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handoutMasterIdLst>
    <p:handoutMasterId r:id="rId51"/>
  </p:handoutMasterIdLst>
  <p:sldIdLst>
    <p:sldId id="359" r:id="rId2"/>
    <p:sldId id="1233" r:id="rId3"/>
    <p:sldId id="1237" r:id="rId4"/>
    <p:sldId id="1236" r:id="rId5"/>
    <p:sldId id="900" r:id="rId6"/>
    <p:sldId id="1238" r:id="rId7"/>
    <p:sldId id="1235" r:id="rId8"/>
    <p:sldId id="895" r:id="rId9"/>
    <p:sldId id="1255" r:id="rId10"/>
    <p:sldId id="1257" r:id="rId11"/>
    <p:sldId id="1422" r:id="rId12"/>
    <p:sldId id="1423" r:id="rId13"/>
    <p:sldId id="1424" r:id="rId14"/>
    <p:sldId id="1425" r:id="rId15"/>
    <p:sldId id="1426" r:id="rId16"/>
    <p:sldId id="1427" r:id="rId17"/>
    <p:sldId id="1428" r:id="rId18"/>
    <p:sldId id="1429" r:id="rId19"/>
    <p:sldId id="1430" r:id="rId20"/>
    <p:sldId id="1431" r:id="rId21"/>
    <p:sldId id="1272" r:id="rId22"/>
    <p:sldId id="1273" r:id="rId23"/>
    <p:sldId id="1274" r:id="rId24"/>
    <p:sldId id="1275" r:id="rId25"/>
    <p:sldId id="1276" r:id="rId26"/>
    <p:sldId id="1277" r:id="rId27"/>
    <p:sldId id="1278" r:id="rId28"/>
    <p:sldId id="1279" r:id="rId29"/>
    <p:sldId id="1280" r:id="rId30"/>
    <p:sldId id="1281" r:id="rId31"/>
    <p:sldId id="1282" r:id="rId32"/>
    <p:sldId id="1283" r:id="rId33"/>
    <p:sldId id="1284" r:id="rId34"/>
    <p:sldId id="1285" r:id="rId35"/>
    <p:sldId id="1286" r:id="rId36"/>
    <p:sldId id="1287" r:id="rId37"/>
    <p:sldId id="1288" r:id="rId38"/>
    <p:sldId id="1289" r:id="rId39"/>
    <p:sldId id="1290" r:id="rId40"/>
    <p:sldId id="1291" r:id="rId41"/>
    <p:sldId id="1292" r:id="rId42"/>
    <p:sldId id="1293" r:id="rId43"/>
    <p:sldId id="1294" r:id="rId44"/>
    <p:sldId id="1296" r:id="rId45"/>
    <p:sldId id="1295" r:id="rId46"/>
    <p:sldId id="1297" r:id="rId47"/>
    <p:sldId id="1298" r:id="rId48"/>
    <p:sldId id="1135" r:id="rId4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93" autoAdjust="0"/>
    <p:restoredTop sz="74911" autoAdjust="0"/>
  </p:normalViewPr>
  <p:slideViewPr>
    <p:cSldViewPr>
      <p:cViewPr varScale="1">
        <p:scale>
          <a:sx n="80" d="100"/>
          <a:sy n="80" d="100"/>
        </p:scale>
        <p:origin x="1404" y="5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54408"/>
    </p:cViewPr>
  </p:sorterViewPr>
  <p:notesViewPr>
    <p:cSldViewPr>
      <p:cViewPr>
        <p:scale>
          <a:sx n="100" d="100"/>
          <a:sy n="100" d="100"/>
        </p:scale>
        <p:origin x="-1608"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1.emf"/></Relationships>
</file>

<file path=ppt/drawings/_rels/vmlDrawing5.vml.rels><?xml version="1.0" encoding="UTF-8" standalone="yes"?>
<Relationships xmlns="http://schemas.openxmlformats.org/package/2006/relationships"><Relationship Id="rId8" Type="http://schemas.openxmlformats.org/officeDocument/2006/relationships/image" Target="../media/image73.emf"/><Relationship Id="rId3" Type="http://schemas.openxmlformats.org/officeDocument/2006/relationships/image" Target="../media/image68.emf"/><Relationship Id="rId7" Type="http://schemas.openxmlformats.org/officeDocument/2006/relationships/image" Target="../media/image72.emf"/><Relationship Id="rId2" Type="http://schemas.openxmlformats.org/officeDocument/2006/relationships/image" Target="../media/image67.emf"/><Relationship Id="rId1" Type="http://schemas.openxmlformats.org/officeDocument/2006/relationships/image" Target="../media/image66.emf"/><Relationship Id="rId6" Type="http://schemas.openxmlformats.org/officeDocument/2006/relationships/image" Target="../media/image71.emf"/><Relationship Id="rId5" Type="http://schemas.openxmlformats.org/officeDocument/2006/relationships/image" Target="../media/image70.emf"/><Relationship Id="rId10" Type="http://schemas.openxmlformats.org/officeDocument/2006/relationships/image" Target="../media/image75.emf"/><Relationship Id="rId4" Type="http://schemas.openxmlformats.org/officeDocument/2006/relationships/image" Target="../media/image69.emf"/><Relationship Id="rId9" Type="http://schemas.openxmlformats.org/officeDocument/2006/relationships/image" Target="../media/image7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14121679-7CE1-4CC9-BCF4-950CC5A67AFA}" type="slidenum">
              <a:rPr lang="en-GB"/>
              <a:pPr>
                <a:defRPr/>
              </a:pPr>
              <a:t>‹#›</a:t>
            </a:fld>
            <a:endParaRPr lang="en-GB"/>
          </a:p>
        </p:txBody>
      </p:sp>
    </p:spTree>
    <p:extLst>
      <p:ext uri="{BB962C8B-B14F-4D97-AF65-F5344CB8AC3E}">
        <p14:creationId xmlns:p14="http://schemas.microsoft.com/office/powerpoint/2010/main" val="14702781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92740BC3-4496-4A69-BC13-FF1D8D18102E}" type="datetimeFigureOut">
              <a:rPr lang="en-GB"/>
              <a:pPr>
                <a:defRPr/>
              </a:pPr>
              <a:t>02/02/2021</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F1CB7809-F339-46B6-9545-A19B03151F8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0291944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0E0346-569B-4367-B1ED-EEDC0A5F7365}" type="slidenum">
              <a:rPr lang="en-US" smtClean="0"/>
              <a:pPr/>
              <a:t>1</a:t>
            </a:fld>
            <a:endParaRPr lang="en-US" smtClean="0"/>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a:t>
            </a:r>
          </a:p>
          <a:p>
            <a:pPr eaLnBrk="1" hangingPunct="1">
              <a:defRPr/>
            </a:pPr>
            <a:r>
              <a:rPr lang="en-GB" sz="1000" dirty="0" smtClean="0">
                <a:latin typeface="Arial" pitchFamily="34" charset="0"/>
                <a:cs typeface="Arial" pitchFamily="34" charset="0"/>
              </a:rPr>
              <a:t>Purpose of a Business Create and Keep Customers</a:t>
            </a:r>
          </a:p>
          <a:p>
            <a:pPr eaLnBrk="1" hangingPunct="1">
              <a:defRPr/>
            </a:pPr>
            <a:r>
              <a:rPr lang="en-GB" sz="1000" dirty="0" smtClean="0">
                <a:latin typeface="Arial" pitchFamily="34" charset="0"/>
                <a:cs typeface="Arial" pitchFamily="34" charset="0"/>
              </a:rPr>
              <a:t>produce and deliver goods and services that people want </a:t>
            </a:r>
          </a:p>
          <a:p>
            <a:pPr eaLnBrk="1" hangingPunct="1">
              <a:defRPr/>
            </a:pPr>
            <a:r>
              <a:rPr lang="en-GB" sz="1000" dirty="0" smtClean="0">
                <a:latin typeface="Arial" pitchFamily="34" charset="0"/>
                <a:cs typeface="Arial" pitchFamily="34" charset="0"/>
              </a:rPr>
              <a:t>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a:t>
            </a:r>
          </a:p>
          <a:p>
            <a:pPr eaLnBrk="1" hangingPunct="1">
              <a:defRPr/>
            </a:pPr>
            <a:r>
              <a:rPr lang="en-GB" sz="1000" dirty="0" smtClean="0">
                <a:latin typeface="Arial" pitchFamily="34" charset="0"/>
                <a:cs typeface="Arial" pitchFamily="34" charset="0"/>
              </a:rPr>
              <a:t>	Selling Price = Cost + Profit</a:t>
            </a:r>
          </a:p>
          <a:p>
            <a:pPr eaLnBrk="1" hangingPunct="1">
              <a:defRPr/>
            </a:pPr>
            <a:r>
              <a:rPr lang="en-GB" sz="1000" dirty="0" smtClean="0">
                <a:latin typeface="Arial" pitchFamily="34" charset="0"/>
                <a:cs typeface="Arial" pitchFamily="34" charset="0"/>
              </a:rPr>
              <a:t>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marL="457200" indent="-457200">
              <a:buFontTx/>
              <a:buAutoNum type="arabicPeriod"/>
              <a:defRPr/>
            </a:pPr>
            <a:r>
              <a:rPr lang="en-US" sz="1000" dirty="0" smtClean="0">
                <a:latin typeface="Arial" pitchFamily="34" charset="0"/>
                <a:cs typeface="Arial" pitchFamily="34" charset="0"/>
              </a:rPr>
              <a:t>Defects</a:t>
            </a:r>
          </a:p>
          <a:p>
            <a:pPr marL="457200" indent="-457200">
              <a:buFontTx/>
              <a:buAutoNum type="arabicPeriod"/>
              <a:defRPr/>
            </a:pPr>
            <a:r>
              <a:rPr lang="en-US" sz="1000" dirty="0" smtClean="0">
                <a:latin typeface="Arial" pitchFamily="34" charset="0"/>
                <a:cs typeface="Arial" pitchFamily="34" charset="0"/>
              </a:rPr>
              <a:t>Overproduction</a:t>
            </a:r>
          </a:p>
          <a:p>
            <a:pPr marL="457200" indent="-457200">
              <a:buFontTx/>
              <a:buAutoNum type="arabicPeriod"/>
              <a:defRPr/>
            </a:pPr>
            <a:r>
              <a:rPr lang="en-US" sz="1000" dirty="0" smtClean="0">
                <a:latin typeface="Arial" pitchFamily="34" charset="0"/>
                <a:cs typeface="Arial" pitchFamily="34" charset="0"/>
              </a:rPr>
              <a:t>Waiting</a:t>
            </a:r>
          </a:p>
          <a:p>
            <a:pPr marL="457200" indent="-457200">
              <a:buFontTx/>
              <a:buAutoNum type="arabicPeriod"/>
              <a:defRPr/>
            </a:pPr>
            <a:r>
              <a:rPr lang="en-US" sz="1000" dirty="0" smtClean="0">
                <a:latin typeface="Arial" pitchFamily="34" charset="0"/>
                <a:cs typeface="Arial" pitchFamily="34" charset="0"/>
              </a:rPr>
              <a:t>Non-Value Added Processing.</a:t>
            </a:r>
          </a:p>
          <a:p>
            <a:pPr marL="457200" indent="-457200">
              <a:buFontTx/>
              <a:buAutoNum type="arabicPeriod"/>
              <a:defRPr/>
            </a:pPr>
            <a:r>
              <a:rPr lang="en-US" sz="1000" dirty="0" smtClean="0">
                <a:latin typeface="Arial" pitchFamily="34" charset="0"/>
                <a:cs typeface="Arial" pitchFamily="34" charset="0"/>
              </a:rPr>
              <a:t>Transportation</a:t>
            </a:r>
          </a:p>
          <a:p>
            <a:pPr marL="457200" indent="-457200">
              <a:buFontTx/>
              <a:buAutoNum type="arabicPeriod"/>
              <a:defRPr/>
            </a:pPr>
            <a:r>
              <a:rPr lang="en-US" sz="1000" dirty="0" smtClean="0">
                <a:latin typeface="Arial" pitchFamily="34" charset="0"/>
                <a:cs typeface="Arial" pitchFamily="34" charset="0"/>
              </a:rPr>
              <a:t>Inventory (Time)</a:t>
            </a:r>
          </a:p>
          <a:p>
            <a:pPr marL="457200" indent="-457200">
              <a:buFontTx/>
              <a:buAutoNum type="arabicPeriod"/>
              <a:defRPr/>
            </a:pPr>
            <a:r>
              <a:rPr lang="en-US" sz="1000" dirty="0" smtClean="0">
                <a:latin typeface="Arial" pitchFamily="34" charset="0"/>
                <a:cs typeface="Arial" pitchFamily="34" charset="0"/>
              </a:rPr>
              <a:t>Motion</a:t>
            </a:r>
          </a:p>
          <a:p>
            <a:pPr marL="457200" indent="-457200">
              <a:buFontTx/>
              <a:buAutoNum type="arabicPeriod"/>
              <a:defRPr/>
            </a:pPr>
            <a:r>
              <a:rPr lang="en-US" sz="1000" dirty="0" smtClean="0">
                <a:latin typeface="Arial" pitchFamily="34" charset="0"/>
                <a:cs typeface="Arial" pitchFamily="34" charset="0"/>
              </a:rPr>
              <a:t>Employees - Knowledge, Skills and Abilities</a:t>
            </a:r>
          </a:p>
          <a:p>
            <a:pPr marL="457200" indent="-457200">
              <a:buFontTx/>
              <a:buAutoNum type="arabicPeriod"/>
              <a:defRPr/>
            </a:pPr>
            <a:r>
              <a:rPr lang="en-US" sz="1000" dirty="0" smtClean="0">
                <a:latin typeface="Arial" pitchFamily="34" charset="0"/>
                <a:cs typeface="Arial" pitchFamily="34" charset="0"/>
              </a:rPr>
              <a:t>Energy and Environment</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36006969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49E1067-E84B-4CCB-8EA0-444E1D7CB890}" type="slidenum">
              <a:rPr lang="en-CA" smtClean="0"/>
              <a:pPr/>
              <a:t>2</a:t>
            </a:fld>
            <a:endParaRPr lang="en-CA" smtClean="0"/>
          </a:p>
        </p:txBody>
      </p:sp>
      <p:sp>
        <p:nvSpPr>
          <p:cNvPr id="5325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The book “The Machine that Changed the World” resulted from a landmark study of the global auto industry. </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This was the first study to systematically examine the different approaches taken by North American, European and Japanese car manufacturers.</a:t>
            </a:r>
          </a:p>
          <a:p>
            <a:pPr>
              <a:lnSpc>
                <a:spcPct val="90000"/>
              </a:lnSpc>
            </a:pPr>
            <a:r>
              <a:rPr lang="en-US" smtClean="0">
                <a:latin typeface="Arial" pitchFamily="34" charset="0"/>
              </a:rPr>
              <a:t>The IMVP study looked at all aspects of the auto industry, including:</a:t>
            </a:r>
          </a:p>
          <a:p>
            <a:pPr>
              <a:lnSpc>
                <a:spcPct val="90000"/>
              </a:lnSpc>
            </a:pPr>
            <a:r>
              <a:rPr lang="en-US" smtClean="0">
                <a:latin typeface="Arial" pitchFamily="34" charset="0"/>
              </a:rPr>
              <a:t>market assessment</a:t>
            </a:r>
          </a:p>
          <a:p>
            <a:pPr>
              <a:lnSpc>
                <a:spcPct val="90000"/>
              </a:lnSpc>
            </a:pPr>
            <a:r>
              <a:rPr lang="en-US" smtClean="0">
                <a:latin typeface="Arial" pitchFamily="34" charset="0"/>
              </a:rPr>
              <a:t>product design</a:t>
            </a:r>
          </a:p>
          <a:p>
            <a:pPr>
              <a:lnSpc>
                <a:spcPct val="90000"/>
              </a:lnSpc>
            </a:pPr>
            <a:r>
              <a:rPr lang="en-US" smtClean="0">
                <a:latin typeface="Arial" pitchFamily="34" charset="0"/>
              </a:rPr>
              <a:t>detailed engineering</a:t>
            </a:r>
          </a:p>
          <a:p>
            <a:pPr>
              <a:lnSpc>
                <a:spcPct val="90000"/>
              </a:lnSpc>
            </a:pPr>
            <a:r>
              <a:rPr lang="en-US" smtClean="0">
                <a:latin typeface="Arial" pitchFamily="34" charset="0"/>
              </a:rPr>
              <a:t>coordination of supply chain</a:t>
            </a:r>
          </a:p>
          <a:p>
            <a:pPr>
              <a:lnSpc>
                <a:spcPct val="90000"/>
              </a:lnSpc>
            </a:pPr>
            <a:r>
              <a:rPr lang="en-US" smtClean="0">
                <a:latin typeface="Arial" pitchFamily="34" charset="0"/>
              </a:rPr>
              <a:t>operation of individual factories</a:t>
            </a:r>
          </a:p>
          <a:p>
            <a:pPr>
              <a:lnSpc>
                <a:spcPct val="90000"/>
              </a:lnSpc>
            </a:pPr>
            <a:r>
              <a:rPr lang="en-US" smtClean="0">
                <a:latin typeface="Arial" pitchFamily="34" charset="0"/>
              </a:rPr>
              <a:t>sales and service of finished product</a:t>
            </a:r>
          </a:p>
          <a:p>
            <a:r>
              <a:rPr lang="en-US" smtClean="0">
                <a:latin typeface="Arial" pitchFamily="34" charset="0"/>
              </a:rPr>
              <a:t>KEY MESSAGE</a:t>
            </a:r>
          </a:p>
          <a:p>
            <a:r>
              <a:rPr lang="en-US" smtClean="0">
                <a:latin typeface="Arial" pitchFamily="34" charset="0"/>
              </a:rPr>
              <a:t>The study looked at all aspects of business and manufacturing methods and practices in different parts of the world.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the focus was on the auto industry, the study is applicable to other industries as well.</a:t>
            </a:r>
          </a:p>
          <a:p>
            <a:endParaRPr lang="en-US" smtClean="0">
              <a:latin typeface="Arial" pitchFamily="34" charset="0"/>
            </a:endParaRPr>
          </a:p>
          <a:p>
            <a:r>
              <a:rPr lang="en-US" b="1" smtClean="0">
                <a:latin typeface="Arial" pitchFamily="34" charset="0"/>
              </a:rPr>
              <a:t>The findings...</a:t>
            </a:r>
          </a:p>
          <a:p>
            <a:r>
              <a:rPr lang="en-US" smtClean="0">
                <a:latin typeface="Arial" pitchFamily="34" charset="0"/>
              </a:rPr>
              <a:t>After WWII, Japanese industry did not have the scale to adopt mass production methods from the West.</a:t>
            </a:r>
          </a:p>
          <a:p>
            <a:r>
              <a:rPr lang="en-US" smtClean="0">
                <a:latin typeface="Arial" pitchFamily="34" charset="0"/>
              </a:rPr>
              <a:t>After the Second World War, Japanese industry underwent complete rebuilding</a:t>
            </a:r>
          </a:p>
          <a:p>
            <a:r>
              <a:rPr lang="en-US" smtClean="0">
                <a:latin typeface="Arial" pitchFamily="34" charset="0"/>
              </a:rPr>
              <a:t>Manufacturers did not have the volume to justify Detroit-type mass production assembly lines, and needed a better way</a:t>
            </a:r>
          </a:p>
          <a:p>
            <a:r>
              <a:rPr lang="en-US" smtClean="0">
                <a:latin typeface="Arial" pitchFamily="34" charset="0"/>
              </a:rPr>
              <a:t>In the early years, Toyota produced fewer cars in total than the output of a single American assembly plant. </a:t>
            </a:r>
          </a:p>
          <a:p>
            <a:r>
              <a:rPr lang="en-US" smtClean="0">
                <a:latin typeface="Arial" pitchFamily="34" charset="0"/>
              </a:rPr>
              <a:t>In order to compete, they needed an alternative approach.</a:t>
            </a:r>
          </a:p>
          <a:p>
            <a:r>
              <a:rPr lang="en-US" smtClean="0">
                <a:latin typeface="Arial" pitchFamily="34" charset="0"/>
              </a:rPr>
              <a:t>Lean production ideas seem obvious if one discards traditional assumptions.</a:t>
            </a:r>
          </a:p>
          <a:p>
            <a:endParaRPr lang="en-US" smtClean="0">
              <a:latin typeface="Arial" pitchFamily="34" charset="0"/>
            </a:endParaRPr>
          </a:p>
          <a:p>
            <a:r>
              <a:rPr lang="en-US" smtClean="0">
                <a:latin typeface="Arial" pitchFamily="34" charset="0"/>
              </a:rPr>
              <a:t>A new manufacturing paradigm dubbed “lean production” has emerged since World War II</a:t>
            </a:r>
          </a:p>
          <a:p>
            <a:r>
              <a:rPr lang="en-US" smtClean="0">
                <a:latin typeface="Arial" pitchFamily="34" charset="0"/>
              </a:rPr>
              <a:t>Lean production is replacing the existing mass production approach pioneered in North America by Henry Ford.</a:t>
            </a:r>
          </a:p>
          <a:p>
            <a:r>
              <a:rPr lang="en-US" smtClean="0">
                <a:latin typeface="Arial" pitchFamily="34" charset="0"/>
              </a:rPr>
              <a:t>Lean production requires a fundamental restructuring of traditional industries</a:t>
            </a:r>
          </a:p>
          <a:p>
            <a:r>
              <a:rPr lang="en-US" b="1" smtClean="0">
                <a:latin typeface="Arial" pitchFamily="34" charset="0"/>
              </a:rPr>
              <a:t>KEY MESSAGE</a:t>
            </a:r>
          </a:p>
          <a:p>
            <a:r>
              <a:rPr lang="en-US" smtClean="0">
                <a:latin typeface="Arial" pitchFamily="34" charset="0"/>
              </a:rPr>
              <a:t>The study “discovered” lean production, which has been practiced in Japan for 50 years!</a:t>
            </a:r>
          </a:p>
          <a:p>
            <a:endParaRPr lang="en-US" smtClean="0">
              <a:latin typeface="Arial" pitchFamily="34" charset="0"/>
            </a:endParaRPr>
          </a:p>
          <a:p>
            <a:r>
              <a:rPr lang="en-US" b="1" smtClean="0">
                <a:latin typeface="Arial" pitchFamily="34" charset="0"/>
              </a:rPr>
              <a:t>TALKING POINTS</a:t>
            </a:r>
          </a:p>
          <a:p>
            <a:r>
              <a:rPr lang="en-US" smtClean="0">
                <a:latin typeface="Arial" pitchFamily="34" charset="0"/>
              </a:rPr>
              <a:t>The study documented the distinctly different approaches used by Japanese car companies, and showed conclusively why Japanese companies like Toyota have been so successful.</a:t>
            </a:r>
          </a:p>
          <a:p>
            <a:r>
              <a:rPr lang="en-US" smtClean="0">
                <a:latin typeface="Arial" pitchFamily="34" charset="0"/>
              </a:rPr>
              <a:t>The authors coined the term “lean production” to describe this new system.</a:t>
            </a:r>
          </a:p>
          <a:p>
            <a:r>
              <a:rPr lang="en-US" smtClean="0">
                <a:latin typeface="Arial" pitchFamily="34" charset="0"/>
              </a:rPr>
              <a:t>Lean production has been shown to be superior to the mass production paradigm.</a:t>
            </a:r>
          </a:p>
          <a:p>
            <a:endParaRPr lang="en-US" smtClean="0">
              <a:latin typeface="Arial" pitchFamily="34" charset="0"/>
            </a:endParaRPr>
          </a:p>
        </p:txBody>
      </p:sp>
      <p:sp>
        <p:nvSpPr>
          <p:cNvPr id="5325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913446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424AAC2-E4CC-46C6-B285-DA0FF8268578}" type="slidenum">
              <a:rPr lang="en-CA" smtClean="0"/>
              <a:pPr/>
              <a:t>3</a:t>
            </a:fld>
            <a:endParaRPr lang="en-CA" smtClean="0"/>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This table summarizes the differences between craft, mass and lean production.</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this chart is very simplified, it summarizes some of the fundamental differences between the three systems.</a:t>
            </a:r>
          </a:p>
          <a:p>
            <a:r>
              <a:rPr lang="en-US" smtClean="0">
                <a:latin typeface="Arial" pitchFamily="34" charset="0"/>
              </a:rPr>
              <a:t>It is important to understand that each of these systems is self-consistent.  One cannot mix and match between them without making things much worse!</a:t>
            </a:r>
          </a:p>
          <a:p>
            <a:endParaRPr lang="en-US" smtClean="0">
              <a:latin typeface="Arial" pitchFamily="34" charset="0"/>
            </a:endParaRPr>
          </a:p>
        </p:txBody>
      </p:sp>
    </p:spTree>
    <p:extLst>
      <p:ext uri="{BB962C8B-B14F-4D97-AF65-F5344CB8AC3E}">
        <p14:creationId xmlns:p14="http://schemas.microsoft.com/office/powerpoint/2010/main" val="14212630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578B6D1-0C04-4476-84F3-8985287442A1}" type="slidenum">
              <a:rPr lang="en-CA" smtClean="0"/>
              <a:pPr/>
              <a:t>4</a:t>
            </a:fld>
            <a:endParaRPr lang="en-CA" smtClean="0"/>
          </a:p>
        </p:txBody>
      </p:sp>
      <p:sp>
        <p:nvSpPr>
          <p:cNvPr id="55299"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Lean production is a single, integrated system.  Each part is required.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Over the years, many terms and buzzwords have been coined to describe different aspects of lean production.  To add to the confusion, companies like to invent their own internal terminology.  Consultants invent other terms to try to sell services.</a:t>
            </a:r>
          </a:p>
          <a:p>
            <a:r>
              <a:rPr lang="en-US" smtClean="0">
                <a:latin typeface="Arial" pitchFamily="34" charset="0"/>
              </a:rPr>
              <a:t>This proliferation of terminology has lead to the belief that there are many alternative systems out there to choose from.  In fact, they are all elements of the same thing: lean production.</a:t>
            </a:r>
          </a:p>
          <a:p>
            <a:r>
              <a:rPr lang="en-US" smtClean="0">
                <a:latin typeface="Arial" pitchFamily="34" charset="0"/>
              </a:rPr>
              <a:t>Even the term “lean production” is not universal.  Recently, the term “lean manufacturing” has become popular.  It is the same thing.</a:t>
            </a:r>
          </a:p>
          <a:p>
            <a:r>
              <a:rPr lang="en-US" smtClean="0">
                <a:latin typeface="Arial" pitchFamily="34" charset="0"/>
              </a:rPr>
              <a:t>Another currently popular system is six sigma.  It started as a repackaging of existing lean production techniques by Motorola, and is now widely adopted.</a:t>
            </a:r>
          </a:p>
          <a:p>
            <a:endParaRPr lang="en-US" smtClean="0">
              <a:latin typeface="Arial" pitchFamily="34" charset="0"/>
            </a:endParaRPr>
          </a:p>
        </p:txBody>
      </p:sp>
      <p:sp>
        <p:nvSpPr>
          <p:cNvPr id="55300"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29864014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7013A1B-BF0F-44CC-9631-163DFCE3A8DA}" type="slidenum">
              <a:rPr lang="en-US" smtClean="0"/>
              <a:pPr/>
              <a:t>5</a:t>
            </a:fld>
            <a:endParaRPr lang="en-US" smtClean="0"/>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0475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A7FAD38-1373-4267-98FE-AD235177218E}" type="slidenum">
              <a:rPr lang="en-CA" smtClean="0"/>
              <a:pPr/>
              <a:t>6</a:t>
            </a:fld>
            <a:endParaRPr lang="en-CA" smtClean="0"/>
          </a:p>
        </p:txBody>
      </p:sp>
      <p:sp>
        <p:nvSpPr>
          <p:cNvPr id="5734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734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WOMACK and JONES</a:t>
            </a:r>
          </a:p>
          <a:p>
            <a:r>
              <a:rPr lang="en-US" sz="1000" smtClean="0">
                <a:latin typeface="Arial" pitchFamily="34" charset="0"/>
                <a:cs typeface="Arial" pitchFamily="34" charset="0"/>
              </a:rPr>
              <a:t>These five principles follow directly from continuous improvement, elimination of waste and customer focus.</a:t>
            </a:r>
          </a:p>
          <a:p>
            <a:r>
              <a:rPr lang="en-US" sz="1000" smtClean="0">
                <a:latin typeface="Arial" pitchFamily="34" charset="0"/>
                <a:cs typeface="Arial" pitchFamily="34" charset="0"/>
              </a:rPr>
              <a:t>These principles are a bit more specific about the details.</a:t>
            </a:r>
          </a:p>
          <a:p>
            <a:r>
              <a:rPr lang="en-GB" sz="1000" smtClean="0">
                <a:latin typeface="Arial" pitchFamily="34" charset="0"/>
                <a:cs typeface="Arial" pitchFamily="34" charset="0"/>
              </a:rPr>
              <a:t>Value can only be defined for a specific product from the standpoint of the ultimate customer</a:t>
            </a:r>
          </a:p>
          <a:p>
            <a:r>
              <a:rPr lang="en-GB" sz="1000" smtClean="0">
                <a:latin typeface="Arial" pitchFamily="34" charset="0"/>
                <a:cs typeface="Arial" pitchFamily="34" charset="0"/>
              </a:rPr>
              <a:t>Most of what we do does not create Value, but is Muda</a:t>
            </a:r>
          </a:p>
          <a:p>
            <a:r>
              <a:rPr lang="en-GB" sz="1000" smtClean="0">
                <a:latin typeface="Arial" pitchFamily="34" charset="0"/>
                <a:cs typeface="Arial" pitchFamily="34" charset="0"/>
              </a:rPr>
              <a:t>For a typical product through a plant</a:t>
            </a:r>
            <a:br>
              <a:rPr lang="en-GB" sz="1000" smtClean="0">
                <a:latin typeface="Arial" pitchFamily="34" charset="0"/>
                <a:cs typeface="Arial" pitchFamily="34" charset="0"/>
              </a:rPr>
            </a:br>
            <a:r>
              <a:rPr lang="en-GB" sz="1000" smtClean="0">
                <a:latin typeface="Arial" pitchFamily="34" charset="0"/>
                <a:cs typeface="Arial" pitchFamily="34" charset="0"/>
              </a:rPr>
              <a:t>    -   5% of the steps/time create value</a:t>
            </a:r>
            <a:br>
              <a:rPr lang="en-GB" sz="1000" smtClean="0">
                <a:latin typeface="Arial" pitchFamily="34" charset="0"/>
                <a:cs typeface="Arial" pitchFamily="34" charset="0"/>
              </a:rPr>
            </a:br>
            <a:r>
              <a:rPr lang="en-GB" sz="1000" smtClean="0">
                <a:latin typeface="Arial" pitchFamily="34" charset="0"/>
                <a:cs typeface="Arial" pitchFamily="34" charset="0"/>
              </a:rPr>
              <a:t>     - 35% is necessary non value creating</a:t>
            </a:r>
            <a:br>
              <a:rPr lang="en-GB" sz="1000" smtClean="0">
                <a:latin typeface="Arial" pitchFamily="34" charset="0"/>
                <a:cs typeface="Arial" pitchFamily="34" charset="0"/>
              </a:rPr>
            </a:br>
            <a:r>
              <a:rPr lang="en-GB" sz="1000" smtClean="0">
                <a:latin typeface="Arial" pitchFamily="34" charset="0"/>
                <a:cs typeface="Arial" pitchFamily="34" charset="0"/>
              </a:rPr>
              <a:t>     - 60% is pure Muda!</a:t>
            </a:r>
          </a:p>
          <a:p>
            <a:r>
              <a:rPr lang="en-GB" sz="1000" smtClean="0">
                <a:latin typeface="Arial" pitchFamily="34" charset="0"/>
                <a:cs typeface="Arial" pitchFamily="34" charset="0"/>
              </a:rPr>
              <a:t>The Value Stream - For a product family Value is created by </a:t>
            </a:r>
            <a:br>
              <a:rPr lang="en-GB" sz="1000" smtClean="0">
                <a:latin typeface="Arial" pitchFamily="34" charset="0"/>
                <a:cs typeface="Arial" pitchFamily="34" charset="0"/>
              </a:rPr>
            </a:br>
            <a:r>
              <a:rPr lang="en-GB" sz="1000" smtClean="0">
                <a:latin typeface="Arial" pitchFamily="34" charset="0"/>
                <a:cs typeface="Arial" pitchFamily="34" charset="0"/>
              </a:rPr>
              <a:t>     - Design to launch      - Order to delivery      - Raw materials to end customer</a:t>
            </a:r>
          </a:p>
          <a:p>
            <a:r>
              <a:rPr lang="en-GB" sz="1000" smtClean="0">
                <a:latin typeface="Arial" pitchFamily="34" charset="0"/>
                <a:cs typeface="Arial" pitchFamily="34" charset="0"/>
              </a:rPr>
              <a:t>This Value Stream flows across many departments and firms</a:t>
            </a:r>
          </a:p>
          <a:p>
            <a:r>
              <a:rPr lang="en-GB" sz="1000" b="1" smtClean="0">
                <a:latin typeface="Arial" pitchFamily="34" charset="0"/>
                <a:cs typeface="Arial" pitchFamily="34" charset="0"/>
              </a:rPr>
              <a:t>Specify Value = Aim is to optimise the Value Stream not departments, firms or supply chains</a:t>
            </a:r>
            <a:endParaRPr lang="en-US" sz="1000" b="1" smtClean="0">
              <a:latin typeface="Arial" pitchFamily="34" charset="0"/>
              <a:cs typeface="Arial" pitchFamily="34" charset="0"/>
            </a:endParaRPr>
          </a:p>
          <a:p>
            <a:r>
              <a:rPr lang="en-US" sz="1000" b="1" smtClean="0">
                <a:latin typeface="Arial" pitchFamily="34" charset="0"/>
                <a:cs typeface="Arial" pitchFamily="34" charset="0"/>
              </a:rPr>
              <a:t>Start with the customer, by asking yourself– “what value are we adding from the customer’s perspective?”</a:t>
            </a:r>
          </a:p>
          <a:p>
            <a:r>
              <a:rPr lang="en-US" sz="1000" b="1"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endParaRPr lang="en-US" smtClean="0">
              <a:latin typeface="Arial" pitchFamily="34" charset="0"/>
            </a:endParaRPr>
          </a:p>
        </p:txBody>
      </p:sp>
    </p:spTree>
    <p:extLst>
      <p:ext uri="{BB962C8B-B14F-4D97-AF65-F5344CB8AC3E}">
        <p14:creationId xmlns:p14="http://schemas.microsoft.com/office/powerpoint/2010/main" val="13526764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B4422E7-5417-4EB4-B7C2-D7EBE3A8DE57}" type="slidenum">
              <a:rPr lang="en-CA" smtClean="0"/>
              <a:pPr/>
              <a:t>7</a:t>
            </a:fld>
            <a:endParaRPr lang="en-CA" smtClean="0"/>
          </a:p>
        </p:txBody>
      </p:sp>
      <p:sp>
        <p:nvSpPr>
          <p:cNvPr id="5837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Japanese companies focused on improving quality decades before western manufacturers.</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Many of today’s quality management techniques were developed before WWII by American statisticians like W. Edwards Deming and Walter Shewhart.</a:t>
            </a:r>
          </a:p>
          <a:p>
            <a:r>
              <a:rPr lang="en-US" smtClean="0">
                <a:latin typeface="Arial" pitchFamily="34" charset="0"/>
              </a:rPr>
              <a:t>Deming became almost a god in Japan, yet was virtually unknown in the West until the 1980’s.</a:t>
            </a:r>
          </a:p>
          <a:p>
            <a:r>
              <a:rPr lang="en-US" smtClean="0">
                <a:latin typeface="Arial" pitchFamily="34" charset="0"/>
              </a:rPr>
              <a:t>After WWII, with no global competition to worry about, North American companies forgot about quality.  They could sell everything they made, and customers had no other choice.</a:t>
            </a:r>
          </a:p>
          <a:p>
            <a:r>
              <a:rPr lang="en-US" smtClean="0">
                <a:latin typeface="Arial" pitchFamily="34" charset="0"/>
              </a:rPr>
              <a:t>For many years, “Made in Japan” was synonymous with “junk”.</a:t>
            </a:r>
          </a:p>
          <a:p>
            <a:r>
              <a:rPr lang="en-US" smtClean="0">
                <a:latin typeface="Arial" pitchFamily="34" charset="0"/>
              </a:rPr>
              <a:t>By the time North American companies began to take Japanese competitors seriously, it was too late.</a:t>
            </a:r>
          </a:p>
          <a:p>
            <a:r>
              <a:rPr lang="en-US" smtClean="0">
                <a:latin typeface="Arial" pitchFamily="34" charset="0"/>
              </a:rPr>
              <a:t>Today, Japanese companies dominate consumer electronics, and continue to increase market share in automobiles.</a:t>
            </a:r>
          </a:p>
          <a:p>
            <a:endParaRPr lang="en-US" smtClean="0">
              <a:latin typeface="Arial" pitchFamily="34" charset="0"/>
            </a:endParaRPr>
          </a:p>
          <a:p>
            <a:endParaRPr lang="en-US" smtClean="0">
              <a:latin typeface="Arial" pitchFamily="34" charset="0"/>
            </a:endParaRPr>
          </a:p>
        </p:txBody>
      </p:sp>
      <p:sp>
        <p:nvSpPr>
          <p:cNvPr id="5837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extLst>
      <p:ext uri="{BB962C8B-B14F-4D97-AF65-F5344CB8AC3E}">
        <p14:creationId xmlns:p14="http://schemas.microsoft.com/office/powerpoint/2010/main" val="2790416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19035BA-B82B-47A8-9FA8-D39086F15818}" type="slidenum">
              <a:rPr lang="en-US" smtClean="0">
                <a:latin typeface="Times" pitchFamily="18" charset="0"/>
                <a:ea typeface="MS PGothic" pitchFamily="34" charset="-128"/>
              </a:rPr>
              <a:pPr/>
              <a:t>8</a:t>
            </a:fld>
            <a:endParaRPr lang="en-US" smtClean="0">
              <a:latin typeface="Times" pitchFamily="18" charset="0"/>
              <a:ea typeface="MS PGothic" pitchFamily="34" charset="-128"/>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 - Maximising quality (accuracy) - Minimising cost</a:t>
            </a:r>
          </a:p>
          <a:p>
            <a:pPr eaLnBrk="1" hangingPunct="1"/>
            <a:endParaRPr lang="en-US" smtClean="0">
              <a:latin typeface="Arial" pitchFamily="34" charset="0"/>
            </a:endParaRPr>
          </a:p>
          <a:p>
            <a:pPr eaLnBrk="1" hangingPunct="1"/>
            <a:r>
              <a:rPr lang="en-US" b="1" smtClean="0">
                <a:latin typeface="Arial" pitchFamily="34" charset="0"/>
              </a:rPr>
              <a:t>GOALS OF LEAN/TPS = Zero Defects, 100% Value Added, Lot sizes of one, Pull of the Customer</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extLst>
      <p:ext uri="{BB962C8B-B14F-4D97-AF65-F5344CB8AC3E}">
        <p14:creationId xmlns:p14="http://schemas.microsoft.com/office/powerpoint/2010/main" val="328252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A4FB5C9-425A-47F9-98C6-83AB68DBBBB4}" type="slidenum">
              <a:rPr lang="en-US" smtClean="0"/>
              <a:pPr/>
              <a:t>9</a:t>
            </a:fld>
            <a:endParaRPr lang="en-US" smtClean="0"/>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PQCDSM stands for: Productivity, Quality, Cost, Delivery, Safety, Morale</a:t>
            </a:r>
          </a:p>
          <a:p>
            <a:endParaRPr lang="en-US" sz="1000" smtClean="0">
              <a:latin typeface="Arial" pitchFamily="34" charset="0"/>
            </a:endParaRPr>
          </a:p>
          <a:p>
            <a:r>
              <a:rPr lang="en-US" sz="1000" smtClean="0">
                <a:latin typeface="Arial" pitchFamily="34" charset="0"/>
              </a:rPr>
              <a:t>Also </a:t>
            </a:r>
          </a:p>
          <a:p>
            <a:pPr>
              <a:buFontTx/>
              <a:buChar char="•"/>
            </a:pPr>
            <a:r>
              <a:rPr lang="en-US" sz="1000" smtClean="0">
                <a:latin typeface="Arial" pitchFamily="34" charset="0"/>
              </a:rPr>
              <a:t>Improve Customer Satisfaction</a:t>
            </a:r>
          </a:p>
          <a:p>
            <a:pPr>
              <a:buFontTx/>
              <a:buChar char="•"/>
            </a:pPr>
            <a:r>
              <a:rPr lang="en-US" sz="1000" smtClean="0">
                <a:latin typeface="Arial" pitchFamily="34" charset="0"/>
              </a:rPr>
              <a:t>Increase Sales and Profits</a:t>
            </a:r>
          </a:p>
          <a:p>
            <a:pPr>
              <a:buFontTx/>
              <a:buChar char="•"/>
            </a:pPr>
            <a:r>
              <a:rPr lang="en-US" sz="1000" smtClean="0">
                <a:latin typeface="Arial" pitchFamily="34" charset="0"/>
              </a:rPr>
              <a:t>Insure Long-term Health of Company</a:t>
            </a:r>
          </a:p>
          <a:p>
            <a:pPr>
              <a:buFontTx/>
              <a:buChar char="•"/>
            </a:pPr>
            <a:r>
              <a:rPr lang="en-US" sz="1000" smtClean="0">
                <a:latin typeface="Arial" pitchFamily="34" charset="0"/>
              </a:rPr>
              <a:t>Survival</a:t>
            </a:r>
          </a:p>
          <a:p>
            <a:pPr>
              <a:buFontTx/>
              <a:buChar char="•"/>
            </a:pPr>
            <a:r>
              <a:rPr lang="en-US" sz="1000" smtClean="0">
                <a:latin typeface="Arial" pitchFamily="34" charset="0"/>
              </a:rPr>
              <a:t>Create Sustainable Competitive Advantage</a:t>
            </a:r>
          </a:p>
          <a:p>
            <a:endParaRPr lang="en-US" sz="1000" smtClean="0">
              <a:latin typeface="Arial" pitchFamily="34" charset="0"/>
            </a:endParaRPr>
          </a:p>
          <a:p>
            <a:r>
              <a:rPr lang="en-US" sz="1000" smtClean="0">
                <a:latin typeface="Arial" pitchFamily="34" charset="0"/>
              </a:rPr>
              <a:t>The driving force (no pun intended) behind the Toyota Production System is the satisfy the customer through improved quality, cost and delivery.  If we can achieve one or some combination of these goals, then we have a better chance of increasing sales and profits, thus insuring the long-term health of the company.  </a:t>
            </a:r>
          </a:p>
          <a:p>
            <a:endParaRPr lang="en-US" sz="1000" smtClean="0">
              <a:latin typeface="Arial" pitchFamily="34" charset="0"/>
            </a:endParaRPr>
          </a:p>
          <a:p>
            <a:r>
              <a:rPr lang="en-US" sz="1000" smtClean="0">
                <a:latin typeface="Arial" pitchFamily="34" charset="0"/>
              </a:rPr>
              <a:t>The idea of a sustainable competitive advantage is one where you create an advantage or benefit that is not easily duplicated by competitors.</a:t>
            </a:r>
          </a:p>
          <a:p>
            <a:pPr eaLnBrk="1" hangingPunct="1">
              <a:buFontTx/>
              <a:buChar char="•"/>
            </a:pPr>
            <a:endParaRPr lang="en-GB" sz="1000" smtClean="0">
              <a:latin typeface="Arial" pitchFamily="34" charset="0"/>
            </a:endParaRPr>
          </a:p>
          <a:p>
            <a:pPr eaLnBrk="1" hangingPunct="1">
              <a:buFontTx/>
              <a:buChar char="•"/>
            </a:pPr>
            <a:r>
              <a:rPr lang="en-US" sz="1000" b="1" smtClean="0">
                <a:latin typeface="Arial" pitchFamily="34" charset="0"/>
              </a:rPr>
              <a:t>These are typical results from a lean conversion.  These types of results are often seen on a localized basis immediately after a particular lean improvement activity is completed.  It takes a period of months into years for an organization to tie individual improvements together and truly realize bottom-line financial improvement.</a:t>
            </a:r>
          </a:p>
          <a:p>
            <a:pPr eaLnBrk="1" hangingPunct="1">
              <a:buFontTx/>
              <a:buChar char="•"/>
            </a:pPr>
            <a:endParaRPr lang="en-GB" sz="1000" smtClean="0">
              <a:latin typeface="Arial" pitchFamily="34" charset="0"/>
            </a:endParaRPr>
          </a:p>
          <a:p>
            <a:r>
              <a:rPr lang="en-US" sz="1000" smtClean="0">
                <a:latin typeface="Arial" pitchFamily="34" charset="0"/>
              </a:rPr>
              <a:t>Even though Lean Manufacturing originally began with the automakers (Ford and Toyota), many other industries and organizations have successfully implemented lean.   Here you can give your own examples of the companies and industries we have worked with.  A short list includes:</a:t>
            </a:r>
          </a:p>
          <a:p>
            <a:endParaRPr lang="en-US" sz="1000" smtClean="0">
              <a:latin typeface="Arial" pitchFamily="34" charset="0"/>
            </a:endParaRPr>
          </a:p>
          <a:p>
            <a:r>
              <a:rPr lang="en-US" sz="1000" b="1" smtClean="0">
                <a:latin typeface="Arial" pitchFamily="34" charset="0"/>
              </a:rPr>
              <a:t>Industrial Products</a:t>
            </a:r>
            <a:r>
              <a:rPr lang="en-US" sz="1000" smtClean="0">
                <a:latin typeface="Arial" pitchFamily="34" charset="0"/>
              </a:rPr>
              <a:t> – Ingersoll-Rand, Carrier, Duff-Norton, Danaher, Johnson Controls, Black and Decker, Maytag</a:t>
            </a:r>
          </a:p>
          <a:p>
            <a:r>
              <a:rPr lang="en-US" sz="1000" b="1" smtClean="0">
                <a:latin typeface="Arial" pitchFamily="34" charset="0"/>
              </a:rPr>
              <a:t>Furniture</a:t>
            </a:r>
            <a:r>
              <a:rPr lang="en-US" sz="1000" smtClean="0">
                <a:latin typeface="Arial" pitchFamily="34" charset="0"/>
              </a:rPr>
              <a:t> – Hickory Chair, Ethan Allen, Cochrane, HON, Hickory Tree, Henredon, Merillat</a:t>
            </a:r>
          </a:p>
          <a:p>
            <a:r>
              <a:rPr lang="en-US" sz="1000" b="1" smtClean="0">
                <a:latin typeface="Arial" pitchFamily="34" charset="0"/>
              </a:rPr>
              <a:t>Textiles and Apparel</a:t>
            </a:r>
            <a:r>
              <a:rPr lang="en-US" sz="1000" smtClean="0">
                <a:latin typeface="Arial" pitchFamily="34" charset="0"/>
              </a:rPr>
              <a:t> – Sara Lee Intimate Apparel, Sara Lee Hosiery, National Textiles, Elastic Fabrics of America</a:t>
            </a:r>
          </a:p>
          <a:p>
            <a:r>
              <a:rPr lang="en-US" sz="1000" b="1" smtClean="0">
                <a:latin typeface="Arial" pitchFamily="34" charset="0"/>
              </a:rPr>
              <a:t>Printing and Packaging</a:t>
            </a:r>
            <a:r>
              <a:rPr lang="en-US" sz="1000" smtClean="0">
                <a:latin typeface="Arial" pitchFamily="34" charset="0"/>
              </a:rPr>
              <a:t> – Northstate Carton, Pharmagraphics, RJR Packaging</a:t>
            </a:r>
          </a:p>
          <a:p>
            <a:r>
              <a:rPr lang="en-US" sz="1000" b="1" smtClean="0">
                <a:latin typeface="Arial" pitchFamily="34" charset="0"/>
              </a:rPr>
              <a:t>Consumer Products</a:t>
            </a:r>
            <a:r>
              <a:rPr lang="en-US" sz="1000" smtClean="0">
                <a:latin typeface="Arial" pitchFamily="34" charset="0"/>
              </a:rPr>
              <a:t> – Scott Vending/Catering Products</a:t>
            </a:r>
          </a:p>
          <a:p>
            <a:r>
              <a:rPr lang="en-US" sz="1000" b="1" smtClean="0">
                <a:latin typeface="Arial" pitchFamily="34" charset="0"/>
              </a:rPr>
              <a:t>Service</a:t>
            </a:r>
            <a:r>
              <a:rPr lang="en-US" sz="1000" smtClean="0">
                <a:latin typeface="Arial" pitchFamily="34" charset="0"/>
              </a:rPr>
              <a:t> - Banks</a:t>
            </a:r>
          </a:p>
          <a:p>
            <a:r>
              <a:rPr lang="en-US" sz="1000" b="1" smtClean="0">
                <a:latin typeface="Arial" pitchFamily="34" charset="0"/>
              </a:rPr>
              <a:t>Military</a:t>
            </a:r>
            <a:r>
              <a:rPr lang="en-US" sz="1000" smtClean="0">
                <a:latin typeface="Arial" pitchFamily="34" charset="0"/>
              </a:rPr>
              <a:t> – Naval Air Depot at the Marine Corps Air Station, Northrup Grumman Newport News</a:t>
            </a:r>
          </a:p>
          <a:p>
            <a:r>
              <a:rPr lang="en-US" sz="1000" b="1" smtClean="0">
                <a:latin typeface="Arial" pitchFamily="34" charset="0"/>
              </a:rPr>
              <a:t>Healthcare</a:t>
            </a:r>
            <a:r>
              <a:rPr lang="en-US" sz="1000" smtClean="0">
                <a:latin typeface="Arial" pitchFamily="34" charset="0"/>
              </a:rPr>
              <a:t> – Mission Hospital, Gaston Hospital</a:t>
            </a: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204801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EB27A2-1CCD-469A-8822-CF8FFDC4805D}" type="slidenum">
              <a:rPr lang="en-US" smtClean="0"/>
              <a:pPr/>
              <a:t>10</a:t>
            </a:fld>
            <a:endParaRPr lang="en-US" smtClean="0"/>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144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GOALS</a:t>
            </a:r>
          </a:p>
          <a:p>
            <a:r>
              <a:rPr lang="en-US" sz="1000" smtClean="0">
                <a:latin typeface="Arial" pitchFamily="34" charset="0"/>
                <a:cs typeface="Arial" pitchFamily="34" charset="0"/>
              </a:rPr>
              <a:t>Putting the </a:t>
            </a:r>
            <a:r>
              <a:rPr lang="en-US" sz="1000" b="1" smtClean="0">
                <a:latin typeface="Arial" pitchFamily="34" charset="0"/>
                <a:cs typeface="Arial" pitchFamily="34" charset="0"/>
              </a:rPr>
              <a:t>customer</a:t>
            </a:r>
            <a:r>
              <a:rPr lang="en-US" sz="1000" smtClean="0">
                <a:latin typeface="Arial" pitchFamily="34" charset="0"/>
                <a:cs typeface="Arial" pitchFamily="34" charset="0"/>
              </a:rPr>
              <a:t> first in everything you do will increase sales and profits, and insure the long-term health of the company.  </a:t>
            </a:r>
          </a:p>
          <a:p>
            <a:r>
              <a:rPr lang="en-US" sz="1000" b="1" smtClean="0">
                <a:latin typeface="Arial" pitchFamily="34" charset="0"/>
                <a:cs typeface="Arial" pitchFamily="34" charset="0"/>
              </a:rPr>
              <a:t>Employees</a:t>
            </a:r>
            <a:r>
              <a:rPr lang="en-US" sz="1000" smtClean="0">
                <a:latin typeface="Arial" pitchFamily="34" charset="0"/>
                <a:cs typeface="Arial" pitchFamily="34" charset="0"/>
              </a:rPr>
              <a:t> are located in the center of the model - lifeblood of the LEAN / Toyota Production System.  </a:t>
            </a:r>
          </a:p>
          <a:p>
            <a:r>
              <a:rPr lang="en-US" sz="1000" b="1" smtClean="0">
                <a:latin typeface="Arial" pitchFamily="34" charset="0"/>
                <a:cs typeface="Arial" pitchFamily="34" charset="0"/>
              </a:rPr>
              <a:t>Kaizen</a:t>
            </a:r>
            <a:r>
              <a:rPr lang="en-US" sz="1000" smtClean="0">
                <a:latin typeface="Arial" pitchFamily="34" charset="0"/>
                <a:cs typeface="Arial" pitchFamily="34" charset="0"/>
              </a:rPr>
              <a:t> / Continuous Improvement must become a way of life.</a:t>
            </a:r>
          </a:p>
          <a:p>
            <a:r>
              <a:rPr lang="en-US" sz="1000" smtClean="0">
                <a:latin typeface="Arial" pitchFamily="34" charset="0"/>
                <a:cs typeface="Arial" pitchFamily="34" charset="0"/>
              </a:rPr>
              <a:t>The Lean Production System is one that is directed top-down, and implemented from the bottom-up.  </a:t>
            </a:r>
          </a:p>
          <a:p>
            <a:r>
              <a:rPr lang="en-US" sz="1000" smtClean="0">
                <a:latin typeface="Arial" pitchFamily="34" charset="0"/>
                <a:cs typeface="Arial" pitchFamily="34" charset="0"/>
              </a:rPr>
              <a:t>It is very important to go to the </a:t>
            </a:r>
            <a:r>
              <a:rPr lang="en-US" sz="1000" b="1" smtClean="0">
                <a:latin typeface="Arial" pitchFamily="34" charset="0"/>
                <a:cs typeface="Arial" pitchFamily="34" charset="0"/>
              </a:rPr>
              <a:t>floor</a:t>
            </a:r>
            <a:r>
              <a:rPr lang="en-US" sz="1000" smtClean="0">
                <a:latin typeface="Arial" pitchFamily="34" charset="0"/>
                <a:cs typeface="Arial" pitchFamily="34" charset="0"/>
              </a:rPr>
              <a:t> and see what is going on, rather than making changes from an office, away from the floor.</a:t>
            </a:r>
          </a:p>
          <a:p>
            <a:pPr eaLnBrk="1" hangingPunct="1">
              <a:spcBef>
                <a:spcPct val="0"/>
              </a:spcBef>
            </a:pPr>
            <a:r>
              <a:rPr lang="en-US" altLang="en-US" sz="1000" b="1" smtClean="0">
                <a:latin typeface="Arial" pitchFamily="34" charset="0"/>
                <a:cs typeface="Arial" pitchFamily="34" charset="0"/>
              </a:rPr>
              <a:t>The TPS House</a:t>
            </a:r>
            <a:endParaRPr lang="en-US" sz="1000" b="1" smtClean="0">
              <a:latin typeface="Arial" pitchFamily="34" charset="0"/>
              <a:cs typeface="Arial" pitchFamily="34" charset="0"/>
            </a:endParaRP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Developed by Taichi Ohno to share “best practices” with Toyota’s supply base.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Our Lean discussion today will revolve around this house.</a:t>
            </a: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0245696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1EDA14-B98D-4E58-86F1-5487D0FC4ADB}" type="slidenum">
              <a:rPr lang="en-US" smtClean="0">
                <a:latin typeface="Times New Roman" pitchFamily="18" charset="0"/>
              </a:rPr>
              <a:pPr/>
              <a:t>11</a:t>
            </a:fld>
            <a:endParaRPr lang="en-US" smtClean="0">
              <a:latin typeface="Times New Roman" pitchFamily="18" charset="0"/>
            </a:endParaRPr>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7167720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FE14850C-8389-4731-AEFF-08BB38B9E9D7}" type="slidenum">
              <a:rPr lang="en-US" smtClean="0">
                <a:latin typeface="Times" pitchFamily="18" charset="0"/>
              </a:rPr>
              <a:pPr defTabSz="928688" eaLnBrk="0" hangingPunct="0"/>
              <a:t>12</a:t>
            </a:fld>
            <a:endParaRPr lang="en-US" smtClean="0">
              <a:latin typeface="Times" pitchFamily="18" charset="0"/>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3100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165451-5BC9-41E7-AD44-2E3D6CFF0AA4}"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18113095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5540"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B348368B-FF77-4347-9C3D-06958BEC7EFB}" type="slidenum">
              <a:rPr lang="en-US" smtClean="0">
                <a:latin typeface="Times" pitchFamily="18" charset="0"/>
              </a:rPr>
              <a:pPr defTabSz="928688" eaLnBrk="0" hangingPunct="0"/>
              <a:t>14</a:t>
            </a:fld>
            <a:endParaRPr lang="en-US" smtClean="0">
              <a:latin typeface="Times" pitchFamily="18" charset="0"/>
            </a:endParaRPr>
          </a:p>
        </p:txBody>
      </p:sp>
    </p:spTree>
    <p:extLst>
      <p:ext uri="{BB962C8B-B14F-4D97-AF65-F5344CB8AC3E}">
        <p14:creationId xmlns:p14="http://schemas.microsoft.com/office/powerpoint/2010/main" val="3825400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6564"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08466FFC-A7BA-4A6C-A0A5-E9C937F0B694}" type="slidenum">
              <a:rPr lang="en-US" smtClean="0">
                <a:latin typeface="Times" pitchFamily="18" charset="0"/>
              </a:rPr>
              <a:pPr defTabSz="928688" eaLnBrk="0" hangingPunct="0"/>
              <a:t>15</a:t>
            </a:fld>
            <a:endParaRPr lang="en-US" smtClean="0">
              <a:latin typeface="Times" pitchFamily="18" charset="0"/>
            </a:endParaRPr>
          </a:p>
        </p:txBody>
      </p:sp>
    </p:spTree>
    <p:extLst>
      <p:ext uri="{BB962C8B-B14F-4D97-AF65-F5344CB8AC3E}">
        <p14:creationId xmlns:p14="http://schemas.microsoft.com/office/powerpoint/2010/main" val="40031965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4F4C23AA-4780-4791-B0B2-E3E05793FF71}" type="slidenum">
              <a:rPr lang="en-US" smtClean="0">
                <a:latin typeface="Times" pitchFamily="18" charset="0"/>
              </a:rPr>
              <a:pPr defTabSz="928688" eaLnBrk="0" hangingPunct="0"/>
              <a:t>16</a:t>
            </a:fld>
            <a:endParaRPr lang="en-US" smtClean="0">
              <a:latin typeface="Times" pitchFamily="18" charset="0"/>
            </a:endParaRPr>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7588"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2500159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8FD33C8-435C-451F-957A-3C38851D2771}" type="slidenum">
              <a:rPr lang="en-US" smtClean="0">
                <a:latin typeface="Times" pitchFamily="18" charset="0"/>
              </a:rPr>
              <a:pPr defTabSz="928688" eaLnBrk="0" hangingPunct="0"/>
              <a:t>17</a:t>
            </a:fld>
            <a:endParaRPr lang="en-US" smtClean="0">
              <a:latin typeface="Times" pitchFamily="18" charset="0"/>
            </a:endParaRPr>
          </a:p>
        </p:txBody>
      </p:sp>
      <p:sp>
        <p:nvSpPr>
          <p:cNvPr id="68611" name="Rectangle 2"/>
          <p:cNvSpPr>
            <a:spLocks noGrp="1" noRot="1" noChangeAspect="1" noChangeArrowheads="1" noTextEdit="1"/>
          </p:cNvSpPr>
          <p:nvPr>
            <p:ph type="sldImg"/>
          </p:nvPr>
        </p:nvSpPr>
        <p:spPr bwMode="auto">
          <a:xfrm>
            <a:off x="920750" y="711200"/>
            <a:ext cx="4960938" cy="3722688"/>
          </a:xfrm>
          <a:noFill/>
          <a:ln>
            <a:solidFill>
              <a:srgbClr val="000000"/>
            </a:solidFill>
            <a:miter lim="800000"/>
            <a:headEnd/>
            <a:tailEnd/>
          </a:ln>
        </p:spPr>
      </p:sp>
      <p:sp>
        <p:nvSpPr>
          <p:cNvPr id="6861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r>
              <a:rPr lang="en-US" smtClean="0">
                <a:latin typeface="Arial" pitchFamily="34" charset="0"/>
              </a:rPr>
              <a:t>This </a:t>
            </a:r>
            <a:r>
              <a:rPr lang="en-US" i="1" u="sng" smtClean="0">
                <a:latin typeface="Arial" pitchFamily="34" charset="0"/>
              </a:rPr>
              <a:t>uneven</a:t>
            </a:r>
            <a:r>
              <a:rPr lang="en-US" i="1" smtClean="0">
                <a:latin typeface="Arial" pitchFamily="34" charset="0"/>
              </a:rPr>
              <a:t> </a:t>
            </a:r>
            <a:r>
              <a:rPr lang="en-US" smtClean="0">
                <a:latin typeface="Arial" pitchFamily="34" charset="0"/>
              </a:rPr>
              <a:t>flow can be a manufacturing process, between departments.</a:t>
            </a:r>
          </a:p>
          <a:p>
            <a:pPr eaLnBrk="1" hangingPunct="1"/>
            <a:r>
              <a:rPr lang="en-US" smtClean="0">
                <a:latin typeface="Arial" pitchFamily="34" charset="0"/>
              </a:rPr>
              <a:t>We must examine our own operations first (machine downtime, defective or late in-house parts, etc…) before blaming outside resources. </a:t>
            </a:r>
          </a:p>
        </p:txBody>
      </p:sp>
    </p:spTree>
    <p:extLst>
      <p:ext uri="{BB962C8B-B14F-4D97-AF65-F5344CB8AC3E}">
        <p14:creationId xmlns:p14="http://schemas.microsoft.com/office/powerpoint/2010/main" val="16151174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E021ED9-2891-4D11-9D3E-27BD13D39665}" type="slidenum">
              <a:rPr lang="en-US" smtClean="0">
                <a:latin typeface="Times" pitchFamily="18" charset="0"/>
              </a:rPr>
              <a:pPr defTabSz="928688" eaLnBrk="0" hangingPunct="0"/>
              <a:t>18</a:t>
            </a:fld>
            <a:endParaRPr lang="en-US" smtClean="0">
              <a:latin typeface="Times" pitchFamily="18"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9636"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362229444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471043" name="Notes Placeholder 2"/>
          <p:cNvSpPr>
            <a:spLocks noGrp="1"/>
          </p:cNvSpPr>
          <p:nvPr>
            <p:ph type="body" idx="1"/>
          </p:nvPr>
        </p:nvSpPr>
        <p:spPr bwMode="auto">
          <a:extLst/>
        </p:spPr>
        <p:txBody>
          <a:bodyPr wrap="square" numCol="1" anchor="t" anchorCtr="0" compatLnSpc="1">
            <a:prstTxWarp prst="textNoShape">
              <a:avLst/>
            </a:prstTxWarp>
          </a:bodyPr>
          <a:lstStyle/>
          <a:p>
            <a:pPr>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SEE</a:t>
            </a:r>
            <a:r>
              <a:rPr lang="en-US" dirty="0" smtClean="0">
                <a:effectLst>
                  <a:outerShdw blurRad="38100" dist="38100" dir="2700000" algn="tl">
                    <a:srgbClr val="000000">
                      <a:alpha val="43137"/>
                    </a:srgbClr>
                  </a:outerShdw>
                </a:effectLst>
                <a:latin typeface="Arial" pitchFamily="34" charset="0"/>
                <a:cs typeface="Arial" pitchFamily="34" charset="0"/>
              </a:rPr>
              <a:t>?</a:t>
            </a:r>
          </a:p>
          <a:p>
            <a:pPr>
              <a:defRPr/>
            </a:pPr>
            <a:r>
              <a:rPr lang="en-US" dirty="0" smtClean="0">
                <a:latin typeface="Arial" pitchFamily="34" charset="0"/>
                <a:cs typeface="Arial" pitchFamily="34" charset="0"/>
              </a:rPr>
              <a:t>ASK them questions - What Questions?</a:t>
            </a:r>
          </a:p>
          <a:p>
            <a:pPr>
              <a:defRPr/>
            </a:pPr>
            <a:r>
              <a:rPr lang="en-US" u="sng" dirty="0" smtClean="0">
                <a:latin typeface="Arial" pitchFamily="34" charset="0"/>
                <a:cs typeface="Arial" pitchFamily="34" charset="0"/>
              </a:rPr>
              <a:t>Questions </a:t>
            </a:r>
            <a:r>
              <a:rPr lang="en-US" dirty="0" smtClean="0">
                <a:latin typeface="Arial" pitchFamily="34" charset="0"/>
                <a:cs typeface="Arial" pitchFamily="34" charset="0"/>
              </a:rPr>
              <a:t>about </a:t>
            </a:r>
            <a:r>
              <a:rPr lang="en-US" b="1" dirty="0" smtClean="0">
                <a:latin typeface="Arial" pitchFamily="34" charset="0"/>
                <a:cs typeface="Arial" pitchFamily="34" charset="0"/>
              </a:rPr>
              <a:t>WHAT</a:t>
            </a:r>
            <a:r>
              <a:rPr lang="en-US" dirty="0" smtClean="0">
                <a:latin typeface="Arial" pitchFamily="34" charset="0"/>
                <a:cs typeface="Arial" pitchFamily="34" charset="0"/>
              </a:rPr>
              <a:t> is Actually Happening:</a:t>
            </a:r>
          </a:p>
          <a:p>
            <a:pPr lvl="1">
              <a:buFont typeface="Wingdings" pitchFamily="2" charset="2"/>
              <a:buChar char="§"/>
              <a:defRPr/>
            </a:pPr>
            <a:r>
              <a:rPr lang="en-US" dirty="0" smtClean="0">
                <a:latin typeface="Arial" pitchFamily="34" charset="0"/>
                <a:cs typeface="Arial" pitchFamily="34" charset="0"/>
              </a:rPr>
              <a:t>What did you observe or notice?</a:t>
            </a:r>
          </a:p>
          <a:p>
            <a:pPr lvl="1">
              <a:buFont typeface="Wingdings" pitchFamily="2" charset="2"/>
              <a:buChar char="§"/>
              <a:defRPr/>
            </a:pPr>
            <a:r>
              <a:rPr lang="en-US" dirty="0" smtClean="0">
                <a:latin typeface="Arial" pitchFamily="34" charset="0"/>
                <a:cs typeface="Arial" pitchFamily="34" charset="0"/>
              </a:rPr>
              <a:t>What did you hear?</a:t>
            </a:r>
          </a:p>
          <a:p>
            <a:pPr lvl="1">
              <a:buFont typeface="Wingdings" pitchFamily="2" charset="2"/>
              <a:buChar char="§"/>
              <a:defRPr/>
            </a:pPr>
            <a:r>
              <a:rPr lang="en-US" dirty="0" smtClean="0">
                <a:latin typeface="Arial" pitchFamily="34" charset="0"/>
                <a:cs typeface="Arial" pitchFamily="34" charset="0"/>
              </a:rPr>
              <a:t>What did you sense was going on?</a:t>
            </a:r>
          </a:p>
          <a:p>
            <a:pPr lvl="1">
              <a:buFont typeface="Wingdings" pitchFamily="2" charset="2"/>
              <a:buChar char="§"/>
              <a:defRPr/>
            </a:pPr>
            <a:r>
              <a:rPr lang="en-US" dirty="0" smtClean="0">
                <a:latin typeface="Arial" pitchFamily="34" charset="0"/>
                <a:cs typeface="Arial" pitchFamily="34" charset="0"/>
              </a:rPr>
              <a:t>What did you think or feel?</a:t>
            </a:r>
          </a:p>
          <a:p>
            <a:pPr>
              <a:buFont typeface="Wingdings" pitchFamily="2" charset="2"/>
              <a:buNone/>
              <a:defRPr/>
            </a:pPr>
            <a:r>
              <a:rPr lang="en-US" b="1" dirty="0" smtClean="0">
                <a:latin typeface="Arial" pitchFamily="34" charset="0"/>
                <a:cs typeface="Arial" pitchFamily="34" charset="0"/>
              </a:rPr>
              <a:t>The go on to ask WHY?</a:t>
            </a:r>
          </a:p>
          <a:p>
            <a:pPr>
              <a:buFont typeface="Wingdings" pitchFamily="2" charset="2"/>
              <a:buNone/>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Think</a:t>
            </a:r>
            <a:r>
              <a:rPr lang="en-US" dirty="0" smtClean="0">
                <a:effectLst>
                  <a:outerShdw blurRad="38100" dist="38100" dir="2700000" algn="tl">
                    <a:srgbClr val="000000">
                      <a:alpha val="43137"/>
                    </a:srgbClr>
                  </a:outerShdw>
                </a:effectLst>
                <a:latin typeface="Arial" pitchFamily="34" charset="0"/>
                <a:cs typeface="Arial" pitchFamily="34" charset="0"/>
              </a:rPr>
              <a:t>?</a:t>
            </a:r>
          </a:p>
          <a:p>
            <a:pPr>
              <a:buFont typeface="Wingdings" pitchFamily="2" charset="2"/>
              <a:buNone/>
              <a:defRPr/>
            </a:pPr>
            <a:r>
              <a:rPr lang="en-US" b="1" dirty="0" smtClean="0">
                <a:latin typeface="Arial" pitchFamily="34" charset="0"/>
                <a:cs typeface="Arial" pitchFamily="34" charset="0"/>
              </a:rPr>
              <a:t>Ask them Questions</a:t>
            </a:r>
          </a:p>
          <a:p>
            <a:pPr>
              <a:buFont typeface="Wingdings" pitchFamily="2" charset="2"/>
              <a:buNone/>
              <a:defRPr/>
            </a:pPr>
            <a:r>
              <a:rPr lang="en-US" dirty="0" smtClean="0">
                <a:latin typeface="Arial" pitchFamily="34" charset="0"/>
                <a:cs typeface="Arial" pitchFamily="34" charset="0"/>
              </a:rPr>
              <a:t>What Questions? - Questions about </a:t>
            </a:r>
            <a:r>
              <a:rPr lang="en-US" u="sng" dirty="0" smtClean="0">
                <a:latin typeface="Arial" pitchFamily="34" charset="0"/>
                <a:cs typeface="Arial" pitchFamily="34" charset="0"/>
              </a:rPr>
              <a:t>Why</a:t>
            </a:r>
            <a:r>
              <a:rPr lang="en-US" dirty="0" smtClean="0">
                <a:latin typeface="Arial" pitchFamily="34" charset="0"/>
                <a:cs typeface="Arial" pitchFamily="34" charset="0"/>
              </a:rPr>
              <a:t> they think or assume something?</a:t>
            </a:r>
          </a:p>
          <a:p>
            <a:pPr lvl="1">
              <a:buFont typeface="Wingdings" pitchFamily="2" charset="2"/>
              <a:buChar char="q"/>
              <a:defRPr/>
            </a:pPr>
            <a:r>
              <a:rPr lang="en-US" dirty="0" smtClean="0">
                <a:latin typeface="Arial" pitchFamily="34" charset="0"/>
                <a:cs typeface="Arial" pitchFamily="34" charset="0"/>
              </a:rPr>
              <a:t>What gave you that impression?</a:t>
            </a:r>
          </a:p>
          <a:p>
            <a:pPr lvl="1">
              <a:buFont typeface="Wingdings" pitchFamily="2" charset="2"/>
              <a:buChar char="q"/>
              <a:defRPr/>
            </a:pPr>
            <a:r>
              <a:rPr lang="en-US" dirty="0" smtClean="0">
                <a:latin typeface="Arial" pitchFamily="34" charset="0"/>
                <a:cs typeface="Arial" pitchFamily="34" charset="0"/>
              </a:rPr>
              <a:t>How did you know that?</a:t>
            </a:r>
          </a:p>
          <a:p>
            <a:pPr lvl="1">
              <a:buFont typeface="Wingdings" pitchFamily="2" charset="2"/>
              <a:buChar char="q"/>
              <a:defRPr/>
            </a:pPr>
            <a:r>
              <a:rPr lang="en-US" dirty="0" smtClean="0">
                <a:latin typeface="Arial" pitchFamily="34" charset="0"/>
                <a:cs typeface="Arial" pitchFamily="34" charset="0"/>
              </a:rPr>
              <a:t>What did you actually see or hear?</a:t>
            </a:r>
          </a:p>
          <a:p>
            <a:pPr lvl="1">
              <a:buFont typeface="Wingdings" pitchFamily="2" charset="2"/>
              <a:buChar char="q"/>
              <a:defRPr/>
            </a:pPr>
            <a:r>
              <a:rPr lang="en-US" dirty="0" smtClean="0">
                <a:latin typeface="Arial" pitchFamily="34" charset="0"/>
                <a:cs typeface="Arial" pitchFamily="34" charset="0"/>
              </a:rPr>
              <a:t>Why do you think that?</a:t>
            </a:r>
          </a:p>
          <a:p>
            <a:pPr>
              <a:defRPr/>
            </a:pPr>
            <a:r>
              <a:rPr lang="en-US" b="1" dirty="0" smtClean="0">
                <a:latin typeface="Arial" pitchFamily="34" charset="0"/>
                <a:cs typeface="Arial" pitchFamily="34" charset="0"/>
              </a:rPr>
              <a:t>Show Me</a:t>
            </a:r>
          </a:p>
          <a:p>
            <a:pPr>
              <a:defRPr/>
            </a:pPr>
            <a:endParaRPr lang="en-US" dirty="0" smtClean="0">
              <a:latin typeface="Arial" pitchFamily="34" charset="0"/>
            </a:endParaRPr>
          </a:p>
        </p:txBody>
      </p:sp>
      <p:sp>
        <p:nvSpPr>
          <p:cNvPr id="70660"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DDC2718F-A050-4258-AA79-70954D0D6604}" type="datetime1">
              <a:rPr lang="en-US" smtClean="0"/>
              <a:pPr/>
              <a:t>2/2/2021</a:t>
            </a:fld>
            <a:endParaRPr lang="en-US" smtClean="0"/>
          </a:p>
        </p:txBody>
      </p:sp>
      <p:sp>
        <p:nvSpPr>
          <p:cNvPr id="70661" name="Footer Placeholder 4"/>
          <p:cNvSpPr>
            <a:spLocks noGrp="1"/>
          </p:cNvSpPr>
          <p:nvPr>
            <p:ph type="ftr" sz="quarter" idx="4"/>
          </p:nvPr>
        </p:nvSpPr>
        <p:spPr>
          <a:noFill/>
        </p:spPr>
        <p:txBody>
          <a:bodyPr/>
          <a:lstStyle/>
          <a:p>
            <a:r>
              <a:rPr lang="en-US" smtClean="0">
                <a:latin typeface="Arial" pitchFamily="34" charset="0"/>
              </a:rPr>
              <a:t>TechHelp-Solutions for Manufacturers</a:t>
            </a:r>
          </a:p>
        </p:txBody>
      </p:sp>
      <p:sp>
        <p:nvSpPr>
          <p:cNvPr id="70662" name="Slide Number Placeholder 5"/>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51D43A9-C0A2-42DC-BCE0-88C455B074A9}" type="slidenum">
              <a:rPr lang="en-US" smtClean="0"/>
              <a:pPr/>
              <a:t>19</a:t>
            </a:fld>
            <a:endParaRPr lang="en-US" smtClean="0"/>
          </a:p>
        </p:txBody>
      </p:sp>
    </p:spTree>
    <p:extLst>
      <p:ext uri="{BB962C8B-B14F-4D97-AF65-F5344CB8AC3E}">
        <p14:creationId xmlns:p14="http://schemas.microsoft.com/office/powerpoint/2010/main" val="22769569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Do What you say you’re going to do</a:t>
            </a:r>
          </a:p>
          <a:p>
            <a:r>
              <a:rPr lang="en-US" smtClean="0">
                <a:latin typeface="Arial" pitchFamily="34" charset="0"/>
              </a:rPr>
              <a:t>Start the cycle all over again</a:t>
            </a:r>
          </a:p>
          <a:p>
            <a:r>
              <a:rPr lang="en-US" smtClean="0">
                <a:latin typeface="Arial" pitchFamily="34" charset="0"/>
              </a:rPr>
              <a:t>Whats the most important Aspect?  GRASP THE SITUATION</a:t>
            </a:r>
          </a:p>
        </p:txBody>
      </p:sp>
      <p:sp>
        <p:nvSpPr>
          <p:cNvPr id="71684"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6215135E-ABAF-4D7F-B6FC-E022415383A2}" type="datetime1">
              <a:rPr lang="en-US" smtClean="0"/>
              <a:pPr/>
              <a:t>2/2/2021</a:t>
            </a:fld>
            <a:endParaRPr lang="en-US" smtClean="0"/>
          </a:p>
        </p:txBody>
      </p:sp>
      <p:sp>
        <p:nvSpPr>
          <p:cNvPr id="71685" name="Slide Number Placeholder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D2E47C9-ED34-45D6-8106-B2824FEE0C68}" type="slidenum">
              <a:rPr lang="en-US" smtClean="0"/>
              <a:pPr/>
              <a:t>20</a:t>
            </a:fld>
            <a:endParaRPr lang="en-US" smtClean="0"/>
          </a:p>
        </p:txBody>
      </p:sp>
    </p:spTree>
    <p:extLst>
      <p:ext uri="{BB962C8B-B14F-4D97-AF65-F5344CB8AC3E}">
        <p14:creationId xmlns:p14="http://schemas.microsoft.com/office/powerpoint/2010/main" val="19012044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1A3964-8D5B-4099-8D2C-2CA057FCEB11}" type="slidenum">
              <a:rPr lang="en-US" smtClean="0"/>
              <a:pPr/>
              <a:t>21</a:t>
            </a:fld>
            <a:endParaRPr lang="en-US" smtClean="0"/>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72990762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2454B9E-21EE-4C22-81ED-D82E8896543B}" type="slidenum">
              <a:rPr lang="en-US" smtClean="0"/>
              <a:pPr/>
              <a:t>22</a:t>
            </a:fld>
            <a:endParaRPr lang="en-US" smtClean="0"/>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0783504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ED9C4D-ED17-490A-8D99-241E40D8489C}" type="slidenum">
              <a:rPr lang="en-US" smtClean="0"/>
              <a:pPr/>
              <a:t>23</a:t>
            </a:fld>
            <a:endParaRPr lang="en-US" smtClean="0"/>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Toyota has removed the last S, sustain, because continuous improvement is such a part of their culture, and they do not need to remind people to sustain.</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80051605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577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solidFill>
                  <a:schemeClr val="accent2"/>
                </a:solidFill>
                <a:latin typeface="Comic Sans MS" pitchFamily="66" charset="0"/>
              </a:rPr>
              <a:t>5S is the method for eliminating the waste hidden in the workplace, by making it safer, more effective &amp; pleasant</a:t>
            </a:r>
          </a:p>
          <a:p>
            <a:endParaRPr lang="en-GB" b="1" smtClean="0">
              <a:solidFill>
                <a:schemeClr val="accent2"/>
              </a:solidFill>
              <a:latin typeface="Comic Sans MS" pitchFamily="66" charset="0"/>
            </a:endParaRPr>
          </a:p>
          <a:p>
            <a:r>
              <a:rPr lang="en-GB" b="1" smtClean="0">
                <a:solidFill>
                  <a:schemeClr val="accent2"/>
                </a:solidFill>
                <a:latin typeface="Comic Sans MS" pitchFamily="66" charset="0"/>
              </a:rPr>
              <a:t>Easier to spot problems</a:t>
            </a:r>
          </a:p>
          <a:p>
            <a:r>
              <a:rPr lang="en-GB" b="1" smtClean="0">
                <a:solidFill>
                  <a:schemeClr val="accent2"/>
                </a:solidFill>
                <a:latin typeface="Comic Sans MS" pitchFamily="66" charset="0"/>
              </a:rPr>
              <a:t>Improves teamwork &amp; motivation</a:t>
            </a:r>
          </a:p>
          <a:p>
            <a:r>
              <a:rPr lang="en-US" b="1" smtClean="0">
                <a:solidFill>
                  <a:schemeClr val="accent2"/>
                </a:solidFill>
                <a:latin typeface="Comic Sans MS" pitchFamily="66" charset="0"/>
              </a:rPr>
              <a:t>Customer satisfaction</a:t>
            </a:r>
          </a:p>
          <a:p>
            <a:r>
              <a:rPr lang="en-US" b="1" smtClean="0">
                <a:solidFill>
                  <a:schemeClr val="accent2"/>
                </a:solidFill>
                <a:latin typeface="Comic Sans MS" pitchFamily="66" charset="0"/>
              </a:rPr>
              <a:t>Encourages ownership of workplace</a:t>
            </a:r>
          </a:p>
          <a:p>
            <a:r>
              <a:rPr lang="en-GB" b="1" smtClean="0">
                <a:solidFill>
                  <a:schemeClr val="accent2"/>
                </a:solidFill>
                <a:latin typeface="Comic Sans MS" pitchFamily="66" charset="0"/>
              </a:rPr>
              <a:t>Makes work safer &amp; easier</a:t>
            </a:r>
          </a:p>
          <a:p>
            <a:endParaRPr lang="en-US" b="1" smtClean="0">
              <a:solidFill>
                <a:schemeClr val="accent2"/>
              </a:solidFill>
              <a:latin typeface="Comic Sans MS" pitchFamily="66" charset="0"/>
            </a:endParaRPr>
          </a:p>
          <a:p>
            <a:endParaRPr lang="en-US" smtClean="0">
              <a:latin typeface="Arial" pitchFamily="34" charset="0"/>
            </a:endParaRPr>
          </a:p>
        </p:txBody>
      </p:sp>
    </p:spTree>
    <p:extLst>
      <p:ext uri="{BB962C8B-B14F-4D97-AF65-F5344CB8AC3E}">
        <p14:creationId xmlns:p14="http://schemas.microsoft.com/office/powerpoint/2010/main" val="254270305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p:spPr>
      </p:sp>
      <p:sp>
        <p:nvSpPr>
          <p:cNvPr id="7680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smtClean="0">
                <a:latin typeface="Arial" pitchFamily="34" charset="0"/>
              </a:rPr>
              <a:t>SEIRI = Sort</a:t>
            </a:r>
            <a:r>
              <a:rPr lang="en-US" smtClean="0">
                <a:latin typeface="Arial" pitchFamily="34" charset="0"/>
              </a:rPr>
              <a:t>—Perform “Sort Through and Sort Out,” - red tag all unneeded items and move them out to an established “quarantine” area for disposition within a predetermined time.  “When in doubt, move it out!” – avoid future-proofing. </a:t>
            </a:r>
            <a:r>
              <a:rPr lang="en-US" smtClean="0">
                <a:latin typeface="Times New Roman" pitchFamily="18" charset="0"/>
              </a:rPr>
              <a:t>Your wastebasket is your friend. Disney theme parks have plenty of waste receptacles. </a:t>
            </a:r>
            <a:r>
              <a:rPr lang="en-US" sz="900" smtClean="0">
                <a:latin typeface="Times New Roman" pitchFamily="18" charset="0"/>
              </a:rPr>
              <a:t>At Ford's River Rouge plant, a waste container was within </a:t>
            </a:r>
            <a:r>
              <a:rPr lang="en-US" sz="900" u="sng" smtClean="0">
                <a:latin typeface="Times New Roman" pitchFamily="18" charset="0"/>
              </a:rPr>
              <a:t>six steps</a:t>
            </a:r>
            <a:r>
              <a:rPr lang="en-US" sz="900" smtClean="0">
                <a:latin typeface="Times New Roman" pitchFamily="18" charset="0"/>
              </a:rPr>
              <a:t> of any position (Norwood, 1931. </a:t>
            </a:r>
            <a:r>
              <a:rPr lang="en-US" sz="900" i="1" smtClean="0">
                <a:latin typeface="Times New Roman" pitchFamily="18" charset="0"/>
              </a:rPr>
              <a:t>Ford: Men and Methods</a:t>
            </a:r>
            <a:r>
              <a:rPr lang="en-US" sz="900" smtClean="0">
                <a:latin typeface="Times New Roman" pitchFamily="18" charset="0"/>
              </a:rPr>
              <a:t>).</a:t>
            </a:r>
          </a:p>
          <a:p>
            <a:r>
              <a:rPr lang="en-US" sz="900" smtClean="0">
                <a:latin typeface="Times New Roman" pitchFamily="18" charset="0"/>
              </a:rPr>
              <a:t>Unwanted but serviceable equipment can be auctioned off on E-bay.</a:t>
            </a:r>
          </a:p>
          <a:p>
            <a:r>
              <a:rPr lang="en-US" sz="900" smtClean="0">
                <a:latin typeface="Times New Roman" pitchFamily="18" charset="0"/>
              </a:rPr>
              <a:t>Three-tier classification</a:t>
            </a:r>
          </a:p>
          <a:p>
            <a:pPr lvl="2" eaLnBrk="1" hangingPunct="1">
              <a:lnSpc>
                <a:spcPct val="90000"/>
              </a:lnSpc>
            </a:pPr>
            <a:r>
              <a:rPr lang="en-US" sz="900" smtClean="0">
                <a:latin typeface="Times New Roman" pitchFamily="18" charset="0"/>
              </a:rPr>
              <a:t>Frequently-used items at workstation</a:t>
            </a:r>
          </a:p>
          <a:p>
            <a:pPr lvl="2" eaLnBrk="1" hangingPunct="1">
              <a:lnSpc>
                <a:spcPct val="90000"/>
              </a:lnSpc>
            </a:pPr>
            <a:r>
              <a:rPr lang="en-US" sz="900" smtClean="0">
                <a:latin typeface="Times New Roman" pitchFamily="18" charset="0"/>
              </a:rPr>
              <a:t>Regular use: near workstation</a:t>
            </a:r>
          </a:p>
          <a:p>
            <a:pPr lvl="2" eaLnBrk="1" hangingPunct="1">
              <a:lnSpc>
                <a:spcPct val="90000"/>
              </a:lnSpc>
            </a:pPr>
            <a:r>
              <a:rPr lang="en-US" sz="900" smtClean="0">
                <a:latin typeface="Times New Roman" pitchFamily="18" charset="0"/>
              </a:rPr>
              <a:t>Rare use: keep outside the work area</a:t>
            </a:r>
          </a:p>
          <a:p>
            <a:r>
              <a:rPr lang="en-US" b="1" smtClean="0">
                <a:latin typeface="Arial" pitchFamily="34" charset="0"/>
              </a:rPr>
              <a:t>SEITON = Set in Order</a:t>
            </a:r>
            <a:r>
              <a:rPr lang="en-US" smtClean="0">
                <a:latin typeface="Arial" pitchFamily="34" charset="0"/>
              </a:rPr>
              <a:t>—Identify the best location for remaining items and label them.  “A place for everything &amp; everything in its place”. Make things easy to get and easy to put away properly. </a:t>
            </a:r>
          </a:p>
          <a:p>
            <a:r>
              <a:rPr lang="en-US" b="1" smtClean="0">
                <a:latin typeface="Arial" pitchFamily="34" charset="0"/>
              </a:rPr>
              <a:t>SEISO = Sweep (Systematic Cleaning)—</a:t>
            </a:r>
            <a:r>
              <a:rPr lang="en-US" smtClean="0">
                <a:latin typeface="Arial" pitchFamily="34" charset="0"/>
              </a:rPr>
              <a:t>Clean everything, inside and out.  Use visual sweeps to ensure everything is where it should  be and that junk is not accumulating. </a:t>
            </a:r>
            <a:r>
              <a:rPr lang="en-US" smtClean="0">
                <a:latin typeface="Times New Roman" pitchFamily="18" charset="0"/>
              </a:rPr>
              <a:t>Neatness: Keeping everything clean makes it easier to locate leaks and dropped parts. It also keeps dirt out of the equipment and the product.</a:t>
            </a:r>
          </a:p>
          <a:p>
            <a:r>
              <a:rPr lang="en-US" b="1" smtClean="0">
                <a:latin typeface="Arial" pitchFamily="34" charset="0"/>
              </a:rPr>
              <a:t>SEIKETSU = Standardize</a:t>
            </a:r>
            <a:r>
              <a:rPr lang="en-US" smtClean="0">
                <a:latin typeface="Arial" pitchFamily="34" charset="0"/>
              </a:rPr>
              <a:t>—Create the rules for maintaining and controlling the first 3 S’s.  </a:t>
            </a:r>
          </a:p>
          <a:p>
            <a:r>
              <a:rPr lang="en-US" smtClean="0">
                <a:latin typeface="Arial" pitchFamily="34" charset="0"/>
              </a:rPr>
              <a:t>Use visual controls.</a:t>
            </a:r>
            <a:endParaRPr lang="en-GB" smtClean="0">
              <a:latin typeface="Arial" pitchFamily="34" charset="0"/>
            </a:endParaRPr>
          </a:p>
          <a:p>
            <a:r>
              <a:rPr lang="en-US" smtClean="0">
                <a:latin typeface="Times New Roman" pitchFamily="18" charset="0"/>
              </a:rPr>
              <a:t>Discipline: includes scheduled preventive maintenance: Described explicitly by Frederick Winslow Taylor in 1911</a:t>
            </a:r>
          </a:p>
          <a:p>
            <a:r>
              <a:rPr lang="en-US" smtClean="0">
                <a:latin typeface="Arial" pitchFamily="34" charset="0"/>
              </a:rPr>
              <a:t>Steps to standardize</a:t>
            </a:r>
            <a:endParaRPr lang="en-GB" smtClean="0">
              <a:latin typeface="Arial" pitchFamily="34" charset="0"/>
            </a:endParaRPr>
          </a:p>
          <a:p>
            <a:pPr lvl="2"/>
            <a:r>
              <a:rPr lang="en-US" smtClean="0">
                <a:latin typeface="Arial" pitchFamily="34" charset="0"/>
              </a:rPr>
              <a:t>Establish guidelines for the first 3s conditions. (i.e. mop floor daily, remove waste when waste bin full)</a:t>
            </a:r>
            <a:endParaRPr lang="en-GB" smtClean="0">
              <a:latin typeface="Arial" pitchFamily="34" charset="0"/>
            </a:endParaRPr>
          </a:p>
          <a:p>
            <a:pPr lvl="2"/>
            <a:r>
              <a:rPr lang="en-US" smtClean="0">
                <a:latin typeface="Arial" pitchFamily="34" charset="0"/>
              </a:rPr>
              <a:t>Attain 3s conditions</a:t>
            </a:r>
            <a:endParaRPr lang="en-GB" smtClean="0">
              <a:latin typeface="Arial" pitchFamily="34" charset="0"/>
            </a:endParaRPr>
          </a:p>
          <a:p>
            <a:pPr lvl="2"/>
            <a:r>
              <a:rPr lang="en-US" smtClean="0">
                <a:latin typeface="Arial" pitchFamily="34" charset="0"/>
              </a:rPr>
              <a:t>Make the standards visual</a:t>
            </a:r>
            <a:endParaRPr lang="en-GB" smtClean="0">
              <a:latin typeface="Arial" pitchFamily="34" charset="0"/>
            </a:endParaRPr>
          </a:p>
          <a:p>
            <a:pPr lvl="2"/>
            <a:r>
              <a:rPr lang="en-US" smtClean="0">
                <a:latin typeface="Arial" pitchFamily="34" charset="0"/>
              </a:rPr>
              <a:t>Maintain and monitor conditions.</a:t>
            </a:r>
          </a:p>
          <a:p>
            <a:pPr lvl="2"/>
            <a:r>
              <a:rPr lang="en-US" smtClean="0">
                <a:latin typeface="Arial" pitchFamily="34" charset="0"/>
              </a:rPr>
              <a:t>Guiding rules: Streamline for the humans, not the machines; address all repetitive work; make standardization worksheets visable </a:t>
            </a:r>
            <a:endParaRPr lang="en-GB" smtClean="0">
              <a:latin typeface="Arial" pitchFamily="34" charset="0"/>
            </a:endParaRPr>
          </a:p>
          <a:p>
            <a:r>
              <a:rPr lang="en-US" b="1" smtClean="0">
                <a:latin typeface="Arial" pitchFamily="34" charset="0"/>
              </a:rPr>
              <a:t>SHITSUKE = Sustain</a:t>
            </a:r>
            <a:r>
              <a:rPr lang="en-US" smtClean="0">
                <a:latin typeface="Arial" pitchFamily="34" charset="0"/>
              </a:rPr>
              <a:t>—Ensure adherence to the 5S standards through communication, training, self-discipline and rewards. </a:t>
            </a:r>
            <a:endParaRPr lang="en-GB" smtClean="0">
              <a:latin typeface="Arial" pitchFamily="34" charset="0"/>
            </a:endParaRPr>
          </a:p>
          <a:p>
            <a:r>
              <a:rPr lang="en-US" smtClean="0">
                <a:latin typeface="Arial" pitchFamily="34" charset="0"/>
              </a:rPr>
              <a:t>Persistent application of the 5s requires a supportive work culture.</a:t>
            </a:r>
          </a:p>
          <a:p>
            <a:r>
              <a:rPr lang="en-US" smtClean="0">
                <a:latin typeface="Times New Roman" pitchFamily="18" charset="0"/>
              </a:rPr>
              <a:t>Ongoing improvement: Holding the gains through standardization and best practice deployment</a:t>
            </a:r>
          </a:p>
          <a:p>
            <a:endParaRPr lang="en-GB" smtClean="0">
              <a:latin typeface="Arial" pitchFamily="34" charset="0"/>
            </a:endParaRPr>
          </a:p>
          <a:p>
            <a:endParaRPr lang="en-GB" smtClean="0">
              <a:latin typeface="Arial" pitchFamily="34" charset="0"/>
            </a:endParaRPr>
          </a:p>
        </p:txBody>
      </p:sp>
      <p:sp>
        <p:nvSpPr>
          <p:cNvPr id="768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85B8A5-ACAB-4BEB-8292-7C80F1CE6F4F}" type="slidenum">
              <a:rPr lang="en-GB" smtClean="0"/>
              <a:pPr/>
              <a:t>25</a:t>
            </a:fld>
            <a:endParaRPr lang="en-GB" smtClean="0"/>
          </a:p>
        </p:txBody>
      </p:sp>
    </p:spTree>
    <p:extLst>
      <p:ext uri="{BB962C8B-B14F-4D97-AF65-F5344CB8AC3E}">
        <p14:creationId xmlns:p14="http://schemas.microsoft.com/office/powerpoint/2010/main" val="210659654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p:spPr>
      </p:sp>
      <p:sp>
        <p:nvSpPr>
          <p:cNvPr id="778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78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E8195D-2FA8-4566-861E-2D2E0F9B170C}" type="slidenum">
              <a:rPr lang="en-GB" smtClean="0"/>
              <a:pPr/>
              <a:t>26</a:t>
            </a:fld>
            <a:endParaRPr lang="en-GB" smtClean="0"/>
          </a:p>
        </p:txBody>
      </p:sp>
    </p:spTree>
    <p:extLst>
      <p:ext uri="{BB962C8B-B14F-4D97-AF65-F5344CB8AC3E}">
        <p14:creationId xmlns:p14="http://schemas.microsoft.com/office/powerpoint/2010/main" val="1721109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p:spPr>
      </p:sp>
      <p:sp>
        <p:nvSpPr>
          <p:cNvPr id="788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88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1BFAFA7-D11E-4355-A42A-A2B07674AECF}" type="slidenum">
              <a:rPr lang="en-GB" smtClean="0"/>
              <a:pPr/>
              <a:t>27</a:t>
            </a:fld>
            <a:endParaRPr lang="en-GB" smtClean="0"/>
          </a:p>
        </p:txBody>
      </p:sp>
    </p:spTree>
    <p:extLst>
      <p:ext uri="{BB962C8B-B14F-4D97-AF65-F5344CB8AC3E}">
        <p14:creationId xmlns:p14="http://schemas.microsoft.com/office/powerpoint/2010/main" val="3031830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p:spPr>
      </p:sp>
      <p:sp>
        <p:nvSpPr>
          <p:cNvPr id="798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98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958AC2-97FE-4B3E-96A7-CBF4A0C31B3D}" type="slidenum">
              <a:rPr lang="en-GB" smtClean="0"/>
              <a:pPr/>
              <a:t>28</a:t>
            </a:fld>
            <a:endParaRPr lang="en-GB" smtClean="0"/>
          </a:p>
        </p:txBody>
      </p:sp>
    </p:spTree>
    <p:extLst>
      <p:ext uri="{BB962C8B-B14F-4D97-AF65-F5344CB8AC3E}">
        <p14:creationId xmlns:p14="http://schemas.microsoft.com/office/powerpoint/2010/main" val="14555165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p:spPr>
      </p:sp>
      <p:sp>
        <p:nvSpPr>
          <p:cNvPr id="808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09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01CF4BE-BD23-4391-89AE-545095E9375F}" type="slidenum">
              <a:rPr lang="en-GB" smtClean="0"/>
              <a:pPr/>
              <a:t>29</a:t>
            </a:fld>
            <a:endParaRPr lang="en-GB" smtClean="0"/>
          </a:p>
        </p:txBody>
      </p:sp>
    </p:spTree>
    <p:extLst>
      <p:ext uri="{BB962C8B-B14F-4D97-AF65-F5344CB8AC3E}">
        <p14:creationId xmlns:p14="http://schemas.microsoft.com/office/powerpoint/2010/main" val="18997712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19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A1A8DF2-434B-465D-8010-42FC29E3BC52}" type="slidenum">
              <a:rPr lang="en-GB" smtClean="0"/>
              <a:pPr/>
              <a:t>30</a:t>
            </a:fld>
            <a:endParaRPr lang="en-GB" smtClean="0"/>
          </a:p>
        </p:txBody>
      </p:sp>
    </p:spTree>
    <p:extLst>
      <p:ext uri="{BB962C8B-B14F-4D97-AF65-F5344CB8AC3E}">
        <p14:creationId xmlns:p14="http://schemas.microsoft.com/office/powerpoint/2010/main" val="49171842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2947"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extLst>
      <p:ext uri="{BB962C8B-B14F-4D97-AF65-F5344CB8AC3E}">
        <p14:creationId xmlns:p14="http://schemas.microsoft.com/office/powerpoint/2010/main" val="28503938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B2C7B27-0701-461F-B487-783FFAF64967}" type="slidenum">
              <a:rPr lang="en-US" smtClean="0">
                <a:latin typeface="Times" pitchFamily="18" charset="0"/>
                <a:ea typeface="MS PGothic" pitchFamily="34" charset="-128"/>
              </a:rPr>
              <a:pPr/>
              <a:t>32</a:t>
            </a:fld>
            <a:endParaRPr lang="en-US" smtClean="0">
              <a:latin typeface="Times" pitchFamily="18" charset="0"/>
              <a:ea typeface="MS PGothic" pitchFamily="34" charset="-128"/>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39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extLst>
      <p:ext uri="{BB962C8B-B14F-4D97-AF65-F5344CB8AC3E}">
        <p14:creationId xmlns:p14="http://schemas.microsoft.com/office/powerpoint/2010/main" val="208059940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E1DAD1B-EFDE-4C21-A0E7-55668409D337}" type="slidenum">
              <a:rPr lang="en-US" smtClean="0">
                <a:latin typeface="Times" pitchFamily="18" charset="0"/>
                <a:ea typeface="MS PGothic" pitchFamily="34" charset="-128"/>
              </a:rPr>
              <a:pPr/>
              <a:t>33</a:t>
            </a:fld>
            <a:endParaRPr lang="en-US" smtClean="0">
              <a:latin typeface="Times" pitchFamily="18" charset="0"/>
              <a:ea typeface="MS PGothic" pitchFamily="34" charset="-128"/>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162546826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15FC3F9-2E85-4BA9-A3D4-C054B0FB2B0B}" type="slidenum">
              <a:rPr lang="en-US" smtClean="0"/>
              <a:pPr/>
              <a:t>34</a:t>
            </a:fld>
            <a:endParaRPr lang="en-US" smtClean="0"/>
          </a:p>
        </p:txBody>
      </p:sp>
      <p:sp>
        <p:nvSpPr>
          <p:cNvPr id="860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7860585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Verdana" pitchFamily="34" charset="0"/>
              </a:rPr>
              <a:t>It is a term given to a whole range of activities for communicating and controlling what needs to be done.</a:t>
            </a:r>
            <a:endParaRPr lang="en-US" smtClean="0">
              <a:latin typeface="Verdana" pitchFamily="34" charset="0"/>
            </a:endParaRPr>
          </a:p>
          <a:p>
            <a:endParaRPr lang="en-US" smtClean="0">
              <a:latin typeface="Arial" pitchFamily="34" charset="0"/>
            </a:endParaRPr>
          </a:p>
          <a:p>
            <a:pPr eaLnBrk="1" hangingPunct="1"/>
            <a:r>
              <a:rPr lang="en-GB" b="1" smtClean="0">
                <a:solidFill>
                  <a:srgbClr val="33CC33"/>
                </a:solidFill>
                <a:latin typeface="Verdana" pitchFamily="34" charset="0"/>
              </a:rPr>
              <a:t>Visual Display </a:t>
            </a:r>
            <a:r>
              <a:rPr lang="en-GB" b="1" smtClean="0">
                <a:latin typeface="Verdana" pitchFamily="34" charset="0"/>
              </a:rPr>
              <a:t>– provides information on cell organisation and cell performance that is:</a:t>
            </a:r>
          </a:p>
          <a:p>
            <a:pPr eaLnBrk="1" hangingPunct="1">
              <a:buFontTx/>
              <a:buChar char="•"/>
            </a:pPr>
            <a:r>
              <a:rPr lang="en-GB" b="1" smtClean="0">
                <a:latin typeface="Verdana" pitchFamily="34" charset="0"/>
              </a:rPr>
              <a:t> accurate</a:t>
            </a:r>
          </a:p>
          <a:p>
            <a:pPr eaLnBrk="1" hangingPunct="1">
              <a:buFontTx/>
              <a:buChar char="•"/>
            </a:pPr>
            <a:r>
              <a:rPr lang="en-GB" b="1" smtClean="0">
                <a:latin typeface="Verdana" pitchFamily="34" charset="0"/>
              </a:rPr>
              <a:t> displayed on the shop floor</a:t>
            </a:r>
          </a:p>
          <a:p>
            <a:pPr eaLnBrk="1" hangingPunct="1">
              <a:buFontTx/>
              <a:buChar char="•"/>
            </a:pPr>
            <a:r>
              <a:rPr lang="en-GB" b="1" smtClean="0">
                <a:latin typeface="Verdana" pitchFamily="34" charset="0"/>
              </a:rPr>
              <a:t> available in real-time</a:t>
            </a:r>
          </a:p>
          <a:p>
            <a:pPr eaLnBrk="1" hangingPunct="1">
              <a:buFontTx/>
              <a:buChar char="•"/>
            </a:pPr>
            <a:endParaRPr lang="en-GB" b="1" smtClean="0">
              <a:latin typeface="Verdana" pitchFamily="34" charset="0"/>
            </a:endParaRPr>
          </a:p>
          <a:p>
            <a:pPr eaLnBrk="1" hangingPunct="1"/>
            <a:r>
              <a:rPr lang="en-GB" b="1" smtClean="0">
                <a:solidFill>
                  <a:srgbClr val="FF0000"/>
                </a:solidFill>
                <a:latin typeface="Verdana" pitchFamily="34" charset="0"/>
              </a:rPr>
              <a:t>Visual Control</a:t>
            </a:r>
            <a:r>
              <a:rPr lang="en-GB" b="1" smtClean="0">
                <a:latin typeface="Verdana" pitchFamily="34" charset="0"/>
              </a:rPr>
              <a:t> - highlights ‘normal’ or ‘abnormal’ conditions:</a:t>
            </a:r>
          </a:p>
          <a:p>
            <a:pPr eaLnBrk="1" hangingPunct="1">
              <a:buFontTx/>
              <a:buChar char="•"/>
            </a:pPr>
            <a:r>
              <a:rPr lang="en-GB" b="1" smtClean="0">
                <a:latin typeface="Verdana" pitchFamily="34" charset="0"/>
              </a:rPr>
              <a:t> Everyone can tell if the process is normal or abnormal</a:t>
            </a:r>
          </a:p>
          <a:p>
            <a:pPr eaLnBrk="1" hangingPunct="1">
              <a:buFontTx/>
              <a:buChar char="•"/>
            </a:pPr>
            <a:r>
              <a:rPr lang="en-GB" b="1" smtClean="0">
                <a:latin typeface="Verdana" pitchFamily="34" charset="0"/>
              </a:rPr>
              <a:t> They can respond at once to abnormalities </a:t>
            </a:r>
          </a:p>
          <a:p>
            <a:endParaRPr lang="en-US" smtClean="0">
              <a:latin typeface="Arial" pitchFamily="34" charset="0"/>
            </a:endParaRPr>
          </a:p>
        </p:txBody>
      </p:sp>
    </p:spTree>
    <p:extLst>
      <p:ext uri="{BB962C8B-B14F-4D97-AF65-F5344CB8AC3E}">
        <p14:creationId xmlns:p14="http://schemas.microsoft.com/office/powerpoint/2010/main" val="359558883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10275"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Examples:</a:t>
            </a:r>
          </a:p>
          <a:p>
            <a:pPr lvl="1">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Color-coded dies, tools, pallets</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Lines on the floor to delineate storage areas, walkways, work areas etc.</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Location signs on shop floor and in the office</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Identification labels everywhere</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Andon</a:t>
            </a:r>
            <a:r>
              <a:rPr lang="en-US" b="1" dirty="0" smtClean="0">
                <a:latin typeface="Arial" pitchFamily="34" charset="0"/>
                <a:ea typeface="MS PGothic" pitchFamily="34" charset="-128"/>
                <a:cs typeface="Arial" pitchFamily="34" charset="0"/>
              </a:rPr>
              <a:t> lights to indicate production status</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Kanban</a:t>
            </a:r>
            <a:r>
              <a:rPr lang="en-US" b="1" dirty="0" smtClean="0">
                <a:latin typeface="Arial" pitchFamily="34" charset="0"/>
                <a:ea typeface="MS PGothic" pitchFamily="34" charset="-128"/>
                <a:cs typeface="Arial" pitchFamily="34" charset="0"/>
              </a:rPr>
              <a:t> (stock signal) Card</a:t>
            </a:r>
          </a:p>
          <a:p>
            <a:pPr>
              <a:defRPr/>
            </a:pPr>
            <a:endParaRPr lang="en-US" dirty="0" smtClean="0">
              <a:latin typeface="Arial" pitchFamily="34" charset="0"/>
              <a:cs typeface="Arial" pitchFamily="34" charset="0"/>
            </a:endParaRPr>
          </a:p>
        </p:txBody>
      </p:sp>
    </p:spTree>
    <p:extLst>
      <p:ext uri="{BB962C8B-B14F-4D97-AF65-F5344CB8AC3E}">
        <p14:creationId xmlns:p14="http://schemas.microsoft.com/office/powerpoint/2010/main" val="57231829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9091"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extLst>
      <p:ext uri="{BB962C8B-B14F-4D97-AF65-F5344CB8AC3E}">
        <p14:creationId xmlns:p14="http://schemas.microsoft.com/office/powerpoint/2010/main" val="182073241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D4CF36B-0E71-48B9-A9EC-E8249C15772B}" type="slidenum">
              <a:rPr lang="en-GB" smtClean="0"/>
              <a:pPr/>
              <a:t>38</a:t>
            </a:fld>
            <a:endParaRPr lang="en-GB" smtClean="0"/>
          </a:p>
        </p:txBody>
      </p:sp>
    </p:spTree>
    <p:extLst>
      <p:ext uri="{BB962C8B-B14F-4D97-AF65-F5344CB8AC3E}">
        <p14:creationId xmlns:p14="http://schemas.microsoft.com/office/powerpoint/2010/main" val="12500142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p:spPr>
      </p:sp>
      <p:sp>
        <p:nvSpPr>
          <p:cNvPr id="911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11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4F2B781-844C-4DEE-A311-51378711A682}" type="slidenum">
              <a:rPr lang="en-GB" smtClean="0"/>
              <a:pPr/>
              <a:t>39</a:t>
            </a:fld>
            <a:endParaRPr lang="en-GB" smtClean="0"/>
          </a:p>
        </p:txBody>
      </p:sp>
    </p:spTree>
    <p:extLst>
      <p:ext uri="{BB962C8B-B14F-4D97-AF65-F5344CB8AC3E}">
        <p14:creationId xmlns:p14="http://schemas.microsoft.com/office/powerpoint/2010/main" val="224948411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latin typeface="Arial" pitchFamily="34" charset="0"/>
                <a:cs typeface="Arial" pitchFamily="34" charset="0"/>
              </a:rPr>
              <a:t>ANDON BOARDS</a:t>
            </a:r>
          </a:p>
          <a:p>
            <a:r>
              <a:rPr lang="en-US" smtClean="0">
                <a:solidFill>
                  <a:srgbClr val="FF0000"/>
                </a:solidFill>
                <a:latin typeface="Arial" pitchFamily="34" charset="0"/>
                <a:cs typeface="Arial" pitchFamily="34" charset="0"/>
              </a:rPr>
              <a:t>a system of flashing lights used to indicate production status in one or more work centers; the number of lights and their possible colors can vary, even by work center within a plant; however, the traditional colors and their meanings are: </a:t>
            </a:r>
          </a:p>
          <a:p>
            <a:pPr lvl="1"/>
            <a:r>
              <a:rPr lang="en-US" smtClean="0">
                <a:solidFill>
                  <a:srgbClr val="FF0000"/>
                </a:solidFill>
                <a:latin typeface="Arial" pitchFamily="34" charset="0"/>
                <a:cs typeface="Arial" pitchFamily="34" charset="0"/>
              </a:rPr>
              <a:t>green - no problems</a:t>
            </a:r>
          </a:p>
          <a:p>
            <a:pPr lvl="1"/>
            <a:r>
              <a:rPr lang="en-US" smtClean="0">
                <a:solidFill>
                  <a:srgbClr val="FF0000"/>
                </a:solidFill>
                <a:latin typeface="Arial" pitchFamily="34" charset="0"/>
                <a:cs typeface="Arial" pitchFamily="34" charset="0"/>
              </a:rPr>
              <a:t>yellow - situation requires attention</a:t>
            </a:r>
          </a:p>
          <a:p>
            <a:pPr lvl="1"/>
            <a:r>
              <a:rPr lang="en-US" smtClean="0">
                <a:solidFill>
                  <a:srgbClr val="FF0000"/>
                </a:solidFill>
                <a:latin typeface="Arial" pitchFamily="34" charset="0"/>
                <a:cs typeface="Arial" pitchFamily="34" charset="0"/>
              </a:rPr>
              <a:t>red - production stopped; attention urgently needed</a:t>
            </a:r>
          </a:p>
          <a:p>
            <a:endParaRPr lang="en-US" smtClean="0">
              <a:latin typeface="Arial" pitchFamily="34" charset="0"/>
              <a:cs typeface="Arial" pitchFamily="34" charset="0"/>
            </a:endParaRPr>
          </a:p>
        </p:txBody>
      </p:sp>
    </p:spTree>
    <p:extLst>
      <p:ext uri="{BB962C8B-B14F-4D97-AF65-F5344CB8AC3E}">
        <p14:creationId xmlns:p14="http://schemas.microsoft.com/office/powerpoint/2010/main" val="3801727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p:spPr>
      </p:sp>
      <p:sp>
        <p:nvSpPr>
          <p:cNvPr id="9318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A </a:t>
            </a:r>
            <a:r>
              <a:rPr lang="en-GB" b="1" smtClean="0">
                <a:latin typeface="Arial" pitchFamily="34" charset="0"/>
              </a:rPr>
              <a:t>heijunka box</a:t>
            </a:r>
            <a:r>
              <a:rPr lang="en-GB" smtClean="0">
                <a:latin typeface="Arial" pitchFamily="34" charset="0"/>
              </a:rPr>
              <a:t> is a visual scheduling created by </a:t>
            </a:r>
            <a:r>
              <a:rPr lang="en-GB" smtClean="0">
                <a:latin typeface="Arial" pitchFamily="34" charset="0"/>
                <a:hlinkClick r:id="rId3" action="ppaction://hlinkfile" tooltip="Toyota"/>
              </a:rPr>
              <a:t>Toyota</a:t>
            </a:r>
            <a:r>
              <a:rPr lang="en-GB" smtClean="0">
                <a:latin typeface="Arial" pitchFamily="34" charset="0"/>
              </a:rPr>
              <a:t> for achieving a smoother production flow originally. </a:t>
            </a:r>
          </a:p>
          <a:p>
            <a:r>
              <a:rPr lang="en-GB" smtClean="0">
                <a:latin typeface="Arial" pitchFamily="34" charset="0"/>
              </a:rPr>
              <a:t>Whilst heijunka refers to the concept of achieving production smoothing, the heijunka box is the name of a specific tool used in achieving the aims of heijunka.</a:t>
            </a:r>
          </a:p>
          <a:p>
            <a:r>
              <a:rPr lang="en-GB" smtClean="0">
                <a:latin typeface="Arial" pitchFamily="34" charset="0"/>
              </a:rPr>
              <a:t>The heijunka box is generally a wall schedule which is divided into a grid of boxes or a set of 'pigeon-holes'/rectangular receptacles. </a:t>
            </a:r>
          </a:p>
          <a:p>
            <a:r>
              <a:rPr lang="en-GB" smtClean="0">
                <a:latin typeface="Arial" pitchFamily="34" charset="0"/>
              </a:rPr>
              <a:t>Each column of boxes representing a specific period of time, lines are drawn down the schedule/grid to visually break the schedule into columns of individual shifts or days or weeks. </a:t>
            </a:r>
          </a:p>
          <a:p>
            <a:r>
              <a:rPr lang="en-GB" smtClean="0">
                <a:latin typeface="Arial" pitchFamily="34" charset="0"/>
              </a:rPr>
              <a:t>Coloured cards representing individual jobs (referred to as </a:t>
            </a:r>
            <a:r>
              <a:rPr lang="en-GB" smtClean="0">
                <a:latin typeface="Arial" pitchFamily="34" charset="0"/>
                <a:hlinkClick r:id="rId4" action="ppaction://hlinkfile" tooltip="Kanban"/>
              </a:rPr>
              <a:t>kanban</a:t>
            </a:r>
            <a:r>
              <a:rPr lang="en-GB" smtClean="0">
                <a:latin typeface="Arial" pitchFamily="34" charset="0"/>
              </a:rPr>
              <a:t> cards) are placed on the heijunka box to provide a visual representation of the upcoming production runs.</a:t>
            </a:r>
          </a:p>
          <a:p>
            <a:r>
              <a:rPr lang="en-GB" smtClean="0">
                <a:latin typeface="Arial" pitchFamily="34" charset="0"/>
              </a:rPr>
              <a:t>The heijunka box makes it easy to see what type of jobs are queued for production and for when they are scheduled. </a:t>
            </a:r>
          </a:p>
          <a:p>
            <a:r>
              <a:rPr lang="en-GB" smtClean="0">
                <a:latin typeface="Arial" pitchFamily="34" charset="0"/>
              </a:rPr>
              <a:t>Workers on the process remove the kanban cards for the current period from the box in order to know what to do. </a:t>
            </a:r>
          </a:p>
          <a:p>
            <a:r>
              <a:rPr lang="en-GB" smtClean="0">
                <a:latin typeface="Arial" pitchFamily="34" charset="0"/>
              </a:rPr>
              <a:t>These cards will be passed to another section when they process the related job.</a:t>
            </a:r>
          </a:p>
          <a:p>
            <a:endParaRPr lang="en-GB" smtClean="0">
              <a:latin typeface="Arial" pitchFamily="34" charset="0"/>
            </a:endParaRPr>
          </a:p>
          <a:p>
            <a:r>
              <a:rPr lang="en-GB" smtClean="0">
                <a:latin typeface="Arial" pitchFamily="34" charset="0"/>
              </a:rPr>
              <a:t>The Heijunka box allows easy and visual control of a smoothed production schedule.</a:t>
            </a:r>
          </a:p>
          <a:p>
            <a:r>
              <a:rPr lang="en-GB" smtClean="0">
                <a:latin typeface="Arial" pitchFamily="34" charset="0"/>
              </a:rPr>
              <a:t>A typical heijunka box has horizontal rows for each product. </a:t>
            </a:r>
          </a:p>
          <a:p>
            <a:r>
              <a:rPr lang="en-GB" smtClean="0">
                <a:latin typeface="Arial" pitchFamily="34" charset="0"/>
              </a:rPr>
              <a:t>It has vertical columns for identical time intervals of production. </a:t>
            </a:r>
          </a:p>
          <a:p>
            <a:r>
              <a:rPr lang="en-GB" smtClean="0">
                <a:latin typeface="Arial" pitchFamily="34" charset="0"/>
              </a:rPr>
              <a:t>In the illustration on the right, the time interval is thirty minutes. </a:t>
            </a:r>
          </a:p>
          <a:p>
            <a:r>
              <a:rPr lang="en-GB" smtClean="0">
                <a:latin typeface="Arial" pitchFamily="34" charset="0"/>
              </a:rPr>
              <a:t>Production control kanban are placed in the pigeon-holes provided by the box in proportion to the number of items to be built of a given product type during a time interval.</a:t>
            </a:r>
          </a:p>
          <a:p>
            <a:r>
              <a:rPr lang="en-GB" smtClean="0">
                <a:latin typeface="Arial" pitchFamily="34" charset="0"/>
              </a:rPr>
              <a:t>In this illustration, each time period builds an A and two Bs along with a mix of Cs, Ds and Es. </a:t>
            </a:r>
          </a:p>
          <a:p>
            <a:r>
              <a:rPr lang="en-GB" smtClean="0">
                <a:latin typeface="Arial" pitchFamily="34" charset="0"/>
              </a:rPr>
              <a:t>What is clear from the box, from the simple repeating patterns of kanbans in each row, is that the production is smooth of each of these products.</a:t>
            </a:r>
          </a:p>
          <a:p>
            <a:r>
              <a:rPr lang="en-GB" smtClean="0">
                <a:latin typeface="Arial" pitchFamily="34" charset="0"/>
              </a:rPr>
              <a:t>This ensures that production capacity is kept under a constant pressure thereby eliminating many issues.</a:t>
            </a:r>
          </a:p>
          <a:p>
            <a:endParaRPr lang="en-GB" smtClean="0">
              <a:latin typeface="Arial" pitchFamily="34" charset="0"/>
            </a:endParaRPr>
          </a:p>
        </p:txBody>
      </p:sp>
      <p:sp>
        <p:nvSpPr>
          <p:cNvPr id="931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4B8FA2-F517-40C3-AA01-B29A899B8600}" type="slidenum">
              <a:rPr lang="en-US" smtClean="0"/>
              <a:pPr/>
              <a:t>41</a:t>
            </a:fld>
            <a:endParaRPr lang="en-US" smtClean="0"/>
          </a:p>
        </p:txBody>
      </p:sp>
    </p:spTree>
    <p:extLst>
      <p:ext uri="{BB962C8B-B14F-4D97-AF65-F5344CB8AC3E}">
        <p14:creationId xmlns:p14="http://schemas.microsoft.com/office/powerpoint/2010/main" val="3441046320"/>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latin typeface="Arial" pitchFamily="34" charset="0"/>
            </a:endParaRPr>
          </a:p>
        </p:txBody>
      </p:sp>
    </p:spTree>
    <p:extLst>
      <p:ext uri="{BB962C8B-B14F-4D97-AF65-F5344CB8AC3E}">
        <p14:creationId xmlns:p14="http://schemas.microsoft.com/office/powerpoint/2010/main" val="41105084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0436953-9F2B-4DAD-A202-276C636C3941}" type="slidenum">
              <a:rPr lang="en-US" smtClean="0"/>
              <a:pPr/>
              <a:t>43</a:t>
            </a:fld>
            <a:endParaRPr lang="en-US" smtClean="0"/>
          </a:p>
        </p:txBody>
      </p:sp>
      <p:sp>
        <p:nvSpPr>
          <p:cNvPr id="952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52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endParaRPr lang="en-US" sz="1000" smtClean="0">
              <a:latin typeface="Arial" pitchFamily="34" charset="0"/>
            </a:endParaRPr>
          </a:p>
          <a:p>
            <a:r>
              <a:rPr lang="en-US" sz="1000" smtClean="0">
                <a:latin typeface="Arial" pitchFamily="34" charset="0"/>
              </a:rPr>
              <a:t>This is a traditional factory layout, where most of the products and parts move through most of the factory.  For example, the red product stops in receiving, passes through QC, stops in raw stock, stops in the screw machines, backs up and stops in the mills, passes through lathes, stops in drills, backs up again and stops in grind, stops in finish, stops in parts stock, assembly, QC and shipping.  Other products follow different paths, but still travel a lot around the factory.</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69135167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5608043-8B83-4DDC-A7F2-C6EC365D9517}" type="slidenum">
              <a:rPr lang="en-US" smtClean="0"/>
              <a:pPr/>
              <a:t>44</a:t>
            </a:fld>
            <a:endParaRPr lang="en-US" smtClean="0"/>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Contrast the traditional layout to a more flexible, cellular layout.  </a:t>
            </a:r>
          </a:p>
          <a:p>
            <a:r>
              <a:rPr lang="en-US" sz="1000" smtClean="0">
                <a:latin typeface="Arial" pitchFamily="34" charset="0"/>
              </a:rPr>
              <a:t>Raw material enters the cell, pass through the necessary processes, and finished product leaves the cell.  </a:t>
            </a:r>
          </a:p>
          <a:p>
            <a:r>
              <a:rPr lang="en-US" sz="1000" smtClean="0">
                <a:latin typeface="Arial" pitchFamily="34" charset="0"/>
              </a:rPr>
              <a:t>Workers share tasks, flow is improved, inventory is reduced and floor space is reduced.  </a:t>
            </a:r>
          </a:p>
          <a:p>
            <a:r>
              <a:rPr lang="en-US" sz="1000" smtClean="0">
                <a:latin typeface="Arial" pitchFamily="34" charset="0"/>
              </a:rPr>
              <a:t>Definitely, a much more flexible layout.</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42713377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8825DE3-F687-4855-8C61-74FF9342E959}" type="slidenum">
              <a:rPr lang="en-US" smtClean="0"/>
              <a:pPr/>
              <a:t>45</a:t>
            </a:fld>
            <a:endParaRPr lang="en-US" smtClean="0"/>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r>
              <a:rPr lang="en-GB" sz="1000" b="1" smtClean="0">
                <a:latin typeface="Arial" pitchFamily="34" charset="0"/>
              </a:rPr>
              <a:t>Effective Maintenance - </a:t>
            </a:r>
            <a:r>
              <a:rPr lang="en-GB" sz="100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002244138"/>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6F5E17E-4721-4FD7-AE98-820DF4EF83EE}" type="slidenum">
              <a:rPr lang="en-US" smtClean="0"/>
              <a:pPr/>
              <a:t>46</a:t>
            </a:fld>
            <a:endParaRPr lang="en-US" smtClean="0"/>
          </a:p>
        </p:txBody>
      </p:sp>
      <p:sp>
        <p:nvSpPr>
          <p:cNvPr id="983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TPM uses an index called overall equipment effectiveness (OEE) to clarify the impact of the six big losses and to measure the overall health of equipment.</a:t>
            </a:r>
          </a:p>
          <a:p>
            <a:endParaRPr lang="en-US" sz="1000" smtClean="0">
              <a:latin typeface="Arial" pitchFamily="34" charset="0"/>
            </a:endParaRPr>
          </a:p>
          <a:p>
            <a:r>
              <a:rPr lang="en-US" sz="1000" smtClean="0">
                <a:latin typeface="Arial" pitchFamily="34" charset="0"/>
              </a:rPr>
              <a:t>Taking the six big losses into account and calculating OEE typically yields a figure of 50 to 60 percent.  </a:t>
            </a:r>
          </a:p>
          <a:p>
            <a:endParaRPr lang="en-US" sz="1000" smtClean="0">
              <a:latin typeface="Arial" pitchFamily="34" charset="0"/>
            </a:endParaRPr>
          </a:p>
          <a:p>
            <a:r>
              <a:rPr lang="en-US" sz="1000" smtClean="0">
                <a:latin typeface="Arial" pitchFamily="34" charset="0"/>
              </a:rPr>
              <a:t>In other words, most plants are only using machines to half of their potential.</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1089277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BF336AD-7BF3-4A30-8BDA-D07A8384A0FF}" type="slidenum">
              <a:rPr lang="en-US" smtClean="0"/>
              <a:pPr/>
              <a:t>47</a:t>
            </a:fld>
            <a:endParaRPr lang="en-US" smtClean="0"/>
          </a:p>
        </p:txBody>
      </p:sp>
      <p:sp>
        <p:nvSpPr>
          <p:cNvPr id="993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407822654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78EE26F-F70C-4961-86BA-78CF72692174}" type="slidenum">
              <a:rPr lang="en-US" smtClean="0"/>
              <a:pPr/>
              <a:t>48</a:t>
            </a:fld>
            <a:endParaRPr lang="en-US" smtClean="0"/>
          </a:p>
        </p:txBody>
      </p:sp>
      <p:sp>
        <p:nvSpPr>
          <p:cNvPr id="1003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03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18685346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0A09C5F0-F522-4373-BE20-9AFCB8789B73}" type="datetime1">
              <a:rPr lang="en-US"/>
              <a:pPr>
                <a:defRPr/>
              </a:pPr>
              <a:t>2/2/2021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21BA259-CCD1-4AEC-B3E0-845A7117F15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45CF4361-EC41-4E13-BAC0-78142744A726}" type="datetime1">
              <a:rPr lang="en-US"/>
              <a:pPr>
                <a:defRPr/>
              </a:pPr>
              <a:t>2/2/2021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98B2075D-CE51-42C7-AE03-9BF734C44E20}"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6FE7B44E-229A-4DB9-8484-4A90190F9F27}" type="datetime1">
              <a:rPr lang="en-US"/>
              <a:pPr>
                <a:defRPr/>
              </a:pPr>
              <a:t>2/2/2021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880B973B-AD4A-4421-9037-626197DEB98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1FBB2615-B6F7-42F6-80E0-5289289D4AA2}" type="datetime1">
              <a:rPr lang="en-US"/>
              <a:pPr>
                <a:defRPr/>
              </a:pPr>
              <a:t>2/2/2021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E1B4DF61-4230-4EEB-BAFC-7AFF1E57A6B8}"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022D263E-7E7D-4ED7-BB01-9EDAB48F0CE1}" type="datetime1">
              <a:rPr lang="en-US"/>
              <a:pPr>
                <a:defRPr/>
              </a:pPr>
              <a:t>2/2/2021</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4DE21549-4BFE-4C7F-8B5D-B02460677CAA}"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B09069C-3BC1-4D9A-982F-D9AB9C66B4F6}" type="datetime1">
              <a:rPr lang="en-US"/>
              <a:pPr>
                <a:defRPr/>
              </a:pPr>
              <a:t>2/2/2021</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85D434C9-18A5-471C-BA86-B55FAFD1EDAB}"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2DAE7B37-34F3-462E-8935-200EDA464E7E}" type="datetime1">
              <a:rPr lang="en-US"/>
              <a:pPr>
                <a:defRPr/>
              </a:pPr>
              <a:t>2/2/2021</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BEC82746-3710-4B4F-9A2B-AB30980B652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3BF71DE4-31EE-4064-8E4F-484476CCA769}" type="datetime1">
              <a:rPr lang="en-US"/>
              <a:pPr>
                <a:defRPr/>
              </a:pPr>
              <a:t>2/2/2021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6650DC25-D2A0-4230-ABF1-FB441FD7136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D796D80-BD1B-46FB-BBB6-542E7335108A}" type="datetime1">
              <a:rPr lang="en-US"/>
              <a:pPr>
                <a:defRPr/>
              </a:pPr>
              <a:t>2/2/2021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D0A747A4-1730-4D29-9E40-00A19B7FCA29}"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6FC190A-C013-4A23-B167-86210B4C48EC}" type="datetime1">
              <a:rPr lang="en-US"/>
              <a:pPr>
                <a:defRPr/>
              </a:pPr>
              <a:t>2/2/2021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61B1CBE-9110-426F-89AF-4008AC7C4E9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DE0F1704-614E-4E07-B7F7-476D2D517E20}" type="datetime1">
              <a:rPr lang="en-US"/>
              <a:pPr>
                <a:defRPr/>
              </a:pPr>
              <a:t>2/2/2021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AB7E0FC6-E590-4CE4-A22E-CD4FC653AF2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FC58375E-0AB3-44DB-A3B2-31B8C99EC3FF}" type="datetime1">
              <a:rPr lang="en-US"/>
              <a:pPr>
                <a:defRPr/>
              </a:pPr>
              <a:t>2/2/2021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D0FFDCA-7DA2-455B-8C46-92ED3EB45DF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38C970A2-DFDE-45FC-A8E8-DB9C8BF1D3ED}" type="datetime1">
              <a:rPr lang="en-US"/>
              <a:pPr>
                <a:defRPr/>
              </a:pPr>
              <a:t>2/2/2021</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BB6B14F9-FA69-4CEA-B903-A498A46C8A07}"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fld id="{D9AF33D1-FC6D-4D4D-9290-C7D3C0E9BAA5}" type="datetime1">
              <a:rPr lang="en-US"/>
              <a:pPr>
                <a:defRPr/>
              </a:pPr>
              <a:t>2/2/2021</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E4DC2FFC-2FCC-4752-A9AD-D773933B0B6A}"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5.png"/><Relationship Id="rId5" Type="http://schemas.openxmlformats.org/officeDocument/2006/relationships/image" Target="../media/image6.emf"/><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4.wmf"/><Relationship Id="rId4" Type="http://schemas.openxmlformats.org/officeDocument/2006/relationships/oleObject" Target="../embeddings/oleObject3.bin"/></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3" Type="http://schemas.openxmlformats.org/officeDocument/2006/relationships/image" Target="../media/image28.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29.png"/><Relationship Id="rId9" Type="http://schemas.openxmlformats.org/officeDocument/2006/relationships/image" Target="../media/image36.png"/><Relationship Id="rId14" Type="http://schemas.openxmlformats.org/officeDocument/2006/relationships/image" Target="../media/image27.png"/></Relationships>
</file>

<file path=ppt/slides/_rels/slide31.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notesSlide" Target="../notesSlides/notesSlide31.xml"/><Relationship Id="rId7" Type="http://schemas.openxmlformats.org/officeDocument/2006/relationships/image" Target="../media/image43.jpeg"/><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42.jpeg"/><Relationship Id="rId5" Type="http://schemas.openxmlformats.org/officeDocument/2006/relationships/image" Target="../media/image41.emf"/><Relationship Id="rId4" Type="http://schemas.openxmlformats.org/officeDocument/2006/relationships/oleObject" Target="../embeddings/oleObject4.bin"/></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3" Type="http://schemas.openxmlformats.org/officeDocument/2006/relationships/hyperlink" Target="http://media.twango.com/m1/original/0067/e3e6692a8681491fb6f9a1939fe8f0a1.xls"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49.emf"/></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55.wmf"/><Relationship Id="rId5" Type="http://schemas.openxmlformats.org/officeDocument/2006/relationships/image" Target="../media/image54.png"/><Relationship Id="rId4" Type="http://schemas.openxmlformats.org/officeDocument/2006/relationships/image" Target="../media/image53.jpeg"/></Relationships>
</file>

<file path=ppt/slides/_rels/slide3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8" Type="http://schemas.openxmlformats.org/officeDocument/2006/relationships/image" Target="../media/image67.emf"/><Relationship Id="rId13" Type="http://schemas.openxmlformats.org/officeDocument/2006/relationships/oleObject" Target="../embeddings/oleObject9.bin"/><Relationship Id="rId18" Type="http://schemas.openxmlformats.org/officeDocument/2006/relationships/image" Target="../media/image72.emf"/><Relationship Id="rId3" Type="http://schemas.openxmlformats.org/officeDocument/2006/relationships/notesSlide" Target="../notesSlides/notesSlide44.xml"/><Relationship Id="rId21" Type="http://schemas.openxmlformats.org/officeDocument/2006/relationships/oleObject" Target="../embeddings/oleObject13.bin"/><Relationship Id="rId7" Type="http://schemas.openxmlformats.org/officeDocument/2006/relationships/oleObject" Target="../embeddings/oleObject6.bin"/><Relationship Id="rId12" Type="http://schemas.openxmlformats.org/officeDocument/2006/relationships/image" Target="../media/image69.emf"/><Relationship Id="rId17" Type="http://schemas.openxmlformats.org/officeDocument/2006/relationships/oleObject" Target="../embeddings/oleObject11.bin"/><Relationship Id="rId2" Type="http://schemas.openxmlformats.org/officeDocument/2006/relationships/slideLayout" Target="../slideLayouts/slideLayout12.xml"/><Relationship Id="rId16" Type="http://schemas.openxmlformats.org/officeDocument/2006/relationships/image" Target="../media/image71.emf"/><Relationship Id="rId20" Type="http://schemas.openxmlformats.org/officeDocument/2006/relationships/image" Target="../media/image73.emf"/><Relationship Id="rId1" Type="http://schemas.openxmlformats.org/officeDocument/2006/relationships/vmlDrawing" Target="../drawings/vmlDrawing5.vml"/><Relationship Id="rId6" Type="http://schemas.openxmlformats.org/officeDocument/2006/relationships/image" Target="../media/image66.emf"/><Relationship Id="rId11" Type="http://schemas.openxmlformats.org/officeDocument/2006/relationships/oleObject" Target="../embeddings/oleObject8.bin"/><Relationship Id="rId24" Type="http://schemas.openxmlformats.org/officeDocument/2006/relationships/image" Target="../media/image75.emf"/><Relationship Id="rId5" Type="http://schemas.openxmlformats.org/officeDocument/2006/relationships/oleObject" Target="../embeddings/oleObject5.bin"/><Relationship Id="rId15" Type="http://schemas.openxmlformats.org/officeDocument/2006/relationships/oleObject" Target="../embeddings/oleObject10.bin"/><Relationship Id="rId23" Type="http://schemas.openxmlformats.org/officeDocument/2006/relationships/oleObject" Target="../embeddings/oleObject14.bin"/><Relationship Id="rId10" Type="http://schemas.openxmlformats.org/officeDocument/2006/relationships/image" Target="../media/image68.emf"/><Relationship Id="rId19" Type="http://schemas.openxmlformats.org/officeDocument/2006/relationships/oleObject" Target="../embeddings/oleObject12.bin"/><Relationship Id="rId4" Type="http://schemas.openxmlformats.org/officeDocument/2006/relationships/image" Target="../media/image11.png"/><Relationship Id="rId9" Type="http://schemas.openxmlformats.org/officeDocument/2006/relationships/oleObject" Target="../embeddings/oleObject7.bin"/><Relationship Id="rId14" Type="http://schemas.openxmlformats.org/officeDocument/2006/relationships/image" Target="../media/image70.emf"/><Relationship Id="rId22" Type="http://schemas.openxmlformats.org/officeDocument/2006/relationships/image" Target="../media/image74.emf"/></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6"/>
          <p:cNvSpPr>
            <a:spLocks noGrp="1" noChangeArrowheads="1"/>
          </p:cNvSpPr>
          <p:nvPr>
            <p:ph type="sldNum" sz="quarter" idx="11"/>
          </p:nvPr>
        </p:nvSpPr>
        <p:spPr>
          <a:noFill/>
        </p:spPr>
        <p:txBody>
          <a:bodyPr/>
          <a:lstStyle/>
          <a:p>
            <a:fld id="{901C32C9-3677-42C8-8514-D86DC19FEC26}" type="slidenum">
              <a:rPr lang="en-US" smtClean="0">
                <a:latin typeface="Arial" pitchFamily="34" charset="0"/>
              </a:rPr>
              <a:pPr/>
              <a:t>1</a:t>
            </a:fld>
            <a:endParaRPr lang="en-US" smtClean="0">
              <a:latin typeface="Arial" pitchFamily="34" charset="0"/>
            </a:endParaRPr>
          </a:p>
        </p:txBody>
      </p:sp>
      <p:sp>
        <p:nvSpPr>
          <p:cNvPr id="2051"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413441-09CC-41BE-A3C2-BE770139FEF1}" type="slidenum">
              <a:rPr lang="en-US" sz="1400"/>
              <a:pPr algn="r"/>
              <a:t>1</a:t>
            </a:fld>
            <a:endParaRPr lang="en-US" sz="1400"/>
          </a:p>
        </p:txBody>
      </p:sp>
      <p:sp>
        <p:nvSpPr>
          <p:cNvPr id="2052" name="Rectangle 2"/>
          <p:cNvSpPr>
            <a:spLocks noGrp="1" noChangeArrowheads="1"/>
          </p:cNvSpPr>
          <p:nvPr>
            <p:ph type="ctrTitle"/>
          </p:nvPr>
        </p:nvSpPr>
        <p:spPr>
          <a:xfrm>
            <a:off x="685800" y="981075"/>
            <a:ext cx="7772400" cy="1470025"/>
          </a:xfrm>
        </p:spPr>
        <p:txBody>
          <a:bodyPr/>
          <a:lstStyle/>
          <a:p>
            <a:pPr eaLnBrk="1" hangingPunct="1"/>
            <a:r>
              <a:rPr lang="en-GB" dirty="0" smtClean="0"/>
              <a:t>Lean and Agile </a:t>
            </a:r>
            <a:br>
              <a:rPr lang="en-GB" dirty="0" smtClean="0"/>
            </a:br>
            <a:r>
              <a:rPr lang="en-GB" dirty="0" smtClean="0"/>
              <a:t>Manufacturing Systems</a:t>
            </a:r>
            <a:endParaRPr lang="en-US" sz="1600" dirty="0" smtClean="0"/>
          </a:p>
        </p:txBody>
      </p:sp>
      <p:sp>
        <p:nvSpPr>
          <p:cNvPr id="2053" name="Rectangle 3"/>
          <p:cNvSpPr>
            <a:spLocks noGrp="1" noChangeArrowheads="1"/>
          </p:cNvSpPr>
          <p:nvPr>
            <p:ph type="subTitle" idx="1"/>
          </p:nvPr>
        </p:nvSpPr>
        <p:spPr>
          <a:xfrm>
            <a:off x="1371600" y="3644900"/>
            <a:ext cx="6400800" cy="982663"/>
          </a:xfrm>
        </p:spPr>
        <p:txBody>
          <a:bodyPr/>
          <a:lstStyle/>
          <a:p>
            <a:pPr eaLnBrk="1" hangingPunct="1"/>
            <a:r>
              <a:rPr lang="en-GB" sz="4800" b="1" i="1" u="sng" smtClean="0"/>
              <a:t>An Introduction to Lean Manufacturing Concepts</a:t>
            </a:r>
            <a:endParaRPr lang="en-US" sz="4800" b="1" i="1" u="sng" smtClean="0"/>
          </a:p>
        </p:txBody>
      </p:sp>
      <p:sp>
        <p:nvSpPr>
          <p:cNvPr id="205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50825" y="1268413"/>
            <a:ext cx="8569325" cy="720725"/>
          </a:xfrm>
          <a:noFill/>
        </p:spPr>
        <p:txBody>
          <a:bodyPr lIns="90488" tIns="44450" rIns="90488" bIns="44450"/>
          <a:lstStyle/>
          <a:p>
            <a:r>
              <a:rPr lang="en-US" sz="3600" b="1" dirty="0" smtClean="0"/>
              <a:t>The Machine that Changed the World</a:t>
            </a:r>
          </a:p>
        </p:txBody>
      </p:sp>
      <p:sp>
        <p:nvSpPr>
          <p:cNvPr id="3075" name="Rectangle 3"/>
          <p:cNvSpPr>
            <a:spLocks noGrp="1" noChangeArrowheads="1"/>
          </p:cNvSpPr>
          <p:nvPr>
            <p:ph type="body" idx="1"/>
          </p:nvPr>
        </p:nvSpPr>
        <p:spPr>
          <a:xfrm>
            <a:off x="250825" y="1987550"/>
            <a:ext cx="8642350" cy="4321175"/>
          </a:xfrm>
          <a:noFill/>
        </p:spPr>
        <p:txBody>
          <a:bodyPr lIns="90488" tIns="44450" rIns="90488" bIns="44450"/>
          <a:lstStyle/>
          <a:p>
            <a:pPr>
              <a:lnSpc>
                <a:spcPct val="90000"/>
              </a:lnSpc>
            </a:pPr>
            <a:r>
              <a:rPr lang="en-US" smtClean="0"/>
              <a:t>In 1985, the International Motor Vehicle Program (IMVP) was established at M.I.T.</a:t>
            </a:r>
          </a:p>
          <a:p>
            <a:pPr>
              <a:lnSpc>
                <a:spcPct val="90000"/>
              </a:lnSpc>
            </a:pPr>
            <a:r>
              <a:rPr lang="en-US" smtClean="0"/>
              <a:t>IMVP undertook an extensive 5 year study of the worldwide auto industry</a:t>
            </a:r>
          </a:p>
          <a:p>
            <a:pPr>
              <a:lnSpc>
                <a:spcPct val="90000"/>
              </a:lnSpc>
            </a:pPr>
            <a:r>
              <a:rPr lang="en-US" smtClean="0"/>
              <a:t>This was one of the most comprehensive industry studies ever undertaken</a:t>
            </a:r>
          </a:p>
          <a:p>
            <a:pPr>
              <a:lnSpc>
                <a:spcPct val="90000"/>
              </a:lnSpc>
            </a:pPr>
            <a:r>
              <a:rPr lang="en-US" smtClean="0"/>
              <a:t>The findings were published in over 116 research papers, and summarized in the book “The Machine that Changed the World”</a:t>
            </a:r>
          </a:p>
        </p:txBody>
      </p:sp>
      <p:sp>
        <p:nvSpPr>
          <p:cNvPr id="30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dirty="0">
                <a:solidFill>
                  <a:schemeClr val="tx2"/>
                </a:solidFill>
              </a:rPr>
              <a:t>Lean &amp; Agile Manufacturing Systems</a:t>
            </a:r>
            <a:endParaRPr lang="en-US" sz="3600" dirty="0">
              <a:solidFill>
                <a:schemeClr val="tx2"/>
              </a:solidFill>
            </a:endParaRPr>
          </a:p>
        </p:txBody>
      </p:sp>
      <p:sp>
        <p:nvSpPr>
          <p:cNvPr id="3077" name="Slide Number Placeholder 1"/>
          <p:cNvSpPr>
            <a:spLocks noGrp="1"/>
          </p:cNvSpPr>
          <p:nvPr>
            <p:ph type="sldNum" sz="quarter" idx="11"/>
          </p:nvPr>
        </p:nvSpPr>
        <p:spPr>
          <a:noFill/>
        </p:spPr>
        <p:txBody>
          <a:bodyPr/>
          <a:lstStyle/>
          <a:p>
            <a:fld id="{D64D4773-AC62-4F37-B508-A5BAE1737707}" type="slidenum">
              <a:rPr lang="en-US" smtClean="0">
                <a:latin typeface="Arial" pitchFamily="34" charset="0"/>
              </a:rPr>
              <a:pPr/>
              <a:t>2</a:t>
            </a:fld>
            <a:endParaRPr lang="en-US" smtClean="0">
              <a:latin typeface="Arial" pitchFamily="34" charset="0"/>
            </a:endParaRPr>
          </a:p>
        </p:txBody>
      </p:sp>
      <p:sp>
        <p:nvSpPr>
          <p:cNvPr id="307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099" name="Picture 2"/>
          <p:cNvPicPr>
            <a:picLocks noChangeAspect="1" noChangeArrowheads="1"/>
          </p:cNvPicPr>
          <p:nvPr/>
        </p:nvPicPr>
        <p:blipFill>
          <a:blip r:embed="rId3" cstate="print"/>
          <a:srcRect/>
          <a:stretch>
            <a:fillRect/>
          </a:stretch>
        </p:blipFill>
        <p:spPr bwMode="auto">
          <a:xfrm>
            <a:off x="200025" y="1185863"/>
            <a:ext cx="8742363" cy="5122862"/>
          </a:xfrm>
          <a:prstGeom prst="rect">
            <a:avLst/>
          </a:prstGeom>
          <a:noFill/>
          <a:ln w="9525">
            <a:noFill/>
            <a:miter lim="800000"/>
            <a:headEnd/>
            <a:tailEnd/>
          </a:ln>
        </p:spPr>
      </p:pic>
      <p:sp>
        <p:nvSpPr>
          <p:cNvPr id="4100" name="Slide Number Placeholder 1"/>
          <p:cNvSpPr>
            <a:spLocks noGrp="1"/>
          </p:cNvSpPr>
          <p:nvPr>
            <p:ph type="sldNum" sz="quarter" idx="11"/>
          </p:nvPr>
        </p:nvSpPr>
        <p:spPr>
          <a:noFill/>
        </p:spPr>
        <p:txBody>
          <a:bodyPr/>
          <a:lstStyle/>
          <a:p>
            <a:fld id="{F12BF920-069D-45FD-8889-18312AD15622}" type="slidenum">
              <a:rPr lang="en-US" smtClean="0">
                <a:latin typeface="Arial" pitchFamily="34" charset="0"/>
              </a:rPr>
              <a:pPr/>
              <a:t>3</a:t>
            </a:fld>
            <a:endParaRPr lang="en-US" smtClean="0">
              <a:latin typeface="Arial" pitchFamily="34" charset="0"/>
            </a:endParaRPr>
          </a:p>
        </p:txBody>
      </p:sp>
      <p:sp>
        <p:nvSpPr>
          <p:cNvPr id="410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2" name="Rectangle 3"/>
          <p:cNvSpPr>
            <a:spLocks noGrp="1" noChangeArrowheads="1"/>
          </p:cNvSpPr>
          <p:nvPr>
            <p:ph type="body" idx="1"/>
          </p:nvPr>
        </p:nvSpPr>
        <p:spPr>
          <a:xfrm>
            <a:off x="250825" y="1989138"/>
            <a:ext cx="8569325" cy="4313237"/>
          </a:xfrm>
          <a:noFill/>
        </p:spPr>
        <p:txBody>
          <a:bodyPr lIns="90488" tIns="44450" rIns="90488" bIns="44450"/>
          <a:lstStyle/>
          <a:p>
            <a:pPr>
              <a:lnSpc>
                <a:spcPct val="80000"/>
              </a:lnSpc>
            </a:pPr>
            <a:r>
              <a:rPr lang="en-US" sz="2800" smtClean="0"/>
              <a:t>There are many popular manufacturing buzz words these days, including</a:t>
            </a:r>
          </a:p>
          <a:p>
            <a:pPr lvl="1">
              <a:lnSpc>
                <a:spcPct val="80000"/>
              </a:lnSpc>
            </a:pPr>
            <a:r>
              <a:rPr lang="en-US" sz="2400" smtClean="0"/>
              <a:t>Just-in-time</a:t>
            </a:r>
          </a:p>
          <a:p>
            <a:pPr lvl="1">
              <a:lnSpc>
                <a:spcPct val="80000"/>
              </a:lnSpc>
            </a:pPr>
            <a:r>
              <a:rPr lang="en-US" sz="2400" smtClean="0"/>
              <a:t>Continuous improvement</a:t>
            </a:r>
          </a:p>
          <a:p>
            <a:pPr lvl="1">
              <a:lnSpc>
                <a:spcPct val="80000"/>
              </a:lnSpc>
            </a:pPr>
            <a:r>
              <a:rPr lang="en-US" sz="2400" smtClean="0"/>
              <a:t>Concurrent engineering</a:t>
            </a:r>
          </a:p>
          <a:p>
            <a:pPr lvl="1">
              <a:lnSpc>
                <a:spcPct val="80000"/>
              </a:lnSpc>
            </a:pPr>
            <a:r>
              <a:rPr lang="en-US" sz="2400" smtClean="0"/>
              <a:t>Flexible manufacturing</a:t>
            </a:r>
          </a:p>
          <a:p>
            <a:pPr lvl="1">
              <a:lnSpc>
                <a:spcPct val="80000"/>
              </a:lnSpc>
            </a:pPr>
            <a:r>
              <a:rPr lang="en-US" sz="2400" smtClean="0"/>
              <a:t>Total quality management</a:t>
            </a:r>
          </a:p>
          <a:p>
            <a:pPr lvl="1">
              <a:lnSpc>
                <a:spcPct val="80000"/>
              </a:lnSpc>
            </a:pPr>
            <a:r>
              <a:rPr lang="en-US" sz="2400" smtClean="0"/>
              <a:t>Statistical process control</a:t>
            </a:r>
          </a:p>
          <a:p>
            <a:pPr lvl="1">
              <a:lnSpc>
                <a:spcPct val="80000"/>
              </a:lnSpc>
            </a:pPr>
            <a:endParaRPr lang="en-US" sz="2400" smtClean="0"/>
          </a:p>
          <a:p>
            <a:pPr>
              <a:lnSpc>
                <a:spcPct val="80000"/>
              </a:lnSpc>
            </a:pPr>
            <a:r>
              <a:rPr lang="en-US" sz="2800" smtClean="0"/>
              <a:t>These are all integral parts of lean production</a:t>
            </a:r>
          </a:p>
        </p:txBody>
      </p:sp>
      <p:sp>
        <p:nvSpPr>
          <p:cNvPr id="512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4"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5125" name="Slide Number Placeholder 1"/>
          <p:cNvSpPr>
            <a:spLocks noGrp="1"/>
          </p:cNvSpPr>
          <p:nvPr>
            <p:ph type="sldNum" sz="quarter" idx="11"/>
          </p:nvPr>
        </p:nvSpPr>
        <p:spPr>
          <a:noFill/>
        </p:spPr>
        <p:txBody>
          <a:bodyPr/>
          <a:lstStyle/>
          <a:p>
            <a:fld id="{757AA207-8675-4EC5-9F68-FE6380AB112D}" type="slidenum">
              <a:rPr lang="en-US" smtClean="0">
                <a:latin typeface="Arial" pitchFamily="34" charset="0"/>
              </a:rPr>
              <a:pPr/>
              <a:t>4</a:t>
            </a:fld>
            <a:endParaRPr lang="en-US" smtClean="0">
              <a:latin typeface="Arial" pitchFamily="34" charset="0"/>
            </a:endParaRPr>
          </a:p>
        </p:txBody>
      </p:sp>
      <p:sp>
        <p:nvSpPr>
          <p:cNvPr id="512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04BF6DBE-AD96-4C6E-9CF1-1D26A9AE29FA}" type="slidenum">
              <a:rPr lang="en-US" smtClean="0">
                <a:latin typeface="Arial" pitchFamily="34" charset="0"/>
              </a:rPr>
              <a:pPr/>
              <a:t>5</a:t>
            </a:fld>
            <a:endParaRPr lang="en-US" smtClean="0">
              <a:latin typeface="Arial" pitchFamily="34" charset="0"/>
            </a:endParaRPr>
          </a:p>
        </p:txBody>
      </p:sp>
      <p:sp>
        <p:nvSpPr>
          <p:cNvPr id="614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2AD61D-437F-4EAE-9C88-F7B214E898D2}" type="slidenum">
              <a:rPr lang="en-US" sz="1400"/>
              <a:pPr algn="r"/>
              <a:t>5</a:t>
            </a:fld>
            <a:endParaRPr lang="en-US" sz="1400"/>
          </a:p>
        </p:txBody>
      </p:sp>
      <p:sp>
        <p:nvSpPr>
          <p:cNvPr id="61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9"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6150" name="Rectangle 2"/>
          <p:cNvSpPr>
            <a:spLocks noChangeArrowheads="1"/>
          </p:cNvSpPr>
          <p:nvPr/>
        </p:nvSpPr>
        <p:spPr bwMode="auto">
          <a:xfrm>
            <a:off x="222250" y="1738313"/>
            <a:ext cx="8640763" cy="3786187"/>
          </a:xfrm>
          <a:prstGeom prst="rect">
            <a:avLst/>
          </a:prstGeom>
          <a:noFill/>
          <a:ln w="9525">
            <a:noFill/>
            <a:miter lim="800000"/>
            <a:headEnd/>
            <a:tailEnd/>
          </a:ln>
        </p:spPr>
        <p:txBody>
          <a:bodyPr>
            <a:spAutoFit/>
          </a:bodyPr>
          <a:lstStyle/>
          <a:p>
            <a:r>
              <a:rPr lang="en-GB"/>
              <a:t>Lean describes a system of eliminating waste through continuous improvement methodologies. </a:t>
            </a:r>
          </a:p>
          <a:p>
            <a:endParaRPr lang="en-GB"/>
          </a:p>
          <a:p>
            <a:r>
              <a:rPr lang="en-GB"/>
              <a:t>Specifically, lean analyses and improves the flow of material and information resulting in increased work efficiency, staff involvement and customer satisfaction.</a:t>
            </a:r>
          </a:p>
          <a:p>
            <a:endParaRPr lang="en-GB"/>
          </a:p>
          <a:p>
            <a:r>
              <a:rPr lang="en-GB"/>
              <a:t>By eliminating waste through lean principles, you are able to provide a product or service at the right time and appropriate price as defined by the customer.</a:t>
            </a:r>
          </a:p>
        </p:txBody>
      </p:sp>
      <p:sp>
        <p:nvSpPr>
          <p:cNvPr id="615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0825" y="549275"/>
            <a:ext cx="8642350" cy="719138"/>
          </a:xfrm>
        </p:spPr>
        <p:txBody>
          <a:bodyPr/>
          <a:lstStyle/>
          <a:p>
            <a:r>
              <a:rPr lang="en-US" sz="3200" b="1" smtClean="0"/>
              <a:t>“LEAN” Principles (Womack and Jones)</a:t>
            </a:r>
          </a:p>
        </p:txBody>
      </p:sp>
      <p:sp>
        <p:nvSpPr>
          <p:cNvPr id="7171" name="Rectangle 3"/>
          <p:cNvSpPr>
            <a:spLocks noGrp="1" noChangeArrowheads="1"/>
          </p:cNvSpPr>
          <p:nvPr>
            <p:ph type="body" idx="1"/>
          </p:nvPr>
        </p:nvSpPr>
        <p:spPr>
          <a:xfrm>
            <a:off x="611188" y="1220788"/>
            <a:ext cx="7921625" cy="3144837"/>
          </a:xfrm>
        </p:spPr>
        <p:txBody>
          <a:bodyPr/>
          <a:lstStyle/>
          <a:p>
            <a:r>
              <a:rPr lang="en-GB" smtClean="0"/>
              <a:t>Correctly specify</a:t>
            </a:r>
            <a:r>
              <a:rPr lang="en-GB" smtClean="0">
                <a:solidFill>
                  <a:srgbClr val="FFFF00"/>
                </a:solidFill>
              </a:rPr>
              <a:t> </a:t>
            </a:r>
            <a:r>
              <a:rPr lang="en-GB" smtClean="0">
                <a:solidFill>
                  <a:srgbClr val="0070C0"/>
                </a:solidFill>
              </a:rPr>
              <a:t>value </a:t>
            </a:r>
            <a:r>
              <a:rPr lang="en-GB" smtClean="0"/>
              <a:t>from the standpoint of the customer</a:t>
            </a:r>
          </a:p>
          <a:p>
            <a:r>
              <a:rPr lang="en-GB" smtClean="0"/>
              <a:t>Identify the </a:t>
            </a:r>
            <a:r>
              <a:rPr lang="en-GB" smtClean="0">
                <a:solidFill>
                  <a:srgbClr val="0070C0"/>
                </a:solidFill>
              </a:rPr>
              <a:t>value stream </a:t>
            </a:r>
            <a:r>
              <a:rPr lang="en-GB" smtClean="0"/>
              <a:t>from concept to launch and raw material to customer and eliminate the</a:t>
            </a:r>
            <a:r>
              <a:rPr lang="en-GB" smtClean="0">
                <a:solidFill>
                  <a:srgbClr val="FF0000"/>
                </a:solidFill>
              </a:rPr>
              <a:t> muda</a:t>
            </a:r>
            <a:endParaRPr lang="en-GB" smtClean="0"/>
          </a:p>
          <a:p>
            <a:r>
              <a:rPr lang="en-GB" smtClean="0"/>
              <a:t>Make the remaining steps</a:t>
            </a:r>
            <a:r>
              <a:rPr lang="en-GB" smtClean="0">
                <a:solidFill>
                  <a:srgbClr val="FFFF00"/>
                </a:solidFill>
              </a:rPr>
              <a:t> </a:t>
            </a:r>
            <a:r>
              <a:rPr lang="en-GB" smtClean="0">
                <a:solidFill>
                  <a:srgbClr val="0070C0"/>
                </a:solidFill>
              </a:rPr>
              <a:t>flow</a:t>
            </a:r>
          </a:p>
          <a:p>
            <a:r>
              <a:rPr lang="en-GB" smtClean="0"/>
              <a:t>Let the customer </a:t>
            </a:r>
            <a:r>
              <a:rPr lang="en-GB" smtClean="0">
                <a:solidFill>
                  <a:srgbClr val="0070C0"/>
                </a:solidFill>
              </a:rPr>
              <a:t>pull </a:t>
            </a:r>
            <a:r>
              <a:rPr lang="en-GB" smtClean="0"/>
              <a:t>just the value needed</a:t>
            </a:r>
          </a:p>
          <a:p>
            <a:r>
              <a:rPr lang="en-GB" smtClean="0"/>
              <a:t>Pursue </a:t>
            </a:r>
            <a:r>
              <a:rPr lang="en-GB" smtClean="0">
                <a:solidFill>
                  <a:srgbClr val="0070C0"/>
                </a:solidFill>
              </a:rPr>
              <a:t>perfection </a:t>
            </a:r>
            <a:r>
              <a:rPr lang="en-GB" smtClean="0"/>
              <a:t>(every step adds value)</a:t>
            </a:r>
          </a:p>
        </p:txBody>
      </p:sp>
      <p:sp>
        <p:nvSpPr>
          <p:cNvPr id="7172" name="Slide Number Placeholder 1"/>
          <p:cNvSpPr>
            <a:spLocks noGrp="1"/>
          </p:cNvSpPr>
          <p:nvPr>
            <p:ph type="sldNum" sz="quarter" idx="11"/>
          </p:nvPr>
        </p:nvSpPr>
        <p:spPr>
          <a:noFill/>
        </p:spPr>
        <p:txBody>
          <a:bodyPr/>
          <a:lstStyle/>
          <a:p>
            <a:fld id="{9F2E7D66-DD32-461B-8C93-AB1E1F095419}" type="slidenum">
              <a:rPr lang="en-US" smtClean="0">
                <a:latin typeface="Arial" pitchFamily="34" charset="0"/>
              </a:rPr>
              <a:pPr/>
              <a:t>6</a:t>
            </a:fld>
            <a:endParaRPr lang="en-US" smtClean="0">
              <a:latin typeface="Arial" pitchFamily="34" charset="0"/>
            </a:endParaRPr>
          </a:p>
        </p:txBody>
      </p:sp>
      <p:sp>
        <p:nvSpPr>
          <p:cNvPr id="71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4" name="Rectangle 3"/>
          <p:cNvSpPr>
            <a:spLocks noGrp="1" noChangeArrowheads="1"/>
          </p:cNvSpPr>
          <p:nvPr>
            <p:ph type="body" idx="1"/>
          </p:nvPr>
        </p:nvSpPr>
        <p:spPr>
          <a:xfrm>
            <a:off x="250825" y="1658938"/>
            <a:ext cx="8564563" cy="4392612"/>
          </a:xfrm>
          <a:noFill/>
        </p:spPr>
        <p:txBody>
          <a:bodyPr lIns="90488" tIns="44450" rIns="90488" bIns="44450"/>
          <a:lstStyle/>
          <a:p>
            <a:pPr>
              <a:lnSpc>
                <a:spcPct val="90000"/>
              </a:lnSpc>
            </a:pPr>
            <a:r>
              <a:rPr lang="en-US" sz="2800" smtClean="0"/>
              <a:t>A critical contribution was made by W. Edwards Deming, an American statistician, who convinced the Japanese of the importance of quality, and gave them tools to achieve it</a:t>
            </a:r>
          </a:p>
          <a:p>
            <a:pPr>
              <a:lnSpc>
                <a:spcPct val="90000"/>
              </a:lnSpc>
            </a:pPr>
            <a:r>
              <a:rPr lang="en-US" sz="2800" smtClean="0"/>
              <a:t>Ironically, Dr. Deming was not discovered by North American manufacturers until the early 1980s, when he was in his eighties</a:t>
            </a:r>
          </a:p>
          <a:p>
            <a:pPr>
              <a:lnSpc>
                <a:spcPct val="90000"/>
              </a:lnSpc>
            </a:pPr>
            <a:r>
              <a:rPr lang="en-US" sz="2800" smtClean="0"/>
              <a:t>His teachings are widely credited as being responsible for major improvements in North American competitiveness </a:t>
            </a:r>
          </a:p>
        </p:txBody>
      </p:sp>
      <p:sp>
        <p:nvSpPr>
          <p:cNvPr id="81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6"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8197" name="Slide Number Placeholder 1"/>
          <p:cNvSpPr>
            <a:spLocks noGrp="1"/>
          </p:cNvSpPr>
          <p:nvPr>
            <p:ph type="sldNum" sz="quarter" idx="11"/>
          </p:nvPr>
        </p:nvSpPr>
        <p:spPr>
          <a:noFill/>
        </p:spPr>
        <p:txBody>
          <a:bodyPr/>
          <a:lstStyle/>
          <a:p>
            <a:fld id="{87A02A6C-1630-4CFF-8EA6-A10F1D5A26B5}" type="slidenum">
              <a:rPr lang="en-US" smtClean="0">
                <a:latin typeface="Arial" pitchFamily="34" charset="0"/>
              </a:rPr>
              <a:pPr/>
              <a:t>7</a:t>
            </a:fld>
            <a:endParaRPr lang="en-US" smtClean="0">
              <a:latin typeface="Arial" pitchFamily="34" charset="0"/>
            </a:endParaRPr>
          </a:p>
        </p:txBody>
      </p:sp>
      <p:sp>
        <p:nvSpPr>
          <p:cNvPr id="819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922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221" name="Slide Number Placeholder 2"/>
          <p:cNvSpPr>
            <a:spLocks noGrp="1"/>
          </p:cNvSpPr>
          <p:nvPr>
            <p:ph type="sldNum" sz="quarter" idx="11"/>
          </p:nvPr>
        </p:nvSpPr>
        <p:spPr>
          <a:noFill/>
        </p:spPr>
        <p:txBody>
          <a:bodyPr/>
          <a:lstStyle/>
          <a:p>
            <a:fld id="{F83FCA3C-7BB4-4004-A9AA-63E297CA7514}" type="slidenum">
              <a:rPr lang="en-US" smtClean="0">
                <a:latin typeface="Arial" pitchFamily="34" charset="0"/>
              </a:rPr>
              <a:pPr/>
              <a:t>8</a:t>
            </a:fld>
            <a:endParaRPr lang="en-US" smtClean="0">
              <a:latin typeface="Arial" pitchFamily="34" charset="0"/>
            </a:endParaRP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6"/>
          <p:cNvSpPr>
            <a:spLocks noGrp="1" noChangeArrowheads="1"/>
          </p:cNvSpPr>
          <p:nvPr>
            <p:ph type="sldNum" sz="quarter" idx="11"/>
          </p:nvPr>
        </p:nvSpPr>
        <p:spPr>
          <a:noFill/>
        </p:spPr>
        <p:txBody>
          <a:bodyPr/>
          <a:lstStyle/>
          <a:p>
            <a:fld id="{12C2A584-0424-4901-9130-40342B9BDC94}" type="slidenum">
              <a:rPr lang="en-US" smtClean="0">
                <a:latin typeface="Arial" pitchFamily="34" charset="0"/>
              </a:rPr>
              <a:pPr/>
              <a:t>9</a:t>
            </a:fld>
            <a:endParaRPr lang="en-US" smtClean="0">
              <a:latin typeface="Arial" pitchFamily="34" charset="0"/>
            </a:endParaRPr>
          </a:p>
        </p:txBody>
      </p:sp>
      <p:sp>
        <p:nvSpPr>
          <p:cNvPr id="102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2CE117E-F400-4C7A-8799-C955D2B6EE4C}" type="slidenum">
              <a:rPr lang="en-US" sz="1400"/>
              <a:pPr algn="r"/>
              <a:t>9</a:t>
            </a:fld>
            <a:endParaRPr lang="en-US" sz="1400"/>
          </a:p>
        </p:txBody>
      </p:sp>
      <p:sp>
        <p:nvSpPr>
          <p:cNvPr id="102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5" name="Rectangle 1"/>
          <p:cNvSpPr>
            <a:spLocks noChangeArrowheads="1"/>
          </p:cNvSpPr>
          <p:nvPr/>
        </p:nvSpPr>
        <p:spPr bwMode="auto">
          <a:xfrm>
            <a:off x="250825" y="1187450"/>
            <a:ext cx="8642350" cy="461963"/>
          </a:xfrm>
          <a:prstGeom prst="rect">
            <a:avLst/>
          </a:prstGeom>
          <a:noFill/>
          <a:ln w="9525">
            <a:noFill/>
            <a:miter lim="800000"/>
            <a:headEnd/>
            <a:tailEnd/>
          </a:ln>
        </p:spPr>
        <p:txBody>
          <a:bodyPr>
            <a:spAutoFit/>
          </a:bodyPr>
          <a:lstStyle/>
          <a:p>
            <a:pPr algn="ctr"/>
            <a:r>
              <a:rPr lang="en-GB" b="1" i="1"/>
              <a:t>WHAT ARE THE BENEFITS OF LEAN MANUFACTURING</a:t>
            </a:r>
            <a:endParaRPr lang="en-GB" b="1"/>
          </a:p>
        </p:txBody>
      </p:sp>
      <p:sp>
        <p:nvSpPr>
          <p:cNvPr id="10246" name="Rectangle 2"/>
          <p:cNvSpPr>
            <a:spLocks noChangeArrowheads="1"/>
          </p:cNvSpPr>
          <p:nvPr/>
        </p:nvSpPr>
        <p:spPr bwMode="auto">
          <a:xfrm>
            <a:off x="250825" y="1577975"/>
            <a:ext cx="8642350" cy="3138488"/>
          </a:xfrm>
          <a:prstGeom prst="rect">
            <a:avLst/>
          </a:prstGeom>
          <a:noFill/>
          <a:ln w="9525">
            <a:noFill/>
            <a:miter lim="800000"/>
            <a:headEnd/>
            <a:tailEnd/>
          </a:ln>
        </p:spPr>
        <p:txBody>
          <a:bodyPr>
            <a:spAutoFit/>
          </a:bodyPr>
          <a:lstStyle/>
          <a:p>
            <a:pPr marL="342900" indent="-342900">
              <a:buFont typeface="Arial" pitchFamily="34" charset="0"/>
              <a:buChar char="•"/>
            </a:pPr>
            <a:r>
              <a:rPr lang="en-GB" sz="1800"/>
              <a:t>Increased throughput</a:t>
            </a:r>
          </a:p>
          <a:p>
            <a:pPr marL="342900" indent="-342900">
              <a:buFont typeface="Arial" pitchFamily="34" charset="0"/>
              <a:buChar char="•"/>
            </a:pPr>
            <a:r>
              <a:rPr lang="en-GB" sz="1800"/>
              <a:t>Reduced operating expenses, lead times, inventories and greater supply chain responsiveness</a:t>
            </a:r>
          </a:p>
          <a:p>
            <a:pPr marL="342900" indent="-342900">
              <a:buFont typeface="Arial" pitchFamily="34" charset="0"/>
              <a:buChar char="•"/>
            </a:pPr>
            <a:r>
              <a:rPr lang="en-GB" sz="1800"/>
              <a:t>Improved participation, communication and collaboration across the supply chain, quality and reduced scrap/rework</a:t>
            </a:r>
          </a:p>
          <a:p>
            <a:pPr marL="342900" indent="-342900">
              <a:buFont typeface="Arial" pitchFamily="34" charset="0"/>
              <a:buChar char="•"/>
            </a:pPr>
            <a:r>
              <a:rPr lang="en-GB" sz="1800"/>
              <a:t>Improved fulfilment of your order winning criteria </a:t>
            </a:r>
          </a:p>
          <a:p>
            <a:pPr marL="800100" lvl="1" indent="-342900">
              <a:buFont typeface="Arial" pitchFamily="34" charset="0"/>
              <a:buChar char="•"/>
            </a:pPr>
            <a:r>
              <a:rPr lang="en-GB" sz="1800"/>
              <a:t>Cost, </a:t>
            </a:r>
          </a:p>
          <a:p>
            <a:pPr marL="800100" lvl="1" indent="-342900">
              <a:buFont typeface="Arial" pitchFamily="34" charset="0"/>
              <a:buChar char="•"/>
            </a:pPr>
            <a:r>
              <a:rPr lang="en-GB" sz="1800"/>
              <a:t>Quality, </a:t>
            </a:r>
          </a:p>
          <a:p>
            <a:pPr marL="800100" lvl="1" indent="-342900">
              <a:buFont typeface="Arial" pitchFamily="34" charset="0"/>
              <a:buChar char="•"/>
            </a:pPr>
            <a:r>
              <a:rPr lang="en-GB" sz="1800"/>
              <a:t>Lead time, </a:t>
            </a:r>
          </a:p>
          <a:p>
            <a:pPr marL="800100" lvl="1" indent="-342900">
              <a:buFont typeface="Arial" pitchFamily="34" charset="0"/>
              <a:buChar char="•"/>
            </a:pPr>
            <a:r>
              <a:rPr lang="en-GB" sz="1800"/>
              <a:t>Flexibility and </a:t>
            </a:r>
          </a:p>
          <a:p>
            <a:pPr marL="800100" lvl="1" indent="-342900">
              <a:buFont typeface="Arial" pitchFamily="34" charset="0"/>
              <a:buChar char="•"/>
            </a:pPr>
            <a:r>
              <a:rPr lang="en-GB" sz="1800"/>
              <a:t>Information</a:t>
            </a:r>
          </a:p>
        </p:txBody>
      </p:sp>
      <p:pic>
        <p:nvPicPr>
          <p:cNvPr id="10247" name="Picture 4"/>
          <p:cNvPicPr>
            <a:picLocks noChangeAspect="1" noChangeArrowheads="1"/>
          </p:cNvPicPr>
          <p:nvPr/>
        </p:nvPicPr>
        <p:blipFill>
          <a:blip r:embed="rId3" cstate="print"/>
          <a:srcRect/>
          <a:stretch>
            <a:fillRect/>
          </a:stretch>
        </p:blipFill>
        <p:spPr bwMode="auto">
          <a:xfrm>
            <a:off x="3348038" y="3349625"/>
            <a:ext cx="5472112" cy="2959100"/>
          </a:xfrm>
          <a:prstGeom prst="rect">
            <a:avLst/>
          </a:prstGeom>
          <a:noFill/>
          <a:ln w="9525">
            <a:solidFill>
              <a:schemeClr val="tx1"/>
            </a:solidFill>
            <a:miter lim="800000"/>
            <a:headEnd/>
            <a:tailEnd/>
          </a:ln>
        </p:spPr>
      </p:pic>
      <p:sp>
        <p:nvSpPr>
          <p:cNvPr id="102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1AA83B55-9A71-431A-87A5-D9080BDB7F3F}" type="slidenum">
              <a:rPr lang="en-US" smtClean="0">
                <a:latin typeface="Arial" pitchFamily="34" charset="0"/>
              </a:rPr>
              <a:pPr/>
              <a:t>10</a:t>
            </a:fld>
            <a:endParaRPr lang="en-US" smtClean="0">
              <a:latin typeface="Arial" pitchFamily="34" charset="0"/>
            </a:endParaRPr>
          </a:p>
        </p:txBody>
      </p:sp>
      <p:sp>
        <p:nvSpPr>
          <p:cNvPr id="1126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8A5FCB1-0BA2-4DBC-9A42-1C435ADD866B}" type="slidenum">
              <a:rPr lang="en-US" sz="1400"/>
              <a:pPr algn="r"/>
              <a:t>10</a:t>
            </a:fld>
            <a:endParaRPr lang="en-US" sz="1400"/>
          </a:p>
        </p:txBody>
      </p:sp>
      <p:sp>
        <p:nvSpPr>
          <p:cNvPr id="1126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11269" name="Group 2"/>
          <p:cNvGrpSpPr>
            <a:grpSpLocks/>
          </p:cNvGrpSpPr>
          <p:nvPr/>
        </p:nvGrpSpPr>
        <p:grpSpPr bwMode="auto">
          <a:xfrm>
            <a:off x="250825" y="1268413"/>
            <a:ext cx="8642350" cy="4829175"/>
            <a:chOff x="250825" y="1268413"/>
            <a:chExt cx="8642350" cy="4829175"/>
          </a:xfrm>
        </p:grpSpPr>
        <p:sp>
          <p:nvSpPr>
            <p:cNvPr id="9" name="Rectangle 4"/>
            <p:cNvSpPr>
              <a:spLocks noChangeArrowheads="1"/>
            </p:cNvSpPr>
            <p:nvPr/>
          </p:nvSpPr>
          <p:spPr bwMode="auto">
            <a:xfrm>
              <a:off x="457200" y="4868863"/>
              <a:ext cx="8229600" cy="720725"/>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12" name="Rectangle 7"/>
            <p:cNvSpPr>
              <a:spLocks noChangeArrowheads="1"/>
            </p:cNvSpPr>
            <p:nvPr/>
          </p:nvSpPr>
          <p:spPr bwMode="auto">
            <a:xfrm>
              <a:off x="250825" y="5589588"/>
              <a:ext cx="8642350" cy="508000"/>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Stable Manufacturing Process</a:t>
              </a:r>
            </a:p>
          </p:txBody>
        </p:sp>
        <p:graphicFrame>
          <p:nvGraphicFramePr>
            <p:cNvPr id="11275"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11279"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6"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rgbClr val="FF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278"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11279"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1127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algn="l" eaLnBrk="1" hangingPunct="1"/>
            <a:r>
              <a:rPr lang="en-US" sz="32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 name="Group 17"/>
          <p:cNvGrpSpPr>
            <a:grpSpLocks/>
          </p:cNvGrpSpPr>
          <p:nvPr/>
        </p:nvGrpSpPr>
        <p:grpSpPr bwMode="auto">
          <a:xfrm>
            <a:off x="1236663" y="2516188"/>
            <a:ext cx="6604000" cy="1803400"/>
            <a:chOff x="795" y="976"/>
            <a:chExt cx="4160" cy="1136"/>
          </a:xfrm>
        </p:grpSpPr>
        <p:sp>
          <p:nvSpPr>
            <p:cNvPr id="12298"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2299"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2300"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2301"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2302"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22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5" name="Slide Number Placeholder 2"/>
          <p:cNvSpPr>
            <a:spLocks noGrp="1"/>
          </p:cNvSpPr>
          <p:nvPr>
            <p:ph type="sldNum" sz="quarter" idx="11"/>
          </p:nvPr>
        </p:nvSpPr>
        <p:spPr>
          <a:noFill/>
        </p:spPr>
        <p:txBody>
          <a:bodyPr/>
          <a:lstStyle/>
          <a:p>
            <a:fld id="{B6C499DC-A1C4-4A4D-AF4D-C3F62A94A7D2}" type="slidenum">
              <a:rPr lang="en-US" smtClean="0">
                <a:latin typeface="Arial" pitchFamily="34" charset="0"/>
              </a:rPr>
              <a:pPr/>
              <a:t>11</a:t>
            </a:fld>
            <a:endParaRPr lang="en-US" smtClean="0">
              <a:latin typeface="Arial" pitchFamily="34" charset="0"/>
            </a:endParaRPr>
          </a:p>
        </p:txBody>
      </p:sp>
      <p:pic>
        <p:nvPicPr>
          <p:cNvPr id="1229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229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1000" fill="hold"/>
                                        <p:tgtEl>
                                          <p:spTgt spid="2"/>
                                        </p:tgtEl>
                                        <p:attrNameLst>
                                          <p:attrName>ppt_w</p:attrName>
                                        </p:attrNameLst>
                                      </p:cBhvr>
                                      <p:tavLst>
                                        <p:tav tm="0">
                                          <p:val>
                                            <p:fltVal val="0"/>
                                          </p:val>
                                        </p:tav>
                                        <p:tav tm="100000">
                                          <p:val>
                                            <p:strVal val="#ppt_w"/>
                                          </p:val>
                                        </p:tav>
                                      </p:tavLst>
                                    </p:anim>
                                    <p:anim calcmode="lin" valueType="num">
                                      <p:cBhvr>
                                        <p:cTn id="38" dur="1000" fill="hold"/>
                                        <p:tgtEl>
                                          <p:spTgt spid="2"/>
                                        </p:tgtEl>
                                        <p:attrNameLst>
                                          <p:attrName>ppt_h</p:attrName>
                                        </p:attrNameLst>
                                      </p:cBhvr>
                                      <p:tavLst>
                                        <p:tav tm="0">
                                          <p:val>
                                            <p:fltVal val="0"/>
                                          </p:val>
                                        </p:tav>
                                        <p:tav tm="100000">
                                          <p:val>
                                            <p:strVal val="#ppt_h"/>
                                          </p:val>
                                        </p:tav>
                                      </p:tavLst>
                                    </p:anim>
                                    <p:anim calcmode="lin" valueType="num">
                                      <p:cBhvr>
                                        <p:cTn id="39" dur="1000" fill="hold"/>
                                        <p:tgtEl>
                                          <p:spTgt spid="2"/>
                                        </p:tgtEl>
                                        <p:attrNameLst>
                                          <p:attrName>style.rotation</p:attrName>
                                        </p:attrNameLst>
                                      </p:cBhvr>
                                      <p:tavLst>
                                        <p:tav tm="0">
                                          <p:val>
                                            <p:fltVal val="90"/>
                                          </p:val>
                                        </p:tav>
                                        <p:tav tm="100000">
                                          <p:val>
                                            <p:fltVal val="0"/>
                                          </p:val>
                                        </p:tav>
                                      </p:tavLst>
                                    </p:anim>
                                    <p:animEffect transition="in" filter="fade">
                                      <p:cBhvr>
                                        <p:cTn id="4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200150"/>
          </a:xfrm>
        </p:spPr>
        <p:txBody>
          <a:bodyPr>
            <a:spAutoFit/>
          </a:bodyPr>
          <a:lstStyle/>
          <a:p>
            <a:pPr marL="231775" indent="-231775" eaLnBrk="1" hangingPunct="1">
              <a:spcBef>
                <a:spcPts val="0"/>
              </a:spcBef>
              <a:buClr>
                <a:schemeClr val="tx1"/>
              </a:buClr>
              <a:buSzPct val="120000"/>
              <a:buFont typeface="Wingdings" pitchFamily="2" charset="2"/>
              <a:buChar char="§"/>
              <a:defRPr/>
            </a:pPr>
            <a:r>
              <a:rPr lang="en-US" sz="2400" dirty="0" smtClean="0"/>
              <a:t>Definition: Throughput is the time it takes to</a:t>
            </a:r>
          </a:p>
          <a:p>
            <a:pPr marL="0" indent="0" eaLnBrk="1" hangingPunct="1">
              <a:spcBef>
                <a:spcPts val="0"/>
              </a:spcBef>
              <a:buClr>
                <a:schemeClr val="tx1"/>
              </a:buClr>
              <a:buSzPct val="120000"/>
              <a:buFontTx/>
              <a:buNone/>
              <a:defRPr/>
            </a:pPr>
            <a:r>
              <a:rPr lang="en-US" sz="2400" dirty="0" smtClean="0"/>
              <a:t>convert raw material into finished goods.  </a:t>
            </a:r>
          </a:p>
          <a:p>
            <a:pPr marL="971550" lvl="2" indent="-231775" eaLnBrk="1" hangingPunct="1">
              <a:spcBef>
                <a:spcPts val="0"/>
              </a:spcBef>
              <a:buClr>
                <a:schemeClr val="tx1"/>
              </a:buClr>
              <a:buSzPct val="120000"/>
              <a:buFont typeface="Wingdings" pitchFamily="2" charset="2"/>
              <a:buChar char="§"/>
              <a:defRPr/>
            </a:pPr>
            <a:r>
              <a:rPr lang="en-US" dirty="0" smtClean="0"/>
              <a:t>when is that product going to be ready to ship?</a:t>
            </a:r>
          </a:p>
        </p:txBody>
      </p:sp>
      <p:grpSp>
        <p:nvGrpSpPr>
          <p:cNvPr id="13315" name="Group 19"/>
          <p:cNvGrpSpPr>
            <a:grpSpLocks/>
          </p:cNvGrpSpPr>
          <p:nvPr/>
        </p:nvGrpSpPr>
        <p:grpSpPr bwMode="auto">
          <a:xfrm>
            <a:off x="309563" y="3317875"/>
            <a:ext cx="8356600" cy="2560638"/>
            <a:chOff x="1104" y="1387"/>
            <a:chExt cx="3652" cy="1487"/>
          </a:xfrm>
        </p:grpSpPr>
        <p:sp>
          <p:nvSpPr>
            <p:cNvPr id="13322" name="Rectangle 8"/>
            <p:cNvSpPr>
              <a:spLocks noChangeArrowheads="1"/>
            </p:cNvSpPr>
            <p:nvPr/>
          </p:nvSpPr>
          <p:spPr bwMode="auto">
            <a:xfrm>
              <a:off x="1104" y="1387"/>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3323"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3324"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5"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6"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3327"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3328"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3329"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3316"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3317" name="Rectangle 2"/>
          <p:cNvSpPr>
            <a:spLocks noGrp="1" noChangeArrowheads="1"/>
          </p:cNvSpPr>
          <p:nvPr>
            <p:ph type="title"/>
          </p:nvPr>
        </p:nvSpPr>
        <p:spPr>
          <a:xfrm>
            <a:off x="288925" y="1268413"/>
            <a:ext cx="8604250" cy="720725"/>
          </a:xfrm>
        </p:spPr>
        <p:txBody>
          <a:bodyPr/>
          <a:lstStyle/>
          <a:p>
            <a:pPr algn="l" eaLnBrk="1" hangingPunct="1"/>
            <a:r>
              <a:rPr lang="en-US" sz="3600" b="1" smtClean="0">
                <a:solidFill>
                  <a:schemeClr val="tx1"/>
                </a:solidFill>
              </a:rPr>
              <a:t>The Concept of Throughput</a:t>
            </a: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Slide Number Placeholder 2"/>
          <p:cNvSpPr>
            <a:spLocks noGrp="1"/>
          </p:cNvSpPr>
          <p:nvPr>
            <p:ph type="sldNum" sz="quarter" idx="11"/>
          </p:nvPr>
        </p:nvSpPr>
        <p:spPr>
          <a:noFill/>
        </p:spPr>
        <p:txBody>
          <a:bodyPr/>
          <a:lstStyle/>
          <a:p>
            <a:fld id="{FC903E6D-DDB0-46C6-B847-1680B722EC29}" type="slidenum">
              <a:rPr lang="en-US" smtClean="0">
                <a:latin typeface="Arial" pitchFamily="34" charset="0"/>
              </a:rPr>
              <a:pPr/>
              <a:t>12</a:t>
            </a:fld>
            <a:endParaRPr lang="en-US" smtClean="0">
              <a:latin typeface="Arial" pitchFamily="34" charset="0"/>
            </a:endParaRPr>
          </a:p>
        </p:txBody>
      </p:sp>
      <p:pic>
        <p:nvPicPr>
          <p:cNvPr id="13320"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332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0825" y="1268413"/>
            <a:ext cx="8642350" cy="720725"/>
          </a:xfrm>
        </p:spPr>
        <p:txBody>
          <a:bodyPr/>
          <a:lstStyle/>
          <a:p>
            <a:pPr algn="l" eaLnBrk="1" hangingPunct="1"/>
            <a:r>
              <a:rPr lang="en-US" sz="3200" b="1" smtClean="0">
                <a:solidFill>
                  <a:schemeClr val="tx1"/>
                </a:solidFill>
              </a:rPr>
              <a:t>Concept of Value-Added Activity</a:t>
            </a:r>
          </a:p>
        </p:txBody>
      </p:sp>
      <p:sp>
        <p:nvSpPr>
          <p:cNvPr id="14339"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t>
            </a:r>
          </a:p>
          <a:p>
            <a:pPr marL="0" indent="0" eaLnBrk="1" hangingPunct="1">
              <a:spcBef>
                <a:spcPct val="0"/>
              </a:spcBef>
              <a:buClr>
                <a:schemeClr val="tx1"/>
              </a:buClr>
              <a:buSzPct val="120000"/>
              <a:buFontTx/>
              <a:buNone/>
            </a:pPr>
            <a:r>
              <a:rPr lang="en-US" sz="2000" smtClean="0"/>
              <a:t>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43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1" name="Slide Number Placeholder 2"/>
          <p:cNvSpPr>
            <a:spLocks noGrp="1"/>
          </p:cNvSpPr>
          <p:nvPr>
            <p:ph type="sldNum" sz="quarter" idx="11"/>
          </p:nvPr>
        </p:nvSpPr>
        <p:spPr>
          <a:noFill/>
        </p:spPr>
        <p:txBody>
          <a:bodyPr/>
          <a:lstStyle/>
          <a:p>
            <a:fld id="{4E6819E6-8690-4875-AFDE-00FAC81241EA}" type="slidenum">
              <a:rPr lang="en-US" smtClean="0">
                <a:latin typeface="Arial" pitchFamily="34" charset="0"/>
              </a:rPr>
              <a:pPr/>
              <a:t>13</a:t>
            </a:fld>
            <a:endParaRPr lang="en-US" smtClean="0">
              <a:latin typeface="Arial" pitchFamily="34" charset="0"/>
            </a:endParaRPr>
          </a:p>
        </p:txBody>
      </p:sp>
      <p:pic>
        <p:nvPicPr>
          <p:cNvPr id="14342"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4343"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5363"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5364"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5368"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5365"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5366" name="Group 1"/>
          <p:cNvGrpSpPr>
            <a:grpSpLocks/>
          </p:cNvGrpSpPr>
          <p:nvPr/>
        </p:nvGrpSpPr>
        <p:grpSpPr bwMode="auto">
          <a:xfrm>
            <a:off x="6286500" y="4605338"/>
            <a:ext cx="2514600" cy="957262"/>
            <a:chOff x="5715000" y="4572000"/>
            <a:chExt cx="2819400" cy="957263"/>
          </a:xfrm>
        </p:grpSpPr>
        <p:sp>
          <p:nvSpPr>
            <p:cNvPr id="15372"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5373"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5374"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5375"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5376"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5377"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5378"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5367" name="Rectangle 2"/>
          <p:cNvSpPr>
            <a:spLocks noGrp="1" noChangeArrowheads="1"/>
          </p:cNvSpPr>
          <p:nvPr>
            <p:ph type="title"/>
          </p:nvPr>
        </p:nvSpPr>
        <p:spPr>
          <a:xfrm>
            <a:off x="284163" y="1219200"/>
            <a:ext cx="8516937" cy="820738"/>
          </a:xfrm>
        </p:spPr>
        <p:txBody>
          <a:bodyPr/>
          <a:lstStyle/>
          <a:p>
            <a:pPr algn="l" eaLnBrk="1" hangingPunct="1"/>
            <a:r>
              <a:rPr lang="en-US" sz="3200" b="1" smtClean="0">
                <a:solidFill>
                  <a:schemeClr val="tx1"/>
                </a:solidFill>
              </a:rPr>
              <a:t>Concept of Value-Added Activity</a:t>
            </a:r>
          </a:p>
        </p:txBody>
      </p:sp>
      <p:sp>
        <p:nvSpPr>
          <p:cNvPr id="1536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9" name="Slide Number Placeholder 2"/>
          <p:cNvSpPr>
            <a:spLocks noGrp="1"/>
          </p:cNvSpPr>
          <p:nvPr>
            <p:ph type="sldNum" sz="quarter" idx="11"/>
          </p:nvPr>
        </p:nvSpPr>
        <p:spPr>
          <a:noFill/>
        </p:spPr>
        <p:txBody>
          <a:bodyPr/>
          <a:lstStyle/>
          <a:p>
            <a:fld id="{CB3D55C0-0C56-4247-80D0-63F0D2C05AA3}" type="slidenum">
              <a:rPr lang="en-US" smtClean="0">
                <a:latin typeface="Arial" pitchFamily="34" charset="0"/>
              </a:rPr>
              <a:pPr/>
              <a:t>14</a:t>
            </a:fld>
            <a:endParaRPr lang="en-US" smtClean="0">
              <a:latin typeface="Arial" pitchFamily="34" charset="0"/>
            </a:endParaRPr>
          </a:p>
        </p:txBody>
      </p:sp>
      <p:pic>
        <p:nvPicPr>
          <p:cNvPr id="15370" name="Picture 2"/>
          <p:cNvPicPr>
            <a:picLocks noChangeAspect="1" noChangeArrowheads="1"/>
          </p:cNvPicPr>
          <p:nvPr/>
        </p:nvPicPr>
        <p:blipFill>
          <a:blip r:embed="rId6" cstate="print"/>
          <a:srcRect/>
          <a:stretch>
            <a:fillRect/>
          </a:stretch>
        </p:blipFill>
        <p:spPr bwMode="auto">
          <a:xfrm>
            <a:off x="6877050" y="1125538"/>
            <a:ext cx="2035175" cy="1173162"/>
          </a:xfrm>
          <a:prstGeom prst="rect">
            <a:avLst/>
          </a:prstGeom>
          <a:noFill/>
          <a:ln w="9525">
            <a:noFill/>
            <a:miter lim="800000"/>
            <a:headEnd/>
            <a:tailEnd/>
          </a:ln>
        </p:spPr>
      </p:pic>
      <p:sp>
        <p:nvSpPr>
          <p:cNvPr id="1537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386" name="Picture 3" descr="j0234146"/>
          <p:cNvPicPr>
            <a:picLocks noChangeAspect="1" noChangeArrowheads="1"/>
          </p:cNvPicPr>
          <p:nvPr/>
        </p:nvPicPr>
        <p:blipFill>
          <a:blip r:embed="rId3" cstate="print"/>
          <a:srcRect/>
          <a:stretch>
            <a:fillRect/>
          </a:stretch>
        </p:blipFill>
        <p:spPr bwMode="auto">
          <a:xfrm>
            <a:off x="4564063" y="5032375"/>
            <a:ext cx="1217612" cy="1295400"/>
          </a:xfrm>
          <a:prstGeom prst="rect">
            <a:avLst/>
          </a:prstGeom>
          <a:noFill/>
          <a:ln w="9525">
            <a:noFill/>
            <a:miter lim="800000"/>
            <a:headEnd/>
            <a:tailEnd/>
          </a:ln>
        </p:spPr>
      </p:pic>
      <p:grpSp>
        <p:nvGrpSpPr>
          <p:cNvPr id="16387" name="Group 72"/>
          <p:cNvGrpSpPr>
            <a:grpSpLocks/>
          </p:cNvGrpSpPr>
          <p:nvPr/>
        </p:nvGrpSpPr>
        <p:grpSpPr bwMode="auto">
          <a:xfrm>
            <a:off x="5889625" y="2141538"/>
            <a:ext cx="1785938" cy="1468437"/>
            <a:chOff x="576" y="2808"/>
            <a:chExt cx="1384" cy="1145"/>
          </a:xfrm>
        </p:grpSpPr>
        <p:grpSp>
          <p:nvGrpSpPr>
            <p:cNvPr id="16397" name="Group 5"/>
            <p:cNvGrpSpPr>
              <a:grpSpLocks/>
            </p:cNvGrpSpPr>
            <p:nvPr/>
          </p:nvGrpSpPr>
          <p:grpSpPr bwMode="auto">
            <a:xfrm>
              <a:off x="576" y="3208"/>
              <a:ext cx="324" cy="745"/>
              <a:chOff x="3391" y="2856"/>
              <a:chExt cx="361" cy="669"/>
            </a:xfrm>
          </p:grpSpPr>
          <p:sp>
            <p:nvSpPr>
              <p:cNvPr id="16450"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6451"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6452"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6453"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6454"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6455"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6456"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6457"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6458"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6459"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6398" name="Group 16"/>
            <p:cNvGrpSpPr>
              <a:grpSpLocks/>
            </p:cNvGrpSpPr>
            <p:nvPr/>
          </p:nvGrpSpPr>
          <p:grpSpPr bwMode="auto">
            <a:xfrm>
              <a:off x="830" y="3495"/>
              <a:ext cx="834" cy="412"/>
              <a:chOff x="3674" y="3114"/>
              <a:chExt cx="929" cy="370"/>
            </a:xfrm>
          </p:grpSpPr>
          <p:sp>
            <p:nvSpPr>
              <p:cNvPr id="16440"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6441"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2"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3"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6444"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5"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6446"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6447"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8"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6449"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6399" name="Group 27"/>
            <p:cNvGrpSpPr>
              <a:grpSpLocks/>
            </p:cNvGrpSpPr>
            <p:nvPr/>
          </p:nvGrpSpPr>
          <p:grpSpPr bwMode="auto">
            <a:xfrm>
              <a:off x="1208" y="3810"/>
              <a:ext cx="610" cy="87"/>
              <a:chOff x="1101" y="2237"/>
              <a:chExt cx="894" cy="168"/>
            </a:xfrm>
          </p:grpSpPr>
          <p:sp>
            <p:nvSpPr>
              <p:cNvPr id="16435"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6"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7"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8"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9"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6400" name="Freeform 33"/>
            <p:cNvSpPr>
              <a:spLocks/>
            </p:cNvSpPr>
            <p:nvPr/>
          </p:nvSpPr>
          <p:spPr bwMode="auto">
            <a:xfrm>
              <a:off x="1832" y="3771"/>
              <a:ext cx="19" cy="61"/>
            </a:xfrm>
            <a:custGeom>
              <a:avLst/>
              <a:gdLst>
                <a:gd name="T0" fmla="*/ 0 w 36"/>
                <a:gd name="T1" fmla="*/ 0 h 90"/>
                <a:gd name="T2" fmla="*/ 1 w 36"/>
                <a:gd name="T3" fmla="*/ 1 h 90"/>
                <a:gd name="T4" fmla="*/ 1 w 36"/>
                <a:gd name="T5" fmla="*/ 1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6401" name="Freeform 34"/>
            <p:cNvSpPr>
              <a:spLocks/>
            </p:cNvSpPr>
            <p:nvPr/>
          </p:nvSpPr>
          <p:spPr bwMode="auto">
            <a:xfrm>
              <a:off x="1828" y="3716"/>
              <a:ext cx="71" cy="148"/>
            </a:xfrm>
            <a:custGeom>
              <a:avLst/>
              <a:gdLst>
                <a:gd name="T0" fmla="*/ 0 w 132"/>
                <a:gd name="T1" fmla="*/ 0 h 221"/>
                <a:gd name="T2" fmla="*/ 1 w 132"/>
                <a:gd name="T3" fmla="*/ 1 h 221"/>
                <a:gd name="T4" fmla="*/ 1 w 132"/>
                <a:gd name="T5" fmla="*/ 1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6402" name="Freeform 35"/>
            <p:cNvSpPr>
              <a:spLocks/>
            </p:cNvSpPr>
            <p:nvPr/>
          </p:nvSpPr>
          <p:spPr bwMode="auto">
            <a:xfrm>
              <a:off x="1882" y="3672"/>
              <a:ext cx="78" cy="275"/>
            </a:xfrm>
            <a:custGeom>
              <a:avLst/>
              <a:gdLst>
                <a:gd name="T0" fmla="*/ 0 w 144"/>
                <a:gd name="T1" fmla="*/ 0 h 411"/>
                <a:gd name="T2" fmla="*/ 1 w 144"/>
                <a:gd name="T3" fmla="*/ 1 h 411"/>
                <a:gd name="T4" fmla="*/ 1 w 144"/>
                <a:gd name="T5" fmla="*/ 1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6403" name="Group 36"/>
            <p:cNvGrpSpPr>
              <a:grpSpLocks/>
            </p:cNvGrpSpPr>
            <p:nvPr/>
          </p:nvGrpSpPr>
          <p:grpSpPr bwMode="auto">
            <a:xfrm>
              <a:off x="1344" y="3472"/>
              <a:ext cx="337" cy="336"/>
              <a:chOff x="1344" y="3184"/>
              <a:chExt cx="337" cy="336"/>
            </a:xfrm>
          </p:grpSpPr>
          <p:sp>
            <p:nvSpPr>
              <p:cNvPr id="16428"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9" name="Group 38"/>
              <p:cNvGrpSpPr>
                <a:grpSpLocks/>
              </p:cNvGrpSpPr>
              <p:nvPr/>
            </p:nvGrpSpPr>
            <p:grpSpPr bwMode="auto">
              <a:xfrm>
                <a:off x="1344" y="3302"/>
                <a:ext cx="337" cy="218"/>
                <a:chOff x="1499" y="3279"/>
                <a:chExt cx="531" cy="223"/>
              </a:xfrm>
            </p:grpSpPr>
            <p:sp>
              <p:nvSpPr>
                <p:cNvPr id="16430"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1"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2"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3"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4"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4" name="Group 44"/>
            <p:cNvGrpSpPr>
              <a:grpSpLocks/>
            </p:cNvGrpSpPr>
            <p:nvPr/>
          </p:nvGrpSpPr>
          <p:grpSpPr bwMode="auto">
            <a:xfrm>
              <a:off x="1344" y="3250"/>
              <a:ext cx="337" cy="336"/>
              <a:chOff x="1344" y="3184"/>
              <a:chExt cx="337" cy="336"/>
            </a:xfrm>
          </p:grpSpPr>
          <p:sp>
            <p:nvSpPr>
              <p:cNvPr id="16421"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2" name="Group 46"/>
              <p:cNvGrpSpPr>
                <a:grpSpLocks/>
              </p:cNvGrpSpPr>
              <p:nvPr/>
            </p:nvGrpSpPr>
            <p:grpSpPr bwMode="auto">
              <a:xfrm>
                <a:off x="1344" y="3302"/>
                <a:ext cx="337" cy="218"/>
                <a:chOff x="1499" y="3279"/>
                <a:chExt cx="531" cy="223"/>
              </a:xfrm>
            </p:grpSpPr>
            <p:sp>
              <p:nvSpPr>
                <p:cNvPr id="16423"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4"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5"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6"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7"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5" name="Group 52"/>
            <p:cNvGrpSpPr>
              <a:grpSpLocks/>
            </p:cNvGrpSpPr>
            <p:nvPr/>
          </p:nvGrpSpPr>
          <p:grpSpPr bwMode="auto">
            <a:xfrm>
              <a:off x="1344" y="3030"/>
              <a:ext cx="337" cy="336"/>
              <a:chOff x="1344" y="3184"/>
              <a:chExt cx="337" cy="336"/>
            </a:xfrm>
          </p:grpSpPr>
          <p:sp>
            <p:nvSpPr>
              <p:cNvPr id="16414"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15" name="Group 54"/>
              <p:cNvGrpSpPr>
                <a:grpSpLocks/>
              </p:cNvGrpSpPr>
              <p:nvPr/>
            </p:nvGrpSpPr>
            <p:grpSpPr bwMode="auto">
              <a:xfrm>
                <a:off x="1344" y="3302"/>
                <a:ext cx="337" cy="218"/>
                <a:chOff x="1499" y="3279"/>
                <a:chExt cx="531" cy="223"/>
              </a:xfrm>
            </p:grpSpPr>
            <p:sp>
              <p:nvSpPr>
                <p:cNvPr id="16416"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7"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8"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9"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0"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6" name="Group 60"/>
            <p:cNvGrpSpPr>
              <a:grpSpLocks/>
            </p:cNvGrpSpPr>
            <p:nvPr/>
          </p:nvGrpSpPr>
          <p:grpSpPr bwMode="auto">
            <a:xfrm>
              <a:off x="1344" y="2808"/>
              <a:ext cx="337" cy="336"/>
              <a:chOff x="1344" y="3184"/>
              <a:chExt cx="337" cy="336"/>
            </a:xfrm>
          </p:grpSpPr>
          <p:sp>
            <p:nvSpPr>
              <p:cNvPr id="16407"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08" name="Group 62"/>
              <p:cNvGrpSpPr>
                <a:grpSpLocks/>
              </p:cNvGrpSpPr>
              <p:nvPr/>
            </p:nvGrpSpPr>
            <p:grpSpPr bwMode="auto">
              <a:xfrm>
                <a:off x="1344" y="3302"/>
                <a:ext cx="337" cy="218"/>
                <a:chOff x="1499" y="3279"/>
                <a:chExt cx="531" cy="223"/>
              </a:xfrm>
            </p:grpSpPr>
            <p:sp>
              <p:nvSpPr>
                <p:cNvPr id="16409"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0"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1"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2"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3"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sp>
        <p:nvSpPr>
          <p:cNvPr id="16388" name="Rectangle 68"/>
          <p:cNvSpPr>
            <a:spLocks noChangeArrowheads="1"/>
          </p:cNvSpPr>
          <p:nvPr/>
        </p:nvSpPr>
        <p:spPr bwMode="auto">
          <a:xfrm>
            <a:off x="198438" y="3446463"/>
            <a:ext cx="4518025" cy="965200"/>
          </a:xfrm>
          <a:prstGeom prst="rect">
            <a:avLst/>
          </a:prstGeom>
          <a:noFill/>
          <a:ln w="9525">
            <a:noFill/>
            <a:miter lim="800000"/>
            <a:headEnd/>
            <a:tailEnd/>
          </a:ln>
        </p:spPr>
        <p:txBody>
          <a:bodyPr>
            <a:spAutoFit/>
          </a:bodyPr>
          <a:lstStyle/>
          <a:p>
            <a:pPr>
              <a:spcBef>
                <a:spcPct val="20000"/>
              </a:spcBef>
            </a:pPr>
            <a:r>
              <a:rPr lang="en-US" b="1">
                <a:solidFill>
                  <a:srgbClr val="00B050"/>
                </a:solidFill>
              </a:rPr>
              <a:t>2. </a:t>
            </a:r>
            <a:r>
              <a:rPr lang="en-US" sz="2800" b="1">
                <a:solidFill>
                  <a:srgbClr val="00B050"/>
                </a:solidFill>
              </a:rPr>
              <a:t>Mura</a:t>
            </a:r>
          </a:p>
          <a:p>
            <a:pPr>
              <a:spcBef>
                <a:spcPct val="20000"/>
              </a:spcBef>
            </a:pPr>
            <a:r>
              <a:rPr lang="en-US" b="1">
                <a:solidFill>
                  <a:srgbClr val="00B050"/>
                </a:solidFill>
              </a:rPr>
              <a:t>(Inconsistency / Unevenness)</a:t>
            </a:r>
          </a:p>
        </p:txBody>
      </p:sp>
      <p:sp>
        <p:nvSpPr>
          <p:cNvPr id="16389" name="Rectangle 69"/>
          <p:cNvSpPr>
            <a:spLocks noChangeArrowheads="1"/>
          </p:cNvSpPr>
          <p:nvPr/>
        </p:nvSpPr>
        <p:spPr bwMode="auto">
          <a:xfrm>
            <a:off x="198438" y="1970088"/>
            <a:ext cx="5813425" cy="966787"/>
          </a:xfrm>
          <a:prstGeom prst="rect">
            <a:avLst/>
          </a:prstGeom>
          <a:noFill/>
          <a:ln w="9525">
            <a:noFill/>
            <a:miter lim="800000"/>
            <a:headEnd/>
            <a:tailEnd/>
          </a:ln>
        </p:spPr>
        <p:txBody>
          <a:bodyPr>
            <a:spAutoFit/>
          </a:bodyPr>
          <a:lstStyle/>
          <a:p>
            <a:pPr marL="457200" indent="-457200">
              <a:spcBef>
                <a:spcPct val="20000"/>
              </a:spcBef>
              <a:buFontTx/>
              <a:buAutoNum type="arabicPeriod"/>
            </a:pPr>
            <a:r>
              <a:rPr lang="en-US" sz="2800" b="1">
                <a:solidFill>
                  <a:srgbClr val="0070C0"/>
                </a:solidFill>
              </a:rPr>
              <a:t>Muri</a:t>
            </a:r>
          </a:p>
          <a:p>
            <a:pPr marL="457200" indent="-457200">
              <a:spcBef>
                <a:spcPct val="20000"/>
              </a:spcBef>
            </a:pPr>
            <a:r>
              <a:rPr lang="en-US" b="1">
                <a:solidFill>
                  <a:srgbClr val="0070C0"/>
                </a:solidFill>
              </a:rPr>
              <a:t>(Overburdening / Unreasonableness)</a:t>
            </a:r>
          </a:p>
        </p:txBody>
      </p:sp>
      <p:sp>
        <p:nvSpPr>
          <p:cNvPr id="16390" name="Rectangle 70"/>
          <p:cNvSpPr>
            <a:spLocks noChangeArrowheads="1"/>
          </p:cNvSpPr>
          <p:nvPr/>
        </p:nvSpPr>
        <p:spPr bwMode="auto">
          <a:xfrm>
            <a:off x="198438" y="4868863"/>
            <a:ext cx="5094287" cy="966787"/>
          </a:xfrm>
          <a:prstGeom prst="rect">
            <a:avLst/>
          </a:prstGeom>
          <a:noFill/>
          <a:ln w="9525">
            <a:noFill/>
            <a:miter lim="800000"/>
            <a:headEnd/>
            <a:tailEnd/>
          </a:ln>
        </p:spPr>
        <p:txBody>
          <a:bodyPr>
            <a:spAutoFit/>
          </a:bodyPr>
          <a:lstStyle/>
          <a:p>
            <a:pPr>
              <a:spcBef>
                <a:spcPct val="20000"/>
              </a:spcBef>
            </a:pPr>
            <a:r>
              <a:rPr lang="en-US" b="1">
                <a:solidFill>
                  <a:srgbClr val="C00000"/>
                </a:solidFill>
              </a:rPr>
              <a:t>3. </a:t>
            </a:r>
            <a:r>
              <a:rPr lang="en-US" sz="2800" b="1">
                <a:solidFill>
                  <a:srgbClr val="C00000"/>
                </a:solidFill>
              </a:rPr>
              <a:t>Muda</a:t>
            </a:r>
          </a:p>
          <a:p>
            <a:pPr>
              <a:spcBef>
                <a:spcPct val="20000"/>
              </a:spcBef>
            </a:pPr>
            <a:r>
              <a:rPr lang="en-US" b="1">
                <a:solidFill>
                  <a:srgbClr val="C00000"/>
                </a:solidFill>
              </a:rPr>
              <a:t>(The Waste of Inconsistency)</a:t>
            </a:r>
          </a:p>
        </p:txBody>
      </p:sp>
      <p:pic>
        <p:nvPicPr>
          <p:cNvPr id="16391" name="Picture 71"/>
          <p:cNvPicPr>
            <a:picLocks noChangeAspect="1" noChangeArrowheads="1"/>
          </p:cNvPicPr>
          <p:nvPr/>
        </p:nvPicPr>
        <p:blipFill>
          <a:blip r:embed="rId4" cstate="print">
            <a:clrChange>
              <a:clrFrom>
                <a:srgbClr val="FFFFFF"/>
              </a:clrFrom>
              <a:clrTo>
                <a:srgbClr val="FFFFFF">
                  <a:alpha val="0"/>
                </a:srgbClr>
              </a:clrTo>
            </a:clrChange>
          </a:blip>
          <a:srcRect t="12466"/>
          <a:stretch>
            <a:fillRect/>
          </a:stretch>
        </p:blipFill>
        <p:spPr bwMode="auto">
          <a:xfrm>
            <a:off x="4973638" y="3551238"/>
            <a:ext cx="3470275" cy="1404937"/>
          </a:xfrm>
          <a:prstGeom prst="rect">
            <a:avLst/>
          </a:prstGeom>
          <a:noFill/>
          <a:ln w="9525">
            <a:noFill/>
            <a:miter lim="800000"/>
            <a:headEnd/>
            <a:tailEnd/>
          </a:ln>
        </p:spPr>
      </p:pic>
      <p:sp>
        <p:nvSpPr>
          <p:cNvPr id="16392" name="Title 1"/>
          <p:cNvSpPr>
            <a:spLocks noGrp="1"/>
          </p:cNvSpPr>
          <p:nvPr>
            <p:ph type="title"/>
          </p:nvPr>
        </p:nvSpPr>
        <p:spPr>
          <a:xfrm>
            <a:off x="250825" y="1268413"/>
            <a:ext cx="8588375" cy="650875"/>
          </a:xfrm>
        </p:spPr>
        <p:txBody>
          <a:bodyPr/>
          <a:lstStyle/>
          <a:p>
            <a:pPr algn="l"/>
            <a:r>
              <a:rPr lang="en-US" sz="3200" b="1" smtClean="0">
                <a:solidFill>
                  <a:schemeClr val="tx1"/>
                </a:solidFill>
              </a:rPr>
              <a:t>THREE CATAGORIES OF WASTE</a:t>
            </a:r>
          </a:p>
        </p:txBody>
      </p:sp>
      <p:pic>
        <p:nvPicPr>
          <p:cNvPr id="16393" name="Picture 2"/>
          <p:cNvPicPr>
            <a:picLocks noChangeAspect="1" noChangeArrowheads="1"/>
          </p:cNvPicPr>
          <p:nvPr/>
        </p:nvPicPr>
        <p:blipFill>
          <a:blip r:embed="rId5" cstate="print"/>
          <a:srcRect/>
          <a:stretch>
            <a:fillRect/>
          </a:stretch>
        </p:blipFill>
        <p:spPr bwMode="auto">
          <a:xfrm>
            <a:off x="6877050" y="1125538"/>
            <a:ext cx="2035175" cy="1173162"/>
          </a:xfrm>
          <a:prstGeom prst="rect">
            <a:avLst/>
          </a:prstGeom>
          <a:noFill/>
          <a:ln w="9525">
            <a:noFill/>
            <a:miter lim="800000"/>
            <a:headEnd/>
            <a:tailEnd/>
          </a:ln>
        </p:spPr>
      </p:pic>
      <p:sp>
        <p:nvSpPr>
          <p:cNvPr id="163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5" name="Slide Number Placeholder 1"/>
          <p:cNvSpPr>
            <a:spLocks noGrp="1"/>
          </p:cNvSpPr>
          <p:nvPr>
            <p:ph type="sldNum" sz="quarter" idx="11"/>
          </p:nvPr>
        </p:nvSpPr>
        <p:spPr>
          <a:noFill/>
        </p:spPr>
        <p:txBody>
          <a:bodyPr/>
          <a:lstStyle/>
          <a:p>
            <a:fld id="{7F7BB065-77C7-4135-B393-4D8DA43E34F1}" type="slidenum">
              <a:rPr lang="en-US" smtClean="0">
                <a:latin typeface="Arial" pitchFamily="34" charset="0"/>
              </a:rPr>
              <a:pPr/>
              <a:t>15</a:t>
            </a:fld>
            <a:endParaRPr lang="en-US" smtClean="0">
              <a:latin typeface="Arial" pitchFamily="34" charset="0"/>
            </a:endParaRPr>
          </a:p>
        </p:txBody>
      </p:sp>
      <p:sp>
        <p:nvSpPr>
          <p:cNvPr id="163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21" name="Rectangle 3"/>
          <p:cNvSpPr>
            <a:spLocks noGrp="1" noChangeArrowheads="1"/>
          </p:cNvSpPr>
          <p:nvPr>
            <p:ph idx="1"/>
          </p:nvPr>
        </p:nvSpPr>
        <p:spPr>
          <a:xfrm>
            <a:off x="287338" y="2038350"/>
            <a:ext cx="8674100" cy="2252663"/>
          </a:xfrm>
        </p:spPr>
        <p:txBody>
          <a:bodyPr>
            <a:spAutoFit/>
          </a:bodyPr>
          <a:lstStyle/>
          <a:p>
            <a:pPr marL="231775" indent="-231775" eaLnBrk="1" fontAlgn="auto" hangingPunct="1">
              <a:lnSpc>
                <a:spcPct val="120000"/>
              </a:lnSpc>
              <a:spcBef>
                <a:spcPts val="0"/>
              </a:spcBef>
              <a:spcAft>
                <a:spcPts val="0"/>
              </a:spcAft>
              <a:buClr>
                <a:schemeClr val="tx1">
                  <a:lumMod val="50000"/>
                  <a:lumOff val="50000"/>
                </a:schemeClr>
              </a:buClr>
              <a:buSzPct val="125000"/>
              <a:buFont typeface="Wingdings" pitchFamily="2" charset="2"/>
              <a:buChar char="§"/>
              <a:defRPr/>
            </a:pPr>
            <a:r>
              <a:rPr lang="en-US" sz="1800" b="1" dirty="0" smtClean="0"/>
              <a:t>OVERBURDENING PEOPLE</a:t>
            </a:r>
            <a:r>
              <a:rPr lang="en-US" sz="1800" dirty="0" smtClean="0"/>
              <a:t>: What are the expectations </a:t>
            </a:r>
          </a:p>
          <a:p>
            <a:pPr marL="0" indent="0" eaLnBrk="1" fontAlgn="auto" hangingPunct="1">
              <a:lnSpc>
                <a:spcPct val="120000"/>
              </a:lnSpc>
              <a:spcBef>
                <a:spcPts val="0"/>
              </a:spcBef>
              <a:spcAft>
                <a:spcPts val="0"/>
              </a:spcAft>
              <a:buClr>
                <a:schemeClr val="tx1">
                  <a:lumMod val="50000"/>
                  <a:lumOff val="50000"/>
                </a:schemeClr>
              </a:buClr>
              <a:buSzPct val="125000"/>
              <a:buFontTx/>
              <a:buNone/>
              <a:defRPr/>
            </a:pPr>
            <a:r>
              <a:rPr lang="en-US" sz="1800" dirty="0" smtClean="0"/>
              <a:t>of an operator?  How much daily bending, lifting, hauling, etc… is considered reasonable?  What can be done to eliminate as much of this activity as possible?</a:t>
            </a:r>
          </a:p>
          <a:p>
            <a:pPr marL="231775" indent="-231775" eaLnBrk="1" fontAlgn="auto" hangingPunct="1">
              <a:lnSpc>
                <a:spcPct val="120000"/>
              </a:lnSpc>
              <a:spcBef>
                <a:spcPct val="60000"/>
              </a:spcBef>
              <a:spcAft>
                <a:spcPts val="0"/>
              </a:spcAft>
              <a:buClr>
                <a:schemeClr val="tx1">
                  <a:lumMod val="50000"/>
                  <a:lumOff val="50000"/>
                </a:schemeClr>
              </a:buClr>
              <a:buSzPct val="125000"/>
              <a:buFont typeface="Wingdings" pitchFamily="2" charset="2"/>
              <a:buChar char="§"/>
              <a:defRPr/>
            </a:pPr>
            <a:r>
              <a:rPr lang="en-US" sz="1800" b="1" dirty="0" smtClean="0"/>
              <a:t>OVERBURDENING EQUIPMENT</a:t>
            </a:r>
            <a:r>
              <a:rPr lang="en-US" sz="1800" dirty="0" smtClean="0"/>
              <a:t>: What reasonable expectations can I have of my equipment?  How long until I change the oil, replace the drive belt? What is the maintenance schedule?</a:t>
            </a:r>
          </a:p>
        </p:txBody>
      </p:sp>
      <p:grpSp>
        <p:nvGrpSpPr>
          <p:cNvPr id="17411" name="Group 1"/>
          <p:cNvGrpSpPr>
            <a:grpSpLocks/>
          </p:cNvGrpSpPr>
          <p:nvPr/>
        </p:nvGrpSpPr>
        <p:grpSpPr bwMode="auto">
          <a:xfrm>
            <a:off x="752475" y="4303713"/>
            <a:ext cx="3074988" cy="2220912"/>
            <a:chOff x="774701" y="3886200"/>
            <a:chExt cx="3263899" cy="2460625"/>
          </a:xfrm>
        </p:grpSpPr>
        <p:grpSp>
          <p:nvGrpSpPr>
            <p:cNvPr id="17418" name="Group 5"/>
            <p:cNvGrpSpPr>
              <a:grpSpLocks/>
            </p:cNvGrpSpPr>
            <p:nvPr/>
          </p:nvGrpSpPr>
          <p:grpSpPr bwMode="auto">
            <a:xfrm>
              <a:off x="1841500" y="5149850"/>
              <a:ext cx="514350" cy="1182688"/>
              <a:chOff x="3391" y="2856"/>
              <a:chExt cx="361" cy="669"/>
            </a:xfrm>
          </p:grpSpPr>
          <p:sp>
            <p:nvSpPr>
              <p:cNvPr id="17472"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7473"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7474"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7475"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7476"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7477"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7478"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7479"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7480"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7481"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7419" name="Group 16"/>
            <p:cNvGrpSpPr>
              <a:grpSpLocks/>
            </p:cNvGrpSpPr>
            <p:nvPr/>
          </p:nvGrpSpPr>
          <p:grpSpPr bwMode="auto">
            <a:xfrm>
              <a:off x="2244725" y="5648325"/>
              <a:ext cx="1323975" cy="654050"/>
              <a:chOff x="3674" y="3114"/>
              <a:chExt cx="929" cy="370"/>
            </a:xfrm>
          </p:grpSpPr>
          <p:sp>
            <p:nvSpPr>
              <p:cNvPr id="17462"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7463"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4"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5"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7466"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67"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7468"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7469"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70"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7471"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7420" name="Group 27"/>
            <p:cNvGrpSpPr>
              <a:grpSpLocks/>
            </p:cNvGrpSpPr>
            <p:nvPr/>
          </p:nvGrpSpPr>
          <p:grpSpPr bwMode="auto">
            <a:xfrm>
              <a:off x="2844800" y="6129338"/>
              <a:ext cx="968375" cy="138112"/>
              <a:chOff x="1101" y="2237"/>
              <a:chExt cx="894" cy="168"/>
            </a:xfrm>
          </p:grpSpPr>
          <p:sp>
            <p:nvSpPr>
              <p:cNvPr id="17457"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8"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9"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0"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1"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7421" name="Freeform 33"/>
            <p:cNvSpPr>
              <a:spLocks/>
            </p:cNvSpPr>
            <p:nvPr/>
          </p:nvSpPr>
          <p:spPr bwMode="auto">
            <a:xfrm>
              <a:off x="3835400" y="6067425"/>
              <a:ext cx="30163" cy="96838"/>
            </a:xfrm>
            <a:custGeom>
              <a:avLst/>
              <a:gdLst>
                <a:gd name="T0" fmla="*/ 0 w 36"/>
                <a:gd name="T1" fmla="*/ 0 h 90"/>
                <a:gd name="T2" fmla="*/ 2147483647 w 36"/>
                <a:gd name="T3" fmla="*/ 2147483647 h 90"/>
                <a:gd name="T4" fmla="*/ 2147483647 w 36"/>
                <a:gd name="T5" fmla="*/ 2147483647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7422" name="Freeform 34"/>
            <p:cNvSpPr>
              <a:spLocks/>
            </p:cNvSpPr>
            <p:nvPr/>
          </p:nvSpPr>
          <p:spPr bwMode="auto">
            <a:xfrm>
              <a:off x="3829050" y="5980113"/>
              <a:ext cx="112713" cy="234950"/>
            </a:xfrm>
            <a:custGeom>
              <a:avLst/>
              <a:gdLst>
                <a:gd name="T0" fmla="*/ 0 w 132"/>
                <a:gd name="T1" fmla="*/ 0 h 221"/>
                <a:gd name="T2" fmla="*/ 2147483647 w 132"/>
                <a:gd name="T3" fmla="*/ 2147483647 h 221"/>
                <a:gd name="T4" fmla="*/ 2147483647 w 132"/>
                <a:gd name="T5" fmla="*/ 2147483647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7423" name="Freeform 35"/>
            <p:cNvSpPr>
              <a:spLocks/>
            </p:cNvSpPr>
            <p:nvPr/>
          </p:nvSpPr>
          <p:spPr bwMode="auto">
            <a:xfrm>
              <a:off x="3914775" y="5910263"/>
              <a:ext cx="123825" cy="436562"/>
            </a:xfrm>
            <a:custGeom>
              <a:avLst/>
              <a:gdLst>
                <a:gd name="T0" fmla="*/ 0 w 144"/>
                <a:gd name="T1" fmla="*/ 0 h 411"/>
                <a:gd name="T2" fmla="*/ 2147483647 w 144"/>
                <a:gd name="T3" fmla="*/ 2147483647 h 411"/>
                <a:gd name="T4" fmla="*/ 2147483647 w 144"/>
                <a:gd name="T5" fmla="*/ 2147483647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7424" name="Group 36"/>
            <p:cNvGrpSpPr>
              <a:grpSpLocks/>
            </p:cNvGrpSpPr>
            <p:nvPr/>
          </p:nvGrpSpPr>
          <p:grpSpPr bwMode="auto">
            <a:xfrm>
              <a:off x="3060700" y="5592763"/>
              <a:ext cx="534988" cy="533400"/>
              <a:chOff x="1344" y="3184"/>
              <a:chExt cx="337" cy="336"/>
            </a:xfrm>
          </p:grpSpPr>
          <p:sp>
            <p:nvSpPr>
              <p:cNvPr id="17450"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51" name="Group 38"/>
              <p:cNvGrpSpPr>
                <a:grpSpLocks/>
              </p:cNvGrpSpPr>
              <p:nvPr/>
            </p:nvGrpSpPr>
            <p:grpSpPr bwMode="auto">
              <a:xfrm>
                <a:off x="1344" y="3302"/>
                <a:ext cx="337" cy="218"/>
                <a:chOff x="1499" y="3279"/>
                <a:chExt cx="531" cy="223"/>
              </a:xfrm>
            </p:grpSpPr>
            <p:sp>
              <p:nvSpPr>
                <p:cNvPr id="17452"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3"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4"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5"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6"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5" name="Group 44"/>
            <p:cNvGrpSpPr>
              <a:grpSpLocks/>
            </p:cNvGrpSpPr>
            <p:nvPr/>
          </p:nvGrpSpPr>
          <p:grpSpPr bwMode="auto">
            <a:xfrm>
              <a:off x="3103563" y="5240338"/>
              <a:ext cx="534987" cy="533400"/>
              <a:chOff x="1344" y="3184"/>
              <a:chExt cx="337" cy="336"/>
            </a:xfrm>
          </p:grpSpPr>
          <p:sp>
            <p:nvSpPr>
              <p:cNvPr id="17443"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44" name="Group 46"/>
              <p:cNvGrpSpPr>
                <a:grpSpLocks/>
              </p:cNvGrpSpPr>
              <p:nvPr/>
            </p:nvGrpSpPr>
            <p:grpSpPr bwMode="auto">
              <a:xfrm>
                <a:off x="1344" y="3302"/>
                <a:ext cx="337" cy="218"/>
                <a:chOff x="1499" y="3279"/>
                <a:chExt cx="531" cy="223"/>
              </a:xfrm>
            </p:grpSpPr>
            <p:sp>
              <p:nvSpPr>
                <p:cNvPr id="17445"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6"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7"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8"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9"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6" name="Group 52"/>
            <p:cNvGrpSpPr>
              <a:grpSpLocks/>
            </p:cNvGrpSpPr>
            <p:nvPr/>
          </p:nvGrpSpPr>
          <p:grpSpPr bwMode="auto">
            <a:xfrm>
              <a:off x="3060700" y="4881563"/>
              <a:ext cx="534988" cy="533400"/>
              <a:chOff x="1344" y="3184"/>
              <a:chExt cx="337" cy="336"/>
            </a:xfrm>
          </p:grpSpPr>
          <p:sp>
            <p:nvSpPr>
              <p:cNvPr id="17436"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7" name="Group 54"/>
              <p:cNvGrpSpPr>
                <a:grpSpLocks/>
              </p:cNvGrpSpPr>
              <p:nvPr/>
            </p:nvGrpSpPr>
            <p:grpSpPr bwMode="auto">
              <a:xfrm>
                <a:off x="1344" y="3302"/>
                <a:ext cx="337" cy="218"/>
                <a:chOff x="1499" y="3279"/>
                <a:chExt cx="531" cy="223"/>
              </a:xfrm>
            </p:grpSpPr>
            <p:sp>
              <p:nvSpPr>
                <p:cNvPr id="17438"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9"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0"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1"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2"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7" name="Group 60"/>
            <p:cNvGrpSpPr>
              <a:grpSpLocks/>
            </p:cNvGrpSpPr>
            <p:nvPr/>
          </p:nvGrpSpPr>
          <p:grpSpPr bwMode="auto">
            <a:xfrm>
              <a:off x="3135313" y="4538663"/>
              <a:ext cx="534987" cy="533400"/>
              <a:chOff x="1344" y="3184"/>
              <a:chExt cx="337" cy="336"/>
            </a:xfrm>
          </p:grpSpPr>
          <p:sp>
            <p:nvSpPr>
              <p:cNvPr id="17429"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0" name="Group 62"/>
              <p:cNvGrpSpPr>
                <a:grpSpLocks/>
              </p:cNvGrpSpPr>
              <p:nvPr/>
            </p:nvGrpSpPr>
            <p:grpSpPr bwMode="auto">
              <a:xfrm>
                <a:off x="1344" y="3302"/>
                <a:ext cx="337" cy="218"/>
                <a:chOff x="1499" y="3279"/>
                <a:chExt cx="531" cy="223"/>
              </a:xfrm>
            </p:grpSpPr>
            <p:sp>
              <p:nvSpPr>
                <p:cNvPr id="17431"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2"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3"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4"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5"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sp>
          <p:nvSpPr>
            <p:cNvPr id="17428" name="AutoShape 68"/>
            <p:cNvSpPr>
              <a:spLocks noChangeArrowheads="1"/>
            </p:cNvSpPr>
            <p:nvPr/>
          </p:nvSpPr>
          <p:spPr bwMode="auto">
            <a:xfrm>
              <a:off x="774701" y="3886200"/>
              <a:ext cx="2543174" cy="914400"/>
            </a:xfrm>
            <a:prstGeom prst="cloudCallout">
              <a:avLst>
                <a:gd name="adj1" fmla="val 7718"/>
                <a:gd name="adj2" fmla="val 102778"/>
              </a:avLst>
            </a:prstGeom>
            <a:solidFill>
              <a:srgbClr val="666699">
                <a:alpha val="12941"/>
              </a:srgbClr>
            </a:solidFill>
            <a:ln w="9525">
              <a:solidFill>
                <a:schemeClr val="tx1"/>
              </a:solidFill>
              <a:round/>
              <a:headEnd/>
              <a:tailEnd/>
            </a:ln>
          </p:spPr>
          <p:txBody>
            <a:bodyPr/>
            <a:lstStyle/>
            <a:p>
              <a:pPr algn="ctr"/>
              <a:r>
                <a:rPr lang="en-US" sz="1600" b="1"/>
                <a:t>Is this reasonable?</a:t>
              </a:r>
            </a:p>
          </p:txBody>
        </p:sp>
      </p:grpSp>
      <p:pic>
        <p:nvPicPr>
          <p:cNvPr id="17412" name="Picture 660" descr="100_2405"/>
          <p:cNvPicPr>
            <a:picLocks noChangeAspect="1" noChangeArrowheads="1"/>
          </p:cNvPicPr>
          <p:nvPr/>
        </p:nvPicPr>
        <p:blipFill>
          <a:blip r:embed="rId3" cstate="print"/>
          <a:srcRect/>
          <a:stretch>
            <a:fillRect/>
          </a:stretch>
        </p:blipFill>
        <p:spPr bwMode="auto">
          <a:xfrm>
            <a:off x="5738813" y="3987800"/>
            <a:ext cx="3111500" cy="2335213"/>
          </a:xfrm>
          <a:prstGeom prst="rect">
            <a:avLst/>
          </a:prstGeom>
          <a:noFill/>
          <a:ln w="9525">
            <a:noFill/>
            <a:miter lim="800000"/>
            <a:headEnd/>
            <a:tailEnd/>
          </a:ln>
        </p:spPr>
      </p:pic>
      <p:sp>
        <p:nvSpPr>
          <p:cNvPr id="17413" name="Title 2"/>
          <p:cNvSpPr>
            <a:spLocks noGrp="1"/>
          </p:cNvSpPr>
          <p:nvPr>
            <p:ph type="title"/>
          </p:nvPr>
        </p:nvSpPr>
        <p:spPr>
          <a:xfrm>
            <a:off x="250825" y="1268413"/>
            <a:ext cx="8569325" cy="720725"/>
          </a:xfrm>
        </p:spPr>
        <p:txBody>
          <a:bodyPr/>
          <a:lstStyle/>
          <a:p>
            <a:pPr algn="l"/>
            <a:r>
              <a:rPr lang="en-US" sz="2800" b="1" smtClean="0">
                <a:solidFill>
                  <a:schemeClr val="tx1"/>
                </a:solidFill>
              </a:rPr>
              <a:t>MURI – </a:t>
            </a:r>
            <a:r>
              <a:rPr lang="en-US" sz="2400" b="1" smtClean="0">
                <a:solidFill>
                  <a:schemeClr val="tx1"/>
                </a:solidFill>
              </a:rPr>
              <a:t>Overburdening/Unreasonableness</a:t>
            </a:r>
          </a:p>
        </p:txBody>
      </p:sp>
      <p:pic>
        <p:nvPicPr>
          <p:cNvPr id="1741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741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6" name="Slide Number Placeholder 1"/>
          <p:cNvSpPr>
            <a:spLocks noGrp="1"/>
          </p:cNvSpPr>
          <p:nvPr>
            <p:ph type="sldNum" sz="quarter" idx="11"/>
          </p:nvPr>
        </p:nvSpPr>
        <p:spPr>
          <a:noFill/>
        </p:spPr>
        <p:txBody>
          <a:bodyPr/>
          <a:lstStyle/>
          <a:p>
            <a:fld id="{FE163EEA-AA98-4F26-95FA-1FFBAA199450}" type="slidenum">
              <a:rPr lang="en-US" smtClean="0">
                <a:latin typeface="Arial" pitchFamily="34" charset="0"/>
              </a:rPr>
              <a:pPr/>
              <a:t>16</a:t>
            </a:fld>
            <a:endParaRPr lang="en-US" smtClean="0">
              <a:latin typeface="Arial" pitchFamily="34" charset="0"/>
            </a:endParaRPr>
          </a:p>
        </p:txBody>
      </p:sp>
      <p:sp>
        <p:nvSpPr>
          <p:cNvPr id="1741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5" name="Rectangle 3"/>
          <p:cNvSpPr>
            <a:spLocks noGrp="1" noChangeArrowheads="1"/>
          </p:cNvSpPr>
          <p:nvPr>
            <p:ph idx="1"/>
          </p:nvPr>
        </p:nvSpPr>
        <p:spPr>
          <a:xfrm>
            <a:off x="266700" y="1905000"/>
            <a:ext cx="8534400" cy="3576638"/>
          </a:xfrm>
        </p:spPr>
        <p:txBody>
          <a:bodyPr>
            <a:spAutoFit/>
          </a:bodyPr>
          <a:lstStyle/>
          <a:p>
            <a:pPr marL="231775" indent="-231775" eaLnBrk="1" fontAlgn="auto" hangingPunct="1">
              <a:spcBef>
                <a:spcPts val="0"/>
              </a:spcBef>
              <a:spcAft>
                <a:spcPts val="0"/>
              </a:spcAft>
              <a:buClr>
                <a:schemeClr val="tx1">
                  <a:lumMod val="50000"/>
                  <a:lumOff val="50000"/>
                </a:schemeClr>
              </a:buClr>
              <a:buSzPct val="125000"/>
              <a:buFont typeface="Wingdings" pitchFamily="2" charset="2"/>
              <a:buChar char="§"/>
              <a:defRPr/>
            </a:pPr>
            <a:r>
              <a:rPr lang="en-US" sz="2400" b="1" dirty="0" smtClean="0"/>
              <a:t>Unevenness</a:t>
            </a:r>
            <a:r>
              <a:rPr lang="en-US" sz="2400" dirty="0" smtClean="0"/>
              <a:t>- waste created when smooth </a:t>
            </a:r>
          </a:p>
          <a:p>
            <a:pPr marL="0" indent="0" eaLnBrk="1" fontAlgn="auto" hangingPunct="1">
              <a:spcBef>
                <a:spcPts val="0"/>
              </a:spcBef>
              <a:spcAft>
                <a:spcPts val="0"/>
              </a:spcAft>
              <a:buClr>
                <a:schemeClr val="tx1">
                  <a:lumMod val="50000"/>
                  <a:lumOff val="50000"/>
                </a:schemeClr>
              </a:buClr>
              <a:buSzPct val="125000"/>
              <a:buFontTx/>
              <a:buNone/>
              <a:defRPr/>
            </a:pPr>
            <a:r>
              <a:rPr lang="en-US" sz="2400" dirty="0" smtClean="0"/>
              <a:t>flow of work </a:t>
            </a:r>
            <a:r>
              <a:rPr lang="en-US" sz="2400" b="1" i="1" u="sng" dirty="0" smtClean="0"/>
              <a:t>does not exist</a:t>
            </a:r>
            <a:r>
              <a:rPr lang="en-US" sz="2400" dirty="0" smtClean="0"/>
              <a:t>.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Unevenness will often result in either high levels of WIP or expedited orders.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Suppliers often blamed for unevenness.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b="1" dirty="0" smtClean="0"/>
              <a:t>Irregular schedule</a:t>
            </a:r>
            <a:r>
              <a:rPr lang="en-US" sz="2400" dirty="0" smtClean="0"/>
              <a:t>: Master planning &amp; scheduling has large impact on shop floor (un)evenness when sales orders are entered into production schedule.</a:t>
            </a:r>
          </a:p>
        </p:txBody>
      </p:sp>
      <p:sp>
        <p:nvSpPr>
          <p:cNvPr id="18435" name="Title 1"/>
          <p:cNvSpPr>
            <a:spLocks noGrp="1"/>
          </p:cNvSpPr>
          <p:nvPr>
            <p:ph type="title"/>
          </p:nvPr>
        </p:nvSpPr>
        <p:spPr>
          <a:xfrm>
            <a:off x="250825" y="1268413"/>
            <a:ext cx="8569325" cy="720725"/>
          </a:xfrm>
        </p:spPr>
        <p:txBody>
          <a:bodyPr/>
          <a:lstStyle/>
          <a:p>
            <a:pPr algn="l"/>
            <a:r>
              <a:rPr lang="en-US" sz="3600" b="1" smtClean="0">
                <a:solidFill>
                  <a:schemeClr val="tx1"/>
                </a:solidFill>
              </a:rPr>
              <a:t>		MURA </a:t>
            </a:r>
            <a:r>
              <a:rPr lang="en-US" b="1" smtClean="0">
                <a:solidFill>
                  <a:schemeClr val="tx1"/>
                </a:solidFill>
              </a:rPr>
              <a:t>- </a:t>
            </a:r>
            <a:r>
              <a:rPr lang="en-US" sz="3200" b="1" smtClean="0">
                <a:solidFill>
                  <a:schemeClr val="tx1"/>
                </a:solidFill>
              </a:rPr>
              <a:t>Unevenness</a:t>
            </a:r>
          </a:p>
        </p:txBody>
      </p:sp>
      <p:pic>
        <p:nvPicPr>
          <p:cNvPr id="1843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843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8" name="Slide Number Placeholder 1"/>
          <p:cNvSpPr>
            <a:spLocks noGrp="1"/>
          </p:cNvSpPr>
          <p:nvPr>
            <p:ph type="sldNum" sz="quarter" idx="11"/>
          </p:nvPr>
        </p:nvSpPr>
        <p:spPr>
          <a:noFill/>
        </p:spPr>
        <p:txBody>
          <a:bodyPr/>
          <a:lstStyle/>
          <a:p>
            <a:fld id="{CF84BC8A-FB76-4567-9321-4DDA7D6486AF}" type="slidenum">
              <a:rPr lang="en-US" smtClean="0">
                <a:latin typeface="Arial" pitchFamily="34" charset="0"/>
              </a:rPr>
              <a:pPr/>
              <a:t>17</a:t>
            </a:fld>
            <a:endParaRPr lang="en-US" smtClean="0">
              <a:latin typeface="Arial" pitchFamily="34" charset="0"/>
            </a:endParaRPr>
          </a:p>
        </p:txBody>
      </p:sp>
      <p:sp>
        <p:nvSpPr>
          <p:cNvPr id="18439"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4"/>
          <p:cNvPicPr>
            <a:picLocks noChangeAspect="1" noChangeArrowheads="1"/>
          </p:cNvPicPr>
          <p:nvPr/>
        </p:nvPicPr>
        <p:blipFill>
          <a:blip r:embed="rId3" cstate="print"/>
          <a:srcRect/>
          <a:stretch>
            <a:fillRect/>
          </a:stretch>
        </p:blipFill>
        <p:spPr bwMode="auto">
          <a:xfrm>
            <a:off x="4572000" y="4570413"/>
            <a:ext cx="4233863" cy="1749425"/>
          </a:xfrm>
          <a:prstGeom prst="rect">
            <a:avLst/>
          </a:prstGeom>
          <a:noFill/>
          <a:ln w="9525">
            <a:noFill/>
            <a:miter lim="800000"/>
            <a:headEnd/>
            <a:tailEnd/>
          </a:ln>
        </p:spPr>
      </p:pic>
      <p:sp>
        <p:nvSpPr>
          <p:cNvPr id="19459" name="Rectangle 5"/>
          <p:cNvSpPr>
            <a:spLocks noChangeArrowheads="1"/>
          </p:cNvSpPr>
          <p:nvPr/>
        </p:nvSpPr>
        <p:spPr bwMode="auto">
          <a:xfrm>
            <a:off x="250825" y="2044700"/>
            <a:ext cx="4249738" cy="4048125"/>
          </a:xfrm>
          <a:prstGeom prst="rect">
            <a:avLst/>
          </a:prstGeom>
          <a:noFill/>
          <a:ln w="9525">
            <a:noFill/>
            <a:miter lim="800000"/>
            <a:headEnd/>
            <a:tailEnd/>
          </a:ln>
        </p:spPr>
        <p:txBody>
          <a:bodyPr/>
          <a:lstStyle/>
          <a:p>
            <a:pPr algn="ctr">
              <a:lnSpc>
                <a:spcPct val="130000"/>
              </a:lnSpc>
              <a:spcBef>
                <a:spcPct val="20000"/>
              </a:spcBef>
            </a:pPr>
            <a:r>
              <a:rPr lang="en-US" sz="2000" b="1" i="1"/>
              <a:t>“The slower but consistent tortoise causes less waste and is much more desirable than the speedy hare that races ahead and then stops occasionally to doze.  The Toyota Production System can be realized only when all workers become tortoises.” (Ohno, 1988)</a:t>
            </a:r>
          </a:p>
        </p:txBody>
      </p:sp>
      <p:grpSp>
        <p:nvGrpSpPr>
          <p:cNvPr id="19460" name="Group 1"/>
          <p:cNvGrpSpPr>
            <a:grpSpLocks/>
          </p:cNvGrpSpPr>
          <p:nvPr/>
        </p:nvGrpSpPr>
        <p:grpSpPr bwMode="auto">
          <a:xfrm>
            <a:off x="7031038" y="2446338"/>
            <a:ext cx="1573212" cy="2090737"/>
            <a:chOff x="1143000" y="3581400"/>
            <a:chExt cx="2182813" cy="2624138"/>
          </a:xfrm>
        </p:grpSpPr>
        <p:sp>
          <p:nvSpPr>
            <p:cNvPr id="19467" name="Freeform 1152"/>
            <p:cNvSpPr>
              <a:spLocks/>
            </p:cNvSpPr>
            <p:nvPr/>
          </p:nvSpPr>
          <p:spPr bwMode="auto">
            <a:xfrm rot="-351252">
              <a:off x="2589213" y="5981700"/>
              <a:ext cx="130175" cy="85725"/>
            </a:xfrm>
            <a:custGeom>
              <a:avLst/>
              <a:gdLst>
                <a:gd name="T0" fmla="*/ 2147483647 w 159"/>
                <a:gd name="T1" fmla="*/ 2147483647 h 93"/>
                <a:gd name="T2" fmla="*/ 2147483647 w 159"/>
                <a:gd name="T3" fmla="*/ 2147483647 h 93"/>
                <a:gd name="T4" fmla="*/ 2147483647 w 159"/>
                <a:gd name="T5" fmla="*/ 2147483647 h 93"/>
                <a:gd name="T6" fmla="*/ 2147483647 w 159"/>
                <a:gd name="T7" fmla="*/ 2147483647 h 93"/>
                <a:gd name="T8" fmla="*/ 2147483647 w 159"/>
                <a:gd name="T9" fmla="*/ 2147483647 h 93"/>
                <a:gd name="T10" fmla="*/ 2147483647 w 159"/>
                <a:gd name="T11" fmla="*/ 2147483647 h 93"/>
                <a:gd name="T12" fmla="*/ 2147483647 w 159"/>
                <a:gd name="T13" fmla="*/ 2147483647 h 93"/>
                <a:gd name="T14" fmla="*/ 0 w 159"/>
                <a:gd name="T15" fmla="*/ 2147483647 h 93"/>
                <a:gd name="T16" fmla="*/ 2147483647 w 159"/>
                <a:gd name="T17" fmla="*/ 0 h 93"/>
                <a:gd name="T18" fmla="*/ 2147483647 w 159"/>
                <a:gd name="T19" fmla="*/ 2147483647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9468" name="Freeform 1153"/>
            <p:cNvSpPr>
              <a:spLocks/>
            </p:cNvSpPr>
            <p:nvPr/>
          </p:nvSpPr>
          <p:spPr bwMode="auto">
            <a:xfrm rot="-2712719">
              <a:off x="2670969" y="5985669"/>
              <a:ext cx="125413" cy="104775"/>
            </a:xfrm>
            <a:custGeom>
              <a:avLst/>
              <a:gdLst>
                <a:gd name="T0" fmla="*/ 2147483647 w 124"/>
                <a:gd name="T1" fmla="*/ 2147483647 h 144"/>
                <a:gd name="T2" fmla="*/ 0 w 124"/>
                <a:gd name="T3" fmla="*/ 2147483647 h 144"/>
                <a:gd name="T4" fmla="*/ 2147483647 w 124"/>
                <a:gd name="T5" fmla="*/ 2147483647 h 144"/>
                <a:gd name="T6" fmla="*/ 2147483647 w 124"/>
                <a:gd name="T7" fmla="*/ 2147483647 h 144"/>
                <a:gd name="T8" fmla="*/ 2147483647 w 124"/>
                <a:gd name="T9" fmla="*/ 2147483647 h 144"/>
                <a:gd name="T10" fmla="*/ 2147483647 w 124"/>
                <a:gd name="T11" fmla="*/ 2147483647 h 144"/>
                <a:gd name="T12" fmla="*/ 2147483647 w 124"/>
                <a:gd name="T13" fmla="*/ 2147483647 h 144"/>
                <a:gd name="T14" fmla="*/ 2147483647 w 124"/>
                <a:gd name="T15" fmla="*/ 2147483647 h 144"/>
                <a:gd name="T16" fmla="*/ 2147483647 w 124"/>
                <a:gd name="T17" fmla="*/ 0 h 144"/>
                <a:gd name="T18" fmla="*/ 2147483647 w 124"/>
                <a:gd name="T19" fmla="*/ 2147483647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9469" name="Freeform 1154"/>
            <p:cNvSpPr>
              <a:spLocks/>
            </p:cNvSpPr>
            <p:nvPr/>
          </p:nvSpPr>
          <p:spPr bwMode="auto">
            <a:xfrm rot="-375902">
              <a:off x="2563813" y="5553075"/>
              <a:ext cx="122237" cy="466725"/>
            </a:xfrm>
            <a:custGeom>
              <a:avLst/>
              <a:gdLst>
                <a:gd name="T0" fmla="*/ 2147483647 w 148"/>
                <a:gd name="T1" fmla="*/ 2147483647 h 576"/>
                <a:gd name="T2" fmla="*/ 2147483647 w 148"/>
                <a:gd name="T3" fmla="*/ 2147483647 h 576"/>
                <a:gd name="T4" fmla="*/ 0 w 148"/>
                <a:gd name="T5" fmla="*/ 2147483647 h 576"/>
                <a:gd name="T6" fmla="*/ 2147483647 w 148"/>
                <a:gd name="T7" fmla="*/ 2147483647 h 576"/>
                <a:gd name="T8" fmla="*/ 2147483647 w 148"/>
                <a:gd name="T9" fmla="*/ 2147483647 h 576"/>
                <a:gd name="T10" fmla="*/ 2147483647 w 148"/>
                <a:gd name="T11" fmla="*/ 0 h 576"/>
                <a:gd name="T12" fmla="*/ 2147483647 w 148"/>
                <a:gd name="T13" fmla="*/ 2147483647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9470" name="Freeform 1155"/>
            <p:cNvSpPr>
              <a:spLocks/>
            </p:cNvSpPr>
            <p:nvPr/>
          </p:nvSpPr>
          <p:spPr bwMode="auto">
            <a:xfrm rot="934669">
              <a:off x="2517775" y="5468938"/>
              <a:ext cx="301625" cy="541337"/>
            </a:xfrm>
            <a:custGeom>
              <a:avLst/>
              <a:gdLst>
                <a:gd name="T0" fmla="*/ 2147483647 w 212"/>
                <a:gd name="T1" fmla="*/ 2147483647 h 306"/>
                <a:gd name="T2" fmla="*/ 0 w 212"/>
                <a:gd name="T3" fmla="*/ 2147483647 h 306"/>
                <a:gd name="T4" fmla="*/ 2147483647 w 212"/>
                <a:gd name="T5" fmla="*/ 2147483647 h 306"/>
                <a:gd name="T6" fmla="*/ 2147483647 w 212"/>
                <a:gd name="T7" fmla="*/ 2147483647 h 306"/>
                <a:gd name="T8" fmla="*/ 2147483647 w 212"/>
                <a:gd name="T9" fmla="*/ 2147483647 h 306"/>
                <a:gd name="T10" fmla="*/ 2147483647 w 212"/>
                <a:gd name="T11" fmla="*/ 2147483647 h 306"/>
                <a:gd name="T12" fmla="*/ 2147483647 w 212"/>
                <a:gd name="T13" fmla="*/ 2147483647 h 306"/>
                <a:gd name="T14" fmla="*/ 2147483647 w 212"/>
                <a:gd name="T15" fmla="*/ 2147483647 h 306"/>
                <a:gd name="T16" fmla="*/ 2147483647 w 212"/>
                <a:gd name="T17" fmla="*/ 2147483647 h 306"/>
                <a:gd name="T18" fmla="*/ 2147483647 w 212"/>
                <a:gd name="T19" fmla="*/ 2147483647 h 306"/>
                <a:gd name="T20" fmla="*/ 2147483647 w 212"/>
                <a:gd name="T21" fmla="*/ 2147483647 h 306"/>
                <a:gd name="T22" fmla="*/ 2147483647 w 212"/>
                <a:gd name="T23" fmla="*/ 2147483647 h 306"/>
                <a:gd name="T24" fmla="*/ 2147483647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9471" name="Freeform 1156"/>
            <p:cNvSpPr>
              <a:spLocks/>
            </p:cNvSpPr>
            <p:nvPr/>
          </p:nvSpPr>
          <p:spPr bwMode="auto">
            <a:xfrm rot="69296" flipH="1">
              <a:off x="2579688" y="5141913"/>
              <a:ext cx="144462" cy="396875"/>
            </a:xfrm>
            <a:custGeom>
              <a:avLst/>
              <a:gdLst>
                <a:gd name="T0" fmla="*/ 2147483647 w 109"/>
                <a:gd name="T1" fmla="*/ 0 h 239"/>
                <a:gd name="T2" fmla="*/ 2147483647 w 109"/>
                <a:gd name="T3" fmla="*/ 2147483647 h 239"/>
                <a:gd name="T4" fmla="*/ 2147483647 w 109"/>
                <a:gd name="T5" fmla="*/ 2147483647 h 239"/>
                <a:gd name="T6" fmla="*/ 2147483647 w 109"/>
                <a:gd name="T7" fmla="*/ 2147483647 h 239"/>
                <a:gd name="T8" fmla="*/ 0 w 109"/>
                <a:gd name="T9" fmla="*/ 2147483647 h 239"/>
                <a:gd name="T10" fmla="*/ 2147483647 w 109"/>
                <a:gd name="T11" fmla="*/ 2147483647 h 239"/>
                <a:gd name="T12" fmla="*/ 2147483647 w 109"/>
                <a:gd name="T13" fmla="*/ 2147483647 h 239"/>
                <a:gd name="T14" fmla="*/ 2147483647 w 109"/>
                <a:gd name="T15" fmla="*/ 2147483647 h 239"/>
                <a:gd name="T16" fmla="*/ 2147483647 w 109"/>
                <a:gd name="T17" fmla="*/ 2147483647 h 239"/>
                <a:gd name="T18" fmla="*/ 2147483647 w 109"/>
                <a:gd name="T19" fmla="*/ 2147483647 h 239"/>
                <a:gd name="T20" fmla="*/ 2147483647 w 109"/>
                <a:gd name="T21" fmla="*/ 2147483647 h 239"/>
                <a:gd name="T22" fmla="*/ 2147483647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9472" name="Oval 1157"/>
            <p:cNvSpPr>
              <a:spLocks noChangeArrowheads="1"/>
            </p:cNvSpPr>
            <p:nvPr/>
          </p:nvSpPr>
          <p:spPr bwMode="auto">
            <a:xfrm>
              <a:off x="2555875" y="4960938"/>
              <a:ext cx="139700" cy="203200"/>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9473" name="Freeform 1159"/>
            <p:cNvSpPr>
              <a:spLocks/>
            </p:cNvSpPr>
            <p:nvPr/>
          </p:nvSpPr>
          <p:spPr bwMode="auto">
            <a:xfrm rot="744823">
              <a:off x="2503488" y="4921250"/>
              <a:ext cx="146050" cy="342900"/>
            </a:xfrm>
            <a:custGeom>
              <a:avLst/>
              <a:gdLst>
                <a:gd name="T0" fmla="*/ 2147483647 w 136"/>
                <a:gd name="T1" fmla="*/ 2147483647 h 255"/>
                <a:gd name="T2" fmla="*/ 2147483647 w 136"/>
                <a:gd name="T3" fmla="*/ 2147483647 h 255"/>
                <a:gd name="T4" fmla="*/ 2147483647 w 136"/>
                <a:gd name="T5" fmla="*/ 2147483647 h 255"/>
                <a:gd name="T6" fmla="*/ 2147483647 w 136"/>
                <a:gd name="T7" fmla="*/ 2147483647 h 255"/>
                <a:gd name="T8" fmla="*/ 2147483647 w 136"/>
                <a:gd name="T9" fmla="*/ 2147483647 h 255"/>
                <a:gd name="T10" fmla="*/ 2147483647 w 136"/>
                <a:gd name="T11" fmla="*/ 2147483647 h 255"/>
                <a:gd name="T12" fmla="*/ 2147483647 w 136"/>
                <a:gd name="T13" fmla="*/ 2147483647 h 255"/>
                <a:gd name="T14" fmla="*/ 2147483647 w 136"/>
                <a:gd name="T15" fmla="*/ 2147483647 h 255"/>
                <a:gd name="T16" fmla="*/ 2147483647 w 136"/>
                <a:gd name="T17" fmla="*/ 2147483647 h 255"/>
                <a:gd name="T18" fmla="*/ 2147483647 w 136"/>
                <a:gd name="T19" fmla="*/ 2147483647 h 255"/>
                <a:gd name="T20" fmla="*/ 2147483647 w 136"/>
                <a:gd name="T21" fmla="*/ 2147483647 h 255"/>
                <a:gd name="T22" fmla="*/ 2147483647 w 136"/>
                <a:gd name="T23" fmla="*/ 2147483647 h 255"/>
                <a:gd name="T24" fmla="*/ 2147483647 w 136"/>
                <a:gd name="T25" fmla="*/ 2147483647 h 255"/>
                <a:gd name="T26" fmla="*/ 2147483647 w 136"/>
                <a:gd name="T27" fmla="*/ 2147483647 h 255"/>
                <a:gd name="T28" fmla="*/ 2147483647 w 136"/>
                <a:gd name="T29" fmla="*/ 2147483647 h 255"/>
                <a:gd name="T30" fmla="*/ 0 w 136"/>
                <a:gd name="T31" fmla="*/ 2147483647 h 255"/>
                <a:gd name="T32" fmla="*/ 0 w 136"/>
                <a:gd name="T33" fmla="*/ 2147483647 h 255"/>
                <a:gd name="T34" fmla="*/ 2147483647 w 136"/>
                <a:gd name="T35" fmla="*/ 2147483647 h 255"/>
                <a:gd name="T36" fmla="*/ 2147483647 w 136"/>
                <a:gd name="T37" fmla="*/ 2147483647 h 255"/>
                <a:gd name="T38" fmla="*/ 2147483647 w 136"/>
                <a:gd name="T39" fmla="*/ 0 h 255"/>
                <a:gd name="T40" fmla="*/ 2147483647 w 136"/>
                <a:gd name="T41" fmla="*/ 2147483647 h 255"/>
                <a:gd name="T42" fmla="*/ 2147483647 w 136"/>
                <a:gd name="T43" fmla="*/ 2147483647 h 255"/>
                <a:gd name="T44" fmla="*/ 2147483647 w 136"/>
                <a:gd name="T45" fmla="*/ 2147483647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9474" name="Freeform 1160"/>
            <p:cNvSpPr>
              <a:spLocks/>
            </p:cNvSpPr>
            <p:nvPr/>
          </p:nvSpPr>
          <p:spPr bwMode="auto">
            <a:xfrm rot="-1484571">
              <a:off x="2525713" y="4900613"/>
              <a:ext cx="236537" cy="128587"/>
            </a:xfrm>
            <a:custGeom>
              <a:avLst/>
              <a:gdLst>
                <a:gd name="T0" fmla="*/ 0 w 271"/>
                <a:gd name="T1" fmla="*/ 2147483647 h 142"/>
                <a:gd name="T2" fmla="*/ 2147483647 w 271"/>
                <a:gd name="T3" fmla="*/ 2147483647 h 142"/>
                <a:gd name="T4" fmla="*/ 2147483647 w 271"/>
                <a:gd name="T5" fmla="*/ 2147483647 h 142"/>
                <a:gd name="T6" fmla="*/ 2147483647 w 271"/>
                <a:gd name="T7" fmla="*/ 2147483647 h 142"/>
                <a:gd name="T8" fmla="*/ 2147483647 w 271"/>
                <a:gd name="T9" fmla="*/ 2147483647 h 142"/>
                <a:gd name="T10" fmla="*/ 2147483647 w 271"/>
                <a:gd name="T11" fmla="*/ 2147483647 h 142"/>
                <a:gd name="T12" fmla="*/ 2147483647 w 271"/>
                <a:gd name="T13" fmla="*/ 0 h 142"/>
                <a:gd name="T14" fmla="*/ 2147483647 w 271"/>
                <a:gd name="T15" fmla="*/ 2147483647 h 142"/>
                <a:gd name="T16" fmla="*/ 2147483647 w 271"/>
                <a:gd name="T17" fmla="*/ 2147483647 h 142"/>
                <a:gd name="T18" fmla="*/ 0 w 271"/>
                <a:gd name="T19" fmla="*/ 2147483647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nvGrpSpPr>
            <p:cNvPr id="19475" name="Group 656"/>
            <p:cNvGrpSpPr>
              <a:grpSpLocks/>
            </p:cNvGrpSpPr>
            <p:nvPr/>
          </p:nvGrpSpPr>
          <p:grpSpPr bwMode="auto">
            <a:xfrm>
              <a:off x="1752600" y="5486400"/>
              <a:ext cx="1573213" cy="719138"/>
              <a:chOff x="3702" y="1694"/>
              <a:chExt cx="1311" cy="461"/>
            </a:xfrm>
          </p:grpSpPr>
          <p:sp>
            <p:nvSpPr>
              <p:cNvPr id="19487" name="Rectangle 657"/>
              <p:cNvSpPr>
                <a:spLocks noChangeArrowheads="1"/>
              </p:cNvSpPr>
              <p:nvPr/>
            </p:nvSpPr>
            <p:spPr bwMode="auto">
              <a:xfrm>
                <a:off x="4004" y="183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8" name="Rectangle 658"/>
              <p:cNvSpPr>
                <a:spLocks noChangeArrowheads="1"/>
              </p:cNvSpPr>
              <p:nvPr/>
            </p:nvSpPr>
            <p:spPr bwMode="auto">
              <a:xfrm>
                <a:off x="4958" y="184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9" name="Rectangle 659"/>
              <p:cNvSpPr>
                <a:spLocks noChangeArrowheads="1"/>
              </p:cNvSpPr>
              <p:nvPr/>
            </p:nvSpPr>
            <p:spPr bwMode="auto">
              <a:xfrm>
                <a:off x="3702" y="1723"/>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90" name="Rectangle 660"/>
              <p:cNvSpPr>
                <a:spLocks noChangeArrowheads="1"/>
              </p:cNvSpPr>
              <p:nvPr/>
            </p:nvSpPr>
            <p:spPr bwMode="auto">
              <a:xfrm>
                <a:off x="4661" y="1719"/>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grpSp>
            <p:nvGrpSpPr>
              <p:cNvPr id="19491" name="Group 661"/>
              <p:cNvGrpSpPr>
                <a:grpSpLocks/>
              </p:cNvGrpSpPr>
              <p:nvPr/>
            </p:nvGrpSpPr>
            <p:grpSpPr bwMode="auto">
              <a:xfrm>
                <a:off x="3704" y="1694"/>
                <a:ext cx="1309" cy="168"/>
                <a:chOff x="3704" y="1694"/>
                <a:chExt cx="1309" cy="168"/>
              </a:xfrm>
            </p:grpSpPr>
            <p:sp>
              <p:nvSpPr>
                <p:cNvPr id="19492" name="Freeform 662"/>
                <p:cNvSpPr>
                  <a:spLocks/>
                </p:cNvSpPr>
                <p:nvPr/>
              </p:nvSpPr>
              <p:spPr bwMode="auto">
                <a:xfrm>
                  <a:off x="3704" y="1694"/>
                  <a:ext cx="298" cy="168"/>
                </a:xfrm>
                <a:custGeom>
                  <a:avLst/>
                  <a:gdLst>
                    <a:gd name="T0" fmla="*/ 0 w 298"/>
                    <a:gd name="T1" fmla="*/ 0 h 168"/>
                    <a:gd name="T2" fmla="*/ 0 w 298"/>
                    <a:gd name="T3" fmla="*/ 50 h 168"/>
                    <a:gd name="T4" fmla="*/ 294 w 298"/>
                    <a:gd name="T5" fmla="*/ 168 h 168"/>
                    <a:gd name="T6" fmla="*/ 298 w 298"/>
                    <a:gd name="T7" fmla="*/ 120 h 168"/>
                    <a:gd name="T8" fmla="*/ 0 w 298"/>
                    <a:gd name="T9" fmla="*/ 0 h 168"/>
                    <a:gd name="T10" fmla="*/ 0 60000 65536"/>
                    <a:gd name="T11" fmla="*/ 0 60000 65536"/>
                    <a:gd name="T12" fmla="*/ 0 60000 65536"/>
                    <a:gd name="T13" fmla="*/ 0 60000 65536"/>
                    <a:gd name="T14" fmla="*/ 0 60000 65536"/>
                    <a:gd name="T15" fmla="*/ 0 w 298"/>
                    <a:gd name="T16" fmla="*/ 0 h 168"/>
                    <a:gd name="T17" fmla="*/ 298 w 298"/>
                    <a:gd name="T18" fmla="*/ 168 h 168"/>
                  </a:gdLst>
                  <a:ahLst/>
                  <a:cxnLst>
                    <a:cxn ang="T10">
                      <a:pos x="T0" y="T1"/>
                    </a:cxn>
                    <a:cxn ang="T11">
                      <a:pos x="T2" y="T3"/>
                    </a:cxn>
                    <a:cxn ang="T12">
                      <a:pos x="T4" y="T5"/>
                    </a:cxn>
                    <a:cxn ang="T13">
                      <a:pos x="T6" y="T7"/>
                    </a:cxn>
                    <a:cxn ang="T14">
                      <a:pos x="T8" y="T9"/>
                    </a:cxn>
                  </a:cxnLst>
                  <a:rect l="T15" t="T16" r="T17" b="T18"/>
                  <a:pathLst>
                    <a:path w="298" h="168">
                      <a:moveTo>
                        <a:pt x="0" y="0"/>
                      </a:moveTo>
                      <a:lnTo>
                        <a:pt x="0" y="50"/>
                      </a:lnTo>
                      <a:lnTo>
                        <a:pt x="294" y="168"/>
                      </a:lnTo>
                      <a:lnTo>
                        <a:pt x="298" y="120"/>
                      </a:lnTo>
                      <a:lnTo>
                        <a:pt x="0" y="0"/>
                      </a:lnTo>
                      <a:close/>
                    </a:path>
                  </a:pathLst>
                </a:custGeom>
                <a:solidFill>
                  <a:srgbClr val="5F5F5F"/>
                </a:solidFill>
                <a:ln w="9525">
                  <a:solidFill>
                    <a:schemeClr val="tx1"/>
                  </a:solidFill>
                  <a:round/>
                  <a:headEnd/>
                  <a:tailEnd/>
                </a:ln>
              </p:spPr>
              <p:txBody>
                <a:bodyPr wrap="none" anchor="ctr"/>
                <a:lstStyle/>
                <a:p>
                  <a:endParaRPr lang="en-GB"/>
                </a:p>
              </p:txBody>
            </p:sp>
            <p:sp>
              <p:nvSpPr>
                <p:cNvPr id="19493" name="Freeform 663"/>
                <p:cNvSpPr>
                  <a:spLocks/>
                </p:cNvSpPr>
                <p:nvPr/>
              </p:nvSpPr>
              <p:spPr bwMode="auto">
                <a:xfrm>
                  <a:off x="4000" y="1813"/>
                  <a:ext cx="1013" cy="49"/>
                </a:xfrm>
                <a:custGeom>
                  <a:avLst/>
                  <a:gdLst>
                    <a:gd name="T0" fmla="*/ 2 w 1013"/>
                    <a:gd name="T1" fmla="*/ 0 h 49"/>
                    <a:gd name="T2" fmla="*/ 0 w 1013"/>
                    <a:gd name="T3" fmla="*/ 49 h 49"/>
                    <a:gd name="T4" fmla="*/ 1013 w 1013"/>
                    <a:gd name="T5" fmla="*/ 49 h 49"/>
                    <a:gd name="T6" fmla="*/ 1013 w 1013"/>
                    <a:gd name="T7" fmla="*/ 0 h 49"/>
                    <a:gd name="T8" fmla="*/ 2 w 1013"/>
                    <a:gd name="T9" fmla="*/ 0 h 49"/>
                    <a:gd name="T10" fmla="*/ 0 60000 65536"/>
                    <a:gd name="T11" fmla="*/ 0 60000 65536"/>
                    <a:gd name="T12" fmla="*/ 0 60000 65536"/>
                    <a:gd name="T13" fmla="*/ 0 60000 65536"/>
                    <a:gd name="T14" fmla="*/ 0 60000 65536"/>
                    <a:gd name="T15" fmla="*/ 0 w 1013"/>
                    <a:gd name="T16" fmla="*/ 0 h 49"/>
                    <a:gd name="T17" fmla="*/ 1013 w 1013"/>
                    <a:gd name="T18" fmla="*/ 49 h 49"/>
                  </a:gdLst>
                  <a:ahLst/>
                  <a:cxnLst>
                    <a:cxn ang="T10">
                      <a:pos x="T0" y="T1"/>
                    </a:cxn>
                    <a:cxn ang="T11">
                      <a:pos x="T2" y="T3"/>
                    </a:cxn>
                    <a:cxn ang="T12">
                      <a:pos x="T4" y="T5"/>
                    </a:cxn>
                    <a:cxn ang="T13">
                      <a:pos x="T6" y="T7"/>
                    </a:cxn>
                    <a:cxn ang="T14">
                      <a:pos x="T8" y="T9"/>
                    </a:cxn>
                  </a:cxnLst>
                  <a:rect l="T15" t="T16" r="T17" b="T18"/>
                  <a:pathLst>
                    <a:path w="1013" h="49">
                      <a:moveTo>
                        <a:pt x="2" y="0"/>
                      </a:moveTo>
                      <a:lnTo>
                        <a:pt x="0" y="49"/>
                      </a:lnTo>
                      <a:lnTo>
                        <a:pt x="1013" y="49"/>
                      </a:lnTo>
                      <a:lnTo>
                        <a:pt x="1013" y="0"/>
                      </a:lnTo>
                      <a:lnTo>
                        <a:pt x="2" y="0"/>
                      </a:lnTo>
                      <a:close/>
                    </a:path>
                  </a:pathLst>
                </a:custGeom>
                <a:solidFill>
                  <a:srgbClr val="5F5F5F"/>
                </a:solidFill>
                <a:ln w="9525">
                  <a:solidFill>
                    <a:schemeClr val="tx1"/>
                  </a:solidFill>
                  <a:round/>
                  <a:headEnd/>
                  <a:tailEnd/>
                </a:ln>
              </p:spPr>
              <p:txBody>
                <a:bodyPr wrap="none" anchor="ctr"/>
                <a:lstStyle/>
                <a:p>
                  <a:endParaRPr lang="en-GB"/>
                </a:p>
              </p:txBody>
            </p:sp>
            <p:sp>
              <p:nvSpPr>
                <p:cNvPr id="19494" name="Freeform 664"/>
                <p:cNvSpPr>
                  <a:spLocks/>
                </p:cNvSpPr>
                <p:nvPr/>
              </p:nvSpPr>
              <p:spPr bwMode="auto">
                <a:xfrm>
                  <a:off x="3707" y="1695"/>
                  <a:ext cx="1302" cy="120"/>
                </a:xfrm>
                <a:custGeom>
                  <a:avLst/>
                  <a:gdLst>
                    <a:gd name="T0" fmla="*/ 0 w 1302"/>
                    <a:gd name="T1" fmla="*/ 0 h 120"/>
                    <a:gd name="T2" fmla="*/ 300 w 1302"/>
                    <a:gd name="T3" fmla="*/ 120 h 120"/>
                    <a:gd name="T4" fmla="*/ 1302 w 1302"/>
                    <a:gd name="T5" fmla="*/ 120 h 120"/>
                    <a:gd name="T6" fmla="*/ 985 w 1302"/>
                    <a:gd name="T7" fmla="*/ 0 h 120"/>
                    <a:gd name="T8" fmla="*/ 0 w 1302"/>
                    <a:gd name="T9" fmla="*/ 0 h 120"/>
                    <a:gd name="T10" fmla="*/ 0 60000 65536"/>
                    <a:gd name="T11" fmla="*/ 0 60000 65536"/>
                    <a:gd name="T12" fmla="*/ 0 60000 65536"/>
                    <a:gd name="T13" fmla="*/ 0 60000 65536"/>
                    <a:gd name="T14" fmla="*/ 0 60000 65536"/>
                    <a:gd name="T15" fmla="*/ 0 w 1302"/>
                    <a:gd name="T16" fmla="*/ 0 h 120"/>
                    <a:gd name="T17" fmla="*/ 1302 w 1302"/>
                    <a:gd name="T18" fmla="*/ 120 h 120"/>
                  </a:gdLst>
                  <a:ahLst/>
                  <a:cxnLst>
                    <a:cxn ang="T10">
                      <a:pos x="T0" y="T1"/>
                    </a:cxn>
                    <a:cxn ang="T11">
                      <a:pos x="T2" y="T3"/>
                    </a:cxn>
                    <a:cxn ang="T12">
                      <a:pos x="T4" y="T5"/>
                    </a:cxn>
                    <a:cxn ang="T13">
                      <a:pos x="T6" y="T7"/>
                    </a:cxn>
                    <a:cxn ang="T14">
                      <a:pos x="T8" y="T9"/>
                    </a:cxn>
                  </a:cxnLst>
                  <a:rect l="T15" t="T16" r="T17" b="T18"/>
                  <a:pathLst>
                    <a:path w="1302" h="120">
                      <a:moveTo>
                        <a:pt x="0" y="0"/>
                      </a:moveTo>
                      <a:lnTo>
                        <a:pt x="300" y="120"/>
                      </a:lnTo>
                      <a:lnTo>
                        <a:pt x="1302" y="120"/>
                      </a:lnTo>
                      <a:lnTo>
                        <a:pt x="985" y="0"/>
                      </a:lnTo>
                      <a:lnTo>
                        <a:pt x="0" y="0"/>
                      </a:lnTo>
                      <a:close/>
                    </a:path>
                  </a:pathLst>
                </a:custGeom>
                <a:gradFill rotWithShape="0">
                  <a:gsLst>
                    <a:gs pos="0">
                      <a:srgbClr val="525252"/>
                    </a:gs>
                    <a:gs pos="100000">
                      <a:srgbClr val="B2B2B2"/>
                    </a:gs>
                  </a:gsLst>
                  <a:lin ang="2700000" scaled="1"/>
                </a:gradFill>
                <a:ln w="9525">
                  <a:solidFill>
                    <a:schemeClr val="tx1"/>
                  </a:solidFill>
                  <a:round/>
                  <a:headEnd/>
                  <a:tailEnd/>
                </a:ln>
              </p:spPr>
              <p:txBody>
                <a:bodyPr wrap="none" anchor="ctr"/>
                <a:lstStyle/>
                <a:p>
                  <a:endParaRPr lang="en-GB"/>
                </a:p>
              </p:txBody>
            </p:sp>
          </p:grpSp>
        </p:grpSp>
        <p:grpSp>
          <p:nvGrpSpPr>
            <p:cNvPr id="19476" name="Group 860"/>
            <p:cNvGrpSpPr>
              <a:grpSpLocks/>
            </p:cNvGrpSpPr>
            <p:nvPr/>
          </p:nvGrpSpPr>
          <p:grpSpPr bwMode="auto">
            <a:xfrm rot="16506347" flipH="1">
              <a:off x="2439988" y="5422900"/>
              <a:ext cx="88900" cy="238125"/>
              <a:chOff x="1181" y="984"/>
              <a:chExt cx="110" cy="938"/>
            </a:xfrm>
          </p:grpSpPr>
          <p:sp>
            <p:nvSpPr>
              <p:cNvPr id="19481" name="Freeform 861"/>
              <p:cNvSpPr>
                <a:spLocks/>
              </p:cNvSpPr>
              <p:nvPr/>
            </p:nvSpPr>
            <p:spPr bwMode="auto">
              <a:xfrm>
                <a:off x="1223" y="1399"/>
                <a:ext cx="20" cy="442"/>
              </a:xfrm>
              <a:custGeom>
                <a:avLst/>
                <a:gdLst>
                  <a:gd name="T0" fmla="*/ 0 w 20"/>
                  <a:gd name="T1" fmla="*/ 0 h 442"/>
                  <a:gd name="T2" fmla="*/ 0 w 20"/>
                  <a:gd name="T3" fmla="*/ 441 h 442"/>
                  <a:gd name="T4" fmla="*/ 20 w 20"/>
                  <a:gd name="T5" fmla="*/ 442 h 442"/>
                  <a:gd name="T6" fmla="*/ 20 w 20"/>
                  <a:gd name="T7" fmla="*/ 3 h 442"/>
                  <a:gd name="T8" fmla="*/ 0 w 20"/>
                  <a:gd name="T9" fmla="*/ 0 h 442"/>
                  <a:gd name="T10" fmla="*/ 0 60000 65536"/>
                  <a:gd name="T11" fmla="*/ 0 60000 65536"/>
                  <a:gd name="T12" fmla="*/ 0 60000 65536"/>
                  <a:gd name="T13" fmla="*/ 0 60000 65536"/>
                  <a:gd name="T14" fmla="*/ 0 60000 65536"/>
                  <a:gd name="T15" fmla="*/ 0 w 20"/>
                  <a:gd name="T16" fmla="*/ 0 h 442"/>
                  <a:gd name="T17" fmla="*/ 20 w 20"/>
                  <a:gd name="T18" fmla="*/ 442 h 442"/>
                </a:gdLst>
                <a:ahLst/>
                <a:cxnLst>
                  <a:cxn ang="T10">
                    <a:pos x="T0" y="T1"/>
                  </a:cxn>
                  <a:cxn ang="T11">
                    <a:pos x="T2" y="T3"/>
                  </a:cxn>
                  <a:cxn ang="T12">
                    <a:pos x="T4" y="T5"/>
                  </a:cxn>
                  <a:cxn ang="T13">
                    <a:pos x="T6" y="T7"/>
                  </a:cxn>
                  <a:cxn ang="T14">
                    <a:pos x="T8" y="T9"/>
                  </a:cxn>
                </a:cxnLst>
                <a:rect l="T15" t="T16" r="T17" b="T18"/>
                <a:pathLst>
                  <a:path w="20" h="442">
                    <a:moveTo>
                      <a:pt x="0" y="0"/>
                    </a:moveTo>
                    <a:lnTo>
                      <a:pt x="0" y="441"/>
                    </a:lnTo>
                    <a:lnTo>
                      <a:pt x="20" y="442"/>
                    </a:lnTo>
                    <a:lnTo>
                      <a:pt x="20" y="3"/>
                    </a:lnTo>
                    <a:lnTo>
                      <a:pt x="0" y="0"/>
                    </a:lnTo>
                    <a:close/>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2" name="Freeform 862"/>
              <p:cNvSpPr>
                <a:spLocks/>
              </p:cNvSpPr>
              <p:nvPr/>
            </p:nvSpPr>
            <p:spPr bwMode="auto">
              <a:xfrm>
                <a:off x="1212" y="1838"/>
                <a:ext cx="41" cy="84"/>
              </a:xfrm>
              <a:custGeom>
                <a:avLst/>
                <a:gdLst>
                  <a:gd name="T0" fmla="*/ 8 w 41"/>
                  <a:gd name="T1" fmla="*/ 0 h 84"/>
                  <a:gd name="T2" fmla="*/ 0 w 41"/>
                  <a:gd name="T3" fmla="*/ 36 h 84"/>
                  <a:gd name="T4" fmla="*/ 3 w 41"/>
                  <a:gd name="T5" fmla="*/ 84 h 84"/>
                  <a:gd name="T6" fmla="*/ 36 w 41"/>
                  <a:gd name="T7" fmla="*/ 82 h 84"/>
                  <a:gd name="T8" fmla="*/ 41 w 41"/>
                  <a:gd name="T9" fmla="*/ 33 h 84"/>
                  <a:gd name="T10" fmla="*/ 32 w 41"/>
                  <a:gd name="T11" fmla="*/ 0 h 84"/>
                  <a:gd name="T12" fmla="*/ 0 60000 65536"/>
                  <a:gd name="T13" fmla="*/ 0 60000 65536"/>
                  <a:gd name="T14" fmla="*/ 0 60000 65536"/>
                  <a:gd name="T15" fmla="*/ 0 60000 65536"/>
                  <a:gd name="T16" fmla="*/ 0 60000 65536"/>
                  <a:gd name="T17" fmla="*/ 0 60000 65536"/>
                  <a:gd name="T18" fmla="*/ 0 w 41"/>
                  <a:gd name="T19" fmla="*/ 0 h 84"/>
                  <a:gd name="T20" fmla="*/ 41 w 41"/>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41" h="84">
                    <a:moveTo>
                      <a:pt x="8" y="0"/>
                    </a:moveTo>
                    <a:lnTo>
                      <a:pt x="0" y="36"/>
                    </a:lnTo>
                    <a:lnTo>
                      <a:pt x="3" y="84"/>
                    </a:lnTo>
                    <a:lnTo>
                      <a:pt x="36" y="82"/>
                    </a:lnTo>
                    <a:lnTo>
                      <a:pt x="41" y="33"/>
                    </a:lnTo>
                    <a:lnTo>
                      <a:pt x="32" y="0"/>
                    </a:lnTo>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3" name="Oval 863"/>
              <p:cNvSpPr>
                <a:spLocks noChangeArrowheads="1"/>
              </p:cNvSpPr>
              <p:nvPr/>
            </p:nvSpPr>
            <p:spPr bwMode="auto">
              <a:xfrm>
                <a:off x="1181" y="984"/>
                <a:ext cx="110" cy="68"/>
              </a:xfrm>
              <a:prstGeom prst="ellipse">
                <a:avLst/>
              </a:prstGeom>
              <a:gradFill rotWithShape="0">
                <a:gsLst>
                  <a:gs pos="0">
                    <a:srgbClr val="FF0000"/>
                  </a:gs>
                  <a:gs pos="100000">
                    <a:srgbClr val="760000"/>
                  </a:gs>
                </a:gsLst>
                <a:lin ang="0" scaled="1"/>
              </a:gradFill>
              <a:ln w="9525">
                <a:solidFill>
                  <a:schemeClr val="tx1"/>
                </a:solidFill>
                <a:round/>
                <a:headEnd/>
                <a:tailEnd/>
              </a:ln>
            </p:spPr>
            <p:txBody>
              <a:bodyPr wrap="none" anchor="ctr">
                <a:spAutoFit/>
              </a:bodyPr>
              <a:lstStyle/>
              <a:p>
                <a:pPr algn="ctr"/>
                <a:endParaRPr lang="en-US"/>
              </a:p>
            </p:txBody>
          </p:sp>
          <p:sp>
            <p:nvSpPr>
              <p:cNvPr id="19484" name="Rectangle 864"/>
              <p:cNvSpPr>
                <a:spLocks noChangeArrowheads="1"/>
              </p:cNvSpPr>
              <p:nvPr/>
            </p:nvSpPr>
            <p:spPr bwMode="auto">
              <a:xfrm>
                <a:off x="1199" y="1361"/>
                <a:ext cx="69" cy="47"/>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5" name="Rectangle 865"/>
              <p:cNvSpPr>
                <a:spLocks noChangeArrowheads="1"/>
              </p:cNvSpPr>
              <p:nvPr/>
            </p:nvSpPr>
            <p:spPr bwMode="auto">
              <a:xfrm>
                <a:off x="1184" y="1044"/>
                <a:ext cx="103" cy="318"/>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6" name="Rectangle 866"/>
              <p:cNvSpPr>
                <a:spLocks noChangeArrowheads="1"/>
              </p:cNvSpPr>
              <p:nvPr/>
            </p:nvSpPr>
            <p:spPr bwMode="auto">
              <a:xfrm>
                <a:off x="1211" y="1044"/>
                <a:ext cx="47" cy="317"/>
              </a:xfrm>
              <a:prstGeom prst="rect">
                <a:avLst/>
              </a:prstGeom>
              <a:gradFill rotWithShape="0">
                <a:gsLst>
                  <a:gs pos="0">
                    <a:srgbClr val="FFFF00"/>
                  </a:gs>
                  <a:gs pos="50000">
                    <a:srgbClr val="B9B900"/>
                  </a:gs>
                  <a:gs pos="100000">
                    <a:srgbClr val="FFFF00"/>
                  </a:gs>
                </a:gsLst>
                <a:lin ang="0" scaled="1"/>
              </a:gradFill>
              <a:ln w="9525">
                <a:solidFill>
                  <a:schemeClr val="tx1"/>
                </a:solidFill>
                <a:miter lim="800000"/>
                <a:headEnd/>
                <a:tailEnd/>
              </a:ln>
            </p:spPr>
            <p:txBody>
              <a:bodyPr wrap="none" anchor="ctr">
                <a:spAutoFit/>
              </a:bodyPr>
              <a:lstStyle/>
              <a:p>
                <a:pPr algn="ctr"/>
                <a:endParaRPr lang="en-US"/>
              </a:p>
            </p:txBody>
          </p:sp>
        </p:grpSp>
        <p:sp>
          <p:nvSpPr>
            <p:cNvPr id="19477" name="Freeform 1151"/>
            <p:cNvSpPr>
              <a:spLocks/>
            </p:cNvSpPr>
            <p:nvPr/>
          </p:nvSpPr>
          <p:spPr bwMode="auto">
            <a:xfrm rot="-351252">
              <a:off x="2722563" y="5483225"/>
              <a:ext cx="52387"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8" name="Freeform 1161"/>
            <p:cNvSpPr>
              <a:spLocks/>
            </p:cNvSpPr>
            <p:nvPr/>
          </p:nvSpPr>
          <p:spPr bwMode="auto">
            <a:xfrm rot="-351252">
              <a:off x="2705100" y="5478463"/>
              <a:ext cx="52388"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9" name="Freeform 1158"/>
            <p:cNvSpPr>
              <a:spLocks/>
            </p:cNvSpPr>
            <p:nvPr/>
          </p:nvSpPr>
          <p:spPr bwMode="auto">
            <a:xfrm rot="3210395">
              <a:off x="2542382" y="5283994"/>
              <a:ext cx="323850" cy="179387"/>
            </a:xfrm>
            <a:custGeom>
              <a:avLst/>
              <a:gdLst>
                <a:gd name="T0" fmla="*/ 0 w 227"/>
                <a:gd name="T1" fmla="*/ 2147483647 h 101"/>
                <a:gd name="T2" fmla="*/ 2147483647 w 227"/>
                <a:gd name="T3" fmla="*/ 2147483647 h 101"/>
                <a:gd name="T4" fmla="*/ 2147483647 w 227"/>
                <a:gd name="T5" fmla="*/ 2147483647 h 101"/>
                <a:gd name="T6" fmla="*/ 2147483647 w 227"/>
                <a:gd name="T7" fmla="*/ 2147483647 h 101"/>
                <a:gd name="T8" fmla="*/ 2147483647 w 227"/>
                <a:gd name="T9" fmla="*/ 2147483647 h 101"/>
                <a:gd name="T10" fmla="*/ 2147483647 w 227"/>
                <a:gd name="T11" fmla="*/ 2147483647 h 101"/>
                <a:gd name="T12" fmla="*/ 2147483647 w 227"/>
                <a:gd name="T13" fmla="*/ 2147483647 h 101"/>
                <a:gd name="T14" fmla="*/ 2147483647 w 227"/>
                <a:gd name="T15" fmla="*/ 0 h 101"/>
                <a:gd name="T16" fmla="*/ 2147483647 w 227"/>
                <a:gd name="T17" fmla="*/ 2147483647 h 101"/>
                <a:gd name="T18" fmla="*/ 0 w 227"/>
                <a:gd name="T19" fmla="*/ 2147483647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9480" name="AutoShape 1165"/>
            <p:cNvSpPr>
              <a:spLocks noChangeArrowheads="1"/>
            </p:cNvSpPr>
            <p:nvPr/>
          </p:nvSpPr>
          <p:spPr bwMode="auto">
            <a:xfrm>
              <a:off x="1143000" y="3581400"/>
              <a:ext cx="1981200" cy="1019175"/>
            </a:xfrm>
            <a:prstGeom prst="cloudCallout">
              <a:avLst>
                <a:gd name="adj1" fmla="val 8509"/>
                <a:gd name="adj2" fmla="val 117917"/>
              </a:avLst>
            </a:prstGeom>
            <a:solidFill>
              <a:srgbClr val="666699">
                <a:alpha val="12941"/>
              </a:srgbClr>
            </a:solidFill>
            <a:ln w="9525">
              <a:solidFill>
                <a:schemeClr val="tx1"/>
              </a:solidFill>
              <a:round/>
              <a:headEnd/>
              <a:tailEnd/>
            </a:ln>
          </p:spPr>
          <p:txBody>
            <a:bodyPr/>
            <a:lstStyle/>
            <a:p>
              <a:pPr algn="ctr"/>
              <a:r>
                <a:rPr lang="en-US" sz="1200"/>
                <a:t>I’m ready for the next part.</a:t>
              </a:r>
            </a:p>
          </p:txBody>
        </p:sp>
      </p:grpSp>
      <p:sp>
        <p:nvSpPr>
          <p:cNvPr id="19461" name="AutoShape 1166"/>
          <p:cNvSpPr>
            <a:spLocks noChangeArrowheads="1"/>
          </p:cNvSpPr>
          <p:nvPr/>
        </p:nvSpPr>
        <p:spPr bwMode="auto">
          <a:xfrm>
            <a:off x="4630738" y="3697288"/>
            <a:ext cx="2057400" cy="885825"/>
          </a:xfrm>
          <a:prstGeom prst="cloudCallout">
            <a:avLst>
              <a:gd name="adj1" fmla="val -24458"/>
              <a:gd name="adj2" fmla="val 99819"/>
            </a:avLst>
          </a:prstGeom>
          <a:solidFill>
            <a:srgbClr val="666699">
              <a:alpha val="12941"/>
            </a:srgbClr>
          </a:solidFill>
          <a:ln w="9525">
            <a:solidFill>
              <a:schemeClr val="tx1"/>
            </a:solidFill>
            <a:round/>
            <a:headEnd/>
            <a:tailEnd/>
          </a:ln>
        </p:spPr>
        <p:txBody>
          <a:bodyPr/>
          <a:lstStyle/>
          <a:p>
            <a:pPr algn="ctr"/>
            <a:r>
              <a:rPr lang="en-US" sz="1400"/>
              <a:t>Hold on. I’m not finished yet.</a:t>
            </a:r>
          </a:p>
        </p:txBody>
      </p:sp>
      <p:sp>
        <p:nvSpPr>
          <p:cNvPr id="19462" name="Title 2"/>
          <p:cNvSpPr>
            <a:spLocks noGrp="1"/>
          </p:cNvSpPr>
          <p:nvPr>
            <p:ph type="title"/>
          </p:nvPr>
        </p:nvSpPr>
        <p:spPr>
          <a:xfrm>
            <a:off x="250825" y="1268413"/>
            <a:ext cx="8602663" cy="720725"/>
          </a:xfrm>
        </p:spPr>
        <p:txBody>
          <a:bodyPr/>
          <a:lstStyle/>
          <a:p>
            <a:pPr algn="l"/>
            <a:r>
              <a:rPr lang="en-US" sz="3600" b="1" smtClean="0">
                <a:solidFill>
                  <a:schemeClr val="tx1"/>
                </a:solidFill>
              </a:rPr>
              <a:t>	MURA-</a:t>
            </a:r>
            <a:r>
              <a:rPr lang="en-US" b="1" smtClean="0">
                <a:solidFill>
                  <a:schemeClr val="tx1"/>
                </a:solidFill>
              </a:rPr>
              <a:t> </a:t>
            </a:r>
            <a:r>
              <a:rPr lang="en-US" sz="3200" b="1" smtClean="0">
                <a:solidFill>
                  <a:schemeClr val="tx1"/>
                </a:solidFill>
              </a:rPr>
              <a:t>Inconsistency</a:t>
            </a:r>
          </a:p>
        </p:txBody>
      </p:sp>
      <p:sp>
        <p:nvSpPr>
          <p:cNvPr id="1946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946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9465" name="Slide Number Placeholder 1"/>
          <p:cNvSpPr>
            <a:spLocks noGrp="1"/>
          </p:cNvSpPr>
          <p:nvPr>
            <p:ph type="sldNum" sz="quarter" idx="11"/>
          </p:nvPr>
        </p:nvSpPr>
        <p:spPr>
          <a:noFill/>
        </p:spPr>
        <p:txBody>
          <a:bodyPr/>
          <a:lstStyle/>
          <a:p>
            <a:fld id="{88FC5BB0-0FAD-4FE2-97BB-7DCC4FDDD0E5}" type="slidenum">
              <a:rPr lang="en-US" smtClean="0">
                <a:latin typeface="Arial" pitchFamily="34" charset="0"/>
              </a:rPr>
              <a:pPr/>
              <a:t>18</a:t>
            </a:fld>
            <a:endParaRPr lang="en-US" smtClean="0">
              <a:latin typeface="Arial" pitchFamily="34" charset="0"/>
            </a:endParaRPr>
          </a:p>
        </p:txBody>
      </p:sp>
      <p:sp>
        <p:nvSpPr>
          <p:cNvPr id="1946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4524375"/>
            <a:ext cx="8642350" cy="1784350"/>
          </a:xfrm>
        </p:spPr>
        <p:txBody>
          <a:bodyPr/>
          <a:lstStyle/>
          <a:p>
            <a:pPr>
              <a:buFont typeface="Wingdings" pitchFamily="2" charset="2"/>
              <a:buChar char="q"/>
            </a:pPr>
            <a:r>
              <a:rPr lang="en-US" smtClean="0"/>
              <a:t>Help employees see.</a:t>
            </a:r>
          </a:p>
          <a:p>
            <a:pPr>
              <a:buFont typeface="Wingdings" pitchFamily="2" charset="2"/>
              <a:buChar char="q"/>
            </a:pPr>
            <a:r>
              <a:rPr lang="en-US" smtClean="0"/>
              <a:t>Help employees think</a:t>
            </a:r>
          </a:p>
          <a:p>
            <a:pPr>
              <a:buFont typeface="Wingdings" pitchFamily="2" charset="2"/>
              <a:buChar char="q"/>
            </a:pPr>
            <a:r>
              <a:rPr lang="en-US" smtClean="0"/>
              <a:t>Help employees solve problems themselves</a:t>
            </a:r>
          </a:p>
        </p:txBody>
      </p:sp>
      <p:sp>
        <p:nvSpPr>
          <p:cNvPr id="2" name="Title 1"/>
          <p:cNvSpPr>
            <a:spLocks noGrp="1"/>
          </p:cNvSpPr>
          <p:nvPr>
            <p:ph type="title"/>
          </p:nvPr>
        </p:nvSpPr>
        <p:spPr>
          <a:xfrm>
            <a:off x="395288" y="3644900"/>
            <a:ext cx="5761037" cy="712788"/>
          </a:xfrm>
        </p:spPr>
        <p:txBody>
          <a:bodyPr>
            <a:normAutofit/>
          </a:bodyPr>
          <a:lstStyle/>
          <a:p>
            <a:pPr>
              <a:defRPr/>
            </a:pPr>
            <a:r>
              <a:rPr lang="en-US" sz="4000" b="1" dirty="0" smtClean="0">
                <a:solidFill>
                  <a:schemeClr val="tx1"/>
                </a:solidFill>
                <a:effectLst>
                  <a:outerShdw blurRad="38100" dist="38100" dir="2700000" algn="tl">
                    <a:srgbClr val="000000">
                      <a:alpha val="43137"/>
                    </a:srgbClr>
                  </a:outerShdw>
                </a:effectLst>
                <a:latin typeface="+mn-lt"/>
              </a:rPr>
              <a:t>Your Role in Lean!</a:t>
            </a:r>
            <a:endParaRPr lang="en-US" sz="4000" b="1" dirty="0">
              <a:solidFill>
                <a:schemeClr val="tx1"/>
              </a:solidFill>
              <a:effectLst>
                <a:outerShdw blurRad="38100" dist="38100" dir="2700000" algn="tl">
                  <a:srgbClr val="000000">
                    <a:alpha val="43137"/>
                  </a:srgbClr>
                </a:outerShdw>
              </a:effectLst>
              <a:latin typeface="+mn-lt"/>
            </a:endParaRPr>
          </a:p>
        </p:txBody>
      </p:sp>
      <p:pic>
        <p:nvPicPr>
          <p:cNvPr id="20484" name="Picture 2" descr="C:\Documents and Settings\Gary\My Documents\My Pictures\Microsoft Clip Organizer\j0413618.wmf"/>
          <p:cNvPicPr>
            <a:picLocks noChangeAspect="1" noChangeArrowheads="1"/>
          </p:cNvPicPr>
          <p:nvPr/>
        </p:nvPicPr>
        <p:blipFill>
          <a:blip r:embed="rId3" cstate="print"/>
          <a:srcRect/>
          <a:stretch>
            <a:fillRect/>
          </a:stretch>
        </p:blipFill>
        <p:spPr bwMode="auto">
          <a:xfrm>
            <a:off x="6300788" y="3492500"/>
            <a:ext cx="2552700" cy="2063750"/>
          </a:xfrm>
          <a:prstGeom prst="rect">
            <a:avLst/>
          </a:prstGeom>
          <a:noFill/>
          <a:ln w="9525">
            <a:noFill/>
            <a:miter lim="800000"/>
            <a:headEnd/>
            <a:tailEnd/>
          </a:ln>
        </p:spPr>
      </p:pic>
      <p:sp>
        <p:nvSpPr>
          <p:cNvPr id="7" name="Content Placeholder 2"/>
          <p:cNvSpPr txBox="1">
            <a:spLocks/>
          </p:cNvSpPr>
          <p:nvPr/>
        </p:nvSpPr>
        <p:spPr bwMode="auto">
          <a:xfrm>
            <a:off x="250825" y="1268413"/>
            <a:ext cx="8602663" cy="2376487"/>
          </a:xfrm>
          <a:prstGeom prst="rect">
            <a:avLst/>
          </a:prstGeom>
          <a:noFill/>
          <a:ln w="9525">
            <a:noFill/>
            <a:miter lim="800000"/>
            <a:headEnd/>
            <a:tailEnd/>
          </a:ln>
        </p:spPr>
        <p:txBody>
          <a:bodyPr/>
          <a:lstStyle/>
          <a:p>
            <a:pPr marL="273050" indent="-273050">
              <a:spcBef>
                <a:spcPct val="20000"/>
              </a:spcBef>
            </a:pPr>
            <a:r>
              <a:rPr lang="en-US" sz="4000" b="1"/>
              <a:t>Lean is ultimately 	</a:t>
            </a:r>
          </a:p>
          <a:p>
            <a:pPr marL="273050" indent="-273050" algn="ctr">
              <a:spcBef>
                <a:spcPct val="20000"/>
              </a:spcBef>
            </a:pPr>
            <a:r>
              <a:rPr lang="en-US" sz="4000" b="1" i="1" u="sng"/>
              <a:t>Problem Solving</a:t>
            </a:r>
          </a:p>
          <a:p>
            <a:pPr marL="273050" indent="-273050">
              <a:spcBef>
                <a:spcPct val="20000"/>
              </a:spcBef>
            </a:pPr>
            <a:r>
              <a:rPr lang="en-US" sz="1200" b="1"/>
              <a:t>    </a:t>
            </a:r>
          </a:p>
          <a:p>
            <a:pPr marL="273050" indent="-273050">
              <a:spcBef>
                <a:spcPct val="20000"/>
              </a:spcBef>
            </a:pPr>
            <a:r>
              <a:rPr lang="en-US" sz="2200" b="1"/>
              <a:t>    …by the people working in an operation as part of their jobs.</a:t>
            </a:r>
          </a:p>
        </p:txBody>
      </p:sp>
      <p:sp>
        <p:nvSpPr>
          <p:cNvPr id="2048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7"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20488" name="Slide Number Placeholder 4"/>
          <p:cNvSpPr>
            <a:spLocks noGrp="1"/>
          </p:cNvSpPr>
          <p:nvPr>
            <p:ph type="sldNum" sz="quarter" idx="11"/>
          </p:nvPr>
        </p:nvSpPr>
        <p:spPr>
          <a:noFill/>
        </p:spPr>
        <p:txBody>
          <a:bodyPr/>
          <a:lstStyle/>
          <a:p>
            <a:fld id="{916BBECD-7789-413A-B21E-69832DB0B74F}" type="slidenum">
              <a:rPr lang="en-US" smtClean="0">
                <a:latin typeface="Arial" pitchFamily="34" charset="0"/>
              </a:rPr>
              <a:pPr/>
              <a:t>19</a:t>
            </a:fld>
            <a:endParaRPr lang="en-US" smtClean="0">
              <a:latin typeface="Arial" pitchFamily="34" charset="0"/>
            </a:endParaRPr>
          </a:p>
        </p:txBody>
      </p:sp>
      <p:sp>
        <p:nvSpPr>
          <p:cNvPr id="20489" name="Footer Placeholder 5"/>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par>
                          <p:cTn id="26" fill="hold" nodeType="afterGroup">
                            <p:stCondLst>
                              <p:cond delay="500"/>
                            </p:stCondLst>
                            <p:childTnLst>
                              <p:par>
                                <p:cTn id="27" presetID="5" presetClass="entr" presetSubtype="10" fill="hold" nodeType="after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checkerboard(across)">
                                      <p:cBhvr>
                                        <p:cTn id="29" dur="500"/>
                                        <p:tgtEl>
                                          <p:spTgt spid="7">
                                            <p:txEl>
                                              <p:pRg st="0" end="0"/>
                                            </p:txEl>
                                          </p:spTgt>
                                        </p:tgtEl>
                                      </p:cBhvr>
                                    </p:animEffect>
                                  </p:childTnLst>
                                </p:cTn>
                              </p:par>
                            </p:childTnLst>
                          </p:cTn>
                        </p:par>
                        <p:par>
                          <p:cTn id="30" fill="hold" nodeType="afterGroup">
                            <p:stCondLst>
                              <p:cond delay="1000"/>
                            </p:stCondLst>
                            <p:childTnLst>
                              <p:par>
                                <p:cTn id="31" presetID="5" presetClass="entr" presetSubtype="10" fill="hold" nodeType="after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Effect transition="in" filter="checkerboard(across)">
                                      <p:cBhvr>
                                        <p:cTn id="33" dur="500"/>
                                        <p:tgtEl>
                                          <p:spTgt spid="7">
                                            <p:txEl>
                                              <p:pRg st="1" end="1"/>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2" end="2"/>
                                            </p:txEl>
                                          </p:spTgt>
                                        </p:tgtEl>
                                        <p:attrNameLst>
                                          <p:attrName>style.visibility</p:attrName>
                                        </p:attrNameLst>
                                      </p:cBhvr>
                                      <p:to>
                                        <p:strVal val="visible"/>
                                      </p:to>
                                    </p:set>
                                    <p:anim calcmode="lin" valueType="num">
                                      <p:cBhvr additive="base">
                                        <p:cTn id="38"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nodeType="withGroup">
                            <p:stCondLst>
                              <p:cond delay="0"/>
                            </p:stCondLst>
                            <p:childTnLst>
                              <p:par>
                                <p:cTn id="42" presetID="2" presetClass="entr" presetSubtype="4" fill="hold" nodeType="clickEffect">
                                  <p:stCondLst>
                                    <p:cond delay="0"/>
                                  </p:stCondLst>
                                  <p:childTnLst>
                                    <p:set>
                                      <p:cBhvr>
                                        <p:cTn id="43" dur="1" fill="hold">
                                          <p:stCondLst>
                                            <p:cond delay="0"/>
                                          </p:stCondLst>
                                        </p:cTn>
                                        <p:tgtEl>
                                          <p:spTgt spid="7">
                                            <p:txEl>
                                              <p:pRg st="3" end="3"/>
                                            </p:txEl>
                                          </p:spTgt>
                                        </p:tgtEl>
                                        <p:attrNameLst>
                                          <p:attrName>style.visibility</p:attrName>
                                        </p:attrNameLst>
                                      </p:cBhvr>
                                      <p:to>
                                        <p:strVal val="visible"/>
                                      </p:to>
                                    </p:set>
                                    <p:anim calcmode="lin" valueType="num">
                                      <p:cBhvr additive="base">
                                        <p:cTn id="44"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557213"/>
            <a:ext cx="8642350" cy="722312"/>
          </a:xfrm>
        </p:spPr>
        <p:txBody>
          <a:bodyPr>
            <a:normAutofit fontScale="90000"/>
          </a:bodyPr>
          <a:lstStyle/>
          <a:p>
            <a:pPr>
              <a:defRPr/>
            </a:pPr>
            <a:r>
              <a:rPr lang="en-US" sz="2800" b="1" dirty="0" smtClean="0">
                <a:solidFill>
                  <a:schemeClr val="tx1"/>
                </a:solidFill>
              </a:rPr>
              <a:t>Plan-Do-Check-Act Cycle</a:t>
            </a:r>
            <a:r>
              <a:rPr lang="en-US" sz="2800" dirty="0" smtClean="0">
                <a:solidFill>
                  <a:schemeClr val="tx1"/>
                </a:solidFill>
              </a:rPr>
              <a:t/>
            </a:r>
            <a:br>
              <a:rPr lang="en-US" sz="2800" dirty="0" smtClean="0">
                <a:solidFill>
                  <a:schemeClr val="tx1"/>
                </a:solidFill>
              </a:rPr>
            </a:br>
            <a:r>
              <a:rPr lang="en-US" sz="2000" dirty="0" smtClean="0">
                <a:solidFill>
                  <a:schemeClr val="tx1"/>
                </a:solidFill>
              </a:rPr>
              <a:t>for Lean Management &amp; Problem Solving</a:t>
            </a:r>
            <a:endParaRPr lang="en-US" sz="2000" dirty="0">
              <a:solidFill>
                <a:schemeClr val="tx1"/>
              </a:solidFill>
            </a:endParaRPr>
          </a:p>
        </p:txBody>
      </p:sp>
      <p:sp>
        <p:nvSpPr>
          <p:cNvPr id="6" name="Flowchart: Or 5"/>
          <p:cNvSpPr/>
          <p:nvPr/>
        </p:nvSpPr>
        <p:spPr>
          <a:xfrm>
            <a:off x="1258888" y="1279525"/>
            <a:ext cx="6553200" cy="5029200"/>
          </a:xfrm>
          <a:prstGeom prst="flowChartOr">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7" name="Oval 6"/>
          <p:cNvSpPr/>
          <p:nvPr/>
        </p:nvSpPr>
        <p:spPr>
          <a:xfrm>
            <a:off x="3508375" y="3032125"/>
            <a:ext cx="2286000" cy="1371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800" b="1" dirty="0"/>
              <a:t>Grasp</a:t>
            </a:r>
          </a:p>
          <a:p>
            <a:pPr algn="ctr">
              <a:defRPr/>
            </a:pPr>
            <a:r>
              <a:rPr lang="en-US" sz="1800" b="1" dirty="0"/>
              <a:t>The </a:t>
            </a:r>
          </a:p>
          <a:p>
            <a:pPr algn="ctr">
              <a:defRPr/>
            </a:pPr>
            <a:r>
              <a:rPr lang="en-US" sz="1800" b="1" dirty="0"/>
              <a:t>Situation</a:t>
            </a:r>
          </a:p>
        </p:txBody>
      </p:sp>
      <p:sp>
        <p:nvSpPr>
          <p:cNvPr id="21509" name="TextBox 7"/>
          <p:cNvSpPr txBox="1">
            <a:spLocks noChangeArrowheads="1"/>
          </p:cNvSpPr>
          <p:nvPr/>
        </p:nvSpPr>
        <p:spPr bwMode="auto">
          <a:xfrm>
            <a:off x="5108575" y="1660525"/>
            <a:ext cx="1981200" cy="1447800"/>
          </a:xfrm>
          <a:prstGeom prst="rect">
            <a:avLst/>
          </a:prstGeom>
          <a:noFill/>
          <a:ln w="9525">
            <a:noFill/>
            <a:miter lim="800000"/>
            <a:headEnd/>
            <a:tailEnd/>
          </a:ln>
        </p:spPr>
        <p:txBody>
          <a:bodyPr>
            <a:spAutoFit/>
          </a:bodyPr>
          <a:lstStyle/>
          <a:p>
            <a:pPr algn="ctr"/>
            <a:r>
              <a:rPr lang="en-US" sz="1600" b="1" u="sng"/>
              <a:t>PLAN</a:t>
            </a:r>
          </a:p>
          <a:p>
            <a:pPr algn="ctr"/>
            <a:r>
              <a:rPr lang="en-US" sz="1800"/>
              <a:t>Agree On A Practical Process To Address A Problem Or Need</a:t>
            </a:r>
          </a:p>
        </p:txBody>
      </p:sp>
      <p:sp>
        <p:nvSpPr>
          <p:cNvPr id="9" name="Curved Right Arrow 8"/>
          <p:cNvSpPr/>
          <p:nvPr/>
        </p:nvSpPr>
        <p:spPr>
          <a:xfrm rot="21321136">
            <a:off x="5511800" y="3508375"/>
            <a:ext cx="509588" cy="577850"/>
          </a:xfrm>
          <a:prstGeom prst="curvedRightArrow">
            <a:avLst>
              <a:gd name="adj1" fmla="val 0"/>
              <a:gd name="adj2" fmla="val 27235"/>
              <a:gd name="adj3" fmla="val 2393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1" name="TextBox 9"/>
          <p:cNvSpPr txBox="1">
            <a:spLocks noChangeArrowheads="1"/>
          </p:cNvSpPr>
          <p:nvPr/>
        </p:nvSpPr>
        <p:spPr bwMode="auto">
          <a:xfrm>
            <a:off x="4727575" y="4251325"/>
            <a:ext cx="2438400" cy="1447800"/>
          </a:xfrm>
          <a:prstGeom prst="rect">
            <a:avLst/>
          </a:prstGeom>
          <a:noFill/>
          <a:ln w="9525">
            <a:noFill/>
            <a:miter lim="800000"/>
            <a:headEnd/>
            <a:tailEnd/>
          </a:ln>
        </p:spPr>
        <p:txBody>
          <a:bodyPr>
            <a:spAutoFit/>
          </a:bodyPr>
          <a:lstStyle/>
          <a:p>
            <a:pPr algn="ctr"/>
            <a:r>
              <a:rPr lang="en-US" sz="1600" b="1" u="sng"/>
              <a:t>DO</a:t>
            </a:r>
          </a:p>
          <a:p>
            <a:pPr algn="ctr"/>
            <a:r>
              <a:rPr lang="en-US" sz="1800"/>
              <a:t>Implement As Planned &amp; Monitor To Resolve Problems That Arise</a:t>
            </a:r>
          </a:p>
        </p:txBody>
      </p:sp>
      <p:sp>
        <p:nvSpPr>
          <p:cNvPr id="11" name="Curved Right Arrow 10"/>
          <p:cNvSpPr/>
          <p:nvPr/>
        </p:nvSpPr>
        <p:spPr>
          <a:xfrm rot="5241669">
            <a:off x="4334669" y="4209256"/>
            <a:ext cx="427038" cy="536575"/>
          </a:xfrm>
          <a:prstGeom prst="curvedRightArrow">
            <a:avLst>
              <a:gd name="adj1" fmla="val 0"/>
              <a:gd name="adj2" fmla="val 30363"/>
              <a:gd name="adj3" fmla="val 25000"/>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3" name="TextBox 11"/>
          <p:cNvSpPr txBox="1">
            <a:spLocks noChangeArrowheads="1"/>
          </p:cNvSpPr>
          <p:nvPr/>
        </p:nvSpPr>
        <p:spPr bwMode="auto">
          <a:xfrm>
            <a:off x="1755775" y="4175125"/>
            <a:ext cx="2362200" cy="1447800"/>
          </a:xfrm>
          <a:prstGeom prst="rect">
            <a:avLst/>
          </a:prstGeom>
          <a:noFill/>
          <a:ln w="9525">
            <a:noFill/>
            <a:miter lim="800000"/>
            <a:headEnd/>
            <a:tailEnd/>
          </a:ln>
        </p:spPr>
        <p:txBody>
          <a:bodyPr>
            <a:spAutoFit/>
          </a:bodyPr>
          <a:lstStyle/>
          <a:p>
            <a:pPr algn="ctr"/>
            <a:r>
              <a:rPr lang="en-US" sz="1600" b="1" u="sng"/>
              <a:t>CHECK</a:t>
            </a:r>
          </a:p>
          <a:p>
            <a:pPr algn="ctr"/>
            <a:r>
              <a:rPr lang="en-US" sz="1800"/>
              <a:t>See And Evaluate Both The Impact Of The Process &amp; Its Execution</a:t>
            </a:r>
          </a:p>
        </p:txBody>
      </p:sp>
      <p:sp>
        <p:nvSpPr>
          <p:cNvPr id="21514" name="TextBox 12"/>
          <p:cNvSpPr txBox="1">
            <a:spLocks noChangeArrowheads="1"/>
          </p:cNvSpPr>
          <p:nvPr/>
        </p:nvSpPr>
        <p:spPr bwMode="auto">
          <a:xfrm>
            <a:off x="1984375" y="1584325"/>
            <a:ext cx="2133600" cy="1724025"/>
          </a:xfrm>
          <a:prstGeom prst="rect">
            <a:avLst/>
          </a:prstGeom>
          <a:noFill/>
          <a:ln w="9525">
            <a:noFill/>
            <a:miter lim="800000"/>
            <a:headEnd/>
            <a:tailEnd/>
          </a:ln>
        </p:spPr>
        <p:txBody>
          <a:bodyPr>
            <a:spAutoFit/>
          </a:bodyPr>
          <a:lstStyle/>
          <a:p>
            <a:pPr algn="ctr"/>
            <a:r>
              <a:rPr lang="en-US" sz="1600" b="1" u="sng"/>
              <a:t>ACT</a:t>
            </a:r>
          </a:p>
          <a:p>
            <a:pPr algn="ctr"/>
            <a:r>
              <a:rPr lang="en-US" sz="1800"/>
              <a:t>Decide What Actions Need To Be Taken Next To Achieve The Target Or Goal</a:t>
            </a:r>
          </a:p>
        </p:txBody>
      </p:sp>
      <p:sp>
        <p:nvSpPr>
          <p:cNvPr id="14" name="Curved Right Arrow 13"/>
          <p:cNvSpPr/>
          <p:nvPr/>
        </p:nvSpPr>
        <p:spPr>
          <a:xfrm rot="10439361">
            <a:off x="3381375" y="3513138"/>
            <a:ext cx="476250" cy="523875"/>
          </a:xfrm>
          <a:prstGeom prst="curvedRightArrow">
            <a:avLst>
              <a:gd name="adj1" fmla="val 0"/>
              <a:gd name="adj2" fmla="val 21018"/>
              <a:gd name="adj3" fmla="val 3077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5" name="Curved Right Arrow 14"/>
          <p:cNvSpPr/>
          <p:nvPr/>
        </p:nvSpPr>
        <p:spPr>
          <a:xfrm rot="15578545">
            <a:off x="4341019" y="2663031"/>
            <a:ext cx="476250" cy="541338"/>
          </a:xfrm>
          <a:prstGeom prst="curvedRightArrow">
            <a:avLst>
              <a:gd name="adj1" fmla="val 0"/>
              <a:gd name="adj2" fmla="val 22492"/>
              <a:gd name="adj3" fmla="val 25346"/>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6" name="TextBox 15"/>
          <p:cNvSpPr txBox="1">
            <a:spLocks noChangeArrowheads="1"/>
          </p:cNvSpPr>
          <p:nvPr/>
        </p:nvSpPr>
        <p:spPr bwMode="auto">
          <a:xfrm>
            <a:off x="1298575" y="5851525"/>
            <a:ext cx="1219200" cy="369888"/>
          </a:xfrm>
          <a:prstGeom prst="rect">
            <a:avLst/>
          </a:prstGeom>
          <a:noFill/>
          <a:ln w="9525">
            <a:noFill/>
            <a:miter lim="800000"/>
            <a:headEnd/>
            <a:tailEnd/>
          </a:ln>
        </p:spPr>
        <p:txBody>
          <a:bodyPr>
            <a:spAutoFit/>
          </a:bodyPr>
          <a:lstStyle/>
          <a:p>
            <a:r>
              <a:rPr lang="en-US" sz="1800"/>
              <a:t>WHY?</a:t>
            </a:r>
          </a:p>
        </p:txBody>
      </p:sp>
      <p:cxnSp>
        <p:nvCxnSpPr>
          <p:cNvPr id="18" name="Shape 17"/>
          <p:cNvCxnSpPr>
            <a:stCxn id="16" idx="1"/>
            <a:endCxn id="21513" idx="0"/>
          </p:cNvCxnSpPr>
          <p:nvPr/>
        </p:nvCxnSpPr>
        <p:spPr>
          <a:xfrm rot="10800000" flipH="1">
            <a:off x="1298575" y="4175125"/>
            <a:ext cx="1638300" cy="1862138"/>
          </a:xfrm>
          <a:prstGeom prst="curvedConnector4">
            <a:avLst>
              <a:gd name="adj1" fmla="val -13953"/>
              <a:gd name="adj2" fmla="val 112283"/>
            </a:avLst>
          </a:prstGeom>
          <a:ln w="41275">
            <a:solidFill>
              <a:schemeClr val="accent4">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21519" name="Slide Number Placeholder 2"/>
          <p:cNvSpPr>
            <a:spLocks noGrp="1"/>
          </p:cNvSpPr>
          <p:nvPr>
            <p:ph type="sldNum" sz="quarter" idx="11"/>
          </p:nvPr>
        </p:nvSpPr>
        <p:spPr>
          <a:noFill/>
        </p:spPr>
        <p:txBody>
          <a:bodyPr/>
          <a:lstStyle/>
          <a:p>
            <a:fld id="{1A224148-7CD1-4D04-A1B8-78FEA7AAA5E7}" type="slidenum">
              <a:rPr lang="en-US" smtClean="0">
                <a:latin typeface="Arial" pitchFamily="34" charset="0"/>
              </a:rPr>
              <a:pPr/>
              <a:t>20</a:t>
            </a:fld>
            <a:endParaRPr lang="en-US" smtClean="0">
              <a:latin typeface="Arial" pitchFamily="34" charset="0"/>
            </a:endParaRPr>
          </a:p>
        </p:txBody>
      </p:sp>
      <p:sp>
        <p:nvSpPr>
          <p:cNvPr id="21520"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1" presetClass="entr" presetSubtype="4"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heel(4)">
                                      <p:cBhvr>
                                        <p:cTn id="15" dur="2000"/>
                                        <p:tgtEl>
                                          <p:spTgt spid="16"/>
                                        </p:tgtEl>
                                      </p:cBhvr>
                                    </p:animEffect>
                                  </p:childTnLst>
                                </p:cTn>
                              </p:par>
                              <p:par>
                                <p:cTn id="16" presetID="21" presetClass="entr" presetSubtype="4"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heel(4)">
                                      <p:cBhvr>
                                        <p:cTn id="18"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6"/>
          <p:cNvSpPr>
            <a:spLocks noGrp="1" noChangeArrowheads="1"/>
          </p:cNvSpPr>
          <p:nvPr>
            <p:ph type="sldNum" sz="quarter" idx="11"/>
          </p:nvPr>
        </p:nvSpPr>
        <p:spPr>
          <a:noFill/>
        </p:spPr>
        <p:txBody>
          <a:bodyPr/>
          <a:lstStyle/>
          <a:p>
            <a:fld id="{9CFC6871-653A-49EB-B1F6-EE3D18B4AD71}" type="slidenum">
              <a:rPr lang="en-US" smtClean="0">
                <a:latin typeface="Arial" pitchFamily="34" charset="0"/>
              </a:rPr>
              <a:pPr/>
              <a:t>21</a:t>
            </a:fld>
            <a:endParaRPr lang="en-US" smtClean="0">
              <a:latin typeface="Arial" pitchFamily="34" charset="0"/>
            </a:endParaRPr>
          </a:p>
        </p:txBody>
      </p:sp>
      <p:sp>
        <p:nvSpPr>
          <p:cNvPr id="225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C878B81-FB89-4213-8151-9A2316F601BE}" type="slidenum">
              <a:rPr lang="en-US" sz="1400"/>
              <a:pPr algn="r"/>
              <a:t>21</a:t>
            </a:fld>
            <a:endParaRPr lang="en-US" sz="1400"/>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22536" name="Rectangle 7"/>
          <p:cNvSpPr>
            <a:spLocks noChangeArrowheads="1"/>
          </p:cNvSpPr>
          <p:nvPr/>
        </p:nvSpPr>
        <p:spPr bwMode="auto">
          <a:xfrm>
            <a:off x="250825" y="5589588"/>
            <a:ext cx="8642350" cy="508000"/>
          </a:xfrm>
          <a:prstGeom prst="rect">
            <a:avLst/>
          </a:prstGeom>
          <a:solidFill>
            <a:srgbClr val="FFFF00"/>
          </a:solidFill>
          <a:ln w="38100">
            <a:solidFill>
              <a:schemeClr val="tx1"/>
            </a:solidFill>
            <a:miter lim="800000"/>
            <a:headEnd/>
            <a:tailEnd/>
          </a:ln>
        </p:spPr>
        <p:txBody>
          <a:bodyPr wrap="none" anchor="ctr"/>
          <a:lstStyle/>
          <a:p>
            <a:pPr algn="ctr"/>
            <a:r>
              <a:rPr lang="en-US"/>
              <a:t>Stable Manufacturing Process</a:t>
            </a:r>
          </a:p>
        </p:txBody>
      </p:sp>
      <p:graphicFrame>
        <p:nvGraphicFramePr>
          <p:cNvPr id="2253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22541"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254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254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sp>
        <p:nvSpPr>
          <p:cNvPr id="225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6"/>
          <p:cNvSpPr>
            <a:spLocks noGrp="1" noChangeArrowheads="1"/>
          </p:cNvSpPr>
          <p:nvPr>
            <p:ph type="sldNum" sz="quarter" idx="11"/>
          </p:nvPr>
        </p:nvSpPr>
        <p:spPr>
          <a:noFill/>
        </p:spPr>
        <p:txBody>
          <a:bodyPr/>
          <a:lstStyle/>
          <a:p>
            <a:fld id="{F27218F0-8E4D-40AE-B060-D9C13F5F0162}" type="slidenum">
              <a:rPr lang="en-US" smtClean="0">
                <a:latin typeface="Arial" pitchFamily="34" charset="0"/>
              </a:rPr>
              <a:pPr/>
              <a:t>22</a:t>
            </a:fld>
            <a:endParaRPr lang="en-US" smtClean="0">
              <a:latin typeface="Arial" pitchFamily="34" charset="0"/>
            </a:endParaRPr>
          </a:p>
        </p:txBody>
      </p:sp>
      <p:sp>
        <p:nvSpPr>
          <p:cNvPr id="235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683A88-4F8B-402C-AD98-E28403BDEFBF}" type="slidenum">
              <a:rPr lang="en-US" sz="1400"/>
              <a:pPr algn="r"/>
              <a:t>22</a:t>
            </a:fld>
            <a:endParaRPr lang="en-US" sz="1400"/>
          </a:p>
        </p:txBody>
      </p:sp>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35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35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076700"/>
          </a:xfrm>
          <a:prstGeom prst="rect">
            <a:avLst/>
          </a:prstGeom>
        </p:spPr>
        <p:txBody>
          <a:bodyPr>
            <a:spAutoFit/>
          </a:bodyPr>
          <a:lstStyle/>
          <a:p>
            <a:pPr algn="ctr">
              <a:defRPr/>
            </a:pPr>
            <a:r>
              <a:rPr lang="en-US" sz="2800" b="1" dirty="0"/>
              <a:t>The 4 “M’s”</a:t>
            </a:r>
          </a:p>
          <a:p>
            <a:pPr>
              <a:defRPr/>
            </a:pPr>
            <a:endParaRPr lang="en-US" sz="1800" i="1" dirty="0"/>
          </a:p>
          <a:p>
            <a:pPr>
              <a:defRPr/>
            </a:pPr>
            <a:r>
              <a:rPr lang="en-US" sz="1800" i="1" dirty="0"/>
              <a:t>Operations safely carried out with all task organized in the best known sequence and by using the most effective combination of resources</a:t>
            </a:r>
            <a:endParaRPr lang="en-US" sz="1400" dirty="0"/>
          </a:p>
          <a:p>
            <a:pPr>
              <a:defRPr/>
            </a:pPr>
            <a:endParaRPr lang="en-US" sz="1100" i="1" dirty="0"/>
          </a:p>
          <a:p>
            <a:pPr marL="228600" indent="-228600">
              <a:buFontTx/>
              <a:buAutoNum type="arabicPeriod"/>
              <a:defRPr/>
            </a:pPr>
            <a:r>
              <a:rPr lang="en-US" sz="1800" b="1" u="sng" dirty="0" err="1"/>
              <a:t>huMans</a:t>
            </a:r>
            <a:r>
              <a:rPr lang="en-US" sz="1800" b="1" u="sng" dirty="0"/>
              <a:t> </a:t>
            </a:r>
            <a:r>
              <a:rPr lang="en-US" sz="1800" dirty="0"/>
              <a:t>– Training, Safety, Morale, Health and Attendance.</a:t>
            </a:r>
          </a:p>
          <a:p>
            <a:pPr marL="228600" indent="-228600">
              <a:buFontTx/>
              <a:buAutoNum type="arabicPeriod"/>
              <a:defRPr/>
            </a:pPr>
            <a:r>
              <a:rPr lang="en-US" sz="1800" b="1" u="sng" dirty="0"/>
              <a:t>Materials</a:t>
            </a:r>
            <a:r>
              <a:rPr lang="en-US" sz="1800" dirty="0"/>
              <a:t> – Good quality materials free of defects, received in a timely manner.</a:t>
            </a:r>
          </a:p>
          <a:p>
            <a:pPr marL="228600" indent="-228600">
              <a:buFontTx/>
              <a:buAutoNum type="arabicPeriod"/>
              <a:defRPr/>
            </a:pPr>
            <a:r>
              <a:rPr lang="en-US" sz="1800" b="1" u="sng" dirty="0"/>
              <a:t>Methods</a:t>
            </a:r>
            <a:r>
              <a:rPr lang="en-US" sz="1800" dirty="0"/>
              <a:t> – Procedures and standards that exist, are correct and are enforced.  Standardized Work is a big part of this.</a:t>
            </a:r>
          </a:p>
          <a:p>
            <a:pPr marL="228600" indent="-228600">
              <a:buFontTx/>
              <a:buAutoNum type="arabicPeriod"/>
              <a:defRPr/>
            </a:pPr>
            <a:r>
              <a:rPr lang="en-US" sz="1800" b="1" u="sng" dirty="0"/>
              <a:t>Machines</a:t>
            </a:r>
            <a:r>
              <a:rPr lang="en-US" sz="1800" dirty="0"/>
              <a:t> – Machines and processes that are available, run efficiently and run good quality product.</a:t>
            </a:r>
          </a:p>
          <a:p>
            <a:pPr>
              <a:defRPr/>
            </a:pPr>
            <a:endParaRPr lang="en-US" sz="1800" dirty="0"/>
          </a:p>
          <a:p>
            <a:pPr algn="ctr">
              <a:defRPr/>
            </a:pPr>
            <a:r>
              <a:rPr lang="en-US" sz="2000" b="1" dirty="0"/>
              <a:t>It is important to make sure that we have a stable manufacturing operation to make improvements that will be sustained.</a:t>
            </a:r>
          </a:p>
        </p:txBody>
      </p:sp>
      <p:sp>
        <p:nvSpPr>
          <p:cNvPr id="23560"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6"/>
          <p:cNvSpPr>
            <a:spLocks noGrp="1" noChangeArrowheads="1"/>
          </p:cNvSpPr>
          <p:nvPr>
            <p:ph type="sldNum" sz="quarter" idx="11"/>
          </p:nvPr>
        </p:nvSpPr>
        <p:spPr>
          <a:noFill/>
        </p:spPr>
        <p:txBody>
          <a:bodyPr/>
          <a:lstStyle/>
          <a:p>
            <a:fld id="{BABBA138-B584-4761-AF75-29F545707786}" type="slidenum">
              <a:rPr lang="en-US" smtClean="0">
                <a:latin typeface="Arial" pitchFamily="34" charset="0"/>
              </a:rPr>
              <a:pPr/>
              <a:t>23</a:t>
            </a:fld>
            <a:endParaRPr lang="en-US" smtClean="0">
              <a:latin typeface="Arial" pitchFamily="34" charset="0"/>
            </a:endParaRPr>
          </a:p>
        </p:txBody>
      </p:sp>
      <p:sp>
        <p:nvSpPr>
          <p:cNvPr id="245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FCCFFFE-B95B-4F31-B080-DADE865F0280}" type="slidenum">
              <a:rPr lang="en-US" sz="1400"/>
              <a:pPr algn="r"/>
              <a:t>23</a:t>
            </a:fld>
            <a:endParaRPr lang="en-US" sz="1400"/>
          </a:p>
        </p:txBody>
      </p:sp>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458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458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3508375"/>
          </a:xfrm>
          <a:prstGeom prst="rect">
            <a:avLst/>
          </a:prstGeom>
        </p:spPr>
        <p:txBody>
          <a:bodyPr>
            <a:spAutoFit/>
          </a:bodyPr>
          <a:lstStyle/>
          <a:p>
            <a:pPr algn="ctr">
              <a:defRPr/>
            </a:pPr>
            <a:r>
              <a:rPr lang="en-US" sz="3600" b="1" dirty="0"/>
              <a:t>The 5S’s</a:t>
            </a:r>
          </a:p>
          <a:p>
            <a:pPr>
              <a:defRPr/>
            </a:pPr>
            <a:endParaRPr lang="en-US" sz="1800" i="1" dirty="0"/>
          </a:p>
          <a:p>
            <a:pPr marL="342900" indent="-342900">
              <a:buFont typeface="Arial" pitchFamily="34" charset="0"/>
              <a:buChar char="•"/>
              <a:defRPr/>
            </a:pPr>
            <a:r>
              <a:rPr lang="en-US" dirty="0"/>
              <a:t>5S, also know as workplace organization and is a major factor in manufacturing stability.</a:t>
            </a:r>
          </a:p>
          <a:p>
            <a:pPr marL="342900" indent="-342900">
              <a:buFont typeface="Arial" pitchFamily="34" charset="0"/>
              <a:buChar char="•"/>
              <a:defRPr/>
            </a:pPr>
            <a:r>
              <a:rPr lang="en-US" dirty="0"/>
              <a:t>5S is the foundation for the lean manufacturing concepts.  </a:t>
            </a:r>
          </a:p>
          <a:p>
            <a:pPr marL="342900" indent="-342900">
              <a:buFont typeface="Arial" pitchFamily="34" charset="0"/>
              <a:buChar char="•"/>
              <a:defRPr/>
            </a:pPr>
            <a:r>
              <a:rPr lang="en-US" dirty="0"/>
              <a:t>The basic premise is that a safe, clean, and organized work environment will be more efficient and pleasant.</a:t>
            </a:r>
          </a:p>
          <a:p>
            <a:pPr marL="342900" indent="-342900">
              <a:buFont typeface="Arial" pitchFamily="34" charset="0"/>
              <a:buChar char="•"/>
              <a:defRPr/>
            </a:pPr>
            <a:r>
              <a:rPr lang="en-US" dirty="0"/>
              <a:t>It is important to be able to “see the flow” in order to make improvements.</a:t>
            </a:r>
            <a:endParaRPr lang="en-US" i="1" dirty="0"/>
          </a:p>
        </p:txBody>
      </p:sp>
      <p:sp>
        <p:nvSpPr>
          <p:cNvPr id="24584"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39713" y="14288"/>
            <a:ext cx="89042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OE Brown Phase: </a:t>
            </a:r>
            <a:br>
              <a:rPr lang="en-US" b="1">
                <a:solidFill>
                  <a:srgbClr val="FFFFFF"/>
                </a:solidFill>
              </a:rPr>
            </a:br>
            <a:r>
              <a:rPr lang="en-US" b="1">
                <a:solidFill>
                  <a:srgbClr val="FFFFFF"/>
                </a:solidFill>
              </a:rPr>
              <a:t>Elements within the Simulation</a:t>
            </a:r>
          </a:p>
        </p:txBody>
      </p:sp>
      <p:sp>
        <p:nvSpPr>
          <p:cNvPr id="6" name="Rectangle 6"/>
          <p:cNvSpPr>
            <a:spLocks noChangeArrowheads="1"/>
          </p:cNvSpPr>
          <p:nvPr/>
        </p:nvSpPr>
        <p:spPr bwMode="auto">
          <a:xfrm>
            <a:off x="239713" y="620713"/>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Why is it important?</a:t>
            </a:r>
          </a:p>
        </p:txBody>
      </p:sp>
      <p:sp>
        <p:nvSpPr>
          <p:cNvPr id="5" name="Rectangle 5"/>
          <p:cNvSpPr>
            <a:spLocks noChangeArrowheads="1"/>
          </p:cNvSpPr>
          <p:nvPr/>
        </p:nvSpPr>
        <p:spPr bwMode="auto">
          <a:xfrm>
            <a:off x="960438" y="1301750"/>
            <a:ext cx="7212012" cy="4654550"/>
          </a:xfrm>
          <a:prstGeom prst="rect">
            <a:avLst/>
          </a:prstGeom>
          <a:noFill/>
          <a:ln>
            <a:noFill/>
          </a:ln>
          <a:effectLst/>
          <a:extLst/>
        </p:spPr>
        <p:txBody>
          <a:bodyPr lIns="45452" tIns="18181" rIns="45452" bIns="18181">
            <a:spAutoFit/>
          </a:bodyPr>
          <a:lstStyle/>
          <a:p>
            <a:pPr marL="269875" indent="-269875" defTabSz="726761">
              <a:lnSpc>
                <a:spcPct val="150000"/>
              </a:lnSpc>
              <a:buFontTx/>
              <a:buChar char="•"/>
              <a:defRPr/>
            </a:pPr>
            <a:r>
              <a:rPr lang="en-US" sz="2000" dirty="0">
                <a:latin typeface="+mn-lt"/>
              </a:rPr>
              <a:t>Provides a culture of </a:t>
            </a:r>
            <a:r>
              <a:rPr lang="en-US" sz="2000" b="1" dirty="0">
                <a:effectLst>
                  <a:outerShdw blurRad="38100" dist="38100" dir="2700000" algn="tl">
                    <a:srgbClr val="C0C0C0"/>
                  </a:outerShdw>
                </a:effectLst>
                <a:latin typeface="+mn-lt"/>
              </a:rPr>
              <a:t>Organisation</a:t>
            </a:r>
            <a:r>
              <a:rPr lang="en-US" sz="2000" dirty="0">
                <a:latin typeface="+mn-lt"/>
              </a:rPr>
              <a:t> and </a:t>
            </a:r>
            <a:r>
              <a:rPr lang="en-US" sz="2000" b="1" dirty="0">
                <a:effectLst>
                  <a:outerShdw blurRad="38100" dist="38100" dir="2700000" algn="tl">
                    <a:srgbClr val="C0C0C0"/>
                  </a:outerShdw>
                </a:effectLst>
                <a:latin typeface="+mn-lt"/>
              </a:rPr>
              <a:t>Discipline</a:t>
            </a:r>
            <a:endParaRPr lang="en-US" sz="2000" b="1" dirty="0">
              <a:latin typeface="+mn-lt"/>
            </a:endParaRPr>
          </a:p>
          <a:p>
            <a:pPr marL="269875" indent="-269875" defTabSz="726761">
              <a:lnSpc>
                <a:spcPct val="150000"/>
              </a:lnSpc>
              <a:buFontTx/>
              <a:buChar char="•"/>
              <a:defRPr/>
            </a:pPr>
            <a:r>
              <a:rPr lang="en-US" sz="2000" dirty="0">
                <a:latin typeface="+mn-lt"/>
              </a:rPr>
              <a:t>Creates a </a:t>
            </a:r>
            <a:r>
              <a:rPr lang="en-US" sz="2000" b="1" dirty="0">
                <a:effectLst>
                  <a:outerShdw blurRad="38100" dist="38100" dir="2700000" algn="tl">
                    <a:srgbClr val="C0C0C0"/>
                  </a:outerShdw>
                </a:effectLst>
                <a:latin typeface="+mn-lt"/>
              </a:rPr>
              <a:t>Safe</a:t>
            </a:r>
            <a:r>
              <a:rPr lang="en-US" sz="2000" dirty="0">
                <a:latin typeface="+mn-lt"/>
              </a:rPr>
              <a:t> working environment</a:t>
            </a:r>
          </a:p>
          <a:p>
            <a:pPr marL="269875" indent="-269875" defTabSz="726761">
              <a:lnSpc>
                <a:spcPct val="150000"/>
              </a:lnSpc>
              <a:buFontTx/>
              <a:buChar char="•"/>
              <a:defRPr/>
            </a:pPr>
            <a:r>
              <a:rPr lang="en-US" sz="2000" dirty="0">
                <a:latin typeface="+mn-lt"/>
              </a:rPr>
              <a:t>Basis of </a:t>
            </a:r>
            <a:r>
              <a:rPr lang="en-US" sz="2000" b="1" dirty="0">
                <a:effectLst>
                  <a:outerShdw blurRad="38100" dist="38100" dir="2700000" algn="tl">
                    <a:srgbClr val="C0C0C0"/>
                  </a:outerShdw>
                </a:effectLst>
                <a:latin typeface="+mn-lt"/>
              </a:rPr>
              <a:t>Control</a:t>
            </a:r>
            <a:r>
              <a:rPr lang="en-US" sz="2000" dirty="0">
                <a:latin typeface="+mn-lt"/>
              </a:rPr>
              <a:t> to highlight abnormal conditions</a:t>
            </a:r>
          </a:p>
          <a:p>
            <a:pPr marL="269875" indent="-269875" defTabSz="726761">
              <a:lnSpc>
                <a:spcPct val="150000"/>
              </a:lnSpc>
              <a:buFontTx/>
              <a:buChar char="•"/>
              <a:defRPr/>
            </a:pPr>
            <a:r>
              <a:rPr lang="en-US" sz="2000" dirty="0">
                <a:latin typeface="+mn-lt"/>
              </a:rPr>
              <a:t>Establishes employee </a:t>
            </a:r>
            <a:r>
              <a:rPr lang="en-US" sz="2000" b="1" dirty="0">
                <a:effectLst>
                  <a:outerShdw blurRad="38100" dist="38100" dir="2700000" algn="tl">
                    <a:srgbClr val="C0C0C0"/>
                  </a:outerShdw>
                </a:effectLst>
                <a:latin typeface="+mn-lt"/>
              </a:rPr>
              <a:t>Ownership</a:t>
            </a:r>
            <a:r>
              <a:rPr lang="en-US" sz="2000" dirty="0">
                <a:latin typeface="+mn-lt"/>
              </a:rPr>
              <a:t> of their work area</a:t>
            </a:r>
          </a:p>
          <a:p>
            <a:pPr marL="269875" indent="-269875" defTabSz="726761">
              <a:lnSpc>
                <a:spcPct val="150000"/>
              </a:lnSpc>
              <a:buFontTx/>
              <a:buChar char="•"/>
              <a:defRPr/>
            </a:pPr>
            <a:r>
              <a:rPr lang="en-US" sz="2000" dirty="0">
                <a:latin typeface="+mn-lt"/>
              </a:rPr>
              <a:t>Improves </a:t>
            </a:r>
            <a:r>
              <a:rPr lang="en-US" sz="2000" b="1" dirty="0">
                <a:effectLst>
                  <a:outerShdw blurRad="38100" dist="38100" dir="2700000" algn="tl">
                    <a:srgbClr val="C0C0C0"/>
                  </a:outerShdw>
                </a:effectLst>
                <a:latin typeface="+mn-lt"/>
              </a:rPr>
              <a:t>Teamwork</a:t>
            </a:r>
            <a:r>
              <a:rPr lang="en-US" sz="2000" dirty="0">
                <a:latin typeface="+mn-lt"/>
              </a:rPr>
              <a:t> and Training</a:t>
            </a:r>
          </a:p>
          <a:p>
            <a:pPr marL="269875" indent="-269875" defTabSz="726761">
              <a:lnSpc>
                <a:spcPct val="150000"/>
              </a:lnSpc>
              <a:buFontTx/>
              <a:buChar char="•"/>
              <a:defRPr/>
            </a:pPr>
            <a:r>
              <a:rPr lang="en-US" sz="2000" dirty="0">
                <a:latin typeface="+mn-lt"/>
              </a:rPr>
              <a:t>Encourages smoother </a:t>
            </a:r>
            <a:r>
              <a:rPr lang="en-US" sz="2000" b="1" dirty="0">
                <a:effectLst>
                  <a:outerShdw blurRad="38100" dist="38100" dir="2700000" algn="tl">
                    <a:srgbClr val="C0C0C0"/>
                  </a:outerShdw>
                </a:effectLst>
                <a:latin typeface="+mn-lt"/>
              </a:rPr>
              <a:t>Material</a:t>
            </a:r>
            <a:r>
              <a:rPr lang="en-US" sz="2000" dirty="0">
                <a:effectLst>
                  <a:outerShdw blurRad="38100" dist="38100" dir="2700000" algn="tl">
                    <a:srgbClr val="C0C0C0"/>
                  </a:outerShdw>
                </a:effectLst>
                <a:latin typeface="+mn-lt"/>
              </a:rPr>
              <a:t> Flow</a:t>
            </a:r>
            <a:r>
              <a:rPr lang="en-US" sz="2000" dirty="0">
                <a:latin typeface="+mn-lt"/>
              </a:rPr>
              <a:t> </a:t>
            </a:r>
          </a:p>
          <a:p>
            <a:pPr marL="253970" indent="-253970" defTabSz="726761">
              <a:lnSpc>
                <a:spcPct val="150000"/>
              </a:lnSpc>
              <a:buFontTx/>
              <a:buChar char="•"/>
              <a:defRPr/>
            </a:pPr>
            <a:r>
              <a:rPr lang="en-US" sz="2000" dirty="0"/>
              <a:t>To improve </a:t>
            </a:r>
            <a:r>
              <a:rPr lang="en-US" sz="2000" b="1" dirty="0"/>
              <a:t>Standards</a:t>
            </a:r>
            <a:r>
              <a:rPr lang="en-US" sz="2000" dirty="0"/>
              <a:t> and their effectiveness</a:t>
            </a:r>
          </a:p>
          <a:p>
            <a:pPr marL="253970" indent="-253970" defTabSz="726761">
              <a:lnSpc>
                <a:spcPct val="150000"/>
              </a:lnSpc>
              <a:buFontTx/>
              <a:buChar char="•"/>
              <a:defRPr/>
            </a:pPr>
            <a:r>
              <a:rPr lang="en-US" sz="2000" dirty="0"/>
              <a:t>To support Focused and </a:t>
            </a:r>
            <a:r>
              <a:rPr lang="en-US" sz="2000" b="1" dirty="0"/>
              <a:t>Efficient</a:t>
            </a:r>
            <a:r>
              <a:rPr lang="en-US" sz="2000" dirty="0"/>
              <a:t> operations </a:t>
            </a:r>
          </a:p>
          <a:p>
            <a:pPr marL="252413" indent="-252413" defTabSz="726761">
              <a:lnSpc>
                <a:spcPct val="150000"/>
              </a:lnSpc>
              <a:buFontTx/>
              <a:buChar char="•"/>
              <a:defRPr/>
            </a:pPr>
            <a:r>
              <a:rPr lang="en-US" sz="2000" b="1" i="1" u="sng" dirty="0"/>
              <a:t>To Provide a Foundation for Continuous Improvement and Waste Identification</a:t>
            </a:r>
          </a:p>
        </p:txBody>
      </p:sp>
      <p:sp>
        <p:nvSpPr>
          <p:cNvPr id="25605" name="Slide Number Placeholder 1"/>
          <p:cNvSpPr>
            <a:spLocks noGrp="1"/>
          </p:cNvSpPr>
          <p:nvPr>
            <p:ph type="sldNum" sz="quarter" idx="11"/>
          </p:nvPr>
        </p:nvSpPr>
        <p:spPr>
          <a:noFill/>
        </p:spPr>
        <p:txBody>
          <a:bodyPr/>
          <a:lstStyle/>
          <a:p>
            <a:fld id="{A2D19F19-A9DB-4C89-8BFE-E2D90205A5E6}" type="slidenum">
              <a:rPr lang="en-US" smtClean="0">
                <a:latin typeface="Arial" pitchFamily="34" charset="0"/>
              </a:rPr>
              <a:pPr/>
              <a:t>24</a:t>
            </a:fld>
            <a:endParaRPr lang="en-US" smtClean="0">
              <a:latin typeface="Arial" pitchFamily="34" charset="0"/>
            </a:endParaRPr>
          </a:p>
        </p:txBody>
      </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50825" y="5697538"/>
            <a:ext cx="8621713" cy="395287"/>
          </a:xfrm>
          <a:prstGeom prst="rect">
            <a:avLst/>
          </a:prstGeom>
          <a:noFill/>
          <a:ln w="12700">
            <a:noFill/>
            <a:miter lim="800000"/>
            <a:headEnd/>
            <a:tailEnd/>
          </a:ln>
        </p:spPr>
        <p:txBody>
          <a:bodyPr lIns="87269" tIns="43635" rIns="87269" bIns="43635">
            <a:spAutoFit/>
          </a:bodyPr>
          <a:lstStyle/>
          <a:p>
            <a:pPr algn="ctr" defTabSz="1222375"/>
            <a:r>
              <a:rPr lang="en-US" sz="2000" b="1">
                <a:solidFill>
                  <a:srgbClr val="FF3300"/>
                </a:solidFill>
              </a:rPr>
              <a:t>APPLY TO BOTH THE PHYSICAL &amp; ‘ELECTRONIC’ WORKPLACE</a:t>
            </a:r>
          </a:p>
        </p:txBody>
      </p:sp>
      <p:grpSp>
        <p:nvGrpSpPr>
          <p:cNvPr id="26627" name="Group 3"/>
          <p:cNvGrpSpPr>
            <a:grpSpLocks/>
          </p:cNvGrpSpPr>
          <p:nvPr/>
        </p:nvGrpSpPr>
        <p:grpSpPr bwMode="auto">
          <a:xfrm>
            <a:off x="993775" y="1447800"/>
            <a:ext cx="7142163" cy="460375"/>
            <a:chOff x="643" y="971"/>
            <a:chExt cx="4549" cy="265"/>
          </a:xfrm>
        </p:grpSpPr>
        <p:sp>
          <p:nvSpPr>
            <p:cNvPr id="26654" name="Rectangle 4"/>
            <p:cNvSpPr>
              <a:spLocks noChangeArrowheads="1"/>
            </p:cNvSpPr>
            <p:nvPr/>
          </p:nvSpPr>
          <p:spPr bwMode="auto">
            <a:xfrm>
              <a:off x="1843" y="971"/>
              <a:ext cx="786"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ELIMINATION</a:t>
              </a:r>
              <a:endParaRPr lang="en-GB" sz="1500" b="1">
                <a:solidFill>
                  <a:srgbClr val="000000"/>
                </a:solidFill>
              </a:endParaRPr>
            </a:p>
            <a:p>
              <a:pPr defTabSz="871538"/>
              <a:r>
                <a:rPr lang="en-GB" sz="1500" b="1">
                  <a:solidFill>
                    <a:srgbClr val="000000"/>
                  </a:solidFill>
                  <a:latin typeface="Helv"/>
                </a:rPr>
                <a:t>CLEAR OUT</a:t>
              </a:r>
              <a:endParaRPr lang="en-GB" sz="1500" b="1">
                <a:solidFill>
                  <a:srgbClr val="000000"/>
                </a:solidFill>
              </a:endParaRPr>
            </a:p>
          </p:txBody>
        </p:sp>
        <p:sp>
          <p:nvSpPr>
            <p:cNvPr id="26655" name="Rectangle 5"/>
            <p:cNvSpPr>
              <a:spLocks noChangeArrowheads="1"/>
            </p:cNvSpPr>
            <p:nvPr/>
          </p:nvSpPr>
          <p:spPr bwMode="auto">
            <a:xfrm>
              <a:off x="3667" y="971"/>
              <a:ext cx="152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Segregate and discard unnecessary items</a:t>
              </a:r>
              <a:endParaRPr lang="en-GB" sz="1500" i="1">
                <a:solidFill>
                  <a:srgbClr val="000000"/>
                </a:solidFill>
              </a:endParaRPr>
            </a:p>
          </p:txBody>
        </p:sp>
        <p:sp>
          <p:nvSpPr>
            <p:cNvPr id="26656" name="Rectangle 6"/>
            <p:cNvSpPr>
              <a:spLocks noChangeArrowheads="1"/>
            </p:cNvSpPr>
            <p:nvPr/>
          </p:nvSpPr>
          <p:spPr bwMode="auto">
            <a:xfrm>
              <a:off x="643" y="971"/>
              <a:ext cx="3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SEIRI</a:t>
              </a:r>
            </a:p>
          </p:txBody>
        </p:sp>
      </p:grpSp>
      <p:grpSp>
        <p:nvGrpSpPr>
          <p:cNvPr id="26628" name="Group 7"/>
          <p:cNvGrpSpPr>
            <a:grpSpLocks/>
          </p:cNvGrpSpPr>
          <p:nvPr/>
        </p:nvGrpSpPr>
        <p:grpSpPr bwMode="auto">
          <a:xfrm>
            <a:off x="993775" y="2276475"/>
            <a:ext cx="7380288" cy="461963"/>
            <a:chOff x="643" y="1356"/>
            <a:chExt cx="4700" cy="265"/>
          </a:xfrm>
        </p:grpSpPr>
        <p:sp>
          <p:nvSpPr>
            <p:cNvPr id="26651" name="Rectangle 8"/>
            <p:cNvSpPr>
              <a:spLocks noChangeArrowheads="1"/>
            </p:cNvSpPr>
            <p:nvPr/>
          </p:nvSpPr>
          <p:spPr bwMode="auto">
            <a:xfrm>
              <a:off x="1843" y="1356"/>
              <a:ext cx="885"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ORDERLINESS</a:t>
              </a:r>
              <a:endParaRPr lang="en-GB" sz="1500" b="1">
                <a:solidFill>
                  <a:srgbClr val="000000"/>
                </a:solidFill>
              </a:endParaRPr>
            </a:p>
            <a:p>
              <a:pPr defTabSz="871538"/>
              <a:r>
                <a:rPr lang="en-GB" sz="1500" b="1">
                  <a:solidFill>
                    <a:srgbClr val="000000"/>
                  </a:solidFill>
                  <a:latin typeface="Helv"/>
                </a:rPr>
                <a:t>CONFIGURE</a:t>
              </a:r>
              <a:endParaRPr lang="en-GB" sz="1500" b="1">
                <a:latin typeface="Helv"/>
              </a:endParaRPr>
            </a:p>
          </p:txBody>
        </p:sp>
        <p:sp>
          <p:nvSpPr>
            <p:cNvPr id="26652" name="Rectangle 9"/>
            <p:cNvSpPr>
              <a:spLocks noChangeArrowheads="1"/>
            </p:cNvSpPr>
            <p:nvPr/>
          </p:nvSpPr>
          <p:spPr bwMode="auto">
            <a:xfrm>
              <a:off x="3667" y="1356"/>
              <a:ext cx="1676"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Arrange and identify for ease of use, set limits</a:t>
              </a:r>
              <a:endParaRPr lang="en-GB" sz="1500" i="1">
                <a:solidFill>
                  <a:srgbClr val="000000"/>
                </a:solidFill>
              </a:endParaRPr>
            </a:p>
          </p:txBody>
        </p:sp>
        <p:sp>
          <p:nvSpPr>
            <p:cNvPr id="26653" name="Rectangle 10"/>
            <p:cNvSpPr>
              <a:spLocks noChangeArrowheads="1"/>
            </p:cNvSpPr>
            <p:nvPr/>
          </p:nvSpPr>
          <p:spPr bwMode="auto">
            <a:xfrm>
              <a:off x="643" y="1356"/>
              <a:ext cx="45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SEITON</a:t>
              </a:r>
            </a:p>
          </p:txBody>
        </p:sp>
      </p:grpSp>
      <p:grpSp>
        <p:nvGrpSpPr>
          <p:cNvPr id="26629" name="Group 11"/>
          <p:cNvGrpSpPr>
            <a:grpSpLocks/>
          </p:cNvGrpSpPr>
          <p:nvPr/>
        </p:nvGrpSpPr>
        <p:grpSpPr bwMode="auto">
          <a:xfrm>
            <a:off x="993775" y="3106738"/>
            <a:ext cx="7251700" cy="460375"/>
            <a:chOff x="643" y="1750"/>
            <a:chExt cx="4619" cy="265"/>
          </a:xfrm>
        </p:grpSpPr>
        <p:sp>
          <p:nvSpPr>
            <p:cNvPr id="26648" name="Rectangle 12"/>
            <p:cNvSpPr>
              <a:spLocks noChangeArrowheads="1"/>
            </p:cNvSpPr>
            <p:nvPr/>
          </p:nvSpPr>
          <p:spPr bwMode="auto">
            <a:xfrm>
              <a:off x="3667" y="1750"/>
              <a:ext cx="159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Establish a visual workplace</a:t>
              </a:r>
              <a:endParaRPr lang="en-GB" sz="1500" i="1">
                <a:solidFill>
                  <a:srgbClr val="000000"/>
                </a:solidFill>
              </a:endParaRPr>
            </a:p>
          </p:txBody>
        </p:sp>
        <p:sp>
          <p:nvSpPr>
            <p:cNvPr id="26649" name="Rectangle 13"/>
            <p:cNvSpPr>
              <a:spLocks noChangeArrowheads="1"/>
            </p:cNvSpPr>
            <p:nvPr/>
          </p:nvSpPr>
          <p:spPr bwMode="auto">
            <a:xfrm>
              <a:off x="1843" y="1750"/>
              <a:ext cx="1356"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CLEANLINESS</a:t>
              </a:r>
              <a:endParaRPr lang="en-GB" sz="1500" b="1">
                <a:solidFill>
                  <a:srgbClr val="000000"/>
                </a:solidFill>
              </a:endParaRPr>
            </a:p>
            <a:p>
              <a:pPr defTabSz="871538"/>
              <a:r>
                <a:rPr lang="en-GB" sz="1500" b="1">
                  <a:solidFill>
                    <a:srgbClr val="000000"/>
                  </a:solidFill>
                  <a:latin typeface="Helv"/>
                </a:rPr>
                <a:t>CLEAN AND CHECK</a:t>
              </a:r>
              <a:endParaRPr lang="en-GB" sz="1500" b="1"/>
            </a:p>
          </p:txBody>
        </p:sp>
        <p:sp>
          <p:nvSpPr>
            <p:cNvPr id="26650" name="Rectangle 14"/>
            <p:cNvSpPr>
              <a:spLocks noChangeArrowheads="1"/>
            </p:cNvSpPr>
            <p:nvPr/>
          </p:nvSpPr>
          <p:spPr bwMode="auto">
            <a:xfrm>
              <a:off x="643" y="1750"/>
              <a:ext cx="374"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SEISO</a:t>
              </a:r>
            </a:p>
          </p:txBody>
        </p:sp>
      </p:grpSp>
      <p:grpSp>
        <p:nvGrpSpPr>
          <p:cNvPr id="26630" name="Group 15"/>
          <p:cNvGrpSpPr>
            <a:grpSpLocks/>
          </p:cNvGrpSpPr>
          <p:nvPr/>
        </p:nvGrpSpPr>
        <p:grpSpPr bwMode="auto">
          <a:xfrm>
            <a:off x="993775" y="3935413"/>
            <a:ext cx="6653213" cy="461962"/>
            <a:chOff x="643" y="2229"/>
            <a:chExt cx="4237" cy="265"/>
          </a:xfrm>
        </p:grpSpPr>
        <p:sp>
          <p:nvSpPr>
            <p:cNvPr id="26645" name="Rectangle 16"/>
            <p:cNvSpPr>
              <a:spLocks noChangeArrowheads="1"/>
            </p:cNvSpPr>
            <p:nvPr/>
          </p:nvSpPr>
          <p:spPr bwMode="auto">
            <a:xfrm>
              <a:off x="1843" y="2229"/>
              <a:ext cx="1167"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STANDARDISATION</a:t>
              </a:r>
              <a:endParaRPr lang="en-GB" sz="1500" b="1">
                <a:solidFill>
                  <a:srgbClr val="000000"/>
                </a:solidFill>
              </a:endParaRPr>
            </a:p>
            <a:p>
              <a:pPr defTabSz="871538"/>
              <a:r>
                <a:rPr lang="en-GB" sz="1500" b="1">
                  <a:solidFill>
                    <a:srgbClr val="000000"/>
                  </a:solidFill>
                  <a:latin typeface="Helv"/>
                </a:rPr>
                <a:t>CONFORM</a:t>
              </a:r>
              <a:endParaRPr lang="en-GB" sz="1500" b="1"/>
            </a:p>
          </p:txBody>
        </p:sp>
        <p:sp>
          <p:nvSpPr>
            <p:cNvPr id="26646" name="Rectangle 17"/>
            <p:cNvSpPr>
              <a:spLocks noChangeArrowheads="1"/>
            </p:cNvSpPr>
            <p:nvPr/>
          </p:nvSpPr>
          <p:spPr bwMode="auto">
            <a:xfrm>
              <a:off x="3667" y="2229"/>
              <a:ext cx="1213"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Set standards of professionalism</a:t>
              </a:r>
              <a:endParaRPr lang="en-GB" sz="1500" i="1">
                <a:solidFill>
                  <a:srgbClr val="000000"/>
                </a:solidFill>
              </a:endParaRPr>
            </a:p>
          </p:txBody>
        </p:sp>
        <p:sp>
          <p:nvSpPr>
            <p:cNvPr id="26647" name="Rectangle 18"/>
            <p:cNvSpPr>
              <a:spLocks noChangeArrowheads="1"/>
            </p:cNvSpPr>
            <p:nvPr/>
          </p:nvSpPr>
          <p:spPr bwMode="auto">
            <a:xfrm>
              <a:off x="643" y="2229"/>
              <a:ext cx="61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SEIKETSU</a:t>
              </a:r>
            </a:p>
          </p:txBody>
        </p:sp>
      </p:grpSp>
      <p:grpSp>
        <p:nvGrpSpPr>
          <p:cNvPr id="26631" name="Group 19"/>
          <p:cNvGrpSpPr>
            <a:grpSpLocks/>
          </p:cNvGrpSpPr>
          <p:nvPr/>
        </p:nvGrpSpPr>
        <p:grpSpPr bwMode="auto">
          <a:xfrm>
            <a:off x="993775" y="4765675"/>
            <a:ext cx="7381875" cy="460375"/>
            <a:chOff x="643" y="2881"/>
            <a:chExt cx="4701" cy="265"/>
          </a:xfrm>
        </p:grpSpPr>
        <p:sp>
          <p:nvSpPr>
            <p:cNvPr id="26642" name="Rectangle 20"/>
            <p:cNvSpPr>
              <a:spLocks noChangeArrowheads="1"/>
            </p:cNvSpPr>
            <p:nvPr/>
          </p:nvSpPr>
          <p:spPr bwMode="auto">
            <a:xfrm>
              <a:off x="1843" y="2881"/>
              <a:ext cx="1702"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DISCIPLINE</a:t>
              </a:r>
              <a:endParaRPr lang="en-GB" sz="1500" b="1">
                <a:solidFill>
                  <a:srgbClr val="000000"/>
                </a:solidFill>
              </a:endParaRPr>
            </a:p>
            <a:p>
              <a:pPr defTabSz="871538"/>
              <a:r>
                <a:rPr lang="en-GB" sz="1500" b="1">
                  <a:solidFill>
                    <a:srgbClr val="000000"/>
                  </a:solidFill>
                  <a:latin typeface="Helv"/>
                </a:rPr>
                <a:t>CUSTOM AND PRACTICE</a:t>
              </a:r>
              <a:endParaRPr lang="en-GB" sz="1500" b="1" i="1"/>
            </a:p>
          </p:txBody>
        </p:sp>
        <p:sp>
          <p:nvSpPr>
            <p:cNvPr id="26643" name="Rectangle 21"/>
            <p:cNvSpPr>
              <a:spLocks noChangeArrowheads="1"/>
            </p:cNvSpPr>
            <p:nvPr/>
          </p:nvSpPr>
          <p:spPr bwMode="auto">
            <a:xfrm>
              <a:off x="3667" y="2881"/>
              <a:ext cx="1677"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Work to the Standards, monitor and sustain</a:t>
              </a:r>
              <a:r>
                <a:rPr lang="en-GB" sz="1500" i="1">
                  <a:solidFill>
                    <a:srgbClr val="000000"/>
                  </a:solidFill>
                </a:rPr>
                <a:t> </a:t>
              </a:r>
              <a:endParaRPr lang="en-GB" sz="1500">
                <a:solidFill>
                  <a:srgbClr val="000000"/>
                </a:solidFill>
              </a:endParaRPr>
            </a:p>
          </p:txBody>
        </p:sp>
        <p:sp>
          <p:nvSpPr>
            <p:cNvPr id="26644" name="Rectangle 22"/>
            <p:cNvSpPr>
              <a:spLocks noChangeArrowheads="1"/>
            </p:cNvSpPr>
            <p:nvPr/>
          </p:nvSpPr>
          <p:spPr bwMode="auto">
            <a:xfrm>
              <a:off x="643" y="2881"/>
              <a:ext cx="6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SHITSUKE</a:t>
              </a:r>
            </a:p>
          </p:txBody>
        </p:sp>
      </p:grpSp>
      <p:grpSp>
        <p:nvGrpSpPr>
          <p:cNvPr id="26632" name="Group 23"/>
          <p:cNvGrpSpPr>
            <a:grpSpLocks/>
          </p:cNvGrpSpPr>
          <p:nvPr/>
        </p:nvGrpSpPr>
        <p:grpSpPr bwMode="auto">
          <a:xfrm>
            <a:off x="976313" y="2081213"/>
            <a:ext cx="7164387" cy="3354387"/>
            <a:chOff x="632" y="1427"/>
            <a:chExt cx="4563" cy="1930"/>
          </a:xfrm>
        </p:grpSpPr>
        <p:sp>
          <p:nvSpPr>
            <p:cNvPr id="26637" name="Line 24"/>
            <p:cNvSpPr>
              <a:spLocks noChangeShapeType="1"/>
            </p:cNvSpPr>
            <p:nvPr/>
          </p:nvSpPr>
          <p:spPr bwMode="auto">
            <a:xfrm>
              <a:off x="632" y="1427"/>
              <a:ext cx="4563" cy="0"/>
            </a:xfrm>
            <a:prstGeom prst="line">
              <a:avLst/>
            </a:prstGeom>
            <a:noFill/>
            <a:ln w="12700">
              <a:solidFill>
                <a:schemeClr val="tx1"/>
              </a:solidFill>
              <a:round/>
              <a:headEnd/>
              <a:tailEnd/>
            </a:ln>
          </p:spPr>
          <p:txBody>
            <a:bodyPr wrap="none" anchor="ctr"/>
            <a:lstStyle/>
            <a:p>
              <a:endParaRPr lang="en-GB"/>
            </a:p>
          </p:txBody>
        </p:sp>
        <p:sp>
          <p:nvSpPr>
            <p:cNvPr id="26638" name="Line 25"/>
            <p:cNvSpPr>
              <a:spLocks noChangeShapeType="1"/>
            </p:cNvSpPr>
            <p:nvPr/>
          </p:nvSpPr>
          <p:spPr bwMode="auto">
            <a:xfrm>
              <a:off x="632" y="1909"/>
              <a:ext cx="4563" cy="0"/>
            </a:xfrm>
            <a:prstGeom prst="line">
              <a:avLst/>
            </a:prstGeom>
            <a:noFill/>
            <a:ln w="12700">
              <a:solidFill>
                <a:schemeClr val="tx1"/>
              </a:solidFill>
              <a:round/>
              <a:headEnd/>
              <a:tailEnd/>
            </a:ln>
          </p:spPr>
          <p:txBody>
            <a:bodyPr wrap="none" anchor="ctr"/>
            <a:lstStyle/>
            <a:p>
              <a:endParaRPr lang="en-GB"/>
            </a:p>
          </p:txBody>
        </p:sp>
        <p:sp>
          <p:nvSpPr>
            <p:cNvPr id="26639" name="Line 26"/>
            <p:cNvSpPr>
              <a:spLocks noChangeShapeType="1"/>
            </p:cNvSpPr>
            <p:nvPr/>
          </p:nvSpPr>
          <p:spPr bwMode="auto">
            <a:xfrm>
              <a:off x="632" y="2392"/>
              <a:ext cx="4563" cy="0"/>
            </a:xfrm>
            <a:prstGeom prst="line">
              <a:avLst/>
            </a:prstGeom>
            <a:noFill/>
            <a:ln w="12700">
              <a:solidFill>
                <a:schemeClr val="tx1"/>
              </a:solidFill>
              <a:round/>
              <a:headEnd/>
              <a:tailEnd/>
            </a:ln>
          </p:spPr>
          <p:txBody>
            <a:bodyPr wrap="none" anchor="ctr"/>
            <a:lstStyle/>
            <a:p>
              <a:endParaRPr lang="en-GB"/>
            </a:p>
          </p:txBody>
        </p:sp>
        <p:sp>
          <p:nvSpPr>
            <p:cNvPr id="26640" name="Line 27"/>
            <p:cNvSpPr>
              <a:spLocks noChangeShapeType="1"/>
            </p:cNvSpPr>
            <p:nvPr/>
          </p:nvSpPr>
          <p:spPr bwMode="auto">
            <a:xfrm>
              <a:off x="632" y="2874"/>
              <a:ext cx="4563" cy="0"/>
            </a:xfrm>
            <a:prstGeom prst="line">
              <a:avLst/>
            </a:prstGeom>
            <a:noFill/>
            <a:ln w="12700">
              <a:solidFill>
                <a:schemeClr val="tx1"/>
              </a:solidFill>
              <a:round/>
              <a:headEnd/>
              <a:tailEnd/>
            </a:ln>
          </p:spPr>
          <p:txBody>
            <a:bodyPr wrap="none" anchor="ctr"/>
            <a:lstStyle/>
            <a:p>
              <a:endParaRPr lang="en-GB"/>
            </a:p>
          </p:txBody>
        </p:sp>
        <p:sp>
          <p:nvSpPr>
            <p:cNvPr id="26641" name="Line 28"/>
            <p:cNvSpPr>
              <a:spLocks noChangeShapeType="1"/>
            </p:cNvSpPr>
            <p:nvPr/>
          </p:nvSpPr>
          <p:spPr bwMode="auto">
            <a:xfrm>
              <a:off x="632" y="3357"/>
              <a:ext cx="4563" cy="0"/>
            </a:xfrm>
            <a:prstGeom prst="line">
              <a:avLst/>
            </a:prstGeom>
            <a:noFill/>
            <a:ln w="12700">
              <a:solidFill>
                <a:schemeClr val="tx1"/>
              </a:solidFill>
              <a:round/>
              <a:headEnd/>
              <a:tailEnd/>
            </a:ln>
          </p:spPr>
          <p:txBody>
            <a:bodyPr wrap="none" anchor="ctr"/>
            <a:lstStyle/>
            <a:p>
              <a:endParaRPr lang="en-GB"/>
            </a:p>
          </p:txBody>
        </p:sp>
      </p:grpSp>
      <p:sp>
        <p:nvSpPr>
          <p:cNvPr id="26633" name="AutoShape 30"/>
          <p:cNvSpPr>
            <a:spLocks noChangeArrowheads="1"/>
          </p:cNvSpPr>
          <p:nvPr/>
        </p:nvSpPr>
        <p:spPr bwMode="auto">
          <a:xfrm>
            <a:off x="355600" y="1530350"/>
            <a:ext cx="385763" cy="3905250"/>
          </a:xfrm>
          <a:prstGeom prst="downArrow">
            <a:avLst>
              <a:gd name="adj1" fmla="val 40907"/>
              <a:gd name="adj2" fmla="val 164178"/>
            </a:avLst>
          </a:prstGeom>
          <a:solidFill>
            <a:schemeClr val="accent2"/>
          </a:solidFill>
          <a:ln w="12700">
            <a:solidFill>
              <a:schemeClr val="tx1"/>
            </a:solidFill>
            <a:miter lim="800000"/>
            <a:headEnd type="none" w="sm" len="sm"/>
            <a:tailEnd type="none" w="sm" len="sm"/>
          </a:ln>
        </p:spPr>
        <p:txBody>
          <a:bodyPr vert="eaVert" wrap="none" lIns="65306" tIns="32653" rIns="65306" bIns="32653" anchor="ctr"/>
          <a:lstStyle/>
          <a:p>
            <a:endParaRPr lang="en-GB"/>
          </a:p>
        </p:txBody>
      </p:sp>
      <p:sp>
        <p:nvSpPr>
          <p:cNvPr id="3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The 5 Main Elements</a:t>
            </a:r>
          </a:p>
        </p:txBody>
      </p:sp>
      <p:sp>
        <p:nvSpPr>
          <p:cNvPr id="26635" name="Slide Number Placeholder 1"/>
          <p:cNvSpPr>
            <a:spLocks noGrp="1"/>
          </p:cNvSpPr>
          <p:nvPr>
            <p:ph type="sldNum" sz="quarter" idx="11"/>
          </p:nvPr>
        </p:nvSpPr>
        <p:spPr>
          <a:noFill/>
        </p:spPr>
        <p:txBody>
          <a:bodyPr/>
          <a:lstStyle/>
          <a:p>
            <a:fld id="{4233BFEE-670C-4726-8677-F983FEE2AA8F}" type="slidenum">
              <a:rPr lang="en-US" smtClean="0">
                <a:latin typeface="Arial" pitchFamily="34" charset="0"/>
              </a:rPr>
              <a:pPr/>
              <a:t>25</a:t>
            </a:fld>
            <a:endParaRPr lang="en-US" smtClean="0">
              <a:latin typeface="Arial" pitchFamily="34" charset="0"/>
            </a:endParaRPr>
          </a:p>
        </p:txBody>
      </p:sp>
      <p:sp>
        <p:nvSpPr>
          <p:cNvPr id="2663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429"/>
          <p:cNvPicPr>
            <a:picLocks noChangeAspect="1" noChangeArrowheads="1"/>
          </p:cNvPicPr>
          <p:nvPr/>
        </p:nvPicPr>
        <p:blipFill>
          <a:blip r:embed="rId3" cstate="print"/>
          <a:srcRect/>
          <a:stretch>
            <a:fillRect/>
          </a:stretch>
        </p:blipFill>
        <p:spPr bwMode="auto">
          <a:xfrm>
            <a:off x="4883150" y="3068638"/>
            <a:ext cx="3916363" cy="3184525"/>
          </a:xfrm>
          <a:prstGeom prst="rect">
            <a:avLst/>
          </a:prstGeom>
          <a:noFill/>
          <a:ln w="9525">
            <a:noFill/>
            <a:miter lim="800000"/>
            <a:headEnd/>
            <a:tailEnd/>
          </a:ln>
        </p:spPr>
      </p:pic>
      <p:grpSp>
        <p:nvGrpSpPr>
          <p:cNvPr id="27651" name="Group 2"/>
          <p:cNvGrpSpPr>
            <a:grpSpLocks/>
          </p:cNvGrpSpPr>
          <p:nvPr/>
        </p:nvGrpSpPr>
        <p:grpSpPr bwMode="auto">
          <a:xfrm>
            <a:off x="395288" y="3167063"/>
            <a:ext cx="4432300" cy="2998787"/>
            <a:chOff x="1052" y="1465"/>
            <a:chExt cx="3459" cy="2225"/>
          </a:xfrm>
        </p:grpSpPr>
        <p:sp>
          <p:nvSpPr>
            <p:cNvPr id="27658" name="Oval 3"/>
            <p:cNvSpPr>
              <a:spLocks noChangeArrowheads="1"/>
            </p:cNvSpPr>
            <p:nvPr/>
          </p:nvSpPr>
          <p:spPr bwMode="auto">
            <a:xfrm>
              <a:off x="1052" y="2327"/>
              <a:ext cx="1438" cy="186"/>
            </a:xfrm>
            <a:prstGeom prst="ellipse">
              <a:avLst/>
            </a:prstGeom>
            <a:solidFill>
              <a:srgbClr val="FFFFFF"/>
            </a:solidFill>
            <a:ln w="11113">
              <a:solidFill>
                <a:srgbClr val="000000"/>
              </a:solidFill>
              <a:round/>
              <a:headEnd/>
              <a:tailEnd/>
            </a:ln>
          </p:spPr>
          <p:txBody>
            <a:bodyPr/>
            <a:lstStyle/>
            <a:p>
              <a:endParaRPr lang="en-GB"/>
            </a:p>
          </p:txBody>
        </p:sp>
        <p:grpSp>
          <p:nvGrpSpPr>
            <p:cNvPr id="27659" name="Group 4"/>
            <p:cNvGrpSpPr>
              <a:grpSpLocks/>
            </p:cNvGrpSpPr>
            <p:nvPr/>
          </p:nvGrpSpPr>
          <p:grpSpPr bwMode="auto">
            <a:xfrm>
              <a:off x="1433" y="1963"/>
              <a:ext cx="647" cy="1349"/>
              <a:chOff x="1433" y="1963"/>
              <a:chExt cx="647" cy="1349"/>
            </a:xfrm>
          </p:grpSpPr>
          <p:grpSp>
            <p:nvGrpSpPr>
              <p:cNvPr id="28049" name="Group 5"/>
              <p:cNvGrpSpPr>
                <a:grpSpLocks/>
              </p:cNvGrpSpPr>
              <p:nvPr/>
            </p:nvGrpSpPr>
            <p:grpSpPr bwMode="auto">
              <a:xfrm>
                <a:off x="1433" y="1963"/>
                <a:ext cx="647" cy="1264"/>
                <a:chOff x="1433" y="1963"/>
                <a:chExt cx="647" cy="1264"/>
              </a:xfrm>
            </p:grpSpPr>
            <p:sp>
              <p:nvSpPr>
                <p:cNvPr id="28069" name="Freeform 6"/>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1 w 555"/>
                    <a:gd name="T7" fmla="*/ 6 h 1250"/>
                    <a:gd name="T8" fmla="*/ 1 w 555"/>
                    <a:gd name="T9" fmla="*/ 7 h 1250"/>
                    <a:gd name="T10" fmla="*/ 1 w 555"/>
                    <a:gd name="T11" fmla="*/ 8 h 1250"/>
                    <a:gd name="T12" fmla="*/ 0 w 555"/>
                    <a:gd name="T13" fmla="*/ 9 h 1250"/>
                    <a:gd name="T14" fmla="*/ 0 w 555"/>
                    <a:gd name="T15" fmla="*/ 9 h 1250"/>
                    <a:gd name="T16" fmla="*/ 0 w 555"/>
                    <a:gd name="T17" fmla="*/ 10 h 1250"/>
                    <a:gd name="T18" fmla="*/ 0 w 555"/>
                    <a:gd name="T19" fmla="*/ 10 h 1250"/>
                    <a:gd name="T20" fmla="*/ 0 w 555"/>
                    <a:gd name="T21" fmla="*/ 10 h 1250"/>
                    <a:gd name="T22" fmla="*/ 0 w 555"/>
                    <a:gd name="T23" fmla="*/ 10 h 1250"/>
                    <a:gd name="T24" fmla="*/ 0 w 555"/>
                    <a:gd name="T25" fmla="*/ 9 h 1250"/>
                    <a:gd name="T26" fmla="*/ 0 w 555"/>
                    <a:gd name="T27" fmla="*/ 8 h 1250"/>
                    <a:gd name="T28" fmla="*/ 0 w 555"/>
                    <a:gd name="T29" fmla="*/ 7 h 1250"/>
                    <a:gd name="T30" fmla="*/ 0 w 555"/>
                    <a:gd name="T31" fmla="*/ 6 h 1250"/>
                    <a:gd name="T32" fmla="*/ 0 w 555"/>
                    <a:gd name="T33" fmla="*/ 5 h 1250"/>
                    <a:gd name="T34" fmla="*/ 1 w 555"/>
                    <a:gd name="T35" fmla="*/ 4 h 1250"/>
                    <a:gd name="T36" fmla="*/ 1 w 555"/>
                    <a:gd name="T37" fmla="*/ 3 h 1250"/>
                    <a:gd name="T38" fmla="*/ 2 w 555"/>
                    <a:gd name="T39" fmla="*/ 2 h 1250"/>
                    <a:gd name="T40" fmla="*/ 2 w 555"/>
                    <a:gd name="T41" fmla="*/ 1 h 1250"/>
                    <a:gd name="T42" fmla="*/ 2 w 555"/>
                    <a:gd name="T43" fmla="*/ 1 h 1250"/>
                    <a:gd name="T44" fmla="*/ 3 w 555"/>
                    <a:gd name="T45" fmla="*/ 0 h 1250"/>
                    <a:gd name="T46" fmla="*/ 4 w 555"/>
                    <a:gd name="T47" fmla="*/ 1 h 1250"/>
                    <a:gd name="T48" fmla="*/ 4 w 555"/>
                    <a:gd name="T49" fmla="*/ 1 h 1250"/>
                    <a:gd name="T50" fmla="*/ 4 w 555"/>
                    <a:gd name="T51" fmla="*/ 1 h 1250"/>
                    <a:gd name="T52" fmla="*/ 4 w 555"/>
                    <a:gd name="T53" fmla="*/ 1 h 1250"/>
                    <a:gd name="T54" fmla="*/ 4 w 555"/>
                    <a:gd name="T55" fmla="*/ 1 h 1250"/>
                    <a:gd name="T56" fmla="*/ 4 w 555"/>
                    <a:gd name="T57" fmla="*/ 1 h 1250"/>
                    <a:gd name="T58" fmla="*/ 3 w 555"/>
                    <a:gd name="T59" fmla="*/ 2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13" y="241"/>
                      </a:moveTo>
                      <a:lnTo>
                        <a:pt x="313" y="355"/>
                      </a:lnTo>
                      <a:lnTo>
                        <a:pt x="256" y="511"/>
                      </a:lnTo>
                      <a:lnTo>
                        <a:pt x="171" y="767"/>
                      </a:lnTo>
                      <a:lnTo>
                        <a:pt x="143" y="867"/>
                      </a:lnTo>
                      <a:lnTo>
                        <a:pt x="128" y="966"/>
                      </a:lnTo>
                      <a:lnTo>
                        <a:pt x="100" y="1108"/>
                      </a:lnTo>
                      <a:lnTo>
                        <a:pt x="86" y="1151"/>
                      </a:lnTo>
                      <a:lnTo>
                        <a:pt x="86" y="1208"/>
                      </a:lnTo>
                      <a:lnTo>
                        <a:pt x="43" y="1250"/>
                      </a:lnTo>
                      <a:lnTo>
                        <a:pt x="0" y="1236"/>
                      </a:lnTo>
                      <a:lnTo>
                        <a:pt x="0" y="1193"/>
                      </a:lnTo>
                      <a:lnTo>
                        <a:pt x="15" y="1066"/>
                      </a:lnTo>
                      <a:lnTo>
                        <a:pt x="15" y="980"/>
                      </a:lnTo>
                      <a:lnTo>
                        <a:pt x="43" y="881"/>
                      </a:lnTo>
                      <a:lnTo>
                        <a:pt x="71" y="668"/>
                      </a:lnTo>
                      <a:lnTo>
                        <a:pt x="86" y="568"/>
                      </a:lnTo>
                      <a:lnTo>
                        <a:pt x="143" y="483"/>
                      </a:lnTo>
                      <a:lnTo>
                        <a:pt x="214" y="312"/>
                      </a:lnTo>
                      <a:lnTo>
                        <a:pt x="299" y="142"/>
                      </a:lnTo>
                      <a:lnTo>
                        <a:pt x="327" y="71"/>
                      </a:lnTo>
                      <a:lnTo>
                        <a:pt x="370" y="42"/>
                      </a:lnTo>
                      <a:lnTo>
                        <a:pt x="413" y="0"/>
                      </a:lnTo>
                      <a:lnTo>
                        <a:pt x="541" y="56"/>
                      </a:lnTo>
                      <a:lnTo>
                        <a:pt x="555" y="56"/>
                      </a:lnTo>
                      <a:lnTo>
                        <a:pt x="555" y="71"/>
                      </a:lnTo>
                      <a:lnTo>
                        <a:pt x="541" y="85"/>
                      </a:lnTo>
                      <a:lnTo>
                        <a:pt x="541" y="99"/>
                      </a:lnTo>
                      <a:lnTo>
                        <a:pt x="526" y="113"/>
                      </a:lnTo>
                      <a:lnTo>
                        <a:pt x="484" y="142"/>
                      </a:lnTo>
                      <a:lnTo>
                        <a:pt x="413" y="241"/>
                      </a:lnTo>
                      <a:close/>
                    </a:path>
                  </a:pathLst>
                </a:custGeom>
                <a:solidFill>
                  <a:srgbClr val="000000"/>
                </a:solidFill>
                <a:ln w="9525">
                  <a:noFill/>
                  <a:round/>
                  <a:headEnd/>
                  <a:tailEnd/>
                </a:ln>
              </p:spPr>
              <p:txBody>
                <a:bodyPr/>
                <a:lstStyle/>
                <a:p>
                  <a:endParaRPr lang="en-GB"/>
                </a:p>
              </p:txBody>
            </p:sp>
            <p:sp>
              <p:nvSpPr>
                <p:cNvPr id="28070" name="Freeform 7"/>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2 w 555"/>
                    <a:gd name="T7" fmla="*/ 4 h 1250"/>
                    <a:gd name="T8" fmla="*/ 1 w 555"/>
                    <a:gd name="T9" fmla="*/ 5 h 1250"/>
                    <a:gd name="T10" fmla="*/ 1 w 555"/>
                    <a:gd name="T11" fmla="*/ 6 h 1250"/>
                    <a:gd name="T12" fmla="*/ 1 w 555"/>
                    <a:gd name="T13" fmla="*/ 7 h 1250"/>
                    <a:gd name="T14" fmla="*/ 1 w 555"/>
                    <a:gd name="T15" fmla="*/ 8 h 1250"/>
                    <a:gd name="T16" fmla="*/ 0 w 555"/>
                    <a:gd name="T17" fmla="*/ 8 h 1250"/>
                    <a:gd name="T18" fmla="*/ 0 w 555"/>
                    <a:gd name="T19" fmla="*/ 9 h 1250"/>
                    <a:gd name="T20" fmla="*/ 0 w 555"/>
                    <a:gd name="T21" fmla="*/ 9 h 1250"/>
                    <a:gd name="T22" fmla="*/ 0 w 555"/>
                    <a:gd name="T23" fmla="*/ 10 h 1250"/>
                    <a:gd name="T24" fmla="*/ 0 w 555"/>
                    <a:gd name="T25" fmla="*/ 10 h 1250"/>
                    <a:gd name="T26" fmla="*/ 0 w 555"/>
                    <a:gd name="T27" fmla="*/ 10 h 1250"/>
                    <a:gd name="T28" fmla="*/ 0 w 555"/>
                    <a:gd name="T29" fmla="*/ 10 h 1250"/>
                    <a:gd name="T30" fmla="*/ 0 w 555"/>
                    <a:gd name="T31" fmla="*/ 10 h 1250"/>
                    <a:gd name="T32" fmla="*/ 0 w 555"/>
                    <a:gd name="T33" fmla="*/ 9 h 1250"/>
                    <a:gd name="T34" fmla="*/ 0 w 555"/>
                    <a:gd name="T35" fmla="*/ 7 h 1250"/>
                    <a:gd name="T36" fmla="*/ 0 w 555"/>
                    <a:gd name="T37" fmla="*/ 6 h 1250"/>
                    <a:gd name="T38" fmla="*/ 0 w 555"/>
                    <a:gd name="T39" fmla="*/ 5 h 1250"/>
                    <a:gd name="T40" fmla="*/ 1 w 555"/>
                    <a:gd name="T41" fmla="*/ 4 h 1250"/>
                    <a:gd name="T42" fmla="*/ 1 w 555"/>
                    <a:gd name="T43" fmla="*/ 3 h 1250"/>
                    <a:gd name="T44" fmla="*/ 2 w 555"/>
                    <a:gd name="T45" fmla="*/ 1 h 1250"/>
                    <a:gd name="T46" fmla="*/ 2 w 555"/>
                    <a:gd name="T47" fmla="*/ 1 h 1250"/>
                    <a:gd name="T48" fmla="*/ 3 w 555"/>
                    <a:gd name="T49" fmla="*/ 0 h 1250"/>
                    <a:gd name="T50" fmla="*/ 4 w 555"/>
                    <a:gd name="T51" fmla="*/ 1 h 1250"/>
                    <a:gd name="T52" fmla="*/ 4 w 555"/>
                    <a:gd name="T53" fmla="*/ 1 h 1250"/>
                    <a:gd name="T54" fmla="*/ 4 w 555"/>
                    <a:gd name="T55" fmla="*/ 1 h 1250"/>
                    <a:gd name="T56" fmla="*/ 4 w 555"/>
                    <a:gd name="T57" fmla="*/ 1 h 1250"/>
                    <a:gd name="T58" fmla="*/ 3 w 555"/>
                    <a:gd name="T59" fmla="*/ 1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27" y="227"/>
                      </a:moveTo>
                      <a:lnTo>
                        <a:pt x="342" y="326"/>
                      </a:lnTo>
                      <a:lnTo>
                        <a:pt x="299" y="426"/>
                      </a:lnTo>
                      <a:lnTo>
                        <a:pt x="256" y="511"/>
                      </a:lnTo>
                      <a:lnTo>
                        <a:pt x="228" y="582"/>
                      </a:lnTo>
                      <a:lnTo>
                        <a:pt x="171" y="767"/>
                      </a:lnTo>
                      <a:lnTo>
                        <a:pt x="157" y="867"/>
                      </a:lnTo>
                      <a:lnTo>
                        <a:pt x="128" y="952"/>
                      </a:lnTo>
                      <a:lnTo>
                        <a:pt x="86" y="1023"/>
                      </a:lnTo>
                      <a:lnTo>
                        <a:pt x="86" y="1094"/>
                      </a:lnTo>
                      <a:lnTo>
                        <a:pt x="86" y="1151"/>
                      </a:lnTo>
                      <a:lnTo>
                        <a:pt x="86" y="1193"/>
                      </a:lnTo>
                      <a:lnTo>
                        <a:pt x="71" y="1222"/>
                      </a:lnTo>
                      <a:lnTo>
                        <a:pt x="43" y="1250"/>
                      </a:lnTo>
                      <a:lnTo>
                        <a:pt x="0" y="1222"/>
                      </a:lnTo>
                      <a:lnTo>
                        <a:pt x="0" y="1193"/>
                      </a:lnTo>
                      <a:lnTo>
                        <a:pt x="0" y="1066"/>
                      </a:lnTo>
                      <a:lnTo>
                        <a:pt x="29" y="895"/>
                      </a:lnTo>
                      <a:lnTo>
                        <a:pt x="71" y="682"/>
                      </a:lnTo>
                      <a:lnTo>
                        <a:pt x="100" y="568"/>
                      </a:lnTo>
                      <a:lnTo>
                        <a:pt x="128" y="483"/>
                      </a:lnTo>
                      <a:lnTo>
                        <a:pt x="199" y="298"/>
                      </a:lnTo>
                      <a:lnTo>
                        <a:pt x="299" y="127"/>
                      </a:lnTo>
                      <a:lnTo>
                        <a:pt x="370" y="28"/>
                      </a:lnTo>
                      <a:lnTo>
                        <a:pt x="413" y="0"/>
                      </a:lnTo>
                      <a:lnTo>
                        <a:pt x="555" y="56"/>
                      </a:lnTo>
                      <a:lnTo>
                        <a:pt x="541" y="85"/>
                      </a:lnTo>
                      <a:lnTo>
                        <a:pt x="541" y="99"/>
                      </a:lnTo>
                      <a:lnTo>
                        <a:pt x="526" y="99"/>
                      </a:lnTo>
                      <a:lnTo>
                        <a:pt x="484" y="127"/>
                      </a:lnTo>
                      <a:lnTo>
                        <a:pt x="427" y="227"/>
                      </a:lnTo>
                      <a:close/>
                    </a:path>
                  </a:pathLst>
                </a:custGeom>
                <a:noFill/>
                <a:ln w="11113">
                  <a:solidFill>
                    <a:srgbClr val="000000"/>
                  </a:solidFill>
                  <a:prstDash val="solid"/>
                  <a:round/>
                  <a:headEnd/>
                  <a:tailEnd/>
                </a:ln>
              </p:spPr>
              <p:txBody>
                <a:bodyPr/>
                <a:lstStyle/>
                <a:p>
                  <a:endParaRPr lang="en-GB"/>
                </a:p>
              </p:txBody>
            </p:sp>
            <p:grpSp>
              <p:nvGrpSpPr>
                <p:cNvPr id="28071" name="Group 8"/>
                <p:cNvGrpSpPr>
                  <a:grpSpLocks/>
                </p:cNvGrpSpPr>
                <p:nvPr/>
              </p:nvGrpSpPr>
              <p:grpSpPr bwMode="auto">
                <a:xfrm>
                  <a:off x="1462" y="1963"/>
                  <a:ext cx="618" cy="1221"/>
                  <a:chOff x="1462" y="1963"/>
                  <a:chExt cx="618" cy="1221"/>
                </a:xfrm>
              </p:grpSpPr>
              <p:sp>
                <p:nvSpPr>
                  <p:cNvPr id="28072" name="Freeform 9"/>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2 h 1334"/>
                      <a:gd name="T12" fmla="*/ 7 w 881"/>
                      <a:gd name="T13" fmla="*/ 3 h 1334"/>
                      <a:gd name="T14" fmla="*/ 7 w 881"/>
                      <a:gd name="T15" fmla="*/ 3 h 1334"/>
                      <a:gd name="T16" fmla="*/ 7 w 881"/>
                      <a:gd name="T17" fmla="*/ 3 h 1334"/>
                      <a:gd name="T18" fmla="*/ 7 w 881"/>
                      <a:gd name="T19" fmla="*/ 4 h 1334"/>
                      <a:gd name="T20" fmla="*/ 7 w 881"/>
                      <a:gd name="T21" fmla="*/ 5 h 1334"/>
                      <a:gd name="T22" fmla="*/ 7 w 881"/>
                      <a:gd name="T23" fmla="*/ 5 h 1334"/>
                      <a:gd name="T24" fmla="*/ 6 w 881"/>
                      <a:gd name="T25" fmla="*/ 6 h 1334"/>
                      <a:gd name="T26" fmla="*/ 6 w 881"/>
                      <a:gd name="T27" fmla="*/ 6 h 1334"/>
                      <a:gd name="T28" fmla="*/ 6 w 881"/>
                      <a:gd name="T29" fmla="*/ 6 h 1334"/>
                      <a:gd name="T30" fmla="*/ 6 w 881"/>
                      <a:gd name="T31" fmla="*/ 6 h 1334"/>
                      <a:gd name="T32" fmla="*/ 5 w 881"/>
                      <a:gd name="T33" fmla="*/ 7 h 1334"/>
                      <a:gd name="T34" fmla="*/ 1 w 881"/>
                      <a:gd name="T35" fmla="*/ 11 h 1334"/>
                      <a:gd name="T36" fmla="*/ 0 w 881"/>
                      <a:gd name="T37" fmla="*/ 10 h 1334"/>
                      <a:gd name="T38" fmla="*/ 1 w 881"/>
                      <a:gd name="T39" fmla="*/ 10 h 1334"/>
                      <a:gd name="T40" fmla="*/ 1 w 881"/>
                      <a:gd name="T41" fmla="*/ 9 h 1334"/>
                      <a:gd name="T42" fmla="*/ 2 w 881"/>
                      <a:gd name="T43" fmla="*/ 9 h 1334"/>
                      <a:gd name="T44" fmla="*/ 2 w 881"/>
                      <a:gd name="T45" fmla="*/ 8 h 1334"/>
                      <a:gd name="T46" fmla="*/ 2 w 881"/>
                      <a:gd name="T47" fmla="*/ 8 h 1334"/>
                      <a:gd name="T48" fmla="*/ 3 w 881"/>
                      <a:gd name="T49" fmla="*/ 7 h 1334"/>
                      <a:gd name="T50" fmla="*/ 3 w 881"/>
                      <a:gd name="T51" fmla="*/ 7 h 1334"/>
                      <a:gd name="T52" fmla="*/ 3 w 881"/>
                      <a:gd name="T53" fmla="*/ 6 h 1334"/>
                      <a:gd name="T54" fmla="*/ 3 w 881"/>
                      <a:gd name="T55" fmla="*/ 6 h 1334"/>
                      <a:gd name="T56" fmla="*/ 3 w 881"/>
                      <a:gd name="T57" fmla="*/ 6 h 1334"/>
                      <a:gd name="T58" fmla="*/ 3 w 881"/>
                      <a:gd name="T59" fmla="*/ 6 h 1334"/>
                      <a:gd name="T60" fmla="*/ 4 w 881"/>
                      <a:gd name="T61" fmla="*/ 5 h 1334"/>
                      <a:gd name="T62" fmla="*/ 4 w 881"/>
                      <a:gd name="T63" fmla="*/ 5 h 1334"/>
                      <a:gd name="T64" fmla="*/ 4 w 881"/>
                      <a:gd name="T65" fmla="*/ 4 h 1334"/>
                      <a:gd name="T66" fmla="*/ 4 w 881"/>
                      <a:gd name="T67" fmla="*/ 4 h 1334"/>
                      <a:gd name="T68" fmla="*/ 5 w 881"/>
                      <a:gd name="T69" fmla="*/ 4 h 1334"/>
                      <a:gd name="T70" fmla="*/ 5 w 881"/>
                      <a:gd name="T71" fmla="*/ 4 h 1334"/>
                      <a:gd name="T72" fmla="*/ 5 w 881"/>
                      <a:gd name="T73" fmla="*/ 4 h 1334"/>
                      <a:gd name="T74" fmla="*/ 6 w 881"/>
                      <a:gd name="T75" fmla="*/ 3 h 1334"/>
                      <a:gd name="T76" fmla="*/ 6 w 881"/>
                      <a:gd name="T77" fmla="*/ 3 h 1334"/>
                      <a:gd name="T78" fmla="*/ 6 w 881"/>
                      <a:gd name="T79" fmla="*/ 3 h 1334"/>
                      <a:gd name="T80" fmla="*/ 6 w 881"/>
                      <a:gd name="T81" fmla="*/ 3 h 1334"/>
                      <a:gd name="T82" fmla="*/ 6 w 881"/>
                      <a:gd name="T83" fmla="*/ 3 h 1334"/>
                      <a:gd name="T84" fmla="*/ 6 w 881"/>
                      <a:gd name="T85" fmla="*/ 3 h 1334"/>
                      <a:gd name="T86" fmla="*/ 7 w 881"/>
                      <a:gd name="T87" fmla="*/ 2 h 1334"/>
                      <a:gd name="T88" fmla="*/ 6 w 881"/>
                      <a:gd name="T89" fmla="*/ 2 h 1334"/>
                      <a:gd name="T90" fmla="*/ 7 w 881"/>
                      <a:gd name="T91" fmla="*/ 2 h 1334"/>
                      <a:gd name="T92" fmla="*/ 6 w 881"/>
                      <a:gd name="T93" fmla="*/ 2 h 1334"/>
                      <a:gd name="T94" fmla="*/ 6 w 881"/>
                      <a:gd name="T95" fmla="*/ 2 h 133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81"/>
                      <a:gd name="T145" fmla="*/ 0 h 1334"/>
                      <a:gd name="T146" fmla="*/ 881 w 881"/>
                      <a:gd name="T147" fmla="*/ 1334 h 133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81" h="1334">
                        <a:moveTo>
                          <a:pt x="739" y="185"/>
                        </a:moveTo>
                        <a:lnTo>
                          <a:pt x="796" y="0"/>
                        </a:lnTo>
                        <a:lnTo>
                          <a:pt x="853" y="29"/>
                        </a:lnTo>
                        <a:lnTo>
                          <a:pt x="853" y="71"/>
                        </a:lnTo>
                        <a:lnTo>
                          <a:pt x="853" y="100"/>
                        </a:lnTo>
                        <a:lnTo>
                          <a:pt x="867" y="185"/>
                        </a:lnTo>
                        <a:lnTo>
                          <a:pt x="881" y="299"/>
                        </a:lnTo>
                        <a:lnTo>
                          <a:pt x="881" y="341"/>
                        </a:lnTo>
                        <a:lnTo>
                          <a:pt x="867" y="398"/>
                        </a:lnTo>
                        <a:lnTo>
                          <a:pt x="839" y="483"/>
                        </a:lnTo>
                        <a:lnTo>
                          <a:pt x="824" y="526"/>
                        </a:lnTo>
                        <a:lnTo>
                          <a:pt x="810" y="583"/>
                        </a:lnTo>
                        <a:lnTo>
                          <a:pt x="753" y="682"/>
                        </a:lnTo>
                        <a:lnTo>
                          <a:pt x="725" y="723"/>
                        </a:lnTo>
                        <a:lnTo>
                          <a:pt x="711" y="752"/>
                        </a:lnTo>
                        <a:lnTo>
                          <a:pt x="682" y="752"/>
                        </a:lnTo>
                        <a:lnTo>
                          <a:pt x="640" y="794"/>
                        </a:lnTo>
                        <a:lnTo>
                          <a:pt x="128" y="1334"/>
                        </a:lnTo>
                        <a:lnTo>
                          <a:pt x="0" y="1278"/>
                        </a:lnTo>
                        <a:lnTo>
                          <a:pt x="42" y="1221"/>
                        </a:lnTo>
                        <a:lnTo>
                          <a:pt x="128" y="1107"/>
                        </a:lnTo>
                        <a:lnTo>
                          <a:pt x="170" y="1050"/>
                        </a:lnTo>
                        <a:lnTo>
                          <a:pt x="199" y="1022"/>
                        </a:lnTo>
                        <a:lnTo>
                          <a:pt x="256" y="922"/>
                        </a:lnTo>
                        <a:lnTo>
                          <a:pt x="284" y="851"/>
                        </a:lnTo>
                        <a:lnTo>
                          <a:pt x="313" y="808"/>
                        </a:lnTo>
                        <a:lnTo>
                          <a:pt x="327" y="752"/>
                        </a:lnTo>
                        <a:lnTo>
                          <a:pt x="355" y="737"/>
                        </a:lnTo>
                        <a:lnTo>
                          <a:pt x="369" y="723"/>
                        </a:lnTo>
                        <a:lnTo>
                          <a:pt x="384" y="668"/>
                        </a:lnTo>
                        <a:lnTo>
                          <a:pt x="426" y="540"/>
                        </a:lnTo>
                        <a:lnTo>
                          <a:pt x="441" y="526"/>
                        </a:lnTo>
                        <a:lnTo>
                          <a:pt x="455" y="512"/>
                        </a:lnTo>
                        <a:lnTo>
                          <a:pt x="497" y="483"/>
                        </a:lnTo>
                        <a:lnTo>
                          <a:pt x="554" y="455"/>
                        </a:lnTo>
                        <a:lnTo>
                          <a:pt x="597" y="441"/>
                        </a:lnTo>
                        <a:lnTo>
                          <a:pt x="625" y="469"/>
                        </a:lnTo>
                        <a:lnTo>
                          <a:pt x="654" y="370"/>
                        </a:lnTo>
                        <a:lnTo>
                          <a:pt x="682" y="370"/>
                        </a:lnTo>
                        <a:lnTo>
                          <a:pt x="725" y="370"/>
                        </a:lnTo>
                        <a:lnTo>
                          <a:pt x="725" y="327"/>
                        </a:lnTo>
                        <a:lnTo>
                          <a:pt x="753" y="299"/>
                        </a:lnTo>
                        <a:lnTo>
                          <a:pt x="739" y="270"/>
                        </a:lnTo>
                        <a:lnTo>
                          <a:pt x="782" y="242"/>
                        </a:lnTo>
                        <a:lnTo>
                          <a:pt x="753" y="228"/>
                        </a:lnTo>
                        <a:lnTo>
                          <a:pt x="782" y="199"/>
                        </a:lnTo>
                        <a:lnTo>
                          <a:pt x="753" y="185"/>
                        </a:lnTo>
                        <a:lnTo>
                          <a:pt x="739" y="185"/>
                        </a:lnTo>
                        <a:close/>
                      </a:path>
                    </a:pathLst>
                  </a:custGeom>
                  <a:solidFill>
                    <a:srgbClr val="FFFFFF"/>
                  </a:solidFill>
                  <a:ln w="9525">
                    <a:noFill/>
                    <a:round/>
                    <a:headEnd/>
                    <a:tailEnd/>
                  </a:ln>
                </p:spPr>
                <p:txBody>
                  <a:bodyPr/>
                  <a:lstStyle/>
                  <a:p>
                    <a:endParaRPr lang="en-GB"/>
                  </a:p>
                </p:txBody>
              </p:sp>
              <p:sp>
                <p:nvSpPr>
                  <p:cNvPr id="28073" name="Freeform 10"/>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1 h 1334"/>
                      <a:gd name="T12" fmla="*/ 7 w 881"/>
                      <a:gd name="T13" fmla="*/ 2 h 1334"/>
                      <a:gd name="T14" fmla="*/ 7 w 881"/>
                      <a:gd name="T15" fmla="*/ 3 h 1334"/>
                      <a:gd name="T16" fmla="*/ 7 w 881"/>
                      <a:gd name="T17" fmla="*/ 5 h 1334"/>
                      <a:gd name="T18" fmla="*/ 6 w 881"/>
                      <a:gd name="T19" fmla="*/ 6 h 1334"/>
                      <a:gd name="T20" fmla="*/ 6 w 881"/>
                      <a:gd name="T21" fmla="*/ 6 h 1334"/>
                      <a:gd name="T22" fmla="*/ 6 w 881"/>
                      <a:gd name="T23" fmla="*/ 6 h 1334"/>
                      <a:gd name="T24" fmla="*/ 6 w 881"/>
                      <a:gd name="T25" fmla="*/ 6 h 1334"/>
                      <a:gd name="T26" fmla="*/ 5 w 881"/>
                      <a:gd name="T27" fmla="*/ 7 h 1334"/>
                      <a:gd name="T28" fmla="*/ 2 w 881"/>
                      <a:gd name="T29" fmla="*/ 11 h 1334"/>
                      <a:gd name="T30" fmla="*/ 0 w 881"/>
                      <a:gd name="T31" fmla="*/ 10 h 1334"/>
                      <a:gd name="T32" fmla="*/ 1 w 881"/>
                      <a:gd name="T33" fmla="*/ 10 h 1334"/>
                      <a:gd name="T34" fmla="*/ 2 w 881"/>
                      <a:gd name="T35" fmla="*/ 9 h 1334"/>
                      <a:gd name="T36" fmla="*/ 3 w 881"/>
                      <a:gd name="T37" fmla="*/ 7 h 1334"/>
                      <a:gd name="T38" fmla="*/ 3 w 881"/>
                      <a:gd name="T39" fmla="*/ 6 h 1334"/>
                      <a:gd name="T40" fmla="*/ 3 w 881"/>
                      <a:gd name="T41" fmla="*/ 6 h 1334"/>
                      <a:gd name="T42" fmla="*/ 3 w 881"/>
                      <a:gd name="T43" fmla="*/ 6 h 1334"/>
                      <a:gd name="T44" fmla="*/ 3 w 881"/>
                      <a:gd name="T45" fmla="*/ 6 h 1334"/>
                      <a:gd name="T46" fmla="*/ 4 w 881"/>
                      <a:gd name="T47" fmla="*/ 5 h 1334"/>
                      <a:gd name="T48" fmla="*/ 4 w 881"/>
                      <a:gd name="T49" fmla="*/ 5 h 1334"/>
                      <a:gd name="T50" fmla="*/ 4 w 881"/>
                      <a:gd name="T51" fmla="*/ 4 h 1334"/>
                      <a:gd name="T52" fmla="*/ 4 w 881"/>
                      <a:gd name="T53" fmla="*/ 4 h 1334"/>
                      <a:gd name="T54" fmla="*/ 5 w 881"/>
                      <a:gd name="T55" fmla="*/ 4 h 1334"/>
                      <a:gd name="T56" fmla="*/ 5 w 881"/>
                      <a:gd name="T57" fmla="*/ 4 h 1334"/>
                      <a:gd name="T58" fmla="*/ 5 w 881"/>
                      <a:gd name="T59" fmla="*/ 4 h 1334"/>
                      <a:gd name="T60" fmla="*/ 5 w 881"/>
                      <a:gd name="T61" fmla="*/ 4 h 1334"/>
                      <a:gd name="T62" fmla="*/ 6 w 881"/>
                      <a:gd name="T63" fmla="*/ 3 h 1334"/>
                      <a:gd name="T64" fmla="*/ 6 w 881"/>
                      <a:gd name="T65" fmla="*/ 3 h 1334"/>
                      <a:gd name="T66" fmla="*/ 6 w 881"/>
                      <a:gd name="T67" fmla="*/ 3 h 1334"/>
                      <a:gd name="T68" fmla="*/ 6 w 881"/>
                      <a:gd name="T69" fmla="*/ 3 h 1334"/>
                      <a:gd name="T70" fmla="*/ 7 w 881"/>
                      <a:gd name="T71" fmla="*/ 3 h 1334"/>
                      <a:gd name="T72" fmla="*/ 6 w 881"/>
                      <a:gd name="T73" fmla="*/ 3 h 1334"/>
                      <a:gd name="T74" fmla="*/ 7 w 881"/>
                      <a:gd name="T75" fmla="*/ 2 h 1334"/>
                      <a:gd name="T76" fmla="*/ 6 w 881"/>
                      <a:gd name="T77" fmla="*/ 2 h 1334"/>
                      <a:gd name="T78" fmla="*/ 7 w 881"/>
                      <a:gd name="T79" fmla="*/ 2 h 1334"/>
                      <a:gd name="T80" fmla="*/ 6 w 881"/>
                      <a:gd name="T81" fmla="*/ 2 h 1334"/>
                      <a:gd name="T82" fmla="*/ 6 w 881"/>
                      <a:gd name="T83" fmla="*/ 2 h 133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81"/>
                      <a:gd name="T127" fmla="*/ 0 h 1334"/>
                      <a:gd name="T128" fmla="*/ 881 w 881"/>
                      <a:gd name="T129" fmla="*/ 1334 h 133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81" h="1334">
                        <a:moveTo>
                          <a:pt x="753" y="185"/>
                        </a:moveTo>
                        <a:lnTo>
                          <a:pt x="824" y="0"/>
                        </a:lnTo>
                        <a:lnTo>
                          <a:pt x="853" y="29"/>
                        </a:lnTo>
                        <a:lnTo>
                          <a:pt x="853" y="71"/>
                        </a:lnTo>
                        <a:lnTo>
                          <a:pt x="867" y="85"/>
                        </a:lnTo>
                        <a:lnTo>
                          <a:pt x="867" y="100"/>
                        </a:lnTo>
                        <a:lnTo>
                          <a:pt x="881" y="171"/>
                        </a:lnTo>
                        <a:lnTo>
                          <a:pt x="881" y="341"/>
                        </a:lnTo>
                        <a:lnTo>
                          <a:pt x="839" y="526"/>
                        </a:lnTo>
                        <a:lnTo>
                          <a:pt x="753" y="682"/>
                        </a:lnTo>
                        <a:lnTo>
                          <a:pt x="711" y="711"/>
                        </a:lnTo>
                        <a:lnTo>
                          <a:pt x="696" y="737"/>
                        </a:lnTo>
                        <a:lnTo>
                          <a:pt x="682" y="752"/>
                        </a:lnTo>
                        <a:lnTo>
                          <a:pt x="640" y="794"/>
                        </a:lnTo>
                        <a:lnTo>
                          <a:pt x="142" y="1334"/>
                        </a:lnTo>
                        <a:lnTo>
                          <a:pt x="0" y="1278"/>
                        </a:lnTo>
                        <a:lnTo>
                          <a:pt x="42" y="1206"/>
                        </a:lnTo>
                        <a:lnTo>
                          <a:pt x="156" y="1064"/>
                        </a:lnTo>
                        <a:lnTo>
                          <a:pt x="284" y="865"/>
                        </a:lnTo>
                        <a:lnTo>
                          <a:pt x="313" y="766"/>
                        </a:lnTo>
                        <a:lnTo>
                          <a:pt x="355" y="737"/>
                        </a:lnTo>
                        <a:lnTo>
                          <a:pt x="369" y="723"/>
                        </a:lnTo>
                        <a:lnTo>
                          <a:pt x="384" y="668"/>
                        </a:lnTo>
                        <a:lnTo>
                          <a:pt x="426" y="540"/>
                        </a:lnTo>
                        <a:lnTo>
                          <a:pt x="441" y="526"/>
                        </a:lnTo>
                        <a:lnTo>
                          <a:pt x="455" y="498"/>
                        </a:lnTo>
                        <a:lnTo>
                          <a:pt x="497" y="469"/>
                        </a:lnTo>
                        <a:lnTo>
                          <a:pt x="554" y="455"/>
                        </a:lnTo>
                        <a:lnTo>
                          <a:pt x="583" y="441"/>
                        </a:lnTo>
                        <a:lnTo>
                          <a:pt x="597" y="441"/>
                        </a:lnTo>
                        <a:lnTo>
                          <a:pt x="625" y="469"/>
                        </a:lnTo>
                        <a:lnTo>
                          <a:pt x="654" y="370"/>
                        </a:lnTo>
                        <a:lnTo>
                          <a:pt x="696" y="370"/>
                        </a:lnTo>
                        <a:lnTo>
                          <a:pt x="725" y="370"/>
                        </a:lnTo>
                        <a:lnTo>
                          <a:pt x="739" y="327"/>
                        </a:lnTo>
                        <a:lnTo>
                          <a:pt x="782" y="299"/>
                        </a:lnTo>
                        <a:lnTo>
                          <a:pt x="753" y="270"/>
                        </a:lnTo>
                        <a:lnTo>
                          <a:pt x="782" y="242"/>
                        </a:lnTo>
                        <a:lnTo>
                          <a:pt x="753" y="228"/>
                        </a:lnTo>
                        <a:lnTo>
                          <a:pt x="782" y="199"/>
                        </a:lnTo>
                        <a:lnTo>
                          <a:pt x="768" y="185"/>
                        </a:lnTo>
                        <a:lnTo>
                          <a:pt x="753" y="185"/>
                        </a:lnTo>
                        <a:close/>
                      </a:path>
                    </a:pathLst>
                  </a:custGeom>
                  <a:noFill/>
                  <a:ln w="11113">
                    <a:solidFill>
                      <a:srgbClr val="000000"/>
                    </a:solidFill>
                    <a:prstDash val="solid"/>
                    <a:round/>
                    <a:headEnd/>
                    <a:tailEnd/>
                  </a:ln>
                </p:spPr>
                <p:txBody>
                  <a:bodyPr/>
                  <a:lstStyle/>
                  <a:p>
                    <a:endParaRPr lang="en-GB"/>
                  </a:p>
                </p:txBody>
              </p:sp>
              <p:grpSp>
                <p:nvGrpSpPr>
                  <p:cNvPr id="28074" name="Group 11"/>
                  <p:cNvGrpSpPr>
                    <a:grpSpLocks/>
                  </p:cNvGrpSpPr>
                  <p:nvPr/>
                </p:nvGrpSpPr>
                <p:grpSpPr bwMode="auto">
                  <a:xfrm>
                    <a:off x="1462" y="2623"/>
                    <a:ext cx="234" cy="561"/>
                    <a:chOff x="1462" y="2623"/>
                    <a:chExt cx="234" cy="561"/>
                  </a:xfrm>
                </p:grpSpPr>
                <p:sp>
                  <p:nvSpPr>
                    <p:cNvPr id="28075" name="Oval 12"/>
                    <p:cNvSpPr>
                      <a:spLocks noChangeArrowheads="1"/>
                    </p:cNvSpPr>
                    <p:nvPr/>
                  </p:nvSpPr>
                  <p:spPr bwMode="auto">
                    <a:xfrm>
                      <a:off x="1462" y="3170"/>
                      <a:ext cx="7" cy="7"/>
                    </a:xfrm>
                    <a:prstGeom prst="ellipse">
                      <a:avLst/>
                    </a:prstGeom>
                    <a:solidFill>
                      <a:srgbClr val="FFFF00"/>
                    </a:solidFill>
                    <a:ln w="9525">
                      <a:noFill/>
                      <a:round/>
                      <a:headEnd/>
                      <a:tailEnd/>
                    </a:ln>
                  </p:spPr>
                  <p:txBody>
                    <a:bodyPr/>
                    <a:lstStyle/>
                    <a:p>
                      <a:endParaRPr lang="en-GB"/>
                    </a:p>
                  </p:txBody>
                </p:sp>
                <p:sp>
                  <p:nvSpPr>
                    <p:cNvPr id="28076" name="Oval 13"/>
                    <p:cNvSpPr>
                      <a:spLocks noChangeArrowheads="1"/>
                    </p:cNvSpPr>
                    <p:nvPr/>
                  </p:nvSpPr>
                  <p:spPr bwMode="auto">
                    <a:xfrm>
                      <a:off x="1465" y="3173"/>
                      <a:ext cx="1" cy="1"/>
                    </a:xfrm>
                    <a:prstGeom prst="ellipse">
                      <a:avLst/>
                    </a:prstGeom>
                    <a:solidFill>
                      <a:srgbClr val="FFFF00"/>
                    </a:solidFill>
                    <a:ln w="11113">
                      <a:solidFill>
                        <a:srgbClr val="FFFFFF"/>
                      </a:solidFill>
                      <a:round/>
                      <a:headEnd/>
                      <a:tailEnd/>
                    </a:ln>
                  </p:spPr>
                  <p:txBody>
                    <a:bodyPr/>
                    <a:lstStyle/>
                    <a:p>
                      <a:endParaRPr lang="en-GB"/>
                    </a:p>
                  </p:txBody>
                </p:sp>
                <p:sp>
                  <p:nvSpPr>
                    <p:cNvPr id="28077" name="Freeform 14"/>
                    <p:cNvSpPr>
                      <a:spLocks/>
                    </p:cNvSpPr>
                    <p:nvPr/>
                  </p:nvSpPr>
                  <p:spPr bwMode="auto">
                    <a:xfrm>
                      <a:off x="1476" y="2637"/>
                      <a:ext cx="213" cy="547"/>
                    </a:xfrm>
                    <a:custGeom>
                      <a:avLst/>
                      <a:gdLst>
                        <a:gd name="T0" fmla="*/ 4 w 426"/>
                        <a:gd name="T1" fmla="*/ 0 h 1094"/>
                        <a:gd name="T2" fmla="*/ 3 w 426"/>
                        <a:gd name="T3" fmla="*/ 1 h 1094"/>
                        <a:gd name="T4" fmla="*/ 3 w 426"/>
                        <a:gd name="T5" fmla="*/ 2 h 1094"/>
                        <a:gd name="T6" fmla="*/ 2 w 426"/>
                        <a:gd name="T7" fmla="*/ 2 h 1094"/>
                        <a:gd name="T8" fmla="*/ 2 w 426"/>
                        <a:gd name="T9" fmla="*/ 3 h 1094"/>
                        <a:gd name="T10" fmla="*/ 2 w 426"/>
                        <a:gd name="T11" fmla="*/ 3 h 1094"/>
                        <a:gd name="T12" fmla="*/ 2 w 426"/>
                        <a:gd name="T13" fmla="*/ 4 h 1094"/>
                        <a:gd name="T14" fmla="*/ 1 w 426"/>
                        <a:gd name="T15" fmla="*/ 5 h 1094"/>
                        <a:gd name="T16" fmla="*/ 1 w 426"/>
                        <a:gd name="T17" fmla="*/ 6 h 1094"/>
                        <a:gd name="T18" fmla="*/ 1 w 426"/>
                        <a:gd name="T19" fmla="*/ 7 h 1094"/>
                        <a:gd name="T20" fmla="*/ 1 w 426"/>
                        <a:gd name="T21" fmla="*/ 8 h 1094"/>
                        <a:gd name="T22" fmla="*/ 1 w 426"/>
                        <a:gd name="T23" fmla="*/ 8 h 1094"/>
                        <a:gd name="T24" fmla="*/ 0 w 426"/>
                        <a:gd name="T25" fmla="*/ 8 h 1094"/>
                        <a:gd name="T26" fmla="*/ 0 w 426"/>
                        <a:gd name="T27" fmla="*/ 9 h 1094"/>
                        <a:gd name="T28" fmla="*/ 0 w 426"/>
                        <a:gd name="T29" fmla="*/ 9 h 1094"/>
                        <a:gd name="T30" fmla="*/ 0 w 426"/>
                        <a:gd name="T31" fmla="*/ 9 h 1094"/>
                        <a:gd name="T32" fmla="*/ 0 w 426"/>
                        <a:gd name="T33" fmla="*/ 9 h 109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6"/>
                        <a:gd name="T52" fmla="*/ 0 h 1094"/>
                        <a:gd name="T53" fmla="*/ 426 w 426"/>
                        <a:gd name="T54" fmla="*/ 1094 h 109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6" h="1094">
                          <a:moveTo>
                            <a:pt x="426" y="0"/>
                          </a:moveTo>
                          <a:lnTo>
                            <a:pt x="327" y="128"/>
                          </a:lnTo>
                          <a:lnTo>
                            <a:pt x="270" y="184"/>
                          </a:lnTo>
                          <a:lnTo>
                            <a:pt x="227" y="227"/>
                          </a:lnTo>
                          <a:lnTo>
                            <a:pt x="213" y="312"/>
                          </a:lnTo>
                          <a:lnTo>
                            <a:pt x="199" y="383"/>
                          </a:lnTo>
                          <a:lnTo>
                            <a:pt x="156" y="454"/>
                          </a:lnTo>
                          <a:lnTo>
                            <a:pt x="99" y="611"/>
                          </a:lnTo>
                          <a:lnTo>
                            <a:pt x="42" y="781"/>
                          </a:lnTo>
                          <a:lnTo>
                            <a:pt x="14" y="852"/>
                          </a:lnTo>
                          <a:lnTo>
                            <a:pt x="14" y="923"/>
                          </a:lnTo>
                          <a:lnTo>
                            <a:pt x="14" y="966"/>
                          </a:lnTo>
                          <a:lnTo>
                            <a:pt x="0" y="1009"/>
                          </a:lnTo>
                          <a:lnTo>
                            <a:pt x="0" y="1037"/>
                          </a:lnTo>
                          <a:lnTo>
                            <a:pt x="0" y="1066"/>
                          </a:lnTo>
                          <a:lnTo>
                            <a:pt x="0" y="1080"/>
                          </a:lnTo>
                          <a:lnTo>
                            <a:pt x="0" y="1094"/>
                          </a:lnTo>
                        </a:path>
                      </a:pathLst>
                    </a:custGeom>
                    <a:noFill/>
                    <a:ln w="11113">
                      <a:solidFill>
                        <a:srgbClr val="FFFFFF"/>
                      </a:solidFill>
                      <a:prstDash val="solid"/>
                      <a:round/>
                      <a:headEnd/>
                      <a:tailEnd/>
                    </a:ln>
                  </p:spPr>
                  <p:txBody>
                    <a:bodyPr/>
                    <a:lstStyle/>
                    <a:p>
                      <a:endParaRPr lang="en-GB"/>
                    </a:p>
                  </p:txBody>
                </p:sp>
                <p:sp>
                  <p:nvSpPr>
                    <p:cNvPr id="28078" name="Oval 15"/>
                    <p:cNvSpPr>
                      <a:spLocks noChangeArrowheads="1"/>
                    </p:cNvSpPr>
                    <p:nvPr/>
                  </p:nvSpPr>
                  <p:spPr bwMode="auto">
                    <a:xfrm>
                      <a:off x="1689" y="2623"/>
                      <a:ext cx="7" cy="7"/>
                    </a:xfrm>
                    <a:prstGeom prst="ellipse">
                      <a:avLst/>
                    </a:prstGeom>
                    <a:solidFill>
                      <a:srgbClr val="FFFF00"/>
                    </a:solidFill>
                    <a:ln w="9525">
                      <a:noFill/>
                      <a:round/>
                      <a:headEnd/>
                      <a:tailEnd/>
                    </a:ln>
                  </p:spPr>
                  <p:txBody>
                    <a:bodyPr/>
                    <a:lstStyle/>
                    <a:p>
                      <a:endParaRPr lang="en-GB"/>
                    </a:p>
                  </p:txBody>
                </p:sp>
                <p:sp>
                  <p:nvSpPr>
                    <p:cNvPr id="28079" name="Oval 16"/>
                    <p:cNvSpPr>
                      <a:spLocks noChangeArrowheads="1"/>
                    </p:cNvSpPr>
                    <p:nvPr/>
                  </p:nvSpPr>
                  <p:spPr bwMode="auto">
                    <a:xfrm>
                      <a:off x="1692" y="2626"/>
                      <a:ext cx="1" cy="1"/>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28050" name="Group 17"/>
              <p:cNvGrpSpPr>
                <a:grpSpLocks/>
              </p:cNvGrpSpPr>
              <p:nvPr/>
            </p:nvGrpSpPr>
            <p:grpSpPr bwMode="auto">
              <a:xfrm>
                <a:off x="1639" y="1963"/>
                <a:ext cx="413" cy="1349"/>
                <a:chOff x="1639" y="1963"/>
                <a:chExt cx="413" cy="1349"/>
              </a:xfrm>
            </p:grpSpPr>
            <p:sp>
              <p:nvSpPr>
                <p:cNvPr id="28057" name="Freeform 18"/>
                <p:cNvSpPr>
                  <a:spLocks/>
                </p:cNvSpPr>
                <p:nvPr/>
              </p:nvSpPr>
              <p:spPr bwMode="auto">
                <a:xfrm>
                  <a:off x="1838" y="1963"/>
                  <a:ext cx="200" cy="745"/>
                </a:xfrm>
                <a:custGeom>
                  <a:avLst/>
                  <a:gdLst>
                    <a:gd name="T0" fmla="*/ 3 w 398"/>
                    <a:gd name="T1" fmla="*/ 1 h 1491"/>
                    <a:gd name="T2" fmla="*/ 4 w 398"/>
                    <a:gd name="T3" fmla="*/ 0 h 1491"/>
                    <a:gd name="T4" fmla="*/ 4 w 398"/>
                    <a:gd name="T5" fmla="*/ 0 h 1491"/>
                    <a:gd name="T6" fmla="*/ 3 w 398"/>
                    <a:gd name="T7" fmla="*/ 0 h 1491"/>
                    <a:gd name="T8" fmla="*/ 3 w 398"/>
                    <a:gd name="T9" fmla="*/ 0 h 1491"/>
                    <a:gd name="T10" fmla="*/ 3 w 398"/>
                    <a:gd name="T11" fmla="*/ 0 h 1491"/>
                    <a:gd name="T12" fmla="*/ 2 w 398"/>
                    <a:gd name="T13" fmla="*/ 1 h 1491"/>
                    <a:gd name="T14" fmla="*/ 2 w 398"/>
                    <a:gd name="T15" fmla="*/ 1 h 1491"/>
                    <a:gd name="T16" fmla="*/ 1 w 398"/>
                    <a:gd name="T17" fmla="*/ 3 h 1491"/>
                    <a:gd name="T18" fmla="*/ 0 w 398"/>
                    <a:gd name="T19" fmla="*/ 3 h 1491"/>
                    <a:gd name="T20" fmla="*/ 1 w 398"/>
                    <a:gd name="T21" fmla="*/ 4 h 1491"/>
                    <a:gd name="T22" fmla="*/ 1 w 398"/>
                    <a:gd name="T23" fmla="*/ 5 h 1491"/>
                    <a:gd name="T24" fmla="*/ 1 w 398"/>
                    <a:gd name="T25" fmla="*/ 5 h 1491"/>
                    <a:gd name="T26" fmla="*/ 1 w 398"/>
                    <a:gd name="T27" fmla="*/ 5 h 1491"/>
                    <a:gd name="T28" fmla="*/ 1 w 398"/>
                    <a:gd name="T29" fmla="*/ 11 h 1491"/>
                    <a:gd name="T30" fmla="*/ 2 w 398"/>
                    <a:gd name="T31" fmla="*/ 11 h 1491"/>
                    <a:gd name="T32" fmla="*/ 2 w 398"/>
                    <a:gd name="T33" fmla="*/ 10 h 1491"/>
                    <a:gd name="T34" fmla="*/ 2 w 398"/>
                    <a:gd name="T35" fmla="*/ 10 h 1491"/>
                    <a:gd name="T36" fmla="*/ 2 w 398"/>
                    <a:gd name="T37" fmla="*/ 9 h 1491"/>
                    <a:gd name="T38" fmla="*/ 2 w 398"/>
                    <a:gd name="T39" fmla="*/ 9 h 1491"/>
                    <a:gd name="T40" fmla="*/ 2 w 398"/>
                    <a:gd name="T41" fmla="*/ 8 h 1491"/>
                    <a:gd name="T42" fmla="*/ 2 w 398"/>
                    <a:gd name="T43" fmla="*/ 7 h 1491"/>
                    <a:gd name="T44" fmla="*/ 2 w 398"/>
                    <a:gd name="T45" fmla="*/ 7 h 1491"/>
                    <a:gd name="T46" fmla="*/ 2 w 398"/>
                    <a:gd name="T47" fmla="*/ 6 h 1491"/>
                    <a:gd name="T48" fmla="*/ 3 w 398"/>
                    <a:gd name="T49" fmla="*/ 6 h 1491"/>
                    <a:gd name="T50" fmla="*/ 3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3 h 1491"/>
                    <a:gd name="T64" fmla="*/ 3 w 398"/>
                    <a:gd name="T65" fmla="*/ 3 h 1491"/>
                    <a:gd name="T66" fmla="*/ 3 w 398"/>
                    <a:gd name="T67" fmla="*/ 3 h 1491"/>
                    <a:gd name="T68" fmla="*/ 3 w 398"/>
                    <a:gd name="T69" fmla="*/ 3 h 1491"/>
                    <a:gd name="T70" fmla="*/ 3 w 398"/>
                    <a:gd name="T71" fmla="*/ 2 h 1491"/>
                    <a:gd name="T72" fmla="*/ 2 w 398"/>
                    <a:gd name="T73" fmla="*/ 2 h 1491"/>
                    <a:gd name="T74" fmla="*/ 3 w 398"/>
                    <a:gd name="T75" fmla="*/ 2 h 1491"/>
                    <a:gd name="T76" fmla="*/ 2 w 398"/>
                    <a:gd name="T77" fmla="*/ 2 h 1491"/>
                    <a:gd name="T78" fmla="*/ 3 w 398"/>
                    <a:gd name="T79" fmla="*/ 1 h 1491"/>
                    <a:gd name="T80" fmla="*/ 3 w 398"/>
                    <a:gd name="T81" fmla="*/ 1 h 1491"/>
                    <a:gd name="T82" fmla="*/ 3 w 398"/>
                    <a:gd name="T83" fmla="*/ 1 h 1491"/>
                    <a:gd name="T84" fmla="*/ 3 w 398"/>
                    <a:gd name="T85" fmla="*/ 1 h 1491"/>
                    <a:gd name="T86" fmla="*/ 3 w 398"/>
                    <a:gd name="T87" fmla="*/ 1 h 1491"/>
                    <a:gd name="T88" fmla="*/ 3 w 398"/>
                    <a:gd name="T89" fmla="*/ 1 h 14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8"/>
                    <a:gd name="T136" fmla="*/ 0 h 1491"/>
                    <a:gd name="T137" fmla="*/ 398 w 398"/>
                    <a:gd name="T138" fmla="*/ 1491 h 14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8" h="1491">
                      <a:moveTo>
                        <a:pt x="341" y="185"/>
                      </a:moveTo>
                      <a:lnTo>
                        <a:pt x="398" y="0"/>
                      </a:lnTo>
                      <a:lnTo>
                        <a:pt x="384" y="0"/>
                      </a:lnTo>
                      <a:lnTo>
                        <a:pt x="341" y="29"/>
                      </a:lnTo>
                      <a:lnTo>
                        <a:pt x="327" y="57"/>
                      </a:lnTo>
                      <a:lnTo>
                        <a:pt x="256" y="114"/>
                      </a:lnTo>
                      <a:lnTo>
                        <a:pt x="199" y="142"/>
                      </a:lnTo>
                      <a:lnTo>
                        <a:pt x="142" y="228"/>
                      </a:lnTo>
                      <a:lnTo>
                        <a:pt x="43" y="398"/>
                      </a:lnTo>
                      <a:lnTo>
                        <a:pt x="0" y="483"/>
                      </a:lnTo>
                      <a:lnTo>
                        <a:pt x="14" y="569"/>
                      </a:lnTo>
                      <a:lnTo>
                        <a:pt x="28" y="654"/>
                      </a:lnTo>
                      <a:lnTo>
                        <a:pt x="28" y="668"/>
                      </a:lnTo>
                      <a:lnTo>
                        <a:pt x="28" y="723"/>
                      </a:lnTo>
                      <a:lnTo>
                        <a:pt x="28" y="1448"/>
                      </a:lnTo>
                      <a:lnTo>
                        <a:pt x="156" y="1491"/>
                      </a:lnTo>
                      <a:lnTo>
                        <a:pt x="170" y="1405"/>
                      </a:lnTo>
                      <a:lnTo>
                        <a:pt x="199" y="1292"/>
                      </a:lnTo>
                      <a:lnTo>
                        <a:pt x="199" y="1235"/>
                      </a:lnTo>
                      <a:lnTo>
                        <a:pt x="199" y="1178"/>
                      </a:lnTo>
                      <a:lnTo>
                        <a:pt x="227" y="1064"/>
                      </a:lnTo>
                      <a:lnTo>
                        <a:pt x="242" y="993"/>
                      </a:lnTo>
                      <a:lnTo>
                        <a:pt x="242" y="936"/>
                      </a:lnTo>
                      <a:lnTo>
                        <a:pt x="242" y="880"/>
                      </a:lnTo>
                      <a:lnTo>
                        <a:pt x="270" y="865"/>
                      </a:lnTo>
                      <a:lnTo>
                        <a:pt x="284" y="837"/>
                      </a:lnTo>
                      <a:lnTo>
                        <a:pt x="298" y="794"/>
                      </a:lnTo>
                      <a:lnTo>
                        <a:pt x="341" y="668"/>
                      </a:lnTo>
                      <a:lnTo>
                        <a:pt x="341" y="640"/>
                      </a:lnTo>
                      <a:lnTo>
                        <a:pt x="341" y="597"/>
                      </a:lnTo>
                      <a:lnTo>
                        <a:pt x="327" y="526"/>
                      </a:lnTo>
                      <a:lnTo>
                        <a:pt x="298" y="483"/>
                      </a:lnTo>
                      <a:lnTo>
                        <a:pt x="284" y="483"/>
                      </a:lnTo>
                      <a:lnTo>
                        <a:pt x="256" y="483"/>
                      </a:lnTo>
                      <a:lnTo>
                        <a:pt x="298" y="384"/>
                      </a:lnTo>
                      <a:lnTo>
                        <a:pt x="256" y="341"/>
                      </a:lnTo>
                      <a:lnTo>
                        <a:pt x="242" y="341"/>
                      </a:lnTo>
                      <a:lnTo>
                        <a:pt x="256" y="299"/>
                      </a:lnTo>
                      <a:lnTo>
                        <a:pt x="242" y="270"/>
                      </a:lnTo>
                      <a:lnTo>
                        <a:pt x="284" y="242"/>
                      </a:lnTo>
                      <a:lnTo>
                        <a:pt x="284" y="199"/>
                      </a:lnTo>
                      <a:lnTo>
                        <a:pt x="298" y="199"/>
                      </a:lnTo>
                      <a:lnTo>
                        <a:pt x="298" y="185"/>
                      </a:lnTo>
                      <a:lnTo>
                        <a:pt x="327" y="185"/>
                      </a:lnTo>
                      <a:lnTo>
                        <a:pt x="341" y="185"/>
                      </a:lnTo>
                      <a:close/>
                    </a:path>
                  </a:pathLst>
                </a:custGeom>
                <a:solidFill>
                  <a:srgbClr val="FFFFFF"/>
                </a:solidFill>
                <a:ln w="9525">
                  <a:noFill/>
                  <a:round/>
                  <a:headEnd/>
                  <a:tailEnd/>
                </a:ln>
              </p:spPr>
              <p:txBody>
                <a:bodyPr/>
                <a:lstStyle/>
                <a:p>
                  <a:endParaRPr lang="en-GB"/>
                </a:p>
              </p:txBody>
            </p:sp>
            <p:sp>
              <p:nvSpPr>
                <p:cNvPr id="28058" name="Freeform 19"/>
                <p:cNvSpPr>
                  <a:spLocks/>
                </p:cNvSpPr>
                <p:nvPr/>
              </p:nvSpPr>
              <p:spPr bwMode="auto">
                <a:xfrm>
                  <a:off x="1853" y="1963"/>
                  <a:ext cx="199" cy="745"/>
                </a:xfrm>
                <a:custGeom>
                  <a:avLst/>
                  <a:gdLst>
                    <a:gd name="T0" fmla="*/ 3 w 398"/>
                    <a:gd name="T1" fmla="*/ 1 h 1491"/>
                    <a:gd name="T2" fmla="*/ 3 w 398"/>
                    <a:gd name="T3" fmla="*/ 0 h 1491"/>
                    <a:gd name="T4" fmla="*/ 3 w 398"/>
                    <a:gd name="T5" fmla="*/ 0 h 1491"/>
                    <a:gd name="T6" fmla="*/ 3 w 398"/>
                    <a:gd name="T7" fmla="*/ 0 h 1491"/>
                    <a:gd name="T8" fmla="*/ 3 w 398"/>
                    <a:gd name="T9" fmla="*/ 0 h 1491"/>
                    <a:gd name="T10" fmla="*/ 2 w 398"/>
                    <a:gd name="T11" fmla="*/ 0 h 1491"/>
                    <a:gd name="T12" fmla="*/ 2 w 398"/>
                    <a:gd name="T13" fmla="*/ 1 h 1491"/>
                    <a:gd name="T14" fmla="*/ 1 w 398"/>
                    <a:gd name="T15" fmla="*/ 1 h 1491"/>
                    <a:gd name="T16" fmla="*/ 1 w 398"/>
                    <a:gd name="T17" fmla="*/ 1 h 1491"/>
                    <a:gd name="T18" fmla="*/ 1 w 398"/>
                    <a:gd name="T19" fmla="*/ 2 h 1491"/>
                    <a:gd name="T20" fmla="*/ 1 w 398"/>
                    <a:gd name="T21" fmla="*/ 3 h 1491"/>
                    <a:gd name="T22" fmla="*/ 1 w 398"/>
                    <a:gd name="T23" fmla="*/ 3 h 1491"/>
                    <a:gd name="T24" fmla="*/ 0 w 398"/>
                    <a:gd name="T25" fmla="*/ 4 h 1491"/>
                    <a:gd name="T26" fmla="*/ 0 w 398"/>
                    <a:gd name="T27" fmla="*/ 5 h 1491"/>
                    <a:gd name="T28" fmla="*/ 0 w 398"/>
                    <a:gd name="T29" fmla="*/ 5 h 1491"/>
                    <a:gd name="T30" fmla="*/ 0 w 398"/>
                    <a:gd name="T31" fmla="*/ 5 h 1491"/>
                    <a:gd name="T32" fmla="*/ 1 w 398"/>
                    <a:gd name="T33" fmla="*/ 11 h 1491"/>
                    <a:gd name="T34" fmla="*/ 1 w 398"/>
                    <a:gd name="T35" fmla="*/ 11 h 1491"/>
                    <a:gd name="T36" fmla="*/ 1 w 398"/>
                    <a:gd name="T37" fmla="*/ 11 h 1491"/>
                    <a:gd name="T38" fmla="*/ 1 w 398"/>
                    <a:gd name="T39" fmla="*/ 11 h 1491"/>
                    <a:gd name="T40" fmla="*/ 2 w 398"/>
                    <a:gd name="T41" fmla="*/ 10 h 1491"/>
                    <a:gd name="T42" fmla="*/ 2 w 398"/>
                    <a:gd name="T43" fmla="*/ 9 h 1491"/>
                    <a:gd name="T44" fmla="*/ 2 w 398"/>
                    <a:gd name="T45" fmla="*/ 7 h 1491"/>
                    <a:gd name="T46" fmla="*/ 2 w 398"/>
                    <a:gd name="T47" fmla="*/ 6 h 1491"/>
                    <a:gd name="T48" fmla="*/ 2 w 398"/>
                    <a:gd name="T49" fmla="*/ 6 h 1491"/>
                    <a:gd name="T50" fmla="*/ 2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4 h 1491"/>
                    <a:gd name="T64" fmla="*/ 3 w 398"/>
                    <a:gd name="T65" fmla="*/ 3 h 1491"/>
                    <a:gd name="T66" fmla="*/ 2 w 398"/>
                    <a:gd name="T67" fmla="*/ 3 h 1491"/>
                    <a:gd name="T68" fmla="*/ 2 w 398"/>
                    <a:gd name="T69" fmla="*/ 3 h 1491"/>
                    <a:gd name="T70" fmla="*/ 3 w 398"/>
                    <a:gd name="T71" fmla="*/ 3 h 1491"/>
                    <a:gd name="T72" fmla="*/ 2 w 398"/>
                    <a:gd name="T73" fmla="*/ 2 h 1491"/>
                    <a:gd name="T74" fmla="*/ 2 w 398"/>
                    <a:gd name="T75" fmla="*/ 2 h 1491"/>
                    <a:gd name="T76" fmla="*/ 2 w 398"/>
                    <a:gd name="T77" fmla="*/ 2 h 1491"/>
                    <a:gd name="T78" fmla="*/ 2 w 398"/>
                    <a:gd name="T79" fmla="*/ 2 h 1491"/>
                    <a:gd name="T80" fmla="*/ 2 w 398"/>
                    <a:gd name="T81" fmla="*/ 1 h 1491"/>
                    <a:gd name="T82" fmla="*/ 2 w 398"/>
                    <a:gd name="T83" fmla="*/ 1 h 1491"/>
                    <a:gd name="T84" fmla="*/ 3 w 398"/>
                    <a:gd name="T85" fmla="*/ 1 h 1491"/>
                    <a:gd name="T86" fmla="*/ 3 w 398"/>
                    <a:gd name="T87" fmla="*/ 1 h 1491"/>
                    <a:gd name="T88" fmla="*/ 3 w 398"/>
                    <a:gd name="T89" fmla="*/ 1 h 1491"/>
                    <a:gd name="T90" fmla="*/ 3 w 398"/>
                    <a:gd name="T91" fmla="*/ 1 h 149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1491"/>
                    <a:gd name="T140" fmla="*/ 398 w 398"/>
                    <a:gd name="T141" fmla="*/ 1491 h 149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1491">
                      <a:moveTo>
                        <a:pt x="327" y="185"/>
                      </a:moveTo>
                      <a:lnTo>
                        <a:pt x="398" y="0"/>
                      </a:lnTo>
                      <a:lnTo>
                        <a:pt x="356" y="0"/>
                      </a:lnTo>
                      <a:lnTo>
                        <a:pt x="313" y="29"/>
                      </a:lnTo>
                      <a:lnTo>
                        <a:pt x="285" y="43"/>
                      </a:lnTo>
                      <a:lnTo>
                        <a:pt x="214" y="100"/>
                      </a:lnTo>
                      <a:lnTo>
                        <a:pt x="142" y="171"/>
                      </a:lnTo>
                      <a:lnTo>
                        <a:pt x="114" y="199"/>
                      </a:lnTo>
                      <a:lnTo>
                        <a:pt x="86" y="242"/>
                      </a:lnTo>
                      <a:lnTo>
                        <a:pt x="57" y="341"/>
                      </a:lnTo>
                      <a:lnTo>
                        <a:pt x="43" y="384"/>
                      </a:lnTo>
                      <a:lnTo>
                        <a:pt x="15" y="427"/>
                      </a:lnTo>
                      <a:lnTo>
                        <a:pt x="0" y="554"/>
                      </a:lnTo>
                      <a:lnTo>
                        <a:pt x="0" y="640"/>
                      </a:lnTo>
                      <a:lnTo>
                        <a:pt x="0" y="668"/>
                      </a:lnTo>
                      <a:lnTo>
                        <a:pt x="0" y="723"/>
                      </a:lnTo>
                      <a:lnTo>
                        <a:pt x="15" y="1448"/>
                      </a:lnTo>
                      <a:lnTo>
                        <a:pt x="128" y="1491"/>
                      </a:lnTo>
                      <a:lnTo>
                        <a:pt x="128" y="1477"/>
                      </a:lnTo>
                      <a:lnTo>
                        <a:pt x="128" y="1448"/>
                      </a:lnTo>
                      <a:lnTo>
                        <a:pt x="142" y="1405"/>
                      </a:lnTo>
                      <a:lnTo>
                        <a:pt x="171" y="1221"/>
                      </a:lnTo>
                      <a:lnTo>
                        <a:pt x="214" y="993"/>
                      </a:lnTo>
                      <a:lnTo>
                        <a:pt x="214" y="894"/>
                      </a:lnTo>
                      <a:lnTo>
                        <a:pt x="242" y="851"/>
                      </a:lnTo>
                      <a:lnTo>
                        <a:pt x="256" y="837"/>
                      </a:lnTo>
                      <a:lnTo>
                        <a:pt x="270" y="780"/>
                      </a:lnTo>
                      <a:lnTo>
                        <a:pt x="313" y="668"/>
                      </a:lnTo>
                      <a:lnTo>
                        <a:pt x="327" y="640"/>
                      </a:lnTo>
                      <a:lnTo>
                        <a:pt x="327" y="626"/>
                      </a:lnTo>
                      <a:lnTo>
                        <a:pt x="313" y="597"/>
                      </a:lnTo>
                      <a:lnTo>
                        <a:pt x="299" y="526"/>
                      </a:lnTo>
                      <a:lnTo>
                        <a:pt x="270" y="483"/>
                      </a:lnTo>
                      <a:lnTo>
                        <a:pt x="256" y="483"/>
                      </a:lnTo>
                      <a:lnTo>
                        <a:pt x="228" y="469"/>
                      </a:lnTo>
                      <a:lnTo>
                        <a:pt x="270" y="384"/>
                      </a:lnTo>
                      <a:lnTo>
                        <a:pt x="256" y="341"/>
                      </a:lnTo>
                      <a:lnTo>
                        <a:pt x="228" y="327"/>
                      </a:lnTo>
                      <a:lnTo>
                        <a:pt x="228" y="299"/>
                      </a:lnTo>
                      <a:lnTo>
                        <a:pt x="228" y="270"/>
                      </a:lnTo>
                      <a:lnTo>
                        <a:pt x="256" y="242"/>
                      </a:lnTo>
                      <a:lnTo>
                        <a:pt x="256" y="199"/>
                      </a:lnTo>
                      <a:lnTo>
                        <a:pt x="270" y="199"/>
                      </a:lnTo>
                      <a:lnTo>
                        <a:pt x="299" y="171"/>
                      </a:lnTo>
                      <a:lnTo>
                        <a:pt x="313" y="185"/>
                      </a:lnTo>
                      <a:lnTo>
                        <a:pt x="327" y="185"/>
                      </a:lnTo>
                      <a:close/>
                    </a:path>
                  </a:pathLst>
                </a:custGeom>
                <a:noFill/>
                <a:ln w="11113">
                  <a:solidFill>
                    <a:srgbClr val="000000"/>
                  </a:solidFill>
                  <a:prstDash val="solid"/>
                  <a:round/>
                  <a:headEnd/>
                  <a:tailEnd/>
                </a:ln>
              </p:spPr>
              <p:txBody>
                <a:bodyPr/>
                <a:lstStyle/>
                <a:p>
                  <a:endParaRPr lang="en-GB"/>
                </a:p>
              </p:txBody>
            </p:sp>
            <p:grpSp>
              <p:nvGrpSpPr>
                <p:cNvPr id="28059" name="Group 20"/>
                <p:cNvGrpSpPr>
                  <a:grpSpLocks/>
                </p:cNvGrpSpPr>
                <p:nvPr/>
              </p:nvGrpSpPr>
              <p:grpSpPr bwMode="auto">
                <a:xfrm>
                  <a:off x="1639" y="2679"/>
                  <a:ext cx="292" cy="633"/>
                  <a:chOff x="1639" y="2679"/>
                  <a:chExt cx="292" cy="633"/>
                </a:xfrm>
              </p:grpSpPr>
              <p:sp>
                <p:nvSpPr>
                  <p:cNvPr id="28060" name="Freeform 21"/>
                  <p:cNvSpPr>
                    <a:spLocks/>
                  </p:cNvSpPr>
                  <p:nvPr/>
                </p:nvSpPr>
                <p:spPr bwMode="auto">
                  <a:xfrm>
                    <a:off x="1646" y="2687"/>
                    <a:ext cx="271" cy="625"/>
                  </a:xfrm>
                  <a:custGeom>
                    <a:avLst/>
                    <a:gdLst>
                      <a:gd name="T0" fmla="*/ 4 w 540"/>
                      <a:gd name="T1" fmla="*/ 1 h 1251"/>
                      <a:gd name="T2" fmla="*/ 4 w 540"/>
                      <a:gd name="T3" fmla="*/ 1 h 1251"/>
                      <a:gd name="T4" fmla="*/ 4 w 540"/>
                      <a:gd name="T5" fmla="*/ 2 h 1251"/>
                      <a:gd name="T6" fmla="*/ 3 w 540"/>
                      <a:gd name="T7" fmla="*/ 3 h 1251"/>
                      <a:gd name="T8" fmla="*/ 3 w 540"/>
                      <a:gd name="T9" fmla="*/ 4 h 1251"/>
                      <a:gd name="T10" fmla="*/ 3 w 540"/>
                      <a:gd name="T11" fmla="*/ 4 h 1251"/>
                      <a:gd name="T12" fmla="*/ 2 w 540"/>
                      <a:gd name="T13" fmla="*/ 6 h 1251"/>
                      <a:gd name="T14" fmla="*/ 2 w 540"/>
                      <a:gd name="T15" fmla="*/ 6 h 1251"/>
                      <a:gd name="T16" fmla="*/ 1 w 540"/>
                      <a:gd name="T17" fmla="*/ 7 h 1251"/>
                      <a:gd name="T18" fmla="*/ 1 w 540"/>
                      <a:gd name="T19" fmla="*/ 7 h 1251"/>
                      <a:gd name="T20" fmla="*/ 1 w 540"/>
                      <a:gd name="T21" fmla="*/ 8 h 1251"/>
                      <a:gd name="T22" fmla="*/ 1 w 540"/>
                      <a:gd name="T23" fmla="*/ 8 h 1251"/>
                      <a:gd name="T24" fmla="*/ 0 w 540"/>
                      <a:gd name="T25" fmla="*/ 9 h 1251"/>
                      <a:gd name="T26" fmla="*/ 0 w 540"/>
                      <a:gd name="T27" fmla="*/ 9 h 1251"/>
                      <a:gd name="T28" fmla="*/ 1 w 540"/>
                      <a:gd name="T29" fmla="*/ 9 h 1251"/>
                      <a:gd name="T30" fmla="*/ 1 w 540"/>
                      <a:gd name="T31" fmla="*/ 9 h 1251"/>
                      <a:gd name="T32" fmla="*/ 1 w 540"/>
                      <a:gd name="T33" fmla="*/ 8 h 1251"/>
                      <a:gd name="T34" fmla="*/ 2 w 540"/>
                      <a:gd name="T35" fmla="*/ 7 h 1251"/>
                      <a:gd name="T36" fmla="*/ 3 w 540"/>
                      <a:gd name="T37" fmla="*/ 6 h 1251"/>
                      <a:gd name="T38" fmla="*/ 4 w 540"/>
                      <a:gd name="T39" fmla="*/ 4 h 1251"/>
                      <a:gd name="T40" fmla="*/ 4 w 540"/>
                      <a:gd name="T41" fmla="*/ 3 h 1251"/>
                      <a:gd name="T42" fmla="*/ 5 w 540"/>
                      <a:gd name="T43" fmla="*/ 1 h 1251"/>
                      <a:gd name="T44" fmla="*/ 5 w 540"/>
                      <a:gd name="T45" fmla="*/ 1 h 1251"/>
                      <a:gd name="T46" fmla="*/ 5 w 540"/>
                      <a:gd name="T47" fmla="*/ 0 h 1251"/>
                      <a:gd name="T48" fmla="*/ 5 w 540"/>
                      <a:gd name="T49" fmla="*/ 0 h 1251"/>
                      <a:gd name="T50" fmla="*/ 5 w 540"/>
                      <a:gd name="T51" fmla="*/ 0 h 1251"/>
                      <a:gd name="T52" fmla="*/ 4 w 540"/>
                      <a:gd name="T53" fmla="*/ 0 h 1251"/>
                      <a:gd name="T54" fmla="*/ 4 w 540"/>
                      <a:gd name="T55" fmla="*/ 0 h 1251"/>
                      <a:gd name="T56" fmla="*/ 4 w 540"/>
                      <a:gd name="T57" fmla="*/ 0 h 1251"/>
                      <a:gd name="T58" fmla="*/ 4 w 540"/>
                      <a:gd name="T59" fmla="*/ 0 h 1251"/>
                      <a:gd name="T60" fmla="*/ 4 w 540"/>
                      <a:gd name="T61" fmla="*/ 0 h 1251"/>
                      <a:gd name="T62" fmla="*/ 4 w 540"/>
                      <a:gd name="T63" fmla="*/ 1 h 12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0"/>
                      <a:gd name="T97" fmla="*/ 0 h 1251"/>
                      <a:gd name="T98" fmla="*/ 540 w 540"/>
                      <a:gd name="T99" fmla="*/ 1251 h 12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0" h="1251">
                        <a:moveTo>
                          <a:pt x="384" y="156"/>
                        </a:moveTo>
                        <a:lnTo>
                          <a:pt x="384" y="228"/>
                        </a:lnTo>
                        <a:lnTo>
                          <a:pt x="384" y="299"/>
                        </a:lnTo>
                        <a:lnTo>
                          <a:pt x="341" y="455"/>
                        </a:lnTo>
                        <a:lnTo>
                          <a:pt x="313" y="540"/>
                        </a:lnTo>
                        <a:lnTo>
                          <a:pt x="270" y="611"/>
                        </a:lnTo>
                        <a:lnTo>
                          <a:pt x="199" y="782"/>
                        </a:lnTo>
                        <a:lnTo>
                          <a:pt x="171" y="867"/>
                        </a:lnTo>
                        <a:lnTo>
                          <a:pt x="128" y="952"/>
                        </a:lnTo>
                        <a:lnTo>
                          <a:pt x="71" y="1023"/>
                        </a:lnTo>
                        <a:lnTo>
                          <a:pt x="57" y="1080"/>
                        </a:lnTo>
                        <a:lnTo>
                          <a:pt x="28" y="1123"/>
                        </a:lnTo>
                        <a:lnTo>
                          <a:pt x="0" y="1180"/>
                        </a:lnTo>
                        <a:lnTo>
                          <a:pt x="0" y="1251"/>
                        </a:lnTo>
                        <a:lnTo>
                          <a:pt x="28" y="1251"/>
                        </a:lnTo>
                        <a:lnTo>
                          <a:pt x="57" y="1222"/>
                        </a:lnTo>
                        <a:lnTo>
                          <a:pt x="128" y="1109"/>
                        </a:lnTo>
                        <a:lnTo>
                          <a:pt x="227" y="967"/>
                        </a:lnTo>
                        <a:lnTo>
                          <a:pt x="341" y="782"/>
                        </a:lnTo>
                        <a:lnTo>
                          <a:pt x="427" y="597"/>
                        </a:lnTo>
                        <a:lnTo>
                          <a:pt x="498" y="412"/>
                        </a:lnTo>
                        <a:lnTo>
                          <a:pt x="540" y="242"/>
                        </a:lnTo>
                        <a:lnTo>
                          <a:pt x="540" y="142"/>
                        </a:lnTo>
                        <a:lnTo>
                          <a:pt x="540" y="100"/>
                        </a:lnTo>
                        <a:lnTo>
                          <a:pt x="540" y="43"/>
                        </a:lnTo>
                        <a:lnTo>
                          <a:pt x="526" y="43"/>
                        </a:lnTo>
                        <a:lnTo>
                          <a:pt x="412" y="0"/>
                        </a:lnTo>
                        <a:lnTo>
                          <a:pt x="398" y="0"/>
                        </a:lnTo>
                        <a:lnTo>
                          <a:pt x="384" y="29"/>
                        </a:lnTo>
                        <a:lnTo>
                          <a:pt x="384" y="43"/>
                        </a:lnTo>
                        <a:lnTo>
                          <a:pt x="384" y="71"/>
                        </a:lnTo>
                        <a:lnTo>
                          <a:pt x="384" y="156"/>
                        </a:lnTo>
                        <a:close/>
                      </a:path>
                    </a:pathLst>
                  </a:custGeom>
                  <a:solidFill>
                    <a:srgbClr val="000000"/>
                  </a:solidFill>
                  <a:ln w="9525">
                    <a:noFill/>
                    <a:round/>
                    <a:headEnd/>
                    <a:tailEnd/>
                  </a:ln>
                </p:spPr>
                <p:txBody>
                  <a:bodyPr/>
                  <a:lstStyle/>
                  <a:p>
                    <a:endParaRPr lang="en-GB"/>
                  </a:p>
                </p:txBody>
              </p:sp>
              <p:sp>
                <p:nvSpPr>
                  <p:cNvPr id="28061" name="Freeform 22"/>
                  <p:cNvSpPr>
                    <a:spLocks/>
                  </p:cNvSpPr>
                  <p:nvPr/>
                </p:nvSpPr>
                <p:spPr bwMode="auto">
                  <a:xfrm>
                    <a:off x="1639" y="2679"/>
                    <a:ext cx="278" cy="626"/>
                  </a:xfrm>
                  <a:custGeom>
                    <a:avLst/>
                    <a:gdLst>
                      <a:gd name="T0" fmla="*/ 4 w 554"/>
                      <a:gd name="T1" fmla="*/ 2 h 1251"/>
                      <a:gd name="T2" fmla="*/ 4 w 554"/>
                      <a:gd name="T3" fmla="*/ 2 h 1251"/>
                      <a:gd name="T4" fmla="*/ 4 w 554"/>
                      <a:gd name="T5" fmla="*/ 3 h 1251"/>
                      <a:gd name="T6" fmla="*/ 3 w 554"/>
                      <a:gd name="T7" fmla="*/ 4 h 1251"/>
                      <a:gd name="T8" fmla="*/ 3 w 554"/>
                      <a:gd name="T9" fmla="*/ 5 h 1251"/>
                      <a:gd name="T10" fmla="*/ 3 w 554"/>
                      <a:gd name="T11" fmla="*/ 5 h 1251"/>
                      <a:gd name="T12" fmla="*/ 2 w 554"/>
                      <a:gd name="T13" fmla="*/ 6 h 1251"/>
                      <a:gd name="T14" fmla="*/ 2 w 554"/>
                      <a:gd name="T15" fmla="*/ 7 h 1251"/>
                      <a:gd name="T16" fmla="*/ 1 w 554"/>
                      <a:gd name="T17" fmla="*/ 8 h 1251"/>
                      <a:gd name="T18" fmla="*/ 1 w 554"/>
                      <a:gd name="T19" fmla="*/ 9 h 1251"/>
                      <a:gd name="T20" fmla="*/ 0 w 554"/>
                      <a:gd name="T21" fmla="*/ 10 h 1251"/>
                      <a:gd name="T22" fmla="*/ 1 w 554"/>
                      <a:gd name="T23" fmla="*/ 10 h 1251"/>
                      <a:gd name="T24" fmla="*/ 1 w 554"/>
                      <a:gd name="T25" fmla="*/ 10 h 1251"/>
                      <a:gd name="T26" fmla="*/ 1 w 554"/>
                      <a:gd name="T27" fmla="*/ 10 h 1251"/>
                      <a:gd name="T28" fmla="*/ 2 w 554"/>
                      <a:gd name="T29" fmla="*/ 9 h 1251"/>
                      <a:gd name="T30" fmla="*/ 2 w 554"/>
                      <a:gd name="T31" fmla="*/ 9 h 1251"/>
                      <a:gd name="T32" fmla="*/ 2 w 554"/>
                      <a:gd name="T33" fmla="*/ 8 h 1251"/>
                      <a:gd name="T34" fmla="*/ 3 w 554"/>
                      <a:gd name="T35" fmla="*/ 8 h 1251"/>
                      <a:gd name="T36" fmla="*/ 3 w 554"/>
                      <a:gd name="T37" fmla="*/ 8 h 1251"/>
                      <a:gd name="T38" fmla="*/ 3 w 554"/>
                      <a:gd name="T39" fmla="*/ 7 h 1251"/>
                      <a:gd name="T40" fmla="*/ 3 w 554"/>
                      <a:gd name="T41" fmla="*/ 7 h 1251"/>
                      <a:gd name="T42" fmla="*/ 4 w 554"/>
                      <a:gd name="T43" fmla="*/ 6 h 1251"/>
                      <a:gd name="T44" fmla="*/ 4 w 554"/>
                      <a:gd name="T45" fmla="*/ 5 h 1251"/>
                      <a:gd name="T46" fmla="*/ 5 w 554"/>
                      <a:gd name="T47" fmla="*/ 4 h 1251"/>
                      <a:gd name="T48" fmla="*/ 5 w 554"/>
                      <a:gd name="T49" fmla="*/ 2 h 1251"/>
                      <a:gd name="T50" fmla="*/ 5 w 554"/>
                      <a:gd name="T51" fmla="*/ 2 h 1251"/>
                      <a:gd name="T52" fmla="*/ 5 w 554"/>
                      <a:gd name="T53" fmla="*/ 1 h 1251"/>
                      <a:gd name="T54" fmla="*/ 5 w 554"/>
                      <a:gd name="T55" fmla="*/ 1 h 1251"/>
                      <a:gd name="T56" fmla="*/ 4 w 554"/>
                      <a:gd name="T57" fmla="*/ 0 h 1251"/>
                      <a:gd name="T58" fmla="*/ 4 w 554"/>
                      <a:gd name="T59" fmla="*/ 1 h 1251"/>
                      <a:gd name="T60" fmla="*/ 4 w 554"/>
                      <a:gd name="T61" fmla="*/ 1 h 1251"/>
                      <a:gd name="T62" fmla="*/ 4 w 554"/>
                      <a:gd name="T63" fmla="*/ 1 h 1251"/>
                      <a:gd name="T64" fmla="*/ 4 w 554"/>
                      <a:gd name="T65" fmla="*/ 2 h 125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54"/>
                      <a:gd name="T100" fmla="*/ 0 h 1251"/>
                      <a:gd name="T101" fmla="*/ 554 w 554"/>
                      <a:gd name="T102" fmla="*/ 1251 h 125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54" h="1251">
                        <a:moveTo>
                          <a:pt x="398" y="142"/>
                        </a:moveTo>
                        <a:lnTo>
                          <a:pt x="398" y="242"/>
                        </a:lnTo>
                        <a:lnTo>
                          <a:pt x="384" y="313"/>
                        </a:lnTo>
                        <a:lnTo>
                          <a:pt x="355" y="469"/>
                        </a:lnTo>
                        <a:lnTo>
                          <a:pt x="327" y="540"/>
                        </a:lnTo>
                        <a:lnTo>
                          <a:pt x="298" y="611"/>
                        </a:lnTo>
                        <a:lnTo>
                          <a:pt x="241" y="711"/>
                        </a:lnTo>
                        <a:lnTo>
                          <a:pt x="185" y="867"/>
                        </a:lnTo>
                        <a:lnTo>
                          <a:pt x="99" y="1023"/>
                        </a:lnTo>
                        <a:lnTo>
                          <a:pt x="42" y="1137"/>
                        </a:lnTo>
                        <a:lnTo>
                          <a:pt x="0" y="1208"/>
                        </a:lnTo>
                        <a:lnTo>
                          <a:pt x="14" y="1251"/>
                        </a:lnTo>
                        <a:lnTo>
                          <a:pt x="28" y="1251"/>
                        </a:lnTo>
                        <a:lnTo>
                          <a:pt x="71" y="1222"/>
                        </a:lnTo>
                        <a:lnTo>
                          <a:pt x="142" y="1109"/>
                        </a:lnTo>
                        <a:lnTo>
                          <a:pt x="185" y="1037"/>
                        </a:lnTo>
                        <a:lnTo>
                          <a:pt x="227" y="1009"/>
                        </a:lnTo>
                        <a:lnTo>
                          <a:pt x="270" y="981"/>
                        </a:lnTo>
                        <a:lnTo>
                          <a:pt x="284" y="938"/>
                        </a:lnTo>
                        <a:lnTo>
                          <a:pt x="327" y="838"/>
                        </a:lnTo>
                        <a:lnTo>
                          <a:pt x="369" y="796"/>
                        </a:lnTo>
                        <a:lnTo>
                          <a:pt x="398" y="739"/>
                        </a:lnTo>
                        <a:lnTo>
                          <a:pt x="455" y="597"/>
                        </a:lnTo>
                        <a:lnTo>
                          <a:pt x="512" y="426"/>
                        </a:lnTo>
                        <a:lnTo>
                          <a:pt x="540" y="242"/>
                        </a:lnTo>
                        <a:lnTo>
                          <a:pt x="540" y="156"/>
                        </a:lnTo>
                        <a:lnTo>
                          <a:pt x="554" y="99"/>
                        </a:lnTo>
                        <a:lnTo>
                          <a:pt x="554" y="57"/>
                        </a:lnTo>
                        <a:lnTo>
                          <a:pt x="426" y="0"/>
                        </a:lnTo>
                        <a:lnTo>
                          <a:pt x="426" y="14"/>
                        </a:lnTo>
                        <a:lnTo>
                          <a:pt x="412" y="28"/>
                        </a:lnTo>
                        <a:lnTo>
                          <a:pt x="398" y="57"/>
                        </a:lnTo>
                        <a:lnTo>
                          <a:pt x="398" y="142"/>
                        </a:lnTo>
                        <a:close/>
                      </a:path>
                    </a:pathLst>
                  </a:custGeom>
                  <a:noFill/>
                  <a:ln w="11113">
                    <a:solidFill>
                      <a:srgbClr val="000000"/>
                    </a:solidFill>
                    <a:prstDash val="solid"/>
                    <a:round/>
                    <a:headEnd/>
                    <a:tailEnd/>
                  </a:ln>
                </p:spPr>
                <p:txBody>
                  <a:bodyPr/>
                  <a:lstStyle/>
                  <a:p>
                    <a:endParaRPr lang="en-GB"/>
                  </a:p>
                </p:txBody>
              </p:sp>
              <p:grpSp>
                <p:nvGrpSpPr>
                  <p:cNvPr id="28062" name="Group 23"/>
                  <p:cNvGrpSpPr>
                    <a:grpSpLocks/>
                  </p:cNvGrpSpPr>
                  <p:nvPr/>
                </p:nvGrpSpPr>
                <p:grpSpPr bwMode="auto">
                  <a:xfrm>
                    <a:off x="1682" y="2708"/>
                    <a:ext cx="249" cy="568"/>
                    <a:chOff x="1682" y="2708"/>
                    <a:chExt cx="249" cy="568"/>
                  </a:xfrm>
                </p:grpSpPr>
                <p:grpSp>
                  <p:nvGrpSpPr>
                    <p:cNvPr id="28063" name="Group 24"/>
                    <p:cNvGrpSpPr>
                      <a:grpSpLocks/>
                    </p:cNvGrpSpPr>
                    <p:nvPr/>
                  </p:nvGrpSpPr>
                  <p:grpSpPr bwMode="auto">
                    <a:xfrm>
                      <a:off x="1682" y="2722"/>
                      <a:ext cx="235" cy="554"/>
                      <a:chOff x="1682" y="2722"/>
                      <a:chExt cx="235" cy="554"/>
                    </a:xfrm>
                  </p:grpSpPr>
                  <p:sp>
                    <p:nvSpPr>
                      <p:cNvPr id="28066" name="Freeform 25"/>
                      <p:cNvSpPr>
                        <a:spLocks/>
                      </p:cNvSpPr>
                      <p:nvPr/>
                    </p:nvSpPr>
                    <p:spPr bwMode="auto">
                      <a:xfrm>
                        <a:off x="1682" y="2722"/>
                        <a:ext cx="235" cy="554"/>
                      </a:xfrm>
                      <a:custGeom>
                        <a:avLst/>
                        <a:gdLst>
                          <a:gd name="T0" fmla="*/ 4 w 469"/>
                          <a:gd name="T1" fmla="*/ 0 h 1109"/>
                          <a:gd name="T2" fmla="*/ 4 w 469"/>
                          <a:gd name="T3" fmla="*/ 1 h 1109"/>
                          <a:gd name="T4" fmla="*/ 3 w 469"/>
                          <a:gd name="T5" fmla="*/ 3 h 1109"/>
                          <a:gd name="T6" fmla="*/ 3 w 469"/>
                          <a:gd name="T7" fmla="*/ 4 h 1109"/>
                          <a:gd name="T8" fmla="*/ 3 w 469"/>
                          <a:gd name="T9" fmla="*/ 5 h 1109"/>
                          <a:gd name="T10" fmla="*/ 2 w 469"/>
                          <a:gd name="T11" fmla="*/ 6 h 1109"/>
                          <a:gd name="T12" fmla="*/ 1 w 469"/>
                          <a:gd name="T13" fmla="*/ 7 h 1109"/>
                          <a:gd name="T14" fmla="*/ 1 w 469"/>
                          <a:gd name="T15" fmla="*/ 8 h 1109"/>
                          <a:gd name="T16" fmla="*/ 1 w 469"/>
                          <a:gd name="T17" fmla="*/ 8 h 1109"/>
                          <a:gd name="T18" fmla="*/ 1 w 469"/>
                          <a:gd name="T19" fmla="*/ 8 h 1109"/>
                          <a:gd name="T20" fmla="*/ 0 w 469"/>
                          <a:gd name="T21" fmla="*/ 8 h 110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9"/>
                          <a:gd name="T34" fmla="*/ 0 h 1109"/>
                          <a:gd name="T35" fmla="*/ 469 w 469"/>
                          <a:gd name="T36" fmla="*/ 1109 h 110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9" h="1109">
                            <a:moveTo>
                              <a:pt x="469" y="0"/>
                            </a:moveTo>
                            <a:lnTo>
                              <a:pt x="455" y="142"/>
                            </a:lnTo>
                            <a:lnTo>
                              <a:pt x="370" y="441"/>
                            </a:lnTo>
                            <a:lnTo>
                              <a:pt x="313" y="569"/>
                            </a:lnTo>
                            <a:lnTo>
                              <a:pt x="270" y="682"/>
                            </a:lnTo>
                            <a:lnTo>
                              <a:pt x="185" y="839"/>
                            </a:lnTo>
                            <a:lnTo>
                              <a:pt x="71" y="981"/>
                            </a:lnTo>
                            <a:lnTo>
                              <a:pt x="14" y="1024"/>
                            </a:lnTo>
                            <a:lnTo>
                              <a:pt x="14" y="1066"/>
                            </a:lnTo>
                            <a:lnTo>
                              <a:pt x="14" y="1095"/>
                            </a:lnTo>
                            <a:lnTo>
                              <a:pt x="0" y="1109"/>
                            </a:lnTo>
                          </a:path>
                        </a:pathLst>
                      </a:custGeom>
                      <a:noFill/>
                      <a:ln w="11113">
                        <a:solidFill>
                          <a:srgbClr val="FFFFFF"/>
                        </a:solidFill>
                        <a:prstDash val="solid"/>
                        <a:round/>
                        <a:headEnd/>
                        <a:tailEnd/>
                      </a:ln>
                    </p:spPr>
                    <p:txBody>
                      <a:bodyPr/>
                      <a:lstStyle/>
                      <a:p>
                        <a:endParaRPr lang="en-GB"/>
                      </a:p>
                    </p:txBody>
                  </p:sp>
                  <p:sp>
                    <p:nvSpPr>
                      <p:cNvPr id="28067" name="Oval 26"/>
                      <p:cNvSpPr>
                        <a:spLocks noChangeArrowheads="1"/>
                      </p:cNvSpPr>
                      <p:nvPr/>
                    </p:nvSpPr>
                    <p:spPr bwMode="auto">
                      <a:xfrm>
                        <a:off x="1682" y="3262"/>
                        <a:ext cx="7" cy="7"/>
                      </a:xfrm>
                      <a:prstGeom prst="ellipse">
                        <a:avLst/>
                      </a:prstGeom>
                      <a:solidFill>
                        <a:srgbClr val="FFFF00"/>
                      </a:solidFill>
                      <a:ln w="9525">
                        <a:noFill/>
                        <a:round/>
                        <a:headEnd/>
                        <a:tailEnd/>
                      </a:ln>
                    </p:spPr>
                    <p:txBody>
                      <a:bodyPr/>
                      <a:lstStyle/>
                      <a:p>
                        <a:endParaRPr lang="en-GB"/>
                      </a:p>
                    </p:txBody>
                  </p:sp>
                  <p:sp>
                    <p:nvSpPr>
                      <p:cNvPr id="28068" name="Oval 27"/>
                      <p:cNvSpPr>
                        <a:spLocks noChangeArrowheads="1"/>
                      </p:cNvSpPr>
                      <p:nvPr/>
                    </p:nvSpPr>
                    <p:spPr bwMode="auto">
                      <a:xfrm>
                        <a:off x="1685" y="3265"/>
                        <a:ext cx="1" cy="1"/>
                      </a:xfrm>
                      <a:prstGeom prst="ellipse">
                        <a:avLst/>
                      </a:prstGeom>
                      <a:solidFill>
                        <a:srgbClr val="FFFF00"/>
                      </a:solidFill>
                      <a:ln w="11113">
                        <a:solidFill>
                          <a:srgbClr val="FFFFFF"/>
                        </a:solidFill>
                        <a:round/>
                        <a:headEnd/>
                        <a:tailEnd/>
                      </a:ln>
                    </p:spPr>
                    <p:txBody>
                      <a:bodyPr/>
                      <a:lstStyle/>
                      <a:p>
                        <a:endParaRPr lang="en-GB"/>
                      </a:p>
                    </p:txBody>
                  </p:sp>
                </p:grpSp>
                <p:sp>
                  <p:nvSpPr>
                    <p:cNvPr id="28064" name="Oval 28"/>
                    <p:cNvSpPr>
                      <a:spLocks noChangeArrowheads="1"/>
                    </p:cNvSpPr>
                    <p:nvPr/>
                  </p:nvSpPr>
                  <p:spPr bwMode="auto">
                    <a:xfrm>
                      <a:off x="1924" y="2708"/>
                      <a:ext cx="7" cy="14"/>
                    </a:xfrm>
                    <a:prstGeom prst="ellipse">
                      <a:avLst/>
                    </a:prstGeom>
                    <a:solidFill>
                      <a:srgbClr val="FFFF00"/>
                    </a:solidFill>
                    <a:ln w="9525">
                      <a:noFill/>
                      <a:round/>
                      <a:headEnd/>
                      <a:tailEnd/>
                    </a:ln>
                  </p:spPr>
                  <p:txBody>
                    <a:bodyPr/>
                    <a:lstStyle/>
                    <a:p>
                      <a:endParaRPr lang="en-GB"/>
                    </a:p>
                  </p:txBody>
                </p:sp>
                <p:sp>
                  <p:nvSpPr>
                    <p:cNvPr id="28065" name="Freeform 29"/>
                    <p:cNvSpPr>
                      <a:spLocks/>
                    </p:cNvSpPr>
                    <p:nvPr/>
                  </p:nvSpPr>
                  <p:spPr bwMode="auto">
                    <a:xfrm>
                      <a:off x="1924" y="2715"/>
                      <a:ext cx="7" cy="7"/>
                    </a:xfrm>
                    <a:custGeom>
                      <a:avLst/>
                      <a:gdLst>
                        <a:gd name="T0" fmla="*/ 0 w 15"/>
                        <a:gd name="T1" fmla="*/ 1 h 14"/>
                        <a:gd name="T2" fmla="*/ 0 w 15"/>
                        <a:gd name="T3" fmla="*/ 1 h 14"/>
                        <a:gd name="T4" fmla="*/ 0 w 15"/>
                        <a:gd name="T5" fmla="*/ 1 h 14"/>
                        <a:gd name="T6" fmla="*/ 0 w 15"/>
                        <a:gd name="T7" fmla="*/ 1 h 14"/>
                        <a:gd name="T8" fmla="*/ 0 w 15"/>
                        <a:gd name="T9" fmla="*/ 1 h 14"/>
                        <a:gd name="T10" fmla="*/ 0 w 15"/>
                        <a:gd name="T11" fmla="*/ 0 h 14"/>
                        <a:gd name="T12" fmla="*/ 0 w 15"/>
                        <a:gd name="T13" fmla="*/ 0 h 14"/>
                        <a:gd name="T14" fmla="*/ 0 w 15"/>
                        <a:gd name="T15" fmla="*/ 0 h 14"/>
                        <a:gd name="T16" fmla="*/ 0 w 15"/>
                        <a:gd name="T17" fmla="*/ 1 h 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4"/>
                        <a:gd name="T29" fmla="*/ 15 w 15"/>
                        <a:gd name="T30" fmla="*/ 14 h 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4">
                          <a:moveTo>
                            <a:pt x="15" y="14"/>
                          </a:moveTo>
                          <a:lnTo>
                            <a:pt x="15" y="14"/>
                          </a:lnTo>
                          <a:lnTo>
                            <a:pt x="0" y="0"/>
                          </a:lnTo>
                          <a:lnTo>
                            <a:pt x="15" y="14"/>
                          </a:lnTo>
                          <a:close/>
                        </a:path>
                      </a:pathLst>
                    </a:custGeom>
                    <a:noFill/>
                    <a:ln w="11113">
                      <a:solidFill>
                        <a:srgbClr val="FFFFFF"/>
                      </a:solidFill>
                      <a:prstDash val="solid"/>
                      <a:round/>
                      <a:headEnd/>
                      <a:tailEnd/>
                    </a:ln>
                  </p:spPr>
                  <p:txBody>
                    <a:bodyPr/>
                    <a:lstStyle/>
                    <a:p>
                      <a:endParaRPr lang="en-GB"/>
                    </a:p>
                  </p:txBody>
                </p:sp>
              </p:grpSp>
            </p:grpSp>
          </p:grpSp>
          <p:grpSp>
            <p:nvGrpSpPr>
              <p:cNvPr id="28051" name="Group 30"/>
              <p:cNvGrpSpPr>
                <a:grpSpLocks/>
              </p:cNvGrpSpPr>
              <p:nvPr/>
            </p:nvGrpSpPr>
            <p:grpSpPr bwMode="auto">
              <a:xfrm>
                <a:off x="1874" y="2197"/>
                <a:ext cx="142" cy="134"/>
                <a:chOff x="1874" y="2197"/>
                <a:chExt cx="142" cy="134"/>
              </a:xfrm>
            </p:grpSpPr>
            <p:sp>
              <p:nvSpPr>
                <p:cNvPr id="28052" name="AutoShape 31"/>
                <p:cNvSpPr>
                  <a:spLocks noChangeArrowheads="1"/>
                </p:cNvSpPr>
                <p:nvPr/>
              </p:nvSpPr>
              <p:spPr bwMode="auto">
                <a:xfrm>
                  <a:off x="1910" y="2197"/>
                  <a:ext cx="78" cy="134"/>
                </a:xfrm>
                <a:prstGeom prst="roundRect">
                  <a:avLst>
                    <a:gd name="adj" fmla="val 45454"/>
                  </a:avLst>
                </a:prstGeom>
                <a:solidFill>
                  <a:srgbClr val="FFFFFF"/>
                </a:solidFill>
                <a:ln w="9525">
                  <a:noFill/>
                  <a:round/>
                  <a:headEnd/>
                  <a:tailEnd/>
                </a:ln>
              </p:spPr>
              <p:txBody>
                <a:bodyPr/>
                <a:lstStyle/>
                <a:p>
                  <a:endParaRPr lang="en-GB"/>
                </a:p>
              </p:txBody>
            </p:sp>
            <p:sp>
              <p:nvSpPr>
                <p:cNvPr id="28053" name="Freeform 32"/>
                <p:cNvSpPr>
                  <a:spLocks/>
                </p:cNvSpPr>
                <p:nvPr/>
              </p:nvSpPr>
              <p:spPr bwMode="auto">
                <a:xfrm>
                  <a:off x="1888" y="2226"/>
                  <a:ext cx="128" cy="92"/>
                </a:xfrm>
                <a:custGeom>
                  <a:avLst/>
                  <a:gdLst>
                    <a:gd name="T0" fmla="*/ 2 w 256"/>
                    <a:gd name="T1" fmla="*/ 0 h 185"/>
                    <a:gd name="T2" fmla="*/ 2 w 256"/>
                    <a:gd name="T3" fmla="*/ 0 h 185"/>
                    <a:gd name="T4" fmla="*/ 2 w 256"/>
                    <a:gd name="T5" fmla="*/ 0 h 185"/>
                    <a:gd name="T6" fmla="*/ 2 w 256"/>
                    <a:gd name="T7" fmla="*/ 0 h 185"/>
                    <a:gd name="T8" fmla="*/ 2 w 256"/>
                    <a:gd name="T9" fmla="*/ 0 h 185"/>
                    <a:gd name="T10" fmla="*/ 2 w 256"/>
                    <a:gd name="T11" fmla="*/ 0 h 185"/>
                    <a:gd name="T12" fmla="*/ 2 w 256"/>
                    <a:gd name="T13" fmla="*/ 1 h 185"/>
                    <a:gd name="T14" fmla="*/ 2 w 256"/>
                    <a:gd name="T15" fmla="*/ 1 h 185"/>
                    <a:gd name="T16" fmla="*/ 2 w 256"/>
                    <a:gd name="T17" fmla="*/ 1 h 185"/>
                    <a:gd name="T18" fmla="*/ 2 w 256"/>
                    <a:gd name="T19" fmla="*/ 1 h 185"/>
                    <a:gd name="T20" fmla="*/ 2 w 256"/>
                    <a:gd name="T21" fmla="*/ 1 h 185"/>
                    <a:gd name="T22" fmla="*/ 2 w 256"/>
                    <a:gd name="T23" fmla="*/ 1 h 185"/>
                    <a:gd name="T24" fmla="*/ 2 w 256"/>
                    <a:gd name="T25" fmla="*/ 1 h 185"/>
                    <a:gd name="T26" fmla="*/ 2 w 256"/>
                    <a:gd name="T27" fmla="*/ 1 h 185"/>
                    <a:gd name="T28" fmla="*/ 1 w 256"/>
                    <a:gd name="T29" fmla="*/ 1 h 185"/>
                    <a:gd name="T30" fmla="*/ 1 w 256"/>
                    <a:gd name="T31" fmla="*/ 1 h 185"/>
                    <a:gd name="T32" fmla="*/ 1 w 256"/>
                    <a:gd name="T33" fmla="*/ 0 h 185"/>
                    <a:gd name="T34" fmla="*/ 0 w 256"/>
                    <a:gd name="T35" fmla="*/ 0 h 185"/>
                    <a:gd name="T36" fmla="*/ 0 w 256"/>
                    <a:gd name="T37" fmla="*/ 0 h 185"/>
                    <a:gd name="T38" fmla="*/ 0 w 256"/>
                    <a:gd name="T39" fmla="*/ 0 h 185"/>
                    <a:gd name="T40" fmla="*/ 0 w 256"/>
                    <a:gd name="T41" fmla="*/ 0 h 185"/>
                    <a:gd name="T42" fmla="*/ 0 w 256"/>
                    <a:gd name="T43" fmla="*/ 0 h 185"/>
                    <a:gd name="T44" fmla="*/ 1 w 256"/>
                    <a:gd name="T45" fmla="*/ 0 h 185"/>
                    <a:gd name="T46" fmla="*/ 1 w 256"/>
                    <a:gd name="T47" fmla="*/ 0 h 185"/>
                    <a:gd name="T48" fmla="*/ 1 w 256"/>
                    <a:gd name="T49" fmla="*/ 0 h 185"/>
                    <a:gd name="T50" fmla="*/ 1 w 256"/>
                    <a:gd name="T51" fmla="*/ 0 h 185"/>
                    <a:gd name="T52" fmla="*/ 1 w 256"/>
                    <a:gd name="T53" fmla="*/ 0 h 185"/>
                    <a:gd name="T54" fmla="*/ 1 w 256"/>
                    <a:gd name="T55" fmla="*/ 0 h 185"/>
                    <a:gd name="T56" fmla="*/ 2 w 256"/>
                    <a:gd name="T57" fmla="*/ 0 h 1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56"/>
                    <a:gd name="T88" fmla="*/ 0 h 185"/>
                    <a:gd name="T89" fmla="*/ 256 w 256"/>
                    <a:gd name="T90" fmla="*/ 185 h 1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56" h="185">
                      <a:moveTo>
                        <a:pt x="199" y="43"/>
                      </a:moveTo>
                      <a:lnTo>
                        <a:pt x="214" y="43"/>
                      </a:lnTo>
                      <a:lnTo>
                        <a:pt x="242" y="57"/>
                      </a:lnTo>
                      <a:lnTo>
                        <a:pt x="242" y="71"/>
                      </a:lnTo>
                      <a:lnTo>
                        <a:pt x="256" y="85"/>
                      </a:lnTo>
                      <a:lnTo>
                        <a:pt x="256" y="114"/>
                      </a:lnTo>
                      <a:lnTo>
                        <a:pt x="242" y="128"/>
                      </a:lnTo>
                      <a:lnTo>
                        <a:pt x="242" y="142"/>
                      </a:lnTo>
                      <a:lnTo>
                        <a:pt x="214" y="171"/>
                      </a:lnTo>
                      <a:lnTo>
                        <a:pt x="199" y="171"/>
                      </a:lnTo>
                      <a:lnTo>
                        <a:pt x="185" y="185"/>
                      </a:lnTo>
                      <a:lnTo>
                        <a:pt x="171" y="185"/>
                      </a:lnTo>
                      <a:lnTo>
                        <a:pt x="157" y="171"/>
                      </a:lnTo>
                      <a:lnTo>
                        <a:pt x="43" y="128"/>
                      </a:lnTo>
                      <a:lnTo>
                        <a:pt x="29" y="128"/>
                      </a:lnTo>
                      <a:lnTo>
                        <a:pt x="15" y="100"/>
                      </a:lnTo>
                      <a:lnTo>
                        <a:pt x="0" y="85"/>
                      </a:lnTo>
                      <a:lnTo>
                        <a:pt x="0" y="57"/>
                      </a:lnTo>
                      <a:lnTo>
                        <a:pt x="0" y="43"/>
                      </a:lnTo>
                      <a:lnTo>
                        <a:pt x="15" y="28"/>
                      </a:lnTo>
                      <a:lnTo>
                        <a:pt x="29" y="14"/>
                      </a:lnTo>
                      <a:lnTo>
                        <a:pt x="43" y="0"/>
                      </a:lnTo>
                      <a:lnTo>
                        <a:pt x="57" y="0"/>
                      </a:lnTo>
                      <a:lnTo>
                        <a:pt x="86" y="0"/>
                      </a:lnTo>
                      <a:lnTo>
                        <a:pt x="100" y="0"/>
                      </a:lnTo>
                      <a:lnTo>
                        <a:pt x="199" y="43"/>
                      </a:lnTo>
                      <a:close/>
                    </a:path>
                  </a:pathLst>
                </a:custGeom>
                <a:solidFill>
                  <a:srgbClr val="FFFFFF"/>
                </a:solidFill>
                <a:ln w="11113">
                  <a:solidFill>
                    <a:srgbClr val="000000"/>
                  </a:solidFill>
                  <a:prstDash val="solid"/>
                  <a:round/>
                  <a:headEnd/>
                  <a:tailEnd/>
                </a:ln>
              </p:spPr>
              <p:txBody>
                <a:bodyPr/>
                <a:lstStyle/>
                <a:p>
                  <a:endParaRPr lang="en-GB"/>
                </a:p>
              </p:txBody>
            </p:sp>
            <p:sp>
              <p:nvSpPr>
                <p:cNvPr id="28054" name="Freeform 33"/>
                <p:cNvSpPr>
                  <a:spLocks/>
                </p:cNvSpPr>
                <p:nvPr/>
              </p:nvSpPr>
              <p:spPr bwMode="auto">
                <a:xfrm>
                  <a:off x="1952" y="2247"/>
                  <a:ext cx="50" cy="57"/>
                </a:xfrm>
                <a:custGeom>
                  <a:avLst/>
                  <a:gdLst>
                    <a:gd name="T0" fmla="*/ 1 w 100"/>
                    <a:gd name="T1" fmla="*/ 0 h 113"/>
                    <a:gd name="T2" fmla="*/ 1 w 100"/>
                    <a:gd name="T3" fmla="*/ 0 h 113"/>
                    <a:gd name="T4" fmla="*/ 1 w 100"/>
                    <a:gd name="T5" fmla="*/ 1 h 113"/>
                    <a:gd name="T6" fmla="*/ 1 w 100"/>
                    <a:gd name="T7" fmla="*/ 1 h 113"/>
                    <a:gd name="T8" fmla="*/ 1 w 100"/>
                    <a:gd name="T9" fmla="*/ 1 h 113"/>
                    <a:gd name="T10" fmla="*/ 1 w 100"/>
                    <a:gd name="T11" fmla="*/ 1 h 113"/>
                    <a:gd name="T12" fmla="*/ 1 w 100"/>
                    <a:gd name="T13" fmla="*/ 1 h 113"/>
                    <a:gd name="T14" fmla="*/ 1 w 100"/>
                    <a:gd name="T15" fmla="*/ 1 h 113"/>
                    <a:gd name="T16" fmla="*/ 1 w 100"/>
                    <a:gd name="T17" fmla="*/ 1 h 113"/>
                    <a:gd name="T18" fmla="*/ 1 w 100"/>
                    <a:gd name="T19" fmla="*/ 1 h 113"/>
                    <a:gd name="T20" fmla="*/ 1 w 100"/>
                    <a:gd name="T21" fmla="*/ 1 h 113"/>
                    <a:gd name="T22" fmla="*/ 1 w 100"/>
                    <a:gd name="T23" fmla="*/ 1 h 113"/>
                    <a:gd name="T24" fmla="*/ 1 w 100"/>
                    <a:gd name="T25" fmla="*/ 1 h 113"/>
                    <a:gd name="T26" fmla="*/ 1 w 100"/>
                    <a:gd name="T27" fmla="*/ 1 h 113"/>
                    <a:gd name="T28" fmla="*/ 0 w 100"/>
                    <a:gd name="T29" fmla="*/ 1 h 113"/>
                    <a:gd name="T30" fmla="*/ 0 w 100"/>
                    <a:gd name="T31" fmla="*/ 1 h 113"/>
                    <a:gd name="T32" fmla="*/ 0 w 100"/>
                    <a:gd name="T33" fmla="*/ 1 h 113"/>
                    <a:gd name="T34" fmla="*/ 0 w 100"/>
                    <a:gd name="T35" fmla="*/ 1 h 113"/>
                    <a:gd name="T36" fmla="*/ 0 w 100"/>
                    <a:gd name="T37" fmla="*/ 1 h 113"/>
                    <a:gd name="T38" fmla="*/ 0 w 100"/>
                    <a:gd name="T39" fmla="*/ 1 h 113"/>
                    <a:gd name="T40" fmla="*/ 1 w 100"/>
                    <a:gd name="T41" fmla="*/ 1 h 113"/>
                    <a:gd name="T42" fmla="*/ 1 w 100"/>
                    <a:gd name="T43" fmla="*/ 0 h 113"/>
                    <a:gd name="T44" fmla="*/ 1 w 100"/>
                    <a:gd name="T45" fmla="*/ 0 h 113"/>
                    <a:gd name="T46" fmla="*/ 1 w 100"/>
                    <a:gd name="T47" fmla="*/ 0 h 113"/>
                    <a:gd name="T48" fmla="*/ 1 w 100"/>
                    <a:gd name="T49" fmla="*/ 0 h 11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0"/>
                    <a:gd name="T76" fmla="*/ 0 h 113"/>
                    <a:gd name="T77" fmla="*/ 100 w 100"/>
                    <a:gd name="T78" fmla="*/ 113 h 11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0" h="113">
                      <a:moveTo>
                        <a:pt x="71" y="0"/>
                      </a:moveTo>
                      <a:lnTo>
                        <a:pt x="86" y="0"/>
                      </a:lnTo>
                      <a:lnTo>
                        <a:pt x="86" y="14"/>
                      </a:lnTo>
                      <a:lnTo>
                        <a:pt x="86" y="28"/>
                      </a:lnTo>
                      <a:lnTo>
                        <a:pt x="100" y="42"/>
                      </a:lnTo>
                      <a:lnTo>
                        <a:pt x="100" y="57"/>
                      </a:lnTo>
                      <a:lnTo>
                        <a:pt x="86" y="71"/>
                      </a:lnTo>
                      <a:lnTo>
                        <a:pt x="86" y="85"/>
                      </a:lnTo>
                      <a:lnTo>
                        <a:pt x="71" y="99"/>
                      </a:lnTo>
                      <a:lnTo>
                        <a:pt x="57" y="99"/>
                      </a:lnTo>
                      <a:lnTo>
                        <a:pt x="43" y="113"/>
                      </a:lnTo>
                      <a:lnTo>
                        <a:pt x="29" y="99"/>
                      </a:lnTo>
                      <a:lnTo>
                        <a:pt x="15" y="99"/>
                      </a:lnTo>
                      <a:lnTo>
                        <a:pt x="0" y="85"/>
                      </a:lnTo>
                      <a:lnTo>
                        <a:pt x="0" y="71"/>
                      </a:lnTo>
                      <a:lnTo>
                        <a:pt x="0" y="42"/>
                      </a:lnTo>
                      <a:lnTo>
                        <a:pt x="0" y="28"/>
                      </a:lnTo>
                      <a:lnTo>
                        <a:pt x="15" y="14"/>
                      </a:lnTo>
                      <a:lnTo>
                        <a:pt x="29" y="0"/>
                      </a:lnTo>
                      <a:lnTo>
                        <a:pt x="57" y="0"/>
                      </a:lnTo>
                      <a:lnTo>
                        <a:pt x="71" y="0"/>
                      </a:lnTo>
                      <a:close/>
                    </a:path>
                  </a:pathLst>
                </a:custGeom>
                <a:noFill/>
                <a:ln w="11113">
                  <a:solidFill>
                    <a:srgbClr val="000000"/>
                  </a:solidFill>
                  <a:prstDash val="solid"/>
                  <a:round/>
                  <a:headEnd/>
                  <a:tailEnd/>
                </a:ln>
              </p:spPr>
              <p:txBody>
                <a:bodyPr/>
                <a:lstStyle/>
                <a:p>
                  <a:endParaRPr lang="en-GB"/>
                </a:p>
              </p:txBody>
            </p:sp>
            <p:sp>
              <p:nvSpPr>
                <p:cNvPr id="28055" name="Oval 34"/>
                <p:cNvSpPr>
                  <a:spLocks noChangeArrowheads="1"/>
                </p:cNvSpPr>
                <p:nvPr/>
              </p:nvSpPr>
              <p:spPr bwMode="auto">
                <a:xfrm>
                  <a:off x="1874" y="2211"/>
                  <a:ext cx="78" cy="86"/>
                </a:xfrm>
                <a:prstGeom prst="ellipse">
                  <a:avLst/>
                </a:prstGeom>
                <a:solidFill>
                  <a:srgbClr val="FFFFFF"/>
                </a:solidFill>
                <a:ln w="9525">
                  <a:noFill/>
                  <a:round/>
                  <a:headEnd/>
                  <a:tailEnd/>
                </a:ln>
              </p:spPr>
              <p:txBody>
                <a:bodyPr/>
                <a:lstStyle/>
                <a:p>
                  <a:endParaRPr lang="en-GB"/>
                </a:p>
              </p:txBody>
            </p:sp>
            <p:sp>
              <p:nvSpPr>
                <p:cNvPr id="28056" name="Freeform 35"/>
                <p:cNvSpPr>
                  <a:spLocks/>
                </p:cNvSpPr>
                <p:nvPr/>
              </p:nvSpPr>
              <p:spPr bwMode="auto">
                <a:xfrm>
                  <a:off x="1881" y="2226"/>
                  <a:ext cx="78" cy="71"/>
                </a:xfrm>
                <a:custGeom>
                  <a:avLst/>
                  <a:gdLst>
                    <a:gd name="T0" fmla="*/ 0 w 157"/>
                    <a:gd name="T1" fmla="*/ 0 h 142"/>
                    <a:gd name="T2" fmla="*/ 0 w 157"/>
                    <a:gd name="T3" fmla="*/ 1 h 142"/>
                    <a:gd name="T4" fmla="*/ 1 w 157"/>
                    <a:gd name="T5" fmla="*/ 1 h 142"/>
                    <a:gd name="T6" fmla="*/ 1 w 157"/>
                    <a:gd name="T7" fmla="*/ 1 h 142"/>
                    <a:gd name="T8" fmla="*/ 1 w 157"/>
                    <a:gd name="T9" fmla="*/ 1 h 142"/>
                    <a:gd name="T10" fmla="*/ 1 w 157"/>
                    <a:gd name="T11" fmla="*/ 1 h 142"/>
                    <a:gd name="T12" fmla="*/ 1 w 157"/>
                    <a:gd name="T13" fmla="*/ 1 h 142"/>
                    <a:gd name="T14" fmla="*/ 1 w 157"/>
                    <a:gd name="T15" fmla="*/ 1 h 142"/>
                    <a:gd name="T16" fmla="*/ 0 w 157"/>
                    <a:gd name="T17" fmla="*/ 1 h 142"/>
                    <a:gd name="T18" fmla="*/ 0 w 157"/>
                    <a:gd name="T19" fmla="*/ 1 h 142"/>
                    <a:gd name="T20" fmla="*/ 0 w 157"/>
                    <a:gd name="T21" fmla="*/ 1 h 142"/>
                    <a:gd name="T22" fmla="*/ 0 w 157"/>
                    <a:gd name="T23" fmla="*/ 1 h 142"/>
                    <a:gd name="T24" fmla="*/ 0 w 157"/>
                    <a:gd name="T25" fmla="*/ 1 h 142"/>
                    <a:gd name="T26" fmla="*/ 0 w 157"/>
                    <a:gd name="T27" fmla="*/ 1 h 142"/>
                    <a:gd name="T28" fmla="*/ 0 w 157"/>
                    <a:gd name="T29" fmla="*/ 1 h 142"/>
                    <a:gd name="T30" fmla="*/ 0 w 157"/>
                    <a:gd name="T31" fmla="*/ 1 h 142"/>
                    <a:gd name="T32" fmla="*/ 0 w 157"/>
                    <a:gd name="T33" fmla="*/ 1 h 142"/>
                    <a:gd name="T34" fmla="*/ 0 w 157"/>
                    <a:gd name="T35" fmla="*/ 1 h 142"/>
                    <a:gd name="T36" fmla="*/ 0 w 157"/>
                    <a:gd name="T37" fmla="*/ 1 h 142"/>
                    <a:gd name="T38" fmla="*/ 0 w 157"/>
                    <a:gd name="T39" fmla="*/ 1 h 142"/>
                    <a:gd name="T40" fmla="*/ 0 w 157"/>
                    <a:gd name="T41" fmla="*/ 1 h 142"/>
                    <a:gd name="T42" fmla="*/ 0 w 157"/>
                    <a:gd name="T43" fmla="*/ 0 h 142"/>
                    <a:gd name="T44" fmla="*/ 0 w 157"/>
                    <a:gd name="T45" fmla="*/ 0 h 142"/>
                    <a:gd name="T46" fmla="*/ 0 w 157"/>
                    <a:gd name="T47" fmla="*/ 0 h 142"/>
                    <a:gd name="T48" fmla="*/ 0 w 157"/>
                    <a:gd name="T49" fmla="*/ 0 h 1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7"/>
                    <a:gd name="T76" fmla="*/ 0 h 142"/>
                    <a:gd name="T77" fmla="*/ 157 w 157"/>
                    <a:gd name="T78" fmla="*/ 142 h 14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7" h="142">
                      <a:moveTo>
                        <a:pt x="100" y="0"/>
                      </a:moveTo>
                      <a:lnTo>
                        <a:pt x="114" y="14"/>
                      </a:lnTo>
                      <a:lnTo>
                        <a:pt x="142" y="28"/>
                      </a:lnTo>
                      <a:lnTo>
                        <a:pt x="142" y="43"/>
                      </a:lnTo>
                      <a:lnTo>
                        <a:pt x="157" y="57"/>
                      </a:lnTo>
                      <a:lnTo>
                        <a:pt x="157" y="85"/>
                      </a:lnTo>
                      <a:lnTo>
                        <a:pt x="142" y="100"/>
                      </a:lnTo>
                      <a:lnTo>
                        <a:pt x="142" y="114"/>
                      </a:lnTo>
                      <a:lnTo>
                        <a:pt x="114" y="128"/>
                      </a:lnTo>
                      <a:lnTo>
                        <a:pt x="100" y="128"/>
                      </a:lnTo>
                      <a:lnTo>
                        <a:pt x="85" y="142"/>
                      </a:lnTo>
                      <a:lnTo>
                        <a:pt x="57" y="142"/>
                      </a:lnTo>
                      <a:lnTo>
                        <a:pt x="43" y="128"/>
                      </a:lnTo>
                      <a:lnTo>
                        <a:pt x="29" y="128"/>
                      </a:lnTo>
                      <a:lnTo>
                        <a:pt x="14" y="114"/>
                      </a:lnTo>
                      <a:lnTo>
                        <a:pt x="0" y="100"/>
                      </a:lnTo>
                      <a:lnTo>
                        <a:pt x="0" y="85"/>
                      </a:lnTo>
                      <a:lnTo>
                        <a:pt x="0" y="57"/>
                      </a:lnTo>
                      <a:lnTo>
                        <a:pt x="0" y="43"/>
                      </a:lnTo>
                      <a:lnTo>
                        <a:pt x="0" y="28"/>
                      </a:lnTo>
                      <a:lnTo>
                        <a:pt x="14" y="14"/>
                      </a:lnTo>
                      <a:lnTo>
                        <a:pt x="29" y="0"/>
                      </a:lnTo>
                      <a:lnTo>
                        <a:pt x="43" y="0"/>
                      </a:lnTo>
                      <a:lnTo>
                        <a:pt x="71" y="0"/>
                      </a:lnTo>
                      <a:lnTo>
                        <a:pt x="100" y="0"/>
                      </a:lnTo>
                      <a:close/>
                    </a:path>
                  </a:pathLst>
                </a:custGeom>
                <a:solidFill>
                  <a:srgbClr val="FFFFFF"/>
                </a:solidFill>
                <a:ln w="11113">
                  <a:solidFill>
                    <a:srgbClr val="000000"/>
                  </a:solidFill>
                  <a:prstDash val="solid"/>
                  <a:round/>
                  <a:headEnd/>
                  <a:tailEnd/>
                </a:ln>
              </p:spPr>
              <p:txBody>
                <a:bodyPr/>
                <a:lstStyle/>
                <a:p>
                  <a:endParaRPr lang="en-GB"/>
                </a:p>
              </p:txBody>
            </p:sp>
          </p:grpSp>
        </p:grpSp>
        <p:grpSp>
          <p:nvGrpSpPr>
            <p:cNvPr id="27660" name="Group 36"/>
            <p:cNvGrpSpPr>
              <a:grpSpLocks/>
            </p:cNvGrpSpPr>
            <p:nvPr/>
          </p:nvGrpSpPr>
          <p:grpSpPr bwMode="auto">
            <a:xfrm>
              <a:off x="1405" y="1799"/>
              <a:ext cx="633" cy="1577"/>
              <a:chOff x="1405" y="1799"/>
              <a:chExt cx="633" cy="1577"/>
            </a:xfrm>
          </p:grpSpPr>
          <p:grpSp>
            <p:nvGrpSpPr>
              <p:cNvPr id="28032" name="Group 37"/>
              <p:cNvGrpSpPr>
                <a:grpSpLocks/>
              </p:cNvGrpSpPr>
              <p:nvPr/>
            </p:nvGrpSpPr>
            <p:grpSpPr bwMode="auto">
              <a:xfrm>
                <a:off x="1405" y="1799"/>
                <a:ext cx="633" cy="731"/>
                <a:chOff x="1405" y="1799"/>
                <a:chExt cx="633" cy="731"/>
              </a:xfrm>
            </p:grpSpPr>
            <p:sp>
              <p:nvSpPr>
                <p:cNvPr id="28037" name="Freeform 38"/>
                <p:cNvSpPr>
                  <a:spLocks/>
                </p:cNvSpPr>
                <p:nvPr/>
              </p:nvSpPr>
              <p:spPr bwMode="auto">
                <a:xfrm>
                  <a:off x="1405" y="1806"/>
                  <a:ext cx="448" cy="724"/>
                </a:xfrm>
                <a:custGeom>
                  <a:avLst/>
                  <a:gdLst>
                    <a:gd name="T0" fmla="*/ 5 w 896"/>
                    <a:gd name="T1" fmla="*/ 12 h 1448"/>
                    <a:gd name="T2" fmla="*/ 6 w 896"/>
                    <a:gd name="T3" fmla="*/ 12 h 1448"/>
                    <a:gd name="T4" fmla="*/ 6 w 896"/>
                    <a:gd name="T5" fmla="*/ 11 h 1448"/>
                    <a:gd name="T6" fmla="*/ 6 w 896"/>
                    <a:gd name="T7" fmla="*/ 11 h 1448"/>
                    <a:gd name="T8" fmla="*/ 6 w 896"/>
                    <a:gd name="T9" fmla="*/ 10 h 1448"/>
                    <a:gd name="T10" fmla="*/ 6 w 896"/>
                    <a:gd name="T11" fmla="*/ 9 h 1448"/>
                    <a:gd name="T12" fmla="*/ 6 w 896"/>
                    <a:gd name="T13" fmla="*/ 9 h 1448"/>
                    <a:gd name="T14" fmla="*/ 6 w 896"/>
                    <a:gd name="T15" fmla="*/ 8 h 1448"/>
                    <a:gd name="T16" fmla="*/ 6 w 896"/>
                    <a:gd name="T17" fmla="*/ 7 h 1448"/>
                    <a:gd name="T18" fmla="*/ 6 w 896"/>
                    <a:gd name="T19" fmla="*/ 6 h 1448"/>
                    <a:gd name="T20" fmla="*/ 6 w 896"/>
                    <a:gd name="T21" fmla="*/ 5 h 1448"/>
                    <a:gd name="T22" fmla="*/ 6 w 896"/>
                    <a:gd name="T23" fmla="*/ 4 h 1448"/>
                    <a:gd name="T24" fmla="*/ 6 w 896"/>
                    <a:gd name="T25" fmla="*/ 3 h 1448"/>
                    <a:gd name="T26" fmla="*/ 7 w 896"/>
                    <a:gd name="T27" fmla="*/ 3 h 1448"/>
                    <a:gd name="T28" fmla="*/ 7 w 896"/>
                    <a:gd name="T29" fmla="*/ 3 h 1448"/>
                    <a:gd name="T30" fmla="*/ 7 w 896"/>
                    <a:gd name="T31" fmla="*/ 3 h 1448"/>
                    <a:gd name="T32" fmla="*/ 6 w 896"/>
                    <a:gd name="T33" fmla="*/ 0 h 1448"/>
                    <a:gd name="T34" fmla="*/ 4 w 896"/>
                    <a:gd name="T35" fmla="*/ 0 h 1448"/>
                    <a:gd name="T36" fmla="*/ 4 w 896"/>
                    <a:gd name="T37" fmla="*/ 1 h 1448"/>
                    <a:gd name="T38" fmla="*/ 3 w 896"/>
                    <a:gd name="T39" fmla="*/ 1 h 1448"/>
                    <a:gd name="T40" fmla="*/ 3 w 896"/>
                    <a:gd name="T41" fmla="*/ 1 h 1448"/>
                    <a:gd name="T42" fmla="*/ 3 w 896"/>
                    <a:gd name="T43" fmla="*/ 1 h 1448"/>
                    <a:gd name="T44" fmla="*/ 2 w 896"/>
                    <a:gd name="T45" fmla="*/ 1 h 1448"/>
                    <a:gd name="T46" fmla="*/ 2 w 896"/>
                    <a:gd name="T47" fmla="*/ 1 h 1448"/>
                    <a:gd name="T48" fmla="*/ 2 w 896"/>
                    <a:gd name="T49" fmla="*/ 1 h 1448"/>
                    <a:gd name="T50" fmla="*/ 2 w 896"/>
                    <a:gd name="T51" fmla="*/ 1 h 1448"/>
                    <a:gd name="T52" fmla="*/ 1 w 896"/>
                    <a:gd name="T53" fmla="*/ 1 h 1448"/>
                    <a:gd name="T54" fmla="*/ 1 w 896"/>
                    <a:gd name="T55" fmla="*/ 1 h 1448"/>
                    <a:gd name="T56" fmla="*/ 1 w 896"/>
                    <a:gd name="T57" fmla="*/ 1 h 1448"/>
                    <a:gd name="T58" fmla="*/ 0 w 896"/>
                    <a:gd name="T59" fmla="*/ 1 h 1448"/>
                    <a:gd name="T60" fmla="*/ 0 w 896"/>
                    <a:gd name="T61" fmla="*/ 2 h 1448"/>
                    <a:gd name="T62" fmla="*/ 1 w 896"/>
                    <a:gd name="T63" fmla="*/ 3 h 1448"/>
                    <a:gd name="T64" fmla="*/ 1 w 896"/>
                    <a:gd name="T65" fmla="*/ 3 h 1448"/>
                    <a:gd name="T66" fmla="*/ 1 w 896"/>
                    <a:gd name="T67" fmla="*/ 3 h 1448"/>
                    <a:gd name="T68" fmla="*/ 2 w 896"/>
                    <a:gd name="T69" fmla="*/ 3 h 1448"/>
                    <a:gd name="T70" fmla="*/ 2 w 896"/>
                    <a:gd name="T71" fmla="*/ 3 h 1448"/>
                    <a:gd name="T72" fmla="*/ 2 w 896"/>
                    <a:gd name="T73" fmla="*/ 3 h 1448"/>
                    <a:gd name="T74" fmla="*/ 3 w 896"/>
                    <a:gd name="T75" fmla="*/ 2 h 1448"/>
                    <a:gd name="T76" fmla="*/ 3 w 896"/>
                    <a:gd name="T77" fmla="*/ 2 h 1448"/>
                    <a:gd name="T78" fmla="*/ 3 w 896"/>
                    <a:gd name="T79" fmla="*/ 3 h 1448"/>
                    <a:gd name="T80" fmla="*/ 4 w 896"/>
                    <a:gd name="T81" fmla="*/ 3 h 1448"/>
                    <a:gd name="T82" fmla="*/ 4 w 896"/>
                    <a:gd name="T83" fmla="*/ 3 h 1448"/>
                    <a:gd name="T84" fmla="*/ 5 w 896"/>
                    <a:gd name="T85" fmla="*/ 4 h 1448"/>
                    <a:gd name="T86" fmla="*/ 5 w 896"/>
                    <a:gd name="T87" fmla="*/ 4 h 1448"/>
                    <a:gd name="T88" fmla="*/ 5 w 896"/>
                    <a:gd name="T89" fmla="*/ 5 h 1448"/>
                    <a:gd name="T90" fmla="*/ 5 w 896"/>
                    <a:gd name="T91" fmla="*/ 7 h 1448"/>
                    <a:gd name="T92" fmla="*/ 5 w 896"/>
                    <a:gd name="T93" fmla="*/ 9 h 1448"/>
                    <a:gd name="T94" fmla="*/ 5 w 896"/>
                    <a:gd name="T95" fmla="*/ 10 h 1448"/>
                    <a:gd name="T96" fmla="*/ 5 w 896"/>
                    <a:gd name="T97" fmla="*/ 11 h 1448"/>
                    <a:gd name="T98" fmla="*/ 5 w 896"/>
                    <a:gd name="T99" fmla="*/ 11 h 1448"/>
                    <a:gd name="T100" fmla="*/ 5 w 896"/>
                    <a:gd name="T101" fmla="*/ 12 h 1448"/>
                    <a:gd name="T102" fmla="*/ 5 w 896"/>
                    <a:gd name="T103" fmla="*/ 12 h 1448"/>
                    <a:gd name="T104" fmla="*/ 5 w 896"/>
                    <a:gd name="T105" fmla="*/ 12 h 1448"/>
                    <a:gd name="T106" fmla="*/ 5 w 896"/>
                    <a:gd name="T107" fmla="*/ 12 h 144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96"/>
                    <a:gd name="T163" fmla="*/ 0 h 1448"/>
                    <a:gd name="T164" fmla="*/ 896 w 896"/>
                    <a:gd name="T165" fmla="*/ 1448 h 144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96" h="1448">
                      <a:moveTo>
                        <a:pt x="640" y="1448"/>
                      </a:moveTo>
                      <a:lnTo>
                        <a:pt x="740" y="1448"/>
                      </a:lnTo>
                      <a:lnTo>
                        <a:pt x="740" y="1363"/>
                      </a:lnTo>
                      <a:lnTo>
                        <a:pt x="740" y="1335"/>
                      </a:lnTo>
                      <a:lnTo>
                        <a:pt x="740" y="1221"/>
                      </a:lnTo>
                      <a:lnTo>
                        <a:pt x="740" y="1136"/>
                      </a:lnTo>
                      <a:lnTo>
                        <a:pt x="740" y="1065"/>
                      </a:lnTo>
                      <a:lnTo>
                        <a:pt x="740" y="967"/>
                      </a:lnTo>
                      <a:lnTo>
                        <a:pt x="740" y="839"/>
                      </a:lnTo>
                      <a:lnTo>
                        <a:pt x="740" y="683"/>
                      </a:lnTo>
                      <a:lnTo>
                        <a:pt x="740" y="569"/>
                      </a:lnTo>
                      <a:lnTo>
                        <a:pt x="740" y="455"/>
                      </a:lnTo>
                      <a:lnTo>
                        <a:pt x="768" y="384"/>
                      </a:lnTo>
                      <a:lnTo>
                        <a:pt x="825" y="299"/>
                      </a:lnTo>
                      <a:lnTo>
                        <a:pt x="868" y="285"/>
                      </a:lnTo>
                      <a:lnTo>
                        <a:pt x="896" y="285"/>
                      </a:lnTo>
                      <a:lnTo>
                        <a:pt x="754" y="0"/>
                      </a:lnTo>
                      <a:lnTo>
                        <a:pt x="470" y="0"/>
                      </a:lnTo>
                      <a:lnTo>
                        <a:pt x="413" y="43"/>
                      </a:lnTo>
                      <a:lnTo>
                        <a:pt x="384" y="57"/>
                      </a:lnTo>
                      <a:lnTo>
                        <a:pt x="342" y="57"/>
                      </a:lnTo>
                      <a:lnTo>
                        <a:pt x="285" y="57"/>
                      </a:lnTo>
                      <a:lnTo>
                        <a:pt x="214" y="57"/>
                      </a:lnTo>
                      <a:lnTo>
                        <a:pt x="185" y="57"/>
                      </a:lnTo>
                      <a:lnTo>
                        <a:pt x="143" y="29"/>
                      </a:lnTo>
                      <a:lnTo>
                        <a:pt x="143" y="15"/>
                      </a:lnTo>
                      <a:lnTo>
                        <a:pt x="15" y="15"/>
                      </a:lnTo>
                      <a:lnTo>
                        <a:pt x="15" y="57"/>
                      </a:lnTo>
                      <a:lnTo>
                        <a:pt x="15" y="86"/>
                      </a:lnTo>
                      <a:lnTo>
                        <a:pt x="0" y="114"/>
                      </a:lnTo>
                      <a:lnTo>
                        <a:pt x="0" y="185"/>
                      </a:lnTo>
                      <a:lnTo>
                        <a:pt x="15" y="270"/>
                      </a:lnTo>
                      <a:lnTo>
                        <a:pt x="15" y="285"/>
                      </a:lnTo>
                      <a:lnTo>
                        <a:pt x="15" y="299"/>
                      </a:lnTo>
                      <a:lnTo>
                        <a:pt x="143" y="299"/>
                      </a:lnTo>
                      <a:lnTo>
                        <a:pt x="157" y="299"/>
                      </a:lnTo>
                      <a:lnTo>
                        <a:pt x="185" y="270"/>
                      </a:lnTo>
                      <a:lnTo>
                        <a:pt x="271" y="256"/>
                      </a:lnTo>
                      <a:lnTo>
                        <a:pt x="313" y="242"/>
                      </a:lnTo>
                      <a:lnTo>
                        <a:pt x="370" y="270"/>
                      </a:lnTo>
                      <a:lnTo>
                        <a:pt x="413" y="285"/>
                      </a:lnTo>
                      <a:lnTo>
                        <a:pt x="470" y="342"/>
                      </a:lnTo>
                      <a:lnTo>
                        <a:pt x="527" y="441"/>
                      </a:lnTo>
                      <a:lnTo>
                        <a:pt x="527" y="498"/>
                      </a:lnTo>
                      <a:lnTo>
                        <a:pt x="541" y="597"/>
                      </a:lnTo>
                      <a:lnTo>
                        <a:pt x="541" y="853"/>
                      </a:lnTo>
                      <a:lnTo>
                        <a:pt x="541" y="1150"/>
                      </a:lnTo>
                      <a:lnTo>
                        <a:pt x="541" y="1264"/>
                      </a:lnTo>
                      <a:lnTo>
                        <a:pt x="541" y="1335"/>
                      </a:lnTo>
                      <a:lnTo>
                        <a:pt x="541" y="1363"/>
                      </a:lnTo>
                      <a:lnTo>
                        <a:pt x="541" y="1448"/>
                      </a:lnTo>
                      <a:lnTo>
                        <a:pt x="598" y="1448"/>
                      </a:lnTo>
                      <a:lnTo>
                        <a:pt x="626" y="1448"/>
                      </a:lnTo>
                      <a:lnTo>
                        <a:pt x="640" y="1448"/>
                      </a:lnTo>
                      <a:close/>
                    </a:path>
                  </a:pathLst>
                </a:custGeom>
                <a:solidFill>
                  <a:srgbClr val="FFFFFF"/>
                </a:solidFill>
                <a:ln w="9525">
                  <a:noFill/>
                  <a:round/>
                  <a:headEnd/>
                  <a:tailEnd/>
                </a:ln>
              </p:spPr>
              <p:txBody>
                <a:bodyPr/>
                <a:lstStyle/>
                <a:p>
                  <a:endParaRPr lang="en-GB"/>
                </a:p>
              </p:txBody>
            </p:sp>
            <p:sp>
              <p:nvSpPr>
                <p:cNvPr id="28038" name="Freeform 39"/>
                <p:cNvSpPr>
                  <a:spLocks/>
                </p:cNvSpPr>
                <p:nvPr/>
              </p:nvSpPr>
              <p:spPr bwMode="auto">
                <a:xfrm>
                  <a:off x="1412" y="1806"/>
                  <a:ext cx="441" cy="724"/>
                </a:xfrm>
                <a:custGeom>
                  <a:avLst/>
                  <a:gdLst>
                    <a:gd name="T0" fmla="*/ 5 w 881"/>
                    <a:gd name="T1" fmla="*/ 12 h 1448"/>
                    <a:gd name="T2" fmla="*/ 6 w 881"/>
                    <a:gd name="T3" fmla="*/ 12 h 1448"/>
                    <a:gd name="T4" fmla="*/ 6 w 881"/>
                    <a:gd name="T5" fmla="*/ 11 h 1448"/>
                    <a:gd name="T6" fmla="*/ 6 w 881"/>
                    <a:gd name="T7" fmla="*/ 11 h 1448"/>
                    <a:gd name="T8" fmla="*/ 6 w 881"/>
                    <a:gd name="T9" fmla="*/ 10 h 1448"/>
                    <a:gd name="T10" fmla="*/ 6 w 881"/>
                    <a:gd name="T11" fmla="*/ 9 h 1448"/>
                    <a:gd name="T12" fmla="*/ 6 w 881"/>
                    <a:gd name="T13" fmla="*/ 9 h 1448"/>
                    <a:gd name="T14" fmla="*/ 6 w 881"/>
                    <a:gd name="T15" fmla="*/ 8 h 1448"/>
                    <a:gd name="T16" fmla="*/ 6 w 881"/>
                    <a:gd name="T17" fmla="*/ 7 h 1448"/>
                    <a:gd name="T18" fmla="*/ 6 w 881"/>
                    <a:gd name="T19" fmla="*/ 6 h 1448"/>
                    <a:gd name="T20" fmla="*/ 6 w 881"/>
                    <a:gd name="T21" fmla="*/ 5 h 1448"/>
                    <a:gd name="T22" fmla="*/ 6 w 881"/>
                    <a:gd name="T23" fmla="*/ 4 h 1448"/>
                    <a:gd name="T24" fmla="*/ 6 w 881"/>
                    <a:gd name="T25" fmla="*/ 3 h 1448"/>
                    <a:gd name="T26" fmla="*/ 6 w 881"/>
                    <a:gd name="T27" fmla="*/ 3 h 1448"/>
                    <a:gd name="T28" fmla="*/ 7 w 881"/>
                    <a:gd name="T29" fmla="*/ 3 h 1448"/>
                    <a:gd name="T30" fmla="*/ 7 w 881"/>
                    <a:gd name="T31" fmla="*/ 3 h 1448"/>
                    <a:gd name="T32" fmla="*/ 7 w 881"/>
                    <a:gd name="T33" fmla="*/ 3 h 1448"/>
                    <a:gd name="T34" fmla="*/ 7 w 881"/>
                    <a:gd name="T35" fmla="*/ 3 h 1448"/>
                    <a:gd name="T36" fmla="*/ 7 w 881"/>
                    <a:gd name="T37" fmla="*/ 3 h 1448"/>
                    <a:gd name="T38" fmla="*/ 6 w 881"/>
                    <a:gd name="T39" fmla="*/ 0 h 1448"/>
                    <a:gd name="T40" fmla="*/ 4 w 881"/>
                    <a:gd name="T41" fmla="*/ 0 h 1448"/>
                    <a:gd name="T42" fmla="*/ 4 w 881"/>
                    <a:gd name="T43" fmla="*/ 1 h 1448"/>
                    <a:gd name="T44" fmla="*/ 3 w 881"/>
                    <a:gd name="T45" fmla="*/ 1 h 1448"/>
                    <a:gd name="T46" fmla="*/ 3 w 881"/>
                    <a:gd name="T47" fmla="*/ 1 h 1448"/>
                    <a:gd name="T48" fmla="*/ 2 w 881"/>
                    <a:gd name="T49" fmla="*/ 1 h 1448"/>
                    <a:gd name="T50" fmla="*/ 2 w 881"/>
                    <a:gd name="T51" fmla="*/ 1 h 1448"/>
                    <a:gd name="T52" fmla="*/ 1 w 881"/>
                    <a:gd name="T53" fmla="*/ 1 h 1448"/>
                    <a:gd name="T54" fmla="*/ 0 w 881"/>
                    <a:gd name="T55" fmla="*/ 1 h 1448"/>
                    <a:gd name="T56" fmla="*/ 0 w 881"/>
                    <a:gd name="T57" fmla="*/ 1 h 1448"/>
                    <a:gd name="T58" fmla="*/ 0 w 881"/>
                    <a:gd name="T59" fmla="*/ 1 h 1448"/>
                    <a:gd name="T60" fmla="*/ 0 w 881"/>
                    <a:gd name="T61" fmla="*/ 1 h 1448"/>
                    <a:gd name="T62" fmla="*/ 0 w 881"/>
                    <a:gd name="T63" fmla="*/ 2 h 1448"/>
                    <a:gd name="T64" fmla="*/ 0 w 881"/>
                    <a:gd name="T65" fmla="*/ 2 h 1448"/>
                    <a:gd name="T66" fmla="*/ 0 w 881"/>
                    <a:gd name="T67" fmla="*/ 3 h 1448"/>
                    <a:gd name="T68" fmla="*/ 1 w 881"/>
                    <a:gd name="T69" fmla="*/ 3 h 1448"/>
                    <a:gd name="T70" fmla="*/ 2 w 881"/>
                    <a:gd name="T71" fmla="*/ 3 h 1448"/>
                    <a:gd name="T72" fmla="*/ 2 w 881"/>
                    <a:gd name="T73" fmla="*/ 2 h 1448"/>
                    <a:gd name="T74" fmla="*/ 2 w 881"/>
                    <a:gd name="T75" fmla="*/ 2 h 1448"/>
                    <a:gd name="T76" fmla="*/ 3 w 881"/>
                    <a:gd name="T77" fmla="*/ 2 h 1448"/>
                    <a:gd name="T78" fmla="*/ 3 w 881"/>
                    <a:gd name="T79" fmla="*/ 3 h 1448"/>
                    <a:gd name="T80" fmla="*/ 4 w 881"/>
                    <a:gd name="T81" fmla="*/ 3 h 1448"/>
                    <a:gd name="T82" fmla="*/ 4 w 881"/>
                    <a:gd name="T83" fmla="*/ 4 h 1448"/>
                    <a:gd name="T84" fmla="*/ 5 w 881"/>
                    <a:gd name="T85" fmla="*/ 5 h 1448"/>
                    <a:gd name="T86" fmla="*/ 5 w 881"/>
                    <a:gd name="T87" fmla="*/ 6 h 1448"/>
                    <a:gd name="T88" fmla="*/ 5 w 881"/>
                    <a:gd name="T89" fmla="*/ 7 h 1448"/>
                    <a:gd name="T90" fmla="*/ 5 w 881"/>
                    <a:gd name="T91" fmla="*/ 9 h 1448"/>
                    <a:gd name="T92" fmla="*/ 5 w 881"/>
                    <a:gd name="T93" fmla="*/ 10 h 1448"/>
                    <a:gd name="T94" fmla="*/ 5 w 881"/>
                    <a:gd name="T95" fmla="*/ 11 h 1448"/>
                    <a:gd name="T96" fmla="*/ 5 w 881"/>
                    <a:gd name="T97" fmla="*/ 11 h 1448"/>
                    <a:gd name="T98" fmla="*/ 5 w 881"/>
                    <a:gd name="T99" fmla="*/ 12 h 1448"/>
                    <a:gd name="T100" fmla="*/ 5 w 881"/>
                    <a:gd name="T101" fmla="*/ 12 h 1448"/>
                    <a:gd name="T102" fmla="*/ 5 w 881"/>
                    <a:gd name="T103" fmla="*/ 12 h 1448"/>
                    <a:gd name="T104" fmla="*/ 5 w 881"/>
                    <a:gd name="T105" fmla="*/ 12 h 144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81"/>
                    <a:gd name="T160" fmla="*/ 0 h 1448"/>
                    <a:gd name="T161" fmla="*/ 881 w 881"/>
                    <a:gd name="T162" fmla="*/ 1448 h 144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81" h="1448">
                      <a:moveTo>
                        <a:pt x="625" y="1448"/>
                      </a:moveTo>
                      <a:lnTo>
                        <a:pt x="725" y="1448"/>
                      </a:lnTo>
                      <a:lnTo>
                        <a:pt x="725" y="1363"/>
                      </a:lnTo>
                      <a:lnTo>
                        <a:pt x="725" y="1306"/>
                      </a:lnTo>
                      <a:lnTo>
                        <a:pt x="725" y="1193"/>
                      </a:lnTo>
                      <a:lnTo>
                        <a:pt x="725" y="1136"/>
                      </a:lnTo>
                      <a:lnTo>
                        <a:pt x="725" y="1065"/>
                      </a:lnTo>
                      <a:lnTo>
                        <a:pt x="725" y="967"/>
                      </a:lnTo>
                      <a:lnTo>
                        <a:pt x="725" y="839"/>
                      </a:lnTo>
                      <a:lnTo>
                        <a:pt x="725" y="683"/>
                      </a:lnTo>
                      <a:lnTo>
                        <a:pt x="725" y="555"/>
                      </a:lnTo>
                      <a:lnTo>
                        <a:pt x="725" y="441"/>
                      </a:lnTo>
                      <a:lnTo>
                        <a:pt x="739" y="384"/>
                      </a:lnTo>
                      <a:lnTo>
                        <a:pt x="753" y="342"/>
                      </a:lnTo>
                      <a:lnTo>
                        <a:pt x="796" y="313"/>
                      </a:lnTo>
                      <a:lnTo>
                        <a:pt x="824" y="285"/>
                      </a:lnTo>
                      <a:lnTo>
                        <a:pt x="839" y="285"/>
                      </a:lnTo>
                      <a:lnTo>
                        <a:pt x="853" y="285"/>
                      </a:lnTo>
                      <a:lnTo>
                        <a:pt x="881" y="285"/>
                      </a:lnTo>
                      <a:lnTo>
                        <a:pt x="739" y="0"/>
                      </a:lnTo>
                      <a:lnTo>
                        <a:pt x="455" y="0"/>
                      </a:lnTo>
                      <a:lnTo>
                        <a:pt x="398" y="43"/>
                      </a:lnTo>
                      <a:lnTo>
                        <a:pt x="369" y="43"/>
                      </a:lnTo>
                      <a:lnTo>
                        <a:pt x="270" y="57"/>
                      </a:lnTo>
                      <a:lnTo>
                        <a:pt x="199" y="43"/>
                      </a:lnTo>
                      <a:lnTo>
                        <a:pt x="156" y="29"/>
                      </a:lnTo>
                      <a:lnTo>
                        <a:pt x="128" y="15"/>
                      </a:lnTo>
                      <a:lnTo>
                        <a:pt x="0" y="15"/>
                      </a:lnTo>
                      <a:lnTo>
                        <a:pt x="0" y="57"/>
                      </a:lnTo>
                      <a:lnTo>
                        <a:pt x="0" y="71"/>
                      </a:lnTo>
                      <a:lnTo>
                        <a:pt x="0" y="114"/>
                      </a:lnTo>
                      <a:lnTo>
                        <a:pt x="0" y="157"/>
                      </a:lnTo>
                      <a:lnTo>
                        <a:pt x="0" y="256"/>
                      </a:lnTo>
                      <a:lnTo>
                        <a:pt x="0" y="299"/>
                      </a:lnTo>
                      <a:lnTo>
                        <a:pt x="128" y="299"/>
                      </a:lnTo>
                      <a:lnTo>
                        <a:pt x="142" y="285"/>
                      </a:lnTo>
                      <a:lnTo>
                        <a:pt x="170" y="256"/>
                      </a:lnTo>
                      <a:lnTo>
                        <a:pt x="241" y="242"/>
                      </a:lnTo>
                      <a:lnTo>
                        <a:pt x="284" y="242"/>
                      </a:lnTo>
                      <a:lnTo>
                        <a:pt x="341" y="270"/>
                      </a:lnTo>
                      <a:lnTo>
                        <a:pt x="440" y="327"/>
                      </a:lnTo>
                      <a:lnTo>
                        <a:pt x="512" y="413"/>
                      </a:lnTo>
                      <a:lnTo>
                        <a:pt x="526" y="583"/>
                      </a:lnTo>
                      <a:lnTo>
                        <a:pt x="526" y="683"/>
                      </a:lnTo>
                      <a:lnTo>
                        <a:pt x="540" y="839"/>
                      </a:lnTo>
                      <a:lnTo>
                        <a:pt x="540" y="1121"/>
                      </a:lnTo>
                      <a:lnTo>
                        <a:pt x="540" y="1235"/>
                      </a:lnTo>
                      <a:lnTo>
                        <a:pt x="540" y="1306"/>
                      </a:lnTo>
                      <a:lnTo>
                        <a:pt x="540" y="1363"/>
                      </a:lnTo>
                      <a:lnTo>
                        <a:pt x="540" y="1448"/>
                      </a:lnTo>
                      <a:lnTo>
                        <a:pt x="583" y="1448"/>
                      </a:lnTo>
                      <a:lnTo>
                        <a:pt x="597" y="1448"/>
                      </a:lnTo>
                      <a:lnTo>
                        <a:pt x="625" y="1448"/>
                      </a:lnTo>
                      <a:close/>
                    </a:path>
                  </a:pathLst>
                </a:custGeom>
                <a:noFill/>
                <a:ln w="11113">
                  <a:solidFill>
                    <a:srgbClr val="000000"/>
                  </a:solidFill>
                  <a:prstDash val="solid"/>
                  <a:round/>
                  <a:headEnd/>
                  <a:tailEnd/>
                </a:ln>
              </p:spPr>
              <p:txBody>
                <a:bodyPr/>
                <a:lstStyle/>
                <a:p>
                  <a:endParaRPr lang="en-GB"/>
                </a:p>
              </p:txBody>
            </p:sp>
            <p:grpSp>
              <p:nvGrpSpPr>
                <p:cNvPr id="28039" name="Group 40"/>
                <p:cNvGrpSpPr>
                  <a:grpSpLocks/>
                </p:cNvGrpSpPr>
                <p:nvPr/>
              </p:nvGrpSpPr>
              <p:grpSpPr bwMode="auto">
                <a:xfrm>
                  <a:off x="1405" y="1799"/>
                  <a:ext cx="206" cy="141"/>
                  <a:chOff x="1405" y="1799"/>
                  <a:chExt cx="206" cy="141"/>
                </a:xfrm>
              </p:grpSpPr>
              <p:sp>
                <p:nvSpPr>
                  <p:cNvPr id="28045" name="Freeform 41"/>
                  <p:cNvSpPr>
                    <a:spLocks/>
                  </p:cNvSpPr>
                  <p:nvPr/>
                </p:nvSpPr>
                <p:spPr bwMode="auto">
                  <a:xfrm>
                    <a:off x="1412" y="1856"/>
                    <a:ext cx="199" cy="57"/>
                  </a:xfrm>
                  <a:custGeom>
                    <a:avLst/>
                    <a:gdLst>
                      <a:gd name="T0" fmla="*/ 3 w 398"/>
                      <a:gd name="T1" fmla="*/ 0 h 114"/>
                      <a:gd name="T2" fmla="*/ 3 w 398"/>
                      <a:gd name="T3" fmla="*/ 1 h 114"/>
                      <a:gd name="T4" fmla="*/ 3 w 398"/>
                      <a:gd name="T5" fmla="*/ 1 h 114"/>
                      <a:gd name="T6" fmla="*/ 2 w 398"/>
                      <a:gd name="T7" fmla="*/ 1 h 114"/>
                      <a:gd name="T8" fmla="*/ 2 w 398"/>
                      <a:gd name="T9" fmla="*/ 1 h 114"/>
                      <a:gd name="T10" fmla="*/ 2 w 398"/>
                      <a:gd name="T11" fmla="*/ 1 h 114"/>
                      <a:gd name="T12" fmla="*/ 1 w 398"/>
                      <a:gd name="T13" fmla="*/ 0 h 114"/>
                      <a:gd name="T14" fmla="*/ 0 w 398"/>
                      <a:gd name="T15" fmla="*/ 0 h 114"/>
                      <a:gd name="T16" fmla="*/ 0 w 398"/>
                      <a:gd name="T17" fmla="*/ 1 h 114"/>
                      <a:gd name="T18" fmla="*/ 0 w 398"/>
                      <a:gd name="T19" fmla="*/ 1 h 114"/>
                      <a:gd name="T20" fmla="*/ 0 w 398"/>
                      <a:gd name="T21" fmla="*/ 1 h 114"/>
                      <a:gd name="T22" fmla="*/ 0 w 398"/>
                      <a:gd name="T23" fmla="*/ 1 h 114"/>
                      <a:gd name="T24" fmla="*/ 0 w 398"/>
                      <a:gd name="T25" fmla="*/ 1 h 114"/>
                      <a:gd name="T26" fmla="*/ 1 w 398"/>
                      <a:gd name="T27" fmla="*/ 1 h 114"/>
                      <a:gd name="T28" fmla="*/ 1 w 398"/>
                      <a:gd name="T29" fmla="*/ 1 h 114"/>
                      <a:gd name="T30" fmla="*/ 1 w 398"/>
                      <a:gd name="T31" fmla="*/ 1 h 114"/>
                      <a:gd name="T32" fmla="*/ 2 w 398"/>
                      <a:gd name="T33" fmla="*/ 1 h 114"/>
                      <a:gd name="T34" fmla="*/ 2 w 398"/>
                      <a:gd name="T35" fmla="*/ 1 h 114"/>
                      <a:gd name="T36" fmla="*/ 3 w 398"/>
                      <a:gd name="T37" fmla="*/ 1 h 114"/>
                      <a:gd name="T38" fmla="*/ 3 w 398"/>
                      <a:gd name="T39" fmla="*/ 1 h 114"/>
                      <a:gd name="T40" fmla="*/ 3 w 398"/>
                      <a:gd name="T41" fmla="*/ 1 h 114"/>
                      <a:gd name="T42" fmla="*/ 3 w 398"/>
                      <a:gd name="T43" fmla="*/ 0 h 11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14"/>
                      <a:gd name="T68" fmla="*/ 398 w 398"/>
                      <a:gd name="T69" fmla="*/ 114 h 11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14">
                        <a:moveTo>
                          <a:pt x="398" y="0"/>
                        </a:moveTo>
                        <a:lnTo>
                          <a:pt x="355" y="14"/>
                        </a:lnTo>
                        <a:lnTo>
                          <a:pt x="341" y="14"/>
                        </a:lnTo>
                        <a:lnTo>
                          <a:pt x="256" y="14"/>
                        </a:lnTo>
                        <a:lnTo>
                          <a:pt x="170" y="14"/>
                        </a:lnTo>
                        <a:lnTo>
                          <a:pt x="142" y="14"/>
                        </a:lnTo>
                        <a:lnTo>
                          <a:pt x="128" y="0"/>
                        </a:lnTo>
                        <a:lnTo>
                          <a:pt x="0" y="0"/>
                        </a:lnTo>
                        <a:lnTo>
                          <a:pt x="0" y="14"/>
                        </a:lnTo>
                        <a:lnTo>
                          <a:pt x="0" y="28"/>
                        </a:lnTo>
                        <a:lnTo>
                          <a:pt x="0" y="71"/>
                        </a:lnTo>
                        <a:lnTo>
                          <a:pt x="0" y="99"/>
                        </a:lnTo>
                        <a:lnTo>
                          <a:pt x="0" y="114"/>
                        </a:lnTo>
                        <a:lnTo>
                          <a:pt x="128" y="114"/>
                        </a:lnTo>
                        <a:lnTo>
                          <a:pt x="113" y="114"/>
                        </a:lnTo>
                        <a:lnTo>
                          <a:pt x="113" y="99"/>
                        </a:lnTo>
                        <a:lnTo>
                          <a:pt x="156" y="99"/>
                        </a:lnTo>
                        <a:lnTo>
                          <a:pt x="256" y="85"/>
                        </a:lnTo>
                        <a:lnTo>
                          <a:pt x="327" y="99"/>
                        </a:lnTo>
                        <a:lnTo>
                          <a:pt x="341" y="99"/>
                        </a:lnTo>
                        <a:lnTo>
                          <a:pt x="398" y="114"/>
                        </a:lnTo>
                        <a:lnTo>
                          <a:pt x="398" y="0"/>
                        </a:lnTo>
                        <a:close/>
                      </a:path>
                    </a:pathLst>
                  </a:custGeom>
                  <a:solidFill>
                    <a:srgbClr val="FFFFFF"/>
                  </a:solidFill>
                  <a:ln w="9525">
                    <a:noFill/>
                    <a:round/>
                    <a:headEnd/>
                    <a:tailEnd/>
                  </a:ln>
                </p:spPr>
                <p:txBody>
                  <a:bodyPr/>
                  <a:lstStyle/>
                  <a:p>
                    <a:endParaRPr lang="en-GB"/>
                  </a:p>
                </p:txBody>
              </p:sp>
              <p:sp>
                <p:nvSpPr>
                  <p:cNvPr id="28046" name="Freeform 42"/>
                  <p:cNvSpPr>
                    <a:spLocks/>
                  </p:cNvSpPr>
                  <p:nvPr/>
                </p:nvSpPr>
                <p:spPr bwMode="auto">
                  <a:xfrm>
                    <a:off x="1412" y="1849"/>
                    <a:ext cx="199" cy="64"/>
                  </a:xfrm>
                  <a:custGeom>
                    <a:avLst/>
                    <a:gdLst>
                      <a:gd name="T0" fmla="*/ 3 w 398"/>
                      <a:gd name="T1" fmla="*/ 0 h 128"/>
                      <a:gd name="T2" fmla="*/ 3 w 398"/>
                      <a:gd name="T3" fmla="*/ 1 h 128"/>
                      <a:gd name="T4" fmla="*/ 3 w 398"/>
                      <a:gd name="T5" fmla="*/ 1 h 128"/>
                      <a:gd name="T6" fmla="*/ 3 w 398"/>
                      <a:gd name="T7" fmla="*/ 1 h 128"/>
                      <a:gd name="T8" fmla="*/ 3 w 398"/>
                      <a:gd name="T9" fmla="*/ 1 h 128"/>
                      <a:gd name="T10" fmla="*/ 2 w 398"/>
                      <a:gd name="T11" fmla="*/ 1 h 128"/>
                      <a:gd name="T12" fmla="*/ 2 w 398"/>
                      <a:gd name="T13" fmla="*/ 1 h 128"/>
                      <a:gd name="T14" fmla="*/ 2 w 398"/>
                      <a:gd name="T15" fmla="*/ 1 h 128"/>
                      <a:gd name="T16" fmla="*/ 1 w 398"/>
                      <a:gd name="T17" fmla="*/ 1 h 128"/>
                      <a:gd name="T18" fmla="*/ 0 w 398"/>
                      <a:gd name="T19" fmla="*/ 1 h 128"/>
                      <a:gd name="T20" fmla="*/ 0 w 398"/>
                      <a:gd name="T21" fmla="*/ 1 h 128"/>
                      <a:gd name="T22" fmla="*/ 0 w 398"/>
                      <a:gd name="T23" fmla="*/ 1 h 128"/>
                      <a:gd name="T24" fmla="*/ 0 w 398"/>
                      <a:gd name="T25" fmla="*/ 1 h 128"/>
                      <a:gd name="T26" fmla="*/ 0 w 398"/>
                      <a:gd name="T27" fmla="*/ 1 h 128"/>
                      <a:gd name="T28" fmla="*/ 1 w 398"/>
                      <a:gd name="T29" fmla="*/ 1 h 128"/>
                      <a:gd name="T30" fmla="*/ 1 w 398"/>
                      <a:gd name="T31" fmla="*/ 1 h 128"/>
                      <a:gd name="T32" fmla="*/ 1 w 398"/>
                      <a:gd name="T33" fmla="*/ 1 h 128"/>
                      <a:gd name="T34" fmla="*/ 2 w 398"/>
                      <a:gd name="T35" fmla="*/ 1 h 128"/>
                      <a:gd name="T36" fmla="*/ 2 w 398"/>
                      <a:gd name="T37" fmla="*/ 1 h 128"/>
                      <a:gd name="T38" fmla="*/ 3 w 398"/>
                      <a:gd name="T39" fmla="*/ 1 h 128"/>
                      <a:gd name="T40" fmla="*/ 3 w 398"/>
                      <a:gd name="T41" fmla="*/ 1 h 128"/>
                      <a:gd name="T42" fmla="*/ 3 w 3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28"/>
                      <a:gd name="T68" fmla="*/ 398 w 3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28">
                        <a:moveTo>
                          <a:pt x="398" y="0"/>
                        </a:moveTo>
                        <a:lnTo>
                          <a:pt x="384" y="14"/>
                        </a:lnTo>
                        <a:lnTo>
                          <a:pt x="369" y="14"/>
                        </a:lnTo>
                        <a:lnTo>
                          <a:pt x="327" y="14"/>
                        </a:lnTo>
                        <a:lnTo>
                          <a:pt x="270" y="28"/>
                        </a:lnTo>
                        <a:lnTo>
                          <a:pt x="199" y="28"/>
                        </a:lnTo>
                        <a:lnTo>
                          <a:pt x="170" y="28"/>
                        </a:lnTo>
                        <a:lnTo>
                          <a:pt x="156" y="28"/>
                        </a:lnTo>
                        <a:lnTo>
                          <a:pt x="128" y="14"/>
                        </a:lnTo>
                        <a:lnTo>
                          <a:pt x="0" y="14"/>
                        </a:lnTo>
                        <a:lnTo>
                          <a:pt x="0" y="28"/>
                        </a:lnTo>
                        <a:lnTo>
                          <a:pt x="0" y="71"/>
                        </a:lnTo>
                        <a:lnTo>
                          <a:pt x="0" y="113"/>
                        </a:lnTo>
                        <a:lnTo>
                          <a:pt x="0" y="128"/>
                        </a:lnTo>
                        <a:lnTo>
                          <a:pt x="128" y="128"/>
                        </a:lnTo>
                        <a:lnTo>
                          <a:pt x="128" y="113"/>
                        </a:lnTo>
                        <a:lnTo>
                          <a:pt x="128" y="99"/>
                        </a:lnTo>
                        <a:lnTo>
                          <a:pt x="156" y="99"/>
                        </a:lnTo>
                        <a:lnTo>
                          <a:pt x="241" y="99"/>
                        </a:lnTo>
                        <a:lnTo>
                          <a:pt x="327" y="99"/>
                        </a:lnTo>
                        <a:lnTo>
                          <a:pt x="355" y="113"/>
                        </a:lnTo>
                        <a:lnTo>
                          <a:pt x="398" y="128"/>
                        </a:lnTo>
                      </a:path>
                    </a:pathLst>
                  </a:custGeom>
                  <a:noFill/>
                  <a:ln w="11113">
                    <a:solidFill>
                      <a:srgbClr val="000000"/>
                    </a:solidFill>
                    <a:prstDash val="solid"/>
                    <a:round/>
                    <a:headEnd/>
                    <a:tailEnd/>
                  </a:ln>
                </p:spPr>
                <p:txBody>
                  <a:bodyPr/>
                  <a:lstStyle/>
                  <a:p>
                    <a:endParaRPr lang="en-GB"/>
                  </a:p>
                </p:txBody>
              </p:sp>
              <p:sp>
                <p:nvSpPr>
                  <p:cNvPr id="28047" name="Line 43"/>
                  <p:cNvSpPr>
                    <a:spLocks noChangeShapeType="1"/>
                  </p:cNvSpPr>
                  <p:nvPr/>
                </p:nvSpPr>
                <p:spPr bwMode="auto">
                  <a:xfrm>
                    <a:off x="1454" y="1799"/>
                    <a:ext cx="1" cy="141"/>
                  </a:xfrm>
                  <a:prstGeom prst="line">
                    <a:avLst/>
                  </a:prstGeom>
                  <a:noFill/>
                  <a:ln w="11113">
                    <a:solidFill>
                      <a:srgbClr val="000000"/>
                    </a:solidFill>
                    <a:round/>
                    <a:headEnd/>
                    <a:tailEnd/>
                  </a:ln>
                </p:spPr>
                <p:txBody>
                  <a:bodyPr/>
                  <a:lstStyle/>
                  <a:p>
                    <a:endParaRPr lang="en-GB"/>
                  </a:p>
                </p:txBody>
              </p:sp>
              <p:sp>
                <p:nvSpPr>
                  <p:cNvPr id="28048" name="Line 44"/>
                  <p:cNvSpPr>
                    <a:spLocks noChangeShapeType="1"/>
                  </p:cNvSpPr>
                  <p:nvPr/>
                </p:nvSpPr>
                <p:spPr bwMode="auto">
                  <a:xfrm>
                    <a:off x="1405" y="1799"/>
                    <a:ext cx="1" cy="141"/>
                  </a:xfrm>
                  <a:prstGeom prst="line">
                    <a:avLst/>
                  </a:prstGeom>
                  <a:noFill/>
                  <a:ln w="11113">
                    <a:solidFill>
                      <a:srgbClr val="000000"/>
                    </a:solidFill>
                    <a:round/>
                    <a:headEnd/>
                    <a:tailEnd/>
                  </a:ln>
                </p:spPr>
                <p:txBody>
                  <a:bodyPr/>
                  <a:lstStyle/>
                  <a:p>
                    <a:endParaRPr lang="en-GB"/>
                  </a:p>
                </p:txBody>
              </p:sp>
            </p:grpSp>
            <p:sp>
              <p:nvSpPr>
                <p:cNvPr id="28040" name="Rectangle 45"/>
                <p:cNvSpPr>
                  <a:spLocks noChangeArrowheads="1"/>
                </p:cNvSpPr>
                <p:nvPr/>
              </p:nvSpPr>
              <p:spPr bwMode="auto">
                <a:xfrm>
                  <a:off x="1671" y="2072"/>
                  <a:ext cx="100" cy="65"/>
                </a:xfrm>
                <a:prstGeom prst="rect">
                  <a:avLst/>
                </a:prstGeom>
                <a:solidFill>
                  <a:srgbClr val="000000"/>
                </a:solidFill>
                <a:ln w="11113">
                  <a:solidFill>
                    <a:srgbClr val="000000"/>
                  </a:solidFill>
                  <a:miter lim="800000"/>
                  <a:headEnd/>
                  <a:tailEnd/>
                </a:ln>
              </p:spPr>
              <p:txBody>
                <a:bodyPr/>
                <a:lstStyle/>
                <a:p>
                  <a:endParaRPr lang="en-GB"/>
                </a:p>
              </p:txBody>
            </p:sp>
            <p:sp>
              <p:nvSpPr>
                <p:cNvPr id="28041" name="Freeform 46"/>
                <p:cNvSpPr>
                  <a:spLocks/>
                </p:cNvSpPr>
                <p:nvPr/>
              </p:nvSpPr>
              <p:spPr bwMode="auto">
                <a:xfrm>
                  <a:off x="1760" y="1948"/>
                  <a:ext cx="43" cy="582"/>
                </a:xfrm>
                <a:custGeom>
                  <a:avLst/>
                  <a:gdLst>
                    <a:gd name="T0" fmla="*/ 0 w 86"/>
                    <a:gd name="T1" fmla="*/ 10 h 1163"/>
                    <a:gd name="T2" fmla="*/ 0 w 86"/>
                    <a:gd name="T3" fmla="*/ 9 h 1163"/>
                    <a:gd name="T4" fmla="*/ 0 w 86"/>
                    <a:gd name="T5" fmla="*/ 9 h 1163"/>
                    <a:gd name="T6" fmla="*/ 0 w 86"/>
                    <a:gd name="T7" fmla="*/ 8 h 1163"/>
                    <a:gd name="T8" fmla="*/ 0 w 86"/>
                    <a:gd name="T9" fmla="*/ 7 h 1163"/>
                    <a:gd name="T10" fmla="*/ 0 w 86"/>
                    <a:gd name="T11" fmla="*/ 7 h 1163"/>
                    <a:gd name="T12" fmla="*/ 0 w 86"/>
                    <a:gd name="T13" fmla="*/ 5 h 1163"/>
                    <a:gd name="T14" fmla="*/ 0 w 86"/>
                    <a:gd name="T15" fmla="*/ 4 h 1163"/>
                    <a:gd name="T16" fmla="*/ 0 w 86"/>
                    <a:gd name="T17" fmla="*/ 3 h 1163"/>
                    <a:gd name="T18" fmla="*/ 0 w 86"/>
                    <a:gd name="T19" fmla="*/ 2 h 1163"/>
                    <a:gd name="T20" fmla="*/ 1 w 86"/>
                    <a:gd name="T21" fmla="*/ 1 h 1163"/>
                    <a:gd name="T22" fmla="*/ 1 w 86"/>
                    <a:gd name="T23" fmla="*/ 0 h 116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
                    <a:gd name="T37" fmla="*/ 0 h 1163"/>
                    <a:gd name="T38" fmla="*/ 86 w 86"/>
                    <a:gd name="T39" fmla="*/ 1163 h 116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 h="1163">
                      <a:moveTo>
                        <a:pt x="0" y="1163"/>
                      </a:moveTo>
                      <a:lnTo>
                        <a:pt x="0" y="1107"/>
                      </a:lnTo>
                      <a:lnTo>
                        <a:pt x="0" y="1064"/>
                      </a:lnTo>
                      <a:lnTo>
                        <a:pt x="0" y="950"/>
                      </a:lnTo>
                      <a:lnTo>
                        <a:pt x="0" y="879"/>
                      </a:lnTo>
                      <a:lnTo>
                        <a:pt x="0" y="794"/>
                      </a:lnTo>
                      <a:lnTo>
                        <a:pt x="0" y="582"/>
                      </a:lnTo>
                      <a:lnTo>
                        <a:pt x="0" y="455"/>
                      </a:lnTo>
                      <a:lnTo>
                        <a:pt x="0" y="355"/>
                      </a:lnTo>
                      <a:lnTo>
                        <a:pt x="0" y="184"/>
                      </a:lnTo>
                      <a:lnTo>
                        <a:pt x="43" y="57"/>
                      </a:lnTo>
                      <a:lnTo>
                        <a:pt x="86" y="0"/>
                      </a:lnTo>
                    </a:path>
                  </a:pathLst>
                </a:custGeom>
                <a:noFill/>
                <a:ln w="33338">
                  <a:solidFill>
                    <a:srgbClr val="BFBFBF"/>
                  </a:solidFill>
                  <a:prstDash val="solid"/>
                  <a:round/>
                  <a:headEnd/>
                  <a:tailEnd/>
                </a:ln>
              </p:spPr>
              <p:txBody>
                <a:bodyPr/>
                <a:lstStyle/>
                <a:p>
                  <a:endParaRPr lang="en-GB"/>
                </a:p>
              </p:txBody>
            </p:sp>
            <p:sp>
              <p:nvSpPr>
                <p:cNvPr id="28042" name="Rectangle 47"/>
                <p:cNvSpPr>
                  <a:spLocks noChangeArrowheads="1"/>
                </p:cNvSpPr>
                <p:nvPr/>
              </p:nvSpPr>
              <p:spPr bwMode="auto">
                <a:xfrm>
                  <a:off x="1746" y="2069"/>
                  <a:ext cx="21" cy="71"/>
                </a:xfrm>
                <a:prstGeom prst="rect">
                  <a:avLst/>
                </a:prstGeom>
                <a:blipFill dpi="0" rotWithShape="0">
                  <a:blip r:embed="rId4" cstate="print"/>
                  <a:srcRect/>
                  <a:tile tx="0" ty="0" sx="100000" sy="100000" flip="none" algn="tl"/>
                </a:blipFill>
                <a:ln w="9525">
                  <a:noFill/>
                  <a:miter lim="800000"/>
                  <a:headEnd/>
                  <a:tailEnd/>
                </a:ln>
              </p:spPr>
              <p:txBody>
                <a:bodyPr/>
                <a:lstStyle/>
                <a:p>
                  <a:endParaRPr lang="en-GB"/>
                </a:p>
              </p:txBody>
            </p:sp>
            <p:sp>
              <p:nvSpPr>
                <p:cNvPr id="28043" name="Freeform 48"/>
                <p:cNvSpPr>
                  <a:spLocks/>
                </p:cNvSpPr>
                <p:nvPr/>
              </p:nvSpPr>
              <p:spPr bwMode="auto">
                <a:xfrm>
                  <a:off x="1604" y="1806"/>
                  <a:ext cx="434" cy="299"/>
                </a:xfrm>
                <a:custGeom>
                  <a:avLst/>
                  <a:gdLst>
                    <a:gd name="T0" fmla="*/ 5 w 867"/>
                    <a:gd name="T1" fmla="*/ 2 h 597"/>
                    <a:gd name="T2" fmla="*/ 5 w 867"/>
                    <a:gd name="T3" fmla="*/ 1 h 597"/>
                    <a:gd name="T4" fmla="*/ 4 w 867"/>
                    <a:gd name="T5" fmla="*/ 1 h 597"/>
                    <a:gd name="T6" fmla="*/ 4 w 867"/>
                    <a:gd name="T7" fmla="*/ 0 h 597"/>
                    <a:gd name="T8" fmla="*/ 3 w 867"/>
                    <a:gd name="T9" fmla="*/ 0 h 597"/>
                    <a:gd name="T10" fmla="*/ 3 w 867"/>
                    <a:gd name="T11" fmla="*/ 0 h 597"/>
                    <a:gd name="T12" fmla="*/ 1 w 867"/>
                    <a:gd name="T13" fmla="*/ 0 h 597"/>
                    <a:gd name="T14" fmla="*/ 1 w 867"/>
                    <a:gd name="T15" fmla="*/ 1 h 597"/>
                    <a:gd name="T16" fmla="*/ 1 w 867"/>
                    <a:gd name="T17" fmla="*/ 1 h 597"/>
                    <a:gd name="T18" fmla="*/ 1 w 867"/>
                    <a:gd name="T19" fmla="*/ 1 h 597"/>
                    <a:gd name="T20" fmla="*/ 0 w 867"/>
                    <a:gd name="T21" fmla="*/ 2 h 597"/>
                    <a:gd name="T22" fmla="*/ 1 w 867"/>
                    <a:gd name="T23" fmla="*/ 2 h 597"/>
                    <a:gd name="T24" fmla="*/ 1 w 867"/>
                    <a:gd name="T25" fmla="*/ 2 h 597"/>
                    <a:gd name="T26" fmla="*/ 1 w 867"/>
                    <a:gd name="T27" fmla="*/ 3 h 597"/>
                    <a:gd name="T28" fmla="*/ 2 w 867"/>
                    <a:gd name="T29" fmla="*/ 4 h 597"/>
                    <a:gd name="T30" fmla="*/ 3 w 867"/>
                    <a:gd name="T31" fmla="*/ 4 h 597"/>
                    <a:gd name="T32" fmla="*/ 3 w 867"/>
                    <a:gd name="T33" fmla="*/ 3 h 597"/>
                    <a:gd name="T34" fmla="*/ 3 w 867"/>
                    <a:gd name="T35" fmla="*/ 3 h 597"/>
                    <a:gd name="T36" fmla="*/ 3 w 867"/>
                    <a:gd name="T37" fmla="*/ 3 h 597"/>
                    <a:gd name="T38" fmla="*/ 4 w 867"/>
                    <a:gd name="T39" fmla="*/ 2 h 597"/>
                    <a:gd name="T40" fmla="*/ 4 w 867"/>
                    <a:gd name="T41" fmla="*/ 2 h 597"/>
                    <a:gd name="T42" fmla="*/ 5 w 867"/>
                    <a:gd name="T43" fmla="*/ 2 h 597"/>
                    <a:gd name="T44" fmla="*/ 5 w 867"/>
                    <a:gd name="T45" fmla="*/ 3 h 597"/>
                    <a:gd name="T46" fmla="*/ 6 w 867"/>
                    <a:gd name="T47" fmla="*/ 3 h 597"/>
                    <a:gd name="T48" fmla="*/ 6 w 867"/>
                    <a:gd name="T49" fmla="*/ 4 h 597"/>
                    <a:gd name="T50" fmla="*/ 7 w 867"/>
                    <a:gd name="T51" fmla="*/ 4 h 597"/>
                    <a:gd name="T52" fmla="*/ 7 w 867"/>
                    <a:gd name="T53" fmla="*/ 5 h 597"/>
                    <a:gd name="T54" fmla="*/ 7 w 867"/>
                    <a:gd name="T55" fmla="*/ 5 h 597"/>
                    <a:gd name="T56" fmla="*/ 7 w 867"/>
                    <a:gd name="T57" fmla="*/ 5 h 597"/>
                    <a:gd name="T58" fmla="*/ 7 w 867"/>
                    <a:gd name="T59" fmla="*/ 5 h 597"/>
                    <a:gd name="T60" fmla="*/ 7 w 867"/>
                    <a:gd name="T61" fmla="*/ 4 h 597"/>
                    <a:gd name="T62" fmla="*/ 7 w 867"/>
                    <a:gd name="T63" fmla="*/ 4 h 597"/>
                    <a:gd name="T64" fmla="*/ 7 w 867"/>
                    <a:gd name="T65" fmla="*/ 4 h 597"/>
                    <a:gd name="T66" fmla="*/ 6 w 867"/>
                    <a:gd name="T67" fmla="*/ 3 h 597"/>
                    <a:gd name="T68" fmla="*/ 6 w 867"/>
                    <a:gd name="T69" fmla="*/ 3 h 597"/>
                    <a:gd name="T70" fmla="*/ 6 w 867"/>
                    <a:gd name="T71" fmla="*/ 2 h 597"/>
                    <a:gd name="T72" fmla="*/ 5 w 867"/>
                    <a:gd name="T73" fmla="*/ 2 h 5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67"/>
                    <a:gd name="T112" fmla="*/ 0 h 597"/>
                    <a:gd name="T113" fmla="*/ 867 w 867"/>
                    <a:gd name="T114" fmla="*/ 597 h 5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67" h="597">
                      <a:moveTo>
                        <a:pt x="625" y="157"/>
                      </a:moveTo>
                      <a:lnTo>
                        <a:pt x="540" y="71"/>
                      </a:lnTo>
                      <a:lnTo>
                        <a:pt x="483" y="29"/>
                      </a:lnTo>
                      <a:lnTo>
                        <a:pt x="398" y="0"/>
                      </a:lnTo>
                      <a:lnTo>
                        <a:pt x="369" y="0"/>
                      </a:lnTo>
                      <a:lnTo>
                        <a:pt x="355" y="0"/>
                      </a:lnTo>
                      <a:lnTo>
                        <a:pt x="71" y="0"/>
                      </a:lnTo>
                      <a:lnTo>
                        <a:pt x="71" y="15"/>
                      </a:lnTo>
                      <a:lnTo>
                        <a:pt x="42" y="57"/>
                      </a:lnTo>
                      <a:lnTo>
                        <a:pt x="14" y="114"/>
                      </a:lnTo>
                      <a:lnTo>
                        <a:pt x="0" y="157"/>
                      </a:lnTo>
                      <a:lnTo>
                        <a:pt x="14" y="214"/>
                      </a:lnTo>
                      <a:lnTo>
                        <a:pt x="56" y="256"/>
                      </a:lnTo>
                      <a:lnTo>
                        <a:pt x="128" y="356"/>
                      </a:lnTo>
                      <a:lnTo>
                        <a:pt x="213" y="398"/>
                      </a:lnTo>
                      <a:lnTo>
                        <a:pt x="312" y="398"/>
                      </a:lnTo>
                      <a:lnTo>
                        <a:pt x="355" y="384"/>
                      </a:lnTo>
                      <a:lnTo>
                        <a:pt x="355" y="356"/>
                      </a:lnTo>
                      <a:lnTo>
                        <a:pt x="384" y="313"/>
                      </a:lnTo>
                      <a:lnTo>
                        <a:pt x="412" y="256"/>
                      </a:lnTo>
                      <a:lnTo>
                        <a:pt x="483" y="256"/>
                      </a:lnTo>
                      <a:lnTo>
                        <a:pt x="540" y="256"/>
                      </a:lnTo>
                      <a:lnTo>
                        <a:pt x="611" y="313"/>
                      </a:lnTo>
                      <a:lnTo>
                        <a:pt x="696" y="384"/>
                      </a:lnTo>
                      <a:lnTo>
                        <a:pt x="725" y="413"/>
                      </a:lnTo>
                      <a:lnTo>
                        <a:pt x="782" y="484"/>
                      </a:lnTo>
                      <a:lnTo>
                        <a:pt x="824" y="569"/>
                      </a:lnTo>
                      <a:lnTo>
                        <a:pt x="824" y="583"/>
                      </a:lnTo>
                      <a:lnTo>
                        <a:pt x="853" y="597"/>
                      </a:lnTo>
                      <a:lnTo>
                        <a:pt x="867" y="597"/>
                      </a:lnTo>
                      <a:lnTo>
                        <a:pt x="853" y="512"/>
                      </a:lnTo>
                      <a:lnTo>
                        <a:pt x="839" y="484"/>
                      </a:lnTo>
                      <a:lnTo>
                        <a:pt x="796" y="413"/>
                      </a:lnTo>
                      <a:lnTo>
                        <a:pt x="767" y="356"/>
                      </a:lnTo>
                      <a:lnTo>
                        <a:pt x="739" y="299"/>
                      </a:lnTo>
                      <a:lnTo>
                        <a:pt x="696" y="228"/>
                      </a:lnTo>
                      <a:lnTo>
                        <a:pt x="625" y="157"/>
                      </a:lnTo>
                      <a:close/>
                    </a:path>
                  </a:pathLst>
                </a:custGeom>
                <a:solidFill>
                  <a:srgbClr val="FFFFFF"/>
                </a:solidFill>
                <a:ln w="9525">
                  <a:noFill/>
                  <a:round/>
                  <a:headEnd/>
                  <a:tailEnd/>
                </a:ln>
              </p:spPr>
              <p:txBody>
                <a:bodyPr/>
                <a:lstStyle/>
                <a:p>
                  <a:endParaRPr lang="en-GB"/>
                </a:p>
              </p:txBody>
            </p:sp>
            <p:sp>
              <p:nvSpPr>
                <p:cNvPr id="28044" name="Freeform 49"/>
                <p:cNvSpPr>
                  <a:spLocks/>
                </p:cNvSpPr>
                <p:nvPr/>
              </p:nvSpPr>
              <p:spPr bwMode="auto">
                <a:xfrm>
                  <a:off x="1611" y="1806"/>
                  <a:ext cx="427" cy="299"/>
                </a:xfrm>
                <a:custGeom>
                  <a:avLst/>
                  <a:gdLst>
                    <a:gd name="T0" fmla="*/ 5 w 853"/>
                    <a:gd name="T1" fmla="*/ 2 h 597"/>
                    <a:gd name="T2" fmla="*/ 5 w 853"/>
                    <a:gd name="T3" fmla="*/ 1 h 597"/>
                    <a:gd name="T4" fmla="*/ 4 w 853"/>
                    <a:gd name="T5" fmla="*/ 1 h 597"/>
                    <a:gd name="T6" fmla="*/ 3 w 853"/>
                    <a:gd name="T7" fmla="*/ 0 h 597"/>
                    <a:gd name="T8" fmla="*/ 3 w 853"/>
                    <a:gd name="T9" fmla="*/ 0 h 597"/>
                    <a:gd name="T10" fmla="*/ 1 w 853"/>
                    <a:gd name="T11" fmla="*/ 0 h 597"/>
                    <a:gd name="T12" fmla="*/ 1 w 853"/>
                    <a:gd name="T13" fmla="*/ 1 h 597"/>
                    <a:gd name="T14" fmla="*/ 1 w 853"/>
                    <a:gd name="T15" fmla="*/ 1 h 597"/>
                    <a:gd name="T16" fmla="*/ 0 w 853"/>
                    <a:gd name="T17" fmla="*/ 1 h 597"/>
                    <a:gd name="T18" fmla="*/ 0 w 853"/>
                    <a:gd name="T19" fmla="*/ 1 h 597"/>
                    <a:gd name="T20" fmla="*/ 0 w 853"/>
                    <a:gd name="T21" fmla="*/ 1 h 597"/>
                    <a:gd name="T22" fmla="*/ 0 w 853"/>
                    <a:gd name="T23" fmla="*/ 2 h 597"/>
                    <a:gd name="T24" fmla="*/ 0 w 853"/>
                    <a:gd name="T25" fmla="*/ 2 h 597"/>
                    <a:gd name="T26" fmla="*/ 0 w 853"/>
                    <a:gd name="T27" fmla="*/ 2 h 597"/>
                    <a:gd name="T28" fmla="*/ 1 w 853"/>
                    <a:gd name="T29" fmla="*/ 2 h 597"/>
                    <a:gd name="T30" fmla="*/ 1 w 853"/>
                    <a:gd name="T31" fmla="*/ 3 h 597"/>
                    <a:gd name="T32" fmla="*/ 2 w 853"/>
                    <a:gd name="T33" fmla="*/ 3 h 597"/>
                    <a:gd name="T34" fmla="*/ 2 w 853"/>
                    <a:gd name="T35" fmla="*/ 4 h 597"/>
                    <a:gd name="T36" fmla="*/ 3 w 853"/>
                    <a:gd name="T37" fmla="*/ 3 h 597"/>
                    <a:gd name="T38" fmla="*/ 3 w 853"/>
                    <a:gd name="T39" fmla="*/ 3 h 597"/>
                    <a:gd name="T40" fmla="*/ 3 w 853"/>
                    <a:gd name="T41" fmla="*/ 3 h 597"/>
                    <a:gd name="T42" fmla="*/ 4 w 853"/>
                    <a:gd name="T43" fmla="*/ 3 h 597"/>
                    <a:gd name="T44" fmla="*/ 4 w 853"/>
                    <a:gd name="T45" fmla="*/ 3 h 597"/>
                    <a:gd name="T46" fmla="*/ 5 w 853"/>
                    <a:gd name="T47" fmla="*/ 3 h 597"/>
                    <a:gd name="T48" fmla="*/ 5 w 853"/>
                    <a:gd name="T49" fmla="*/ 3 h 597"/>
                    <a:gd name="T50" fmla="*/ 6 w 853"/>
                    <a:gd name="T51" fmla="*/ 3 h 597"/>
                    <a:gd name="T52" fmla="*/ 6 w 853"/>
                    <a:gd name="T53" fmla="*/ 3 h 597"/>
                    <a:gd name="T54" fmla="*/ 6 w 853"/>
                    <a:gd name="T55" fmla="*/ 4 h 597"/>
                    <a:gd name="T56" fmla="*/ 6 w 853"/>
                    <a:gd name="T57" fmla="*/ 4 h 597"/>
                    <a:gd name="T58" fmla="*/ 7 w 853"/>
                    <a:gd name="T59" fmla="*/ 4 h 597"/>
                    <a:gd name="T60" fmla="*/ 7 w 853"/>
                    <a:gd name="T61" fmla="*/ 4 h 597"/>
                    <a:gd name="T62" fmla="*/ 7 w 853"/>
                    <a:gd name="T63" fmla="*/ 5 h 597"/>
                    <a:gd name="T64" fmla="*/ 7 w 853"/>
                    <a:gd name="T65" fmla="*/ 5 h 597"/>
                    <a:gd name="T66" fmla="*/ 7 w 853"/>
                    <a:gd name="T67" fmla="*/ 5 h 597"/>
                    <a:gd name="T68" fmla="*/ 7 w 853"/>
                    <a:gd name="T69" fmla="*/ 5 h 597"/>
                    <a:gd name="T70" fmla="*/ 7 w 853"/>
                    <a:gd name="T71" fmla="*/ 4 h 597"/>
                    <a:gd name="T72" fmla="*/ 7 w 853"/>
                    <a:gd name="T73" fmla="*/ 4 h 597"/>
                    <a:gd name="T74" fmla="*/ 7 w 853"/>
                    <a:gd name="T75" fmla="*/ 4 h 597"/>
                    <a:gd name="T76" fmla="*/ 6 w 853"/>
                    <a:gd name="T77" fmla="*/ 3 h 597"/>
                    <a:gd name="T78" fmla="*/ 6 w 853"/>
                    <a:gd name="T79" fmla="*/ 3 h 597"/>
                    <a:gd name="T80" fmla="*/ 6 w 853"/>
                    <a:gd name="T81" fmla="*/ 2 h 597"/>
                    <a:gd name="T82" fmla="*/ 5 w 853"/>
                    <a:gd name="T83" fmla="*/ 2 h 59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53"/>
                    <a:gd name="T127" fmla="*/ 0 h 597"/>
                    <a:gd name="T128" fmla="*/ 853 w 853"/>
                    <a:gd name="T129" fmla="*/ 597 h 59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53" h="597">
                      <a:moveTo>
                        <a:pt x="611" y="143"/>
                      </a:moveTo>
                      <a:lnTo>
                        <a:pt x="526" y="57"/>
                      </a:lnTo>
                      <a:lnTo>
                        <a:pt x="455" y="29"/>
                      </a:lnTo>
                      <a:lnTo>
                        <a:pt x="384" y="0"/>
                      </a:lnTo>
                      <a:lnTo>
                        <a:pt x="355" y="0"/>
                      </a:lnTo>
                      <a:lnTo>
                        <a:pt x="57" y="0"/>
                      </a:lnTo>
                      <a:lnTo>
                        <a:pt x="57" y="15"/>
                      </a:lnTo>
                      <a:lnTo>
                        <a:pt x="28" y="57"/>
                      </a:lnTo>
                      <a:lnTo>
                        <a:pt x="0" y="86"/>
                      </a:lnTo>
                      <a:lnTo>
                        <a:pt x="0" y="100"/>
                      </a:lnTo>
                      <a:lnTo>
                        <a:pt x="0" y="114"/>
                      </a:lnTo>
                      <a:lnTo>
                        <a:pt x="0" y="157"/>
                      </a:lnTo>
                      <a:lnTo>
                        <a:pt x="0" y="199"/>
                      </a:lnTo>
                      <a:lnTo>
                        <a:pt x="0" y="214"/>
                      </a:lnTo>
                      <a:lnTo>
                        <a:pt x="42" y="256"/>
                      </a:lnTo>
                      <a:lnTo>
                        <a:pt x="114" y="342"/>
                      </a:lnTo>
                      <a:lnTo>
                        <a:pt x="142" y="370"/>
                      </a:lnTo>
                      <a:lnTo>
                        <a:pt x="199" y="398"/>
                      </a:lnTo>
                      <a:lnTo>
                        <a:pt x="270" y="384"/>
                      </a:lnTo>
                      <a:lnTo>
                        <a:pt x="313" y="356"/>
                      </a:lnTo>
                      <a:lnTo>
                        <a:pt x="370" y="313"/>
                      </a:lnTo>
                      <a:lnTo>
                        <a:pt x="398" y="285"/>
                      </a:lnTo>
                      <a:lnTo>
                        <a:pt x="469" y="285"/>
                      </a:lnTo>
                      <a:lnTo>
                        <a:pt x="526" y="285"/>
                      </a:lnTo>
                      <a:lnTo>
                        <a:pt x="583" y="313"/>
                      </a:lnTo>
                      <a:lnTo>
                        <a:pt x="668" y="356"/>
                      </a:lnTo>
                      <a:lnTo>
                        <a:pt x="697" y="384"/>
                      </a:lnTo>
                      <a:lnTo>
                        <a:pt x="697" y="398"/>
                      </a:lnTo>
                      <a:lnTo>
                        <a:pt x="739" y="441"/>
                      </a:lnTo>
                      <a:lnTo>
                        <a:pt x="782" y="484"/>
                      </a:lnTo>
                      <a:lnTo>
                        <a:pt x="796" y="512"/>
                      </a:lnTo>
                      <a:lnTo>
                        <a:pt x="825" y="569"/>
                      </a:lnTo>
                      <a:lnTo>
                        <a:pt x="839" y="583"/>
                      </a:lnTo>
                      <a:lnTo>
                        <a:pt x="839" y="597"/>
                      </a:lnTo>
                      <a:lnTo>
                        <a:pt x="853" y="597"/>
                      </a:lnTo>
                      <a:lnTo>
                        <a:pt x="839" y="512"/>
                      </a:lnTo>
                      <a:lnTo>
                        <a:pt x="825" y="484"/>
                      </a:lnTo>
                      <a:lnTo>
                        <a:pt x="782" y="398"/>
                      </a:lnTo>
                      <a:lnTo>
                        <a:pt x="753" y="342"/>
                      </a:lnTo>
                      <a:lnTo>
                        <a:pt x="725" y="285"/>
                      </a:lnTo>
                      <a:lnTo>
                        <a:pt x="682" y="214"/>
                      </a:lnTo>
                      <a:lnTo>
                        <a:pt x="611" y="143"/>
                      </a:lnTo>
                      <a:close/>
                    </a:path>
                  </a:pathLst>
                </a:custGeom>
                <a:noFill/>
                <a:ln w="11113">
                  <a:solidFill>
                    <a:srgbClr val="000000"/>
                  </a:solidFill>
                  <a:prstDash val="solid"/>
                  <a:round/>
                  <a:headEnd/>
                  <a:tailEnd/>
                </a:ln>
              </p:spPr>
              <p:txBody>
                <a:bodyPr/>
                <a:lstStyle/>
                <a:p>
                  <a:endParaRPr lang="en-GB"/>
                </a:p>
              </p:txBody>
            </p:sp>
          </p:grpSp>
          <p:grpSp>
            <p:nvGrpSpPr>
              <p:cNvPr id="28033" name="Group 50"/>
              <p:cNvGrpSpPr>
                <a:grpSpLocks/>
              </p:cNvGrpSpPr>
              <p:nvPr/>
            </p:nvGrpSpPr>
            <p:grpSpPr bwMode="auto">
              <a:xfrm>
                <a:off x="1639" y="2530"/>
                <a:ext cx="178" cy="846"/>
                <a:chOff x="1639" y="2530"/>
                <a:chExt cx="178" cy="846"/>
              </a:xfrm>
            </p:grpSpPr>
            <p:sp>
              <p:nvSpPr>
                <p:cNvPr id="28034" name="Freeform 51"/>
                <p:cNvSpPr>
                  <a:spLocks/>
                </p:cNvSpPr>
                <p:nvPr/>
              </p:nvSpPr>
              <p:spPr bwMode="auto">
                <a:xfrm>
                  <a:off x="1639" y="2530"/>
                  <a:ext cx="171" cy="846"/>
                </a:xfrm>
                <a:custGeom>
                  <a:avLst/>
                  <a:gdLst>
                    <a:gd name="T0" fmla="*/ 2 w 341"/>
                    <a:gd name="T1" fmla="*/ 14 h 1692"/>
                    <a:gd name="T2" fmla="*/ 2 w 341"/>
                    <a:gd name="T3" fmla="*/ 14 h 1692"/>
                    <a:gd name="T4" fmla="*/ 1 w 341"/>
                    <a:gd name="T5" fmla="*/ 14 h 1692"/>
                    <a:gd name="T6" fmla="*/ 1 w 341"/>
                    <a:gd name="T7" fmla="*/ 14 h 1692"/>
                    <a:gd name="T8" fmla="*/ 0 w 341"/>
                    <a:gd name="T9" fmla="*/ 13 h 1692"/>
                    <a:gd name="T10" fmla="*/ 0 w 341"/>
                    <a:gd name="T11" fmla="*/ 13 h 1692"/>
                    <a:gd name="T12" fmla="*/ 1 w 341"/>
                    <a:gd name="T13" fmla="*/ 12 h 1692"/>
                    <a:gd name="T14" fmla="*/ 1 w 341"/>
                    <a:gd name="T15" fmla="*/ 11 h 1692"/>
                    <a:gd name="T16" fmla="*/ 1 w 341"/>
                    <a:gd name="T17" fmla="*/ 10 h 1692"/>
                    <a:gd name="T18" fmla="*/ 1 w 341"/>
                    <a:gd name="T19" fmla="*/ 9 h 1692"/>
                    <a:gd name="T20" fmla="*/ 1 w 341"/>
                    <a:gd name="T21" fmla="*/ 7 h 1692"/>
                    <a:gd name="T22" fmla="*/ 1 w 341"/>
                    <a:gd name="T23" fmla="*/ 6 h 1692"/>
                    <a:gd name="T24" fmla="*/ 1 w 341"/>
                    <a:gd name="T25" fmla="*/ 4 h 1692"/>
                    <a:gd name="T26" fmla="*/ 1 w 341"/>
                    <a:gd name="T27" fmla="*/ 3 h 1692"/>
                    <a:gd name="T28" fmla="*/ 1 w 341"/>
                    <a:gd name="T29" fmla="*/ 2 h 1692"/>
                    <a:gd name="T30" fmla="*/ 1 w 341"/>
                    <a:gd name="T31" fmla="*/ 2 h 1692"/>
                    <a:gd name="T32" fmla="*/ 1 w 341"/>
                    <a:gd name="T33" fmla="*/ 1 h 1692"/>
                    <a:gd name="T34" fmla="*/ 1 w 341"/>
                    <a:gd name="T35" fmla="*/ 1 h 1692"/>
                    <a:gd name="T36" fmla="*/ 1 w 341"/>
                    <a:gd name="T37" fmla="*/ 1 h 1692"/>
                    <a:gd name="T38" fmla="*/ 1 w 341"/>
                    <a:gd name="T39" fmla="*/ 0 h 1692"/>
                    <a:gd name="T40" fmla="*/ 1 w 341"/>
                    <a:gd name="T41" fmla="*/ 0 h 1692"/>
                    <a:gd name="T42" fmla="*/ 2 w 341"/>
                    <a:gd name="T43" fmla="*/ 0 h 1692"/>
                    <a:gd name="T44" fmla="*/ 3 w 341"/>
                    <a:gd name="T45" fmla="*/ 0 h 1692"/>
                    <a:gd name="T46" fmla="*/ 3 w 341"/>
                    <a:gd name="T47" fmla="*/ 0 h 1692"/>
                    <a:gd name="T48" fmla="*/ 3 w 341"/>
                    <a:gd name="T49" fmla="*/ 1 h 1692"/>
                    <a:gd name="T50" fmla="*/ 3 w 341"/>
                    <a:gd name="T51" fmla="*/ 1 h 1692"/>
                    <a:gd name="T52" fmla="*/ 3 w 341"/>
                    <a:gd name="T53" fmla="*/ 1 h 1692"/>
                    <a:gd name="T54" fmla="*/ 3 w 341"/>
                    <a:gd name="T55" fmla="*/ 2 h 1692"/>
                    <a:gd name="T56" fmla="*/ 3 w 341"/>
                    <a:gd name="T57" fmla="*/ 2 h 1692"/>
                    <a:gd name="T58" fmla="*/ 3 w 341"/>
                    <a:gd name="T59" fmla="*/ 3 h 1692"/>
                    <a:gd name="T60" fmla="*/ 3 w 341"/>
                    <a:gd name="T61" fmla="*/ 4 h 1692"/>
                    <a:gd name="T62" fmla="*/ 3 w 341"/>
                    <a:gd name="T63" fmla="*/ 6 h 1692"/>
                    <a:gd name="T64" fmla="*/ 3 w 341"/>
                    <a:gd name="T65" fmla="*/ 7 h 1692"/>
                    <a:gd name="T66" fmla="*/ 3 w 341"/>
                    <a:gd name="T67" fmla="*/ 9 h 1692"/>
                    <a:gd name="T68" fmla="*/ 3 w 341"/>
                    <a:gd name="T69" fmla="*/ 10 h 1692"/>
                    <a:gd name="T70" fmla="*/ 3 w 341"/>
                    <a:gd name="T71" fmla="*/ 11 h 1692"/>
                    <a:gd name="T72" fmla="*/ 3 w 341"/>
                    <a:gd name="T73" fmla="*/ 12 h 1692"/>
                    <a:gd name="T74" fmla="*/ 3 w 341"/>
                    <a:gd name="T75" fmla="*/ 13 h 1692"/>
                    <a:gd name="T76" fmla="*/ 3 w 341"/>
                    <a:gd name="T77" fmla="*/ 13 h 1692"/>
                    <a:gd name="T78" fmla="*/ 3 w 341"/>
                    <a:gd name="T79" fmla="*/ 14 h 1692"/>
                    <a:gd name="T80" fmla="*/ 2 w 341"/>
                    <a:gd name="T81" fmla="*/ 14 h 1692"/>
                    <a:gd name="T82" fmla="*/ 2 w 341"/>
                    <a:gd name="T83" fmla="*/ 14 h 1692"/>
                    <a:gd name="T84" fmla="*/ 2 w 341"/>
                    <a:gd name="T85" fmla="*/ 14 h 1692"/>
                    <a:gd name="T86" fmla="*/ 2 w 341"/>
                    <a:gd name="T87" fmla="*/ 14 h 169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1"/>
                    <a:gd name="T133" fmla="*/ 0 h 1692"/>
                    <a:gd name="T134" fmla="*/ 341 w 341"/>
                    <a:gd name="T135" fmla="*/ 1692 h 169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1" h="1692">
                      <a:moveTo>
                        <a:pt x="185" y="1692"/>
                      </a:moveTo>
                      <a:lnTo>
                        <a:pt x="142" y="1692"/>
                      </a:lnTo>
                      <a:lnTo>
                        <a:pt x="113" y="1692"/>
                      </a:lnTo>
                      <a:lnTo>
                        <a:pt x="42" y="1692"/>
                      </a:lnTo>
                      <a:lnTo>
                        <a:pt x="0" y="1649"/>
                      </a:lnTo>
                      <a:lnTo>
                        <a:pt x="0" y="1578"/>
                      </a:lnTo>
                      <a:lnTo>
                        <a:pt x="14" y="1493"/>
                      </a:lnTo>
                      <a:lnTo>
                        <a:pt x="42" y="1322"/>
                      </a:lnTo>
                      <a:lnTo>
                        <a:pt x="42" y="1194"/>
                      </a:lnTo>
                      <a:lnTo>
                        <a:pt x="42" y="1066"/>
                      </a:lnTo>
                      <a:lnTo>
                        <a:pt x="42" y="896"/>
                      </a:lnTo>
                      <a:lnTo>
                        <a:pt x="42" y="697"/>
                      </a:lnTo>
                      <a:lnTo>
                        <a:pt x="42" y="498"/>
                      </a:lnTo>
                      <a:lnTo>
                        <a:pt x="42" y="299"/>
                      </a:lnTo>
                      <a:lnTo>
                        <a:pt x="42" y="199"/>
                      </a:lnTo>
                      <a:lnTo>
                        <a:pt x="42" y="143"/>
                      </a:lnTo>
                      <a:lnTo>
                        <a:pt x="42" y="86"/>
                      </a:lnTo>
                      <a:lnTo>
                        <a:pt x="57" y="71"/>
                      </a:lnTo>
                      <a:lnTo>
                        <a:pt x="71" y="29"/>
                      </a:lnTo>
                      <a:lnTo>
                        <a:pt x="71" y="0"/>
                      </a:lnTo>
                      <a:lnTo>
                        <a:pt x="85" y="0"/>
                      </a:lnTo>
                      <a:lnTo>
                        <a:pt x="185" y="0"/>
                      </a:lnTo>
                      <a:lnTo>
                        <a:pt x="270" y="0"/>
                      </a:lnTo>
                      <a:lnTo>
                        <a:pt x="284" y="0"/>
                      </a:lnTo>
                      <a:lnTo>
                        <a:pt x="284" y="29"/>
                      </a:lnTo>
                      <a:lnTo>
                        <a:pt x="298" y="71"/>
                      </a:lnTo>
                      <a:lnTo>
                        <a:pt x="298" y="86"/>
                      </a:lnTo>
                      <a:lnTo>
                        <a:pt x="298" y="143"/>
                      </a:lnTo>
                      <a:lnTo>
                        <a:pt x="298" y="199"/>
                      </a:lnTo>
                      <a:lnTo>
                        <a:pt x="298" y="299"/>
                      </a:lnTo>
                      <a:lnTo>
                        <a:pt x="298" y="498"/>
                      </a:lnTo>
                      <a:lnTo>
                        <a:pt x="298" y="697"/>
                      </a:lnTo>
                      <a:lnTo>
                        <a:pt x="298" y="896"/>
                      </a:lnTo>
                      <a:lnTo>
                        <a:pt x="298" y="1066"/>
                      </a:lnTo>
                      <a:lnTo>
                        <a:pt x="298" y="1194"/>
                      </a:lnTo>
                      <a:lnTo>
                        <a:pt x="313" y="1322"/>
                      </a:lnTo>
                      <a:lnTo>
                        <a:pt x="341" y="1493"/>
                      </a:lnTo>
                      <a:lnTo>
                        <a:pt x="341" y="1578"/>
                      </a:lnTo>
                      <a:lnTo>
                        <a:pt x="341" y="1649"/>
                      </a:lnTo>
                      <a:lnTo>
                        <a:pt x="298" y="1692"/>
                      </a:lnTo>
                      <a:lnTo>
                        <a:pt x="241" y="1692"/>
                      </a:lnTo>
                      <a:lnTo>
                        <a:pt x="227" y="1692"/>
                      </a:lnTo>
                      <a:lnTo>
                        <a:pt x="199" y="1692"/>
                      </a:lnTo>
                      <a:lnTo>
                        <a:pt x="185" y="1692"/>
                      </a:lnTo>
                      <a:close/>
                    </a:path>
                  </a:pathLst>
                </a:custGeom>
                <a:solidFill>
                  <a:srgbClr val="000000"/>
                </a:solidFill>
                <a:ln w="9525">
                  <a:noFill/>
                  <a:round/>
                  <a:headEnd/>
                  <a:tailEnd/>
                </a:ln>
              </p:spPr>
              <p:txBody>
                <a:bodyPr/>
                <a:lstStyle/>
                <a:p>
                  <a:endParaRPr lang="en-GB"/>
                </a:p>
              </p:txBody>
            </p:sp>
            <p:sp>
              <p:nvSpPr>
                <p:cNvPr id="28035" name="Freeform 52"/>
                <p:cNvSpPr>
                  <a:spLocks/>
                </p:cNvSpPr>
                <p:nvPr/>
              </p:nvSpPr>
              <p:spPr bwMode="auto">
                <a:xfrm>
                  <a:off x="1639" y="2530"/>
                  <a:ext cx="178" cy="846"/>
                </a:xfrm>
                <a:custGeom>
                  <a:avLst/>
                  <a:gdLst>
                    <a:gd name="T0" fmla="*/ 2 w 355"/>
                    <a:gd name="T1" fmla="*/ 14 h 1692"/>
                    <a:gd name="T2" fmla="*/ 2 w 355"/>
                    <a:gd name="T3" fmla="*/ 14 h 1692"/>
                    <a:gd name="T4" fmla="*/ 1 w 355"/>
                    <a:gd name="T5" fmla="*/ 14 h 1692"/>
                    <a:gd name="T6" fmla="*/ 1 w 355"/>
                    <a:gd name="T7" fmla="*/ 14 h 1692"/>
                    <a:gd name="T8" fmla="*/ 0 w 355"/>
                    <a:gd name="T9" fmla="*/ 13 h 1692"/>
                    <a:gd name="T10" fmla="*/ 0 w 355"/>
                    <a:gd name="T11" fmla="*/ 13 h 1692"/>
                    <a:gd name="T12" fmla="*/ 0 w 355"/>
                    <a:gd name="T13" fmla="*/ 13 h 1692"/>
                    <a:gd name="T14" fmla="*/ 1 w 355"/>
                    <a:gd name="T15" fmla="*/ 12 h 1692"/>
                    <a:gd name="T16" fmla="*/ 1 w 355"/>
                    <a:gd name="T17" fmla="*/ 11 h 1692"/>
                    <a:gd name="T18" fmla="*/ 1 w 355"/>
                    <a:gd name="T19" fmla="*/ 10 h 1692"/>
                    <a:gd name="T20" fmla="*/ 1 w 355"/>
                    <a:gd name="T21" fmla="*/ 10 h 1692"/>
                    <a:gd name="T22" fmla="*/ 1 w 355"/>
                    <a:gd name="T23" fmla="*/ 9 h 1692"/>
                    <a:gd name="T24" fmla="*/ 1 w 355"/>
                    <a:gd name="T25" fmla="*/ 7 h 1692"/>
                    <a:gd name="T26" fmla="*/ 1 w 355"/>
                    <a:gd name="T27" fmla="*/ 6 h 1692"/>
                    <a:gd name="T28" fmla="*/ 1 w 355"/>
                    <a:gd name="T29" fmla="*/ 4 h 1692"/>
                    <a:gd name="T30" fmla="*/ 1 w 355"/>
                    <a:gd name="T31" fmla="*/ 3 h 1692"/>
                    <a:gd name="T32" fmla="*/ 1 w 355"/>
                    <a:gd name="T33" fmla="*/ 2 h 1692"/>
                    <a:gd name="T34" fmla="*/ 1 w 355"/>
                    <a:gd name="T35" fmla="*/ 2 h 1692"/>
                    <a:gd name="T36" fmla="*/ 1 w 355"/>
                    <a:gd name="T37" fmla="*/ 1 h 1692"/>
                    <a:gd name="T38" fmla="*/ 1 w 355"/>
                    <a:gd name="T39" fmla="*/ 1 h 1692"/>
                    <a:gd name="T40" fmla="*/ 1 w 355"/>
                    <a:gd name="T41" fmla="*/ 0 h 1692"/>
                    <a:gd name="T42" fmla="*/ 1 w 355"/>
                    <a:gd name="T43" fmla="*/ 0 h 1692"/>
                    <a:gd name="T44" fmla="*/ 2 w 355"/>
                    <a:gd name="T45" fmla="*/ 0 h 1692"/>
                    <a:gd name="T46" fmla="*/ 3 w 355"/>
                    <a:gd name="T47" fmla="*/ 0 h 1692"/>
                    <a:gd name="T48" fmla="*/ 3 w 355"/>
                    <a:gd name="T49" fmla="*/ 1 h 1692"/>
                    <a:gd name="T50" fmla="*/ 3 w 355"/>
                    <a:gd name="T51" fmla="*/ 1 h 1692"/>
                    <a:gd name="T52" fmla="*/ 3 w 355"/>
                    <a:gd name="T53" fmla="*/ 2 h 1692"/>
                    <a:gd name="T54" fmla="*/ 3 w 355"/>
                    <a:gd name="T55" fmla="*/ 2 h 1692"/>
                    <a:gd name="T56" fmla="*/ 3 w 355"/>
                    <a:gd name="T57" fmla="*/ 3 h 1692"/>
                    <a:gd name="T58" fmla="*/ 3 w 355"/>
                    <a:gd name="T59" fmla="*/ 4 h 1692"/>
                    <a:gd name="T60" fmla="*/ 3 w 355"/>
                    <a:gd name="T61" fmla="*/ 6 h 1692"/>
                    <a:gd name="T62" fmla="*/ 3 w 355"/>
                    <a:gd name="T63" fmla="*/ 7 h 1692"/>
                    <a:gd name="T64" fmla="*/ 3 w 355"/>
                    <a:gd name="T65" fmla="*/ 9 h 1692"/>
                    <a:gd name="T66" fmla="*/ 3 w 355"/>
                    <a:gd name="T67" fmla="*/ 10 h 1692"/>
                    <a:gd name="T68" fmla="*/ 3 w 355"/>
                    <a:gd name="T69" fmla="*/ 10 h 1692"/>
                    <a:gd name="T70" fmla="*/ 3 w 355"/>
                    <a:gd name="T71" fmla="*/ 11 h 1692"/>
                    <a:gd name="T72" fmla="*/ 3 w 355"/>
                    <a:gd name="T73" fmla="*/ 12 h 1692"/>
                    <a:gd name="T74" fmla="*/ 3 w 355"/>
                    <a:gd name="T75" fmla="*/ 13 h 1692"/>
                    <a:gd name="T76" fmla="*/ 3 w 355"/>
                    <a:gd name="T77" fmla="*/ 13 h 1692"/>
                    <a:gd name="T78" fmla="*/ 3 w 355"/>
                    <a:gd name="T79" fmla="*/ 13 h 1692"/>
                    <a:gd name="T80" fmla="*/ 3 w 355"/>
                    <a:gd name="T81" fmla="*/ 14 h 1692"/>
                    <a:gd name="T82" fmla="*/ 2 w 355"/>
                    <a:gd name="T83" fmla="*/ 14 h 1692"/>
                    <a:gd name="T84" fmla="*/ 2 w 355"/>
                    <a:gd name="T85" fmla="*/ 14 h 1692"/>
                    <a:gd name="T86" fmla="*/ 2 w 355"/>
                    <a:gd name="T87" fmla="*/ 14 h 1692"/>
                    <a:gd name="T88" fmla="*/ 2 w 355"/>
                    <a:gd name="T89" fmla="*/ 14 h 169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5"/>
                    <a:gd name="T136" fmla="*/ 0 h 1692"/>
                    <a:gd name="T137" fmla="*/ 355 w 355"/>
                    <a:gd name="T138" fmla="*/ 1692 h 169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5" h="1692">
                      <a:moveTo>
                        <a:pt x="185" y="1692"/>
                      </a:moveTo>
                      <a:lnTo>
                        <a:pt x="142" y="1692"/>
                      </a:lnTo>
                      <a:lnTo>
                        <a:pt x="113" y="1692"/>
                      </a:lnTo>
                      <a:lnTo>
                        <a:pt x="42" y="1692"/>
                      </a:lnTo>
                      <a:lnTo>
                        <a:pt x="0" y="1663"/>
                      </a:lnTo>
                      <a:lnTo>
                        <a:pt x="0" y="1635"/>
                      </a:lnTo>
                      <a:lnTo>
                        <a:pt x="0" y="1564"/>
                      </a:lnTo>
                      <a:lnTo>
                        <a:pt x="14" y="1493"/>
                      </a:lnTo>
                      <a:lnTo>
                        <a:pt x="28" y="1322"/>
                      </a:lnTo>
                      <a:lnTo>
                        <a:pt x="28" y="1237"/>
                      </a:lnTo>
                      <a:lnTo>
                        <a:pt x="42" y="1180"/>
                      </a:lnTo>
                      <a:lnTo>
                        <a:pt x="42" y="1066"/>
                      </a:lnTo>
                      <a:lnTo>
                        <a:pt x="42" y="896"/>
                      </a:lnTo>
                      <a:lnTo>
                        <a:pt x="42" y="683"/>
                      </a:lnTo>
                      <a:lnTo>
                        <a:pt x="42" y="484"/>
                      </a:lnTo>
                      <a:lnTo>
                        <a:pt x="42" y="299"/>
                      </a:lnTo>
                      <a:lnTo>
                        <a:pt x="42" y="199"/>
                      </a:lnTo>
                      <a:lnTo>
                        <a:pt x="42" y="143"/>
                      </a:lnTo>
                      <a:lnTo>
                        <a:pt x="57" y="57"/>
                      </a:lnTo>
                      <a:lnTo>
                        <a:pt x="71" y="15"/>
                      </a:lnTo>
                      <a:lnTo>
                        <a:pt x="71" y="0"/>
                      </a:lnTo>
                      <a:lnTo>
                        <a:pt x="85" y="0"/>
                      </a:lnTo>
                      <a:lnTo>
                        <a:pt x="185" y="0"/>
                      </a:lnTo>
                      <a:lnTo>
                        <a:pt x="284" y="0"/>
                      </a:lnTo>
                      <a:lnTo>
                        <a:pt x="284" y="15"/>
                      </a:lnTo>
                      <a:lnTo>
                        <a:pt x="298" y="57"/>
                      </a:lnTo>
                      <a:lnTo>
                        <a:pt x="298" y="143"/>
                      </a:lnTo>
                      <a:lnTo>
                        <a:pt x="298" y="199"/>
                      </a:lnTo>
                      <a:lnTo>
                        <a:pt x="298" y="299"/>
                      </a:lnTo>
                      <a:lnTo>
                        <a:pt x="298" y="484"/>
                      </a:lnTo>
                      <a:lnTo>
                        <a:pt x="298" y="683"/>
                      </a:lnTo>
                      <a:lnTo>
                        <a:pt x="298" y="896"/>
                      </a:lnTo>
                      <a:lnTo>
                        <a:pt x="298" y="1066"/>
                      </a:lnTo>
                      <a:lnTo>
                        <a:pt x="298" y="1180"/>
                      </a:lnTo>
                      <a:lnTo>
                        <a:pt x="298" y="1237"/>
                      </a:lnTo>
                      <a:lnTo>
                        <a:pt x="313" y="1322"/>
                      </a:lnTo>
                      <a:lnTo>
                        <a:pt x="327" y="1493"/>
                      </a:lnTo>
                      <a:lnTo>
                        <a:pt x="327" y="1564"/>
                      </a:lnTo>
                      <a:lnTo>
                        <a:pt x="355" y="1635"/>
                      </a:lnTo>
                      <a:lnTo>
                        <a:pt x="341" y="1663"/>
                      </a:lnTo>
                      <a:lnTo>
                        <a:pt x="298" y="1692"/>
                      </a:lnTo>
                      <a:lnTo>
                        <a:pt x="241" y="1692"/>
                      </a:lnTo>
                      <a:lnTo>
                        <a:pt x="227" y="1692"/>
                      </a:lnTo>
                      <a:lnTo>
                        <a:pt x="199" y="1692"/>
                      </a:lnTo>
                      <a:lnTo>
                        <a:pt x="185" y="1692"/>
                      </a:lnTo>
                      <a:close/>
                    </a:path>
                  </a:pathLst>
                </a:custGeom>
                <a:noFill/>
                <a:ln w="11113">
                  <a:solidFill>
                    <a:srgbClr val="000000"/>
                  </a:solidFill>
                  <a:prstDash val="solid"/>
                  <a:round/>
                  <a:headEnd/>
                  <a:tailEnd/>
                </a:ln>
              </p:spPr>
              <p:txBody>
                <a:bodyPr/>
                <a:lstStyle/>
                <a:p>
                  <a:endParaRPr lang="en-GB"/>
                </a:p>
              </p:txBody>
            </p:sp>
            <p:sp>
              <p:nvSpPr>
                <p:cNvPr id="28036" name="Freeform 53"/>
                <p:cNvSpPr>
                  <a:spLocks/>
                </p:cNvSpPr>
                <p:nvPr/>
              </p:nvSpPr>
              <p:spPr bwMode="auto">
                <a:xfrm>
                  <a:off x="1710" y="2537"/>
                  <a:ext cx="93" cy="818"/>
                </a:xfrm>
                <a:custGeom>
                  <a:avLst/>
                  <a:gdLst>
                    <a:gd name="T0" fmla="*/ 0 w 185"/>
                    <a:gd name="T1" fmla="*/ 0 h 1634"/>
                    <a:gd name="T2" fmla="*/ 1 w 185"/>
                    <a:gd name="T3" fmla="*/ 0 h 1634"/>
                    <a:gd name="T4" fmla="*/ 1 w 185"/>
                    <a:gd name="T5" fmla="*/ 0 h 1634"/>
                    <a:gd name="T6" fmla="*/ 1 w 185"/>
                    <a:gd name="T7" fmla="*/ 1 h 1634"/>
                    <a:gd name="T8" fmla="*/ 1 w 185"/>
                    <a:gd name="T9" fmla="*/ 1 h 1634"/>
                    <a:gd name="T10" fmla="*/ 2 w 185"/>
                    <a:gd name="T11" fmla="*/ 2 h 1634"/>
                    <a:gd name="T12" fmla="*/ 2 w 185"/>
                    <a:gd name="T13" fmla="*/ 2 h 1634"/>
                    <a:gd name="T14" fmla="*/ 2 w 185"/>
                    <a:gd name="T15" fmla="*/ 3 h 1634"/>
                    <a:gd name="T16" fmla="*/ 2 w 185"/>
                    <a:gd name="T17" fmla="*/ 4 h 1634"/>
                    <a:gd name="T18" fmla="*/ 2 w 185"/>
                    <a:gd name="T19" fmla="*/ 6 h 1634"/>
                    <a:gd name="T20" fmla="*/ 2 w 185"/>
                    <a:gd name="T21" fmla="*/ 7 h 1634"/>
                    <a:gd name="T22" fmla="*/ 2 w 185"/>
                    <a:gd name="T23" fmla="*/ 9 h 1634"/>
                    <a:gd name="T24" fmla="*/ 2 w 185"/>
                    <a:gd name="T25" fmla="*/ 10 h 1634"/>
                    <a:gd name="T26" fmla="*/ 2 w 185"/>
                    <a:gd name="T27" fmla="*/ 11 h 1634"/>
                    <a:gd name="T28" fmla="*/ 2 w 185"/>
                    <a:gd name="T29" fmla="*/ 11 h 1634"/>
                    <a:gd name="T30" fmla="*/ 2 w 185"/>
                    <a:gd name="T31" fmla="*/ 12 h 1634"/>
                    <a:gd name="T32" fmla="*/ 2 w 185"/>
                    <a:gd name="T33" fmla="*/ 12 h 1634"/>
                    <a:gd name="T34" fmla="*/ 2 w 185"/>
                    <a:gd name="T35" fmla="*/ 12 h 1634"/>
                    <a:gd name="T36" fmla="*/ 2 w 185"/>
                    <a:gd name="T37" fmla="*/ 13 h 1634"/>
                    <a:gd name="T38" fmla="*/ 2 w 185"/>
                    <a:gd name="T39" fmla="*/ 13 h 1634"/>
                    <a:gd name="T40" fmla="*/ 2 w 185"/>
                    <a:gd name="T41" fmla="*/ 13 h 163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5"/>
                    <a:gd name="T64" fmla="*/ 0 h 1634"/>
                    <a:gd name="T65" fmla="*/ 185 w 185"/>
                    <a:gd name="T66" fmla="*/ 1634 h 163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5" h="1634">
                      <a:moveTo>
                        <a:pt x="0" y="0"/>
                      </a:moveTo>
                      <a:lnTo>
                        <a:pt x="99" y="0"/>
                      </a:lnTo>
                      <a:lnTo>
                        <a:pt x="114" y="0"/>
                      </a:lnTo>
                      <a:lnTo>
                        <a:pt x="128" y="14"/>
                      </a:lnTo>
                      <a:lnTo>
                        <a:pt x="128" y="56"/>
                      </a:lnTo>
                      <a:lnTo>
                        <a:pt x="142" y="142"/>
                      </a:lnTo>
                      <a:lnTo>
                        <a:pt x="142" y="199"/>
                      </a:lnTo>
                      <a:lnTo>
                        <a:pt x="142" y="298"/>
                      </a:lnTo>
                      <a:lnTo>
                        <a:pt x="142" y="483"/>
                      </a:lnTo>
                      <a:lnTo>
                        <a:pt x="142" y="682"/>
                      </a:lnTo>
                      <a:lnTo>
                        <a:pt x="142" y="895"/>
                      </a:lnTo>
                      <a:lnTo>
                        <a:pt x="142" y="1066"/>
                      </a:lnTo>
                      <a:lnTo>
                        <a:pt x="142" y="1194"/>
                      </a:lnTo>
                      <a:lnTo>
                        <a:pt x="142" y="1336"/>
                      </a:lnTo>
                      <a:lnTo>
                        <a:pt x="142" y="1393"/>
                      </a:lnTo>
                      <a:lnTo>
                        <a:pt x="142" y="1449"/>
                      </a:lnTo>
                      <a:lnTo>
                        <a:pt x="156" y="1492"/>
                      </a:lnTo>
                      <a:lnTo>
                        <a:pt x="171" y="1535"/>
                      </a:lnTo>
                      <a:lnTo>
                        <a:pt x="185" y="1606"/>
                      </a:lnTo>
                      <a:lnTo>
                        <a:pt x="185" y="1620"/>
                      </a:lnTo>
                      <a:lnTo>
                        <a:pt x="185" y="1634"/>
                      </a:lnTo>
                    </a:path>
                  </a:pathLst>
                </a:custGeom>
                <a:noFill/>
                <a:ln w="11113">
                  <a:solidFill>
                    <a:srgbClr val="FFFFFF"/>
                  </a:solidFill>
                  <a:prstDash val="solid"/>
                  <a:round/>
                  <a:headEnd/>
                  <a:tailEnd/>
                </a:ln>
              </p:spPr>
              <p:txBody>
                <a:bodyPr/>
                <a:lstStyle/>
                <a:p>
                  <a:endParaRPr lang="en-GB"/>
                </a:p>
              </p:txBody>
            </p:sp>
          </p:grpSp>
        </p:grpSp>
        <p:grpSp>
          <p:nvGrpSpPr>
            <p:cNvPr id="27661" name="Group 54"/>
            <p:cNvGrpSpPr>
              <a:grpSpLocks/>
            </p:cNvGrpSpPr>
            <p:nvPr/>
          </p:nvGrpSpPr>
          <p:grpSpPr bwMode="auto">
            <a:xfrm>
              <a:off x="1867" y="1650"/>
              <a:ext cx="597" cy="1809"/>
              <a:chOff x="1867" y="1650"/>
              <a:chExt cx="597" cy="1809"/>
            </a:xfrm>
          </p:grpSpPr>
          <p:sp>
            <p:nvSpPr>
              <p:cNvPr id="27949" name="AutoShape 55"/>
              <p:cNvSpPr>
                <a:spLocks noChangeArrowheads="1"/>
              </p:cNvSpPr>
              <p:nvPr/>
            </p:nvSpPr>
            <p:spPr bwMode="auto">
              <a:xfrm>
                <a:off x="2180" y="2637"/>
                <a:ext cx="71" cy="114"/>
              </a:xfrm>
              <a:prstGeom prst="roundRect">
                <a:avLst>
                  <a:gd name="adj" fmla="val 0"/>
                </a:avLst>
              </a:prstGeom>
              <a:solidFill>
                <a:srgbClr val="FFFFFF"/>
              </a:solidFill>
              <a:ln w="9525">
                <a:noFill/>
                <a:round/>
                <a:headEnd/>
                <a:tailEnd/>
              </a:ln>
            </p:spPr>
            <p:txBody>
              <a:bodyPr/>
              <a:lstStyle/>
              <a:p>
                <a:endParaRPr lang="en-GB"/>
              </a:p>
            </p:txBody>
          </p:sp>
          <p:sp>
            <p:nvSpPr>
              <p:cNvPr id="27950" name="Freeform 56"/>
              <p:cNvSpPr>
                <a:spLocks/>
              </p:cNvSpPr>
              <p:nvPr/>
            </p:nvSpPr>
            <p:spPr bwMode="auto">
              <a:xfrm>
                <a:off x="2165" y="2658"/>
                <a:ext cx="114" cy="85"/>
              </a:xfrm>
              <a:custGeom>
                <a:avLst/>
                <a:gdLst>
                  <a:gd name="T0" fmla="*/ 2 w 227"/>
                  <a:gd name="T1" fmla="*/ 0 h 171"/>
                  <a:gd name="T2" fmla="*/ 2 w 227"/>
                  <a:gd name="T3" fmla="*/ 1 h 171"/>
                  <a:gd name="T4" fmla="*/ 1 w 227"/>
                  <a:gd name="T5" fmla="*/ 1 h 171"/>
                  <a:gd name="T6" fmla="*/ 0 w 227"/>
                  <a:gd name="T7" fmla="*/ 0 h 171"/>
                  <a:gd name="T8" fmla="*/ 2 w 227"/>
                  <a:gd name="T9" fmla="*/ 0 h 171"/>
                  <a:gd name="T10" fmla="*/ 0 60000 65536"/>
                  <a:gd name="T11" fmla="*/ 0 60000 65536"/>
                  <a:gd name="T12" fmla="*/ 0 60000 65536"/>
                  <a:gd name="T13" fmla="*/ 0 60000 65536"/>
                  <a:gd name="T14" fmla="*/ 0 60000 65536"/>
                  <a:gd name="T15" fmla="*/ 0 w 227"/>
                  <a:gd name="T16" fmla="*/ 0 h 171"/>
                  <a:gd name="T17" fmla="*/ 227 w 227"/>
                  <a:gd name="T18" fmla="*/ 171 h 171"/>
                </a:gdLst>
                <a:ahLst/>
                <a:cxnLst>
                  <a:cxn ang="T10">
                    <a:pos x="T0" y="T1"/>
                  </a:cxn>
                  <a:cxn ang="T11">
                    <a:pos x="T2" y="T3"/>
                  </a:cxn>
                  <a:cxn ang="T12">
                    <a:pos x="T4" y="T5"/>
                  </a:cxn>
                  <a:cxn ang="T13">
                    <a:pos x="T6" y="T7"/>
                  </a:cxn>
                  <a:cxn ang="T14">
                    <a:pos x="T8" y="T9"/>
                  </a:cxn>
                </a:cxnLst>
                <a:rect l="T15" t="T16" r="T17" b="T18"/>
                <a:pathLst>
                  <a:path w="227" h="171">
                    <a:moveTo>
                      <a:pt x="199" y="0"/>
                    </a:moveTo>
                    <a:lnTo>
                      <a:pt x="227" y="128"/>
                    </a:lnTo>
                    <a:lnTo>
                      <a:pt x="14" y="171"/>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1" name="AutoShape 57"/>
              <p:cNvSpPr>
                <a:spLocks noChangeArrowheads="1"/>
              </p:cNvSpPr>
              <p:nvPr/>
            </p:nvSpPr>
            <p:spPr bwMode="auto">
              <a:xfrm>
                <a:off x="2087" y="2516"/>
                <a:ext cx="221" cy="107"/>
              </a:xfrm>
              <a:prstGeom prst="roundRect">
                <a:avLst>
                  <a:gd name="adj" fmla="val 0"/>
                </a:avLst>
              </a:prstGeom>
              <a:solidFill>
                <a:srgbClr val="FFFFFF"/>
              </a:solidFill>
              <a:ln w="9525">
                <a:noFill/>
                <a:round/>
                <a:headEnd/>
                <a:tailEnd/>
              </a:ln>
            </p:spPr>
            <p:txBody>
              <a:bodyPr/>
              <a:lstStyle/>
              <a:p>
                <a:endParaRPr lang="en-GB"/>
              </a:p>
            </p:txBody>
          </p:sp>
          <p:sp>
            <p:nvSpPr>
              <p:cNvPr id="27952" name="Freeform 58"/>
              <p:cNvSpPr>
                <a:spLocks/>
              </p:cNvSpPr>
              <p:nvPr/>
            </p:nvSpPr>
            <p:spPr bwMode="auto">
              <a:xfrm>
                <a:off x="2130" y="2459"/>
                <a:ext cx="142" cy="228"/>
              </a:xfrm>
              <a:custGeom>
                <a:avLst/>
                <a:gdLst>
                  <a:gd name="T0" fmla="*/ 2 w 284"/>
                  <a:gd name="T1" fmla="*/ 0 h 455"/>
                  <a:gd name="T2" fmla="*/ 3 w 284"/>
                  <a:gd name="T3" fmla="*/ 4 h 455"/>
                  <a:gd name="T4" fmla="*/ 1 w 284"/>
                  <a:gd name="T5" fmla="*/ 4 h 455"/>
                  <a:gd name="T6" fmla="*/ 0 w 284"/>
                  <a:gd name="T7" fmla="*/ 1 h 455"/>
                  <a:gd name="T8" fmla="*/ 2 w 284"/>
                  <a:gd name="T9" fmla="*/ 0 h 455"/>
                  <a:gd name="T10" fmla="*/ 0 60000 65536"/>
                  <a:gd name="T11" fmla="*/ 0 60000 65536"/>
                  <a:gd name="T12" fmla="*/ 0 60000 65536"/>
                  <a:gd name="T13" fmla="*/ 0 60000 65536"/>
                  <a:gd name="T14" fmla="*/ 0 60000 65536"/>
                  <a:gd name="T15" fmla="*/ 0 w 284"/>
                  <a:gd name="T16" fmla="*/ 0 h 455"/>
                  <a:gd name="T17" fmla="*/ 284 w 284"/>
                  <a:gd name="T18" fmla="*/ 455 h 455"/>
                </a:gdLst>
                <a:ahLst/>
                <a:cxnLst>
                  <a:cxn ang="T10">
                    <a:pos x="T0" y="T1"/>
                  </a:cxn>
                  <a:cxn ang="T11">
                    <a:pos x="T2" y="T3"/>
                  </a:cxn>
                  <a:cxn ang="T12">
                    <a:pos x="T4" y="T5"/>
                  </a:cxn>
                  <a:cxn ang="T13">
                    <a:pos x="T6" y="T7"/>
                  </a:cxn>
                  <a:cxn ang="T14">
                    <a:pos x="T8" y="T9"/>
                  </a:cxn>
                </a:cxnLst>
                <a:rect l="T15" t="T16" r="T17" b="T18"/>
                <a:pathLst>
                  <a:path w="284" h="455">
                    <a:moveTo>
                      <a:pt x="199" y="0"/>
                    </a:moveTo>
                    <a:lnTo>
                      <a:pt x="284" y="412"/>
                    </a:lnTo>
                    <a:lnTo>
                      <a:pt x="99" y="45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3" name="AutoShape 59"/>
              <p:cNvSpPr>
                <a:spLocks noChangeArrowheads="1"/>
              </p:cNvSpPr>
              <p:nvPr/>
            </p:nvSpPr>
            <p:spPr bwMode="auto">
              <a:xfrm>
                <a:off x="2137" y="2544"/>
                <a:ext cx="199"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54" name="Freeform 60"/>
              <p:cNvSpPr>
                <a:spLocks/>
              </p:cNvSpPr>
              <p:nvPr/>
            </p:nvSpPr>
            <p:spPr bwMode="auto">
              <a:xfrm>
                <a:off x="2201" y="2452"/>
                <a:ext cx="64" cy="199"/>
              </a:xfrm>
              <a:custGeom>
                <a:avLst/>
                <a:gdLst>
                  <a:gd name="T0" fmla="*/ 1 w 128"/>
                  <a:gd name="T1" fmla="*/ 0 h 398"/>
                  <a:gd name="T2" fmla="*/ 1 w 128"/>
                  <a:gd name="T3" fmla="*/ 3 h 398"/>
                  <a:gd name="T4" fmla="*/ 1 w 128"/>
                  <a:gd name="T5" fmla="*/ 3 h 398"/>
                  <a:gd name="T6" fmla="*/ 0 w 128"/>
                  <a:gd name="T7" fmla="*/ 1 h 398"/>
                  <a:gd name="T8" fmla="*/ 1 w 128"/>
                  <a:gd name="T9" fmla="*/ 0 h 398"/>
                  <a:gd name="T10" fmla="*/ 0 60000 65536"/>
                  <a:gd name="T11" fmla="*/ 0 60000 65536"/>
                  <a:gd name="T12" fmla="*/ 0 60000 65536"/>
                  <a:gd name="T13" fmla="*/ 0 60000 65536"/>
                  <a:gd name="T14" fmla="*/ 0 60000 65536"/>
                  <a:gd name="T15" fmla="*/ 0 w 128"/>
                  <a:gd name="T16" fmla="*/ 0 h 398"/>
                  <a:gd name="T17" fmla="*/ 128 w 128"/>
                  <a:gd name="T18" fmla="*/ 398 h 398"/>
                </a:gdLst>
                <a:ahLst/>
                <a:cxnLst>
                  <a:cxn ang="T10">
                    <a:pos x="T0" y="T1"/>
                  </a:cxn>
                  <a:cxn ang="T11">
                    <a:pos x="T2" y="T3"/>
                  </a:cxn>
                  <a:cxn ang="T12">
                    <a:pos x="T4" y="T5"/>
                  </a:cxn>
                  <a:cxn ang="T13">
                    <a:pos x="T6" y="T7"/>
                  </a:cxn>
                  <a:cxn ang="T14">
                    <a:pos x="T8" y="T9"/>
                  </a:cxn>
                </a:cxnLst>
                <a:rect l="T15" t="T16" r="T17" b="T18"/>
                <a:pathLst>
                  <a:path w="128" h="398">
                    <a:moveTo>
                      <a:pt x="43" y="0"/>
                    </a:moveTo>
                    <a:lnTo>
                      <a:pt x="128" y="384"/>
                    </a:lnTo>
                    <a:lnTo>
                      <a:pt x="85" y="398"/>
                    </a:lnTo>
                    <a:lnTo>
                      <a:pt x="0" y="14"/>
                    </a:lnTo>
                    <a:lnTo>
                      <a:pt x="43"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55" name="AutoShape 61"/>
              <p:cNvSpPr>
                <a:spLocks noChangeArrowheads="1"/>
              </p:cNvSpPr>
              <p:nvPr/>
            </p:nvSpPr>
            <p:spPr bwMode="auto">
              <a:xfrm>
                <a:off x="2101" y="2509"/>
                <a:ext cx="192" cy="106"/>
              </a:xfrm>
              <a:prstGeom prst="roundRect">
                <a:avLst>
                  <a:gd name="adj" fmla="val 0"/>
                </a:avLst>
              </a:prstGeom>
              <a:solidFill>
                <a:srgbClr val="FFFFFF"/>
              </a:solidFill>
              <a:ln w="9525">
                <a:noFill/>
                <a:round/>
                <a:headEnd/>
                <a:tailEnd/>
              </a:ln>
            </p:spPr>
            <p:txBody>
              <a:bodyPr/>
              <a:lstStyle/>
              <a:p>
                <a:endParaRPr lang="en-GB"/>
              </a:p>
            </p:txBody>
          </p:sp>
          <p:sp>
            <p:nvSpPr>
              <p:cNvPr id="27956" name="Freeform 62"/>
              <p:cNvSpPr>
                <a:spLocks/>
              </p:cNvSpPr>
              <p:nvPr/>
            </p:nvSpPr>
            <p:spPr bwMode="auto">
              <a:xfrm>
                <a:off x="2137" y="2466"/>
                <a:ext cx="135" cy="199"/>
              </a:xfrm>
              <a:custGeom>
                <a:avLst/>
                <a:gdLst>
                  <a:gd name="T0" fmla="*/ 2 w 270"/>
                  <a:gd name="T1" fmla="*/ 0 h 398"/>
                  <a:gd name="T2" fmla="*/ 2 w 270"/>
                  <a:gd name="T3" fmla="*/ 3 h 398"/>
                  <a:gd name="T4" fmla="*/ 1 w 270"/>
                  <a:gd name="T5" fmla="*/ 3 h 398"/>
                  <a:gd name="T6" fmla="*/ 0 w 270"/>
                  <a:gd name="T7" fmla="*/ 1 h 398"/>
                  <a:gd name="T8" fmla="*/ 2 w 270"/>
                  <a:gd name="T9" fmla="*/ 0 h 398"/>
                  <a:gd name="T10" fmla="*/ 0 60000 65536"/>
                  <a:gd name="T11" fmla="*/ 0 60000 65536"/>
                  <a:gd name="T12" fmla="*/ 0 60000 65536"/>
                  <a:gd name="T13" fmla="*/ 0 60000 65536"/>
                  <a:gd name="T14" fmla="*/ 0 60000 65536"/>
                  <a:gd name="T15" fmla="*/ 0 w 270"/>
                  <a:gd name="T16" fmla="*/ 0 h 398"/>
                  <a:gd name="T17" fmla="*/ 270 w 270"/>
                  <a:gd name="T18" fmla="*/ 398 h 398"/>
                </a:gdLst>
                <a:ahLst/>
                <a:cxnLst>
                  <a:cxn ang="T10">
                    <a:pos x="T0" y="T1"/>
                  </a:cxn>
                  <a:cxn ang="T11">
                    <a:pos x="T2" y="T3"/>
                  </a:cxn>
                  <a:cxn ang="T12">
                    <a:pos x="T4" y="T5"/>
                  </a:cxn>
                  <a:cxn ang="T13">
                    <a:pos x="T6" y="T7"/>
                  </a:cxn>
                  <a:cxn ang="T14">
                    <a:pos x="T8" y="T9"/>
                  </a:cxn>
                </a:cxnLst>
                <a:rect l="T15" t="T16" r="T17" b="T18"/>
                <a:pathLst>
                  <a:path w="270" h="398">
                    <a:moveTo>
                      <a:pt x="185" y="0"/>
                    </a:moveTo>
                    <a:lnTo>
                      <a:pt x="270" y="356"/>
                    </a:lnTo>
                    <a:lnTo>
                      <a:pt x="71" y="398"/>
                    </a:lnTo>
                    <a:lnTo>
                      <a:pt x="0" y="43"/>
                    </a:lnTo>
                    <a:lnTo>
                      <a:pt x="185" y="0"/>
                    </a:lnTo>
                    <a:close/>
                  </a:path>
                </a:pathLst>
              </a:custGeom>
              <a:solidFill>
                <a:srgbClr val="FFFFFF"/>
              </a:solidFill>
              <a:ln w="11113">
                <a:solidFill>
                  <a:srgbClr val="000000"/>
                </a:solidFill>
                <a:prstDash val="solid"/>
                <a:round/>
                <a:headEnd/>
                <a:tailEnd/>
              </a:ln>
            </p:spPr>
            <p:txBody>
              <a:bodyPr/>
              <a:lstStyle/>
              <a:p>
                <a:endParaRPr lang="en-GB"/>
              </a:p>
            </p:txBody>
          </p:sp>
          <p:sp>
            <p:nvSpPr>
              <p:cNvPr id="27957" name="AutoShape 63"/>
              <p:cNvSpPr>
                <a:spLocks noChangeArrowheads="1"/>
              </p:cNvSpPr>
              <p:nvPr/>
            </p:nvSpPr>
            <p:spPr bwMode="auto">
              <a:xfrm>
                <a:off x="2016" y="2289"/>
                <a:ext cx="263" cy="64"/>
              </a:xfrm>
              <a:prstGeom prst="roundRect">
                <a:avLst>
                  <a:gd name="adj" fmla="val 0"/>
                </a:avLst>
              </a:prstGeom>
              <a:solidFill>
                <a:srgbClr val="FFFFFF"/>
              </a:solidFill>
              <a:ln w="9525">
                <a:noFill/>
                <a:round/>
                <a:headEnd/>
                <a:tailEnd/>
              </a:ln>
            </p:spPr>
            <p:txBody>
              <a:bodyPr/>
              <a:lstStyle/>
              <a:p>
                <a:endParaRPr lang="en-GB"/>
              </a:p>
            </p:txBody>
          </p:sp>
          <p:sp>
            <p:nvSpPr>
              <p:cNvPr id="27958" name="Freeform 64"/>
              <p:cNvSpPr>
                <a:spLocks/>
              </p:cNvSpPr>
              <p:nvPr/>
            </p:nvSpPr>
            <p:spPr bwMode="auto">
              <a:xfrm>
                <a:off x="2101" y="2197"/>
                <a:ext cx="107" cy="262"/>
              </a:xfrm>
              <a:custGeom>
                <a:avLst/>
                <a:gdLst>
                  <a:gd name="T0" fmla="*/ 1 w 213"/>
                  <a:gd name="T1" fmla="*/ 0 h 524"/>
                  <a:gd name="T2" fmla="*/ 2 w 213"/>
                  <a:gd name="T3" fmla="*/ 4 h 524"/>
                  <a:gd name="T4" fmla="*/ 1 w 213"/>
                  <a:gd name="T5" fmla="*/ 4 h 524"/>
                  <a:gd name="T6" fmla="*/ 0 w 213"/>
                  <a:gd name="T7" fmla="*/ 1 h 524"/>
                  <a:gd name="T8" fmla="*/ 1 w 213"/>
                  <a:gd name="T9" fmla="*/ 0 h 524"/>
                  <a:gd name="T10" fmla="*/ 0 60000 65536"/>
                  <a:gd name="T11" fmla="*/ 0 60000 65536"/>
                  <a:gd name="T12" fmla="*/ 0 60000 65536"/>
                  <a:gd name="T13" fmla="*/ 0 60000 65536"/>
                  <a:gd name="T14" fmla="*/ 0 60000 65536"/>
                  <a:gd name="T15" fmla="*/ 0 w 213"/>
                  <a:gd name="T16" fmla="*/ 0 h 524"/>
                  <a:gd name="T17" fmla="*/ 213 w 213"/>
                  <a:gd name="T18" fmla="*/ 524 h 524"/>
                </a:gdLst>
                <a:ahLst/>
                <a:cxnLst>
                  <a:cxn ang="T10">
                    <a:pos x="T0" y="T1"/>
                  </a:cxn>
                  <a:cxn ang="T11">
                    <a:pos x="T2" y="T3"/>
                  </a:cxn>
                  <a:cxn ang="T12">
                    <a:pos x="T4" y="T5"/>
                  </a:cxn>
                  <a:cxn ang="T13">
                    <a:pos x="T6" y="T7"/>
                  </a:cxn>
                  <a:cxn ang="T14">
                    <a:pos x="T8" y="T9"/>
                  </a:cxn>
                </a:cxnLst>
                <a:rect l="T15" t="T16" r="T17" b="T18"/>
                <a:pathLst>
                  <a:path w="213" h="524">
                    <a:moveTo>
                      <a:pt x="114" y="0"/>
                    </a:moveTo>
                    <a:lnTo>
                      <a:pt x="213" y="496"/>
                    </a:lnTo>
                    <a:lnTo>
                      <a:pt x="100" y="524"/>
                    </a:lnTo>
                    <a:lnTo>
                      <a:pt x="0" y="14"/>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959" name="AutoShape 65"/>
              <p:cNvSpPr>
                <a:spLocks noChangeArrowheads="1"/>
              </p:cNvSpPr>
              <p:nvPr/>
            </p:nvSpPr>
            <p:spPr bwMode="auto">
              <a:xfrm>
                <a:off x="2052" y="2289"/>
                <a:ext cx="234"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0" name="Freeform 66"/>
              <p:cNvSpPr>
                <a:spLocks/>
              </p:cNvSpPr>
              <p:nvPr/>
            </p:nvSpPr>
            <p:spPr bwMode="auto">
              <a:xfrm>
                <a:off x="2130" y="2190"/>
                <a:ext cx="78" cy="234"/>
              </a:xfrm>
              <a:custGeom>
                <a:avLst/>
                <a:gdLst>
                  <a:gd name="T0" fmla="*/ 1 w 156"/>
                  <a:gd name="T1" fmla="*/ 0 h 467"/>
                  <a:gd name="T2" fmla="*/ 2 w 156"/>
                  <a:gd name="T3" fmla="*/ 4 h 467"/>
                  <a:gd name="T4" fmla="*/ 1 w 156"/>
                  <a:gd name="T5" fmla="*/ 4 h 467"/>
                  <a:gd name="T6" fmla="*/ 0 w 156"/>
                  <a:gd name="T7" fmla="*/ 1 h 467"/>
                  <a:gd name="T8" fmla="*/ 1 w 156"/>
                  <a:gd name="T9" fmla="*/ 0 h 467"/>
                  <a:gd name="T10" fmla="*/ 0 60000 65536"/>
                  <a:gd name="T11" fmla="*/ 0 60000 65536"/>
                  <a:gd name="T12" fmla="*/ 0 60000 65536"/>
                  <a:gd name="T13" fmla="*/ 0 60000 65536"/>
                  <a:gd name="T14" fmla="*/ 0 60000 65536"/>
                  <a:gd name="T15" fmla="*/ 0 w 156"/>
                  <a:gd name="T16" fmla="*/ 0 h 467"/>
                  <a:gd name="T17" fmla="*/ 156 w 156"/>
                  <a:gd name="T18" fmla="*/ 467 h 467"/>
                </a:gdLst>
                <a:ahLst/>
                <a:cxnLst>
                  <a:cxn ang="T10">
                    <a:pos x="T0" y="T1"/>
                  </a:cxn>
                  <a:cxn ang="T11">
                    <a:pos x="T2" y="T3"/>
                  </a:cxn>
                  <a:cxn ang="T12">
                    <a:pos x="T4" y="T5"/>
                  </a:cxn>
                  <a:cxn ang="T13">
                    <a:pos x="T6" y="T7"/>
                  </a:cxn>
                  <a:cxn ang="T14">
                    <a:pos x="T8" y="T9"/>
                  </a:cxn>
                </a:cxnLst>
                <a:rect l="T15" t="T16" r="T17" b="T18"/>
                <a:pathLst>
                  <a:path w="156" h="467">
                    <a:moveTo>
                      <a:pt x="57" y="0"/>
                    </a:moveTo>
                    <a:lnTo>
                      <a:pt x="156" y="453"/>
                    </a:lnTo>
                    <a:lnTo>
                      <a:pt x="99" y="467"/>
                    </a:lnTo>
                    <a:lnTo>
                      <a:pt x="0" y="14"/>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961" name="Group 67"/>
              <p:cNvGrpSpPr>
                <a:grpSpLocks/>
              </p:cNvGrpSpPr>
              <p:nvPr/>
            </p:nvGrpSpPr>
            <p:grpSpPr bwMode="auto">
              <a:xfrm>
                <a:off x="2101" y="2197"/>
                <a:ext cx="107" cy="255"/>
                <a:chOff x="2101" y="2197"/>
                <a:chExt cx="107" cy="255"/>
              </a:xfrm>
            </p:grpSpPr>
            <p:grpSp>
              <p:nvGrpSpPr>
                <p:cNvPr id="28012" name="Group 68"/>
                <p:cNvGrpSpPr>
                  <a:grpSpLocks/>
                </p:cNvGrpSpPr>
                <p:nvPr/>
              </p:nvGrpSpPr>
              <p:grpSpPr bwMode="auto">
                <a:xfrm>
                  <a:off x="2101" y="2204"/>
                  <a:ext cx="107" cy="248"/>
                  <a:chOff x="2101" y="2204"/>
                  <a:chExt cx="107" cy="248"/>
                </a:xfrm>
              </p:grpSpPr>
              <p:sp>
                <p:nvSpPr>
                  <p:cNvPr id="28020" name="Freeform 69"/>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57"/>
                        </a:lnTo>
                        <a:lnTo>
                          <a:pt x="57" y="43"/>
                        </a:lnTo>
                        <a:lnTo>
                          <a:pt x="0" y="0"/>
                        </a:lnTo>
                        <a:lnTo>
                          <a:pt x="14" y="57"/>
                        </a:lnTo>
                        <a:lnTo>
                          <a:pt x="14" y="100"/>
                        </a:lnTo>
                        <a:lnTo>
                          <a:pt x="28" y="128"/>
                        </a:lnTo>
                        <a:lnTo>
                          <a:pt x="43" y="128"/>
                        </a:lnTo>
                        <a:close/>
                      </a:path>
                    </a:pathLst>
                  </a:custGeom>
                  <a:solidFill>
                    <a:srgbClr val="FFFFFF"/>
                  </a:solidFill>
                  <a:ln w="9525">
                    <a:noFill/>
                    <a:round/>
                    <a:headEnd/>
                    <a:tailEnd/>
                  </a:ln>
                </p:spPr>
                <p:txBody>
                  <a:bodyPr/>
                  <a:lstStyle/>
                  <a:p>
                    <a:endParaRPr lang="en-GB"/>
                  </a:p>
                </p:txBody>
              </p:sp>
              <p:sp>
                <p:nvSpPr>
                  <p:cNvPr id="28021" name="Freeform 70"/>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86"/>
                        </a:lnTo>
                        <a:lnTo>
                          <a:pt x="43" y="43"/>
                        </a:lnTo>
                        <a:lnTo>
                          <a:pt x="0" y="0"/>
                        </a:lnTo>
                        <a:lnTo>
                          <a:pt x="14" y="57"/>
                        </a:lnTo>
                        <a:lnTo>
                          <a:pt x="14" y="86"/>
                        </a:lnTo>
                        <a:lnTo>
                          <a:pt x="28" y="128"/>
                        </a:lnTo>
                        <a:lnTo>
                          <a:pt x="43" y="128"/>
                        </a:lnTo>
                        <a:close/>
                      </a:path>
                    </a:pathLst>
                  </a:custGeom>
                  <a:noFill/>
                  <a:ln w="11113">
                    <a:solidFill>
                      <a:srgbClr val="000000"/>
                    </a:solidFill>
                    <a:prstDash val="solid"/>
                    <a:round/>
                    <a:headEnd/>
                    <a:tailEnd/>
                  </a:ln>
                </p:spPr>
                <p:txBody>
                  <a:bodyPr/>
                  <a:lstStyle/>
                  <a:p>
                    <a:endParaRPr lang="en-GB"/>
                  </a:p>
                </p:txBody>
              </p:sp>
              <p:sp>
                <p:nvSpPr>
                  <p:cNvPr id="28022" name="Freeform 71"/>
                  <p:cNvSpPr>
                    <a:spLocks/>
                  </p:cNvSpPr>
                  <p:nvPr/>
                </p:nvSpPr>
                <p:spPr bwMode="auto">
                  <a:xfrm>
                    <a:off x="2158" y="2388"/>
                    <a:ext cx="50" cy="64"/>
                  </a:xfrm>
                  <a:custGeom>
                    <a:avLst/>
                    <a:gdLst>
                      <a:gd name="T0" fmla="*/ 0 w 99"/>
                      <a:gd name="T1" fmla="*/ 1 h 128"/>
                      <a:gd name="T2" fmla="*/ 1 w 99"/>
                      <a:gd name="T3" fmla="*/ 0 h 128"/>
                      <a:gd name="T4" fmla="*/ 1 w 99"/>
                      <a:gd name="T5" fmla="*/ 0 h 128"/>
                      <a:gd name="T6" fmla="*/ 1 w 99"/>
                      <a:gd name="T7" fmla="*/ 1 h 128"/>
                      <a:gd name="T8" fmla="*/ 1 w 99"/>
                      <a:gd name="T9" fmla="*/ 1 h 128"/>
                      <a:gd name="T10" fmla="*/ 1 w 99"/>
                      <a:gd name="T11" fmla="*/ 1 h 128"/>
                      <a:gd name="T12" fmla="*/ 1 w 99"/>
                      <a:gd name="T13" fmla="*/ 1 h 128"/>
                      <a:gd name="T14" fmla="*/ 0 w 99"/>
                      <a:gd name="T15" fmla="*/ 1 h 128"/>
                      <a:gd name="T16" fmla="*/ 0 w 99"/>
                      <a:gd name="T17" fmla="*/ 1 h 1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128"/>
                      <a:gd name="T29" fmla="*/ 99 w 99"/>
                      <a:gd name="T30" fmla="*/ 128 h 12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128">
                        <a:moveTo>
                          <a:pt x="0" y="71"/>
                        </a:moveTo>
                        <a:lnTo>
                          <a:pt x="14" y="0"/>
                        </a:lnTo>
                        <a:lnTo>
                          <a:pt x="42" y="0"/>
                        </a:lnTo>
                        <a:lnTo>
                          <a:pt x="85" y="43"/>
                        </a:lnTo>
                        <a:lnTo>
                          <a:pt x="99" y="71"/>
                        </a:lnTo>
                        <a:lnTo>
                          <a:pt x="57" y="128"/>
                        </a:lnTo>
                        <a:lnTo>
                          <a:pt x="42" y="128"/>
                        </a:lnTo>
                        <a:lnTo>
                          <a:pt x="0" y="85"/>
                        </a:lnTo>
                        <a:lnTo>
                          <a:pt x="0" y="71"/>
                        </a:lnTo>
                        <a:close/>
                      </a:path>
                    </a:pathLst>
                  </a:custGeom>
                  <a:solidFill>
                    <a:srgbClr val="FFFFFF"/>
                  </a:solidFill>
                  <a:ln w="9525">
                    <a:noFill/>
                    <a:round/>
                    <a:headEnd/>
                    <a:tailEnd/>
                  </a:ln>
                </p:spPr>
                <p:txBody>
                  <a:bodyPr/>
                  <a:lstStyle/>
                  <a:p>
                    <a:endParaRPr lang="en-GB"/>
                  </a:p>
                </p:txBody>
              </p:sp>
              <p:sp>
                <p:nvSpPr>
                  <p:cNvPr id="28023" name="Freeform 72"/>
                  <p:cNvSpPr>
                    <a:spLocks/>
                  </p:cNvSpPr>
                  <p:nvPr/>
                </p:nvSpPr>
                <p:spPr bwMode="auto">
                  <a:xfrm>
                    <a:off x="2158" y="2402"/>
                    <a:ext cx="43" cy="50"/>
                  </a:xfrm>
                  <a:custGeom>
                    <a:avLst/>
                    <a:gdLst>
                      <a:gd name="T0" fmla="*/ 0 w 85"/>
                      <a:gd name="T1" fmla="*/ 1 h 99"/>
                      <a:gd name="T2" fmla="*/ 1 w 85"/>
                      <a:gd name="T3" fmla="*/ 0 h 99"/>
                      <a:gd name="T4" fmla="*/ 1 w 85"/>
                      <a:gd name="T5" fmla="*/ 0 h 99"/>
                      <a:gd name="T6" fmla="*/ 1 w 85"/>
                      <a:gd name="T7" fmla="*/ 1 h 99"/>
                      <a:gd name="T8" fmla="*/ 1 w 85"/>
                      <a:gd name="T9" fmla="*/ 1 h 99"/>
                      <a:gd name="T10" fmla="*/ 1 w 85"/>
                      <a:gd name="T11" fmla="*/ 1 h 99"/>
                      <a:gd name="T12" fmla="*/ 1 w 85"/>
                      <a:gd name="T13" fmla="*/ 1 h 99"/>
                      <a:gd name="T14" fmla="*/ 0 w 85"/>
                      <a:gd name="T15" fmla="*/ 1 h 99"/>
                      <a:gd name="T16" fmla="*/ 0 w 85"/>
                      <a:gd name="T17" fmla="*/ 1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99"/>
                      <a:gd name="T29" fmla="*/ 85 w 85"/>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99">
                        <a:moveTo>
                          <a:pt x="0" y="42"/>
                        </a:moveTo>
                        <a:lnTo>
                          <a:pt x="14" y="0"/>
                        </a:lnTo>
                        <a:lnTo>
                          <a:pt x="42" y="0"/>
                        </a:lnTo>
                        <a:lnTo>
                          <a:pt x="85" y="14"/>
                        </a:lnTo>
                        <a:lnTo>
                          <a:pt x="85" y="42"/>
                        </a:lnTo>
                        <a:lnTo>
                          <a:pt x="57" y="99"/>
                        </a:lnTo>
                        <a:lnTo>
                          <a:pt x="42" y="99"/>
                        </a:lnTo>
                        <a:lnTo>
                          <a:pt x="0" y="56"/>
                        </a:lnTo>
                        <a:lnTo>
                          <a:pt x="0" y="42"/>
                        </a:lnTo>
                        <a:close/>
                      </a:path>
                    </a:pathLst>
                  </a:custGeom>
                  <a:noFill/>
                  <a:ln w="11113">
                    <a:solidFill>
                      <a:srgbClr val="000000"/>
                    </a:solidFill>
                    <a:prstDash val="solid"/>
                    <a:round/>
                    <a:headEnd/>
                    <a:tailEnd/>
                  </a:ln>
                </p:spPr>
                <p:txBody>
                  <a:bodyPr/>
                  <a:lstStyle/>
                  <a:p>
                    <a:endParaRPr lang="en-GB"/>
                  </a:p>
                </p:txBody>
              </p:sp>
              <p:sp>
                <p:nvSpPr>
                  <p:cNvPr id="28024" name="Freeform 73"/>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42"/>
                        </a:lnTo>
                        <a:lnTo>
                          <a:pt x="0" y="0"/>
                        </a:lnTo>
                        <a:lnTo>
                          <a:pt x="0" y="57"/>
                        </a:lnTo>
                        <a:lnTo>
                          <a:pt x="15" y="83"/>
                        </a:lnTo>
                        <a:lnTo>
                          <a:pt x="29" y="112"/>
                        </a:lnTo>
                        <a:close/>
                      </a:path>
                    </a:pathLst>
                  </a:custGeom>
                  <a:solidFill>
                    <a:srgbClr val="FFFFFF"/>
                  </a:solidFill>
                  <a:ln w="9525">
                    <a:noFill/>
                    <a:round/>
                    <a:headEnd/>
                    <a:tailEnd/>
                  </a:ln>
                </p:spPr>
                <p:txBody>
                  <a:bodyPr/>
                  <a:lstStyle/>
                  <a:p>
                    <a:endParaRPr lang="en-GB"/>
                  </a:p>
                </p:txBody>
              </p:sp>
              <p:sp>
                <p:nvSpPr>
                  <p:cNvPr id="28025" name="Freeform 74"/>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57"/>
                        </a:lnTo>
                        <a:lnTo>
                          <a:pt x="0" y="0"/>
                        </a:lnTo>
                        <a:lnTo>
                          <a:pt x="0" y="57"/>
                        </a:lnTo>
                        <a:lnTo>
                          <a:pt x="15" y="83"/>
                        </a:lnTo>
                        <a:lnTo>
                          <a:pt x="29" y="112"/>
                        </a:lnTo>
                        <a:close/>
                      </a:path>
                    </a:pathLst>
                  </a:custGeom>
                  <a:noFill/>
                  <a:ln w="11113">
                    <a:solidFill>
                      <a:srgbClr val="000000"/>
                    </a:solidFill>
                    <a:prstDash val="solid"/>
                    <a:round/>
                    <a:headEnd/>
                    <a:tailEnd/>
                  </a:ln>
                </p:spPr>
                <p:txBody>
                  <a:bodyPr/>
                  <a:lstStyle/>
                  <a:p>
                    <a:endParaRPr lang="en-GB"/>
                  </a:p>
                </p:txBody>
              </p:sp>
              <p:sp>
                <p:nvSpPr>
                  <p:cNvPr id="28026" name="Freeform 75"/>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1 w 100"/>
                      <a:gd name="T11" fmla="*/ 1 h 100"/>
                      <a:gd name="T12" fmla="*/ 1 w 100"/>
                      <a:gd name="T13" fmla="*/ 1 h 100"/>
                      <a:gd name="T14" fmla="*/ 0 w 100"/>
                      <a:gd name="T15" fmla="*/ 1 h 100"/>
                      <a:gd name="T16" fmla="*/ 0 60000 65536"/>
                      <a:gd name="T17" fmla="*/ 0 60000 65536"/>
                      <a:gd name="T18" fmla="*/ 0 60000 65536"/>
                      <a:gd name="T19" fmla="*/ 0 60000 65536"/>
                      <a:gd name="T20" fmla="*/ 0 60000 65536"/>
                      <a:gd name="T21" fmla="*/ 0 60000 65536"/>
                      <a:gd name="T22" fmla="*/ 0 60000 65536"/>
                      <a:gd name="T23" fmla="*/ 0 60000 65536"/>
                      <a:gd name="T24" fmla="*/ 0 w 100"/>
                      <a:gd name="T25" fmla="*/ 0 h 100"/>
                      <a:gd name="T26" fmla="*/ 100 w 100"/>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0" h="100">
                        <a:moveTo>
                          <a:pt x="0" y="29"/>
                        </a:moveTo>
                        <a:lnTo>
                          <a:pt x="43" y="0"/>
                        </a:lnTo>
                        <a:lnTo>
                          <a:pt x="100" y="14"/>
                        </a:lnTo>
                        <a:lnTo>
                          <a:pt x="100" y="29"/>
                        </a:lnTo>
                        <a:lnTo>
                          <a:pt x="57" y="100"/>
                        </a:lnTo>
                        <a:lnTo>
                          <a:pt x="29" y="57"/>
                        </a:lnTo>
                        <a:lnTo>
                          <a:pt x="14" y="43"/>
                        </a:lnTo>
                        <a:lnTo>
                          <a:pt x="0" y="29"/>
                        </a:lnTo>
                        <a:close/>
                      </a:path>
                    </a:pathLst>
                  </a:custGeom>
                  <a:solidFill>
                    <a:srgbClr val="FFFFFF"/>
                  </a:solidFill>
                  <a:ln w="9525">
                    <a:noFill/>
                    <a:round/>
                    <a:headEnd/>
                    <a:tailEnd/>
                  </a:ln>
                </p:spPr>
                <p:txBody>
                  <a:bodyPr/>
                  <a:lstStyle/>
                  <a:p>
                    <a:endParaRPr lang="en-GB"/>
                  </a:p>
                </p:txBody>
              </p:sp>
              <p:sp>
                <p:nvSpPr>
                  <p:cNvPr id="28027" name="Freeform 76"/>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0 w 100"/>
                      <a:gd name="T11" fmla="*/ 1 h 100"/>
                      <a:gd name="T12" fmla="*/ 0 60000 65536"/>
                      <a:gd name="T13" fmla="*/ 0 60000 65536"/>
                      <a:gd name="T14" fmla="*/ 0 60000 65536"/>
                      <a:gd name="T15" fmla="*/ 0 60000 65536"/>
                      <a:gd name="T16" fmla="*/ 0 60000 65536"/>
                      <a:gd name="T17" fmla="*/ 0 60000 65536"/>
                      <a:gd name="T18" fmla="*/ 0 w 100"/>
                      <a:gd name="T19" fmla="*/ 0 h 100"/>
                      <a:gd name="T20" fmla="*/ 100 w 100"/>
                      <a:gd name="T21" fmla="*/ 100 h 100"/>
                    </a:gdLst>
                    <a:ahLst/>
                    <a:cxnLst>
                      <a:cxn ang="T12">
                        <a:pos x="T0" y="T1"/>
                      </a:cxn>
                      <a:cxn ang="T13">
                        <a:pos x="T2" y="T3"/>
                      </a:cxn>
                      <a:cxn ang="T14">
                        <a:pos x="T4" y="T5"/>
                      </a:cxn>
                      <a:cxn ang="T15">
                        <a:pos x="T6" y="T7"/>
                      </a:cxn>
                      <a:cxn ang="T16">
                        <a:pos x="T8" y="T9"/>
                      </a:cxn>
                      <a:cxn ang="T17">
                        <a:pos x="T10" y="T11"/>
                      </a:cxn>
                    </a:cxnLst>
                    <a:rect l="T18" t="T19" r="T20" b="T21"/>
                    <a:pathLst>
                      <a:path w="100" h="100">
                        <a:moveTo>
                          <a:pt x="0" y="57"/>
                        </a:moveTo>
                        <a:lnTo>
                          <a:pt x="43" y="0"/>
                        </a:lnTo>
                        <a:lnTo>
                          <a:pt x="100" y="29"/>
                        </a:lnTo>
                        <a:lnTo>
                          <a:pt x="57" y="100"/>
                        </a:lnTo>
                        <a:lnTo>
                          <a:pt x="29" y="71"/>
                        </a:lnTo>
                        <a:lnTo>
                          <a:pt x="0" y="57"/>
                        </a:lnTo>
                        <a:close/>
                      </a:path>
                    </a:pathLst>
                  </a:custGeom>
                  <a:noFill/>
                  <a:ln w="11113">
                    <a:solidFill>
                      <a:srgbClr val="000000"/>
                    </a:solidFill>
                    <a:prstDash val="solid"/>
                    <a:round/>
                    <a:headEnd/>
                    <a:tailEnd/>
                  </a:ln>
                </p:spPr>
                <p:txBody>
                  <a:bodyPr/>
                  <a:lstStyle/>
                  <a:p>
                    <a:endParaRPr lang="en-GB"/>
                  </a:p>
                </p:txBody>
              </p:sp>
              <p:sp>
                <p:nvSpPr>
                  <p:cNvPr id="28028" name="Freeform 77"/>
                  <p:cNvSpPr>
                    <a:spLocks/>
                  </p:cNvSpPr>
                  <p:nvPr/>
                </p:nvSpPr>
                <p:spPr bwMode="auto">
                  <a:xfrm>
                    <a:off x="2101" y="2204"/>
                    <a:ext cx="29" cy="57"/>
                  </a:xfrm>
                  <a:custGeom>
                    <a:avLst/>
                    <a:gdLst>
                      <a:gd name="T0" fmla="*/ 1 w 57"/>
                      <a:gd name="T1" fmla="*/ 1 h 114"/>
                      <a:gd name="T2" fmla="*/ 1 w 57"/>
                      <a:gd name="T3" fmla="*/ 1 h 114"/>
                      <a:gd name="T4" fmla="*/ 1 w 57"/>
                      <a:gd name="T5" fmla="*/ 1 h 114"/>
                      <a:gd name="T6" fmla="*/ 0 w 57"/>
                      <a:gd name="T7" fmla="*/ 0 h 114"/>
                      <a:gd name="T8" fmla="*/ 1 w 57"/>
                      <a:gd name="T9" fmla="*/ 1 h 114"/>
                      <a:gd name="T10" fmla="*/ 1 w 57"/>
                      <a:gd name="T11" fmla="*/ 1 h 114"/>
                      <a:gd name="T12" fmla="*/ 1 w 57"/>
                      <a:gd name="T13" fmla="*/ 1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14" y="114"/>
                        </a:moveTo>
                        <a:lnTo>
                          <a:pt x="57" y="57"/>
                        </a:lnTo>
                        <a:lnTo>
                          <a:pt x="28" y="43"/>
                        </a:lnTo>
                        <a:lnTo>
                          <a:pt x="0" y="0"/>
                        </a:lnTo>
                        <a:lnTo>
                          <a:pt x="14" y="57"/>
                        </a:lnTo>
                        <a:lnTo>
                          <a:pt x="14" y="86"/>
                        </a:lnTo>
                        <a:lnTo>
                          <a:pt x="14" y="114"/>
                        </a:lnTo>
                        <a:close/>
                      </a:path>
                    </a:pathLst>
                  </a:custGeom>
                  <a:solidFill>
                    <a:srgbClr val="FFFFFF"/>
                  </a:solidFill>
                  <a:ln w="9525">
                    <a:noFill/>
                    <a:round/>
                    <a:headEnd/>
                    <a:tailEnd/>
                  </a:ln>
                </p:spPr>
                <p:txBody>
                  <a:bodyPr/>
                  <a:lstStyle/>
                  <a:p>
                    <a:endParaRPr lang="en-GB"/>
                  </a:p>
                </p:txBody>
              </p:sp>
              <p:sp>
                <p:nvSpPr>
                  <p:cNvPr id="28029" name="Freeform 78"/>
                  <p:cNvSpPr>
                    <a:spLocks/>
                  </p:cNvSpPr>
                  <p:nvPr/>
                </p:nvSpPr>
                <p:spPr bwMode="auto">
                  <a:xfrm>
                    <a:off x="2101" y="2204"/>
                    <a:ext cx="15" cy="57"/>
                  </a:xfrm>
                  <a:custGeom>
                    <a:avLst/>
                    <a:gdLst>
                      <a:gd name="T0" fmla="*/ 1 w 28"/>
                      <a:gd name="T1" fmla="*/ 1 h 114"/>
                      <a:gd name="T2" fmla="*/ 1 w 28"/>
                      <a:gd name="T3" fmla="*/ 1 h 114"/>
                      <a:gd name="T4" fmla="*/ 1 w 28"/>
                      <a:gd name="T5" fmla="*/ 1 h 114"/>
                      <a:gd name="T6" fmla="*/ 0 w 28"/>
                      <a:gd name="T7" fmla="*/ 0 h 114"/>
                      <a:gd name="T8" fmla="*/ 1 w 28"/>
                      <a:gd name="T9" fmla="*/ 1 h 114"/>
                      <a:gd name="T10" fmla="*/ 1 w 28"/>
                      <a:gd name="T11" fmla="*/ 1 h 114"/>
                      <a:gd name="T12" fmla="*/ 1 w 28"/>
                      <a:gd name="T13" fmla="*/ 1 h 114"/>
                      <a:gd name="T14" fmla="*/ 0 60000 65536"/>
                      <a:gd name="T15" fmla="*/ 0 60000 65536"/>
                      <a:gd name="T16" fmla="*/ 0 60000 65536"/>
                      <a:gd name="T17" fmla="*/ 0 60000 65536"/>
                      <a:gd name="T18" fmla="*/ 0 60000 65536"/>
                      <a:gd name="T19" fmla="*/ 0 60000 65536"/>
                      <a:gd name="T20" fmla="*/ 0 60000 65536"/>
                      <a:gd name="T21" fmla="*/ 0 w 28"/>
                      <a:gd name="T22" fmla="*/ 0 h 114"/>
                      <a:gd name="T23" fmla="*/ 28 w 28"/>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114">
                        <a:moveTo>
                          <a:pt x="14" y="114"/>
                        </a:moveTo>
                        <a:lnTo>
                          <a:pt x="28" y="86"/>
                        </a:lnTo>
                        <a:lnTo>
                          <a:pt x="28" y="43"/>
                        </a:lnTo>
                        <a:lnTo>
                          <a:pt x="0" y="0"/>
                        </a:lnTo>
                        <a:lnTo>
                          <a:pt x="14" y="57"/>
                        </a:lnTo>
                        <a:lnTo>
                          <a:pt x="14" y="86"/>
                        </a:lnTo>
                        <a:lnTo>
                          <a:pt x="14" y="114"/>
                        </a:lnTo>
                        <a:close/>
                      </a:path>
                    </a:pathLst>
                  </a:custGeom>
                  <a:noFill/>
                  <a:ln w="11113">
                    <a:solidFill>
                      <a:srgbClr val="000000"/>
                    </a:solidFill>
                    <a:prstDash val="solid"/>
                    <a:round/>
                    <a:headEnd/>
                    <a:tailEnd/>
                  </a:ln>
                </p:spPr>
                <p:txBody>
                  <a:bodyPr/>
                  <a:lstStyle/>
                  <a:p>
                    <a:endParaRPr lang="en-GB"/>
                  </a:p>
                </p:txBody>
              </p:sp>
              <p:sp>
                <p:nvSpPr>
                  <p:cNvPr id="28030" name="Freeform 79"/>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w 71"/>
                      <a:gd name="T15" fmla="*/ 1 h 99"/>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99"/>
                      <a:gd name="T26" fmla="*/ 71 w 71"/>
                      <a:gd name="T27" fmla="*/ 99 h 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99">
                        <a:moveTo>
                          <a:pt x="0" y="28"/>
                        </a:moveTo>
                        <a:lnTo>
                          <a:pt x="14" y="0"/>
                        </a:lnTo>
                        <a:lnTo>
                          <a:pt x="71" y="14"/>
                        </a:lnTo>
                        <a:lnTo>
                          <a:pt x="71" y="28"/>
                        </a:lnTo>
                        <a:lnTo>
                          <a:pt x="43" y="99"/>
                        </a:lnTo>
                        <a:lnTo>
                          <a:pt x="0" y="57"/>
                        </a:lnTo>
                        <a:lnTo>
                          <a:pt x="0" y="42"/>
                        </a:lnTo>
                        <a:lnTo>
                          <a:pt x="0" y="28"/>
                        </a:lnTo>
                        <a:close/>
                      </a:path>
                    </a:pathLst>
                  </a:custGeom>
                  <a:solidFill>
                    <a:srgbClr val="FFFFFF"/>
                  </a:solidFill>
                  <a:ln w="9525">
                    <a:noFill/>
                    <a:round/>
                    <a:headEnd/>
                    <a:tailEnd/>
                  </a:ln>
                </p:spPr>
                <p:txBody>
                  <a:bodyPr/>
                  <a:lstStyle/>
                  <a:p>
                    <a:endParaRPr lang="en-GB"/>
                  </a:p>
                </p:txBody>
              </p:sp>
              <p:sp>
                <p:nvSpPr>
                  <p:cNvPr id="28031" name="Freeform 80"/>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0" y="28"/>
                        </a:moveTo>
                        <a:lnTo>
                          <a:pt x="14" y="0"/>
                        </a:lnTo>
                        <a:lnTo>
                          <a:pt x="71" y="28"/>
                        </a:lnTo>
                        <a:lnTo>
                          <a:pt x="43" y="99"/>
                        </a:lnTo>
                        <a:lnTo>
                          <a:pt x="0" y="57"/>
                        </a:lnTo>
                        <a:lnTo>
                          <a:pt x="0" y="42"/>
                        </a:lnTo>
                        <a:lnTo>
                          <a:pt x="0" y="28"/>
                        </a:lnTo>
                        <a:close/>
                      </a:path>
                    </a:pathLst>
                  </a:custGeom>
                  <a:noFill/>
                  <a:ln w="11113">
                    <a:solidFill>
                      <a:srgbClr val="000000"/>
                    </a:solidFill>
                    <a:prstDash val="solid"/>
                    <a:round/>
                    <a:headEnd/>
                    <a:tailEnd/>
                  </a:ln>
                </p:spPr>
                <p:txBody>
                  <a:bodyPr/>
                  <a:lstStyle/>
                  <a:p>
                    <a:endParaRPr lang="en-GB"/>
                  </a:p>
                </p:txBody>
              </p:sp>
            </p:grpSp>
            <p:grpSp>
              <p:nvGrpSpPr>
                <p:cNvPr id="28013" name="Group 81"/>
                <p:cNvGrpSpPr>
                  <a:grpSpLocks/>
                </p:cNvGrpSpPr>
                <p:nvPr/>
              </p:nvGrpSpPr>
              <p:grpSpPr bwMode="auto">
                <a:xfrm>
                  <a:off x="2151" y="2197"/>
                  <a:ext cx="57" cy="212"/>
                  <a:chOff x="2151" y="2197"/>
                  <a:chExt cx="57" cy="212"/>
                </a:xfrm>
              </p:grpSpPr>
              <p:sp>
                <p:nvSpPr>
                  <p:cNvPr id="28014" name="Freeform 82"/>
                  <p:cNvSpPr>
                    <a:spLocks/>
                  </p:cNvSpPr>
                  <p:nvPr/>
                </p:nvSpPr>
                <p:spPr bwMode="auto">
                  <a:xfrm>
                    <a:off x="2187" y="2338"/>
                    <a:ext cx="21" cy="64"/>
                  </a:xfrm>
                  <a:custGeom>
                    <a:avLst/>
                    <a:gdLst>
                      <a:gd name="T0" fmla="*/ 1 w 42"/>
                      <a:gd name="T1" fmla="*/ 0 h 128"/>
                      <a:gd name="T2" fmla="*/ 0 w 42"/>
                      <a:gd name="T3" fmla="*/ 1 h 128"/>
                      <a:gd name="T4" fmla="*/ 0 w 42"/>
                      <a:gd name="T5" fmla="*/ 1 h 128"/>
                      <a:gd name="T6" fmla="*/ 1 w 42"/>
                      <a:gd name="T7" fmla="*/ 1 h 128"/>
                      <a:gd name="T8" fmla="*/ 1 w 42"/>
                      <a:gd name="T9" fmla="*/ 1 h 128"/>
                      <a:gd name="T10" fmla="*/ 1 w 42"/>
                      <a:gd name="T11" fmla="*/ 1 h 128"/>
                      <a:gd name="T12" fmla="*/ 1 w 42"/>
                      <a:gd name="T13" fmla="*/ 0 h 128"/>
                      <a:gd name="T14" fmla="*/ 0 60000 65536"/>
                      <a:gd name="T15" fmla="*/ 0 60000 65536"/>
                      <a:gd name="T16" fmla="*/ 0 60000 65536"/>
                      <a:gd name="T17" fmla="*/ 0 60000 65536"/>
                      <a:gd name="T18" fmla="*/ 0 60000 65536"/>
                      <a:gd name="T19" fmla="*/ 0 60000 65536"/>
                      <a:gd name="T20" fmla="*/ 0 60000 65536"/>
                      <a:gd name="T21" fmla="*/ 0 w 42"/>
                      <a:gd name="T22" fmla="*/ 0 h 128"/>
                      <a:gd name="T23" fmla="*/ 42 w 42"/>
                      <a:gd name="T24" fmla="*/ 128 h 1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 h="128">
                        <a:moveTo>
                          <a:pt x="28" y="0"/>
                        </a:moveTo>
                        <a:lnTo>
                          <a:pt x="0" y="71"/>
                        </a:lnTo>
                        <a:lnTo>
                          <a:pt x="0" y="99"/>
                        </a:lnTo>
                        <a:lnTo>
                          <a:pt x="42" y="128"/>
                        </a:lnTo>
                        <a:lnTo>
                          <a:pt x="28" y="71"/>
                        </a:lnTo>
                        <a:lnTo>
                          <a:pt x="28" y="42"/>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5" name="Freeform 83"/>
                  <p:cNvSpPr>
                    <a:spLocks/>
                  </p:cNvSpPr>
                  <p:nvPr/>
                </p:nvSpPr>
                <p:spPr bwMode="auto">
                  <a:xfrm>
                    <a:off x="2180" y="2353"/>
                    <a:ext cx="28" cy="56"/>
                  </a:xfrm>
                  <a:custGeom>
                    <a:avLst/>
                    <a:gdLst>
                      <a:gd name="T0" fmla="*/ 0 w 57"/>
                      <a:gd name="T1" fmla="*/ 0 h 114"/>
                      <a:gd name="T2" fmla="*/ 0 w 57"/>
                      <a:gd name="T3" fmla="*/ 0 h 114"/>
                      <a:gd name="T4" fmla="*/ 0 w 57"/>
                      <a:gd name="T5" fmla="*/ 0 h 114"/>
                      <a:gd name="T6" fmla="*/ 0 w 57"/>
                      <a:gd name="T7" fmla="*/ 0 h 114"/>
                      <a:gd name="T8" fmla="*/ 0 w 57"/>
                      <a:gd name="T9" fmla="*/ 0 h 114"/>
                      <a:gd name="T10" fmla="*/ 0 w 57"/>
                      <a:gd name="T11" fmla="*/ 0 h 114"/>
                      <a:gd name="T12" fmla="*/ 0 w 57"/>
                      <a:gd name="T13" fmla="*/ 0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43" y="0"/>
                        </a:moveTo>
                        <a:lnTo>
                          <a:pt x="0" y="57"/>
                        </a:lnTo>
                        <a:lnTo>
                          <a:pt x="15" y="71"/>
                        </a:lnTo>
                        <a:lnTo>
                          <a:pt x="57" y="114"/>
                        </a:lnTo>
                        <a:lnTo>
                          <a:pt x="43" y="57"/>
                        </a:lnTo>
                        <a:lnTo>
                          <a:pt x="43" y="28"/>
                        </a:lnTo>
                        <a:lnTo>
                          <a:pt x="43" y="0"/>
                        </a:lnTo>
                        <a:close/>
                      </a:path>
                    </a:pathLst>
                  </a:custGeom>
                  <a:noFill/>
                  <a:ln w="11113">
                    <a:solidFill>
                      <a:srgbClr val="000000"/>
                    </a:solidFill>
                    <a:prstDash val="solid"/>
                    <a:round/>
                    <a:headEnd/>
                    <a:tailEnd/>
                  </a:ln>
                </p:spPr>
                <p:txBody>
                  <a:bodyPr/>
                  <a:lstStyle/>
                  <a:p>
                    <a:endParaRPr lang="en-GB"/>
                  </a:p>
                </p:txBody>
              </p:sp>
              <p:sp>
                <p:nvSpPr>
                  <p:cNvPr id="28016" name="Freeform 84"/>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43" y="28"/>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7" name="Freeform 85"/>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28" y="28"/>
                        </a:lnTo>
                        <a:lnTo>
                          <a:pt x="28" y="0"/>
                        </a:lnTo>
                        <a:close/>
                      </a:path>
                    </a:pathLst>
                  </a:custGeom>
                  <a:noFill/>
                  <a:ln w="11113">
                    <a:solidFill>
                      <a:srgbClr val="000000"/>
                    </a:solidFill>
                    <a:prstDash val="solid"/>
                    <a:round/>
                    <a:headEnd/>
                    <a:tailEnd/>
                  </a:ln>
                </p:spPr>
                <p:txBody>
                  <a:bodyPr/>
                  <a:lstStyle/>
                  <a:p>
                    <a:endParaRPr lang="en-GB"/>
                  </a:p>
                </p:txBody>
              </p:sp>
              <p:sp>
                <p:nvSpPr>
                  <p:cNvPr id="28018" name="Freeform 86"/>
                  <p:cNvSpPr>
                    <a:spLocks/>
                  </p:cNvSpPr>
                  <p:nvPr/>
                </p:nvSpPr>
                <p:spPr bwMode="auto">
                  <a:xfrm>
                    <a:off x="2151" y="2197"/>
                    <a:ext cx="29" cy="57"/>
                  </a:xfrm>
                  <a:custGeom>
                    <a:avLst/>
                    <a:gdLst>
                      <a:gd name="T0" fmla="*/ 1 w 56"/>
                      <a:gd name="T1" fmla="*/ 0 h 114"/>
                      <a:gd name="T2" fmla="*/ 0 w 56"/>
                      <a:gd name="T3" fmla="*/ 1 h 114"/>
                      <a:gd name="T4" fmla="*/ 1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14" y="71"/>
                        </a:lnTo>
                        <a:lnTo>
                          <a:pt x="56" y="114"/>
                        </a:lnTo>
                        <a:lnTo>
                          <a:pt x="28" y="57"/>
                        </a:lnTo>
                        <a:lnTo>
                          <a:pt x="28" y="29"/>
                        </a:lnTo>
                        <a:lnTo>
                          <a:pt x="14"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9" name="Freeform 87"/>
                  <p:cNvSpPr>
                    <a:spLocks/>
                  </p:cNvSpPr>
                  <p:nvPr/>
                </p:nvSpPr>
                <p:spPr bwMode="auto">
                  <a:xfrm>
                    <a:off x="2151" y="2197"/>
                    <a:ext cx="29" cy="57"/>
                  </a:xfrm>
                  <a:custGeom>
                    <a:avLst/>
                    <a:gdLst>
                      <a:gd name="T0" fmla="*/ 1 w 56"/>
                      <a:gd name="T1" fmla="*/ 0 h 114"/>
                      <a:gd name="T2" fmla="*/ 0 w 56"/>
                      <a:gd name="T3" fmla="*/ 1 h 114"/>
                      <a:gd name="T4" fmla="*/ 0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0" y="71"/>
                        </a:lnTo>
                        <a:lnTo>
                          <a:pt x="56" y="114"/>
                        </a:lnTo>
                        <a:lnTo>
                          <a:pt x="28" y="57"/>
                        </a:lnTo>
                        <a:lnTo>
                          <a:pt x="14" y="29"/>
                        </a:lnTo>
                        <a:lnTo>
                          <a:pt x="14" y="0"/>
                        </a:lnTo>
                        <a:close/>
                      </a:path>
                    </a:pathLst>
                  </a:custGeom>
                  <a:noFill/>
                  <a:ln w="11113">
                    <a:solidFill>
                      <a:srgbClr val="000000"/>
                    </a:solidFill>
                    <a:prstDash val="solid"/>
                    <a:round/>
                    <a:headEnd/>
                    <a:tailEnd/>
                  </a:ln>
                </p:spPr>
                <p:txBody>
                  <a:bodyPr/>
                  <a:lstStyle/>
                  <a:p>
                    <a:endParaRPr lang="en-GB"/>
                  </a:p>
                </p:txBody>
              </p:sp>
            </p:grpSp>
          </p:grpSp>
          <p:grpSp>
            <p:nvGrpSpPr>
              <p:cNvPr id="27962" name="Group 88"/>
              <p:cNvGrpSpPr>
                <a:grpSpLocks/>
              </p:cNvGrpSpPr>
              <p:nvPr/>
            </p:nvGrpSpPr>
            <p:grpSpPr bwMode="auto">
              <a:xfrm>
                <a:off x="2137" y="2420"/>
                <a:ext cx="92" cy="39"/>
                <a:chOff x="2137" y="2420"/>
                <a:chExt cx="92" cy="39"/>
              </a:xfrm>
            </p:grpSpPr>
            <p:sp>
              <p:nvSpPr>
                <p:cNvPr id="28009" name="Freeform 89"/>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29" y="71"/>
                      </a:moveTo>
                      <a:lnTo>
                        <a:pt x="0" y="29"/>
                      </a:lnTo>
                      <a:lnTo>
                        <a:pt x="29" y="14"/>
                      </a:lnTo>
                      <a:lnTo>
                        <a:pt x="157" y="0"/>
                      </a:lnTo>
                      <a:lnTo>
                        <a:pt x="185" y="0"/>
                      </a:lnTo>
                      <a:lnTo>
                        <a:pt x="185" y="29"/>
                      </a:lnTo>
                      <a:lnTo>
                        <a:pt x="100" y="57"/>
                      </a:lnTo>
                      <a:lnTo>
                        <a:pt x="71" y="71"/>
                      </a:lnTo>
                      <a:lnTo>
                        <a:pt x="29" y="71"/>
                      </a:lnTo>
                      <a:close/>
                    </a:path>
                  </a:pathLst>
                </a:custGeom>
                <a:solidFill>
                  <a:srgbClr val="FFFFFF"/>
                </a:solidFill>
                <a:ln w="9525">
                  <a:noFill/>
                  <a:round/>
                  <a:headEnd/>
                  <a:tailEnd/>
                </a:ln>
              </p:spPr>
              <p:txBody>
                <a:bodyPr/>
                <a:lstStyle/>
                <a:p>
                  <a:endParaRPr lang="en-GB"/>
                </a:p>
              </p:txBody>
            </p:sp>
            <p:sp>
              <p:nvSpPr>
                <p:cNvPr id="28010" name="Freeform 90"/>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0" y="71"/>
                      </a:moveTo>
                      <a:lnTo>
                        <a:pt x="0" y="29"/>
                      </a:lnTo>
                      <a:lnTo>
                        <a:pt x="29" y="14"/>
                      </a:lnTo>
                      <a:lnTo>
                        <a:pt x="157" y="0"/>
                      </a:lnTo>
                      <a:lnTo>
                        <a:pt x="185" y="14"/>
                      </a:lnTo>
                      <a:lnTo>
                        <a:pt x="185" y="29"/>
                      </a:lnTo>
                      <a:lnTo>
                        <a:pt x="100" y="57"/>
                      </a:lnTo>
                      <a:lnTo>
                        <a:pt x="43" y="57"/>
                      </a:lnTo>
                      <a:lnTo>
                        <a:pt x="0" y="71"/>
                      </a:lnTo>
                      <a:close/>
                    </a:path>
                  </a:pathLst>
                </a:custGeom>
                <a:noFill/>
                <a:ln w="11113">
                  <a:solidFill>
                    <a:srgbClr val="000000"/>
                  </a:solidFill>
                  <a:prstDash val="solid"/>
                  <a:round/>
                  <a:headEnd/>
                  <a:tailEnd/>
                </a:ln>
              </p:spPr>
              <p:txBody>
                <a:bodyPr/>
                <a:lstStyle/>
                <a:p>
                  <a:endParaRPr lang="en-GB"/>
                </a:p>
              </p:txBody>
            </p:sp>
            <p:sp>
              <p:nvSpPr>
                <p:cNvPr id="28011" name="Line 91"/>
                <p:cNvSpPr>
                  <a:spLocks noChangeShapeType="1"/>
                </p:cNvSpPr>
                <p:nvPr/>
              </p:nvSpPr>
              <p:spPr bwMode="auto">
                <a:xfrm flipH="1">
                  <a:off x="2143" y="2420"/>
                  <a:ext cx="43" cy="7"/>
                </a:xfrm>
                <a:prstGeom prst="line">
                  <a:avLst/>
                </a:prstGeom>
                <a:noFill/>
                <a:ln w="11113">
                  <a:solidFill>
                    <a:srgbClr val="000000"/>
                  </a:solidFill>
                  <a:round/>
                  <a:headEnd/>
                  <a:tailEnd/>
                </a:ln>
              </p:spPr>
              <p:txBody>
                <a:bodyPr/>
                <a:lstStyle/>
                <a:p>
                  <a:endParaRPr lang="en-GB"/>
                </a:p>
              </p:txBody>
            </p:sp>
          </p:grpSp>
          <p:grpSp>
            <p:nvGrpSpPr>
              <p:cNvPr id="27963" name="Group 92"/>
              <p:cNvGrpSpPr>
                <a:grpSpLocks/>
              </p:cNvGrpSpPr>
              <p:nvPr/>
            </p:nvGrpSpPr>
            <p:grpSpPr bwMode="auto">
              <a:xfrm>
                <a:off x="2158" y="2516"/>
                <a:ext cx="100" cy="99"/>
                <a:chOff x="2158" y="2516"/>
                <a:chExt cx="100" cy="99"/>
              </a:xfrm>
            </p:grpSpPr>
            <p:sp>
              <p:nvSpPr>
                <p:cNvPr id="28001" name="AutoShape 93"/>
                <p:cNvSpPr>
                  <a:spLocks noChangeArrowheads="1"/>
                </p:cNvSpPr>
                <p:nvPr/>
              </p:nvSpPr>
              <p:spPr bwMode="auto">
                <a:xfrm>
                  <a:off x="2158" y="2552"/>
                  <a:ext cx="100" cy="21"/>
                </a:xfrm>
                <a:prstGeom prst="roundRect">
                  <a:avLst>
                    <a:gd name="adj" fmla="val 0"/>
                  </a:avLst>
                </a:prstGeom>
                <a:solidFill>
                  <a:srgbClr val="FFFFFF"/>
                </a:solidFill>
                <a:ln w="9525">
                  <a:noFill/>
                  <a:round/>
                  <a:headEnd/>
                  <a:tailEnd/>
                </a:ln>
              </p:spPr>
              <p:txBody>
                <a:bodyPr/>
                <a:lstStyle/>
                <a:p>
                  <a:endParaRPr lang="en-GB"/>
                </a:p>
              </p:txBody>
            </p:sp>
            <p:sp>
              <p:nvSpPr>
                <p:cNvPr id="28002" name="Freeform 94"/>
                <p:cNvSpPr>
                  <a:spLocks/>
                </p:cNvSpPr>
                <p:nvPr/>
              </p:nvSpPr>
              <p:spPr bwMode="auto">
                <a:xfrm>
                  <a:off x="2190" y="2523"/>
                  <a:ext cx="36" cy="92"/>
                </a:xfrm>
                <a:custGeom>
                  <a:avLst/>
                  <a:gdLst>
                    <a:gd name="T0" fmla="*/ 1 w 71"/>
                    <a:gd name="T1" fmla="*/ 0 h 185"/>
                    <a:gd name="T2" fmla="*/ 1 w 71"/>
                    <a:gd name="T3" fmla="*/ 1 h 185"/>
                    <a:gd name="T4" fmla="*/ 1 w 71"/>
                    <a:gd name="T5" fmla="*/ 1 h 185"/>
                    <a:gd name="T6" fmla="*/ 0 w 71"/>
                    <a:gd name="T7" fmla="*/ 0 h 185"/>
                    <a:gd name="T8" fmla="*/ 1 w 71"/>
                    <a:gd name="T9" fmla="*/ 0 h 185"/>
                    <a:gd name="T10" fmla="*/ 0 60000 65536"/>
                    <a:gd name="T11" fmla="*/ 0 60000 65536"/>
                    <a:gd name="T12" fmla="*/ 0 60000 65536"/>
                    <a:gd name="T13" fmla="*/ 0 60000 65536"/>
                    <a:gd name="T14" fmla="*/ 0 60000 65536"/>
                    <a:gd name="T15" fmla="*/ 0 w 71"/>
                    <a:gd name="T16" fmla="*/ 0 h 185"/>
                    <a:gd name="T17" fmla="*/ 71 w 71"/>
                    <a:gd name="T18" fmla="*/ 185 h 185"/>
                  </a:gdLst>
                  <a:ahLst/>
                  <a:cxnLst>
                    <a:cxn ang="T10">
                      <a:pos x="T0" y="T1"/>
                    </a:cxn>
                    <a:cxn ang="T11">
                      <a:pos x="T2" y="T3"/>
                    </a:cxn>
                    <a:cxn ang="T12">
                      <a:pos x="T4" y="T5"/>
                    </a:cxn>
                    <a:cxn ang="T13">
                      <a:pos x="T6" y="T7"/>
                    </a:cxn>
                    <a:cxn ang="T14">
                      <a:pos x="T8" y="T9"/>
                    </a:cxn>
                  </a:cxnLst>
                  <a:rect l="T15" t="T16" r="T17" b="T18"/>
                  <a:pathLst>
                    <a:path w="71" h="185">
                      <a:moveTo>
                        <a:pt x="28" y="0"/>
                      </a:moveTo>
                      <a:lnTo>
                        <a:pt x="71" y="185"/>
                      </a:lnTo>
                      <a:lnTo>
                        <a:pt x="42" y="185"/>
                      </a:lnTo>
                      <a:lnTo>
                        <a:pt x="0" y="0"/>
                      </a:lnTo>
                      <a:lnTo>
                        <a:pt x="28" y="0"/>
                      </a:lnTo>
                      <a:close/>
                    </a:path>
                  </a:pathLst>
                </a:custGeom>
                <a:solidFill>
                  <a:srgbClr val="FFFFFF"/>
                </a:solidFill>
                <a:ln w="11113">
                  <a:solidFill>
                    <a:srgbClr val="000000"/>
                  </a:solidFill>
                  <a:prstDash val="solid"/>
                  <a:round/>
                  <a:headEnd/>
                  <a:tailEnd/>
                </a:ln>
              </p:spPr>
              <p:txBody>
                <a:bodyPr/>
                <a:lstStyle/>
                <a:p>
                  <a:endParaRPr lang="en-GB"/>
                </a:p>
              </p:txBody>
            </p:sp>
            <p:sp>
              <p:nvSpPr>
                <p:cNvPr id="28003" name="AutoShape 95"/>
                <p:cNvSpPr>
                  <a:spLocks noChangeArrowheads="1"/>
                </p:cNvSpPr>
                <p:nvPr/>
              </p:nvSpPr>
              <p:spPr bwMode="auto">
                <a:xfrm>
                  <a:off x="2187" y="2566"/>
                  <a:ext cx="14" cy="35"/>
                </a:xfrm>
                <a:prstGeom prst="roundRect">
                  <a:avLst>
                    <a:gd name="adj" fmla="val 0"/>
                  </a:avLst>
                </a:prstGeom>
                <a:solidFill>
                  <a:srgbClr val="FFFFFF"/>
                </a:solidFill>
                <a:ln w="9525">
                  <a:noFill/>
                  <a:round/>
                  <a:headEnd/>
                  <a:tailEnd/>
                </a:ln>
              </p:spPr>
              <p:txBody>
                <a:bodyPr/>
                <a:lstStyle/>
                <a:p>
                  <a:endParaRPr lang="en-GB"/>
                </a:p>
              </p:txBody>
            </p:sp>
            <p:sp>
              <p:nvSpPr>
                <p:cNvPr id="28004" name="Freeform 96"/>
                <p:cNvSpPr>
                  <a:spLocks/>
                </p:cNvSpPr>
                <p:nvPr/>
              </p:nvSpPr>
              <p:spPr bwMode="auto">
                <a:xfrm>
                  <a:off x="2180" y="2580"/>
                  <a:ext cx="28" cy="14"/>
                </a:xfrm>
                <a:custGeom>
                  <a:avLst/>
                  <a:gdLst>
                    <a:gd name="T0" fmla="*/ 0 w 57"/>
                    <a:gd name="T1" fmla="*/ 0 h 28"/>
                    <a:gd name="T2" fmla="*/ 0 w 57"/>
                    <a:gd name="T3" fmla="*/ 1 h 28"/>
                    <a:gd name="T4" fmla="*/ 0 w 57"/>
                    <a:gd name="T5" fmla="*/ 1 h 28"/>
                    <a:gd name="T6" fmla="*/ 0 w 57"/>
                    <a:gd name="T7" fmla="*/ 1 h 28"/>
                    <a:gd name="T8" fmla="*/ 0 w 57"/>
                    <a:gd name="T9" fmla="*/ 0 h 28"/>
                    <a:gd name="T10" fmla="*/ 0 60000 65536"/>
                    <a:gd name="T11" fmla="*/ 0 60000 65536"/>
                    <a:gd name="T12" fmla="*/ 0 60000 65536"/>
                    <a:gd name="T13" fmla="*/ 0 60000 65536"/>
                    <a:gd name="T14" fmla="*/ 0 60000 65536"/>
                    <a:gd name="T15" fmla="*/ 0 w 57"/>
                    <a:gd name="T16" fmla="*/ 0 h 28"/>
                    <a:gd name="T17" fmla="*/ 57 w 57"/>
                    <a:gd name="T18" fmla="*/ 28 h 28"/>
                  </a:gdLst>
                  <a:ahLst/>
                  <a:cxnLst>
                    <a:cxn ang="T10">
                      <a:pos x="T0" y="T1"/>
                    </a:cxn>
                    <a:cxn ang="T11">
                      <a:pos x="T2" y="T3"/>
                    </a:cxn>
                    <a:cxn ang="T12">
                      <a:pos x="T4" y="T5"/>
                    </a:cxn>
                    <a:cxn ang="T13">
                      <a:pos x="T6" y="T7"/>
                    </a:cxn>
                    <a:cxn ang="T14">
                      <a:pos x="T8" y="T9"/>
                    </a:cxn>
                  </a:cxnLst>
                  <a:rect l="T15" t="T16" r="T17" b="T18"/>
                  <a:pathLst>
                    <a:path w="57" h="28">
                      <a:moveTo>
                        <a:pt x="57" y="0"/>
                      </a:moveTo>
                      <a:lnTo>
                        <a:pt x="57" y="14"/>
                      </a:lnTo>
                      <a:lnTo>
                        <a:pt x="0" y="28"/>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5" name="AutoShape 97"/>
                <p:cNvSpPr>
                  <a:spLocks noChangeArrowheads="1"/>
                </p:cNvSpPr>
                <p:nvPr/>
              </p:nvSpPr>
              <p:spPr bwMode="auto">
                <a:xfrm>
                  <a:off x="2173" y="2537"/>
                  <a:ext cx="21" cy="36"/>
                </a:xfrm>
                <a:prstGeom prst="roundRect">
                  <a:avLst>
                    <a:gd name="adj" fmla="val 0"/>
                  </a:avLst>
                </a:prstGeom>
                <a:solidFill>
                  <a:srgbClr val="FFFFFF"/>
                </a:solidFill>
                <a:ln w="9525">
                  <a:noFill/>
                  <a:round/>
                  <a:headEnd/>
                  <a:tailEnd/>
                </a:ln>
              </p:spPr>
              <p:txBody>
                <a:bodyPr/>
                <a:lstStyle/>
                <a:p>
                  <a:endParaRPr lang="en-GB"/>
                </a:p>
              </p:txBody>
            </p:sp>
            <p:sp>
              <p:nvSpPr>
                <p:cNvPr id="28006" name="Freeform 98"/>
                <p:cNvSpPr>
                  <a:spLocks/>
                </p:cNvSpPr>
                <p:nvPr/>
              </p:nvSpPr>
              <p:spPr bwMode="auto">
                <a:xfrm>
                  <a:off x="2173" y="2552"/>
                  <a:ext cx="28" cy="21"/>
                </a:xfrm>
                <a:custGeom>
                  <a:avLst/>
                  <a:gdLst>
                    <a:gd name="T0" fmla="*/ 0 w 57"/>
                    <a:gd name="T1" fmla="*/ 0 h 43"/>
                    <a:gd name="T2" fmla="*/ 0 w 57"/>
                    <a:gd name="T3" fmla="*/ 0 h 43"/>
                    <a:gd name="T4" fmla="*/ 0 w 57"/>
                    <a:gd name="T5" fmla="*/ 0 h 43"/>
                    <a:gd name="T6" fmla="*/ 0 w 57"/>
                    <a:gd name="T7" fmla="*/ 0 h 43"/>
                    <a:gd name="T8" fmla="*/ 0 w 57"/>
                    <a:gd name="T9" fmla="*/ 0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57" y="0"/>
                      </a:moveTo>
                      <a:lnTo>
                        <a:pt x="57" y="28"/>
                      </a:lnTo>
                      <a:lnTo>
                        <a:pt x="14" y="43"/>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7" name="AutoShape 99"/>
                <p:cNvSpPr>
                  <a:spLocks noChangeArrowheads="1"/>
                </p:cNvSpPr>
                <p:nvPr/>
              </p:nvSpPr>
              <p:spPr bwMode="auto">
                <a:xfrm>
                  <a:off x="2180" y="2516"/>
                  <a:ext cx="21" cy="36"/>
                </a:xfrm>
                <a:prstGeom prst="roundRect">
                  <a:avLst>
                    <a:gd name="adj" fmla="val 0"/>
                  </a:avLst>
                </a:prstGeom>
                <a:solidFill>
                  <a:srgbClr val="FFFFFF"/>
                </a:solidFill>
                <a:ln w="9525">
                  <a:noFill/>
                  <a:round/>
                  <a:headEnd/>
                  <a:tailEnd/>
                </a:ln>
              </p:spPr>
              <p:txBody>
                <a:bodyPr/>
                <a:lstStyle/>
                <a:p>
                  <a:endParaRPr lang="en-GB"/>
                </a:p>
              </p:txBody>
            </p:sp>
            <p:sp>
              <p:nvSpPr>
                <p:cNvPr id="28008" name="Freeform 100"/>
                <p:cNvSpPr>
                  <a:spLocks/>
                </p:cNvSpPr>
                <p:nvPr/>
              </p:nvSpPr>
              <p:spPr bwMode="auto">
                <a:xfrm>
                  <a:off x="2180" y="2530"/>
                  <a:ext cx="35" cy="22"/>
                </a:xfrm>
                <a:custGeom>
                  <a:avLst/>
                  <a:gdLst>
                    <a:gd name="T0" fmla="*/ 0 w 72"/>
                    <a:gd name="T1" fmla="*/ 0 h 43"/>
                    <a:gd name="T2" fmla="*/ 0 w 72"/>
                    <a:gd name="T3" fmla="*/ 1 h 43"/>
                    <a:gd name="T4" fmla="*/ 0 w 72"/>
                    <a:gd name="T5" fmla="*/ 1 h 43"/>
                    <a:gd name="T6" fmla="*/ 0 w 72"/>
                    <a:gd name="T7" fmla="*/ 1 h 43"/>
                    <a:gd name="T8" fmla="*/ 0 w 72"/>
                    <a:gd name="T9" fmla="*/ 0 h 43"/>
                    <a:gd name="T10" fmla="*/ 0 60000 65536"/>
                    <a:gd name="T11" fmla="*/ 0 60000 65536"/>
                    <a:gd name="T12" fmla="*/ 0 60000 65536"/>
                    <a:gd name="T13" fmla="*/ 0 60000 65536"/>
                    <a:gd name="T14" fmla="*/ 0 60000 65536"/>
                    <a:gd name="T15" fmla="*/ 0 w 72"/>
                    <a:gd name="T16" fmla="*/ 0 h 43"/>
                    <a:gd name="T17" fmla="*/ 72 w 72"/>
                    <a:gd name="T18" fmla="*/ 43 h 43"/>
                  </a:gdLst>
                  <a:ahLst/>
                  <a:cxnLst>
                    <a:cxn ang="T10">
                      <a:pos x="T0" y="T1"/>
                    </a:cxn>
                    <a:cxn ang="T11">
                      <a:pos x="T2" y="T3"/>
                    </a:cxn>
                    <a:cxn ang="T12">
                      <a:pos x="T4" y="T5"/>
                    </a:cxn>
                    <a:cxn ang="T13">
                      <a:pos x="T6" y="T7"/>
                    </a:cxn>
                    <a:cxn ang="T14">
                      <a:pos x="T8" y="T9"/>
                    </a:cxn>
                  </a:cxnLst>
                  <a:rect l="T15" t="T16" r="T17" b="T18"/>
                  <a:pathLst>
                    <a:path w="72" h="43">
                      <a:moveTo>
                        <a:pt x="57" y="0"/>
                      </a:moveTo>
                      <a:lnTo>
                        <a:pt x="72" y="29"/>
                      </a:lnTo>
                      <a:lnTo>
                        <a:pt x="15" y="43"/>
                      </a:lnTo>
                      <a:lnTo>
                        <a:pt x="0" y="15"/>
                      </a:lnTo>
                      <a:lnTo>
                        <a:pt x="57" y="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964" name="Freeform 101"/>
              <p:cNvSpPr>
                <a:spLocks/>
              </p:cNvSpPr>
              <p:nvPr/>
            </p:nvSpPr>
            <p:spPr bwMode="auto">
              <a:xfrm>
                <a:off x="2059" y="2027"/>
                <a:ext cx="121" cy="184"/>
              </a:xfrm>
              <a:custGeom>
                <a:avLst/>
                <a:gdLst>
                  <a:gd name="T0" fmla="*/ 0 w 241"/>
                  <a:gd name="T1" fmla="*/ 0 h 370"/>
                  <a:gd name="T2" fmla="*/ 1 w 241"/>
                  <a:gd name="T3" fmla="*/ 2 h 370"/>
                  <a:gd name="T4" fmla="*/ 1 w 241"/>
                  <a:gd name="T5" fmla="*/ 2 h 370"/>
                  <a:gd name="T6" fmla="*/ 2 w 241"/>
                  <a:gd name="T7" fmla="*/ 2 h 370"/>
                  <a:gd name="T8" fmla="*/ 2 w 241"/>
                  <a:gd name="T9" fmla="*/ 2 h 370"/>
                  <a:gd name="T10" fmla="*/ 2 w 241"/>
                  <a:gd name="T11" fmla="*/ 0 h 370"/>
                  <a:gd name="T12" fmla="*/ 1 w 241"/>
                  <a:gd name="T13" fmla="*/ 0 h 370"/>
                  <a:gd name="T14" fmla="*/ 1 w 241"/>
                  <a:gd name="T15" fmla="*/ 0 h 370"/>
                  <a:gd name="T16" fmla="*/ 0 w 241"/>
                  <a:gd name="T17" fmla="*/ 0 h 3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1"/>
                  <a:gd name="T28" fmla="*/ 0 h 370"/>
                  <a:gd name="T29" fmla="*/ 241 w 241"/>
                  <a:gd name="T30" fmla="*/ 370 h 3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1" h="370">
                    <a:moveTo>
                      <a:pt x="0" y="14"/>
                    </a:moveTo>
                    <a:lnTo>
                      <a:pt x="57" y="355"/>
                    </a:lnTo>
                    <a:lnTo>
                      <a:pt x="85" y="370"/>
                    </a:lnTo>
                    <a:lnTo>
                      <a:pt x="213" y="341"/>
                    </a:lnTo>
                    <a:lnTo>
                      <a:pt x="241" y="313"/>
                    </a:lnTo>
                    <a:lnTo>
                      <a:pt x="156" y="0"/>
                    </a:lnTo>
                    <a:lnTo>
                      <a:pt x="85" y="14"/>
                    </a:lnTo>
                    <a:lnTo>
                      <a:pt x="42" y="14"/>
                    </a:lnTo>
                    <a:lnTo>
                      <a:pt x="0" y="14"/>
                    </a:lnTo>
                    <a:close/>
                  </a:path>
                </a:pathLst>
              </a:custGeom>
              <a:solidFill>
                <a:srgbClr val="FFFFFF"/>
              </a:solidFill>
              <a:ln w="9525">
                <a:noFill/>
                <a:round/>
                <a:headEnd/>
                <a:tailEnd/>
              </a:ln>
            </p:spPr>
            <p:txBody>
              <a:bodyPr/>
              <a:lstStyle/>
              <a:p>
                <a:endParaRPr lang="en-GB"/>
              </a:p>
            </p:txBody>
          </p:sp>
          <p:sp>
            <p:nvSpPr>
              <p:cNvPr id="27965" name="Freeform 102"/>
              <p:cNvSpPr>
                <a:spLocks/>
              </p:cNvSpPr>
              <p:nvPr/>
            </p:nvSpPr>
            <p:spPr bwMode="auto">
              <a:xfrm>
                <a:off x="2052" y="2027"/>
                <a:ext cx="128" cy="184"/>
              </a:xfrm>
              <a:custGeom>
                <a:avLst/>
                <a:gdLst>
                  <a:gd name="T0" fmla="*/ 0 w 256"/>
                  <a:gd name="T1" fmla="*/ 0 h 370"/>
                  <a:gd name="T2" fmla="*/ 1 w 256"/>
                  <a:gd name="T3" fmla="*/ 2 h 370"/>
                  <a:gd name="T4" fmla="*/ 1 w 256"/>
                  <a:gd name="T5" fmla="*/ 2 h 370"/>
                  <a:gd name="T6" fmla="*/ 2 w 256"/>
                  <a:gd name="T7" fmla="*/ 2 h 370"/>
                  <a:gd name="T8" fmla="*/ 2 w 256"/>
                  <a:gd name="T9" fmla="*/ 2 h 370"/>
                  <a:gd name="T10" fmla="*/ 2 w 256"/>
                  <a:gd name="T11" fmla="*/ 0 h 370"/>
                  <a:gd name="T12" fmla="*/ 1 w 256"/>
                  <a:gd name="T13" fmla="*/ 0 h 370"/>
                  <a:gd name="T14" fmla="*/ 1 w 256"/>
                  <a:gd name="T15" fmla="*/ 0 h 370"/>
                  <a:gd name="T16" fmla="*/ 0 w 256"/>
                  <a:gd name="T17" fmla="*/ 0 h 370"/>
                  <a:gd name="T18" fmla="*/ 0 w 256"/>
                  <a:gd name="T19" fmla="*/ 0 h 37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6"/>
                  <a:gd name="T31" fmla="*/ 0 h 370"/>
                  <a:gd name="T32" fmla="*/ 256 w 256"/>
                  <a:gd name="T33" fmla="*/ 370 h 37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6" h="370">
                    <a:moveTo>
                      <a:pt x="0" y="43"/>
                    </a:moveTo>
                    <a:lnTo>
                      <a:pt x="72" y="355"/>
                    </a:lnTo>
                    <a:lnTo>
                      <a:pt x="100" y="370"/>
                    </a:lnTo>
                    <a:lnTo>
                      <a:pt x="228" y="355"/>
                    </a:lnTo>
                    <a:lnTo>
                      <a:pt x="256" y="341"/>
                    </a:lnTo>
                    <a:lnTo>
                      <a:pt x="171" y="0"/>
                    </a:lnTo>
                    <a:lnTo>
                      <a:pt x="100" y="14"/>
                    </a:lnTo>
                    <a:lnTo>
                      <a:pt x="43" y="14"/>
                    </a:lnTo>
                    <a:lnTo>
                      <a:pt x="0" y="28"/>
                    </a:lnTo>
                    <a:lnTo>
                      <a:pt x="0" y="43"/>
                    </a:lnTo>
                    <a:close/>
                  </a:path>
                </a:pathLst>
              </a:custGeom>
              <a:noFill/>
              <a:ln w="11113">
                <a:solidFill>
                  <a:srgbClr val="000000"/>
                </a:solidFill>
                <a:prstDash val="solid"/>
                <a:round/>
                <a:headEnd/>
                <a:tailEnd/>
              </a:ln>
            </p:spPr>
            <p:txBody>
              <a:bodyPr/>
              <a:lstStyle/>
              <a:p>
                <a:endParaRPr lang="en-GB"/>
              </a:p>
            </p:txBody>
          </p:sp>
          <p:sp>
            <p:nvSpPr>
              <p:cNvPr id="27966" name="Line 103"/>
              <p:cNvSpPr>
                <a:spLocks noChangeShapeType="1"/>
              </p:cNvSpPr>
              <p:nvPr/>
            </p:nvSpPr>
            <p:spPr bwMode="auto">
              <a:xfrm flipH="1">
                <a:off x="2086" y="2172"/>
                <a:ext cx="52" cy="14"/>
              </a:xfrm>
              <a:prstGeom prst="line">
                <a:avLst/>
              </a:prstGeom>
              <a:noFill/>
              <a:ln w="9525">
                <a:solidFill>
                  <a:srgbClr val="000000"/>
                </a:solidFill>
                <a:round/>
                <a:headEnd/>
                <a:tailEnd/>
              </a:ln>
            </p:spPr>
            <p:txBody>
              <a:bodyPr/>
              <a:lstStyle/>
              <a:p>
                <a:endParaRPr lang="en-GB"/>
              </a:p>
            </p:txBody>
          </p:sp>
          <p:sp>
            <p:nvSpPr>
              <p:cNvPr id="27967" name="AutoShape 104"/>
              <p:cNvSpPr>
                <a:spLocks noChangeArrowheads="1"/>
              </p:cNvSpPr>
              <p:nvPr/>
            </p:nvSpPr>
            <p:spPr bwMode="auto">
              <a:xfrm>
                <a:off x="2059" y="2083"/>
                <a:ext cx="170"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8" name="Freeform 105"/>
              <p:cNvSpPr>
                <a:spLocks/>
              </p:cNvSpPr>
              <p:nvPr/>
            </p:nvSpPr>
            <p:spPr bwMode="auto">
              <a:xfrm>
                <a:off x="2109" y="2012"/>
                <a:ext cx="64" cy="171"/>
              </a:xfrm>
              <a:custGeom>
                <a:avLst/>
                <a:gdLst>
                  <a:gd name="T0" fmla="*/ 1 w 128"/>
                  <a:gd name="T1" fmla="*/ 0 h 341"/>
                  <a:gd name="T2" fmla="*/ 1 w 128"/>
                  <a:gd name="T3" fmla="*/ 3 h 341"/>
                  <a:gd name="T4" fmla="*/ 1 w 128"/>
                  <a:gd name="T5" fmla="*/ 3 h 341"/>
                  <a:gd name="T6" fmla="*/ 0 w 128"/>
                  <a:gd name="T7" fmla="*/ 0 h 341"/>
                  <a:gd name="T8" fmla="*/ 1 w 128"/>
                  <a:gd name="T9" fmla="*/ 0 h 341"/>
                  <a:gd name="T10" fmla="*/ 0 60000 65536"/>
                  <a:gd name="T11" fmla="*/ 0 60000 65536"/>
                  <a:gd name="T12" fmla="*/ 0 60000 65536"/>
                  <a:gd name="T13" fmla="*/ 0 60000 65536"/>
                  <a:gd name="T14" fmla="*/ 0 60000 65536"/>
                  <a:gd name="T15" fmla="*/ 0 w 128"/>
                  <a:gd name="T16" fmla="*/ 0 h 341"/>
                  <a:gd name="T17" fmla="*/ 128 w 128"/>
                  <a:gd name="T18" fmla="*/ 341 h 341"/>
                </a:gdLst>
                <a:ahLst/>
                <a:cxnLst>
                  <a:cxn ang="T10">
                    <a:pos x="T0" y="T1"/>
                  </a:cxn>
                  <a:cxn ang="T11">
                    <a:pos x="T2" y="T3"/>
                  </a:cxn>
                  <a:cxn ang="T12">
                    <a:pos x="T4" y="T5"/>
                  </a:cxn>
                  <a:cxn ang="T13">
                    <a:pos x="T6" y="T7"/>
                  </a:cxn>
                  <a:cxn ang="T14">
                    <a:pos x="T8" y="T9"/>
                  </a:cxn>
                </a:cxnLst>
                <a:rect l="T15" t="T16" r="T17" b="T18"/>
                <a:pathLst>
                  <a:path w="128" h="341">
                    <a:moveTo>
                      <a:pt x="57" y="0"/>
                    </a:moveTo>
                    <a:lnTo>
                      <a:pt x="128" y="327"/>
                    </a:lnTo>
                    <a:lnTo>
                      <a:pt x="71" y="341"/>
                    </a:lnTo>
                    <a:lnTo>
                      <a:pt x="0" y="0"/>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69" name="AutoShape 106"/>
              <p:cNvSpPr>
                <a:spLocks noChangeArrowheads="1"/>
              </p:cNvSpPr>
              <p:nvPr/>
            </p:nvSpPr>
            <p:spPr bwMode="auto">
              <a:xfrm>
                <a:off x="2080" y="2019"/>
                <a:ext cx="29" cy="107"/>
              </a:xfrm>
              <a:prstGeom prst="roundRect">
                <a:avLst>
                  <a:gd name="adj" fmla="val 0"/>
                </a:avLst>
              </a:prstGeom>
              <a:solidFill>
                <a:srgbClr val="FFFFFF"/>
              </a:solidFill>
              <a:ln w="9525">
                <a:noFill/>
                <a:round/>
                <a:headEnd/>
                <a:tailEnd/>
              </a:ln>
            </p:spPr>
            <p:txBody>
              <a:bodyPr/>
              <a:lstStyle/>
              <a:p>
                <a:endParaRPr lang="en-GB"/>
              </a:p>
            </p:txBody>
          </p:sp>
          <p:sp>
            <p:nvSpPr>
              <p:cNvPr id="27970" name="Freeform 107"/>
              <p:cNvSpPr>
                <a:spLocks/>
              </p:cNvSpPr>
              <p:nvPr/>
            </p:nvSpPr>
            <p:spPr bwMode="auto">
              <a:xfrm>
                <a:off x="2041" y="2055"/>
                <a:ext cx="100" cy="43"/>
              </a:xfrm>
              <a:custGeom>
                <a:avLst/>
                <a:gdLst>
                  <a:gd name="T0" fmla="*/ 2 w 199"/>
                  <a:gd name="T1" fmla="*/ 0 h 85"/>
                  <a:gd name="T2" fmla="*/ 2 w 199"/>
                  <a:gd name="T3" fmla="*/ 1 h 85"/>
                  <a:gd name="T4" fmla="*/ 1 w 199"/>
                  <a:gd name="T5" fmla="*/ 1 h 85"/>
                  <a:gd name="T6" fmla="*/ 0 w 199"/>
                  <a:gd name="T7" fmla="*/ 1 h 85"/>
                  <a:gd name="T8" fmla="*/ 2 w 199"/>
                  <a:gd name="T9" fmla="*/ 0 h 85"/>
                  <a:gd name="T10" fmla="*/ 0 60000 65536"/>
                  <a:gd name="T11" fmla="*/ 0 60000 65536"/>
                  <a:gd name="T12" fmla="*/ 0 60000 65536"/>
                  <a:gd name="T13" fmla="*/ 0 60000 65536"/>
                  <a:gd name="T14" fmla="*/ 0 60000 65536"/>
                  <a:gd name="T15" fmla="*/ 0 w 199"/>
                  <a:gd name="T16" fmla="*/ 0 h 85"/>
                  <a:gd name="T17" fmla="*/ 199 w 199"/>
                  <a:gd name="T18" fmla="*/ 85 h 85"/>
                </a:gdLst>
                <a:ahLst/>
                <a:cxnLst>
                  <a:cxn ang="T10">
                    <a:pos x="T0" y="T1"/>
                  </a:cxn>
                  <a:cxn ang="T11">
                    <a:pos x="T2" y="T3"/>
                  </a:cxn>
                  <a:cxn ang="T12">
                    <a:pos x="T4" y="T5"/>
                  </a:cxn>
                  <a:cxn ang="T13">
                    <a:pos x="T6" y="T7"/>
                  </a:cxn>
                  <a:cxn ang="T14">
                    <a:pos x="T8" y="T9"/>
                  </a:cxn>
                </a:cxnLst>
                <a:rect l="T15" t="T16" r="T17" b="T18"/>
                <a:pathLst>
                  <a:path w="199" h="85">
                    <a:moveTo>
                      <a:pt x="199" y="0"/>
                    </a:moveTo>
                    <a:lnTo>
                      <a:pt x="199" y="43"/>
                    </a:lnTo>
                    <a:lnTo>
                      <a:pt x="14" y="8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71" name="AutoShape 108"/>
              <p:cNvSpPr>
                <a:spLocks noChangeArrowheads="1"/>
              </p:cNvSpPr>
              <p:nvPr/>
            </p:nvSpPr>
            <p:spPr bwMode="auto">
              <a:xfrm>
                <a:off x="2038" y="2069"/>
                <a:ext cx="127" cy="114"/>
              </a:xfrm>
              <a:prstGeom prst="roundRect">
                <a:avLst>
                  <a:gd name="adj" fmla="val 0"/>
                </a:avLst>
              </a:prstGeom>
              <a:blipFill dpi="0" rotWithShape="0">
                <a:blip r:embed="rId7" cstate="print"/>
                <a:srcRect/>
                <a:tile tx="0" ty="0" sx="100000" sy="100000" flip="none" algn="tl"/>
              </a:blipFill>
              <a:ln w="9525">
                <a:noFill/>
                <a:round/>
                <a:headEnd/>
                <a:tailEnd/>
              </a:ln>
            </p:spPr>
            <p:txBody>
              <a:bodyPr/>
              <a:lstStyle/>
              <a:p>
                <a:endParaRPr lang="en-GB"/>
              </a:p>
            </p:txBody>
          </p:sp>
          <p:sp>
            <p:nvSpPr>
              <p:cNvPr id="27972" name="Freeform 109"/>
              <p:cNvSpPr>
                <a:spLocks/>
              </p:cNvSpPr>
              <p:nvPr/>
            </p:nvSpPr>
            <p:spPr bwMode="auto">
              <a:xfrm>
                <a:off x="2045" y="2062"/>
                <a:ext cx="128" cy="142"/>
              </a:xfrm>
              <a:custGeom>
                <a:avLst/>
                <a:gdLst>
                  <a:gd name="T0" fmla="*/ 2 w 256"/>
                  <a:gd name="T1" fmla="*/ 0 h 284"/>
                  <a:gd name="T2" fmla="*/ 2 w 256"/>
                  <a:gd name="T3" fmla="*/ 2 h 284"/>
                  <a:gd name="T4" fmla="*/ 1 w 256"/>
                  <a:gd name="T5" fmla="*/ 3 h 284"/>
                  <a:gd name="T6" fmla="*/ 0 w 256"/>
                  <a:gd name="T7" fmla="*/ 1 h 284"/>
                  <a:gd name="T8" fmla="*/ 2 w 256"/>
                  <a:gd name="T9" fmla="*/ 0 h 284"/>
                  <a:gd name="T10" fmla="*/ 0 60000 65536"/>
                  <a:gd name="T11" fmla="*/ 0 60000 65536"/>
                  <a:gd name="T12" fmla="*/ 0 60000 65536"/>
                  <a:gd name="T13" fmla="*/ 0 60000 65536"/>
                  <a:gd name="T14" fmla="*/ 0 60000 65536"/>
                  <a:gd name="T15" fmla="*/ 0 w 256"/>
                  <a:gd name="T16" fmla="*/ 0 h 284"/>
                  <a:gd name="T17" fmla="*/ 256 w 256"/>
                  <a:gd name="T18" fmla="*/ 284 h 284"/>
                </a:gdLst>
                <a:ahLst/>
                <a:cxnLst>
                  <a:cxn ang="T10">
                    <a:pos x="T0" y="T1"/>
                  </a:cxn>
                  <a:cxn ang="T11">
                    <a:pos x="T2" y="T3"/>
                  </a:cxn>
                  <a:cxn ang="T12">
                    <a:pos x="T4" y="T5"/>
                  </a:cxn>
                  <a:cxn ang="T13">
                    <a:pos x="T6" y="T7"/>
                  </a:cxn>
                  <a:cxn ang="T14">
                    <a:pos x="T8" y="T9"/>
                  </a:cxn>
                </a:cxnLst>
                <a:rect l="T15" t="T16" r="T17" b="T18"/>
                <a:pathLst>
                  <a:path w="256" h="284">
                    <a:moveTo>
                      <a:pt x="199" y="0"/>
                    </a:moveTo>
                    <a:lnTo>
                      <a:pt x="256" y="242"/>
                    </a:lnTo>
                    <a:lnTo>
                      <a:pt x="43" y="284"/>
                    </a:lnTo>
                    <a:lnTo>
                      <a:pt x="0" y="43"/>
                    </a:lnTo>
                    <a:lnTo>
                      <a:pt x="199" y="0"/>
                    </a:lnTo>
                    <a:close/>
                  </a:path>
                </a:pathLst>
              </a:custGeom>
              <a:blipFill dpi="0" rotWithShape="0">
                <a:blip r:embed="rId7" cstate="print"/>
                <a:srcRect/>
                <a:tile tx="0" ty="0" sx="100000" sy="100000" flip="none" algn="tl"/>
              </a:blipFill>
              <a:ln w="11113">
                <a:solidFill>
                  <a:srgbClr val="000000"/>
                </a:solidFill>
                <a:prstDash val="solid"/>
                <a:round/>
                <a:headEnd/>
                <a:tailEnd/>
              </a:ln>
            </p:spPr>
            <p:txBody>
              <a:bodyPr/>
              <a:lstStyle/>
              <a:p>
                <a:endParaRPr lang="en-GB"/>
              </a:p>
            </p:txBody>
          </p:sp>
          <p:sp>
            <p:nvSpPr>
              <p:cNvPr id="27973" name="Freeform 110"/>
              <p:cNvSpPr>
                <a:spLocks/>
              </p:cNvSpPr>
              <p:nvPr/>
            </p:nvSpPr>
            <p:spPr bwMode="auto">
              <a:xfrm>
                <a:off x="2116" y="2055"/>
                <a:ext cx="64" cy="135"/>
              </a:xfrm>
              <a:custGeom>
                <a:avLst/>
                <a:gdLst>
                  <a:gd name="T0" fmla="*/ 0 w 128"/>
                  <a:gd name="T1" fmla="*/ 0 h 270"/>
                  <a:gd name="T2" fmla="*/ 1 w 128"/>
                  <a:gd name="T3" fmla="*/ 0 h 270"/>
                  <a:gd name="T4" fmla="*/ 1 w 128"/>
                  <a:gd name="T5" fmla="*/ 2 h 270"/>
                  <a:gd name="T6" fmla="*/ 1 w 128"/>
                  <a:gd name="T7" fmla="*/ 2 h 270"/>
                  <a:gd name="T8" fmla="*/ 1 w 128"/>
                  <a:gd name="T9" fmla="*/ 2 h 270"/>
                  <a:gd name="T10" fmla="*/ 0 w 128"/>
                  <a:gd name="T11" fmla="*/ 1 h 270"/>
                  <a:gd name="T12" fmla="*/ 0 w 128"/>
                  <a:gd name="T13" fmla="*/ 0 h 270"/>
                  <a:gd name="T14" fmla="*/ 0 60000 65536"/>
                  <a:gd name="T15" fmla="*/ 0 60000 65536"/>
                  <a:gd name="T16" fmla="*/ 0 60000 65536"/>
                  <a:gd name="T17" fmla="*/ 0 60000 65536"/>
                  <a:gd name="T18" fmla="*/ 0 60000 65536"/>
                  <a:gd name="T19" fmla="*/ 0 60000 65536"/>
                  <a:gd name="T20" fmla="*/ 0 60000 65536"/>
                  <a:gd name="T21" fmla="*/ 0 w 128"/>
                  <a:gd name="T22" fmla="*/ 0 h 270"/>
                  <a:gd name="T23" fmla="*/ 128 w 128"/>
                  <a:gd name="T24" fmla="*/ 270 h 2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70">
                    <a:moveTo>
                      <a:pt x="0" y="0"/>
                    </a:moveTo>
                    <a:lnTo>
                      <a:pt x="86" y="0"/>
                    </a:lnTo>
                    <a:lnTo>
                      <a:pt x="128" y="185"/>
                    </a:lnTo>
                    <a:lnTo>
                      <a:pt x="128" y="270"/>
                    </a:lnTo>
                    <a:lnTo>
                      <a:pt x="43" y="270"/>
                    </a:lnTo>
                    <a:lnTo>
                      <a:pt x="0" y="85"/>
                    </a:lnTo>
                    <a:lnTo>
                      <a:pt x="0"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974" name="Freeform 111"/>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14"/>
                    </a:lnTo>
                    <a:lnTo>
                      <a:pt x="227" y="0"/>
                    </a:lnTo>
                    <a:lnTo>
                      <a:pt x="99" y="14"/>
                    </a:lnTo>
                    <a:lnTo>
                      <a:pt x="57" y="28"/>
                    </a:lnTo>
                    <a:lnTo>
                      <a:pt x="0" y="42"/>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975" name="Freeform 112"/>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42"/>
                    </a:lnTo>
                    <a:lnTo>
                      <a:pt x="199" y="0"/>
                    </a:lnTo>
                    <a:lnTo>
                      <a:pt x="99" y="14"/>
                    </a:lnTo>
                    <a:lnTo>
                      <a:pt x="42" y="28"/>
                    </a:lnTo>
                    <a:lnTo>
                      <a:pt x="0" y="42"/>
                    </a:lnTo>
                    <a:close/>
                  </a:path>
                </a:pathLst>
              </a:custGeom>
              <a:noFill/>
              <a:ln w="11113">
                <a:solidFill>
                  <a:srgbClr val="000000"/>
                </a:solidFill>
                <a:prstDash val="solid"/>
                <a:round/>
                <a:headEnd/>
                <a:tailEnd/>
              </a:ln>
            </p:spPr>
            <p:txBody>
              <a:bodyPr/>
              <a:lstStyle/>
              <a:p>
                <a:endParaRPr lang="en-GB"/>
              </a:p>
            </p:txBody>
          </p:sp>
          <p:grpSp>
            <p:nvGrpSpPr>
              <p:cNvPr id="27976" name="Group 113"/>
              <p:cNvGrpSpPr>
                <a:grpSpLocks/>
              </p:cNvGrpSpPr>
              <p:nvPr/>
            </p:nvGrpSpPr>
            <p:grpSpPr bwMode="auto">
              <a:xfrm>
                <a:off x="2279" y="3278"/>
                <a:ext cx="185" cy="181"/>
                <a:chOff x="2279" y="3278"/>
                <a:chExt cx="185" cy="181"/>
              </a:xfrm>
            </p:grpSpPr>
            <p:sp>
              <p:nvSpPr>
                <p:cNvPr id="27997" name="Arc 114"/>
                <p:cNvSpPr>
                  <a:spLocks/>
                </p:cNvSpPr>
                <p:nvPr/>
              </p:nvSpPr>
              <p:spPr bwMode="auto">
                <a:xfrm>
                  <a:off x="2322" y="3278"/>
                  <a:ext cx="100" cy="181"/>
                </a:xfrm>
                <a:custGeom>
                  <a:avLst/>
                  <a:gdLst>
                    <a:gd name="T0" fmla="*/ 0 w 21600"/>
                    <a:gd name="T1" fmla="*/ 0 h 39227"/>
                    <a:gd name="T2" fmla="*/ 0 w 21600"/>
                    <a:gd name="T3" fmla="*/ 0 h 39227"/>
                    <a:gd name="T4" fmla="*/ 0 w 21600"/>
                    <a:gd name="T5" fmla="*/ 0 h 39227"/>
                    <a:gd name="T6" fmla="*/ 0 60000 65536"/>
                    <a:gd name="T7" fmla="*/ 0 60000 65536"/>
                    <a:gd name="T8" fmla="*/ 0 60000 65536"/>
                    <a:gd name="T9" fmla="*/ 0 w 21600"/>
                    <a:gd name="T10" fmla="*/ 0 h 39227"/>
                    <a:gd name="T11" fmla="*/ 21600 w 21600"/>
                    <a:gd name="T12" fmla="*/ 39227 h 39227"/>
                  </a:gdLst>
                  <a:ahLst/>
                  <a:cxnLst>
                    <a:cxn ang="T6">
                      <a:pos x="T0" y="T1"/>
                    </a:cxn>
                    <a:cxn ang="T7">
                      <a:pos x="T2" y="T3"/>
                    </a:cxn>
                    <a:cxn ang="T8">
                      <a:pos x="T4" y="T5"/>
                    </a:cxn>
                  </a:cxnLst>
                  <a:rect l="T9" t="T10" r="T11" b="T12"/>
                  <a:pathLst>
                    <a:path w="21600" h="39227" fill="none" extrusionOk="0">
                      <a:moveTo>
                        <a:pt x="12381" y="39227"/>
                      </a:moveTo>
                      <a:cubicBezTo>
                        <a:pt x="4822" y="35660"/>
                        <a:pt x="0" y="28051"/>
                        <a:pt x="0" y="19693"/>
                      </a:cubicBezTo>
                      <a:cubicBezTo>
                        <a:pt x="-1" y="11196"/>
                        <a:pt x="4980" y="3489"/>
                        <a:pt x="12726" y="-1"/>
                      </a:cubicBezTo>
                    </a:path>
                    <a:path w="21600" h="39227" stroke="0" extrusionOk="0">
                      <a:moveTo>
                        <a:pt x="12381" y="39227"/>
                      </a:moveTo>
                      <a:cubicBezTo>
                        <a:pt x="4822" y="35660"/>
                        <a:pt x="0" y="28051"/>
                        <a:pt x="0" y="19693"/>
                      </a:cubicBezTo>
                      <a:cubicBezTo>
                        <a:pt x="-1" y="11196"/>
                        <a:pt x="4980" y="3489"/>
                        <a:pt x="12726" y="-1"/>
                      </a:cubicBezTo>
                      <a:lnTo>
                        <a:pt x="21600" y="19693"/>
                      </a:lnTo>
                      <a:lnTo>
                        <a:pt x="12381" y="39227"/>
                      </a:lnTo>
                      <a:close/>
                    </a:path>
                  </a:pathLst>
                </a:custGeom>
                <a:solidFill>
                  <a:srgbClr val="000000"/>
                </a:solidFill>
                <a:ln w="9525">
                  <a:noFill/>
                  <a:round/>
                  <a:headEnd/>
                  <a:tailEnd/>
                </a:ln>
              </p:spPr>
              <p:txBody>
                <a:bodyPr/>
                <a:lstStyle/>
                <a:p>
                  <a:endParaRPr lang="en-GB"/>
                </a:p>
              </p:txBody>
            </p:sp>
            <p:sp>
              <p:nvSpPr>
                <p:cNvPr id="27998" name="Freeform 115"/>
                <p:cNvSpPr>
                  <a:spLocks/>
                </p:cNvSpPr>
                <p:nvPr/>
              </p:nvSpPr>
              <p:spPr bwMode="auto">
                <a:xfrm>
                  <a:off x="2293" y="3326"/>
                  <a:ext cx="171" cy="93"/>
                </a:xfrm>
                <a:custGeom>
                  <a:avLst/>
                  <a:gdLst>
                    <a:gd name="T0" fmla="*/ 3 w 341"/>
                    <a:gd name="T1" fmla="*/ 1 h 185"/>
                    <a:gd name="T2" fmla="*/ 3 w 341"/>
                    <a:gd name="T3" fmla="*/ 1 h 185"/>
                    <a:gd name="T4" fmla="*/ 3 w 341"/>
                    <a:gd name="T5" fmla="*/ 1 h 185"/>
                    <a:gd name="T6" fmla="*/ 3 w 341"/>
                    <a:gd name="T7" fmla="*/ 1 h 185"/>
                    <a:gd name="T8" fmla="*/ 3 w 341"/>
                    <a:gd name="T9" fmla="*/ 1 h 185"/>
                    <a:gd name="T10" fmla="*/ 3 w 341"/>
                    <a:gd name="T11" fmla="*/ 2 h 185"/>
                    <a:gd name="T12" fmla="*/ 2 w 341"/>
                    <a:gd name="T13" fmla="*/ 2 h 185"/>
                    <a:gd name="T14" fmla="*/ 2 w 341"/>
                    <a:gd name="T15" fmla="*/ 2 h 185"/>
                    <a:gd name="T16" fmla="*/ 2 w 341"/>
                    <a:gd name="T17" fmla="*/ 2 h 185"/>
                    <a:gd name="T18" fmla="*/ 2 w 341"/>
                    <a:gd name="T19" fmla="*/ 2 h 185"/>
                    <a:gd name="T20" fmla="*/ 1 w 341"/>
                    <a:gd name="T21" fmla="*/ 2 h 185"/>
                    <a:gd name="T22" fmla="*/ 1 w 341"/>
                    <a:gd name="T23" fmla="*/ 2 h 185"/>
                    <a:gd name="T24" fmla="*/ 1 w 341"/>
                    <a:gd name="T25" fmla="*/ 2 h 185"/>
                    <a:gd name="T26" fmla="*/ 1 w 341"/>
                    <a:gd name="T27" fmla="*/ 2 h 185"/>
                    <a:gd name="T28" fmla="*/ 1 w 341"/>
                    <a:gd name="T29" fmla="*/ 2 h 185"/>
                    <a:gd name="T30" fmla="*/ 1 w 341"/>
                    <a:gd name="T31" fmla="*/ 1 h 185"/>
                    <a:gd name="T32" fmla="*/ 0 w 341"/>
                    <a:gd name="T33" fmla="*/ 1 h 185"/>
                    <a:gd name="T34" fmla="*/ 2 w 341"/>
                    <a:gd name="T35" fmla="*/ 0 h 185"/>
                    <a:gd name="T36" fmla="*/ 3 w 341"/>
                    <a:gd name="T37" fmla="*/ 1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41"/>
                    <a:gd name="T58" fmla="*/ 0 h 185"/>
                    <a:gd name="T59" fmla="*/ 341 w 3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41" h="185">
                      <a:moveTo>
                        <a:pt x="341" y="43"/>
                      </a:moveTo>
                      <a:lnTo>
                        <a:pt x="341" y="57"/>
                      </a:lnTo>
                      <a:lnTo>
                        <a:pt x="327" y="86"/>
                      </a:lnTo>
                      <a:lnTo>
                        <a:pt x="313" y="100"/>
                      </a:lnTo>
                      <a:lnTo>
                        <a:pt x="299" y="128"/>
                      </a:lnTo>
                      <a:lnTo>
                        <a:pt x="270" y="157"/>
                      </a:lnTo>
                      <a:lnTo>
                        <a:pt x="242" y="171"/>
                      </a:lnTo>
                      <a:lnTo>
                        <a:pt x="199" y="185"/>
                      </a:lnTo>
                      <a:lnTo>
                        <a:pt x="185" y="185"/>
                      </a:lnTo>
                      <a:lnTo>
                        <a:pt x="171" y="185"/>
                      </a:lnTo>
                      <a:lnTo>
                        <a:pt x="128" y="185"/>
                      </a:lnTo>
                      <a:lnTo>
                        <a:pt x="99" y="185"/>
                      </a:lnTo>
                      <a:lnTo>
                        <a:pt x="71" y="171"/>
                      </a:lnTo>
                      <a:lnTo>
                        <a:pt x="43" y="157"/>
                      </a:lnTo>
                      <a:lnTo>
                        <a:pt x="28" y="157"/>
                      </a:lnTo>
                      <a:lnTo>
                        <a:pt x="14" y="128"/>
                      </a:lnTo>
                      <a:lnTo>
                        <a:pt x="0" y="114"/>
                      </a:lnTo>
                      <a:lnTo>
                        <a:pt x="156" y="0"/>
                      </a:lnTo>
                      <a:lnTo>
                        <a:pt x="341" y="43"/>
                      </a:lnTo>
                      <a:close/>
                    </a:path>
                  </a:pathLst>
                </a:custGeom>
                <a:solidFill>
                  <a:srgbClr val="000000"/>
                </a:solidFill>
                <a:ln w="9525">
                  <a:noFill/>
                  <a:round/>
                  <a:headEnd/>
                  <a:tailEnd/>
                </a:ln>
              </p:spPr>
              <p:txBody>
                <a:bodyPr/>
                <a:lstStyle/>
                <a:p>
                  <a:endParaRPr lang="en-GB"/>
                </a:p>
              </p:txBody>
            </p:sp>
            <p:sp>
              <p:nvSpPr>
                <p:cNvPr id="27999" name="Freeform 116"/>
                <p:cNvSpPr>
                  <a:spLocks/>
                </p:cNvSpPr>
                <p:nvPr/>
              </p:nvSpPr>
              <p:spPr bwMode="auto">
                <a:xfrm>
                  <a:off x="2293" y="3347"/>
                  <a:ext cx="171" cy="72"/>
                </a:xfrm>
                <a:custGeom>
                  <a:avLst/>
                  <a:gdLst>
                    <a:gd name="T0" fmla="*/ 3 w 341"/>
                    <a:gd name="T1" fmla="*/ 0 h 142"/>
                    <a:gd name="T2" fmla="*/ 3 w 341"/>
                    <a:gd name="T3" fmla="*/ 1 h 142"/>
                    <a:gd name="T4" fmla="*/ 3 w 341"/>
                    <a:gd name="T5" fmla="*/ 1 h 142"/>
                    <a:gd name="T6" fmla="*/ 3 w 341"/>
                    <a:gd name="T7" fmla="*/ 1 h 142"/>
                    <a:gd name="T8" fmla="*/ 3 w 341"/>
                    <a:gd name="T9" fmla="*/ 1 h 142"/>
                    <a:gd name="T10" fmla="*/ 3 w 341"/>
                    <a:gd name="T11" fmla="*/ 1 h 142"/>
                    <a:gd name="T12" fmla="*/ 2 w 341"/>
                    <a:gd name="T13" fmla="*/ 2 h 142"/>
                    <a:gd name="T14" fmla="*/ 2 w 341"/>
                    <a:gd name="T15" fmla="*/ 2 h 142"/>
                    <a:gd name="T16" fmla="*/ 2 w 341"/>
                    <a:gd name="T17" fmla="*/ 2 h 142"/>
                    <a:gd name="T18" fmla="*/ 2 w 341"/>
                    <a:gd name="T19" fmla="*/ 2 h 142"/>
                    <a:gd name="T20" fmla="*/ 1 w 341"/>
                    <a:gd name="T21" fmla="*/ 2 h 142"/>
                    <a:gd name="T22" fmla="*/ 1 w 341"/>
                    <a:gd name="T23" fmla="*/ 2 h 142"/>
                    <a:gd name="T24" fmla="*/ 1 w 341"/>
                    <a:gd name="T25" fmla="*/ 2 h 142"/>
                    <a:gd name="T26" fmla="*/ 1 w 341"/>
                    <a:gd name="T27" fmla="*/ 1 h 142"/>
                    <a:gd name="T28" fmla="*/ 1 w 341"/>
                    <a:gd name="T29" fmla="*/ 1 h 142"/>
                    <a:gd name="T30" fmla="*/ 1 w 341"/>
                    <a:gd name="T31" fmla="*/ 1 h 142"/>
                    <a:gd name="T32" fmla="*/ 0 w 341"/>
                    <a:gd name="T33" fmla="*/ 1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41"/>
                    <a:gd name="T52" fmla="*/ 0 h 142"/>
                    <a:gd name="T53" fmla="*/ 341 w 341"/>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41" h="142">
                      <a:moveTo>
                        <a:pt x="341" y="0"/>
                      </a:moveTo>
                      <a:lnTo>
                        <a:pt x="341" y="14"/>
                      </a:lnTo>
                      <a:lnTo>
                        <a:pt x="327" y="43"/>
                      </a:lnTo>
                      <a:lnTo>
                        <a:pt x="313" y="57"/>
                      </a:lnTo>
                      <a:lnTo>
                        <a:pt x="299" y="85"/>
                      </a:lnTo>
                      <a:lnTo>
                        <a:pt x="270" y="114"/>
                      </a:lnTo>
                      <a:lnTo>
                        <a:pt x="242" y="128"/>
                      </a:lnTo>
                      <a:lnTo>
                        <a:pt x="199" y="142"/>
                      </a:lnTo>
                      <a:lnTo>
                        <a:pt x="185" y="142"/>
                      </a:lnTo>
                      <a:lnTo>
                        <a:pt x="171" y="142"/>
                      </a:lnTo>
                      <a:lnTo>
                        <a:pt x="128" y="142"/>
                      </a:lnTo>
                      <a:lnTo>
                        <a:pt x="99" y="142"/>
                      </a:lnTo>
                      <a:lnTo>
                        <a:pt x="71" y="128"/>
                      </a:lnTo>
                      <a:lnTo>
                        <a:pt x="43" y="114"/>
                      </a:lnTo>
                      <a:lnTo>
                        <a:pt x="28" y="114"/>
                      </a:lnTo>
                      <a:lnTo>
                        <a:pt x="14" y="85"/>
                      </a:lnTo>
                      <a:lnTo>
                        <a:pt x="0" y="71"/>
                      </a:lnTo>
                    </a:path>
                  </a:pathLst>
                </a:custGeom>
                <a:noFill/>
                <a:ln w="11113">
                  <a:solidFill>
                    <a:srgbClr val="000000"/>
                  </a:solidFill>
                  <a:prstDash val="solid"/>
                  <a:round/>
                  <a:headEnd/>
                  <a:tailEnd/>
                </a:ln>
              </p:spPr>
              <p:txBody>
                <a:bodyPr/>
                <a:lstStyle/>
                <a:p>
                  <a:endParaRPr lang="en-GB"/>
                </a:p>
              </p:txBody>
            </p:sp>
            <p:sp>
              <p:nvSpPr>
                <p:cNvPr id="28000" name="Freeform 117"/>
                <p:cNvSpPr>
                  <a:spLocks/>
                </p:cNvSpPr>
                <p:nvPr/>
              </p:nvSpPr>
              <p:spPr bwMode="auto">
                <a:xfrm>
                  <a:off x="2279" y="3369"/>
                  <a:ext cx="71" cy="35"/>
                </a:xfrm>
                <a:custGeom>
                  <a:avLst/>
                  <a:gdLst>
                    <a:gd name="T0" fmla="*/ 1 w 143"/>
                    <a:gd name="T1" fmla="*/ 0 h 71"/>
                    <a:gd name="T2" fmla="*/ 1 w 143"/>
                    <a:gd name="T3" fmla="*/ 0 h 71"/>
                    <a:gd name="T4" fmla="*/ 0 w 143"/>
                    <a:gd name="T5" fmla="*/ 0 h 71"/>
                    <a:gd name="T6" fmla="*/ 0 w 143"/>
                    <a:gd name="T7" fmla="*/ 0 h 71"/>
                    <a:gd name="T8" fmla="*/ 0 w 143"/>
                    <a:gd name="T9" fmla="*/ 0 h 71"/>
                    <a:gd name="T10" fmla="*/ 0 w 143"/>
                    <a:gd name="T11" fmla="*/ 0 h 71"/>
                    <a:gd name="T12" fmla="*/ 0 w 143"/>
                    <a:gd name="T13" fmla="*/ 0 h 71"/>
                    <a:gd name="T14" fmla="*/ 0 w 143"/>
                    <a:gd name="T15" fmla="*/ 0 h 71"/>
                    <a:gd name="T16" fmla="*/ 0 w 143"/>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71"/>
                    <a:gd name="T29" fmla="*/ 143 w 143"/>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71">
                      <a:moveTo>
                        <a:pt x="143" y="71"/>
                      </a:moveTo>
                      <a:lnTo>
                        <a:pt x="143" y="71"/>
                      </a:lnTo>
                      <a:lnTo>
                        <a:pt x="114" y="71"/>
                      </a:lnTo>
                      <a:lnTo>
                        <a:pt x="86" y="71"/>
                      </a:lnTo>
                      <a:lnTo>
                        <a:pt x="72" y="71"/>
                      </a:lnTo>
                      <a:lnTo>
                        <a:pt x="57" y="56"/>
                      </a:lnTo>
                      <a:lnTo>
                        <a:pt x="43" y="42"/>
                      </a:lnTo>
                      <a:lnTo>
                        <a:pt x="15" y="14"/>
                      </a:lnTo>
                      <a:lnTo>
                        <a:pt x="0" y="0"/>
                      </a:lnTo>
                    </a:path>
                  </a:pathLst>
                </a:custGeom>
                <a:noFill/>
                <a:ln w="11113">
                  <a:solidFill>
                    <a:srgbClr val="FFFFFF"/>
                  </a:solidFill>
                  <a:prstDash val="solid"/>
                  <a:round/>
                  <a:headEnd/>
                  <a:tailEnd/>
                </a:ln>
              </p:spPr>
              <p:txBody>
                <a:bodyPr/>
                <a:lstStyle/>
                <a:p>
                  <a:endParaRPr lang="en-GB"/>
                </a:p>
              </p:txBody>
            </p:sp>
          </p:grpSp>
          <p:grpSp>
            <p:nvGrpSpPr>
              <p:cNvPr id="27977" name="Group 118"/>
              <p:cNvGrpSpPr>
                <a:grpSpLocks/>
              </p:cNvGrpSpPr>
              <p:nvPr/>
            </p:nvGrpSpPr>
            <p:grpSpPr bwMode="auto">
              <a:xfrm>
                <a:off x="2180" y="2722"/>
                <a:ext cx="277" cy="647"/>
                <a:chOff x="2180" y="2722"/>
                <a:chExt cx="277" cy="647"/>
              </a:xfrm>
            </p:grpSpPr>
            <p:sp>
              <p:nvSpPr>
                <p:cNvPr id="27991" name="Freeform 119"/>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10 h 1294"/>
                    <a:gd name="T8" fmla="*/ 4 w 555"/>
                    <a:gd name="T9" fmla="*/ 9 h 1294"/>
                    <a:gd name="T10" fmla="*/ 4 w 555"/>
                    <a:gd name="T11" fmla="*/ 8 h 1294"/>
                    <a:gd name="T12" fmla="*/ 4 w 555"/>
                    <a:gd name="T13" fmla="*/ 7 h 1294"/>
                    <a:gd name="T14" fmla="*/ 3 w 555"/>
                    <a:gd name="T15" fmla="*/ 5 h 1294"/>
                    <a:gd name="T16" fmla="*/ 2 w 555"/>
                    <a:gd name="T17" fmla="*/ 4 h 1294"/>
                    <a:gd name="T18" fmla="*/ 2 w 555"/>
                    <a:gd name="T19" fmla="*/ 3 h 1294"/>
                    <a:gd name="T20" fmla="*/ 2 w 555"/>
                    <a:gd name="T21" fmla="*/ 2 h 1294"/>
                    <a:gd name="T22" fmla="*/ 2 w 555"/>
                    <a:gd name="T23" fmla="*/ 2 h 1294"/>
                    <a:gd name="T24" fmla="*/ 2 w 555"/>
                    <a:gd name="T25" fmla="*/ 1 h 1294"/>
                    <a:gd name="T26" fmla="*/ 2 w 555"/>
                    <a:gd name="T27" fmla="*/ 1 h 1294"/>
                    <a:gd name="T28" fmla="*/ 2 w 555"/>
                    <a:gd name="T29" fmla="*/ 1 h 1294"/>
                    <a:gd name="T30" fmla="*/ 2 w 555"/>
                    <a:gd name="T31" fmla="*/ 0 h 1294"/>
                    <a:gd name="T32" fmla="*/ 1 w 555"/>
                    <a:gd name="T33" fmla="*/ 0 h 1294"/>
                    <a:gd name="T34" fmla="*/ 0 w 555"/>
                    <a:gd name="T35" fmla="*/ 1 h 1294"/>
                    <a:gd name="T36" fmla="*/ 0 w 555"/>
                    <a:gd name="T37" fmla="*/ 1 h 1294"/>
                    <a:gd name="T38" fmla="*/ 0 w 555"/>
                    <a:gd name="T39" fmla="*/ 1 h 1294"/>
                    <a:gd name="T40" fmla="*/ 0 w 555"/>
                    <a:gd name="T41" fmla="*/ 1 h 1294"/>
                    <a:gd name="T42" fmla="*/ 0 w 555"/>
                    <a:gd name="T43" fmla="*/ 1 h 1294"/>
                    <a:gd name="T44" fmla="*/ 0 w 555"/>
                    <a:gd name="T45" fmla="*/ 2 h 1294"/>
                    <a:gd name="T46" fmla="*/ 0 w 555"/>
                    <a:gd name="T47" fmla="*/ 3 h 1294"/>
                    <a:gd name="T48" fmla="*/ 0 w 555"/>
                    <a:gd name="T49" fmla="*/ 3 h 1294"/>
                    <a:gd name="T50" fmla="*/ 0 w 555"/>
                    <a:gd name="T51" fmla="*/ 4 h 1294"/>
                    <a:gd name="T52" fmla="*/ 0 w 555"/>
                    <a:gd name="T53" fmla="*/ 4 h 1294"/>
                    <a:gd name="T54" fmla="*/ 0 w 555"/>
                    <a:gd name="T55" fmla="*/ 5 h 1294"/>
                    <a:gd name="T56" fmla="*/ 0 w 555"/>
                    <a:gd name="T57" fmla="*/ 5 h 1294"/>
                    <a:gd name="T58" fmla="*/ 0 w 555"/>
                    <a:gd name="T59" fmla="*/ 6 h 1294"/>
                    <a:gd name="T60" fmla="*/ 0 w 555"/>
                    <a:gd name="T61" fmla="*/ 7 h 1294"/>
                    <a:gd name="T62" fmla="*/ 1 w 555"/>
                    <a:gd name="T63" fmla="*/ 9 h 1294"/>
                    <a:gd name="T64" fmla="*/ 1 w 555"/>
                    <a:gd name="T65" fmla="*/ 10 h 1294"/>
                    <a:gd name="T66" fmla="*/ 1 w 555"/>
                    <a:gd name="T67" fmla="*/ 10 h 1294"/>
                    <a:gd name="T68" fmla="*/ 1 w 555"/>
                    <a:gd name="T69" fmla="*/ 10 h 1294"/>
                    <a:gd name="T70" fmla="*/ 1 w 555"/>
                    <a:gd name="T71" fmla="*/ 10 h 1294"/>
                    <a:gd name="T72" fmla="*/ 2 w 555"/>
                    <a:gd name="T73" fmla="*/ 10 h 1294"/>
                    <a:gd name="T74" fmla="*/ 2 w 555"/>
                    <a:gd name="T75" fmla="*/ 10 h 129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5"/>
                    <a:gd name="T115" fmla="*/ 0 h 1294"/>
                    <a:gd name="T116" fmla="*/ 555 w 555"/>
                    <a:gd name="T117" fmla="*/ 1294 h 129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5" h="1294">
                      <a:moveTo>
                        <a:pt x="342" y="1265"/>
                      </a:moveTo>
                      <a:lnTo>
                        <a:pt x="555" y="1222"/>
                      </a:lnTo>
                      <a:lnTo>
                        <a:pt x="555" y="1194"/>
                      </a:lnTo>
                      <a:lnTo>
                        <a:pt x="555" y="1166"/>
                      </a:lnTo>
                      <a:lnTo>
                        <a:pt x="555" y="1109"/>
                      </a:lnTo>
                      <a:lnTo>
                        <a:pt x="555" y="1024"/>
                      </a:lnTo>
                      <a:lnTo>
                        <a:pt x="512" y="810"/>
                      </a:lnTo>
                      <a:lnTo>
                        <a:pt x="413" y="597"/>
                      </a:lnTo>
                      <a:lnTo>
                        <a:pt x="356" y="469"/>
                      </a:lnTo>
                      <a:lnTo>
                        <a:pt x="327" y="398"/>
                      </a:lnTo>
                      <a:lnTo>
                        <a:pt x="313" y="256"/>
                      </a:lnTo>
                      <a:lnTo>
                        <a:pt x="313" y="142"/>
                      </a:lnTo>
                      <a:lnTo>
                        <a:pt x="299" y="71"/>
                      </a:lnTo>
                      <a:lnTo>
                        <a:pt x="285" y="43"/>
                      </a:lnTo>
                      <a:lnTo>
                        <a:pt x="256" y="14"/>
                      </a:lnTo>
                      <a:lnTo>
                        <a:pt x="256" y="0"/>
                      </a:lnTo>
                      <a:lnTo>
                        <a:pt x="242" y="0"/>
                      </a:lnTo>
                      <a:lnTo>
                        <a:pt x="114" y="14"/>
                      </a:lnTo>
                      <a:lnTo>
                        <a:pt x="15" y="29"/>
                      </a:lnTo>
                      <a:lnTo>
                        <a:pt x="15" y="57"/>
                      </a:lnTo>
                      <a:lnTo>
                        <a:pt x="0" y="100"/>
                      </a:lnTo>
                      <a:lnTo>
                        <a:pt x="0" y="128"/>
                      </a:lnTo>
                      <a:lnTo>
                        <a:pt x="15" y="199"/>
                      </a:lnTo>
                      <a:lnTo>
                        <a:pt x="57" y="313"/>
                      </a:lnTo>
                      <a:lnTo>
                        <a:pt x="100" y="398"/>
                      </a:lnTo>
                      <a:lnTo>
                        <a:pt x="100" y="427"/>
                      </a:lnTo>
                      <a:lnTo>
                        <a:pt x="114" y="483"/>
                      </a:lnTo>
                      <a:lnTo>
                        <a:pt x="114" y="597"/>
                      </a:lnTo>
                      <a:lnTo>
                        <a:pt x="114" y="654"/>
                      </a:lnTo>
                      <a:lnTo>
                        <a:pt x="114" y="739"/>
                      </a:lnTo>
                      <a:lnTo>
                        <a:pt x="114" y="910"/>
                      </a:lnTo>
                      <a:lnTo>
                        <a:pt x="157" y="1109"/>
                      </a:lnTo>
                      <a:lnTo>
                        <a:pt x="185" y="1194"/>
                      </a:lnTo>
                      <a:lnTo>
                        <a:pt x="214" y="1237"/>
                      </a:lnTo>
                      <a:lnTo>
                        <a:pt x="214" y="1251"/>
                      </a:lnTo>
                      <a:lnTo>
                        <a:pt x="242" y="1294"/>
                      </a:lnTo>
                      <a:lnTo>
                        <a:pt x="299" y="1279"/>
                      </a:lnTo>
                      <a:lnTo>
                        <a:pt x="342" y="1265"/>
                      </a:lnTo>
                      <a:close/>
                    </a:path>
                  </a:pathLst>
                </a:custGeom>
                <a:solidFill>
                  <a:srgbClr val="FFFFFF"/>
                </a:solidFill>
                <a:ln w="9525">
                  <a:noFill/>
                  <a:round/>
                  <a:headEnd/>
                  <a:tailEnd/>
                </a:ln>
              </p:spPr>
              <p:txBody>
                <a:bodyPr/>
                <a:lstStyle/>
                <a:p>
                  <a:endParaRPr lang="en-GB"/>
                </a:p>
              </p:txBody>
            </p:sp>
            <p:sp>
              <p:nvSpPr>
                <p:cNvPr id="27992" name="Freeform 120"/>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9 h 1294"/>
                    <a:gd name="T8" fmla="*/ 4 w 555"/>
                    <a:gd name="T9" fmla="*/ 9 h 1294"/>
                    <a:gd name="T10" fmla="*/ 4 w 555"/>
                    <a:gd name="T11" fmla="*/ 8 h 1294"/>
                    <a:gd name="T12" fmla="*/ 4 w 555"/>
                    <a:gd name="T13" fmla="*/ 8 h 1294"/>
                    <a:gd name="T14" fmla="*/ 3 w 555"/>
                    <a:gd name="T15" fmla="*/ 7 h 1294"/>
                    <a:gd name="T16" fmla="*/ 3 w 555"/>
                    <a:gd name="T17" fmla="*/ 5 h 1294"/>
                    <a:gd name="T18" fmla="*/ 2 w 555"/>
                    <a:gd name="T19" fmla="*/ 4 h 1294"/>
                    <a:gd name="T20" fmla="*/ 2 w 555"/>
                    <a:gd name="T21" fmla="*/ 3 h 1294"/>
                    <a:gd name="T22" fmla="*/ 2 w 555"/>
                    <a:gd name="T23" fmla="*/ 2 h 1294"/>
                    <a:gd name="T24" fmla="*/ 2 w 555"/>
                    <a:gd name="T25" fmla="*/ 2 h 1294"/>
                    <a:gd name="T26" fmla="*/ 2 w 555"/>
                    <a:gd name="T27" fmla="*/ 1 h 1294"/>
                    <a:gd name="T28" fmla="*/ 2 w 555"/>
                    <a:gd name="T29" fmla="*/ 1 h 1294"/>
                    <a:gd name="T30" fmla="*/ 2 w 555"/>
                    <a:gd name="T31" fmla="*/ 0 h 1294"/>
                    <a:gd name="T32" fmla="*/ 2 w 555"/>
                    <a:gd name="T33" fmla="*/ 1 h 1294"/>
                    <a:gd name="T34" fmla="*/ 1 w 555"/>
                    <a:gd name="T35" fmla="*/ 0 h 1294"/>
                    <a:gd name="T36" fmla="*/ 0 w 555"/>
                    <a:gd name="T37" fmla="*/ 1 h 1294"/>
                    <a:gd name="T38" fmla="*/ 0 w 555"/>
                    <a:gd name="T39" fmla="*/ 1 h 1294"/>
                    <a:gd name="T40" fmla="*/ 0 w 555"/>
                    <a:gd name="T41" fmla="*/ 1 h 1294"/>
                    <a:gd name="T42" fmla="*/ 0 w 555"/>
                    <a:gd name="T43" fmla="*/ 1 h 1294"/>
                    <a:gd name="T44" fmla="*/ 0 w 555"/>
                    <a:gd name="T45" fmla="*/ 1 h 1294"/>
                    <a:gd name="T46" fmla="*/ 0 w 555"/>
                    <a:gd name="T47" fmla="*/ 2 h 1294"/>
                    <a:gd name="T48" fmla="*/ 0 w 555"/>
                    <a:gd name="T49" fmla="*/ 3 h 1294"/>
                    <a:gd name="T50" fmla="*/ 0 w 555"/>
                    <a:gd name="T51" fmla="*/ 3 h 1294"/>
                    <a:gd name="T52" fmla="*/ 0 w 555"/>
                    <a:gd name="T53" fmla="*/ 4 h 1294"/>
                    <a:gd name="T54" fmla="*/ 0 w 555"/>
                    <a:gd name="T55" fmla="*/ 4 h 1294"/>
                    <a:gd name="T56" fmla="*/ 0 w 555"/>
                    <a:gd name="T57" fmla="*/ 5 h 1294"/>
                    <a:gd name="T58" fmla="*/ 0 w 555"/>
                    <a:gd name="T59" fmla="*/ 6 h 1294"/>
                    <a:gd name="T60" fmla="*/ 0 w 555"/>
                    <a:gd name="T61" fmla="*/ 6 h 1294"/>
                    <a:gd name="T62" fmla="*/ 0 w 555"/>
                    <a:gd name="T63" fmla="*/ 7 h 1294"/>
                    <a:gd name="T64" fmla="*/ 0 w 555"/>
                    <a:gd name="T65" fmla="*/ 7 h 1294"/>
                    <a:gd name="T66" fmla="*/ 0 w 555"/>
                    <a:gd name="T67" fmla="*/ 8 h 1294"/>
                    <a:gd name="T68" fmla="*/ 1 w 555"/>
                    <a:gd name="T69" fmla="*/ 9 h 1294"/>
                    <a:gd name="T70" fmla="*/ 1 w 555"/>
                    <a:gd name="T71" fmla="*/ 9 h 1294"/>
                    <a:gd name="T72" fmla="*/ 1 w 555"/>
                    <a:gd name="T73" fmla="*/ 9 h 1294"/>
                    <a:gd name="T74" fmla="*/ 1 w 555"/>
                    <a:gd name="T75" fmla="*/ 10 h 1294"/>
                    <a:gd name="T76" fmla="*/ 1 w 555"/>
                    <a:gd name="T77" fmla="*/ 10 h 1294"/>
                    <a:gd name="T78" fmla="*/ 1 w 555"/>
                    <a:gd name="T79" fmla="*/ 10 h 1294"/>
                    <a:gd name="T80" fmla="*/ 2 w 555"/>
                    <a:gd name="T81" fmla="*/ 10 h 1294"/>
                    <a:gd name="T82" fmla="*/ 2 w 555"/>
                    <a:gd name="T83" fmla="*/ 10 h 1294"/>
                    <a:gd name="T84" fmla="*/ 2 w 555"/>
                    <a:gd name="T85" fmla="*/ 10 h 129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55"/>
                    <a:gd name="T130" fmla="*/ 0 h 1294"/>
                    <a:gd name="T131" fmla="*/ 555 w 555"/>
                    <a:gd name="T132" fmla="*/ 1294 h 129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55" h="1294">
                      <a:moveTo>
                        <a:pt x="342" y="1265"/>
                      </a:moveTo>
                      <a:lnTo>
                        <a:pt x="555" y="1222"/>
                      </a:lnTo>
                      <a:lnTo>
                        <a:pt x="555" y="1194"/>
                      </a:lnTo>
                      <a:lnTo>
                        <a:pt x="555" y="1151"/>
                      </a:lnTo>
                      <a:lnTo>
                        <a:pt x="541" y="1066"/>
                      </a:lnTo>
                      <a:lnTo>
                        <a:pt x="541" y="1024"/>
                      </a:lnTo>
                      <a:lnTo>
                        <a:pt x="541" y="967"/>
                      </a:lnTo>
                      <a:lnTo>
                        <a:pt x="498" y="810"/>
                      </a:lnTo>
                      <a:lnTo>
                        <a:pt x="399" y="583"/>
                      </a:lnTo>
                      <a:lnTo>
                        <a:pt x="342" y="469"/>
                      </a:lnTo>
                      <a:lnTo>
                        <a:pt x="327" y="384"/>
                      </a:lnTo>
                      <a:lnTo>
                        <a:pt x="313" y="256"/>
                      </a:lnTo>
                      <a:lnTo>
                        <a:pt x="299" y="142"/>
                      </a:lnTo>
                      <a:lnTo>
                        <a:pt x="285" y="71"/>
                      </a:lnTo>
                      <a:lnTo>
                        <a:pt x="271" y="29"/>
                      </a:lnTo>
                      <a:lnTo>
                        <a:pt x="256" y="0"/>
                      </a:lnTo>
                      <a:lnTo>
                        <a:pt x="256" y="14"/>
                      </a:lnTo>
                      <a:lnTo>
                        <a:pt x="242" y="0"/>
                      </a:lnTo>
                      <a:lnTo>
                        <a:pt x="114" y="29"/>
                      </a:lnTo>
                      <a:lnTo>
                        <a:pt x="15" y="57"/>
                      </a:lnTo>
                      <a:lnTo>
                        <a:pt x="0" y="57"/>
                      </a:lnTo>
                      <a:lnTo>
                        <a:pt x="0" y="71"/>
                      </a:lnTo>
                      <a:lnTo>
                        <a:pt x="0" y="114"/>
                      </a:lnTo>
                      <a:lnTo>
                        <a:pt x="15" y="213"/>
                      </a:lnTo>
                      <a:lnTo>
                        <a:pt x="57" y="313"/>
                      </a:lnTo>
                      <a:lnTo>
                        <a:pt x="86" y="384"/>
                      </a:lnTo>
                      <a:lnTo>
                        <a:pt x="100" y="427"/>
                      </a:lnTo>
                      <a:lnTo>
                        <a:pt x="100" y="469"/>
                      </a:lnTo>
                      <a:lnTo>
                        <a:pt x="114" y="597"/>
                      </a:lnTo>
                      <a:lnTo>
                        <a:pt x="114" y="668"/>
                      </a:lnTo>
                      <a:lnTo>
                        <a:pt x="100" y="725"/>
                      </a:lnTo>
                      <a:lnTo>
                        <a:pt x="100" y="853"/>
                      </a:lnTo>
                      <a:lnTo>
                        <a:pt x="114" y="910"/>
                      </a:lnTo>
                      <a:lnTo>
                        <a:pt x="114" y="952"/>
                      </a:lnTo>
                      <a:lnTo>
                        <a:pt x="128" y="1052"/>
                      </a:lnTo>
                      <a:lnTo>
                        <a:pt x="157" y="1109"/>
                      </a:lnTo>
                      <a:lnTo>
                        <a:pt x="171" y="1151"/>
                      </a:lnTo>
                      <a:lnTo>
                        <a:pt x="199" y="1237"/>
                      </a:lnTo>
                      <a:lnTo>
                        <a:pt x="199" y="1265"/>
                      </a:lnTo>
                      <a:lnTo>
                        <a:pt x="214" y="1294"/>
                      </a:lnTo>
                      <a:lnTo>
                        <a:pt x="271" y="1279"/>
                      </a:lnTo>
                      <a:lnTo>
                        <a:pt x="313" y="1265"/>
                      </a:lnTo>
                      <a:lnTo>
                        <a:pt x="342" y="1265"/>
                      </a:lnTo>
                      <a:close/>
                    </a:path>
                  </a:pathLst>
                </a:custGeom>
                <a:noFill/>
                <a:ln w="11113">
                  <a:solidFill>
                    <a:srgbClr val="000000"/>
                  </a:solidFill>
                  <a:prstDash val="solid"/>
                  <a:round/>
                  <a:headEnd/>
                  <a:tailEnd/>
                </a:ln>
              </p:spPr>
              <p:txBody>
                <a:bodyPr/>
                <a:lstStyle/>
                <a:p>
                  <a:endParaRPr lang="en-GB"/>
                </a:p>
              </p:txBody>
            </p:sp>
            <p:grpSp>
              <p:nvGrpSpPr>
                <p:cNvPr id="27993" name="Group 121"/>
                <p:cNvGrpSpPr>
                  <a:grpSpLocks/>
                </p:cNvGrpSpPr>
                <p:nvPr/>
              </p:nvGrpSpPr>
              <p:grpSpPr bwMode="auto">
                <a:xfrm>
                  <a:off x="2229" y="2729"/>
                  <a:ext cx="207" cy="597"/>
                  <a:chOff x="2229" y="2729"/>
                  <a:chExt cx="207" cy="597"/>
                </a:xfrm>
              </p:grpSpPr>
              <p:sp>
                <p:nvSpPr>
                  <p:cNvPr id="27994" name="Freeform 122"/>
                  <p:cNvSpPr>
                    <a:spLocks/>
                  </p:cNvSpPr>
                  <p:nvPr/>
                </p:nvSpPr>
                <p:spPr bwMode="auto">
                  <a:xfrm>
                    <a:off x="2315" y="2857"/>
                    <a:ext cx="35" cy="121"/>
                  </a:xfrm>
                  <a:custGeom>
                    <a:avLst/>
                    <a:gdLst>
                      <a:gd name="T0" fmla="*/ 0 w 71"/>
                      <a:gd name="T1" fmla="*/ 2 h 242"/>
                      <a:gd name="T2" fmla="*/ 0 w 71"/>
                      <a:gd name="T3" fmla="*/ 2 h 242"/>
                      <a:gd name="T4" fmla="*/ 0 w 71"/>
                      <a:gd name="T5" fmla="*/ 2 h 242"/>
                      <a:gd name="T6" fmla="*/ 0 w 71"/>
                      <a:gd name="T7" fmla="*/ 1 h 242"/>
                      <a:gd name="T8" fmla="*/ 0 w 71"/>
                      <a:gd name="T9" fmla="*/ 1 h 242"/>
                      <a:gd name="T10" fmla="*/ 0 w 71"/>
                      <a:gd name="T11" fmla="*/ 1 h 242"/>
                      <a:gd name="T12" fmla="*/ 0 w 71"/>
                      <a:gd name="T13" fmla="*/ 1 h 242"/>
                      <a:gd name="T14" fmla="*/ 0 w 71"/>
                      <a:gd name="T15" fmla="*/ 0 h 242"/>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242"/>
                      <a:gd name="T26" fmla="*/ 71 w 71"/>
                      <a:gd name="T27" fmla="*/ 242 h 2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242">
                        <a:moveTo>
                          <a:pt x="71" y="242"/>
                        </a:moveTo>
                        <a:lnTo>
                          <a:pt x="42" y="199"/>
                        </a:lnTo>
                        <a:lnTo>
                          <a:pt x="28" y="171"/>
                        </a:lnTo>
                        <a:lnTo>
                          <a:pt x="28" y="128"/>
                        </a:lnTo>
                        <a:lnTo>
                          <a:pt x="28" y="100"/>
                        </a:lnTo>
                        <a:lnTo>
                          <a:pt x="14" y="71"/>
                        </a:lnTo>
                        <a:lnTo>
                          <a:pt x="0" y="43"/>
                        </a:lnTo>
                        <a:lnTo>
                          <a:pt x="0" y="0"/>
                        </a:lnTo>
                      </a:path>
                    </a:pathLst>
                  </a:custGeom>
                  <a:noFill/>
                  <a:ln w="33338">
                    <a:solidFill>
                      <a:srgbClr val="BFBFBF"/>
                    </a:solidFill>
                    <a:prstDash val="solid"/>
                    <a:round/>
                    <a:headEnd/>
                    <a:tailEnd/>
                  </a:ln>
                </p:spPr>
                <p:txBody>
                  <a:bodyPr/>
                  <a:lstStyle/>
                  <a:p>
                    <a:endParaRPr lang="en-GB"/>
                  </a:p>
                </p:txBody>
              </p:sp>
              <p:sp>
                <p:nvSpPr>
                  <p:cNvPr id="27995" name="Freeform 123"/>
                  <p:cNvSpPr>
                    <a:spLocks/>
                  </p:cNvSpPr>
                  <p:nvPr/>
                </p:nvSpPr>
                <p:spPr bwMode="auto">
                  <a:xfrm>
                    <a:off x="2229" y="2729"/>
                    <a:ext cx="100" cy="78"/>
                  </a:xfrm>
                  <a:custGeom>
                    <a:avLst/>
                    <a:gdLst>
                      <a:gd name="T0" fmla="*/ 2 w 199"/>
                      <a:gd name="T1" fmla="*/ 1 h 157"/>
                      <a:gd name="T2" fmla="*/ 2 w 199"/>
                      <a:gd name="T3" fmla="*/ 0 h 157"/>
                      <a:gd name="T4" fmla="*/ 2 w 199"/>
                      <a:gd name="T5" fmla="*/ 0 h 157"/>
                      <a:gd name="T6" fmla="*/ 2 w 199"/>
                      <a:gd name="T7" fmla="*/ 0 h 157"/>
                      <a:gd name="T8" fmla="*/ 2 w 199"/>
                      <a:gd name="T9" fmla="*/ 0 h 157"/>
                      <a:gd name="T10" fmla="*/ 2 w 199"/>
                      <a:gd name="T11" fmla="*/ 0 h 157"/>
                      <a:gd name="T12" fmla="*/ 0 w 199"/>
                      <a:gd name="T13" fmla="*/ 0 h 157"/>
                      <a:gd name="T14" fmla="*/ 0 60000 65536"/>
                      <a:gd name="T15" fmla="*/ 0 60000 65536"/>
                      <a:gd name="T16" fmla="*/ 0 60000 65536"/>
                      <a:gd name="T17" fmla="*/ 0 60000 65536"/>
                      <a:gd name="T18" fmla="*/ 0 60000 65536"/>
                      <a:gd name="T19" fmla="*/ 0 60000 65536"/>
                      <a:gd name="T20" fmla="*/ 0 60000 65536"/>
                      <a:gd name="T21" fmla="*/ 0 w 199"/>
                      <a:gd name="T22" fmla="*/ 0 h 157"/>
                      <a:gd name="T23" fmla="*/ 199 w 199"/>
                      <a:gd name="T24" fmla="*/ 157 h 1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157">
                        <a:moveTo>
                          <a:pt x="199" y="157"/>
                        </a:moveTo>
                        <a:lnTo>
                          <a:pt x="199" y="114"/>
                        </a:lnTo>
                        <a:lnTo>
                          <a:pt x="185" y="100"/>
                        </a:lnTo>
                        <a:lnTo>
                          <a:pt x="156" y="43"/>
                        </a:lnTo>
                        <a:lnTo>
                          <a:pt x="142" y="15"/>
                        </a:lnTo>
                        <a:lnTo>
                          <a:pt x="142" y="0"/>
                        </a:lnTo>
                        <a:lnTo>
                          <a:pt x="0" y="43"/>
                        </a:lnTo>
                      </a:path>
                    </a:pathLst>
                  </a:custGeom>
                  <a:noFill/>
                  <a:ln w="33338">
                    <a:solidFill>
                      <a:srgbClr val="BFBFBF"/>
                    </a:solidFill>
                    <a:prstDash val="solid"/>
                    <a:round/>
                    <a:headEnd/>
                    <a:tailEnd/>
                  </a:ln>
                </p:spPr>
                <p:txBody>
                  <a:bodyPr/>
                  <a:lstStyle/>
                  <a:p>
                    <a:endParaRPr lang="en-GB"/>
                  </a:p>
                </p:txBody>
              </p:sp>
              <p:sp>
                <p:nvSpPr>
                  <p:cNvPr id="27996" name="Freeform 124"/>
                  <p:cNvSpPr>
                    <a:spLocks/>
                  </p:cNvSpPr>
                  <p:nvPr/>
                </p:nvSpPr>
                <p:spPr bwMode="auto">
                  <a:xfrm>
                    <a:off x="2365" y="3035"/>
                    <a:ext cx="71" cy="291"/>
                  </a:xfrm>
                  <a:custGeom>
                    <a:avLst/>
                    <a:gdLst>
                      <a:gd name="T0" fmla="*/ 1 w 142"/>
                      <a:gd name="T1" fmla="*/ 5 h 582"/>
                      <a:gd name="T2" fmla="*/ 1 w 142"/>
                      <a:gd name="T3" fmla="*/ 5 h 582"/>
                      <a:gd name="T4" fmla="*/ 1 w 142"/>
                      <a:gd name="T5" fmla="*/ 4 h 582"/>
                      <a:gd name="T6" fmla="*/ 1 w 142"/>
                      <a:gd name="T7" fmla="*/ 4 h 582"/>
                      <a:gd name="T8" fmla="*/ 1 w 142"/>
                      <a:gd name="T9" fmla="*/ 3 h 582"/>
                      <a:gd name="T10" fmla="*/ 1 w 142"/>
                      <a:gd name="T11" fmla="*/ 3 h 582"/>
                      <a:gd name="T12" fmla="*/ 1 w 142"/>
                      <a:gd name="T13" fmla="*/ 2 h 582"/>
                      <a:gd name="T14" fmla="*/ 1 w 142"/>
                      <a:gd name="T15" fmla="*/ 1 h 582"/>
                      <a:gd name="T16" fmla="*/ 1 w 142"/>
                      <a:gd name="T17" fmla="*/ 1 h 582"/>
                      <a:gd name="T18" fmla="*/ 1 w 142"/>
                      <a:gd name="T19" fmla="*/ 1 h 582"/>
                      <a:gd name="T20" fmla="*/ 0 w 142"/>
                      <a:gd name="T21" fmla="*/ 0 h 5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2"/>
                      <a:gd name="T34" fmla="*/ 0 h 582"/>
                      <a:gd name="T35" fmla="*/ 142 w 142"/>
                      <a:gd name="T36" fmla="*/ 582 h 5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2" h="582">
                        <a:moveTo>
                          <a:pt x="142" y="582"/>
                        </a:moveTo>
                        <a:lnTo>
                          <a:pt x="142" y="525"/>
                        </a:lnTo>
                        <a:lnTo>
                          <a:pt x="142" y="497"/>
                        </a:lnTo>
                        <a:lnTo>
                          <a:pt x="128" y="426"/>
                        </a:lnTo>
                        <a:lnTo>
                          <a:pt x="128" y="383"/>
                        </a:lnTo>
                        <a:lnTo>
                          <a:pt x="128" y="326"/>
                        </a:lnTo>
                        <a:lnTo>
                          <a:pt x="100" y="184"/>
                        </a:lnTo>
                        <a:lnTo>
                          <a:pt x="57" y="99"/>
                        </a:lnTo>
                        <a:lnTo>
                          <a:pt x="43" y="71"/>
                        </a:lnTo>
                        <a:lnTo>
                          <a:pt x="29" y="42"/>
                        </a:lnTo>
                        <a:lnTo>
                          <a:pt x="0" y="0"/>
                        </a:lnTo>
                      </a:path>
                    </a:pathLst>
                  </a:custGeom>
                  <a:noFill/>
                  <a:ln w="33338">
                    <a:solidFill>
                      <a:srgbClr val="BFBFBF"/>
                    </a:solidFill>
                    <a:prstDash val="solid"/>
                    <a:round/>
                    <a:headEnd/>
                    <a:tailEnd/>
                  </a:ln>
                </p:spPr>
                <p:txBody>
                  <a:bodyPr/>
                  <a:lstStyle/>
                  <a:p>
                    <a:endParaRPr lang="en-GB"/>
                  </a:p>
                </p:txBody>
              </p:sp>
            </p:grpSp>
          </p:grpSp>
          <p:sp>
            <p:nvSpPr>
              <p:cNvPr id="27978" name="AutoShape 125"/>
              <p:cNvSpPr>
                <a:spLocks noChangeArrowheads="1"/>
              </p:cNvSpPr>
              <p:nvPr/>
            </p:nvSpPr>
            <p:spPr bwMode="auto">
              <a:xfrm>
                <a:off x="2251" y="2665"/>
                <a:ext cx="57"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79" name="Freeform 126"/>
              <p:cNvSpPr>
                <a:spLocks/>
              </p:cNvSpPr>
              <p:nvPr/>
            </p:nvSpPr>
            <p:spPr bwMode="auto">
              <a:xfrm>
                <a:off x="2258" y="2644"/>
                <a:ext cx="35" cy="57"/>
              </a:xfrm>
              <a:custGeom>
                <a:avLst/>
                <a:gdLst>
                  <a:gd name="T0" fmla="*/ 0 w 71"/>
                  <a:gd name="T1" fmla="*/ 0 h 114"/>
                  <a:gd name="T2" fmla="*/ 0 w 71"/>
                  <a:gd name="T3" fmla="*/ 1 h 114"/>
                  <a:gd name="T4" fmla="*/ 0 w 71"/>
                  <a:gd name="T5" fmla="*/ 1 h 114"/>
                  <a:gd name="T6" fmla="*/ 0 w 71"/>
                  <a:gd name="T7" fmla="*/ 1 h 114"/>
                  <a:gd name="T8" fmla="*/ 0 w 71"/>
                  <a:gd name="T9" fmla="*/ 0 h 114"/>
                  <a:gd name="T10" fmla="*/ 0 60000 65536"/>
                  <a:gd name="T11" fmla="*/ 0 60000 65536"/>
                  <a:gd name="T12" fmla="*/ 0 60000 65536"/>
                  <a:gd name="T13" fmla="*/ 0 60000 65536"/>
                  <a:gd name="T14" fmla="*/ 0 60000 65536"/>
                  <a:gd name="T15" fmla="*/ 0 w 71"/>
                  <a:gd name="T16" fmla="*/ 0 h 114"/>
                  <a:gd name="T17" fmla="*/ 71 w 71"/>
                  <a:gd name="T18" fmla="*/ 114 h 114"/>
                </a:gdLst>
                <a:ahLst/>
                <a:cxnLst>
                  <a:cxn ang="T10">
                    <a:pos x="T0" y="T1"/>
                  </a:cxn>
                  <a:cxn ang="T11">
                    <a:pos x="T2" y="T3"/>
                  </a:cxn>
                  <a:cxn ang="T12">
                    <a:pos x="T4" y="T5"/>
                  </a:cxn>
                  <a:cxn ang="T13">
                    <a:pos x="T6" y="T7"/>
                  </a:cxn>
                  <a:cxn ang="T14">
                    <a:pos x="T8" y="T9"/>
                  </a:cxn>
                </a:cxnLst>
                <a:rect l="T15" t="T16" r="T17" b="T18"/>
                <a:pathLst>
                  <a:path w="71" h="114">
                    <a:moveTo>
                      <a:pt x="42" y="0"/>
                    </a:moveTo>
                    <a:lnTo>
                      <a:pt x="71" y="114"/>
                    </a:lnTo>
                    <a:lnTo>
                      <a:pt x="28" y="114"/>
                    </a:lnTo>
                    <a:lnTo>
                      <a:pt x="0" y="14"/>
                    </a:lnTo>
                    <a:lnTo>
                      <a:pt x="42"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0" name="AutoShape 127"/>
              <p:cNvSpPr>
                <a:spLocks noChangeArrowheads="1"/>
              </p:cNvSpPr>
              <p:nvPr/>
            </p:nvSpPr>
            <p:spPr bwMode="auto">
              <a:xfrm>
                <a:off x="2158" y="2544"/>
                <a:ext cx="178"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81" name="Freeform 128"/>
              <p:cNvSpPr>
                <a:spLocks/>
              </p:cNvSpPr>
              <p:nvPr/>
            </p:nvSpPr>
            <p:spPr bwMode="auto">
              <a:xfrm>
                <a:off x="2222" y="2466"/>
                <a:ext cx="57" cy="178"/>
              </a:xfrm>
              <a:custGeom>
                <a:avLst/>
                <a:gdLst>
                  <a:gd name="T0" fmla="*/ 1 w 113"/>
                  <a:gd name="T1" fmla="*/ 0 h 356"/>
                  <a:gd name="T2" fmla="*/ 1 w 113"/>
                  <a:gd name="T3" fmla="*/ 3 h 356"/>
                  <a:gd name="T4" fmla="*/ 1 w 113"/>
                  <a:gd name="T5" fmla="*/ 3 h 356"/>
                  <a:gd name="T6" fmla="*/ 0 w 113"/>
                  <a:gd name="T7" fmla="*/ 1 h 356"/>
                  <a:gd name="T8" fmla="*/ 1 w 113"/>
                  <a:gd name="T9" fmla="*/ 0 h 356"/>
                  <a:gd name="T10" fmla="*/ 0 60000 65536"/>
                  <a:gd name="T11" fmla="*/ 0 60000 65536"/>
                  <a:gd name="T12" fmla="*/ 0 60000 65536"/>
                  <a:gd name="T13" fmla="*/ 0 60000 65536"/>
                  <a:gd name="T14" fmla="*/ 0 60000 65536"/>
                  <a:gd name="T15" fmla="*/ 0 w 113"/>
                  <a:gd name="T16" fmla="*/ 0 h 356"/>
                  <a:gd name="T17" fmla="*/ 113 w 113"/>
                  <a:gd name="T18" fmla="*/ 356 h 356"/>
                </a:gdLst>
                <a:ahLst/>
                <a:cxnLst>
                  <a:cxn ang="T10">
                    <a:pos x="T0" y="T1"/>
                  </a:cxn>
                  <a:cxn ang="T11">
                    <a:pos x="T2" y="T3"/>
                  </a:cxn>
                  <a:cxn ang="T12">
                    <a:pos x="T4" y="T5"/>
                  </a:cxn>
                  <a:cxn ang="T13">
                    <a:pos x="T6" y="T7"/>
                  </a:cxn>
                  <a:cxn ang="T14">
                    <a:pos x="T8" y="T9"/>
                  </a:cxn>
                </a:cxnLst>
                <a:rect l="T15" t="T16" r="T17" b="T18"/>
                <a:pathLst>
                  <a:path w="113" h="356">
                    <a:moveTo>
                      <a:pt x="28" y="0"/>
                    </a:moveTo>
                    <a:lnTo>
                      <a:pt x="113" y="356"/>
                    </a:lnTo>
                    <a:lnTo>
                      <a:pt x="71" y="356"/>
                    </a:lnTo>
                    <a:lnTo>
                      <a:pt x="0" y="15"/>
                    </a:lnTo>
                    <a:lnTo>
                      <a:pt x="2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2" name="Freeform 129"/>
              <p:cNvSpPr>
                <a:spLocks/>
              </p:cNvSpPr>
              <p:nvPr/>
            </p:nvSpPr>
            <p:spPr bwMode="auto">
              <a:xfrm>
                <a:off x="2038" y="1963"/>
                <a:ext cx="99" cy="71"/>
              </a:xfrm>
              <a:custGeom>
                <a:avLst/>
                <a:gdLst>
                  <a:gd name="T0" fmla="*/ 0 w 199"/>
                  <a:gd name="T1" fmla="*/ 1 h 142"/>
                  <a:gd name="T2" fmla="*/ 0 w 199"/>
                  <a:gd name="T3" fmla="*/ 1 h 142"/>
                  <a:gd name="T4" fmla="*/ 0 w 199"/>
                  <a:gd name="T5" fmla="*/ 1 h 142"/>
                  <a:gd name="T6" fmla="*/ 1 w 199"/>
                  <a:gd name="T7" fmla="*/ 1 h 142"/>
                  <a:gd name="T8" fmla="*/ 1 w 199"/>
                  <a:gd name="T9" fmla="*/ 1 h 142"/>
                  <a:gd name="T10" fmla="*/ 1 w 199"/>
                  <a:gd name="T11" fmla="*/ 0 h 142"/>
                  <a:gd name="T12" fmla="*/ 0 w 199"/>
                  <a:gd name="T13" fmla="*/ 1 h 142"/>
                  <a:gd name="T14" fmla="*/ 0 w 199"/>
                  <a:gd name="T15" fmla="*/ 1 h 142"/>
                  <a:gd name="T16" fmla="*/ 0 w 199"/>
                  <a:gd name="T17" fmla="*/ 1 h 1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9"/>
                  <a:gd name="T28" fmla="*/ 0 h 142"/>
                  <a:gd name="T29" fmla="*/ 199 w 199"/>
                  <a:gd name="T30" fmla="*/ 142 h 1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9" h="142">
                    <a:moveTo>
                      <a:pt x="43" y="29"/>
                    </a:moveTo>
                    <a:lnTo>
                      <a:pt x="0" y="85"/>
                    </a:lnTo>
                    <a:lnTo>
                      <a:pt x="28" y="142"/>
                    </a:lnTo>
                    <a:lnTo>
                      <a:pt x="199" y="128"/>
                    </a:lnTo>
                    <a:lnTo>
                      <a:pt x="185" y="71"/>
                    </a:lnTo>
                    <a:lnTo>
                      <a:pt x="128" y="0"/>
                    </a:lnTo>
                    <a:lnTo>
                      <a:pt x="85" y="29"/>
                    </a:lnTo>
                    <a:lnTo>
                      <a:pt x="57" y="29"/>
                    </a:lnTo>
                    <a:lnTo>
                      <a:pt x="43" y="29"/>
                    </a:lnTo>
                    <a:close/>
                  </a:path>
                </a:pathLst>
              </a:custGeom>
              <a:noFill/>
              <a:ln w="11113">
                <a:solidFill>
                  <a:srgbClr val="000000"/>
                </a:solidFill>
                <a:prstDash val="solid"/>
                <a:round/>
                <a:headEnd/>
                <a:tailEnd/>
              </a:ln>
            </p:spPr>
            <p:txBody>
              <a:bodyPr/>
              <a:lstStyle/>
              <a:p>
                <a:endParaRPr lang="en-GB"/>
              </a:p>
            </p:txBody>
          </p:sp>
          <p:sp>
            <p:nvSpPr>
              <p:cNvPr id="27983" name="Freeform 130"/>
              <p:cNvSpPr>
                <a:spLocks/>
              </p:cNvSpPr>
              <p:nvPr/>
            </p:nvSpPr>
            <p:spPr bwMode="auto">
              <a:xfrm>
                <a:off x="2101" y="1977"/>
                <a:ext cx="36" cy="50"/>
              </a:xfrm>
              <a:custGeom>
                <a:avLst/>
                <a:gdLst>
                  <a:gd name="T0" fmla="*/ 1 w 71"/>
                  <a:gd name="T1" fmla="*/ 1 h 99"/>
                  <a:gd name="T2" fmla="*/ 1 w 71"/>
                  <a:gd name="T3" fmla="*/ 1 h 99"/>
                  <a:gd name="T4" fmla="*/ 0 w 71"/>
                  <a:gd name="T5" fmla="*/ 0 h 99"/>
                  <a:gd name="T6" fmla="*/ 1 w 71"/>
                  <a:gd name="T7" fmla="*/ 1 h 99"/>
                  <a:gd name="T8" fmla="*/ 1 w 71"/>
                  <a:gd name="T9" fmla="*/ 1 h 99"/>
                  <a:gd name="T10" fmla="*/ 1 w 71"/>
                  <a:gd name="T11" fmla="*/ 1 h 99"/>
                  <a:gd name="T12" fmla="*/ 1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71" y="71"/>
                    </a:moveTo>
                    <a:lnTo>
                      <a:pt x="71" y="42"/>
                    </a:lnTo>
                    <a:lnTo>
                      <a:pt x="0" y="0"/>
                    </a:lnTo>
                    <a:lnTo>
                      <a:pt x="28" y="42"/>
                    </a:lnTo>
                    <a:lnTo>
                      <a:pt x="28" y="99"/>
                    </a:lnTo>
                    <a:lnTo>
                      <a:pt x="57" y="71"/>
                    </a:lnTo>
                    <a:lnTo>
                      <a:pt x="71" y="71"/>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4" name="Line 131"/>
              <p:cNvSpPr>
                <a:spLocks noChangeShapeType="1"/>
              </p:cNvSpPr>
              <p:nvPr/>
            </p:nvSpPr>
            <p:spPr bwMode="auto">
              <a:xfrm flipH="1">
                <a:off x="2040" y="1980"/>
                <a:ext cx="66" cy="15"/>
              </a:xfrm>
              <a:prstGeom prst="line">
                <a:avLst/>
              </a:prstGeom>
              <a:noFill/>
              <a:ln w="11113">
                <a:solidFill>
                  <a:srgbClr val="000000"/>
                </a:solidFill>
                <a:round/>
                <a:headEnd/>
                <a:tailEnd/>
              </a:ln>
            </p:spPr>
            <p:txBody>
              <a:bodyPr/>
              <a:lstStyle/>
              <a:p>
                <a:endParaRPr lang="en-GB"/>
              </a:p>
            </p:txBody>
          </p:sp>
          <p:sp>
            <p:nvSpPr>
              <p:cNvPr id="27985" name="AutoShape 132"/>
              <p:cNvSpPr>
                <a:spLocks noChangeArrowheads="1"/>
              </p:cNvSpPr>
              <p:nvPr/>
            </p:nvSpPr>
            <p:spPr bwMode="auto">
              <a:xfrm>
                <a:off x="1867" y="1799"/>
                <a:ext cx="355" cy="50"/>
              </a:xfrm>
              <a:prstGeom prst="roundRect">
                <a:avLst>
                  <a:gd name="adj" fmla="val 0"/>
                </a:avLst>
              </a:prstGeom>
              <a:solidFill>
                <a:srgbClr val="FFFFFF"/>
              </a:solidFill>
              <a:ln w="9525">
                <a:noFill/>
                <a:round/>
                <a:headEnd/>
                <a:tailEnd/>
              </a:ln>
            </p:spPr>
            <p:txBody>
              <a:bodyPr/>
              <a:lstStyle/>
              <a:p>
                <a:endParaRPr lang="en-GB"/>
              </a:p>
            </p:txBody>
          </p:sp>
          <p:sp>
            <p:nvSpPr>
              <p:cNvPr id="27986" name="Freeform 133"/>
              <p:cNvSpPr>
                <a:spLocks/>
              </p:cNvSpPr>
              <p:nvPr/>
            </p:nvSpPr>
            <p:spPr bwMode="auto">
              <a:xfrm>
                <a:off x="1991" y="1650"/>
                <a:ext cx="114" cy="348"/>
              </a:xfrm>
              <a:custGeom>
                <a:avLst/>
                <a:gdLst>
                  <a:gd name="T0" fmla="*/ 1 w 227"/>
                  <a:gd name="T1" fmla="*/ 0 h 696"/>
                  <a:gd name="T2" fmla="*/ 2 w 227"/>
                  <a:gd name="T3" fmla="*/ 6 h 696"/>
                  <a:gd name="T4" fmla="*/ 2 w 227"/>
                  <a:gd name="T5" fmla="*/ 6 h 696"/>
                  <a:gd name="T6" fmla="*/ 0 w 227"/>
                  <a:gd name="T7" fmla="*/ 1 h 696"/>
                  <a:gd name="T8" fmla="*/ 1 w 227"/>
                  <a:gd name="T9" fmla="*/ 0 h 696"/>
                  <a:gd name="T10" fmla="*/ 0 60000 65536"/>
                  <a:gd name="T11" fmla="*/ 0 60000 65536"/>
                  <a:gd name="T12" fmla="*/ 0 60000 65536"/>
                  <a:gd name="T13" fmla="*/ 0 60000 65536"/>
                  <a:gd name="T14" fmla="*/ 0 60000 65536"/>
                  <a:gd name="T15" fmla="*/ 0 w 227"/>
                  <a:gd name="T16" fmla="*/ 0 h 696"/>
                  <a:gd name="T17" fmla="*/ 227 w 227"/>
                  <a:gd name="T18" fmla="*/ 696 h 696"/>
                </a:gdLst>
                <a:ahLst/>
                <a:cxnLst>
                  <a:cxn ang="T10">
                    <a:pos x="T0" y="T1"/>
                  </a:cxn>
                  <a:cxn ang="T11">
                    <a:pos x="T2" y="T3"/>
                  </a:cxn>
                  <a:cxn ang="T12">
                    <a:pos x="T4" y="T5"/>
                  </a:cxn>
                  <a:cxn ang="T13">
                    <a:pos x="T6" y="T7"/>
                  </a:cxn>
                  <a:cxn ang="T14">
                    <a:pos x="T8" y="T9"/>
                  </a:cxn>
                </a:cxnLst>
                <a:rect l="T15" t="T16" r="T17" b="T18"/>
                <a:pathLst>
                  <a:path w="227" h="696">
                    <a:moveTo>
                      <a:pt x="71" y="0"/>
                    </a:moveTo>
                    <a:lnTo>
                      <a:pt x="227" y="682"/>
                    </a:lnTo>
                    <a:lnTo>
                      <a:pt x="142" y="696"/>
                    </a:lnTo>
                    <a:lnTo>
                      <a:pt x="0" y="14"/>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987" name="Freeform 134"/>
              <p:cNvSpPr>
                <a:spLocks/>
              </p:cNvSpPr>
              <p:nvPr/>
            </p:nvSpPr>
            <p:spPr bwMode="auto">
              <a:xfrm>
                <a:off x="2023" y="1693"/>
                <a:ext cx="71" cy="277"/>
              </a:xfrm>
              <a:custGeom>
                <a:avLst/>
                <a:gdLst>
                  <a:gd name="T0" fmla="*/ 0 w 142"/>
                  <a:gd name="T1" fmla="*/ 0 h 554"/>
                  <a:gd name="T2" fmla="*/ 1 w 142"/>
                  <a:gd name="T3" fmla="*/ 0 h 554"/>
                  <a:gd name="T4" fmla="*/ 1 w 142"/>
                  <a:gd name="T5" fmla="*/ 4 h 554"/>
                  <a:gd name="T6" fmla="*/ 1 w 142"/>
                  <a:gd name="T7" fmla="*/ 5 h 554"/>
                  <a:gd name="T8" fmla="*/ 1 w 142"/>
                  <a:gd name="T9" fmla="*/ 5 h 554"/>
                  <a:gd name="T10" fmla="*/ 0 w 142"/>
                  <a:gd name="T11" fmla="*/ 1 h 554"/>
                  <a:gd name="T12" fmla="*/ 0 w 142"/>
                  <a:gd name="T13" fmla="*/ 0 h 554"/>
                  <a:gd name="T14" fmla="*/ 0 60000 65536"/>
                  <a:gd name="T15" fmla="*/ 0 60000 65536"/>
                  <a:gd name="T16" fmla="*/ 0 60000 65536"/>
                  <a:gd name="T17" fmla="*/ 0 60000 65536"/>
                  <a:gd name="T18" fmla="*/ 0 60000 65536"/>
                  <a:gd name="T19" fmla="*/ 0 60000 65536"/>
                  <a:gd name="T20" fmla="*/ 0 60000 65536"/>
                  <a:gd name="T21" fmla="*/ 0 w 142"/>
                  <a:gd name="T22" fmla="*/ 0 h 554"/>
                  <a:gd name="T23" fmla="*/ 142 w 142"/>
                  <a:gd name="T24" fmla="*/ 554 h 5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554">
                    <a:moveTo>
                      <a:pt x="0" y="0"/>
                    </a:moveTo>
                    <a:lnTo>
                      <a:pt x="42" y="0"/>
                    </a:lnTo>
                    <a:lnTo>
                      <a:pt x="142" y="512"/>
                    </a:lnTo>
                    <a:lnTo>
                      <a:pt x="142" y="554"/>
                    </a:lnTo>
                    <a:lnTo>
                      <a:pt x="99" y="554"/>
                    </a:lnTo>
                    <a:lnTo>
                      <a:pt x="0" y="43"/>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8" name="Arc 135"/>
              <p:cNvSpPr>
                <a:spLocks/>
              </p:cNvSpPr>
              <p:nvPr/>
            </p:nvSpPr>
            <p:spPr bwMode="auto">
              <a:xfrm>
                <a:off x="1974" y="1678"/>
                <a:ext cx="60" cy="5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21600" y="43200"/>
                    </a:moveTo>
                    <a:cubicBezTo>
                      <a:pt x="9670" y="43200"/>
                      <a:pt x="0" y="33529"/>
                      <a:pt x="0" y="21600"/>
                    </a:cubicBezTo>
                    <a:cubicBezTo>
                      <a:pt x="-1" y="9670"/>
                      <a:pt x="9670" y="0"/>
                      <a:pt x="21599" y="0"/>
                    </a:cubicBezTo>
                  </a:path>
                  <a:path w="21600" h="43200" stroke="0" extrusionOk="0">
                    <a:moveTo>
                      <a:pt x="21600" y="43200"/>
                    </a:moveTo>
                    <a:cubicBezTo>
                      <a:pt x="9670" y="43200"/>
                      <a:pt x="0" y="33529"/>
                      <a:pt x="0" y="21600"/>
                    </a:cubicBezTo>
                    <a:cubicBezTo>
                      <a:pt x="-1" y="9670"/>
                      <a:pt x="9670" y="0"/>
                      <a:pt x="21599" y="0"/>
                    </a:cubicBezTo>
                    <a:lnTo>
                      <a:pt x="21600" y="21600"/>
                    </a:lnTo>
                    <a:lnTo>
                      <a:pt x="21600" y="43200"/>
                    </a:lnTo>
                    <a:close/>
                  </a:path>
                </a:pathLst>
              </a:custGeom>
              <a:solidFill>
                <a:srgbClr val="FFFFFF"/>
              </a:solidFill>
              <a:ln w="9525">
                <a:noFill/>
                <a:round/>
                <a:headEnd/>
                <a:tailEnd/>
              </a:ln>
            </p:spPr>
            <p:txBody>
              <a:bodyPr/>
              <a:lstStyle/>
              <a:p>
                <a:endParaRPr lang="en-GB"/>
              </a:p>
            </p:txBody>
          </p:sp>
          <p:sp>
            <p:nvSpPr>
              <p:cNvPr id="27989" name="Freeform 136"/>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w 100"/>
                  <a:gd name="T31" fmla="*/ 0 h 113"/>
                  <a:gd name="T32" fmla="*/ 0 w 100"/>
                  <a:gd name="T33" fmla="*/ 0 h 1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0"/>
                  <a:gd name="T52" fmla="*/ 0 h 113"/>
                  <a:gd name="T53" fmla="*/ 100 w 100"/>
                  <a:gd name="T54" fmla="*/ 113 h 1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lnTo>
                      <a:pt x="43" y="0"/>
                    </a:lnTo>
                    <a:lnTo>
                      <a:pt x="86" y="0"/>
                    </a:lnTo>
                    <a:close/>
                  </a:path>
                </a:pathLst>
              </a:custGeom>
              <a:solidFill>
                <a:srgbClr val="FFFFFF"/>
              </a:solidFill>
              <a:ln w="9525">
                <a:noFill/>
                <a:round/>
                <a:headEnd/>
                <a:tailEnd/>
              </a:ln>
            </p:spPr>
            <p:txBody>
              <a:bodyPr/>
              <a:lstStyle/>
              <a:p>
                <a:endParaRPr lang="en-GB"/>
              </a:p>
            </p:txBody>
          </p:sp>
          <p:sp>
            <p:nvSpPr>
              <p:cNvPr id="27990" name="Freeform 137"/>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0"/>
                  <a:gd name="T46" fmla="*/ 0 h 113"/>
                  <a:gd name="T47" fmla="*/ 100 w 100"/>
                  <a:gd name="T48" fmla="*/ 113 h 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path>
                </a:pathLst>
              </a:custGeom>
              <a:noFill/>
              <a:ln w="11113">
                <a:solidFill>
                  <a:srgbClr val="000000"/>
                </a:solidFill>
                <a:prstDash val="solid"/>
                <a:round/>
                <a:headEnd/>
                <a:tailEnd/>
              </a:ln>
            </p:spPr>
            <p:txBody>
              <a:bodyPr/>
              <a:lstStyle/>
              <a:p>
                <a:endParaRPr lang="en-GB"/>
              </a:p>
            </p:txBody>
          </p:sp>
        </p:grpSp>
        <p:grpSp>
          <p:nvGrpSpPr>
            <p:cNvPr id="27662" name="Group 138"/>
            <p:cNvGrpSpPr>
              <a:grpSpLocks/>
            </p:cNvGrpSpPr>
            <p:nvPr/>
          </p:nvGrpSpPr>
          <p:grpSpPr bwMode="auto">
            <a:xfrm>
              <a:off x="1206" y="1863"/>
              <a:ext cx="426" cy="1520"/>
              <a:chOff x="1206" y="1863"/>
              <a:chExt cx="426" cy="1520"/>
            </a:xfrm>
          </p:grpSpPr>
          <p:sp>
            <p:nvSpPr>
              <p:cNvPr id="27936" name="Freeform 139"/>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0 w 341"/>
                  <a:gd name="T17" fmla="*/ 4 h 412"/>
                  <a:gd name="T18" fmla="*/ 0 w 341"/>
                  <a:gd name="T19" fmla="*/ 3 h 412"/>
                  <a:gd name="T20" fmla="*/ 0 w 341"/>
                  <a:gd name="T21" fmla="*/ 3 h 412"/>
                  <a:gd name="T22" fmla="*/ 0 w 341"/>
                  <a:gd name="T23" fmla="*/ 3 h 412"/>
                  <a:gd name="T24" fmla="*/ 0 w 341"/>
                  <a:gd name="T25" fmla="*/ 2 h 412"/>
                  <a:gd name="T26" fmla="*/ 1 w 341"/>
                  <a:gd name="T27" fmla="*/ 1 h 4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1"/>
                  <a:gd name="T43" fmla="*/ 0 h 412"/>
                  <a:gd name="T44" fmla="*/ 341 w 341"/>
                  <a:gd name="T45" fmla="*/ 412 h 4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1" h="412">
                    <a:moveTo>
                      <a:pt x="28" y="128"/>
                    </a:moveTo>
                    <a:lnTo>
                      <a:pt x="42" y="57"/>
                    </a:lnTo>
                    <a:lnTo>
                      <a:pt x="71" y="28"/>
                    </a:lnTo>
                    <a:lnTo>
                      <a:pt x="71" y="14"/>
                    </a:lnTo>
                    <a:lnTo>
                      <a:pt x="114" y="0"/>
                    </a:lnTo>
                    <a:lnTo>
                      <a:pt x="242" y="256"/>
                    </a:lnTo>
                    <a:lnTo>
                      <a:pt x="341" y="299"/>
                    </a:lnTo>
                    <a:lnTo>
                      <a:pt x="14" y="412"/>
                    </a:lnTo>
                    <a:lnTo>
                      <a:pt x="0" y="398"/>
                    </a:lnTo>
                    <a:lnTo>
                      <a:pt x="0" y="384"/>
                    </a:lnTo>
                    <a:lnTo>
                      <a:pt x="0" y="327"/>
                    </a:lnTo>
                    <a:lnTo>
                      <a:pt x="0" y="299"/>
                    </a:lnTo>
                    <a:lnTo>
                      <a:pt x="0" y="256"/>
                    </a:lnTo>
                    <a:lnTo>
                      <a:pt x="28" y="128"/>
                    </a:lnTo>
                    <a:close/>
                  </a:path>
                </a:pathLst>
              </a:custGeom>
              <a:solidFill>
                <a:srgbClr val="FFFFFF"/>
              </a:solidFill>
              <a:ln w="9525">
                <a:noFill/>
                <a:round/>
                <a:headEnd/>
                <a:tailEnd/>
              </a:ln>
            </p:spPr>
            <p:txBody>
              <a:bodyPr/>
              <a:lstStyle/>
              <a:p>
                <a:endParaRPr lang="en-GB"/>
              </a:p>
            </p:txBody>
          </p:sp>
          <p:sp>
            <p:nvSpPr>
              <p:cNvPr id="27937" name="Freeform 140"/>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1 w 341"/>
                  <a:gd name="T17" fmla="*/ 3 h 412"/>
                  <a:gd name="T18" fmla="*/ 0 w 341"/>
                  <a:gd name="T19" fmla="*/ 3 h 412"/>
                  <a:gd name="T20" fmla="*/ 0 w 341"/>
                  <a:gd name="T21" fmla="*/ 3 h 412"/>
                  <a:gd name="T22" fmla="*/ 0 w 341"/>
                  <a:gd name="T23" fmla="*/ 3 h 412"/>
                  <a:gd name="T24" fmla="*/ 0 w 341"/>
                  <a:gd name="T25" fmla="*/ 3 h 412"/>
                  <a:gd name="T26" fmla="*/ 0 w 341"/>
                  <a:gd name="T27" fmla="*/ 2 h 412"/>
                  <a:gd name="T28" fmla="*/ 0 w 341"/>
                  <a:gd name="T29" fmla="*/ 2 h 412"/>
                  <a:gd name="T30" fmla="*/ 1 w 341"/>
                  <a:gd name="T31" fmla="*/ 1 h 4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1"/>
                  <a:gd name="T49" fmla="*/ 0 h 412"/>
                  <a:gd name="T50" fmla="*/ 341 w 341"/>
                  <a:gd name="T51" fmla="*/ 412 h 4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1" h="412">
                    <a:moveTo>
                      <a:pt x="28" y="114"/>
                    </a:moveTo>
                    <a:lnTo>
                      <a:pt x="42" y="28"/>
                    </a:lnTo>
                    <a:lnTo>
                      <a:pt x="57" y="14"/>
                    </a:lnTo>
                    <a:lnTo>
                      <a:pt x="71" y="14"/>
                    </a:lnTo>
                    <a:lnTo>
                      <a:pt x="114" y="0"/>
                    </a:lnTo>
                    <a:lnTo>
                      <a:pt x="242" y="242"/>
                    </a:lnTo>
                    <a:lnTo>
                      <a:pt x="341" y="270"/>
                    </a:lnTo>
                    <a:lnTo>
                      <a:pt x="14" y="412"/>
                    </a:lnTo>
                    <a:lnTo>
                      <a:pt x="14" y="370"/>
                    </a:lnTo>
                    <a:lnTo>
                      <a:pt x="0" y="370"/>
                    </a:lnTo>
                    <a:lnTo>
                      <a:pt x="0" y="341"/>
                    </a:lnTo>
                    <a:lnTo>
                      <a:pt x="0" y="313"/>
                    </a:lnTo>
                    <a:lnTo>
                      <a:pt x="0" y="270"/>
                    </a:lnTo>
                    <a:lnTo>
                      <a:pt x="0" y="242"/>
                    </a:lnTo>
                    <a:lnTo>
                      <a:pt x="0" y="185"/>
                    </a:lnTo>
                    <a:lnTo>
                      <a:pt x="28" y="114"/>
                    </a:lnTo>
                    <a:close/>
                  </a:path>
                </a:pathLst>
              </a:custGeom>
              <a:noFill/>
              <a:ln w="11113">
                <a:solidFill>
                  <a:srgbClr val="000000"/>
                </a:solidFill>
                <a:prstDash val="solid"/>
                <a:round/>
                <a:headEnd/>
                <a:tailEnd/>
              </a:ln>
            </p:spPr>
            <p:txBody>
              <a:bodyPr/>
              <a:lstStyle/>
              <a:p>
                <a:endParaRPr lang="en-GB"/>
              </a:p>
            </p:txBody>
          </p:sp>
          <p:sp>
            <p:nvSpPr>
              <p:cNvPr id="27938" name="Line 141"/>
              <p:cNvSpPr>
                <a:spLocks noChangeShapeType="1"/>
              </p:cNvSpPr>
              <p:nvPr/>
            </p:nvSpPr>
            <p:spPr bwMode="auto">
              <a:xfrm flipV="1">
                <a:off x="1321" y="2028"/>
                <a:ext cx="31" cy="60"/>
              </a:xfrm>
              <a:prstGeom prst="line">
                <a:avLst/>
              </a:prstGeom>
              <a:noFill/>
              <a:ln w="7938">
                <a:solidFill>
                  <a:srgbClr val="000000"/>
                </a:solidFill>
                <a:round/>
                <a:headEnd/>
                <a:tailEnd/>
              </a:ln>
            </p:spPr>
            <p:txBody>
              <a:bodyPr/>
              <a:lstStyle/>
              <a:p>
                <a:endParaRPr lang="en-GB"/>
              </a:p>
            </p:txBody>
          </p:sp>
          <p:sp>
            <p:nvSpPr>
              <p:cNvPr id="27939" name="Freeform 142"/>
              <p:cNvSpPr>
                <a:spLocks/>
              </p:cNvSpPr>
              <p:nvPr/>
            </p:nvSpPr>
            <p:spPr bwMode="auto">
              <a:xfrm>
                <a:off x="1206" y="1870"/>
                <a:ext cx="426" cy="1513"/>
              </a:xfrm>
              <a:custGeom>
                <a:avLst/>
                <a:gdLst>
                  <a:gd name="T0" fmla="*/ 5 w 853"/>
                  <a:gd name="T1" fmla="*/ 16 h 3026"/>
                  <a:gd name="T2" fmla="*/ 5 w 853"/>
                  <a:gd name="T3" fmla="*/ 18 h 3026"/>
                  <a:gd name="T4" fmla="*/ 5 w 853"/>
                  <a:gd name="T5" fmla="*/ 20 h 3026"/>
                  <a:gd name="T6" fmla="*/ 5 w 853"/>
                  <a:gd name="T7" fmla="*/ 22 h 3026"/>
                  <a:gd name="T8" fmla="*/ 5 w 853"/>
                  <a:gd name="T9" fmla="*/ 23 h 3026"/>
                  <a:gd name="T10" fmla="*/ 5 w 853"/>
                  <a:gd name="T11" fmla="*/ 23 h 3026"/>
                  <a:gd name="T12" fmla="*/ 5 w 853"/>
                  <a:gd name="T13" fmla="*/ 24 h 3026"/>
                  <a:gd name="T14" fmla="*/ 4 w 853"/>
                  <a:gd name="T15" fmla="*/ 24 h 3026"/>
                  <a:gd name="T16" fmla="*/ 3 w 853"/>
                  <a:gd name="T17" fmla="*/ 24 h 3026"/>
                  <a:gd name="T18" fmla="*/ 2 w 853"/>
                  <a:gd name="T19" fmla="*/ 23 h 3026"/>
                  <a:gd name="T20" fmla="*/ 2 w 853"/>
                  <a:gd name="T21" fmla="*/ 23 h 3026"/>
                  <a:gd name="T22" fmla="*/ 2 w 853"/>
                  <a:gd name="T23" fmla="*/ 22 h 3026"/>
                  <a:gd name="T24" fmla="*/ 2 w 853"/>
                  <a:gd name="T25" fmla="*/ 20 h 3026"/>
                  <a:gd name="T26" fmla="*/ 2 w 853"/>
                  <a:gd name="T27" fmla="*/ 18 h 3026"/>
                  <a:gd name="T28" fmla="*/ 2 w 853"/>
                  <a:gd name="T29" fmla="*/ 16 h 3026"/>
                  <a:gd name="T30" fmla="*/ 2 w 853"/>
                  <a:gd name="T31" fmla="*/ 14 h 3026"/>
                  <a:gd name="T32" fmla="*/ 2 w 853"/>
                  <a:gd name="T33" fmla="*/ 13 h 3026"/>
                  <a:gd name="T34" fmla="*/ 2 w 853"/>
                  <a:gd name="T35" fmla="*/ 12 h 3026"/>
                  <a:gd name="T36" fmla="*/ 2 w 853"/>
                  <a:gd name="T37" fmla="*/ 10 h 3026"/>
                  <a:gd name="T38" fmla="*/ 2 w 853"/>
                  <a:gd name="T39" fmla="*/ 9 h 3026"/>
                  <a:gd name="T40" fmla="*/ 2 w 853"/>
                  <a:gd name="T41" fmla="*/ 9 h 3026"/>
                  <a:gd name="T42" fmla="*/ 2 w 853"/>
                  <a:gd name="T43" fmla="*/ 8 h 3026"/>
                  <a:gd name="T44" fmla="*/ 1 w 853"/>
                  <a:gd name="T45" fmla="*/ 8 h 3026"/>
                  <a:gd name="T46" fmla="*/ 0 w 853"/>
                  <a:gd name="T47" fmla="*/ 6 h 3026"/>
                  <a:gd name="T48" fmla="*/ 0 w 853"/>
                  <a:gd name="T49" fmla="*/ 6 h 3026"/>
                  <a:gd name="T50" fmla="*/ 0 w 853"/>
                  <a:gd name="T51" fmla="*/ 6 h 3026"/>
                  <a:gd name="T52" fmla="*/ 0 w 853"/>
                  <a:gd name="T53" fmla="*/ 5 h 3026"/>
                  <a:gd name="T54" fmla="*/ 0 w 853"/>
                  <a:gd name="T55" fmla="*/ 5 h 3026"/>
                  <a:gd name="T56" fmla="*/ 3 w 853"/>
                  <a:gd name="T57" fmla="*/ 4 h 3026"/>
                  <a:gd name="T58" fmla="*/ 4 w 853"/>
                  <a:gd name="T59" fmla="*/ 2 h 3026"/>
                  <a:gd name="T60" fmla="*/ 3 w 853"/>
                  <a:gd name="T61" fmla="*/ 1 h 3026"/>
                  <a:gd name="T62" fmla="*/ 4 w 853"/>
                  <a:gd name="T63" fmla="*/ 1 h 3026"/>
                  <a:gd name="T64" fmla="*/ 4 w 853"/>
                  <a:gd name="T65" fmla="*/ 0 h 3026"/>
                  <a:gd name="T66" fmla="*/ 4 w 853"/>
                  <a:gd name="T67" fmla="*/ 0 h 3026"/>
                  <a:gd name="T68" fmla="*/ 5 w 853"/>
                  <a:gd name="T69" fmla="*/ 1 h 3026"/>
                  <a:gd name="T70" fmla="*/ 5 w 853"/>
                  <a:gd name="T71" fmla="*/ 1 h 3026"/>
                  <a:gd name="T72" fmla="*/ 6 w 853"/>
                  <a:gd name="T73" fmla="*/ 2 h 3026"/>
                  <a:gd name="T74" fmla="*/ 6 w 853"/>
                  <a:gd name="T75" fmla="*/ 3 h 3026"/>
                  <a:gd name="T76" fmla="*/ 6 w 853"/>
                  <a:gd name="T77" fmla="*/ 3 h 3026"/>
                  <a:gd name="T78" fmla="*/ 6 w 853"/>
                  <a:gd name="T79" fmla="*/ 4 h 3026"/>
                  <a:gd name="T80" fmla="*/ 5 w 853"/>
                  <a:gd name="T81" fmla="*/ 6 h 3026"/>
                  <a:gd name="T82" fmla="*/ 5 w 853"/>
                  <a:gd name="T83" fmla="*/ 6 h 3026"/>
                  <a:gd name="T84" fmla="*/ 5 w 853"/>
                  <a:gd name="T85" fmla="*/ 7 h 3026"/>
                  <a:gd name="T86" fmla="*/ 4 w 853"/>
                  <a:gd name="T87" fmla="*/ 7 h 3026"/>
                  <a:gd name="T88" fmla="*/ 4 w 853"/>
                  <a:gd name="T89" fmla="*/ 7 h 3026"/>
                  <a:gd name="T90" fmla="*/ 4 w 853"/>
                  <a:gd name="T91" fmla="*/ 8 h 3026"/>
                  <a:gd name="T92" fmla="*/ 4 w 853"/>
                  <a:gd name="T93" fmla="*/ 8 h 3026"/>
                  <a:gd name="T94" fmla="*/ 4 w 853"/>
                  <a:gd name="T95" fmla="*/ 9 h 3026"/>
                  <a:gd name="T96" fmla="*/ 4 w 853"/>
                  <a:gd name="T97" fmla="*/ 9 h 3026"/>
                  <a:gd name="T98" fmla="*/ 4 w 853"/>
                  <a:gd name="T99" fmla="*/ 10 h 3026"/>
                  <a:gd name="T100" fmla="*/ 4 w 853"/>
                  <a:gd name="T101" fmla="*/ 10 h 3026"/>
                  <a:gd name="T102" fmla="*/ 4 w 853"/>
                  <a:gd name="T103" fmla="*/ 11 h 3026"/>
                  <a:gd name="T104" fmla="*/ 4 w 853"/>
                  <a:gd name="T105" fmla="*/ 12 h 3026"/>
                  <a:gd name="T106" fmla="*/ 4 w 853"/>
                  <a:gd name="T107" fmla="*/ 14 h 3026"/>
                  <a:gd name="T108" fmla="*/ 5 w 853"/>
                  <a:gd name="T109" fmla="*/ 16 h 302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53"/>
                  <a:gd name="T166" fmla="*/ 0 h 3026"/>
                  <a:gd name="T167" fmla="*/ 853 w 853"/>
                  <a:gd name="T168" fmla="*/ 3026 h 302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53" h="3026">
                    <a:moveTo>
                      <a:pt x="640" y="2017"/>
                    </a:moveTo>
                    <a:lnTo>
                      <a:pt x="669" y="2287"/>
                    </a:lnTo>
                    <a:lnTo>
                      <a:pt x="697" y="2543"/>
                    </a:lnTo>
                    <a:lnTo>
                      <a:pt x="697" y="2728"/>
                    </a:lnTo>
                    <a:lnTo>
                      <a:pt x="711" y="2855"/>
                    </a:lnTo>
                    <a:lnTo>
                      <a:pt x="697" y="2912"/>
                    </a:lnTo>
                    <a:lnTo>
                      <a:pt x="654" y="2983"/>
                    </a:lnTo>
                    <a:lnTo>
                      <a:pt x="526" y="3026"/>
                    </a:lnTo>
                    <a:lnTo>
                      <a:pt x="398" y="2983"/>
                    </a:lnTo>
                    <a:lnTo>
                      <a:pt x="342" y="2926"/>
                    </a:lnTo>
                    <a:lnTo>
                      <a:pt x="327" y="2884"/>
                    </a:lnTo>
                    <a:lnTo>
                      <a:pt x="313" y="2756"/>
                    </a:lnTo>
                    <a:lnTo>
                      <a:pt x="313" y="2557"/>
                    </a:lnTo>
                    <a:lnTo>
                      <a:pt x="313" y="2301"/>
                    </a:lnTo>
                    <a:lnTo>
                      <a:pt x="313" y="2031"/>
                    </a:lnTo>
                    <a:lnTo>
                      <a:pt x="299" y="1733"/>
                    </a:lnTo>
                    <a:lnTo>
                      <a:pt x="299" y="1576"/>
                    </a:lnTo>
                    <a:lnTo>
                      <a:pt x="299" y="1463"/>
                    </a:lnTo>
                    <a:lnTo>
                      <a:pt x="299" y="1235"/>
                    </a:lnTo>
                    <a:lnTo>
                      <a:pt x="285" y="1136"/>
                    </a:lnTo>
                    <a:lnTo>
                      <a:pt x="285" y="1079"/>
                    </a:lnTo>
                    <a:lnTo>
                      <a:pt x="256" y="993"/>
                    </a:lnTo>
                    <a:lnTo>
                      <a:pt x="214" y="922"/>
                    </a:lnTo>
                    <a:lnTo>
                      <a:pt x="86" y="754"/>
                    </a:lnTo>
                    <a:lnTo>
                      <a:pt x="29" y="683"/>
                    </a:lnTo>
                    <a:lnTo>
                      <a:pt x="14" y="654"/>
                    </a:lnTo>
                    <a:lnTo>
                      <a:pt x="14" y="626"/>
                    </a:lnTo>
                    <a:lnTo>
                      <a:pt x="0" y="569"/>
                    </a:lnTo>
                    <a:lnTo>
                      <a:pt x="441" y="413"/>
                    </a:lnTo>
                    <a:lnTo>
                      <a:pt x="569" y="256"/>
                    </a:lnTo>
                    <a:lnTo>
                      <a:pt x="498" y="15"/>
                    </a:lnTo>
                    <a:lnTo>
                      <a:pt x="541" y="15"/>
                    </a:lnTo>
                    <a:lnTo>
                      <a:pt x="569" y="0"/>
                    </a:lnTo>
                    <a:lnTo>
                      <a:pt x="598" y="0"/>
                    </a:lnTo>
                    <a:lnTo>
                      <a:pt x="683" y="43"/>
                    </a:lnTo>
                    <a:lnTo>
                      <a:pt x="740" y="86"/>
                    </a:lnTo>
                    <a:lnTo>
                      <a:pt x="782" y="157"/>
                    </a:lnTo>
                    <a:lnTo>
                      <a:pt x="839" y="270"/>
                    </a:lnTo>
                    <a:lnTo>
                      <a:pt x="853" y="370"/>
                    </a:lnTo>
                    <a:lnTo>
                      <a:pt x="811" y="498"/>
                    </a:lnTo>
                    <a:lnTo>
                      <a:pt x="711" y="668"/>
                    </a:lnTo>
                    <a:lnTo>
                      <a:pt x="654" y="739"/>
                    </a:lnTo>
                    <a:lnTo>
                      <a:pt x="640" y="796"/>
                    </a:lnTo>
                    <a:lnTo>
                      <a:pt x="612" y="825"/>
                    </a:lnTo>
                    <a:lnTo>
                      <a:pt x="583" y="882"/>
                    </a:lnTo>
                    <a:lnTo>
                      <a:pt x="555" y="937"/>
                    </a:lnTo>
                    <a:lnTo>
                      <a:pt x="569" y="1008"/>
                    </a:lnTo>
                    <a:lnTo>
                      <a:pt x="569" y="1065"/>
                    </a:lnTo>
                    <a:lnTo>
                      <a:pt x="569" y="1150"/>
                    </a:lnTo>
                    <a:lnTo>
                      <a:pt x="569" y="1192"/>
                    </a:lnTo>
                    <a:lnTo>
                      <a:pt x="569" y="1264"/>
                    </a:lnTo>
                    <a:lnTo>
                      <a:pt x="583" y="1349"/>
                    </a:lnTo>
                    <a:lnTo>
                      <a:pt x="598" y="1477"/>
                    </a:lnTo>
                    <a:lnTo>
                      <a:pt x="612" y="1718"/>
                    </a:lnTo>
                    <a:lnTo>
                      <a:pt x="640" y="2017"/>
                    </a:lnTo>
                    <a:close/>
                  </a:path>
                </a:pathLst>
              </a:custGeom>
              <a:solidFill>
                <a:srgbClr val="FFFFFF"/>
              </a:solidFill>
              <a:ln w="9525">
                <a:noFill/>
                <a:round/>
                <a:headEnd/>
                <a:tailEnd/>
              </a:ln>
            </p:spPr>
            <p:txBody>
              <a:bodyPr/>
              <a:lstStyle/>
              <a:p>
                <a:endParaRPr lang="en-GB"/>
              </a:p>
            </p:txBody>
          </p:sp>
          <p:sp>
            <p:nvSpPr>
              <p:cNvPr id="27940" name="Freeform 143"/>
              <p:cNvSpPr>
                <a:spLocks/>
              </p:cNvSpPr>
              <p:nvPr/>
            </p:nvSpPr>
            <p:spPr bwMode="auto">
              <a:xfrm>
                <a:off x="1206" y="1863"/>
                <a:ext cx="426" cy="1520"/>
              </a:xfrm>
              <a:custGeom>
                <a:avLst/>
                <a:gdLst>
                  <a:gd name="T0" fmla="*/ 5 w 853"/>
                  <a:gd name="T1" fmla="*/ 16 h 3040"/>
                  <a:gd name="T2" fmla="*/ 5 w 853"/>
                  <a:gd name="T3" fmla="*/ 17 h 3040"/>
                  <a:gd name="T4" fmla="*/ 5 w 853"/>
                  <a:gd name="T5" fmla="*/ 18 h 3040"/>
                  <a:gd name="T6" fmla="*/ 5 w 853"/>
                  <a:gd name="T7" fmla="*/ 19 h 3040"/>
                  <a:gd name="T8" fmla="*/ 5 w 853"/>
                  <a:gd name="T9" fmla="*/ 20 h 3040"/>
                  <a:gd name="T10" fmla="*/ 5 w 853"/>
                  <a:gd name="T11" fmla="*/ 21 h 3040"/>
                  <a:gd name="T12" fmla="*/ 5 w 853"/>
                  <a:gd name="T13" fmla="*/ 22 h 3040"/>
                  <a:gd name="T14" fmla="*/ 5 w 853"/>
                  <a:gd name="T15" fmla="*/ 23 h 3040"/>
                  <a:gd name="T16" fmla="*/ 5 w 853"/>
                  <a:gd name="T17" fmla="*/ 23 h 3040"/>
                  <a:gd name="T18" fmla="*/ 5 w 853"/>
                  <a:gd name="T19" fmla="*/ 23 h 3040"/>
                  <a:gd name="T20" fmla="*/ 5 w 853"/>
                  <a:gd name="T21" fmla="*/ 24 h 3040"/>
                  <a:gd name="T22" fmla="*/ 5 w 853"/>
                  <a:gd name="T23" fmla="*/ 24 h 3040"/>
                  <a:gd name="T24" fmla="*/ 4 w 853"/>
                  <a:gd name="T25" fmla="*/ 24 h 3040"/>
                  <a:gd name="T26" fmla="*/ 3 w 853"/>
                  <a:gd name="T27" fmla="*/ 24 h 3040"/>
                  <a:gd name="T28" fmla="*/ 3 w 853"/>
                  <a:gd name="T29" fmla="*/ 24 h 3040"/>
                  <a:gd name="T30" fmla="*/ 2 w 853"/>
                  <a:gd name="T31" fmla="*/ 23 h 3040"/>
                  <a:gd name="T32" fmla="*/ 2 w 853"/>
                  <a:gd name="T33" fmla="*/ 23 h 3040"/>
                  <a:gd name="T34" fmla="*/ 2 w 853"/>
                  <a:gd name="T35" fmla="*/ 22 h 3040"/>
                  <a:gd name="T36" fmla="*/ 2 w 853"/>
                  <a:gd name="T37" fmla="*/ 21 h 3040"/>
                  <a:gd name="T38" fmla="*/ 2 w 853"/>
                  <a:gd name="T39" fmla="*/ 20 h 3040"/>
                  <a:gd name="T40" fmla="*/ 2 w 853"/>
                  <a:gd name="T41" fmla="*/ 19 h 3040"/>
                  <a:gd name="T42" fmla="*/ 2 w 853"/>
                  <a:gd name="T43" fmla="*/ 16 h 3040"/>
                  <a:gd name="T44" fmla="*/ 2 w 853"/>
                  <a:gd name="T45" fmla="*/ 14 h 3040"/>
                  <a:gd name="T46" fmla="*/ 2 w 853"/>
                  <a:gd name="T47" fmla="*/ 12 h 3040"/>
                  <a:gd name="T48" fmla="*/ 2 w 853"/>
                  <a:gd name="T49" fmla="*/ 10 h 3040"/>
                  <a:gd name="T50" fmla="*/ 2 w 853"/>
                  <a:gd name="T51" fmla="*/ 9 h 3040"/>
                  <a:gd name="T52" fmla="*/ 2 w 853"/>
                  <a:gd name="T53" fmla="*/ 8 h 3040"/>
                  <a:gd name="T54" fmla="*/ 1 w 853"/>
                  <a:gd name="T55" fmla="*/ 7 h 3040"/>
                  <a:gd name="T56" fmla="*/ 1 w 853"/>
                  <a:gd name="T57" fmla="*/ 7 h 3040"/>
                  <a:gd name="T58" fmla="*/ 0 w 853"/>
                  <a:gd name="T59" fmla="*/ 6 h 3040"/>
                  <a:gd name="T60" fmla="*/ 0 w 853"/>
                  <a:gd name="T61" fmla="*/ 6 h 3040"/>
                  <a:gd name="T62" fmla="*/ 0 w 853"/>
                  <a:gd name="T63" fmla="*/ 6 h 3040"/>
                  <a:gd name="T64" fmla="*/ 0 w 853"/>
                  <a:gd name="T65" fmla="*/ 5 h 3040"/>
                  <a:gd name="T66" fmla="*/ 0 w 853"/>
                  <a:gd name="T67" fmla="*/ 5 h 3040"/>
                  <a:gd name="T68" fmla="*/ 3 w 853"/>
                  <a:gd name="T69" fmla="*/ 3 h 3040"/>
                  <a:gd name="T70" fmla="*/ 4 w 853"/>
                  <a:gd name="T71" fmla="*/ 2 h 3040"/>
                  <a:gd name="T72" fmla="*/ 3 w 853"/>
                  <a:gd name="T73" fmla="*/ 0 h 3040"/>
                  <a:gd name="T74" fmla="*/ 4 w 853"/>
                  <a:gd name="T75" fmla="*/ 0 h 3040"/>
                  <a:gd name="T76" fmla="*/ 4 w 853"/>
                  <a:gd name="T77" fmla="*/ 0 h 3040"/>
                  <a:gd name="T78" fmla="*/ 4 w 853"/>
                  <a:gd name="T79" fmla="*/ 0 h 3040"/>
                  <a:gd name="T80" fmla="*/ 5 w 853"/>
                  <a:gd name="T81" fmla="*/ 1 h 3040"/>
                  <a:gd name="T82" fmla="*/ 6 w 853"/>
                  <a:gd name="T83" fmla="*/ 2 h 3040"/>
                  <a:gd name="T84" fmla="*/ 6 w 853"/>
                  <a:gd name="T85" fmla="*/ 2 h 3040"/>
                  <a:gd name="T86" fmla="*/ 6 w 853"/>
                  <a:gd name="T87" fmla="*/ 3 h 3040"/>
                  <a:gd name="T88" fmla="*/ 6 w 853"/>
                  <a:gd name="T89" fmla="*/ 3 h 3040"/>
                  <a:gd name="T90" fmla="*/ 6 w 853"/>
                  <a:gd name="T91" fmla="*/ 4 h 3040"/>
                  <a:gd name="T92" fmla="*/ 5 w 853"/>
                  <a:gd name="T93" fmla="*/ 6 h 3040"/>
                  <a:gd name="T94" fmla="*/ 4 w 853"/>
                  <a:gd name="T95" fmla="*/ 7 h 3040"/>
                  <a:gd name="T96" fmla="*/ 4 w 853"/>
                  <a:gd name="T97" fmla="*/ 8 h 3040"/>
                  <a:gd name="T98" fmla="*/ 4 w 853"/>
                  <a:gd name="T99" fmla="*/ 9 h 3040"/>
                  <a:gd name="T100" fmla="*/ 4 w 853"/>
                  <a:gd name="T101" fmla="*/ 10 h 3040"/>
                  <a:gd name="T102" fmla="*/ 4 w 853"/>
                  <a:gd name="T103" fmla="*/ 12 h 3040"/>
                  <a:gd name="T104" fmla="*/ 4 w 853"/>
                  <a:gd name="T105" fmla="*/ 14 h 3040"/>
                  <a:gd name="T106" fmla="*/ 5 w 853"/>
                  <a:gd name="T107" fmla="*/ 16 h 304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53"/>
                  <a:gd name="T163" fmla="*/ 0 h 3040"/>
                  <a:gd name="T164" fmla="*/ 853 w 853"/>
                  <a:gd name="T165" fmla="*/ 3040 h 304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53" h="3040">
                    <a:moveTo>
                      <a:pt x="669" y="2017"/>
                    </a:moveTo>
                    <a:lnTo>
                      <a:pt x="669" y="2145"/>
                    </a:lnTo>
                    <a:lnTo>
                      <a:pt x="683" y="2258"/>
                    </a:lnTo>
                    <a:lnTo>
                      <a:pt x="697" y="2429"/>
                    </a:lnTo>
                    <a:lnTo>
                      <a:pt x="697" y="2543"/>
                    </a:lnTo>
                    <a:lnTo>
                      <a:pt x="697" y="2656"/>
                    </a:lnTo>
                    <a:lnTo>
                      <a:pt x="697" y="2756"/>
                    </a:lnTo>
                    <a:lnTo>
                      <a:pt x="711" y="2827"/>
                    </a:lnTo>
                    <a:lnTo>
                      <a:pt x="711" y="2869"/>
                    </a:lnTo>
                    <a:lnTo>
                      <a:pt x="711" y="2912"/>
                    </a:lnTo>
                    <a:lnTo>
                      <a:pt x="683" y="2955"/>
                    </a:lnTo>
                    <a:lnTo>
                      <a:pt x="654" y="2997"/>
                    </a:lnTo>
                    <a:lnTo>
                      <a:pt x="526" y="3040"/>
                    </a:lnTo>
                    <a:lnTo>
                      <a:pt x="441" y="3012"/>
                    </a:lnTo>
                    <a:lnTo>
                      <a:pt x="398" y="2983"/>
                    </a:lnTo>
                    <a:lnTo>
                      <a:pt x="342" y="2926"/>
                    </a:lnTo>
                    <a:lnTo>
                      <a:pt x="342" y="2884"/>
                    </a:lnTo>
                    <a:lnTo>
                      <a:pt x="342" y="2756"/>
                    </a:lnTo>
                    <a:lnTo>
                      <a:pt x="327" y="2656"/>
                    </a:lnTo>
                    <a:lnTo>
                      <a:pt x="327" y="2557"/>
                    </a:lnTo>
                    <a:lnTo>
                      <a:pt x="313" y="2315"/>
                    </a:lnTo>
                    <a:lnTo>
                      <a:pt x="313" y="2031"/>
                    </a:lnTo>
                    <a:lnTo>
                      <a:pt x="313" y="1732"/>
                    </a:lnTo>
                    <a:lnTo>
                      <a:pt x="299" y="1462"/>
                    </a:lnTo>
                    <a:lnTo>
                      <a:pt x="299" y="1249"/>
                    </a:lnTo>
                    <a:lnTo>
                      <a:pt x="299" y="1093"/>
                    </a:lnTo>
                    <a:lnTo>
                      <a:pt x="270" y="993"/>
                    </a:lnTo>
                    <a:lnTo>
                      <a:pt x="228" y="910"/>
                    </a:lnTo>
                    <a:lnTo>
                      <a:pt x="142" y="796"/>
                    </a:lnTo>
                    <a:lnTo>
                      <a:pt x="100" y="739"/>
                    </a:lnTo>
                    <a:lnTo>
                      <a:pt x="43" y="682"/>
                    </a:lnTo>
                    <a:lnTo>
                      <a:pt x="29" y="654"/>
                    </a:lnTo>
                    <a:lnTo>
                      <a:pt x="14" y="640"/>
                    </a:lnTo>
                    <a:lnTo>
                      <a:pt x="0" y="583"/>
                    </a:lnTo>
                    <a:lnTo>
                      <a:pt x="441" y="398"/>
                    </a:lnTo>
                    <a:lnTo>
                      <a:pt x="598" y="242"/>
                    </a:lnTo>
                    <a:lnTo>
                      <a:pt x="498" y="0"/>
                    </a:lnTo>
                    <a:lnTo>
                      <a:pt x="555" y="0"/>
                    </a:lnTo>
                    <a:lnTo>
                      <a:pt x="569" y="0"/>
                    </a:lnTo>
                    <a:lnTo>
                      <a:pt x="598" y="0"/>
                    </a:lnTo>
                    <a:lnTo>
                      <a:pt x="669" y="43"/>
                    </a:lnTo>
                    <a:lnTo>
                      <a:pt x="782" y="156"/>
                    </a:lnTo>
                    <a:lnTo>
                      <a:pt x="811" y="213"/>
                    </a:lnTo>
                    <a:lnTo>
                      <a:pt x="839" y="270"/>
                    </a:lnTo>
                    <a:lnTo>
                      <a:pt x="853" y="384"/>
                    </a:lnTo>
                    <a:lnTo>
                      <a:pt x="811" y="512"/>
                    </a:lnTo>
                    <a:lnTo>
                      <a:pt x="711" y="668"/>
                    </a:lnTo>
                    <a:lnTo>
                      <a:pt x="612" y="853"/>
                    </a:lnTo>
                    <a:lnTo>
                      <a:pt x="569" y="951"/>
                    </a:lnTo>
                    <a:lnTo>
                      <a:pt x="569" y="1079"/>
                    </a:lnTo>
                    <a:lnTo>
                      <a:pt x="569" y="1235"/>
                    </a:lnTo>
                    <a:lnTo>
                      <a:pt x="598" y="1477"/>
                    </a:lnTo>
                    <a:lnTo>
                      <a:pt x="626" y="1732"/>
                    </a:lnTo>
                    <a:lnTo>
                      <a:pt x="669" y="2017"/>
                    </a:lnTo>
                    <a:close/>
                  </a:path>
                </a:pathLst>
              </a:custGeom>
              <a:noFill/>
              <a:ln w="11113">
                <a:solidFill>
                  <a:srgbClr val="000000"/>
                </a:solidFill>
                <a:prstDash val="solid"/>
                <a:round/>
                <a:headEnd/>
                <a:tailEnd/>
              </a:ln>
            </p:spPr>
            <p:txBody>
              <a:bodyPr/>
              <a:lstStyle/>
              <a:p>
                <a:endParaRPr lang="en-GB"/>
              </a:p>
            </p:txBody>
          </p:sp>
          <p:sp>
            <p:nvSpPr>
              <p:cNvPr id="27941" name="Line 144"/>
              <p:cNvSpPr>
                <a:spLocks noChangeShapeType="1"/>
              </p:cNvSpPr>
              <p:nvPr/>
            </p:nvSpPr>
            <p:spPr bwMode="auto">
              <a:xfrm flipH="1">
                <a:off x="1236" y="2059"/>
                <a:ext cx="372" cy="142"/>
              </a:xfrm>
              <a:prstGeom prst="line">
                <a:avLst/>
              </a:prstGeom>
              <a:noFill/>
              <a:ln w="9525">
                <a:solidFill>
                  <a:srgbClr val="000000"/>
                </a:solidFill>
                <a:round/>
                <a:headEnd/>
                <a:tailEnd/>
              </a:ln>
            </p:spPr>
            <p:txBody>
              <a:bodyPr/>
              <a:lstStyle/>
              <a:p>
                <a:endParaRPr lang="en-GB"/>
              </a:p>
            </p:txBody>
          </p:sp>
          <p:sp>
            <p:nvSpPr>
              <p:cNvPr id="27942" name="AutoShape 145"/>
              <p:cNvSpPr>
                <a:spLocks noChangeArrowheads="1"/>
              </p:cNvSpPr>
              <p:nvPr/>
            </p:nvSpPr>
            <p:spPr bwMode="auto">
              <a:xfrm>
                <a:off x="1312" y="2147"/>
                <a:ext cx="164" cy="157"/>
              </a:xfrm>
              <a:prstGeom prst="roundRect">
                <a:avLst>
                  <a:gd name="adj" fmla="val 34093"/>
                </a:avLst>
              </a:prstGeom>
              <a:solidFill>
                <a:srgbClr val="FFFFFF"/>
              </a:solidFill>
              <a:ln w="9525">
                <a:noFill/>
                <a:round/>
                <a:headEnd/>
                <a:tailEnd/>
              </a:ln>
            </p:spPr>
            <p:txBody>
              <a:bodyPr/>
              <a:lstStyle/>
              <a:p>
                <a:endParaRPr lang="en-GB"/>
              </a:p>
            </p:txBody>
          </p:sp>
          <p:sp>
            <p:nvSpPr>
              <p:cNvPr id="27943" name="Freeform 146"/>
              <p:cNvSpPr>
                <a:spLocks/>
              </p:cNvSpPr>
              <p:nvPr/>
            </p:nvSpPr>
            <p:spPr bwMode="auto">
              <a:xfrm>
                <a:off x="1316" y="2147"/>
                <a:ext cx="163" cy="171"/>
              </a:xfrm>
              <a:custGeom>
                <a:avLst/>
                <a:gdLst>
                  <a:gd name="T0" fmla="*/ 1 w 327"/>
                  <a:gd name="T1" fmla="*/ 0 h 341"/>
                  <a:gd name="T2" fmla="*/ 1 w 327"/>
                  <a:gd name="T3" fmla="*/ 0 h 341"/>
                  <a:gd name="T4" fmla="*/ 1 w 327"/>
                  <a:gd name="T5" fmla="*/ 0 h 341"/>
                  <a:gd name="T6" fmla="*/ 1 w 327"/>
                  <a:gd name="T7" fmla="*/ 0 h 341"/>
                  <a:gd name="T8" fmla="*/ 2 w 327"/>
                  <a:gd name="T9" fmla="*/ 1 h 341"/>
                  <a:gd name="T10" fmla="*/ 2 w 327"/>
                  <a:gd name="T11" fmla="*/ 1 h 341"/>
                  <a:gd name="T12" fmla="*/ 2 w 327"/>
                  <a:gd name="T13" fmla="*/ 1 h 341"/>
                  <a:gd name="T14" fmla="*/ 2 w 327"/>
                  <a:gd name="T15" fmla="*/ 2 h 341"/>
                  <a:gd name="T16" fmla="*/ 2 w 327"/>
                  <a:gd name="T17" fmla="*/ 2 h 341"/>
                  <a:gd name="T18" fmla="*/ 2 w 327"/>
                  <a:gd name="T19" fmla="*/ 2 h 341"/>
                  <a:gd name="T20" fmla="*/ 2 w 327"/>
                  <a:gd name="T21" fmla="*/ 2 h 341"/>
                  <a:gd name="T22" fmla="*/ 2 w 327"/>
                  <a:gd name="T23" fmla="*/ 2 h 341"/>
                  <a:gd name="T24" fmla="*/ 2 w 327"/>
                  <a:gd name="T25" fmla="*/ 2 h 341"/>
                  <a:gd name="T26" fmla="*/ 2 w 327"/>
                  <a:gd name="T27" fmla="*/ 2 h 341"/>
                  <a:gd name="T28" fmla="*/ 2 w 327"/>
                  <a:gd name="T29" fmla="*/ 3 h 341"/>
                  <a:gd name="T30" fmla="*/ 2 w 327"/>
                  <a:gd name="T31" fmla="*/ 3 h 341"/>
                  <a:gd name="T32" fmla="*/ 1 w 327"/>
                  <a:gd name="T33" fmla="*/ 3 h 341"/>
                  <a:gd name="T34" fmla="*/ 1 w 327"/>
                  <a:gd name="T35" fmla="*/ 3 h 341"/>
                  <a:gd name="T36" fmla="*/ 1 w 327"/>
                  <a:gd name="T37" fmla="*/ 3 h 341"/>
                  <a:gd name="T38" fmla="*/ 0 w 327"/>
                  <a:gd name="T39" fmla="*/ 3 h 341"/>
                  <a:gd name="T40" fmla="*/ 0 w 327"/>
                  <a:gd name="T41" fmla="*/ 3 h 341"/>
                  <a:gd name="T42" fmla="*/ 0 w 327"/>
                  <a:gd name="T43" fmla="*/ 3 h 341"/>
                  <a:gd name="T44" fmla="*/ 0 w 327"/>
                  <a:gd name="T45" fmla="*/ 2 h 341"/>
                  <a:gd name="T46" fmla="*/ 0 w 327"/>
                  <a:gd name="T47" fmla="*/ 2 h 341"/>
                  <a:gd name="T48" fmla="*/ 0 w 327"/>
                  <a:gd name="T49" fmla="*/ 2 h 341"/>
                  <a:gd name="T50" fmla="*/ 0 w 327"/>
                  <a:gd name="T51" fmla="*/ 1 h 341"/>
                  <a:gd name="T52" fmla="*/ 0 w 327"/>
                  <a:gd name="T53" fmla="*/ 1 h 341"/>
                  <a:gd name="T54" fmla="*/ 0 w 327"/>
                  <a:gd name="T55" fmla="*/ 1 h 341"/>
                  <a:gd name="T56" fmla="*/ 0 w 327"/>
                  <a:gd name="T57" fmla="*/ 1 h 341"/>
                  <a:gd name="T58" fmla="*/ 0 w 327"/>
                  <a:gd name="T59" fmla="*/ 1 h 341"/>
                  <a:gd name="T60" fmla="*/ 1 w 327"/>
                  <a:gd name="T61" fmla="*/ 0 h 34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27"/>
                  <a:gd name="T94" fmla="*/ 0 h 341"/>
                  <a:gd name="T95" fmla="*/ 327 w 327"/>
                  <a:gd name="T96" fmla="*/ 341 h 34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27" h="341">
                    <a:moveTo>
                      <a:pt x="142" y="0"/>
                    </a:moveTo>
                    <a:lnTo>
                      <a:pt x="156" y="0"/>
                    </a:lnTo>
                    <a:lnTo>
                      <a:pt x="199" y="0"/>
                    </a:lnTo>
                    <a:lnTo>
                      <a:pt x="227" y="0"/>
                    </a:lnTo>
                    <a:lnTo>
                      <a:pt x="256" y="14"/>
                    </a:lnTo>
                    <a:lnTo>
                      <a:pt x="284" y="42"/>
                    </a:lnTo>
                    <a:lnTo>
                      <a:pt x="284" y="57"/>
                    </a:lnTo>
                    <a:lnTo>
                      <a:pt x="313" y="156"/>
                    </a:lnTo>
                    <a:lnTo>
                      <a:pt x="327" y="170"/>
                    </a:lnTo>
                    <a:lnTo>
                      <a:pt x="327" y="184"/>
                    </a:lnTo>
                    <a:lnTo>
                      <a:pt x="327" y="213"/>
                    </a:lnTo>
                    <a:lnTo>
                      <a:pt x="327" y="227"/>
                    </a:lnTo>
                    <a:lnTo>
                      <a:pt x="313" y="241"/>
                    </a:lnTo>
                    <a:lnTo>
                      <a:pt x="313" y="256"/>
                    </a:lnTo>
                    <a:lnTo>
                      <a:pt x="270" y="298"/>
                    </a:lnTo>
                    <a:lnTo>
                      <a:pt x="256" y="298"/>
                    </a:lnTo>
                    <a:lnTo>
                      <a:pt x="185" y="327"/>
                    </a:lnTo>
                    <a:lnTo>
                      <a:pt x="156" y="341"/>
                    </a:lnTo>
                    <a:lnTo>
                      <a:pt x="128" y="341"/>
                    </a:lnTo>
                    <a:lnTo>
                      <a:pt x="99" y="327"/>
                    </a:lnTo>
                    <a:lnTo>
                      <a:pt x="85" y="312"/>
                    </a:lnTo>
                    <a:lnTo>
                      <a:pt x="57" y="284"/>
                    </a:lnTo>
                    <a:lnTo>
                      <a:pt x="42" y="256"/>
                    </a:lnTo>
                    <a:lnTo>
                      <a:pt x="0" y="170"/>
                    </a:lnTo>
                    <a:lnTo>
                      <a:pt x="0" y="156"/>
                    </a:lnTo>
                    <a:lnTo>
                      <a:pt x="0" y="113"/>
                    </a:lnTo>
                    <a:lnTo>
                      <a:pt x="0" y="85"/>
                    </a:lnTo>
                    <a:lnTo>
                      <a:pt x="14" y="71"/>
                    </a:lnTo>
                    <a:lnTo>
                      <a:pt x="42" y="42"/>
                    </a:lnTo>
                    <a:lnTo>
                      <a:pt x="71" y="28"/>
                    </a:lnTo>
                    <a:lnTo>
                      <a:pt x="142" y="0"/>
                    </a:lnTo>
                    <a:close/>
                  </a:path>
                </a:pathLst>
              </a:custGeom>
              <a:solidFill>
                <a:srgbClr val="FFFFFF"/>
              </a:solidFill>
              <a:ln w="11113">
                <a:solidFill>
                  <a:srgbClr val="000000"/>
                </a:solidFill>
                <a:prstDash val="solid"/>
                <a:round/>
                <a:headEnd/>
                <a:tailEnd/>
              </a:ln>
            </p:spPr>
            <p:txBody>
              <a:bodyPr/>
              <a:lstStyle/>
              <a:p>
                <a:endParaRPr lang="en-GB"/>
              </a:p>
            </p:txBody>
          </p:sp>
          <p:sp>
            <p:nvSpPr>
              <p:cNvPr id="27944" name="Freeform 147"/>
              <p:cNvSpPr>
                <a:spLocks/>
              </p:cNvSpPr>
              <p:nvPr/>
            </p:nvSpPr>
            <p:spPr bwMode="auto">
              <a:xfrm>
                <a:off x="1305" y="2154"/>
                <a:ext cx="178" cy="150"/>
              </a:xfrm>
              <a:custGeom>
                <a:avLst/>
                <a:gdLst>
                  <a:gd name="T0" fmla="*/ 3 w 356"/>
                  <a:gd name="T1" fmla="*/ 0 h 298"/>
                  <a:gd name="T2" fmla="*/ 0 w 356"/>
                  <a:gd name="T3" fmla="*/ 1 h 298"/>
                  <a:gd name="T4" fmla="*/ 1 w 356"/>
                  <a:gd name="T5" fmla="*/ 3 h 298"/>
                  <a:gd name="T6" fmla="*/ 3 w 356"/>
                  <a:gd name="T7" fmla="*/ 2 h 298"/>
                  <a:gd name="T8" fmla="*/ 3 w 356"/>
                  <a:gd name="T9" fmla="*/ 1 h 298"/>
                  <a:gd name="T10" fmla="*/ 3 w 356"/>
                  <a:gd name="T11" fmla="*/ 1 h 298"/>
                  <a:gd name="T12" fmla="*/ 3 w 356"/>
                  <a:gd name="T13" fmla="*/ 0 h 298"/>
                  <a:gd name="T14" fmla="*/ 0 60000 65536"/>
                  <a:gd name="T15" fmla="*/ 0 60000 65536"/>
                  <a:gd name="T16" fmla="*/ 0 60000 65536"/>
                  <a:gd name="T17" fmla="*/ 0 60000 65536"/>
                  <a:gd name="T18" fmla="*/ 0 60000 65536"/>
                  <a:gd name="T19" fmla="*/ 0 60000 65536"/>
                  <a:gd name="T20" fmla="*/ 0 60000 65536"/>
                  <a:gd name="T21" fmla="*/ 0 w 356"/>
                  <a:gd name="T22" fmla="*/ 0 h 298"/>
                  <a:gd name="T23" fmla="*/ 356 w 356"/>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6" h="298">
                    <a:moveTo>
                      <a:pt x="299" y="0"/>
                    </a:moveTo>
                    <a:lnTo>
                      <a:pt x="0" y="114"/>
                    </a:lnTo>
                    <a:lnTo>
                      <a:pt x="71" y="298"/>
                    </a:lnTo>
                    <a:lnTo>
                      <a:pt x="356" y="185"/>
                    </a:lnTo>
                    <a:lnTo>
                      <a:pt x="313" y="99"/>
                    </a:lnTo>
                    <a:lnTo>
                      <a:pt x="313" y="57"/>
                    </a:lnTo>
                    <a:lnTo>
                      <a:pt x="299"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45" name="Freeform 148"/>
              <p:cNvSpPr>
                <a:spLocks/>
              </p:cNvSpPr>
              <p:nvPr/>
            </p:nvSpPr>
            <p:spPr bwMode="auto">
              <a:xfrm>
                <a:off x="1312" y="2154"/>
                <a:ext cx="171" cy="150"/>
              </a:xfrm>
              <a:custGeom>
                <a:avLst/>
                <a:gdLst>
                  <a:gd name="T0" fmla="*/ 3 w 341"/>
                  <a:gd name="T1" fmla="*/ 0 h 298"/>
                  <a:gd name="T2" fmla="*/ 0 w 341"/>
                  <a:gd name="T3" fmla="*/ 1 h 298"/>
                  <a:gd name="T4" fmla="*/ 1 w 341"/>
                  <a:gd name="T5" fmla="*/ 3 h 298"/>
                  <a:gd name="T6" fmla="*/ 3 w 341"/>
                  <a:gd name="T7" fmla="*/ 2 h 298"/>
                  <a:gd name="T8" fmla="*/ 3 w 341"/>
                  <a:gd name="T9" fmla="*/ 1 h 298"/>
                  <a:gd name="T10" fmla="*/ 3 w 341"/>
                  <a:gd name="T11" fmla="*/ 1 h 298"/>
                  <a:gd name="T12" fmla="*/ 3 w 341"/>
                  <a:gd name="T13" fmla="*/ 0 h 298"/>
                  <a:gd name="T14" fmla="*/ 0 60000 65536"/>
                  <a:gd name="T15" fmla="*/ 0 60000 65536"/>
                  <a:gd name="T16" fmla="*/ 0 60000 65536"/>
                  <a:gd name="T17" fmla="*/ 0 60000 65536"/>
                  <a:gd name="T18" fmla="*/ 0 60000 65536"/>
                  <a:gd name="T19" fmla="*/ 0 60000 65536"/>
                  <a:gd name="T20" fmla="*/ 0 60000 65536"/>
                  <a:gd name="T21" fmla="*/ 0 w 341"/>
                  <a:gd name="T22" fmla="*/ 0 h 298"/>
                  <a:gd name="T23" fmla="*/ 341 w 341"/>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1" h="298">
                    <a:moveTo>
                      <a:pt x="284" y="0"/>
                    </a:moveTo>
                    <a:lnTo>
                      <a:pt x="0" y="114"/>
                    </a:lnTo>
                    <a:lnTo>
                      <a:pt x="56" y="298"/>
                    </a:lnTo>
                    <a:lnTo>
                      <a:pt x="341" y="185"/>
                    </a:lnTo>
                    <a:lnTo>
                      <a:pt x="298" y="99"/>
                    </a:lnTo>
                    <a:lnTo>
                      <a:pt x="284" y="43"/>
                    </a:lnTo>
                    <a:lnTo>
                      <a:pt x="284" y="0"/>
                    </a:lnTo>
                    <a:close/>
                  </a:path>
                </a:pathLst>
              </a:custGeom>
              <a:noFill/>
              <a:ln w="11113">
                <a:solidFill>
                  <a:srgbClr val="000000"/>
                </a:solidFill>
                <a:prstDash val="solid"/>
                <a:round/>
                <a:headEnd/>
                <a:tailEnd/>
              </a:ln>
            </p:spPr>
            <p:txBody>
              <a:bodyPr/>
              <a:lstStyle/>
              <a:p>
                <a:endParaRPr lang="en-GB"/>
              </a:p>
            </p:txBody>
          </p:sp>
          <p:sp>
            <p:nvSpPr>
              <p:cNvPr id="27946" name="Oval 149"/>
              <p:cNvSpPr>
                <a:spLocks noChangeArrowheads="1"/>
              </p:cNvSpPr>
              <p:nvPr/>
            </p:nvSpPr>
            <p:spPr bwMode="auto">
              <a:xfrm>
                <a:off x="1401" y="3201"/>
                <a:ext cx="129" cy="136"/>
              </a:xfrm>
              <a:prstGeom prst="ellipse">
                <a:avLst/>
              </a:prstGeom>
              <a:solidFill>
                <a:srgbClr val="FFFFFF"/>
              </a:solidFill>
              <a:ln w="11113">
                <a:solidFill>
                  <a:srgbClr val="000000"/>
                </a:solidFill>
                <a:round/>
                <a:headEnd/>
                <a:tailEnd/>
              </a:ln>
            </p:spPr>
            <p:txBody>
              <a:bodyPr/>
              <a:lstStyle/>
              <a:p>
                <a:endParaRPr lang="en-GB"/>
              </a:p>
            </p:txBody>
          </p:sp>
          <p:sp>
            <p:nvSpPr>
              <p:cNvPr id="27947" name="Freeform 150"/>
              <p:cNvSpPr>
                <a:spLocks/>
              </p:cNvSpPr>
              <p:nvPr/>
            </p:nvSpPr>
            <p:spPr bwMode="auto">
              <a:xfrm>
                <a:off x="1383" y="2388"/>
                <a:ext cx="143" cy="817"/>
              </a:xfrm>
              <a:custGeom>
                <a:avLst/>
                <a:gdLst>
                  <a:gd name="T0" fmla="*/ 2 w 284"/>
                  <a:gd name="T1" fmla="*/ 0 h 1635"/>
                  <a:gd name="T2" fmla="*/ 3 w 284"/>
                  <a:gd name="T3" fmla="*/ 12 h 1635"/>
                  <a:gd name="T4" fmla="*/ 3 w 284"/>
                  <a:gd name="T5" fmla="*/ 12 h 1635"/>
                  <a:gd name="T6" fmla="*/ 3 w 284"/>
                  <a:gd name="T7" fmla="*/ 12 h 1635"/>
                  <a:gd name="T8" fmla="*/ 3 w 284"/>
                  <a:gd name="T9" fmla="*/ 12 h 1635"/>
                  <a:gd name="T10" fmla="*/ 2 w 284"/>
                  <a:gd name="T11" fmla="*/ 12 h 1635"/>
                  <a:gd name="T12" fmla="*/ 2 w 284"/>
                  <a:gd name="T13" fmla="*/ 12 h 1635"/>
                  <a:gd name="T14" fmla="*/ 1 w 284"/>
                  <a:gd name="T15" fmla="*/ 12 h 1635"/>
                  <a:gd name="T16" fmla="*/ 1 w 284"/>
                  <a:gd name="T17" fmla="*/ 12 h 1635"/>
                  <a:gd name="T18" fmla="*/ 1 w 284"/>
                  <a:gd name="T19" fmla="*/ 12 h 1635"/>
                  <a:gd name="T20" fmla="*/ 1 w 284"/>
                  <a:gd name="T21" fmla="*/ 12 h 1635"/>
                  <a:gd name="T22" fmla="*/ 1 w 284"/>
                  <a:gd name="T23" fmla="*/ 12 h 1635"/>
                  <a:gd name="T24" fmla="*/ 1 w 284"/>
                  <a:gd name="T25" fmla="*/ 12 h 1635"/>
                  <a:gd name="T26" fmla="*/ 0 w 284"/>
                  <a:gd name="T27" fmla="*/ 0 h 1635"/>
                  <a:gd name="T28" fmla="*/ 0 w 284"/>
                  <a:gd name="T29" fmla="*/ 0 h 1635"/>
                  <a:gd name="T30" fmla="*/ 0 w 284"/>
                  <a:gd name="T31" fmla="*/ 0 h 1635"/>
                  <a:gd name="T32" fmla="*/ 0 w 284"/>
                  <a:gd name="T33" fmla="*/ 0 h 1635"/>
                  <a:gd name="T34" fmla="*/ 1 w 284"/>
                  <a:gd name="T35" fmla="*/ 0 h 1635"/>
                  <a:gd name="T36" fmla="*/ 1 w 284"/>
                  <a:gd name="T37" fmla="*/ 0 h 1635"/>
                  <a:gd name="T38" fmla="*/ 1 w 284"/>
                  <a:gd name="T39" fmla="*/ 0 h 1635"/>
                  <a:gd name="T40" fmla="*/ 1 w 284"/>
                  <a:gd name="T41" fmla="*/ 0 h 1635"/>
                  <a:gd name="T42" fmla="*/ 2 w 284"/>
                  <a:gd name="T43" fmla="*/ 0 h 1635"/>
                  <a:gd name="T44" fmla="*/ 2 w 284"/>
                  <a:gd name="T45" fmla="*/ 0 h 1635"/>
                  <a:gd name="T46" fmla="*/ 2 w 284"/>
                  <a:gd name="T47" fmla="*/ 0 h 163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4"/>
                  <a:gd name="T73" fmla="*/ 0 h 1635"/>
                  <a:gd name="T74" fmla="*/ 284 w 284"/>
                  <a:gd name="T75" fmla="*/ 1635 h 163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4" h="1635">
                    <a:moveTo>
                      <a:pt x="142" y="71"/>
                    </a:moveTo>
                    <a:lnTo>
                      <a:pt x="284" y="1578"/>
                    </a:lnTo>
                    <a:lnTo>
                      <a:pt x="284" y="1592"/>
                    </a:lnTo>
                    <a:lnTo>
                      <a:pt x="284" y="1606"/>
                    </a:lnTo>
                    <a:lnTo>
                      <a:pt x="270" y="1620"/>
                    </a:lnTo>
                    <a:lnTo>
                      <a:pt x="242" y="1606"/>
                    </a:lnTo>
                    <a:lnTo>
                      <a:pt x="185" y="1592"/>
                    </a:lnTo>
                    <a:lnTo>
                      <a:pt x="99" y="1620"/>
                    </a:lnTo>
                    <a:lnTo>
                      <a:pt x="42" y="1620"/>
                    </a:lnTo>
                    <a:lnTo>
                      <a:pt x="42" y="1635"/>
                    </a:lnTo>
                    <a:lnTo>
                      <a:pt x="42" y="1606"/>
                    </a:lnTo>
                    <a:lnTo>
                      <a:pt x="42" y="1592"/>
                    </a:lnTo>
                    <a:lnTo>
                      <a:pt x="42" y="1578"/>
                    </a:lnTo>
                    <a:lnTo>
                      <a:pt x="0" y="71"/>
                    </a:lnTo>
                    <a:lnTo>
                      <a:pt x="0" y="29"/>
                    </a:lnTo>
                    <a:lnTo>
                      <a:pt x="0" y="14"/>
                    </a:lnTo>
                    <a:lnTo>
                      <a:pt x="0" y="0"/>
                    </a:lnTo>
                    <a:lnTo>
                      <a:pt x="57" y="0"/>
                    </a:lnTo>
                    <a:lnTo>
                      <a:pt x="114" y="14"/>
                    </a:lnTo>
                    <a:lnTo>
                      <a:pt x="114" y="29"/>
                    </a:lnTo>
                    <a:lnTo>
                      <a:pt x="128" y="29"/>
                    </a:lnTo>
                    <a:lnTo>
                      <a:pt x="142" y="43"/>
                    </a:lnTo>
                    <a:lnTo>
                      <a:pt x="142" y="57"/>
                    </a:lnTo>
                    <a:lnTo>
                      <a:pt x="142" y="71"/>
                    </a:lnTo>
                    <a:close/>
                  </a:path>
                </a:pathLst>
              </a:custGeom>
              <a:solidFill>
                <a:srgbClr val="FFFFFF"/>
              </a:solidFill>
              <a:ln w="9525">
                <a:noFill/>
                <a:round/>
                <a:headEnd/>
                <a:tailEnd/>
              </a:ln>
            </p:spPr>
            <p:txBody>
              <a:bodyPr/>
              <a:lstStyle/>
              <a:p>
                <a:endParaRPr lang="en-GB"/>
              </a:p>
            </p:txBody>
          </p:sp>
          <p:sp>
            <p:nvSpPr>
              <p:cNvPr id="27948" name="Freeform 151"/>
              <p:cNvSpPr>
                <a:spLocks/>
              </p:cNvSpPr>
              <p:nvPr/>
            </p:nvSpPr>
            <p:spPr bwMode="auto">
              <a:xfrm>
                <a:off x="1383" y="2381"/>
                <a:ext cx="143" cy="817"/>
              </a:xfrm>
              <a:custGeom>
                <a:avLst/>
                <a:gdLst>
                  <a:gd name="T0" fmla="*/ 2 w 284"/>
                  <a:gd name="T1" fmla="*/ 1 h 1634"/>
                  <a:gd name="T2" fmla="*/ 3 w 284"/>
                  <a:gd name="T3" fmla="*/ 13 h 1634"/>
                  <a:gd name="T4" fmla="*/ 3 w 284"/>
                  <a:gd name="T5" fmla="*/ 13 h 1634"/>
                  <a:gd name="T6" fmla="*/ 3 w 284"/>
                  <a:gd name="T7" fmla="*/ 13 h 1634"/>
                  <a:gd name="T8" fmla="*/ 2 w 284"/>
                  <a:gd name="T9" fmla="*/ 13 h 1634"/>
                  <a:gd name="T10" fmla="*/ 2 w 284"/>
                  <a:gd name="T11" fmla="*/ 13 h 1634"/>
                  <a:gd name="T12" fmla="*/ 1 w 284"/>
                  <a:gd name="T13" fmla="*/ 13 h 1634"/>
                  <a:gd name="T14" fmla="*/ 1 w 284"/>
                  <a:gd name="T15" fmla="*/ 13 h 1634"/>
                  <a:gd name="T16" fmla="*/ 1 w 284"/>
                  <a:gd name="T17" fmla="*/ 13 h 1634"/>
                  <a:gd name="T18" fmla="*/ 1 w 284"/>
                  <a:gd name="T19" fmla="*/ 13 h 1634"/>
                  <a:gd name="T20" fmla="*/ 1 w 284"/>
                  <a:gd name="T21" fmla="*/ 13 h 1634"/>
                  <a:gd name="T22" fmla="*/ 0 w 284"/>
                  <a:gd name="T23" fmla="*/ 1 h 1634"/>
                  <a:gd name="T24" fmla="*/ 0 w 284"/>
                  <a:gd name="T25" fmla="*/ 1 h 1634"/>
                  <a:gd name="T26" fmla="*/ 0 w 284"/>
                  <a:gd name="T27" fmla="*/ 1 h 1634"/>
                  <a:gd name="T28" fmla="*/ 0 w 284"/>
                  <a:gd name="T29" fmla="*/ 0 h 1634"/>
                  <a:gd name="T30" fmla="*/ 1 w 284"/>
                  <a:gd name="T31" fmla="*/ 0 h 1634"/>
                  <a:gd name="T32" fmla="*/ 1 w 284"/>
                  <a:gd name="T33" fmla="*/ 0 h 1634"/>
                  <a:gd name="T34" fmla="*/ 1 w 284"/>
                  <a:gd name="T35" fmla="*/ 0 h 1634"/>
                  <a:gd name="T36" fmla="*/ 1 w 284"/>
                  <a:gd name="T37" fmla="*/ 1 h 1634"/>
                  <a:gd name="T38" fmla="*/ 2 w 284"/>
                  <a:gd name="T39" fmla="*/ 1 h 1634"/>
                  <a:gd name="T40" fmla="*/ 2 w 284"/>
                  <a:gd name="T41" fmla="*/ 1 h 1634"/>
                  <a:gd name="T42" fmla="*/ 2 w 284"/>
                  <a:gd name="T43" fmla="*/ 1 h 16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4"/>
                  <a:gd name="T67" fmla="*/ 0 h 1634"/>
                  <a:gd name="T68" fmla="*/ 284 w 284"/>
                  <a:gd name="T69" fmla="*/ 1634 h 16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4" h="1634">
                    <a:moveTo>
                      <a:pt x="142" y="85"/>
                    </a:moveTo>
                    <a:lnTo>
                      <a:pt x="284" y="1592"/>
                    </a:lnTo>
                    <a:lnTo>
                      <a:pt x="284" y="1606"/>
                    </a:lnTo>
                    <a:lnTo>
                      <a:pt x="284" y="1634"/>
                    </a:lnTo>
                    <a:lnTo>
                      <a:pt x="242" y="1620"/>
                    </a:lnTo>
                    <a:lnTo>
                      <a:pt x="170" y="1606"/>
                    </a:lnTo>
                    <a:lnTo>
                      <a:pt x="85" y="1620"/>
                    </a:lnTo>
                    <a:lnTo>
                      <a:pt x="42" y="1634"/>
                    </a:lnTo>
                    <a:lnTo>
                      <a:pt x="42" y="1620"/>
                    </a:lnTo>
                    <a:lnTo>
                      <a:pt x="42" y="1606"/>
                    </a:lnTo>
                    <a:lnTo>
                      <a:pt x="42" y="1592"/>
                    </a:lnTo>
                    <a:lnTo>
                      <a:pt x="0" y="57"/>
                    </a:lnTo>
                    <a:lnTo>
                      <a:pt x="0" y="43"/>
                    </a:lnTo>
                    <a:lnTo>
                      <a:pt x="0" y="14"/>
                    </a:lnTo>
                    <a:lnTo>
                      <a:pt x="0" y="0"/>
                    </a:lnTo>
                    <a:lnTo>
                      <a:pt x="57" y="0"/>
                    </a:lnTo>
                    <a:lnTo>
                      <a:pt x="85" y="0"/>
                    </a:lnTo>
                    <a:lnTo>
                      <a:pt x="114" y="0"/>
                    </a:lnTo>
                    <a:lnTo>
                      <a:pt x="114" y="14"/>
                    </a:lnTo>
                    <a:lnTo>
                      <a:pt x="142" y="57"/>
                    </a:lnTo>
                    <a:lnTo>
                      <a:pt x="142" y="71"/>
                    </a:lnTo>
                    <a:lnTo>
                      <a:pt x="142" y="85"/>
                    </a:lnTo>
                    <a:close/>
                  </a:path>
                </a:pathLst>
              </a:custGeom>
              <a:noFill/>
              <a:ln w="11113">
                <a:solidFill>
                  <a:srgbClr val="000000"/>
                </a:solidFill>
                <a:prstDash val="solid"/>
                <a:round/>
                <a:headEnd/>
                <a:tailEnd/>
              </a:ln>
            </p:spPr>
            <p:txBody>
              <a:bodyPr/>
              <a:lstStyle/>
              <a:p>
                <a:endParaRPr lang="en-GB"/>
              </a:p>
            </p:txBody>
          </p:sp>
        </p:grpSp>
        <p:sp>
          <p:nvSpPr>
            <p:cNvPr id="27663" name="Freeform 152"/>
            <p:cNvSpPr>
              <a:spLocks/>
            </p:cNvSpPr>
            <p:nvPr/>
          </p:nvSpPr>
          <p:spPr bwMode="auto">
            <a:xfrm>
              <a:off x="1063" y="2431"/>
              <a:ext cx="1437" cy="1172"/>
            </a:xfrm>
            <a:custGeom>
              <a:avLst/>
              <a:gdLst>
                <a:gd name="T0" fmla="*/ 0 w 2872"/>
                <a:gd name="T1" fmla="*/ 18 h 2346"/>
                <a:gd name="T2" fmla="*/ 0 w 2872"/>
                <a:gd name="T3" fmla="*/ 0 h 2346"/>
                <a:gd name="T4" fmla="*/ 2 w 2872"/>
                <a:gd name="T5" fmla="*/ 0 h 2346"/>
                <a:gd name="T6" fmla="*/ 3 w 2872"/>
                <a:gd name="T7" fmla="*/ 0 h 2346"/>
                <a:gd name="T8" fmla="*/ 4 w 2872"/>
                <a:gd name="T9" fmla="*/ 0 h 2346"/>
                <a:gd name="T10" fmla="*/ 8 w 2872"/>
                <a:gd name="T11" fmla="*/ 1 h 2346"/>
                <a:gd name="T12" fmla="*/ 12 w 2872"/>
                <a:gd name="T13" fmla="*/ 1 h 2346"/>
                <a:gd name="T14" fmla="*/ 13 w 2872"/>
                <a:gd name="T15" fmla="*/ 1 h 2346"/>
                <a:gd name="T16" fmla="*/ 15 w 2872"/>
                <a:gd name="T17" fmla="*/ 1 h 2346"/>
                <a:gd name="T18" fmla="*/ 19 w 2872"/>
                <a:gd name="T19" fmla="*/ 0 h 2346"/>
                <a:gd name="T20" fmla="*/ 20 w 2872"/>
                <a:gd name="T21" fmla="*/ 0 h 2346"/>
                <a:gd name="T22" fmla="*/ 22 w 2872"/>
                <a:gd name="T23" fmla="*/ 0 h 2346"/>
                <a:gd name="T24" fmla="*/ 23 w 2872"/>
                <a:gd name="T25" fmla="*/ 0 h 2346"/>
                <a:gd name="T26" fmla="*/ 23 w 2872"/>
                <a:gd name="T27" fmla="*/ 18 h 2346"/>
                <a:gd name="T28" fmla="*/ 12 w 2872"/>
                <a:gd name="T29" fmla="*/ 18 h 2346"/>
                <a:gd name="T30" fmla="*/ 9 w 2872"/>
                <a:gd name="T31" fmla="*/ 18 h 2346"/>
                <a:gd name="T32" fmla="*/ 7 w 2872"/>
                <a:gd name="T33" fmla="*/ 18 h 2346"/>
                <a:gd name="T34" fmla="*/ 5 w 2872"/>
                <a:gd name="T35" fmla="*/ 18 h 2346"/>
                <a:gd name="T36" fmla="*/ 3 w 2872"/>
                <a:gd name="T37" fmla="*/ 18 h 2346"/>
                <a:gd name="T38" fmla="*/ 2 w 2872"/>
                <a:gd name="T39" fmla="*/ 18 h 2346"/>
                <a:gd name="T40" fmla="*/ 1 w 2872"/>
                <a:gd name="T41" fmla="*/ 18 h 2346"/>
                <a:gd name="T42" fmla="*/ 1 w 2872"/>
                <a:gd name="T43" fmla="*/ 18 h 2346"/>
                <a:gd name="T44" fmla="*/ 0 w 2872"/>
                <a:gd name="T45" fmla="*/ 18 h 23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72"/>
                <a:gd name="T70" fmla="*/ 0 h 2346"/>
                <a:gd name="T71" fmla="*/ 2872 w 2872"/>
                <a:gd name="T72" fmla="*/ 2346 h 23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72" h="2346">
                  <a:moveTo>
                    <a:pt x="0" y="2346"/>
                  </a:moveTo>
                  <a:lnTo>
                    <a:pt x="0" y="0"/>
                  </a:lnTo>
                  <a:lnTo>
                    <a:pt x="142" y="29"/>
                  </a:lnTo>
                  <a:lnTo>
                    <a:pt x="298" y="57"/>
                  </a:lnTo>
                  <a:lnTo>
                    <a:pt x="512" y="100"/>
                  </a:lnTo>
                  <a:lnTo>
                    <a:pt x="981" y="157"/>
                  </a:lnTo>
                  <a:lnTo>
                    <a:pt x="1436" y="185"/>
                  </a:lnTo>
                  <a:lnTo>
                    <a:pt x="1649" y="171"/>
                  </a:lnTo>
                  <a:lnTo>
                    <a:pt x="1891" y="157"/>
                  </a:lnTo>
                  <a:lnTo>
                    <a:pt x="2360" y="100"/>
                  </a:lnTo>
                  <a:lnTo>
                    <a:pt x="2559" y="57"/>
                  </a:lnTo>
                  <a:lnTo>
                    <a:pt x="2730" y="29"/>
                  </a:lnTo>
                  <a:lnTo>
                    <a:pt x="2872" y="0"/>
                  </a:lnTo>
                  <a:lnTo>
                    <a:pt x="2872" y="2346"/>
                  </a:lnTo>
                  <a:lnTo>
                    <a:pt x="1436" y="2346"/>
                  </a:lnTo>
                  <a:lnTo>
                    <a:pt x="1095" y="2346"/>
                  </a:lnTo>
                  <a:lnTo>
                    <a:pt x="796" y="2346"/>
                  </a:lnTo>
                  <a:lnTo>
                    <a:pt x="554" y="2346"/>
                  </a:lnTo>
                  <a:lnTo>
                    <a:pt x="355" y="2346"/>
                  </a:lnTo>
                  <a:lnTo>
                    <a:pt x="199" y="2346"/>
                  </a:lnTo>
                  <a:lnTo>
                    <a:pt x="85" y="2346"/>
                  </a:lnTo>
                  <a:lnTo>
                    <a:pt x="14" y="2346"/>
                  </a:lnTo>
                  <a:lnTo>
                    <a:pt x="0" y="2346"/>
                  </a:lnTo>
                  <a:close/>
                </a:path>
              </a:pathLst>
            </a:custGeom>
            <a:solidFill>
              <a:srgbClr val="D9D9D9"/>
            </a:solidFill>
            <a:ln w="11113">
              <a:solidFill>
                <a:srgbClr val="000000"/>
              </a:solidFill>
              <a:prstDash val="solid"/>
              <a:round/>
              <a:headEnd/>
              <a:tailEnd/>
            </a:ln>
          </p:spPr>
          <p:txBody>
            <a:bodyPr/>
            <a:lstStyle/>
            <a:p>
              <a:endParaRPr lang="en-GB"/>
            </a:p>
          </p:txBody>
        </p:sp>
        <p:sp>
          <p:nvSpPr>
            <p:cNvPr id="27664" name="Rectangle 153"/>
            <p:cNvSpPr>
              <a:spLocks noChangeArrowheads="1"/>
            </p:cNvSpPr>
            <p:nvPr/>
          </p:nvSpPr>
          <p:spPr bwMode="auto">
            <a:xfrm>
              <a:off x="1426" y="2932"/>
              <a:ext cx="809"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YES</a:t>
              </a:r>
              <a:endParaRPr lang="en-US" sz="1900"/>
            </a:p>
          </p:txBody>
        </p:sp>
        <p:grpSp>
          <p:nvGrpSpPr>
            <p:cNvPr id="27665" name="Group 154"/>
            <p:cNvGrpSpPr>
              <a:grpSpLocks/>
            </p:cNvGrpSpPr>
            <p:nvPr/>
          </p:nvGrpSpPr>
          <p:grpSpPr bwMode="auto">
            <a:xfrm>
              <a:off x="1063" y="2701"/>
              <a:ext cx="1438" cy="93"/>
              <a:chOff x="1063" y="2701"/>
              <a:chExt cx="1438" cy="93"/>
            </a:xfrm>
          </p:grpSpPr>
          <p:sp>
            <p:nvSpPr>
              <p:cNvPr id="27934" name="Arc 155"/>
              <p:cNvSpPr>
                <a:spLocks/>
              </p:cNvSpPr>
              <p:nvPr/>
            </p:nvSpPr>
            <p:spPr bwMode="auto">
              <a:xfrm>
                <a:off x="1063"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5" name="Arc 156"/>
              <p:cNvSpPr>
                <a:spLocks/>
              </p:cNvSpPr>
              <p:nvPr/>
            </p:nvSpPr>
            <p:spPr bwMode="auto">
              <a:xfrm>
                <a:off x="1782"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6" name="Group 157"/>
            <p:cNvGrpSpPr>
              <a:grpSpLocks/>
            </p:cNvGrpSpPr>
            <p:nvPr/>
          </p:nvGrpSpPr>
          <p:grpSpPr bwMode="auto">
            <a:xfrm>
              <a:off x="1063" y="3326"/>
              <a:ext cx="1438" cy="93"/>
              <a:chOff x="1063" y="3326"/>
              <a:chExt cx="1438" cy="93"/>
            </a:xfrm>
          </p:grpSpPr>
          <p:sp>
            <p:nvSpPr>
              <p:cNvPr id="27932" name="Arc 158"/>
              <p:cNvSpPr>
                <a:spLocks/>
              </p:cNvSpPr>
              <p:nvPr/>
            </p:nvSpPr>
            <p:spPr bwMode="auto">
              <a:xfrm>
                <a:off x="1063"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3" name="Arc 159"/>
              <p:cNvSpPr>
                <a:spLocks/>
              </p:cNvSpPr>
              <p:nvPr/>
            </p:nvSpPr>
            <p:spPr bwMode="auto">
              <a:xfrm>
                <a:off x="1782"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7" name="Group 160"/>
            <p:cNvGrpSpPr>
              <a:grpSpLocks/>
            </p:cNvGrpSpPr>
            <p:nvPr/>
          </p:nvGrpSpPr>
          <p:grpSpPr bwMode="auto">
            <a:xfrm>
              <a:off x="1063" y="3596"/>
              <a:ext cx="1438" cy="94"/>
              <a:chOff x="1063" y="3596"/>
              <a:chExt cx="1438" cy="94"/>
            </a:xfrm>
          </p:grpSpPr>
          <p:sp>
            <p:nvSpPr>
              <p:cNvPr id="27928" name="Arc 161"/>
              <p:cNvSpPr>
                <a:spLocks/>
              </p:cNvSpPr>
              <p:nvPr/>
            </p:nvSpPr>
            <p:spPr bwMode="auto">
              <a:xfrm>
                <a:off x="1063"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929" name="Arc 162"/>
              <p:cNvSpPr>
                <a:spLocks/>
              </p:cNvSpPr>
              <p:nvPr/>
            </p:nvSpPr>
            <p:spPr bwMode="auto">
              <a:xfrm>
                <a:off x="1063"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A6A6A6"/>
                </a:solidFill>
                <a:round/>
                <a:headEnd/>
                <a:tailEnd/>
              </a:ln>
            </p:spPr>
            <p:txBody>
              <a:bodyPr/>
              <a:lstStyle/>
              <a:p>
                <a:endParaRPr lang="en-GB"/>
              </a:p>
            </p:txBody>
          </p:sp>
          <p:sp>
            <p:nvSpPr>
              <p:cNvPr id="27930" name="Arc 163"/>
              <p:cNvSpPr>
                <a:spLocks/>
              </p:cNvSpPr>
              <p:nvPr/>
            </p:nvSpPr>
            <p:spPr bwMode="auto">
              <a:xfrm>
                <a:off x="1782"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598" y="0"/>
                    </a:moveTo>
                    <a:cubicBezTo>
                      <a:pt x="21599" y="77"/>
                      <a:pt x="21600" y="155"/>
                      <a:pt x="21600" y="234"/>
                    </a:cubicBezTo>
                    <a:cubicBezTo>
                      <a:pt x="21600" y="12163"/>
                      <a:pt x="11929" y="21833"/>
                      <a:pt x="0" y="21834"/>
                    </a:cubicBezTo>
                  </a:path>
                  <a:path w="21600" h="21834" stroke="0" extrusionOk="0">
                    <a:moveTo>
                      <a:pt x="21598" y="0"/>
                    </a:moveTo>
                    <a:cubicBezTo>
                      <a:pt x="21599" y="77"/>
                      <a:pt x="21600" y="155"/>
                      <a:pt x="21600" y="234"/>
                    </a:cubicBezTo>
                    <a:cubicBezTo>
                      <a:pt x="21600" y="12163"/>
                      <a:pt x="11929" y="21833"/>
                      <a:pt x="0" y="21834"/>
                    </a:cubicBezTo>
                    <a:lnTo>
                      <a:pt x="0" y="234"/>
                    </a:lnTo>
                    <a:lnTo>
                      <a:pt x="21598" y="0"/>
                    </a:lnTo>
                    <a:close/>
                  </a:path>
                </a:pathLst>
              </a:custGeom>
              <a:solidFill>
                <a:srgbClr val="D9D9D9"/>
              </a:solidFill>
              <a:ln w="9525">
                <a:noFill/>
                <a:round/>
                <a:headEnd/>
                <a:tailEnd/>
              </a:ln>
            </p:spPr>
            <p:txBody>
              <a:bodyPr/>
              <a:lstStyle/>
              <a:p>
                <a:endParaRPr lang="en-GB"/>
              </a:p>
            </p:txBody>
          </p:sp>
          <p:sp>
            <p:nvSpPr>
              <p:cNvPr id="27931" name="Arc 164"/>
              <p:cNvSpPr>
                <a:spLocks/>
              </p:cNvSpPr>
              <p:nvPr/>
            </p:nvSpPr>
            <p:spPr bwMode="auto">
              <a:xfrm>
                <a:off x="1782"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A6A6A6"/>
                </a:solidFill>
                <a:round/>
                <a:headEnd/>
                <a:tailEnd/>
              </a:ln>
            </p:spPr>
            <p:txBody>
              <a:bodyPr/>
              <a:lstStyle/>
              <a:p>
                <a:endParaRPr lang="en-GB"/>
              </a:p>
            </p:txBody>
          </p:sp>
        </p:grpSp>
        <p:grpSp>
          <p:nvGrpSpPr>
            <p:cNvPr id="27668" name="Group 165"/>
            <p:cNvGrpSpPr>
              <a:grpSpLocks/>
            </p:cNvGrpSpPr>
            <p:nvPr/>
          </p:nvGrpSpPr>
          <p:grpSpPr bwMode="auto">
            <a:xfrm>
              <a:off x="1052" y="3582"/>
              <a:ext cx="1438" cy="89"/>
              <a:chOff x="1052" y="3582"/>
              <a:chExt cx="1438" cy="89"/>
            </a:xfrm>
          </p:grpSpPr>
          <p:sp>
            <p:nvSpPr>
              <p:cNvPr id="27926" name="Arc 166"/>
              <p:cNvSpPr>
                <a:spLocks/>
              </p:cNvSpPr>
              <p:nvPr/>
            </p:nvSpPr>
            <p:spPr bwMode="auto">
              <a:xfrm>
                <a:off x="1052"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927" name="Arc 167"/>
              <p:cNvSpPr>
                <a:spLocks/>
              </p:cNvSpPr>
              <p:nvPr/>
            </p:nvSpPr>
            <p:spPr bwMode="auto">
              <a:xfrm>
                <a:off x="1771"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sp>
          <p:nvSpPr>
            <p:cNvPr id="27669" name="Oval 168"/>
            <p:cNvSpPr>
              <a:spLocks noChangeArrowheads="1"/>
            </p:cNvSpPr>
            <p:nvPr/>
          </p:nvSpPr>
          <p:spPr bwMode="auto">
            <a:xfrm>
              <a:off x="2843" y="2327"/>
              <a:ext cx="1430" cy="186"/>
            </a:xfrm>
            <a:prstGeom prst="ellipse">
              <a:avLst/>
            </a:prstGeom>
            <a:solidFill>
              <a:srgbClr val="FFFFFF"/>
            </a:solidFill>
            <a:ln w="11113">
              <a:solidFill>
                <a:srgbClr val="000000"/>
              </a:solidFill>
              <a:round/>
              <a:headEnd/>
              <a:tailEnd/>
            </a:ln>
          </p:spPr>
          <p:txBody>
            <a:bodyPr/>
            <a:lstStyle/>
            <a:p>
              <a:endParaRPr lang="en-GB"/>
            </a:p>
          </p:txBody>
        </p:sp>
        <p:grpSp>
          <p:nvGrpSpPr>
            <p:cNvPr id="27670" name="Group 169"/>
            <p:cNvGrpSpPr>
              <a:grpSpLocks/>
            </p:cNvGrpSpPr>
            <p:nvPr/>
          </p:nvGrpSpPr>
          <p:grpSpPr bwMode="auto">
            <a:xfrm>
              <a:off x="3196" y="1721"/>
              <a:ext cx="952" cy="1101"/>
              <a:chOff x="3196" y="1721"/>
              <a:chExt cx="952" cy="1101"/>
            </a:xfrm>
          </p:grpSpPr>
          <p:sp>
            <p:nvSpPr>
              <p:cNvPr id="27793" name="AutoShape 170"/>
              <p:cNvSpPr>
                <a:spLocks noChangeArrowheads="1"/>
              </p:cNvSpPr>
              <p:nvPr/>
            </p:nvSpPr>
            <p:spPr bwMode="auto">
              <a:xfrm>
                <a:off x="3203" y="1913"/>
                <a:ext cx="945" cy="731"/>
              </a:xfrm>
              <a:prstGeom prst="roundRect">
                <a:avLst>
                  <a:gd name="adj" fmla="val 0"/>
                </a:avLst>
              </a:prstGeom>
              <a:solidFill>
                <a:srgbClr val="FFFFFF"/>
              </a:solidFill>
              <a:ln w="9525">
                <a:noFill/>
                <a:round/>
                <a:headEnd/>
                <a:tailEnd/>
              </a:ln>
            </p:spPr>
            <p:txBody>
              <a:bodyPr/>
              <a:lstStyle/>
              <a:p>
                <a:endParaRPr lang="en-GB"/>
              </a:p>
            </p:txBody>
          </p:sp>
          <p:sp>
            <p:nvSpPr>
              <p:cNvPr id="27794" name="Freeform 171"/>
              <p:cNvSpPr>
                <a:spLocks/>
              </p:cNvSpPr>
              <p:nvPr/>
            </p:nvSpPr>
            <p:spPr bwMode="auto">
              <a:xfrm>
                <a:off x="3203" y="1728"/>
                <a:ext cx="938" cy="1094"/>
              </a:xfrm>
              <a:custGeom>
                <a:avLst/>
                <a:gdLst>
                  <a:gd name="T0" fmla="*/ 10 w 1877"/>
                  <a:gd name="T1" fmla="*/ 0 h 2187"/>
                  <a:gd name="T2" fmla="*/ 14 w 1877"/>
                  <a:gd name="T3" fmla="*/ 15 h 2187"/>
                  <a:gd name="T4" fmla="*/ 3 w 1877"/>
                  <a:gd name="T5" fmla="*/ 18 h 2187"/>
                  <a:gd name="T6" fmla="*/ 0 w 1877"/>
                  <a:gd name="T7" fmla="*/ 3 h 2187"/>
                  <a:gd name="T8" fmla="*/ 10 w 1877"/>
                  <a:gd name="T9" fmla="*/ 0 h 2187"/>
                  <a:gd name="T10" fmla="*/ 0 60000 65536"/>
                  <a:gd name="T11" fmla="*/ 0 60000 65536"/>
                  <a:gd name="T12" fmla="*/ 0 60000 65536"/>
                  <a:gd name="T13" fmla="*/ 0 60000 65536"/>
                  <a:gd name="T14" fmla="*/ 0 60000 65536"/>
                  <a:gd name="T15" fmla="*/ 0 w 1877"/>
                  <a:gd name="T16" fmla="*/ 0 h 2187"/>
                  <a:gd name="T17" fmla="*/ 1877 w 1877"/>
                  <a:gd name="T18" fmla="*/ 2187 h 2187"/>
                </a:gdLst>
                <a:ahLst/>
                <a:cxnLst>
                  <a:cxn ang="T10">
                    <a:pos x="T0" y="T1"/>
                  </a:cxn>
                  <a:cxn ang="T11">
                    <a:pos x="T2" y="T3"/>
                  </a:cxn>
                  <a:cxn ang="T12">
                    <a:pos x="T4" y="T5"/>
                  </a:cxn>
                  <a:cxn ang="T13">
                    <a:pos x="T6" y="T7"/>
                  </a:cxn>
                  <a:cxn ang="T14">
                    <a:pos x="T8" y="T9"/>
                  </a:cxn>
                </a:cxnLst>
                <a:rect l="T15" t="T16" r="T17" b="T18"/>
                <a:pathLst>
                  <a:path w="1877" h="2187">
                    <a:moveTo>
                      <a:pt x="1394" y="0"/>
                    </a:moveTo>
                    <a:lnTo>
                      <a:pt x="1877" y="1818"/>
                    </a:lnTo>
                    <a:lnTo>
                      <a:pt x="484" y="2187"/>
                    </a:lnTo>
                    <a:lnTo>
                      <a:pt x="0" y="384"/>
                    </a:lnTo>
                    <a:lnTo>
                      <a:pt x="1394" y="0"/>
                    </a:lnTo>
                    <a:close/>
                  </a:path>
                </a:pathLst>
              </a:custGeom>
              <a:solidFill>
                <a:srgbClr val="FFFFFF"/>
              </a:solidFill>
              <a:ln w="11113">
                <a:solidFill>
                  <a:srgbClr val="000000"/>
                </a:solidFill>
                <a:prstDash val="solid"/>
                <a:round/>
                <a:headEnd/>
                <a:tailEnd/>
              </a:ln>
            </p:spPr>
            <p:txBody>
              <a:bodyPr/>
              <a:lstStyle/>
              <a:p>
                <a:endParaRPr lang="en-GB"/>
              </a:p>
            </p:txBody>
          </p:sp>
          <p:sp>
            <p:nvSpPr>
              <p:cNvPr id="27795" name="AutoShape 172"/>
              <p:cNvSpPr>
                <a:spLocks noChangeArrowheads="1"/>
              </p:cNvSpPr>
              <p:nvPr/>
            </p:nvSpPr>
            <p:spPr bwMode="auto">
              <a:xfrm>
                <a:off x="3480" y="2665"/>
                <a:ext cx="142" cy="135"/>
              </a:xfrm>
              <a:prstGeom prst="roundRect">
                <a:avLst>
                  <a:gd name="adj" fmla="val 0"/>
                </a:avLst>
              </a:prstGeom>
              <a:solidFill>
                <a:srgbClr val="FFFFFF"/>
              </a:solidFill>
              <a:ln w="9525">
                <a:noFill/>
                <a:round/>
                <a:headEnd/>
                <a:tailEnd/>
              </a:ln>
            </p:spPr>
            <p:txBody>
              <a:bodyPr/>
              <a:lstStyle/>
              <a:p>
                <a:endParaRPr lang="en-GB"/>
              </a:p>
            </p:txBody>
          </p:sp>
          <p:sp>
            <p:nvSpPr>
              <p:cNvPr id="27796" name="Freeform 173"/>
              <p:cNvSpPr>
                <a:spLocks/>
              </p:cNvSpPr>
              <p:nvPr/>
            </p:nvSpPr>
            <p:spPr bwMode="auto">
              <a:xfrm>
                <a:off x="3466" y="2644"/>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7" name="AutoShape 174"/>
              <p:cNvSpPr>
                <a:spLocks noChangeArrowheads="1"/>
              </p:cNvSpPr>
              <p:nvPr/>
            </p:nvSpPr>
            <p:spPr bwMode="auto">
              <a:xfrm>
                <a:off x="3459" y="2523"/>
                <a:ext cx="142" cy="135"/>
              </a:xfrm>
              <a:prstGeom prst="roundRect">
                <a:avLst>
                  <a:gd name="adj" fmla="val 0"/>
                </a:avLst>
              </a:prstGeom>
              <a:solidFill>
                <a:srgbClr val="FFFFFF"/>
              </a:solidFill>
              <a:ln w="9525">
                <a:noFill/>
                <a:round/>
                <a:headEnd/>
                <a:tailEnd/>
              </a:ln>
            </p:spPr>
            <p:txBody>
              <a:bodyPr/>
              <a:lstStyle/>
              <a:p>
                <a:endParaRPr lang="en-GB"/>
              </a:p>
            </p:txBody>
          </p:sp>
          <p:sp>
            <p:nvSpPr>
              <p:cNvPr id="27798" name="Freeform 175"/>
              <p:cNvSpPr>
                <a:spLocks/>
              </p:cNvSpPr>
              <p:nvPr/>
            </p:nvSpPr>
            <p:spPr bwMode="auto">
              <a:xfrm>
                <a:off x="3444" y="2509"/>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9" name="AutoShape 176"/>
              <p:cNvSpPr>
                <a:spLocks noChangeArrowheads="1"/>
              </p:cNvSpPr>
              <p:nvPr/>
            </p:nvSpPr>
            <p:spPr bwMode="auto">
              <a:xfrm>
                <a:off x="3409" y="2395"/>
                <a:ext cx="142" cy="142"/>
              </a:xfrm>
              <a:prstGeom prst="roundRect">
                <a:avLst>
                  <a:gd name="adj" fmla="val 0"/>
                </a:avLst>
              </a:prstGeom>
              <a:solidFill>
                <a:srgbClr val="FFFFFF"/>
              </a:solidFill>
              <a:ln w="9525">
                <a:noFill/>
                <a:round/>
                <a:headEnd/>
                <a:tailEnd/>
              </a:ln>
            </p:spPr>
            <p:txBody>
              <a:bodyPr/>
              <a:lstStyle/>
              <a:p>
                <a:endParaRPr lang="en-GB"/>
              </a:p>
            </p:txBody>
          </p:sp>
          <p:sp>
            <p:nvSpPr>
              <p:cNvPr id="27800" name="Freeform 177"/>
              <p:cNvSpPr>
                <a:spLocks/>
              </p:cNvSpPr>
              <p:nvPr/>
            </p:nvSpPr>
            <p:spPr bwMode="auto">
              <a:xfrm>
                <a:off x="3395" y="2381"/>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1" name="AutoShape 178"/>
              <p:cNvSpPr>
                <a:spLocks noChangeArrowheads="1"/>
              </p:cNvSpPr>
              <p:nvPr/>
            </p:nvSpPr>
            <p:spPr bwMode="auto">
              <a:xfrm>
                <a:off x="3786" y="1735"/>
                <a:ext cx="135" cy="142"/>
              </a:xfrm>
              <a:prstGeom prst="roundRect">
                <a:avLst>
                  <a:gd name="adj" fmla="val 0"/>
                </a:avLst>
              </a:prstGeom>
              <a:solidFill>
                <a:srgbClr val="FFFFFF"/>
              </a:solidFill>
              <a:ln w="9525">
                <a:noFill/>
                <a:round/>
                <a:headEnd/>
                <a:tailEnd/>
              </a:ln>
            </p:spPr>
            <p:txBody>
              <a:bodyPr/>
              <a:lstStyle/>
              <a:p>
                <a:endParaRPr lang="en-GB"/>
              </a:p>
            </p:txBody>
          </p:sp>
          <p:sp>
            <p:nvSpPr>
              <p:cNvPr id="27802" name="Freeform 179"/>
              <p:cNvSpPr>
                <a:spLocks/>
              </p:cNvSpPr>
              <p:nvPr/>
            </p:nvSpPr>
            <p:spPr bwMode="auto">
              <a:xfrm>
                <a:off x="3771" y="1721"/>
                <a:ext cx="164" cy="156"/>
              </a:xfrm>
              <a:custGeom>
                <a:avLst/>
                <a:gdLst>
                  <a:gd name="T0" fmla="*/ 2 w 327"/>
                  <a:gd name="T1" fmla="*/ 0 h 313"/>
                  <a:gd name="T2" fmla="*/ 3 w 327"/>
                  <a:gd name="T3" fmla="*/ 1 h 313"/>
                  <a:gd name="T4" fmla="*/ 1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1"/>
                    </a:lnTo>
                    <a:lnTo>
                      <a:pt x="57"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3" name="AutoShape 180"/>
              <p:cNvSpPr>
                <a:spLocks noChangeArrowheads="1"/>
              </p:cNvSpPr>
              <p:nvPr/>
            </p:nvSpPr>
            <p:spPr bwMode="auto">
              <a:xfrm>
                <a:off x="3395" y="2729"/>
                <a:ext cx="135" cy="57"/>
              </a:xfrm>
              <a:prstGeom prst="roundRect">
                <a:avLst>
                  <a:gd name="adj" fmla="val 0"/>
                </a:avLst>
              </a:prstGeom>
              <a:solidFill>
                <a:srgbClr val="FFFFFF"/>
              </a:solidFill>
              <a:ln w="9525">
                <a:noFill/>
                <a:round/>
                <a:headEnd/>
                <a:tailEnd/>
              </a:ln>
            </p:spPr>
            <p:txBody>
              <a:bodyPr/>
              <a:lstStyle/>
              <a:p>
                <a:endParaRPr lang="en-GB"/>
              </a:p>
            </p:txBody>
          </p:sp>
          <p:sp>
            <p:nvSpPr>
              <p:cNvPr id="27804" name="Freeform 181"/>
              <p:cNvSpPr>
                <a:spLocks/>
              </p:cNvSpPr>
              <p:nvPr/>
            </p:nvSpPr>
            <p:spPr bwMode="auto">
              <a:xfrm>
                <a:off x="3416" y="2687"/>
                <a:ext cx="78" cy="135"/>
              </a:xfrm>
              <a:custGeom>
                <a:avLst/>
                <a:gdLst>
                  <a:gd name="T0" fmla="*/ 1 w 156"/>
                  <a:gd name="T1" fmla="*/ 0 h 270"/>
                  <a:gd name="T2" fmla="*/ 2 w 156"/>
                  <a:gd name="T3" fmla="*/ 2 h 270"/>
                  <a:gd name="T4" fmla="*/ 1 w 156"/>
                  <a:gd name="T5" fmla="*/ 2 h 270"/>
                  <a:gd name="T6" fmla="*/ 0 w 156"/>
                  <a:gd name="T7" fmla="*/ 1 h 270"/>
                  <a:gd name="T8" fmla="*/ 1 w 156"/>
                  <a:gd name="T9" fmla="*/ 0 h 270"/>
                  <a:gd name="T10" fmla="*/ 0 60000 65536"/>
                  <a:gd name="T11" fmla="*/ 0 60000 65536"/>
                  <a:gd name="T12" fmla="*/ 0 60000 65536"/>
                  <a:gd name="T13" fmla="*/ 0 60000 65536"/>
                  <a:gd name="T14" fmla="*/ 0 60000 65536"/>
                  <a:gd name="T15" fmla="*/ 0 w 156"/>
                  <a:gd name="T16" fmla="*/ 0 h 270"/>
                  <a:gd name="T17" fmla="*/ 156 w 156"/>
                  <a:gd name="T18" fmla="*/ 270 h 270"/>
                </a:gdLst>
                <a:ahLst/>
                <a:cxnLst>
                  <a:cxn ang="T10">
                    <a:pos x="T0" y="T1"/>
                  </a:cxn>
                  <a:cxn ang="T11">
                    <a:pos x="T2" y="T3"/>
                  </a:cxn>
                  <a:cxn ang="T12">
                    <a:pos x="T4" y="T5"/>
                  </a:cxn>
                  <a:cxn ang="T13">
                    <a:pos x="T6" y="T7"/>
                  </a:cxn>
                  <a:cxn ang="T14">
                    <a:pos x="T8" y="T9"/>
                  </a:cxn>
                </a:cxnLst>
                <a:rect l="T15" t="T16" r="T17" b="T18"/>
                <a:pathLst>
                  <a:path w="156" h="270">
                    <a:moveTo>
                      <a:pt x="99" y="0"/>
                    </a:moveTo>
                    <a:lnTo>
                      <a:pt x="156" y="242"/>
                    </a:lnTo>
                    <a:lnTo>
                      <a:pt x="57" y="270"/>
                    </a:lnTo>
                    <a:lnTo>
                      <a:pt x="0" y="14"/>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5" name="Rectangle 182"/>
              <p:cNvSpPr>
                <a:spLocks noChangeArrowheads="1"/>
              </p:cNvSpPr>
              <p:nvPr/>
            </p:nvSpPr>
            <p:spPr bwMode="auto">
              <a:xfrm rot="-6300000">
                <a:off x="3402" y="2725"/>
                <a:ext cx="9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Dimanche</a:t>
                </a:r>
                <a:endParaRPr lang="en-US" sz="1900"/>
              </a:p>
            </p:txBody>
          </p:sp>
          <p:sp>
            <p:nvSpPr>
              <p:cNvPr id="27806" name="AutoShape 183"/>
              <p:cNvSpPr>
                <a:spLocks noChangeArrowheads="1"/>
              </p:cNvSpPr>
              <p:nvPr/>
            </p:nvSpPr>
            <p:spPr bwMode="auto">
              <a:xfrm>
                <a:off x="3345" y="2594"/>
                <a:ext cx="142" cy="64"/>
              </a:xfrm>
              <a:prstGeom prst="roundRect">
                <a:avLst>
                  <a:gd name="adj" fmla="val 0"/>
                </a:avLst>
              </a:prstGeom>
              <a:solidFill>
                <a:srgbClr val="FFFFFF"/>
              </a:solidFill>
              <a:ln w="9525">
                <a:noFill/>
                <a:round/>
                <a:headEnd/>
                <a:tailEnd/>
              </a:ln>
            </p:spPr>
            <p:txBody>
              <a:bodyPr/>
              <a:lstStyle/>
              <a:p>
                <a:endParaRPr lang="en-GB"/>
              </a:p>
            </p:txBody>
          </p:sp>
          <p:sp>
            <p:nvSpPr>
              <p:cNvPr id="27807" name="Freeform 184"/>
              <p:cNvSpPr>
                <a:spLocks/>
              </p:cNvSpPr>
              <p:nvPr/>
            </p:nvSpPr>
            <p:spPr bwMode="auto">
              <a:xfrm>
                <a:off x="3373" y="2552"/>
                <a:ext cx="86" cy="142"/>
              </a:xfrm>
              <a:custGeom>
                <a:avLst/>
                <a:gdLst>
                  <a:gd name="T0" fmla="*/ 1 w 170"/>
                  <a:gd name="T1" fmla="*/ 0 h 284"/>
                  <a:gd name="T2" fmla="*/ 2 w 170"/>
                  <a:gd name="T3" fmla="*/ 2 h 284"/>
                  <a:gd name="T4" fmla="*/ 1 w 170"/>
                  <a:gd name="T5" fmla="*/ 3 h 284"/>
                  <a:gd name="T6" fmla="*/ 0 w 170"/>
                  <a:gd name="T7" fmla="*/ 1 h 284"/>
                  <a:gd name="T8" fmla="*/ 1 w 170"/>
                  <a:gd name="T9" fmla="*/ 0 h 284"/>
                  <a:gd name="T10" fmla="*/ 0 60000 65536"/>
                  <a:gd name="T11" fmla="*/ 0 60000 65536"/>
                  <a:gd name="T12" fmla="*/ 0 60000 65536"/>
                  <a:gd name="T13" fmla="*/ 0 60000 65536"/>
                  <a:gd name="T14" fmla="*/ 0 60000 65536"/>
                  <a:gd name="T15" fmla="*/ 0 w 170"/>
                  <a:gd name="T16" fmla="*/ 0 h 284"/>
                  <a:gd name="T17" fmla="*/ 170 w 170"/>
                  <a:gd name="T18" fmla="*/ 284 h 284"/>
                </a:gdLst>
                <a:ahLst/>
                <a:cxnLst>
                  <a:cxn ang="T10">
                    <a:pos x="T0" y="T1"/>
                  </a:cxn>
                  <a:cxn ang="T11">
                    <a:pos x="T2" y="T3"/>
                  </a:cxn>
                  <a:cxn ang="T12">
                    <a:pos x="T4" y="T5"/>
                  </a:cxn>
                  <a:cxn ang="T13">
                    <a:pos x="T6" y="T7"/>
                  </a:cxn>
                  <a:cxn ang="T14">
                    <a:pos x="T8" y="T9"/>
                  </a:cxn>
                </a:cxnLst>
                <a:rect l="T15" t="T16" r="T17" b="T18"/>
                <a:pathLst>
                  <a:path w="170" h="284">
                    <a:moveTo>
                      <a:pt x="99" y="0"/>
                    </a:moveTo>
                    <a:lnTo>
                      <a:pt x="170" y="256"/>
                    </a:lnTo>
                    <a:lnTo>
                      <a:pt x="56"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8" name="Rectangle 185"/>
              <p:cNvSpPr>
                <a:spLocks noChangeArrowheads="1"/>
              </p:cNvSpPr>
              <p:nvPr/>
            </p:nvSpPr>
            <p:spPr bwMode="auto">
              <a:xfrm rot="-6300000">
                <a:off x="3401" y="2602"/>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Lundi</a:t>
                </a:r>
                <a:endParaRPr lang="en-US" sz="1900"/>
              </a:p>
            </p:txBody>
          </p:sp>
          <p:sp>
            <p:nvSpPr>
              <p:cNvPr id="27809" name="AutoShape 186"/>
              <p:cNvSpPr>
                <a:spLocks noChangeArrowheads="1"/>
              </p:cNvSpPr>
              <p:nvPr/>
            </p:nvSpPr>
            <p:spPr bwMode="auto">
              <a:xfrm>
                <a:off x="3338" y="2459"/>
                <a:ext cx="135" cy="64"/>
              </a:xfrm>
              <a:prstGeom prst="roundRect">
                <a:avLst>
                  <a:gd name="adj" fmla="val 0"/>
                </a:avLst>
              </a:prstGeom>
              <a:solidFill>
                <a:srgbClr val="FFFFFF"/>
              </a:solidFill>
              <a:ln w="9525">
                <a:noFill/>
                <a:round/>
                <a:headEnd/>
                <a:tailEnd/>
              </a:ln>
            </p:spPr>
            <p:txBody>
              <a:bodyPr/>
              <a:lstStyle/>
              <a:p>
                <a:endParaRPr lang="en-GB"/>
              </a:p>
            </p:txBody>
          </p:sp>
          <p:sp>
            <p:nvSpPr>
              <p:cNvPr id="27810" name="Freeform 187"/>
              <p:cNvSpPr>
                <a:spLocks/>
              </p:cNvSpPr>
              <p:nvPr/>
            </p:nvSpPr>
            <p:spPr bwMode="auto">
              <a:xfrm>
                <a:off x="3359" y="2416"/>
                <a:ext cx="85" cy="136"/>
              </a:xfrm>
              <a:custGeom>
                <a:avLst/>
                <a:gdLst>
                  <a:gd name="T0" fmla="*/ 0 w 171"/>
                  <a:gd name="T1" fmla="*/ 0 h 270"/>
                  <a:gd name="T2" fmla="*/ 1 w 171"/>
                  <a:gd name="T3" fmla="*/ 2 h 270"/>
                  <a:gd name="T4" fmla="*/ 0 w 171"/>
                  <a:gd name="T5" fmla="*/ 3 h 270"/>
                  <a:gd name="T6" fmla="*/ 0 w 171"/>
                  <a:gd name="T7" fmla="*/ 1 h 270"/>
                  <a:gd name="T8" fmla="*/ 0 w 171"/>
                  <a:gd name="T9" fmla="*/ 0 h 270"/>
                  <a:gd name="T10" fmla="*/ 0 60000 65536"/>
                  <a:gd name="T11" fmla="*/ 0 60000 65536"/>
                  <a:gd name="T12" fmla="*/ 0 60000 65536"/>
                  <a:gd name="T13" fmla="*/ 0 60000 65536"/>
                  <a:gd name="T14" fmla="*/ 0 60000 65536"/>
                  <a:gd name="T15" fmla="*/ 0 w 171"/>
                  <a:gd name="T16" fmla="*/ 0 h 270"/>
                  <a:gd name="T17" fmla="*/ 171 w 171"/>
                  <a:gd name="T18" fmla="*/ 270 h 270"/>
                </a:gdLst>
                <a:ahLst/>
                <a:cxnLst>
                  <a:cxn ang="T10">
                    <a:pos x="T0" y="T1"/>
                  </a:cxn>
                  <a:cxn ang="T11">
                    <a:pos x="T2" y="T3"/>
                  </a:cxn>
                  <a:cxn ang="T12">
                    <a:pos x="T4" y="T5"/>
                  </a:cxn>
                  <a:cxn ang="T13">
                    <a:pos x="T6" y="T7"/>
                  </a:cxn>
                  <a:cxn ang="T14">
                    <a:pos x="T8" y="T9"/>
                  </a:cxn>
                </a:cxnLst>
                <a:rect l="T15" t="T16" r="T17" b="T18"/>
                <a:pathLst>
                  <a:path w="171" h="270">
                    <a:moveTo>
                      <a:pt x="114" y="0"/>
                    </a:moveTo>
                    <a:lnTo>
                      <a:pt x="171" y="242"/>
                    </a:lnTo>
                    <a:lnTo>
                      <a:pt x="71" y="270"/>
                    </a:lnTo>
                    <a:lnTo>
                      <a:pt x="0" y="28"/>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811" name="Rectangle 188"/>
              <p:cNvSpPr>
                <a:spLocks noChangeArrowheads="1"/>
              </p:cNvSpPr>
              <p:nvPr/>
            </p:nvSpPr>
            <p:spPr bwMode="auto">
              <a:xfrm rot="-6300000">
                <a:off x="3364" y="2469"/>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Mardi</a:t>
                </a:r>
                <a:endParaRPr lang="en-US" sz="1900"/>
              </a:p>
            </p:txBody>
          </p:sp>
          <p:sp>
            <p:nvSpPr>
              <p:cNvPr id="27812" name="AutoShape 189"/>
              <p:cNvSpPr>
                <a:spLocks noChangeArrowheads="1"/>
              </p:cNvSpPr>
              <p:nvPr/>
            </p:nvSpPr>
            <p:spPr bwMode="auto">
              <a:xfrm>
                <a:off x="3288" y="2318"/>
                <a:ext cx="135" cy="56"/>
              </a:xfrm>
              <a:prstGeom prst="roundRect">
                <a:avLst>
                  <a:gd name="adj" fmla="val 0"/>
                </a:avLst>
              </a:prstGeom>
              <a:solidFill>
                <a:srgbClr val="FFFFFF"/>
              </a:solidFill>
              <a:ln w="9525">
                <a:noFill/>
                <a:round/>
                <a:headEnd/>
                <a:tailEnd/>
              </a:ln>
            </p:spPr>
            <p:txBody>
              <a:bodyPr/>
              <a:lstStyle/>
              <a:p>
                <a:endParaRPr lang="en-GB"/>
              </a:p>
            </p:txBody>
          </p:sp>
          <p:sp>
            <p:nvSpPr>
              <p:cNvPr id="27813" name="Freeform 190"/>
              <p:cNvSpPr>
                <a:spLocks/>
              </p:cNvSpPr>
              <p:nvPr/>
            </p:nvSpPr>
            <p:spPr bwMode="auto">
              <a:xfrm>
                <a:off x="3316" y="2275"/>
                <a:ext cx="79" cy="141"/>
              </a:xfrm>
              <a:custGeom>
                <a:avLst/>
                <a:gdLst>
                  <a:gd name="T0" fmla="*/ 1 w 156"/>
                  <a:gd name="T1" fmla="*/ 0 h 282"/>
                  <a:gd name="T2" fmla="*/ 2 w 156"/>
                  <a:gd name="T3" fmla="*/ 2 h 282"/>
                  <a:gd name="T4" fmla="*/ 1 w 156"/>
                  <a:gd name="T5" fmla="*/ 3 h 282"/>
                  <a:gd name="T6" fmla="*/ 0 w 156"/>
                  <a:gd name="T7" fmla="*/ 1 h 282"/>
                  <a:gd name="T8" fmla="*/ 1 w 156"/>
                  <a:gd name="T9" fmla="*/ 0 h 282"/>
                  <a:gd name="T10" fmla="*/ 0 60000 65536"/>
                  <a:gd name="T11" fmla="*/ 0 60000 65536"/>
                  <a:gd name="T12" fmla="*/ 0 60000 65536"/>
                  <a:gd name="T13" fmla="*/ 0 60000 65536"/>
                  <a:gd name="T14" fmla="*/ 0 60000 65536"/>
                  <a:gd name="T15" fmla="*/ 0 w 156"/>
                  <a:gd name="T16" fmla="*/ 0 h 282"/>
                  <a:gd name="T17" fmla="*/ 156 w 156"/>
                  <a:gd name="T18" fmla="*/ 282 h 282"/>
                </a:gdLst>
                <a:ahLst/>
                <a:cxnLst>
                  <a:cxn ang="T10">
                    <a:pos x="T0" y="T1"/>
                  </a:cxn>
                  <a:cxn ang="T11">
                    <a:pos x="T2" y="T3"/>
                  </a:cxn>
                  <a:cxn ang="T12">
                    <a:pos x="T4" y="T5"/>
                  </a:cxn>
                  <a:cxn ang="T13">
                    <a:pos x="T6" y="T7"/>
                  </a:cxn>
                  <a:cxn ang="T14">
                    <a:pos x="T8" y="T9"/>
                  </a:cxn>
                </a:cxnLst>
                <a:rect l="T15" t="T16" r="T17" b="T18"/>
                <a:pathLst>
                  <a:path w="156" h="282">
                    <a:moveTo>
                      <a:pt x="85" y="0"/>
                    </a:moveTo>
                    <a:lnTo>
                      <a:pt x="156" y="254"/>
                    </a:lnTo>
                    <a:lnTo>
                      <a:pt x="57" y="282"/>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14" name="Rectangle 191"/>
              <p:cNvSpPr>
                <a:spLocks noChangeArrowheads="1"/>
              </p:cNvSpPr>
              <p:nvPr/>
            </p:nvSpPr>
            <p:spPr bwMode="auto">
              <a:xfrm rot="-6300000">
                <a:off x="3319" y="2348"/>
                <a:ext cx="8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Mercredi</a:t>
                </a:r>
                <a:endParaRPr lang="en-US" sz="1900"/>
              </a:p>
            </p:txBody>
          </p:sp>
          <p:sp>
            <p:nvSpPr>
              <p:cNvPr id="27815" name="AutoShape 192"/>
              <p:cNvSpPr>
                <a:spLocks noChangeArrowheads="1"/>
              </p:cNvSpPr>
              <p:nvPr/>
            </p:nvSpPr>
            <p:spPr bwMode="auto">
              <a:xfrm>
                <a:off x="3260" y="2204"/>
                <a:ext cx="142" cy="57"/>
              </a:xfrm>
              <a:prstGeom prst="roundRect">
                <a:avLst>
                  <a:gd name="adj" fmla="val 0"/>
                </a:avLst>
              </a:prstGeom>
              <a:solidFill>
                <a:srgbClr val="FFFFFF"/>
              </a:solidFill>
              <a:ln w="9525">
                <a:noFill/>
                <a:round/>
                <a:headEnd/>
                <a:tailEnd/>
              </a:ln>
            </p:spPr>
            <p:txBody>
              <a:bodyPr/>
              <a:lstStyle/>
              <a:p>
                <a:endParaRPr lang="en-GB"/>
              </a:p>
            </p:txBody>
          </p:sp>
          <p:sp>
            <p:nvSpPr>
              <p:cNvPr id="27816" name="Freeform 193"/>
              <p:cNvSpPr>
                <a:spLocks/>
              </p:cNvSpPr>
              <p:nvPr/>
            </p:nvSpPr>
            <p:spPr bwMode="auto">
              <a:xfrm>
                <a:off x="3288" y="2154"/>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99" y="0"/>
                    </a:moveTo>
                    <a:lnTo>
                      <a:pt x="156" y="270"/>
                    </a:lnTo>
                    <a:lnTo>
                      <a:pt x="71"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17" name="Rectangle 194"/>
              <p:cNvSpPr>
                <a:spLocks noChangeArrowheads="1"/>
              </p:cNvSpPr>
              <p:nvPr/>
            </p:nvSpPr>
            <p:spPr bwMode="auto">
              <a:xfrm rot="-6300000">
                <a:off x="3303" y="2214"/>
                <a:ext cx="5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Jeudi</a:t>
                </a:r>
                <a:endParaRPr lang="en-US" sz="1900"/>
              </a:p>
            </p:txBody>
          </p:sp>
          <p:sp>
            <p:nvSpPr>
              <p:cNvPr id="27818" name="AutoShape 195"/>
              <p:cNvSpPr>
                <a:spLocks noChangeArrowheads="1"/>
              </p:cNvSpPr>
              <p:nvPr/>
            </p:nvSpPr>
            <p:spPr bwMode="auto">
              <a:xfrm>
                <a:off x="3217" y="2062"/>
                <a:ext cx="135" cy="57"/>
              </a:xfrm>
              <a:prstGeom prst="roundRect">
                <a:avLst>
                  <a:gd name="adj" fmla="val 0"/>
                </a:avLst>
              </a:prstGeom>
              <a:solidFill>
                <a:srgbClr val="FFFFFF"/>
              </a:solidFill>
              <a:ln w="9525">
                <a:noFill/>
                <a:round/>
                <a:headEnd/>
                <a:tailEnd/>
              </a:ln>
            </p:spPr>
            <p:txBody>
              <a:bodyPr/>
              <a:lstStyle/>
              <a:p>
                <a:endParaRPr lang="en-GB"/>
              </a:p>
            </p:txBody>
          </p:sp>
          <p:sp>
            <p:nvSpPr>
              <p:cNvPr id="27819" name="Freeform 196"/>
              <p:cNvSpPr>
                <a:spLocks/>
              </p:cNvSpPr>
              <p:nvPr/>
            </p:nvSpPr>
            <p:spPr bwMode="auto">
              <a:xfrm>
                <a:off x="3245" y="2019"/>
                <a:ext cx="79"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85" y="0"/>
                    </a:moveTo>
                    <a:lnTo>
                      <a:pt x="156" y="256"/>
                    </a:lnTo>
                    <a:lnTo>
                      <a:pt x="57" y="284"/>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20" name="Rectangle 197"/>
              <p:cNvSpPr>
                <a:spLocks noChangeArrowheads="1"/>
              </p:cNvSpPr>
              <p:nvPr/>
            </p:nvSpPr>
            <p:spPr bwMode="auto">
              <a:xfrm rot="-6300000">
                <a:off x="3238" y="2091"/>
                <a:ext cx="8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Vendredi</a:t>
                </a:r>
                <a:endParaRPr lang="en-US" sz="1900"/>
              </a:p>
            </p:txBody>
          </p:sp>
          <p:sp>
            <p:nvSpPr>
              <p:cNvPr id="27821" name="AutoShape 198"/>
              <p:cNvSpPr>
                <a:spLocks noChangeArrowheads="1"/>
              </p:cNvSpPr>
              <p:nvPr/>
            </p:nvSpPr>
            <p:spPr bwMode="auto">
              <a:xfrm>
                <a:off x="3196" y="1941"/>
                <a:ext cx="142" cy="57"/>
              </a:xfrm>
              <a:prstGeom prst="roundRect">
                <a:avLst>
                  <a:gd name="adj" fmla="val 0"/>
                </a:avLst>
              </a:prstGeom>
              <a:solidFill>
                <a:srgbClr val="FFFFFF"/>
              </a:solidFill>
              <a:ln w="9525">
                <a:noFill/>
                <a:round/>
                <a:headEnd/>
                <a:tailEnd/>
              </a:ln>
            </p:spPr>
            <p:txBody>
              <a:bodyPr/>
              <a:lstStyle/>
              <a:p>
                <a:endParaRPr lang="en-GB"/>
              </a:p>
            </p:txBody>
          </p:sp>
          <p:sp>
            <p:nvSpPr>
              <p:cNvPr id="27822" name="Freeform 199"/>
              <p:cNvSpPr>
                <a:spLocks/>
              </p:cNvSpPr>
              <p:nvPr/>
            </p:nvSpPr>
            <p:spPr bwMode="auto">
              <a:xfrm>
                <a:off x="3224" y="1891"/>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100" y="0"/>
                    </a:moveTo>
                    <a:lnTo>
                      <a:pt x="156" y="256"/>
                    </a:lnTo>
                    <a:lnTo>
                      <a:pt x="71" y="284"/>
                    </a:lnTo>
                    <a:lnTo>
                      <a:pt x="0" y="28"/>
                    </a:lnTo>
                    <a:lnTo>
                      <a:pt x="100" y="0"/>
                    </a:lnTo>
                    <a:close/>
                  </a:path>
                </a:pathLst>
              </a:custGeom>
              <a:solidFill>
                <a:srgbClr val="FFFFFF"/>
              </a:solidFill>
              <a:ln w="11113">
                <a:solidFill>
                  <a:srgbClr val="000000"/>
                </a:solidFill>
                <a:prstDash val="solid"/>
                <a:round/>
                <a:headEnd/>
                <a:tailEnd/>
              </a:ln>
            </p:spPr>
            <p:txBody>
              <a:bodyPr/>
              <a:lstStyle/>
              <a:p>
                <a:endParaRPr lang="en-GB"/>
              </a:p>
            </p:txBody>
          </p:sp>
          <p:sp>
            <p:nvSpPr>
              <p:cNvPr id="27823" name="Rectangle 200"/>
              <p:cNvSpPr>
                <a:spLocks noChangeArrowheads="1"/>
              </p:cNvSpPr>
              <p:nvPr/>
            </p:nvSpPr>
            <p:spPr bwMode="auto">
              <a:xfrm rot="-6300000">
                <a:off x="3218" y="1957"/>
                <a:ext cx="7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Samedi</a:t>
                </a:r>
                <a:endParaRPr lang="en-US" sz="1900"/>
              </a:p>
            </p:txBody>
          </p:sp>
          <p:grpSp>
            <p:nvGrpSpPr>
              <p:cNvPr id="27824" name="Group 201"/>
              <p:cNvGrpSpPr>
                <a:grpSpLocks/>
              </p:cNvGrpSpPr>
              <p:nvPr/>
            </p:nvGrpSpPr>
            <p:grpSpPr bwMode="auto">
              <a:xfrm>
                <a:off x="3366" y="2254"/>
                <a:ext cx="164" cy="162"/>
                <a:chOff x="3366" y="2254"/>
                <a:chExt cx="164" cy="162"/>
              </a:xfrm>
            </p:grpSpPr>
            <p:sp>
              <p:nvSpPr>
                <p:cNvPr id="27923" name="AutoShape 202"/>
                <p:cNvSpPr>
                  <a:spLocks noChangeArrowheads="1"/>
                </p:cNvSpPr>
                <p:nvPr/>
              </p:nvSpPr>
              <p:spPr bwMode="auto">
                <a:xfrm>
                  <a:off x="3380" y="2268"/>
                  <a:ext cx="143" cy="141"/>
                </a:xfrm>
                <a:prstGeom prst="roundRect">
                  <a:avLst>
                    <a:gd name="adj" fmla="val 0"/>
                  </a:avLst>
                </a:prstGeom>
                <a:solidFill>
                  <a:srgbClr val="FFFFFF"/>
                </a:solidFill>
                <a:ln w="9525">
                  <a:noFill/>
                  <a:round/>
                  <a:headEnd/>
                  <a:tailEnd/>
                </a:ln>
              </p:spPr>
              <p:txBody>
                <a:bodyPr/>
                <a:lstStyle/>
                <a:p>
                  <a:endParaRPr lang="en-GB"/>
                </a:p>
              </p:txBody>
            </p:sp>
            <p:sp>
              <p:nvSpPr>
                <p:cNvPr id="27924" name="Freeform 203"/>
                <p:cNvSpPr>
                  <a:spLocks/>
                </p:cNvSpPr>
                <p:nvPr/>
              </p:nvSpPr>
              <p:spPr bwMode="auto">
                <a:xfrm>
                  <a:off x="3366" y="2254"/>
                  <a:ext cx="164" cy="162"/>
                </a:xfrm>
                <a:custGeom>
                  <a:avLst/>
                  <a:gdLst>
                    <a:gd name="T0" fmla="*/ 2 w 327"/>
                    <a:gd name="T1" fmla="*/ 0 h 325"/>
                    <a:gd name="T2" fmla="*/ 3 w 327"/>
                    <a:gd name="T3" fmla="*/ 1 h 325"/>
                    <a:gd name="T4" fmla="*/ 1 w 327"/>
                    <a:gd name="T5" fmla="*/ 2 h 325"/>
                    <a:gd name="T6" fmla="*/ 0 w 327"/>
                    <a:gd name="T7" fmla="*/ 0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5" name="Rectangle 204"/>
                <p:cNvSpPr>
                  <a:spLocks noChangeArrowheads="1"/>
                </p:cNvSpPr>
                <p:nvPr/>
              </p:nvSpPr>
              <p:spPr bwMode="auto">
                <a:xfrm rot="-6300000">
                  <a:off x="3412" y="235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a:t>
                  </a:r>
                  <a:endParaRPr lang="en-US" sz="1900"/>
                </a:p>
              </p:txBody>
            </p:sp>
          </p:grpSp>
          <p:grpSp>
            <p:nvGrpSpPr>
              <p:cNvPr id="27825" name="Group 205"/>
              <p:cNvGrpSpPr>
                <a:grpSpLocks/>
              </p:cNvGrpSpPr>
              <p:nvPr/>
            </p:nvGrpSpPr>
            <p:grpSpPr bwMode="auto">
              <a:xfrm>
                <a:off x="3324" y="2126"/>
                <a:ext cx="163" cy="156"/>
                <a:chOff x="3324" y="2126"/>
                <a:chExt cx="163" cy="156"/>
              </a:xfrm>
            </p:grpSpPr>
            <p:sp>
              <p:nvSpPr>
                <p:cNvPr id="27920" name="AutoShape 206"/>
                <p:cNvSpPr>
                  <a:spLocks noChangeArrowheads="1"/>
                </p:cNvSpPr>
                <p:nvPr/>
              </p:nvSpPr>
              <p:spPr bwMode="auto">
                <a:xfrm>
                  <a:off x="3345" y="2140"/>
                  <a:ext cx="135" cy="142"/>
                </a:xfrm>
                <a:prstGeom prst="roundRect">
                  <a:avLst>
                    <a:gd name="adj" fmla="val 0"/>
                  </a:avLst>
                </a:prstGeom>
                <a:solidFill>
                  <a:srgbClr val="FFFFFF"/>
                </a:solidFill>
                <a:ln w="9525">
                  <a:noFill/>
                  <a:round/>
                  <a:headEnd/>
                  <a:tailEnd/>
                </a:ln>
              </p:spPr>
              <p:txBody>
                <a:bodyPr/>
                <a:lstStyle/>
                <a:p>
                  <a:endParaRPr lang="en-GB"/>
                </a:p>
              </p:txBody>
            </p:sp>
            <p:sp>
              <p:nvSpPr>
                <p:cNvPr id="27921" name="Freeform 207"/>
                <p:cNvSpPr>
                  <a:spLocks/>
                </p:cNvSpPr>
                <p:nvPr/>
              </p:nvSpPr>
              <p:spPr bwMode="auto">
                <a:xfrm>
                  <a:off x="3324" y="2126"/>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2" name="Rectangle 208"/>
                <p:cNvSpPr>
                  <a:spLocks noChangeArrowheads="1"/>
                </p:cNvSpPr>
                <p:nvPr/>
              </p:nvSpPr>
              <p:spPr bwMode="auto">
                <a:xfrm rot="-6300000">
                  <a:off x="3385" y="2229"/>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a:t>
                  </a:r>
                  <a:endParaRPr lang="en-US" sz="1900"/>
                </a:p>
              </p:txBody>
            </p:sp>
          </p:grpSp>
          <p:grpSp>
            <p:nvGrpSpPr>
              <p:cNvPr id="27826" name="Group 209"/>
              <p:cNvGrpSpPr>
                <a:grpSpLocks/>
              </p:cNvGrpSpPr>
              <p:nvPr/>
            </p:nvGrpSpPr>
            <p:grpSpPr bwMode="auto">
              <a:xfrm>
                <a:off x="3295" y="1998"/>
                <a:ext cx="164" cy="164"/>
                <a:chOff x="3295" y="1998"/>
                <a:chExt cx="164" cy="164"/>
              </a:xfrm>
            </p:grpSpPr>
            <p:sp>
              <p:nvSpPr>
                <p:cNvPr id="27917" name="AutoShape 210"/>
                <p:cNvSpPr>
                  <a:spLocks noChangeArrowheads="1"/>
                </p:cNvSpPr>
                <p:nvPr/>
              </p:nvSpPr>
              <p:spPr bwMode="auto">
                <a:xfrm>
                  <a:off x="3309" y="2012"/>
                  <a:ext cx="143" cy="142"/>
                </a:xfrm>
                <a:prstGeom prst="roundRect">
                  <a:avLst>
                    <a:gd name="adj" fmla="val 0"/>
                  </a:avLst>
                </a:prstGeom>
                <a:solidFill>
                  <a:srgbClr val="FFFFFF"/>
                </a:solidFill>
                <a:ln w="9525">
                  <a:noFill/>
                  <a:round/>
                  <a:headEnd/>
                  <a:tailEnd/>
                </a:ln>
              </p:spPr>
              <p:txBody>
                <a:bodyPr/>
                <a:lstStyle/>
                <a:p>
                  <a:endParaRPr lang="en-GB"/>
                </a:p>
              </p:txBody>
            </p:sp>
            <p:sp>
              <p:nvSpPr>
                <p:cNvPr id="27918" name="Freeform 211"/>
                <p:cNvSpPr>
                  <a:spLocks/>
                </p:cNvSpPr>
                <p:nvPr/>
              </p:nvSpPr>
              <p:spPr bwMode="auto">
                <a:xfrm>
                  <a:off x="3295" y="1998"/>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9" name="Rectangle 212"/>
                <p:cNvSpPr>
                  <a:spLocks noChangeArrowheads="1"/>
                </p:cNvSpPr>
                <p:nvPr/>
              </p:nvSpPr>
              <p:spPr bwMode="auto">
                <a:xfrm rot="-6300000">
                  <a:off x="3341" y="208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a:t>
                  </a:r>
                  <a:endParaRPr lang="en-US" sz="1900"/>
                </a:p>
              </p:txBody>
            </p:sp>
          </p:grpSp>
          <p:grpSp>
            <p:nvGrpSpPr>
              <p:cNvPr id="27827" name="Group 213"/>
              <p:cNvGrpSpPr>
                <a:grpSpLocks/>
              </p:cNvGrpSpPr>
              <p:nvPr/>
            </p:nvGrpSpPr>
            <p:grpSpPr bwMode="auto">
              <a:xfrm>
                <a:off x="3260" y="1877"/>
                <a:ext cx="156" cy="157"/>
                <a:chOff x="3260" y="1877"/>
                <a:chExt cx="156" cy="157"/>
              </a:xfrm>
            </p:grpSpPr>
            <p:sp>
              <p:nvSpPr>
                <p:cNvPr id="27914" name="AutoShape 214"/>
                <p:cNvSpPr>
                  <a:spLocks noChangeArrowheads="1"/>
                </p:cNvSpPr>
                <p:nvPr/>
              </p:nvSpPr>
              <p:spPr bwMode="auto">
                <a:xfrm>
                  <a:off x="3274" y="1891"/>
                  <a:ext cx="135" cy="136"/>
                </a:xfrm>
                <a:prstGeom prst="roundRect">
                  <a:avLst>
                    <a:gd name="adj" fmla="val 0"/>
                  </a:avLst>
                </a:prstGeom>
                <a:solidFill>
                  <a:srgbClr val="FFFFFF"/>
                </a:solidFill>
                <a:ln w="9525">
                  <a:noFill/>
                  <a:round/>
                  <a:headEnd/>
                  <a:tailEnd/>
                </a:ln>
              </p:spPr>
              <p:txBody>
                <a:bodyPr/>
                <a:lstStyle/>
                <a:p>
                  <a:endParaRPr lang="en-GB"/>
                </a:p>
              </p:txBody>
            </p:sp>
            <p:sp>
              <p:nvSpPr>
                <p:cNvPr id="27915" name="Freeform 215"/>
                <p:cNvSpPr>
                  <a:spLocks/>
                </p:cNvSpPr>
                <p:nvPr/>
              </p:nvSpPr>
              <p:spPr bwMode="auto">
                <a:xfrm>
                  <a:off x="3260" y="1877"/>
                  <a:ext cx="156" cy="157"/>
                </a:xfrm>
                <a:custGeom>
                  <a:avLst/>
                  <a:gdLst>
                    <a:gd name="T0" fmla="*/ 2 w 313"/>
                    <a:gd name="T1" fmla="*/ 0 h 312"/>
                    <a:gd name="T2" fmla="*/ 2 w 313"/>
                    <a:gd name="T3" fmla="*/ 2 h 312"/>
                    <a:gd name="T4" fmla="*/ 0 w 313"/>
                    <a:gd name="T5" fmla="*/ 3 h 312"/>
                    <a:gd name="T6" fmla="*/ 0 w 313"/>
                    <a:gd name="T7" fmla="*/ 1 h 312"/>
                    <a:gd name="T8" fmla="*/ 2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56" y="0"/>
                      </a:moveTo>
                      <a:lnTo>
                        <a:pt x="313" y="255"/>
                      </a:lnTo>
                      <a:lnTo>
                        <a:pt x="71"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6" name="Rectangle 216"/>
                <p:cNvSpPr>
                  <a:spLocks noChangeArrowheads="1"/>
                </p:cNvSpPr>
                <p:nvPr/>
              </p:nvSpPr>
              <p:spPr bwMode="auto">
                <a:xfrm rot="-6300000">
                  <a:off x="3314" y="197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4</a:t>
                  </a:r>
                  <a:endParaRPr lang="en-US" sz="1900"/>
                </a:p>
              </p:txBody>
            </p:sp>
          </p:grpSp>
          <p:grpSp>
            <p:nvGrpSpPr>
              <p:cNvPr id="27828" name="Group 217"/>
              <p:cNvGrpSpPr>
                <a:grpSpLocks/>
              </p:cNvGrpSpPr>
              <p:nvPr/>
            </p:nvGrpSpPr>
            <p:grpSpPr bwMode="auto">
              <a:xfrm>
                <a:off x="3501" y="2218"/>
                <a:ext cx="164" cy="163"/>
                <a:chOff x="3501" y="2218"/>
                <a:chExt cx="164" cy="163"/>
              </a:xfrm>
            </p:grpSpPr>
            <p:sp>
              <p:nvSpPr>
                <p:cNvPr id="27911" name="AutoShape 218"/>
                <p:cNvSpPr>
                  <a:spLocks noChangeArrowheads="1"/>
                </p:cNvSpPr>
                <p:nvPr/>
              </p:nvSpPr>
              <p:spPr bwMode="auto">
                <a:xfrm>
                  <a:off x="3515" y="2233"/>
                  <a:ext cx="143" cy="141"/>
                </a:xfrm>
                <a:prstGeom prst="roundRect">
                  <a:avLst>
                    <a:gd name="adj" fmla="val 0"/>
                  </a:avLst>
                </a:prstGeom>
                <a:solidFill>
                  <a:srgbClr val="FFFFFF"/>
                </a:solidFill>
                <a:ln w="9525">
                  <a:noFill/>
                  <a:round/>
                  <a:headEnd/>
                  <a:tailEnd/>
                </a:ln>
              </p:spPr>
              <p:txBody>
                <a:bodyPr/>
                <a:lstStyle/>
                <a:p>
                  <a:endParaRPr lang="en-GB"/>
                </a:p>
              </p:txBody>
            </p:sp>
            <p:sp>
              <p:nvSpPr>
                <p:cNvPr id="27912" name="Freeform 219"/>
                <p:cNvSpPr>
                  <a:spLocks/>
                </p:cNvSpPr>
                <p:nvPr/>
              </p:nvSpPr>
              <p:spPr bwMode="auto">
                <a:xfrm>
                  <a:off x="3501" y="2218"/>
                  <a:ext cx="164" cy="163"/>
                </a:xfrm>
                <a:custGeom>
                  <a:avLst/>
                  <a:gdLst>
                    <a:gd name="T0" fmla="*/ 2 w 327"/>
                    <a:gd name="T1" fmla="*/ 0 h 325"/>
                    <a:gd name="T2" fmla="*/ 3 w 327"/>
                    <a:gd name="T3" fmla="*/ 2 h 325"/>
                    <a:gd name="T4" fmla="*/ 1 w 327"/>
                    <a:gd name="T5" fmla="*/ 3 h 325"/>
                    <a:gd name="T6" fmla="*/ 0 w 327"/>
                    <a:gd name="T7" fmla="*/ 1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3" name="Rectangle 220"/>
                <p:cNvSpPr>
                  <a:spLocks noChangeArrowheads="1"/>
                </p:cNvSpPr>
                <p:nvPr/>
              </p:nvSpPr>
              <p:spPr bwMode="auto">
                <a:xfrm rot="-6300000">
                  <a:off x="3540" y="230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8</a:t>
                  </a:r>
                  <a:endParaRPr lang="en-US" sz="1900"/>
                </a:p>
              </p:txBody>
            </p:sp>
          </p:grpSp>
          <p:grpSp>
            <p:nvGrpSpPr>
              <p:cNvPr id="27829" name="Group 221"/>
              <p:cNvGrpSpPr>
                <a:grpSpLocks/>
              </p:cNvGrpSpPr>
              <p:nvPr/>
            </p:nvGrpSpPr>
            <p:grpSpPr bwMode="auto">
              <a:xfrm>
                <a:off x="3473" y="2083"/>
                <a:ext cx="163" cy="164"/>
                <a:chOff x="3473" y="2083"/>
                <a:chExt cx="163" cy="164"/>
              </a:xfrm>
            </p:grpSpPr>
            <p:sp>
              <p:nvSpPr>
                <p:cNvPr id="27908" name="AutoShape 222"/>
                <p:cNvSpPr>
                  <a:spLocks noChangeArrowheads="1"/>
                </p:cNvSpPr>
                <p:nvPr/>
              </p:nvSpPr>
              <p:spPr bwMode="auto">
                <a:xfrm>
                  <a:off x="3494" y="2098"/>
                  <a:ext cx="135" cy="142"/>
                </a:xfrm>
                <a:prstGeom prst="roundRect">
                  <a:avLst>
                    <a:gd name="adj" fmla="val 0"/>
                  </a:avLst>
                </a:prstGeom>
                <a:solidFill>
                  <a:srgbClr val="FFFFFF"/>
                </a:solidFill>
                <a:ln w="9525">
                  <a:noFill/>
                  <a:round/>
                  <a:headEnd/>
                  <a:tailEnd/>
                </a:ln>
              </p:spPr>
              <p:txBody>
                <a:bodyPr/>
                <a:lstStyle/>
                <a:p>
                  <a:endParaRPr lang="en-GB"/>
                </a:p>
              </p:txBody>
            </p:sp>
            <p:sp>
              <p:nvSpPr>
                <p:cNvPr id="27909" name="Freeform 223"/>
                <p:cNvSpPr>
                  <a:spLocks/>
                </p:cNvSpPr>
                <p:nvPr/>
              </p:nvSpPr>
              <p:spPr bwMode="auto">
                <a:xfrm>
                  <a:off x="3473" y="2083"/>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910" name="Rectangle 224"/>
                <p:cNvSpPr>
                  <a:spLocks noChangeArrowheads="1"/>
                </p:cNvSpPr>
                <p:nvPr/>
              </p:nvSpPr>
              <p:spPr bwMode="auto">
                <a:xfrm rot="-6300000">
                  <a:off x="3520" y="219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9</a:t>
                  </a:r>
                  <a:endParaRPr lang="en-US" sz="1900"/>
                </a:p>
              </p:txBody>
            </p:sp>
          </p:grpSp>
          <p:sp>
            <p:nvSpPr>
              <p:cNvPr id="27830" name="AutoShape 225"/>
              <p:cNvSpPr>
                <a:spLocks noChangeArrowheads="1"/>
              </p:cNvSpPr>
              <p:nvPr/>
            </p:nvSpPr>
            <p:spPr bwMode="auto">
              <a:xfrm>
                <a:off x="3452" y="1970"/>
                <a:ext cx="135" cy="135"/>
              </a:xfrm>
              <a:prstGeom prst="roundRect">
                <a:avLst>
                  <a:gd name="adj" fmla="val 0"/>
                </a:avLst>
              </a:prstGeom>
              <a:solidFill>
                <a:srgbClr val="FFFFFF"/>
              </a:solidFill>
              <a:ln w="9525">
                <a:noFill/>
                <a:round/>
                <a:headEnd/>
                <a:tailEnd/>
              </a:ln>
            </p:spPr>
            <p:txBody>
              <a:bodyPr/>
              <a:lstStyle/>
              <a:p>
                <a:endParaRPr lang="en-GB"/>
              </a:p>
            </p:txBody>
          </p:sp>
          <p:sp>
            <p:nvSpPr>
              <p:cNvPr id="27831" name="Freeform 226"/>
              <p:cNvSpPr>
                <a:spLocks/>
              </p:cNvSpPr>
              <p:nvPr/>
            </p:nvSpPr>
            <p:spPr bwMode="auto">
              <a:xfrm>
                <a:off x="3437" y="1955"/>
                <a:ext cx="157" cy="157"/>
              </a:xfrm>
              <a:custGeom>
                <a:avLst/>
                <a:gdLst>
                  <a:gd name="T0" fmla="*/ 2 w 312"/>
                  <a:gd name="T1" fmla="*/ 0 h 313"/>
                  <a:gd name="T2" fmla="*/ 3 w 312"/>
                  <a:gd name="T3" fmla="*/ 2 h 313"/>
                  <a:gd name="T4" fmla="*/ 1 w 312"/>
                  <a:gd name="T5" fmla="*/ 3 h 313"/>
                  <a:gd name="T6" fmla="*/ 0 w 312"/>
                  <a:gd name="T7" fmla="*/ 1 h 313"/>
                  <a:gd name="T8" fmla="*/ 2 w 312"/>
                  <a:gd name="T9" fmla="*/ 0 h 313"/>
                  <a:gd name="T10" fmla="*/ 0 60000 65536"/>
                  <a:gd name="T11" fmla="*/ 0 60000 65536"/>
                  <a:gd name="T12" fmla="*/ 0 60000 65536"/>
                  <a:gd name="T13" fmla="*/ 0 60000 65536"/>
                  <a:gd name="T14" fmla="*/ 0 60000 65536"/>
                  <a:gd name="T15" fmla="*/ 0 w 312"/>
                  <a:gd name="T16" fmla="*/ 0 h 313"/>
                  <a:gd name="T17" fmla="*/ 312 w 312"/>
                  <a:gd name="T18" fmla="*/ 313 h 313"/>
                </a:gdLst>
                <a:ahLst/>
                <a:cxnLst>
                  <a:cxn ang="T10">
                    <a:pos x="T0" y="T1"/>
                  </a:cxn>
                  <a:cxn ang="T11">
                    <a:pos x="T2" y="T3"/>
                  </a:cxn>
                  <a:cxn ang="T12">
                    <a:pos x="T4" y="T5"/>
                  </a:cxn>
                  <a:cxn ang="T13">
                    <a:pos x="T6" y="T7"/>
                  </a:cxn>
                  <a:cxn ang="T14">
                    <a:pos x="T8" y="T9"/>
                  </a:cxn>
                </a:cxnLst>
                <a:rect l="T15" t="T16" r="T17" b="T18"/>
                <a:pathLst>
                  <a:path w="312" h="313">
                    <a:moveTo>
                      <a:pt x="241" y="0"/>
                    </a:moveTo>
                    <a:lnTo>
                      <a:pt x="312" y="242"/>
                    </a:lnTo>
                    <a:lnTo>
                      <a:pt x="71" y="313"/>
                    </a:lnTo>
                    <a:lnTo>
                      <a:pt x="0" y="57"/>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2" name="Rectangle 227"/>
              <p:cNvSpPr>
                <a:spLocks noChangeArrowheads="1"/>
              </p:cNvSpPr>
              <p:nvPr/>
            </p:nvSpPr>
            <p:spPr bwMode="auto">
              <a:xfrm rot="-6300000">
                <a:off x="3463" y="204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10</a:t>
                </a:r>
                <a:endParaRPr lang="en-US" sz="1900"/>
              </a:p>
            </p:txBody>
          </p:sp>
          <p:sp>
            <p:nvSpPr>
              <p:cNvPr id="27833" name="AutoShape 228"/>
              <p:cNvSpPr>
                <a:spLocks noChangeArrowheads="1"/>
              </p:cNvSpPr>
              <p:nvPr/>
            </p:nvSpPr>
            <p:spPr bwMode="auto">
              <a:xfrm>
                <a:off x="3416" y="1842"/>
                <a:ext cx="142" cy="135"/>
              </a:xfrm>
              <a:prstGeom prst="roundRect">
                <a:avLst>
                  <a:gd name="adj" fmla="val 0"/>
                </a:avLst>
              </a:prstGeom>
              <a:solidFill>
                <a:srgbClr val="FFFFFF"/>
              </a:solidFill>
              <a:ln w="9525">
                <a:noFill/>
                <a:round/>
                <a:headEnd/>
                <a:tailEnd/>
              </a:ln>
            </p:spPr>
            <p:txBody>
              <a:bodyPr/>
              <a:lstStyle/>
              <a:p>
                <a:endParaRPr lang="en-GB"/>
              </a:p>
            </p:txBody>
          </p:sp>
          <p:sp>
            <p:nvSpPr>
              <p:cNvPr id="27834" name="Freeform 229"/>
              <p:cNvSpPr>
                <a:spLocks/>
              </p:cNvSpPr>
              <p:nvPr/>
            </p:nvSpPr>
            <p:spPr bwMode="auto">
              <a:xfrm>
                <a:off x="3402" y="1828"/>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2"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35" name="Rectangle 230"/>
              <p:cNvSpPr>
                <a:spLocks noChangeArrowheads="1"/>
              </p:cNvSpPr>
              <p:nvPr/>
            </p:nvSpPr>
            <p:spPr bwMode="auto">
              <a:xfrm rot="-6300000">
                <a:off x="3421" y="19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11</a:t>
                </a:r>
                <a:endParaRPr lang="en-US" sz="1900"/>
              </a:p>
            </p:txBody>
          </p:sp>
          <p:sp>
            <p:nvSpPr>
              <p:cNvPr id="27836" name="AutoShape 231"/>
              <p:cNvSpPr>
                <a:spLocks noChangeArrowheads="1"/>
              </p:cNvSpPr>
              <p:nvPr/>
            </p:nvSpPr>
            <p:spPr bwMode="auto">
              <a:xfrm>
                <a:off x="3643" y="2197"/>
                <a:ext cx="136" cy="134"/>
              </a:xfrm>
              <a:prstGeom prst="roundRect">
                <a:avLst>
                  <a:gd name="adj" fmla="val 0"/>
                </a:avLst>
              </a:prstGeom>
              <a:solidFill>
                <a:srgbClr val="FFFFFF"/>
              </a:solidFill>
              <a:ln w="9525">
                <a:noFill/>
                <a:round/>
                <a:headEnd/>
                <a:tailEnd/>
              </a:ln>
            </p:spPr>
            <p:txBody>
              <a:bodyPr/>
              <a:lstStyle/>
              <a:p>
                <a:endParaRPr lang="en-GB"/>
              </a:p>
            </p:txBody>
          </p:sp>
          <p:sp>
            <p:nvSpPr>
              <p:cNvPr id="27837" name="Freeform 232"/>
              <p:cNvSpPr>
                <a:spLocks/>
              </p:cNvSpPr>
              <p:nvPr/>
            </p:nvSpPr>
            <p:spPr bwMode="auto">
              <a:xfrm>
                <a:off x="3629" y="2183"/>
                <a:ext cx="157" cy="155"/>
              </a:xfrm>
              <a:custGeom>
                <a:avLst/>
                <a:gdLst>
                  <a:gd name="T0" fmla="*/ 2 w 312"/>
                  <a:gd name="T1" fmla="*/ 0 h 311"/>
                  <a:gd name="T2" fmla="*/ 3 w 312"/>
                  <a:gd name="T3" fmla="*/ 1 h 311"/>
                  <a:gd name="T4" fmla="*/ 1 w 312"/>
                  <a:gd name="T5" fmla="*/ 2 h 311"/>
                  <a:gd name="T6" fmla="*/ 0 w 312"/>
                  <a:gd name="T7" fmla="*/ 0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41" y="0"/>
                    </a:moveTo>
                    <a:lnTo>
                      <a:pt x="312" y="241"/>
                    </a:lnTo>
                    <a:lnTo>
                      <a:pt x="71" y="311"/>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8" name="Rectangle 233"/>
              <p:cNvSpPr>
                <a:spLocks noChangeArrowheads="1"/>
              </p:cNvSpPr>
              <p:nvPr/>
            </p:nvSpPr>
            <p:spPr bwMode="auto">
              <a:xfrm rot="-6300000">
                <a:off x="3662" y="227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15</a:t>
                </a:r>
                <a:endParaRPr lang="en-US" sz="1900"/>
              </a:p>
            </p:txBody>
          </p:sp>
          <p:sp>
            <p:nvSpPr>
              <p:cNvPr id="27839" name="AutoShape 234"/>
              <p:cNvSpPr>
                <a:spLocks noChangeArrowheads="1"/>
              </p:cNvSpPr>
              <p:nvPr/>
            </p:nvSpPr>
            <p:spPr bwMode="auto">
              <a:xfrm>
                <a:off x="3608" y="2076"/>
                <a:ext cx="135" cy="142"/>
              </a:xfrm>
              <a:prstGeom prst="roundRect">
                <a:avLst>
                  <a:gd name="adj" fmla="val 0"/>
                </a:avLst>
              </a:prstGeom>
              <a:solidFill>
                <a:srgbClr val="FFFFFF"/>
              </a:solidFill>
              <a:ln w="9525">
                <a:noFill/>
                <a:round/>
                <a:headEnd/>
                <a:tailEnd/>
              </a:ln>
            </p:spPr>
            <p:txBody>
              <a:bodyPr/>
              <a:lstStyle/>
              <a:p>
                <a:endParaRPr lang="en-GB"/>
              </a:p>
            </p:txBody>
          </p:sp>
          <p:sp>
            <p:nvSpPr>
              <p:cNvPr id="27840" name="Freeform 235"/>
              <p:cNvSpPr>
                <a:spLocks/>
              </p:cNvSpPr>
              <p:nvPr/>
            </p:nvSpPr>
            <p:spPr bwMode="auto">
              <a:xfrm>
                <a:off x="3587" y="2062"/>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1" name="Rectangle 236"/>
              <p:cNvSpPr>
                <a:spLocks noChangeArrowheads="1"/>
              </p:cNvSpPr>
              <p:nvPr/>
            </p:nvSpPr>
            <p:spPr bwMode="auto">
              <a:xfrm rot="-6300000">
                <a:off x="3613" y="214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16</a:t>
                </a:r>
                <a:endParaRPr lang="en-US" sz="1900"/>
              </a:p>
            </p:txBody>
          </p:sp>
          <p:sp>
            <p:nvSpPr>
              <p:cNvPr id="27842" name="AutoShape 237"/>
              <p:cNvSpPr>
                <a:spLocks noChangeArrowheads="1"/>
              </p:cNvSpPr>
              <p:nvPr/>
            </p:nvSpPr>
            <p:spPr bwMode="auto">
              <a:xfrm>
                <a:off x="3579" y="1948"/>
                <a:ext cx="136" cy="142"/>
              </a:xfrm>
              <a:prstGeom prst="roundRect">
                <a:avLst>
                  <a:gd name="adj" fmla="val 0"/>
                </a:avLst>
              </a:prstGeom>
              <a:solidFill>
                <a:srgbClr val="FFFFFF"/>
              </a:solidFill>
              <a:ln w="9525">
                <a:noFill/>
                <a:round/>
                <a:headEnd/>
                <a:tailEnd/>
              </a:ln>
            </p:spPr>
            <p:txBody>
              <a:bodyPr/>
              <a:lstStyle/>
              <a:p>
                <a:endParaRPr lang="en-GB"/>
              </a:p>
            </p:txBody>
          </p:sp>
          <p:sp>
            <p:nvSpPr>
              <p:cNvPr id="27843" name="Freeform 238"/>
              <p:cNvSpPr>
                <a:spLocks/>
              </p:cNvSpPr>
              <p:nvPr/>
            </p:nvSpPr>
            <p:spPr bwMode="auto">
              <a:xfrm>
                <a:off x="3558" y="1934"/>
                <a:ext cx="164" cy="156"/>
              </a:xfrm>
              <a:custGeom>
                <a:avLst/>
                <a:gdLst>
                  <a:gd name="T0" fmla="*/ 3 w 327"/>
                  <a:gd name="T1" fmla="*/ 0 h 313"/>
                  <a:gd name="T2" fmla="*/ 3 w 327"/>
                  <a:gd name="T3" fmla="*/ 1 h 313"/>
                  <a:gd name="T4" fmla="*/ 1 w 327"/>
                  <a:gd name="T5" fmla="*/ 2 h 313"/>
                  <a:gd name="T6" fmla="*/ 0 w 327"/>
                  <a:gd name="T7" fmla="*/ 0 h 313"/>
                  <a:gd name="T8" fmla="*/ 3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4" name="Rectangle 239"/>
              <p:cNvSpPr>
                <a:spLocks noChangeArrowheads="1"/>
              </p:cNvSpPr>
              <p:nvPr/>
            </p:nvSpPr>
            <p:spPr bwMode="auto">
              <a:xfrm rot="-6300000">
                <a:off x="3590" y="201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17</a:t>
                </a:r>
                <a:endParaRPr lang="en-US" sz="1900"/>
              </a:p>
            </p:txBody>
          </p:sp>
          <p:sp>
            <p:nvSpPr>
              <p:cNvPr id="27845" name="AutoShape 240"/>
              <p:cNvSpPr>
                <a:spLocks noChangeArrowheads="1"/>
              </p:cNvSpPr>
              <p:nvPr/>
            </p:nvSpPr>
            <p:spPr bwMode="auto">
              <a:xfrm>
                <a:off x="3530" y="1813"/>
                <a:ext cx="142" cy="142"/>
              </a:xfrm>
              <a:prstGeom prst="roundRect">
                <a:avLst>
                  <a:gd name="adj" fmla="val 0"/>
                </a:avLst>
              </a:prstGeom>
              <a:solidFill>
                <a:srgbClr val="FFFFFF"/>
              </a:solidFill>
              <a:ln w="9525">
                <a:noFill/>
                <a:round/>
                <a:headEnd/>
                <a:tailEnd/>
              </a:ln>
            </p:spPr>
            <p:txBody>
              <a:bodyPr/>
              <a:lstStyle/>
              <a:p>
                <a:endParaRPr lang="en-GB"/>
              </a:p>
            </p:txBody>
          </p:sp>
          <p:sp>
            <p:nvSpPr>
              <p:cNvPr id="27846" name="Freeform 241"/>
              <p:cNvSpPr>
                <a:spLocks/>
              </p:cNvSpPr>
              <p:nvPr/>
            </p:nvSpPr>
            <p:spPr bwMode="auto">
              <a:xfrm>
                <a:off x="3515" y="1799"/>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47" name="Rectangle 242"/>
              <p:cNvSpPr>
                <a:spLocks noChangeArrowheads="1"/>
              </p:cNvSpPr>
              <p:nvPr/>
            </p:nvSpPr>
            <p:spPr bwMode="auto">
              <a:xfrm rot="-6300000">
                <a:off x="3549" y="188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18</a:t>
                </a:r>
                <a:endParaRPr lang="en-US" sz="1900"/>
              </a:p>
            </p:txBody>
          </p:sp>
          <p:sp>
            <p:nvSpPr>
              <p:cNvPr id="27848" name="AutoShape 243"/>
              <p:cNvSpPr>
                <a:spLocks noChangeArrowheads="1"/>
              </p:cNvSpPr>
              <p:nvPr/>
            </p:nvSpPr>
            <p:spPr bwMode="auto">
              <a:xfrm>
                <a:off x="3899" y="2140"/>
                <a:ext cx="136" cy="135"/>
              </a:xfrm>
              <a:prstGeom prst="roundRect">
                <a:avLst>
                  <a:gd name="adj" fmla="val 0"/>
                </a:avLst>
              </a:prstGeom>
              <a:solidFill>
                <a:srgbClr val="FFFFFF"/>
              </a:solidFill>
              <a:ln w="9525">
                <a:noFill/>
                <a:round/>
                <a:headEnd/>
                <a:tailEnd/>
              </a:ln>
            </p:spPr>
            <p:txBody>
              <a:bodyPr/>
              <a:lstStyle/>
              <a:p>
                <a:endParaRPr lang="en-GB"/>
              </a:p>
            </p:txBody>
          </p:sp>
          <p:sp>
            <p:nvSpPr>
              <p:cNvPr id="27849" name="Freeform 244"/>
              <p:cNvSpPr>
                <a:spLocks/>
              </p:cNvSpPr>
              <p:nvPr/>
            </p:nvSpPr>
            <p:spPr bwMode="auto">
              <a:xfrm>
                <a:off x="3885" y="2126"/>
                <a:ext cx="157" cy="156"/>
              </a:xfrm>
              <a:custGeom>
                <a:avLst/>
                <a:gdLst>
                  <a:gd name="T0" fmla="*/ 2 w 313"/>
                  <a:gd name="T1" fmla="*/ 0 h 313"/>
                  <a:gd name="T2" fmla="*/ 3 w 313"/>
                  <a:gd name="T3" fmla="*/ 2 h 313"/>
                  <a:gd name="T4" fmla="*/ 1 w 313"/>
                  <a:gd name="T5" fmla="*/ 2 h 313"/>
                  <a:gd name="T6" fmla="*/ 0 w 313"/>
                  <a:gd name="T7" fmla="*/ 0 h 313"/>
                  <a:gd name="T8" fmla="*/ 2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56" y="0"/>
                    </a:moveTo>
                    <a:lnTo>
                      <a:pt x="313" y="256"/>
                    </a:lnTo>
                    <a:lnTo>
                      <a:pt x="72"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0" name="Rectangle 245"/>
              <p:cNvSpPr>
                <a:spLocks noChangeArrowheads="1"/>
              </p:cNvSpPr>
              <p:nvPr/>
            </p:nvSpPr>
            <p:spPr bwMode="auto">
              <a:xfrm rot="-6300000">
                <a:off x="3917" y="22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29</a:t>
                </a:r>
                <a:endParaRPr lang="en-US" sz="1900"/>
              </a:p>
            </p:txBody>
          </p:sp>
          <p:sp>
            <p:nvSpPr>
              <p:cNvPr id="27851" name="AutoShape 246"/>
              <p:cNvSpPr>
                <a:spLocks noChangeArrowheads="1"/>
              </p:cNvSpPr>
              <p:nvPr/>
            </p:nvSpPr>
            <p:spPr bwMode="auto">
              <a:xfrm>
                <a:off x="3864" y="1991"/>
                <a:ext cx="135" cy="135"/>
              </a:xfrm>
              <a:prstGeom prst="roundRect">
                <a:avLst>
                  <a:gd name="adj" fmla="val 0"/>
                </a:avLst>
              </a:prstGeom>
              <a:solidFill>
                <a:srgbClr val="FFFFFF"/>
              </a:solidFill>
              <a:ln w="9525">
                <a:noFill/>
                <a:round/>
                <a:headEnd/>
                <a:tailEnd/>
              </a:ln>
            </p:spPr>
            <p:txBody>
              <a:bodyPr/>
              <a:lstStyle/>
              <a:p>
                <a:endParaRPr lang="en-GB"/>
              </a:p>
            </p:txBody>
          </p:sp>
          <p:sp>
            <p:nvSpPr>
              <p:cNvPr id="27852" name="Freeform 247"/>
              <p:cNvSpPr>
                <a:spLocks/>
              </p:cNvSpPr>
              <p:nvPr/>
            </p:nvSpPr>
            <p:spPr bwMode="auto">
              <a:xfrm>
                <a:off x="3850" y="1977"/>
                <a:ext cx="156" cy="156"/>
              </a:xfrm>
              <a:custGeom>
                <a:avLst/>
                <a:gdLst>
                  <a:gd name="T0" fmla="*/ 1 w 313"/>
                  <a:gd name="T1" fmla="*/ 0 h 312"/>
                  <a:gd name="T2" fmla="*/ 2 w 313"/>
                  <a:gd name="T3" fmla="*/ 2 h 312"/>
                  <a:gd name="T4" fmla="*/ 0 w 313"/>
                  <a:gd name="T5" fmla="*/ 3 h 312"/>
                  <a:gd name="T6" fmla="*/ 0 w 313"/>
                  <a:gd name="T7" fmla="*/ 1 h 312"/>
                  <a:gd name="T8" fmla="*/ 1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42" y="0"/>
                    </a:moveTo>
                    <a:lnTo>
                      <a:pt x="313" y="241"/>
                    </a:lnTo>
                    <a:lnTo>
                      <a:pt x="57" y="312"/>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53" name="Rectangle 248"/>
              <p:cNvSpPr>
                <a:spLocks noChangeArrowheads="1"/>
              </p:cNvSpPr>
              <p:nvPr/>
            </p:nvSpPr>
            <p:spPr bwMode="auto">
              <a:xfrm rot="-6300000">
                <a:off x="3869" y="207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30</a:t>
                </a:r>
                <a:endParaRPr lang="en-US" sz="1900"/>
              </a:p>
            </p:txBody>
          </p:sp>
          <p:sp>
            <p:nvSpPr>
              <p:cNvPr id="27854" name="AutoShape 249"/>
              <p:cNvSpPr>
                <a:spLocks noChangeArrowheads="1"/>
              </p:cNvSpPr>
              <p:nvPr/>
            </p:nvSpPr>
            <p:spPr bwMode="auto">
              <a:xfrm>
                <a:off x="3828" y="1870"/>
                <a:ext cx="143" cy="142"/>
              </a:xfrm>
              <a:prstGeom prst="roundRect">
                <a:avLst>
                  <a:gd name="adj" fmla="val 0"/>
                </a:avLst>
              </a:prstGeom>
              <a:solidFill>
                <a:srgbClr val="FFFFFF"/>
              </a:solidFill>
              <a:ln w="9525">
                <a:noFill/>
                <a:round/>
                <a:headEnd/>
                <a:tailEnd/>
              </a:ln>
            </p:spPr>
            <p:txBody>
              <a:bodyPr/>
              <a:lstStyle/>
              <a:p>
                <a:endParaRPr lang="en-GB"/>
              </a:p>
            </p:txBody>
          </p:sp>
          <p:sp>
            <p:nvSpPr>
              <p:cNvPr id="27855" name="Freeform 250"/>
              <p:cNvSpPr>
                <a:spLocks/>
              </p:cNvSpPr>
              <p:nvPr/>
            </p:nvSpPr>
            <p:spPr bwMode="auto">
              <a:xfrm>
                <a:off x="3814" y="1856"/>
                <a:ext cx="164" cy="163"/>
              </a:xfrm>
              <a:custGeom>
                <a:avLst/>
                <a:gdLst>
                  <a:gd name="T0" fmla="*/ 2 w 327"/>
                  <a:gd name="T1" fmla="*/ 0 h 327"/>
                  <a:gd name="T2" fmla="*/ 3 w 327"/>
                  <a:gd name="T3" fmla="*/ 2 h 327"/>
                  <a:gd name="T4" fmla="*/ 1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6" name="Rectangle 251"/>
              <p:cNvSpPr>
                <a:spLocks noChangeArrowheads="1"/>
              </p:cNvSpPr>
              <p:nvPr/>
            </p:nvSpPr>
            <p:spPr bwMode="auto">
              <a:xfrm rot="-6300000">
                <a:off x="3847" y="194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31</a:t>
                </a:r>
                <a:endParaRPr lang="en-US" sz="1900"/>
              </a:p>
            </p:txBody>
          </p:sp>
          <p:grpSp>
            <p:nvGrpSpPr>
              <p:cNvPr id="27857" name="Group 252"/>
              <p:cNvGrpSpPr>
                <a:grpSpLocks/>
              </p:cNvGrpSpPr>
              <p:nvPr/>
            </p:nvGrpSpPr>
            <p:grpSpPr bwMode="auto">
              <a:xfrm>
                <a:off x="3601" y="2608"/>
                <a:ext cx="156" cy="164"/>
                <a:chOff x="3601" y="2608"/>
                <a:chExt cx="156" cy="164"/>
              </a:xfrm>
            </p:grpSpPr>
            <p:sp>
              <p:nvSpPr>
                <p:cNvPr id="27905" name="AutoShape 253"/>
                <p:cNvSpPr>
                  <a:spLocks noChangeArrowheads="1"/>
                </p:cNvSpPr>
                <p:nvPr/>
              </p:nvSpPr>
              <p:spPr bwMode="auto">
                <a:xfrm>
                  <a:off x="3615" y="2623"/>
                  <a:ext cx="142" cy="135"/>
                </a:xfrm>
                <a:prstGeom prst="roundRect">
                  <a:avLst>
                    <a:gd name="adj" fmla="val 0"/>
                  </a:avLst>
                </a:prstGeom>
                <a:solidFill>
                  <a:srgbClr val="FFFFFF"/>
                </a:solidFill>
                <a:ln w="9525">
                  <a:noFill/>
                  <a:round/>
                  <a:headEnd/>
                  <a:tailEnd/>
                </a:ln>
              </p:spPr>
              <p:txBody>
                <a:bodyPr/>
                <a:lstStyle/>
                <a:p>
                  <a:endParaRPr lang="en-GB"/>
                </a:p>
              </p:txBody>
            </p:sp>
            <p:sp>
              <p:nvSpPr>
                <p:cNvPr id="27906" name="Freeform 254"/>
                <p:cNvSpPr>
                  <a:spLocks/>
                </p:cNvSpPr>
                <p:nvPr/>
              </p:nvSpPr>
              <p:spPr bwMode="auto">
                <a:xfrm>
                  <a:off x="3601" y="2608"/>
                  <a:ext cx="156" cy="164"/>
                </a:xfrm>
                <a:custGeom>
                  <a:avLst/>
                  <a:gdLst>
                    <a:gd name="T0" fmla="*/ 2 w 312"/>
                    <a:gd name="T1" fmla="*/ 0 h 327"/>
                    <a:gd name="T2" fmla="*/ 3 w 312"/>
                    <a:gd name="T3" fmla="*/ 2 h 327"/>
                    <a:gd name="T4" fmla="*/ 1 w 312"/>
                    <a:gd name="T5" fmla="*/ 3 h 327"/>
                    <a:gd name="T6" fmla="*/ 0 w 312"/>
                    <a:gd name="T7" fmla="*/ 1 h 327"/>
                    <a:gd name="T8" fmla="*/ 2 w 312"/>
                    <a:gd name="T9" fmla="*/ 0 h 327"/>
                    <a:gd name="T10" fmla="*/ 0 60000 65536"/>
                    <a:gd name="T11" fmla="*/ 0 60000 65536"/>
                    <a:gd name="T12" fmla="*/ 0 60000 65536"/>
                    <a:gd name="T13" fmla="*/ 0 60000 65536"/>
                    <a:gd name="T14" fmla="*/ 0 60000 65536"/>
                    <a:gd name="T15" fmla="*/ 0 w 312"/>
                    <a:gd name="T16" fmla="*/ 0 h 327"/>
                    <a:gd name="T17" fmla="*/ 312 w 312"/>
                    <a:gd name="T18" fmla="*/ 327 h 327"/>
                  </a:gdLst>
                  <a:ahLst/>
                  <a:cxnLst>
                    <a:cxn ang="T10">
                      <a:pos x="T0" y="T1"/>
                    </a:cxn>
                    <a:cxn ang="T11">
                      <a:pos x="T2" y="T3"/>
                    </a:cxn>
                    <a:cxn ang="T12">
                      <a:pos x="T4" y="T5"/>
                    </a:cxn>
                    <a:cxn ang="T13">
                      <a:pos x="T6" y="T7"/>
                    </a:cxn>
                    <a:cxn ang="T14">
                      <a:pos x="T8" y="T9"/>
                    </a:cxn>
                  </a:cxnLst>
                  <a:rect l="T15" t="T16" r="T17" b="T18"/>
                  <a:pathLst>
                    <a:path w="312" h="327">
                      <a:moveTo>
                        <a:pt x="241" y="0"/>
                      </a:moveTo>
                      <a:lnTo>
                        <a:pt x="312"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907" name="Rectangle 255"/>
                <p:cNvSpPr>
                  <a:spLocks noChangeArrowheads="1"/>
                </p:cNvSpPr>
                <p:nvPr/>
              </p:nvSpPr>
              <p:spPr bwMode="auto">
                <a:xfrm rot="-6300000">
                  <a:off x="3648" y="271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5</a:t>
                  </a:r>
                  <a:endParaRPr lang="en-US" sz="1900"/>
                </a:p>
              </p:txBody>
            </p:sp>
          </p:grpSp>
          <p:grpSp>
            <p:nvGrpSpPr>
              <p:cNvPr id="27858" name="Group 256"/>
              <p:cNvGrpSpPr>
                <a:grpSpLocks/>
              </p:cNvGrpSpPr>
              <p:nvPr/>
            </p:nvGrpSpPr>
            <p:grpSpPr bwMode="auto">
              <a:xfrm>
                <a:off x="3565" y="2480"/>
                <a:ext cx="164" cy="164"/>
                <a:chOff x="3565" y="2480"/>
                <a:chExt cx="164" cy="164"/>
              </a:xfrm>
            </p:grpSpPr>
            <p:sp>
              <p:nvSpPr>
                <p:cNvPr id="27902" name="AutoShape 257"/>
                <p:cNvSpPr>
                  <a:spLocks noChangeArrowheads="1"/>
                </p:cNvSpPr>
                <p:nvPr/>
              </p:nvSpPr>
              <p:spPr bwMode="auto">
                <a:xfrm>
                  <a:off x="3579" y="2495"/>
                  <a:ext cx="143" cy="142"/>
                </a:xfrm>
                <a:prstGeom prst="roundRect">
                  <a:avLst>
                    <a:gd name="adj" fmla="val 0"/>
                  </a:avLst>
                </a:prstGeom>
                <a:solidFill>
                  <a:srgbClr val="FFFFFF"/>
                </a:solidFill>
                <a:ln w="9525">
                  <a:noFill/>
                  <a:round/>
                  <a:headEnd/>
                  <a:tailEnd/>
                </a:ln>
              </p:spPr>
              <p:txBody>
                <a:bodyPr/>
                <a:lstStyle/>
                <a:p>
                  <a:endParaRPr lang="en-GB"/>
                </a:p>
              </p:txBody>
            </p:sp>
            <p:sp>
              <p:nvSpPr>
                <p:cNvPr id="27903" name="Freeform 258"/>
                <p:cNvSpPr>
                  <a:spLocks/>
                </p:cNvSpPr>
                <p:nvPr/>
              </p:nvSpPr>
              <p:spPr bwMode="auto">
                <a:xfrm>
                  <a:off x="3565" y="2480"/>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5" y="0"/>
                      </a:moveTo>
                      <a:lnTo>
                        <a:pt x="327" y="256"/>
                      </a:lnTo>
                      <a:lnTo>
                        <a:pt x="71" y="327"/>
                      </a:lnTo>
                      <a:lnTo>
                        <a:pt x="0" y="71"/>
                      </a:lnTo>
                      <a:lnTo>
                        <a:pt x="255" y="0"/>
                      </a:lnTo>
                      <a:close/>
                    </a:path>
                  </a:pathLst>
                </a:custGeom>
                <a:solidFill>
                  <a:srgbClr val="FFFFFF"/>
                </a:solidFill>
                <a:ln w="11113">
                  <a:solidFill>
                    <a:srgbClr val="000000"/>
                  </a:solidFill>
                  <a:prstDash val="solid"/>
                  <a:round/>
                  <a:headEnd/>
                  <a:tailEnd/>
                </a:ln>
              </p:spPr>
              <p:txBody>
                <a:bodyPr/>
                <a:lstStyle/>
                <a:p>
                  <a:endParaRPr lang="en-GB"/>
                </a:p>
              </p:txBody>
            </p:sp>
            <p:sp>
              <p:nvSpPr>
                <p:cNvPr id="27904" name="Rectangle 259"/>
                <p:cNvSpPr>
                  <a:spLocks noChangeArrowheads="1"/>
                </p:cNvSpPr>
                <p:nvPr/>
              </p:nvSpPr>
              <p:spPr bwMode="auto">
                <a:xfrm rot="-6300000">
                  <a:off x="3604" y="256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6</a:t>
                  </a:r>
                  <a:endParaRPr lang="en-US" sz="1900"/>
                </a:p>
              </p:txBody>
            </p:sp>
          </p:grpSp>
          <p:grpSp>
            <p:nvGrpSpPr>
              <p:cNvPr id="27859" name="Group 260"/>
              <p:cNvGrpSpPr>
                <a:grpSpLocks/>
              </p:cNvGrpSpPr>
              <p:nvPr/>
            </p:nvGrpSpPr>
            <p:grpSpPr bwMode="auto">
              <a:xfrm>
                <a:off x="3523" y="2353"/>
                <a:ext cx="163" cy="156"/>
                <a:chOff x="3523" y="2353"/>
                <a:chExt cx="163" cy="156"/>
              </a:xfrm>
            </p:grpSpPr>
            <p:sp>
              <p:nvSpPr>
                <p:cNvPr id="27899" name="AutoShape 261"/>
                <p:cNvSpPr>
                  <a:spLocks noChangeArrowheads="1"/>
                </p:cNvSpPr>
                <p:nvPr/>
              </p:nvSpPr>
              <p:spPr bwMode="auto">
                <a:xfrm>
                  <a:off x="3544" y="2367"/>
                  <a:ext cx="135" cy="142"/>
                </a:xfrm>
                <a:prstGeom prst="roundRect">
                  <a:avLst>
                    <a:gd name="adj" fmla="val 0"/>
                  </a:avLst>
                </a:prstGeom>
                <a:solidFill>
                  <a:srgbClr val="FFFFFF"/>
                </a:solidFill>
                <a:ln w="9525">
                  <a:noFill/>
                  <a:round/>
                  <a:headEnd/>
                  <a:tailEnd/>
                </a:ln>
              </p:spPr>
              <p:txBody>
                <a:bodyPr/>
                <a:lstStyle/>
                <a:p>
                  <a:endParaRPr lang="en-GB"/>
                </a:p>
              </p:txBody>
            </p:sp>
            <p:sp>
              <p:nvSpPr>
                <p:cNvPr id="27900" name="Freeform 262"/>
                <p:cNvSpPr>
                  <a:spLocks/>
                </p:cNvSpPr>
                <p:nvPr/>
              </p:nvSpPr>
              <p:spPr bwMode="auto">
                <a:xfrm>
                  <a:off x="3523" y="2353"/>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01" name="Rectangle 263"/>
                <p:cNvSpPr>
                  <a:spLocks noChangeArrowheads="1"/>
                </p:cNvSpPr>
                <p:nvPr/>
              </p:nvSpPr>
              <p:spPr bwMode="auto">
                <a:xfrm rot="-6300000">
                  <a:off x="3578" y="2442"/>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7</a:t>
                  </a:r>
                  <a:endParaRPr lang="en-US" sz="1900"/>
                </a:p>
              </p:txBody>
            </p:sp>
          </p:grpSp>
          <p:sp>
            <p:nvSpPr>
              <p:cNvPr id="27860" name="AutoShape 264"/>
              <p:cNvSpPr>
                <a:spLocks noChangeArrowheads="1"/>
              </p:cNvSpPr>
              <p:nvPr/>
            </p:nvSpPr>
            <p:spPr bwMode="auto">
              <a:xfrm>
                <a:off x="3736" y="2587"/>
                <a:ext cx="142" cy="142"/>
              </a:xfrm>
              <a:prstGeom prst="roundRect">
                <a:avLst>
                  <a:gd name="adj" fmla="val 0"/>
                </a:avLst>
              </a:prstGeom>
              <a:solidFill>
                <a:srgbClr val="FFFFFF"/>
              </a:solidFill>
              <a:ln w="9525">
                <a:noFill/>
                <a:round/>
                <a:headEnd/>
                <a:tailEnd/>
              </a:ln>
            </p:spPr>
            <p:txBody>
              <a:bodyPr/>
              <a:lstStyle/>
              <a:p>
                <a:endParaRPr lang="en-GB"/>
              </a:p>
            </p:txBody>
          </p:sp>
          <p:sp>
            <p:nvSpPr>
              <p:cNvPr id="27861" name="Freeform 265"/>
              <p:cNvSpPr>
                <a:spLocks/>
              </p:cNvSpPr>
              <p:nvPr/>
            </p:nvSpPr>
            <p:spPr bwMode="auto">
              <a:xfrm>
                <a:off x="3722" y="2573"/>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62" name="Rectangle 266"/>
              <p:cNvSpPr>
                <a:spLocks noChangeArrowheads="1"/>
              </p:cNvSpPr>
              <p:nvPr/>
            </p:nvSpPr>
            <p:spPr bwMode="auto">
              <a:xfrm rot="-6300000">
                <a:off x="3762" y="265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12</a:t>
                </a:r>
                <a:endParaRPr lang="en-US" sz="1900"/>
              </a:p>
            </p:txBody>
          </p:sp>
          <p:sp>
            <p:nvSpPr>
              <p:cNvPr id="27863" name="AutoShape 267"/>
              <p:cNvSpPr>
                <a:spLocks noChangeArrowheads="1"/>
              </p:cNvSpPr>
              <p:nvPr/>
            </p:nvSpPr>
            <p:spPr bwMode="auto">
              <a:xfrm>
                <a:off x="3707" y="2466"/>
                <a:ext cx="143" cy="135"/>
              </a:xfrm>
              <a:prstGeom prst="roundRect">
                <a:avLst>
                  <a:gd name="adj" fmla="val 0"/>
                </a:avLst>
              </a:prstGeom>
              <a:solidFill>
                <a:srgbClr val="FFFFFF"/>
              </a:solidFill>
              <a:ln w="9525">
                <a:noFill/>
                <a:round/>
                <a:headEnd/>
                <a:tailEnd/>
              </a:ln>
            </p:spPr>
            <p:txBody>
              <a:bodyPr/>
              <a:lstStyle/>
              <a:p>
                <a:endParaRPr lang="en-GB"/>
              </a:p>
            </p:txBody>
          </p:sp>
          <p:sp>
            <p:nvSpPr>
              <p:cNvPr id="27864" name="Freeform 268"/>
              <p:cNvSpPr>
                <a:spLocks/>
              </p:cNvSpPr>
              <p:nvPr/>
            </p:nvSpPr>
            <p:spPr bwMode="auto">
              <a:xfrm>
                <a:off x="3693" y="2445"/>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5" name="Rectangle 269"/>
              <p:cNvSpPr>
                <a:spLocks noChangeArrowheads="1"/>
              </p:cNvSpPr>
              <p:nvPr/>
            </p:nvSpPr>
            <p:spPr bwMode="auto">
              <a:xfrm rot="-6300000">
                <a:off x="3725" y="253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13</a:t>
                </a:r>
                <a:endParaRPr lang="en-US" sz="1900"/>
              </a:p>
            </p:txBody>
          </p:sp>
          <p:sp>
            <p:nvSpPr>
              <p:cNvPr id="27866" name="AutoShape 270"/>
              <p:cNvSpPr>
                <a:spLocks noChangeArrowheads="1"/>
              </p:cNvSpPr>
              <p:nvPr/>
            </p:nvSpPr>
            <p:spPr bwMode="auto">
              <a:xfrm>
                <a:off x="3672" y="2324"/>
                <a:ext cx="135" cy="135"/>
              </a:xfrm>
              <a:prstGeom prst="roundRect">
                <a:avLst>
                  <a:gd name="adj" fmla="val 0"/>
                </a:avLst>
              </a:prstGeom>
              <a:solidFill>
                <a:srgbClr val="FFFFFF"/>
              </a:solidFill>
              <a:ln w="9525">
                <a:noFill/>
                <a:round/>
                <a:headEnd/>
                <a:tailEnd/>
              </a:ln>
            </p:spPr>
            <p:txBody>
              <a:bodyPr/>
              <a:lstStyle/>
              <a:p>
                <a:endParaRPr lang="en-GB"/>
              </a:p>
            </p:txBody>
          </p:sp>
          <p:sp>
            <p:nvSpPr>
              <p:cNvPr id="27867" name="Freeform 271"/>
              <p:cNvSpPr>
                <a:spLocks/>
              </p:cNvSpPr>
              <p:nvPr/>
            </p:nvSpPr>
            <p:spPr bwMode="auto">
              <a:xfrm>
                <a:off x="3658" y="2311"/>
                <a:ext cx="156" cy="155"/>
              </a:xfrm>
              <a:custGeom>
                <a:avLst/>
                <a:gdLst>
                  <a:gd name="T0" fmla="*/ 1 w 313"/>
                  <a:gd name="T1" fmla="*/ 0 h 310"/>
                  <a:gd name="T2" fmla="*/ 2 w 313"/>
                  <a:gd name="T3" fmla="*/ 2 h 310"/>
                  <a:gd name="T4" fmla="*/ 0 w 313"/>
                  <a:gd name="T5" fmla="*/ 3 h 310"/>
                  <a:gd name="T6" fmla="*/ 0 w 313"/>
                  <a:gd name="T7" fmla="*/ 1 h 310"/>
                  <a:gd name="T8" fmla="*/ 1 w 313"/>
                  <a:gd name="T9" fmla="*/ 0 h 310"/>
                  <a:gd name="T10" fmla="*/ 0 60000 65536"/>
                  <a:gd name="T11" fmla="*/ 0 60000 65536"/>
                  <a:gd name="T12" fmla="*/ 0 60000 65536"/>
                  <a:gd name="T13" fmla="*/ 0 60000 65536"/>
                  <a:gd name="T14" fmla="*/ 0 60000 65536"/>
                  <a:gd name="T15" fmla="*/ 0 w 313"/>
                  <a:gd name="T16" fmla="*/ 0 h 310"/>
                  <a:gd name="T17" fmla="*/ 313 w 313"/>
                  <a:gd name="T18" fmla="*/ 310 h 310"/>
                </a:gdLst>
                <a:ahLst/>
                <a:cxnLst>
                  <a:cxn ang="T10">
                    <a:pos x="T0" y="T1"/>
                  </a:cxn>
                  <a:cxn ang="T11">
                    <a:pos x="T2" y="T3"/>
                  </a:cxn>
                  <a:cxn ang="T12">
                    <a:pos x="T4" y="T5"/>
                  </a:cxn>
                  <a:cxn ang="T13">
                    <a:pos x="T6" y="T7"/>
                  </a:cxn>
                  <a:cxn ang="T14">
                    <a:pos x="T8" y="T9"/>
                  </a:cxn>
                </a:cxnLst>
                <a:rect l="T15" t="T16" r="T17" b="T18"/>
                <a:pathLst>
                  <a:path w="313" h="310">
                    <a:moveTo>
                      <a:pt x="242" y="0"/>
                    </a:moveTo>
                    <a:lnTo>
                      <a:pt x="313" y="239"/>
                    </a:lnTo>
                    <a:lnTo>
                      <a:pt x="71" y="310"/>
                    </a:lnTo>
                    <a:lnTo>
                      <a:pt x="0" y="69"/>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8" name="Rectangle 272"/>
              <p:cNvSpPr>
                <a:spLocks noChangeArrowheads="1"/>
              </p:cNvSpPr>
              <p:nvPr/>
            </p:nvSpPr>
            <p:spPr bwMode="auto">
              <a:xfrm rot="-6300000">
                <a:off x="3684" y="240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14</a:t>
                </a:r>
                <a:endParaRPr lang="en-US" sz="1900"/>
              </a:p>
            </p:txBody>
          </p:sp>
          <p:sp>
            <p:nvSpPr>
              <p:cNvPr id="27869" name="AutoShape 273"/>
              <p:cNvSpPr>
                <a:spLocks noChangeArrowheads="1"/>
              </p:cNvSpPr>
              <p:nvPr/>
            </p:nvSpPr>
            <p:spPr bwMode="auto">
              <a:xfrm>
                <a:off x="4006" y="2523"/>
                <a:ext cx="135" cy="142"/>
              </a:xfrm>
              <a:prstGeom prst="roundRect">
                <a:avLst>
                  <a:gd name="adj" fmla="val 0"/>
                </a:avLst>
              </a:prstGeom>
              <a:solidFill>
                <a:srgbClr val="FFFFFF"/>
              </a:solidFill>
              <a:ln w="9525">
                <a:noFill/>
                <a:round/>
                <a:headEnd/>
                <a:tailEnd/>
              </a:ln>
            </p:spPr>
            <p:txBody>
              <a:bodyPr/>
              <a:lstStyle/>
              <a:p>
                <a:endParaRPr lang="en-GB"/>
              </a:p>
            </p:txBody>
          </p:sp>
          <p:sp>
            <p:nvSpPr>
              <p:cNvPr id="27870" name="Freeform 274"/>
              <p:cNvSpPr>
                <a:spLocks/>
              </p:cNvSpPr>
              <p:nvPr/>
            </p:nvSpPr>
            <p:spPr bwMode="auto">
              <a:xfrm>
                <a:off x="3985" y="2509"/>
                <a:ext cx="163" cy="156"/>
              </a:xfrm>
              <a:custGeom>
                <a:avLst/>
                <a:gdLst>
                  <a:gd name="T0" fmla="*/ 2 w 327"/>
                  <a:gd name="T1" fmla="*/ 0 h 312"/>
                  <a:gd name="T2" fmla="*/ 2 w 327"/>
                  <a:gd name="T3" fmla="*/ 2 h 312"/>
                  <a:gd name="T4" fmla="*/ 0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70" y="0"/>
                    </a:moveTo>
                    <a:lnTo>
                      <a:pt x="327" y="241"/>
                    </a:lnTo>
                    <a:lnTo>
                      <a:pt x="71" y="312"/>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71" name="Rectangle 275"/>
              <p:cNvSpPr>
                <a:spLocks noChangeArrowheads="1"/>
              </p:cNvSpPr>
              <p:nvPr/>
            </p:nvSpPr>
            <p:spPr bwMode="auto">
              <a:xfrm rot="-6300000">
                <a:off x="4017" y="258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26</a:t>
                </a:r>
                <a:endParaRPr lang="en-US" sz="1900"/>
              </a:p>
            </p:txBody>
          </p:sp>
          <p:sp>
            <p:nvSpPr>
              <p:cNvPr id="27872" name="AutoShape 276"/>
              <p:cNvSpPr>
                <a:spLocks noChangeArrowheads="1"/>
              </p:cNvSpPr>
              <p:nvPr/>
            </p:nvSpPr>
            <p:spPr bwMode="auto">
              <a:xfrm>
                <a:off x="3971" y="2388"/>
                <a:ext cx="135" cy="142"/>
              </a:xfrm>
              <a:prstGeom prst="roundRect">
                <a:avLst>
                  <a:gd name="adj" fmla="val 0"/>
                </a:avLst>
              </a:prstGeom>
              <a:solidFill>
                <a:srgbClr val="FFFFFF"/>
              </a:solidFill>
              <a:ln w="9525">
                <a:noFill/>
                <a:round/>
                <a:headEnd/>
                <a:tailEnd/>
              </a:ln>
            </p:spPr>
            <p:txBody>
              <a:bodyPr/>
              <a:lstStyle/>
              <a:p>
                <a:endParaRPr lang="en-GB"/>
              </a:p>
            </p:txBody>
          </p:sp>
          <p:sp>
            <p:nvSpPr>
              <p:cNvPr id="27873" name="Freeform 277"/>
              <p:cNvSpPr>
                <a:spLocks/>
              </p:cNvSpPr>
              <p:nvPr/>
            </p:nvSpPr>
            <p:spPr bwMode="auto">
              <a:xfrm>
                <a:off x="3949" y="2374"/>
                <a:ext cx="164" cy="156"/>
              </a:xfrm>
              <a:custGeom>
                <a:avLst/>
                <a:gdLst>
                  <a:gd name="T0" fmla="*/ 2 w 327"/>
                  <a:gd name="T1" fmla="*/ 0 h 312"/>
                  <a:gd name="T2" fmla="*/ 3 w 327"/>
                  <a:gd name="T3" fmla="*/ 2 h 312"/>
                  <a:gd name="T4" fmla="*/ 1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56" y="0"/>
                    </a:moveTo>
                    <a:lnTo>
                      <a:pt x="327" y="241"/>
                    </a:lnTo>
                    <a:lnTo>
                      <a:pt x="72"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74" name="Rectangle 278"/>
              <p:cNvSpPr>
                <a:spLocks noChangeArrowheads="1"/>
              </p:cNvSpPr>
              <p:nvPr/>
            </p:nvSpPr>
            <p:spPr bwMode="auto">
              <a:xfrm rot="-6300000">
                <a:off x="3982" y="246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27</a:t>
                </a:r>
                <a:endParaRPr lang="en-US" sz="1900"/>
              </a:p>
            </p:txBody>
          </p:sp>
          <p:sp>
            <p:nvSpPr>
              <p:cNvPr id="27875" name="AutoShape 279"/>
              <p:cNvSpPr>
                <a:spLocks noChangeArrowheads="1"/>
              </p:cNvSpPr>
              <p:nvPr/>
            </p:nvSpPr>
            <p:spPr bwMode="auto">
              <a:xfrm>
                <a:off x="3928" y="2268"/>
                <a:ext cx="142" cy="134"/>
              </a:xfrm>
              <a:prstGeom prst="roundRect">
                <a:avLst>
                  <a:gd name="adj" fmla="val 0"/>
                </a:avLst>
              </a:prstGeom>
              <a:solidFill>
                <a:srgbClr val="FFFFFF"/>
              </a:solidFill>
              <a:ln w="9525">
                <a:noFill/>
                <a:round/>
                <a:headEnd/>
                <a:tailEnd/>
              </a:ln>
            </p:spPr>
            <p:txBody>
              <a:bodyPr/>
              <a:lstStyle/>
              <a:p>
                <a:endParaRPr lang="en-GB"/>
              </a:p>
            </p:txBody>
          </p:sp>
          <p:sp>
            <p:nvSpPr>
              <p:cNvPr id="27876" name="Freeform 280"/>
              <p:cNvSpPr>
                <a:spLocks/>
              </p:cNvSpPr>
              <p:nvPr/>
            </p:nvSpPr>
            <p:spPr bwMode="auto">
              <a:xfrm>
                <a:off x="3914" y="2247"/>
                <a:ext cx="156" cy="162"/>
              </a:xfrm>
              <a:custGeom>
                <a:avLst/>
                <a:gdLst>
                  <a:gd name="T0" fmla="*/ 1 w 313"/>
                  <a:gd name="T1" fmla="*/ 0 h 325"/>
                  <a:gd name="T2" fmla="*/ 2 w 313"/>
                  <a:gd name="T3" fmla="*/ 2 h 325"/>
                  <a:gd name="T4" fmla="*/ 0 w 313"/>
                  <a:gd name="T5" fmla="*/ 2 h 325"/>
                  <a:gd name="T6" fmla="*/ 0 w 313"/>
                  <a:gd name="T7" fmla="*/ 0 h 325"/>
                  <a:gd name="T8" fmla="*/ 1 w 313"/>
                  <a:gd name="T9" fmla="*/ 0 h 325"/>
                  <a:gd name="T10" fmla="*/ 0 60000 65536"/>
                  <a:gd name="T11" fmla="*/ 0 60000 65536"/>
                  <a:gd name="T12" fmla="*/ 0 60000 65536"/>
                  <a:gd name="T13" fmla="*/ 0 60000 65536"/>
                  <a:gd name="T14" fmla="*/ 0 60000 65536"/>
                  <a:gd name="T15" fmla="*/ 0 w 313"/>
                  <a:gd name="T16" fmla="*/ 0 h 325"/>
                  <a:gd name="T17" fmla="*/ 313 w 313"/>
                  <a:gd name="T18" fmla="*/ 325 h 325"/>
                </a:gdLst>
                <a:ahLst/>
                <a:cxnLst>
                  <a:cxn ang="T10">
                    <a:pos x="T0" y="T1"/>
                  </a:cxn>
                  <a:cxn ang="T11">
                    <a:pos x="T2" y="T3"/>
                  </a:cxn>
                  <a:cxn ang="T12">
                    <a:pos x="T4" y="T5"/>
                  </a:cxn>
                  <a:cxn ang="T13">
                    <a:pos x="T6" y="T7"/>
                  </a:cxn>
                  <a:cxn ang="T14">
                    <a:pos x="T8" y="T9"/>
                  </a:cxn>
                </a:cxnLst>
                <a:rect l="T15" t="T16" r="T17" b="T18"/>
                <a:pathLst>
                  <a:path w="313" h="325">
                    <a:moveTo>
                      <a:pt x="242" y="0"/>
                    </a:moveTo>
                    <a:lnTo>
                      <a:pt x="313" y="268"/>
                    </a:lnTo>
                    <a:lnTo>
                      <a:pt x="71" y="325"/>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77" name="Rectangle 281"/>
              <p:cNvSpPr>
                <a:spLocks noChangeArrowheads="1"/>
              </p:cNvSpPr>
              <p:nvPr/>
            </p:nvSpPr>
            <p:spPr bwMode="auto">
              <a:xfrm rot="-6300000">
                <a:off x="3941" y="232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28</a:t>
                </a:r>
                <a:endParaRPr lang="en-US" sz="1900"/>
              </a:p>
            </p:txBody>
          </p:sp>
          <p:sp>
            <p:nvSpPr>
              <p:cNvPr id="27878" name="AutoShape 282"/>
              <p:cNvSpPr>
                <a:spLocks noChangeArrowheads="1"/>
              </p:cNvSpPr>
              <p:nvPr/>
            </p:nvSpPr>
            <p:spPr bwMode="auto">
              <a:xfrm>
                <a:off x="3771" y="2169"/>
                <a:ext cx="136" cy="142"/>
              </a:xfrm>
              <a:prstGeom prst="roundRect">
                <a:avLst>
                  <a:gd name="adj" fmla="val 0"/>
                </a:avLst>
              </a:prstGeom>
              <a:solidFill>
                <a:srgbClr val="FFFFFF"/>
              </a:solidFill>
              <a:ln w="9525">
                <a:noFill/>
                <a:round/>
                <a:headEnd/>
                <a:tailEnd/>
              </a:ln>
            </p:spPr>
            <p:txBody>
              <a:bodyPr/>
              <a:lstStyle/>
              <a:p>
                <a:endParaRPr lang="en-GB"/>
              </a:p>
            </p:txBody>
          </p:sp>
          <p:sp>
            <p:nvSpPr>
              <p:cNvPr id="27879" name="Freeform 283"/>
              <p:cNvSpPr>
                <a:spLocks/>
              </p:cNvSpPr>
              <p:nvPr/>
            </p:nvSpPr>
            <p:spPr bwMode="auto">
              <a:xfrm>
                <a:off x="3750" y="2154"/>
                <a:ext cx="164" cy="157"/>
              </a:xfrm>
              <a:custGeom>
                <a:avLst/>
                <a:gdLst>
                  <a:gd name="T0" fmla="*/ 2 w 327"/>
                  <a:gd name="T1" fmla="*/ 0 h 313"/>
                  <a:gd name="T2" fmla="*/ 3 w 327"/>
                  <a:gd name="T3" fmla="*/ 2 h 313"/>
                  <a:gd name="T4" fmla="*/ 1 w 327"/>
                  <a:gd name="T5" fmla="*/ 3 h 313"/>
                  <a:gd name="T6" fmla="*/ 0 w 327"/>
                  <a:gd name="T7" fmla="*/ 1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0" name="Rectangle 284"/>
              <p:cNvSpPr>
                <a:spLocks noChangeArrowheads="1"/>
              </p:cNvSpPr>
              <p:nvPr/>
            </p:nvSpPr>
            <p:spPr bwMode="auto">
              <a:xfrm rot="-6300000">
                <a:off x="3790" y="2234"/>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22</a:t>
                </a:r>
                <a:endParaRPr lang="en-US" sz="1900"/>
              </a:p>
            </p:txBody>
          </p:sp>
          <p:sp>
            <p:nvSpPr>
              <p:cNvPr id="27881" name="AutoShape 285"/>
              <p:cNvSpPr>
                <a:spLocks noChangeArrowheads="1"/>
              </p:cNvSpPr>
              <p:nvPr/>
            </p:nvSpPr>
            <p:spPr bwMode="auto">
              <a:xfrm>
                <a:off x="3736" y="2034"/>
                <a:ext cx="142" cy="142"/>
              </a:xfrm>
              <a:prstGeom prst="roundRect">
                <a:avLst>
                  <a:gd name="adj" fmla="val 0"/>
                </a:avLst>
              </a:prstGeom>
              <a:solidFill>
                <a:srgbClr val="FFFFFF"/>
              </a:solidFill>
              <a:ln w="9525">
                <a:noFill/>
                <a:round/>
                <a:headEnd/>
                <a:tailEnd/>
              </a:ln>
            </p:spPr>
            <p:txBody>
              <a:bodyPr/>
              <a:lstStyle/>
              <a:p>
                <a:endParaRPr lang="en-GB"/>
              </a:p>
            </p:txBody>
          </p:sp>
          <p:sp>
            <p:nvSpPr>
              <p:cNvPr id="27882" name="Freeform 286"/>
              <p:cNvSpPr>
                <a:spLocks/>
              </p:cNvSpPr>
              <p:nvPr/>
            </p:nvSpPr>
            <p:spPr bwMode="auto">
              <a:xfrm>
                <a:off x="3722" y="2019"/>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3" name="Rectangle 287"/>
              <p:cNvSpPr>
                <a:spLocks noChangeArrowheads="1"/>
              </p:cNvSpPr>
              <p:nvPr/>
            </p:nvSpPr>
            <p:spPr bwMode="auto">
              <a:xfrm rot="-6300000">
                <a:off x="3747" y="210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23</a:t>
                </a:r>
                <a:endParaRPr lang="en-US" sz="1900"/>
              </a:p>
            </p:txBody>
          </p:sp>
          <p:sp>
            <p:nvSpPr>
              <p:cNvPr id="27884" name="AutoShape 288"/>
              <p:cNvSpPr>
                <a:spLocks noChangeArrowheads="1"/>
              </p:cNvSpPr>
              <p:nvPr/>
            </p:nvSpPr>
            <p:spPr bwMode="auto">
              <a:xfrm>
                <a:off x="3722" y="1899"/>
                <a:ext cx="135" cy="142"/>
              </a:xfrm>
              <a:prstGeom prst="roundRect">
                <a:avLst>
                  <a:gd name="adj" fmla="val 0"/>
                </a:avLst>
              </a:prstGeom>
              <a:solidFill>
                <a:srgbClr val="FFFFFF"/>
              </a:solidFill>
              <a:ln w="9525">
                <a:noFill/>
                <a:round/>
                <a:headEnd/>
                <a:tailEnd/>
              </a:ln>
            </p:spPr>
            <p:txBody>
              <a:bodyPr/>
              <a:lstStyle/>
              <a:p>
                <a:endParaRPr lang="en-GB"/>
              </a:p>
            </p:txBody>
          </p:sp>
          <p:sp>
            <p:nvSpPr>
              <p:cNvPr id="27885" name="Freeform 289"/>
              <p:cNvSpPr>
                <a:spLocks/>
              </p:cNvSpPr>
              <p:nvPr/>
            </p:nvSpPr>
            <p:spPr bwMode="auto">
              <a:xfrm>
                <a:off x="3700" y="1884"/>
                <a:ext cx="164" cy="164"/>
              </a:xfrm>
              <a:custGeom>
                <a:avLst/>
                <a:gdLst>
                  <a:gd name="T0" fmla="*/ 3 w 327"/>
                  <a:gd name="T1" fmla="*/ 0 h 327"/>
                  <a:gd name="T2" fmla="*/ 3 w 327"/>
                  <a:gd name="T3" fmla="*/ 2 h 327"/>
                  <a:gd name="T4" fmla="*/ 1 w 327"/>
                  <a:gd name="T5" fmla="*/ 3 h 327"/>
                  <a:gd name="T6" fmla="*/ 0 w 327"/>
                  <a:gd name="T7" fmla="*/ 1 h 327"/>
                  <a:gd name="T8" fmla="*/ 3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86" name="Rectangle 290"/>
              <p:cNvSpPr>
                <a:spLocks noChangeArrowheads="1"/>
              </p:cNvSpPr>
              <p:nvPr/>
            </p:nvSpPr>
            <p:spPr bwMode="auto">
              <a:xfrm rot="-6300000">
                <a:off x="3718" y="1978"/>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24</a:t>
                </a:r>
                <a:endParaRPr lang="en-US" sz="1900"/>
              </a:p>
            </p:txBody>
          </p:sp>
          <p:sp>
            <p:nvSpPr>
              <p:cNvPr id="27887" name="AutoShape 291"/>
              <p:cNvSpPr>
                <a:spLocks noChangeArrowheads="1"/>
              </p:cNvSpPr>
              <p:nvPr/>
            </p:nvSpPr>
            <p:spPr bwMode="auto">
              <a:xfrm>
                <a:off x="3672" y="1771"/>
                <a:ext cx="142" cy="135"/>
              </a:xfrm>
              <a:prstGeom prst="roundRect">
                <a:avLst>
                  <a:gd name="adj" fmla="val 0"/>
                </a:avLst>
              </a:prstGeom>
              <a:solidFill>
                <a:srgbClr val="FFFFFF"/>
              </a:solidFill>
              <a:ln w="9525">
                <a:noFill/>
                <a:round/>
                <a:headEnd/>
                <a:tailEnd/>
              </a:ln>
            </p:spPr>
            <p:txBody>
              <a:bodyPr/>
              <a:lstStyle/>
              <a:p>
                <a:endParaRPr lang="en-GB"/>
              </a:p>
            </p:txBody>
          </p:sp>
          <p:sp>
            <p:nvSpPr>
              <p:cNvPr id="27888" name="Freeform 292"/>
              <p:cNvSpPr>
                <a:spLocks/>
              </p:cNvSpPr>
              <p:nvPr/>
            </p:nvSpPr>
            <p:spPr bwMode="auto">
              <a:xfrm>
                <a:off x="3658" y="1756"/>
                <a:ext cx="156" cy="164"/>
              </a:xfrm>
              <a:custGeom>
                <a:avLst/>
                <a:gdLst>
                  <a:gd name="T0" fmla="*/ 1 w 313"/>
                  <a:gd name="T1" fmla="*/ 0 h 327"/>
                  <a:gd name="T2" fmla="*/ 2 w 313"/>
                  <a:gd name="T3" fmla="*/ 2 h 327"/>
                  <a:gd name="T4" fmla="*/ 0 w 313"/>
                  <a:gd name="T5" fmla="*/ 3 h 327"/>
                  <a:gd name="T6" fmla="*/ 0 w 313"/>
                  <a:gd name="T7" fmla="*/ 1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89" name="Rectangle 293"/>
              <p:cNvSpPr>
                <a:spLocks noChangeArrowheads="1"/>
              </p:cNvSpPr>
              <p:nvPr/>
            </p:nvSpPr>
            <p:spPr bwMode="auto">
              <a:xfrm rot="-6300000">
                <a:off x="3677" y="183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25</a:t>
                </a:r>
                <a:endParaRPr lang="en-US" sz="1900"/>
              </a:p>
            </p:txBody>
          </p:sp>
          <p:sp>
            <p:nvSpPr>
              <p:cNvPr id="27890" name="AutoShape 294"/>
              <p:cNvSpPr>
                <a:spLocks noChangeArrowheads="1"/>
              </p:cNvSpPr>
              <p:nvPr/>
            </p:nvSpPr>
            <p:spPr bwMode="auto">
              <a:xfrm>
                <a:off x="3864" y="2559"/>
                <a:ext cx="135" cy="135"/>
              </a:xfrm>
              <a:prstGeom prst="roundRect">
                <a:avLst>
                  <a:gd name="adj" fmla="val 0"/>
                </a:avLst>
              </a:prstGeom>
              <a:solidFill>
                <a:srgbClr val="FFFFFF"/>
              </a:solidFill>
              <a:ln w="9525">
                <a:noFill/>
                <a:round/>
                <a:headEnd/>
                <a:tailEnd/>
              </a:ln>
            </p:spPr>
            <p:txBody>
              <a:bodyPr/>
              <a:lstStyle/>
              <a:p>
                <a:endParaRPr lang="en-GB"/>
              </a:p>
            </p:txBody>
          </p:sp>
          <p:sp>
            <p:nvSpPr>
              <p:cNvPr id="27891" name="Freeform 295"/>
              <p:cNvSpPr>
                <a:spLocks/>
              </p:cNvSpPr>
              <p:nvPr/>
            </p:nvSpPr>
            <p:spPr bwMode="auto">
              <a:xfrm>
                <a:off x="3850" y="2544"/>
                <a:ext cx="156" cy="157"/>
              </a:xfrm>
              <a:custGeom>
                <a:avLst/>
                <a:gdLst>
                  <a:gd name="T0" fmla="*/ 1 w 313"/>
                  <a:gd name="T1" fmla="*/ 0 h 313"/>
                  <a:gd name="T2" fmla="*/ 2 w 313"/>
                  <a:gd name="T3" fmla="*/ 2 h 313"/>
                  <a:gd name="T4" fmla="*/ 0 w 313"/>
                  <a:gd name="T5" fmla="*/ 3 h 313"/>
                  <a:gd name="T6" fmla="*/ 0 w 313"/>
                  <a:gd name="T7" fmla="*/ 1 h 313"/>
                  <a:gd name="T8" fmla="*/ 1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42" y="0"/>
                    </a:moveTo>
                    <a:lnTo>
                      <a:pt x="313" y="256"/>
                    </a:lnTo>
                    <a:lnTo>
                      <a:pt x="71" y="313"/>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92" name="Rectangle 296"/>
              <p:cNvSpPr>
                <a:spLocks noChangeArrowheads="1"/>
              </p:cNvSpPr>
              <p:nvPr/>
            </p:nvSpPr>
            <p:spPr bwMode="auto">
              <a:xfrm rot="-6300000">
                <a:off x="3875" y="2617"/>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19</a:t>
                </a:r>
                <a:endParaRPr lang="en-US" sz="1900"/>
              </a:p>
            </p:txBody>
          </p:sp>
          <p:sp>
            <p:nvSpPr>
              <p:cNvPr id="27893" name="AutoShape 297"/>
              <p:cNvSpPr>
                <a:spLocks noChangeArrowheads="1"/>
              </p:cNvSpPr>
              <p:nvPr/>
            </p:nvSpPr>
            <p:spPr bwMode="auto">
              <a:xfrm>
                <a:off x="3843" y="2424"/>
                <a:ext cx="142" cy="135"/>
              </a:xfrm>
              <a:prstGeom prst="roundRect">
                <a:avLst>
                  <a:gd name="adj" fmla="val 0"/>
                </a:avLst>
              </a:prstGeom>
              <a:solidFill>
                <a:srgbClr val="FFFFFF"/>
              </a:solidFill>
              <a:ln w="9525">
                <a:noFill/>
                <a:round/>
                <a:headEnd/>
                <a:tailEnd/>
              </a:ln>
            </p:spPr>
            <p:txBody>
              <a:bodyPr/>
              <a:lstStyle/>
              <a:p>
                <a:endParaRPr lang="en-GB"/>
              </a:p>
            </p:txBody>
          </p:sp>
          <p:sp>
            <p:nvSpPr>
              <p:cNvPr id="27894" name="Freeform 298"/>
              <p:cNvSpPr>
                <a:spLocks/>
              </p:cNvSpPr>
              <p:nvPr/>
            </p:nvSpPr>
            <p:spPr bwMode="auto">
              <a:xfrm>
                <a:off x="3828" y="2409"/>
                <a:ext cx="157" cy="164"/>
              </a:xfrm>
              <a:custGeom>
                <a:avLst/>
                <a:gdLst>
                  <a:gd name="T0" fmla="*/ 2 w 313"/>
                  <a:gd name="T1" fmla="*/ 0 h 327"/>
                  <a:gd name="T2" fmla="*/ 3 w 313"/>
                  <a:gd name="T3" fmla="*/ 2 h 327"/>
                  <a:gd name="T4" fmla="*/ 1 w 313"/>
                  <a:gd name="T5" fmla="*/ 3 h 327"/>
                  <a:gd name="T6" fmla="*/ 0 w 313"/>
                  <a:gd name="T7" fmla="*/ 1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1" y="0"/>
                    </a:moveTo>
                    <a:lnTo>
                      <a:pt x="313"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95" name="Rectangle 299"/>
              <p:cNvSpPr>
                <a:spLocks noChangeArrowheads="1"/>
              </p:cNvSpPr>
              <p:nvPr/>
            </p:nvSpPr>
            <p:spPr bwMode="auto">
              <a:xfrm rot="-6300000">
                <a:off x="3860" y="248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20</a:t>
                </a:r>
                <a:endParaRPr lang="en-US" sz="1900"/>
              </a:p>
            </p:txBody>
          </p:sp>
          <p:sp>
            <p:nvSpPr>
              <p:cNvPr id="27896" name="AutoShape 300"/>
              <p:cNvSpPr>
                <a:spLocks noChangeArrowheads="1"/>
              </p:cNvSpPr>
              <p:nvPr/>
            </p:nvSpPr>
            <p:spPr bwMode="auto">
              <a:xfrm>
                <a:off x="3807" y="2304"/>
                <a:ext cx="135" cy="134"/>
              </a:xfrm>
              <a:prstGeom prst="roundRect">
                <a:avLst>
                  <a:gd name="adj" fmla="val 0"/>
                </a:avLst>
              </a:prstGeom>
              <a:solidFill>
                <a:srgbClr val="FFFFFF"/>
              </a:solidFill>
              <a:ln w="9525">
                <a:noFill/>
                <a:round/>
                <a:headEnd/>
                <a:tailEnd/>
              </a:ln>
            </p:spPr>
            <p:txBody>
              <a:bodyPr/>
              <a:lstStyle/>
              <a:p>
                <a:endParaRPr lang="en-GB"/>
              </a:p>
            </p:txBody>
          </p:sp>
          <p:sp>
            <p:nvSpPr>
              <p:cNvPr id="27897" name="Freeform 301"/>
              <p:cNvSpPr>
                <a:spLocks/>
              </p:cNvSpPr>
              <p:nvPr/>
            </p:nvSpPr>
            <p:spPr bwMode="auto">
              <a:xfrm>
                <a:off x="3793" y="2289"/>
                <a:ext cx="156" cy="156"/>
              </a:xfrm>
              <a:custGeom>
                <a:avLst/>
                <a:gdLst>
                  <a:gd name="T0" fmla="*/ 2 w 312"/>
                  <a:gd name="T1" fmla="*/ 0 h 311"/>
                  <a:gd name="T2" fmla="*/ 3 w 312"/>
                  <a:gd name="T3" fmla="*/ 2 h 311"/>
                  <a:gd name="T4" fmla="*/ 1 w 312"/>
                  <a:gd name="T5" fmla="*/ 3 h 311"/>
                  <a:gd name="T6" fmla="*/ 0 w 312"/>
                  <a:gd name="T7" fmla="*/ 1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56" y="0"/>
                    </a:moveTo>
                    <a:lnTo>
                      <a:pt x="312" y="240"/>
                    </a:lnTo>
                    <a:lnTo>
                      <a:pt x="71" y="311"/>
                    </a:lnTo>
                    <a:lnTo>
                      <a:pt x="0" y="69"/>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98" name="Rectangle 302"/>
              <p:cNvSpPr>
                <a:spLocks noChangeArrowheads="1"/>
              </p:cNvSpPr>
              <p:nvPr/>
            </p:nvSpPr>
            <p:spPr bwMode="auto">
              <a:xfrm rot="-6300000">
                <a:off x="3819" y="236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21</a:t>
                </a:r>
                <a:endParaRPr lang="en-US" sz="1900"/>
              </a:p>
            </p:txBody>
          </p:sp>
        </p:grpSp>
        <p:grpSp>
          <p:nvGrpSpPr>
            <p:cNvPr id="27671" name="Group 303"/>
            <p:cNvGrpSpPr>
              <a:grpSpLocks/>
            </p:cNvGrpSpPr>
            <p:nvPr/>
          </p:nvGrpSpPr>
          <p:grpSpPr bwMode="auto">
            <a:xfrm>
              <a:off x="3480" y="2233"/>
              <a:ext cx="341" cy="382"/>
              <a:chOff x="3480" y="2233"/>
              <a:chExt cx="341" cy="382"/>
            </a:xfrm>
          </p:grpSpPr>
          <p:grpSp>
            <p:nvGrpSpPr>
              <p:cNvPr id="27778" name="Group 304"/>
              <p:cNvGrpSpPr>
                <a:grpSpLocks/>
              </p:cNvGrpSpPr>
              <p:nvPr/>
            </p:nvGrpSpPr>
            <p:grpSpPr bwMode="auto">
              <a:xfrm>
                <a:off x="3558" y="2338"/>
                <a:ext cx="263" cy="277"/>
                <a:chOff x="3558" y="2338"/>
                <a:chExt cx="263" cy="277"/>
              </a:xfrm>
            </p:grpSpPr>
            <p:sp>
              <p:nvSpPr>
                <p:cNvPr id="27781" name="AutoShape 305"/>
                <p:cNvSpPr>
                  <a:spLocks noChangeArrowheads="1"/>
                </p:cNvSpPr>
                <p:nvPr/>
              </p:nvSpPr>
              <p:spPr bwMode="auto">
                <a:xfrm>
                  <a:off x="3601" y="2360"/>
                  <a:ext cx="178" cy="227"/>
                </a:xfrm>
                <a:prstGeom prst="roundRect">
                  <a:avLst>
                    <a:gd name="adj" fmla="val 0"/>
                  </a:avLst>
                </a:prstGeom>
                <a:solidFill>
                  <a:srgbClr val="FFFFFF"/>
                </a:solidFill>
                <a:ln w="9525">
                  <a:noFill/>
                  <a:round/>
                  <a:headEnd/>
                  <a:tailEnd/>
                </a:ln>
              </p:spPr>
              <p:txBody>
                <a:bodyPr/>
                <a:lstStyle/>
                <a:p>
                  <a:endParaRPr lang="en-GB"/>
                </a:p>
              </p:txBody>
            </p:sp>
            <p:sp>
              <p:nvSpPr>
                <p:cNvPr id="27782" name="Freeform 306"/>
                <p:cNvSpPr>
                  <a:spLocks/>
                </p:cNvSpPr>
                <p:nvPr/>
              </p:nvSpPr>
              <p:spPr bwMode="auto">
                <a:xfrm>
                  <a:off x="3558" y="2338"/>
                  <a:ext cx="263" cy="277"/>
                </a:xfrm>
                <a:custGeom>
                  <a:avLst/>
                  <a:gdLst>
                    <a:gd name="T0" fmla="*/ 3 w 526"/>
                    <a:gd name="T1" fmla="*/ 0 h 554"/>
                    <a:gd name="T2" fmla="*/ 4 w 526"/>
                    <a:gd name="T3" fmla="*/ 3 h 554"/>
                    <a:gd name="T4" fmla="*/ 2 w 526"/>
                    <a:gd name="T5" fmla="*/ 5 h 554"/>
                    <a:gd name="T6" fmla="*/ 0 w 526"/>
                    <a:gd name="T7" fmla="*/ 2 h 554"/>
                    <a:gd name="T8" fmla="*/ 3 w 526"/>
                    <a:gd name="T9" fmla="*/ 0 h 554"/>
                    <a:gd name="T10" fmla="*/ 0 60000 65536"/>
                    <a:gd name="T11" fmla="*/ 0 60000 65536"/>
                    <a:gd name="T12" fmla="*/ 0 60000 65536"/>
                    <a:gd name="T13" fmla="*/ 0 60000 65536"/>
                    <a:gd name="T14" fmla="*/ 0 60000 65536"/>
                    <a:gd name="T15" fmla="*/ 0 w 526"/>
                    <a:gd name="T16" fmla="*/ 0 h 554"/>
                    <a:gd name="T17" fmla="*/ 526 w 526"/>
                    <a:gd name="T18" fmla="*/ 554 h 554"/>
                  </a:gdLst>
                  <a:ahLst/>
                  <a:cxnLst>
                    <a:cxn ang="T10">
                      <a:pos x="T0" y="T1"/>
                    </a:cxn>
                    <a:cxn ang="T11">
                      <a:pos x="T2" y="T3"/>
                    </a:cxn>
                    <a:cxn ang="T12">
                      <a:pos x="T4" y="T5"/>
                    </a:cxn>
                    <a:cxn ang="T13">
                      <a:pos x="T6" y="T7"/>
                    </a:cxn>
                    <a:cxn ang="T14">
                      <a:pos x="T8" y="T9"/>
                    </a:cxn>
                  </a:cxnLst>
                  <a:rect l="T15" t="T16" r="T17" b="T18"/>
                  <a:pathLst>
                    <a:path w="526" h="554">
                      <a:moveTo>
                        <a:pt x="299" y="0"/>
                      </a:moveTo>
                      <a:lnTo>
                        <a:pt x="526" y="383"/>
                      </a:lnTo>
                      <a:lnTo>
                        <a:pt x="228" y="554"/>
                      </a:lnTo>
                      <a:lnTo>
                        <a:pt x="0" y="170"/>
                      </a:lnTo>
                      <a:lnTo>
                        <a:pt x="299"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83" name="Group 307"/>
                <p:cNvGrpSpPr>
                  <a:grpSpLocks/>
                </p:cNvGrpSpPr>
                <p:nvPr/>
              </p:nvGrpSpPr>
              <p:grpSpPr bwMode="auto">
                <a:xfrm>
                  <a:off x="3567" y="2347"/>
                  <a:ext cx="244" cy="244"/>
                  <a:chOff x="3567" y="2347"/>
                  <a:chExt cx="244" cy="244"/>
                </a:xfrm>
              </p:grpSpPr>
              <p:sp>
                <p:nvSpPr>
                  <p:cNvPr id="27784" name="Line 308"/>
                  <p:cNvSpPr>
                    <a:spLocks noChangeShapeType="1"/>
                  </p:cNvSpPr>
                  <p:nvPr/>
                </p:nvSpPr>
                <p:spPr bwMode="auto">
                  <a:xfrm flipV="1">
                    <a:off x="3588" y="2369"/>
                    <a:ext cx="138" cy="73"/>
                  </a:xfrm>
                  <a:prstGeom prst="line">
                    <a:avLst/>
                  </a:prstGeom>
                  <a:noFill/>
                  <a:ln w="7938">
                    <a:solidFill>
                      <a:srgbClr val="000000"/>
                    </a:solidFill>
                    <a:round/>
                    <a:headEnd/>
                    <a:tailEnd/>
                  </a:ln>
                </p:spPr>
                <p:txBody>
                  <a:bodyPr/>
                  <a:lstStyle/>
                  <a:p>
                    <a:endParaRPr lang="en-GB"/>
                  </a:p>
                </p:txBody>
              </p:sp>
              <p:sp>
                <p:nvSpPr>
                  <p:cNvPr id="27785" name="Line 309"/>
                  <p:cNvSpPr>
                    <a:spLocks noChangeShapeType="1"/>
                  </p:cNvSpPr>
                  <p:nvPr/>
                </p:nvSpPr>
                <p:spPr bwMode="auto">
                  <a:xfrm flipV="1">
                    <a:off x="3617" y="2404"/>
                    <a:ext cx="130" cy="88"/>
                  </a:xfrm>
                  <a:prstGeom prst="line">
                    <a:avLst/>
                  </a:prstGeom>
                  <a:noFill/>
                  <a:ln w="7938">
                    <a:solidFill>
                      <a:srgbClr val="000000"/>
                    </a:solidFill>
                    <a:round/>
                    <a:headEnd/>
                    <a:tailEnd/>
                  </a:ln>
                </p:spPr>
                <p:txBody>
                  <a:bodyPr/>
                  <a:lstStyle/>
                  <a:p>
                    <a:endParaRPr lang="en-GB"/>
                  </a:p>
                </p:txBody>
              </p:sp>
              <p:sp>
                <p:nvSpPr>
                  <p:cNvPr id="27786" name="Line 310"/>
                  <p:cNvSpPr>
                    <a:spLocks noChangeShapeType="1"/>
                  </p:cNvSpPr>
                  <p:nvPr/>
                </p:nvSpPr>
                <p:spPr bwMode="auto">
                  <a:xfrm flipV="1">
                    <a:off x="3638" y="2447"/>
                    <a:ext cx="131" cy="73"/>
                  </a:xfrm>
                  <a:prstGeom prst="line">
                    <a:avLst/>
                  </a:prstGeom>
                  <a:noFill/>
                  <a:ln w="7938">
                    <a:solidFill>
                      <a:srgbClr val="000000"/>
                    </a:solidFill>
                    <a:round/>
                    <a:headEnd/>
                    <a:tailEnd/>
                  </a:ln>
                </p:spPr>
                <p:txBody>
                  <a:bodyPr/>
                  <a:lstStyle/>
                  <a:p>
                    <a:endParaRPr lang="en-GB"/>
                  </a:p>
                </p:txBody>
              </p:sp>
              <p:sp>
                <p:nvSpPr>
                  <p:cNvPr id="27787" name="Line 311"/>
                  <p:cNvSpPr>
                    <a:spLocks noChangeShapeType="1"/>
                  </p:cNvSpPr>
                  <p:nvPr/>
                </p:nvSpPr>
                <p:spPr bwMode="auto">
                  <a:xfrm flipV="1">
                    <a:off x="3652" y="2482"/>
                    <a:ext cx="145" cy="88"/>
                  </a:xfrm>
                  <a:prstGeom prst="line">
                    <a:avLst/>
                  </a:prstGeom>
                  <a:noFill/>
                  <a:ln w="7938">
                    <a:solidFill>
                      <a:srgbClr val="000000"/>
                    </a:solidFill>
                    <a:round/>
                    <a:headEnd/>
                    <a:tailEnd/>
                  </a:ln>
                </p:spPr>
                <p:txBody>
                  <a:bodyPr/>
                  <a:lstStyle/>
                  <a:p>
                    <a:endParaRPr lang="en-GB"/>
                  </a:p>
                </p:txBody>
              </p:sp>
              <p:sp>
                <p:nvSpPr>
                  <p:cNvPr id="27788" name="Line 312"/>
                  <p:cNvSpPr>
                    <a:spLocks noChangeShapeType="1"/>
                  </p:cNvSpPr>
                  <p:nvPr/>
                </p:nvSpPr>
                <p:spPr bwMode="auto">
                  <a:xfrm flipV="1">
                    <a:off x="3567" y="2347"/>
                    <a:ext cx="152" cy="81"/>
                  </a:xfrm>
                  <a:prstGeom prst="line">
                    <a:avLst/>
                  </a:prstGeom>
                  <a:noFill/>
                  <a:ln w="7938">
                    <a:solidFill>
                      <a:srgbClr val="000000"/>
                    </a:solidFill>
                    <a:round/>
                    <a:headEnd/>
                    <a:tailEnd/>
                  </a:ln>
                </p:spPr>
                <p:txBody>
                  <a:bodyPr/>
                  <a:lstStyle/>
                  <a:p>
                    <a:endParaRPr lang="en-GB"/>
                  </a:p>
                </p:txBody>
              </p:sp>
              <p:sp>
                <p:nvSpPr>
                  <p:cNvPr id="27789" name="Line 313"/>
                  <p:cNvSpPr>
                    <a:spLocks noChangeShapeType="1"/>
                  </p:cNvSpPr>
                  <p:nvPr/>
                </p:nvSpPr>
                <p:spPr bwMode="auto">
                  <a:xfrm flipV="1">
                    <a:off x="3588" y="2383"/>
                    <a:ext cx="152" cy="88"/>
                  </a:xfrm>
                  <a:prstGeom prst="line">
                    <a:avLst/>
                  </a:prstGeom>
                  <a:noFill/>
                  <a:ln w="7938">
                    <a:solidFill>
                      <a:srgbClr val="000000"/>
                    </a:solidFill>
                    <a:round/>
                    <a:headEnd/>
                    <a:tailEnd/>
                  </a:ln>
                </p:spPr>
                <p:txBody>
                  <a:bodyPr/>
                  <a:lstStyle/>
                  <a:p>
                    <a:endParaRPr lang="en-GB"/>
                  </a:p>
                </p:txBody>
              </p:sp>
              <p:sp>
                <p:nvSpPr>
                  <p:cNvPr id="27790" name="Line 314"/>
                  <p:cNvSpPr>
                    <a:spLocks noChangeShapeType="1"/>
                  </p:cNvSpPr>
                  <p:nvPr/>
                </p:nvSpPr>
                <p:spPr bwMode="auto">
                  <a:xfrm flipV="1">
                    <a:off x="3617" y="2425"/>
                    <a:ext cx="145" cy="88"/>
                  </a:xfrm>
                  <a:prstGeom prst="line">
                    <a:avLst/>
                  </a:prstGeom>
                  <a:noFill/>
                  <a:ln w="7938">
                    <a:solidFill>
                      <a:srgbClr val="000000"/>
                    </a:solidFill>
                    <a:round/>
                    <a:headEnd/>
                    <a:tailEnd/>
                  </a:ln>
                </p:spPr>
                <p:txBody>
                  <a:bodyPr/>
                  <a:lstStyle/>
                  <a:p>
                    <a:endParaRPr lang="en-GB"/>
                  </a:p>
                </p:txBody>
              </p:sp>
              <p:sp>
                <p:nvSpPr>
                  <p:cNvPr id="27791" name="Line 315"/>
                  <p:cNvSpPr>
                    <a:spLocks noChangeShapeType="1"/>
                  </p:cNvSpPr>
                  <p:nvPr/>
                </p:nvSpPr>
                <p:spPr bwMode="auto">
                  <a:xfrm flipV="1">
                    <a:off x="3638" y="2454"/>
                    <a:ext cx="138" cy="88"/>
                  </a:xfrm>
                  <a:prstGeom prst="line">
                    <a:avLst/>
                  </a:prstGeom>
                  <a:noFill/>
                  <a:ln w="7938">
                    <a:solidFill>
                      <a:srgbClr val="000000"/>
                    </a:solidFill>
                    <a:round/>
                    <a:headEnd/>
                    <a:tailEnd/>
                  </a:ln>
                </p:spPr>
                <p:txBody>
                  <a:bodyPr/>
                  <a:lstStyle/>
                  <a:p>
                    <a:endParaRPr lang="en-GB"/>
                  </a:p>
                </p:txBody>
              </p:sp>
              <p:sp>
                <p:nvSpPr>
                  <p:cNvPr id="27792" name="Line 316"/>
                  <p:cNvSpPr>
                    <a:spLocks noChangeShapeType="1"/>
                  </p:cNvSpPr>
                  <p:nvPr/>
                </p:nvSpPr>
                <p:spPr bwMode="auto">
                  <a:xfrm flipV="1">
                    <a:off x="3652" y="2504"/>
                    <a:ext cx="159" cy="87"/>
                  </a:xfrm>
                  <a:prstGeom prst="line">
                    <a:avLst/>
                  </a:prstGeom>
                  <a:noFill/>
                  <a:ln w="7938">
                    <a:solidFill>
                      <a:srgbClr val="000000"/>
                    </a:solidFill>
                    <a:round/>
                    <a:headEnd/>
                    <a:tailEnd/>
                  </a:ln>
                </p:spPr>
                <p:txBody>
                  <a:bodyPr/>
                  <a:lstStyle/>
                  <a:p>
                    <a:endParaRPr lang="en-GB"/>
                  </a:p>
                </p:txBody>
              </p:sp>
            </p:grpSp>
          </p:grpSp>
          <p:sp>
            <p:nvSpPr>
              <p:cNvPr id="27779" name="Freeform 317"/>
              <p:cNvSpPr>
                <a:spLocks/>
              </p:cNvSpPr>
              <p:nvPr/>
            </p:nvSpPr>
            <p:spPr bwMode="auto">
              <a:xfrm>
                <a:off x="3494" y="2233"/>
                <a:ext cx="242" cy="198"/>
              </a:xfrm>
              <a:custGeom>
                <a:avLst/>
                <a:gdLst>
                  <a:gd name="T0" fmla="*/ 3 w 484"/>
                  <a:gd name="T1" fmla="*/ 3 h 396"/>
                  <a:gd name="T2" fmla="*/ 4 w 484"/>
                  <a:gd name="T3" fmla="*/ 2 h 396"/>
                  <a:gd name="T4" fmla="*/ 4 w 484"/>
                  <a:gd name="T5" fmla="*/ 0 h 396"/>
                  <a:gd name="T6" fmla="*/ 3 w 484"/>
                  <a:gd name="T7" fmla="*/ 1 h 396"/>
                  <a:gd name="T8" fmla="*/ 3 w 484"/>
                  <a:gd name="T9" fmla="*/ 2 h 396"/>
                  <a:gd name="T10" fmla="*/ 2 w 484"/>
                  <a:gd name="T11" fmla="*/ 2 h 396"/>
                  <a:gd name="T12" fmla="*/ 2 w 484"/>
                  <a:gd name="T13" fmla="*/ 2 h 396"/>
                  <a:gd name="T14" fmla="*/ 0 w 484"/>
                  <a:gd name="T15" fmla="*/ 3 h 396"/>
                  <a:gd name="T16" fmla="*/ 2 w 484"/>
                  <a:gd name="T17" fmla="*/ 3 h 396"/>
                  <a:gd name="T18" fmla="*/ 2 w 484"/>
                  <a:gd name="T19" fmla="*/ 3 h 396"/>
                  <a:gd name="T20" fmla="*/ 3 w 484"/>
                  <a:gd name="T21" fmla="*/ 3 h 396"/>
                  <a:gd name="T22" fmla="*/ 3 w 484"/>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4"/>
                  <a:gd name="T37" fmla="*/ 0 h 396"/>
                  <a:gd name="T38" fmla="*/ 484 w 484"/>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4" h="396">
                    <a:moveTo>
                      <a:pt x="313" y="340"/>
                    </a:moveTo>
                    <a:lnTo>
                      <a:pt x="484" y="240"/>
                    </a:lnTo>
                    <a:lnTo>
                      <a:pt x="484" y="0"/>
                    </a:lnTo>
                    <a:lnTo>
                      <a:pt x="299" y="128"/>
                    </a:lnTo>
                    <a:lnTo>
                      <a:pt x="327" y="197"/>
                    </a:lnTo>
                    <a:lnTo>
                      <a:pt x="256" y="240"/>
                    </a:lnTo>
                    <a:lnTo>
                      <a:pt x="214" y="183"/>
                    </a:lnTo>
                    <a:lnTo>
                      <a:pt x="0" y="297"/>
                    </a:lnTo>
                    <a:lnTo>
                      <a:pt x="199" y="396"/>
                    </a:lnTo>
                    <a:lnTo>
                      <a:pt x="256" y="382"/>
                    </a:lnTo>
                    <a:lnTo>
                      <a:pt x="285" y="368"/>
                    </a:lnTo>
                    <a:lnTo>
                      <a:pt x="313" y="340"/>
                    </a:lnTo>
                    <a:close/>
                  </a:path>
                </a:pathLst>
              </a:custGeom>
              <a:solidFill>
                <a:srgbClr val="FFFFFF"/>
              </a:solidFill>
              <a:ln w="9525">
                <a:noFill/>
                <a:round/>
                <a:headEnd/>
                <a:tailEnd/>
              </a:ln>
            </p:spPr>
            <p:txBody>
              <a:bodyPr/>
              <a:lstStyle/>
              <a:p>
                <a:endParaRPr lang="en-GB"/>
              </a:p>
            </p:txBody>
          </p:sp>
          <p:sp>
            <p:nvSpPr>
              <p:cNvPr id="27780" name="Freeform 318"/>
              <p:cNvSpPr>
                <a:spLocks/>
              </p:cNvSpPr>
              <p:nvPr/>
            </p:nvSpPr>
            <p:spPr bwMode="auto">
              <a:xfrm>
                <a:off x="3480" y="2233"/>
                <a:ext cx="256" cy="198"/>
              </a:xfrm>
              <a:custGeom>
                <a:avLst/>
                <a:gdLst>
                  <a:gd name="T0" fmla="*/ 3 w 512"/>
                  <a:gd name="T1" fmla="*/ 3 h 396"/>
                  <a:gd name="T2" fmla="*/ 4 w 512"/>
                  <a:gd name="T3" fmla="*/ 2 h 396"/>
                  <a:gd name="T4" fmla="*/ 4 w 512"/>
                  <a:gd name="T5" fmla="*/ 0 h 396"/>
                  <a:gd name="T6" fmla="*/ 3 w 512"/>
                  <a:gd name="T7" fmla="*/ 1 h 396"/>
                  <a:gd name="T8" fmla="*/ 3 w 512"/>
                  <a:gd name="T9" fmla="*/ 2 h 396"/>
                  <a:gd name="T10" fmla="*/ 2 w 512"/>
                  <a:gd name="T11" fmla="*/ 2 h 396"/>
                  <a:gd name="T12" fmla="*/ 2 w 512"/>
                  <a:gd name="T13" fmla="*/ 2 h 396"/>
                  <a:gd name="T14" fmla="*/ 0 w 512"/>
                  <a:gd name="T15" fmla="*/ 3 h 396"/>
                  <a:gd name="T16" fmla="*/ 2 w 512"/>
                  <a:gd name="T17" fmla="*/ 3 h 396"/>
                  <a:gd name="T18" fmla="*/ 2 w 512"/>
                  <a:gd name="T19" fmla="*/ 3 h 396"/>
                  <a:gd name="T20" fmla="*/ 3 w 512"/>
                  <a:gd name="T21" fmla="*/ 3 h 396"/>
                  <a:gd name="T22" fmla="*/ 3 w 512"/>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12"/>
                  <a:gd name="T37" fmla="*/ 0 h 396"/>
                  <a:gd name="T38" fmla="*/ 512 w 512"/>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12" h="396">
                    <a:moveTo>
                      <a:pt x="327" y="340"/>
                    </a:moveTo>
                    <a:lnTo>
                      <a:pt x="498" y="240"/>
                    </a:lnTo>
                    <a:lnTo>
                      <a:pt x="512" y="0"/>
                    </a:lnTo>
                    <a:lnTo>
                      <a:pt x="299" y="128"/>
                    </a:lnTo>
                    <a:lnTo>
                      <a:pt x="341" y="183"/>
                    </a:lnTo>
                    <a:lnTo>
                      <a:pt x="256" y="240"/>
                    </a:lnTo>
                    <a:lnTo>
                      <a:pt x="227" y="157"/>
                    </a:lnTo>
                    <a:lnTo>
                      <a:pt x="0" y="283"/>
                    </a:lnTo>
                    <a:lnTo>
                      <a:pt x="227" y="396"/>
                    </a:lnTo>
                    <a:lnTo>
                      <a:pt x="256" y="382"/>
                    </a:lnTo>
                    <a:lnTo>
                      <a:pt x="284" y="354"/>
                    </a:lnTo>
                    <a:lnTo>
                      <a:pt x="327" y="340"/>
                    </a:lnTo>
                    <a:close/>
                  </a:path>
                </a:pathLst>
              </a:custGeom>
              <a:noFill/>
              <a:ln w="11113">
                <a:solidFill>
                  <a:srgbClr val="000000"/>
                </a:solidFill>
                <a:prstDash val="solid"/>
                <a:round/>
                <a:headEnd/>
                <a:tailEnd/>
              </a:ln>
            </p:spPr>
            <p:txBody>
              <a:bodyPr/>
              <a:lstStyle/>
              <a:p>
                <a:endParaRPr lang="en-GB"/>
              </a:p>
            </p:txBody>
          </p:sp>
        </p:grpSp>
        <p:grpSp>
          <p:nvGrpSpPr>
            <p:cNvPr id="27672" name="Group 319"/>
            <p:cNvGrpSpPr>
              <a:grpSpLocks/>
            </p:cNvGrpSpPr>
            <p:nvPr/>
          </p:nvGrpSpPr>
          <p:grpSpPr bwMode="auto">
            <a:xfrm>
              <a:off x="3011" y="1536"/>
              <a:ext cx="1052" cy="1705"/>
              <a:chOff x="3011" y="1536"/>
              <a:chExt cx="1052" cy="1705"/>
            </a:xfrm>
          </p:grpSpPr>
          <p:sp>
            <p:nvSpPr>
              <p:cNvPr id="27742" name="Freeform 320"/>
              <p:cNvSpPr>
                <a:spLocks/>
              </p:cNvSpPr>
              <p:nvPr/>
            </p:nvSpPr>
            <p:spPr bwMode="auto">
              <a:xfrm>
                <a:off x="3082" y="1934"/>
                <a:ext cx="540" cy="1307"/>
              </a:xfrm>
              <a:custGeom>
                <a:avLst/>
                <a:gdLst>
                  <a:gd name="T0" fmla="*/ 1 w 1080"/>
                  <a:gd name="T1" fmla="*/ 5 h 2614"/>
                  <a:gd name="T2" fmla="*/ 1 w 1080"/>
                  <a:gd name="T3" fmla="*/ 6 h 2614"/>
                  <a:gd name="T4" fmla="*/ 2 w 1080"/>
                  <a:gd name="T5" fmla="*/ 9 h 2614"/>
                  <a:gd name="T6" fmla="*/ 2 w 1080"/>
                  <a:gd name="T7" fmla="*/ 11 h 2614"/>
                  <a:gd name="T8" fmla="*/ 3 w 1080"/>
                  <a:gd name="T9" fmla="*/ 13 h 2614"/>
                  <a:gd name="T10" fmla="*/ 3 w 1080"/>
                  <a:gd name="T11" fmla="*/ 16 h 2614"/>
                  <a:gd name="T12" fmla="*/ 3 w 1080"/>
                  <a:gd name="T13" fmla="*/ 17 h 2614"/>
                  <a:gd name="T14" fmla="*/ 3 w 1080"/>
                  <a:gd name="T15" fmla="*/ 18 h 2614"/>
                  <a:gd name="T16" fmla="*/ 4 w 1080"/>
                  <a:gd name="T17" fmla="*/ 20 h 2614"/>
                  <a:gd name="T18" fmla="*/ 4 w 1080"/>
                  <a:gd name="T19" fmla="*/ 21 h 2614"/>
                  <a:gd name="T20" fmla="*/ 6 w 1080"/>
                  <a:gd name="T21" fmla="*/ 21 h 2614"/>
                  <a:gd name="T22" fmla="*/ 8 w 1080"/>
                  <a:gd name="T23" fmla="*/ 21 h 2614"/>
                  <a:gd name="T24" fmla="*/ 9 w 1080"/>
                  <a:gd name="T25" fmla="*/ 20 h 2614"/>
                  <a:gd name="T26" fmla="*/ 9 w 1080"/>
                  <a:gd name="T27" fmla="*/ 20 h 2614"/>
                  <a:gd name="T28" fmla="*/ 8 w 1080"/>
                  <a:gd name="T29" fmla="*/ 20 h 2614"/>
                  <a:gd name="T30" fmla="*/ 7 w 1080"/>
                  <a:gd name="T31" fmla="*/ 20 h 2614"/>
                  <a:gd name="T32" fmla="*/ 7 w 1080"/>
                  <a:gd name="T33" fmla="*/ 20 h 2614"/>
                  <a:gd name="T34" fmla="*/ 6 w 1080"/>
                  <a:gd name="T35" fmla="*/ 20 h 2614"/>
                  <a:gd name="T36" fmla="*/ 5 w 1080"/>
                  <a:gd name="T37" fmla="*/ 20 h 2614"/>
                  <a:gd name="T38" fmla="*/ 5 w 1080"/>
                  <a:gd name="T39" fmla="*/ 19 h 2614"/>
                  <a:gd name="T40" fmla="*/ 4 w 1080"/>
                  <a:gd name="T41" fmla="*/ 18 h 2614"/>
                  <a:gd name="T42" fmla="*/ 4 w 1080"/>
                  <a:gd name="T43" fmla="*/ 17 h 2614"/>
                  <a:gd name="T44" fmla="*/ 4 w 1080"/>
                  <a:gd name="T45" fmla="*/ 15 h 2614"/>
                  <a:gd name="T46" fmla="*/ 3 w 1080"/>
                  <a:gd name="T47" fmla="*/ 13 h 2614"/>
                  <a:gd name="T48" fmla="*/ 3 w 1080"/>
                  <a:gd name="T49" fmla="*/ 11 h 2614"/>
                  <a:gd name="T50" fmla="*/ 3 w 1080"/>
                  <a:gd name="T51" fmla="*/ 9 h 2614"/>
                  <a:gd name="T52" fmla="*/ 2 w 1080"/>
                  <a:gd name="T53" fmla="*/ 6 h 2614"/>
                  <a:gd name="T54" fmla="*/ 2 w 1080"/>
                  <a:gd name="T55" fmla="*/ 4 h 2614"/>
                  <a:gd name="T56" fmla="*/ 2 w 1080"/>
                  <a:gd name="T57" fmla="*/ 3 h 2614"/>
                  <a:gd name="T58" fmla="*/ 1 w 1080"/>
                  <a:gd name="T59" fmla="*/ 2 h 2614"/>
                  <a:gd name="T60" fmla="*/ 1 w 1080"/>
                  <a:gd name="T61" fmla="*/ 0 h 2614"/>
                  <a:gd name="T62" fmla="*/ 0 w 1080"/>
                  <a:gd name="T63" fmla="*/ 1 h 2614"/>
                  <a:gd name="T64" fmla="*/ 1 w 1080"/>
                  <a:gd name="T65" fmla="*/ 2 h 26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80"/>
                  <a:gd name="T100" fmla="*/ 0 h 2614"/>
                  <a:gd name="T101" fmla="*/ 1080 w 1080"/>
                  <a:gd name="T102" fmla="*/ 2614 h 26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80" h="2614">
                    <a:moveTo>
                      <a:pt x="71" y="398"/>
                    </a:moveTo>
                    <a:lnTo>
                      <a:pt x="85" y="540"/>
                    </a:lnTo>
                    <a:lnTo>
                      <a:pt x="113" y="668"/>
                    </a:lnTo>
                    <a:lnTo>
                      <a:pt x="128" y="780"/>
                    </a:lnTo>
                    <a:lnTo>
                      <a:pt x="156" y="894"/>
                    </a:lnTo>
                    <a:lnTo>
                      <a:pt x="199" y="1093"/>
                    </a:lnTo>
                    <a:lnTo>
                      <a:pt x="199" y="1192"/>
                    </a:lnTo>
                    <a:lnTo>
                      <a:pt x="227" y="1320"/>
                    </a:lnTo>
                    <a:lnTo>
                      <a:pt x="270" y="1534"/>
                    </a:lnTo>
                    <a:lnTo>
                      <a:pt x="284" y="1633"/>
                    </a:lnTo>
                    <a:lnTo>
                      <a:pt x="298" y="1747"/>
                    </a:lnTo>
                    <a:lnTo>
                      <a:pt x="327" y="1946"/>
                    </a:lnTo>
                    <a:lnTo>
                      <a:pt x="355" y="2031"/>
                    </a:lnTo>
                    <a:lnTo>
                      <a:pt x="369" y="2116"/>
                    </a:lnTo>
                    <a:lnTo>
                      <a:pt x="398" y="2244"/>
                    </a:lnTo>
                    <a:lnTo>
                      <a:pt x="398" y="2301"/>
                    </a:lnTo>
                    <a:lnTo>
                      <a:pt x="412" y="2358"/>
                    </a:lnTo>
                    <a:lnTo>
                      <a:pt x="440" y="2457"/>
                    </a:lnTo>
                    <a:lnTo>
                      <a:pt x="455" y="2500"/>
                    </a:lnTo>
                    <a:lnTo>
                      <a:pt x="511" y="2571"/>
                    </a:lnTo>
                    <a:lnTo>
                      <a:pt x="583" y="2614"/>
                    </a:lnTo>
                    <a:lnTo>
                      <a:pt x="668" y="2614"/>
                    </a:lnTo>
                    <a:lnTo>
                      <a:pt x="824" y="2585"/>
                    </a:lnTo>
                    <a:lnTo>
                      <a:pt x="952" y="2571"/>
                    </a:lnTo>
                    <a:lnTo>
                      <a:pt x="1023" y="2557"/>
                    </a:lnTo>
                    <a:lnTo>
                      <a:pt x="1038" y="2543"/>
                    </a:lnTo>
                    <a:lnTo>
                      <a:pt x="1080" y="2543"/>
                    </a:lnTo>
                    <a:lnTo>
                      <a:pt x="1052" y="2443"/>
                    </a:lnTo>
                    <a:lnTo>
                      <a:pt x="1023" y="2443"/>
                    </a:lnTo>
                    <a:lnTo>
                      <a:pt x="995" y="2443"/>
                    </a:lnTo>
                    <a:lnTo>
                      <a:pt x="924" y="2457"/>
                    </a:lnTo>
                    <a:lnTo>
                      <a:pt x="881" y="2472"/>
                    </a:lnTo>
                    <a:lnTo>
                      <a:pt x="853" y="2486"/>
                    </a:lnTo>
                    <a:lnTo>
                      <a:pt x="796" y="2486"/>
                    </a:lnTo>
                    <a:lnTo>
                      <a:pt x="753" y="2486"/>
                    </a:lnTo>
                    <a:lnTo>
                      <a:pt x="725" y="2500"/>
                    </a:lnTo>
                    <a:lnTo>
                      <a:pt x="668" y="2500"/>
                    </a:lnTo>
                    <a:lnTo>
                      <a:pt x="597" y="2486"/>
                    </a:lnTo>
                    <a:lnTo>
                      <a:pt x="540" y="2457"/>
                    </a:lnTo>
                    <a:lnTo>
                      <a:pt x="540" y="2429"/>
                    </a:lnTo>
                    <a:lnTo>
                      <a:pt x="511" y="2329"/>
                    </a:lnTo>
                    <a:lnTo>
                      <a:pt x="497" y="2273"/>
                    </a:lnTo>
                    <a:lnTo>
                      <a:pt x="497" y="2230"/>
                    </a:lnTo>
                    <a:lnTo>
                      <a:pt x="483" y="2088"/>
                    </a:lnTo>
                    <a:lnTo>
                      <a:pt x="455" y="1988"/>
                    </a:lnTo>
                    <a:lnTo>
                      <a:pt x="440" y="1903"/>
                    </a:lnTo>
                    <a:lnTo>
                      <a:pt x="412" y="1775"/>
                    </a:lnTo>
                    <a:lnTo>
                      <a:pt x="398" y="1605"/>
                    </a:lnTo>
                    <a:lnTo>
                      <a:pt x="355" y="1420"/>
                    </a:lnTo>
                    <a:lnTo>
                      <a:pt x="327" y="1292"/>
                    </a:lnTo>
                    <a:lnTo>
                      <a:pt x="298" y="1178"/>
                    </a:lnTo>
                    <a:lnTo>
                      <a:pt x="298" y="1064"/>
                    </a:lnTo>
                    <a:lnTo>
                      <a:pt x="270" y="837"/>
                    </a:lnTo>
                    <a:lnTo>
                      <a:pt x="241" y="739"/>
                    </a:lnTo>
                    <a:lnTo>
                      <a:pt x="213" y="640"/>
                    </a:lnTo>
                    <a:lnTo>
                      <a:pt x="170" y="469"/>
                    </a:lnTo>
                    <a:lnTo>
                      <a:pt x="156" y="384"/>
                    </a:lnTo>
                    <a:lnTo>
                      <a:pt x="156" y="299"/>
                    </a:lnTo>
                    <a:lnTo>
                      <a:pt x="142" y="199"/>
                    </a:lnTo>
                    <a:lnTo>
                      <a:pt x="142" y="157"/>
                    </a:lnTo>
                    <a:lnTo>
                      <a:pt x="128" y="100"/>
                    </a:lnTo>
                    <a:lnTo>
                      <a:pt x="99" y="0"/>
                    </a:lnTo>
                    <a:lnTo>
                      <a:pt x="0" y="29"/>
                    </a:lnTo>
                    <a:lnTo>
                      <a:pt x="0" y="43"/>
                    </a:lnTo>
                    <a:lnTo>
                      <a:pt x="14" y="128"/>
                    </a:lnTo>
                    <a:lnTo>
                      <a:pt x="28" y="242"/>
                    </a:lnTo>
                    <a:lnTo>
                      <a:pt x="71" y="398"/>
                    </a:lnTo>
                    <a:close/>
                  </a:path>
                </a:pathLst>
              </a:custGeom>
              <a:solidFill>
                <a:srgbClr val="FFFFFF"/>
              </a:solidFill>
              <a:ln w="9525">
                <a:noFill/>
                <a:round/>
                <a:headEnd/>
                <a:tailEnd/>
              </a:ln>
            </p:spPr>
            <p:txBody>
              <a:bodyPr/>
              <a:lstStyle/>
              <a:p>
                <a:endParaRPr lang="en-GB"/>
              </a:p>
            </p:txBody>
          </p:sp>
          <p:sp>
            <p:nvSpPr>
              <p:cNvPr id="27743" name="Freeform 321"/>
              <p:cNvSpPr>
                <a:spLocks/>
              </p:cNvSpPr>
              <p:nvPr/>
            </p:nvSpPr>
            <p:spPr bwMode="auto">
              <a:xfrm>
                <a:off x="3082" y="1948"/>
                <a:ext cx="540" cy="1293"/>
              </a:xfrm>
              <a:custGeom>
                <a:avLst/>
                <a:gdLst>
                  <a:gd name="T0" fmla="*/ 1 w 1080"/>
                  <a:gd name="T1" fmla="*/ 3 h 2585"/>
                  <a:gd name="T2" fmla="*/ 1 w 1080"/>
                  <a:gd name="T3" fmla="*/ 6 h 2585"/>
                  <a:gd name="T4" fmla="*/ 2 w 1080"/>
                  <a:gd name="T5" fmla="*/ 10 h 2585"/>
                  <a:gd name="T6" fmla="*/ 3 w 1080"/>
                  <a:gd name="T7" fmla="*/ 13 h 2585"/>
                  <a:gd name="T8" fmla="*/ 3 w 1080"/>
                  <a:gd name="T9" fmla="*/ 16 h 2585"/>
                  <a:gd name="T10" fmla="*/ 3 w 1080"/>
                  <a:gd name="T11" fmla="*/ 17 h 2585"/>
                  <a:gd name="T12" fmla="*/ 3 w 1080"/>
                  <a:gd name="T13" fmla="*/ 18 h 2585"/>
                  <a:gd name="T14" fmla="*/ 3 w 1080"/>
                  <a:gd name="T15" fmla="*/ 19 h 2585"/>
                  <a:gd name="T16" fmla="*/ 4 w 1080"/>
                  <a:gd name="T17" fmla="*/ 19 h 2585"/>
                  <a:gd name="T18" fmla="*/ 4 w 1080"/>
                  <a:gd name="T19" fmla="*/ 20 h 2585"/>
                  <a:gd name="T20" fmla="*/ 4 w 1080"/>
                  <a:gd name="T21" fmla="*/ 20 h 2585"/>
                  <a:gd name="T22" fmla="*/ 4 w 1080"/>
                  <a:gd name="T23" fmla="*/ 20 h 2585"/>
                  <a:gd name="T24" fmla="*/ 4 w 1080"/>
                  <a:gd name="T25" fmla="*/ 20 h 2585"/>
                  <a:gd name="T26" fmla="*/ 5 w 1080"/>
                  <a:gd name="T27" fmla="*/ 21 h 2585"/>
                  <a:gd name="T28" fmla="*/ 6 w 1080"/>
                  <a:gd name="T29" fmla="*/ 21 h 2585"/>
                  <a:gd name="T30" fmla="*/ 7 w 1080"/>
                  <a:gd name="T31" fmla="*/ 20 h 2585"/>
                  <a:gd name="T32" fmla="*/ 8 w 1080"/>
                  <a:gd name="T33" fmla="*/ 20 h 2585"/>
                  <a:gd name="T34" fmla="*/ 8 w 1080"/>
                  <a:gd name="T35" fmla="*/ 20 h 2585"/>
                  <a:gd name="T36" fmla="*/ 9 w 1080"/>
                  <a:gd name="T37" fmla="*/ 20 h 2585"/>
                  <a:gd name="T38" fmla="*/ 9 w 1080"/>
                  <a:gd name="T39" fmla="*/ 20 h 2585"/>
                  <a:gd name="T40" fmla="*/ 9 w 1080"/>
                  <a:gd name="T41" fmla="*/ 19 h 2585"/>
                  <a:gd name="T42" fmla="*/ 8 w 1080"/>
                  <a:gd name="T43" fmla="*/ 19 h 2585"/>
                  <a:gd name="T44" fmla="*/ 8 w 1080"/>
                  <a:gd name="T45" fmla="*/ 19 h 2585"/>
                  <a:gd name="T46" fmla="*/ 8 w 1080"/>
                  <a:gd name="T47" fmla="*/ 19 h 2585"/>
                  <a:gd name="T48" fmla="*/ 7 w 1080"/>
                  <a:gd name="T49" fmla="*/ 20 h 2585"/>
                  <a:gd name="T50" fmla="*/ 7 w 1080"/>
                  <a:gd name="T51" fmla="*/ 20 h 2585"/>
                  <a:gd name="T52" fmla="*/ 6 w 1080"/>
                  <a:gd name="T53" fmla="*/ 20 h 2585"/>
                  <a:gd name="T54" fmla="*/ 5 w 1080"/>
                  <a:gd name="T55" fmla="*/ 20 h 2585"/>
                  <a:gd name="T56" fmla="*/ 5 w 1080"/>
                  <a:gd name="T57" fmla="*/ 20 h 2585"/>
                  <a:gd name="T58" fmla="*/ 5 w 1080"/>
                  <a:gd name="T59" fmla="*/ 19 h 2585"/>
                  <a:gd name="T60" fmla="*/ 5 w 1080"/>
                  <a:gd name="T61" fmla="*/ 19 h 2585"/>
                  <a:gd name="T62" fmla="*/ 4 w 1080"/>
                  <a:gd name="T63" fmla="*/ 19 h 2585"/>
                  <a:gd name="T64" fmla="*/ 4 w 1080"/>
                  <a:gd name="T65" fmla="*/ 18 h 2585"/>
                  <a:gd name="T66" fmla="*/ 4 w 1080"/>
                  <a:gd name="T67" fmla="*/ 16 h 2585"/>
                  <a:gd name="T68" fmla="*/ 4 w 1080"/>
                  <a:gd name="T69" fmla="*/ 16 h 2585"/>
                  <a:gd name="T70" fmla="*/ 4 w 1080"/>
                  <a:gd name="T71" fmla="*/ 15 h 2585"/>
                  <a:gd name="T72" fmla="*/ 3 w 1080"/>
                  <a:gd name="T73" fmla="*/ 14 h 2585"/>
                  <a:gd name="T74" fmla="*/ 3 w 1080"/>
                  <a:gd name="T75" fmla="*/ 13 h 2585"/>
                  <a:gd name="T76" fmla="*/ 3 w 1080"/>
                  <a:gd name="T77" fmla="*/ 12 h 2585"/>
                  <a:gd name="T78" fmla="*/ 3 w 1080"/>
                  <a:gd name="T79" fmla="*/ 10 h 2585"/>
                  <a:gd name="T80" fmla="*/ 3 w 1080"/>
                  <a:gd name="T81" fmla="*/ 9 h 2585"/>
                  <a:gd name="T82" fmla="*/ 3 w 1080"/>
                  <a:gd name="T83" fmla="*/ 9 h 2585"/>
                  <a:gd name="T84" fmla="*/ 2 w 1080"/>
                  <a:gd name="T85" fmla="*/ 7 h 2585"/>
                  <a:gd name="T86" fmla="*/ 2 w 1080"/>
                  <a:gd name="T87" fmla="*/ 6 h 2585"/>
                  <a:gd name="T88" fmla="*/ 2 w 1080"/>
                  <a:gd name="T89" fmla="*/ 5 h 2585"/>
                  <a:gd name="T90" fmla="*/ 2 w 1080"/>
                  <a:gd name="T91" fmla="*/ 4 h 2585"/>
                  <a:gd name="T92" fmla="*/ 2 w 1080"/>
                  <a:gd name="T93" fmla="*/ 3 h 2585"/>
                  <a:gd name="T94" fmla="*/ 1 w 1080"/>
                  <a:gd name="T95" fmla="*/ 2 h 2585"/>
                  <a:gd name="T96" fmla="*/ 1 w 1080"/>
                  <a:gd name="T97" fmla="*/ 1 h 2585"/>
                  <a:gd name="T98" fmla="*/ 1 w 1080"/>
                  <a:gd name="T99" fmla="*/ 1 h 2585"/>
                  <a:gd name="T100" fmla="*/ 1 w 1080"/>
                  <a:gd name="T101" fmla="*/ 0 h 2585"/>
                  <a:gd name="T102" fmla="*/ 0 w 1080"/>
                  <a:gd name="T103" fmla="*/ 1 h 2585"/>
                  <a:gd name="T104" fmla="*/ 1 w 1080"/>
                  <a:gd name="T105" fmla="*/ 1 h 2585"/>
                  <a:gd name="T106" fmla="*/ 1 w 1080"/>
                  <a:gd name="T107" fmla="*/ 2 h 2585"/>
                  <a:gd name="T108" fmla="*/ 1 w 1080"/>
                  <a:gd name="T109" fmla="*/ 3 h 258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80"/>
                  <a:gd name="T166" fmla="*/ 0 h 2585"/>
                  <a:gd name="T167" fmla="*/ 1080 w 1080"/>
                  <a:gd name="T168" fmla="*/ 2585 h 258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80" h="2585">
                    <a:moveTo>
                      <a:pt x="56" y="369"/>
                    </a:moveTo>
                    <a:lnTo>
                      <a:pt x="128" y="751"/>
                    </a:lnTo>
                    <a:lnTo>
                      <a:pt x="199" y="1178"/>
                    </a:lnTo>
                    <a:lnTo>
                      <a:pt x="284" y="1604"/>
                    </a:lnTo>
                    <a:lnTo>
                      <a:pt x="355" y="1988"/>
                    </a:lnTo>
                    <a:lnTo>
                      <a:pt x="369" y="2130"/>
                    </a:lnTo>
                    <a:lnTo>
                      <a:pt x="384" y="2258"/>
                    </a:lnTo>
                    <a:lnTo>
                      <a:pt x="384" y="2343"/>
                    </a:lnTo>
                    <a:lnTo>
                      <a:pt x="412" y="2400"/>
                    </a:lnTo>
                    <a:lnTo>
                      <a:pt x="426" y="2443"/>
                    </a:lnTo>
                    <a:lnTo>
                      <a:pt x="426" y="2471"/>
                    </a:lnTo>
                    <a:lnTo>
                      <a:pt x="469" y="2528"/>
                    </a:lnTo>
                    <a:lnTo>
                      <a:pt x="497" y="2556"/>
                    </a:lnTo>
                    <a:lnTo>
                      <a:pt x="540" y="2571"/>
                    </a:lnTo>
                    <a:lnTo>
                      <a:pt x="668" y="2585"/>
                    </a:lnTo>
                    <a:lnTo>
                      <a:pt x="810" y="2556"/>
                    </a:lnTo>
                    <a:lnTo>
                      <a:pt x="938" y="2542"/>
                    </a:lnTo>
                    <a:lnTo>
                      <a:pt x="1009" y="2542"/>
                    </a:lnTo>
                    <a:lnTo>
                      <a:pt x="1038" y="2542"/>
                    </a:lnTo>
                    <a:lnTo>
                      <a:pt x="1080" y="2514"/>
                    </a:lnTo>
                    <a:lnTo>
                      <a:pt x="1052" y="2414"/>
                    </a:lnTo>
                    <a:lnTo>
                      <a:pt x="995" y="2414"/>
                    </a:lnTo>
                    <a:lnTo>
                      <a:pt x="981" y="2428"/>
                    </a:lnTo>
                    <a:lnTo>
                      <a:pt x="952" y="2428"/>
                    </a:lnTo>
                    <a:lnTo>
                      <a:pt x="881" y="2443"/>
                    </a:lnTo>
                    <a:lnTo>
                      <a:pt x="796" y="2443"/>
                    </a:lnTo>
                    <a:lnTo>
                      <a:pt x="739" y="2457"/>
                    </a:lnTo>
                    <a:lnTo>
                      <a:pt x="654" y="2471"/>
                    </a:lnTo>
                    <a:lnTo>
                      <a:pt x="597" y="2457"/>
                    </a:lnTo>
                    <a:lnTo>
                      <a:pt x="554" y="2428"/>
                    </a:lnTo>
                    <a:lnTo>
                      <a:pt x="540" y="2400"/>
                    </a:lnTo>
                    <a:lnTo>
                      <a:pt x="511" y="2329"/>
                    </a:lnTo>
                    <a:lnTo>
                      <a:pt x="497" y="2244"/>
                    </a:lnTo>
                    <a:lnTo>
                      <a:pt x="455" y="2045"/>
                    </a:lnTo>
                    <a:lnTo>
                      <a:pt x="440" y="1959"/>
                    </a:lnTo>
                    <a:lnTo>
                      <a:pt x="426" y="1860"/>
                    </a:lnTo>
                    <a:lnTo>
                      <a:pt x="398" y="1675"/>
                    </a:lnTo>
                    <a:lnTo>
                      <a:pt x="384" y="1576"/>
                    </a:lnTo>
                    <a:lnTo>
                      <a:pt x="369" y="1476"/>
                    </a:lnTo>
                    <a:lnTo>
                      <a:pt x="327" y="1263"/>
                    </a:lnTo>
                    <a:lnTo>
                      <a:pt x="298" y="1149"/>
                    </a:lnTo>
                    <a:lnTo>
                      <a:pt x="284" y="1035"/>
                    </a:lnTo>
                    <a:lnTo>
                      <a:pt x="256" y="808"/>
                    </a:lnTo>
                    <a:lnTo>
                      <a:pt x="227" y="710"/>
                    </a:lnTo>
                    <a:lnTo>
                      <a:pt x="213" y="611"/>
                    </a:lnTo>
                    <a:lnTo>
                      <a:pt x="170" y="426"/>
                    </a:lnTo>
                    <a:lnTo>
                      <a:pt x="156" y="355"/>
                    </a:lnTo>
                    <a:lnTo>
                      <a:pt x="142" y="256"/>
                    </a:lnTo>
                    <a:lnTo>
                      <a:pt x="128" y="128"/>
                    </a:lnTo>
                    <a:lnTo>
                      <a:pt x="128" y="99"/>
                    </a:lnTo>
                    <a:lnTo>
                      <a:pt x="99" y="0"/>
                    </a:lnTo>
                    <a:lnTo>
                      <a:pt x="0" y="14"/>
                    </a:lnTo>
                    <a:lnTo>
                      <a:pt x="14" y="99"/>
                    </a:lnTo>
                    <a:lnTo>
                      <a:pt x="14" y="213"/>
                    </a:lnTo>
                    <a:lnTo>
                      <a:pt x="56" y="369"/>
                    </a:lnTo>
                    <a:close/>
                  </a:path>
                </a:pathLst>
              </a:custGeom>
              <a:noFill/>
              <a:ln w="11113">
                <a:solidFill>
                  <a:srgbClr val="000000"/>
                </a:solidFill>
                <a:prstDash val="solid"/>
                <a:round/>
                <a:headEnd/>
                <a:tailEnd/>
              </a:ln>
            </p:spPr>
            <p:txBody>
              <a:bodyPr/>
              <a:lstStyle/>
              <a:p>
                <a:endParaRPr lang="en-GB"/>
              </a:p>
            </p:txBody>
          </p:sp>
          <p:sp>
            <p:nvSpPr>
              <p:cNvPr id="27744" name="Freeform 322"/>
              <p:cNvSpPr>
                <a:spLocks/>
              </p:cNvSpPr>
              <p:nvPr/>
            </p:nvSpPr>
            <p:spPr bwMode="auto">
              <a:xfrm>
                <a:off x="3124" y="2126"/>
                <a:ext cx="484" cy="1108"/>
              </a:xfrm>
              <a:custGeom>
                <a:avLst/>
                <a:gdLst>
                  <a:gd name="T0" fmla="*/ 0 w 967"/>
                  <a:gd name="T1" fmla="*/ 0 h 2216"/>
                  <a:gd name="T2" fmla="*/ 3 w 967"/>
                  <a:gd name="T3" fmla="*/ 16 h 2216"/>
                  <a:gd name="T4" fmla="*/ 3 w 967"/>
                  <a:gd name="T5" fmla="*/ 17 h 2216"/>
                  <a:gd name="T6" fmla="*/ 3 w 967"/>
                  <a:gd name="T7" fmla="*/ 17 h 2216"/>
                  <a:gd name="T8" fmla="*/ 4 w 967"/>
                  <a:gd name="T9" fmla="*/ 17 h 2216"/>
                  <a:gd name="T10" fmla="*/ 4 w 967"/>
                  <a:gd name="T11" fmla="*/ 18 h 2216"/>
                  <a:gd name="T12" fmla="*/ 4 w 967"/>
                  <a:gd name="T13" fmla="*/ 18 h 2216"/>
                  <a:gd name="T14" fmla="*/ 4 w 967"/>
                  <a:gd name="T15" fmla="*/ 18 h 2216"/>
                  <a:gd name="T16" fmla="*/ 5 w 967"/>
                  <a:gd name="T17" fmla="*/ 18 h 2216"/>
                  <a:gd name="T18" fmla="*/ 5 w 967"/>
                  <a:gd name="T19" fmla="*/ 18 h 2216"/>
                  <a:gd name="T20" fmla="*/ 5 w 967"/>
                  <a:gd name="T21" fmla="*/ 18 h 2216"/>
                  <a:gd name="T22" fmla="*/ 8 w 967"/>
                  <a:gd name="T23" fmla="*/ 17 h 22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7"/>
                  <a:gd name="T37" fmla="*/ 0 h 2216"/>
                  <a:gd name="T38" fmla="*/ 967 w 967"/>
                  <a:gd name="T39" fmla="*/ 2216 h 22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7" h="2216">
                    <a:moveTo>
                      <a:pt x="0" y="0"/>
                    </a:moveTo>
                    <a:lnTo>
                      <a:pt x="355" y="2017"/>
                    </a:lnTo>
                    <a:lnTo>
                      <a:pt x="355" y="2059"/>
                    </a:lnTo>
                    <a:lnTo>
                      <a:pt x="355" y="2088"/>
                    </a:lnTo>
                    <a:lnTo>
                      <a:pt x="398" y="2144"/>
                    </a:lnTo>
                    <a:lnTo>
                      <a:pt x="441" y="2187"/>
                    </a:lnTo>
                    <a:lnTo>
                      <a:pt x="483" y="2201"/>
                    </a:lnTo>
                    <a:lnTo>
                      <a:pt x="512" y="2201"/>
                    </a:lnTo>
                    <a:lnTo>
                      <a:pt x="540" y="2216"/>
                    </a:lnTo>
                    <a:lnTo>
                      <a:pt x="554" y="2216"/>
                    </a:lnTo>
                    <a:lnTo>
                      <a:pt x="611" y="2216"/>
                    </a:lnTo>
                    <a:lnTo>
                      <a:pt x="967" y="2144"/>
                    </a:lnTo>
                  </a:path>
                </a:pathLst>
              </a:custGeom>
              <a:noFill/>
              <a:ln w="11113">
                <a:solidFill>
                  <a:srgbClr val="BFBFBF"/>
                </a:solidFill>
                <a:prstDash val="solid"/>
                <a:round/>
                <a:headEnd/>
                <a:tailEnd/>
              </a:ln>
            </p:spPr>
            <p:txBody>
              <a:bodyPr/>
              <a:lstStyle/>
              <a:p>
                <a:endParaRPr lang="en-GB"/>
              </a:p>
            </p:txBody>
          </p:sp>
          <p:sp>
            <p:nvSpPr>
              <p:cNvPr id="27745" name="AutoShape 323"/>
              <p:cNvSpPr>
                <a:spLocks noChangeArrowheads="1"/>
              </p:cNvSpPr>
              <p:nvPr/>
            </p:nvSpPr>
            <p:spPr bwMode="auto">
              <a:xfrm>
                <a:off x="3011" y="2516"/>
                <a:ext cx="1052" cy="99"/>
              </a:xfrm>
              <a:prstGeom prst="roundRect">
                <a:avLst>
                  <a:gd name="adj" fmla="val 46431"/>
                </a:avLst>
              </a:prstGeom>
              <a:solidFill>
                <a:srgbClr val="FFFFFF"/>
              </a:solidFill>
              <a:ln w="9525">
                <a:noFill/>
                <a:round/>
                <a:headEnd/>
                <a:tailEnd/>
              </a:ln>
            </p:spPr>
            <p:txBody>
              <a:bodyPr/>
              <a:lstStyle/>
              <a:p>
                <a:endParaRPr lang="en-GB"/>
              </a:p>
            </p:txBody>
          </p:sp>
          <p:sp>
            <p:nvSpPr>
              <p:cNvPr id="27746" name="Freeform 324"/>
              <p:cNvSpPr>
                <a:spLocks/>
              </p:cNvSpPr>
              <p:nvPr/>
            </p:nvSpPr>
            <p:spPr bwMode="auto">
              <a:xfrm>
                <a:off x="3416" y="2055"/>
                <a:ext cx="256" cy="1030"/>
              </a:xfrm>
              <a:custGeom>
                <a:avLst/>
                <a:gdLst>
                  <a:gd name="T0" fmla="*/ 4 w 512"/>
                  <a:gd name="T1" fmla="*/ 17 h 2059"/>
                  <a:gd name="T2" fmla="*/ 4 w 512"/>
                  <a:gd name="T3" fmla="*/ 17 h 2059"/>
                  <a:gd name="T4" fmla="*/ 3 w 512"/>
                  <a:gd name="T5" fmla="*/ 17 h 2059"/>
                  <a:gd name="T6" fmla="*/ 3 w 512"/>
                  <a:gd name="T7" fmla="*/ 16 h 2059"/>
                  <a:gd name="T8" fmla="*/ 3 w 512"/>
                  <a:gd name="T9" fmla="*/ 16 h 2059"/>
                  <a:gd name="T10" fmla="*/ 3 w 512"/>
                  <a:gd name="T11" fmla="*/ 16 h 2059"/>
                  <a:gd name="T12" fmla="*/ 3 w 512"/>
                  <a:gd name="T13" fmla="*/ 16 h 2059"/>
                  <a:gd name="T14" fmla="*/ 0 w 512"/>
                  <a:gd name="T15" fmla="*/ 1 h 2059"/>
                  <a:gd name="T16" fmla="*/ 0 w 512"/>
                  <a:gd name="T17" fmla="*/ 1 h 2059"/>
                  <a:gd name="T18" fmla="*/ 0 w 512"/>
                  <a:gd name="T19" fmla="*/ 1 h 2059"/>
                  <a:gd name="T20" fmla="*/ 0 w 512"/>
                  <a:gd name="T21" fmla="*/ 1 h 2059"/>
                  <a:gd name="T22" fmla="*/ 1 w 512"/>
                  <a:gd name="T23" fmla="*/ 1 h 2059"/>
                  <a:gd name="T24" fmla="*/ 1 w 512"/>
                  <a:gd name="T25" fmla="*/ 1 h 2059"/>
                  <a:gd name="T26" fmla="*/ 1 w 512"/>
                  <a:gd name="T27" fmla="*/ 1 h 2059"/>
                  <a:gd name="T28" fmla="*/ 1 w 512"/>
                  <a:gd name="T29" fmla="*/ 1 h 2059"/>
                  <a:gd name="T30" fmla="*/ 1 w 512"/>
                  <a:gd name="T31" fmla="*/ 0 h 2059"/>
                  <a:gd name="T32" fmla="*/ 1 w 512"/>
                  <a:gd name="T33" fmla="*/ 0 h 2059"/>
                  <a:gd name="T34" fmla="*/ 1 w 512"/>
                  <a:gd name="T35" fmla="*/ 0 h 2059"/>
                  <a:gd name="T36" fmla="*/ 1 w 512"/>
                  <a:gd name="T37" fmla="*/ 1 h 2059"/>
                  <a:gd name="T38" fmla="*/ 1 w 512"/>
                  <a:gd name="T39" fmla="*/ 1 h 2059"/>
                  <a:gd name="T40" fmla="*/ 2 w 512"/>
                  <a:gd name="T41" fmla="*/ 1 h 2059"/>
                  <a:gd name="T42" fmla="*/ 2 w 512"/>
                  <a:gd name="T43" fmla="*/ 1 h 2059"/>
                  <a:gd name="T44" fmla="*/ 2 w 512"/>
                  <a:gd name="T45" fmla="*/ 1 h 2059"/>
                  <a:gd name="T46" fmla="*/ 4 w 512"/>
                  <a:gd name="T47" fmla="*/ 16 h 2059"/>
                  <a:gd name="T48" fmla="*/ 4 w 512"/>
                  <a:gd name="T49" fmla="*/ 16 h 2059"/>
                  <a:gd name="T50" fmla="*/ 4 w 512"/>
                  <a:gd name="T51" fmla="*/ 16 h 2059"/>
                  <a:gd name="T52" fmla="*/ 4 w 512"/>
                  <a:gd name="T53" fmla="*/ 16 h 2059"/>
                  <a:gd name="T54" fmla="*/ 4 w 512"/>
                  <a:gd name="T55" fmla="*/ 16 h 2059"/>
                  <a:gd name="T56" fmla="*/ 4 w 512"/>
                  <a:gd name="T57" fmla="*/ 17 h 2059"/>
                  <a:gd name="T58" fmla="*/ 4 w 512"/>
                  <a:gd name="T59" fmla="*/ 17 h 2059"/>
                  <a:gd name="T60" fmla="*/ 4 w 512"/>
                  <a:gd name="T61" fmla="*/ 17 h 205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12"/>
                  <a:gd name="T94" fmla="*/ 0 h 2059"/>
                  <a:gd name="T95" fmla="*/ 512 w 512"/>
                  <a:gd name="T96" fmla="*/ 2059 h 205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12" h="2059">
                    <a:moveTo>
                      <a:pt x="441" y="2059"/>
                    </a:moveTo>
                    <a:lnTo>
                      <a:pt x="427" y="2059"/>
                    </a:lnTo>
                    <a:lnTo>
                      <a:pt x="384" y="2059"/>
                    </a:lnTo>
                    <a:lnTo>
                      <a:pt x="370" y="2045"/>
                    </a:lnTo>
                    <a:lnTo>
                      <a:pt x="355" y="2031"/>
                    </a:lnTo>
                    <a:lnTo>
                      <a:pt x="341" y="2002"/>
                    </a:lnTo>
                    <a:lnTo>
                      <a:pt x="327" y="1988"/>
                    </a:lnTo>
                    <a:lnTo>
                      <a:pt x="0" y="114"/>
                    </a:lnTo>
                    <a:lnTo>
                      <a:pt x="0" y="85"/>
                    </a:lnTo>
                    <a:lnTo>
                      <a:pt x="0" y="57"/>
                    </a:lnTo>
                    <a:lnTo>
                      <a:pt x="14" y="43"/>
                    </a:lnTo>
                    <a:lnTo>
                      <a:pt x="28" y="28"/>
                    </a:lnTo>
                    <a:lnTo>
                      <a:pt x="57" y="14"/>
                    </a:lnTo>
                    <a:lnTo>
                      <a:pt x="71" y="0"/>
                    </a:lnTo>
                    <a:lnTo>
                      <a:pt x="99" y="0"/>
                    </a:lnTo>
                    <a:lnTo>
                      <a:pt x="128" y="14"/>
                    </a:lnTo>
                    <a:lnTo>
                      <a:pt x="142" y="14"/>
                    </a:lnTo>
                    <a:lnTo>
                      <a:pt x="156" y="28"/>
                    </a:lnTo>
                    <a:lnTo>
                      <a:pt x="185" y="57"/>
                    </a:lnTo>
                    <a:lnTo>
                      <a:pt x="185" y="71"/>
                    </a:lnTo>
                    <a:lnTo>
                      <a:pt x="512" y="1945"/>
                    </a:lnTo>
                    <a:lnTo>
                      <a:pt x="512" y="1974"/>
                    </a:lnTo>
                    <a:lnTo>
                      <a:pt x="512" y="2002"/>
                    </a:lnTo>
                    <a:lnTo>
                      <a:pt x="498" y="2016"/>
                    </a:lnTo>
                    <a:lnTo>
                      <a:pt x="483" y="2031"/>
                    </a:lnTo>
                    <a:lnTo>
                      <a:pt x="455" y="2059"/>
                    </a:lnTo>
                    <a:lnTo>
                      <a:pt x="441" y="2059"/>
                    </a:lnTo>
                    <a:close/>
                  </a:path>
                </a:pathLst>
              </a:custGeom>
              <a:solidFill>
                <a:srgbClr val="FFFFFF"/>
              </a:solidFill>
              <a:ln w="11113">
                <a:solidFill>
                  <a:srgbClr val="000000"/>
                </a:solidFill>
                <a:prstDash val="solid"/>
                <a:round/>
                <a:headEnd/>
                <a:tailEnd/>
              </a:ln>
            </p:spPr>
            <p:txBody>
              <a:bodyPr/>
              <a:lstStyle/>
              <a:p>
                <a:endParaRPr lang="en-GB"/>
              </a:p>
            </p:txBody>
          </p:sp>
          <p:sp>
            <p:nvSpPr>
              <p:cNvPr id="27747" name="Freeform 325"/>
              <p:cNvSpPr>
                <a:spLocks/>
              </p:cNvSpPr>
              <p:nvPr/>
            </p:nvSpPr>
            <p:spPr bwMode="auto">
              <a:xfrm>
                <a:off x="3046" y="1550"/>
                <a:ext cx="434" cy="405"/>
              </a:xfrm>
              <a:custGeom>
                <a:avLst/>
                <a:gdLst>
                  <a:gd name="T0" fmla="*/ 1 w 868"/>
                  <a:gd name="T1" fmla="*/ 7 h 810"/>
                  <a:gd name="T2" fmla="*/ 0 w 868"/>
                  <a:gd name="T3" fmla="*/ 4 h 810"/>
                  <a:gd name="T4" fmla="*/ 1 w 868"/>
                  <a:gd name="T5" fmla="*/ 4 h 810"/>
                  <a:gd name="T6" fmla="*/ 1 w 868"/>
                  <a:gd name="T7" fmla="*/ 3 h 810"/>
                  <a:gd name="T8" fmla="*/ 2 w 868"/>
                  <a:gd name="T9" fmla="*/ 3 h 810"/>
                  <a:gd name="T10" fmla="*/ 2 w 868"/>
                  <a:gd name="T11" fmla="*/ 3 h 810"/>
                  <a:gd name="T12" fmla="*/ 2 w 868"/>
                  <a:gd name="T13" fmla="*/ 2 h 810"/>
                  <a:gd name="T14" fmla="*/ 3 w 868"/>
                  <a:gd name="T15" fmla="*/ 1 h 810"/>
                  <a:gd name="T16" fmla="*/ 3 w 868"/>
                  <a:gd name="T17" fmla="*/ 1 h 810"/>
                  <a:gd name="T18" fmla="*/ 4 w 868"/>
                  <a:gd name="T19" fmla="*/ 1 h 810"/>
                  <a:gd name="T20" fmla="*/ 4 w 868"/>
                  <a:gd name="T21" fmla="*/ 1 h 810"/>
                  <a:gd name="T22" fmla="*/ 4 w 868"/>
                  <a:gd name="T23" fmla="*/ 1 h 810"/>
                  <a:gd name="T24" fmla="*/ 5 w 868"/>
                  <a:gd name="T25" fmla="*/ 0 h 810"/>
                  <a:gd name="T26" fmla="*/ 5 w 868"/>
                  <a:gd name="T27" fmla="*/ 0 h 810"/>
                  <a:gd name="T28" fmla="*/ 6 w 868"/>
                  <a:gd name="T29" fmla="*/ 1 h 810"/>
                  <a:gd name="T30" fmla="*/ 7 w 868"/>
                  <a:gd name="T31" fmla="*/ 1 h 810"/>
                  <a:gd name="T32" fmla="*/ 7 w 868"/>
                  <a:gd name="T33" fmla="*/ 2 h 810"/>
                  <a:gd name="T34" fmla="*/ 7 w 868"/>
                  <a:gd name="T35" fmla="*/ 2 h 810"/>
                  <a:gd name="T36" fmla="*/ 7 w 868"/>
                  <a:gd name="T37" fmla="*/ 2 h 810"/>
                  <a:gd name="T38" fmla="*/ 6 w 868"/>
                  <a:gd name="T39" fmla="*/ 2 h 810"/>
                  <a:gd name="T40" fmla="*/ 6 w 868"/>
                  <a:gd name="T41" fmla="*/ 3 h 810"/>
                  <a:gd name="T42" fmla="*/ 5 w 868"/>
                  <a:gd name="T43" fmla="*/ 3 h 810"/>
                  <a:gd name="T44" fmla="*/ 5 w 868"/>
                  <a:gd name="T45" fmla="*/ 4 h 810"/>
                  <a:gd name="T46" fmla="*/ 4 w 868"/>
                  <a:gd name="T47" fmla="*/ 4 h 810"/>
                  <a:gd name="T48" fmla="*/ 4 w 868"/>
                  <a:gd name="T49" fmla="*/ 4 h 810"/>
                  <a:gd name="T50" fmla="*/ 3 w 868"/>
                  <a:gd name="T51" fmla="*/ 5 h 810"/>
                  <a:gd name="T52" fmla="*/ 3 w 868"/>
                  <a:gd name="T53" fmla="*/ 6 h 810"/>
                  <a:gd name="T54" fmla="*/ 3 w 868"/>
                  <a:gd name="T55" fmla="*/ 6 h 810"/>
                  <a:gd name="T56" fmla="*/ 3 w 868"/>
                  <a:gd name="T57" fmla="*/ 6 h 810"/>
                  <a:gd name="T58" fmla="*/ 2 w 868"/>
                  <a:gd name="T59" fmla="*/ 6 h 810"/>
                  <a:gd name="T60" fmla="*/ 1 w 868"/>
                  <a:gd name="T61" fmla="*/ 7 h 810"/>
                  <a:gd name="T62" fmla="*/ 1 w 868"/>
                  <a:gd name="T63" fmla="*/ 7 h 810"/>
                  <a:gd name="T64" fmla="*/ 1 w 868"/>
                  <a:gd name="T65" fmla="*/ 7 h 8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8"/>
                  <a:gd name="T100" fmla="*/ 0 h 810"/>
                  <a:gd name="T101" fmla="*/ 868 w 868"/>
                  <a:gd name="T102" fmla="*/ 810 h 8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8" h="810">
                    <a:moveTo>
                      <a:pt x="57" y="810"/>
                    </a:moveTo>
                    <a:lnTo>
                      <a:pt x="0" y="469"/>
                    </a:lnTo>
                    <a:lnTo>
                      <a:pt x="43" y="426"/>
                    </a:lnTo>
                    <a:lnTo>
                      <a:pt x="100" y="384"/>
                    </a:lnTo>
                    <a:lnTo>
                      <a:pt x="143" y="341"/>
                    </a:lnTo>
                    <a:lnTo>
                      <a:pt x="171" y="284"/>
                    </a:lnTo>
                    <a:lnTo>
                      <a:pt x="242" y="213"/>
                    </a:lnTo>
                    <a:lnTo>
                      <a:pt x="299" y="128"/>
                    </a:lnTo>
                    <a:lnTo>
                      <a:pt x="356" y="99"/>
                    </a:lnTo>
                    <a:lnTo>
                      <a:pt x="399" y="71"/>
                    </a:lnTo>
                    <a:lnTo>
                      <a:pt x="427" y="42"/>
                    </a:lnTo>
                    <a:lnTo>
                      <a:pt x="512" y="14"/>
                    </a:lnTo>
                    <a:lnTo>
                      <a:pt x="569" y="0"/>
                    </a:lnTo>
                    <a:lnTo>
                      <a:pt x="640" y="0"/>
                    </a:lnTo>
                    <a:lnTo>
                      <a:pt x="754" y="42"/>
                    </a:lnTo>
                    <a:lnTo>
                      <a:pt x="839" y="99"/>
                    </a:lnTo>
                    <a:lnTo>
                      <a:pt x="868" y="170"/>
                    </a:lnTo>
                    <a:lnTo>
                      <a:pt x="854" y="227"/>
                    </a:lnTo>
                    <a:lnTo>
                      <a:pt x="797" y="227"/>
                    </a:lnTo>
                    <a:lnTo>
                      <a:pt x="754" y="227"/>
                    </a:lnTo>
                    <a:lnTo>
                      <a:pt x="697" y="270"/>
                    </a:lnTo>
                    <a:lnTo>
                      <a:pt x="612" y="369"/>
                    </a:lnTo>
                    <a:lnTo>
                      <a:pt x="555" y="412"/>
                    </a:lnTo>
                    <a:lnTo>
                      <a:pt x="512" y="426"/>
                    </a:lnTo>
                    <a:lnTo>
                      <a:pt x="413" y="469"/>
                    </a:lnTo>
                    <a:lnTo>
                      <a:pt x="342" y="554"/>
                    </a:lnTo>
                    <a:lnTo>
                      <a:pt x="313" y="654"/>
                    </a:lnTo>
                    <a:lnTo>
                      <a:pt x="313" y="725"/>
                    </a:lnTo>
                    <a:lnTo>
                      <a:pt x="328" y="753"/>
                    </a:lnTo>
                    <a:lnTo>
                      <a:pt x="200" y="767"/>
                    </a:lnTo>
                    <a:lnTo>
                      <a:pt x="128" y="796"/>
                    </a:lnTo>
                    <a:lnTo>
                      <a:pt x="72" y="796"/>
                    </a:lnTo>
                    <a:lnTo>
                      <a:pt x="57" y="81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27748" name="Freeform 326"/>
              <p:cNvSpPr>
                <a:spLocks/>
              </p:cNvSpPr>
              <p:nvPr/>
            </p:nvSpPr>
            <p:spPr bwMode="auto">
              <a:xfrm>
                <a:off x="3046" y="1536"/>
                <a:ext cx="420" cy="419"/>
              </a:xfrm>
              <a:custGeom>
                <a:avLst/>
                <a:gdLst>
                  <a:gd name="T0" fmla="*/ 1 w 839"/>
                  <a:gd name="T1" fmla="*/ 6 h 839"/>
                  <a:gd name="T2" fmla="*/ 0 w 839"/>
                  <a:gd name="T3" fmla="*/ 4 h 839"/>
                  <a:gd name="T4" fmla="*/ 0 w 839"/>
                  <a:gd name="T5" fmla="*/ 3 h 839"/>
                  <a:gd name="T6" fmla="*/ 0 w 839"/>
                  <a:gd name="T7" fmla="*/ 3 h 839"/>
                  <a:gd name="T8" fmla="*/ 0 w 839"/>
                  <a:gd name="T9" fmla="*/ 3 h 839"/>
                  <a:gd name="T10" fmla="*/ 1 w 839"/>
                  <a:gd name="T11" fmla="*/ 3 h 839"/>
                  <a:gd name="T12" fmla="*/ 1 w 839"/>
                  <a:gd name="T13" fmla="*/ 3 h 839"/>
                  <a:gd name="T14" fmla="*/ 2 w 839"/>
                  <a:gd name="T15" fmla="*/ 2 h 839"/>
                  <a:gd name="T16" fmla="*/ 2 w 839"/>
                  <a:gd name="T17" fmla="*/ 1 h 839"/>
                  <a:gd name="T18" fmla="*/ 3 w 839"/>
                  <a:gd name="T19" fmla="*/ 1 h 839"/>
                  <a:gd name="T20" fmla="*/ 3 w 839"/>
                  <a:gd name="T21" fmla="*/ 1 h 839"/>
                  <a:gd name="T22" fmla="*/ 3 w 839"/>
                  <a:gd name="T23" fmla="*/ 0 h 839"/>
                  <a:gd name="T24" fmla="*/ 4 w 839"/>
                  <a:gd name="T25" fmla="*/ 0 h 839"/>
                  <a:gd name="T26" fmla="*/ 4 w 839"/>
                  <a:gd name="T27" fmla="*/ 0 h 839"/>
                  <a:gd name="T28" fmla="*/ 4 w 839"/>
                  <a:gd name="T29" fmla="*/ 0 h 839"/>
                  <a:gd name="T30" fmla="*/ 5 w 839"/>
                  <a:gd name="T31" fmla="*/ 0 h 839"/>
                  <a:gd name="T32" fmla="*/ 5 w 839"/>
                  <a:gd name="T33" fmla="*/ 0 h 839"/>
                  <a:gd name="T34" fmla="*/ 6 w 839"/>
                  <a:gd name="T35" fmla="*/ 0 h 839"/>
                  <a:gd name="T36" fmla="*/ 6 w 839"/>
                  <a:gd name="T37" fmla="*/ 0 h 839"/>
                  <a:gd name="T38" fmla="*/ 7 w 839"/>
                  <a:gd name="T39" fmla="*/ 0 h 839"/>
                  <a:gd name="T40" fmla="*/ 7 w 839"/>
                  <a:gd name="T41" fmla="*/ 1 h 839"/>
                  <a:gd name="T42" fmla="*/ 7 w 839"/>
                  <a:gd name="T43" fmla="*/ 1 h 839"/>
                  <a:gd name="T44" fmla="*/ 7 w 839"/>
                  <a:gd name="T45" fmla="*/ 1 h 839"/>
                  <a:gd name="T46" fmla="*/ 7 w 839"/>
                  <a:gd name="T47" fmla="*/ 2 h 839"/>
                  <a:gd name="T48" fmla="*/ 6 w 839"/>
                  <a:gd name="T49" fmla="*/ 2 h 839"/>
                  <a:gd name="T50" fmla="*/ 6 w 839"/>
                  <a:gd name="T51" fmla="*/ 2 h 839"/>
                  <a:gd name="T52" fmla="*/ 5 w 839"/>
                  <a:gd name="T53" fmla="*/ 3 h 839"/>
                  <a:gd name="T54" fmla="*/ 5 w 839"/>
                  <a:gd name="T55" fmla="*/ 3 h 839"/>
                  <a:gd name="T56" fmla="*/ 4 w 839"/>
                  <a:gd name="T57" fmla="*/ 3 h 839"/>
                  <a:gd name="T58" fmla="*/ 4 w 839"/>
                  <a:gd name="T59" fmla="*/ 3 h 839"/>
                  <a:gd name="T60" fmla="*/ 3 w 839"/>
                  <a:gd name="T61" fmla="*/ 4 h 839"/>
                  <a:gd name="T62" fmla="*/ 3 w 839"/>
                  <a:gd name="T63" fmla="*/ 5 h 839"/>
                  <a:gd name="T64" fmla="*/ 3 w 839"/>
                  <a:gd name="T65" fmla="*/ 5 h 839"/>
                  <a:gd name="T66" fmla="*/ 3 w 839"/>
                  <a:gd name="T67" fmla="*/ 6 h 839"/>
                  <a:gd name="T68" fmla="*/ 3 w 839"/>
                  <a:gd name="T69" fmla="*/ 6 h 839"/>
                  <a:gd name="T70" fmla="*/ 2 w 839"/>
                  <a:gd name="T71" fmla="*/ 6 h 839"/>
                  <a:gd name="T72" fmla="*/ 1 w 839"/>
                  <a:gd name="T73" fmla="*/ 6 h 839"/>
                  <a:gd name="T74" fmla="*/ 1 w 839"/>
                  <a:gd name="T75" fmla="*/ 6 h 839"/>
                  <a:gd name="T76" fmla="*/ 1 w 839"/>
                  <a:gd name="T77" fmla="*/ 6 h 839"/>
                  <a:gd name="T78" fmla="*/ 1 w 839"/>
                  <a:gd name="T79" fmla="*/ 6 h 83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9"/>
                  <a:gd name="T121" fmla="*/ 0 h 839"/>
                  <a:gd name="T122" fmla="*/ 839 w 839"/>
                  <a:gd name="T123" fmla="*/ 839 h 83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9" h="839">
                    <a:moveTo>
                      <a:pt x="29" y="839"/>
                    </a:moveTo>
                    <a:lnTo>
                      <a:pt x="0" y="526"/>
                    </a:lnTo>
                    <a:lnTo>
                      <a:pt x="0" y="498"/>
                    </a:lnTo>
                    <a:lnTo>
                      <a:pt x="0" y="484"/>
                    </a:lnTo>
                    <a:lnTo>
                      <a:pt x="0" y="469"/>
                    </a:lnTo>
                    <a:lnTo>
                      <a:pt x="29" y="455"/>
                    </a:lnTo>
                    <a:lnTo>
                      <a:pt x="86" y="413"/>
                    </a:lnTo>
                    <a:lnTo>
                      <a:pt x="143" y="341"/>
                    </a:lnTo>
                    <a:lnTo>
                      <a:pt x="228" y="228"/>
                    </a:lnTo>
                    <a:lnTo>
                      <a:pt x="271" y="157"/>
                    </a:lnTo>
                    <a:lnTo>
                      <a:pt x="328" y="128"/>
                    </a:lnTo>
                    <a:lnTo>
                      <a:pt x="370" y="100"/>
                    </a:lnTo>
                    <a:lnTo>
                      <a:pt x="413" y="71"/>
                    </a:lnTo>
                    <a:lnTo>
                      <a:pt x="456" y="43"/>
                    </a:lnTo>
                    <a:lnTo>
                      <a:pt x="512" y="43"/>
                    </a:lnTo>
                    <a:lnTo>
                      <a:pt x="569" y="43"/>
                    </a:lnTo>
                    <a:lnTo>
                      <a:pt x="626" y="15"/>
                    </a:lnTo>
                    <a:lnTo>
                      <a:pt x="683" y="0"/>
                    </a:lnTo>
                    <a:lnTo>
                      <a:pt x="740" y="43"/>
                    </a:lnTo>
                    <a:lnTo>
                      <a:pt x="811" y="114"/>
                    </a:lnTo>
                    <a:lnTo>
                      <a:pt x="839" y="185"/>
                    </a:lnTo>
                    <a:lnTo>
                      <a:pt x="839" y="214"/>
                    </a:lnTo>
                    <a:lnTo>
                      <a:pt x="839" y="242"/>
                    </a:lnTo>
                    <a:lnTo>
                      <a:pt x="783" y="256"/>
                    </a:lnTo>
                    <a:lnTo>
                      <a:pt x="740" y="256"/>
                    </a:lnTo>
                    <a:lnTo>
                      <a:pt x="697" y="299"/>
                    </a:lnTo>
                    <a:lnTo>
                      <a:pt x="612" y="398"/>
                    </a:lnTo>
                    <a:lnTo>
                      <a:pt x="541" y="427"/>
                    </a:lnTo>
                    <a:lnTo>
                      <a:pt x="498" y="455"/>
                    </a:lnTo>
                    <a:lnTo>
                      <a:pt x="399" y="498"/>
                    </a:lnTo>
                    <a:lnTo>
                      <a:pt x="328" y="583"/>
                    </a:lnTo>
                    <a:lnTo>
                      <a:pt x="313" y="683"/>
                    </a:lnTo>
                    <a:lnTo>
                      <a:pt x="313" y="754"/>
                    </a:lnTo>
                    <a:lnTo>
                      <a:pt x="313" y="782"/>
                    </a:lnTo>
                    <a:lnTo>
                      <a:pt x="328" y="782"/>
                    </a:lnTo>
                    <a:lnTo>
                      <a:pt x="200" y="825"/>
                    </a:lnTo>
                    <a:lnTo>
                      <a:pt x="114" y="825"/>
                    </a:lnTo>
                    <a:lnTo>
                      <a:pt x="43" y="825"/>
                    </a:lnTo>
                    <a:lnTo>
                      <a:pt x="29" y="825"/>
                    </a:lnTo>
                    <a:lnTo>
                      <a:pt x="29" y="839"/>
                    </a:lnTo>
                    <a:close/>
                  </a:path>
                </a:pathLst>
              </a:custGeom>
              <a:noFill/>
              <a:ln w="11113">
                <a:solidFill>
                  <a:srgbClr val="000000"/>
                </a:solidFill>
                <a:prstDash val="solid"/>
                <a:round/>
                <a:headEnd/>
                <a:tailEnd/>
              </a:ln>
            </p:spPr>
            <p:txBody>
              <a:bodyPr/>
              <a:lstStyle/>
              <a:p>
                <a:endParaRPr lang="en-GB"/>
              </a:p>
            </p:txBody>
          </p:sp>
          <p:sp>
            <p:nvSpPr>
              <p:cNvPr id="27749" name="Freeform 327"/>
              <p:cNvSpPr>
                <a:spLocks/>
              </p:cNvSpPr>
              <p:nvPr/>
            </p:nvSpPr>
            <p:spPr bwMode="auto">
              <a:xfrm>
                <a:off x="3082" y="1593"/>
                <a:ext cx="355" cy="235"/>
              </a:xfrm>
              <a:custGeom>
                <a:avLst/>
                <a:gdLst>
                  <a:gd name="T0" fmla="*/ 2 w 711"/>
                  <a:gd name="T1" fmla="*/ 1 h 469"/>
                  <a:gd name="T2" fmla="*/ 3 w 711"/>
                  <a:gd name="T3" fmla="*/ 0 h 469"/>
                  <a:gd name="T4" fmla="*/ 4 w 711"/>
                  <a:gd name="T5" fmla="*/ 0 h 469"/>
                  <a:gd name="T6" fmla="*/ 5 w 711"/>
                  <a:gd name="T7" fmla="*/ 1 h 469"/>
                  <a:gd name="T8" fmla="*/ 5 w 711"/>
                  <a:gd name="T9" fmla="*/ 1 h 469"/>
                  <a:gd name="T10" fmla="*/ 5 w 711"/>
                  <a:gd name="T11" fmla="*/ 1 h 469"/>
                  <a:gd name="T12" fmla="*/ 5 w 711"/>
                  <a:gd name="T13" fmla="*/ 1 h 469"/>
                  <a:gd name="T14" fmla="*/ 4 w 711"/>
                  <a:gd name="T15" fmla="*/ 1 h 469"/>
                  <a:gd name="T16" fmla="*/ 3 w 711"/>
                  <a:gd name="T17" fmla="*/ 2 h 469"/>
                  <a:gd name="T18" fmla="*/ 3 w 711"/>
                  <a:gd name="T19" fmla="*/ 2 h 469"/>
                  <a:gd name="T20" fmla="*/ 2 w 711"/>
                  <a:gd name="T21" fmla="*/ 2 h 469"/>
                  <a:gd name="T22" fmla="*/ 1 w 711"/>
                  <a:gd name="T23" fmla="*/ 3 h 469"/>
                  <a:gd name="T24" fmla="*/ 1 w 711"/>
                  <a:gd name="T25" fmla="*/ 4 h 469"/>
                  <a:gd name="T26" fmla="*/ 1 w 711"/>
                  <a:gd name="T27" fmla="*/ 4 h 469"/>
                  <a:gd name="T28" fmla="*/ 1 w 711"/>
                  <a:gd name="T29" fmla="*/ 4 h 469"/>
                  <a:gd name="T30" fmla="*/ 0 w 711"/>
                  <a:gd name="T31" fmla="*/ 3 h 469"/>
                  <a:gd name="T32" fmla="*/ 0 w 711"/>
                  <a:gd name="T33" fmla="*/ 3 h 469"/>
                  <a:gd name="T34" fmla="*/ 0 w 711"/>
                  <a:gd name="T35" fmla="*/ 2 h 469"/>
                  <a:gd name="T36" fmla="*/ 1 w 711"/>
                  <a:gd name="T37" fmla="*/ 2 h 469"/>
                  <a:gd name="T38" fmla="*/ 1 w 711"/>
                  <a:gd name="T39" fmla="*/ 1 h 469"/>
                  <a:gd name="T40" fmla="*/ 2 w 711"/>
                  <a:gd name="T41" fmla="*/ 1 h 469"/>
                  <a:gd name="T42" fmla="*/ 2 w 711"/>
                  <a:gd name="T43" fmla="*/ 1 h 46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11"/>
                  <a:gd name="T67" fmla="*/ 0 h 469"/>
                  <a:gd name="T68" fmla="*/ 711 w 711"/>
                  <a:gd name="T69" fmla="*/ 469 h 46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11" h="469">
                    <a:moveTo>
                      <a:pt x="341" y="43"/>
                    </a:moveTo>
                    <a:lnTo>
                      <a:pt x="469" y="0"/>
                    </a:lnTo>
                    <a:lnTo>
                      <a:pt x="583" y="0"/>
                    </a:lnTo>
                    <a:lnTo>
                      <a:pt x="682" y="43"/>
                    </a:lnTo>
                    <a:lnTo>
                      <a:pt x="711" y="57"/>
                    </a:lnTo>
                    <a:lnTo>
                      <a:pt x="711" y="85"/>
                    </a:lnTo>
                    <a:lnTo>
                      <a:pt x="682" y="85"/>
                    </a:lnTo>
                    <a:lnTo>
                      <a:pt x="639" y="100"/>
                    </a:lnTo>
                    <a:lnTo>
                      <a:pt x="511" y="156"/>
                    </a:lnTo>
                    <a:lnTo>
                      <a:pt x="426" y="185"/>
                    </a:lnTo>
                    <a:lnTo>
                      <a:pt x="369" y="256"/>
                    </a:lnTo>
                    <a:lnTo>
                      <a:pt x="241" y="370"/>
                    </a:lnTo>
                    <a:lnTo>
                      <a:pt x="184" y="412"/>
                    </a:lnTo>
                    <a:lnTo>
                      <a:pt x="184" y="441"/>
                    </a:lnTo>
                    <a:lnTo>
                      <a:pt x="184" y="469"/>
                    </a:lnTo>
                    <a:lnTo>
                      <a:pt x="0" y="370"/>
                    </a:lnTo>
                    <a:lnTo>
                      <a:pt x="85" y="284"/>
                    </a:lnTo>
                    <a:lnTo>
                      <a:pt x="113" y="256"/>
                    </a:lnTo>
                    <a:lnTo>
                      <a:pt x="184" y="171"/>
                    </a:lnTo>
                    <a:lnTo>
                      <a:pt x="227" y="128"/>
                    </a:lnTo>
                    <a:lnTo>
                      <a:pt x="256" y="100"/>
                    </a:lnTo>
                    <a:lnTo>
                      <a:pt x="341" y="43"/>
                    </a:lnTo>
                    <a:close/>
                  </a:path>
                </a:pathLst>
              </a:custGeom>
              <a:blipFill dpi="0" rotWithShape="0">
                <a:blip r:embed="rId11" cstate="print"/>
                <a:srcRect/>
                <a:tile tx="0" ty="0" sx="100000" sy="100000" flip="none" algn="tl"/>
              </a:blipFill>
              <a:ln w="9525">
                <a:noFill/>
                <a:round/>
                <a:headEnd/>
                <a:tailEnd/>
              </a:ln>
            </p:spPr>
            <p:txBody>
              <a:bodyPr/>
              <a:lstStyle/>
              <a:p>
                <a:endParaRPr lang="en-GB"/>
              </a:p>
            </p:txBody>
          </p:sp>
          <p:sp>
            <p:nvSpPr>
              <p:cNvPr id="27750" name="Freeform 328"/>
              <p:cNvSpPr>
                <a:spLocks/>
              </p:cNvSpPr>
              <p:nvPr/>
            </p:nvSpPr>
            <p:spPr bwMode="auto">
              <a:xfrm>
                <a:off x="3281" y="1650"/>
                <a:ext cx="149" cy="99"/>
              </a:xfrm>
              <a:custGeom>
                <a:avLst/>
                <a:gdLst>
                  <a:gd name="T0" fmla="*/ 0 w 298"/>
                  <a:gd name="T1" fmla="*/ 1 h 199"/>
                  <a:gd name="T2" fmla="*/ 1 w 298"/>
                  <a:gd name="T3" fmla="*/ 1 h 199"/>
                  <a:gd name="T4" fmla="*/ 1 w 298"/>
                  <a:gd name="T5" fmla="*/ 1 h 199"/>
                  <a:gd name="T6" fmla="*/ 1 w 298"/>
                  <a:gd name="T7" fmla="*/ 1 h 199"/>
                  <a:gd name="T8" fmla="*/ 2 w 298"/>
                  <a:gd name="T9" fmla="*/ 0 h 199"/>
                  <a:gd name="T10" fmla="*/ 2 w 298"/>
                  <a:gd name="T11" fmla="*/ 0 h 199"/>
                  <a:gd name="T12" fmla="*/ 2 w 298"/>
                  <a:gd name="T13" fmla="*/ 0 h 199"/>
                  <a:gd name="T14" fmla="*/ 2 w 298"/>
                  <a:gd name="T15" fmla="*/ 0 h 199"/>
                  <a:gd name="T16" fmla="*/ 2 w 298"/>
                  <a:gd name="T17" fmla="*/ 0 h 199"/>
                  <a:gd name="T18" fmla="*/ 2 w 298"/>
                  <a:gd name="T19" fmla="*/ 0 h 199"/>
                  <a:gd name="T20" fmla="*/ 3 w 298"/>
                  <a:gd name="T21" fmla="*/ 0 h 19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8"/>
                  <a:gd name="T34" fmla="*/ 0 h 199"/>
                  <a:gd name="T35" fmla="*/ 298 w 298"/>
                  <a:gd name="T36" fmla="*/ 199 h 19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8" h="199">
                    <a:moveTo>
                      <a:pt x="0" y="199"/>
                    </a:moveTo>
                    <a:lnTo>
                      <a:pt x="14" y="199"/>
                    </a:lnTo>
                    <a:lnTo>
                      <a:pt x="71" y="185"/>
                    </a:lnTo>
                    <a:lnTo>
                      <a:pt x="113" y="142"/>
                    </a:lnTo>
                    <a:lnTo>
                      <a:pt x="170" y="85"/>
                    </a:lnTo>
                    <a:lnTo>
                      <a:pt x="199" y="57"/>
                    </a:lnTo>
                    <a:lnTo>
                      <a:pt x="213" y="28"/>
                    </a:lnTo>
                    <a:lnTo>
                      <a:pt x="227" y="0"/>
                    </a:lnTo>
                    <a:lnTo>
                      <a:pt x="241" y="0"/>
                    </a:lnTo>
                    <a:lnTo>
                      <a:pt x="256" y="14"/>
                    </a:lnTo>
                    <a:lnTo>
                      <a:pt x="298" y="14"/>
                    </a:lnTo>
                  </a:path>
                </a:pathLst>
              </a:custGeom>
              <a:noFill/>
              <a:ln w="11113">
                <a:solidFill>
                  <a:srgbClr val="000000"/>
                </a:solidFill>
                <a:prstDash val="solid"/>
                <a:round/>
                <a:headEnd/>
                <a:tailEnd/>
              </a:ln>
            </p:spPr>
            <p:txBody>
              <a:bodyPr/>
              <a:lstStyle/>
              <a:p>
                <a:endParaRPr lang="en-GB"/>
              </a:p>
            </p:txBody>
          </p:sp>
          <p:sp>
            <p:nvSpPr>
              <p:cNvPr id="27751" name="AutoShape 329"/>
              <p:cNvSpPr>
                <a:spLocks noChangeArrowheads="1"/>
              </p:cNvSpPr>
              <p:nvPr/>
            </p:nvSpPr>
            <p:spPr bwMode="auto">
              <a:xfrm>
                <a:off x="3260" y="1842"/>
                <a:ext cx="56" cy="241"/>
              </a:xfrm>
              <a:prstGeom prst="roundRect">
                <a:avLst>
                  <a:gd name="adj" fmla="val 0"/>
                </a:avLst>
              </a:prstGeom>
              <a:solidFill>
                <a:srgbClr val="FFFFFF"/>
              </a:solidFill>
              <a:ln w="9525">
                <a:noFill/>
                <a:round/>
                <a:headEnd/>
                <a:tailEnd/>
              </a:ln>
            </p:spPr>
            <p:txBody>
              <a:bodyPr/>
              <a:lstStyle/>
              <a:p>
                <a:endParaRPr lang="en-GB"/>
              </a:p>
            </p:txBody>
          </p:sp>
          <p:sp>
            <p:nvSpPr>
              <p:cNvPr id="27752" name="Freeform 330"/>
              <p:cNvSpPr>
                <a:spLocks/>
              </p:cNvSpPr>
              <p:nvPr/>
            </p:nvSpPr>
            <p:spPr bwMode="auto">
              <a:xfrm>
                <a:off x="3174" y="1920"/>
                <a:ext cx="235" cy="92"/>
              </a:xfrm>
              <a:custGeom>
                <a:avLst/>
                <a:gdLst>
                  <a:gd name="T0" fmla="*/ 4 w 470"/>
                  <a:gd name="T1" fmla="*/ 0 h 185"/>
                  <a:gd name="T2" fmla="*/ 4 w 470"/>
                  <a:gd name="T3" fmla="*/ 0 h 185"/>
                  <a:gd name="T4" fmla="*/ 1 w 470"/>
                  <a:gd name="T5" fmla="*/ 1 h 185"/>
                  <a:gd name="T6" fmla="*/ 0 w 470"/>
                  <a:gd name="T7" fmla="*/ 0 h 185"/>
                  <a:gd name="T8" fmla="*/ 4 w 470"/>
                  <a:gd name="T9" fmla="*/ 0 h 185"/>
                  <a:gd name="T10" fmla="*/ 0 60000 65536"/>
                  <a:gd name="T11" fmla="*/ 0 60000 65536"/>
                  <a:gd name="T12" fmla="*/ 0 60000 65536"/>
                  <a:gd name="T13" fmla="*/ 0 60000 65536"/>
                  <a:gd name="T14" fmla="*/ 0 60000 65536"/>
                  <a:gd name="T15" fmla="*/ 0 w 470"/>
                  <a:gd name="T16" fmla="*/ 0 h 185"/>
                  <a:gd name="T17" fmla="*/ 470 w 470"/>
                  <a:gd name="T18" fmla="*/ 185 h 185"/>
                </a:gdLst>
                <a:ahLst/>
                <a:cxnLst>
                  <a:cxn ang="T10">
                    <a:pos x="T0" y="T1"/>
                  </a:cxn>
                  <a:cxn ang="T11">
                    <a:pos x="T2" y="T3"/>
                  </a:cxn>
                  <a:cxn ang="T12">
                    <a:pos x="T4" y="T5"/>
                  </a:cxn>
                  <a:cxn ang="T13">
                    <a:pos x="T6" y="T7"/>
                  </a:cxn>
                  <a:cxn ang="T14">
                    <a:pos x="T8" y="T9"/>
                  </a:cxn>
                </a:cxnLst>
                <a:rect l="T15" t="T16" r="T17" b="T18"/>
                <a:pathLst>
                  <a:path w="470" h="185">
                    <a:moveTo>
                      <a:pt x="455" y="0"/>
                    </a:moveTo>
                    <a:lnTo>
                      <a:pt x="470" y="99"/>
                    </a:lnTo>
                    <a:lnTo>
                      <a:pt x="15" y="185"/>
                    </a:lnTo>
                    <a:lnTo>
                      <a:pt x="0" y="85"/>
                    </a:lnTo>
                    <a:lnTo>
                      <a:pt x="455"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53" name="Group 331"/>
              <p:cNvGrpSpPr>
                <a:grpSpLocks/>
              </p:cNvGrpSpPr>
              <p:nvPr/>
            </p:nvGrpSpPr>
            <p:grpSpPr bwMode="auto">
              <a:xfrm>
                <a:off x="3082" y="1934"/>
                <a:ext cx="142" cy="192"/>
                <a:chOff x="3082" y="1934"/>
                <a:chExt cx="142" cy="192"/>
              </a:xfrm>
            </p:grpSpPr>
            <p:sp>
              <p:nvSpPr>
                <p:cNvPr id="27772" name="Freeform 332"/>
                <p:cNvSpPr>
                  <a:spLocks/>
                </p:cNvSpPr>
                <p:nvPr/>
              </p:nvSpPr>
              <p:spPr bwMode="auto">
                <a:xfrm>
                  <a:off x="3082" y="1934"/>
                  <a:ext cx="142" cy="192"/>
                </a:xfrm>
                <a:custGeom>
                  <a:avLst/>
                  <a:gdLst>
                    <a:gd name="T0" fmla="*/ 0 w 284"/>
                    <a:gd name="T1" fmla="*/ 1 h 384"/>
                    <a:gd name="T2" fmla="*/ 1 w 284"/>
                    <a:gd name="T3" fmla="*/ 3 h 384"/>
                    <a:gd name="T4" fmla="*/ 1 w 284"/>
                    <a:gd name="T5" fmla="*/ 3 h 384"/>
                    <a:gd name="T6" fmla="*/ 1 w 284"/>
                    <a:gd name="T7" fmla="*/ 3 h 384"/>
                    <a:gd name="T8" fmla="*/ 2 w 284"/>
                    <a:gd name="T9" fmla="*/ 3 h 384"/>
                    <a:gd name="T10" fmla="*/ 2 w 284"/>
                    <a:gd name="T11" fmla="*/ 3 h 384"/>
                    <a:gd name="T12" fmla="*/ 2 w 284"/>
                    <a:gd name="T13" fmla="*/ 2 h 384"/>
                    <a:gd name="T14" fmla="*/ 3 w 284"/>
                    <a:gd name="T15" fmla="*/ 2 h 384"/>
                    <a:gd name="T16" fmla="*/ 3 w 284"/>
                    <a:gd name="T17" fmla="*/ 1 h 384"/>
                    <a:gd name="T18" fmla="*/ 2 w 284"/>
                    <a:gd name="T19" fmla="*/ 1 h 384"/>
                    <a:gd name="T20" fmla="*/ 2 w 284"/>
                    <a:gd name="T21" fmla="*/ 0 h 384"/>
                    <a:gd name="T22" fmla="*/ 2 w 284"/>
                    <a:gd name="T23" fmla="*/ 0 h 384"/>
                    <a:gd name="T24" fmla="*/ 1 w 284"/>
                    <a:gd name="T25" fmla="*/ 1 h 384"/>
                    <a:gd name="T26" fmla="*/ 1 w 284"/>
                    <a:gd name="T27" fmla="*/ 1 h 384"/>
                    <a:gd name="T28" fmla="*/ 0 w 284"/>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384"/>
                    <a:gd name="T47" fmla="*/ 284 w 284"/>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384">
                      <a:moveTo>
                        <a:pt x="0" y="43"/>
                      </a:moveTo>
                      <a:lnTo>
                        <a:pt x="56" y="356"/>
                      </a:lnTo>
                      <a:lnTo>
                        <a:pt x="71" y="370"/>
                      </a:lnTo>
                      <a:lnTo>
                        <a:pt x="113" y="384"/>
                      </a:lnTo>
                      <a:lnTo>
                        <a:pt x="156" y="356"/>
                      </a:lnTo>
                      <a:lnTo>
                        <a:pt x="170" y="285"/>
                      </a:lnTo>
                      <a:lnTo>
                        <a:pt x="213" y="213"/>
                      </a:lnTo>
                      <a:lnTo>
                        <a:pt x="270" y="157"/>
                      </a:lnTo>
                      <a:lnTo>
                        <a:pt x="284" y="100"/>
                      </a:lnTo>
                      <a:lnTo>
                        <a:pt x="241" y="29"/>
                      </a:lnTo>
                      <a:lnTo>
                        <a:pt x="199" y="0"/>
                      </a:lnTo>
                      <a:lnTo>
                        <a:pt x="184" y="0"/>
                      </a:lnTo>
                      <a:lnTo>
                        <a:pt x="99" y="29"/>
                      </a:lnTo>
                      <a:lnTo>
                        <a:pt x="42" y="43"/>
                      </a:lnTo>
                      <a:lnTo>
                        <a:pt x="0" y="43"/>
                      </a:lnTo>
                      <a:close/>
                    </a:path>
                  </a:pathLst>
                </a:custGeom>
                <a:solidFill>
                  <a:srgbClr val="FFFFFF"/>
                </a:solidFill>
                <a:ln w="9525">
                  <a:noFill/>
                  <a:round/>
                  <a:headEnd/>
                  <a:tailEnd/>
                </a:ln>
              </p:spPr>
              <p:txBody>
                <a:bodyPr/>
                <a:lstStyle/>
                <a:p>
                  <a:endParaRPr lang="en-GB"/>
                </a:p>
              </p:txBody>
            </p:sp>
            <p:sp>
              <p:nvSpPr>
                <p:cNvPr id="27773" name="Freeform 333"/>
                <p:cNvSpPr>
                  <a:spLocks/>
                </p:cNvSpPr>
                <p:nvPr/>
              </p:nvSpPr>
              <p:spPr bwMode="auto">
                <a:xfrm>
                  <a:off x="3082" y="1934"/>
                  <a:ext cx="135" cy="192"/>
                </a:xfrm>
                <a:custGeom>
                  <a:avLst/>
                  <a:gdLst>
                    <a:gd name="T0" fmla="*/ 0 w 270"/>
                    <a:gd name="T1" fmla="*/ 1 h 384"/>
                    <a:gd name="T2" fmla="*/ 1 w 270"/>
                    <a:gd name="T3" fmla="*/ 3 h 384"/>
                    <a:gd name="T4" fmla="*/ 1 w 270"/>
                    <a:gd name="T5" fmla="*/ 3 h 384"/>
                    <a:gd name="T6" fmla="*/ 1 w 270"/>
                    <a:gd name="T7" fmla="*/ 3 h 384"/>
                    <a:gd name="T8" fmla="*/ 1 w 270"/>
                    <a:gd name="T9" fmla="*/ 3 h 384"/>
                    <a:gd name="T10" fmla="*/ 2 w 270"/>
                    <a:gd name="T11" fmla="*/ 3 h 384"/>
                    <a:gd name="T12" fmla="*/ 2 w 270"/>
                    <a:gd name="T13" fmla="*/ 2 h 384"/>
                    <a:gd name="T14" fmla="*/ 2 w 270"/>
                    <a:gd name="T15" fmla="*/ 2 h 384"/>
                    <a:gd name="T16" fmla="*/ 2 w 270"/>
                    <a:gd name="T17" fmla="*/ 1 h 384"/>
                    <a:gd name="T18" fmla="*/ 2 w 270"/>
                    <a:gd name="T19" fmla="*/ 1 h 384"/>
                    <a:gd name="T20" fmla="*/ 2 w 270"/>
                    <a:gd name="T21" fmla="*/ 0 h 384"/>
                    <a:gd name="T22" fmla="*/ 2 w 270"/>
                    <a:gd name="T23" fmla="*/ 0 h 384"/>
                    <a:gd name="T24" fmla="*/ 1 w 270"/>
                    <a:gd name="T25" fmla="*/ 1 h 384"/>
                    <a:gd name="T26" fmla="*/ 1 w 270"/>
                    <a:gd name="T27" fmla="*/ 1 h 384"/>
                    <a:gd name="T28" fmla="*/ 0 w 270"/>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70"/>
                    <a:gd name="T46" fmla="*/ 0 h 384"/>
                    <a:gd name="T47" fmla="*/ 270 w 270"/>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70" h="384">
                      <a:moveTo>
                        <a:pt x="0" y="43"/>
                      </a:moveTo>
                      <a:lnTo>
                        <a:pt x="56" y="356"/>
                      </a:lnTo>
                      <a:lnTo>
                        <a:pt x="56" y="384"/>
                      </a:lnTo>
                      <a:lnTo>
                        <a:pt x="99" y="384"/>
                      </a:lnTo>
                      <a:lnTo>
                        <a:pt x="142" y="356"/>
                      </a:lnTo>
                      <a:lnTo>
                        <a:pt x="170" y="270"/>
                      </a:lnTo>
                      <a:lnTo>
                        <a:pt x="199" y="199"/>
                      </a:lnTo>
                      <a:lnTo>
                        <a:pt x="256" y="157"/>
                      </a:lnTo>
                      <a:lnTo>
                        <a:pt x="270" y="86"/>
                      </a:lnTo>
                      <a:lnTo>
                        <a:pt x="227" y="29"/>
                      </a:lnTo>
                      <a:lnTo>
                        <a:pt x="199" y="0"/>
                      </a:lnTo>
                      <a:lnTo>
                        <a:pt x="184" y="0"/>
                      </a:lnTo>
                      <a:lnTo>
                        <a:pt x="85" y="29"/>
                      </a:lnTo>
                      <a:lnTo>
                        <a:pt x="42" y="29"/>
                      </a:lnTo>
                      <a:lnTo>
                        <a:pt x="0" y="43"/>
                      </a:lnTo>
                      <a:close/>
                    </a:path>
                  </a:pathLst>
                </a:custGeom>
                <a:noFill/>
                <a:ln w="11113">
                  <a:solidFill>
                    <a:srgbClr val="000000"/>
                  </a:solidFill>
                  <a:prstDash val="solid"/>
                  <a:round/>
                  <a:headEnd/>
                  <a:tailEnd/>
                </a:ln>
              </p:spPr>
              <p:txBody>
                <a:bodyPr/>
                <a:lstStyle/>
                <a:p>
                  <a:endParaRPr lang="en-GB"/>
                </a:p>
              </p:txBody>
            </p:sp>
            <p:sp>
              <p:nvSpPr>
                <p:cNvPr id="27774" name="Oval 334"/>
                <p:cNvSpPr>
                  <a:spLocks noChangeArrowheads="1"/>
                </p:cNvSpPr>
                <p:nvPr/>
              </p:nvSpPr>
              <p:spPr bwMode="auto">
                <a:xfrm>
                  <a:off x="3096" y="2062"/>
                  <a:ext cx="50" cy="50"/>
                </a:xfrm>
                <a:prstGeom prst="ellipse">
                  <a:avLst/>
                </a:prstGeom>
                <a:solidFill>
                  <a:srgbClr val="FFFFFF"/>
                </a:solidFill>
                <a:ln w="9525">
                  <a:noFill/>
                  <a:round/>
                  <a:headEnd/>
                  <a:tailEnd/>
                </a:ln>
              </p:spPr>
              <p:txBody>
                <a:bodyPr/>
                <a:lstStyle/>
                <a:p>
                  <a:endParaRPr lang="en-GB"/>
                </a:p>
              </p:txBody>
            </p:sp>
            <p:sp>
              <p:nvSpPr>
                <p:cNvPr id="27775" name="Oval 335"/>
                <p:cNvSpPr>
                  <a:spLocks noChangeArrowheads="1"/>
                </p:cNvSpPr>
                <p:nvPr/>
              </p:nvSpPr>
              <p:spPr bwMode="auto">
                <a:xfrm>
                  <a:off x="3099" y="2065"/>
                  <a:ext cx="44" cy="44"/>
                </a:xfrm>
                <a:prstGeom prst="ellipse">
                  <a:avLst/>
                </a:prstGeom>
                <a:solidFill>
                  <a:srgbClr val="FFFFFF"/>
                </a:solidFill>
                <a:ln w="11113">
                  <a:solidFill>
                    <a:srgbClr val="000000"/>
                  </a:solidFill>
                  <a:round/>
                  <a:headEnd/>
                  <a:tailEnd/>
                </a:ln>
              </p:spPr>
              <p:txBody>
                <a:bodyPr/>
                <a:lstStyle/>
                <a:p>
                  <a:endParaRPr lang="en-GB"/>
                </a:p>
              </p:txBody>
            </p:sp>
            <p:sp>
              <p:nvSpPr>
                <p:cNvPr id="27776" name="Oval 336"/>
                <p:cNvSpPr>
                  <a:spLocks noChangeArrowheads="1"/>
                </p:cNvSpPr>
                <p:nvPr/>
              </p:nvSpPr>
              <p:spPr bwMode="auto">
                <a:xfrm>
                  <a:off x="3153" y="1963"/>
                  <a:ext cx="43" cy="49"/>
                </a:xfrm>
                <a:prstGeom prst="ellipse">
                  <a:avLst/>
                </a:prstGeom>
                <a:solidFill>
                  <a:srgbClr val="FFFFFF"/>
                </a:solidFill>
                <a:ln w="9525">
                  <a:noFill/>
                  <a:round/>
                  <a:headEnd/>
                  <a:tailEnd/>
                </a:ln>
              </p:spPr>
              <p:txBody>
                <a:bodyPr/>
                <a:lstStyle/>
                <a:p>
                  <a:endParaRPr lang="en-GB"/>
                </a:p>
              </p:txBody>
            </p:sp>
            <p:sp>
              <p:nvSpPr>
                <p:cNvPr id="27777" name="Freeform 337"/>
                <p:cNvSpPr>
                  <a:spLocks/>
                </p:cNvSpPr>
                <p:nvPr/>
              </p:nvSpPr>
              <p:spPr bwMode="auto">
                <a:xfrm>
                  <a:off x="3153" y="1970"/>
                  <a:ext cx="43" cy="35"/>
                </a:xfrm>
                <a:custGeom>
                  <a:avLst/>
                  <a:gdLst>
                    <a:gd name="T0" fmla="*/ 1 w 85"/>
                    <a:gd name="T1" fmla="*/ 0 h 71"/>
                    <a:gd name="T2" fmla="*/ 1 w 85"/>
                    <a:gd name="T3" fmla="*/ 0 h 71"/>
                    <a:gd name="T4" fmla="*/ 1 w 85"/>
                    <a:gd name="T5" fmla="*/ 0 h 71"/>
                    <a:gd name="T6" fmla="*/ 1 w 85"/>
                    <a:gd name="T7" fmla="*/ 0 h 71"/>
                    <a:gd name="T8" fmla="*/ 1 w 85"/>
                    <a:gd name="T9" fmla="*/ 0 h 71"/>
                    <a:gd name="T10" fmla="*/ 0 w 85"/>
                    <a:gd name="T11" fmla="*/ 0 h 71"/>
                    <a:gd name="T12" fmla="*/ 0 w 85"/>
                    <a:gd name="T13" fmla="*/ 0 h 71"/>
                    <a:gd name="T14" fmla="*/ 0 w 85"/>
                    <a:gd name="T15" fmla="*/ 0 h 71"/>
                    <a:gd name="T16" fmla="*/ 1 w 85"/>
                    <a:gd name="T17" fmla="*/ 0 h 71"/>
                    <a:gd name="T18" fmla="*/ 1 w 85"/>
                    <a:gd name="T19" fmla="*/ 0 h 71"/>
                    <a:gd name="T20" fmla="*/ 1 w 85"/>
                    <a:gd name="T21" fmla="*/ 0 h 71"/>
                    <a:gd name="T22" fmla="*/ 1 w 85"/>
                    <a:gd name="T23" fmla="*/ 0 h 71"/>
                    <a:gd name="T24" fmla="*/ 1 w 85"/>
                    <a:gd name="T25" fmla="*/ 0 h 71"/>
                    <a:gd name="T26" fmla="*/ 1 w 85"/>
                    <a:gd name="T27" fmla="*/ 0 h 71"/>
                    <a:gd name="T28" fmla="*/ 1 w 85"/>
                    <a:gd name="T29" fmla="*/ 0 h 71"/>
                    <a:gd name="T30" fmla="*/ 1 w 85"/>
                    <a:gd name="T31" fmla="*/ 0 h 71"/>
                    <a:gd name="T32" fmla="*/ 1 w 85"/>
                    <a:gd name="T33" fmla="*/ 0 h 71"/>
                    <a:gd name="T34" fmla="*/ 1 w 85"/>
                    <a:gd name="T35" fmla="*/ 0 h 71"/>
                    <a:gd name="T36" fmla="*/ 1 w 85"/>
                    <a:gd name="T37" fmla="*/ 0 h 71"/>
                    <a:gd name="T38" fmla="*/ 1 w 85"/>
                    <a:gd name="T39" fmla="*/ 0 h 71"/>
                    <a:gd name="T40" fmla="*/ 1 w 85"/>
                    <a:gd name="T41" fmla="*/ 0 h 71"/>
                    <a:gd name="T42" fmla="*/ 1 w 85"/>
                    <a:gd name="T43" fmla="*/ 0 h 71"/>
                    <a:gd name="T44" fmla="*/ 1 w 85"/>
                    <a:gd name="T45" fmla="*/ 0 h 71"/>
                    <a:gd name="T46" fmla="*/ 1 w 85"/>
                    <a:gd name="T47" fmla="*/ 0 h 71"/>
                    <a:gd name="T48" fmla="*/ 1 w 85"/>
                    <a:gd name="T49" fmla="*/ 0 h 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5"/>
                    <a:gd name="T76" fmla="*/ 0 h 71"/>
                    <a:gd name="T77" fmla="*/ 85 w 85"/>
                    <a:gd name="T78" fmla="*/ 71 h 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5" h="71">
                      <a:moveTo>
                        <a:pt x="57" y="71"/>
                      </a:moveTo>
                      <a:lnTo>
                        <a:pt x="42" y="71"/>
                      </a:lnTo>
                      <a:lnTo>
                        <a:pt x="28" y="71"/>
                      </a:lnTo>
                      <a:lnTo>
                        <a:pt x="14" y="71"/>
                      </a:lnTo>
                      <a:lnTo>
                        <a:pt x="0" y="57"/>
                      </a:lnTo>
                      <a:lnTo>
                        <a:pt x="0" y="43"/>
                      </a:lnTo>
                      <a:lnTo>
                        <a:pt x="14" y="15"/>
                      </a:lnTo>
                      <a:lnTo>
                        <a:pt x="28" y="0"/>
                      </a:lnTo>
                      <a:lnTo>
                        <a:pt x="42" y="0"/>
                      </a:lnTo>
                      <a:lnTo>
                        <a:pt x="57" y="0"/>
                      </a:lnTo>
                      <a:lnTo>
                        <a:pt x="71" y="15"/>
                      </a:lnTo>
                      <a:lnTo>
                        <a:pt x="85" y="15"/>
                      </a:lnTo>
                      <a:lnTo>
                        <a:pt x="85" y="29"/>
                      </a:lnTo>
                      <a:lnTo>
                        <a:pt x="85" y="43"/>
                      </a:lnTo>
                      <a:lnTo>
                        <a:pt x="71" y="57"/>
                      </a:lnTo>
                      <a:lnTo>
                        <a:pt x="71" y="71"/>
                      </a:lnTo>
                      <a:lnTo>
                        <a:pt x="57" y="71"/>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754" name="Oval 338"/>
              <p:cNvSpPr>
                <a:spLocks noChangeArrowheads="1"/>
              </p:cNvSpPr>
              <p:nvPr/>
            </p:nvSpPr>
            <p:spPr bwMode="auto">
              <a:xfrm>
                <a:off x="3608" y="3013"/>
                <a:ext cx="35" cy="29"/>
              </a:xfrm>
              <a:prstGeom prst="ellipse">
                <a:avLst/>
              </a:prstGeom>
              <a:solidFill>
                <a:srgbClr val="FFFFFF"/>
              </a:solidFill>
              <a:ln w="9525">
                <a:noFill/>
                <a:round/>
                <a:headEnd/>
                <a:tailEnd/>
              </a:ln>
            </p:spPr>
            <p:txBody>
              <a:bodyPr/>
              <a:lstStyle/>
              <a:p>
                <a:endParaRPr lang="en-GB"/>
              </a:p>
            </p:txBody>
          </p:sp>
          <p:sp>
            <p:nvSpPr>
              <p:cNvPr id="27755" name="Freeform 339"/>
              <p:cNvSpPr>
                <a:spLocks/>
              </p:cNvSpPr>
              <p:nvPr/>
            </p:nvSpPr>
            <p:spPr bwMode="auto">
              <a:xfrm>
                <a:off x="3615" y="3013"/>
                <a:ext cx="21" cy="29"/>
              </a:xfrm>
              <a:custGeom>
                <a:avLst/>
                <a:gdLst>
                  <a:gd name="T0" fmla="*/ 0 w 43"/>
                  <a:gd name="T1" fmla="*/ 1 h 57"/>
                  <a:gd name="T2" fmla="*/ 0 w 43"/>
                  <a:gd name="T3" fmla="*/ 1 h 57"/>
                  <a:gd name="T4" fmla="*/ 0 w 43"/>
                  <a:gd name="T5" fmla="*/ 1 h 57"/>
                  <a:gd name="T6" fmla="*/ 0 w 43"/>
                  <a:gd name="T7" fmla="*/ 1 h 57"/>
                  <a:gd name="T8" fmla="*/ 0 w 43"/>
                  <a:gd name="T9" fmla="*/ 1 h 57"/>
                  <a:gd name="T10" fmla="*/ 0 w 43"/>
                  <a:gd name="T11" fmla="*/ 1 h 57"/>
                  <a:gd name="T12" fmla="*/ 0 w 43"/>
                  <a:gd name="T13" fmla="*/ 1 h 57"/>
                  <a:gd name="T14" fmla="*/ 0 w 43"/>
                  <a:gd name="T15" fmla="*/ 1 h 57"/>
                  <a:gd name="T16" fmla="*/ 0 w 43"/>
                  <a:gd name="T17" fmla="*/ 0 h 57"/>
                  <a:gd name="T18" fmla="*/ 0 w 43"/>
                  <a:gd name="T19" fmla="*/ 0 h 57"/>
                  <a:gd name="T20" fmla="*/ 0 w 43"/>
                  <a:gd name="T21" fmla="*/ 1 h 57"/>
                  <a:gd name="T22" fmla="*/ 0 w 43"/>
                  <a:gd name="T23" fmla="*/ 1 h 57"/>
                  <a:gd name="T24" fmla="*/ 0 w 43"/>
                  <a:gd name="T25" fmla="*/ 1 h 57"/>
                  <a:gd name="T26" fmla="*/ 0 w 43"/>
                  <a:gd name="T27" fmla="*/ 1 h 57"/>
                  <a:gd name="T28" fmla="*/ 0 w 43"/>
                  <a:gd name="T29" fmla="*/ 1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3"/>
                  <a:gd name="T46" fmla="*/ 0 h 57"/>
                  <a:gd name="T47" fmla="*/ 43 w 43"/>
                  <a:gd name="T48" fmla="*/ 57 h 5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3" h="57">
                    <a:moveTo>
                      <a:pt x="29" y="57"/>
                    </a:moveTo>
                    <a:lnTo>
                      <a:pt x="29" y="57"/>
                    </a:lnTo>
                    <a:lnTo>
                      <a:pt x="14" y="57"/>
                    </a:lnTo>
                    <a:lnTo>
                      <a:pt x="14" y="43"/>
                    </a:lnTo>
                    <a:lnTo>
                      <a:pt x="0" y="43"/>
                    </a:lnTo>
                    <a:lnTo>
                      <a:pt x="0" y="28"/>
                    </a:lnTo>
                    <a:lnTo>
                      <a:pt x="0" y="14"/>
                    </a:lnTo>
                    <a:lnTo>
                      <a:pt x="14" y="0"/>
                    </a:lnTo>
                    <a:lnTo>
                      <a:pt x="29" y="0"/>
                    </a:lnTo>
                    <a:lnTo>
                      <a:pt x="43" y="14"/>
                    </a:lnTo>
                    <a:lnTo>
                      <a:pt x="43" y="28"/>
                    </a:lnTo>
                    <a:lnTo>
                      <a:pt x="43" y="43"/>
                    </a:lnTo>
                    <a:lnTo>
                      <a:pt x="29" y="57"/>
                    </a:lnTo>
                    <a:close/>
                  </a:path>
                </a:pathLst>
              </a:custGeom>
              <a:solidFill>
                <a:srgbClr val="FFFFFF"/>
              </a:solidFill>
              <a:ln w="11113">
                <a:solidFill>
                  <a:srgbClr val="000000"/>
                </a:solidFill>
                <a:prstDash val="solid"/>
                <a:round/>
                <a:headEnd/>
                <a:tailEnd/>
              </a:ln>
            </p:spPr>
            <p:txBody>
              <a:bodyPr/>
              <a:lstStyle/>
              <a:p>
                <a:endParaRPr lang="en-GB"/>
              </a:p>
            </p:txBody>
          </p:sp>
          <p:sp>
            <p:nvSpPr>
              <p:cNvPr id="27756" name="Line 340"/>
              <p:cNvSpPr>
                <a:spLocks noChangeShapeType="1"/>
              </p:cNvSpPr>
              <p:nvPr/>
            </p:nvSpPr>
            <p:spPr bwMode="auto">
              <a:xfrm>
                <a:off x="3626" y="3053"/>
                <a:ext cx="1" cy="1"/>
              </a:xfrm>
              <a:prstGeom prst="line">
                <a:avLst/>
              </a:prstGeom>
              <a:noFill/>
              <a:ln w="33338">
                <a:solidFill>
                  <a:srgbClr val="000000"/>
                </a:solidFill>
                <a:round/>
                <a:headEnd/>
                <a:tailEnd/>
              </a:ln>
            </p:spPr>
            <p:txBody>
              <a:bodyPr/>
              <a:lstStyle/>
              <a:p>
                <a:endParaRPr lang="en-GB"/>
              </a:p>
            </p:txBody>
          </p:sp>
          <p:sp>
            <p:nvSpPr>
              <p:cNvPr id="27757" name="AutoShape 341"/>
              <p:cNvSpPr>
                <a:spLocks noChangeArrowheads="1"/>
              </p:cNvSpPr>
              <p:nvPr/>
            </p:nvSpPr>
            <p:spPr bwMode="auto">
              <a:xfrm>
                <a:off x="3380" y="1835"/>
                <a:ext cx="79" cy="42"/>
              </a:xfrm>
              <a:prstGeom prst="roundRect">
                <a:avLst>
                  <a:gd name="adj" fmla="val 0"/>
                </a:avLst>
              </a:prstGeom>
              <a:blipFill dpi="0" rotWithShape="0">
                <a:blip r:embed="rId12" cstate="print"/>
                <a:srcRect/>
                <a:tile tx="0" ty="0" sx="100000" sy="100000" flip="none" algn="tl"/>
              </a:blipFill>
              <a:ln w="9525">
                <a:noFill/>
                <a:round/>
                <a:headEnd/>
                <a:tailEnd/>
              </a:ln>
            </p:spPr>
            <p:txBody>
              <a:bodyPr/>
              <a:lstStyle/>
              <a:p>
                <a:endParaRPr lang="en-GB"/>
              </a:p>
            </p:txBody>
          </p:sp>
          <p:sp>
            <p:nvSpPr>
              <p:cNvPr id="27758" name="Freeform 342"/>
              <p:cNvSpPr>
                <a:spLocks/>
              </p:cNvSpPr>
              <p:nvPr/>
            </p:nvSpPr>
            <p:spPr bwMode="auto">
              <a:xfrm>
                <a:off x="3402" y="1810"/>
                <a:ext cx="50" cy="78"/>
              </a:xfrm>
              <a:custGeom>
                <a:avLst/>
                <a:gdLst>
                  <a:gd name="T0" fmla="*/ 1 w 100"/>
                  <a:gd name="T1" fmla="*/ 0 h 156"/>
                  <a:gd name="T2" fmla="*/ 1 w 100"/>
                  <a:gd name="T3" fmla="*/ 2 h 156"/>
                  <a:gd name="T4" fmla="*/ 1 w 100"/>
                  <a:gd name="T5" fmla="*/ 2 h 156"/>
                  <a:gd name="T6" fmla="*/ 0 w 100"/>
                  <a:gd name="T7" fmla="*/ 1 h 156"/>
                  <a:gd name="T8" fmla="*/ 1 w 100"/>
                  <a:gd name="T9" fmla="*/ 0 h 156"/>
                  <a:gd name="T10" fmla="*/ 0 60000 65536"/>
                  <a:gd name="T11" fmla="*/ 0 60000 65536"/>
                  <a:gd name="T12" fmla="*/ 0 60000 65536"/>
                  <a:gd name="T13" fmla="*/ 0 60000 65536"/>
                  <a:gd name="T14" fmla="*/ 0 60000 65536"/>
                  <a:gd name="T15" fmla="*/ 0 w 100"/>
                  <a:gd name="T16" fmla="*/ 0 h 156"/>
                  <a:gd name="T17" fmla="*/ 100 w 100"/>
                  <a:gd name="T18" fmla="*/ 156 h 156"/>
                </a:gdLst>
                <a:ahLst/>
                <a:cxnLst>
                  <a:cxn ang="T10">
                    <a:pos x="T0" y="T1"/>
                  </a:cxn>
                  <a:cxn ang="T11">
                    <a:pos x="T2" y="T3"/>
                  </a:cxn>
                  <a:cxn ang="T12">
                    <a:pos x="T4" y="T5"/>
                  </a:cxn>
                  <a:cxn ang="T13">
                    <a:pos x="T6" y="T7"/>
                  </a:cxn>
                  <a:cxn ang="T14">
                    <a:pos x="T8" y="T9"/>
                  </a:cxn>
                </a:cxnLst>
                <a:rect l="T15" t="T16" r="T17" b="T18"/>
                <a:pathLst>
                  <a:path w="100" h="156">
                    <a:moveTo>
                      <a:pt x="72" y="0"/>
                    </a:moveTo>
                    <a:lnTo>
                      <a:pt x="100" y="142"/>
                    </a:lnTo>
                    <a:lnTo>
                      <a:pt x="29" y="156"/>
                    </a:lnTo>
                    <a:lnTo>
                      <a:pt x="0" y="14"/>
                    </a:lnTo>
                    <a:lnTo>
                      <a:pt x="72" y="0"/>
                    </a:lnTo>
                    <a:close/>
                  </a:path>
                </a:pathLst>
              </a:custGeom>
              <a:blipFill dpi="0" rotWithShape="0">
                <a:blip r:embed="rId12" cstate="print"/>
                <a:srcRect/>
                <a:tile tx="0" ty="0" sx="100000" sy="100000" flip="none" algn="tl"/>
              </a:blipFill>
              <a:ln w="11113">
                <a:solidFill>
                  <a:srgbClr val="000000"/>
                </a:solidFill>
                <a:prstDash val="solid"/>
                <a:round/>
                <a:headEnd/>
                <a:tailEnd/>
              </a:ln>
            </p:spPr>
            <p:txBody>
              <a:bodyPr/>
              <a:lstStyle/>
              <a:p>
                <a:endParaRPr lang="en-GB"/>
              </a:p>
            </p:txBody>
          </p:sp>
          <p:sp>
            <p:nvSpPr>
              <p:cNvPr id="27759" name="Freeform 343"/>
              <p:cNvSpPr>
                <a:spLocks/>
              </p:cNvSpPr>
              <p:nvPr/>
            </p:nvSpPr>
            <p:spPr bwMode="auto">
              <a:xfrm>
                <a:off x="3473" y="2055"/>
                <a:ext cx="178" cy="930"/>
              </a:xfrm>
              <a:custGeom>
                <a:avLst/>
                <a:gdLst>
                  <a:gd name="T0" fmla="*/ 0 w 355"/>
                  <a:gd name="T1" fmla="*/ 0 h 1860"/>
                  <a:gd name="T2" fmla="*/ 1 w 355"/>
                  <a:gd name="T3" fmla="*/ 0 h 1860"/>
                  <a:gd name="T4" fmla="*/ 3 w 355"/>
                  <a:gd name="T5" fmla="*/ 15 h 1860"/>
                  <a:gd name="T6" fmla="*/ 3 w 355"/>
                  <a:gd name="T7" fmla="*/ 15 h 1860"/>
                  <a:gd name="T8" fmla="*/ 3 w 355"/>
                  <a:gd name="T9" fmla="*/ 15 h 1860"/>
                  <a:gd name="T10" fmla="*/ 0 w 355"/>
                  <a:gd name="T11" fmla="*/ 1 h 1860"/>
                  <a:gd name="T12" fmla="*/ 0 w 355"/>
                  <a:gd name="T13" fmla="*/ 0 h 1860"/>
                  <a:gd name="T14" fmla="*/ 0 60000 65536"/>
                  <a:gd name="T15" fmla="*/ 0 60000 65536"/>
                  <a:gd name="T16" fmla="*/ 0 60000 65536"/>
                  <a:gd name="T17" fmla="*/ 0 60000 65536"/>
                  <a:gd name="T18" fmla="*/ 0 60000 65536"/>
                  <a:gd name="T19" fmla="*/ 0 60000 65536"/>
                  <a:gd name="T20" fmla="*/ 0 60000 65536"/>
                  <a:gd name="T21" fmla="*/ 0 w 355"/>
                  <a:gd name="T22" fmla="*/ 0 h 1860"/>
                  <a:gd name="T23" fmla="*/ 355 w 355"/>
                  <a:gd name="T24" fmla="*/ 1860 h 18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5" h="1860">
                    <a:moveTo>
                      <a:pt x="0" y="0"/>
                    </a:moveTo>
                    <a:lnTo>
                      <a:pt x="14" y="0"/>
                    </a:lnTo>
                    <a:lnTo>
                      <a:pt x="355" y="1846"/>
                    </a:lnTo>
                    <a:lnTo>
                      <a:pt x="355" y="1860"/>
                    </a:lnTo>
                    <a:lnTo>
                      <a:pt x="341" y="1860"/>
                    </a:lnTo>
                    <a:lnTo>
                      <a:pt x="0" y="14"/>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grpSp>
            <p:nvGrpSpPr>
              <p:cNvPr id="27760" name="Group 344"/>
              <p:cNvGrpSpPr>
                <a:grpSpLocks/>
              </p:cNvGrpSpPr>
              <p:nvPr/>
            </p:nvGrpSpPr>
            <p:grpSpPr bwMode="auto">
              <a:xfrm>
                <a:off x="3601" y="3070"/>
                <a:ext cx="85" cy="164"/>
                <a:chOff x="3601" y="3070"/>
                <a:chExt cx="85" cy="164"/>
              </a:xfrm>
            </p:grpSpPr>
            <p:sp>
              <p:nvSpPr>
                <p:cNvPr id="27769" name="Freeform 345"/>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0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0"/>
                      </a:lnTo>
                      <a:lnTo>
                        <a:pt x="28" y="14"/>
                      </a:lnTo>
                      <a:lnTo>
                        <a:pt x="0" y="14"/>
                      </a:lnTo>
                      <a:close/>
                    </a:path>
                  </a:pathLst>
                </a:custGeom>
                <a:solidFill>
                  <a:srgbClr val="FFFFFF"/>
                </a:solidFill>
                <a:ln w="9525">
                  <a:noFill/>
                  <a:round/>
                  <a:headEnd/>
                  <a:tailEnd/>
                </a:ln>
              </p:spPr>
              <p:txBody>
                <a:bodyPr/>
                <a:lstStyle/>
                <a:p>
                  <a:endParaRPr lang="en-GB"/>
                </a:p>
              </p:txBody>
            </p:sp>
            <p:sp>
              <p:nvSpPr>
                <p:cNvPr id="27770" name="Freeform 346"/>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1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14"/>
                      </a:lnTo>
                      <a:lnTo>
                        <a:pt x="28" y="14"/>
                      </a:lnTo>
                      <a:lnTo>
                        <a:pt x="0" y="14"/>
                      </a:lnTo>
                      <a:close/>
                    </a:path>
                  </a:pathLst>
                </a:custGeom>
                <a:noFill/>
                <a:ln w="11113">
                  <a:solidFill>
                    <a:srgbClr val="000000"/>
                  </a:solidFill>
                  <a:prstDash val="solid"/>
                  <a:round/>
                  <a:headEnd/>
                  <a:tailEnd/>
                </a:ln>
              </p:spPr>
              <p:txBody>
                <a:bodyPr/>
                <a:lstStyle/>
                <a:p>
                  <a:endParaRPr lang="en-GB"/>
                </a:p>
              </p:txBody>
            </p:sp>
            <p:sp>
              <p:nvSpPr>
                <p:cNvPr id="27771" name="Freeform 347"/>
                <p:cNvSpPr>
                  <a:spLocks/>
                </p:cNvSpPr>
                <p:nvPr/>
              </p:nvSpPr>
              <p:spPr bwMode="auto">
                <a:xfrm>
                  <a:off x="3608" y="3085"/>
                  <a:ext cx="64" cy="142"/>
                </a:xfrm>
                <a:custGeom>
                  <a:avLst/>
                  <a:gdLst>
                    <a:gd name="T0" fmla="*/ 0 w 128"/>
                    <a:gd name="T1" fmla="*/ 0 h 284"/>
                    <a:gd name="T2" fmla="*/ 1 w 128"/>
                    <a:gd name="T3" fmla="*/ 3 h 284"/>
                    <a:gd name="T4" fmla="*/ 1 w 128"/>
                    <a:gd name="T5" fmla="*/ 3 h 284"/>
                    <a:gd name="T6" fmla="*/ 1 w 128"/>
                    <a:gd name="T7" fmla="*/ 3 h 284"/>
                    <a:gd name="T8" fmla="*/ 0 60000 65536"/>
                    <a:gd name="T9" fmla="*/ 0 60000 65536"/>
                    <a:gd name="T10" fmla="*/ 0 60000 65536"/>
                    <a:gd name="T11" fmla="*/ 0 60000 65536"/>
                    <a:gd name="T12" fmla="*/ 0 w 128"/>
                    <a:gd name="T13" fmla="*/ 0 h 284"/>
                    <a:gd name="T14" fmla="*/ 128 w 128"/>
                    <a:gd name="T15" fmla="*/ 284 h 284"/>
                  </a:gdLst>
                  <a:ahLst/>
                  <a:cxnLst>
                    <a:cxn ang="T8">
                      <a:pos x="T0" y="T1"/>
                    </a:cxn>
                    <a:cxn ang="T9">
                      <a:pos x="T2" y="T3"/>
                    </a:cxn>
                    <a:cxn ang="T10">
                      <a:pos x="T4" y="T5"/>
                    </a:cxn>
                    <a:cxn ang="T11">
                      <a:pos x="T6" y="T7"/>
                    </a:cxn>
                  </a:cxnLst>
                  <a:rect l="T12" t="T13" r="T14" b="T15"/>
                  <a:pathLst>
                    <a:path w="128" h="284">
                      <a:moveTo>
                        <a:pt x="0" y="0"/>
                      </a:moveTo>
                      <a:lnTo>
                        <a:pt x="71" y="284"/>
                      </a:lnTo>
                      <a:lnTo>
                        <a:pt x="85" y="284"/>
                      </a:lnTo>
                      <a:lnTo>
                        <a:pt x="128" y="284"/>
                      </a:lnTo>
                    </a:path>
                  </a:pathLst>
                </a:custGeom>
                <a:noFill/>
                <a:ln w="11113">
                  <a:solidFill>
                    <a:srgbClr val="BFBFBF"/>
                  </a:solidFill>
                  <a:prstDash val="solid"/>
                  <a:round/>
                  <a:headEnd/>
                  <a:tailEnd/>
                </a:ln>
              </p:spPr>
              <p:txBody>
                <a:bodyPr/>
                <a:lstStyle/>
                <a:p>
                  <a:endParaRPr lang="en-GB"/>
                </a:p>
              </p:txBody>
            </p:sp>
          </p:grpSp>
          <p:sp>
            <p:nvSpPr>
              <p:cNvPr id="27761" name="Freeform 348"/>
              <p:cNvSpPr>
                <a:spLocks/>
              </p:cNvSpPr>
              <p:nvPr/>
            </p:nvSpPr>
            <p:spPr bwMode="auto">
              <a:xfrm>
                <a:off x="3345" y="1835"/>
                <a:ext cx="149" cy="64"/>
              </a:xfrm>
              <a:custGeom>
                <a:avLst/>
                <a:gdLst>
                  <a:gd name="T0" fmla="*/ 1 w 298"/>
                  <a:gd name="T1" fmla="*/ 1 h 128"/>
                  <a:gd name="T2" fmla="*/ 1 w 298"/>
                  <a:gd name="T3" fmla="*/ 1 h 128"/>
                  <a:gd name="T4" fmla="*/ 2 w 298"/>
                  <a:gd name="T5" fmla="*/ 1 h 128"/>
                  <a:gd name="T6" fmla="*/ 2 w 298"/>
                  <a:gd name="T7" fmla="*/ 1 h 128"/>
                  <a:gd name="T8" fmla="*/ 2 w 298"/>
                  <a:gd name="T9" fmla="*/ 1 h 128"/>
                  <a:gd name="T10" fmla="*/ 2 w 298"/>
                  <a:gd name="T11" fmla="*/ 1 h 128"/>
                  <a:gd name="T12" fmla="*/ 3 w 298"/>
                  <a:gd name="T13" fmla="*/ 1 h 128"/>
                  <a:gd name="T14" fmla="*/ 3 w 298"/>
                  <a:gd name="T15" fmla="*/ 1 h 128"/>
                  <a:gd name="T16" fmla="*/ 3 w 298"/>
                  <a:gd name="T17" fmla="*/ 0 h 128"/>
                  <a:gd name="T18" fmla="*/ 2 w 298"/>
                  <a:gd name="T19" fmla="*/ 1 h 128"/>
                  <a:gd name="T20" fmla="*/ 2 w 298"/>
                  <a:gd name="T21" fmla="*/ 1 h 128"/>
                  <a:gd name="T22" fmla="*/ 2 w 298"/>
                  <a:gd name="T23" fmla="*/ 1 h 128"/>
                  <a:gd name="T24" fmla="*/ 1 w 298"/>
                  <a:gd name="T25" fmla="*/ 1 h 128"/>
                  <a:gd name="T26" fmla="*/ 1 w 298"/>
                  <a:gd name="T27" fmla="*/ 1 h 128"/>
                  <a:gd name="T28" fmla="*/ 1 w 298"/>
                  <a:gd name="T29" fmla="*/ 1 h 128"/>
                  <a:gd name="T30" fmla="*/ 0 w 298"/>
                  <a:gd name="T31" fmla="*/ 1 h 128"/>
                  <a:gd name="T32" fmla="*/ 1 w 298"/>
                  <a:gd name="T33" fmla="*/ 1 h 128"/>
                  <a:gd name="T34" fmla="*/ 1 w 298"/>
                  <a:gd name="T35" fmla="*/ 1 h 128"/>
                  <a:gd name="T36" fmla="*/ 1 w 298"/>
                  <a:gd name="T37" fmla="*/ 1 h 128"/>
                  <a:gd name="T38" fmla="*/ 1 w 298"/>
                  <a:gd name="T39" fmla="*/ 1 h 12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98"/>
                  <a:gd name="T61" fmla="*/ 0 h 128"/>
                  <a:gd name="T62" fmla="*/ 298 w 298"/>
                  <a:gd name="T63" fmla="*/ 128 h 12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98" h="128">
                    <a:moveTo>
                      <a:pt x="113" y="128"/>
                    </a:moveTo>
                    <a:lnTo>
                      <a:pt x="128" y="114"/>
                    </a:lnTo>
                    <a:lnTo>
                      <a:pt x="170" y="100"/>
                    </a:lnTo>
                    <a:lnTo>
                      <a:pt x="213" y="100"/>
                    </a:lnTo>
                    <a:lnTo>
                      <a:pt x="227" y="71"/>
                    </a:lnTo>
                    <a:lnTo>
                      <a:pt x="227" y="57"/>
                    </a:lnTo>
                    <a:lnTo>
                      <a:pt x="270" y="43"/>
                    </a:lnTo>
                    <a:lnTo>
                      <a:pt x="298" y="14"/>
                    </a:lnTo>
                    <a:lnTo>
                      <a:pt x="270" y="0"/>
                    </a:lnTo>
                    <a:lnTo>
                      <a:pt x="199" y="29"/>
                    </a:lnTo>
                    <a:lnTo>
                      <a:pt x="170" y="43"/>
                    </a:lnTo>
                    <a:lnTo>
                      <a:pt x="156" y="43"/>
                    </a:lnTo>
                    <a:lnTo>
                      <a:pt x="128" y="43"/>
                    </a:lnTo>
                    <a:lnTo>
                      <a:pt x="85" y="43"/>
                    </a:lnTo>
                    <a:lnTo>
                      <a:pt x="28" y="43"/>
                    </a:lnTo>
                    <a:lnTo>
                      <a:pt x="0" y="71"/>
                    </a:lnTo>
                    <a:lnTo>
                      <a:pt x="28" y="86"/>
                    </a:lnTo>
                    <a:lnTo>
                      <a:pt x="71" y="100"/>
                    </a:lnTo>
                    <a:lnTo>
                      <a:pt x="99" y="128"/>
                    </a:lnTo>
                    <a:lnTo>
                      <a:pt x="113" y="128"/>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762" name="Freeform 349"/>
              <p:cNvSpPr>
                <a:spLocks/>
              </p:cNvSpPr>
              <p:nvPr/>
            </p:nvSpPr>
            <p:spPr bwMode="auto">
              <a:xfrm>
                <a:off x="3345" y="1835"/>
                <a:ext cx="149" cy="64"/>
              </a:xfrm>
              <a:custGeom>
                <a:avLst/>
                <a:gdLst>
                  <a:gd name="T0" fmla="*/ 1 w 298"/>
                  <a:gd name="T1" fmla="*/ 1 h 128"/>
                  <a:gd name="T2" fmla="*/ 2 w 298"/>
                  <a:gd name="T3" fmla="*/ 1 h 128"/>
                  <a:gd name="T4" fmla="*/ 2 w 298"/>
                  <a:gd name="T5" fmla="*/ 1 h 128"/>
                  <a:gd name="T6" fmla="*/ 2 w 298"/>
                  <a:gd name="T7" fmla="*/ 1 h 128"/>
                  <a:gd name="T8" fmla="*/ 2 w 298"/>
                  <a:gd name="T9" fmla="*/ 1 h 128"/>
                  <a:gd name="T10" fmla="*/ 2 w 298"/>
                  <a:gd name="T11" fmla="*/ 1 h 128"/>
                  <a:gd name="T12" fmla="*/ 2 w 298"/>
                  <a:gd name="T13" fmla="*/ 1 h 128"/>
                  <a:gd name="T14" fmla="*/ 3 w 298"/>
                  <a:gd name="T15" fmla="*/ 1 h 128"/>
                  <a:gd name="T16" fmla="*/ 2 w 298"/>
                  <a:gd name="T17" fmla="*/ 0 h 128"/>
                  <a:gd name="T18" fmla="*/ 2 w 298"/>
                  <a:gd name="T19" fmla="*/ 1 h 128"/>
                  <a:gd name="T20" fmla="*/ 2 w 298"/>
                  <a:gd name="T21" fmla="*/ 1 h 128"/>
                  <a:gd name="T22" fmla="*/ 1 w 298"/>
                  <a:gd name="T23" fmla="*/ 1 h 128"/>
                  <a:gd name="T24" fmla="*/ 1 w 298"/>
                  <a:gd name="T25" fmla="*/ 1 h 128"/>
                  <a:gd name="T26" fmla="*/ 1 w 298"/>
                  <a:gd name="T27" fmla="*/ 1 h 128"/>
                  <a:gd name="T28" fmla="*/ 1 w 298"/>
                  <a:gd name="T29" fmla="*/ 1 h 128"/>
                  <a:gd name="T30" fmla="*/ 0 w 298"/>
                  <a:gd name="T31" fmla="*/ 1 h 128"/>
                  <a:gd name="T32" fmla="*/ 0 w 298"/>
                  <a:gd name="T33" fmla="*/ 1 h 128"/>
                  <a:gd name="T34" fmla="*/ 0 w 298"/>
                  <a:gd name="T35" fmla="*/ 1 h 128"/>
                  <a:gd name="T36" fmla="*/ 1 w 298"/>
                  <a:gd name="T37" fmla="*/ 1 h 128"/>
                  <a:gd name="T38" fmla="*/ 1 w 298"/>
                  <a:gd name="T39" fmla="*/ 1 h 128"/>
                  <a:gd name="T40" fmla="*/ 1 w 298"/>
                  <a:gd name="T41" fmla="*/ 1 h 128"/>
                  <a:gd name="T42" fmla="*/ 1 w 2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98"/>
                  <a:gd name="T67" fmla="*/ 0 h 128"/>
                  <a:gd name="T68" fmla="*/ 298 w 2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98" h="128">
                    <a:moveTo>
                      <a:pt x="113" y="128"/>
                    </a:moveTo>
                    <a:lnTo>
                      <a:pt x="156" y="114"/>
                    </a:lnTo>
                    <a:lnTo>
                      <a:pt x="199" y="100"/>
                    </a:lnTo>
                    <a:lnTo>
                      <a:pt x="213" y="100"/>
                    </a:lnTo>
                    <a:lnTo>
                      <a:pt x="213" y="86"/>
                    </a:lnTo>
                    <a:lnTo>
                      <a:pt x="213" y="57"/>
                    </a:lnTo>
                    <a:lnTo>
                      <a:pt x="256" y="29"/>
                    </a:lnTo>
                    <a:lnTo>
                      <a:pt x="298" y="14"/>
                    </a:lnTo>
                    <a:lnTo>
                      <a:pt x="256" y="0"/>
                    </a:lnTo>
                    <a:lnTo>
                      <a:pt x="185" y="14"/>
                    </a:lnTo>
                    <a:lnTo>
                      <a:pt x="156" y="43"/>
                    </a:lnTo>
                    <a:lnTo>
                      <a:pt x="128" y="57"/>
                    </a:lnTo>
                    <a:lnTo>
                      <a:pt x="113" y="57"/>
                    </a:lnTo>
                    <a:lnTo>
                      <a:pt x="85" y="43"/>
                    </a:lnTo>
                    <a:lnTo>
                      <a:pt x="28" y="43"/>
                    </a:lnTo>
                    <a:lnTo>
                      <a:pt x="0" y="43"/>
                    </a:lnTo>
                    <a:lnTo>
                      <a:pt x="0" y="57"/>
                    </a:lnTo>
                    <a:lnTo>
                      <a:pt x="0" y="71"/>
                    </a:lnTo>
                    <a:lnTo>
                      <a:pt x="28" y="86"/>
                    </a:lnTo>
                    <a:lnTo>
                      <a:pt x="57" y="100"/>
                    </a:lnTo>
                    <a:lnTo>
                      <a:pt x="85" y="128"/>
                    </a:lnTo>
                    <a:lnTo>
                      <a:pt x="99" y="128"/>
                    </a:lnTo>
                  </a:path>
                </a:pathLst>
              </a:custGeom>
              <a:noFill/>
              <a:ln w="11113">
                <a:solidFill>
                  <a:srgbClr val="000000"/>
                </a:solidFill>
                <a:prstDash val="solid"/>
                <a:round/>
                <a:headEnd/>
                <a:tailEnd/>
              </a:ln>
            </p:spPr>
            <p:txBody>
              <a:bodyPr/>
              <a:lstStyle/>
              <a:p>
                <a:endParaRPr lang="en-GB"/>
              </a:p>
            </p:txBody>
          </p:sp>
          <p:sp>
            <p:nvSpPr>
              <p:cNvPr id="27763" name="Oval 350"/>
              <p:cNvSpPr>
                <a:spLocks noChangeArrowheads="1"/>
              </p:cNvSpPr>
              <p:nvPr/>
            </p:nvSpPr>
            <p:spPr bwMode="auto">
              <a:xfrm>
                <a:off x="3437" y="2055"/>
                <a:ext cx="36" cy="35"/>
              </a:xfrm>
              <a:prstGeom prst="ellipse">
                <a:avLst/>
              </a:prstGeom>
              <a:solidFill>
                <a:srgbClr val="FFFFFF"/>
              </a:solidFill>
              <a:ln w="9525">
                <a:noFill/>
                <a:round/>
                <a:headEnd/>
                <a:tailEnd/>
              </a:ln>
            </p:spPr>
            <p:txBody>
              <a:bodyPr/>
              <a:lstStyle/>
              <a:p>
                <a:endParaRPr lang="en-GB"/>
              </a:p>
            </p:txBody>
          </p:sp>
          <p:sp>
            <p:nvSpPr>
              <p:cNvPr id="27764" name="Oval 351"/>
              <p:cNvSpPr>
                <a:spLocks noChangeArrowheads="1"/>
              </p:cNvSpPr>
              <p:nvPr/>
            </p:nvSpPr>
            <p:spPr bwMode="auto">
              <a:xfrm>
                <a:off x="3440" y="2058"/>
                <a:ext cx="30" cy="29"/>
              </a:xfrm>
              <a:prstGeom prst="ellipse">
                <a:avLst/>
              </a:prstGeom>
              <a:solidFill>
                <a:srgbClr val="FFFFFF"/>
              </a:solidFill>
              <a:ln w="11113">
                <a:solidFill>
                  <a:srgbClr val="000000"/>
                </a:solidFill>
                <a:round/>
                <a:headEnd/>
                <a:tailEnd/>
              </a:ln>
            </p:spPr>
            <p:txBody>
              <a:bodyPr/>
              <a:lstStyle/>
              <a:p>
                <a:endParaRPr lang="en-GB"/>
              </a:p>
            </p:txBody>
          </p:sp>
          <p:sp>
            <p:nvSpPr>
              <p:cNvPr id="27765" name="Line 352"/>
              <p:cNvSpPr>
                <a:spLocks noChangeShapeType="1"/>
              </p:cNvSpPr>
              <p:nvPr/>
            </p:nvSpPr>
            <p:spPr bwMode="auto">
              <a:xfrm>
                <a:off x="3448" y="2034"/>
                <a:ext cx="1" cy="1"/>
              </a:xfrm>
              <a:prstGeom prst="line">
                <a:avLst/>
              </a:prstGeom>
              <a:noFill/>
              <a:ln w="33338">
                <a:solidFill>
                  <a:srgbClr val="000000"/>
                </a:solidFill>
                <a:round/>
                <a:headEnd/>
                <a:tailEnd/>
              </a:ln>
            </p:spPr>
            <p:txBody>
              <a:bodyPr/>
              <a:lstStyle/>
              <a:p>
                <a:endParaRPr lang="en-GB"/>
              </a:p>
            </p:txBody>
          </p:sp>
          <p:sp>
            <p:nvSpPr>
              <p:cNvPr id="27766" name="Freeform 353"/>
              <p:cNvSpPr>
                <a:spLocks/>
              </p:cNvSpPr>
              <p:nvPr/>
            </p:nvSpPr>
            <p:spPr bwMode="auto">
              <a:xfrm>
                <a:off x="3395" y="1899"/>
                <a:ext cx="78" cy="113"/>
              </a:xfrm>
              <a:custGeom>
                <a:avLst/>
                <a:gdLst>
                  <a:gd name="T0" fmla="*/ 0 w 157"/>
                  <a:gd name="T1" fmla="*/ 0 h 228"/>
                  <a:gd name="T2" fmla="*/ 0 w 157"/>
                  <a:gd name="T3" fmla="*/ 1 h 228"/>
                  <a:gd name="T4" fmla="*/ 0 w 157"/>
                  <a:gd name="T5" fmla="*/ 1 h 228"/>
                  <a:gd name="T6" fmla="*/ 1 w 157"/>
                  <a:gd name="T7" fmla="*/ 1 h 228"/>
                  <a:gd name="T8" fmla="*/ 1 w 157"/>
                  <a:gd name="T9" fmla="*/ 1 h 228"/>
                  <a:gd name="T10" fmla="*/ 0 w 157"/>
                  <a:gd name="T11" fmla="*/ 0 h 228"/>
                  <a:gd name="T12" fmla="*/ 0 w 157"/>
                  <a:gd name="T13" fmla="*/ 0 h 228"/>
                  <a:gd name="T14" fmla="*/ 0 w 157"/>
                  <a:gd name="T15" fmla="*/ 0 h 228"/>
                  <a:gd name="T16" fmla="*/ 0 w 157"/>
                  <a:gd name="T17" fmla="*/ 0 h 228"/>
                  <a:gd name="T18" fmla="*/ 0 w 157"/>
                  <a:gd name="T19" fmla="*/ 0 h 22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28"/>
                  <a:gd name="T32" fmla="*/ 157 w 157"/>
                  <a:gd name="T33" fmla="*/ 228 h 22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28">
                    <a:moveTo>
                      <a:pt x="14" y="14"/>
                    </a:moveTo>
                    <a:lnTo>
                      <a:pt x="29" y="228"/>
                    </a:lnTo>
                    <a:lnTo>
                      <a:pt x="57" y="228"/>
                    </a:lnTo>
                    <a:lnTo>
                      <a:pt x="128" y="228"/>
                    </a:lnTo>
                    <a:lnTo>
                      <a:pt x="157" y="213"/>
                    </a:lnTo>
                    <a:lnTo>
                      <a:pt x="114" y="0"/>
                    </a:lnTo>
                    <a:lnTo>
                      <a:pt x="57" y="0"/>
                    </a:lnTo>
                    <a:lnTo>
                      <a:pt x="29" y="14"/>
                    </a:lnTo>
                    <a:lnTo>
                      <a:pt x="0" y="14"/>
                    </a:lnTo>
                    <a:lnTo>
                      <a:pt x="14" y="14"/>
                    </a:lnTo>
                    <a:close/>
                  </a:path>
                </a:pathLst>
              </a:custGeom>
              <a:solidFill>
                <a:srgbClr val="FFFFFF"/>
              </a:solidFill>
              <a:ln w="9525">
                <a:noFill/>
                <a:round/>
                <a:headEnd/>
                <a:tailEnd/>
              </a:ln>
            </p:spPr>
            <p:txBody>
              <a:bodyPr/>
              <a:lstStyle/>
              <a:p>
                <a:endParaRPr lang="en-GB"/>
              </a:p>
            </p:txBody>
          </p:sp>
          <p:sp>
            <p:nvSpPr>
              <p:cNvPr id="27767" name="Freeform 354"/>
              <p:cNvSpPr>
                <a:spLocks/>
              </p:cNvSpPr>
              <p:nvPr/>
            </p:nvSpPr>
            <p:spPr bwMode="auto">
              <a:xfrm>
                <a:off x="3395" y="1899"/>
                <a:ext cx="78" cy="128"/>
              </a:xfrm>
              <a:custGeom>
                <a:avLst/>
                <a:gdLst>
                  <a:gd name="T0" fmla="*/ 0 w 157"/>
                  <a:gd name="T1" fmla="*/ 1 h 256"/>
                  <a:gd name="T2" fmla="*/ 0 w 157"/>
                  <a:gd name="T3" fmla="*/ 2 h 256"/>
                  <a:gd name="T4" fmla="*/ 0 w 157"/>
                  <a:gd name="T5" fmla="*/ 2 h 256"/>
                  <a:gd name="T6" fmla="*/ 1 w 157"/>
                  <a:gd name="T7" fmla="*/ 2 h 256"/>
                  <a:gd name="T8" fmla="*/ 1 w 157"/>
                  <a:gd name="T9" fmla="*/ 2 h 256"/>
                  <a:gd name="T10" fmla="*/ 0 w 157"/>
                  <a:gd name="T11" fmla="*/ 0 h 256"/>
                  <a:gd name="T12" fmla="*/ 0 w 157"/>
                  <a:gd name="T13" fmla="*/ 0 h 256"/>
                  <a:gd name="T14" fmla="*/ 0 w 157"/>
                  <a:gd name="T15" fmla="*/ 0 h 256"/>
                  <a:gd name="T16" fmla="*/ 0 w 157"/>
                  <a:gd name="T17" fmla="*/ 0 h 256"/>
                  <a:gd name="T18" fmla="*/ 0 w 157"/>
                  <a:gd name="T19" fmla="*/ 1 h 2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56"/>
                  <a:gd name="T32" fmla="*/ 157 w 157"/>
                  <a:gd name="T33" fmla="*/ 256 h 25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56">
                    <a:moveTo>
                      <a:pt x="0" y="14"/>
                    </a:moveTo>
                    <a:lnTo>
                      <a:pt x="29" y="228"/>
                    </a:lnTo>
                    <a:lnTo>
                      <a:pt x="57" y="256"/>
                    </a:lnTo>
                    <a:lnTo>
                      <a:pt x="128" y="228"/>
                    </a:lnTo>
                    <a:lnTo>
                      <a:pt x="157" y="213"/>
                    </a:lnTo>
                    <a:lnTo>
                      <a:pt x="114" y="0"/>
                    </a:lnTo>
                    <a:lnTo>
                      <a:pt x="57" y="0"/>
                    </a:lnTo>
                    <a:lnTo>
                      <a:pt x="29" y="0"/>
                    </a:lnTo>
                    <a:lnTo>
                      <a:pt x="0" y="0"/>
                    </a:lnTo>
                    <a:lnTo>
                      <a:pt x="0" y="14"/>
                    </a:lnTo>
                    <a:close/>
                  </a:path>
                </a:pathLst>
              </a:custGeom>
              <a:noFill/>
              <a:ln w="11113">
                <a:solidFill>
                  <a:srgbClr val="000000"/>
                </a:solidFill>
                <a:prstDash val="solid"/>
                <a:round/>
                <a:headEnd/>
                <a:tailEnd/>
              </a:ln>
            </p:spPr>
            <p:txBody>
              <a:bodyPr/>
              <a:lstStyle/>
              <a:p>
                <a:endParaRPr lang="en-GB"/>
              </a:p>
            </p:txBody>
          </p:sp>
          <p:sp>
            <p:nvSpPr>
              <p:cNvPr id="27768" name="Freeform 355"/>
              <p:cNvSpPr>
                <a:spLocks/>
              </p:cNvSpPr>
              <p:nvPr/>
            </p:nvSpPr>
            <p:spPr bwMode="auto">
              <a:xfrm>
                <a:off x="3409" y="1927"/>
                <a:ext cx="43" cy="85"/>
              </a:xfrm>
              <a:custGeom>
                <a:avLst/>
                <a:gdLst>
                  <a:gd name="T0" fmla="*/ 0 w 85"/>
                  <a:gd name="T1" fmla="*/ 0 h 171"/>
                  <a:gd name="T2" fmla="*/ 1 w 85"/>
                  <a:gd name="T3" fmla="*/ 1 h 171"/>
                  <a:gd name="T4" fmla="*/ 1 w 85"/>
                  <a:gd name="T5" fmla="*/ 1 h 171"/>
                  <a:gd name="T6" fmla="*/ 1 w 85"/>
                  <a:gd name="T7" fmla="*/ 1 h 171"/>
                  <a:gd name="T8" fmla="*/ 0 60000 65536"/>
                  <a:gd name="T9" fmla="*/ 0 60000 65536"/>
                  <a:gd name="T10" fmla="*/ 0 60000 65536"/>
                  <a:gd name="T11" fmla="*/ 0 60000 65536"/>
                  <a:gd name="T12" fmla="*/ 0 w 85"/>
                  <a:gd name="T13" fmla="*/ 0 h 171"/>
                  <a:gd name="T14" fmla="*/ 85 w 85"/>
                  <a:gd name="T15" fmla="*/ 171 h 171"/>
                </a:gdLst>
                <a:ahLst/>
                <a:cxnLst>
                  <a:cxn ang="T8">
                    <a:pos x="T0" y="T1"/>
                  </a:cxn>
                  <a:cxn ang="T9">
                    <a:pos x="T2" y="T3"/>
                  </a:cxn>
                  <a:cxn ang="T10">
                    <a:pos x="T4" y="T5"/>
                  </a:cxn>
                  <a:cxn ang="T11">
                    <a:pos x="T6" y="T7"/>
                  </a:cxn>
                </a:cxnLst>
                <a:rect l="T12" t="T13" r="T14" b="T15"/>
                <a:pathLst>
                  <a:path w="85" h="171">
                    <a:moveTo>
                      <a:pt x="0" y="0"/>
                    </a:moveTo>
                    <a:lnTo>
                      <a:pt x="28" y="156"/>
                    </a:lnTo>
                    <a:lnTo>
                      <a:pt x="42" y="171"/>
                    </a:lnTo>
                    <a:lnTo>
                      <a:pt x="85" y="171"/>
                    </a:lnTo>
                  </a:path>
                </a:pathLst>
              </a:custGeom>
              <a:noFill/>
              <a:ln w="11113">
                <a:solidFill>
                  <a:srgbClr val="BFBFBF"/>
                </a:solidFill>
                <a:prstDash val="solid"/>
                <a:round/>
                <a:headEnd/>
                <a:tailEnd/>
              </a:ln>
            </p:spPr>
            <p:txBody>
              <a:bodyPr/>
              <a:lstStyle/>
              <a:p>
                <a:endParaRPr lang="en-GB"/>
              </a:p>
            </p:txBody>
          </p:sp>
        </p:grpSp>
        <p:grpSp>
          <p:nvGrpSpPr>
            <p:cNvPr id="27673" name="Group 356"/>
            <p:cNvGrpSpPr>
              <a:grpSpLocks/>
            </p:cNvGrpSpPr>
            <p:nvPr/>
          </p:nvGrpSpPr>
          <p:grpSpPr bwMode="auto">
            <a:xfrm>
              <a:off x="2982" y="2275"/>
              <a:ext cx="292" cy="302"/>
              <a:chOff x="2982" y="2275"/>
              <a:chExt cx="292" cy="302"/>
            </a:xfrm>
          </p:grpSpPr>
          <p:grpSp>
            <p:nvGrpSpPr>
              <p:cNvPr id="27728" name="Group 357"/>
              <p:cNvGrpSpPr>
                <a:grpSpLocks/>
              </p:cNvGrpSpPr>
              <p:nvPr/>
            </p:nvGrpSpPr>
            <p:grpSpPr bwMode="auto">
              <a:xfrm>
                <a:off x="3004" y="2356"/>
                <a:ext cx="189" cy="221"/>
                <a:chOff x="3004" y="2356"/>
                <a:chExt cx="189" cy="221"/>
              </a:xfrm>
            </p:grpSpPr>
            <p:sp>
              <p:nvSpPr>
                <p:cNvPr id="27731" name="Rectangle 358"/>
                <p:cNvSpPr>
                  <a:spLocks noChangeArrowheads="1"/>
                </p:cNvSpPr>
                <p:nvPr/>
              </p:nvSpPr>
              <p:spPr bwMode="auto">
                <a:xfrm>
                  <a:off x="3021" y="2356"/>
                  <a:ext cx="172" cy="221"/>
                </a:xfrm>
                <a:prstGeom prst="rect">
                  <a:avLst/>
                </a:prstGeom>
                <a:solidFill>
                  <a:srgbClr val="FFFFFF"/>
                </a:solidFill>
                <a:ln w="11113">
                  <a:solidFill>
                    <a:srgbClr val="000000"/>
                  </a:solidFill>
                  <a:miter lim="800000"/>
                  <a:headEnd/>
                  <a:tailEnd/>
                </a:ln>
              </p:spPr>
              <p:txBody>
                <a:bodyPr/>
                <a:lstStyle/>
                <a:p>
                  <a:endParaRPr lang="en-GB"/>
                </a:p>
              </p:txBody>
            </p:sp>
            <p:grpSp>
              <p:nvGrpSpPr>
                <p:cNvPr id="27732" name="Group 359"/>
                <p:cNvGrpSpPr>
                  <a:grpSpLocks/>
                </p:cNvGrpSpPr>
                <p:nvPr/>
              </p:nvGrpSpPr>
              <p:grpSpPr bwMode="auto">
                <a:xfrm>
                  <a:off x="3004" y="2374"/>
                  <a:ext cx="184" cy="179"/>
                  <a:chOff x="3004" y="2374"/>
                  <a:chExt cx="184" cy="179"/>
                </a:xfrm>
              </p:grpSpPr>
              <p:sp>
                <p:nvSpPr>
                  <p:cNvPr id="27733" name="Line 360"/>
                  <p:cNvSpPr>
                    <a:spLocks noChangeShapeType="1"/>
                  </p:cNvSpPr>
                  <p:nvPr/>
                </p:nvSpPr>
                <p:spPr bwMode="auto">
                  <a:xfrm>
                    <a:off x="3018" y="2395"/>
                    <a:ext cx="170" cy="1"/>
                  </a:xfrm>
                  <a:prstGeom prst="line">
                    <a:avLst/>
                  </a:prstGeom>
                  <a:noFill/>
                  <a:ln w="11113">
                    <a:solidFill>
                      <a:srgbClr val="000000"/>
                    </a:solidFill>
                    <a:round/>
                    <a:headEnd/>
                    <a:tailEnd/>
                  </a:ln>
                </p:spPr>
                <p:txBody>
                  <a:bodyPr/>
                  <a:lstStyle/>
                  <a:p>
                    <a:endParaRPr lang="en-GB"/>
                  </a:p>
                </p:txBody>
              </p:sp>
              <p:sp>
                <p:nvSpPr>
                  <p:cNvPr id="27734" name="Line 361"/>
                  <p:cNvSpPr>
                    <a:spLocks noChangeShapeType="1"/>
                  </p:cNvSpPr>
                  <p:nvPr/>
                </p:nvSpPr>
                <p:spPr bwMode="auto">
                  <a:xfrm>
                    <a:off x="3018" y="2445"/>
                    <a:ext cx="170" cy="1"/>
                  </a:xfrm>
                  <a:prstGeom prst="line">
                    <a:avLst/>
                  </a:prstGeom>
                  <a:noFill/>
                  <a:ln w="11113">
                    <a:solidFill>
                      <a:srgbClr val="000000"/>
                    </a:solidFill>
                    <a:round/>
                    <a:headEnd/>
                    <a:tailEnd/>
                  </a:ln>
                </p:spPr>
                <p:txBody>
                  <a:bodyPr/>
                  <a:lstStyle/>
                  <a:p>
                    <a:endParaRPr lang="en-GB"/>
                  </a:p>
                </p:txBody>
              </p:sp>
              <p:sp>
                <p:nvSpPr>
                  <p:cNvPr id="27735" name="Line 362"/>
                  <p:cNvSpPr>
                    <a:spLocks noChangeShapeType="1"/>
                  </p:cNvSpPr>
                  <p:nvPr/>
                </p:nvSpPr>
                <p:spPr bwMode="auto">
                  <a:xfrm>
                    <a:off x="3018" y="2480"/>
                    <a:ext cx="170" cy="1"/>
                  </a:xfrm>
                  <a:prstGeom prst="line">
                    <a:avLst/>
                  </a:prstGeom>
                  <a:noFill/>
                  <a:ln w="11113">
                    <a:solidFill>
                      <a:srgbClr val="000000"/>
                    </a:solidFill>
                    <a:round/>
                    <a:headEnd/>
                    <a:tailEnd/>
                  </a:ln>
                </p:spPr>
                <p:txBody>
                  <a:bodyPr/>
                  <a:lstStyle/>
                  <a:p>
                    <a:endParaRPr lang="en-GB"/>
                  </a:p>
                </p:txBody>
              </p:sp>
              <p:sp>
                <p:nvSpPr>
                  <p:cNvPr id="27736" name="Line 363"/>
                  <p:cNvSpPr>
                    <a:spLocks noChangeShapeType="1"/>
                  </p:cNvSpPr>
                  <p:nvPr/>
                </p:nvSpPr>
                <p:spPr bwMode="auto">
                  <a:xfrm>
                    <a:off x="3018" y="2530"/>
                    <a:ext cx="170" cy="1"/>
                  </a:xfrm>
                  <a:prstGeom prst="line">
                    <a:avLst/>
                  </a:prstGeom>
                  <a:noFill/>
                  <a:ln w="11113">
                    <a:solidFill>
                      <a:srgbClr val="000000"/>
                    </a:solidFill>
                    <a:round/>
                    <a:headEnd/>
                    <a:tailEnd/>
                  </a:ln>
                </p:spPr>
                <p:txBody>
                  <a:bodyPr/>
                  <a:lstStyle/>
                  <a:p>
                    <a:endParaRPr lang="en-GB"/>
                  </a:p>
                </p:txBody>
              </p:sp>
              <p:sp>
                <p:nvSpPr>
                  <p:cNvPr id="27737" name="Line 364"/>
                  <p:cNvSpPr>
                    <a:spLocks noChangeShapeType="1"/>
                  </p:cNvSpPr>
                  <p:nvPr/>
                </p:nvSpPr>
                <p:spPr bwMode="auto">
                  <a:xfrm>
                    <a:off x="3004" y="2374"/>
                    <a:ext cx="184" cy="1"/>
                  </a:xfrm>
                  <a:prstGeom prst="line">
                    <a:avLst/>
                  </a:prstGeom>
                  <a:noFill/>
                  <a:ln w="11113">
                    <a:solidFill>
                      <a:srgbClr val="000000"/>
                    </a:solidFill>
                    <a:round/>
                    <a:headEnd/>
                    <a:tailEnd/>
                  </a:ln>
                </p:spPr>
                <p:txBody>
                  <a:bodyPr/>
                  <a:lstStyle/>
                  <a:p>
                    <a:endParaRPr lang="en-GB"/>
                  </a:p>
                </p:txBody>
              </p:sp>
              <p:sp>
                <p:nvSpPr>
                  <p:cNvPr id="27738" name="Line 365"/>
                  <p:cNvSpPr>
                    <a:spLocks noChangeShapeType="1"/>
                  </p:cNvSpPr>
                  <p:nvPr/>
                </p:nvSpPr>
                <p:spPr bwMode="auto">
                  <a:xfrm>
                    <a:off x="3004" y="2416"/>
                    <a:ext cx="184" cy="1"/>
                  </a:xfrm>
                  <a:prstGeom prst="line">
                    <a:avLst/>
                  </a:prstGeom>
                  <a:noFill/>
                  <a:ln w="11113">
                    <a:solidFill>
                      <a:srgbClr val="000000"/>
                    </a:solidFill>
                    <a:round/>
                    <a:headEnd/>
                    <a:tailEnd/>
                  </a:ln>
                </p:spPr>
                <p:txBody>
                  <a:bodyPr/>
                  <a:lstStyle/>
                  <a:p>
                    <a:endParaRPr lang="en-GB"/>
                  </a:p>
                </p:txBody>
              </p:sp>
              <p:sp>
                <p:nvSpPr>
                  <p:cNvPr id="27739" name="Line 366"/>
                  <p:cNvSpPr>
                    <a:spLocks noChangeShapeType="1"/>
                  </p:cNvSpPr>
                  <p:nvPr/>
                </p:nvSpPr>
                <p:spPr bwMode="auto">
                  <a:xfrm>
                    <a:off x="3004" y="2466"/>
                    <a:ext cx="184" cy="1"/>
                  </a:xfrm>
                  <a:prstGeom prst="line">
                    <a:avLst/>
                  </a:prstGeom>
                  <a:noFill/>
                  <a:ln w="11113">
                    <a:solidFill>
                      <a:srgbClr val="000000"/>
                    </a:solidFill>
                    <a:round/>
                    <a:headEnd/>
                    <a:tailEnd/>
                  </a:ln>
                </p:spPr>
                <p:txBody>
                  <a:bodyPr/>
                  <a:lstStyle/>
                  <a:p>
                    <a:endParaRPr lang="en-GB"/>
                  </a:p>
                </p:txBody>
              </p:sp>
              <p:sp>
                <p:nvSpPr>
                  <p:cNvPr id="27740" name="Line 367"/>
                  <p:cNvSpPr>
                    <a:spLocks noChangeShapeType="1"/>
                  </p:cNvSpPr>
                  <p:nvPr/>
                </p:nvSpPr>
                <p:spPr bwMode="auto">
                  <a:xfrm>
                    <a:off x="3004" y="2502"/>
                    <a:ext cx="184" cy="1"/>
                  </a:xfrm>
                  <a:prstGeom prst="line">
                    <a:avLst/>
                  </a:prstGeom>
                  <a:noFill/>
                  <a:ln w="11113">
                    <a:solidFill>
                      <a:srgbClr val="000000"/>
                    </a:solidFill>
                    <a:round/>
                    <a:headEnd/>
                    <a:tailEnd/>
                  </a:ln>
                </p:spPr>
                <p:txBody>
                  <a:bodyPr/>
                  <a:lstStyle/>
                  <a:p>
                    <a:endParaRPr lang="en-GB"/>
                  </a:p>
                </p:txBody>
              </p:sp>
              <p:sp>
                <p:nvSpPr>
                  <p:cNvPr id="27741" name="Line 368"/>
                  <p:cNvSpPr>
                    <a:spLocks noChangeShapeType="1"/>
                  </p:cNvSpPr>
                  <p:nvPr/>
                </p:nvSpPr>
                <p:spPr bwMode="auto">
                  <a:xfrm>
                    <a:off x="3004" y="2552"/>
                    <a:ext cx="184" cy="1"/>
                  </a:xfrm>
                  <a:prstGeom prst="line">
                    <a:avLst/>
                  </a:prstGeom>
                  <a:noFill/>
                  <a:ln w="11113">
                    <a:solidFill>
                      <a:srgbClr val="000000"/>
                    </a:solidFill>
                    <a:round/>
                    <a:headEnd/>
                    <a:tailEnd/>
                  </a:ln>
                </p:spPr>
                <p:txBody>
                  <a:bodyPr/>
                  <a:lstStyle/>
                  <a:p>
                    <a:endParaRPr lang="en-GB"/>
                  </a:p>
                </p:txBody>
              </p:sp>
            </p:grpSp>
          </p:grpSp>
          <p:sp>
            <p:nvSpPr>
              <p:cNvPr id="27729" name="Freeform 369"/>
              <p:cNvSpPr>
                <a:spLocks/>
              </p:cNvSpPr>
              <p:nvPr/>
            </p:nvSpPr>
            <p:spPr bwMode="auto">
              <a:xfrm>
                <a:off x="2982" y="2282"/>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83"/>
                    </a:lnTo>
                    <a:lnTo>
                      <a:pt x="242" y="83"/>
                    </a:lnTo>
                    <a:lnTo>
                      <a:pt x="242" y="0"/>
                    </a:lnTo>
                    <a:lnTo>
                      <a:pt x="0" y="0"/>
                    </a:lnTo>
                    <a:lnTo>
                      <a:pt x="128" y="197"/>
                    </a:lnTo>
                    <a:lnTo>
                      <a:pt x="185" y="197"/>
                    </a:lnTo>
                    <a:lnTo>
                      <a:pt x="214" y="197"/>
                    </a:lnTo>
                    <a:lnTo>
                      <a:pt x="242" y="197"/>
                    </a:lnTo>
                    <a:close/>
                  </a:path>
                </a:pathLst>
              </a:custGeom>
              <a:solidFill>
                <a:srgbClr val="FFFFFF"/>
              </a:solidFill>
              <a:ln w="9525">
                <a:noFill/>
                <a:round/>
                <a:headEnd/>
                <a:tailEnd/>
              </a:ln>
            </p:spPr>
            <p:txBody>
              <a:bodyPr/>
              <a:lstStyle/>
              <a:p>
                <a:endParaRPr lang="en-GB"/>
              </a:p>
            </p:txBody>
          </p:sp>
          <p:sp>
            <p:nvSpPr>
              <p:cNvPr id="27730" name="Freeform 370"/>
              <p:cNvSpPr>
                <a:spLocks/>
              </p:cNvSpPr>
              <p:nvPr/>
            </p:nvSpPr>
            <p:spPr bwMode="auto">
              <a:xfrm>
                <a:off x="2982" y="2275"/>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71"/>
                    </a:lnTo>
                    <a:lnTo>
                      <a:pt x="242" y="71"/>
                    </a:lnTo>
                    <a:lnTo>
                      <a:pt x="242" y="0"/>
                    </a:lnTo>
                    <a:lnTo>
                      <a:pt x="0" y="0"/>
                    </a:lnTo>
                    <a:lnTo>
                      <a:pt x="128" y="197"/>
                    </a:lnTo>
                    <a:lnTo>
                      <a:pt x="185" y="197"/>
                    </a:lnTo>
                    <a:lnTo>
                      <a:pt x="214" y="197"/>
                    </a:lnTo>
                    <a:lnTo>
                      <a:pt x="242" y="197"/>
                    </a:lnTo>
                    <a:close/>
                  </a:path>
                </a:pathLst>
              </a:custGeom>
              <a:noFill/>
              <a:ln w="11113">
                <a:solidFill>
                  <a:srgbClr val="000000"/>
                </a:solidFill>
                <a:prstDash val="solid"/>
                <a:round/>
                <a:headEnd/>
                <a:tailEnd/>
              </a:ln>
            </p:spPr>
            <p:txBody>
              <a:bodyPr/>
              <a:lstStyle/>
              <a:p>
                <a:endParaRPr lang="en-GB"/>
              </a:p>
            </p:txBody>
          </p:sp>
        </p:grpSp>
        <p:grpSp>
          <p:nvGrpSpPr>
            <p:cNvPr id="27674" name="Group 371"/>
            <p:cNvGrpSpPr>
              <a:grpSpLocks/>
            </p:cNvGrpSpPr>
            <p:nvPr/>
          </p:nvGrpSpPr>
          <p:grpSpPr bwMode="auto">
            <a:xfrm>
              <a:off x="3523" y="1465"/>
              <a:ext cx="988" cy="1534"/>
              <a:chOff x="3523" y="1465"/>
              <a:chExt cx="988" cy="1534"/>
            </a:xfrm>
          </p:grpSpPr>
          <p:sp>
            <p:nvSpPr>
              <p:cNvPr id="27691" name="AutoShape 372"/>
              <p:cNvSpPr>
                <a:spLocks noChangeArrowheads="1"/>
              </p:cNvSpPr>
              <p:nvPr/>
            </p:nvSpPr>
            <p:spPr bwMode="auto">
              <a:xfrm>
                <a:off x="3956" y="2416"/>
                <a:ext cx="57" cy="100"/>
              </a:xfrm>
              <a:prstGeom prst="roundRect">
                <a:avLst>
                  <a:gd name="adj" fmla="val 0"/>
                </a:avLst>
              </a:prstGeom>
              <a:solidFill>
                <a:srgbClr val="FFFFFF"/>
              </a:solidFill>
              <a:ln w="9525">
                <a:noFill/>
                <a:round/>
                <a:headEnd/>
                <a:tailEnd/>
              </a:ln>
            </p:spPr>
            <p:txBody>
              <a:bodyPr/>
              <a:lstStyle/>
              <a:p>
                <a:endParaRPr lang="en-GB"/>
              </a:p>
            </p:txBody>
          </p:sp>
          <p:sp>
            <p:nvSpPr>
              <p:cNvPr id="27692" name="Freeform 373"/>
              <p:cNvSpPr>
                <a:spLocks/>
              </p:cNvSpPr>
              <p:nvPr/>
            </p:nvSpPr>
            <p:spPr bwMode="auto">
              <a:xfrm>
                <a:off x="3935" y="2424"/>
                <a:ext cx="100" cy="92"/>
              </a:xfrm>
              <a:custGeom>
                <a:avLst/>
                <a:gdLst>
                  <a:gd name="T0" fmla="*/ 1 w 199"/>
                  <a:gd name="T1" fmla="*/ 0 h 185"/>
                  <a:gd name="T2" fmla="*/ 2 w 199"/>
                  <a:gd name="T3" fmla="*/ 0 h 185"/>
                  <a:gd name="T4" fmla="*/ 2 w 199"/>
                  <a:gd name="T5" fmla="*/ 1 h 185"/>
                  <a:gd name="T6" fmla="*/ 0 w 199"/>
                  <a:gd name="T7" fmla="*/ 0 h 185"/>
                  <a:gd name="T8" fmla="*/ 1 w 199"/>
                  <a:gd name="T9" fmla="*/ 0 h 185"/>
                  <a:gd name="T10" fmla="*/ 0 60000 65536"/>
                  <a:gd name="T11" fmla="*/ 0 60000 65536"/>
                  <a:gd name="T12" fmla="*/ 0 60000 65536"/>
                  <a:gd name="T13" fmla="*/ 0 60000 65536"/>
                  <a:gd name="T14" fmla="*/ 0 60000 65536"/>
                  <a:gd name="T15" fmla="*/ 0 w 199"/>
                  <a:gd name="T16" fmla="*/ 0 h 185"/>
                  <a:gd name="T17" fmla="*/ 199 w 199"/>
                  <a:gd name="T18" fmla="*/ 185 h 185"/>
                </a:gdLst>
                <a:ahLst/>
                <a:cxnLst>
                  <a:cxn ang="T10">
                    <a:pos x="T0" y="T1"/>
                  </a:cxn>
                  <a:cxn ang="T11">
                    <a:pos x="T2" y="T3"/>
                  </a:cxn>
                  <a:cxn ang="T12">
                    <a:pos x="T4" y="T5"/>
                  </a:cxn>
                  <a:cxn ang="T13">
                    <a:pos x="T6" y="T7"/>
                  </a:cxn>
                  <a:cxn ang="T14">
                    <a:pos x="T8" y="T9"/>
                  </a:cxn>
                </a:cxnLst>
                <a:rect l="T15" t="T16" r="T17" b="T18"/>
                <a:pathLst>
                  <a:path w="199" h="185">
                    <a:moveTo>
                      <a:pt x="57" y="0"/>
                    </a:moveTo>
                    <a:lnTo>
                      <a:pt x="199" y="114"/>
                    </a:lnTo>
                    <a:lnTo>
                      <a:pt x="156" y="185"/>
                    </a:lnTo>
                    <a:lnTo>
                      <a:pt x="0" y="85"/>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7693" name="AutoShape 374"/>
              <p:cNvSpPr>
                <a:spLocks noChangeArrowheads="1"/>
              </p:cNvSpPr>
              <p:nvPr/>
            </p:nvSpPr>
            <p:spPr bwMode="auto">
              <a:xfrm>
                <a:off x="4027" y="2431"/>
                <a:ext cx="57" cy="21"/>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694" name="Freeform 375"/>
              <p:cNvSpPr>
                <a:spLocks/>
              </p:cNvSpPr>
              <p:nvPr/>
            </p:nvSpPr>
            <p:spPr bwMode="auto">
              <a:xfrm>
                <a:off x="4035" y="2409"/>
                <a:ext cx="49" cy="57"/>
              </a:xfrm>
              <a:custGeom>
                <a:avLst/>
                <a:gdLst>
                  <a:gd name="T0" fmla="*/ 0 w 100"/>
                  <a:gd name="T1" fmla="*/ 0 h 113"/>
                  <a:gd name="T2" fmla="*/ 0 w 100"/>
                  <a:gd name="T3" fmla="*/ 1 h 113"/>
                  <a:gd name="T4" fmla="*/ 0 w 100"/>
                  <a:gd name="T5" fmla="*/ 1 h 113"/>
                  <a:gd name="T6" fmla="*/ 0 w 100"/>
                  <a:gd name="T7" fmla="*/ 1 h 113"/>
                  <a:gd name="T8" fmla="*/ 0 w 100"/>
                  <a:gd name="T9" fmla="*/ 0 h 113"/>
                  <a:gd name="T10" fmla="*/ 0 60000 65536"/>
                  <a:gd name="T11" fmla="*/ 0 60000 65536"/>
                  <a:gd name="T12" fmla="*/ 0 60000 65536"/>
                  <a:gd name="T13" fmla="*/ 0 60000 65536"/>
                  <a:gd name="T14" fmla="*/ 0 60000 65536"/>
                  <a:gd name="T15" fmla="*/ 0 w 100"/>
                  <a:gd name="T16" fmla="*/ 0 h 113"/>
                  <a:gd name="T17" fmla="*/ 100 w 100"/>
                  <a:gd name="T18" fmla="*/ 113 h 113"/>
                </a:gdLst>
                <a:ahLst/>
                <a:cxnLst>
                  <a:cxn ang="T10">
                    <a:pos x="T0" y="T1"/>
                  </a:cxn>
                  <a:cxn ang="T11">
                    <a:pos x="T2" y="T3"/>
                  </a:cxn>
                  <a:cxn ang="T12">
                    <a:pos x="T4" y="T5"/>
                  </a:cxn>
                  <a:cxn ang="T13">
                    <a:pos x="T6" y="T7"/>
                  </a:cxn>
                  <a:cxn ang="T14">
                    <a:pos x="T8" y="T9"/>
                  </a:cxn>
                </a:cxnLst>
                <a:rect l="T15" t="T16" r="T17" b="T18"/>
                <a:pathLst>
                  <a:path w="100" h="113">
                    <a:moveTo>
                      <a:pt x="57" y="0"/>
                    </a:moveTo>
                    <a:lnTo>
                      <a:pt x="100" y="28"/>
                    </a:lnTo>
                    <a:lnTo>
                      <a:pt x="28" y="113"/>
                    </a:lnTo>
                    <a:lnTo>
                      <a:pt x="0" y="99"/>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695" name="Freeform 376"/>
              <p:cNvSpPr>
                <a:spLocks/>
              </p:cNvSpPr>
              <p:nvPr/>
            </p:nvSpPr>
            <p:spPr bwMode="auto">
              <a:xfrm>
                <a:off x="4027" y="2374"/>
                <a:ext cx="50" cy="35"/>
              </a:xfrm>
              <a:custGeom>
                <a:avLst/>
                <a:gdLst>
                  <a:gd name="T0" fmla="*/ 1 w 99"/>
                  <a:gd name="T1" fmla="*/ 0 h 71"/>
                  <a:gd name="T2" fmla="*/ 1 w 99"/>
                  <a:gd name="T3" fmla="*/ 0 h 71"/>
                  <a:gd name="T4" fmla="*/ 1 w 99"/>
                  <a:gd name="T5" fmla="*/ 0 h 71"/>
                  <a:gd name="T6" fmla="*/ 1 w 99"/>
                  <a:gd name="T7" fmla="*/ 0 h 71"/>
                  <a:gd name="T8" fmla="*/ 1 w 99"/>
                  <a:gd name="T9" fmla="*/ 0 h 71"/>
                  <a:gd name="T10" fmla="*/ 1 w 99"/>
                  <a:gd name="T11" fmla="*/ 0 h 71"/>
                  <a:gd name="T12" fmla="*/ 1 w 99"/>
                  <a:gd name="T13" fmla="*/ 0 h 71"/>
                  <a:gd name="T14" fmla="*/ 0 w 99"/>
                  <a:gd name="T15" fmla="*/ 0 h 71"/>
                  <a:gd name="T16" fmla="*/ 1 w 99"/>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71"/>
                  <a:gd name="T29" fmla="*/ 99 w 99"/>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71">
                    <a:moveTo>
                      <a:pt x="14" y="14"/>
                    </a:moveTo>
                    <a:lnTo>
                      <a:pt x="42" y="0"/>
                    </a:lnTo>
                    <a:lnTo>
                      <a:pt x="99" y="28"/>
                    </a:lnTo>
                    <a:lnTo>
                      <a:pt x="99" y="57"/>
                    </a:lnTo>
                    <a:lnTo>
                      <a:pt x="99" y="71"/>
                    </a:lnTo>
                    <a:lnTo>
                      <a:pt x="57" y="28"/>
                    </a:lnTo>
                    <a:lnTo>
                      <a:pt x="28" y="28"/>
                    </a:lnTo>
                    <a:lnTo>
                      <a:pt x="0" y="14"/>
                    </a:lnTo>
                    <a:lnTo>
                      <a:pt x="14" y="14"/>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696" name="Freeform 377"/>
              <p:cNvSpPr>
                <a:spLocks/>
              </p:cNvSpPr>
              <p:nvPr/>
            </p:nvSpPr>
            <p:spPr bwMode="auto">
              <a:xfrm>
                <a:off x="4035" y="2374"/>
                <a:ext cx="42" cy="35"/>
              </a:xfrm>
              <a:custGeom>
                <a:avLst/>
                <a:gdLst>
                  <a:gd name="T0" fmla="*/ 0 w 85"/>
                  <a:gd name="T1" fmla="*/ 0 h 71"/>
                  <a:gd name="T2" fmla="*/ 0 w 85"/>
                  <a:gd name="T3" fmla="*/ 0 h 71"/>
                  <a:gd name="T4" fmla="*/ 0 w 85"/>
                  <a:gd name="T5" fmla="*/ 0 h 71"/>
                  <a:gd name="T6" fmla="*/ 0 w 85"/>
                  <a:gd name="T7" fmla="*/ 0 h 71"/>
                  <a:gd name="T8" fmla="*/ 0 w 85"/>
                  <a:gd name="T9" fmla="*/ 0 h 71"/>
                  <a:gd name="T10" fmla="*/ 0 w 85"/>
                  <a:gd name="T11" fmla="*/ 0 h 71"/>
                  <a:gd name="T12" fmla="*/ 0 w 85"/>
                  <a:gd name="T13" fmla="*/ 0 h 71"/>
                  <a:gd name="T14" fmla="*/ 0 w 85"/>
                  <a:gd name="T15" fmla="*/ 0 h 71"/>
                  <a:gd name="T16" fmla="*/ 0 w 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71"/>
                  <a:gd name="T29" fmla="*/ 85 w 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71">
                    <a:moveTo>
                      <a:pt x="0" y="14"/>
                    </a:moveTo>
                    <a:lnTo>
                      <a:pt x="0" y="0"/>
                    </a:lnTo>
                    <a:lnTo>
                      <a:pt x="28" y="0"/>
                    </a:lnTo>
                    <a:lnTo>
                      <a:pt x="85" y="28"/>
                    </a:lnTo>
                    <a:lnTo>
                      <a:pt x="85" y="57"/>
                    </a:lnTo>
                    <a:lnTo>
                      <a:pt x="71" y="71"/>
                    </a:lnTo>
                    <a:lnTo>
                      <a:pt x="28" y="57"/>
                    </a:lnTo>
                    <a:lnTo>
                      <a:pt x="14" y="28"/>
                    </a:lnTo>
                    <a:lnTo>
                      <a:pt x="0" y="14"/>
                    </a:lnTo>
                    <a:close/>
                  </a:path>
                </a:pathLst>
              </a:custGeom>
              <a:noFill/>
              <a:ln w="11113">
                <a:solidFill>
                  <a:srgbClr val="000000"/>
                </a:solidFill>
                <a:prstDash val="solid"/>
                <a:round/>
                <a:headEnd/>
                <a:tailEnd/>
              </a:ln>
            </p:spPr>
            <p:txBody>
              <a:bodyPr/>
              <a:lstStyle/>
              <a:p>
                <a:endParaRPr lang="en-GB"/>
              </a:p>
            </p:txBody>
          </p:sp>
          <p:sp>
            <p:nvSpPr>
              <p:cNvPr id="27697" name="Line 378"/>
              <p:cNvSpPr>
                <a:spLocks noChangeShapeType="1"/>
              </p:cNvSpPr>
              <p:nvPr/>
            </p:nvSpPr>
            <p:spPr bwMode="auto">
              <a:xfrm>
                <a:off x="4022" y="2354"/>
                <a:ext cx="38" cy="24"/>
              </a:xfrm>
              <a:prstGeom prst="line">
                <a:avLst/>
              </a:prstGeom>
              <a:noFill/>
              <a:ln w="7938">
                <a:solidFill>
                  <a:srgbClr val="000000"/>
                </a:solidFill>
                <a:round/>
                <a:headEnd/>
                <a:tailEnd/>
              </a:ln>
            </p:spPr>
            <p:txBody>
              <a:bodyPr/>
              <a:lstStyle/>
              <a:p>
                <a:endParaRPr lang="en-GB"/>
              </a:p>
            </p:txBody>
          </p:sp>
          <p:sp>
            <p:nvSpPr>
              <p:cNvPr id="27698" name="Freeform 379"/>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699" name="Freeform 380"/>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noFill/>
              <a:ln w="11113">
                <a:solidFill>
                  <a:srgbClr val="000000"/>
                </a:solidFill>
                <a:prstDash val="solid"/>
                <a:round/>
                <a:headEnd/>
                <a:tailEnd/>
              </a:ln>
            </p:spPr>
            <p:txBody>
              <a:bodyPr/>
              <a:lstStyle/>
              <a:p>
                <a:endParaRPr lang="en-GB"/>
              </a:p>
            </p:txBody>
          </p:sp>
          <p:sp>
            <p:nvSpPr>
              <p:cNvPr id="27700" name="Arc 381"/>
              <p:cNvSpPr>
                <a:spLocks/>
              </p:cNvSpPr>
              <p:nvPr/>
            </p:nvSpPr>
            <p:spPr bwMode="auto">
              <a:xfrm>
                <a:off x="3643" y="2850"/>
                <a:ext cx="79" cy="149"/>
              </a:xfrm>
              <a:custGeom>
                <a:avLst/>
                <a:gdLst>
                  <a:gd name="T0" fmla="*/ 0 w 21600"/>
                  <a:gd name="T1" fmla="*/ 0 h 39371"/>
                  <a:gd name="T2" fmla="*/ 0 w 21600"/>
                  <a:gd name="T3" fmla="*/ 0 h 39371"/>
                  <a:gd name="T4" fmla="*/ 0 w 21600"/>
                  <a:gd name="T5" fmla="*/ 0 h 39371"/>
                  <a:gd name="T6" fmla="*/ 0 60000 65536"/>
                  <a:gd name="T7" fmla="*/ 0 60000 65536"/>
                  <a:gd name="T8" fmla="*/ 0 60000 65536"/>
                  <a:gd name="T9" fmla="*/ 0 w 21600"/>
                  <a:gd name="T10" fmla="*/ 0 h 39371"/>
                  <a:gd name="T11" fmla="*/ 21600 w 21600"/>
                  <a:gd name="T12" fmla="*/ 39371 h 39371"/>
                </a:gdLst>
                <a:ahLst/>
                <a:cxnLst>
                  <a:cxn ang="T6">
                    <a:pos x="T0" y="T1"/>
                  </a:cxn>
                  <a:cxn ang="T7">
                    <a:pos x="T2" y="T3"/>
                  </a:cxn>
                  <a:cxn ang="T8">
                    <a:pos x="T4" y="T5"/>
                  </a:cxn>
                </a:cxnLst>
                <a:rect l="T9" t="T10" r="T11" b="T12"/>
                <a:pathLst>
                  <a:path w="21600" h="39371" fill="none" extrusionOk="0">
                    <a:moveTo>
                      <a:pt x="12457" y="39370"/>
                    </a:moveTo>
                    <a:cubicBezTo>
                      <a:pt x="4856" y="35819"/>
                      <a:pt x="0" y="28189"/>
                      <a:pt x="0" y="19801"/>
                    </a:cubicBezTo>
                    <a:cubicBezTo>
                      <a:pt x="-1" y="11208"/>
                      <a:pt x="5093" y="3432"/>
                      <a:pt x="12970" y="-1"/>
                    </a:cubicBezTo>
                  </a:path>
                  <a:path w="21600" h="39371" stroke="0" extrusionOk="0">
                    <a:moveTo>
                      <a:pt x="12457" y="39370"/>
                    </a:moveTo>
                    <a:cubicBezTo>
                      <a:pt x="4856" y="35819"/>
                      <a:pt x="0" y="28189"/>
                      <a:pt x="0" y="19801"/>
                    </a:cubicBezTo>
                    <a:cubicBezTo>
                      <a:pt x="-1" y="11208"/>
                      <a:pt x="5093" y="3432"/>
                      <a:pt x="12970" y="-1"/>
                    </a:cubicBezTo>
                    <a:lnTo>
                      <a:pt x="21600" y="19801"/>
                    </a:lnTo>
                    <a:lnTo>
                      <a:pt x="12457" y="39370"/>
                    </a:lnTo>
                    <a:close/>
                  </a:path>
                </a:pathLst>
              </a:custGeom>
              <a:solidFill>
                <a:srgbClr val="000000"/>
              </a:solidFill>
              <a:ln w="9525">
                <a:noFill/>
                <a:round/>
                <a:headEnd/>
                <a:tailEnd/>
              </a:ln>
            </p:spPr>
            <p:txBody>
              <a:bodyPr/>
              <a:lstStyle/>
              <a:p>
                <a:endParaRPr lang="en-GB"/>
              </a:p>
            </p:txBody>
          </p:sp>
          <p:sp>
            <p:nvSpPr>
              <p:cNvPr id="27701" name="Freeform 382"/>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2 w 241"/>
                  <a:gd name="T35" fmla="*/ 1 h 185"/>
                  <a:gd name="T36" fmla="*/ 2 w 241"/>
                  <a:gd name="T37" fmla="*/ 2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1"/>
                  <a:gd name="T58" fmla="*/ 0 h 185"/>
                  <a:gd name="T59" fmla="*/ 241 w 2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lnTo>
                      <a:pt x="156" y="42"/>
                    </a:lnTo>
                    <a:lnTo>
                      <a:pt x="241" y="170"/>
                    </a:lnTo>
                    <a:close/>
                  </a:path>
                </a:pathLst>
              </a:custGeom>
              <a:solidFill>
                <a:srgbClr val="000000"/>
              </a:solidFill>
              <a:ln w="9525">
                <a:noFill/>
                <a:round/>
                <a:headEnd/>
                <a:tailEnd/>
              </a:ln>
            </p:spPr>
            <p:txBody>
              <a:bodyPr/>
              <a:lstStyle/>
              <a:p>
                <a:endParaRPr lang="en-GB"/>
              </a:p>
            </p:txBody>
          </p:sp>
          <p:sp>
            <p:nvSpPr>
              <p:cNvPr id="27702" name="Freeform 383"/>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41"/>
                  <a:gd name="T52" fmla="*/ 0 h 185"/>
                  <a:gd name="T53" fmla="*/ 241 w 241"/>
                  <a:gd name="T54" fmla="*/ 185 h 18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path>
                </a:pathLst>
              </a:custGeom>
              <a:noFill/>
              <a:ln w="11113">
                <a:solidFill>
                  <a:srgbClr val="000000"/>
                </a:solidFill>
                <a:prstDash val="solid"/>
                <a:round/>
                <a:headEnd/>
                <a:tailEnd/>
              </a:ln>
            </p:spPr>
            <p:txBody>
              <a:bodyPr/>
              <a:lstStyle/>
              <a:p>
                <a:endParaRPr lang="en-GB"/>
              </a:p>
            </p:txBody>
          </p:sp>
          <p:sp>
            <p:nvSpPr>
              <p:cNvPr id="27703" name="Freeform 384"/>
              <p:cNvSpPr>
                <a:spLocks/>
              </p:cNvSpPr>
              <p:nvPr/>
            </p:nvSpPr>
            <p:spPr bwMode="auto">
              <a:xfrm>
                <a:off x="3636" y="2878"/>
                <a:ext cx="22" cy="57"/>
              </a:xfrm>
              <a:custGeom>
                <a:avLst/>
                <a:gdLst>
                  <a:gd name="T0" fmla="*/ 1 w 42"/>
                  <a:gd name="T1" fmla="*/ 1 h 114"/>
                  <a:gd name="T2" fmla="*/ 1 w 42"/>
                  <a:gd name="T3" fmla="*/ 1 h 114"/>
                  <a:gd name="T4" fmla="*/ 1 w 42"/>
                  <a:gd name="T5" fmla="*/ 1 h 114"/>
                  <a:gd name="T6" fmla="*/ 0 w 42"/>
                  <a:gd name="T7" fmla="*/ 1 h 114"/>
                  <a:gd name="T8" fmla="*/ 0 w 42"/>
                  <a:gd name="T9" fmla="*/ 1 h 114"/>
                  <a:gd name="T10" fmla="*/ 0 w 42"/>
                  <a:gd name="T11" fmla="*/ 1 h 114"/>
                  <a:gd name="T12" fmla="*/ 0 w 42"/>
                  <a:gd name="T13" fmla="*/ 1 h 114"/>
                  <a:gd name="T14" fmla="*/ 0 w 42"/>
                  <a:gd name="T15" fmla="*/ 1 h 114"/>
                  <a:gd name="T16" fmla="*/ 0 w 42"/>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
                  <a:gd name="T28" fmla="*/ 0 h 114"/>
                  <a:gd name="T29" fmla="*/ 42 w 42"/>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 h="114">
                    <a:moveTo>
                      <a:pt x="42" y="114"/>
                    </a:moveTo>
                    <a:lnTo>
                      <a:pt x="42" y="114"/>
                    </a:lnTo>
                    <a:lnTo>
                      <a:pt x="14" y="99"/>
                    </a:lnTo>
                    <a:lnTo>
                      <a:pt x="0" y="85"/>
                    </a:lnTo>
                    <a:lnTo>
                      <a:pt x="0" y="71"/>
                    </a:lnTo>
                    <a:lnTo>
                      <a:pt x="0" y="57"/>
                    </a:lnTo>
                    <a:lnTo>
                      <a:pt x="0" y="42"/>
                    </a:lnTo>
                    <a:lnTo>
                      <a:pt x="0" y="14"/>
                    </a:lnTo>
                    <a:lnTo>
                      <a:pt x="0" y="0"/>
                    </a:lnTo>
                  </a:path>
                </a:pathLst>
              </a:custGeom>
              <a:noFill/>
              <a:ln w="11113">
                <a:solidFill>
                  <a:srgbClr val="FFFFFF"/>
                </a:solidFill>
                <a:prstDash val="solid"/>
                <a:round/>
                <a:headEnd/>
                <a:tailEnd/>
              </a:ln>
            </p:spPr>
            <p:txBody>
              <a:bodyPr/>
              <a:lstStyle/>
              <a:p>
                <a:endParaRPr lang="en-GB"/>
              </a:p>
            </p:txBody>
          </p:sp>
          <p:sp>
            <p:nvSpPr>
              <p:cNvPr id="27704" name="Freeform 385"/>
              <p:cNvSpPr>
                <a:spLocks/>
              </p:cNvSpPr>
              <p:nvPr/>
            </p:nvSpPr>
            <p:spPr bwMode="auto">
              <a:xfrm>
                <a:off x="3651" y="2480"/>
                <a:ext cx="376" cy="477"/>
              </a:xfrm>
              <a:custGeom>
                <a:avLst/>
                <a:gdLst>
                  <a:gd name="T0" fmla="*/ 1 w 754"/>
                  <a:gd name="T1" fmla="*/ 7 h 952"/>
                  <a:gd name="T2" fmla="*/ 0 w 754"/>
                  <a:gd name="T3" fmla="*/ 7 h 952"/>
                  <a:gd name="T4" fmla="*/ 0 w 754"/>
                  <a:gd name="T5" fmla="*/ 7 h 952"/>
                  <a:gd name="T6" fmla="*/ 0 w 754"/>
                  <a:gd name="T7" fmla="*/ 6 h 952"/>
                  <a:gd name="T8" fmla="*/ 0 w 754"/>
                  <a:gd name="T9" fmla="*/ 6 h 952"/>
                  <a:gd name="T10" fmla="*/ 0 w 754"/>
                  <a:gd name="T11" fmla="*/ 6 h 952"/>
                  <a:gd name="T12" fmla="*/ 1 w 754"/>
                  <a:gd name="T13" fmla="*/ 5 h 952"/>
                  <a:gd name="T14" fmla="*/ 2 w 754"/>
                  <a:gd name="T15" fmla="*/ 3 h 952"/>
                  <a:gd name="T16" fmla="*/ 3 w 754"/>
                  <a:gd name="T17" fmla="*/ 2 h 952"/>
                  <a:gd name="T18" fmla="*/ 3 w 754"/>
                  <a:gd name="T19" fmla="*/ 2 h 952"/>
                  <a:gd name="T20" fmla="*/ 3 w 754"/>
                  <a:gd name="T21" fmla="*/ 1 h 952"/>
                  <a:gd name="T22" fmla="*/ 4 w 754"/>
                  <a:gd name="T23" fmla="*/ 1 h 952"/>
                  <a:gd name="T24" fmla="*/ 4 w 754"/>
                  <a:gd name="T25" fmla="*/ 1 h 952"/>
                  <a:gd name="T26" fmla="*/ 4 w 754"/>
                  <a:gd name="T27" fmla="*/ 0 h 952"/>
                  <a:gd name="T28" fmla="*/ 4 w 754"/>
                  <a:gd name="T29" fmla="*/ 0 h 952"/>
                  <a:gd name="T30" fmla="*/ 5 w 754"/>
                  <a:gd name="T31" fmla="*/ 1 h 952"/>
                  <a:gd name="T32" fmla="*/ 5 w 754"/>
                  <a:gd name="T33" fmla="*/ 1 h 952"/>
                  <a:gd name="T34" fmla="*/ 5 w 754"/>
                  <a:gd name="T35" fmla="*/ 1 h 952"/>
                  <a:gd name="T36" fmla="*/ 5 w 754"/>
                  <a:gd name="T37" fmla="*/ 1 h 952"/>
                  <a:gd name="T38" fmla="*/ 5 w 754"/>
                  <a:gd name="T39" fmla="*/ 2 h 952"/>
                  <a:gd name="T40" fmla="*/ 5 w 754"/>
                  <a:gd name="T41" fmla="*/ 2 h 952"/>
                  <a:gd name="T42" fmla="*/ 5 w 754"/>
                  <a:gd name="T43" fmla="*/ 2 h 952"/>
                  <a:gd name="T44" fmla="*/ 4 w 754"/>
                  <a:gd name="T45" fmla="*/ 3 h 952"/>
                  <a:gd name="T46" fmla="*/ 4 w 754"/>
                  <a:gd name="T47" fmla="*/ 3 h 952"/>
                  <a:gd name="T48" fmla="*/ 4 w 754"/>
                  <a:gd name="T49" fmla="*/ 3 h 952"/>
                  <a:gd name="T50" fmla="*/ 4 w 754"/>
                  <a:gd name="T51" fmla="*/ 3 h 952"/>
                  <a:gd name="T52" fmla="*/ 4 w 754"/>
                  <a:gd name="T53" fmla="*/ 4 h 952"/>
                  <a:gd name="T54" fmla="*/ 3 w 754"/>
                  <a:gd name="T55" fmla="*/ 5 h 952"/>
                  <a:gd name="T56" fmla="*/ 3 w 754"/>
                  <a:gd name="T57" fmla="*/ 5 h 952"/>
                  <a:gd name="T58" fmla="*/ 3 w 754"/>
                  <a:gd name="T59" fmla="*/ 6 h 952"/>
                  <a:gd name="T60" fmla="*/ 2 w 754"/>
                  <a:gd name="T61" fmla="*/ 7 h 952"/>
                  <a:gd name="T62" fmla="*/ 2 w 754"/>
                  <a:gd name="T63" fmla="*/ 7 h 952"/>
                  <a:gd name="T64" fmla="*/ 2 w 754"/>
                  <a:gd name="T65" fmla="*/ 8 h 952"/>
                  <a:gd name="T66" fmla="*/ 1 w 754"/>
                  <a:gd name="T67" fmla="*/ 8 h 952"/>
                  <a:gd name="T68" fmla="*/ 1 w 754"/>
                  <a:gd name="T69" fmla="*/ 8 h 952"/>
                  <a:gd name="T70" fmla="*/ 1 w 754"/>
                  <a:gd name="T71" fmla="*/ 8 h 952"/>
                  <a:gd name="T72" fmla="*/ 1 w 754"/>
                  <a:gd name="T73" fmla="*/ 7 h 95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54"/>
                  <a:gd name="T112" fmla="*/ 0 h 952"/>
                  <a:gd name="T113" fmla="*/ 754 w 754"/>
                  <a:gd name="T114" fmla="*/ 952 h 95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54" h="952">
                    <a:moveTo>
                      <a:pt x="142" y="895"/>
                    </a:moveTo>
                    <a:lnTo>
                      <a:pt x="0" y="796"/>
                    </a:lnTo>
                    <a:lnTo>
                      <a:pt x="0" y="782"/>
                    </a:lnTo>
                    <a:lnTo>
                      <a:pt x="0" y="767"/>
                    </a:lnTo>
                    <a:lnTo>
                      <a:pt x="0" y="725"/>
                    </a:lnTo>
                    <a:lnTo>
                      <a:pt x="57" y="668"/>
                    </a:lnTo>
                    <a:lnTo>
                      <a:pt x="157" y="526"/>
                    </a:lnTo>
                    <a:lnTo>
                      <a:pt x="285" y="384"/>
                    </a:lnTo>
                    <a:lnTo>
                      <a:pt x="413" y="256"/>
                    </a:lnTo>
                    <a:lnTo>
                      <a:pt x="455" y="156"/>
                    </a:lnTo>
                    <a:lnTo>
                      <a:pt x="498" y="71"/>
                    </a:lnTo>
                    <a:lnTo>
                      <a:pt x="526" y="14"/>
                    </a:lnTo>
                    <a:lnTo>
                      <a:pt x="555" y="14"/>
                    </a:lnTo>
                    <a:lnTo>
                      <a:pt x="569" y="0"/>
                    </a:lnTo>
                    <a:lnTo>
                      <a:pt x="597" y="0"/>
                    </a:lnTo>
                    <a:lnTo>
                      <a:pt x="669" y="43"/>
                    </a:lnTo>
                    <a:lnTo>
                      <a:pt x="740" y="99"/>
                    </a:lnTo>
                    <a:lnTo>
                      <a:pt x="754" y="99"/>
                    </a:lnTo>
                    <a:lnTo>
                      <a:pt x="754" y="114"/>
                    </a:lnTo>
                    <a:lnTo>
                      <a:pt x="740" y="142"/>
                    </a:lnTo>
                    <a:lnTo>
                      <a:pt x="725" y="156"/>
                    </a:lnTo>
                    <a:lnTo>
                      <a:pt x="711" y="213"/>
                    </a:lnTo>
                    <a:lnTo>
                      <a:pt x="640" y="284"/>
                    </a:lnTo>
                    <a:lnTo>
                      <a:pt x="583" y="327"/>
                    </a:lnTo>
                    <a:lnTo>
                      <a:pt x="555" y="355"/>
                    </a:lnTo>
                    <a:lnTo>
                      <a:pt x="555" y="384"/>
                    </a:lnTo>
                    <a:lnTo>
                      <a:pt x="526" y="469"/>
                    </a:lnTo>
                    <a:lnTo>
                      <a:pt x="498" y="512"/>
                    </a:lnTo>
                    <a:lnTo>
                      <a:pt x="469" y="583"/>
                    </a:lnTo>
                    <a:lnTo>
                      <a:pt x="413" y="696"/>
                    </a:lnTo>
                    <a:lnTo>
                      <a:pt x="313" y="824"/>
                    </a:lnTo>
                    <a:lnTo>
                      <a:pt x="256" y="881"/>
                    </a:lnTo>
                    <a:lnTo>
                      <a:pt x="256" y="924"/>
                    </a:lnTo>
                    <a:lnTo>
                      <a:pt x="242" y="938"/>
                    </a:lnTo>
                    <a:lnTo>
                      <a:pt x="213" y="952"/>
                    </a:lnTo>
                    <a:lnTo>
                      <a:pt x="185" y="924"/>
                    </a:lnTo>
                    <a:lnTo>
                      <a:pt x="142" y="895"/>
                    </a:lnTo>
                    <a:close/>
                  </a:path>
                </a:pathLst>
              </a:custGeom>
              <a:solidFill>
                <a:srgbClr val="FFFFFF"/>
              </a:solidFill>
              <a:ln w="9525">
                <a:noFill/>
                <a:round/>
                <a:headEnd/>
                <a:tailEnd/>
              </a:ln>
            </p:spPr>
            <p:txBody>
              <a:bodyPr/>
              <a:lstStyle/>
              <a:p>
                <a:endParaRPr lang="en-GB"/>
              </a:p>
            </p:txBody>
          </p:sp>
          <p:sp>
            <p:nvSpPr>
              <p:cNvPr id="27705" name="Freeform 386"/>
              <p:cNvSpPr>
                <a:spLocks/>
              </p:cNvSpPr>
              <p:nvPr/>
            </p:nvSpPr>
            <p:spPr bwMode="auto">
              <a:xfrm>
                <a:off x="3643" y="2480"/>
                <a:ext cx="377" cy="477"/>
              </a:xfrm>
              <a:custGeom>
                <a:avLst/>
                <a:gdLst>
                  <a:gd name="T0" fmla="*/ 2 w 754"/>
                  <a:gd name="T1" fmla="*/ 7 h 952"/>
                  <a:gd name="T2" fmla="*/ 0 w 754"/>
                  <a:gd name="T3" fmla="*/ 7 h 952"/>
                  <a:gd name="T4" fmla="*/ 1 w 754"/>
                  <a:gd name="T5" fmla="*/ 7 h 952"/>
                  <a:gd name="T6" fmla="*/ 1 w 754"/>
                  <a:gd name="T7" fmla="*/ 6 h 952"/>
                  <a:gd name="T8" fmla="*/ 1 w 754"/>
                  <a:gd name="T9" fmla="*/ 6 h 952"/>
                  <a:gd name="T10" fmla="*/ 1 w 754"/>
                  <a:gd name="T11" fmla="*/ 6 h 952"/>
                  <a:gd name="T12" fmla="*/ 2 w 754"/>
                  <a:gd name="T13" fmla="*/ 5 h 952"/>
                  <a:gd name="T14" fmla="*/ 2 w 754"/>
                  <a:gd name="T15" fmla="*/ 5 h 952"/>
                  <a:gd name="T16" fmla="*/ 2 w 754"/>
                  <a:gd name="T17" fmla="*/ 4 h 952"/>
                  <a:gd name="T18" fmla="*/ 2 w 754"/>
                  <a:gd name="T19" fmla="*/ 4 h 952"/>
                  <a:gd name="T20" fmla="*/ 3 w 754"/>
                  <a:gd name="T21" fmla="*/ 3 h 952"/>
                  <a:gd name="T22" fmla="*/ 3 w 754"/>
                  <a:gd name="T23" fmla="*/ 3 h 952"/>
                  <a:gd name="T24" fmla="*/ 4 w 754"/>
                  <a:gd name="T25" fmla="*/ 2 h 952"/>
                  <a:gd name="T26" fmla="*/ 4 w 754"/>
                  <a:gd name="T27" fmla="*/ 2 h 952"/>
                  <a:gd name="T28" fmla="*/ 4 w 754"/>
                  <a:gd name="T29" fmla="*/ 1 h 952"/>
                  <a:gd name="T30" fmla="*/ 4 w 754"/>
                  <a:gd name="T31" fmla="*/ 1 h 952"/>
                  <a:gd name="T32" fmla="*/ 4 w 754"/>
                  <a:gd name="T33" fmla="*/ 1 h 952"/>
                  <a:gd name="T34" fmla="*/ 5 w 754"/>
                  <a:gd name="T35" fmla="*/ 0 h 952"/>
                  <a:gd name="T36" fmla="*/ 5 w 754"/>
                  <a:gd name="T37" fmla="*/ 0 h 952"/>
                  <a:gd name="T38" fmla="*/ 6 w 754"/>
                  <a:gd name="T39" fmla="*/ 1 h 952"/>
                  <a:gd name="T40" fmla="*/ 6 w 754"/>
                  <a:gd name="T41" fmla="*/ 1 h 952"/>
                  <a:gd name="T42" fmla="*/ 6 w 754"/>
                  <a:gd name="T43" fmla="*/ 1 h 952"/>
                  <a:gd name="T44" fmla="*/ 6 w 754"/>
                  <a:gd name="T45" fmla="*/ 2 h 952"/>
                  <a:gd name="T46" fmla="*/ 6 w 754"/>
                  <a:gd name="T47" fmla="*/ 3 h 952"/>
                  <a:gd name="T48" fmla="*/ 5 w 754"/>
                  <a:gd name="T49" fmla="*/ 3 h 952"/>
                  <a:gd name="T50" fmla="*/ 5 w 754"/>
                  <a:gd name="T51" fmla="*/ 3 h 952"/>
                  <a:gd name="T52" fmla="*/ 5 w 754"/>
                  <a:gd name="T53" fmla="*/ 3 h 952"/>
                  <a:gd name="T54" fmla="*/ 4 w 754"/>
                  <a:gd name="T55" fmla="*/ 4 h 952"/>
                  <a:gd name="T56" fmla="*/ 4 w 754"/>
                  <a:gd name="T57" fmla="*/ 5 h 952"/>
                  <a:gd name="T58" fmla="*/ 4 w 754"/>
                  <a:gd name="T59" fmla="*/ 5 h 952"/>
                  <a:gd name="T60" fmla="*/ 4 w 754"/>
                  <a:gd name="T61" fmla="*/ 5 h 952"/>
                  <a:gd name="T62" fmla="*/ 4 w 754"/>
                  <a:gd name="T63" fmla="*/ 6 h 952"/>
                  <a:gd name="T64" fmla="*/ 3 w 754"/>
                  <a:gd name="T65" fmla="*/ 7 h 952"/>
                  <a:gd name="T66" fmla="*/ 3 w 754"/>
                  <a:gd name="T67" fmla="*/ 7 h 952"/>
                  <a:gd name="T68" fmla="*/ 2 w 754"/>
                  <a:gd name="T69" fmla="*/ 8 h 952"/>
                  <a:gd name="T70" fmla="*/ 2 w 754"/>
                  <a:gd name="T71" fmla="*/ 8 h 952"/>
                  <a:gd name="T72" fmla="*/ 2 w 754"/>
                  <a:gd name="T73" fmla="*/ 8 h 952"/>
                  <a:gd name="T74" fmla="*/ 2 w 754"/>
                  <a:gd name="T75" fmla="*/ 8 h 952"/>
                  <a:gd name="T76" fmla="*/ 2 w 754"/>
                  <a:gd name="T77" fmla="*/ 7 h 95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754"/>
                  <a:gd name="T118" fmla="*/ 0 h 952"/>
                  <a:gd name="T119" fmla="*/ 754 w 754"/>
                  <a:gd name="T120" fmla="*/ 952 h 95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754" h="952">
                    <a:moveTo>
                      <a:pt x="156" y="895"/>
                    </a:moveTo>
                    <a:lnTo>
                      <a:pt x="0" y="796"/>
                    </a:lnTo>
                    <a:lnTo>
                      <a:pt x="14" y="782"/>
                    </a:lnTo>
                    <a:lnTo>
                      <a:pt x="14" y="767"/>
                    </a:lnTo>
                    <a:lnTo>
                      <a:pt x="14" y="725"/>
                    </a:lnTo>
                    <a:lnTo>
                      <a:pt x="57" y="668"/>
                    </a:lnTo>
                    <a:lnTo>
                      <a:pt x="142" y="540"/>
                    </a:lnTo>
                    <a:lnTo>
                      <a:pt x="171" y="512"/>
                    </a:lnTo>
                    <a:lnTo>
                      <a:pt x="185" y="483"/>
                    </a:lnTo>
                    <a:lnTo>
                      <a:pt x="242" y="412"/>
                    </a:lnTo>
                    <a:lnTo>
                      <a:pt x="284" y="384"/>
                    </a:lnTo>
                    <a:lnTo>
                      <a:pt x="327" y="341"/>
                    </a:lnTo>
                    <a:lnTo>
                      <a:pt x="427" y="256"/>
                    </a:lnTo>
                    <a:lnTo>
                      <a:pt x="469" y="156"/>
                    </a:lnTo>
                    <a:lnTo>
                      <a:pt x="469" y="99"/>
                    </a:lnTo>
                    <a:lnTo>
                      <a:pt x="498" y="57"/>
                    </a:lnTo>
                    <a:lnTo>
                      <a:pt x="512" y="14"/>
                    </a:lnTo>
                    <a:lnTo>
                      <a:pt x="555" y="0"/>
                    </a:lnTo>
                    <a:lnTo>
                      <a:pt x="583" y="0"/>
                    </a:lnTo>
                    <a:lnTo>
                      <a:pt x="683" y="43"/>
                    </a:lnTo>
                    <a:lnTo>
                      <a:pt x="754" y="99"/>
                    </a:lnTo>
                    <a:lnTo>
                      <a:pt x="754" y="128"/>
                    </a:lnTo>
                    <a:lnTo>
                      <a:pt x="711" y="199"/>
                    </a:lnTo>
                    <a:lnTo>
                      <a:pt x="654" y="270"/>
                    </a:lnTo>
                    <a:lnTo>
                      <a:pt x="597" y="327"/>
                    </a:lnTo>
                    <a:lnTo>
                      <a:pt x="569" y="355"/>
                    </a:lnTo>
                    <a:lnTo>
                      <a:pt x="555" y="384"/>
                    </a:lnTo>
                    <a:lnTo>
                      <a:pt x="512" y="455"/>
                    </a:lnTo>
                    <a:lnTo>
                      <a:pt x="483" y="512"/>
                    </a:lnTo>
                    <a:lnTo>
                      <a:pt x="469" y="568"/>
                    </a:lnTo>
                    <a:lnTo>
                      <a:pt x="441" y="625"/>
                    </a:lnTo>
                    <a:lnTo>
                      <a:pt x="412" y="696"/>
                    </a:lnTo>
                    <a:lnTo>
                      <a:pt x="313" y="824"/>
                    </a:lnTo>
                    <a:lnTo>
                      <a:pt x="270" y="867"/>
                    </a:lnTo>
                    <a:lnTo>
                      <a:pt x="256" y="910"/>
                    </a:lnTo>
                    <a:lnTo>
                      <a:pt x="256" y="938"/>
                    </a:lnTo>
                    <a:lnTo>
                      <a:pt x="227" y="952"/>
                    </a:lnTo>
                    <a:lnTo>
                      <a:pt x="185" y="924"/>
                    </a:lnTo>
                    <a:lnTo>
                      <a:pt x="156" y="895"/>
                    </a:lnTo>
                    <a:close/>
                  </a:path>
                </a:pathLst>
              </a:custGeom>
              <a:noFill/>
              <a:ln w="11113">
                <a:solidFill>
                  <a:srgbClr val="000000"/>
                </a:solidFill>
                <a:prstDash val="solid"/>
                <a:round/>
                <a:headEnd/>
                <a:tailEnd/>
              </a:ln>
            </p:spPr>
            <p:txBody>
              <a:bodyPr/>
              <a:lstStyle/>
              <a:p>
                <a:endParaRPr lang="en-GB"/>
              </a:p>
            </p:txBody>
          </p:sp>
          <p:grpSp>
            <p:nvGrpSpPr>
              <p:cNvPr id="27706" name="Group 387"/>
              <p:cNvGrpSpPr>
                <a:grpSpLocks/>
              </p:cNvGrpSpPr>
              <p:nvPr/>
            </p:nvGrpSpPr>
            <p:grpSpPr bwMode="auto">
              <a:xfrm>
                <a:off x="3658" y="2488"/>
                <a:ext cx="341" cy="390"/>
                <a:chOff x="3658" y="2488"/>
                <a:chExt cx="341" cy="390"/>
              </a:xfrm>
            </p:grpSpPr>
            <p:sp>
              <p:nvSpPr>
                <p:cNvPr id="27725" name="Freeform 388"/>
                <p:cNvSpPr>
                  <a:spLocks/>
                </p:cNvSpPr>
                <p:nvPr/>
              </p:nvSpPr>
              <p:spPr bwMode="auto">
                <a:xfrm>
                  <a:off x="3835" y="2580"/>
                  <a:ext cx="50" cy="71"/>
                </a:xfrm>
                <a:custGeom>
                  <a:avLst/>
                  <a:gdLst>
                    <a:gd name="T0" fmla="*/ 0 w 99"/>
                    <a:gd name="T1" fmla="*/ 1 h 142"/>
                    <a:gd name="T2" fmla="*/ 1 w 99"/>
                    <a:gd name="T3" fmla="*/ 1 h 142"/>
                    <a:gd name="T4" fmla="*/ 1 w 99"/>
                    <a:gd name="T5" fmla="*/ 1 h 142"/>
                    <a:gd name="T6" fmla="*/ 1 w 99"/>
                    <a:gd name="T7" fmla="*/ 1 h 142"/>
                    <a:gd name="T8" fmla="*/ 1 w 99"/>
                    <a:gd name="T9" fmla="*/ 1 h 142"/>
                    <a:gd name="T10" fmla="*/ 1 w 99"/>
                    <a:gd name="T11" fmla="*/ 1 h 142"/>
                    <a:gd name="T12" fmla="*/ 1 w 99"/>
                    <a:gd name="T13" fmla="*/ 0 h 142"/>
                    <a:gd name="T14" fmla="*/ 0 60000 65536"/>
                    <a:gd name="T15" fmla="*/ 0 60000 65536"/>
                    <a:gd name="T16" fmla="*/ 0 60000 65536"/>
                    <a:gd name="T17" fmla="*/ 0 60000 65536"/>
                    <a:gd name="T18" fmla="*/ 0 60000 65536"/>
                    <a:gd name="T19" fmla="*/ 0 60000 65536"/>
                    <a:gd name="T20" fmla="*/ 0 60000 65536"/>
                    <a:gd name="T21" fmla="*/ 0 w 99"/>
                    <a:gd name="T22" fmla="*/ 0 h 142"/>
                    <a:gd name="T23" fmla="*/ 99 w 99"/>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9" h="142">
                      <a:moveTo>
                        <a:pt x="0" y="142"/>
                      </a:moveTo>
                      <a:lnTo>
                        <a:pt x="28" y="114"/>
                      </a:lnTo>
                      <a:lnTo>
                        <a:pt x="28" y="99"/>
                      </a:lnTo>
                      <a:lnTo>
                        <a:pt x="28" y="85"/>
                      </a:lnTo>
                      <a:lnTo>
                        <a:pt x="57" y="71"/>
                      </a:lnTo>
                      <a:lnTo>
                        <a:pt x="99" y="14"/>
                      </a:lnTo>
                      <a:lnTo>
                        <a:pt x="99" y="0"/>
                      </a:lnTo>
                    </a:path>
                  </a:pathLst>
                </a:custGeom>
                <a:noFill/>
                <a:ln w="33338">
                  <a:solidFill>
                    <a:srgbClr val="BFBFBF"/>
                  </a:solidFill>
                  <a:prstDash val="solid"/>
                  <a:round/>
                  <a:headEnd/>
                  <a:tailEnd/>
                </a:ln>
              </p:spPr>
              <p:txBody>
                <a:bodyPr/>
                <a:lstStyle/>
                <a:p>
                  <a:endParaRPr lang="en-GB"/>
                </a:p>
              </p:txBody>
            </p:sp>
            <p:sp>
              <p:nvSpPr>
                <p:cNvPr id="27726" name="Freeform 389"/>
                <p:cNvSpPr>
                  <a:spLocks/>
                </p:cNvSpPr>
                <p:nvPr/>
              </p:nvSpPr>
              <p:spPr bwMode="auto">
                <a:xfrm>
                  <a:off x="3899" y="2488"/>
                  <a:ext cx="100" cy="42"/>
                </a:xfrm>
                <a:custGeom>
                  <a:avLst/>
                  <a:gdLst>
                    <a:gd name="T0" fmla="*/ 0 w 199"/>
                    <a:gd name="T1" fmla="*/ 0 h 85"/>
                    <a:gd name="T2" fmla="*/ 1 w 199"/>
                    <a:gd name="T3" fmla="*/ 0 h 85"/>
                    <a:gd name="T4" fmla="*/ 1 w 199"/>
                    <a:gd name="T5" fmla="*/ 0 h 85"/>
                    <a:gd name="T6" fmla="*/ 1 w 199"/>
                    <a:gd name="T7" fmla="*/ 0 h 85"/>
                    <a:gd name="T8" fmla="*/ 1 w 199"/>
                    <a:gd name="T9" fmla="*/ 0 h 85"/>
                    <a:gd name="T10" fmla="*/ 1 w 199"/>
                    <a:gd name="T11" fmla="*/ 0 h 85"/>
                    <a:gd name="T12" fmla="*/ 2 w 199"/>
                    <a:gd name="T13" fmla="*/ 0 h 85"/>
                    <a:gd name="T14" fmla="*/ 0 60000 65536"/>
                    <a:gd name="T15" fmla="*/ 0 60000 65536"/>
                    <a:gd name="T16" fmla="*/ 0 60000 65536"/>
                    <a:gd name="T17" fmla="*/ 0 60000 65536"/>
                    <a:gd name="T18" fmla="*/ 0 60000 65536"/>
                    <a:gd name="T19" fmla="*/ 0 60000 65536"/>
                    <a:gd name="T20" fmla="*/ 0 60000 65536"/>
                    <a:gd name="T21" fmla="*/ 0 w 199"/>
                    <a:gd name="T22" fmla="*/ 0 h 85"/>
                    <a:gd name="T23" fmla="*/ 199 w 199"/>
                    <a:gd name="T24" fmla="*/ 85 h 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85">
                      <a:moveTo>
                        <a:pt x="0" y="85"/>
                      </a:moveTo>
                      <a:lnTo>
                        <a:pt x="14" y="71"/>
                      </a:lnTo>
                      <a:lnTo>
                        <a:pt x="28" y="57"/>
                      </a:lnTo>
                      <a:lnTo>
                        <a:pt x="57" y="14"/>
                      </a:lnTo>
                      <a:lnTo>
                        <a:pt x="85" y="0"/>
                      </a:lnTo>
                      <a:lnTo>
                        <a:pt x="99" y="0"/>
                      </a:lnTo>
                      <a:lnTo>
                        <a:pt x="199" y="71"/>
                      </a:lnTo>
                    </a:path>
                  </a:pathLst>
                </a:custGeom>
                <a:noFill/>
                <a:ln w="33338">
                  <a:solidFill>
                    <a:srgbClr val="BFBFBF"/>
                  </a:solidFill>
                  <a:prstDash val="solid"/>
                  <a:round/>
                  <a:headEnd/>
                  <a:tailEnd/>
                </a:ln>
              </p:spPr>
              <p:txBody>
                <a:bodyPr/>
                <a:lstStyle/>
                <a:p>
                  <a:endParaRPr lang="en-GB"/>
                </a:p>
              </p:txBody>
            </p:sp>
            <p:sp>
              <p:nvSpPr>
                <p:cNvPr id="27727" name="Freeform 390"/>
                <p:cNvSpPr>
                  <a:spLocks/>
                </p:cNvSpPr>
                <p:nvPr/>
              </p:nvSpPr>
              <p:spPr bwMode="auto">
                <a:xfrm>
                  <a:off x="3658" y="2687"/>
                  <a:ext cx="142" cy="191"/>
                </a:xfrm>
                <a:custGeom>
                  <a:avLst/>
                  <a:gdLst>
                    <a:gd name="T0" fmla="*/ 0 w 285"/>
                    <a:gd name="T1" fmla="*/ 2 h 384"/>
                    <a:gd name="T2" fmla="*/ 0 w 285"/>
                    <a:gd name="T3" fmla="*/ 2 h 384"/>
                    <a:gd name="T4" fmla="*/ 0 w 285"/>
                    <a:gd name="T5" fmla="*/ 2 h 384"/>
                    <a:gd name="T6" fmla="*/ 0 w 285"/>
                    <a:gd name="T7" fmla="*/ 1 h 384"/>
                    <a:gd name="T8" fmla="*/ 1 w 285"/>
                    <a:gd name="T9" fmla="*/ 0 h 384"/>
                    <a:gd name="T10" fmla="*/ 1 w 285"/>
                    <a:gd name="T11" fmla="*/ 0 h 384"/>
                    <a:gd name="T12" fmla="*/ 1 w 285"/>
                    <a:gd name="T13" fmla="*/ 0 h 384"/>
                    <a:gd name="T14" fmla="*/ 1 w 285"/>
                    <a:gd name="T15" fmla="*/ 0 h 384"/>
                    <a:gd name="T16" fmla="*/ 2 w 285"/>
                    <a:gd name="T17" fmla="*/ 0 h 3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5"/>
                    <a:gd name="T28" fmla="*/ 0 h 384"/>
                    <a:gd name="T29" fmla="*/ 285 w 285"/>
                    <a:gd name="T30" fmla="*/ 384 h 3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5" h="384">
                      <a:moveTo>
                        <a:pt x="0" y="384"/>
                      </a:moveTo>
                      <a:lnTo>
                        <a:pt x="29" y="341"/>
                      </a:lnTo>
                      <a:lnTo>
                        <a:pt x="29" y="313"/>
                      </a:lnTo>
                      <a:lnTo>
                        <a:pt x="71" y="228"/>
                      </a:lnTo>
                      <a:lnTo>
                        <a:pt x="171" y="114"/>
                      </a:lnTo>
                      <a:lnTo>
                        <a:pt x="199" y="71"/>
                      </a:lnTo>
                      <a:lnTo>
                        <a:pt x="228" y="43"/>
                      </a:lnTo>
                      <a:lnTo>
                        <a:pt x="242" y="29"/>
                      </a:lnTo>
                      <a:lnTo>
                        <a:pt x="285" y="0"/>
                      </a:lnTo>
                    </a:path>
                  </a:pathLst>
                </a:custGeom>
                <a:noFill/>
                <a:ln w="33338">
                  <a:solidFill>
                    <a:srgbClr val="BFBFBF"/>
                  </a:solidFill>
                  <a:prstDash val="solid"/>
                  <a:round/>
                  <a:headEnd/>
                  <a:tailEnd/>
                </a:ln>
              </p:spPr>
              <p:txBody>
                <a:bodyPr/>
                <a:lstStyle/>
                <a:p>
                  <a:endParaRPr lang="en-GB"/>
                </a:p>
              </p:txBody>
            </p:sp>
          </p:grpSp>
          <p:sp>
            <p:nvSpPr>
              <p:cNvPr id="27707" name="AutoShape 391"/>
              <p:cNvSpPr>
                <a:spLocks noChangeArrowheads="1"/>
              </p:cNvSpPr>
              <p:nvPr/>
            </p:nvSpPr>
            <p:spPr bwMode="auto">
              <a:xfrm>
                <a:off x="4013" y="2480"/>
                <a:ext cx="50"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08" name="Freeform 392"/>
              <p:cNvSpPr>
                <a:spLocks/>
              </p:cNvSpPr>
              <p:nvPr/>
            </p:nvSpPr>
            <p:spPr bwMode="auto">
              <a:xfrm>
                <a:off x="4013" y="2466"/>
                <a:ext cx="43" cy="50"/>
              </a:xfrm>
              <a:custGeom>
                <a:avLst/>
                <a:gdLst>
                  <a:gd name="T0" fmla="*/ 1 w 86"/>
                  <a:gd name="T1" fmla="*/ 0 h 100"/>
                  <a:gd name="T2" fmla="*/ 1 w 86"/>
                  <a:gd name="T3" fmla="*/ 1 h 100"/>
                  <a:gd name="T4" fmla="*/ 1 w 86"/>
                  <a:gd name="T5" fmla="*/ 1 h 100"/>
                  <a:gd name="T6" fmla="*/ 0 w 86"/>
                  <a:gd name="T7" fmla="*/ 1 h 100"/>
                  <a:gd name="T8" fmla="*/ 1 w 86"/>
                  <a:gd name="T9" fmla="*/ 0 h 100"/>
                  <a:gd name="T10" fmla="*/ 0 60000 65536"/>
                  <a:gd name="T11" fmla="*/ 0 60000 65536"/>
                  <a:gd name="T12" fmla="*/ 0 60000 65536"/>
                  <a:gd name="T13" fmla="*/ 0 60000 65536"/>
                  <a:gd name="T14" fmla="*/ 0 60000 65536"/>
                  <a:gd name="T15" fmla="*/ 0 w 86"/>
                  <a:gd name="T16" fmla="*/ 0 h 100"/>
                  <a:gd name="T17" fmla="*/ 86 w 86"/>
                  <a:gd name="T18" fmla="*/ 100 h 100"/>
                </a:gdLst>
                <a:ahLst/>
                <a:cxnLst>
                  <a:cxn ang="T10">
                    <a:pos x="T0" y="T1"/>
                  </a:cxn>
                  <a:cxn ang="T11">
                    <a:pos x="T2" y="T3"/>
                  </a:cxn>
                  <a:cxn ang="T12">
                    <a:pos x="T4" y="T5"/>
                  </a:cxn>
                  <a:cxn ang="T13">
                    <a:pos x="T6" y="T7"/>
                  </a:cxn>
                  <a:cxn ang="T14">
                    <a:pos x="T8" y="T9"/>
                  </a:cxn>
                </a:cxnLst>
                <a:rect l="T15" t="T16" r="T17" b="T18"/>
                <a:pathLst>
                  <a:path w="86" h="100">
                    <a:moveTo>
                      <a:pt x="57" y="0"/>
                    </a:moveTo>
                    <a:lnTo>
                      <a:pt x="86" y="29"/>
                    </a:lnTo>
                    <a:lnTo>
                      <a:pt x="29" y="100"/>
                    </a:lnTo>
                    <a:lnTo>
                      <a:pt x="0" y="86"/>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709" name="Freeform 393"/>
              <p:cNvSpPr>
                <a:spLocks/>
              </p:cNvSpPr>
              <p:nvPr/>
            </p:nvSpPr>
            <p:spPr bwMode="auto">
              <a:xfrm>
                <a:off x="3530" y="1465"/>
                <a:ext cx="945" cy="959"/>
              </a:xfrm>
              <a:custGeom>
                <a:avLst/>
                <a:gdLst>
                  <a:gd name="T0" fmla="*/ 7 w 1892"/>
                  <a:gd name="T1" fmla="*/ 14 h 1917"/>
                  <a:gd name="T2" fmla="*/ 5 w 1892"/>
                  <a:gd name="T3" fmla="*/ 13 h 1917"/>
                  <a:gd name="T4" fmla="*/ 4 w 1892"/>
                  <a:gd name="T5" fmla="*/ 13 h 1917"/>
                  <a:gd name="T6" fmla="*/ 3 w 1892"/>
                  <a:gd name="T7" fmla="*/ 12 h 1917"/>
                  <a:gd name="T8" fmla="*/ 1 w 1892"/>
                  <a:gd name="T9" fmla="*/ 11 h 1917"/>
                  <a:gd name="T10" fmla="*/ 1 w 1892"/>
                  <a:gd name="T11" fmla="*/ 10 h 1917"/>
                  <a:gd name="T12" fmla="*/ 1 w 1892"/>
                  <a:gd name="T13" fmla="*/ 8 h 1917"/>
                  <a:gd name="T14" fmla="*/ 2 w 1892"/>
                  <a:gd name="T15" fmla="*/ 7 h 1917"/>
                  <a:gd name="T16" fmla="*/ 2 w 1892"/>
                  <a:gd name="T17" fmla="*/ 6 h 1917"/>
                  <a:gd name="T18" fmla="*/ 3 w 1892"/>
                  <a:gd name="T19" fmla="*/ 5 h 1917"/>
                  <a:gd name="T20" fmla="*/ 5 w 1892"/>
                  <a:gd name="T21" fmla="*/ 3 h 1917"/>
                  <a:gd name="T22" fmla="*/ 5 w 1892"/>
                  <a:gd name="T23" fmla="*/ 2 h 1917"/>
                  <a:gd name="T24" fmla="*/ 7 w 1892"/>
                  <a:gd name="T25" fmla="*/ 2 h 1917"/>
                  <a:gd name="T26" fmla="*/ 8 w 1892"/>
                  <a:gd name="T27" fmla="*/ 3 h 1917"/>
                  <a:gd name="T28" fmla="*/ 9 w 1892"/>
                  <a:gd name="T29" fmla="*/ 3 h 1917"/>
                  <a:gd name="T30" fmla="*/ 11 w 1892"/>
                  <a:gd name="T31" fmla="*/ 4 h 1917"/>
                  <a:gd name="T32" fmla="*/ 13 w 1892"/>
                  <a:gd name="T33" fmla="*/ 6 h 1917"/>
                  <a:gd name="T34" fmla="*/ 14 w 1892"/>
                  <a:gd name="T35" fmla="*/ 6 h 1917"/>
                  <a:gd name="T36" fmla="*/ 14 w 1892"/>
                  <a:gd name="T37" fmla="*/ 5 h 1917"/>
                  <a:gd name="T38" fmla="*/ 14 w 1892"/>
                  <a:gd name="T39" fmla="*/ 5 h 1917"/>
                  <a:gd name="T40" fmla="*/ 13 w 1892"/>
                  <a:gd name="T41" fmla="*/ 5 h 1917"/>
                  <a:gd name="T42" fmla="*/ 12 w 1892"/>
                  <a:gd name="T43" fmla="*/ 4 h 1917"/>
                  <a:gd name="T44" fmla="*/ 10 w 1892"/>
                  <a:gd name="T45" fmla="*/ 3 h 1917"/>
                  <a:gd name="T46" fmla="*/ 9 w 1892"/>
                  <a:gd name="T47" fmla="*/ 2 h 1917"/>
                  <a:gd name="T48" fmla="*/ 8 w 1892"/>
                  <a:gd name="T49" fmla="*/ 1 h 1917"/>
                  <a:gd name="T50" fmla="*/ 7 w 1892"/>
                  <a:gd name="T51" fmla="*/ 1 h 1917"/>
                  <a:gd name="T52" fmla="*/ 7 w 1892"/>
                  <a:gd name="T53" fmla="*/ 0 h 1917"/>
                  <a:gd name="T54" fmla="*/ 6 w 1892"/>
                  <a:gd name="T55" fmla="*/ 1 h 1917"/>
                  <a:gd name="T56" fmla="*/ 5 w 1892"/>
                  <a:gd name="T57" fmla="*/ 1 h 1917"/>
                  <a:gd name="T58" fmla="*/ 5 w 1892"/>
                  <a:gd name="T59" fmla="*/ 1 h 1917"/>
                  <a:gd name="T60" fmla="*/ 4 w 1892"/>
                  <a:gd name="T61" fmla="*/ 2 h 1917"/>
                  <a:gd name="T62" fmla="*/ 4 w 1892"/>
                  <a:gd name="T63" fmla="*/ 3 h 1917"/>
                  <a:gd name="T64" fmla="*/ 3 w 1892"/>
                  <a:gd name="T65" fmla="*/ 4 h 1917"/>
                  <a:gd name="T66" fmla="*/ 2 w 1892"/>
                  <a:gd name="T67" fmla="*/ 6 h 1917"/>
                  <a:gd name="T68" fmla="*/ 1 w 1892"/>
                  <a:gd name="T69" fmla="*/ 7 h 1917"/>
                  <a:gd name="T70" fmla="*/ 0 w 1892"/>
                  <a:gd name="T71" fmla="*/ 8 h 1917"/>
                  <a:gd name="T72" fmla="*/ 0 w 1892"/>
                  <a:gd name="T73" fmla="*/ 10 h 1917"/>
                  <a:gd name="T74" fmla="*/ 0 w 1892"/>
                  <a:gd name="T75" fmla="*/ 11 h 1917"/>
                  <a:gd name="T76" fmla="*/ 2 w 1892"/>
                  <a:gd name="T77" fmla="*/ 12 h 1917"/>
                  <a:gd name="T78" fmla="*/ 4 w 1892"/>
                  <a:gd name="T79" fmla="*/ 14 h 1917"/>
                  <a:gd name="T80" fmla="*/ 6 w 1892"/>
                  <a:gd name="T81" fmla="*/ 15 h 1917"/>
                  <a:gd name="T82" fmla="*/ 7 w 1892"/>
                  <a:gd name="T83" fmla="*/ 15 h 1917"/>
                  <a:gd name="T84" fmla="*/ 7 w 1892"/>
                  <a:gd name="T85" fmla="*/ 15 h 191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92"/>
                  <a:gd name="T130" fmla="*/ 0 h 1917"/>
                  <a:gd name="T131" fmla="*/ 1892 w 1892"/>
                  <a:gd name="T132" fmla="*/ 1917 h 191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92" h="1917">
                    <a:moveTo>
                      <a:pt x="996" y="1832"/>
                    </a:moveTo>
                    <a:lnTo>
                      <a:pt x="896" y="1775"/>
                    </a:lnTo>
                    <a:lnTo>
                      <a:pt x="854" y="1732"/>
                    </a:lnTo>
                    <a:lnTo>
                      <a:pt x="740" y="1663"/>
                    </a:lnTo>
                    <a:lnTo>
                      <a:pt x="683" y="1635"/>
                    </a:lnTo>
                    <a:lnTo>
                      <a:pt x="612" y="1606"/>
                    </a:lnTo>
                    <a:lnTo>
                      <a:pt x="527" y="1549"/>
                    </a:lnTo>
                    <a:lnTo>
                      <a:pt x="427" y="1478"/>
                    </a:lnTo>
                    <a:lnTo>
                      <a:pt x="299" y="1379"/>
                    </a:lnTo>
                    <a:lnTo>
                      <a:pt x="228" y="1322"/>
                    </a:lnTo>
                    <a:lnTo>
                      <a:pt x="157" y="1251"/>
                    </a:lnTo>
                    <a:lnTo>
                      <a:pt x="128" y="1166"/>
                    </a:lnTo>
                    <a:lnTo>
                      <a:pt x="114" y="1066"/>
                    </a:lnTo>
                    <a:lnTo>
                      <a:pt x="157" y="1024"/>
                    </a:lnTo>
                    <a:lnTo>
                      <a:pt x="228" y="910"/>
                    </a:lnTo>
                    <a:lnTo>
                      <a:pt x="256" y="839"/>
                    </a:lnTo>
                    <a:lnTo>
                      <a:pt x="285" y="796"/>
                    </a:lnTo>
                    <a:lnTo>
                      <a:pt x="370" y="682"/>
                    </a:lnTo>
                    <a:lnTo>
                      <a:pt x="413" y="626"/>
                    </a:lnTo>
                    <a:lnTo>
                      <a:pt x="470" y="555"/>
                    </a:lnTo>
                    <a:lnTo>
                      <a:pt x="583" y="384"/>
                    </a:lnTo>
                    <a:lnTo>
                      <a:pt x="640" y="284"/>
                    </a:lnTo>
                    <a:lnTo>
                      <a:pt x="697" y="228"/>
                    </a:lnTo>
                    <a:lnTo>
                      <a:pt x="740" y="171"/>
                    </a:lnTo>
                    <a:lnTo>
                      <a:pt x="825" y="157"/>
                    </a:lnTo>
                    <a:lnTo>
                      <a:pt x="911" y="142"/>
                    </a:lnTo>
                    <a:lnTo>
                      <a:pt x="1010" y="185"/>
                    </a:lnTo>
                    <a:lnTo>
                      <a:pt x="1152" y="270"/>
                    </a:lnTo>
                    <a:lnTo>
                      <a:pt x="1209" y="299"/>
                    </a:lnTo>
                    <a:lnTo>
                      <a:pt x="1280" y="341"/>
                    </a:lnTo>
                    <a:lnTo>
                      <a:pt x="1422" y="441"/>
                    </a:lnTo>
                    <a:lnTo>
                      <a:pt x="1494" y="498"/>
                    </a:lnTo>
                    <a:lnTo>
                      <a:pt x="1550" y="555"/>
                    </a:lnTo>
                    <a:lnTo>
                      <a:pt x="1721" y="668"/>
                    </a:lnTo>
                    <a:lnTo>
                      <a:pt x="1835" y="725"/>
                    </a:lnTo>
                    <a:lnTo>
                      <a:pt x="1835" y="739"/>
                    </a:lnTo>
                    <a:lnTo>
                      <a:pt x="1892" y="668"/>
                    </a:lnTo>
                    <a:lnTo>
                      <a:pt x="1877" y="640"/>
                    </a:lnTo>
                    <a:lnTo>
                      <a:pt x="1863" y="640"/>
                    </a:lnTo>
                    <a:lnTo>
                      <a:pt x="1835" y="611"/>
                    </a:lnTo>
                    <a:lnTo>
                      <a:pt x="1792" y="597"/>
                    </a:lnTo>
                    <a:lnTo>
                      <a:pt x="1735" y="569"/>
                    </a:lnTo>
                    <a:lnTo>
                      <a:pt x="1678" y="526"/>
                    </a:lnTo>
                    <a:lnTo>
                      <a:pt x="1550" y="441"/>
                    </a:lnTo>
                    <a:lnTo>
                      <a:pt x="1479" y="384"/>
                    </a:lnTo>
                    <a:lnTo>
                      <a:pt x="1394" y="327"/>
                    </a:lnTo>
                    <a:lnTo>
                      <a:pt x="1252" y="228"/>
                    </a:lnTo>
                    <a:lnTo>
                      <a:pt x="1195" y="185"/>
                    </a:lnTo>
                    <a:lnTo>
                      <a:pt x="1124" y="142"/>
                    </a:lnTo>
                    <a:lnTo>
                      <a:pt x="1053" y="100"/>
                    </a:lnTo>
                    <a:lnTo>
                      <a:pt x="1024" y="71"/>
                    </a:lnTo>
                    <a:lnTo>
                      <a:pt x="996" y="43"/>
                    </a:lnTo>
                    <a:lnTo>
                      <a:pt x="953" y="29"/>
                    </a:lnTo>
                    <a:lnTo>
                      <a:pt x="896" y="0"/>
                    </a:lnTo>
                    <a:lnTo>
                      <a:pt x="854" y="14"/>
                    </a:lnTo>
                    <a:lnTo>
                      <a:pt x="797" y="29"/>
                    </a:lnTo>
                    <a:lnTo>
                      <a:pt x="740" y="43"/>
                    </a:lnTo>
                    <a:lnTo>
                      <a:pt x="683" y="43"/>
                    </a:lnTo>
                    <a:lnTo>
                      <a:pt x="669" y="71"/>
                    </a:lnTo>
                    <a:lnTo>
                      <a:pt x="655" y="100"/>
                    </a:lnTo>
                    <a:lnTo>
                      <a:pt x="626" y="142"/>
                    </a:lnTo>
                    <a:lnTo>
                      <a:pt x="583" y="171"/>
                    </a:lnTo>
                    <a:lnTo>
                      <a:pt x="555" y="242"/>
                    </a:lnTo>
                    <a:lnTo>
                      <a:pt x="512" y="299"/>
                    </a:lnTo>
                    <a:lnTo>
                      <a:pt x="484" y="370"/>
                    </a:lnTo>
                    <a:lnTo>
                      <a:pt x="399" y="498"/>
                    </a:lnTo>
                    <a:lnTo>
                      <a:pt x="342" y="569"/>
                    </a:lnTo>
                    <a:lnTo>
                      <a:pt x="299" y="654"/>
                    </a:lnTo>
                    <a:lnTo>
                      <a:pt x="214" y="782"/>
                    </a:lnTo>
                    <a:lnTo>
                      <a:pt x="157" y="839"/>
                    </a:lnTo>
                    <a:lnTo>
                      <a:pt x="128" y="910"/>
                    </a:lnTo>
                    <a:lnTo>
                      <a:pt x="43" y="1024"/>
                    </a:lnTo>
                    <a:lnTo>
                      <a:pt x="0" y="1095"/>
                    </a:lnTo>
                    <a:lnTo>
                      <a:pt x="15" y="1194"/>
                    </a:lnTo>
                    <a:lnTo>
                      <a:pt x="43" y="1279"/>
                    </a:lnTo>
                    <a:lnTo>
                      <a:pt x="114" y="1365"/>
                    </a:lnTo>
                    <a:lnTo>
                      <a:pt x="185" y="1422"/>
                    </a:lnTo>
                    <a:lnTo>
                      <a:pt x="313" y="1507"/>
                    </a:lnTo>
                    <a:lnTo>
                      <a:pt x="527" y="1635"/>
                    </a:lnTo>
                    <a:lnTo>
                      <a:pt x="598" y="1677"/>
                    </a:lnTo>
                    <a:lnTo>
                      <a:pt x="655" y="1732"/>
                    </a:lnTo>
                    <a:lnTo>
                      <a:pt x="783" y="1803"/>
                    </a:lnTo>
                    <a:lnTo>
                      <a:pt x="839" y="1832"/>
                    </a:lnTo>
                    <a:lnTo>
                      <a:pt x="939" y="1917"/>
                    </a:lnTo>
                    <a:lnTo>
                      <a:pt x="953" y="1875"/>
                    </a:lnTo>
                    <a:lnTo>
                      <a:pt x="982" y="1860"/>
                    </a:lnTo>
                    <a:lnTo>
                      <a:pt x="996" y="1832"/>
                    </a:lnTo>
                    <a:close/>
                  </a:path>
                </a:pathLst>
              </a:custGeom>
              <a:solidFill>
                <a:srgbClr val="FFFFFF"/>
              </a:solidFill>
              <a:ln w="9525">
                <a:noFill/>
                <a:round/>
                <a:headEnd/>
                <a:tailEnd/>
              </a:ln>
            </p:spPr>
            <p:txBody>
              <a:bodyPr/>
              <a:lstStyle/>
              <a:p>
                <a:endParaRPr lang="en-GB"/>
              </a:p>
            </p:txBody>
          </p:sp>
          <p:sp>
            <p:nvSpPr>
              <p:cNvPr id="27710" name="Freeform 394"/>
              <p:cNvSpPr>
                <a:spLocks/>
              </p:cNvSpPr>
              <p:nvPr/>
            </p:nvSpPr>
            <p:spPr bwMode="auto">
              <a:xfrm>
                <a:off x="3523" y="1465"/>
                <a:ext cx="945" cy="959"/>
              </a:xfrm>
              <a:custGeom>
                <a:avLst/>
                <a:gdLst>
                  <a:gd name="T0" fmla="*/ 7 w 1891"/>
                  <a:gd name="T1" fmla="*/ 14 h 1917"/>
                  <a:gd name="T2" fmla="*/ 5 w 1891"/>
                  <a:gd name="T3" fmla="*/ 14 h 1917"/>
                  <a:gd name="T4" fmla="*/ 4 w 1891"/>
                  <a:gd name="T5" fmla="*/ 13 h 1917"/>
                  <a:gd name="T6" fmla="*/ 3 w 1891"/>
                  <a:gd name="T7" fmla="*/ 12 h 1917"/>
                  <a:gd name="T8" fmla="*/ 1 w 1891"/>
                  <a:gd name="T9" fmla="*/ 11 h 1917"/>
                  <a:gd name="T10" fmla="*/ 1 w 1891"/>
                  <a:gd name="T11" fmla="*/ 10 h 1917"/>
                  <a:gd name="T12" fmla="*/ 1 w 1891"/>
                  <a:gd name="T13" fmla="*/ 8 h 1917"/>
                  <a:gd name="T14" fmla="*/ 2 w 1891"/>
                  <a:gd name="T15" fmla="*/ 7 h 1917"/>
                  <a:gd name="T16" fmla="*/ 2 w 1891"/>
                  <a:gd name="T17" fmla="*/ 6 h 1917"/>
                  <a:gd name="T18" fmla="*/ 3 w 1891"/>
                  <a:gd name="T19" fmla="*/ 5 h 1917"/>
                  <a:gd name="T20" fmla="*/ 4 w 1891"/>
                  <a:gd name="T21" fmla="*/ 3 h 1917"/>
                  <a:gd name="T22" fmla="*/ 5 w 1891"/>
                  <a:gd name="T23" fmla="*/ 2 h 1917"/>
                  <a:gd name="T24" fmla="*/ 6 w 1891"/>
                  <a:gd name="T25" fmla="*/ 2 h 1917"/>
                  <a:gd name="T26" fmla="*/ 7 w 1891"/>
                  <a:gd name="T27" fmla="*/ 2 h 1917"/>
                  <a:gd name="T28" fmla="*/ 9 w 1891"/>
                  <a:gd name="T29" fmla="*/ 3 h 1917"/>
                  <a:gd name="T30" fmla="*/ 11 w 1891"/>
                  <a:gd name="T31" fmla="*/ 4 h 1917"/>
                  <a:gd name="T32" fmla="*/ 12 w 1891"/>
                  <a:gd name="T33" fmla="*/ 5 h 1917"/>
                  <a:gd name="T34" fmla="*/ 13 w 1891"/>
                  <a:gd name="T35" fmla="*/ 6 h 1917"/>
                  <a:gd name="T36" fmla="*/ 14 w 1891"/>
                  <a:gd name="T37" fmla="*/ 6 h 1917"/>
                  <a:gd name="T38" fmla="*/ 14 w 1891"/>
                  <a:gd name="T39" fmla="*/ 6 h 1917"/>
                  <a:gd name="T40" fmla="*/ 14 w 1891"/>
                  <a:gd name="T41" fmla="*/ 5 h 1917"/>
                  <a:gd name="T42" fmla="*/ 14 w 1891"/>
                  <a:gd name="T43" fmla="*/ 5 h 1917"/>
                  <a:gd name="T44" fmla="*/ 11 w 1891"/>
                  <a:gd name="T45" fmla="*/ 3 h 1917"/>
                  <a:gd name="T46" fmla="*/ 8 w 1891"/>
                  <a:gd name="T47" fmla="*/ 1 h 1917"/>
                  <a:gd name="T48" fmla="*/ 7 w 1891"/>
                  <a:gd name="T49" fmla="*/ 1 h 1917"/>
                  <a:gd name="T50" fmla="*/ 7 w 1891"/>
                  <a:gd name="T51" fmla="*/ 0 h 1917"/>
                  <a:gd name="T52" fmla="*/ 6 w 1891"/>
                  <a:gd name="T53" fmla="*/ 1 h 1917"/>
                  <a:gd name="T54" fmla="*/ 5 w 1891"/>
                  <a:gd name="T55" fmla="*/ 1 h 1917"/>
                  <a:gd name="T56" fmla="*/ 4 w 1891"/>
                  <a:gd name="T57" fmla="*/ 2 h 1917"/>
                  <a:gd name="T58" fmla="*/ 3 w 1891"/>
                  <a:gd name="T59" fmla="*/ 3 h 1917"/>
                  <a:gd name="T60" fmla="*/ 2 w 1891"/>
                  <a:gd name="T61" fmla="*/ 5 h 1917"/>
                  <a:gd name="T62" fmla="*/ 1 w 1891"/>
                  <a:gd name="T63" fmla="*/ 6 h 1917"/>
                  <a:gd name="T64" fmla="*/ 0 w 1891"/>
                  <a:gd name="T65" fmla="*/ 8 h 1917"/>
                  <a:gd name="T66" fmla="*/ 0 w 1891"/>
                  <a:gd name="T67" fmla="*/ 8 h 1917"/>
                  <a:gd name="T68" fmla="*/ 0 w 1891"/>
                  <a:gd name="T69" fmla="*/ 9 h 1917"/>
                  <a:gd name="T70" fmla="*/ 0 w 1891"/>
                  <a:gd name="T71" fmla="*/ 10 h 1917"/>
                  <a:gd name="T72" fmla="*/ 0 w 1891"/>
                  <a:gd name="T73" fmla="*/ 10 h 1917"/>
                  <a:gd name="T74" fmla="*/ 1 w 1891"/>
                  <a:gd name="T75" fmla="*/ 12 h 1917"/>
                  <a:gd name="T76" fmla="*/ 3 w 1891"/>
                  <a:gd name="T77" fmla="*/ 13 h 1917"/>
                  <a:gd name="T78" fmla="*/ 4 w 1891"/>
                  <a:gd name="T79" fmla="*/ 14 h 1917"/>
                  <a:gd name="T80" fmla="*/ 5 w 1891"/>
                  <a:gd name="T81" fmla="*/ 14 h 1917"/>
                  <a:gd name="T82" fmla="*/ 6 w 1891"/>
                  <a:gd name="T83" fmla="*/ 15 h 1917"/>
                  <a:gd name="T84" fmla="*/ 7 w 1891"/>
                  <a:gd name="T85" fmla="*/ 15 h 1917"/>
                  <a:gd name="T86" fmla="*/ 7 w 1891"/>
                  <a:gd name="T87" fmla="*/ 15 h 191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891"/>
                  <a:gd name="T133" fmla="*/ 0 h 1917"/>
                  <a:gd name="T134" fmla="*/ 1891 w 1891"/>
                  <a:gd name="T135" fmla="*/ 1917 h 191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891" h="1917">
                    <a:moveTo>
                      <a:pt x="996" y="1832"/>
                    </a:moveTo>
                    <a:lnTo>
                      <a:pt x="910" y="1775"/>
                    </a:lnTo>
                    <a:lnTo>
                      <a:pt x="868" y="1747"/>
                    </a:lnTo>
                    <a:lnTo>
                      <a:pt x="740" y="1677"/>
                    </a:lnTo>
                    <a:lnTo>
                      <a:pt x="669" y="1635"/>
                    </a:lnTo>
                    <a:lnTo>
                      <a:pt x="612" y="1592"/>
                    </a:lnTo>
                    <a:lnTo>
                      <a:pt x="484" y="1507"/>
                    </a:lnTo>
                    <a:lnTo>
                      <a:pt x="427" y="1464"/>
                    </a:lnTo>
                    <a:lnTo>
                      <a:pt x="370" y="1422"/>
                    </a:lnTo>
                    <a:lnTo>
                      <a:pt x="228" y="1322"/>
                    </a:lnTo>
                    <a:lnTo>
                      <a:pt x="157" y="1237"/>
                    </a:lnTo>
                    <a:lnTo>
                      <a:pt x="142" y="1166"/>
                    </a:lnTo>
                    <a:lnTo>
                      <a:pt x="142" y="1066"/>
                    </a:lnTo>
                    <a:lnTo>
                      <a:pt x="171" y="1009"/>
                    </a:lnTo>
                    <a:lnTo>
                      <a:pt x="242" y="896"/>
                    </a:lnTo>
                    <a:lnTo>
                      <a:pt x="270" y="839"/>
                    </a:lnTo>
                    <a:lnTo>
                      <a:pt x="299" y="782"/>
                    </a:lnTo>
                    <a:lnTo>
                      <a:pt x="370" y="682"/>
                    </a:lnTo>
                    <a:lnTo>
                      <a:pt x="427" y="626"/>
                    </a:lnTo>
                    <a:lnTo>
                      <a:pt x="469" y="555"/>
                    </a:lnTo>
                    <a:lnTo>
                      <a:pt x="512" y="469"/>
                    </a:lnTo>
                    <a:lnTo>
                      <a:pt x="583" y="384"/>
                    </a:lnTo>
                    <a:lnTo>
                      <a:pt x="626" y="284"/>
                    </a:lnTo>
                    <a:lnTo>
                      <a:pt x="683" y="228"/>
                    </a:lnTo>
                    <a:lnTo>
                      <a:pt x="725" y="171"/>
                    </a:lnTo>
                    <a:lnTo>
                      <a:pt x="825" y="142"/>
                    </a:lnTo>
                    <a:lnTo>
                      <a:pt x="910" y="128"/>
                    </a:lnTo>
                    <a:lnTo>
                      <a:pt x="1010" y="171"/>
                    </a:lnTo>
                    <a:lnTo>
                      <a:pt x="1095" y="228"/>
                    </a:lnTo>
                    <a:lnTo>
                      <a:pt x="1223" y="313"/>
                    </a:lnTo>
                    <a:lnTo>
                      <a:pt x="1323" y="384"/>
                    </a:lnTo>
                    <a:lnTo>
                      <a:pt x="1422" y="441"/>
                    </a:lnTo>
                    <a:lnTo>
                      <a:pt x="1493" y="498"/>
                    </a:lnTo>
                    <a:lnTo>
                      <a:pt x="1550" y="540"/>
                    </a:lnTo>
                    <a:lnTo>
                      <a:pt x="1678" y="626"/>
                    </a:lnTo>
                    <a:lnTo>
                      <a:pt x="1749" y="668"/>
                    </a:lnTo>
                    <a:lnTo>
                      <a:pt x="1792" y="697"/>
                    </a:lnTo>
                    <a:lnTo>
                      <a:pt x="1820" y="711"/>
                    </a:lnTo>
                    <a:lnTo>
                      <a:pt x="1849" y="725"/>
                    </a:lnTo>
                    <a:lnTo>
                      <a:pt x="1849" y="739"/>
                    </a:lnTo>
                    <a:lnTo>
                      <a:pt x="1891" y="668"/>
                    </a:lnTo>
                    <a:lnTo>
                      <a:pt x="1863" y="640"/>
                    </a:lnTo>
                    <a:lnTo>
                      <a:pt x="1849" y="626"/>
                    </a:lnTo>
                    <a:lnTo>
                      <a:pt x="1806" y="597"/>
                    </a:lnTo>
                    <a:lnTo>
                      <a:pt x="1721" y="555"/>
                    </a:lnTo>
                    <a:lnTo>
                      <a:pt x="1465" y="370"/>
                    </a:lnTo>
                    <a:lnTo>
                      <a:pt x="1209" y="185"/>
                    </a:lnTo>
                    <a:lnTo>
                      <a:pt x="1095" y="114"/>
                    </a:lnTo>
                    <a:lnTo>
                      <a:pt x="1038" y="85"/>
                    </a:lnTo>
                    <a:lnTo>
                      <a:pt x="996" y="71"/>
                    </a:lnTo>
                    <a:lnTo>
                      <a:pt x="953" y="29"/>
                    </a:lnTo>
                    <a:lnTo>
                      <a:pt x="910" y="0"/>
                    </a:lnTo>
                    <a:lnTo>
                      <a:pt x="868" y="14"/>
                    </a:lnTo>
                    <a:lnTo>
                      <a:pt x="811" y="29"/>
                    </a:lnTo>
                    <a:lnTo>
                      <a:pt x="754" y="29"/>
                    </a:lnTo>
                    <a:lnTo>
                      <a:pt x="697" y="43"/>
                    </a:lnTo>
                    <a:lnTo>
                      <a:pt x="654" y="114"/>
                    </a:lnTo>
                    <a:lnTo>
                      <a:pt x="569" y="242"/>
                    </a:lnTo>
                    <a:lnTo>
                      <a:pt x="526" y="299"/>
                    </a:lnTo>
                    <a:lnTo>
                      <a:pt x="484" y="356"/>
                    </a:lnTo>
                    <a:lnTo>
                      <a:pt x="398" y="498"/>
                    </a:lnTo>
                    <a:lnTo>
                      <a:pt x="356" y="569"/>
                    </a:lnTo>
                    <a:lnTo>
                      <a:pt x="299" y="640"/>
                    </a:lnTo>
                    <a:lnTo>
                      <a:pt x="242" y="725"/>
                    </a:lnTo>
                    <a:lnTo>
                      <a:pt x="171" y="839"/>
                    </a:lnTo>
                    <a:lnTo>
                      <a:pt x="100" y="938"/>
                    </a:lnTo>
                    <a:lnTo>
                      <a:pt x="71" y="995"/>
                    </a:lnTo>
                    <a:lnTo>
                      <a:pt x="57" y="1024"/>
                    </a:lnTo>
                    <a:lnTo>
                      <a:pt x="29" y="1052"/>
                    </a:lnTo>
                    <a:lnTo>
                      <a:pt x="0" y="1080"/>
                    </a:lnTo>
                    <a:lnTo>
                      <a:pt x="0" y="1137"/>
                    </a:lnTo>
                    <a:lnTo>
                      <a:pt x="14" y="1194"/>
                    </a:lnTo>
                    <a:lnTo>
                      <a:pt x="29" y="1237"/>
                    </a:lnTo>
                    <a:lnTo>
                      <a:pt x="57" y="1279"/>
                    </a:lnTo>
                    <a:lnTo>
                      <a:pt x="128" y="1350"/>
                    </a:lnTo>
                    <a:lnTo>
                      <a:pt x="214" y="1422"/>
                    </a:lnTo>
                    <a:lnTo>
                      <a:pt x="327" y="1507"/>
                    </a:lnTo>
                    <a:lnTo>
                      <a:pt x="427" y="1578"/>
                    </a:lnTo>
                    <a:lnTo>
                      <a:pt x="526" y="1635"/>
                    </a:lnTo>
                    <a:lnTo>
                      <a:pt x="597" y="1677"/>
                    </a:lnTo>
                    <a:lnTo>
                      <a:pt x="669" y="1718"/>
                    </a:lnTo>
                    <a:lnTo>
                      <a:pt x="725" y="1761"/>
                    </a:lnTo>
                    <a:lnTo>
                      <a:pt x="782" y="1803"/>
                    </a:lnTo>
                    <a:lnTo>
                      <a:pt x="825" y="1832"/>
                    </a:lnTo>
                    <a:lnTo>
                      <a:pt x="953" y="1917"/>
                    </a:lnTo>
                    <a:lnTo>
                      <a:pt x="967" y="1875"/>
                    </a:lnTo>
                    <a:lnTo>
                      <a:pt x="981" y="1846"/>
                    </a:lnTo>
                    <a:lnTo>
                      <a:pt x="996" y="1832"/>
                    </a:lnTo>
                    <a:close/>
                  </a:path>
                </a:pathLst>
              </a:custGeom>
              <a:noFill/>
              <a:ln w="11113">
                <a:solidFill>
                  <a:srgbClr val="000000"/>
                </a:solidFill>
                <a:prstDash val="solid"/>
                <a:round/>
                <a:headEnd/>
                <a:tailEnd/>
              </a:ln>
            </p:spPr>
            <p:txBody>
              <a:bodyPr/>
              <a:lstStyle/>
              <a:p>
                <a:endParaRPr lang="en-GB"/>
              </a:p>
            </p:txBody>
          </p:sp>
          <p:sp>
            <p:nvSpPr>
              <p:cNvPr id="27711" name="Freeform 395"/>
              <p:cNvSpPr>
                <a:spLocks/>
              </p:cNvSpPr>
              <p:nvPr/>
            </p:nvSpPr>
            <p:spPr bwMode="auto">
              <a:xfrm>
                <a:off x="4049" y="1842"/>
                <a:ext cx="384" cy="532"/>
              </a:xfrm>
              <a:custGeom>
                <a:avLst/>
                <a:gdLst>
                  <a:gd name="T0" fmla="*/ 0 w 768"/>
                  <a:gd name="T1" fmla="*/ 7 h 1065"/>
                  <a:gd name="T2" fmla="*/ 6 w 768"/>
                  <a:gd name="T3" fmla="*/ 0 h 1065"/>
                  <a:gd name="T4" fmla="*/ 6 w 768"/>
                  <a:gd name="T5" fmla="*/ 0 h 1065"/>
                  <a:gd name="T6" fmla="*/ 6 w 768"/>
                  <a:gd name="T7" fmla="*/ 0 h 1065"/>
                  <a:gd name="T8" fmla="*/ 1 w 768"/>
                  <a:gd name="T9" fmla="*/ 8 h 1065"/>
                  <a:gd name="T10" fmla="*/ 0 w 768"/>
                  <a:gd name="T11" fmla="*/ 8 h 1065"/>
                  <a:gd name="T12" fmla="*/ 0 w 768"/>
                  <a:gd name="T13" fmla="*/ 7 h 1065"/>
                  <a:gd name="T14" fmla="*/ 0 60000 65536"/>
                  <a:gd name="T15" fmla="*/ 0 60000 65536"/>
                  <a:gd name="T16" fmla="*/ 0 60000 65536"/>
                  <a:gd name="T17" fmla="*/ 0 60000 65536"/>
                  <a:gd name="T18" fmla="*/ 0 60000 65536"/>
                  <a:gd name="T19" fmla="*/ 0 60000 65536"/>
                  <a:gd name="T20" fmla="*/ 0 60000 65536"/>
                  <a:gd name="T21" fmla="*/ 0 w 768"/>
                  <a:gd name="T22" fmla="*/ 0 h 1065"/>
                  <a:gd name="T23" fmla="*/ 768 w 768"/>
                  <a:gd name="T24" fmla="*/ 1065 h 10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68" h="1065">
                    <a:moveTo>
                      <a:pt x="0" y="1022"/>
                    </a:moveTo>
                    <a:lnTo>
                      <a:pt x="726" y="0"/>
                    </a:lnTo>
                    <a:lnTo>
                      <a:pt x="768" y="0"/>
                    </a:lnTo>
                    <a:lnTo>
                      <a:pt x="768" y="43"/>
                    </a:lnTo>
                    <a:lnTo>
                      <a:pt x="43" y="1065"/>
                    </a:lnTo>
                    <a:lnTo>
                      <a:pt x="0" y="1065"/>
                    </a:lnTo>
                    <a:lnTo>
                      <a:pt x="0" y="1022"/>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712" name="AutoShape 396"/>
              <p:cNvSpPr>
                <a:spLocks noChangeArrowheads="1"/>
              </p:cNvSpPr>
              <p:nvPr/>
            </p:nvSpPr>
            <p:spPr bwMode="auto">
              <a:xfrm>
                <a:off x="4397" y="1756"/>
                <a:ext cx="93" cy="93"/>
              </a:xfrm>
              <a:prstGeom prst="roundRect">
                <a:avLst>
                  <a:gd name="adj" fmla="val 0"/>
                </a:avLst>
              </a:prstGeom>
              <a:solidFill>
                <a:srgbClr val="FFFFFF"/>
              </a:solidFill>
              <a:ln w="9525">
                <a:noFill/>
                <a:round/>
                <a:headEnd/>
                <a:tailEnd/>
              </a:ln>
            </p:spPr>
            <p:txBody>
              <a:bodyPr/>
              <a:lstStyle/>
              <a:p>
                <a:endParaRPr lang="en-GB"/>
              </a:p>
            </p:txBody>
          </p:sp>
          <p:sp>
            <p:nvSpPr>
              <p:cNvPr id="27713" name="Freeform 397"/>
              <p:cNvSpPr>
                <a:spLocks/>
              </p:cNvSpPr>
              <p:nvPr/>
            </p:nvSpPr>
            <p:spPr bwMode="auto">
              <a:xfrm>
                <a:off x="4383" y="1749"/>
                <a:ext cx="121" cy="121"/>
              </a:xfrm>
              <a:custGeom>
                <a:avLst/>
                <a:gdLst>
                  <a:gd name="T0" fmla="*/ 1 w 242"/>
                  <a:gd name="T1" fmla="*/ 0 h 241"/>
                  <a:gd name="T2" fmla="*/ 2 w 242"/>
                  <a:gd name="T3" fmla="*/ 1 h 241"/>
                  <a:gd name="T4" fmla="*/ 2 w 242"/>
                  <a:gd name="T5" fmla="*/ 2 h 241"/>
                  <a:gd name="T6" fmla="*/ 0 w 242"/>
                  <a:gd name="T7" fmla="*/ 2 h 241"/>
                  <a:gd name="T8" fmla="*/ 1 w 242"/>
                  <a:gd name="T9" fmla="*/ 0 h 241"/>
                  <a:gd name="T10" fmla="*/ 0 60000 65536"/>
                  <a:gd name="T11" fmla="*/ 0 60000 65536"/>
                  <a:gd name="T12" fmla="*/ 0 60000 65536"/>
                  <a:gd name="T13" fmla="*/ 0 60000 65536"/>
                  <a:gd name="T14" fmla="*/ 0 60000 65536"/>
                  <a:gd name="T15" fmla="*/ 0 w 242"/>
                  <a:gd name="T16" fmla="*/ 0 h 241"/>
                  <a:gd name="T17" fmla="*/ 242 w 242"/>
                  <a:gd name="T18" fmla="*/ 241 h 241"/>
                </a:gdLst>
                <a:ahLst/>
                <a:cxnLst>
                  <a:cxn ang="T10">
                    <a:pos x="T0" y="T1"/>
                  </a:cxn>
                  <a:cxn ang="T11">
                    <a:pos x="T2" y="T3"/>
                  </a:cxn>
                  <a:cxn ang="T12">
                    <a:pos x="T4" y="T5"/>
                  </a:cxn>
                  <a:cxn ang="T13">
                    <a:pos x="T6" y="T7"/>
                  </a:cxn>
                  <a:cxn ang="T14">
                    <a:pos x="T8" y="T9"/>
                  </a:cxn>
                </a:cxnLst>
                <a:rect l="T15" t="T16" r="T17" b="T18"/>
                <a:pathLst>
                  <a:path w="242" h="241">
                    <a:moveTo>
                      <a:pt x="99" y="0"/>
                    </a:moveTo>
                    <a:lnTo>
                      <a:pt x="242" y="99"/>
                    </a:lnTo>
                    <a:lnTo>
                      <a:pt x="142" y="241"/>
                    </a:lnTo>
                    <a:lnTo>
                      <a:pt x="0" y="142"/>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714" name="AutoShape 398"/>
              <p:cNvSpPr>
                <a:spLocks noChangeArrowheads="1"/>
              </p:cNvSpPr>
              <p:nvPr/>
            </p:nvSpPr>
            <p:spPr bwMode="auto">
              <a:xfrm>
                <a:off x="4440" y="1813"/>
                <a:ext cx="71"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15" name="Freeform 399"/>
              <p:cNvSpPr>
                <a:spLocks/>
              </p:cNvSpPr>
              <p:nvPr/>
            </p:nvSpPr>
            <p:spPr bwMode="auto">
              <a:xfrm>
                <a:off x="4447" y="1785"/>
                <a:ext cx="57" cy="71"/>
              </a:xfrm>
              <a:custGeom>
                <a:avLst/>
                <a:gdLst>
                  <a:gd name="T0" fmla="*/ 1 w 114"/>
                  <a:gd name="T1" fmla="*/ 0 h 142"/>
                  <a:gd name="T2" fmla="*/ 1 w 114"/>
                  <a:gd name="T3" fmla="*/ 1 h 142"/>
                  <a:gd name="T4" fmla="*/ 1 w 114"/>
                  <a:gd name="T5" fmla="*/ 1 h 142"/>
                  <a:gd name="T6" fmla="*/ 0 w 114"/>
                  <a:gd name="T7" fmla="*/ 1 h 142"/>
                  <a:gd name="T8" fmla="*/ 1 w 114"/>
                  <a:gd name="T9" fmla="*/ 0 h 142"/>
                  <a:gd name="T10" fmla="*/ 0 60000 65536"/>
                  <a:gd name="T11" fmla="*/ 0 60000 65536"/>
                  <a:gd name="T12" fmla="*/ 0 60000 65536"/>
                  <a:gd name="T13" fmla="*/ 0 60000 65536"/>
                  <a:gd name="T14" fmla="*/ 0 60000 65536"/>
                  <a:gd name="T15" fmla="*/ 0 w 114"/>
                  <a:gd name="T16" fmla="*/ 0 h 142"/>
                  <a:gd name="T17" fmla="*/ 114 w 114"/>
                  <a:gd name="T18" fmla="*/ 142 h 142"/>
                </a:gdLst>
                <a:ahLst/>
                <a:cxnLst>
                  <a:cxn ang="T10">
                    <a:pos x="T0" y="T1"/>
                  </a:cxn>
                  <a:cxn ang="T11">
                    <a:pos x="T2" y="T3"/>
                  </a:cxn>
                  <a:cxn ang="T12">
                    <a:pos x="T4" y="T5"/>
                  </a:cxn>
                  <a:cxn ang="T13">
                    <a:pos x="T6" y="T7"/>
                  </a:cxn>
                  <a:cxn ang="T14">
                    <a:pos x="T8" y="T9"/>
                  </a:cxn>
                </a:cxnLst>
                <a:rect l="T15" t="T16" r="T17" b="T18"/>
                <a:pathLst>
                  <a:path w="114" h="142">
                    <a:moveTo>
                      <a:pt x="71" y="0"/>
                    </a:moveTo>
                    <a:lnTo>
                      <a:pt x="114" y="28"/>
                    </a:lnTo>
                    <a:lnTo>
                      <a:pt x="28" y="142"/>
                    </a:lnTo>
                    <a:lnTo>
                      <a:pt x="0" y="113"/>
                    </a:lnTo>
                    <a:lnTo>
                      <a:pt x="71"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716" name="Group 400"/>
              <p:cNvGrpSpPr>
                <a:grpSpLocks/>
              </p:cNvGrpSpPr>
              <p:nvPr/>
            </p:nvGrpSpPr>
            <p:grpSpPr bwMode="auto">
              <a:xfrm>
                <a:off x="4378" y="1806"/>
                <a:ext cx="90" cy="57"/>
                <a:chOff x="4378" y="1806"/>
                <a:chExt cx="90" cy="57"/>
              </a:xfrm>
            </p:grpSpPr>
            <p:sp>
              <p:nvSpPr>
                <p:cNvPr id="27722" name="Freeform 401"/>
                <p:cNvSpPr>
                  <a:spLocks/>
                </p:cNvSpPr>
                <p:nvPr/>
              </p:nvSpPr>
              <p:spPr bwMode="auto">
                <a:xfrm>
                  <a:off x="4404" y="1806"/>
                  <a:ext cx="64" cy="57"/>
                </a:xfrm>
                <a:custGeom>
                  <a:avLst/>
                  <a:gdLst>
                    <a:gd name="T0" fmla="*/ 0 w 128"/>
                    <a:gd name="T1" fmla="*/ 1 h 114"/>
                    <a:gd name="T2" fmla="*/ 0 w 128"/>
                    <a:gd name="T3" fmla="*/ 1 h 114"/>
                    <a:gd name="T4" fmla="*/ 0 w 128"/>
                    <a:gd name="T5" fmla="*/ 1 h 114"/>
                    <a:gd name="T6" fmla="*/ 1 w 128"/>
                    <a:gd name="T7" fmla="*/ 1 h 114"/>
                    <a:gd name="T8" fmla="*/ 1 w 128"/>
                    <a:gd name="T9" fmla="*/ 1 h 114"/>
                    <a:gd name="T10" fmla="*/ 1 w 128"/>
                    <a:gd name="T11" fmla="*/ 1 h 114"/>
                    <a:gd name="T12" fmla="*/ 1 w 128"/>
                    <a:gd name="T13" fmla="*/ 1 h 114"/>
                    <a:gd name="T14" fmla="*/ 1 w 128"/>
                    <a:gd name="T15" fmla="*/ 1 h 114"/>
                    <a:gd name="T16" fmla="*/ 0 w 128"/>
                    <a:gd name="T17" fmla="*/ 0 h 114"/>
                    <a:gd name="T18" fmla="*/ 0 w 128"/>
                    <a:gd name="T19" fmla="*/ 1 h 11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8"/>
                    <a:gd name="T31" fmla="*/ 0 h 114"/>
                    <a:gd name="T32" fmla="*/ 128 w 128"/>
                    <a:gd name="T33" fmla="*/ 114 h 11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8" h="114">
                      <a:moveTo>
                        <a:pt x="0" y="15"/>
                      </a:moveTo>
                      <a:lnTo>
                        <a:pt x="0" y="43"/>
                      </a:lnTo>
                      <a:lnTo>
                        <a:pt x="0" y="57"/>
                      </a:lnTo>
                      <a:lnTo>
                        <a:pt x="86" y="114"/>
                      </a:lnTo>
                      <a:lnTo>
                        <a:pt x="100" y="114"/>
                      </a:lnTo>
                      <a:lnTo>
                        <a:pt x="128" y="100"/>
                      </a:lnTo>
                      <a:lnTo>
                        <a:pt x="57" y="57"/>
                      </a:lnTo>
                      <a:lnTo>
                        <a:pt x="29" y="29"/>
                      </a:lnTo>
                      <a:lnTo>
                        <a:pt x="0" y="0"/>
                      </a:lnTo>
                      <a:lnTo>
                        <a:pt x="0" y="15"/>
                      </a:lnTo>
                      <a:close/>
                    </a:path>
                  </a:pathLst>
                </a:custGeom>
                <a:solidFill>
                  <a:srgbClr val="FFFFFF"/>
                </a:solidFill>
                <a:ln w="9525">
                  <a:noFill/>
                  <a:round/>
                  <a:headEnd/>
                  <a:tailEnd/>
                </a:ln>
              </p:spPr>
              <p:txBody>
                <a:bodyPr/>
                <a:lstStyle/>
                <a:p>
                  <a:endParaRPr lang="en-GB"/>
                </a:p>
              </p:txBody>
            </p:sp>
            <p:sp>
              <p:nvSpPr>
                <p:cNvPr id="27723" name="Freeform 402"/>
                <p:cNvSpPr>
                  <a:spLocks/>
                </p:cNvSpPr>
                <p:nvPr/>
              </p:nvSpPr>
              <p:spPr bwMode="auto">
                <a:xfrm>
                  <a:off x="4397" y="1813"/>
                  <a:ext cx="71" cy="50"/>
                </a:xfrm>
                <a:custGeom>
                  <a:avLst/>
                  <a:gdLst>
                    <a:gd name="T0" fmla="*/ 1 w 142"/>
                    <a:gd name="T1" fmla="*/ 0 h 99"/>
                    <a:gd name="T2" fmla="*/ 0 w 142"/>
                    <a:gd name="T3" fmla="*/ 1 h 99"/>
                    <a:gd name="T4" fmla="*/ 0 w 142"/>
                    <a:gd name="T5" fmla="*/ 1 h 99"/>
                    <a:gd name="T6" fmla="*/ 1 w 142"/>
                    <a:gd name="T7" fmla="*/ 1 h 99"/>
                    <a:gd name="T8" fmla="*/ 1 w 142"/>
                    <a:gd name="T9" fmla="*/ 1 h 99"/>
                    <a:gd name="T10" fmla="*/ 1 w 142"/>
                    <a:gd name="T11" fmla="*/ 1 h 99"/>
                    <a:gd name="T12" fmla="*/ 1 w 142"/>
                    <a:gd name="T13" fmla="*/ 1 h 99"/>
                    <a:gd name="T14" fmla="*/ 1 w 142"/>
                    <a:gd name="T15" fmla="*/ 1 h 99"/>
                    <a:gd name="T16" fmla="*/ 1 w 142"/>
                    <a:gd name="T17" fmla="*/ 0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2"/>
                    <a:gd name="T28" fmla="*/ 0 h 99"/>
                    <a:gd name="T29" fmla="*/ 142 w 142"/>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2" h="99">
                      <a:moveTo>
                        <a:pt x="14" y="0"/>
                      </a:moveTo>
                      <a:lnTo>
                        <a:pt x="0" y="28"/>
                      </a:lnTo>
                      <a:lnTo>
                        <a:pt x="0" y="42"/>
                      </a:lnTo>
                      <a:lnTo>
                        <a:pt x="100" y="99"/>
                      </a:lnTo>
                      <a:lnTo>
                        <a:pt x="114" y="99"/>
                      </a:lnTo>
                      <a:lnTo>
                        <a:pt x="142" y="85"/>
                      </a:lnTo>
                      <a:lnTo>
                        <a:pt x="71" y="42"/>
                      </a:lnTo>
                      <a:lnTo>
                        <a:pt x="43" y="14"/>
                      </a:lnTo>
                      <a:lnTo>
                        <a:pt x="14" y="0"/>
                      </a:lnTo>
                      <a:close/>
                    </a:path>
                  </a:pathLst>
                </a:custGeom>
                <a:noFill/>
                <a:ln w="11113">
                  <a:solidFill>
                    <a:srgbClr val="000000"/>
                  </a:solidFill>
                  <a:prstDash val="solid"/>
                  <a:round/>
                  <a:headEnd/>
                  <a:tailEnd/>
                </a:ln>
              </p:spPr>
              <p:txBody>
                <a:bodyPr/>
                <a:lstStyle/>
                <a:p>
                  <a:endParaRPr lang="en-GB"/>
                </a:p>
              </p:txBody>
            </p:sp>
            <p:sp>
              <p:nvSpPr>
                <p:cNvPr id="27724" name="Line 403"/>
                <p:cNvSpPr>
                  <a:spLocks noChangeShapeType="1"/>
                </p:cNvSpPr>
                <p:nvPr/>
              </p:nvSpPr>
              <p:spPr bwMode="auto">
                <a:xfrm>
                  <a:off x="4378" y="1808"/>
                  <a:ext cx="59" cy="38"/>
                </a:xfrm>
                <a:prstGeom prst="line">
                  <a:avLst/>
                </a:prstGeom>
                <a:noFill/>
                <a:ln w="7938">
                  <a:solidFill>
                    <a:srgbClr val="000000"/>
                  </a:solidFill>
                  <a:round/>
                  <a:headEnd/>
                  <a:tailEnd/>
                </a:ln>
              </p:spPr>
              <p:txBody>
                <a:bodyPr/>
                <a:lstStyle/>
                <a:p>
                  <a:endParaRPr lang="en-GB"/>
                </a:p>
              </p:txBody>
            </p:sp>
          </p:grpSp>
          <p:sp>
            <p:nvSpPr>
              <p:cNvPr id="27717" name="AutoShape 404"/>
              <p:cNvSpPr>
                <a:spLocks noChangeArrowheads="1"/>
              </p:cNvSpPr>
              <p:nvPr/>
            </p:nvSpPr>
            <p:spPr bwMode="auto">
              <a:xfrm>
                <a:off x="3985" y="2374"/>
                <a:ext cx="71" cy="85"/>
              </a:xfrm>
              <a:prstGeom prst="roundRect">
                <a:avLst>
                  <a:gd name="adj" fmla="val 0"/>
                </a:avLst>
              </a:prstGeom>
              <a:solidFill>
                <a:srgbClr val="FFFFFF"/>
              </a:solidFill>
              <a:ln w="9525">
                <a:noFill/>
                <a:round/>
                <a:headEnd/>
                <a:tailEnd/>
              </a:ln>
            </p:spPr>
            <p:txBody>
              <a:bodyPr/>
              <a:lstStyle/>
              <a:p>
                <a:endParaRPr lang="en-GB"/>
              </a:p>
            </p:txBody>
          </p:sp>
          <p:sp>
            <p:nvSpPr>
              <p:cNvPr id="27718" name="Freeform 405"/>
              <p:cNvSpPr>
                <a:spLocks/>
              </p:cNvSpPr>
              <p:nvPr/>
            </p:nvSpPr>
            <p:spPr bwMode="auto">
              <a:xfrm>
                <a:off x="3969" y="2372"/>
                <a:ext cx="106" cy="92"/>
              </a:xfrm>
              <a:custGeom>
                <a:avLst/>
                <a:gdLst>
                  <a:gd name="T0" fmla="*/ 0 w 213"/>
                  <a:gd name="T1" fmla="*/ 0 h 185"/>
                  <a:gd name="T2" fmla="*/ 1 w 213"/>
                  <a:gd name="T3" fmla="*/ 0 h 185"/>
                  <a:gd name="T4" fmla="*/ 1 w 213"/>
                  <a:gd name="T5" fmla="*/ 1 h 185"/>
                  <a:gd name="T6" fmla="*/ 0 w 213"/>
                  <a:gd name="T7" fmla="*/ 0 h 185"/>
                  <a:gd name="T8" fmla="*/ 0 w 213"/>
                  <a:gd name="T9" fmla="*/ 0 h 185"/>
                  <a:gd name="T10" fmla="*/ 0 60000 65536"/>
                  <a:gd name="T11" fmla="*/ 0 60000 65536"/>
                  <a:gd name="T12" fmla="*/ 0 60000 65536"/>
                  <a:gd name="T13" fmla="*/ 0 60000 65536"/>
                  <a:gd name="T14" fmla="*/ 0 60000 65536"/>
                  <a:gd name="T15" fmla="*/ 0 w 213"/>
                  <a:gd name="T16" fmla="*/ 0 h 185"/>
                  <a:gd name="T17" fmla="*/ 213 w 213"/>
                  <a:gd name="T18" fmla="*/ 185 h 185"/>
                </a:gdLst>
                <a:ahLst/>
                <a:cxnLst>
                  <a:cxn ang="T10">
                    <a:pos x="T0" y="T1"/>
                  </a:cxn>
                  <a:cxn ang="T11">
                    <a:pos x="T2" y="T3"/>
                  </a:cxn>
                  <a:cxn ang="T12">
                    <a:pos x="T4" y="T5"/>
                  </a:cxn>
                  <a:cxn ang="T13">
                    <a:pos x="T6" y="T7"/>
                  </a:cxn>
                  <a:cxn ang="T14">
                    <a:pos x="T8" y="T9"/>
                  </a:cxn>
                </a:cxnLst>
                <a:rect l="T15" t="T16" r="T17" b="T18"/>
                <a:pathLst>
                  <a:path w="213" h="185">
                    <a:moveTo>
                      <a:pt x="71" y="0"/>
                    </a:moveTo>
                    <a:lnTo>
                      <a:pt x="213" y="85"/>
                    </a:lnTo>
                    <a:lnTo>
                      <a:pt x="142" y="185"/>
                    </a:lnTo>
                    <a:lnTo>
                      <a:pt x="0" y="100"/>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719" name="Freeform 406"/>
              <p:cNvSpPr>
                <a:spLocks/>
              </p:cNvSpPr>
              <p:nvPr/>
            </p:nvSpPr>
            <p:spPr bwMode="auto">
              <a:xfrm>
                <a:off x="4397" y="1835"/>
                <a:ext cx="50" cy="42"/>
              </a:xfrm>
              <a:custGeom>
                <a:avLst/>
                <a:gdLst>
                  <a:gd name="T0" fmla="*/ 1 w 100"/>
                  <a:gd name="T1" fmla="*/ 0 h 86"/>
                  <a:gd name="T2" fmla="*/ 0 w 100"/>
                  <a:gd name="T3" fmla="*/ 0 h 86"/>
                  <a:gd name="T4" fmla="*/ 1 w 100"/>
                  <a:gd name="T5" fmla="*/ 0 h 86"/>
                  <a:gd name="T6" fmla="*/ 1 w 100"/>
                  <a:gd name="T7" fmla="*/ 0 h 86"/>
                  <a:gd name="T8" fmla="*/ 1 w 100"/>
                  <a:gd name="T9" fmla="*/ 0 h 86"/>
                  <a:gd name="T10" fmla="*/ 1 w 100"/>
                  <a:gd name="T11" fmla="*/ 0 h 86"/>
                  <a:gd name="T12" fmla="*/ 1 w 100"/>
                  <a:gd name="T13" fmla="*/ 0 h 86"/>
                  <a:gd name="T14" fmla="*/ 0 w 100"/>
                  <a:gd name="T15" fmla="*/ 0 h 86"/>
                  <a:gd name="T16" fmla="*/ 1 w 100"/>
                  <a:gd name="T17" fmla="*/ 0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
                  <a:gd name="T28" fmla="*/ 0 h 86"/>
                  <a:gd name="T29" fmla="*/ 100 w 100"/>
                  <a:gd name="T30" fmla="*/ 86 h 8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 h="86">
                    <a:moveTo>
                      <a:pt x="14" y="0"/>
                    </a:moveTo>
                    <a:lnTo>
                      <a:pt x="0" y="43"/>
                    </a:lnTo>
                    <a:lnTo>
                      <a:pt x="57" y="86"/>
                    </a:lnTo>
                    <a:lnTo>
                      <a:pt x="71" y="86"/>
                    </a:lnTo>
                    <a:lnTo>
                      <a:pt x="100" y="57"/>
                    </a:lnTo>
                    <a:lnTo>
                      <a:pt x="57" y="43"/>
                    </a:lnTo>
                    <a:lnTo>
                      <a:pt x="29" y="29"/>
                    </a:lnTo>
                    <a:lnTo>
                      <a:pt x="0" y="0"/>
                    </a:lnTo>
                    <a:lnTo>
                      <a:pt x="14" y="0"/>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720" name="Freeform 407"/>
              <p:cNvSpPr>
                <a:spLocks/>
              </p:cNvSpPr>
              <p:nvPr/>
            </p:nvSpPr>
            <p:spPr bwMode="auto">
              <a:xfrm>
                <a:off x="4397" y="1835"/>
                <a:ext cx="36" cy="49"/>
              </a:xfrm>
              <a:custGeom>
                <a:avLst/>
                <a:gdLst>
                  <a:gd name="T0" fmla="*/ 1 w 71"/>
                  <a:gd name="T1" fmla="*/ 0 h 100"/>
                  <a:gd name="T2" fmla="*/ 0 w 71"/>
                  <a:gd name="T3" fmla="*/ 0 h 100"/>
                  <a:gd name="T4" fmla="*/ 1 w 71"/>
                  <a:gd name="T5" fmla="*/ 0 h 100"/>
                  <a:gd name="T6" fmla="*/ 1 w 71"/>
                  <a:gd name="T7" fmla="*/ 0 h 100"/>
                  <a:gd name="T8" fmla="*/ 1 w 71"/>
                  <a:gd name="T9" fmla="*/ 0 h 100"/>
                  <a:gd name="T10" fmla="*/ 1 w 71"/>
                  <a:gd name="T11" fmla="*/ 0 h 100"/>
                  <a:gd name="T12" fmla="*/ 1 w 71"/>
                  <a:gd name="T13" fmla="*/ 0 h 100"/>
                  <a:gd name="T14" fmla="*/ 1 w 71"/>
                  <a:gd name="T15" fmla="*/ 0 h 100"/>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00"/>
                  <a:gd name="T26" fmla="*/ 71 w 71"/>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00">
                    <a:moveTo>
                      <a:pt x="14" y="0"/>
                    </a:moveTo>
                    <a:lnTo>
                      <a:pt x="0" y="43"/>
                    </a:lnTo>
                    <a:lnTo>
                      <a:pt x="57" y="100"/>
                    </a:lnTo>
                    <a:lnTo>
                      <a:pt x="71" y="86"/>
                    </a:lnTo>
                    <a:lnTo>
                      <a:pt x="71" y="57"/>
                    </a:lnTo>
                    <a:lnTo>
                      <a:pt x="43" y="43"/>
                    </a:lnTo>
                    <a:lnTo>
                      <a:pt x="29" y="14"/>
                    </a:lnTo>
                    <a:lnTo>
                      <a:pt x="14" y="0"/>
                    </a:lnTo>
                    <a:close/>
                  </a:path>
                </a:pathLst>
              </a:custGeom>
              <a:noFill/>
              <a:ln w="11113">
                <a:solidFill>
                  <a:srgbClr val="000000"/>
                </a:solidFill>
                <a:prstDash val="solid"/>
                <a:round/>
                <a:headEnd/>
                <a:tailEnd/>
              </a:ln>
            </p:spPr>
            <p:txBody>
              <a:bodyPr/>
              <a:lstStyle/>
              <a:p>
                <a:endParaRPr lang="en-GB"/>
              </a:p>
            </p:txBody>
          </p:sp>
          <p:sp>
            <p:nvSpPr>
              <p:cNvPr id="27721" name="Line 408"/>
              <p:cNvSpPr>
                <a:spLocks noChangeShapeType="1"/>
              </p:cNvSpPr>
              <p:nvPr/>
            </p:nvSpPr>
            <p:spPr bwMode="auto">
              <a:xfrm>
                <a:off x="4378" y="1829"/>
                <a:ext cx="38" cy="24"/>
              </a:xfrm>
              <a:prstGeom prst="line">
                <a:avLst/>
              </a:prstGeom>
              <a:noFill/>
              <a:ln w="7938">
                <a:solidFill>
                  <a:srgbClr val="000000"/>
                </a:solidFill>
                <a:round/>
                <a:headEnd/>
                <a:tailEnd/>
              </a:ln>
            </p:spPr>
            <p:txBody>
              <a:bodyPr/>
              <a:lstStyle/>
              <a:p>
                <a:endParaRPr lang="en-GB"/>
              </a:p>
            </p:txBody>
          </p:sp>
        </p:grpSp>
        <p:sp>
          <p:nvSpPr>
            <p:cNvPr id="27675" name="Freeform 409"/>
            <p:cNvSpPr>
              <a:spLocks/>
            </p:cNvSpPr>
            <p:nvPr/>
          </p:nvSpPr>
          <p:spPr bwMode="auto">
            <a:xfrm>
              <a:off x="2852" y="2429"/>
              <a:ext cx="1430" cy="1173"/>
            </a:xfrm>
            <a:custGeom>
              <a:avLst/>
              <a:gdLst>
                <a:gd name="T0" fmla="*/ 0 w 2858"/>
                <a:gd name="T1" fmla="*/ 19 h 2345"/>
                <a:gd name="T2" fmla="*/ 0 w 2858"/>
                <a:gd name="T3" fmla="*/ 0 h 2345"/>
                <a:gd name="T4" fmla="*/ 2 w 2858"/>
                <a:gd name="T5" fmla="*/ 1 h 2345"/>
                <a:gd name="T6" fmla="*/ 3 w 2858"/>
                <a:gd name="T7" fmla="*/ 1 h 2345"/>
                <a:gd name="T8" fmla="*/ 4 w 2858"/>
                <a:gd name="T9" fmla="*/ 1 h 2345"/>
                <a:gd name="T10" fmla="*/ 8 w 2858"/>
                <a:gd name="T11" fmla="*/ 2 h 2345"/>
                <a:gd name="T12" fmla="*/ 12 w 2858"/>
                <a:gd name="T13" fmla="*/ 2 h 2345"/>
                <a:gd name="T14" fmla="*/ 15 w 2858"/>
                <a:gd name="T15" fmla="*/ 2 h 2345"/>
                <a:gd name="T16" fmla="*/ 19 w 2858"/>
                <a:gd name="T17" fmla="*/ 1 h 2345"/>
                <a:gd name="T18" fmla="*/ 21 w 2858"/>
                <a:gd name="T19" fmla="*/ 1 h 2345"/>
                <a:gd name="T20" fmla="*/ 22 w 2858"/>
                <a:gd name="T21" fmla="*/ 1 h 2345"/>
                <a:gd name="T22" fmla="*/ 23 w 2858"/>
                <a:gd name="T23" fmla="*/ 0 h 2345"/>
                <a:gd name="T24" fmla="*/ 23 w 2858"/>
                <a:gd name="T25" fmla="*/ 19 h 2345"/>
                <a:gd name="T26" fmla="*/ 12 w 2858"/>
                <a:gd name="T27" fmla="*/ 19 h 2345"/>
                <a:gd name="T28" fmla="*/ 9 w 2858"/>
                <a:gd name="T29" fmla="*/ 19 h 2345"/>
                <a:gd name="T30" fmla="*/ 7 w 2858"/>
                <a:gd name="T31" fmla="*/ 19 h 2345"/>
                <a:gd name="T32" fmla="*/ 5 w 2858"/>
                <a:gd name="T33" fmla="*/ 19 h 2345"/>
                <a:gd name="T34" fmla="*/ 3 w 2858"/>
                <a:gd name="T35" fmla="*/ 19 h 2345"/>
                <a:gd name="T36" fmla="*/ 2 w 2858"/>
                <a:gd name="T37" fmla="*/ 19 h 2345"/>
                <a:gd name="T38" fmla="*/ 1 w 2858"/>
                <a:gd name="T39" fmla="*/ 19 h 2345"/>
                <a:gd name="T40" fmla="*/ 1 w 2858"/>
                <a:gd name="T41" fmla="*/ 19 h 2345"/>
                <a:gd name="T42" fmla="*/ 0 w 2858"/>
                <a:gd name="T43" fmla="*/ 19 h 2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58"/>
                <a:gd name="T67" fmla="*/ 0 h 2345"/>
                <a:gd name="T68" fmla="*/ 2858 w 2858"/>
                <a:gd name="T69" fmla="*/ 2345 h 2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58" h="2345">
                  <a:moveTo>
                    <a:pt x="0" y="2345"/>
                  </a:moveTo>
                  <a:lnTo>
                    <a:pt x="0" y="0"/>
                  </a:lnTo>
                  <a:lnTo>
                    <a:pt x="142" y="28"/>
                  </a:lnTo>
                  <a:lnTo>
                    <a:pt x="299" y="57"/>
                  </a:lnTo>
                  <a:lnTo>
                    <a:pt x="512" y="99"/>
                  </a:lnTo>
                  <a:lnTo>
                    <a:pt x="967" y="156"/>
                  </a:lnTo>
                  <a:lnTo>
                    <a:pt x="1422" y="185"/>
                  </a:lnTo>
                  <a:lnTo>
                    <a:pt x="1891" y="156"/>
                  </a:lnTo>
                  <a:lnTo>
                    <a:pt x="2360" y="99"/>
                  </a:lnTo>
                  <a:lnTo>
                    <a:pt x="2560" y="57"/>
                  </a:lnTo>
                  <a:lnTo>
                    <a:pt x="2716" y="28"/>
                  </a:lnTo>
                  <a:lnTo>
                    <a:pt x="2858" y="0"/>
                  </a:lnTo>
                  <a:lnTo>
                    <a:pt x="2858" y="2345"/>
                  </a:lnTo>
                  <a:lnTo>
                    <a:pt x="1422" y="2345"/>
                  </a:lnTo>
                  <a:lnTo>
                    <a:pt x="1081" y="2345"/>
                  </a:lnTo>
                  <a:lnTo>
                    <a:pt x="796" y="2345"/>
                  </a:lnTo>
                  <a:lnTo>
                    <a:pt x="540" y="2345"/>
                  </a:lnTo>
                  <a:lnTo>
                    <a:pt x="341" y="2345"/>
                  </a:lnTo>
                  <a:lnTo>
                    <a:pt x="185" y="2345"/>
                  </a:lnTo>
                  <a:lnTo>
                    <a:pt x="85" y="2345"/>
                  </a:lnTo>
                  <a:lnTo>
                    <a:pt x="14" y="2345"/>
                  </a:lnTo>
                  <a:lnTo>
                    <a:pt x="0" y="2345"/>
                  </a:lnTo>
                  <a:close/>
                </a:path>
              </a:pathLst>
            </a:custGeom>
            <a:solidFill>
              <a:srgbClr val="D9D9D9"/>
            </a:solidFill>
            <a:ln w="11113">
              <a:solidFill>
                <a:srgbClr val="000000"/>
              </a:solidFill>
              <a:prstDash val="solid"/>
              <a:round/>
              <a:headEnd/>
              <a:tailEnd/>
            </a:ln>
          </p:spPr>
          <p:txBody>
            <a:bodyPr/>
            <a:lstStyle/>
            <a:p>
              <a:endParaRPr lang="en-GB"/>
            </a:p>
          </p:txBody>
        </p:sp>
        <p:sp>
          <p:nvSpPr>
            <p:cNvPr id="27676" name="Rectangle 410"/>
            <p:cNvSpPr>
              <a:spLocks noChangeArrowheads="1"/>
            </p:cNvSpPr>
            <p:nvPr/>
          </p:nvSpPr>
          <p:spPr bwMode="auto">
            <a:xfrm>
              <a:off x="3315" y="2932"/>
              <a:ext cx="606"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NO</a:t>
              </a:r>
              <a:endParaRPr lang="en-US" sz="1900"/>
            </a:p>
          </p:txBody>
        </p:sp>
        <p:grpSp>
          <p:nvGrpSpPr>
            <p:cNvPr id="27677" name="Group 411"/>
            <p:cNvGrpSpPr>
              <a:grpSpLocks/>
            </p:cNvGrpSpPr>
            <p:nvPr/>
          </p:nvGrpSpPr>
          <p:grpSpPr bwMode="auto">
            <a:xfrm>
              <a:off x="2854" y="2701"/>
              <a:ext cx="1437" cy="93"/>
              <a:chOff x="2854" y="2701"/>
              <a:chExt cx="1437" cy="93"/>
            </a:xfrm>
          </p:grpSpPr>
          <p:sp>
            <p:nvSpPr>
              <p:cNvPr id="27689" name="Arc 412"/>
              <p:cNvSpPr>
                <a:spLocks/>
              </p:cNvSpPr>
              <p:nvPr/>
            </p:nvSpPr>
            <p:spPr bwMode="auto">
              <a:xfrm>
                <a:off x="2854"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90" name="Arc 413"/>
              <p:cNvSpPr>
                <a:spLocks/>
              </p:cNvSpPr>
              <p:nvPr/>
            </p:nvSpPr>
            <p:spPr bwMode="auto">
              <a:xfrm>
                <a:off x="3572" y="2701"/>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8" name="Group 414"/>
            <p:cNvGrpSpPr>
              <a:grpSpLocks/>
            </p:cNvGrpSpPr>
            <p:nvPr/>
          </p:nvGrpSpPr>
          <p:grpSpPr bwMode="auto">
            <a:xfrm>
              <a:off x="2854" y="3326"/>
              <a:ext cx="1437" cy="93"/>
              <a:chOff x="2854" y="3326"/>
              <a:chExt cx="1437" cy="93"/>
            </a:xfrm>
          </p:grpSpPr>
          <p:sp>
            <p:nvSpPr>
              <p:cNvPr id="27687" name="Arc 415"/>
              <p:cNvSpPr>
                <a:spLocks/>
              </p:cNvSpPr>
              <p:nvPr/>
            </p:nvSpPr>
            <p:spPr bwMode="auto">
              <a:xfrm>
                <a:off x="2854"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88" name="Arc 416"/>
              <p:cNvSpPr>
                <a:spLocks/>
              </p:cNvSpPr>
              <p:nvPr/>
            </p:nvSpPr>
            <p:spPr bwMode="auto">
              <a:xfrm>
                <a:off x="3572" y="332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9" name="Group 417"/>
            <p:cNvGrpSpPr>
              <a:grpSpLocks/>
            </p:cNvGrpSpPr>
            <p:nvPr/>
          </p:nvGrpSpPr>
          <p:grpSpPr bwMode="auto">
            <a:xfrm>
              <a:off x="2854" y="3596"/>
              <a:ext cx="1437" cy="94"/>
              <a:chOff x="2854" y="3596"/>
              <a:chExt cx="1437" cy="94"/>
            </a:xfrm>
          </p:grpSpPr>
          <p:sp>
            <p:nvSpPr>
              <p:cNvPr id="27683" name="Arc 418"/>
              <p:cNvSpPr>
                <a:spLocks/>
              </p:cNvSpPr>
              <p:nvPr/>
            </p:nvSpPr>
            <p:spPr bwMode="auto">
              <a:xfrm>
                <a:off x="2854" y="3596"/>
                <a:ext cx="718"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684" name="Arc 419"/>
              <p:cNvSpPr>
                <a:spLocks/>
              </p:cNvSpPr>
              <p:nvPr/>
            </p:nvSpPr>
            <p:spPr bwMode="auto">
              <a:xfrm>
                <a:off x="2854"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A6A6A6"/>
                </a:solidFill>
                <a:round/>
                <a:headEnd/>
                <a:tailEnd/>
              </a:ln>
            </p:spPr>
            <p:txBody>
              <a:bodyPr/>
              <a:lstStyle/>
              <a:p>
                <a:endParaRPr lang="en-GB"/>
              </a:p>
            </p:txBody>
          </p:sp>
          <p:sp>
            <p:nvSpPr>
              <p:cNvPr id="27685" name="Arc 420"/>
              <p:cNvSpPr>
                <a:spLocks/>
              </p:cNvSpPr>
              <p:nvPr/>
            </p:nvSpPr>
            <p:spPr bwMode="auto">
              <a:xfrm>
                <a:off x="3572" y="3596"/>
                <a:ext cx="718" cy="93"/>
              </a:xfrm>
              <a:custGeom>
                <a:avLst/>
                <a:gdLst>
                  <a:gd name="T0" fmla="*/ 0 w 21600"/>
                  <a:gd name="T1" fmla="*/ 0 h 21833"/>
                  <a:gd name="T2" fmla="*/ 0 w 21600"/>
                  <a:gd name="T3" fmla="*/ 0 h 21833"/>
                  <a:gd name="T4" fmla="*/ 0 w 21600"/>
                  <a:gd name="T5" fmla="*/ 0 h 21833"/>
                  <a:gd name="T6" fmla="*/ 0 60000 65536"/>
                  <a:gd name="T7" fmla="*/ 0 60000 65536"/>
                  <a:gd name="T8" fmla="*/ 0 60000 65536"/>
                  <a:gd name="T9" fmla="*/ 0 w 21600"/>
                  <a:gd name="T10" fmla="*/ 0 h 21833"/>
                  <a:gd name="T11" fmla="*/ 21600 w 21600"/>
                  <a:gd name="T12" fmla="*/ 21833 h 21833"/>
                </a:gdLst>
                <a:ahLst/>
                <a:cxnLst>
                  <a:cxn ang="T6">
                    <a:pos x="T0" y="T1"/>
                  </a:cxn>
                  <a:cxn ang="T7">
                    <a:pos x="T2" y="T3"/>
                  </a:cxn>
                  <a:cxn ang="T8">
                    <a:pos x="T4" y="T5"/>
                  </a:cxn>
                </a:cxnLst>
                <a:rect l="T9" t="T10" r="T11" b="T12"/>
                <a:pathLst>
                  <a:path w="21600" h="21833" fill="none" extrusionOk="0">
                    <a:moveTo>
                      <a:pt x="21598" y="0"/>
                    </a:moveTo>
                    <a:cubicBezTo>
                      <a:pt x="21599" y="77"/>
                      <a:pt x="21600" y="155"/>
                      <a:pt x="21600" y="233"/>
                    </a:cubicBezTo>
                    <a:cubicBezTo>
                      <a:pt x="21600" y="12162"/>
                      <a:pt x="11929" y="21832"/>
                      <a:pt x="0" y="21833"/>
                    </a:cubicBezTo>
                  </a:path>
                  <a:path w="21600" h="21833" stroke="0" extrusionOk="0">
                    <a:moveTo>
                      <a:pt x="21598" y="0"/>
                    </a:moveTo>
                    <a:cubicBezTo>
                      <a:pt x="21599" y="77"/>
                      <a:pt x="21600" y="155"/>
                      <a:pt x="21600" y="233"/>
                    </a:cubicBezTo>
                    <a:cubicBezTo>
                      <a:pt x="21600" y="12162"/>
                      <a:pt x="11929" y="21832"/>
                      <a:pt x="0" y="21833"/>
                    </a:cubicBezTo>
                    <a:lnTo>
                      <a:pt x="0" y="233"/>
                    </a:lnTo>
                    <a:lnTo>
                      <a:pt x="21598" y="0"/>
                    </a:lnTo>
                    <a:close/>
                  </a:path>
                </a:pathLst>
              </a:custGeom>
              <a:solidFill>
                <a:srgbClr val="D9D9D9"/>
              </a:solidFill>
              <a:ln w="9525">
                <a:noFill/>
                <a:round/>
                <a:headEnd/>
                <a:tailEnd/>
              </a:ln>
            </p:spPr>
            <p:txBody>
              <a:bodyPr/>
              <a:lstStyle/>
              <a:p>
                <a:endParaRPr lang="en-GB"/>
              </a:p>
            </p:txBody>
          </p:sp>
          <p:sp>
            <p:nvSpPr>
              <p:cNvPr id="27686" name="Arc 421"/>
              <p:cNvSpPr>
                <a:spLocks/>
              </p:cNvSpPr>
              <p:nvPr/>
            </p:nvSpPr>
            <p:spPr bwMode="auto">
              <a:xfrm>
                <a:off x="3572" y="359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A6A6A6"/>
                </a:solidFill>
                <a:round/>
                <a:headEnd/>
                <a:tailEnd/>
              </a:ln>
            </p:spPr>
            <p:txBody>
              <a:bodyPr/>
              <a:lstStyle/>
              <a:p>
                <a:endParaRPr lang="en-GB"/>
              </a:p>
            </p:txBody>
          </p:sp>
        </p:grpSp>
        <p:grpSp>
          <p:nvGrpSpPr>
            <p:cNvPr id="27680" name="Group 422"/>
            <p:cNvGrpSpPr>
              <a:grpSpLocks/>
            </p:cNvGrpSpPr>
            <p:nvPr/>
          </p:nvGrpSpPr>
          <p:grpSpPr bwMode="auto">
            <a:xfrm>
              <a:off x="2843" y="3582"/>
              <a:ext cx="1430" cy="89"/>
              <a:chOff x="2843" y="3582"/>
              <a:chExt cx="1430" cy="89"/>
            </a:xfrm>
          </p:grpSpPr>
          <p:sp>
            <p:nvSpPr>
              <p:cNvPr id="27681" name="Arc 423"/>
              <p:cNvSpPr>
                <a:spLocks/>
              </p:cNvSpPr>
              <p:nvPr/>
            </p:nvSpPr>
            <p:spPr bwMode="auto">
              <a:xfrm>
                <a:off x="2843"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682" name="Arc 424"/>
              <p:cNvSpPr>
                <a:spLocks/>
              </p:cNvSpPr>
              <p:nvPr/>
            </p:nvSpPr>
            <p:spPr bwMode="auto">
              <a:xfrm>
                <a:off x="3558"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grpSp>
      <p:sp>
        <p:nvSpPr>
          <p:cNvPr id="27652" name="Rectangle 425"/>
          <p:cNvSpPr>
            <a:spLocks noChangeArrowheads="1"/>
          </p:cNvSpPr>
          <p:nvPr/>
        </p:nvSpPr>
        <p:spPr bwMode="auto">
          <a:xfrm>
            <a:off x="255588" y="1487488"/>
            <a:ext cx="8637587" cy="1293812"/>
          </a:xfrm>
          <a:prstGeom prst="rect">
            <a:avLst/>
          </a:prstGeom>
          <a:noFill/>
          <a:ln w="9525">
            <a:noFill/>
            <a:miter lim="800000"/>
            <a:headEnd/>
            <a:tailEnd/>
          </a:ln>
        </p:spPr>
        <p:txBody>
          <a:bodyPr lIns="0" tIns="0" rIns="0" bIns="0">
            <a:spAutoFit/>
          </a:bodyPr>
          <a:lstStyle/>
          <a:p>
            <a:pPr algn="ctr" defTabSz="871538"/>
            <a:r>
              <a:rPr lang="en-GB" sz="2800" b="1">
                <a:latin typeface="Verdana" pitchFamily="34" charset="0"/>
              </a:rPr>
              <a:t>To identify and remove unneeded (or excessive) inventory, tools, consumables, fixtures, gauges, etc.</a:t>
            </a:r>
            <a:endParaRPr lang="en-US" sz="2800" b="1">
              <a:latin typeface="Verdana" pitchFamily="34" charset="0"/>
            </a:endParaRPr>
          </a:p>
        </p:txBody>
      </p:sp>
      <p:sp>
        <p:nvSpPr>
          <p:cNvPr id="27653" name="Text Box 428"/>
          <p:cNvSpPr txBox="1">
            <a:spLocks noChangeArrowheads="1"/>
          </p:cNvSpPr>
          <p:nvPr/>
        </p:nvSpPr>
        <p:spPr bwMode="auto">
          <a:xfrm>
            <a:off x="5119688" y="5683250"/>
            <a:ext cx="1741487" cy="457200"/>
          </a:xfrm>
          <a:prstGeom prst="rect">
            <a:avLst/>
          </a:prstGeom>
          <a:solidFill>
            <a:srgbClr val="FF0000"/>
          </a:solidFill>
          <a:ln w="12700">
            <a:noFill/>
            <a:miter lim="800000"/>
            <a:headEnd type="none" w="sm" len="sm"/>
            <a:tailEnd type="none" w="sm" len="sm"/>
          </a:ln>
        </p:spPr>
        <p:txBody>
          <a:bodyPr wrap="none" lIns="87269" tIns="43635" rIns="87269" bIns="43635">
            <a:spAutoFit/>
          </a:bodyPr>
          <a:lstStyle/>
          <a:p>
            <a:pPr defTabSz="1222375"/>
            <a:r>
              <a:rPr lang="de-DE" b="1"/>
              <a:t>Red Tag It!</a:t>
            </a:r>
          </a:p>
        </p:txBody>
      </p:sp>
      <p:sp>
        <p:nvSpPr>
          <p:cNvPr id="430"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SEIRI = </a:t>
            </a:r>
            <a:r>
              <a:rPr lang="en-US" sz="4400" b="1" dirty="0"/>
              <a:t>Elimination</a:t>
            </a:r>
            <a:r>
              <a:rPr lang="en-US" sz="4400" b="1" dirty="0">
                <a:latin typeface="+mj-lt"/>
              </a:rPr>
              <a:t>?</a:t>
            </a:r>
          </a:p>
        </p:txBody>
      </p:sp>
      <p:pic>
        <p:nvPicPr>
          <p:cNvPr id="27655" name="Picture 431"/>
          <p:cNvPicPr>
            <a:picLocks noChangeAspect="1" noChangeArrowheads="1"/>
          </p:cNvPicPr>
          <p:nvPr/>
        </p:nvPicPr>
        <p:blipFill>
          <a:blip r:embed="rId14" cstate="print"/>
          <a:srcRect/>
          <a:stretch>
            <a:fillRect/>
          </a:stretch>
        </p:blipFill>
        <p:spPr bwMode="auto">
          <a:xfrm>
            <a:off x="6535738" y="5303838"/>
            <a:ext cx="2357437" cy="954087"/>
          </a:xfrm>
          <a:prstGeom prst="rect">
            <a:avLst/>
          </a:prstGeom>
          <a:noFill/>
          <a:ln w="9525">
            <a:noFill/>
            <a:miter lim="800000"/>
            <a:headEnd/>
            <a:tailEnd/>
          </a:ln>
        </p:spPr>
      </p:pic>
      <p:sp>
        <p:nvSpPr>
          <p:cNvPr id="27656" name="Slide Number Placeholder 1"/>
          <p:cNvSpPr>
            <a:spLocks noGrp="1"/>
          </p:cNvSpPr>
          <p:nvPr>
            <p:ph type="sldNum" sz="quarter" idx="11"/>
          </p:nvPr>
        </p:nvSpPr>
        <p:spPr>
          <a:noFill/>
        </p:spPr>
        <p:txBody>
          <a:bodyPr/>
          <a:lstStyle/>
          <a:p>
            <a:fld id="{EA13619A-2E63-4CF5-A2E7-523636D46DB3}" type="slidenum">
              <a:rPr lang="en-US" smtClean="0">
                <a:latin typeface="Arial" pitchFamily="34" charset="0"/>
              </a:rPr>
              <a:pPr/>
              <a:t>26</a:t>
            </a:fld>
            <a:endParaRPr lang="en-US" smtClean="0">
              <a:latin typeface="Arial" pitchFamily="34" charset="0"/>
            </a:endParaRPr>
          </a:p>
        </p:txBody>
      </p:sp>
      <p:sp>
        <p:nvSpPr>
          <p:cNvPr id="2765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52413" y="5802313"/>
            <a:ext cx="8640762" cy="488950"/>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US" sz="2600">
                <a:latin typeface="Verdana" pitchFamily="34" charset="0"/>
              </a:rPr>
              <a:t>A place for everything and everything in its place</a:t>
            </a:r>
          </a:p>
        </p:txBody>
      </p:sp>
      <p:grpSp>
        <p:nvGrpSpPr>
          <p:cNvPr id="28675" name="Group 3"/>
          <p:cNvGrpSpPr>
            <a:grpSpLocks/>
          </p:cNvGrpSpPr>
          <p:nvPr/>
        </p:nvGrpSpPr>
        <p:grpSpPr bwMode="auto">
          <a:xfrm>
            <a:off x="6105525" y="1392238"/>
            <a:ext cx="2754313" cy="1757362"/>
            <a:chOff x="1515" y="1993"/>
            <a:chExt cx="3603" cy="1753"/>
          </a:xfrm>
        </p:grpSpPr>
        <p:sp>
          <p:nvSpPr>
            <p:cNvPr id="28684" name="Rectangle 4"/>
            <p:cNvSpPr>
              <a:spLocks noChangeArrowheads="1"/>
            </p:cNvSpPr>
            <p:nvPr/>
          </p:nvSpPr>
          <p:spPr bwMode="auto">
            <a:xfrm>
              <a:off x="1515" y="2087"/>
              <a:ext cx="2646" cy="1525"/>
            </a:xfrm>
            <a:prstGeom prst="rect">
              <a:avLst/>
            </a:prstGeom>
            <a:solidFill>
              <a:srgbClr val="FFFFCC"/>
            </a:solidFill>
            <a:ln w="9525">
              <a:noFill/>
              <a:miter lim="800000"/>
              <a:headEnd/>
              <a:tailEnd/>
            </a:ln>
          </p:spPr>
          <p:txBody>
            <a:bodyPr/>
            <a:lstStyle/>
            <a:p>
              <a:endParaRPr lang="en-GB"/>
            </a:p>
          </p:txBody>
        </p:sp>
        <p:sp>
          <p:nvSpPr>
            <p:cNvPr id="28685" name="Line 5"/>
            <p:cNvSpPr>
              <a:spLocks noChangeShapeType="1"/>
            </p:cNvSpPr>
            <p:nvPr/>
          </p:nvSpPr>
          <p:spPr bwMode="auto">
            <a:xfrm>
              <a:off x="1520" y="2087"/>
              <a:ext cx="2364" cy="1"/>
            </a:xfrm>
            <a:prstGeom prst="line">
              <a:avLst/>
            </a:prstGeom>
            <a:noFill/>
            <a:ln w="9525">
              <a:solidFill>
                <a:srgbClr val="000000"/>
              </a:solidFill>
              <a:round/>
              <a:headEnd/>
              <a:tailEnd/>
            </a:ln>
          </p:spPr>
          <p:txBody>
            <a:bodyPr/>
            <a:lstStyle/>
            <a:p>
              <a:endParaRPr lang="en-GB"/>
            </a:p>
          </p:txBody>
        </p:sp>
        <p:sp>
          <p:nvSpPr>
            <p:cNvPr id="28686" name="Line 6"/>
            <p:cNvSpPr>
              <a:spLocks noChangeShapeType="1"/>
            </p:cNvSpPr>
            <p:nvPr/>
          </p:nvSpPr>
          <p:spPr bwMode="auto">
            <a:xfrm>
              <a:off x="1520" y="3602"/>
              <a:ext cx="2634" cy="1"/>
            </a:xfrm>
            <a:prstGeom prst="line">
              <a:avLst/>
            </a:prstGeom>
            <a:noFill/>
            <a:ln w="9525">
              <a:solidFill>
                <a:srgbClr val="000000"/>
              </a:solidFill>
              <a:round/>
              <a:headEnd/>
              <a:tailEnd/>
            </a:ln>
          </p:spPr>
          <p:txBody>
            <a:bodyPr/>
            <a:lstStyle/>
            <a:p>
              <a:endParaRPr lang="en-GB"/>
            </a:p>
          </p:txBody>
        </p:sp>
        <p:sp>
          <p:nvSpPr>
            <p:cNvPr id="28687" name="Rectangle 7"/>
            <p:cNvSpPr>
              <a:spLocks noChangeArrowheads="1"/>
            </p:cNvSpPr>
            <p:nvPr/>
          </p:nvSpPr>
          <p:spPr bwMode="auto">
            <a:xfrm>
              <a:off x="1523" y="1996"/>
              <a:ext cx="51" cy="1750"/>
            </a:xfrm>
            <a:prstGeom prst="rect">
              <a:avLst/>
            </a:prstGeom>
            <a:solidFill>
              <a:srgbClr val="CCDCFF"/>
            </a:solidFill>
            <a:ln w="9525">
              <a:solidFill>
                <a:srgbClr val="000000"/>
              </a:solidFill>
              <a:miter lim="800000"/>
              <a:headEnd/>
              <a:tailEnd/>
            </a:ln>
          </p:spPr>
          <p:txBody>
            <a:bodyPr/>
            <a:lstStyle/>
            <a:p>
              <a:endParaRPr lang="en-GB"/>
            </a:p>
          </p:txBody>
        </p:sp>
        <p:sp>
          <p:nvSpPr>
            <p:cNvPr id="28688" name="Rectangle 8"/>
            <p:cNvSpPr>
              <a:spLocks noChangeArrowheads="1"/>
            </p:cNvSpPr>
            <p:nvPr/>
          </p:nvSpPr>
          <p:spPr bwMode="auto">
            <a:xfrm>
              <a:off x="2588"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89" name="Rectangle 9"/>
            <p:cNvSpPr>
              <a:spLocks noChangeArrowheads="1"/>
            </p:cNvSpPr>
            <p:nvPr/>
          </p:nvSpPr>
          <p:spPr bwMode="auto">
            <a:xfrm>
              <a:off x="3651"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90" name="Freeform 10"/>
            <p:cNvSpPr>
              <a:spLocks/>
            </p:cNvSpPr>
            <p:nvPr/>
          </p:nvSpPr>
          <p:spPr bwMode="auto">
            <a:xfrm>
              <a:off x="1571" y="1993"/>
              <a:ext cx="203" cy="1751"/>
            </a:xfrm>
            <a:custGeom>
              <a:avLst/>
              <a:gdLst>
                <a:gd name="T0" fmla="*/ 0 w 405"/>
                <a:gd name="T1" fmla="*/ 0 h 3503"/>
                <a:gd name="T2" fmla="*/ 4 w 405"/>
                <a:gd name="T3" fmla="*/ 1 h 3503"/>
                <a:gd name="T4" fmla="*/ 4 w 405"/>
                <a:gd name="T5" fmla="*/ 25 h 3503"/>
                <a:gd name="T6" fmla="*/ 0 w 405"/>
                <a:gd name="T7" fmla="*/ 27 h 3503"/>
                <a:gd name="T8" fmla="*/ 0 w 405"/>
                <a:gd name="T9" fmla="*/ 0 h 3503"/>
                <a:gd name="T10" fmla="*/ 0 60000 65536"/>
                <a:gd name="T11" fmla="*/ 0 60000 65536"/>
                <a:gd name="T12" fmla="*/ 0 60000 65536"/>
                <a:gd name="T13" fmla="*/ 0 60000 65536"/>
                <a:gd name="T14" fmla="*/ 0 60000 65536"/>
                <a:gd name="T15" fmla="*/ 0 w 405"/>
                <a:gd name="T16" fmla="*/ 0 h 3503"/>
                <a:gd name="T17" fmla="*/ 405 w 405"/>
                <a:gd name="T18" fmla="*/ 3503 h 3503"/>
              </a:gdLst>
              <a:ahLst/>
              <a:cxnLst>
                <a:cxn ang="T10">
                  <a:pos x="T0" y="T1"/>
                </a:cxn>
                <a:cxn ang="T11">
                  <a:pos x="T2" y="T3"/>
                </a:cxn>
                <a:cxn ang="T12">
                  <a:pos x="T4" y="T5"/>
                </a:cxn>
                <a:cxn ang="T13">
                  <a:pos x="T6" y="T7"/>
                </a:cxn>
                <a:cxn ang="T14">
                  <a:pos x="T8" y="T9"/>
                </a:cxn>
              </a:cxnLst>
              <a:rect l="T15" t="T16" r="T17" b="T18"/>
              <a:pathLst>
                <a:path w="405" h="3503">
                  <a:moveTo>
                    <a:pt x="0" y="0"/>
                  </a:moveTo>
                  <a:lnTo>
                    <a:pt x="405" y="190"/>
                  </a:lnTo>
                  <a:lnTo>
                    <a:pt x="4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1" name="Freeform 11"/>
            <p:cNvSpPr>
              <a:spLocks/>
            </p:cNvSpPr>
            <p:nvPr/>
          </p:nvSpPr>
          <p:spPr bwMode="auto">
            <a:xfrm>
              <a:off x="2635" y="1993"/>
              <a:ext cx="152" cy="1751"/>
            </a:xfrm>
            <a:custGeom>
              <a:avLst/>
              <a:gdLst>
                <a:gd name="T0" fmla="*/ 0 w 305"/>
                <a:gd name="T1" fmla="*/ 0 h 3503"/>
                <a:gd name="T2" fmla="*/ 2 w 305"/>
                <a:gd name="T3" fmla="*/ 1 h 3503"/>
                <a:gd name="T4" fmla="*/ 2 w 305"/>
                <a:gd name="T5" fmla="*/ 25 h 3503"/>
                <a:gd name="T6" fmla="*/ 0 w 305"/>
                <a:gd name="T7" fmla="*/ 27 h 3503"/>
                <a:gd name="T8" fmla="*/ 0 w 305"/>
                <a:gd name="T9" fmla="*/ 0 h 3503"/>
                <a:gd name="T10" fmla="*/ 0 60000 65536"/>
                <a:gd name="T11" fmla="*/ 0 60000 65536"/>
                <a:gd name="T12" fmla="*/ 0 60000 65536"/>
                <a:gd name="T13" fmla="*/ 0 60000 65536"/>
                <a:gd name="T14" fmla="*/ 0 60000 65536"/>
                <a:gd name="T15" fmla="*/ 0 w 305"/>
                <a:gd name="T16" fmla="*/ 0 h 3503"/>
                <a:gd name="T17" fmla="*/ 305 w 305"/>
                <a:gd name="T18" fmla="*/ 3503 h 3503"/>
              </a:gdLst>
              <a:ahLst/>
              <a:cxnLst>
                <a:cxn ang="T10">
                  <a:pos x="T0" y="T1"/>
                </a:cxn>
                <a:cxn ang="T11">
                  <a:pos x="T2" y="T3"/>
                </a:cxn>
                <a:cxn ang="T12">
                  <a:pos x="T4" y="T5"/>
                </a:cxn>
                <a:cxn ang="T13">
                  <a:pos x="T6" y="T7"/>
                </a:cxn>
                <a:cxn ang="T14">
                  <a:pos x="T8" y="T9"/>
                </a:cxn>
              </a:cxnLst>
              <a:rect l="T15" t="T16" r="T17" b="T18"/>
              <a:pathLst>
                <a:path w="305" h="3503">
                  <a:moveTo>
                    <a:pt x="0" y="0"/>
                  </a:moveTo>
                  <a:lnTo>
                    <a:pt x="305" y="190"/>
                  </a:lnTo>
                  <a:lnTo>
                    <a:pt x="3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2" name="Freeform 12"/>
            <p:cNvSpPr>
              <a:spLocks/>
            </p:cNvSpPr>
            <p:nvPr/>
          </p:nvSpPr>
          <p:spPr bwMode="auto">
            <a:xfrm>
              <a:off x="3699" y="1993"/>
              <a:ext cx="101" cy="1751"/>
            </a:xfrm>
            <a:custGeom>
              <a:avLst/>
              <a:gdLst>
                <a:gd name="T0" fmla="*/ 0 w 202"/>
                <a:gd name="T1" fmla="*/ 0 h 3503"/>
                <a:gd name="T2" fmla="*/ 2 w 202"/>
                <a:gd name="T3" fmla="*/ 1 h 3503"/>
                <a:gd name="T4" fmla="*/ 2 w 202"/>
                <a:gd name="T5" fmla="*/ 25 h 3503"/>
                <a:gd name="T6" fmla="*/ 0 w 202"/>
                <a:gd name="T7" fmla="*/ 27 h 3503"/>
                <a:gd name="T8" fmla="*/ 0 w 202"/>
                <a:gd name="T9" fmla="*/ 0 h 3503"/>
                <a:gd name="T10" fmla="*/ 0 60000 65536"/>
                <a:gd name="T11" fmla="*/ 0 60000 65536"/>
                <a:gd name="T12" fmla="*/ 0 60000 65536"/>
                <a:gd name="T13" fmla="*/ 0 60000 65536"/>
                <a:gd name="T14" fmla="*/ 0 60000 65536"/>
                <a:gd name="T15" fmla="*/ 0 w 202"/>
                <a:gd name="T16" fmla="*/ 0 h 3503"/>
                <a:gd name="T17" fmla="*/ 202 w 202"/>
                <a:gd name="T18" fmla="*/ 3503 h 3503"/>
              </a:gdLst>
              <a:ahLst/>
              <a:cxnLst>
                <a:cxn ang="T10">
                  <a:pos x="T0" y="T1"/>
                </a:cxn>
                <a:cxn ang="T11">
                  <a:pos x="T2" y="T3"/>
                </a:cxn>
                <a:cxn ang="T12">
                  <a:pos x="T4" y="T5"/>
                </a:cxn>
                <a:cxn ang="T13">
                  <a:pos x="T6" y="T7"/>
                </a:cxn>
                <a:cxn ang="T14">
                  <a:pos x="T8" y="T9"/>
                </a:cxn>
              </a:cxnLst>
              <a:rect l="T15" t="T16" r="T17" b="T18"/>
              <a:pathLst>
                <a:path w="202" h="3503">
                  <a:moveTo>
                    <a:pt x="0" y="0"/>
                  </a:moveTo>
                  <a:lnTo>
                    <a:pt x="202" y="190"/>
                  </a:lnTo>
                  <a:lnTo>
                    <a:pt x="202"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3" name="Freeform 13"/>
            <p:cNvSpPr>
              <a:spLocks/>
            </p:cNvSpPr>
            <p:nvPr/>
          </p:nvSpPr>
          <p:spPr bwMode="auto">
            <a:xfrm>
              <a:off x="1571" y="3034"/>
              <a:ext cx="1014" cy="94"/>
            </a:xfrm>
            <a:custGeom>
              <a:avLst/>
              <a:gdLst>
                <a:gd name="T0" fmla="*/ 0 w 2027"/>
                <a:gd name="T1" fmla="*/ 1 h 190"/>
                <a:gd name="T2" fmla="*/ 4 w 2027"/>
                <a:gd name="T3" fmla="*/ 0 h 190"/>
                <a:gd name="T4" fmla="*/ 16 w 2027"/>
                <a:gd name="T5" fmla="*/ 0 h 190"/>
                <a:gd name="T6" fmla="*/ 16 w 2027"/>
                <a:gd name="T7" fmla="*/ 1 h 190"/>
                <a:gd name="T8" fmla="*/ 0 w 2027"/>
                <a:gd name="T9" fmla="*/ 1 h 190"/>
                <a:gd name="T10" fmla="*/ 0 60000 65536"/>
                <a:gd name="T11" fmla="*/ 0 60000 65536"/>
                <a:gd name="T12" fmla="*/ 0 60000 65536"/>
                <a:gd name="T13" fmla="*/ 0 60000 65536"/>
                <a:gd name="T14" fmla="*/ 0 60000 65536"/>
                <a:gd name="T15" fmla="*/ 0 w 2027"/>
                <a:gd name="T16" fmla="*/ 0 h 190"/>
                <a:gd name="T17" fmla="*/ 2027 w 2027"/>
                <a:gd name="T18" fmla="*/ 190 h 190"/>
              </a:gdLst>
              <a:ahLst/>
              <a:cxnLst>
                <a:cxn ang="T10">
                  <a:pos x="T0" y="T1"/>
                </a:cxn>
                <a:cxn ang="T11">
                  <a:pos x="T2" y="T3"/>
                </a:cxn>
                <a:cxn ang="T12">
                  <a:pos x="T4" y="T5"/>
                </a:cxn>
                <a:cxn ang="T13">
                  <a:pos x="T6" y="T7"/>
                </a:cxn>
                <a:cxn ang="T14">
                  <a:pos x="T8" y="T9"/>
                </a:cxn>
              </a:cxnLst>
              <a:rect l="T15" t="T16" r="T17" b="T18"/>
              <a:pathLst>
                <a:path w="2027" h="190">
                  <a:moveTo>
                    <a:pt x="0" y="190"/>
                  </a:moveTo>
                  <a:lnTo>
                    <a:pt x="405" y="0"/>
                  </a:lnTo>
                  <a:lnTo>
                    <a:pt x="2027" y="0"/>
                  </a:lnTo>
                  <a:lnTo>
                    <a:pt x="2027"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4" name="Rectangle 14"/>
            <p:cNvSpPr>
              <a:spLocks noChangeArrowheads="1"/>
            </p:cNvSpPr>
            <p:nvPr/>
          </p:nvSpPr>
          <p:spPr bwMode="auto">
            <a:xfrm>
              <a:off x="1574"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5" name="Freeform 15"/>
            <p:cNvSpPr>
              <a:spLocks/>
            </p:cNvSpPr>
            <p:nvPr/>
          </p:nvSpPr>
          <p:spPr bwMode="auto">
            <a:xfrm>
              <a:off x="2635" y="3034"/>
              <a:ext cx="1013" cy="94"/>
            </a:xfrm>
            <a:custGeom>
              <a:avLst/>
              <a:gdLst>
                <a:gd name="T0" fmla="*/ 0 w 2026"/>
                <a:gd name="T1" fmla="*/ 1 h 190"/>
                <a:gd name="T2" fmla="*/ 3 w 2026"/>
                <a:gd name="T3" fmla="*/ 0 h 190"/>
                <a:gd name="T4" fmla="*/ 16 w 2026"/>
                <a:gd name="T5" fmla="*/ 0 h 190"/>
                <a:gd name="T6" fmla="*/ 16 w 2026"/>
                <a:gd name="T7" fmla="*/ 1 h 190"/>
                <a:gd name="T8" fmla="*/ 0 w 2026"/>
                <a:gd name="T9" fmla="*/ 1 h 190"/>
                <a:gd name="T10" fmla="*/ 0 60000 65536"/>
                <a:gd name="T11" fmla="*/ 0 60000 65536"/>
                <a:gd name="T12" fmla="*/ 0 60000 65536"/>
                <a:gd name="T13" fmla="*/ 0 60000 65536"/>
                <a:gd name="T14" fmla="*/ 0 60000 65536"/>
                <a:gd name="T15" fmla="*/ 0 w 2026"/>
                <a:gd name="T16" fmla="*/ 0 h 190"/>
                <a:gd name="T17" fmla="*/ 2026 w 2026"/>
                <a:gd name="T18" fmla="*/ 190 h 190"/>
              </a:gdLst>
              <a:ahLst/>
              <a:cxnLst>
                <a:cxn ang="T10">
                  <a:pos x="T0" y="T1"/>
                </a:cxn>
                <a:cxn ang="T11">
                  <a:pos x="T2" y="T3"/>
                </a:cxn>
                <a:cxn ang="T12">
                  <a:pos x="T4" y="T5"/>
                </a:cxn>
                <a:cxn ang="T13">
                  <a:pos x="T6" y="T7"/>
                </a:cxn>
                <a:cxn ang="T14">
                  <a:pos x="T8" y="T9"/>
                </a:cxn>
              </a:cxnLst>
              <a:rect l="T15" t="T16" r="T17" b="T18"/>
              <a:pathLst>
                <a:path w="2026" h="190">
                  <a:moveTo>
                    <a:pt x="0" y="190"/>
                  </a:moveTo>
                  <a:lnTo>
                    <a:pt x="305" y="0"/>
                  </a:lnTo>
                  <a:lnTo>
                    <a:pt x="2026" y="0"/>
                  </a:lnTo>
                  <a:lnTo>
                    <a:pt x="2026"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6" name="Rectangle 16"/>
            <p:cNvSpPr>
              <a:spLocks noChangeArrowheads="1"/>
            </p:cNvSpPr>
            <p:nvPr/>
          </p:nvSpPr>
          <p:spPr bwMode="auto">
            <a:xfrm>
              <a:off x="2638"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7" name="Freeform 17"/>
            <p:cNvSpPr>
              <a:spLocks/>
            </p:cNvSpPr>
            <p:nvPr/>
          </p:nvSpPr>
          <p:spPr bwMode="auto">
            <a:xfrm>
              <a:off x="3699" y="3034"/>
              <a:ext cx="456" cy="94"/>
            </a:xfrm>
            <a:custGeom>
              <a:avLst/>
              <a:gdLst>
                <a:gd name="T0" fmla="*/ 0 w 912"/>
                <a:gd name="T1" fmla="*/ 1 h 190"/>
                <a:gd name="T2" fmla="*/ 2 w 912"/>
                <a:gd name="T3" fmla="*/ 0 h 190"/>
                <a:gd name="T4" fmla="*/ 8 w 912"/>
                <a:gd name="T5" fmla="*/ 0 h 190"/>
                <a:gd name="T6" fmla="*/ 8 w 912"/>
                <a:gd name="T7" fmla="*/ 1 h 190"/>
                <a:gd name="T8" fmla="*/ 0 w 912"/>
                <a:gd name="T9" fmla="*/ 1 h 190"/>
                <a:gd name="T10" fmla="*/ 0 60000 65536"/>
                <a:gd name="T11" fmla="*/ 0 60000 65536"/>
                <a:gd name="T12" fmla="*/ 0 60000 65536"/>
                <a:gd name="T13" fmla="*/ 0 60000 65536"/>
                <a:gd name="T14" fmla="*/ 0 60000 65536"/>
                <a:gd name="T15" fmla="*/ 0 w 912"/>
                <a:gd name="T16" fmla="*/ 0 h 190"/>
                <a:gd name="T17" fmla="*/ 912 w 912"/>
                <a:gd name="T18" fmla="*/ 190 h 190"/>
              </a:gdLst>
              <a:ahLst/>
              <a:cxnLst>
                <a:cxn ang="T10">
                  <a:pos x="T0" y="T1"/>
                </a:cxn>
                <a:cxn ang="T11">
                  <a:pos x="T2" y="T3"/>
                </a:cxn>
                <a:cxn ang="T12">
                  <a:pos x="T4" y="T5"/>
                </a:cxn>
                <a:cxn ang="T13">
                  <a:pos x="T6" y="T7"/>
                </a:cxn>
                <a:cxn ang="T14">
                  <a:pos x="T8" y="T9"/>
                </a:cxn>
              </a:cxnLst>
              <a:rect l="T15" t="T16" r="T17" b="T18"/>
              <a:pathLst>
                <a:path w="912" h="190">
                  <a:moveTo>
                    <a:pt x="0" y="190"/>
                  </a:moveTo>
                  <a:lnTo>
                    <a:pt x="202" y="0"/>
                  </a:lnTo>
                  <a:lnTo>
                    <a:pt x="912" y="0"/>
                  </a:lnTo>
                  <a:lnTo>
                    <a:pt x="912"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8" name="Rectangle 18"/>
            <p:cNvSpPr>
              <a:spLocks noChangeArrowheads="1"/>
            </p:cNvSpPr>
            <p:nvPr/>
          </p:nvSpPr>
          <p:spPr bwMode="auto">
            <a:xfrm>
              <a:off x="3702" y="3131"/>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699" name="Freeform 19"/>
            <p:cNvSpPr>
              <a:spLocks/>
            </p:cNvSpPr>
            <p:nvPr/>
          </p:nvSpPr>
          <p:spPr bwMode="auto">
            <a:xfrm>
              <a:off x="1571" y="2397"/>
              <a:ext cx="1014" cy="47"/>
            </a:xfrm>
            <a:custGeom>
              <a:avLst/>
              <a:gdLst>
                <a:gd name="T0" fmla="*/ 0 w 2027"/>
                <a:gd name="T1" fmla="*/ 0 h 95"/>
                <a:gd name="T2" fmla="*/ 4 w 2027"/>
                <a:gd name="T3" fmla="*/ 0 h 95"/>
                <a:gd name="T4" fmla="*/ 16 w 2027"/>
                <a:gd name="T5" fmla="*/ 0 h 95"/>
                <a:gd name="T6" fmla="*/ 16 w 2027"/>
                <a:gd name="T7" fmla="*/ 0 h 95"/>
                <a:gd name="T8" fmla="*/ 0 w 2027"/>
                <a:gd name="T9" fmla="*/ 0 h 95"/>
                <a:gd name="T10" fmla="*/ 0 60000 65536"/>
                <a:gd name="T11" fmla="*/ 0 60000 65536"/>
                <a:gd name="T12" fmla="*/ 0 60000 65536"/>
                <a:gd name="T13" fmla="*/ 0 60000 65536"/>
                <a:gd name="T14" fmla="*/ 0 60000 65536"/>
                <a:gd name="T15" fmla="*/ 0 w 2027"/>
                <a:gd name="T16" fmla="*/ 0 h 95"/>
                <a:gd name="T17" fmla="*/ 2027 w 2027"/>
                <a:gd name="T18" fmla="*/ 95 h 95"/>
              </a:gdLst>
              <a:ahLst/>
              <a:cxnLst>
                <a:cxn ang="T10">
                  <a:pos x="T0" y="T1"/>
                </a:cxn>
                <a:cxn ang="T11">
                  <a:pos x="T2" y="T3"/>
                </a:cxn>
                <a:cxn ang="T12">
                  <a:pos x="T4" y="T5"/>
                </a:cxn>
                <a:cxn ang="T13">
                  <a:pos x="T6" y="T7"/>
                </a:cxn>
                <a:cxn ang="T14">
                  <a:pos x="T8" y="T9"/>
                </a:cxn>
              </a:cxnLst>
              <a:rect l="T15" t="T16" r="T17" b="T18"/>
              <a:pathLst>
                <a:path w="2027" h="95">
                  <a:moveTo>
                    <a:pt x="0" y="95"/>
                  </a:moveTo>
                  <a:lnTo>
                    <a:pt x="405" y="0"/>
                  </a:lnTo>
                  <a:lnTo>
                    <a:pt x="2027" y="0"/>
                  </a:lnTo>
                  <a:lnTo>
                    <a:pt x="2027"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0" name="Rectangle 20"/>
            <p:cNvSpPr>
              <a:spLocks noChangeArrowheads="1"/>
            </p:cNvSpPr>
            <p:nvPr/>
          </p:nvSpPr>
          <p:spPr bwMode="auto">
            <a:xfrm>
              <a:off x="1574"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1" name="Freeform 21"/>
            <p:cNvSpPr>
              <a:spLocks/>
            </p:cNvSpPr>
            <p:nvPr/>
          </p:nvSpPr>
          <p:spPr bwMode="auto">
            <a:xfrm>
              <a:off x="2635" y="2397"/>
              <a:ext cx="1013" cy="47"/>
            </a:xfrm>
            <a:custGeom>
              <a:avLst/>
              <a:gdLst>
                <a:gd name="T0" fmla="*/ 0 w 2026"/>
                <a:gd name="T1" fmla="*/ 0 h 95"/>
                <a:gd name="T2" fmla="*/ 3 w 2026"/>
                <a:gd name="T3" fmla="*/ 0 h 95"/>
                <a:gd name="T4" fmla="*/ 16 w 2026"/>
                <a:gd name="T5" fmla="*/ 0 h 95"/>
                <a:gd name="T6" fmla="*/ 16 w 2026"/>
                <a:gd name="T7" fmla="*/ 0 h 95"/>
                <a:gd name="T8" fmla="*/ 0 w 2026"/>
                <a:gd name="T9" fmla="*/ 0 h 95"/>
                <a:gd name="T10" fmla="*/ 0 60000 65536"/>
                <a:gd name="T11" fmla="*/ 0 60000 65536"/>
                <a:gd name="T12" fmla="*/ 0 60000 65536"/>
                <a:gd name="T13" fmla="*/ 0 60000 65536"/>
                <a:gd name="T14" fmla="*/ 0 60000 65536"/>
                <a:gd name="T15" fmla="*/ 0 w 2026"/>
                <a:gd name="T16" fmla="*/ 0 h 95"/>
                <a:gd name="T17" fmla="*/ 2026 w 2026"/>
                <a:gd name="T18" fmla="*/ 95 h 95"/>
              </a:gdLst>
              <a:ahLst/>
              <a:cxnLst>
                <a:cxn ang="T10">
                  <a:pos x="T0" y="T1"/>
                </a:cxn>
                <a:cxn ang="T11">
                  <a:pos x="T2" y="T3"/>
                </a:cxn>
                <a:cxn ang="T12">
                  <a:pos x="T4" y="T5"/>
                </a:cxn>
                <a:cxn ang="T13">
                  <a:pos x="T6" y="T7"/>
                </a:cxn>
                <a:cxn ang="T14">
                  <a:pos x="T8" y="T9"/>
                </a:cxn>
              </a:cxnLst>
              <a:rect l="T15" t="T16" r="T17" b="T18"/>
              <a:pathLst>
                <a:path w="2026" h="95">
                  <a:moveTo>
                    <a:pt x="0" y="95"/>
                  </a:moveTo>
                  <a:lnTo>
                    <a:pt x="305" y="0"/>
                  </a:lnTo>
                  <a:lnTo>
                    <a:pt x="2026" y="0"/>
                  </a:lnTo>
                  <a:lnTo>
                    <a:pt x="2026"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2" name="Rectangle 22"/>
            <p:cNvSpPr>
              <a:spLocks noChangeArrowheads="1"/>
            </p:cNvSpPr>
            <p:nvPr/>
          </p:nvSpPr>
          <p:spPr bwMode="auto">
            <a:xfrm>
              <a:off x="2638"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3" name="Freeform 23"/>
            <p:cNvSpPr>
              <a:spLocks/>
            </p:cNvSpPr>
            <p:nvPr/>
          </p:nvSpPr>
          <p:spPr bwMode="auto">
            <a:xfrm>
              <a:off x="3699" y="2397"/>
              <a:ext cx="456" cy="47"/>
            </a:xfrm>
            <a:custGeom>
              <a:avLst/>
              <a:gdLst>
                <a:gd name="T0" fmla="*/ 0 w 912"/>
                <a:gd name="T1" fmla="*/ 0 h 95"/>
                <a:gd name="T2" fmla="*/ 2 w 912"/>
                <a:gd name="T3" fmla="*/ 0 h 95"/>
                <a:gd name="T4" fmla="*/ 8 w 912"/>
                <a:gd name="T5" fmla="*/ 0 h 95"/>
                <a:gd name="T6" fmla="*/ 8 w 912"/>
                <a:gd name="T7" fmla="*/ 0 h 95"/>
                <a:gd name="T8" fmla="*/ 0 w 912"/>
                <a:gd name="T9" fmla="*/ 0 h 95"/>
                <a:gd name="T10" fmla="*/ 0 60000 65536"/>
                <a:gd name="T11" fmla="*/ 0 60000 65536"/>
                <a:gd name="T12" fmla="*/ 0 60000 65536"/>
                <a:gd name="T13" fmla="*/ 0 60000 65536"/>
                <a:gd name="T14" fmla="*/ 0 60000 65536"/>
                <a:gd name="T15" fmla="*/ 0 w 912"/>
                <a:gd name="T16" fmla="*/ 0 h 95"/>
                <a:gd name="T17" fmla="*/ 912 w 912"/>
                <a:gd name="T18" fmla="*/ 95 h 95"/>
              </a:gdLst>
              <a:ahLst/>
              <a:cxnLst>
                <a:cxn ang="T10">
                  <a:pos x="T0" y="T1"/>
                </a:cxn>
                <a:cxn ang="T11">
                  <a:pos x="T2" y="T3"/>
                </a:cxn>
                <a:cxn ang="T12">
                  <a:pos x="T4" y="T5"/>
                </a:cxn>
                <a:cxn ang="T13">
                  <a:pos x="T6" y="T7"/>
                </a:cxn>
                <a:cxn ang="T14">
                  <a:pos x="T8" y="T9"/>
                </a:cxn>
              </a:cxnLst>
              <a:rect l="T15" t="T16" r="T17" b="T18"/>
              <a:pathLst>
                <a:path w="912" h="95">
                  <a:moveTo>
                    <a:pt x="0" y="95"/>
                  </a:moveTo>
                  <a:lnTo>
                    <a:pt x="202" y="0"/>
                  </a:lnTo>
                  <a:lnTo>
                    <a:pt x="912" y="0"/>
                  </a:lnTo>
                  <a:lnTo>
                    <a:pt x="912"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4" name="Rectangle 24"/>
            <p:cNvSpPr>
              <a:spLocks noChangeArrowheads="1"/>
            </p:cNvSpPr>
            <p:nvPr/>
          </p:nvSpPr>
          <p:spPr bwMode="auto">
            <a:xfrm>
              <a:off x="3702" y="2447"/>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705" name="Rectangle 25"/>
            <p:cNvSpPr>
              <a:spLocks noChangeArrowheads="1"/>
            </p:cNvSpPr>
            <p:nvPr/>
          </p:nvSpPr>
          <p:spPr bwMode="auto">
            <a:xfrm>
              <a:off x="1878" y="2390"/>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6" name="Rectangle 26"/>
            <p:cNvSpPr>
              <a:spLocks noChangeArrowheads="1"/>
            </p:cNvSpPr>
            <p:nvPr/>
          </p:nvSpPr>
          <p:spPr bwMode="auto">
            <a:xfrm>
              <a:off x="2993" y="2390"/>
              <a:ext cx="455" cy="199"/>
            </a:xfrm>
            <a:prstGeom prst="rect">
              <a:avLst/>
            </a:prstGeom>
            <a:solidFill>
              <a:srgbClr val="FFFFFF"/>
            </a:solidFill>
            <a:ln w="9525">
              <a:solidFill>
                <a:srgbClr val="000000"/>
              </a:solidFill>
              <a:miter lim="800000"/>
              <a:headEnd/>
              <a:tailEnd/>
            </a:ln>
          </p:spPr>
          <p:txBody>
            <a:bodyPr/>
            <a:lstStyle/>
            <a:p>
              <a:endParaRPr lang="en-GB"/>
            </a:p>
          </p:txBody>
        </p:sp>
        <p:sp>
          <p:nvSpPr>
            <p:cNvPr id="28707" name="Rectangle 27"/>
            <p:cNvSpPr>
              <a:spLocks noChangeArrowheads="1"/>
            </p:cNvSpPr>
            <p:nvPr/>
          </p:nvSpPr>
          <p:spPr bwMode="auto">
            <a:xfrm>
              <a:off x="1878" y="3074"/>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8" name="Rectangle 28"/>
            <p:cNvSpPr>
              <a:spLocks noChangeArrowheads="1"/>
            </p:cNvSpPr>
            <p:nvPr/>
          </p:nvSpPr>
          <p:spPr bwMode="auto">
            <a:xfrm>
              <a:off x="2993" y="3074"/>
              <a:ext cx="455" cy="199"/>
            </a:xfrm>
            <a:prstGeom prst="rect">
              <a:avLst/>
            </a:prstGeom>
            <a:solidFill>
              <a:srgbClr val="FFFFFF"/>
            </a:solidFill>
            <a:ln w="9525">
              <a:solidFill>
                <a:srgbClr val="000000"/>
              </a:solidFill>
              <a:miter lim="800000"/>
              <a:headEnd/>
              <a:tailEnd/>
            </a:ln>
          </p:spPr>
          <p:txBody>
            <a:bodyPr/>
            <a:lstStyle/>
            <a:p>
              <a:endParaRPr lang="en-GB"/>
            </a:p>
          </p:txBody>
        </p:sp>
        <p:grpSp>
          <p:nvGrpSpPr>
            <p:cNvPr id="28709" name="Group 29"/>
            <p:cNvGrpSpPr>
              <a:grpSpLocks/>
            </p:cNvGrpSpPr>
            <p:nvPr/>
          </p:nvGrpSpPr>
          <p:grpSpPr bwMode="auto">
            <a:xfrm>
              <a:off x="1903" y="3118"/>
              <a:ext cx="394" cy="105"/>
              <a:chOff x="1903" y="3118"/>
              <a:chExt cx="394" cy="105"/>
            </a:xfrm>
          </p:grpSpPr>
          <p:grpSp>
            <p:nvGrpSpPr>
              <p:cNvPr id="28866" name="Group 30"/>
              <p:cNvGrpSpPr>
                <a:grpSpLocks/>
              </p:cNvGrpSpPr>
              <p:nvPr/>
            </p:nvGrpSpPr>
            <p:grpSpPr bwMode="auto">
              <a:xfrm>
                <a:off x="1903" y="3118"/>
                <a:ext cx="394" cy="79"/>
                <a:chOff x="1903" y="3118"/>
                <a:chExt cx="394" cy="79"/>
              </a:xfrm>
            </p:grpSpPr>
            <p:sp>
              <p:nvSpPr>
                <p:cNvPr id="28886" name="Freeform 31"/>
                <p:cNvSpPr>
                  <a:spLocks/>
                </p:cNvSpPr>
                <p:nvPr/>
              </p:nvSpPr>
              <p:spPr bwMode="auto">
                <a:xfrm>
                  <a:off x="1903" y="3123"/>
                  <a:ext cx="175" cy="32"/>
                </a:xfrm>
                <a:custGeom>
                  <a:avLst/>
                  <a:gdLst>
                    <a:gd name="T0" fmla="*/ 3 w 349"/>
                    <a:gd name="T1" fmla="*/ 1 h 63"/>
                    <a:gd name="T2" fmla="*/ 2 w 349"/>
                    <a:gd name="T3" fmla="*/ 1 h 63"/>
                    <a:gd name="T4" fmla="*/ 2 w 349"/>
                    <a:gd name="T5" fmla="*/ 1 h 63"/>
                    <a:gd name="T6" fmla="*/ 1 w 349"/>
                    <a:gd name="T7" fmla="*/ 1 h 63"/>
                    <a:gd name="T8" fmla="*/ 1 w 349"/>
                    <a:gd name="T9" fmla="*/ 1 h 63"/>
                    <a:gd name="T10" fmla="*/ 1 w 349"/>
                    <a:gd name="T11" fmla="*/ 1 h 63"/>
                    <a:gd name="T12" fmla="*/ 1 w 349"/>
                    <a:gd name="T13" fmla="*/ 1 h 63"/>
                    <a:gd name="T14" fmla="*/ 1 w 349"/>
                    <a:gd name="T15" fmla="*/ 1 h 63"/>
                    <a:gd name="T16" fmla="*/ 0 w 349"/>
                    <a:gd name="T17" fmla="*/ 1 h 63"/>
                    <a:gd name="T18" fmla="*/ 1 w 349"/>
                    <a:gd name="T19" fmla="*/ 1 h 63"/>
                    <a:gd name="T20" fmla="*/ 1 w 349"/>
                    <a:gd name="T21" fmla="*/ 1 h 63"/>
                    <a:gd name="T22" fmla="*/ 1 w 349"/>
                    <a:gd name="T23" fmla="*/ 1 h 63"/>
                    <a:gd name="T24" fmla="*/ 2 w 349"/>
                    <a:gd name="T25" fmla="*/ 0 h 63"/>
                    <a:gd name="T26" fmla="*/ 2 w 349"/>
                    <a:gd name="T27" fmla="*/ 0 h 63"/>
                    <a:gd name="T28" fmla="*/ 3 w 349"/>
                    <a:gd name="T29" fmla="*/ 0 h 63"/>
                    <a:gd name="T30" fmla="*/ 3 w 349"/>
                    <a:gd name="T31" fmla="*/ 0 h 63"/>
                    <a:gd name="T32" fmla="*/ 3 w 349"/>
                    <a:gd name="T33" fmla="*/ 1 h 63"/>
                    <a:gd name="T34" fmla="*/ 3 w 349"/>
                    <a:gd name="T35" fmla="*/ 1 h 63"/>
                    <a:gd name="T36" fmla="*/ 3 w 349"/>
                    <a:gd name="T37" fmla="*/ 1 h 63"/>
                    <a:gd name="T38" fmla="*/ 3 w 349"/>
                    <a:gd name="T39" fmla="*/ 1 h 63"/>
                    <a:gd name="T40" fmla="*/ 3 w 349"/>
                    <a:gd name="T41" fmla="*/ 1 h 63"/>
                    <a:gd name="T42" fmla="*/ 3 w 349"/>
                    <a:gd name="T43" fmla="*/ 1 h 6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9"/>
                    <a:gd name="T67" fmla="*/ 0 h 63"/>
                    <a:gd name="T68" fmla="*/ 349 w 349"/>
                    <a:gd name="T69" fmla="*/ 63 h 6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9" h="63">
                      <a:moveTo>
                        <a:pt x="293" y="42"/>
                      </a:moveTo>
                      <a:lnTo>
                        <a:pt x="214" y="32"/>
                      </a:lnTo>
                      <a:lnTo>
                        <a:pt x="136" y="32"/>
                      </a:lnTo>
                      <a:lnTo>
                        <a:pt x="113" y="32"/>
                      </a:lnTo>
                      <a:lnTo>
                        <a:pt x="79" y="42"/>
                      </a:lnTo>
                      <a:lnTo>
                        <a:pt x="45" y="42"/>
                      </a:lnTo>
                      <a:lnTo>
                        <a:pt x="34" y="42"/>
                      </a:lnTo>
                      <a:lnTo>
                        <a:pt x="23" y="53"/>
                      </a:lnTo>
                      <a:lnTo>
                        <a:pt x="0" y="42"/>
                      </a:lnTo>
                      <a:lnTo>
                        <a:pt x="12" y="21"/>
                      </a:lnTo>
                      <a:lnTo>
                        <a:pt x="45" y="21"/>
                      </a:lnTo>
                      <a:lnTo>
                        <a:pt x="90" y="11"/>
                      </a:lnTo>
                      <a:lnTo>
                        <a:pt x="147" y="0"/>
                      </a:lnTo>
                      <a:lnTo>
                        <a:pt x="203" y="0"/>
                      </a:lnTo>
                      <a:lnTo>
                        <a:pt x="259" y="0"/>
                      </a:lnTo>
                      <a:lnTo>
                        <a:pt x="304" y="0"/>
                      </a:lnTo>
                      <a:lnTo>
                        <a:pt x="338" y="11"/>
                      </a:lnTo>
                      <a:lnTo>
                        <a:pt x="349" y="21"/>
                      </a:lnTo>
                      <a:lnTo>
                        <a:pt x="349" y="63"/>
                      </a:lnTo>
                      <a:lnTo>
                        <a:pt x="338" y="63"/>
                      </a:lnTo>
                      <a:lnTo>
                        <a:pt x="327" y="53"/>
                      </a:lnTo>
                      <a:lnTo>
                        <a:pt x="293" y="42"/>
                      </a:lnTo>
                      <a:close/>
                    </a:path>
                  </a:pathLst>
                </a:custGeom>
                <a:solidFill>
                  <a:srgbClr val="000000"/>
                </a:solidFill>
                <a:ln w="9525">
                  <a:noFill/>
                  <a:round/>
                  <a:headEnd/>
                  <a:tailEnd/>
                </a:ln>
              </p:spPr>
              <p:txBody>
                <a:bodyPr/>
                <a:lstStyle/>
                <a:p>
                  <a:endParaRPr lang="en-GB"/>
                </a:p>
              </p:txBody>
            </p:sp>
            <p:sp>
              <p:nvSpPr>
                <p:cNvPr id="28887" name="Freeform 32"/>
                <p:cNvSpPr>
                  <a:spLocks/>
                </p:cNvSpPr>
                <p:nvPr/>
              </p:nvSpPr>
              <p:spPr bwMode="auto">
                <a:xfrm>
                  <a:off x="1903" y="3118"/>
                  <a:ext cx="180" cy="37"/>
                </a:xfrm>
                <a:custGeom>
                  <a:avLst/>
                  <a:gdLst>
                    <a:gd name="T0" fmla="*/ 2 w 361"/>
                    <a:gd name="T1" fmla="*/ 1 h 73"/>
                    <a:gd name="T2" fmla="*/ 1 w 361"/>
                    <a:gd name="T3" fmla="*/ 1 h 73"/>
                    <a:gd name="T4" fmla="*/ 1 w 361"/>
                    <a:gd name="T5" fmla="*/ 1 h 73"/>
                    <a:gd name="T6" fmla="*/ 1 w 361"/>
                    <a:gd name="T7" fmla="*/ 1 h 73"/>
                    <a:gd name="T8" fmla="*/ 1 w 361"/>
                    <a:gd name="T9" fmla="*/ 1 h 73"/>
                    <a:gd name="T10" fmla="*/ 0 w 361"/>
                    <a:gd name="T11" fmla="*/ 1 h 73"/>
                    <a:gd name="T12" fmla="*/ 0 w 361"/>
                    <a:gd name="T13" fmla="*/ 1 h 73"/>
                    <a:gd name="T14" fmla="*/ 0 w 361"/>
                    <a:gd name="T15" fmla="*/ 1 h 73"/>
                    <a:gd name="T16" fmla="*/ 0 w 361"/>
                    <a:gd name="T17" fmla="*/ 1 h 73"/>
                    <a:gd name="T18" fmla="*/ 0 w 361"/>
                    <a:gd name="T19" fmla="*/ 1 h 73"/>
                    <a:gd name="T20" fmla="*/ 0 w 361"/>
                    <a:gd name="T21" fmla="*/ 1 h 73"/>
                    <a:gd name="T22" fmla="*/ 0 w 361"/>
                    <a:gd name="T23" fmla="*/ 1 h 73"/>
                    <a:gd name="T24" fmla="*/ 0 w 361"/>
                    <a:gd name="T25" fmla="*/ 1 h 73"/>
                    <a:gd name="T26" fmla="*/ 0 w 361"/>
                    <a:gd name="T27" fmla="*/ 1 h 73"/>
                    <a:gd name="T28" fmla="*/ 0 w 361"/>
                    <a:gd name="T29" fmla="*/ 1 h 73"/>
                    <a:gd name="T30" fmla="*/ 1 w 361"/>
                    <a:gd name="T31" fmla="*/ 1 h 73"/>
                    <a:gd name="T32" fmla="*/ 1 w 361"/>
                    <a:gd name="T33" fmla="*/ 0 h 73"/>
                    <a:gd name="T34" fmla="*/ 2 w 361"/>
                    <a:gd name="T35" fmla="*/ 0 h 73"/>
                    <a:gd name="T36" fmla="*/ 2 w 361"/>
                    <a:gd name="T37" fmla="*/ 1 h 73"/>
                    <a:gd name="T38" fmla="*/ 2 w 361"/>
                    <a:gd name="T39" fmla="*/ 1 h 73"/>
                    <a:gd name="T40" fmla="*/ 2 w 361"/>
                    <a:gd name="T41" fmla="*/ 1 h 73"/>
                    <a:gd name="T42" fmla="*/ 2 w 361"/>
                    <a:gd name="T43" fmla="*/ 1 h 73"/>
                    <a:gd name="T44" fmla="*/ 2 w 361"/>
                    <a:gd name="T45" fmla="*/ 1 h 73"/>
                    <a:gd name="T46" fmla="*/ 2 w 361"/>
                    <a:gd name="T47" fmla="*/ 1 h 73"/>
                    <a:gd name="T48" fmla="*/ 2 w 361"/>
                    <a:gd name="T49" fmla="*/ 1 h 73"/>
                    <a:gd name="T50" fmla="*/ 2 w 361"/>
                    <a:gd name="T51" fmla="*/ 1 h 7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73"/>
                    <a:gd name="T80" fmla="*/ 361 w 361"/>
                    <a:gd name="T81" fmla="*/ 73 h 7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73">
                      <a:moveTo>
                        <a:pt x="293" y="52"/>
                      </a:moveTo>
                      <a:lnTo>
                        <a:pt x="237" y="42"/>
                      </a:lnTo>
                      <a:lnTo>
                        <a:pt x="214" y="42"/>
                      </a:lnTo>
                      <a:lnTo>
                        <a:pt x="192" y="42"/>
                      </a:lnTo>
                      <a:lnTo>
                        <a:pt x="136" y="42"/>
                      </a:lnTo>
                      <a:lnTo>
                        <a:pt x="113" y="42"/>
                      </a:lnTo>
                      <a:lnTo>
                        <a:pt x="90" y="42"/>
                      </a:lnTo>
                      <a:lnTo>
                        <a:pt x="45" y="52"/>
                      </a:lnTo>
                      <a:lnTo>
                        <a:pt x="34" y="52"/>
                      </a:lnTo>
                      <a:lnTo>
                        <a:pt x="23" y="52"/>
                      </a:lnTo>
                      <a:lnTo>
                        <a:pt x="12" y="52"/>
                      </a:lnTo>
                      <a:lnTo>
                        <a:pt x="0" y="52"/>
                      </a:lnTo>
                      <a:lnTo>
                        <a:pt x="12" y="31"/>
                      </a:lnTo>
                      <a:lnTo>
                        <a:pt x="45" y="21"/>
                      </a:lnTo>
                      <a:lnTo>
                        <a:pt x="90" y="10"/>
                      </a:lnTo>
                      <a:lnTo>
                        <a:pt x="147" y="10"/>
                      </a:lnTo>
                      <a:lnTo>
                        <a:pt x="203" y="0"/>
                      </a:lnTo>
                      <a:lnTo>
                        <a:pt x="259" y="0"/>
                      </a:lnTo>
                      <a:lnTo>
                        <a:pt x="304" y="10"/>
                      </a:lnTo>
                      <a:lnTo>
                        <a:pt x="338" y="21"/>
                      </a:lnTo>
                      <a:lnTo>
                        <a:pt x="349" y="31"/>
                      </a:lnTo>
                      <a:lnTo>
                        <a:pt x="361" y="73"/>
                      </a:lnTo>
                      <a:lnTo>
                        <a:pt x="349" y="73"/>
                      </a:lnTo>
                      <a:lnTo>
                        <a:pt x="338" y="73"/>
                      </a:lnTo>
                      <a:lnTo>
                        <a:pt x="327" y="63"/>
                      </a:lnTo>
                      <a:lnTo>
                        <a:pt x="293" y="52"/>
                      </a:lnTo>
                      <a:close/>
                    </a:path>
                  </a:pathLst>
                </a:custGeom>
                <a:noFill/>
                <a:ln w="9525">
                  <a:solidFill>
                    <a:srgbClr val="000000"/>
                  </a:solidFill>
                  <a:prstDash val="solid"/>
                  <a:round/>
                  <a:headEnd/>
                  <a:tailEnd/>
                </a:ln>
              </p:spPr>
              <p:txBody>
                <a:bodyPr/>
                <a:lstStyle/>
                <a:p>
                  <a:endParaRPr lang="en-GB"/>
                </a:p>
              </p:txBody>
            </p:sp>
            <p:grpSp>
              <p:nvGrpSpPr>
                <p:cNvPr id="28888" name="Group 33"/>
                <p:cNvGrpSpPr>
                  <a:grpSpLocks/>
                </p:cNvGrpSpPr>
                <p:nvPr/>
              </p:nvGrpSpPr>
              <p:grpSpPr bwMode="auto">
                <a:xfrm>
                  <a:off x="1909" y="3128"/>
                  <a:ext cx="388" cy="69"/>
                  <a:chOff x="1909" y="3128"/>
                  <a:chExt cx="388" cy="69"/>
                </a:xfrm>
              </p:grpSpPr>
              <p:sp>
                <p:nvSpPr>
                  <p:cNvPr id="28889" name="Freeform 34"/>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3 w 406"/>
                      <a:gd name="T7" fmla="*/ 1 h 137"/>
                      <a:gd name="T8" fmla="*/ 2 w 406"/>
                      <a:gd name="T9" fmla="*/ 1 h 137"/>
                      <a:gd name="T10" fmla="*/ 2 w 406"/>
                      <a:gd name="T11" fmla="*/ 1 h 137"/>
                      <a:gd name="T12" fmla="*/ 2 w 406"/>
                      <a:gd name="T13" fmla="*/ 2 h 137"/>
                      <a:gd name="T14" fmla="*/ 2 w 406"/>
                      <a:gd name="T15" fmla="*/ 2 h 137"/>
                      <a:gd name="T16" fmla="*/ 2 w 406"/>
                      <a:gd name="T17" fmla="*/ 2 h 137"/>
                      <a:gd name="T18" fmla="*/ 2 w 406"/>
                      <a:gd name="T19" fmla="*/ 2 h 137"/>
                      <a:gd name="T20" fmla="*/ 2 w 406"/>
                      <a:gd name="T21" fmla="*/ 2 h 137"/>
                      <a:gd name="T22" fmla="*/ 2 w 406"/>
                      <a:gd name="T23" fmla="*/ 2 h 137"/>
                      <a:gd name="T24" fmla="*/ 1 w 406"/>
                      <a:gd name="T25" fmla="*/ 2 h 137"/>
                      <a:gd name="T26" fmla="*/ 1 w 406"/>
                      <a:gd name="T27" fmla="*/ 1 h 137"/>
                      <a:gd name="T28" fmla="*/ 1 w 406"/>
                      <a:gd name="T29" fmla="*/ 1 h 137"/>
                      <a:gd name="T30" fmla="*/ 1 w 406"/>
                      <a:gd name="T31" fmla="*/ 1 h 137"/>
                      <a:gd name="T32" fmla="*/ 0 w 406"/>
                      <a:gd name="T33" fmla="*/ 1 h 137"/>
                      <a:gd name="T34" fmla="*/ 0 w 406"/>
                      <a:gd name="T35" fmla="*/ 0 h 137"/>
                      <a:gd name="T36" fmla="*/ 0 w 406"/>
                      <a:gd name="T37" fmla="*/ 0 h 137"/>
                      <a:gd name="T38" fmla="*/ 0 w 406"/>
                      <a:gd name="T39" fmla="*/ 1 h 137"/>
                      <a:gd name="T40" fmla="*/ 0 w 406"/>
                      <a:gd name="T41" fmla="*/ 1 h 137"/>
                      <a:gd name="T42" fmla="*/ 0 w 406"/>
                      <a:gd name="T43" fmla="*/ 1 h 137"/>
                      <a:gd name="T44" fmla="*/ 0 w 406"/>
                      <a:gd name="T45" fmla="*/ 1 h 137"/>
                      <a:gd name="T46" fmla="*/ 1 w 406"/>
                      <a:gd name="T47" fmla="*/ 1 h 137"/>
                      <a:gd name="T48" fmla="*/ 1 w 406"/>
                      <a:gd name="T49" fmla="*/ 1 h 137"/>
                      <a:gd name="T50" fmla="*/ 1 w 406"/>
                      <a:gd name="T51" fmla="*/ 1 h 137"/>
                      <a:gd name="T52" fmla="*/ 1 w 406"/>
                      <a:gd name="T53" fmla="*/ 1 h 137"/>
                      <a:gd name="T54" fmla="*/ 1 w 406"/>
                      <a:gd name="T55" fmla="*/ 1 h 137"/>
                      <a:gd name="T56" fmla="*/ 1 w 406"/>
                      <a:gd name="T57" fmla="*/ 1 h 137"/>
                      <a:gd name="T58" fmla="*/ 1 w 406"/>
                      <a:gd name="T59" fmla="*/ 1 h 137"/>
                      <a:gd name="T60" fmla="*/ 1 w 406"/>
                      <a:gd name="T61" fmla="*/ 1 h 137"/>
                      <a:gd name="T62" fmla="*/ 2 w 406"/>
                      <a:gd name="T63" fmla="*/ 1 h 137"/>
                      <a:gd name="T64" fmla="*/ 2 w 406"/>
                      <a:gd name="T65" fmla="*/ 1 h 137"/>
                      <a:gd name="T66" fmla="*/ 2 w 406"/>
                      <a:gd name="T67" fmla="*/ 1 h 137"/>
                      <a:gd name="T68" fmla="*/ 2 w 406"/>
                      <a:gd name="T69" fmla="*/ 1 h 137"/>
                      <a:gd name="T70" fmla="*/ 2 w 406"/>
                      <a:gd name="T71" fmla="*/ 1 h 137"/>
                      <a:gd name="T72" fmla="*/ 2 w 406"/>
                      <a:gd name="T73" fmla="*/ 1 h 137"/>
                      <a:gd name="T74" fmla="*/ 2 w 406"/>
                      <a:gd name="T75" fmla="*/ 1 h 137"/>
                      <a:gd name="T76" fmla="*/ 2 w 406"/>
                      <a:gd name="T77" fmla="*/ 1 h 137"/>
                      <a:gd name="T78" fmla="*/ 2 w 406"/>
                      <a:gd name="T79" fmla="*/ 1 h 137"/>
                      <a:gd name="T80" fmla="*/ 2 w 406"/>
                      <a:gd name="T81" fmla="*/ 1 h 137"/>
                      <a:gd name="T82" fmla="*/ 2 w 406"/>
                      <a:gd name="T83" fmla="*/ 1 h 137"/>
                      <a:gd name="T84" fmla="*/ 2 w 406"/>
                      <a:gd name="T85" fmla="*/ 1 h 137"/>
                      <a:gd name="T86" fmla="*/ 2 w 406"/>
                      <a:gd name="T87" fmla="*/ 1 h 13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06"/>
                      <a:gd name="T133" fmla="*/ 0 h 137"/>
                      <a:gd name="T134" fmla="*/ 406 w 406"/>
                      <a:gd name="T135" fmla="*/ 137 h 13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06" h="137">
                        <a:moveTo>
                          <a:pt x="349" y="84"/>
                        </a:moveTo>
                        <a:lnTo>
                          <a:pt x="406" y="84"/>
                        </a:lnTo>
                        <a:lnTo>
                          <a:pt x="406" y="105"/>
                        </a:lnTo>
                        <a:lnTo>
                          <a:pt x="394" y="105"/>
                        </a:lnTo>
                        <a:lnTo>
                          <a:pt x="383" y="105"/>
                        </a:lnTo>
                        <a:lnTo>
                          <a:pt x="372" y="116"/>
                        </a:lnTo>
                        <a:lnTo>
                          <a:pt x="338" y="137"/>
                        </a:lnTo>
                        <a:lnTo>
                          <a:pt x="327" y="137"/>
                        </a:lnTo>
                        <a:lnTo>
                          <a:pt x="316" y="137"/>
                        </a:lnTo>
                        <a:lnTo>
                          <a:pt x="293" y="137"/>
                        </a:lnTo>
                        <a:lnTo>
                          <a:pt x="282" y="137"/>
                        </a:lnTo>
                        <a:lnTo>
                          <a:pt x="259" y="137"/>
                        </a:lnTo>
                        <a:lnTo>
                          <a:pt x="226" y="137"/>
                        </a:lnTo>
                        <a:lnTo>
                          <a:pt x="214" y="126"/>
                        </a:lnTo>
                        <a:lnTo>
                          <a:pt x="203" y="126"/>
                        </a:lnTo>
                        <a:lnTo>
                          <a:pt x="192" y="116"/>
                        </a:lnTo>
                        <a:lnTo>
                          <a:pt x="0" y="31"/>
                        </a:lnTo>
                        <a:lnTo>
                          <a:pt x="0" y="0"/>
                        </a:lnTo>
                        <a:lnTo>
                          <a:pt x="23" y="0"/>
                        </a:lnTo>
                        <a:lnTo>
                          <a:pt x="57" y="10"/>
                        </a:lnTo>
                        <a:lnTo>
                          <a:pt x="79" y="21"/>
                        </a:lnTo>
                        <a:lnTo>
                          <a:pt x="90" y="21"/>
                        </a:lnTo>
                        <a:lnTo>
                          <a:pt x="124" y="31"/>
                        </a:lnTo>
                        <a:lnTo>
                          <a:pt x="135" y="31"/>
                        </a:lnTo>
                        <a:lnTo>
                          <a:pt x="158" y="31"/>
                        </a:lnTo>
                        <a:lnTo>
                          <a:pt x="169" y="42"/>
                        </a:lnTo>
                        <a:lnTo>
                          <a:pt x="180" y="42"/>
                        </a:lnTo>
                        <a:lnTo>
                          <a:pt x="192" y="42"/>
                        </a:lnTo>
                        <a:lnTo>
                          <a:pt x="226" y="42"/>
                        </a:lnTo>
                        <a:lnTo>
                          <a:pt x="237" y="42"/>
                        </a:lnTo>
                        <a:lnTo>
                          <a:pt x="248" y="52"/>
                        </a:lnTo>
                        <a:lnTo>
                          <a:pt x="271" y="63"/>
                        </a:lnTo>
                        <a:lnTo>
                          <a:pt x="271" y="74"/>
                        </a:lnTo>
                        <a:lnTo>
                          <a:pt x="271" y="84"/>
                        </a:lnTo>
                        <a:lnTo>
                          <a:pt x="293" y="84"/>
                        </a:lnTo>
                        <a:lnTo>
                          <a:pt x="304" y="84"/>
                        </a:lnTo>
                        <a:lnTo>
                          <a:pt x="304" y="105"/>
                        </a:lnTo>
                        <a:lnTo>
                          <a:pt x="316" y="95"/>
                        </a:lnTo>
                        <a:lnTo>
                          <a:pt x="327" y="105"/>
                        </a:lnTo>
                        <a:lnTo>
                          <a:pt x="327" y="95"/>
                        </a:lnTo>
                        <a:lnTo>
                          <a:pt x="338" y="105"/>
                        </a:lnTo>
                        <a:lnTo>
                          <a:pt x="338" y="95"/>
                        </a:lnTo>
                        <a:lnTo>
                          <a:pt x="349" y="95"/>
                        </a:lnTo>
                        <a:lnTo>
                          <a:pt x="349" y="84"/>
                        </a:lnTo>
                        <a:close/>
                      </a:path>
                    </a:pathLst>
                  </a:custGeom>
                  <a:solidFill>
                    <a:srgbClr val="FFFFFF"/>
                  </a:solidFill>
                  <a:ln w="9525">
                    <a:noFill/>
                    <a:round/>
                    <a:headEnd/>
                    <a:tailEnd/>
                  </a:ln>
                </p:spPr>
                <p:txBody>
                  <a:bodyPr/>
                  <a:lstStyle/>
                  <a:p>
                    <a:endParaRPr lang="en-GB"/>
                  </a:p>
                </p:txBody>
              </p:sp>
              <p:sp>
                <p:nvSpPr>
                  <p:cNvPr id="28890" name="Freeform 35"/>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2 w 406"/>
                      <a:gd name="T7" fmla="*/ 1 h 137"/>
                      <a:gd name="T8" fmla="*/ 2 w 406"/>
                      <a:gd name="T9" fmla="*/ 2 h 137"/>
                      <a:gd name="T10" fmla="*/ 2 w 406"/>
                      <a:gd name="T11" fmla="*/ 2 h 137"/>
                      <a:gd name="T12" fmla="*/ 2 w 406"/>
                      <a:gd name="T13" fmla="*/ 2 h 137"/>
                      <a:gd name="T14" fmla="*/ 1 w 406"/>
                      <a:gd name="T15" fmla="*/ 2 h 137"/>
                      <a:gd name="T16" fmla="*/ 1 w 406"/>
                      <a:gd name="T17" fmla="*/ 1 h 137"/>
                      <a:gd name="T18" fmla="*/ 1 w 406"/>
                      <a:gd name="T19" fmla="*/ 1 h 137"/>
                      <a:gd name="T20" fmla="*/ 1 w 406"/>
                      <a:gd name="T21" fmla="*/ 1 h 137"/>
                      <a:gd name="T22" fmla="*/ 0 w 406"/>
                      <a:gd name="T23" fmla="*/ 1 h 137"/>
                      <a:gd name="T24" fmla="*/ 0 w 406"/>
                      <a:gd name="T25" fmla="*/ 0 h 137"/>
                      <a:gd name="T26" fmla="*/ 0 w 406"/>
                      <a:gd name="T27" fmla="*/ 0 h 137"/>
                      <a:gd name="T28" fmla="*/ 0 w 406"/>
                      <a:gd name="T29" fmla="*/ 1 h 137"/>
                      <a:gd name="T30" fmla="*/ 1 w 406"/>
                      <a:gd name="T31" fmla="*/ 1 h 137"/>
                      <a:gd name="T32" fmla="*/ 1 w 406"/>
                      <a:gd name="T33" fmla="*/ 1 h 137"/>
                      <a:gd name="T34" fmla="*/ 1 w 406"/>
                      <a:gd name="T35" fmla="*/ 1 h 137"/>
                      <a:gd name="T36" fmla="*/ 1 w 406"/>
                      <a:gd name="T37" fmla="*/ 1 h 137"/>
                      <a:gd name="T38" fmla="*/ 1 w 406"/>
                      <a:gd name="T39" fmla="*/ 1 h 137"/>
                      <a:gd name="T40" fmla="*/ 1 w 406"/>
                      <a:gd name="T41" fmla="*/ 1 h 137"/>
                      <a:gd name="T42" fmla="*/ 2 w 406"/>
                      <a:gd name="T43" fmla="*/ 1 h 137"/>
                      <a:gd name="T44" fmla="*/ 2 w 406"/>
                      <a:gd name="T45" fmla="*/ 1 h 137"/>
                      <a:gd name="T46" fmla="*/ 2 w 406"/>
                      <a:gd name="T47" fmla="*/ 1 h 137"/>
                      <a:gd name="T48" fmla="*/ 2 w 406"/>
                      <a:gd name="T49" fmla="*/ 1 h 137"/>
                      <a:gd name="T50" fmla="*/ 2 w 406"/>
                      <a:gd name="T51" fmla="*/ 1 h 137"/>
                      <a:gd name="T52" fmla="*/ 2 w 406"/>
                      <a:gd name="T53" fmla="*/ 1 h 137"/>
                      <a:gd name="T54" fmla="*/ 2 w 406"/>
                      <a:gd name="T55" fmla="*/ 1 h 137"/>
                      <a:gd name="T56" fmla="*/ 2 w 406"/>
                      <a:gd name="T57" fmla="*/ 1 h 137"/>
                      <a:gd name="T58" fmla="*/ 2 w 406"/>
                      <a:gd name="T59" fmla="*/ 1 h 137"/>
                      <a:gd name="T60" fmla="*/ 2 w 406"/>
                      <a:gd name="T61" fmla="*/ 1 h 137"/>
                      <a:gd name="T62" fmla="*/ 2 w 406"/>
                      <a:gd name="T63" fmla="*/ 1 h 137"/>
                      <a:gd name="T64" fmla="*/ 2 w 406"/>
                      <a:gd name="T65" fmla="*/ 1 h 137"/>
                      <a:gd name="T66" fmla="*/ 2 w 406"/>
                      <a:gd name="T67" fmla="*/ 1 h 13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6"/>
                      <a:gd name="T103" fmla="*/ 0 h 137"/>
                      <a:gd name="T104" fmla="*/ 406 w 406"/>
                      <a:gd name="T105" fmla="*/ 137 h 13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6" h="137">
                        <a:moveTo>
                          <a:pt x="361" y="84"/>
                        </a:moveTo>
                        <a:lnTo>
                          <a:pt x="406" y="95"/>
                        </a:lnTo>
                        <a:lnTo>
                          <a:pt x="394" y="105"/>
                        </a:lnTo>
                        <a:lnTo>
                          <a:pt x="372" y="116"/>
                        </a:lnTo>
                        <a:lnTo>
                          <a:pt x="327" y="137"/>
                        </a:lnTo>
                        <a:lnTo>
                          <a:pt x="304" y="137"/>
                        </a:lnTo>
                        <a:lnTo>
                          <a:pt x="282" y="137"/>
                        </a:lnTo>
                        <a:lnTo>
                          <a:pt x="237" y="137"/>
                        </a:lnTo>
                        <a:lnTo>
                          <a:pt x="214" y="126"/>
                        </a:lnTo>
                        <a:lnTo>
                          <a:pt x="203" y="126"/>
                        </a:lnTo>
                        <a:lnTo>
                          <a:pt x="192" y="116"/>
                        </a:lnTo>
                        <a:lnTo>
                          <a:pt x="0" y="42"/>
                        </a:lnTo>
                        <a:lnTo>
                          <a:pt x="0" y="0"/>
                        </a:lnTo>
                        <a:lnTo>
                          <a:pt x="23" y="0"/>
                        </a:lnTo>
                        <a:lnTo>
                          <a:pt x="68" y="21"/>
                        </a:lnTo>
                        <a:lnTo>
                          <a:pt x="135" y="31"/>
                        </a:lnTo>
                        <a:lnTo>
                          <a:pt x="169" y="42"/>
                        </a:lnTo>
                        <a:lnTo>
                          <a:pt x="180" y="42"/>
                        </a:lnTo>
                        <a:lnTo>
                          <a:pt x="192" y="42"/>
                        </a:lnTo>
                        <a:lnTo>
                          <a:pt x="237" y="42"/>
                        </a:lnTo>
                        <a:lnTo>
                          <a:pt x="248" y="42"/>
                        </a:lnTo>
                        <a:lnTo>
                          <a:pt x="259" y="52"/>
                        </a:lnTo>
                        <a:lnTo>
                          <a:pt x="271" y="63"/>
                        </a:lnTo>
                        <a:lnTo>
                          <a:pt x="271" y="74"/>
                        </a:lnTo>
                        <a:lnTo>
                          <a:pt x="271" y="84"/>
                        </a:lnTo>
                        <a:lnTo>
                          <a:pt x="293" y="84"/>
                        </a:lnTo>
                        <a:lnTo>
                          <a:pt x="304" y="95"/>
                        </a:lnTo>
                        <a:lnTo>
                          <a:pt x="316" y="95"/>
                        </a:lnTo>
                        <a:lnTo>
                          <a:pt x="327" y="105"/>
                        </a:lnTo>
                        <a:lnTo>
                          <a:pt x="338" y="95"/>
                        </a:lnTo>
                        <a:lnTo>
                          <a:pt x="349" y="105"/>
                        </a:lnTo>
                        <a:lnTo>
                          <a:pt x="349" y="95"/>
                        </a:lnTo>
                        <a:lnTo>
                          <a:pt x="361" y="95"/>
                        </a:lnTo>
                        <a:lnTo>
                          <a:pt x="361" y="84"/>
                        </a:lnTo>
                        <a:close/>
                      </a:path>
                    </a:pathLst>
                  </a:custGeom>
                  <a:noFill/>
                  <a:ln w="9525">
                    <a:solidFill>
                      <a:srgbClr val="000000"/>
                    </a:solidFill>
                    <a:prstDash val="solid"/>
                    <a:round/>
                    <a:headEnd/>
                    <a:tailEnd/>
                  </a:ln>
                </p:spPr>
                <p:txBody>
                  <a:bodyPr/>
                  <a:lstStyle/>
                  <a:p>
                    <a:endParaRPr lang="en-GB"/>
                  </a:p>
                </p:txBody>
              </p:sp>
              <p:grpSp>
                <p:nvGrpSpPr>
                  <p:cNvPr id="28891" name="Group 36"/>
                  <p:cNvGrpSpPr>
                    <a:grpSpLocks/>
                  </p:cNvGrpSpPr>
                  <p:nvPr/>
                </p:nvGrpSpPr>
                <p:grpSpPr bwMode="auto">
                  <a:xfrm>
                    <a:off x="1909" y="3134"/>
                    <a:ext cx="180" cy="21"/>
                    <a:chOff x="1909" y="3134"/>
                    <a:chExt cx="180" cy="21"/>
                  </a:xfrm>
                </p:grpSpPr>
                <p:sp>
                  <p:nvSpPr>
                    <p:cNvPr id="28892" name="Oval 37"/>
                    <p:cNvSpPr>
                      <a:spLocks noChangeArrowheads="1"/>
                    </p:cNvSpPr>
                    <p:nvPr/>
                  </p:nvSpPr>
                  <p:spPr bwMode="auto">
                    <a:xfrm>
                      <a:off x="1909" y="3144"/>
                      <a:ext cx="5" cy="5"/>
                    </a:xfrm>
                    <a:prstGeom prst="ellipse">
                      <a:avLst/>
                    </a:prstGeom>
                    <a:solidFill>
                      <a:srgbClr val="FFFF00"/>
                    </a:solidFill>
                    <a:ln w="9525">
                      <a:noFill/>
                      <a:round/>
                      <a:headEnd/>
                      <a:tailEnd/>
                    </a:ln>
                  </p:spPr>
                  <p:txBody>
                    <a:bodyPr/>
                    <a:lstStyle/>
                    <a:p>
                      <a:endParaRPr lang="en-GB"/>
                    </a:p>
                  </p:txBody>
                </p:sp>
                <p:sp>
                  <p:nvSpPr>
                    <p:cNvPr id="28893" name="Oval 38"/>
                    <p:cNvSpPr>
                      <a:spLocks noChangeArrowheads="1"/>
                    </p:cNvSpPr>
                    <p:nvPr/>
                  </p:nvSpPr>
                  <p:spPr bwMode="auto">
                    <a:xfrm>
                      <a:off x="1909" y="3144"/>
                      <a:ext cx="5" cy="5"/>
                    </a:xfrm>
                    <a:prstGeom prst="ellipse">
                      <a:avLst/>
                    </a:prstGeom>
                    <a:solidFill>
                      <a:srgbClr val="FFFF00"/>
                    </a:solidFill>
                    <a:ln w="9525">
                      <a:solidFill>
                        <a:srgbClr val="FFFFFF"/>
                      </a:solidFill>
                      <a:round/>
                      <a:headEnd/>
                      <a:tailEnd/>
                    </a:ln>
                  </p:spPr>
                  <p:txBody>
                    <a:bodyPr/>
                    <a:lstStyle/>
                    <a:p>
                      <a:endParaRPr lang="en-GB"/>
                    </a:p>
                  </p:txBody>
                </p:sp>
                <p:sp>
                  <p:nvSpPr>
                    <p:cNvPr id="28894" name="Freeform 39"/>
                    <p:cNvSpPr>
                      <a:spLocks/>
                    </p:cNvSpPr>
                    <p:nvPr/>
                  </p:nvSpPr>
                  <p:spPr bwMode="auto">
                    <a:xfrm>
                      <a:off x="1920" y="3134"/>
                      <a:ext cx="158" cy="15"/>
                    </a:xfrm>
                    <a:custGeom>
                      <a:avLst/>
                      <a:gdLst>
                        <a:gd name="T0" fmla="*/ 3 w 315"/>
                        <a:gd name="T1" fmla="*/ 0 h 32"/>
                        <a:gd name="T2" fmla="*/ 3 w 315"/>
                        <a:gd name="T3" fmla="*/ 0 h 32"/>
                        <a:gd name="T4" fmla="*/ 2 w 315"/>
                        <a:gd name="T5" fmla="*/ 0 h 32"/>
                        <a:gd name="T6" fmla="*/ 2 w 315"/>
                        <a:gd name="T7" fmla="*/ 0 h 32"/>
                        <a:gd name="T8" fmla="*/ 2 w 315"/>
                        <a:gd name="T9" fmla="*/ 0 h 32"/>
                        <a:gd name="T10" fmla="*/ 2 w 315"/>
                        <a:gd name="T11" fmla="*/ 0 h 32"/>
                        <a:gd name="T12" fmla="*/ 1 w 315"/>
                        <a:gd name="T13" fmla="*/ 0 h 32"/>
                        <a:gd name="T14" fmla="*/ 1 w 315"/>
                        <a:gd name="T15" fmla="*/ 0 h 32"/>
                        <a:gd name="T16" fmla="*/ 1 w 315"/>
                        <a:gd name="T17" fmla="*/ 0 h 32"/>
                        <a:gd name="T18" fmla="*/ 1 w 315"/>
                        <a:gd name="T19" fmla="*/ 0 h 32"/>
                        <a:gd name="T20" fmla="*/ 0 w 315"/>
                        <a:gd name="T21" fmla="*/ 0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5"/>
                        <a:gd name="T34" fmla="*/ 0 h 32"/>
                        <a:gd name="T35" fmla="*/ 315 w 315"/>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5" h="32">
                          <a:moveTo>
                            <a:pt x="315" y="32"/>
                          </a:moveTo>
                          <a:lnTo>
                            <a:pt x="270" y="21"/>
                          </a:lnTo>
                          <a:lnTo>
                            <a:pt x="248" y="11"/>
                          </a:lnTo>
                          <a:lnTo>
                            <a:pt x="214" y="0"/>
                          </a:lnTo>
                          <a:lnTo>
                            <a:pt x="192" y="11"/>
                          </a:lnTo>
                          <a:lnTo>
                            <a:pt x="169" y="0"/>
                          </a:lnTo>
                          <a:lnTo>
                            <a:pt x="124" y="0"/>
                          </a:lnTo>
                          <a:lnTo>
                            <a:pt x="79" y="0"/>
                          </a:lnTo>
                          <a:lnTo>
                            <a:pt x="34" y="11"/>
                          </a:lnTo>
                          <a:lnTo>
                            <a:pt x="11" y="21"/>
                          </a:lnTo>
                          <a:lnTo>
                            <a:pt x="0" y="21"/>
                          </a:lnTo>
                        </a:path>
                      </a:pathLst>
                    </a:custGeom>
                    <a:noFill/>
                    <a:ln w="9525">
                      <a:solidFill>
                        <a:srgbClr val="FFFFFF"/>
                      </a:solidFill>
                      <a:prstDash val="solid"/>
                      <a:round/>
                      <a:headEnd/>
                      <a:tailEnd/>
                    </a:ln>
                  </p:spPr>
                  <p:txBody>
                    <a:bodyPr/>
                    <a:lstStyle/>
                    <a:p>
                      <a:endParaRPr lang="en-GB"/>
                    </a:p>
                  </p:txBody>
                </p:sp>
                <p:sp>
                  <p:nvSpPr>
                    <p:cNvPr id="28895" name="Oval 40"/>
                    <p:cNvSpPr>
                      <a:spLocks noChangeArrowheads="1"/>
                    </p:cNvSpPr>
                    <p:nvPr/>
                  </p:nvSpPr>
                  <p:spPr bwMode="auto">
                    <a:xfrm>
                      <a:off x="2083" y="3149"/>
                      <a:ext cx="6" cy="6"/>
                    </a:xfrm>
                    <a:prstGeom prst="ellipse">
                      <a:avLst/>
                    </a:prstGeom>
                    <a:solidFill>
                      <a:srgbClr val="FFFF00"/>
                    </a:solidFill>
                    <a:ln w="9525">
                      <a:noFill/>
                      <a:round/>
                      <a:headEnd/>
                      <a:tailEnd/>
                    </a:ln>
                  </p:spPr>
                  <p:txBody>
                    <a:bodyPr/>
                    <a:lstStyle/>
                    <a:p>
                      <a:endParaRPr lang="en-GB"/>
                    </a:p>
                  </p:txBody>
                </p:sp>
                <p:sp>
                  <p:nvSpPr>
                    <p:cNvPr id="28896" name="Oval 41"/>
                    <p:cNvSpPr>
                      <a:spLocks noChangeArrowheads="1"/>
                    </p:cNvSpPr>
                    <p:nvPr/>
                  </p:nvSpPr>
                  <p:spPr bwMode="auto">
                    <a:xfrm>
                      <a:off x="2086" y="3152"/>
                      <a:ext cx="0" cy="0"/>
                    </a:xfrm>
                    <a:prstGeom prst="ellipse">
                      <a:avLst/>
                    </a:prstGeom>
                    <a:solidFill>
                      <a:srgbClr val="FFFF00"/>
                    </a:solidFill>
                    <a:ln w="9525">
                      <a:solidFill>
                        <a:srgbClr val="FFFFFF"/>
                      </a:solidFill>
                      <a:round/>
                      <a:headEnd/>
                      <a:tailEnd/>
                    </a:ln>
                  </p:spPr>
                  <p:txBody>
                    <a:bodyPr/>
                    <a:lstStyle/>
                    <a:p>
                      <a:endParaRPr lang="en-GB"/>
                    </a:p>
                  </p:txBody>
                </p:sp>
              </p:grpSp>
            </p:grpSp>
          </p:grpSp>
          <p:grpSp>
            <p:nvGrpSpPr>
              <p:cNvPr id="28867" name="Group 42"/>
              <p:cNvGrpSpPr>
                <a:grpSpLocks/>
              </p:cNvGrpSpPr>
              <p:nvPr/>
            </p:nvGrpSpPr>
            <p:grpSpPr bwMode="auto">
              <a:xfrm>
                <a:off x="1903" y="3139"/>
                <a:ext cx="394" cy="84"/>
                <a:chOff x="1903" y="3139"/>
                <a:chExt cx="394" cy="84"/>
              </a:xfrm>
            </p:grpSpPr>
            <p:sp>
              <p:nvSpPr>
                <p:cNvPr id="28874" name="Freeform 43"/>
                <p:cNvSpPr>
                  <a:spLocks/>
                </p:cNvSpPr>
                <p:nvPr/>
              </p:nvSpPr>
              <p:spPr bwMode="auto">
                <a:xfrm>
                  <a:off x="2095" y="3139"/>
                  <a:ext cx="202" cy="68"/>
                </a:xfrm>
                <a:custGeom>
                  <a:avLst/>
                  <a:gdLst>
                    <a:gd name="T0" fmla="*/ 2 w 406"/>
                    <a:gd name="T1" fmla="*/ 0 h 137"/>
                    <a:gd name="T2" fmla="*/ 3 w 406"/>
                    <a:gd name="T3" fmla="*/ 0 h 137"/>
                    <a:gd name="T4" fmla="*/ 3 w 406"/>
                    <a:gd name="T5" fmla="*/ 0 h 137"/>
                    <a:gd name="T6" fmla="*/ 3 w 406"/>
                    <a:gd name="T7" fmla="*/ 0 h 137"/>
                    <a:gd name="T8" fmla="*/ 2 w 406"/>
                    <a:gd name="T9" fmla="*/ 0 h 137"/>
                    <a:gd name="T10" fmla="*/ 2 w 406"/>
                    <a:gd name="T11" fmla="*/ 0 h 137"/>
                    <a:gd name="T12" fmla="*/ 2 w 406"/>
                    <a:gd name="T13" fmla="*/ 0 h 137"/>
                    <a:gd name="T14" fmla="*/ 2 w 406"/>
                    <a:gd name="T15" fmla="*/ 0 h 137"/>
                    <a:gd name="T16" fmla="*/ 1 w 406"/>
                    <a:gd name="T17" fmla="*/ 0 h 137"/>
                    <a:gd name="T18" fmla="*/ 1 w 406"/>
                    <a:gd name="T19" fmla="*/ 0 h 137"/>
                    <a:gd name="T20" fmla="*/ 1 w 406"/>
                    <a:gd name="T21" fmla="*/ 0 h 137"/>
                    <a:gd name="T22" fmla="*/ 1 w 406"/>
                    <a:gd name="T23" fmla="*/ 0 h 137"/>
                    <a:gd name="T24" fmla="*/ 1 w 406"/>
                    <a:gd name="T25" fmla="*/ 0 h 137"/>
                    <a:gd name="T26" fmla="*/ 0 w 406"/>
                    <a:gd name="T27" fmla="*/ 0 h 137"/>
                    <a:gd name="T28" fmla="*/ 0 w 406"/>
                    <a:gd name="T29" fmla="*/ 1 h 137"/>
                    <a:gd name="T30" fmla="*/ 0 w 406"/>
                    <a:gd name="T31" fmla="*/ 1 h 137"/>
                    <a:gd name="T32" fmla="*/ 0 w 406"/>
                    <a:gd name="T33" fmla="*/ 0 h 137"/>
                    <a:gd name="T34" fmla="*/ 0 w 406"/>
                    <a:gd name="T35" fmla="*/ 0 h 137"/>
                    <a:gd name="T36" fmla="*/ 0 w 406"/>
                    <a:gd name="T37" fmla="*/ 0 h 137"/>
                    <a:gd name="T38" fmla="*/ 0 w 406"/>
                    <a:gd name="T39" fmla="*/ 0 h 137"/>
                    <a:gd name="T40" fmla="*/ 0 w 406"/>
                    <a:gd name="T41" fmla="*/ 0 h 137"/>
                    <a:gd name="T42" fmla="*/ 1 w 406"/>
                    <a:gd name="T43" fmla="*/ 0 h 137"/>
                    <a:gd name="T44" fmla="*/ 1 w 406"/>
                    <a:gd name="T45" fmla="*/ 0 h 137"/>
                    <a:gd name="T46" fmla="*/ 1 w 406"/>
                    <a:gd name="T47" fmla="*/ 0 h 137"/>
                    <a:gd name="T48" fmla="*/ 1 w 406"/>
                    <a:gd name="T49" fmla="*/ 0 h 137"/>
                    <a:gd name="T50" fmla="*/ 1 w 406"/>
                    <a:gd name="T51" fmla="*/ 0 h 137"/>
                    <a:gd name="T52" fmla="*/ 1 w 406"/>
                    <a:gd name="T53" fmla="*/ 0 h 137"/>
                    <a:gd name="T54" fmla="*/ 1 w 406"/>
                    <a:gd name="T55" fmla="*/ 0 h 137"/>
                    <a:gd name="T56" fmla="*/ 1 w 406"/>
                    <a:gd name="T57" fmla="*/ 0 h 137"/>
                    <a:gd name="T58" fmla="*/ 2 w 406"/>
                    <a:gd name="T59" fmla="*/ 0 h 137"/>
                    <a:gd name="T60" fmla="*/ 2 w 406"/>
                    <a:gd name="T61" fmla="*/ 0 h 137"/>
                    <a:gd name="T62" fmla="*/ 2 w 406"/>
                    <a:gd name="T63" fmla="*/ 0 h 137"/>
                    <a:gd name="T64" fmla="*/ 2 w 406"/>
                    <a:gd name="T65" fmla="*/ 0 h 137"/>
                    <a:gd name="T66" fmla="*/ 2 w 406"/>
                    <a:gd name="T67" fmla="*/ 0 h 137"/>
                    <a:gd name="T68" fmla="*/ 2 w 406"/>
                    <a:gd name="T69" fmla="*/ 0 h 137"/>
                    <a:gd name="T70" fmla="*/ 2 w 406"/>
                    <a:gd name="T71" fmla="*/ 0 h 137"/>
                    <a:gd name="T72" fmla="*/ 2 w 406"/>
                    <a:gd name="T73" fmla="*/ 0 h 137"/>
                    <a:gd name="T74" fmla="*/ 2 w 406"/>
                    <a:gd name="T75" fmla="*/ 0 h 137"/>
                    <a:gd name="T76" fmla="*/ 2 w 406"/>
                    <a:gd name="T77" fmla="*/ 0 h 137"/>
                    <a:gd name="T78" fmla="*/ 2 w 406"/>
                    <a:gd name="T79" fmla="*/ 0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6"/>
                    <a:gd name="T121" fmla="*/ 0 h 137"/>
                    <a:gd name="T122" fmla="*/ 406 w 406"/>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6" h="137">
                      <a:moveTo>
                        <a:pt x="349" y="63"/>
                      </a:moveTo>
                      <a:lnTo>
                        <a:pt x="406" y="63"/>
                      </a:lnTo>
                      <a:lnTo>
                        <a:pt x="406" y="53"/>
                      </a:lnTo>
                      <a:lnTo>
                        <a:pt x="394" y="53"/>
                      </a:lnTo>
                      <a:lnTo>
                        <a:pt x="383" y="42"/>
                      </a:lnTo>
                      <a:lnTo>
                        <a:pt x="361" y="31"/>
                      </a:lnTo>
                      <a:lnTo>
                        <a:pt x="316" y="10"/>
                      </a:lnTo>
                      <a:lnTo>
                        <a:pt x="271" y="10"/>
                      </a:lnTo>
                      <a:lnTo>
                        <a:pt x="237" y="0"/>
                      </a:lnTo>
                      <a:lnTo>
                        <a:pt x="226" y="10"/>
                      </a:lnTo>
                      <a:lnTo>
                        <a:pt x="203" y="21"/>
                      </a:lnTo>
                      <a:lnTo>
                        <a:pt x="192" y="31"/>
                      </a:lnTo>
                      <a:lnTo>
                        <a:pt x="180" y="31"/>
                      </a:lnTo>
                      <a:lnTo>
                        <a:pt x="0" y="95"/>
                      </a:lnTo>
                      <a:lnTo>
                        <a:pt x="0" y="137"/>
                      </a:lnTo>
                      <a:lnTo>
                        <a:pt x="12" y="137"/>
                      </a:lnTo>
                      <a:lnTo>
                        <a:pt x="23" y="126"/>
                      </a:lnTo>
                      <a:lnTo>
                        <a:pt x="57" y="126"/>
                      </a:lnTo>
                      <a:lnTo>
                        <a:pt x="79" y="126"/>
                      </a:lnTo>
                      <a:lnTo>
                        <a:pt x="90" y="116"/>
                      </a:lnTo>
                      <a:lnTo>
                        <a:pt x="124" y="116"/>
                      </a:lnTo>
                      <a:lnTo>
                        <a:pt x="135" y="116"/>
                      </a:lnTo>
                      <a:lnTo>
                        <a:pt x="158" y="105"/>
                      </a:lnTo>
                      <a:lnTo>
                        <a:pt x="169" y="105"/>
                      </a:lnTo>
                      <a:lnTo>
                        <a:pt x="180" y="105"/>
                      </a:lnTo>
                      <a:lnTo>
                        <a:pt x="192" y="105"/>
                      </a:lnTo>
                      <a:lnTo>
                        <a:pt x="226" y="105"/>
                      </a:lnTo>
                      <a:lnTo>
                        <a:pt x="237" y="105"/>
                      </a:lnTo>
                      <a:lnTo>
                        <a:pt x="248" y="95"/>
                      </a:lnTo>
                      <a:lnTo>
                        <a:pt x="259" y="84"/>
                      </a:lnTo>
                      <a:lnTo>
                        <a:pt x="271" y="74"/>
                      </a:lnTo>
                      <a:lnTo>
                        <a:pt x="271" y="63"/>
                      </a:lnTo>
                      <a:lnTo>
                        <a:pt x="293" y="74"/>
                      </a:lnTo>
                      <a:lnTo>
                        <a:pt x="304" y="53"/>
                      </a:lnTo>
                      <a:lnTo>
                        <a:pt x="316" y="53"/>
                      </a:lnTo>
                      <a:lnTo>
                        <a:pt x="316" y="42"/>
                      </a:lnTo>
                      <a:lnTo>
                        <a:pt x="327" y="53"/>
                      </a:lnTo>
                      <a:lnTo>
                        <a:pt x="338" y="53"/>
                      </a:lnTo>
                      <a:lnTo>
                        <a:pt x="349" y="53"/>
                      </a:lnTo>
                      <a:lnTo>
                        <a:pt x="349" y="63"/>
                      </a:lnTo>
                      <a:close/>
                    </a:path>
                  </a:pathLst>
                </a:custGeom>
                <a:solidFill>
                  <a:srgbClr val="FFFFFF"/>
                </a:solidFill>
                <a:ln w="9525">
                  <a:noFill/>
                  <a:round/>
                  <a:headEnd/>
                  <a:tailEnd/>
                </a:ln>
              </p:spPr>
              <p:txBody>
                <a:bodyPr/>
                <a:lstStyle/>
                <a:p>
                  <a:endParaRPr lang="en-GB"/>
                </a:p>
              </p:txBody>
            </p:sp>
            <p:sp>
              <p:nvSpPr>
                <p:cNvPr id="28875" name="Freeform 44"/>
                <p:cNvSpPr>
                  <a:spLocks/>
                </p:cNvSpPr>
                <p:nvPr/>
              </p:nvSpPr>
              <p:spPr bwMode="auto">
                <a:xfrm>
                  <a:off x="2095" y="3144"/>
                  <a:ext cx="202" cy="63"/>
                </a:xfrm>
                <a:custGeom>
                  <a:avLst/>
                  <a:gdLst>
                    <a:gd name="T0" fmla="*/ 2 w 406"/>
                    <a:gd name="T1" fmla="*/ 0 h 127"/>
                    <a:gd name="T2" fmla="*/ 3 w 406"/>
                    <a:gd name="T3" fmla="*/ 0 h 127"/>
                    <a:gd name="T4" fmla="*/ 3 w 406"/>
                    <a:gd name="T5" fmla="*/ 0 h 127"/>
                    <a:gd name="T6" fmla="*/ 3 w 406"/>
                    <a:gd name="T7" fmla="*/ 0 h 127"/>
                    <a:gd name="T8" fmla="*/ 2 w 406"/>
                    <a:gd name="T9" fmla="*/ 0 h 127"/>
                    <a:gd name="T10" fmla="*/ 2 w 406"/>
                    <a:gd name="T11" fmla="*/ 0 h 127"/>
                    <a:gd name="T12" fmla="*/ 2 w 406"/>
                    <a:gd name="T13" fmla="*/ 0 h 127"/>
                    <a:gd name="T14" fmla="*/ 2 w 406"/>
                    <a:gd name="T15" fmla="*/ 0 h 127"/>
                    <a:gd name="T16" fmla="*/ 2 w 406"/>
                    <a:gd name="T17" fmla="*/ 0 h 127"/>
                    <a:gd name="T18" fmla="*/ 2 w 406"/>
                    <a:gd name="T19" fmla="*/ 0 h 127"/>
                    <a:gd name="T20" fmla="*/ 2 w 406"/>
                    <a:gd name="T21" fmla="*/ 0 h 127"/>
                    <a:gd name="T22" fmla="*/ 2 w 406"/>
                    <a:gd name="T23" fmla="*/ 0 h 127"/>
                    <a:gd name="T24" fmla="*/ 1 w 406"/>
                    <a:gd name="T25" fmla="*/ 0 h 127"/>
                    <a:gd name="T26" fmla="*/ 1 w 406"/>
                    <a:gd name="T27" fmla="*/ 0 h 127"/>
                    <a:gd name="T28" fmla="*/ 1 w 406"/>
                    <a:gd name="T29" fmla="*/ 0 h 127"/>
                    <a:gd name="T30" fmla="*/ 0 w 406"/>
                    <a:gd name="T31" fmla="*/ 0 h 127"/>
                    <a:gd name="T32" fmla="*/ 0 w 406"/>
                    <a:gd name="T33" fmla="*/ 0 h 127"/>
                    <a:gd name="T34" fmla="*/ 0 w 406"/>
                    <a:gd name="T35" fmla="*/ 0 h 127"/>
                    <a:gd name="T36" fmla="*/ 0 w 406"/>
                    <a:gd name="T37" fmla="*/ 0 h 127"/>
                    <a:gd name="T38" fmla="*/ 0 w 406"/>
                    <a:gd name="T39" fmla="*/ 0 h 127"/>
                    <a:gd name="T40" fmla="*/ 1 w 406"/>
                    <a:gd name="T41" fmla="*/ 0 h 127"/>
                    <a:gd name="T42" fmla="*/ 1 w 406"/>
                    <a:gd name="T43" fmla="*/ 0 h 127"/>
                    <a:gd name="T44" fmla="*/ 1 w 406"/>
                    <a:gd name="T45" fmla="*/ 0 h 127"/>
                    <a:gd name="T46" fmla="*/ 1 w 406"/>
                    <a:gd name="T47" fmla="*/ 0 h 127"/>
                    <a:gd name="T48" fmla="*/ 1 w 406"/>
                    <a:gd name="T49" fmla="*/ 0 h 127"/>
                    <a:gd name="T50" fmla="*/ 2 w 406"/>
                    <a:gd name="T51" fmla="*/ 0 h 127"/>
                    <a:gd name="T52" fmla="*/ 2 w 406"/>
                    <a:gd name="T53" fmla="*/ 0 h 127"/>
                    <a:gd name="T54" fmla="*/ 2 w 406"/>
                    <a:gd name="T55" fmla="*/ 0 h 127"/>
                    <a:gd name="T56" fmla="*/ 2 w 406"/>
                    <a:gd name="T57" fmla="*/ 0 h 127"/>
                    <a:gd name="T58" fmla="*/ 2 w 406"/>
                    <a:gd name="T59" fmla="*/ 0 h 127"/>
                    <a:gd name="T60" fmla="*/ 2 w 406"/>
                    <a:gd name="T61" fmla="*/ 0 h 127"/>
                    <a:gd name="T62" fmla="*/ 2 w 406"/>
                    <a:gd name="T63" fmla="*/ 0 h 127"/>
                    <a:gd name="T64" fmla="*/ 2 w 406"/>
                    <a:gd name="T65" fmla="*/ 0 h 127"/>
                    <a:gd name="T66" fmla="*/ 2 w 406"/>
                    <a:gd name="T67" fmla="*/ 0 h 127"/>
                    <a:gd name="T68" fmla="*/ 2 w 406"/>
                    <a:gd name="T69" fmla="*/ 0 h 127"/>
                    <a:gd name="T70" fmla="*/ 2 w 406"/>
                    <a:gd name="T71" fmla="*/ 0 h 127"/>
                    <a:gd name="T72" fmla="*/ 2 w 406"/>
                    <a:gd name="T73" fmla="*/ 0 h 127"/>
                    <a:gd name="T74" fmla="*/ 2 w 406"/>
                    <a:gd name="T75" fmla="*/ 0 h 12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06"/>
                    <a:gd name="T115" fmla="*/ 0 h 127"/>
                    <a:gd name="T116" fmla="*/ 406 w 406"/>
                    <a:gd name="T117" fmla="*/ 127 h 12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06" h="127">
                      <a:moveTo>
                        <a:pt x="349" y="53"/>
                      </a:moveTo>
                      <a:lnTo>
                        <a:pt x="406" y="53"/>
                      </a:lnTo>
                      <a:lnTo>
                        <a:pt x="406" y="43"/>
                      </a:lnTo>
                      <a:lnTo>
                        <a:pt x="394" y="32"/>
                      </a:lnTo>
                      <a:lnTo>
                        <a:pt x="383" y="32"/>
                      </a:lnTo>
                      <a:lnTo>
                        <a:pt x="361" y="21"/>
                      </a:lnTo>
                      <a:lnTo>
                        <a:pt x="338" y="0"/>
                      </a:lnTo>
                      <a:lnTo>
                        <a:pt x="327" y="0"/>
                      </a:lnTo>
                      <a:lnTo>
                        <a:pt x="316" y="0"/>
                      </a:lnTo>
                      <a:lnTo>
                        <a:pt x="282" y="0"/>
                      </a:lnTo>
                      <a:lnTo>
                        <a:pt x="271" y="0"/>
                      </a:lnTo>
                      <a:lnTo>
                        <a:pt x="259" y="0"/>
                      </a:lnTo>
                      <a:lnTo>
                        <a:pt x="226" y="0"/>
                      </a:lnTo>
                      <a:lnTo>
                        <a:pt x="203" y="11"/>
                      </a:lnTo>
                      <a:lnTo>
                        <a:pt x="180" y="21"/>
                      </a:lnTo>
                      <a:lnTo>
                        <a:pt x="0" y="85"/>
                      </a:lnTo>
                      <a:lnTo>
                        <a:pt x="12" y="127"/>
                      </a:lnTo>
                      <a:lnTo>
                        <a:pt x="12" y="116"/>
                      </a:lnTo>
                      <a:lnTo>
                        <a:pt x="34" y="116"/>
                      </a:lnTo>
                      <a:lnTo>
                        <a:pt x="79" y="106"/>
                      </a:lnTo>
                      <a:lnTo>
                        <a:pt x="135" y="95"/>
                      </a:lnTo>
                      <a:lnTo>
                        <a:pt x="180" y="95"/>
                      </a:lnTo>
                      <a:lnTo>
                        <a:pt x="203" y="95"/>
                      </a:lnTo>
                      <a:lnTo>
                        <a:pt x="237" y="95"/>
                      </a:lnTo>
                      <a:lnTo>
                        <a:pt x="248" y="85"/>
                      </a:lnTo>
                      <a:lnTo>
                        <a:pt x="271" y="74"/>
                      </a:lnTo>
                      <a:lnTo>
                        <a:pt x="271" y="64"/>
                      </a:lnTo>
                      <a:lnTo>
                        <a:pt x="271" y="53"/>
                      </a:lnTo>
                      <a:lnTo>
                        <a:pt x="293" y="53"/>
                      </a:lnTo>
                      <a:lnTo>
                        <a:pt x="304" y="53"/>
                      </a:lnTo>
                      <a:lnTo>
                        <a:pt x="304" y="43"/>
                      </a:lnTo>
                      <a:lnTo>
                        <a:pt x="316" y="43"/>
                      </a:lnTo>
                      <a:lnTo>
                        <a:pt x="327" y="32"/>
                      </a:lnTo>
                      <a:lnTo>
                        <a:pt x="327" y="43"/>
                      </a:lnTo>
                      <a:lnTo>
                        <a:pt x="338" y="32"/>
                      </a:lnTo>
                      <a:lnTo>
                        <a:pt x="338" y="43"/>
                      </a:lnTo>
                      <a:lnTo>
                        <a:pt x="349" y="43"/>
                      </a:lnTo>
                      <a:lnTo>
                        <a:pt x="349" y="53"/>
                      </a:lnTo>
                      <a:close/>
                    </a:path>
                  </a:pathLst>
                </a:custGeom>
                <a:noFill/>
                <a:ln w="9525">
                  <a:solidFill>
                    <a:srgbClr val="000000"/>
                  </a:solidFill>
                  <a:prstDash val="solid"/>
                  <a:round/>
                  <a:headEnd/>
                  <a:tailEnd/>
                </a:ln>
              </p:spPr>
              <p:txBody>
                <a:bodyPr/>
                <a:lstStyle/>
                <a:p>
                  <a:endParaRPr lang="en-GB"/>
                </a:p>
              </p:txBody>
            </p:sp>
            <p:grpSp>
              <p:nvGrpSpPr>
                <p:cNvPr id="28876" name="Group 45"/>
                <p:cNvGrpSpPr>
                  <a:grpSpLocks/>
                </p:cNvGrpSpPr>
                <p:nvPr/>
              </p:nvGrpSpPr>
              <p:grpSpPr bwMode="auto">
                <a:xfrm>
                  <a:off x="1903" y="3192"/>
                  <a:ext cx="192" cy="31"/>
                  <a:chOff x="1903" y="3192"/>
                  <a:chExt cx="192" cy="31"/>
                </a:xfrm>
              </p:grpSpPr>
              <p:sp>
                <p:nvSpPr>
                  <p:cNvPr id="28877" name="Freeform 46"/>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1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0 w 361"/>
                      <a:gd name="T31" fmla="*/ 0 h 63"/>
                      <a:gd name="T32" fmla="*/ 1 w 361"/>
                      <a:gd name="T33" fmla="*/ 0 h 63"/>
                      <a:gd name="T34" fmla="*/ 1 w 361"/>
                      <a:gd name="T35" fmla="*/ 0 h 63"/>
                      <a:gd name="T36" fmla="*/ 2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11"/>
                        </a:moveTo>
                        <a:lnTo>
                          <a:pt x="293" y="11"/>
                        </a:lnTo>
                        <a:lnTo>
                          <a:pt x="271" y="21"/>
                        </a:lnTo>
                        <a:lnTo>
                          <a:pt x="237" y="21"/>
                        </a:lnTo>
                        <a:lnTo>
                          <a:pt x="203" y="21"/>
                        </a:lnTo>
                        <a:lnTo>
                          <a:pt x="181" y="21"/>
                        </a:lnTo>
                        <a:lnTo>
                          <a:pt x="136" y="21"/>
                        </a:lnTo>
                        <a:lnTo>
                          <a:pt x="113" y="21"/>
                        </a:lnTo>
                        <a:lnTo>
                          <a:pt x="79" y="11"/>
                        </a:lnTo>
                        <a:lnTo>
                          <a:pt x="45" y="11"/>
                        </a:lnTo>
                        <a:lnTo>
                          <a:pt x="34" y="0"/>
                        </a:lnTo>
                        <a:lnTo>
                          <a:pt x="12" y="0"/>
                        </a:lnTo>
                        <a:lnTo>
                          <a:pt x="0" y="11"/>
                        </a:lnTo>
                        <a:lnTo>
                          <a:pt x="12" y="21"/>
                        </a:lnTo>
                        <a:lnTo>
                          <a:pt x="45" y="32"/>
                        </a:lnTo>
                        <a:lnTo>
                          <a:pt x="90" y="42"/>
                        </a:lnTo>
                        <a:lnTo>
                          <a:pt x="147" y="53"/>
                        </a:lnTo>
                        <a:lnTo>
                          <a:pt x="203" y="63"/>
                        </a:lnTo>
                        <a:lnTo>
                          <a:pt x="259" y="63"/>
                        </a:lnTo>
                        <a:lnTo>
                          <a:pt x="304" y="53"/>
                        </a:lnTo>
                        <a:lnTo>
                          <a:pt x="338" y="42"/>
                        </a:lnTo>
                        <a:lnTo>
                          <a:pt x="361" y="42"/>
                        </a:lnTo>
                        <a:lnTo>
                          <a:pt x="349" y="32"/>
                        </a:lnTo>
                        <a:lnTo>
                          <a:pt x="349" y="0"/>
                        </a:lnTo>
                        <a:lnTo>
                          <a:pt x="338" y="0"/>
                        </a:lnTo>
                        <a:lnTo>
                          <a:pt x="316" y="11"/>
                        </a:lnTo>
                        <a:close/>
                      </a:path>
                    </a:pathLst>
                  </a:custGeom>
                  <a:solidFill>
                    <a:srgbClr val="000000"/>
                  </a:solidFill>
                  <a:ln w="9525">
                    <a:noFill/>
                    <a:round/>
                    <a:headEnd/>
                    <a:tailEnd/>
                  </a:ln>
                </p:spPr>
                <p:txBody>
                  <a:bodyPr/>
                  <a:lstStyle/>
                  <a:p>
                    <a:endParaRPr lang="en-GB"/>
                  </a:p>
                </p:txBody>
              </p:sp>
              <p:sp>
                <p:nvSpPr>
                  <p:cNvPr id="28878" name="Freeform 47"/>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0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1 w 361"/>
                      <a:gd name="T31" fmla="*/ 0 h 63"/>
                      <a:gd name="T32" fmla="*/ 1 w 361"/>
                      <a:gd name="T33" fmla="*/ 0 h 63"/>
                      <a:gd name="T34" fmla="*/ 1 w 361"/>
                      <a:gd name="T35" fmla="*/ 0 h 63"/>
                      <a:gd name="T36" fmla="*/ 1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0"/>
                        </a:moveTo>
                        <a:lnTo>
                          <a:pt x="293" y="11"/>
                        </a:lnTo>
                        <a:lnTo>
                          <a:pt x="271" y="21"/>
                        </a:lnTo>
                        <a:lnTo>
                          <a:pt x="237" y="21"/>
                        </a:lnTo>
                        <a:lnTo>
                          <a:pt x="214" y="21"/>
                        </a:lnTo>
                        <a:lnTo>
                          <a:pt x="192" y="21"/>
                        </a:lnTo>
                        <a:lnTo>
                          <a:pt x="113" y="11"/>
                        </a:lnTo>
                        <a:lnTo>
                          <a:pt x="57" y="0"/>
                        </a:lnTo>
                        <a:lnTo>
                          <a:pt x="34" y="0"/>
                        </a:lnTo>
                        <a:lnTo>
                          <a:pt x="0" y="11"/>
                        </a:lnTo>
                        <a:lnTo>
                          <a:pt x="12" y="21"/>
                        </a:lnTo>
                        <a:lnTo>
                          <a:pt x="57" y="32"/>
                        </a:lnTo>
                        <a:lnTo>
                          <a:pt x="90" y="42"/>
                        </a:lnTo>
                        <a:lnTo>
                          <a:pt x="102" y="42"/>
                        </a:lnTo>
                        <a:lnTo>
                          <a:pt x="113" y="42"/>
                        </a:lnTo>
                        <a:lnTo>
                          <a:pt x="136" y="53"/>
                        </a:lnTo>
                        <a:lnTo>
                          <a:pt x="158" y="53"/>
                        </a:lnTo>
                        <a:lnTo>
                          <a:pt x="169" y="53"/>
                        </a:lnTo>
                        <a:lnTo>
                          <a:pt x="214" y="63"/>
                        </a:lnTo>
                        <a:lnTo>
                          <a:pt x="259" y="63"/>
                        </a:lnTo>
                        <a:lnTo>
                          <a:pt x="304" y="53"/>
                        </a:lnTo>
                        <a:lnTo>
                          <a:pt x="349" y="42"/>
                        </a:lnTo>
                        <a:lnTo>
                          <a:pt x="361" y="32"/>
                        </a:lnTo>
                        <a:lnTo>
                          <a:pt x="361" y="0"/>
                        </a:lnTo>
                        <a:lnTo>
                          <a:pt x="349" y="0"/>
                        </a:lnTo>
                        <a:lnTo>
                          <a:pt x="316" y="0"/>
                        </a:lnTo>
                        <a:close/>
                      </a:path>
                    </a:pathLst>
                  </a:custGeom>
                  <a:noFill/>
                  <a:ln w="9525">
                    <a:solidFill>
                      <a:srgbClr val="000000"/>
                    </a:solidFill>
                    <a:prstDash val="solid"/>
                    <a:round/>
                    <a:headEnd/>
                    <a:tailEnd/>
                  </a:ln>
                </p:spPr>
                <p:txBody>
                  <a:bodyPr/>
                  <a:lstStyle/>
                  <a:p>
                    <a:endParaRPr lang="en-GB"/>
                  </a:p>
                </p:txBody>
              </p:sp>
              <p:grpSp>
                <p:nvGrpSpPr>
                  <p:cNvPr id="28879" name="Group 48"/>
                  <p:cNvGrpSpPr>
                    <a:grpSpLocks/>
                  </p:cNvGrpSpPr>
                  <p:nvPr/>
                </p:nvGrpSpPr>
                <p:grpSpPr bwMode="auto">
                  <a:xfrm>
                    <a:off x="1909" y="3202"/>
                    <a:ext cx="186" cy="16"/>
                    <a:chOff x="1909" y="3202"/>
                    <a:chExt cx="186" cy="16"/>
                  </a:xfrm>
                </p:grpSpPr>
                <p:grpSp>
                  <p:nvGrpSpPr>
                    <p:cNvPr id="28880" name="Group 49"/>
                    <p:cNvGrpSpPr>
                      <a:grpSpLocks/>
                    </p:cNvGrpSpPr>
                    <p:nvPr/>
                  </p:nvGrpSpPr>
                  <p:grpSpPr bwMode="auto">
                    <a:xfrm>
                      <a:off x="1909" y="3202"/>
                      <a:ext cx="169" cy="16"/>
                      <a:chOff x="1909" y="3202"/>
                      <a:chExt cx="169" cy="16"/>
                    </a:xfrm>
                  </p:grpSpPr>
                  <p:sp>
                    <p:nvSpPr>
                      <p:cNvPr id="28883" name="Freeform 50"/>
                      <p:cNvSpPr>
                        <a:spLocks/>
                      </p:cNvSpPr>
                      <p:nvPr/>
                    </p:nvSpPr>
                    <p:spPr bwMode="auto">
                      <a:xfrm>
                        <a:off x="1914" y="3202"/>
                        <a:ext cx="164" cy="16"/>
                      </a:xfrm>
                      <a:custGeom>
                        <a:avLst/>
                        <a:gdLst>
                          <a:gd name="T0" fmla="*/ 3 w 326"/>
                          <a:gd name="T1" fmla="*/ 1 h 32"/>
                          <a:gd name="T2" fmla="*/ 3 w 326"/>
                          <a:gd name="T3" fmla="*/ 1 h 32"/>
                          <a:gd name="T4" fmla="*/ 2 w 326"/>
                          <a:gd name="T5" fmla="*/ 1 h 32"/>
                          <a:gd name="T6" fmla="*/ 2 w 326"/>
                          <a:gd name="T7" fmla="*/ 1 h 32"/>
                          <a:gd name="T8" fmla="*/ 1 w 326"/>
                          <a:gd name="T9" fmla="*/ 1 h 32"/>
                          <a:gd name="T10" fmla="*/ 1 w 326"/>
                          <a:gd name="T11" fmla="*/ 1 h 32"/>
                          <a:gd name="T12" fmla="*/ 1 w 326"/>
                          <a:gd name="T13" fmla="*/ 0 h 32"/>
                          <a:gd name="T14" fmla="*/ 0 w 326"/>
                          <a:gd name="T15" fmla="*/ 0 h 32"/>
                          <a:gd name="T16" fmla="*/ 0 60000 65536"/>
                          <a:gd name="T17" fmla="*/ 0 60000 65536"/>
                          <a:gd name="T18" fmla="*/ 0 60000 65536"/>
                          <a:gd name="T19" fmla="*/ 0 60000 65536"/>
                          <a:gd name="T20" fmla="*/ 0 60000 65536"/>
                          <a:gd name="T21" fmla="*/ 0 60000 65536"/>
                          <a:gd name="T22" fmla="*/ 0 60000 65536"/>
                          <a:gd name="T23" fmla="*/ 0 60000 65536"/>
                          <a:gd name="T24" fmla="*/ 0 w 326"/>
                          <a:gd name="T25" fmla="*/ 0 h 32"/>
                          <a:gd name="T26" fmla="*/ 326 w 326"/>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6" h="32">
                            <a:moveTo>
                              <a:pt x="326" y="11"/>
                            </a:moveTo>
                            <a:lnTo>
                              <a:pt x="293" y="21"/>
                            </a:lnTo>
                            <a:lnTo>
                              <a:pt x="203" y="32"/>
                            </a:lnTo>
                            <a:lnTo>
                              <a:pt x="135" y="32"/>
                            </a:lnTo>
                            <a:lnTo>
                              <a:pt x="90" y="21"/>
                            </a:lnTo>
                            <a:lnTo>
                              <a:pt x="34" y="11"/>
                            </a:lnTo>
                            <a:lnTo>
                              <a:pt x="11" y="0"/>
                            </a:lnTo>
                            <a:lnTo>
                              <a:pt x="0" y="0"/>
                            </a:lnTo>
                          </a:path>
                        </a:pathLst>
                      </a:custGeom>
                      <a:noFill/>
                      <a:ln w="9525">
                        <a:solidFill>
                          <a:srgbClr val="FFFFFF"/>
                        </a:solidFill>
                        <a:prstDash val="solid"/>
                        <a:round/>
                        <a:headEnd/>
                        <a:tailEnd/>
                      </a:ln>
                    </p:spPr>
                    <p:txBody>
                      <a:bodyPr/>
                      <a:lstStyle/>
                      <a:p>
                        <a:endParaRPr lang="en-GB"/>
                      </a:p>
                    </p:txBody>
                  </p:sp>
                  <p:sp>
                    <p:nvSpPr>
                      <p:cNvPr id="28884" name="Oval 51"/>
                      <p:cNvSpPr>
                        <a:spLocks noChangeArrowheads="1"/>
                      </p:cNvSpPr>
                      <p:nvPr/>
                    </p:nvSpPr>
                    <p:spPr bwMode="auto">
                      <a:xfrm>
                        <a:off x="1909" y="3207"/>
                        <a:ext cx="5" cy="6"/>
                      </a:xfrm>
                      <a:prstGeom prst="ellipse">
                        <a:avLst/>
                      </a:prstGeom>
                      <a:solidFill>
                        <a:srgbClr val="FFFF00"/>
                      </a:solidFill>
                      <a:ln w="9525">
                        <a:noFill/>
                        <a:round/>
                        <a:headEnd/>
                        <a:tailEnd/>
                      </a:ln>
                    </p:spPr>
                    <p:txBody>
                      <a:bodyPr/>
                      <a:lstStyle/>
                      <a:p>
                        <a:endParaRPr lang="en-GB"/>
                      </a:p>
                    </p:txBody>
                  </p:sp>
                  <p:sp>
                    <p:nvSpPr>
                      <p:cNvPr id="28885" name="Oval 52"/>
                      <p:cNvSpPr>
                        <a:spLocks noChangeArrowheads="1"/>
                      </p:cNvSpPr>
                      <p:nvPr/>
                    </p:nvSpPr>
                    <p:spPr bwMode="auto">
                      <a:xfrm>
                        <a:off x="1909" y="3207"/>
                        <a:ext cx="5" cy="6"/>
                      </a:xfrm>
                      <a:prstGeom prst="ellipse">
                        <a:avLst/>
                      </a:prstGeom>
                      <a:solidFill>
                        <a:srgbClr val="FFFF00"/>
                      </a:solidFill>
                      <a:ln w="9525">
                        <a:solidFill>
                          <a:srgbClr val="FFFFFF"/>
                        </a:solidFill>
                        <a:round/>
                        <a:headEnd/>
                        <a:tailEnd/>
                      </a:ln>
                    </p:spPr>
                    <p:txBody>
                      <a:bodyPr/>
                      <a:lstStyle/>
                      <a:p>
                        <a:endParaRPr lang="en-GB"/>
                      </a:p>
                    </p:txBody>
                  </p:sp>
                </p:grpSp>
                <p:sp>
                  <p:nvSpPr>
                    <p:cNvPr id="28881" name="Oval 53"/>
                    <p:cNvSpPr>
                      <a:spLocks noChangeArrowheads="1"/>
                    </p:cNvSpPr>
                    <p:nvPr/>
                  </p:nvSpPr>
                  <p:spPr bwMode="auto">
                    <a:xfrm>
                      <a:off x="2089" y="3207"/>
                      <a:ext cx="6" cy="6"/>
                    </a:xfrm>
                    <a:prstGeom prst="ellipse">
                      <a:avLst/>
                    </a:prstGeom>
                    <a:solidFill>
                      <a:srgbClr val="FFFF00"/>
                    </a:solidFill>
                    <a:ln w="9525">
                      <a:noFill/>
                      <a:round/>
                      <a:headEnd/>
                      <a:tailEnd/>
                    </a:ln>
                  </p:spPr>
                  <p:txBody>
                    <a:bodyPr/>
                    <a:lstStyle/>
                    <a:p>
                      <a:endParaRPr lang="en-GB"/>
                    </a:p>
                  </p:txBody>
                </p:sp>
                <p:sp>
                  <p:nvSpPr>
                    <p:cNvPr id="28882" name="Freeform 54"/>
                    <p:cNvSpPr>
                      <a:spLocks/>
                    </p:cNvSpPr>
                    <p:nvPr/>
                  </p:nvSpPr>
                  <p:spPr bwMode="auto">
                    <a:xfrm>
                      <a:off x="2089" y="3207"/>
                      <a:ext cx="1" cy="6"/>
                    </a:xfrm>
                    <a:custGeom>
                      <a:avLst/>
                      <a:gdLst>
                        <a:gd name="T0" fmla="*/ 0 w 1"/>
                        <a:gd name="T1" fmla="*/ 1 h 10"/>
                        <a:gd name="T2" fmla="*/ 0 w 1"/>
                        <a:gd name="T3" fmla="*/ 1 h 10"/>
                        <a:gd name="T4" fmla="*/ 0 w 1"/>
                        <a:gd name="T5" fmla="*/ 1 h 10"/>
                        <a:gd name="T6" fmla="*/ 0 w 1"/>
                        <a:gd name="T7" fmla="*/ 1 h 10"/>
                        <a:gd name="T8" fmla="*/ 0 w 1"/>
                        <a:gd name="T9" fmla="*/ 1 h 10"/>
                        <a:gd name="T10" fmla="*/ 0 w 1"/>
                        <a:gd name="T11" fmla="*/ 1 h 10"/>
                        <a:gd name="T12" fmla="*/ 0 w 1"/>
                        <a:gd name="T13" fmla="*/ 0 h 10"/>
                        <a:gd name="T14" fmla="*/ 0 w 1"/>
                        <a:gd name="T15" fmla="*/ 1 h 10"/>
                        <a:gd name="T16" fmla="*/ 0 w 1"/>
                        <a:gd name="T17" fmla="*/ 1 h 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0"/>
                        <a:gd name="T29" fmla="*/ 1 w 1"/>
                        <a:gd name="T30" fmla="*/ 10 h 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0">
                          <a:moveTo>
                            <a:pt x="0" y="10"/>
                          </a:moveTo>
                          <a:lnTo>
                            <a:pt x="0" y="10"/>
                          </a:lnTo>
                          <a:lnTo>
                            <a:pt x="0" y="0"/>
                          </a:lnTo>
                          <a:lnTo>
                            <a:pt x="0" y="10"/>
                          </a:lnTo>
                          <a:close/>
                        </a:path>
                      </a:pathLst>
                    </a:custGeom>
                    <a:noFill/>
                    <a:ln w="9525">
                      <a:solidFill>
                        <a:srgbClr val="FFFFFF"/>
                      </a:solidFill>
                      <a:prstDash val="solid"/>
                      <a:round/>
                      <a:headEnd/>
                      <a:tailEnd/>
                    </a:ln>
                  </p:spPr>
                  <p:txBody>
                    <a:bodyPr/>
                    <a:lstStyle/>
                    <a:p>
                      <a:endParaRPr lang="en-GB"/>
                    </a:p>
                  </p:txBody>
                </p:sp>
              </p:grpSp>
            </p:grpSp>
          </p:grpSp>
          <p:grpSp>
            <p:nvGrpSpPr>
              <p:cNvPr id="28868" name="Group 55"/>
              <p:cNvGrpSpPr>
                <a:grpSpLocks/>
              </p:cNvGrpSpPr>
              <p:nvPr/>
            </p:nvGrpSpPr>
            <p:grpSpPr bwMode="auto">
              <a:xfrm>
                <a:off x="2202" y="3155"/>
                <a:ext cx="28" cy="42"/>
                <a:chOff x="2202" y="3155"/>
                <a:chExt cx="28" cy="42"/>
              </a:xfrm>
            </p:grpSpPr>
            <p:sp>
              <p:nvSpPr>
                <p:cNvPr id="28869" name="AutoShape 56"/>
                <p:cNvSpPr>
                  <a:spLocks noChangeArrowheads="1"/>
                </p:cNvSpPr>
                <p:nvPr/>
              </p:nvSpPr>
              <p:spPr bwMode="auto">
                <a:xfrm>
                  <a:off x="2202" y="3160"/>
                  <a:ext cx="28" cy="37"/>
                </a:xfrm>
                <a:prstGeom prst="roundRect">
                  <a:avLst>
                    <a:gd name="adj" fmla="val 40000"/>
                  </a:avLst>
                </a:prstGeom>
                <a:solidFill>
                  <a:srgbClr val="FFFFFF"/>
                </a:solidFill>
                <a:ln w="9525">
                  <a:noFill/>
                  <a:round/>
                  <a:headEnd/>
                  <a:tailEnd/>
                </a:ln>
              </p:spPr>
              <p:txBody>
                <a:bodyPr/>
                <a:lstStyle/>
                <a:p>
                  <a:endParaRPr lang="en-GB"/>
                </a:p>
              </p:txBody>
            </p:sp>
            <p:sp>
              <p:nvSpPr>
                <p:cNvPr id="28870" name="Freeform 57"/>
                <p:cNvSpPr>
                  <a:spLocks/>
                </p:cNvSpPr>
                <p:nvPr/>
              </p:nvSpPr>
              <p:spPr bwMode="auto">
                <a:xfrm>
                  <a:off x="2202" y="3160"/>
                  <a:ext cx="22" cy="32"/>
                </a:xfrm>
                <a:custGeom>
                  <a:avLst/>
                  <a:gdLst>
                    <a:gd name="T0" fmla="*/ 0 w 45"/>
                    <a:gd name="T1" fmla="*/ 1 h 63"/>
                    <a:gd name="T2" fmla="*/ 0 w 45"/>
                    <a:gd name="T3" fmla="*/ 1 h 63"/>
                    <a:gd name="T4" fmla="*/ 0 w 45"/>
                    <a:gd name="T5" fmla="*/ 1 h 63"/>
                    <a:gd name="T6" fmla="*/ 0 w 45"/>
                    <a:gd name="T7" fmla="*/ 1 h 63"/>
                    <a:gd name="T8" fmla="*/ 0 w 45"/>
                    <a:gd name="T9" fmla="*/ 1 h 63"/>
                    <a:gd name="T10" fmla="*/ 0 w 45"/>
                    <a:gd name="T11" fmla="*/ 1 h 63"/>
                    <a:gd name="T12" fmla="*/ 0 w 45"/>
                    <a:gd name="T13" fmla="*/ 1 h 63"/>
                    <a:gd name="T14" fmla="*/ 0 w 45"/>
                    <a:gd name="T15" fmla="*/ 1 h 63"/>
                    <a:gd name="T16" fmla="*/ 0 w 45"/>
                    <a:gd name="T17" fmla="*/ 1 h 63"/>
                    <a:gd name="T18" fmla="*/ 0 w 45"/>
                    <a:gd name="T19" fmla="*/ 1 h 63"/>
                    <a:gd name="T20" fmla="*/ 0 w 45"/>
                    <a:gd name="T21" fmla="*/ 1 h 63"/>
                    <a:gd name="T22" fmla="*/ 0 w 45"/>
                    <a:gd name="T23" fmla="*/ 1 h 63"/>
                    <a:gd name="T24" fmla="*/ 0 w 45"/>
                    <a:gd name="T25" fmla="*/ 1 h 63"/>
                    <a:gd name="T26" fmla="*/ 0 w 45"/>
                    <a:gd name="T27" fmla="*/ 1 h 63"/>
                    <a:gd name="T28" fmla="*/ 0 w 45"/>
                    <a:gd name="T29" fmla="*/ 1 h 63"/>
                    <a:gd name="T30" fmla="*/ 0 w 45"/>
                    <a:gd name="T31" fmla="*/ 0 h 63"/>
                    <a:gd name="T32" fmla="*/ 0 w 45"/>
                    <a:gd name="T33" fmla="*/ 0 h 63"/>
                    <a:gd name="T34" fmla="*/ 0 w 45"/>
                    <a:gd name="T35" fmla="*/ 0 h 63"/>
                    <a:gd name="T36" fmla="*/ 0 w 45"/>
                    <a:gd name="T37" fmla="*/ 0 h 63"/>
                    <a:gd name="T38" fmla="*/ 0 w 45"/>
                    <a:gd name="T39" fmla="*/ 1 h 63"/>
                    <a:gd name="T40" fmla="*/ 0 w 45"/>
                    <a:gd name="T41" fmla="*/ 1 h 6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5"/>
                    <a:gd name="T64" fmla="*/ 0 h 63"/>
                    <a:gd name="T65" fmla="*/ 45 w 45"/>
                    <a:gd name="T66" fmla="*/ 63 h 6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5" h="63">
                      <a:moveTo>
                        <a:pt x="45" y="42"/>
                      </a:moveTo>
                      <a:lnTo>
                        <a:pt x="45" y="53"/>
                      </a:lnTo>
                      <a:lnTo>
                        <a:pt x="34" y="53"/>
                      </a:lnTo>
                      <a:lnTo>
                        <a:pt x="34" y="63"/>
                      </a:lnTo>
                      <a:lnTo>
                        <a:pt x="23" y="63"/>
                      </a:lnTo>
                      <a:lnTo>
                        <a:pt x="12" y="63"/>
                      </a:lnTo>
                      <a:lnTo>
                        <a:pt x="12" y="53"/>
                      </a:lnTo>
                      <a:lnTo>
                        <a:pt x="0" y="53"/>
                      </a:lnTo>
                      <a:lnTo>
                        <a:pt x="0" y="42"/>
                      </a:lnTo>
                      <a:lnTo>
                        <a:pt x="0" y="11"/>
                      </a:lnTo>
                      <a:lnTo>
                        <a:pt x="12" y="0"/>
                      </a:lnTo>
                      <a:lnTo>
                        <a:pt x="23" y="0"/>
                      </a:lnTo>
                      <a:lnTo>
                        <a:pt x="34" y="0"/>
                      </a:lnTo>
                      <a:lnTo>
                        <a:pt x="45" y="11"/>
                      </a:lnTo>
                      <a:lnTo>
                        <a:pt x="45" y="42"/>
                      </a:lnTo>
                      <a:close/>
                    </a:path>
                  </a:pathLst>
                </a:custGeom>
                <a:solidFill>
                  <a:srgbClr val="FFFFFF"/>
                </a:solidFill>
                <a:ln w="9525">
                  <a:solidFill>
                    <a:srgbClr val="000000"/>
                  </a:solidFill>
                  <a:prstDash val="solid"/>
                  <a:round/>
                  <a:headEnd/>
                  <a:tailEnd/>
                </a:ln>
              </p:spPr>
              <p:txBody>
                <a:bodyPr/>
                <a:lstStyle/>
                <a:p>
                  <a:endParaRPr lang="en-GB"/>
                </a:p>
              </p:txBody>
            </p:sp>
            <p:sp>
              <p:nvSpPr>
                <p:cNvPr id="28871" name="Freeform 58"/>
                <p:cNvSpPr>
                  <a:spLocks/>
                </p:cNvSpPr>
                <p:nvPr/>
              </p:nvSpPr>
              <p:spPr bwMode="auto">
                <a:xfrm>
                  <a:off x="2207" y="3176"/>
                  <a:ext cx="17" cy="10"/>
                </a:xfrm>
                <a:custGeom>
                  <a:avLst/>
                  <a:gdLst>
                    <a:gd name="T0" fmla="*/ 1 w 33"/>
                    <a:gd name="T1" fmla="*/ 0 h 21"/>
                    <a:gd name="T2" fmla="*/ 1 w 33"/>
                    <a:gd name="T3" fmla="*/ 0 h 21"/>
                    <a:gd name="T4" fmla="*/ 1 w 33"/>
                    <a:gd name="T5" fmla="*/ 0 h 21"/>
                    <a:gd name="T6" fmla="*/ 0 w 33"/>
                    <a:gd name="T7" fmla="*/ 0 h 21"/>
                    <a:gd name="T8" fmla="*/ 0 w 33"/>
                    <a:gd name="T9" fmla="*/ 0 h 21"/>
                    <a:gd name="T10" fmla="*/ 0 w 33"/>
                    <a:gd name="T11" fmla="*/ 0 h 21"/>
                    <a:gd name="T12" fmla="*/ 1 w 33"/>
                    <a:gd name="T13" fmla="*/ 0 h 21"/>
                    <a:gd name="T14" fmla="*/ 1 w 33"/>
                    <a:gd name="T15" fmla="*/ 0 h 21"/>
                    <a:gd name="T16" fmla="*/ 1 w 33"/>
                    <a:gd name="T17" fmla="*/ 0 h 21"/>
                    <a:gd name="T18" fmla="*/ 1 w 33"/>
                    <a:gd name="T19" fmla="*/ 0 h 21"/>
                    <a:gd name="T20" fmla="*/ 1 w 33"/>
                    <a:gd name="T21" fmla="*/ 0 h 2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21"/>
                    <a:gd name="T35" fmla="*/ 33 w 33"/>
                    <a:gd name="T36" fmla="*/ 21 h 2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21">
                      <a:moveTo>
                        <a:pt x="33" y="10"/>
                      </a:moveTo>
                      <a:lnTo>
                        <a:pt x="22" y="21"/>
                      </a:lnTo>
                      <a:lnTo>
                        <a:pt x="11" y="21"/>
                      </a:lnTo>
                      <a:lnTo>
                        <a:pt x="0" y="21"/>
                      </a:lnTo>
                      <a:lnTo>
                        <a:pt x="0" y="10"/>
                      </a:lnTo>
                      <a:lnTo>
                        <a:pt x="0" y="0"/>
                      </a:lnTo>
                      <a:lnTo>
                        <a:pt x="11" y="0"/>
                      </a:lnTo>
                      <a:lnTo>
                        <a:pt x="22" y="0"/>
                      </a:lnTo>
                      <a:lnTo>
                        <a:pt x="33" y="0"/>
                      </a:lnTo>
                      <a:lnTo>
                        <a:pt x="33" y="10"/>
                      </a:lnTo>
                      <a:close/>
                    </a:path>
                  </a:pathLst>
                </a:custGeom>
                <a:noFill/>
                <a:ln w="9525">
                  <a:solidFill>
                    <a:srgbClr val="000000"/>
                  </a:solidFill>
                  <a:prstDash val="solid"/>
                  <a:round/>
                  <a:headEnd/>
                  <a:tailEnd/>
                </a:ln>
              </p:spPr>
              <p:txBody>
                <a:bodyPr/>
                <a:lstStyle/>
                <a:p>
                  <a:endParaRPr lang="en-GB"/>
                </a:p>
              </p:txBody>
            </p:sp>
            <p:sp>
              <p:nvSpPr>
                <p:cNvPr id="28872" name="Oval 59"/>
                <p:cNvSpPr>
                  <a:spLocks noChangeArrowheads="1"/>
                </p:cNvSpPr>
                <p:nvPr/>
              </p:nvSpPr>
              <p:spPr bwMode="auto">
                <a:xfrm>
                  <a:off x="2202" y="3155"/>
                  <a:ext cx="28" cy="26"/>
                </a:xfrm>
                <a:prstGeom prst="ellipse">
                  <a:avLst/>
                </a:prstGeom>
                <a:solidFill>
                  <a:srgbClr val="FFFFFF"/>
                </a:solidFill>
                <a:ln w="9525">
                  <a:noFill/>
                  <a:round/>
                  <a:headEnd/>
                  <a:tailEnd/>
                </a:ln>
              </p:spPr>
              <p:txBody>
                <a:bodyPr/>
                <a:lstStyle/>
                <a:p>
                  <a:endParaRPr lang="en-GB"/>
                </a:p>
              </p:txBody>
            </p:sp>
            <p:sp>
              <p:nvSpPr>
                <p:cNvPr id="28873" name="Oval 60"/>
                <p:cNvSpPr>
                  <a:spLocks noChangeArrowheads="1"/>
                </p:cNvSpPr>
                <p:nvPr/>
              </p:nvSpPr>
              <p:spPr bwMode="auto">
                <a:xfrm>
                  <a:off x="2205" y="3158"/>
                  <a:ext cx="22" cy="20"/>
                </a:xfrm>
                <a:prstGeom prst="ellipse">
                  <a:avLst/>
                </a:prstGeom>
                <a:solidFill>
                  <a:srgbClr val="FFFFFF"/>
                </a:solidFill>
                <a:ln w="9525">
                  <a:solidFill>
                    <a:srgbClr val="000000"/>
                  </a:solidFill>
                  <a:round/>
                  <a:headEnd/>
                  <a:tailEnd/>
                </a:ln>
              </p:spPr>
              <p:txBody>
                <a:bodyPr/>
                <a:lstStyle/>
                <a:p>
                  <a:endParaRPr lang="en-GB"/>
                </a:p>
              </p:txBody>
            </p:sp>
          </p:grpSp>
        </p:grpSp>
        <p:grpSp>
          <p:nvGrpSpPr>
            <p:cNvPr id="28710" name="Group 61"/>
            <p:cNvGrpSpPr>
              <a:grpSpLocks/>
            </p:cNvGrpSpPr>
            <p:nvPr/>
          </p:nvGrpSpPr>
          <p:grpSpPr bwMode="auto">
            <a:xfrm>
              <a:off x="1920" y="2429"/>
              <a:ext cx="332" cy="127"/>
              <a:chOff x="1920" y="2429"/>
              <a:chExt cx="332" cy="127"/>
            </a:xfrm>
          </p:grpSpPr>
          <p:grpSp>
            <p:nvGrpSpPr>
              <p:cNvPr id="28849" name="Group 62"/>
              <p:cNvGrpSpPr>
                <a:grpSpLocks/>
              </p:cNvGrpSpPr>
              <p:nvPr/>
            </p:nvGrpSpPr>
            <p:grpSpPr bwMode="auto">
              <a:xfrm>
                <a:off x="2095" y="2429"/>
                <a:ext cx="157" cy="127"/>
                <a:chOff x="2095" y="2429"/>
                <a:chExt cx="157" cy="127"/>
              </a:xfrm>
            </p:grpSpPr>
            <p:sp>
              <p:nvSpPr>
                <p:cNvPr id="28854" name="Freeform 63"/>
                <p:cNvSpPr>
                  <a:spLocks/>
                </p:cNvSpPr>
                <p:nvPr/>
              </p:nvSpPr>
              <p:spPr bwMode="auto">
                <a:xfrm>
                  <a:off x="2095" y="2465"/>
                  <a:ext cx="157" cy="90"/>
                </a:xfrm>
                <a:custGeom>
                  <a:avLst/>
                  <a:gdLst>
                    <a:gd name="T0" fmla="*/ 0 w 316"/>
                    <a:gd name="T1" fmla="*/ 1 h 179"/>
                    <a:gd name="T2" fmla="*/ 0 w 316"/>
                    <a:gd name="T3" fmla="*/ 1 h 179"/>
                    <a:gd name="T4" fmla="*/ 0 w 316"/>
                    <a:gd name="T5" fmla="*/ 1 h 179"/>
                    <a:gd name="T6" fmla="*/ 0 w 316"/>
                    <a:gd name="T7" fmla="*/ 1 h 179"/>
                    <a:gd name="T8" fmla="*/ 0 w 316"/>
                    <a:gd name="T9" fmla="*/ 1 h 179"/>
                    <a:gd name="T10" fmla="*/ 0 w 316"/>
                    <a:gd name="T11" fmla="*/ 1 h 179"/>
                    <a:gd name="T12" fmla="*/ 0 w 316"/>
                    <a:gd name="T13" fmla="*/ 1 h 179"/>
                    <a:gd name="T14" fmla="*/ 1 w 316"/>
                    <a:gd name="T15" fmla="*/ 1 h 179"/>
                    <a:gd name="T16" fmla="*/ 1 w 316"/>
                    <a:gd name="T17" fmla="*/ 1 h 179"/>
                    <a:gd name="T18" fmla="*/ 1 w 316"/>
                    <a:gd name="T19" fmla="*/ 1 h 179"/>
                    <a:gd name="T20" fmla="*/ 1 w 316"/>
                    <a:gd name="T21" fmla="*/ 1 h 179"/>
                    <a:gd name="T22" fmla="*/ 1 w 316"/>
                    <a:gd name="T23" fmla="*/ 1 h 179"/>
                    <a:gd name="T24" fmla="*/ 1 w 316"/>
                    <a:gd name="T25" fmla="*/ 0 h 179"/>
                    <a:gd name="T26" fmla="*/ 2 w 316"/>
                    <a:gd name="T27" fmla="*/ 1 h 179"/>
                    <a:gd name="T28" fmla="*/ 2 w 316"/>
                    <a:gd name="T29" fmla="*/ 1 h 179"/>
                    <a:gd name="T30" fmla="*/ 2 w 316"/>
                    <a:gd name="T31" fmla="*/ 1 h 179"/>
                    <a:gd name="T32" fmla="*/ 2 w 316"/>
                    <a:gd name="T33" fmla="*/ 1 h 179"/>
                    <a:gd name="T34" fmla="*/ 2 w 316"/>
                    <a:gd name="T35" fmla="*/ 2 h 179"/>
                    <a:gd name="T36" fmla="*/ 2 w 316"/>
                    <a:gd name="T37" fmla="*/ 2 h 179"/>
                    <a:gd name="T38" fmla="*/ 2 w 316"/>
                    <a:gd name="T39" fmla="*/ 2 h 179"/>
                    <a:gd name="T40" fmla="*/ 2 w 316"/>
                    <a:gd name="T41" fmla="*/ 2 h 179"/>
                    <a:gd name="T42" fmla="*/ 2 w 316"/>
                    <a:gd name="T43" fmla="*/ 2 h 179"/>
                    <a:gd name="T44" fmla="*/ 2 w 316"/>
                    <a:gd name="T45" fmla="*/ 2 h 179"/>
                    <a:gd name="T46" fmla="*/ 2 w 316"/>
                    <a:gd name="T47" fmla="*/ 2 h 179"/>
                    <a:gd name="T48" fmla="*/ 2 w 316"/>
                    <a:gd name="T49" fmla="*/ 2 h 179"/>
                    <a:gd name="T50" fmla="*/ 1 w 316"/>
                    <a:gd name="T51" fmla="*/ 2 h 179"/>
                    <a:gd name="T52" fmla="*/ 1 w 316"/>
                    <a:gd name="T53" fmla="*/ 2 h 179"/>
                    <a:gd name="T54" fmla="*/ 1 w 316"/>
                    <a:gd name="T55" fmla="*/ 2 h 179"/>
                    <a:gd name="T56" fmla="*/ 2 w 316"/>
                    <a:gd name="T57" fmla="*/ 2 h 179"/>
                    <a:gd name="T58" fmla="*/ 2 w 316"/>
                    <a:gd name="T59" fmla="*/ 1 h 179"/>
                    <a:gd name="T60" fmla="*/ 2 w 316"/>
                    <a:gd name="T61" fmla="*/ 1 h 179"/>
                    <a:gd name="T62" fmla="*/ 1 w 316"/>
                    <a:gd name="T63" fmla="*/ 1 h 179"/>
                    <a:gd name="T64" fmla="*/ 1 w 316"/>
                    <a:gd name="T65" fmla="*/ 1 h 179"/>
                    <a:gd name="T66" fmla="*/ 1 w 316"/>
                    <a:gd name="T67" fmla="*/ 1 h 179"/>
                    <a:gd name="T68" fmla="*/ 1 w 316"/>
                    <a:gd name="T69" fmla="*/ 1 h 179"/>
                    <a:gd name="T70" fmla="*/ 0 w 316"/>
                    <a:gd name="T71" fmla="*/ 1 h 179"/>
                    <a:gd name="T72" fmla="*/ 0 w 316"/>
                    <a:gd name="T73" fmla="*/ 1 h 179"/>
                    <a:gd name="T74" fmla="*/ 0 w 316"/>
                    <a:gd name="T75" fmla="*/ 1 h 179"/>
                    <a:gd name="T76" fmla="*/ 0 w 316"/>
                    <a:gd name="T77" fmla="*/ 1 h 179"/>
                    <a:gd name="T78" fmla="*/ 0 w 316"/>
                    <a:gd name="T79" fmla="*/ 1 h 179"/>
                    <a:gd name="T80" fmla="*/ 0 w 316"/>
                    <a:gd name="T81" fmla="*/ 1 h 17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6"/>
                    <a:gd name="T124" fmla="*/ 0 h 179"/>
                    <a:gd name="T125" fmla="*/ 316 w 316"/>
                    <a:gd name="T126" fmla="*/ 179 h 17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6" h="179">
                      <a:moveTo>
                        <a:pt x="0" y="53"/>
                      </a:moveTo>
                      <a:lnTo>
                        <a:pt x="0" y="32"/>
                      </a:lnTo>
                      <a:lnTo>
                        <a:pt x="23" y="32"/>
                      </a:lnTo>
                      <a:lnTo>
                        <a:pt x="34" y="32"/>
                      </a:lnTo>
                      <a:lnTo>
                        <a:pt x="57" y="32"/>
                      </a:lnTo>
                      <a:lnTo>
                        <a:pt x="68" y="32"/>
                      </a:lnTo>
                      <a:lnTo>
                        <a:pt x="90" y="32"/>
                      </a:lnTo>
                      <a:lnTo>
                        <a:pt x="135" y="32"/>
                      </a:lnTo>
                      <a:lnTo>
                        <a:pt x="192" y="32"/>
                      </a:lnTo>
                      <a:lnTo>
                        <a:pt x="237" y="32"/>
                      </a:lnTo>
                      <a:lnTo>
                        <a:pt x="248" y="21"/>
                      </a:lnTo>
                      <a:lnTo>
                        <a:pt x="248" y="10"/>
                      </a:lnTo>
                      <a:lnTo>
                        <a:pt x="248" y="0"/>
                      </a:lnTo>
                      <a:lnTo>
                        <a:pt x="316" y="32"/>
                      </a:lnTo>
                      <a:lnTo>
                        <a:pt x="316" y="95"/>
                      </a:lnTo>
                      <a:lnTo>
                        <a:pt x="304" y="105"/>
                      </a:lnTo>
                      <a:lnTo>
                        <a:pt x="304" y="126"/>
                      </a:lnTo>
                      <a:lnTo>
                        <a:pt x="304" y="147"/>
                      </a:lnTo>
                      <a:lnTo>
                        <a:pt x="304" y="158"/>
                      </a:lnTo>
                      <a:lnTo>
                        <a:pt x="316" y="158"/>
                      </a:lnTo>
                      <a:lnTo>
                        <a:pt x="316" y="179"/>
                      </a:lnTo>
                      <a:lnTo>
                        <a:pt x="304" y="179"/>
                      </a:lnTo>
                      <a:lnTo>
                        <a:pt x="293" y="179"/>
                      </a:lnTo>
                      <a:lnTo>
                        <a:pt x="282" y="179"/>
                      </a:lnTo>
                      <a:lnTo>
                        <a:pt x="259" y="179"/>
                      </a:lnTo>
                      <a:lnTo>
                        <a:pt x="248" y="179"/>
                      </a:lnTo>
                      <a:lnTo>
                        <a:pt x="248" y="158"/>
                      </a:lnTo>
                      <a:lnTo>
                        <a:pt x="248" y="147"/>
                      </a:lnTo>
                      <a:lnTo>
                        <a:pt x="259" y="147"/>
                      </a:lnTo>
                      <a:lnTo>
                        <a:pt x="259" y="126"/>
                      </a:lnTo>
                      <a:lnTo>
                        <a:pt x="259" y="116"/>
                      </a:lnTo>
                      <a:lnTo>
                        <a:pt x="248" y="95"/>
                      </a:lnTo>
                      <a:lnTo>
                        <a:pt x="226" y="74"/>
                      </a:lnTo>
                      <a:lnTo>
                        <a:pt x="192" y="74"/>
                      </a:lnTo>
                      <a:lnTo>
                        <a:pt x="135" y="74"/>
                      </a:lnTo>
                      <a:lnTo>
                        <a:pt x="68" y="74"/>
                      </a:lnTo>
                      <a:lnTo>
                        <a:pt x="34" y="74"/>
                      </a:lnTo>
                      <a:lnTo>
                        <a:pt x="23" y="74"/>
                      </a:lnTo>
                      <a:lnTo>
                        <a:pt x="0" y="74"/>
                      </a:lnTo>
                      <a:lnTo>
                        <a:pt x="0" y="63"/>
                      </a:lnTo>
                      <a:lnTo>
                        <a:pt x="0" y="53"/>
                      </a:lnTo>
                      <a:close/>
                    </a:path>
                  </a:pathLst>
                </a:custGeom>
                <a:solidFill>
                  <a:srgbClr val="FFFFFF"/>
                </a:solidFill>
                <a:ln w="9525">
                  <a:noFill/>
                  <a:round/>
                  <a:headEnd/>
                  <a:tailEnd/>
                </a:ln>
              </p:spPr>
              <p:txBody>
                <a:bodyPr/>
                <a:lstStyle/>
                <a:p>
                  <a:endParaRPr lang="en-GB"/>
                </a:p>
              </p:txBody>
            </p:sp>
            <p:sp>
              <p:nvSpPr>
                <p:cNvPr id="28855" name="Freeform 64"/>
                <p:cNvSpPr>
                  <a:spLocks/>
                </p:cNvSpPr>
                <p:nvPr/>
              </p:nvSpPr>
              <p:spPr bwMode="auto">
                <a:xfrm>
                  <a:off x="2100" y="2471"/>
                  <a:ext cx="152" cy="84"/>
                </a:xfrm>
                <a:custGeom>
                  <a:avLst/>
                  <a:gdLst>
                    <a:gd name="T0" fmla="*/ 0 w 304"/>
                    <a:gd name="T1" fmla="*/ 0 h 169"/>
                    <a:gd name="T2" fmla="*/ 0 w 304"/>
                    <a:gd name="T3" fmla="*/ 0 h 169"/>
                    <a:gd name="T4" fmla="*/ 1 w 304"/>
                    <a:gd name="T5" fmla="*/ 0 h 169"/>
                    <a:gd name="T6" fmla="*/ 1 w 304"/>
                    <a:gd name="T7" fmla="*/ 0 h 169"/>
                    <a:gd name="T8" fmla="*/ 1 w 304"/>
                    <a:gd name="T9" fmla="*/ 0 h 169"/>
                    <a:gd name="T10" fmla="*/ 1 w 304"/>
                    <a:gd name="T11" fmla="*/ 0 h 169"/>
                    <a:gd name="T12" fmla="*/ 1 w 304"/>
                    <a:gd name="T13" fmla="*/ 0 h 169"/>
                    <a:gd name="T14" fmla="*/ 1 w 304"/>
                    <a:gd name="T15" fmla="*/ 0 h 169"/>
                    <a:gd name="T16" fmla="*/ 2 w 304"/>
                    <a:gd name="T17" fmla="*/ 0 h 169"/>
                    <a:gd name="T18" fmla="*/ 2 w 304"/>
                    <a:gd name="T19" fmla="*/ 0 h 169"/>
                    <a:gd name="T20" fmla="*/ 2 w 304"/>
                    <a:gd name="T21" fmla="*/ 0 h 169"/>
                    <a:gd name="T22" fmla="*/ 2 w 304"/>
                    <a:gd name="T23" fmla="*/ 0 h 169"/>
                    <a:gd name="T24" fmla="*/ 3 w 304"/>
                    <a:gd name="T25" fmla="*/ 0 h 169"/>
                    <a:gd name="T26" fmla="*/ 3 w 304"/>
                    <a:gd name="T27" fmla="*/ 0 h 169"/>
                    <a:gd name="T28" fmla="*/ 3 w 304"/>
                    <a:gd name="T29" fmla="*/ 0 h 169"/>
                    <a:gd name="T30" fmla="*/ 3 w 304"/>
                    <a:gd name="T31" fmla="*/ 0 h 169"/>
                    <a:gd name="T32" fmla="*/ 3 w 304"/>
                    <a:gd name="T33" fmla="*/ 1 h 169"/>
                    <a:gd name="T34" fmla="*/ 3 w 304"/>
                    <a:gd name="T35" fmla="*/ 1 h 169"/>
                    <a:gd name="T36" fmla="*/ 3 w 304"/>
                    <a:gd name="T37" fmla="*/ 1 h 169"/>
                    <a:gd name="T38" fmla="*/ 3 w 304"/>
                    <a:gd name="T39" fmla="*/ 1 h 169"/>
                    <a:gd name="T40" fmla="*/ 3 w 304"/>
                    <a:gd name="T41" fmla="*/ 1 h 169"/>
                    <a:gd name="T42" fmla="*/ 3 w 304"/>
                    <a:gd name="T43" fmla="*/ 1 h 169"/>
                    <a:gd name="T44" fmla="*/ 2 w 304"/>
                    <a:gd name="T45" fmla="*/ 1 h 169"/>
                    <a:gd name="T46" fmla="*/ 2 w 304"/>
                    <a:gd name="T47" fmla="*/ 1 h 169"/>
                    <a:gd name="T48" fmla="*/ 2 w 304"/>
                    <a:gd name="T49" fmla="*/ 1 h 169"/>
                    <a:gd name="T50" fmla="*/ 2 w 304"/>
                    <a:gd name="T51" fmla="*/ 1 h 169"/>
                    <a:gd name="T52" fmla="*/ 2 w 304"/>
                    <a:gd name="T53" fmla="*/ 1 h 169"/>
                    <a:gd name="T54" fmla="*/ 2 w 304"/>
                    <a:gd name="T55" fmla="*/ 0 h 169"/>
                    <a:gd name="T56" fmla="*/ 2 w 304"/>
                    <a:gd name="T57" fmla="*/ 0 h 169"/>
                    <a:gd name="T58" fmla="*/ 2 w 304"/>
                    <a:gd name="T59" fmla="*/ 0 h 169"/>
                    <a:gd name="T60" fmla="*/ 2 w 304"/>
                    <a:gd name="T61" fmla="*/ 0 h 169"/>
                    <a:gd name="T62" fmla="*/ 2 w 304"/>
                    <a:gd name="T63" fmla="*/ 0 h 169"/>
                    <a:gd name="T64" fmla="*/ 1 w 304"/>
                    <a:gd name="T65" fmla="*/ 0 h 169"/>
                    <a:gd name="T66" fmla="*/ 1 w 304"/>
                    <a:gd name="T67" fmla="*/ 0 h 169"/>
                    <a:gd name="T68" fmla="*/ 1 w 304"/>
                    <a:gd name="T69" fmla="*/ 0 h 169"/>
                    <a:gd name="T70" fmla="*/ 1 w 304"/>
                    <a:gd name="T71" fmla="*/ 0 h 169"/>
                    <a:gd name="T72" fmla="*/ 0 w 304"/>
                    <a:gd name="T73" fmla="*/ 0 h 169"/>
                    <a:gd name="T74" fmla="*/ 0 w 304"/>
                    <a:gd name="T75" fmla="*/ 0 h 169"/>
                    <a:gd name="T76" fmla="*/ 0 w 304"/>
                    <a:gd name="T77" fmla="*/ 0 h 16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4"/>
                    <a:gd name="T118" fmla="*/ 0 h 169"/>
                    <a:gd name="T119" fmla="*/ 304 w 304"/>
                    <a:gd name="T120" fmla="*/ 169 h 16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4" h="169">
                      <a:moveTo>
                        <a:pt x="0" y="43"/>
                      </a:moveTo>
                      <a:lnTo>
                        <a:pt x="0" y="32"/>
                      </a:lnTo>
                      <a:lnTo>
                        <a:pt x="11" y="32"/>
                      </a:lnTo>
                      <a:lnTo>
                        <a:pt x="22" y="32"/>
                      </a:lnTo>
                      <a:lnTo>
                        <a:pt x="45" y="32"/>
                      </a:lnTo>
                      <a:lnTo>
                        <a:pt x="67" y="32"/>
                      </a:lnTo>
                      <a:lnTo>
                        <a:pt x="78" y="32"/>
                      </a:lnTo>
                      <a:lnTo>
                        <a:pt x="123" y="32"/>
                      </a:lnTo>
                      <a:lnTo>
                        <a:pt x="180" y="22"/>
                      </a:lnTo>
                      <a:lnTo>
                        <a:pt x="225" y="22"/>
                      </a:lnTo>
                      <a:lnTo>
                        <a:pt x="236" y="11"/>
                      </a:lnTo>
                      <a:lnTo>
                        <a:pt x="247" y="0"/>
                      </a:lnTo>
                      <a:lnTo>
                        <a:pt x="304" y="22"/>
                      </a:lnTo>
                      <a:lnTo>
                        <a:pt x="304" y="85"/>
                      </a:lnTo>
                      <a:lnTo>
                        <a:pt x="292" y="95"/>
                      </a:lnTo>
                      <a:lnTo>
                        <a:pt x="292" y="116"/>
                      </a:lnTo>
                      <a:lnTo>
                        <a:pt x="292" y="137"/>
                      </a:lnTo>
                      <a:lnTo>
                        <a:pt x="304" y="148"/>
                      </a:lnTo>
                      <a:lnTo>
                        <a:pt x="304" y="169"/>
                      </a:lnTo>
                      <a:lnTo>
                        <a:pt x="292" y="169"/>
                      </a:lnTo>
                      <a:lnTo>
                        <a:pt x="281" y="169"/>
                      </a:lnTo>
                      <a:lnTo>
                        <a:pt x="270" y="169"/>
                      </a:lnTo>
                      <a:lnTo>
                        <a:pt x="247" y="169"/>
                      </a:lnTo>
                      <a:lnTo>
                        <a:pt x="236" y="169"/>
                      </a:lnTo>
                      <a:lnTo>
                        <a:pt x="236" y="148"/>
                      </a:lnTo>
                      <a:lnTo>
                        <a:pt x="247" y="148"/>
                      </a:lnTo>
                      <a:lnTo>
                        <a:pt x="247" y="137"/>
                      </a:lnTo>
                      <a:lnTo>
                        <a:pt x="247" y="127"/>
                      </a:lnTo>
                      <a:lnTo>
                        <a:pt x="247" y="106"/>
                      </a:lnTo>
                      <a:lnTo>
                        <a:pt x="236" y="85"/>
                      </a:lnTo>
                      <a:lnTo>
                        <a:pt x="214" y="74"/>
                      </a:lnTo>
                      <a:lnTo>
                        <a:pt x="180" y="64"/>
                      </a:lnTo>
                      <a:lnTo>
                        <a:pt x="123" y="64"/>
                      </a:lnTo>
                      <a:lnTo>
                        <a:pt x="67" y="64"/>
                      </a:lnTo>
                      <a:lnTo>
                        <a:pt x="22" y="64"/>
                      </a:lnTo>
                      <a:lnTo>
                        <a:pt x="11" y="64"/>
                      </a:lnTo>
                      <a:lnTo>
                        <a:pt x="0" y="64"/>
                      </a:lnTo>
                      <a:lnTo>
                        <a:pt x="0" y="53"/>
                      </a:lnTo>
                      <a:lnTo>
                        <a:pt x="0" y="43"/>
                      </a:lnTo>
                      <a:close/>
                    </a:path>
                  </a:pathLst>
                </a:custGeom>
                <a:noFill/>
                <a:ln w="9525">
                  <a:solidFill>
                    <a:srgbClr val="000000"/>
                  </a:solidFill>
                  <a:prstDash val="solid"/>
                  <a:round/>
                  <a:headEnd/>
                  <a:tailEnd/>
                </a:ln>
              </p:spPr>
              <p:txBody>
                <a:bodyPr/>
                <a:lstStyle/>
                <a:p>
                  <a:endParaRPr lang="en-GB"/>
                </a:p>
              </p:txBody>
            </p:sp>
            <p:grpSp>
              <p:nvGrpSpPr>
                <p:cNvPr id="28856" name="Group 65"/>
                <p:cNvGrpSpPr>
                  <a:grpSpLocks/>
                </p:cNvGrpSpPr>
                <p:nvPr/>
              </p:nvGrpSpPr>
              <p:grpSpPr bwMode="auto">
                <a:xfrm>
                  <a:off x="2219" y="2518"/>
                  <a:ext cx="33" cy="38"/>
                  <a:chOff x="2219" y="2518"/>
                  <a:chExt cx="33" cy="38"/>
                </a:xfrm>
              </p:grpSpPr>
              <p:sp>
                <p:nvSpPr>
                  <p:cNvPr id="28862" name="Freeform 66"/>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1 w 22"/>
                      <a:gd name="T11" fmla="*/ 1 h 74"/>
                      <a:gd name="T12" fmla="*/ 0 w 22"/>
                      <a:gd name="T13" fmla="*/ 1 h 74"/>
                      <a:gd name="T14" fmla="*/ 0 w 22"/>
                      <a:gd name="T15" fmla="*/ 1 h 74"/>
                      <a:gd name="T16" fmla="*/ 0 w 22"/>
                      <a:gd name="T17" fmla="*/ 1 h 74"/>
                      <a:gd name="T18" fmla="*/ 0 w 22"/>
                      <a:gd name="T19" fmla="*/ 1 h 74"/>
                      <a:gd name="T20" fmla="*/ 0 w 22"/>
                      <a:gd name="T21" fmla="*/ 1 h 74"/>
                      <a:gd name="T22" fmla="*/ 0 w 22"/>
                      <a:gd name="T23" fmla="*/ 0 h 74"/>
                      <a:gd name="T24" fmla="*/ 1 w 22"/>
                      <a:gd name="T25" fmla="*/ 0 h 7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2"/>
                      <a:gd name="T40" fmla="*/ 0 h 74"/>
                      <a:gd name="T41" fmla="*/ 22 w 22"/>
                      <a:gd name="T42" fmla="*/ 74 h 7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2" h="74">
                        <a:moveTo>
                          <a:pt x="22" y="0"/>
                        </a:moveTo>
                        <a:lnTo>
                          <a:pt x="22" y="11"/>
                        </a:lnTo>
                        <a:lnTo>
                          <a:pt x="22" y="42"/>
                        </a:lnTo>
                        <a:lnTo>
                          <a:pt x="22" y="53"/>
                        </a:lnTo>
                        <a:lnTo>
                          <a:pt x="22" y="74"/>
                        </a:lnTo>
                        <a:lnTo>
                          <a:pt x="11" y="74"/>
                        </a:lnTo>
                        <a:lnTo>
                          <a:pt x="0" y="74"/>
                        </a:lnTo>
                        <a:lnTo>
                          <a:pt x="0" y="53"/>
                        </a:lnTo>
                        <a:lnTo>
                          <a:pt x="0" y="42"/>
                        </a:lnTo>
                        <a:lnTo>
                          <a:pt x="0" y="21"/>
                        </a:lnTo>
                        <a:lnTo>
                          <a:pt x="0" y="11"/>
                        </a:lnTo>
                        <a:lnTo>
                          <a:pt x="0" y="0"/>
                        </a:lnTo>
                        <a:lnTo>
                          <a:pt x="22" y="0"/>
                        </a:lnTo>
                        <a:close/>
                      </a:path>
                    </a:pathLst>
                  </a:custGeom>
                  <a:solidFill>
                    <a:srgbClr val="FFFFFF"/>
                  </a:solidFill>
                  <a:ln w="9525">
                    <a:noFill/>
                    <a:round/>
                    <a:headEnd/>
                    <a:tailEnd/>
                  </a:ln>
                </p:spPr>
                <p:txBody>
                  <a:bodyPr/>
                  <a:lstStyle/>
                  <a:p>
                    <a:endParaRPr lang="en-GB"/>
                  </a:p>
                </p:txBody>
              </p:sp>
              <p:sp>
                <p:nvSpPr>
                  <p:cNvPr id="28863" name="Freeform 67"/>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0 w 22"/>
                      <a:gd name="T11" fmla="*/ 1 h 74"/>
                      <a:gd name="T12" fmla="*/ 0 w 22"/>
                      <a:gd name="T13" fmla="*/ 1 h 74"/>
                      <a:gd name="T14" fmla="*/ 0 w 22"/>
                      <a:gd name="T15" fmla="*/ 1 h 74"/>
                      <a:gd name="T16" fmla="*/ 1 w 22"/>
                      <a:gd name="T17" fmla="*/ 1 h 74"/>
                      <a:gd name="T18" fmla="*/ 0 w 22"/>
                      <a:gd name="T19" fmla="*/ 1 h 74"/>
                      <a:gd name="T20" fmla="*/ 0 w 22"/>
                      <a:gd name="T21" fmla="*/ 0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
                      <a:gd name="T34" fmla="*/ 0 h 74"/>
                      <a:gd name="T35" fmla="*/ 22 w 22"/>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 h="74">
                        <a:moveTo>
                          <a:pt x="22" y="0"/>
                        </a:moveTo>
                        <a:lnTo>
                          <a:pt x="22" y="42"/>
                        </a:lnTo>
                        <a:lnTo>
                          <a:pt x="22" y="53"/>
                        </a:lnTo>
                        <a:lnTo>
                          <a:pt x="22" y="74"/>
                        </a:lnTo>
                        <a:lnTo>
                          <a:pt x="11" y="74"/>
                        </a:lnTo>
                        <a:lnTo>
                          <a:pt x="0" y="74"/>
                        </a:lnTo>
                        <a:lnTo>
                          <a:pt x="0" y="53"/>
                        </a:lnTo>
                        <a:lnTo>
                          <a:pt x="0" y="42"/>
                        </a:lnTo>
                        <a:lnTo>
                          <a:pt x="11" y="32"/>
                        </a:lnTo>
                        <a:lnTo>
                          <a:pt x="0" y="11"/>
                        </a:lnTo>
                        <a:lnTo>
                          <a:pt x="0" y="0"/>
                        </a:lnTo>
                      </a:path>
                    </a:pathLst>
                  </a:custGeom>
                  <a:noFill/>
                  <a:ln w="9525">
                    <a:solidFill>
                      <a:srgbClr val="000000"/>
                    </a:solidFill>
                    <a:prstDash val="solid"/>
                    <a:round/>
                    <a:headEnd/>
                    <a:tailEnd/>
                  </a:ln>
                </p:spPr>
                <p:txBody>
                  <a:bodyPr/>
                  <a:lstStyle/>
                  <a:p>
                    <a:endParaRPr lang="en-GB"/>
                  </a:p>
                </p:txBody>
              </p:sp>
              <p:sp>
                <p:nvSpPr>
                  <p:cNvPr id="28864" name="Line 68"/>
                  <p:cNvSpPr>
                    <a:spLocks noChangeShapeType="1"/>
                  </p:cNvSpPr>
                  <p:nvPr/>
                </p:nvSpPr>
                <p:spPr bwMode="auto">
                  <a:xfrm flipH="1">
                    <a:off x="2219" y="2544"/>
                    <a:ext cx="33" cy="1"/>
                  </a:xfrm>
                  <a:prstGeom prst="line">
                    <a:avLst/>
                  </a:prstGeom>
                  <a:noFill/>
                  <a:ln w="9525">
                    <a:solidFill>
                      <a:srgbClr val="000000"/>
                    </a:solidFill>
                    <a:round/>
                    <a:headEnd/>
                    <a:tailEnd/>
                  </a:ln>
                </p:spPr>
                <p:txBody>
                  <a:bodyPr/>
                  <a:lstStyle/>
                  <a:p>
                    <a:endParaRPr lang="en-GB"/>
                  </a:p>
                </p:txBody>
              </p:sp>
              <p:sp>
                <p:nvSpPr>
                  <p:cNvPr id="28865" name="Line 69"/>
                  <p:cNvSpPr>
                    <a:spLocks noChangeShapeType="1"/>
                  </p:cNvSpPr>
                  <p:nvPr/>
                </p:nvSpPr>
                <p:spPr bwMode="auto">
                  <a:xfrm flipH="1">
                    <a:off x="2219" y="2555"/>
                    <a:ext cx="33" cy="1"/>
                  </a:xfrm>
                  <a:prstGeom prst="line">
                    <a:avLst/>
                  </a:prstGeom>
                  <a:noFill/>
                  <a:ln w="9525">
                    <a:solidFill>
                      <a:srgbClr val="000000"/>
                    </a:solidFill>
                    <a:round/>
                    <a:headEnd/>
                    <a:tailEnd/>
                  </a:ln>
                </p:spPr>
                <p:txBody>
                  <a:bodyPr/>
                  <a:lstStyle/>
                  <a:p>
                    <a:endParaRPr lang="en-GB"/>
                  </a:p>
                </p:txBody>
              </p:sp>
            </p:grpSp>
            <p:sp>
              <p:nvSpPr>
                <p:cNvPr id="28857" name="Rectangle 70"/>
                <p:cNvSpPr>
                  <a:spLocks noChangeArrowheads="1"/>
                </p:cNvSpPr>
                <p:nvPr/>
              </p:nvSpPr>
              <p:spPr bwMode="auto">
                <a:xfrm>
                  <a:off x="2182" y="2484"/>
                  <a:ext cx="11" cy="21"/>
                </a:xfrm>
                <a:prstGeom prst="rect">
                  <a:avLst/>
                </a:prstGeom>
                <a:solidFill>
                  <a:srgbClr val="000000"/>
                </a:solidFill>
                <a:ln w="9525">
                  <a:solidFill>
                    <a:srgbClr val="000000"/>
                  </a:solidFill>
                  <a:miter lim="800000"/>
                  <a:headEnd/>
                  <a:tailEnd/>
                </a:ln>
              </p:spPr>
              <p:txBody>
                <a:bodyPr/>
                <a:lstStyle/>
                <a:p>
                  <a:endParaRPr lang="en-GB"/>
                </a:p>
              </p:txBody>
            </p:sp>
            <p:sp>
              <p:nvSpPr>
                <p:cNvPr id="28858" name="Freeform 71"/>
                <p:cNvSpPr>
                  <a:spLocks/>
                </p:cNvSpPr>
                <p:nvPr/>
              </p:nvSpPr>
              <p:spPr bwMode="auto">
                <a:xfrm>
                  <a:off x="2100" y="2476"/>
                  <a:ext cx="124" cy="11"/>
                </a:xfrm>
                <a:custGeom>
                  <a:avLst/>
                  <a:gdLst>
                    <a:gd name="T0" fmla="*/ 0 w 247"/>
                    <a:gd name="T1" fmla="*/ 1 h 21"/>
                    <a:gd name="T2" fmla="*/ 1 w 247"/>
                    <a:gd name="T3" fmla="*/ 1 h 21"/>
                    <a:gd name="T4" fmla="*/ 1 w 247"/>
                    <a:gd name="T5" fmla="*/ 1 h 21"/>
                    <a:gd name="T6" fmla="*/ 1 w 247"/>
                    <a:gd name="T7" fmla="*/ 1 h 21"/>
                    <a:gd name="T8" fmla="*/ 1 w 247"/>
                    <a:gd name="T9" fmla="*/ 1 h 21"/>
                    <a:gd name="T10" fmla="*/ 1 w 247"/>
                    <a:gd name="T11" fmla="*/ 1 h 21"/>
                    <a:gd name="T12" fmla="*/ 2 w 247"/>
                    <a:gd name="T13" fmla="*/ 1 h 21"/>
                    <a:gd name="T14" fmla="*/ 2 w 247"/>
                    <a:gd name="T15" fmla="*/ 1 h 21"/>
                    <a:gd name="T16" fmla="*/ 2 w 247"/>
                    <a:gd name="T17" fmla="*/ 1 h 21"/>
                    <a:gd name="T18" fmla="*/ 2 w 247"/>
                    <a:gd name="T19" fmla="*/ 0 h 2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7"/>
                    <a:gd name="T31" fmla="*/ 0 h 21"/>
                    <a:gd name="T32" fmla="*/ 247 w 247"/>
                    <a:gd name="T33" fmla="*/ 21 h 2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7" h="21">
                      <a:moveTo>
                        <a:pt x="0" y="21"/>
                      </a:moveTo>
                      <a:lnTo>
                        <a:pt x="11" y="21"/>
                      </a:lnTo>
                      <a:lnTo>
                        <a:pt x="45" y="21"/>
                      </a:lnTo>
                      <a:lnTo>
                        <a:pt x="56" y="21"/>
                      </a:lnTo>
                      <a:lnTo>
                        <a:pt x="67" y="21"/>
                      </a:lnTo>
                      <a:lnTo>
                        <a:pt x="112" y="21"/>
                      </a:lnTo>
                      <a:lnTo>
                        <a:pt x="168" y="21"/>
                      </a:lnTo>
                      <a:lnTo>
                        <a:pt x="202" y="21"/>
                      </a:lnTo>
                      <a:lnTo>
                        <a:pt x="236" y="11"/>
                      </a:lnTo>
                      <a:lnTo>
                        <a:pt x="247" y="0"/>
                      </a:lnTo>
                    </a:path>
                  </a:pathLst>
                </a:custGeom>
                <a:noFill/>
                <a:ln w="26988">
                  <a:solidFill>
                    <a:srgbClr val="BFBFBF"/>
                  </a:solidFill>
                  <a:prstDash val="solid"/>
                  <a:round/>
                  <a:headEnd/>
                  <a:tailEnd/>
                </a:ln>
              </p:spPr>
              <p:txBody>
                <a:bodyPr/>
                <a:lstStyle/>
                <a:p>
                  <a:endParaRPr lang="en-GB"/>
                </a:p>
              </p:txBody>
            </p:sp>
            <p:sp>
              <p:nvSpPr>
                <p:cNvPr id="28859" name="Rectangle 72"/>
                <p:cNvSpPr>
                  <a:spLocks noChangeArrowheads="1"/>
                </p:cNvSpPr>
                <p:nvPr/>
              </p:nvSpPr>
              <p:spPr bwMode="auto">
                <a:xfrm>
                  <a:off x="2179" y="2481"/>
                  <a:ext cx="23"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860" name="Freeform 73"/>
                <p:cNvSpPr>
                  <a:spLocks/>
                </p:cNvSpPr>
                <p:nvPr/>
              </p:nvSpPr>
              <p:spPr bwMode="auto">
                <a:xfrm>
                  <a:off x="2190" y="2429"/>
                  <a:ext cx="62" cy="89"/>
                </a:xfrm>
                <a:custGeom>
                  <a:avLst/>
                  <a:gdLst>
                    <a:gd name="T0" fmla="*/ 1 w 124"/>
                    <a:gd name="T1" fmla="*/ 0 h 179"/>
                    <a:gd name="T2" fmla="*/ 1 w 124"/>
                    <a:gd name="T3" fmla="*/ 0 h 179"/>
                    <a:gd name="T4" fmla="*/ 1 w 124"/>
                    <a:gd name="T5" fmla="*/ 0 h 179"/>
                    <a:gd name="T6" fmla="*/ 1 w 124"/>
                    <a:gd name="T7" fmla="*/ 0 h 179"/>
                    <a:gd name="T8" fmla="*/ 1 w 124"/>
                    <a:gd name="T9" fmla="*/ 1 h 179"/>
                    <a:gd name="T10" fmla="*/ 1 w 124"/>
                    <a:gd name="T11" fmla="*/ 1 h 179"/>
                    <a:gd name="T12" fmla="*/ 1 w 124"/>
                    <a:gd name="T13" fmla="*/ 1 h 179"/>
                    <a:gd name="T14" fmla="*/ 1 w 124"/>
                    <a:gd name="T15" fmla="*/ 1 h 179"/>
                    <a:gd name="T16" fmla="*/ 1 w 124"/>
                    <a:gd name="T17" fmla="*/ 1 h 179"/>
                    <a:gd name="T18" fmla="*/ 1 w 124"/>
                    <a:gd name="T19" fmla="*/ 1 h 179"/>
                    <a:gd name="T20" fmla="*/ 1 w 124"/>
                    <a:gd name="T21" fmla="*/ 1 h 179"/>
                    <a:gd name="T22" fmla="*/ 1 w 124"/>
                    <a:gd name="T23" fmla="*/ 1 h 179"/>
                    <a:gd name="T24" fmla="*/ 1 w 124"/>
                    <a:gd name="T25" fmla="*/ 0 h 179"/>
                    <a:gd name="T26" fmla="*/ 1 w 124"/>
                    <a:gd name="T27" fmla="*/ 0 h 179"/>
                    <a:gd name="T28" fmla="*/ 1 w 124"/>
                    <a:gd name="T29" fmla="*/ 0 h 179"/>
                    <a:gd name="T30" fmla="*/ 1 w 124"/>
                    <a:gd name="T31" fmla="*/ 0 h 179"/>
                    <a:gd name="T32" fmla="*/ 1 w 124"/>
                    <a:gd name="T33" fmla="*/ 0 h 179"/>
                    <a:gd name="T34" fmla="*/ 1 w 124"/>
                    <a:gd name="T35" fmla="*/ 0 h 179"/>
                    <a:gd name="T36" fmla="*/ 1 w 124"/>
                    <a:gd name="T37" fmla="*/ 0 h 179"/>
                    <a:gd name="T38" fmla="*/ 0 w 124"/>
                    <a:gd name="T39" fmla="*/ 0 h 179"/>
                    <a:gd name="T40" fmla="*/ 0 w 124"/>
                    <a:gd name="T41" fmla="*/ 0 h 179"/>
                    <a:gd name="T42" fmla="*/ 1 w 124"/>
                    <a:gd name="T43" fmla="*/ 0 h 179"/>
                    <a:gd name="T44" fmla="*/ 1 w 124"/>
                    <a:gd name="T45" fmla="*/ 0 h 179"/>
                    <a:gd name="T46" fmla="*/ 1 w 124"/>
                    <a:gd name="T47" fmla="*/ 0 h 179"/>
                    <a:gd name="T48" fmla="*/ 1 w 124"/>
                    <a:gd name="T49" fmla="*/ 0 h 179"/>
                    <a:gd name="T50" fmla="*/ 1 w 124"/>
                    <a:gd name="T51" fmla="*/ 0 h 179"/>
                    <a:gd name="T52" fmla="*/ 1 w 124"/>
                    <a:gd name="T53" fmla="*/ 0 h 1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79"/>
                    <a:gd name="T83" fmla="*/ 124 w 124"/>
                    <a:gd name="T84" fmla="*/ 179 h 1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79">
                      <a:moveTo>
                        <a:pt x="90" y="53"/>
                      </a:moveTo>
                      <a:lnTo>
                        <a:pt x="112" y="84"/>
                      </a:lnTo>
                      <a:lnTo>
                        <a:pt x="124" y="95"/>
                      </a:lnTo>
                      <a:lnTo>
                        <a:pt x="124" y="106"/>
                      </a:lnTo>
                      <a:lnTo>
                        <a:pt x="124" y="169"/>
                      </a:lnTo>
                      <a:lnTo>
                        <a:pt x="112" y="169"/>
                      </a:lnTo>
                      <a:lnTo>
                        <a:pt x="101" y="179"/>
                      </a:lnTo>
                      <a:lnTo>
                        <a:pt x="90" y="179"/>
                      </a:lnTo>
                      <a:lnTo>
                        <a:pt x="79" y="179"/>
                      </a:lnTo>
                      <a:lnTo>
                        <a:pt x="67" y="169"/>
                      </a:lnTo>
                      <a:lnTo>
                        <a:pt x="45" y="148"/>
                      </a:lnTo>
                      <a:lnTo>
                        <a:pt x="34" y="137"/>
                      </a:lnTo>
                      <a:lnTo>
                        <a:pt x="34" y="116"/>
                      </a:lnTo>
                      <a:lnTo>
                        <a:pt x="45" y="106"/>
                      </a:lnTo>
                      <a:lnTo>
                        <a:pt x="56" y="106"/>
                      </a:lnTo>
                      <a:lnTo>
                        <a:pt x="67" y="84"/>
                      </a:lnTo>
                      <a:lnTo>
                        <a:pt x="56" y="53"/>
                      </a:lnTo>
                      <a:lnTo>
                        <a:pt x="45" y="42"/>
                      </a:lnTo>
                      <a:lnTo>
                        <a:pt x="22" y="21"/>
                      </a:lnTo>
                      <a:lnTo>
                        <a:pt x="0" y="11"/>
                      </a:lnTo>
                      <a:lnTo>
                        <a:pt x="0" y="0"/>
                      </a:lnTo>
                      <a:lnTo>
                        <a:pt x="11" y="11"/>
                      </a:lnTo>
                      <a:lnTo>
                        <a:pt x="22" y="11"/>
                      </a:lnTo>
                      <a:lnTo>
                        <a:pt x="34" y="21"/>
                      </a:lnTo>
                      <a:lnTo>
                        <a:pt x="45" y="21"/>
                      </a:lnTo>
                      <a:lnTo>
                        <a:pt x="56" y="32"/>
                      </a:lnTo>
                      <a:lnTo>
                        <a:pt x="90" y="53"/>
                      </a:lnTo>
                      <a:close/>
                    </a:path>
                  </a:pathLst>
                </a:custGeom>
                <a:solidFill>
                  <a:srgbClr val="FFFFFF"/>
                </a:solidFill>
                <a:ln w="9525">
                  <a:noFill/>
                  <a:round/>
                  <a:headEnd/>
                  <a:tailEnd/>
                </a:ln>
              </p:spPr>
              <p:txBody>
                <a:bodyPr/>
                <a:lstStyle/>
                <a:p>
                  <a:endParaRPr lang="en-GB"/>
                </a:p>
              </p:txBody>
            </p:sp>
            <p:sp>
              <p:nvSpPr>
                <p:cNvPr id="28861" name="Freeform 74"/>
                <p:cNvSpPr>
                  <a:spLocks/>
                </p:cNvSpPr>
                <p:nvPr/>
              </p:nvSpPr>
              <p:spPr bwMode="auto">
                <a:xfrm>
                  <a:off x="2190" y="2434"/>
                  <a:ext cx="62" cy="84"/>
                </a:xfrm>
                <a:custGeom>
                  <a:avLst/>
                  <a:gdLst>
                    <a:gd name="T0" fmla="*/ 1 w 124"/>
                    <a:gd name="T1" fmla="*/ 1 h 168"/>
                    <a:gd name="T2" fmla="*/ 1 w 124"/>
                    <a:gd name="T3" fmla="*/ 1 h 168"/>
                    <a:gd name="T4" fmla="*/ 1 w 124"/>
                    <a:gd name="T5" fmla="*/ 1 h 168"/>
                    <a:gd name="T6" fmla="*/ 1 w 124"/>
                    <a:gd name="T7" fmla="*/ 1 h 168"/>
                    <a:gd name="T8" fmla="*/ 1 w 124"/>
                    <a:gd name="T9" fmla="*/ 2 h 168"/>
                    <a:gd name="T10" fmla="*/ 1 w 124"/>
                    <a:gd name="T11" fmla="*/ 2 h 168"/>
                    <a:gd name="T12" fmla="*/ 1 w 124"/>
                    <a:gd name="T13" fmla="*/ 2 h 168"/>
                    <a:gd name="T14" fmla="*/ 1 w 124"/>
                    <a:gd name="T15" fmla="*/ 2 h 168"/>
                    <a:gd name="T16" fmla="*/ 1 w 124"/>
                    <a:gd name="T17" fmla="*/ 2 h 168"/>
                    <a:gd name="T18" fmla="*/ 1 w 124"/>
                    <a:gd name="T19" fmla="*/ 2 h 168"/>
                    <a:gd name="T20" fmla="*/ 1 w 124"/>
                    <a:gd name="T21" fmla="*/ 2 h 168"/>
                    <a:gd name="T22" fmla="*/ 1 w 124"/>
                    <a:gd name="T23" fmla="*/ 1 h 168"/>
                    <a:gd name="T24" fmla="*/ 1 w 124"/>
                    <a:gd name="T25" fmla="*/ 1 h 168"/>
                    <a:gd name="T26" fmla="*/ 1 w 124"/>
                    <a:gd name="T27" fmla="*/ 1 h 168"/>
                    <a:gd name="T28" fmla="*/ 1 w 124"/>
                    <a:gd name="T29" fmla="*/ 1 h 168"/>
                    <a:gd name="T30" fmla="*/ 1 w 124"/>
                    <a:gd name="T31" fmla="*/ 1 h 168"/>
                    <a:gd name="T32" fmla="*/ 1 w 124"/>
                    <a:gd name="T33" fmla="*/ 1 h 168"/>
                    <a:gd name="T34" fmla="*/ 1 w 124"/>
                    <a:gd name="T35" fmla="*/ 1 h 168"/>
                    <a:gd name="T36" fmla="*/ 1 w 124"/>
                    <a:gd name="T37" fmla="*/ 1 h 168"/>
                    <a:gd name="T38" fmla="*/ 1 w 124"/>
                    <a:gd name="T39" fmla="*/ 1 h 168"/>
                    <a:gd name="T40" fmla="*/ 1 w 124"/>
                    <a:gd name="T41" fmla="*/ 1 h 168"/>
                    <a:gd name="T42" fmla="*/ 0 w 124"/>
                    <a:gd name="T43" fmla="*/ 0 h 168"/>
                    <a:gd name="T44" fmla="*/ 1 w 124"/>
                    <a:gd name="T45" fmla="*/ 0 h 168"/>
                    <a:gd name="T46" fmla="*/ 1 w 124"/>
                    <a:gd name="T47" fmla="*/ 0 h 168"/>
                    <a:gd name="T48" fmla="*/ 1 w 124"/>
                    <a:gd name="T49" fmla="*/ 1 h 168"/>
                    <a:gd name="T50" fmla="*/ 1 w 124"/>
                    <a:gd name="T51" fmla="*/ 1 h 168"/>
                    <a:gd name="T52" fmla="*/ 1 w 124"/>
                    <a:gd name="T53" fmla="*/ 1 h 1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68"/>
                    <a:gd name="T83" fmla="*/ 124 w 124"/>
                    <a:gd name="T84" fmla="*/ 168 h 1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68">
                      <a:moveTo>
                        <a:pt x="90" y="42"/>
                      </a:moveTo>
                      <a:lnTo>
                        <a:pt x="112" y="73"/>
                      </a:lnTo>
                      <a:lnTo>
                        <a:pt x="124" y="84"/>
                      </a:lnTo>
                      <a:lnTo>
                        <a:pt x="124" y="95"/>
                      </a:lnTo>
                      <a:lnTo>
                        <a:pt x="124" y="158"/>
                      </a:lnTo>
                      <a:lnTo>
                        <a:pt x="112" y="158"/>
                      </a:lnTo>
                      <a:lnTo>
                        <a:pt x="101" y="168"/>
                      </a:lnTo>
                      <a:lnTo>
                        <a:pt x="90" y="168"/>
                      </a:lnTo>
                      <a:lnTo>
                        <a:pt x="79" y="168"/>
                      </a:lnTo>
                      <a:lnTo>
                        <a:pt x="67" y="158"/>
                      </a:lnTo>
                      <a:lnTo>
                        <a:pt x="45" y="147"/>
                      </a:lnTo>
                      <a:lnTo>
                        <a:pt x="34" y="126"/>
                      </a:lnTo>
                      <a:lnTo>
                        <a:pt x="45" y="116"/>
                      </a:lnTo>
                      <a:lnTo>
                        <a:pt x="45" y="105"/>
                      </a:lnTo>
                      <a:lnTo>
                        <a:pt x="56" y="95"/>
                      </a:lnTo>
                      <a:lnTo>
                        <a:pt x="67" y="73"/>
                      </a:lnTo>
                      <a:lnTo>
                        <a:pt x="56" y="52"/>
                      </a:lnTo>
                      <a:lnTo>
                        <a:pt x="45" y="31"/>
                      </a:lnTo>
                      <a:lnTo>
                        <a:pt x="34" y="21"/>
                      </a:lnTo>
                      <a:lnTo>
                        <a:pt x="22" y="10"/>
                      </a:lnTo>
                      <a:lnTo>
                        <a:pt x="11" y="10"/>
                      </a:lnTo>
                      <a:lnTo>
                        <a:pt x="0" y="0"/>
                      </a:lnTo>
                      <a:lnTo>
                        <a:pt x="11" y="0"/>
                      </a:lnTo>
                      <a:lnTo>
                        <a:pt x="22" y="0"/>
                      </a:lnTo>
                      <a:lnTo>
                        <a:pt x="34" y="10"/>
                      </a:lnTo>
                      <a:lnTo>
                        <a:pt x="56" y="21"/>
                      </a:lnTo>
                      <a:lnTo>
                        <a:pt x="90" y="42"/>
                      </a:lnTo>
                      <a:close/>
                    </a:path>
                  </a:pathLst>
                </a:custGeom>
                <a:noFill/>
                <a:ln w="9525">
                  <a:solidFill>
                    <a:srgbClr val="000000"/>
                  </a:solidFill>
                  <a:prstDash val="solid"/>
                  <a:round/>
                  <a:headEnd/>
                  <a:tailEnd/>
                </a:ln>
              </p:spPr>
              <p:txBody>
                <a:bodyPr/>
                <a:lstStyle/>
                <a:p>
                  <a:endParaRPr lang="en-GB"/>
                </a:p>
              </p:txBody>
            </p:sp>
          </p:grpSp>
          <p:grpSp>
            <p:nvGrpSpPr>
              <p:cNvPr id="28850" name="Group 75"/>
              <p:cNvGrpSpPr>
                <a:grpSpLocks/>
              </p:cNvGrpSpPr>
              <p:nvPr/>
            </p:nvGrpSpPr>
            <p:grpSpPr bwMode="auto">
              <a:xfrm>
                <a:off x="1920" y="2476"/>
                <a:ext cx="180" cy="37"/>
                <a:chOff x="1920" y="2476"/>
                <a:chExt cx="180" cy="37"/>
              </a:xfrm>
            </p:grpSpPr>
            <p:sp>
              <p:nvSpPr>
                <p:cNvPr id="28851" name="Freeform 76"/>
                <p:cNvSpPr>
                  <a:spLocks/>
                </p:cNvSpPr>
                <p:nvPr/>
              </p:nvSpPr>
              <p:spPr bwMode="auto">
                <a:xfrm>
                  <a:off x="1920" y="2476"/>
                  <a:ext cx="175" cy="37"/>
                </a:xfrm>
                <a:custGeom>
                  <a:avLst/>
                  <a:gdLst>
                    <a:gd name="T0" fmla="*/ 0 w 349"/>
                    <a:gd name="T1" fmla="*/ 1 h 74"/>
                    <a:gd name="T2" fmla="*/ 0 w 349"/>
                    <a:gd name="T3" fmla="*/ 1 h 74"/>
                    <a:gd name="T4" fmla="*/ 0 w 349"/>
                    <a:gd name="T5" fmla="*/ 1 h 74"/>
                    <a:gd name="T6" fmla="*/ 0 w 349"/>
                    <a:gd name="T7" fmla="*/ 1 h 74"/>
                    <a:gd name="T8" fmla="*/ 1 w 349"/>
                    <a:gd name="T9" fmla="*/ 1 h 74"/>
                    <a:gd name="T10" fmla="*/ 1 w 349"/>
                    <a:gd name="T11" fmla="*/ 1 h 74"/>
                    <a:gd name="T12" fmla="*/ 1 w 349"/>
                    <a:gd name="T13" fmla="*/ 1 h 74"/>
                    <a:gd name="T14" fmla="*/ 1 w 349"/>
                    <a:gd name="T15" fmla="*/ 1 h 74"/>
                    <a:gd name="T16" fmla="*/ 2 w 349"/>
                    <a:gd name="T17" fmla="*/ 1 h 74"/>
                    <a:gd name="T18" fmla="*/ 2 w 349"/>
                    <a:gd name="T19" fmla="*/ 1 h 74"/>
                    <a:gd name="T20" fmla="*/ 2 w 349"/>
                    <a:gd name="T21" fmla="*/ 1 h 74"/>
                    <a:gd name="T22" fmla="*/ 3 w 349"/>
                    <a:gd name="T23" fmla="*/ 1 h 74"/>
                    <a:gd name="T24" fmla="*/ 3 w 349"/>
                    <a:gd name="T25" fmla="*/ 1 h 74"/>
                    <a:gd name="T26" fmla="*/ 3 w 349"/>
                    <a:gd name="T27" fmla="*/ 1 h 74"/>
                    <a:gd name="T28" fmla="*/ 3 w 349"/>
                    <a:gd name="T29" fmla="*/ 1 h 74"/>
                    <a:gd name="T30" fmla="*/ 3 w 349"/>
                    <a:gd name="T31" fmla="*/ 1 h 74"/>
                    <a:gd name="T32" fmla="*/ 3 w 349"/>
                    <a:gd name="T33" fmla="*/ 1 h 74"/>
                    <a:gd name="T34" fmla="*/ 3 w 349"/>
                    <a:gd name="T35" fmla="*/ 1 h 74"/>
                    <a:gd name="T36" fmla="*/ 3 w 349"/>
                    <a:gd name="T37" fmla="*/ 1 h 74"/>
                    <a:gd name="T38" fmla="*/ 3 w 349"/>
                    <a:gd name="T39" fmla="*/ 1 h 74"/>
                    <a:gd name="T40" fmla="*/ 2 w 349"/>
                    <a:gd name="T41" fmla="*/ 1 h 74"/>
                    <a:gd name="T42" fmla="*/ 2 w 349"/>
                    <a:gd name="T43" fmla="*/ 1 h 74"/>
                    <a:gd name="T44" fmla="*/ 2 w 349"/>
                    <a:gd name="T45" fmla="*/ 1 h 74"/>
                    <a:gd name="T46" fmla="*/ 1 w 349"/>
                    <a:gd name="T47" fmla="*/ 1 h 74"/>
                    <a:gd name="T48" fmla="*/ 1 w 349"/>
                    <a:gd name="T49" fmla="*/ 1 h 74"/>
                    <a:gd name="T50" fmla="*/ 1 w 349"/>
                    <a:gd name="T51" fmla="*/ 1 h 74"/>
                    <a:gd name="T52" fmla="*/ 1 w 349"/>
                    <a:gd name="T53" fmla="*/ 0 h 74"/>
                    <a:gd name="T54" fmla="*/ 0 w 349"/>
                    <a:gd name="T55" fmla="*/ 0 h 74"/>
                    <a:gd name="T56" fmla="*/ 0 w 349"/>
                    <a:gd name="T57" fmla="*/ 1 h 74"/>
                    <a:gd name="T58" fmla="*/ 0 w 349"/>
                    <a:gd name="T59" fmla="*/ 1 h 74"/>
                    <a:gd name="T60" fmla="*/ 0 w 349"/>
                    <a:gd name="T61" fmla="*/ 1 h 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49"/>
                    <a:gd name="T94" fmla="*/ 0 h 74"/>
                    <a:gd name="T95" fmla="*/ 349 w 349"/>
                    <a:gd name="T96" fmla="*/ 74 h 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49" h="74">
                      <a:moveTo>
                        <a:pt x="0" y="32"/>
                      </a:moveTo>
                      <a:lnTo>
                        <a:pt x="0" y="42"/>
                      </a:lnTo>
                      <a:lnTo>
                        <a:pt x="0" y="63"/>
                      </a:lnTo>
                      <a:lnTo>
                        <a:pt x="0" y="74"/>
                      </a:lnTo>
                      <a:lnTo>
                        <a:pt x="34" y="63"/>
                      </a:lnTo>
                      <a:lnTo>
                        <a:pt x="68" y="63"/>
                      </a:lnTo>
                      <a:lnTo>
                        <a:pt x="102" y="63"/>
                      </a:lnTo>
                      <a:lnTo>
                        <a:pt x="124" y="63"/>
                      </a:lnTo>
                      <a:lnTo>
                        <a:pt x="169" y="63"/>
                      </a:lnTo>
                      <a:lnTo>
                        <a:pt x="203" y="63"/>
                      </a:lnTo>
                      <a:lnTo>
                        <a:pt x="248" y="63"/>
                      </a:lnTo>
                      <a:lnTo>
                        <a:pt x="293" y="63"/>
                      </a:lnTo>
                      <a:lnTo>
                        <a:pt x="327" y="63"/>
                      </a:lnTo>
                      <a:lnTo>
                        <a:pt x="338" y="53"/>
                      </a:lnTo>
                      <a:lnTo>
                        <a:pt x="349" y="53"/>
                      </a:lnTo>
                      <a:lnTo>
                        <a:pt x="349" y="32"/>
                      </a:lnTo>
                      <a:lnTo>
                        <a:pt x="349" y="11"/>
                      </a:lnTo>
                      <a:lnTo>
                        <a:pt x="338" y="11"/>
                      </a:lnTo>
                      <a:lnTo>
                        <a:pt x="327" y="11"/>
                      </a:lnTo>
                      <a:lnTo>
                        <a:pt x="293" y="11"/>
                      </a:lnTo>
                      <a:lnTo>
                        <a:pt x="248" y="11"/>
                      </a:lnTo>
                      <a:lnTo>
                        <a:pt x="203" y="11"/>
                      </a:lnTo>
                      <a:lnTo>
                        <a:pt x="169" y="11"/>
                      </a:lnTo>
                      <a:lnTo>
                        <a:pt x="124" y="11"/>
                      </a:lnTo>
                      <a:lnTo>
                        <a:pt x="102" y="11"/>
                      </a:lnTo>
                      <a:lnTo>
                        <a:pt x="68" y="11"/>
                      </a:lnTo>
                      <a:lnTo>
                        <a:pt x="34" y="0"/>
                      </a:lnTo>
                      <a:lnTo>
                        <a:pt x="0" y="0"/>
                      </a:lnTo>
                      <a:lnTo>
                        <a:pt x="0" y="11"/>
                      </a:lnTo>
                      <a:lnTo>
                        <a:pt x="0" y="21"/>
                      </a:lnTo>
                      <a:lnTo>
                        <a:pt x="0" y="32"/>
                      </a:lnTo>
                      <a:close/>
                    </a:path>
                  </a:pathLst>
                </a:custGeom>
                <a:solidFill>
                  <a:srgbClr val="000000"/>
                </a:solidFill>
                <a:ln w="9525">
                  <a:noFill/>
                  <a:round/>
                  <a:headEnd/>
                  <a:tailEnd/>
                </a:ln>
              </p:spPr>
              <p:txBody>
                <a:bodyPr/>
                <a:lstStyle/>
                <a:p>
                  <a:endParaRPr lang="en-GB"/>
                </a:p>
              </p:txBody>
            </p:sp>
            <p:sp>
              <p:nvSpPr>
                <p:cNvPr id="28852" name="Freeform 77"/>
                <p:cNvSpPr>
                  <a:spLocks/>
                </p:cNvSpPr>
                <p:nvPr/>
              </p:nvSpPr>
              <p:spPr bwMode="auto">
                <a:xfrm>
                  <a:off x="1920" y="2476"/>
                  <a:ext cx="180" cy="37"/>
                </a:xfrm>
                <a:custGeom>
                  <a:avLst/>
                  <a:gdLst>
                    <a:gd name="T0" fmla="*/ 0 w 361"/>
                    <a:gd name="T1" fmla="*/ 1 h 74"/>
                    <a:gd name="T2" fmla="*/ 0 w 361"/>
                    <a:gd name="T3" fmla="*/ 1 h 74"/>
                    <a:gd name="T4" fmla="*/ 0 w 361"/>
                    <a:gd name="T5" fmla="*/ 1 h 74"/>
                    <a:gd name="T6" fmla="*/ 0 w 361"/>
                    <a:gd name="T7" fmla="*/ 1 h 74"/>
                    <a:gd name="T8" fmla="*/ 0 w 361"/>
                    <a:gd name="T9" fmla="*/ 1 h 74"/>
                    <a:gd name="T10" fmla="*/ 0 w 361"/>
                    <a:gd name="T11" fmla="*/ 1 h 74"/>
                    <a:gd name="T12" fmla="*/ 0 w 361"/>
                    <a:gd name="T13" fmla="*/ 1 h 74"/>
                    <a:gd name="T14" fmla="*/ 0 w 361"/>
                    <a:gd name="T15" fmla="*/ 1 h 74"/>
                    <a:gd name="T16" fmla="*/ 1 w 361"/>
                    <a:gd name="T17" fmla="*/ 1 h 74"/>
                    <a:gd name="T18" fmla="*/ 1 w 361"/>
                    <a:gd name="T19" fmla="*/ 1 h 74"/>
                    <a:gd name="T20" fmla="*/ 1 w 361"/>
                    <a:gd name="T21" fmla="*/ 1 h 74"/>
                    <a:gd name="T22" fmla="*/ 2 w 361"/>
                    <a:gd name="T23" fmla="*/ 1 h 74"/>
                    <a:gd name="T24" fmla="*/ 2 w 361"/>
                    <a:gd name="T25" fmla="*/ 1 h 74"/>
                    <a:gd name="T26" fmla="*/ 2 w 361"/>
                    <a:gd name="T27" fmla="*/ 1 h 74"/>
                    <a:gd name="T28" fmla="*/ 2 w 361"/>
                    <a:gd name="T29" fmla="*/ 1 h 74"/>
                    <a:gd name="T30" fmla="*/ 2 w 361"/>
                    <a:gd name="T31" fmla="*/ 1 h 74"/>
                    <a:gd name="T32" fmla="*/ 2 w 361"/>
                    <a:gd name="T33" fmla="*/ 1 h 74"/>
                    <a:gd name="T34" fmla="*/ 2 w 361"/>
                    <a:gd name="T35" fmla="*/ 1 h 74"/>
                    <a:gd name="T36" fmla="*/ 2 w 361"/>
                    <a:gd name="T37" fmla="*/ 1 h 74"/>
                    <a:gd name="T38" fmla="*/ 2 w 361"/>
                    <a:gd name="T39" fmla="*/ 1 h 74"/>
                    <a:gd name="T40" fmla="*/ 2 w 361"/>
                    <a:gd name="T41" fmla="*/ 1 h 74"/>
                    <a:gd name="T42" fmla="*/ 2 w 361"/>
                    <a:gd name="T43" fmla="*/ 1 h 74"/>
                    <a:gd name="T44" fmla="*/ 1 w 361"/>
                    <a:gd name="T45" fmla="*/ 1 h 74"/>
                    <a:gd name="T46" fmla="*/ 1 w 361"/>
                    <a:gd name="T47" fmla="*/ 1 h 74"/>
                    <a:gd name="T48" fmla="*/ 1 w 361"/>
                    <a:gd name="T49" fmla="*/ 1 h 74"/>
                    <a:gd name="T50" fmla="*/ 0 w 361"/>
                    <a:gd name="T51" fmla="*/ 1 h 74"/>
                    <a:gd name="T52" fmla="*/ 0 w 361"/>
                    <a:gd name="T53" fmla="*/ 1 h 74"/>
                    <a:gd name="T54" fmla="*/ 0 w 361"/>
                    <a:gd name="T55" fmla="*/ 1 h 74"/>
                    <a:gd name="T56" fmla="*/ 0 w 361"/>
                    <a:gd name="T57" fmla="*/ 0 h 74"/>
                    <a:gd name="T58" fmla="*/ 0 w 361"/>
                    <a:gd name="T59" fmla="*/ 0 h 74"/>
                    <a:gd name="T60" fmla="*/ 0 w 361"/>
                    <a:gd name="T61" fmla="*/ 1 h 74"/>
                    <a:gd name="T62" fmla="*/ 0 w 361"/>
                    <a:gd name="T63" fmla="*/ 1 h 74"/>
                    <a:gd name="T64" fmla="*/ 0 w 361"/>
                    <a:gd name="T65" fmla="*/ 1 h 7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1"/>
                    <a:gd name="T100" fmla="*/ 0 h 74"/>
                    <a:gd name="T101" fmla="*/ 361 w 361"/>
                    <a:gd name="T102" fmla="*/ 74 h 7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1" h="74">
                      <a:moveTo>
                        <a:pt x="0" y="32"/>
                      </a:moveTo>
                      <a:lnTo>
                        <a:pt x="0" y="42"/>
                      </a:lnTo>
                      <a:lnTo>
                        <a:pt x="0" y="63"/>
                      </a:lnTo>
                      <a:lnTo>
                        <a:pt x="11" y="74"/>
                      </a:lnTo>
                      <a:lnTo>
                        <a:pt x="34" y="63"/>
                      </a:lnTo>
                      <a:lnTo>
                        <a:pt x="79" y="63"/>
                      </a:lnTo>
                      <a:lnTo>
                        <a:pt x="102" y="63"/>
                      </a:lnTo>
                      <a:lnTo>
                        <a:pt x="124" y="63"/>
                      </a:lnTo>
                      <a:lnTo>
                        <a:pt x="169" y="63"/>
                      </a:lnTo>
                      <a:lnTo>
                        <a:pt x="214" y="63"/>
                      </a:lnTo>
                      <a:lnTo>
                        <a:pt x="248" y="63"/>
                      </a:lnTo>
                      <a:lnTo>
                        <a:pt x="293" y="63"/>
                      </a:lnTo>
                      <a:lnTo>
                        <a:pt x="327" y="63"/>
                      </a:lnTo>
                      <a:lnTo>
                        <a:pt x="338" y="63"/>
                      </a:lnTo>
                      <a:lnTo>
                        <a:pt x="349" y="53"/>
                      </a:lnTo>
                      <a:lnTo>
                        <a:pt x="361" y="53"/>
                      </a:lnTo>
                      <a:lnTo>
                        <a:pt x="361" y="32"/>
                      </a:lnTo>
                      <a:lnTo>
                        <a:pt x="361" y="11"/>
                      </a:lnTo>
                      <a:lnTo>
                        <a:pt x="349" y="11"/>
                      </a:lnTo>
                      <a:lnTo>
                        <a:pt x="338" y="11"/>
                      </a:lnTo>
                      <a:lnTo>
                        <a:pt x="327" y="11"/>
                      </a:lnTo>
                      <a:lnTo>
                        <a:pt x="293" y="11"/>
                      </a:lnTo>
                      <a:lnTo>
                        <a:pt x="248" y="11"/>
                      </a:lnTo>
                      <a:lnTo>
                        <a:pt x="214" y="11"/>
                      </a:lnTo>
                      <a:lnTo>
                        <a:pt x="169" y="11"/>
                      </a:lnTo>
                      <a:lnTo>
                        <a:pt x="124" y="11"/>
                      </a:lnTo>
                      <a:lnTo>
                        <a:pt x="102" y="11"/>
                      </a:lnTo>
                      <a:lnTo>
                        <a:pt x="79" y="11"/>
                      </a:lnTo>
                      <a:lnTo>
                        <a:pt x="34" y="0"/>
                      </a:lnTo>
                      <a:lnTo>
                        <a:pt x="11" y="0"/>
                      </a:lnTo>
                      <a:lnTo>
                        <a:pt x="0" y="11"/>
                      </a:lnTo>
                      <a:lnTo>
                        <a:pt x="0" y="21"/>
                      </a:lnTo>
                      <a:lnTo>
                        <a:pt x="0" y="32"/>
                      </a:lnTo>
                      <a:close/>
                    </a:path>
                  </a:pathLst>
                </a:custGeom>
                <a:noFill/>
                <a:ln w="9525">
                  <a:solidFill>
                    <a:srgbClr val="000000"/>
                  </a:solidFill>
                  <a:prstDash val="solid"/>
                  <a:round/>
                  <a:headEnd/>
                  <a:tailEnd/>
                </a:ln>
              </p:spPr>
              <p:txBody>
                <a:bodyPr/>
                <a:lstStyle/>
                <a:p>
                  <a:endParaRPr lang="en-GB"/>
                </a:p>
              </p:txBody>
            </p:sp>
            <p:sp>
              <p:nvSpPr>
                <p:cNvPr id="28853" name="Freeform 78"/>
                <p:cNvSpPr>
                  <a:spLocks/>
                </p:cNvSpPr>
                <p:nvPr/>
              </p:nvSpPr>
              <p:spPr bwMode="auto">
                <a:xfrm>
                  <a:off x="1920" y="2476"/>
                  <a:ext cx="175" cy="21"/>
                </a:xfrm>
                <a:custGeom>
                  <a:avLst/>
                  <a:gdLst>
                    <a:gd name="T0" fmla="*/ 3 w 349"/>
                    <a:gd name="T1" fmla="*/ 1 h 42"/>
                    <a:gd name="T2" fmla="*/ 3 w 349"/>
                    <a:gd name="T3" fmla="*/ 1 h 42"/>
                    <a:gd name="T4" fmla="*/ 3 w 349"/>
                    <a:gd name="T5" fmla="*/ 1 h 42"/>
                    <a:gd name="T6" fmla="*/ 3 w 349"/>
                    <a:gd name="T7" fmla="*/ 1 h 42"/>
                    <a:gd name="T8" fmla="*/ 3 w 349"/>
                    <a:gd name="T9" fmla="*/ 1 h 42"/>
                    <a:gd name="T10" fmla="*/ 2 w 349"/>
                    <a:gd name="T11" fmla="*/ 1 h 42"/>
                    <a:gd name="T12" fmla="*/ 2 w 349"/>
                    <a:gd name="T13" fmla="*/ 1 h 42"/>
                    <a:gd name="T14" fmla="*/ 2 w 349"/>
                    <a:gd name="T15" fmla="*/ 1 h 42"/>
                    <a:gd name="T16" fmla="*/ 1 w 349"/>
                    <a:gd name="T17" fmla="*/ 1 h 42"/>
                    <a:gd name="T18" fmla="*/ 1 w 349"/>
                    <a:gd name="T19" fmla="*/ 1 h 42"/>
                    <a:gd name="T20" fmla="*/ 1 w 349"/>
                    <a:gd name="T21" fmla="*/ 1 h 42"/>
                    <a:gd name="T22" fmla="*/ 1 w 349"/>
                    <a:gd name="T23" fmla="*/ 1 h 42"/>
                    <a:gd name="T24" fmla="*/ 1 w 349"/>
                    <a:gd name="T25" fmla="*/ 1 h 42"/>
                    <a:gd name="T26" fmla="*/ 1 w 349"/>
                    <a:gd name="T27" fmla="*/ 1 h 42"/>
                    <a:gd name="T28" fmla="*/ 1 w 349"/>
                    <a:gd name="T29" fmla="*/ 0 h 42"/>
                    <a:gd name="T30" fmla="*/ 0 w 349"/>
                    <a:gd name="T31" fmla="*/ 0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
                    <a:gd name="T49" fmla="*/ 0 h 42"/>
                    <a:gd name="T50" fmla="*/ 349 w 349"/>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 h="42">
                      <a:moveTo>
                        <a:pt x="349" y="42"/>
                      </a:moveTo>
                      <a:lnTo>
                        <a:pt x="349" y="21"/>
                      </a:lnTo>
                      <a:lnTo>
                        <a:pt x="338" y="11"/>
                      </a:lnTo>
                      <a:lnTo>
                        <a:pt x="327" y="11"/>
                      </a:lnTo>
                      <a:lnTo>
                        <a:pt x="293" y="11"/>
                      </a:lnTo>
                      <a:lnTo>
                        <a:pt x="248" y="11"/>
                      </a:lnTo>
                      <a:lnTo>
                        <a:pt x="203" y="11"/>
                      </a:lnTo>
                      <a:lnTo>
                        <a:pt x="158" y="11"/>
                      </a:lnTo>
                      <a:lnTo>
                        <a:pt x="124" y="11"/>
                      </a:lnTo>
                      <a:lnTo>
                        <a:pt x="102" y="11"/>
                      </a:lnTo>
                      <a:lnTo>
                        <a:pt x="68" y="11"/>
                      </a:lnTo>
                      <a:lnTo>
                        <a:pt x="45" y="11"/>
                      </a:lnTo>
                      <a:lnTo>
                        <a:pt x="34" y="11"/>
                      </a:lnTo>
                      <a:lnTo>
                        <a:pt x="23" y="11"/>
                      </a:lnTo>
                      <a:lnTo>
                        <a:pt x="11" y="0"/>
                      </a:lnTo>
                      <a:lnTo>
                        <a:pt x="0" y="0"/>
                      </a:lnTo>
                    </a:path>
                  </a:pathLst>
                </a:custGeom>
                <a:noFill/>
                <a:ln w="9525">
                  <a:solidFill>
                    <a:srgbClr val="FFFFFF"/>
                  </a:solidFill>
                  <a:prstDash val="solid"/>
                  <a:round/>
                  <a:headEnd/>
                  <a:tailEnd/>
                </a:ln>
              </p:spPr>
              <p:txBody>
                <a:bodyPr/>
                <a:lstStyle/>
                <a:p>
                  <a:endParaRPr lang="en-GB"/>
                </a:p>
              </p:txBody>
            </p:sp>
          </p:grpSp>
        </p:grpSp>
        <p:grpSp>
          <p:nvGrpSpPr>
            <p:cNvPr id="28711" name="Group 79"/>
            <p:cNvGrpSpPr>
              <a:grpSpLocks/>
            </p:cNvGrpSpPr>
            <p:nvPr/>
          </p:nvGrpSpPr>
          <p:grpSpPr bwMode="auto">
            <a:xfrm>
              <a:off x="3029" y="2439"/>
              <a:ext cx="394" cy="105"/>
              <a:chOff x="3029" y="2439"/>
              <a:chExt cx="394" cy="105"/>
            </a:xfrm>
          </p:grpSpPr>
          <p:sp>
            <p:nvSpPr>
              <p:cNvPr id="28836" name="Freeform 80"/>
              <p:cNvSpPr>
                <a:spLocks/>
              </p:cNvSpPr>
              <p:nvPr/>
            </p:nvSpPr>
            <p:spPr bwMode="auto">
              <a:xfrm>
                <a:off x="3046" y="2492"/>
                <a:ext cx="57" cy="42"/>
              </a:xfrm>
              <a:custGeom>
                <a:avLst/>
                <a:gdLst>
                  <a:gd name="T0" fmla="*/ 1 w 112"/>
                  <a:gd name="T1" fmla="*/ 1 h 84"/>
                  <a:gd name="T2" fmla="*/ 1 w 112"/>
                  <a:gd name="T3" fmla="*/ 1 h 84"/>
                  <a:gd name="T4" fmla="*/ 0 w 112"/>
                  <a:gd name="T5" fmla="*/ 1 h 84"/>
                  <a:gd name="T6" fmla="*/ 0 w 112"/>
                  <a:gd name="T7" fmla="*/ 1 h 84"/>
                  <a:gd name="T8" fmla="*/ 1 w 112"/>
                  <a:gd name="T9" fmla="*/ 1 h 84"/>
                  <a:gd name="T10" fmla="*/ 1 w 112"/>
                  <a:gd name="T11" fmla="*/ 0 h 84"/>
                  <a:gd name="T12" fmla="*/ 1 w 112"/>
                  <a:gd name="T13" fmla="*/ 1 h 84"/>
                  <a:gd name="T14" fmla="*/ 1 w 112"/>
                  <a:gd name="T15" fmla="*/ 1 h 84"/>
                  <a:gd name="T16" fmla="*/ 1 w 112"/>
                  <a:gd name="T17" fmla="*/ 1 h 84"/>
                  <a:gd name="T18" fmla="*/ 1 w 112"/>
                  <a:gd name="T19" fmla="*/ 1 h 84"/>
                  <a:gd name="T20" fmla="*/ 1 w 112"/>
                  <a:gd name="T21" fmla="*/ 1 h 84"/>
                  <a:gd name="T22" fmla="*/ 1 w 112"/>
                  <a:gd name="T23" fmla="*/ 1 h 8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
                  <a:gd name="T37" fmla="*/ 0 h 84"/>
                  <a:gd name="T38" fmla="*/ 112 w 112"/>
                  <a:gd name="T39" fmla="*/ 84 h 8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 h="84">
                    <a:moveTo>
                      <a:pt x="33" y="73"/>
                    </a:moveTo>
                    <a:lnTo>
                      <a:pt x="11" y="63"/>
                    </a:lnTo>
                    <a:lnTo>
                      <a:pt x="0" y="63"/>
                    </a:lnTo>
                    <a:lnTo>
                      <a:pt x="0" y="52"/>
                    </a:lnTo>
                    <a:lnTo>
                      <a:pt x="67" y="21"/>
                    </a:lnTo>
                    <a:lnTo>
                      <a:pt x="78" y="0"/>
                    </a:lnTo>
                    <a:lnTo>
                      <a:pt x="112" y="73"/>
                    </a:lnTo>
                    <a:lnTo>
                      <a:pt x="101" y="84"/>
                    </a:lnTo>
                    <a:lnTo>
                      <a:pt x="90" y="84"/>
                    </a:lnTo>
                    <a:lnTo>
                      <a:pt x="78" y="84"/>
                    </a:lnTo>
                    <a:lnTo>
                      <a:pt x="67" y="84"/>
                    </a:lnTo>
                    <a:lnTo>
                      <a:pt x="33" y="73"/>
                    </a:lnTo>
                    <a:close/>
                  </a:path>
                </a:pathLst>
              </a:custGeom>
              <a:solidFill>
                <a:srgbClr val="FFFFFF"/>
              </a:solidFill>
              <a:ln w="9525">
                <a:noFill/>
                <a:round/>
                <a:headEnd/>
                <a:tailEnd/>
              </a:ln>
            </p:spPr>
            <p:txBody>
              <a:bodyPr/>
              <a:lstStyle/>
              <a:p>
                <a:endParaRPr lang="en-GB"/>
              </a:p>
            </p:txBody>
          </p:sp>
          <p:sp>
            <p:nvSpPr>
              <p:cNvPr id="28837" name="Freeform 81"/>
              <p:cNvSpPr>
                <a:spLocks/>
              </p:cNvSpPr>
              <p:nvPr/>
            </p:nvSpPr>
            <p:spPr bwMode="auto">
              <a:xfrm>
                <a:off x="3046" y="2492"/>
                <a:ext cx="51" cy="42"/>
              </a:xfrm>
              <a:custGeom>
                <a:avLst/>
                <a:gdLst>
                  <a:gd name="T0" fmla="*/ 1 w 101"/>
                  <a:gd name="T1" fmla="*/ 1 h 84"/>
                  <a:gd name="T2" fmla="*/ 0 w 101"/>
                  <a:gd name="T3" fmla="*/ 1 h 84"/>
                  <a:gd name="T4" fmla="*/ 0 w 101"/>
                  <a:gd name="T5" fmla="*/ 1 h 84"/>
                  <a:gd name="T6" fmla="*/ 1 w 101"/>
                  <a:gd name="T7" fmla="*/ 1 h 84"/>
                  <a:gd name="T8" fmla="*/ 1 w 101"/>
                  <a:gd name="T9" fmla="*/ 0 h 84"/>
                  <a:gd name="T10" fmla="*/ 1 w 101"/>
                  <a:gd name="T11" fmla="*/ 1 h 84"/>
                  <a:gd name="T12" fmla="*/ 1 w 101"/>
                  <a:gd name="T13" fmla="*/ 1 h 84"/>
                  <a:gd name="T14" fmla="*/ 1 w 101"/>
                  <a:gd name="T15" fmla="*/ 1 h 84"/>
                  <a:gd name="T16" fmla="*/ 1 w 101"/>
                  <a:gd name="T17" fmla="*/ 1 h 84"/>
                  <a:gd name="T18" fmla="*/ 1 w 101"/>
                  <a:gd name="T19" fmla="*/ 1 h 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1"/>
                  <a:gd name="T31" fmla="*/ 0 h 84"/>
                  <a:gd name="T32" fmla="*/ 101 w 101"/>
                  <a:gd name="T33" fmla="*/ 84 h 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1" h="84">
                    <a:moveTo>
                      <a:pt x="33" y="73"/>
                    </a:moveTo>
                    <a:lnTo>
                      <a:pt x="0" y="63"/>
                    </a:lnTo>
                    <a:lnTo>
                      <a:pt x="0" y="52"/>
                    </a:lnTo>
                    <a:lnTo>
                      <a:pt x="67" y="21"/>
                    </a:lnTo>
                    <a:lnTo>
                      <a:pt x="67" y="0"/>
                    </a:lnTo>
                    <a:lnTo>
                      <a:pt x="101" y="73"/>
                    </a:lnTo>
                    <a:lnTo>
                      <a:pt x="101" y="84"/>
                    </a:lnTo>
                    <a:lnTo>
                      <a:pt x="78" y="84"/>
                    </a:lnTo>
                    <a:lnTo>
                      <a:pt x="67" y="84"/>
                    </a:lnTo>
                    <a:lnTo>
                      <a:pt x="33" y="73"/>
                    </a:lnTo>
                    <a:close/>
                  </a:path>
                </a:pathLst>
              </a:custGeom>
              <a:noFill/>
              <a:ln w="9525">
                <a:solidFill>
                  <a:srgbClr val="000000"/>
                </a:solidFill>
                <a:prstDash val="solid"/>
                <a:round/>
                <a:headEnd/>
                <a:tailEnd/>
              </a:ln>
            </p:spPr>
            <p:txBody>
              <a:bodyPr/>
              <a:lstStyle/>
              <a:p>
                <a:endParaRPr lang="en-GB"/>
              </a:p>
            </p:txBody>
          </p:sp>
          <p:sp>
            <p:nvSpPr>
              <p:cNvPr id="28838" name="Line 82"/>
              <p:cNvSpPr>
                <a:spLocks noChangeShapeType="1"/>
              </p:cNvSpPr>
              <p:nvPr/>
            </p:nvSpPr>
            <p:spPr bwMode="auto">
              <a:xfrm>
                <a:off x="3083" y="2510"/>
                <a:ext cx="1" cy="1"/>
              </a:xfrm>
              <a:prstGeom prst="line">
                <a:avLst/>
              </a:prstGeom>
              <a:noFill/>
              <a:ln w="1588">
                <a:solidFill>
                  <a:srgbClr val="000000"/>
                </a:solidFill>
                <a:round/>
                <a:headEnd/>
                <a:tailEnd/>
              </a:ln>
            </p:spPr>
            <p:txBody>
              <a:bodyPr/>
              <a:lstStyle/>
              <a:p>
                <a:endParaRPr lang="en-GB"/>
              </a:p>
            </p:txBody>
          </p:sp>
          <p:sp>
            <p:nvSpPr>
              <p:cNvPr id="28839" name="Freeform 83"/>
              <p:cNvSpPr>
                <a:spLocks/>
              </p:cNvSpPr>
              <p:nvPr/>
            </p:nvSpPr>
            <p:spPr bwMode="auto">
              <a:xfrm>
                <a:off x="3029" y="2439"/>
                <a:ext cx="394" cy="105"/>
              </a:xfrm>
              <a:custGeom>
                <a:avLst/>
                <a:gdLst>
                  <a:gd name="T0" fmla="*/ 5 w 787"/>
                  <a:gd name="T1" fmla="*/ 0 h 211"/>
                  <a:gd name="T2" fmla="*/ 6 w 787"/>
                  <a:gd name="T3" fmla="*/ 0 h 211"/>
                  <a:gd name="T4" fmla="*/ 6 w 787"/>
                  <a:gd name="T5" fmla="*/ 0 h 211"/>
                  <a:gd name="T6" fmla="*/ 6 w 787"/>
                  <a:gd name="T7" fmla="*/ 0 h 211"/>
                  <a:gd name="T8" fmla="*/ 7 w 787"/>
                  <a:gd name="T9" fmla="*/ 0 h 211"/>
                  <a:gd name="T10" fmla="*/ 7 w 787"/>
                  <a:gd name="T11" fmla="*/ 0 h 211"/>
                  <a:gd name="T12" fmla="*/ 7 w 787"/>
                  <a:gd name="T13" fmla="*/ 0 h 211"/>
                  <a:gd name="T14" fmla="*/ 6 w 787"/>
                  <a:gd name="T15" fmla="*/ 0 h 211"/>
                  <a:gd name="T16" fmla="*/ 6 w 787"/>
                  <a:gd name="T17" fmla="*/ 1 h 211"/>
                  <a:gd name="T18" fmla="*/ 6 w 787"/>
                  <a:gd name="T19" fmla="*/ 1 h 211"/>
                  <a:gd name="T20" fmla="*/ 5 w 787"/>
                  <a:gd name="T21" fmla="*/ 1 h 211"/>
                  <a:gd name="T22" fmla="*/ 5 w 787"/>
                  <a:gd name="T23" fmla="*/ 1 h 211"/>
                  <a:gd name="T24" fmla="*/ 4 w 787"/>
                  <a:gd name="T25" fmla="*/ 1 h 211"/>
                  <a:gd name="T26" fmla="*/ 3 w 787"/>
                  <a:gd name="T27" fmla="*/ 1 h 211"/>
                  <a:gd name="T28" fmla="*/ 3 w 787"/>
                  <a:gd name="T29" fmla="*/ 1 h 211"/>
                  <a:gd name="T30" fmla="*/ 3 w 787"/>
                  <a:gd name="T31" fmla="*/ 1 h 211"/>
                  <a:gd name="T32" fmla="*/ 2 w 787"/>
                  <a:gd name="T33" fmla="*/ 1 h 211"/>
                  <a:gd name="T34" fmla="*/ 2 w 787"/>
                  <a:gd name="T35" fmla="*/ 1 h 211"/>
                  <a:gd name="T36" fmla="*/ 2 w 787"/>
                  <a:gd name="T37" fmla="*/ 1 h 211"/>
                  <a:gd name="T38" fmla="*/ 2 w 787"/>
                  <a:gd name="T39" fmla="*/ 1 h 211"/>
                  <a:gd name="T40" fmla="*/ 1 w 787"/>
                  <a:gd name="T41" fmla="*/ 0 h 211"/>
                  <a:gd name="T42" fmla="*/ 1 w 787"/>
                  <a:gd name="T43" fmla="*/ 0 h 211"/>
                  <a:gd name="T44" fmla="*/ 1 w 787"/>
                  <a:gd name="T45" fmla="*/ 0 h 211"/>
                  <a:gd name="T46" fmla="*/ 1 w 787"/>
                  <a:gd name="T47" fmla="*/ 0 h 211"/>
                  <a:gd name="T48" fmla="*/ 0 w 787"/>
                  <a:gd name="T49" fmla="*/ 0 h 211"/>
                  <a:gd name="T50" fmla="*/ 1 w 787"/>
                  <a:gd name="T51" fmla="*/ 0 h 211"/>
                  <a:gd name="T52" fmla="*/ 1 w 787"/>
                  <a:gd name="T53" fmla="*/ 0 h 211"/>
                  <a:gd name="T54" fmla="*/ 1 w 787"/>
                  <a:gd name="T55" fmla="*/ 0 h 211"/>
                  <a:gd name="T56" fmla="*/ 1 w 787"/>
                  <a:gd name="T57" fmla="*/ 0 h 211"/>
                  <a:gd name="T58" fmla="*/ 2 w 787"/>
                  <a:gd name="T59" fmla="*/ 0 h 211"/>
                  <a:gd name="T60" fmla="*/ 2 w 787"/>
                  <a:gd name="T61" fmla="*/ 0 h 211"/>
                  <a:gd name="T62" fmla="*/ 2 w 787"/>
                  <a:gd name="T63" fmla="*/ 0 h 211"/>
                  <a:gd name="T64" fmla="*/ 2 w 787"/>
                  <a:gd name="T65" fmla="*/ 0 h 211"/>
                  <a:gd name="T66" fmla="*/ 2 w 787"/>
                  <a:gd name="T67" fmla="*/ 0 h 211"/>
                  <a:gd name="T68" fmla="*/ 3 w 787"/>
                  <a:gd name="T69" fmla="*/ 0 h 211"/>
                  <a:gd name="T70" fmla="*/ 3 w 787"/>
                  <a:gd name="T71" fmla="*/ 0 h 211"/>
                  <a:gd name="T72" fmla="*/ 3 w 787"/>
                  <a:gd name="T73" fmla="*/ 0 h 211"/>
                  <a:gd name="T74" fmla="*/ 3 w 787"/>
                  <a:gd name="T75" fmla="*/ 0 h 211"/>
                  <a:gd name="T76" fmla="*/ 4 w 787"/>
                  <a:gd name="T77" fmla="*/ 0 h 211"/>
                  <a:gd name="T78" fmla="*/ 4 w 787"/>
                  <a:gd name="T79" fmla="*/ 0 h 211"/>
                  <a:gd name="T80" fmla="*/ 5 w 787"/>
                  <a:gd name="T81" fmla="*/ 0 h 2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87"/>
                  <a:gd name="T124" fmla="*/ 0 h 211"/>
                  <a:gd name="T125" fmla="*/ 787 w 787"/>
                  <a:gd name="T126" fmla="*/ 211 h 2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87" h="211">
                    <a:moveTo>
                      <a:pt x="528" y="53"/>
                    </a:moveTo>
                    <a:lnTo>
                      <a:pt x="663" y="42"/>
                    </a:lnTo>
                    <a:lnTo>
                      <a:pt x="708" y="32"/>
                    </a:lnTo>
                    <a:lnTo>
                      <a:pt x="742" y="32"/>
                    </a:lnTo>
                    <a:lnTo>
                      <a:pt x="776" y="53"/>
                    </a:lnTo>
                    <a:lnTo>
                      <a:pt x="787" y="85"/>
                    </a:lnTo>
                    <a:lnTo>
                      <a:pt x="776" y="116"/>
                    </a:lnTo>
                    <a:lnTo>
                      <a:pt x="753" y="127"/>
                    </a:lnTo>
                    <a:lnTo>
                      <a:pt x="719" y="137"/>
                    </a:lnTo>
                    <a:lnTo>
                      <a:pt x="663" y="137"/>
                    </a:lnTo>
                    <a:lnTo>
                      <a:pt x="607" y="137"/>
                    </a:lnTo>
                    <a:lnTo>
                      <a:pt x="528" y="137"/>
                    </a:lnTo>
                    <a:lnTo>
                      <a:pt x="449" y="137"/>
                    </a:lnTo>
                    <a:lnTo>
                      <a:pt x="381" y="137"/>
                    </a:lnTo>
                    <a:lnTo>
                      <a:pt x="325" y="137"/>
                    </a:lnTo>
                    <a:lnTo>
                      <a:pt x="280" y="137"/>
                    </a:lnTo>
                    <a:lnTo>
                      <a:pt x="248" y="158"/>
                    </a:lnTo>
                    <a:lnTo>
                      <a:pt x="203" y="190"/>
                    </a:lnTo>
                    <a:lnTo>
                      <a:pt x="169" y="211"/>
                    </a:lnTo>
                    <a:lnTo>
                      <a:pt x="158" y="211"/>
                    </a:lnTo>
                    <a:lnTo>
                      <a:pt x="112" y="106"/>
                    </a:lnTo>
                    <a:lnTo>
                      <a:pt x="67" y="74"/>
                    </a:lnTo>
                    <a:lnTo>
                      <a:pt x="11" y="85"/>
                    </a:lnTo>
                    <a:lnTo>
                      <a:pt x="11" y="74"/>
                    </a:lnTo>
                    <a:lnTo>
                      <a:pt x="0" y="74"/>
                    </a:lnTo>
                    <a:lnTo>
                      <a:pt x="11" y="42"/>
                    </a:lnTo>
                    <a:lnTo>
                      <a:pt x="45" y="21"/>
                    </a:lnTo>
                    <a:lnTo>
                      <a:pt x="79" y="11"/>
                    </a:lnTo>
                    <a:lnTo>
                      <a:pt x="101" y="0"/>
                    </a:lnTo>
                    <a:lnTo>
                      <a:pt x="135" y="11"/>
                    </a:lnTo>
                    <a:lnTo>
                      <a:pt x="180" y="42"/>
                    </a:lnTo>
                    <a:lnTo>
                      <a:pt x="214" y="53"/>
                    </a:lnTo>
                    <a:lnTo>
                      <a:pt x="225" y="63"/>
                    </a:lnTo>
                    <a:lnTo>
                      <a:pt x="236" y="63"/>
                    </a:lnTo>
                    <a:lnTo>
                      <a:pt x="270" y="74"/>
                    </a:lnTo>
                    <a:lnTo>
                      <a:pt x="280" y="74"/>
                    </a:lnTo>
                    <a:lnTo>
                      <a:pt x="303" y="74"/>
                    </a:lnTo>
                    <a:lnTo>
                      <a:pt x="325" y="63"/>
                    </a:lnTo>
                    <a:lnTo>
                      <a:pt x="393" y="63"/>
                    </a:lnTo>
                    <a:lnTo>
                      <a:pt x="449" y="53"/>
                    </a:lnTo>
                    <a:lnTo>
                      <a:pt x="528" y="53"/>
                    </a:lnTo>
                    <a:close/>
                  </a:path>
                </a:pathLst>
              </a:custGeom>
              <a:solidFill>
                <a:srgbClr val="FFFFFF"/>
              </a:solidFill>
              <a:ln w="9525">
                <a:noFill/>
                <a:round/>
                <a:headEnd/>
                <a:tailEnd/>
              </a:ln>
            </p:spPr>
            <p:txBody>
              <a:bodyPr/>
              <a:lstStyle/>
              <a:p>
                <a:endParaRPr lang="en-GB"/>
              </a:p>
            </p:txBody>
          </p:sp>
          <p:sp>
            <p:nvSpPr>
              <p:cNvPr id="28840" name="Freeform 84"/>
              <p:cNvSpPr>
                <a:spLocks/>
              </p:cNvSpPr>
              <p:nvPr/>
            </p:nvSpPr>
            <p:spPr bwMode="auto">
              <a:xfrm>
                <a:off x="3029" y="2439"/>
                <a:ext cx="394" cy="105"/>
              </a:xfrm>
              <a:custGeom>
                <a:avLst/>
                <a:gdLst>
                  <a:gd name="T0" fmla="*/ 5 w 787"/>
                  <a:gd name="T1" fmla="*/ 0 h 211"/>
                  <a:gd name="T2" fmla="*/ 5 w 787"/>
                  <a:gd name="T3" fmla="*/ 0 h 211"/>
                  <a:gd name="T4" fmla="*/ 6 w 787"/>
                  <a:gd name="T5" fmla="*/ 0 h 211"/>
                  <a:gd name="T6" fmla="*/ 6 w 787"/>
                  <a:gd name="T7" fmla="*/ 0 h 211"/>
                  <a:gd name="T8" fmla="*/ 6 w 787"/>
                  <a:gd name="T9" fmla="*/ 0 h 211"/>
                  <a:gd name="T10" fmla="*/ 6 w 787"/>
                  <a:gd name="T11" fmla="*/ 0 h 211"/>
                  <a:gd name="T12" fmla="*/ 6 w 787"/>
                  <a:gd name="T13" fmla="*/ 0 h 211"/>
                  <a:gd name="T14" fmla="*/ 6 w 787"/>
                  <a:gd name="T15" fmla="*/ 0 h 211"/>
                  <a:gd name="T16" fmla="*/ 7 w 787"/>
                  <a:gd name="T17" fmla="*/ 0 h 211"/>
                  <a:gd name="T18" fmla="*/ 7 w 787"/>
                  <a:gd name="T19" fmla="*/ 0 h 211"/>
                  <a:gd name="T20" fmla="*/ 7 w 787"/>
                  <a:gd name="T21" fmla="*/ 0 h 211"/>
                  <a:gd name="T22" fmla="*/ 6 w 787"/>
                  <a:gd name="T23" fmla="*/ 0 h 211"/>
                  <a:gd name="T24" fmla="*/ 6 w 787"/>
                  <a:gd name="T25" fmla="*/ 0 h 211"/>
                  <a:gd name="T26" fmla="*/ 6 w 787"/>
                  <a:gd name="T27" fmla="*/ 0 h 211"/>
                  <a:gd name="T28" fmla="*/ 5 w 787"/>
                  <a:gd name="T29" fmla="*/ 1 h 211"/>
                  <a:gd name="T30" fmla="*/ 5 w 787"/>
                  <a:gd name="T31" fmla="*/ 1 h 211"/>
                  <a:gd name="T32" fmla="*/ 4 w 787"/>
                  <a:gd name="T33" fmla="*/ 1 h 211"/>
                  <a:gd name="T34" fmla="*/ 3 w 787"/>
                  <a:gd name="T35" fmla="*/ 1 h 211"/>
                  <a:gd name="T36" fmla="*/ 3 w 787"/>
                  <a:gd name="T37" fmla="*/ 1 h 211"/>
                  <a:gd name="T38" fmla="*/ 3 w 787"/>
                  <a:gd name="T39" fmla="*/ 1 h 211"/>
                  <a:gd name="T40" fmla="*/ 2 w 787"/>
                  <a:gd name="T41" fmla="*/ 1 h 211"/>
                  <a:gd name="T42" fmla="*/ 2 w 787"/>
                  <a:gd name="T43" fmla="*/ 1 h 211"/>
                  <a:gd name="T44" fmla="*/ 2 w 787"/>
                  <a:gd name="T45" fmla="*/ 1 h 211"/>
                  <a:gd name="T46" fmla="*/ 2 w 787"/>
                  <a:gd name="T47" fmla="*/ 1 h 211"/>
                  <a:gd name="T48" fmla="*/ 2 w 787"/>
                  <a:gd name="T49" fmla="*/ 1 h 211"/>
                  <a:gd name="T50" fmla="*/ 1 w 787"/>
                  <a:gd name="T51" fmla="*/ 0 h 211"/>
                  <a:gd name="T52" fmla="*/ 1 w 787"/>
                  <a:gd name="T53" fmla="*/ 0 h 211"/>
                  <a:gd name="T54" fmla="*/ 0 w 787"/>
                  <a:gd name="T55" fmla="*/ 0 h 211"/>
                  <a:gd name="T56" fmla="*/ 0 w 787"/>
                  <a:gd name="T57" fmla="*/ 0 h 211"/>
                  <a:gd name="T58" fmla="*/ 1 w 787"/>
                  <a:gd name="T59" fmla="*/ 0 h 211"/>
                  <a:gd name="T60" fmla="*/ 1 w 787"/>
                  <a:gd name="T61" fmla="*/ 0 h 211"/>
                  <a:gd name="T62" fmla="*/ 1 w 787"/>
                  <a:gd name="T63" fmla="*/ 0 h 211"/>
                  <a:gd name="T64" fmla="*/ 1 w 787"/>
                  <a:gd name="T65" fmla="*/ 0 h 211"/>
                  <a:gd name="T66" fmla="*/ 1 w 787"/>
                  <a:gd name="T67" fmla="*/ 0 h 211"/>
                  <a:gd name="T68" fmla="*/ 2 w 787"/>
                  <a:gd name="T69" fmla="*/ 0 h 211"/>
                  <a:gd name="T70" fmla="*/ 2 w 787"/>
                  <a:gd name="T71" fmla="*/ 0 h 211"/>
                  <a:gd name="T72" fmla="*/ 2 w 787"/>
                  <a:gd name="T73" fmla="*/ 0 h 211"/>
                  <a:gd name="T74" fmla="*/ 3 w 787"/>
                  <a:gd name="T75" fmla="*/ 0 h 211"/>
                  <a:gd name="T76" fmla="*/ 3 w 787"/>
                  <a:gd name="T77" fmla="*/ 0 h 211"/>
                  <a:gd name="T78" fmla="*/ 5 w 787"/>
                  <a:gd name="T79" fmla="*/ 0 h 2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87"/>
                  <a:gd name="T121" fmla="*/ 0 h 211"/>
                  <a:gd name="T122" fmla="*/ 787 w 787"/>
                  <a:gd name="T123" fmla="*/ 211 h 2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87" h="211">
                    <a:moveTo>
                      <a:pt x="528" y="53"/>
                    </a:moveTo>
                    <a:lnTo>
                      <a:pt x="629" y="42"/>
                    </a:lnTo>
                    <a:lnTo>
                      <a:pt x="663" y="42"/>
                    </a:lnTo>
                    <a:lnTo>
                      <a:pt x="697" y="42"/>
                    </a:lnTo>
                    <a:lnTo>
                      <a:pt x="708" y="42"/>
                    </a:lnTo>
                    <a:lnTo>
                      <a:pt x="730" y="42"/>
                    </a:lnTo>
                    <a:lnTo>
                      <a:pt x="742" y="42"/>
                    </a:lnTo>
                    <a:lnTo>
                      <a:pt x="764" y="42"/>
                    </a:lnTo>
                    <a:lnTo>
                      <a:pt x="787" y="53"/>
                    </a:lnTo>
                    <a:lnTo>
                      <a:pt x="787" y="85"/>
                    </a:lnTo>
                    <a:lnTo>
                      <a:pt x="776" y="116"/>
                    </a:lnTo>
                    <a:lnTo>
                      <a:pt x="753" y="127"/>
                    </a:lnTo>
                    <a:lnTo>
                      <a:pt x="719" y="127"/>
                    </a:lnTo>
                    <a:lnTo>
                      <a:pt x="663" y="127"/>
                    </a:lnTo>
                    <a:lnTo>
                      <a:pt x="607" y="137"/>
                    </a:lnTo>
                    <a:lnTo>
                      <a:pt x="528" y="137"/>
                    </a:lnTo>
                    <a:lnTo>
                      <a:pt x="449" y="137"/>
                    </a:lnTo>
                    <a:lnTo>
                      <a:pt x="381" y="137"/>
                    </a:lnTo>
                    <a:lnTo>
                      <a:pt x="325" y="137"/>
                    </a:lnTo>
                    <a:lnTo>
                      <a:pt x="280" y="137"/>
                    </a:lnTo>
                    <a:lnTo>
                      <a:pt x="236" y="158"/>
                    </a:lnTo>
                    <a:lnTo>
                      <a:pt x="191" y="190"/>
                    </a:lnTo>
                    <a:lnTo>
                      <a:pt x="169" y="200"/>
                    </a:lnTo>
                    <a:lnTo>
                      <a:pt x="169" y="211"/>
                    </a:lnTo>
                    <a:lnTo>
                      <a:pt x="146" y="211"/>
                    </a:lnTo>
                    <a:lnTo>
                      <a:pt x="101" y="106"/>
                    </a:lnTo>
                    <a:lnTo>
                      <a:pt x="67" y="63"/>
                    </a:lnTo>
                    <a:lnTo>
                      <a:pt x="0" y="85"/>
                    </a:lnTo>
                    <a:lnTo>
                      <a:pt x="0" y="74"/>
                    </a:lnTo>
                    <a:lnTo>
                      <a:pt x="11" y="53"/>
                    </a:lnTo>
                    <a:lnTo>
                      <a:pt x="22" y="32"/>
                    </a:lnTo>
                    <a:lnTo>
                      <a:pt x="45" y="21"/>
                    </a:lnTo>
                    <a:lnTo>
                      <a:pt x="67" y="0"/>
                    </a:lnTo>
                    <a:lnTo>
                      <a:pt x="101" y="0"/>
                    </a:lnTo>
                    <a:lnTo>
                      <a:pt x="135" y="11"/>
                    </a:lnTo>
                    <a:lnTo>
                      <a:pt x="180" y="42"/>
                    </a:lnTo>
                    <a:lnTo>
                      <a:pt x="225" y="63"/>
                    </a:lnTo>
                    <a:lnTo>
                      <a:pt x="280" y="74"/>
                    </a:lnTo>
                    <a:lnTo>
                      <a:pt x="381" y="63"/>
                    </a:lnTo>
                    <a:lnTo>
                      <a:pt x="528" y="53"/>
                    </a:lnTo>
                    <a:close/>
                  </a:path>
                </a:pathLst>
              </a:custGeom>
              <a:noFill/>
              <a:ln w="9525">
                <a:solidFill>
                  <a:srgbClr val="000000"/>
                </a:solidFill>
                <a:prstDash val="solid"/>
                <a:round/>
                <a:headEnd/>
                <a:tailEnd/>
              </a:ln>
            </p:spPr>
            <p:txBody>
              <a:bodyPr/>
              <a:lstStyle/>
              <a:p>
                <a:endParaRPr lang="en-GB"/>
              </a:p>
            </p:txBody>
          </p:sp>
          <p:sp>
            <p:nvSpPr>
              <p:cNvPr id="28841" name="Line 85"/>
              <p:cNvSpPr>
                <a:spLocks noChangeShapeType="1"/>
              </p:cNvSpPr>
              <p:nvPr/>
            </p:nvSpPr>
            <p:spPr bwMode="auto">
              <a:xfrm>
                <a:off x="3083" y="2446"/>
                <a:ext cx="34" cy="86"/>
              </a:xfrm>
              <a:prstGeom prst="line">
                <a:avLst/>
              </a:prstGeom>
              <a:noFill/>
              <a:ln w="7938">
                <a:solidFill>
                  <a:srgbClr val="000000"/>
                </a:solidFill>
                <a:round/>
                <a:headEnd/>
                <a:tailEnd/>
              </a:ln>
            </p:spPr>
            <p:txBody>
              <a:bodyPr/>
              <a:lstStyle/>
              <a:p>
                <a:endParaRPr lang="en-GB"/>
              </a:p>
            </p:txBody>
          </p:sp>
          <p:sp>
            <p:nvSpPr>
              <p:cNvPr id="28842" name="AutoShape 86"/>
              <p:cNvSpPr>
                <a:spLocks noChangeArrowheads="1"/>
              </p:cNvSpPr>
              <p:nvPr/>
            </p:nvSpPr>
            <p:spPr bwMode="auto">
              <a:xfrm>
                <a:off x="3103" y="2476"/>
                <a:ext cx="45" cy="42"/>
              </a:xfrm>
              <a:prstGeom prst="roundRect">
                <a:avLst>
                  <a:gd name="adj" fmla="val 43750"/>
                </a:avLst>
              </a:prstGeom>
              <a:solidFill>
                <a:srgbClr val="FFFFFF"/>
              </a:solidFill>
              <a:ln w="9525">
                <a:noFill/>
                <a:round/>
                <a:headEnd/>
                <a:tailEnd/>
              </a:ln>
            </p:spPr>
            <p:txBody>
              <a:bodyPr/>
              <a:lstStyle/>
              <a:p>
                <a:endParaRPr lang="en-GB"/>
              </a:p>
            </p:txBody>
          </p:sp>
          <p:sp>
            <p:nvSpPr>
              <p:cNvPr id="28843" name="Freeform 87"/>
              <p:cNvSpPr>
                <a:spLocks/>
              </p:cNvSpPr>
              <p:nvPr/>
            </p:nvSpPr>
            <p:spPr bwMode="auto">
              <a:xfrm>
                <a:off x="3108" y="2479"/>
                <a:ext cx="40" cy="36"/>
              </a:xfrm>
              <a:custGeom>
                <a:avLst/>
                <a:gdLst>
                  <a:gd name="T0" fmla="*/ 0 w 78"/>
                  <a:gd name="T1" fmla="*/ 0 h 74"/>
                  <a:gd name="T2" fmla="*/ 0 w 78"/>
                  <a:gd name="T3" fmla="*/ 0 h 74"/>
                  <a:gd name="T4" fmla="*/ 0 w 78"/>
                  <a:gd name="T5" fmla="*/ 0 h 74"/>
                  <a:gd name="T6" fmla="*/ 0 w 78"/>
                  <a:gd name="T7" fmla="*/ 0 h 74"/>
                  <a:gd name="T8" fmla="*/ 0 w 78"/>
                  <a:gd name="T9" fmla="*/ 0 h 74"/>
                  <a:gd name="T10" fmla="*/ 1 w 78"/>
                  <a:gd name="T11" fmla="*/ 0 h 74"/>
                  <a:gd name="T12" fmla="*/ 1 w 78"/>
                  <a:gd name="T13" fmla="*/ 0 h 74"/>
                  <a:gd name="T14" fmla="*/ 1 w 78"/>
                  <a:gd name="T15" fmla="*/ 0 h 74"/>
                  <a:gd name="T16" fmla="*/ 1 w 78"/>
                  <a:gd name="T17" fmla="*/ 0 h 74"/>
                  <a:gd name="T18" fmla="*/ 1 w 78"/>
                  <a:gd name="T19" fmla="*/ 0 h 74"/>
                  <a:gd name="T20" fmla="*/ 1 w 78"/>
                  <a:gd name="T21" fmla="*/ 0 h 74"/>
                  <a:gd name="T22" fmla="*/ 1 w 78"/>
                  <a:gd name="T23" fmla="*/ 0 h 74"/>
                  <a:gd name="T24" fmla="*/ 1 w 78"/>
                  <a:gd name="T25" fmla="*/ 0 h 74"/>
                  <a:gd name="T26" fmla="*/ 1 w 78"/>
                  <a:gd name="T27" fmla="*/ 0 h 74"/>
                  <a:gd name="T28" fmla="*/ 1 w 78"/>
                  <a:gd name="T29" fmla="*/ 0 h 74"/>
                  <a:gd name="T30" fmla="*/ 1 w 78"/>
                  <a:gd name="T31" fmla="*/ 0 h 74"/>
                  <a:gd name="T32" fmla="*/ 1 w 78"/>
                  <a:gd name="T33" fmla="*/ 0 h 74"/>
                  <a:gd name="T34" fmla="*/ 1 w 78"/>
                  <a:gd name="T35" fmla="*/ 0 h 74"/>
                  <a:gd name="T36" fmla="*/ 1 w 78"/>
                  <a:gd name="T37" fmla="*/ 0 h 74"/>
                  <a:gd name="T38" fmla="*/ 1 w 78"/>
                  <a:gd name="T39" fmla="*/ 0 h 74"/>
                  <a:gd name="T40" fmla="*/ 1 w 78"/>
                  <a:gd name="T41" fmla="*/ 0 h 74"/>
                  <a:gd name="T42" fmla="*/ 1 w 78"/>
                  <a:gd name="T43" fmla="*/ 0 h 74"/>
                  <a:gd name="T44" fmla="*/ 1 w 78"/>
                  <a:gd name="T45" fmla="*/ 0 h 74"/>
                  <a:gd name="T46" fmla="*/ 1 w 78"/>
                  <a:gd name="T47" fmla="*/ 0 h 74"/>
                  <a:gd name="T48" fmla="*/ 1 w 78"/>
                  <a:gd name="T49" fmla="*/ 0 h 74"/>
                  <a:gd name="T50" fmla="*/ 1 w 78"/>
                  <a:gd name="T51" fmla="*/ 0 h 74"/>
                  <a:gd name="T52" fmla="*/ 0 w 78"/>
                  <a:gd name="T53" fmla="*/ 0 h 74"/>
                  <a:gd name="T54" fmla="*/ 0 w 78"/>
                  <a:gd name="T55" fmla="*/ 0 h 74"/>
                  <a:gd name="T56" fmla="*/ 0 w 78"/>
                  <a:gd name="T57" fmla="*/ 0 h 7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78"/>
                  <a:gd name="T88" fmla="*/ 0 h 74"/>
                  <a:gd name="T89" fmla="*/ 78 w 78"/>
                  <a:gd name="T90" fmla="*/ 74 h 7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78" h="74">
                    <a:moveTo>
                      <a:pt x="0" y="42"/>
                    </a:moveTo>
                    <a:lnTo>
                      <a:pt x="0" y="42"/>
                    </a:lnTo>
                    <a:lnTo>
                      <a:pt x="0" y="21"/>
                    </a:lnTo>
                    <a:lnTo>
                      <a:pt x="0" y="11"/>
                    </a:lnTo>
                    <a:lnTo>
                      <a:pt x="11" y="0"/>
                    </a:lnTo>
                    <a:lnTo>
                      <a:pt x="22" y="0"/>
                    </a:lnTo>
                    <a:lnTo>
                      <a:pt x="45" y="0"/>
                    </a:lnTo>
                    <a:lnTo>
                      <a:pt x="56" y="0"/>
                    </a:lnTo>
                    <a:lnTo>
                      <a:pt x="67" y="0"/>
                    </a:lnTo>
                    <a:lnTo>
                      <a:pt x="67" y="11"/>
                    </a:lnTo>
                    <a:lnTo>
                      <a:pt x="67" y="21"/>
                    </a:lnTo>
                    <a:lnTo>
                      <a:pt x="78" y="32"/>
                    </a:lnTo>
                    <a:lnTo>
                      <a:pt x="67" y="42"/>
                    </a:lnTo>
                    <a:lnTo>
                      <a:pt x="67" y="53"/>
                    </a:lnTo>
                    <a:lnTo>
                      <a:pt x="56" y="63"/>
                    </a:lnTo>
                    <a:lnTo>
                      <a:pt x="45" y="63"/>
                    </a:lnTo>
                    <a:lnTo>
                      <a:pt x="33" y="74"/>
                    </a:lnTo>
                    <a:lnTo>
                      <a:pt x="22" y="63"/>
                    </a:lnTo>
                    <a:lnTo>
                      <a:pt x="11" y="63"/>
                    </a:lnTo>
                    <a:lnTo>
                      <a:pt x="0" y="53"/>
                    </a:lnTo>
                    <a:lnTo>
                      <a:pt x="0" y="42"/>
                    </a:lnTo>
                    <a:close/>
                  </a:path>
                </a:pathLst>
              </a:custGeom>
              <a:solidFill>
                <a:srgbClr val="FFFFFF"/>
              </a:solidFill>
              <a:ln w="9525">
                <a:solidFill>
                  <a:srgbClr val="000000"/>
                </a:solidFill>
                <a:prstDash val="solid"/>
                <a:round/>
                <a:headEnd/>
                <a:tailEnd/>
              </a:ln>
            </p:spPr>
            <p:txBody>
              <a:bodyPr/>
              <a:lstStyle/>
              <a:p>
                <a:endParaRPr lang="en-GB"/>
              </a:p>
            </p:txBody>
          </p:sp>
          <p:sp>
            <p:nvSpPr>
              <p:cNvPr id="28844" name="Freeform 88"/>
              <p:cNvSpPr>
                <a:spLocks/>
              </p:cNvSpPr>
              <p:nvPr/>
            </p:nvSpPr>
            <p:spPr bwMode="auto">
              <a:xfrm>
                <a:off x="3108" y="2476"/>
                <a:ext cx="40" cy="42"/>
              </a:xfrm>
              <a:custGeom>
                <a:avLst/>
                <a:gdLst>
                  <a:gd name="T0" fmla="*/ 0 w 78"/>
                  <a:gd name="T1" fmla="*/ 1 h 84"/>
                  <a:gd name="T2" fmla="*/ 1 w 78"/>
                  <a:gd name="T3" fmla="*/ 1 h 84"/>
                  <a:gd name="T4" fmla="*/ 1 w 78"/>
                  <a:gd name="T5" fmla="*/ 1 h 84"/>
                  <a:gd name="T6" fmla="*/ 1 w 78"/>
                  <a:gd name="T7" fmla="*/ 0 h 84"/>
                  <a:gd name="T8" fmla="*/ 1 w 78"/>
                  <a:gd name="T9" fmla="*/ 1 h 84"/>
                  <a:gd name="T10" fmla="*/ 1 w 78"/>
                  <a:gd name="T11" fmla="*/ 1 h 84"/>
                  <a:gd name="T12" fmla="*/ 0 w 78"/>
                  <a:gd name="T13" fmla="*/ 1 h 84"/>
                  <a:gd name="T14" fmla="*/ 0 60000 65536"/>
                  <a:gd name="T15" fmla="*/ 0 60000 65536"/>
                  <a:gd name="T16" fmla="*/ 0 60000 65536"/>
                  <a:gd name="T17" fmla="*/ 0 60000 65536"/>
                  <a:gd name="T18" fmla="*/ 0 60000 65536"/>
                  <a:gd name="T19" fmla="*/ 0 60000 65536"/>
                  <a:gd name="T20" fmla="*/ 0 60000 65536"/>
                  <a:gd name="T21" fmla="*/ 0 w 78"/>
                  <a:gd name="T22" fmla="*/ 0 h 84"/>
                  <a:gd name="T23" fmla="*/ 78 w 78"/>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84">
                    <a:moveTo>
                      <a:pt x="0" y="11"/>
                    </a:moveTo>
                    <a:lnTo>
                      <a:pt x="22" y="84"/>
                    </a:lnTo>
                    <a:lnTo>
                      <a:pt x="78" y="74"/>
                    </a:lnTo>
                    <a:lnTo>
                      <a:pt x="45" y="0"/>
                    </a:lnTo>
                    <a:lnTo>
                      <a:pt x="22" y="11"/>
                    </a:lnTo>
                    <a:lnTo>
                      <a:pt x="11" y="11"/>
                    </a:lnTo>
                    <a:lnTo>
                      <a:pt x="0" y="11"/>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45" name="Freeform 89"/>
              <p:cNvSpPr>
                <a:spLocks/>
              </p:cNvSpPr>
              <p:nvPr/>
            </p:nvSpPr>
            <p:spPr bwMode="auto">
              <a:xfrm>
                <a:off x="3103" y="2476"/>
                <a:ext cx="39" cy="42"/>
              </a:xfrm>
              <a:custGeom>
                <a:avLst/>
                <a:gdLst>
                  <a:gd name="T0" fmla="*/ 0 w 79"/>
                  <a:gd name="T1" fmla="*/ 1 h 84"/>
                  <a:gd name="T2" fmla="*/ 0 w 79"/>
                  <a:gd name="T3" fmla="*/ 1 h 84"/>
                  <a:gd name="T4" fmla="*/ 0 w 79"/>
                  <a:gd name="T5" fmla="*/ 1 h 84"/>
                  <a:gd name="T6" fmla="*/ 0 w 79"/>
                  <a:gd name="T7" fmla="*/ 0 h 84"/>
                  <a:gd name="T8" fmla="*/ 0 w 79"/>
                  <a:gd name="T9" fmla="*/ 1 h 84"/>
                  <a:gd name="T10" fmla="*/ 0 w 79"/>
                  <a:gd name="T11" fmla="*/ 1 h 84"/>
                  <a:gd name="T12" fmla="*/ 0 w 79"/>
                  <a:gd name="T13" fmla="*/ 1 h 84"/>
                  <a:gd name="T14" fmla="*/ 0 60000 65536"/>
                  <a:gd name="T15" fmla="*/ 0 60000 65536"/>
                  <a:gd name="T16" fmla="*/ 0 60000 65536"/>
                  <a:gd name="T17" fmla="*/ 0 60000 65536"/>
                  <a:gd name="T18" fmla="*/ 0 60000 65536"/>
                  <a:gd name="T19" fmla="*/ 0 60000 65536"/>
                  <a:gd name="T20" fmla="*/ 0 60000 65536"/>
                  <a:gd name="T21" fmla="*/ 0 w 79"/>
                  <a:gd name="T22" fmla="*/ 0 h 84"/>
                  <a:gd name="T23" fmla="*/ 79 w 79"/>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9" h="84">
                    <a:moveTo>
                      <a:pt x="0" y="11"/>
                    </a:moveTo>
                    <a:lnTo>
                      <a:pt x="34" y="84"/>
                    </a:lnTo>
                    <a:lnTo>
                      <a:pt x="79" y="74"/>
                    </a:lnTo>
                    <a:lnTo>
                      <a:pt x="57" y="0"/>
                    </a:lnTo>
                    <a:lnTo>
                      <a:pt x="34" y="11"/>
                    </a:lnTo>
                    <a:lnTo>
                      <a:pt x="23" y="11"/>
                    </a:lnTo>
                    <a:lnTo>
                      <a:pt x="0" y="11"/>
                    </a:lnTo>
                    <a:close/>
                  </a:path>
                </a:pathLst>
              </a:custGeom>
              <a:noFill/>
              <a:ln w="9525">
                <a:solidFill>
                  <a:srgbClr val="000000"/>
                </a:solidFill>
                <a:prstDash val="solid"/>
                <a:round/>
                <a:headEnd/>
                <a:tailEnd/>
              </a:ln>
            </p:spPr>
            <p:txBody>
              <a:bodyPr/>
              <a:lstStyle/>
              <a:p>
                <a:endParaRPr lang="en-GB"/>
              </a:p>
            </p:txBody>
          </p:sp>
          <p:sp>
            <p:nvSpPr>
              <p:cNvPr id="28846" name="Oval 90"/>
              <p:cNvSpPr>
                <a:spLocks noChangeArrowheads="1"/>
              </p:cNvSpPr>
              <p:nvPr/>
            </p:nvSpPr>
            <p:spPr bwMode="auto">
              <a:xfrm>
                <a:off x="3381" y="2468"/>
                <a:ext cx="33" cy="31"/>
              </a:xfrm>
              <a:prstGeom prst="ellipse">
                <a:avLst/>
              </a:prstGeom>
              <a:solidFill>
                <a:srgbClr val="FFFFFF"/>
              </a:solidFill>
              <a:ln w="9525">
                <a:solidFill>
                  <a:srgbClr val="000000"/>
                </a:solidFill>
                <a:round/>
                <a:headEnd/>
                <a:tailEnd/>
              </a:ln>
            </p:spPr>
            <p:txBody>
              <a:bodyPr/>
              <a:lstStyle/>
              <a:p>
                <a:endParaRPr lang="en-GB"/>
              </a:p>
            </p:txBody>
          </p:sp>
          <p:sp>
            <p:nvSpPr>
              <p:cNvPr id="28847" name="Freeform 91"/>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27" y="10"/>
                    </a:lnTo>
                    <a:lnTo>
                      <a:pt x="415" y="32"/>
                    </a:lnTo>
                    <a:lnTo>
                      <a:pt x="427" y="42"/>
                    </a:lnTo>
                    <a:lnTo>
                      <a:pt x="427" y="63"/>
                    </a:lnTo>
                    <a:lnTo>
                      <a:pt x="415" y="63"/>
                    </a:lnTo>
                    <a:lnTo>
                      <a:pt x="21" y="74"/>
                    </a:lnTo>
                    <a:lnTo>
                      <a:pt x="10" y="74"/>
                    </a:lnTo>
                    <a:lnTo>
                      <a:pt x="0" y="53"/>
                    </a:lnTo>
                    <a:lnTo>
                      <a:pt x="10" y="42"/>
                    </a:lnTo>
                    <a:lnTo>
                      <a:pt x="10" y="32"/>
                    </a:lnTo>
                    <a:lnTo>
                      <a:pt x="21" y="32"/>
                    </a:lnTo>
                    <a:close/>
                  </a:path>
                </a:pathLst>
              </a:custGeom>
              <a:solidFill>
                <a:srgbClr val="FFFFFF"/>
              </a:solidFill>
              <a:ln w="9525">
                <a:noFill/>
                <a:round/>
                <a:headEnd/>
                <a:tailEnd/>
              </a:ln>
            </p:spPr>
            <p:txBody>
              <a:bodyPr/>
              <a:lstStyle/>
              <a:p>
                <a:endParaRPr lang="en-GB"/>
              </a:p>
            </p:txBody>
          </p:sp>
          <p:sp>
            <p:nvSpPr>
              <p:cNvPr id="28848" name="Freeform 92"/>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15" y="10"/>
                    </a:lnTo>
                    <a:lnTo>
                      <a:pt x="415" y="32"/>
                    </a:lnTo>
                    <a:lnTo>
                      <a:pt x="427" y="53"/>
                    </a:lnTo>
                    <a:lnTo>
                      <a:pt x="427" y="63"/>
                    </a:lnTo>
                    <a:lnTo>
                      <a:pt x="415" y="63"/>
                    </a:lnTo>
                    <a:lnTo>
                      <a:pt x="10" y="74"/>
                    </a:lnTo>
                    <a:lnTo>
                      <a:pt x="0" y="74"/>
                    </a:lnTo>
                    <a:lnTo>
                      <a:pt x="0" y="53"/>
                    </a:lnTo>
                    <a:lnTo>
                      <a:pt x="0" y="42"/>
                    </a:lnTo>
                    <a:lnTo>
                      <a:pt x="10" y="32"/>
                    </a:lnTo>
                    <a:lnTo>
                      <a:pt x="21" y="32"/>
                    </a:lnTo>
                    <a:close/>
                  </a:path>
                </a:pathLst>
              </a:custGeom>
              <a:noFill/>
              <a:ln w="9525">
                <a:solidFill>
                  <a:srgbClr val="000000"/>
                </a:solidFill>
                <a:prstDash val="solid"/>
                <a:round/>
                <a:headEnd/>
                <a:tailEnd/>
              </a:ln>
            </p:spPr>
            <p:txBody>
              <a:bodyPr/>
              <a:lstStyle/>
              <a:p>
                <a:endParaRPr lang="en-GB"/>
              </a:p>
            </p:txBody>
          </p:sp>
        </p:grpSp>
        <p:grpSp>
          <p:nvGrpSpPr>
            <p:cNvPr id="28712" name="Group 93"/>
            <p:cNvGrpSpPr>
              <a:grpSpLocks/>
            </p:cNvGrpSpPr>
            <p:nvPr/>
          </p:nvGrpSpPr>
          <p:grpSpPr bwMode="auto">
            <a:xfrm>
              <a:off x="3159" y="3118"/>
              <a:ext cx="137" cy="126"/>
              <a:chOff x="3159" y="3118"/>
              <a:chExt cx="137" cy="126"/>
            </a:xfrm>
          </p:grpSpPr>
          <p:grpSp>
            <p:nvGrpSpPr>
              <p:cNvPr id="28822" name="Group 94"/>
              <p:cNvGrpSpPr>
                <a:grpSpLocks/>
              </p:cNvGrpSpPr>
              <p:nvPr/>
            </p:nvGrpSpPr>
            <p:grpSpPr bwMode="auto">
              <a:xfrm>
                <a:off x="3201" y="3149"/>
                <a:ext cx="95" cy="79"/>
                <a:chOff x="3201" y="3149"/>
                <a:chExt cx="95" cy="79"/>
              </a:xfrm>
            </p:grpSpPr>
            <p:sp>
              <p:nvSpPr>
                <p:cNvPr id="28825" name="Rectangle 95"/>
                <p:cNvSpPr>
                  <a:spLocks noChangeArrowheads="1"/>
                </p:cNvSpPr>
                <p:nvPr/>
              </p:nvSpPr>
              <p:spPr bwMode="auto">
                <a:xfrm>
                  <a:off x="3201" y="3152"/>
                  <a:ext cx="95" cy="73"/>
                </a:xfrm>
                <a:prstGeom prst="rect">
                  <a:avLst/>
                </a:prstGeom>
                <a:solidFill>
                  <a:srgbClr val="FFFFFF"/>
                </a:solidFill>
                <a:ln w="9525">
                  <a:solidFill>
                    <a:srgbClr val="000000"/>
                  </a:solidFill>
                  <a:miter lim="800000"/>
                  <a:headEnd/>
                  <a:tailEnd/>
                </a:ln>
              </p:spPr>
              <p:txBody>
                <a:bodyPr/>
                <a:lstStyle/>
                <a:p>
                  <a:endParaRPr lang="en-GB"/>
                </a:p>
              </p:txBody>
            </p:sp>
            <p:grpSp>
              <p:nvGrpSpPr>
                <p:cNvPr id="28826" name="Group 96"/>
                <p:cNvGrpSpPr>
                  <a:grpSpLocks/>
                </p:cNvGrpSpPr>
                <p:nvPr/>
              </p:nvGrpSpPr>
              <p:grpSpPr bwMode="auto">
                <a:xfrm>
                  <a:off x="3209" y="3149"/>
                  <a:ext cx="80" cy="79"/>
                  <a:chOff x="3209" y="3149"/>
                  <a:chExt cx="80" cy="79"/>
                </a:xfrm>
              </p:grpSpPr>
              <p:sp>
                <p:nvSpPr>
                  <p:cNvPr id="28827" name="Line 97"/>
                  <p:cNvSpPr>
                    <a:spLocks noChangeShapeType="1"/>
                  </p:cNvSpPr>
                  <p:nvPr/>
                </p:nvSpPr>
                <p:spPr bwMode="auto">
                  <a:xfrm flipV="1">
                    <a:off x="3215" y="3149"/>
                    <a:ext cx="1" cy="73"/>
                  </a:xfrm>
                  <a:prstGeom prst="line">
                    <a:avLst/>
                  </a:prstGeom>
                  <a:noFill/>
                  <a:ln w="9525">
                    <a:solidFill>
                      <a:srgbClr val="000000"/>
                    </a:solidFill>
                    <a:round/>
                    <a:headEnd/>
                    <a:tailEnd/>
                  </a:ln>
                </p:spPr>
                <p:txBody>
                  <a:bodyPr/>
                  <a:lstStyle/>
                  <a:p>
                    <a:endParaRPr lang="en-GB"/>
                  </a:p>
                </p:txBody>
              </p:sp>
              <p:sp>
                <p:nvSpPr>
                  <p:cNvPr id="28828" name="Line 98"/>
                  <p:cNvSpPr>
                    <a:spLocks noChangeShapeType="1"/>
                  </p:cNvSpPr>
                  <p:nvPr/>
                </p:nvSpPr>
                <p:spPr bwMode="auto">
                  <a:xfrm flipV="1">
                    <a:off x="3237" y="3149"/>
                    <a:ext cx="1" cy="73"/>
                  </a:xfrm>
                  <a:prstGeom prst="line">
                    <a:avLst/>
                  </a:prstGeom>
                  <a:noFill/>
                  <a:ln w="9525">
                    <a:solidFill>
                      <a:srgbClr val="000000"/>
                    </a:solidFill>
                    <a:round/>
                    <a:headEnd/>
                    <a:tailEnd/>
                  </a:ln>
                </p:spPr>
                <p:txBody>
                  <a:bodyPr/>
                  <a:lstStyle/>
                  <a:p>
                    <a:endParaRPr lang="en-GB"/>
                  </a:p>
                </p:txBody>
              </p:sp>
              <p:sp>
                <p:nvSpPr>
                  <p:cNvPr id="28829" name="Line 99"/>
                  <p:cNvSpPr>
                    <a:spLocks noChangeShapeType="1"/>
                  </p:cNvSpPr>
                  <p:nvPr/>
                </p:nvSpPr>
                <p:spPr bwMode="auto">
                  <a:xfrm flipV="1">
                    <a:off x="3254" y="3149"/>
                    <a:ext cx="1" cy="73"/>
                  </a:xfrm>
                  <a:prstGeom prst="line">
                    <a:avLst/>
                  </a:prstGeom>
                  <a:noFill/>
                  <a:ln w="9525">
                    <a:solidFill>
                      <a:srgbClr val="000000"/>
                    </a:solidFill>
                    <a:round/>
                    <a:headEnd/>
                    <a:tailEnd/>
                  </a:ln>
                </p:spPr>
                <p:txBody>
                  <a:bodyPr/>
                  <a:lstStyle/>
                  <a:p>
                    <a:endParaRPr lang="en-GB"/>
                  </a:p>
                </p:txBody>
              </p:sp>
              <p:sp>
                <p:nvSpPr>
                  <p:cNvPr id="28830" name="Line 100"/>
                  <p:cNvSpPr>
                    <a:spLocks noChangeShapeType="1"/>
                  </p:cNvSpPr>
                  <p:nvPr/>
                </p:nvSpPr>
                <p:spPr bwMode="auto">
                  <a:xfrm flipV="1">
                    <a:off x="3276" y="3149"/>
                    <a:ext cx="1" cy="73"/>
                  </a:xfrm>
                  <a:prstGeom prst="line">
                    <a:avLst/>
                  </a:prstGeom>
                  <a:noFill/>
                  <a:ln w="9525">
                    <a:solidFill>
                      <a:srgbClr val="000000"/>
                    </a:solidFill>
                    <a:round/>
                    <a:headEnd/>
                    <a:tailEnd/>
                  </a:ln>
                </p:spPr>
                <p:txBody>
                  <a:bodyPr/>
                  <a:lstStyle/>
                  <a:p>
                    <a:endParaRPr lang="en-GB"/>
                  </a:p>
                </p:txBody>
              </p:sp>
              <p:sp>
                <p:nvSpPr>
                  <p:cNvPr id="28831" name="Line 101"/>
                  <p:cNvSpPr>
                    <a:spLocks noChangeShapeType="1"/>
                  </p:cNvSpPr>
                  <p:nvPr/>
                </p:nvSpPr>
                <p:spPr bwMode="auto">
                  <a:xfrm flipV="1">
                    <a:off x="3209" y="3149"/>
                    <a:ext cx="1" cy="79"/>
                  </a:xfrm>
                  <a:prstGeom prst="line">
                    <a:avLst/>
                  </a:prstGeom>
                  <a:noFill/>
                  <a:ln w="9525">
                    <a:solidFill>
                      <a:srgbClr val="000000"/>
                    </a:solidFill>
                    <a:round/>
                    <a:headEnd/>
                    <a:tailEnd/>
                  </a:ln>
                </p:spPr>
                <p:txBody>
                  <a:bodyPr/>
                  <a:lstStyle/>
                  <a:p>
                    <a:endParaRPr lang="en-GB"/>
                  </a:p>
                </p:txBody>
              </p:sp>
              <p:sp>
                <p:nvSpPr>
                  <p:cNvPr id="28832" name="Line 102"/>
                  <p:cNvSpPr>
                    <a:spLocks noChangeShapeType="1"/>
                  </p:cNvSpPr>
                  <p:nvPr/>
                </p:nvSpPr>
                <p:spPr bwMode="auto">
                  <a:xfrm flipV="1">
                    <a:off x="3226" y="3149"/>
                    <a:ext cx="1" cy="79"/>
                  </a:xfrm>
                  <a:prstGeom prst="line">
                    <a:avLst/>
                  </a:prstGeom>
                  <a:noFill/>
                  <a:ln w="9525">
                    <a:solidFill>
                      <a:srgbClr val="000000"/>
                    </a:solidFill>
                    <a:round/>
                    <a:headEnd/>
                    <a:tailEnd/>
                  </a:ln>
                </p:spPr>
                <p:txBody>
                  <a:bodyPr/>
                  <a:lstStyle/>
                  <a:p>
                    <a:endParaRPr lang="en-GB"/>
                  </a:p>
                </p:txBody>
              </p:sp>
              <p:sp>
                <p:nvSpPr>
                  <p:cNvPr id="28833" name="Line 103"/>
                  <p:cNvSpPr>
                    <a:spLocks noChangeShapeType="1"/>
                  </p:cNvSpPr>
                  <p:nvPr/>
                </p:nvSpPr>
                <p:spPr bwMode="auto">
                  <a:xfrm flipV="1">
                    <a:off x="3248" y="3149"/>
                    <a:ext cx="1" cy="79"/>
                  </a:xfrm>
                  <a:prstGeom prst="line">
                    <a:avLst/>
                  </a:prstGeom>
                  <a:noFill/>
                  <a:ln w="9525">
                    <a:solidFill>
                      <a:srgbClr val="000000"/>
                    </a:solidFill>
                    <a:round/>
                    <a:headEnd/>
                    <a:tailEnd/>
                  </a:ln>
                </p:spPr>
                <p:txBody>
                  <a:bodyPr/>
                  <a:lstStyle/>
                  <a:p>
                    <a:endParaRPr lang="en-GB"/>
                  </a:p>
                </p:txBody>
              </p:sp>
              <p:sp>
                <p:nvSpPr>
                  <p:cNvPr id="28834" name="Line 104"/>
                  <p:cNvSpPr>
                    <a:spLocks noChangeShapeType="1"/>
                  </p:cNvSpPr>
                  <p:nvPr/>
                </p:nvSpPr>
                <p:spPr bwMode="auto">
                  <a:xfrm flipV="1">
                    <a:off x="3265" y="3149"/>
                    <a:ext cx="1" cy="79"/>
                  </a:xfrm>
                  <a:prstGeom prst="line">
                    <a:avLst/>
                  </a:prstGeom>
                  <a:noFill/>
                  <a:ln w="9525">
                    <a:solidFill>
                      <a:srgbClr val="000000"/>
                    </a:solidFill>
                    <a:round/>
                    <a:headEnd/>
                    <a:tailEnd/>
                  </a:ln>
                </p:spPr>
                <p:txBody>
                  <a:bodyPr/>
                  <a:lstStyle/>
                  <a:p>
                    <a:endParaRPr lang="en-GB"/>
                  </a:p>
                </p:txBody>
              </p:sp>
              <p:sp>
                <p:nvSpPr>
                  <p:cNvPr id="28835" name="Line 105"/>
                  <p:cNvSpPr>
                    <a:spLocks noChangeShapeType="1"/>
                  </p:cNvSpPr>
                  <p:nvPr/>
                </p:nvSpPr>
                <p:spPr bwMode="auto">
                  <a:xfrm flipV="1">
                    <a:off x="3288" y="3149"/>
                    <a:ext cx="1" cy="79"/>
                  </a:xfrm>
                  <a:prstGeom prst="line">
                    <a:avLst/>
                  </a:prstGeom>
                  <a:noFill/>
                  <a:ln w="9525">
                    <a:solidFill>
                      <a:srgbClr val="000000"/>
                    </a:solidFill>
                    <a:round/>
                    <a:headEnd/>
                    <a:tailEnd/>
                  </a:ln>
                </p:spPr>
                <p:txBody>
                  <a:bodyPr/>
                  <a:lstStyle/>
                  <a:p>
                    <a:endParaRPr lang="en-GB"/>
                  </a:p>
                </p:txBody>
              </p:sp>
            </p:grpSp>
          </p:grpSp>
          <p:sp>
            <p:nvSpPr>
              <p:cNvPr id="28823" name="Freeform 106"/>
              <p:cNvSpPr>
                <a:spLocks/>
              </p:cNvSpPr>
              <p:nvPr/>
            </p:nvSpPr>
            <p:spPr bwMode="auto">
              <a:xfrm>
                <a:off x="3165" y="3118"/>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47"/>
                    </a:moveTo>
                    <a:lnTo>
                      <a:pt x="89" y="52"/>
                    </a:lnTo>
                    <a:lnTo>
                      <a:pt x="0" y="0"/>
                    </a:lnTo>
                    <a:lnTo>
                      <a:pt x="0" y="105"/>
                    </a:lnTo>
                    <a:lnTo>
                      <a:pt x="33" y="105"/>
                    </a:lnTo>
                    <a:lnTo>
                      <a:pt x="33" y="147"/>
                    </a:lnTo>
                    <a:lnTo>
                      <a:pt x="0" y="147"/>
                    </a:lnTo>
                    <a:lnTo>
                      <a:pt x="0" y="242"/>
                    </a:lnTo>
                    <a:lnTo>
                      <a:pt x="89" y="189"/>
                    </a:lnTo>
                    <a:lnTo>
                      <a:pt x="89" y="168"/>
                    </a:lnTo>
                    <a:lnTo>
                      <a:pt x="89" y="158"/>
                    </a:lnTo>
                    <a:lnTo>
                      <a:pt x="89" y="147"/>
                    </a:lnTo>
                    <a:close/>
                  </a:path>
                </a:pathLst>
              </a:custGeom>
              <a:solidFill>
                <a:srgbClr val="FFFFFF"/>
              </a:solidFill>
              <a:ln w="9525">
                <a:noFill/>
                <a:round/>
                <a:headEnd/>
                <a:tailEnd/>
              </a:ln>
            </p:spPr>
            <p:txBody>
              <a:bodyPr/>
              <a:lstStyle/>
              <a:p>
                <a:endParaRPr lang="en-GB"/>
              </a:p>
            </p:txBody>
          </p:sp>
          <p:sp>
            <p:nvSpPr>
              <p:cNvPr id="28824" name="Freeform 107"/>
              <p:cNvSpPr>
                <a:spLocks/>
              </p:cNvSpPr>
              <p:nvPr/>
            </p:nvSpPr>
            <p:spPr bwMode="auto">
              <a:xfrm>
                <a:off x="3159" y="3123"/>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37"/>
                    </a:moveTo>
                    <a:lnTo>
                      <a:pt x="89" y="53"/>
                    </a:lnTo>
                    <a:lnTo>
                      <a:pt x="0" y="0"/>
                    </a:lnTo>
                    <a:lnTo>
                      <a:pt x="0" y="95"/>
                    </a:lnTo>
                    <a:lnTo>
                      <a:pt x="32" y="95"/>
                    </a:lnTo>
                    <a:lnTo>
                      <a:pt x="32" y="137"/>
                    </a:lnTo>
                    <a:lnTo>
                      <a:pt x="0" y="137"/>
                    </a:lnTo>
                    <a:lnTo>
                      <a:pt x="0" y="242"/>
                    </a:lnTo>
                    <a:lnTo>
                      <a:pt x="89" y="190"/>
                    </a:lnTo>
                    <a:lnTo>
                      <a:pt x="89" y="158"/>
                    </a:lnTo>
                    <a:lnTo>
                      <a:pt x="89" y="148"/>
                    </a:lnTo>
                    <a:lnTo>
                      <a:pt x="89" y="137"/>
                    </a:lnTo>
                    <a:close/>
                  </a:path>
                </a:pathLst>
              </a:custGeom>
              <a:noFill/>
              <a:ln w="9525">
                <a:solidFill>
                  <a:srgbClr val="000000"/>
                </a:solidFill>
                <a:prstDash val="solid"/>
                <a:round/>
                <a:headEnd/>
                <a:tailEnd/>
              </a:ln>
            </p:spPr>
            <p:txBody>
              <a:bodyPr/>
              <a:lstStyle/>
              <a:p>
                <a:endParaRPr lang="en-GB"/>
              </a:p>
            </p:txBody>
          </p:sp>
        </p:grpSp>
        <p:sp>
          <p:nvSpPr>
            <p:cNvPr id="28713" name="Line 108"/>
            <p:cNvSpPr>
              <a:spLocks noChangeShapeType="1"/>
            </p:cNvSpPr>
            <p:nvPr/>
          </p:nvSpPr>
          <p:spPr bwMode="auto">
            <a:xfrm>
              <a:off x="4155" y="2082"/>
              <a:ext cx="1" cy="1525"/>
            </a:xfrm>
            <a:prstGeom prst="line">
              <a:avLst/>
            </a:prstGeom>
            <a:noFill/>
            <a:ln w="17463">
              <a:solidFill>
                <a:srgbClr val="FFFFFF"/>
              </a:solidFill>
              <a:round/>
              <a:headEnd/>
              <a:tailEnd/>
            </a:ln>
          </p:spPr>
          <p:txBody>
            <a:bodyPr/>
            <a:lstStyle/>
            <a:p>
              <a:endParaRPr lang="en-GB"/>
            </a:p>
          </p:txBody>
        </p:sp>
        <p:sp>
          <p:nvSpPr>
            <p:cNvPr id="28714" name="Freeform 109"/>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w 2838"/>
                <a:gd name="T9" fmla="*/ 0 h 94"/>
                <a:gd name="T10" fmla="*/ 0 60000 65536"/>
                <a:gd name="T11" fmla="*/ 0 60000 65536"/>
                <a:gd name="T12" fmla="*/ 0 60000 65536"/>
                <a:gd name="T13" fmla="*/ 0 60000 65536"/>
                <a:gd name="T14" fmla="*/ 0 60000 65536"/>
                <a:gd name="T15" fmla="*/ 0 w 2838"/>
                <a:gd name="T16" fmla="*/ 0 h 94"/>
                <a:gd name="T17" fmla="*/ 2838 w 2838"/>
                <a:gd name="T18" fmla="*/ 94 h 94"/>
              </a:gdLst>
              <a:ahLst/>
              <a:cxnLst>
                <a:cxn ang="T10">
                  <a:pos x="T0" y="T1"/>
                </a:cxn>
                <a:cxn ang="T11">
                  <a:pos x="T2" y="T3"/>
                </a:cxn>
                <a:cxn ang="T12">
                  <a:pos x="T4" y="T5"/>
                </a:cxn>
                <a:cxn ang="T13">
                  <a:pos x="T6" y="T7"/>
                </a:cxn>
                <a:cxn ang="T14">
                  <a:pos x="T8" y="T9"/>
                </a:cxn>
              </a:cxnLst>
              <a:rect l="T15" t="T16" r="T17" b="T18"/>
              <a:pathLst>
                <a:path w="2838" h="94">
                  <a:moveTo>
                    <a:pt x="0" y="0"/>
                  </a:moveTo>
                  <a:lnTo>
                    <a:pt x="304" y="94"/>
                  </a:lnTo>
                  <a:lnTo>
                    <a:pt x="2838" y="94"/>
                  </a:lnTo>
                  <a:lnTo>
                    <a:pt x="2534" y="0"/>
                  </a:lnTo>
                  <a:lnTo>
                    <a:pt x="0" y="0"/>
                  </a:lnTo>
                  <a:close/>
                </a:path>
              </a:pathLst>
            </a:custGeom>
            <a:solidFill>
              <a:srgbClr val="CCFFCC"/>
            </a:solidFill>
            <a:ln w="9525">
              <a:noFill/>
              <a:round/>
              <a:headEnd/>
              <a:tailEnd/>
            </a:ln>
          </p:spPr>
          <p:txBody>
            <a:bodyPr/>
            <a:lstStyle/>
            <a:p>
              <a:endParaRPr lang="en-GB"/>
            </a:p>
          </p:txBody>
        </p:sp>
        <p:sp>
          <p:nvSpPr>
            <p:cNvPr id="28715" name="Freeform 110"/>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60000 65536"/>
                <a:gd name="T9" fmla="*/ 0 60000 65536"/>
                <a:gd name="T10" fmla="*/ 0 60000 65536"/>
                <a:gd name="T11" fmla="*/ 0 60000 65536"/>
                <a:gd name="T12" fmla="*/ 0 w 2838"/>
                <a:gd name="T13" fmla="*/ 0 h 94"/>
                <a:gd name="T14" fmla="*/ 2838 w 2838"/>
                <a:gd name="T15" fmla="*/ 94 h 94"/>
              </a:gdLst>
              <a:ahLst/>
              <a:cxnLst>
                <a:cxn ang="T8">
                  <a:pos x="T0" y="T1"/>
                </a:cxn>
                <a:cxn ang="T9">
                  <a:pos x="T2" y="T3"/>
                </a:cxn>
                <a:cxn ang="T10">
                  <a:pos x="T4" y="T5"/>
                </a:cxn>
                <a:cxn ang="T11">
                  <a:pos x="T6" y="T7"/>
                </a:cxn>
              </a:cxnLst>
              <a:rect l="T12" t="T13" r="T14" b="T15"/>
              <a:pathLst>
                <a:path w="2838" h="94">
                  <a:moveTo>
                    <a:pt x="0" y="0"/>
                  </a:moveTo>
                  <a:lnTo>
                    <a:pt x="304" y="94"/>
                  </a:lnTo>
                  <a:lnTo>
                    <a:pt x="2838" y="94"/>
                  </a:lnTo>
                  <a:lnTo>
                    <a:pt x="2534" y="0"/>
                  </a:lnTo>
                </a:path>
              </a:pathLst>
            </a:custGeom>
            <a:noFill/>
            <a:ln w="9525">
              <a:solidFill>
                <a:srgbClr val="000000"/>
              </a:solidFill>
              <a:prstDash val="solid"/>
              <a:round/>
              <a:headEnd/>
              <a:tailEnd/>
            </a:ln>
          </p:spPr>
          <p:txBody>
            <a:bodyPr/>
            <a:lstStyle/>
            <a:p>
              <a:endParaRPr lang="en-GB"/>
            </a:p>
          </p:txBody>
        </p:sp>
        <p:sp>
          <p:nvSpPr>
            <p:cNvPr id="28716" name="Freeform 111"/>
            <p:cNvSpPr>
              <a:spLocks/>
            </p:cNvSpPr>
            <p:nvPr/>
          </p:nvSpPr>
          <p:spPr bwMode="auto">
            <a:xfrm>
              <a:off x="4966" y="2087"/>
              <a:ext cx="152" cy="1657"/>
            </a:xfrm>
            <a:custGeom>
              <a:avLst/>
              <a:gdLst>
                <a:gd name="T0" fmla="*/ 0 w 304"/>
                <a:gd name="T1" fmla="*/ 26 h 3313"/>
                <a:gd name="T2" fmla="*/ 3 w 304"/>
                <a:gd name="T3" fmla="*/ 23 h 3313"/>
                <a:gd name="T4" fmla="*/ 3 w 304"/>
                <a:gd name="T5" fmla="*/ 1 h 3313"/>
                <a:gd name="T6" fmla="*/ 0 w 304"/>
                <a:gd name="T7" fmla="*/ 0 h 3313"/>
                <a:gd name="T8" fmla="*/ 0 w 304"/>
                <a:gd name="T9" fmla="*/ 26 h 3313"/>
                <a:gd name="T10" fmla="*/ 0 60000 65536"/>
                <a:gd name="T11" fmla="*/ 0 60000 65536"/>
                <a:gd name="T12" fmla="*/ 0 60000 65536"/>
                <a:gd name="T13" fmla="*/ 0 60000 65536"/>
                <a:gd name="T14" fmla="*/ 0 60000 65536"/>
                <a:gd name="T15" fmla="*/ 0 w 304"/>
                <a:gd name="T16" fmla="*/ 0 h 3313"/>
                <a:gd name="T17" fmla="*/ 304 w 304"/>
                <a:gd name="T18" fmla="*/ 3313 h 3313"/>
              </a:gdLst>
              <a:ahLst/>
              <a:cxnLst>
                <a:cxn ang="T10">
                  <a:pos x="T0" y="T1"/>
                </a:cxn>
                <a:cxn ang="T11">
                  <a:pos x="T2" y="T3"/>
                </a:cxn>
                <a:cxn ang="T12">
                  <a:pos x="T4" y="T5"/>
                </a:cxn>
                <a:cxn ang="T13">
                  <a:pos x="T6" y="T7"/>
                </a:cxn>
                <a:cxn ang="T14">
                  <a:pos x="T8" y="T9"/>
                </a:cxn>
              </a:cxnLst>
              <a:rect l="T15" t="T16" r="T17" b="T18"/>
              <a:pathLst>
                <a:path w="304" h="3313">
                  <a:moveTo>
                    <a:pt x="0" y="3313"/>
                  </a:moveTo>
                  <a:lnTo>
                    <a:pt x="304" y="2934"/>
                  </a:lnTo>
                  <a:lnTo>
                    <a:pt x="304" y="94"/>
                  </a:lnTo>
                  <a:lnTo>
                    <a:pt x="0" y="0"/>
                  </a:lnTo>
                  <a:lnTo>
                    <a:pt x="0" y="3313"/>
                  </a:lnTo>
                  <a:close/>
                </a:path>
              </a:pathLst>
            </a:custGeom>
            <a:solidFill>
              <a:srgbClr val="CCFFCC"/>
            </a:solidFill>
            <a:ln w="9525">
              <a:solidFill>
                <a:srgbClr val="000000"/>
              </a:solidFill>
              <a:prstDash val="solid"/>
              <a:round/>
              <a:headEnd/>
              <a:tailEnd/>
            </a:ln>
          </p:spPr>
          <p:txBody>
            <a:bodyPr/>
            <a:lstStyle/>
            <a:p>
              <a:endParaRPr lang="en-GB"/>
            </a:p>
          </p:txBody>
        </p:sp>
        <p:sp>
          <p:nvSpPr>
            <p:cNvPr id="28717" name="Rectangle 112"/>
            <p:cNvSpPr>
              <a:spLocks noChangeArrowheads="1"/>
            </p:cNvSpPr>
            <p:nvPr/>
          </p:nvSpPr>
          <p:spPr bwMode="auto">
            <a:xfrm>
              <a:off x="3702" y="2090"/>
              <a:ext cx="1266" cy="1656"/>
            </a:xfrm>
            <a:prstGeom prst="rect">
              <a:avLst/>
            </a:prstGeom>
            <a:solidFill>
              <a:srgbClr val="CCFFCC"/>
            </a:solidFill>
            <a:ln w="9525">
              <a:solidFill>
                <a:srgbClr val="000000"/>
              </a:solidFill>
              <a:miter lim="800000"/>
              <a:headEnd/>
              <a:tailEnd/>
            </a:ln>
          </p:spPr>
          <p:txBody>
            <a:bodyPr/>
            <a:lstStyle/>
            <a:p>
              <a:endParaRPr lang="en-GB"/>
            </a:p>
          </p:txBody>
        </p:sp>
        <p:sp>
          <p:nvSpPr>
            <p:cNvPr id="28718" name="Rectangle 113"/>
            <p:cNvSpPr>
              <a:spLocks noChangeArrowheads="1"/>
            </p:cNvSpPr>
            <p:nvPr/>
          </p:nvSpPr>
          <p:spPr bwMode="auto">
            <a:xfrm>
              <a:off x="3800" y="2277"/>
              <a:ext cx="507" cy="1372"/>
            </a:xfrm>
            <a:prstGeom prst="rect">
              <a:avLst/>
            </a:prstGeom>
            <a:solidFill>
              <a:srgbClr val="FFF399"/>
            </a:solidFill>
            <a:ln w="9525">
              <a:noFill/>
              <a:miter lim="800000"/>
              <a:headEnd/>
              <a:tailEnd/>
            </a:ln>
          </p:spPr>
          <p:txBody>
            <a:bodyPr/>
            <a:lstStyle/>
            <a:p>
              <a:endParaRPr lang="en-GB"/>
            </a:p>
          </p:txBody>
        </p:sp>
        <p:sp>
          <p:nvSpPr>
            <p:cNvPr id="28719" name="Rectangle 114"/>
            <p:cNvSpPr>
              <a:spLocks noChangeArrowheads="1"/>
            </p:cNvSpPr>
            <p:nvPr/>
          </p:nvSpPr>
          <p:spPr bwMode="auto">
            <a:xfrm>
              <a:off x="3800" y="2278"/>
              <a:ext cx="508" cy="1370"/>
            </a:xfrm>
            <a:prstGeom prst="rect">
              <a:avLst/>
            </a:prstGeom>
            <a:noFill/>
            <a:ln w="71438">
              <a:solidFill>
                <a:srgbClr val="B3B3B3"/>
              </a:solidFill>
              <a:miter lim="800000"/>
              <a:headEnd/>
              <a:tailEnd/>
            </a:ln>
          </p:spPr>
          <p:txBody>
            <a:bodyPr/>
            <a:lstStyle/>
            <a:p>
              <a:endParaRPr lang="en-GB"/>
            </a:p>
          </p:txBody>
        </p:sp>
        <p:sp>
          <p:nvSpPr>
            <p:cNvPr id="28720" name="Rectangle 115"/>
            <p:cNvSpPr>
              <a:spLocks noChangeArrowheads="1"/>
            </p:cNvSpPr>
            <p:nvPr/>
          </p:nvSpPr>
          <p:spPr bwMode="auto">
            <a:xfrm>
              <a:off x="4358" y="2277"/>
              <a:ext cx="506" cy="1372"/>
            </a:xfrm>
            <a:prstGeom prst="rect">
              <a:avLst/>
            </a:prstGeom>
            <a:solidFill>
              <a:srgbClr val="FFF399"/>
            </a:solidFill>
            <a:ln w="9525">
              <a:noFill/>
              <a:miter lim="800000"/>
              <a:headEnd/>
              <a:tailEnd/>
            </a:ln>
          </p:spPr>
          <p:txBody>
            <a:bodyPr/>
            <a:lstStyle/>
            <a:p>
              <a:endParaRPr lang="en-GB"/>
            </a:p>
          </p:txBody>
        </p:sp>
        <p:sp>
          <p:nvSpPr>
            <p:cNvPr id="28721" name="Rectangle 116"/>
            <p:cNvSpPr>
              <a:spLocks noChangeArrowheads="1"/>
            </p:cNvSpPr>
            <p:nvPr/>
          </p:nvSpPr>
          <p:spPr bwMode="auto">
            <a:xfrm>
              <a:off x="4357" y="2278"/>
              <a:ext cx="508" cy="1370"/>
            </a:xfrm>
            <a:prstGeom prst="rect">
              <a:avLst/>
            </a:prstGeom>
            <a:noFill/>
            <a:ln w="71438">
              <a:solidFill>
                <a:srgbClr val="B3B3B3"/>
              </a:solidFill>
              <a:miter lim="800000"/>
              <a:headEnd/>
              <a:tailEnd/>
            </a:ln>
          </p:spPr>
          <p:txBody>
            <a:bodyPr/>
            <a:lstStyle/>
            <a:p>
              <a:endParaRPr lang="en-GB"/>
            </a:p>
          </p:txBody>
        </p:sp>
        <p:sp>
          <p:nvSpPr>
            <p:cNvPr id="28722" name="Rectangle 117"/>
            <p:cNvSpPr>
              <a:spLocks noChangeArrowheads="1"/>
            </p:cNvSpPr>
            <p:nvPr/>
          </p:nvSpPr>
          <p:spPr bwMode="auto">
            <a:xfrm>
              <a:off x="3803" y="2280"/>
              <a:ext cx="507" cy="1372"/>
            </a:xfrm>
            <a:prstGeom prst="rect">
              <a:avLst/>
            </a:prstGeom>
            <a:solidFill>
              <a:srgbClr val="CCFFCC"/>
            </a:solidFill>
            <a:ln w="9525">
              <a:solidFill>
                <a:srgbClr val="000000"/>
              </a:solidFill>
              <a:miter lim="800000"/>
              <a:headEnd/>
              <a:tailEnd/>
            </a:ln>
          </p:spPr>
          <p:txBody>
            <a:bodyPr/>
            <a:lstStyle/>
            <a:p>
              <a:endParaRPr lang="en-GB"/>
            </a:p>
          </p:txBody>
        </p:sp>
        <p:sp>
          <p:nvSpPr>
            <p:cNvPr id="28723" name="Rectangle 118"/>
            <p:cNvSpPr>
              <a:spLocks noChangeArrowheads="1"/>
            </p:cNvSpPr>
            <p:nvPr/>
          </p:nvSpPr>
          <p:spPr bwMode="auto">
            <a:xfrm>
              <a:off x="4361" y="2280"/>
              <a:ext cx="506" cy="1372"/>
            </a:xfrm>
            <a:prstGeom prst="rect">
              <a:avLst/>
            </a:prstGeom>
            <a:solidFill>
              <a:srgbClr val="FFCC99"/>
            </a:solidFill>
            <a:ln w="9525">
              <a:solidFill>
                <a:srgbClr val="000000"/>
              </a:solidFill>
              <a:miter lim="800000"/>
              <a:headEnd/>
              <a:tailEnd/>
            </a:ln>
          </p:spPr>
          <p:txBody>
            <a:bodyPr/>
            <a:lstStyle/>
            <a:p>
              <a:endParaRPr lang="en-GB"/>
            </a:p>
          </p:txBody>
        </p:sp>
        <p:sp>
          <p:nvSpPr>
            <p:cNvPr id="28724" name="AutoShape 119"/>
            <p:cNvSpPr>
              <a:spLocks noChangeArrowheads="1"/>
            </p:cNvSpPr>
            <p:nvPr/>
          </p:nvSpPr>
          <p:spPr bwMode="auto">
            <a:xfrm>
              <a:off x="3781"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5" name="AutoShape 120"/>
            <p:cNvSpPr>
              <a:spLocks noChangeArrowheads="1"/>
            </p:cNvSpPr>
            <p:nvPr/>
          </p:nvSpPr>
          <p:spPr bwMode="auto">
            <a:xfrm>
              <a:off x="3781"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6" name="AutoShape 121"/>
            <p:cNvSpPr>
              <a:spLocks noChangeArrowheads="1"/>
            </p:cNvSpPr>
            <p:nvPr/>
          </p:nvSpPr>
          <p:spPr bwMode="auto">
            <a:xfrm>
              <a:off x="4845"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7" name="AutoShape 122"/>
            <p:cNvSpPr>
              <a:spLocks noChangeArrowheads="1"/>
            </p:cNvSpPr>
            <p:nvPr/>
          </p:nvSpPr>
          <p:spPr bwMode="auto">
            <a:xfrm>
              <a:off x="4845"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8" name="Freeform 123"/>
            <p:cNvSpPr>
              <a:spLocks/>
            </p:cNvSpPr>
            <p:nvPr/>
          </p:nvSpPr>
          <p:spPr bwMode="auto">
            <a:xfrm>
              <a:off x="4234" y="2876"/>
              <a:ext cx="45" cy="131"/>
            </a:xfrm>
            <a:custGeom>
              <a:avLst/>
              <a:gdLst>
                <a:gd name="T0" fmla="*/ 0 w 90"/>
                <a:gd name="T1" fmla="*/ 0 h 263"/>
                <a:gd name="T2" fmla="*/ 1 w 90"/>
                <a:gd name="T3" fmla="*/ 0 h 263"/>
                <a:gd name="T4" fmla="*/ 1 w 90"/>
                <a:gd name="T5" fmla="*/ 0 h 263"/>
                <a:gd name="T6" fmla="*/ 1 w 90"/>
                <a:gd name="T7" fmla="*/ 0 h 263"/>
                <a:gd name="T8" fmla="*/ 1 w 90"/>
                <a:gd name="T9" fmla="*/ 2 h 263"/>
                <a:gd name="T10" fmla="*/ 1 w 90"/>
                <a:gd name="T11" fmla="*/ 2 h 263"/>
                <a:gd name="T12" fmla="*/ 1 w 90"/>
                <a:gd name="T13" fmla="*/ 0 h 263"/>
                <a:gd name="T14" fmla="*/ 0 w 90"/>
                <a:gd name="T15" fmla="*/ 0 h 263"/>
                <a:gd name="T16" fmla="*/ 0 w 90"/>
                <a:gd name="T17" fmla="*/ 0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0"/>
                <a:gd name="T28" fmla="*/ 0 h 263"/>
                <a:gd name="T29" fmla="*/ 90 w 90"/>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0" h="263">
                  <a:moveTo>
                    <a:pt x="0" y="0"/>
                  </a:moveTo>
                  <a:lnTo>
                    <a:pt x="90" y="0"/>
                  </a:lnTo>
                  <a:lnTo>
                    <a:pt x="90" y="84"/>
                  </a:lnTo>
                  <a:lnTo>
                    <a:pt x="67" y="84"/>
                  </a:lnTo>
                  <a:lnTo>
                    <a:pt x="67" y="263"/>
                  </a:lnTo>
                  <a:lnTo>
                    <a:pt x="33" y="263"/>
                  </a:lnTo>
                  <a:lnTo>
                    <a:pt x="33" y="84"/>
                  </a:lnTo>
                  <a:lnTo>
                    <a:pt x="0" y="84"/>
                  </a:lnTo>
                  <a:lnTo>
                    <a:pt x="0" y="0"/>
                  </a:lnTo>
                  <a:close/>
                </a:path>
              </a:pathLst>
            </a:custGeom>
            <a:solidFill>
              <a:srgbClr val="A6A6A6"/>
            </a:solidFill>
            <a:ln w="9525">
              <a:solidFill>
                <a:srgbClr val="999999"/>
              </a:solidFill>
              <a:prstDash val="solid"/>
              <a:round/>
              <a:headEnd/>
              <a:tailEnd/>
            </a:ln>
          </p:spPr>
          <p:txBody>
            <a:bodyPr/>
            <a:lstStyle/>
            <a:p>
              <a:endParaRPr lang="en-GB"/>
            </a:p>
          </p:txBody>
        </p:sp>
        <p:sp>
          <p:nvSpPr>
            <p:cNvPr id="28729" name="Freeform 124"/>
            <p:cNvSpPr>
              <a:spLocks/>
            </p:cNvSpPr>
            <p:nvPr/>
          </p:nvSpPr>
          <p:spPr bwMode="auto">
            <a:xfrm>
              <a:off x="4864" y="2182"/>
              <a:ext cx="203" cy="1467"/>
            </a:xfrm>
            <a:custGeom>
              <a:avLst/>
              <a:gdLst>
                <a:gd name="T0" fmla="*/ 4 w 405"/>
                <a:gd name="T1" fmla="*/ 0 h 2935"/>
                <a:gd name="T2" fmla="*/ 4 w 405"/>
                <a:gd name="T3" fmla="*/ 19 h 2935"/>
                <a:gd name="T4" fmla="*/ 0 w 405"/>
                <a:gd name="T5" fmla="*/ 22 h 2935"/>
                <a:gd name="T6" fmla="*/ 0 w 405"/>
                <a:gd name="T7" fmla="*/ 1 h 2935"/>
                <a:gd name="T8" fmla="*/ 4 w 405"/>
                <a:gd name="T9" fmla="*/ 0 h 2935"/>
                <a:gd name="T10" fmla="*/ 0 60000 65536"/>
                <a:gd name="T11" fmla="*/ 0 60000 65536"/>
                <a:gd name="T12" fmla="*/ 0 60000 65536"/>
                <a:gd name="T13" fmla="*/ 0 60000 65536"/>
                <a:gd name="T14" fmla="*/ 0 60000 65536"/>
                <a:gd name="T15" fmla="*/ 0 w 405"/>
                <a:gd name="T16" fmla="*/ 0 h 2935"/>
                <a:gd name="T17" fmla="*/ 405 w 405"/>
                <a:gd name="T18" fmla="*/ 2935 h 2935"/>
              </a:gdLst>
              <a:ahLst/>
              <a:cxnLst>
                <a:cxn ang="T10">
                  <a:pos x="T0" y="T1"/>
                </a:cxn>
                <a:cxn ang="T11">
                  <a:pos x="T2" y="T3"/>
                </a:cxn>
                <a:cxn ang="T12">
                  <a:pos x="T4" y="T5"/>
                </a:cxn>
                <a:cxn ang="T13">
                  <a:pos x="T6" y="T7"/>
                </a:cxn>
                <a:cxn ang="T14">
                  <a:pos x="T8" y="T9"/>
                </a:cxn>
              </a:cxnLst>
              <a:rect l="T15" t="T16" r="T17" b="T18"/>
              <a:pathLst>
                <a:path w="405" h="2935">
                  <a:moveTo>
                    <a:pt x="405" y="0"/>
                  </a:moveTo>
                  <a:lnTo>
                    <a:pt x="405" y="2556"/>
                  </a:lnTo>
                  <a:lnTo>
                    <a:pt x="0" y="2935"/>
                  </a:lnTo>
                  <a:lnTo>
                    <a:pt x="0" y="189"/>
                  </a:lnTo>
                  <a:lnTo>
                    <a:pt x="405" y="0"/>
                  </a:lnTo>
                  <a:close/>
                </a:path>
              </a:pathLst>
            </a:custGeom>
            <a:solidFill>
              <a:srgbClr val="FFCC99"/>
            </a:solidFill>
            <a:ln w="9525">
              <a:solidFill>
                <a:srgbClr val="000000"/>
              </a:solidFill>
              <a:prstDash val="solid"/>
              <a:round/>
              <a:headEnd/>
              <a:tailEnd/>
            </a:ln>
          </p:spPr>
          <p:txBody>
            <a:bodyPr/>
            <a:lstStyle/>
            <a:p>
              <a:endParaRPr lang="en-GB"/>
            </a:p>
          </p:txBody>
        </p:sp>
        <p:sp>
          <p:nvSpPr>
            <p:cNvPr id="28730" name="Line 125"/>
            <p:cNvSpPr>
              <a:spLocks noChangeShapeType="1"/>
            </p:cNvSpPr>
            <p:nvPr/>
          </p:nvSpPr>
          <p:spPr bwMode="auto">
            <a:xfrm>
              <a:off x="4358" y="2513"/>
              <a:ext cx="506" cy="1"/>
            </a:xfrm>
            <a:prstGeom prst="line">
              <a:avLst/>
            </a:prstGeom>
            <a:noFill/>
            <a:ln w="9525">
              <a:solidFill>
                <a:srgbClr val="000000"/>
              </a:solidFill>
              <a:round/>
              <a:headEnd/>
              <a:tailEnd/>
            </a:ln>
          </p:spPr>
          <p:txBody>
            <a:bodyPr/>
            <a:lstStyle/>
            <a:p>
              <a:endParaRPr lang="en-GB"/>
            </a:p>
          </p:txBody>
        </p:sp>
        <p:sp>
          <p:nvSpPr>
            <p:cNvPr id="28731" name="Line 126"/>
            <p:cNvSpPr>
              <a:spLocks noChangeShapeType="1"/>
            </p:cNvSpPr>
            <p:nvPr/>
          </p:nvSpPr>
          <p:spPr bwMode="auto">
            <a:xfrm>
              <a:off x="4358" y="2750"/>
              <a:ext cx="506" cy="1"/>
            </a:xfrm>
            <a:prstGeom prst="line">
              <a:avLst/>
            </a:prstGeom>
            <a:noFill/>
            <a:ln w="9525">
              <a:solidFill>
                <a:srgbClr val="000000"/>
              </a:solidFill>
              <a:round/>
              <a:headEnd/>
              <a:tailEnd/>
            </a:ln>
          </p:spPr>
          <p:txBody>
            <a:bodyPr/>
            <a:lstStyle/>
            <a:p>
              <a:endParaRPr lang="en-GB"/>
            </a:p>
          </p:txBody>
        </p:sp>
        <p:sp>
          <p:nvSpPr>
            <p:cNvPr id="28732" name="Line 127"/>
            <p:cNvSpPr>
              <a:spLocks noChangeShapeType="1"/>
            </p:cNvSpPr>
            <p:nvPr/>
          </p:nvSpPr>
          <p:spPr bwMode="auto">
            <a:xfrm>
              <a:off x="4358" y="2986"/>
              <a:ext cx="506" cy="1"/>
            </a:xfrm>
            <a:prstGeom prst="line">
              <a:avLst/>
            </a:prstGeom>
            <a:noFill/>
            <a:ln w="9525">
              <a:solidFill>
                <a:srgbClr val="000000"/>
              </a:solidFill>
              <a:round/>
              <a:headEnd/>
              <a:tailEnd/>
            </a:ln>
          </p:spPr>
          <p:txBody>
            <a:bodyPr/>
            <a:lstStyle/>
            <a:p>
              <a:endParaRPr lang="en-GB"/>
            </a:p>
          </p:txBody>
        </p:sp>
        <p:sp>
          <p:nvSpPr>
            <p:cNvPr id="28733" name="Line 128"/>
            <p:cNvSpPr>
              <a:spLocks noChangeShapeType="1"/>
            </p:cNvSpPr>
            <p:nvPr/>
          </p:nvSpPr>
          <p:spPr bwMode="auto">
            <a:xfrm>
              <a:off x="4358" y="3223"/>
              <a:ext cx="506" cy="1"/>
            </a:xfrm>
            <a:prstGeom prst="line">
              <a:avLst/>
            </a:prstGeom>
            <a:noFill/>
            <a:ln w="9525">
              <a:solidFill>
                <a:srgbClr val="000000"/>
              </a:solidFill>
              <a:round/>
              <a:headEnd/>
              <a:tailEnd/>
            </a:ln>
          </p:spPr>
          <p:txBody>
            <a:bodyPr/>
            <a:lstStyle/>
            <a:p>
              <a:endParaRPr lang="en-GB"/>
            </a:p>
          </p:txBody>
        </p:sp>
        <p:sp>
          <p:nvSpPr>
            <p:cNvPr id="28734" name="Freeform 129"/>
            <p:cNvSpPr>
              <a:spLocks/>
            </p:cNvSpPr>
            <p:nvPr/>
          </p:nvSpPr>
          <p:spPr bwMode="auto">
            <a:xfrm>
              <a:off x="4358" y="2371"/>
              <a:ext cx="506" cy="142"/>
            </a:xfrm>
            <a:custGeom>
              <a:avLst/>
              <a:gdLst>
                <a:gd name="T0" fmla="*/ 0 w 1014"/>
                <a:gd name="T1" fmla="*/ 3 h 283"/>
                <a:gd name="T2" fmla="*/ 2 w 1014"/>
                <a:gd name="T3" fmla="*/ 0 h 283"/>
                <a:gd name="T4" fmla="*/ 7 w 1014"/>
                <a:gd name="T5" fmla="*/ 0 h 283"/>
                <a:gd name="T6" fmla="*/ 0 60000 65536"/>
                <a:gd name="T7" fmla="*/ 0 60000 65536"/>
                <a:gd name="T8" fmla="*/ 0 60000 65536"/>
                <a:gd name="T9" fmla="*/ 0 w 1014"/>
                <a:gd name="T10" fmla="*/ 0 h 283"/>
                <a:gd name="T11" fmla="*/ 1014 w 1014"/>
                <a:gd name="T12" fmla="*/ 283 h 283"/>
              </a:gdLst>
              <a:ahLst/>
              <a:cxnLst>
                <a:cxn ang="T6">
                  <a:pos x="T0" y="T1"/>
                </a:cxn>
                <a:cxn ang="T7">
                  <a:pos x="T2" y="T3"/>
                </a:cxn>
                <a:cxn ang="T8">
                  <a:pos x="T4" y="T5"/>
                </a:cxn>
              </a:cxnLst>
              <a:rect l="T9" t="T10" r="T11" b="T12"/>
              <a:pathLst>
                <a:path w="1014" h="283">
                  <a:moveTo>
                    <a:pt x="0" y="283"/>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5" name="Freeform 130"/>
            <p:cNvSpPr>
              <a:spLocks/>
            </p:cNvSpPr>
            <p:nvPr/>
          </p:nvSpPr>
          <p:spPr bwMode="auto">
            <a:xfrm>
              <a:off x="4358" y="2608"/>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6" name="Freeform 131"/>
            <p:cNvSpPr>
              <a:spLocks/>
            </p:cNvSpPr>
            <p:nvPr/>
          </p:nvSpPr>
          <p:spPr bwMode="auto">
            <a:xfrm>
              <a:off x="4358" y="2844"/>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7" name="Freeform 132"/>
            <p:cNvSpPr>
              <a:spLocks/>
            </p:cNvSpPr>
            <p:nvPr/>
          </p:nvSpPr>
          <p:spPr bwMode="auto">
            <a:xfrm>
              <a:off x="4358" y="3081"/>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8" name="Freeform 133"/>
            <p:cNvSpPr>
              <a:spLocks/>
            </p:cNvSpPr>
            <p:nvPr/>
          </p:nvSpPr>
          <p:spPr bwMode="auto">
            <a:xfrm>
              <a:off x="4358" y="3507"/>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9" name="Rectangle 134"/>
            <p:cNvSpPr>
              <a:spLocks noChangeArrowheads="1"/>
            </p:cNvSpPr>
            <p:nvPr/>
          </p:nvSpPr>
          <p:spPr bwMode="auto">
            <a:xfrm>
              <a:off x="4513" y="2468"/>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0" name="Rectangle 135"/>
            <p:cNvSpPr>
              <a:spLocks noChangeArrowheads="1"/>
            </p:cNvSpPr>
            <p:nvPr/>
          </p:nvSpPr>
          <p:spPr bwMode="auto">
            <a:xfrm>
              <a:off x="4513" y="2705"/>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1" name="Rectangle 136"/>
            <p:cNvSpPr>
              <a:spLocks noChangeArrowheads="1"/>
            </p:cNvSpPr>
            <p:nvPr/>
          </p:nvSpPr>
          <p:spPr bwMode="auto">
            <a:xfrm>
              <a:off x="4513" y="2942"/>
              <a:ext cx="253" cy="94"/>
            </a:xfrm>
            <a:prstGeom prst="rect">
              <a:avLst/>
            </a:prstGeom>
            <a:solidFill>
              <a:srgbClr val="FFFFFF"/>
            </a:solidFill>
            <a:ln w="9525">
              <a:solidFill>
                <a:srgbClr val="000000"/>
              </a:solidFill>
              <a:miter lim="800000"/>
              <a:headEnd/>
              <a:tailEnd/>
            </a:ln>
          </p:spPr>
          <p:txBody>
            <a:bodyPr/>
            <a:lstStyle/>
            <a:p>
              <a:endParaRPr lang="en-GB"/>
            </a:p>
          </p:txBody>
        </p:sp>
        <p:grpSp>
          <p:nvGrpSpPr>
            <p:cNvPr id="28742" name="Group 137"/>
            <p:cNvGrpSpPr>
              <a:grpSpLocks/>
            </p:cNvGrpSpPr>
            <p:nvPr/>
          </p:nvGrpSpPr>
          <p:grpSpPr bwMode="auto">
            <a:xfrm>
              <a:off x="4549" y="2965"/>
              <a:ext cx="192" cy="53"/>
              <a:chOff x="4549" y="2965"/>
              <a:chExt cx="192" cy="53"/>
            </a:xfrm>
          </p:grpSpPr>
          <p:sp>
            <p:nvSpPr>
              <p:cNvPr id="28809" name="Freeform 138"/>
              <p:cNvSpPr>
                <a:spLocks/>
              </p:cNvSpPr>
              <p:nvPr/>
            </p:nvSpPr>
            <p:spPr bwMode="auto">
              <a:xfrm>
                <a:off x="4560" y="2992"/>
                <a:ext cx="23" cy="21"/>
              </a:xfrm>
              <a:custGeom>
                <a:avLst/>
                <a:gdLst>
                  <a:gd name="T0" fmla="*/ 0 w 45"/>
                  <a:gd name="T1" fmla="*/ 1 h 42"/>
                  <a:gd name="T2" fmla="*/ 1 w 45"/>
                  <a:gd name="T3" fmla="*/ 1 h 42"/>
                  <a:gd name="T4" fmla="*/ 1 w 45"/>
                  <a:gd name="T5" fmla="*/ 0 h 42"/>
                  <a:gd name="T6" fmla="*/ 1 w 45"/>
                  <a:gd name="T7" fmla="*/ 1 h 42"/>
                  <a:gd name="T8" fmla="*/ 1 w 45"/>
                  <a:gd name="T9" fmla="*/ 1 h 42"/>
                  <a:gd name="T10" fmla="*/ 1 w 45"/>
                  <a:gd name="T11" fmla="*/ 1 h 42"/>
                  <a:gd name="T12" fmla="*/ 0 w 45"/>
                  <a:gd name="T13" fmla="*/ 1 h 42"/>
                  <a:gd name="T14" fmla="*/ 0 60000 65536"/>
                  <a:gd name="T15" fmla="*/ 0 60000 65536"/>
                  <a:gd name="T16" fmla="*/ 0 60000 65536"/>
                  <a:gd name="T17" fmla="*/ 0 60000 65536"/>
                  <a:gd name="T18" fmla="*/ 0 60000 65536"/>
                  <a:gd name="T19" fmla="*/ 0 60000 65536"/>
                  <a:gd name="T20" fmla="*/ 0 60000 65536"/>
                  <a:gd name="T21" fmla="*/ 0 w 45"/>
                  <a:gd name="T22" fmla="*/ 0 h 42"/>
                  <a:gd name="T23" fmla="*/ 45 w 45"/>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42">
                    <a:moveTo>
                      <a:pt x="0" y="32"/>
                    </a:moveTo>
                    <a:lnTo>
                      <a:pt x="22" y="11"/>
                    </a:lnTo>
                    <a:lnTo>
                      <a:pt x="34" y="0"/>
                    </a:lnTo>
                    <a:lnTo>
                      <a:pt x="45" y="42"/>
                    </a:lnTo>
                    <a:lnTo>
                      <a:pt x="34" y="42"/>
                    </a:lnTo>
                    <a:lnTo>
                      <a:pt x="22" y="42"/>
                    </a:lnTo>
                    <a:lnTo>
                      <a:pt x="0" y="32"/>
                    </a:lnTo>
                    <a:close/>
                  </a:path>
                </a:pathLst>
              </a:custGeom>
              <a:solidFill>
                <a:srgbClr val="FFFFFF"/>
              </a:solidFill>
              <a:ln w="9525">
                <a:noFill/>
                <a:round/>
                <a:headEnd/>
                <a:tailEnd/>
              </a:ln>
            </p:spPr>
            <p:txBody>
              <a:bodyPr/>
              <a:lstStyle/>
              <a:p>
                <a:endParaRPr lang="en-GB"/>
              </a:p>
            </p:txBody>
          </p:sp>
          <p:sp>
            <p:nvSpPr>
              <p:cNvPr id="28810" name="Freeform 139"/>
              <p:cNvSpPr>
                <a:spLocks/>
              </p:cNvSpPr>
              <p:nvPr/>
            </p:nvSpPr>
            <p:spPr bwMode="auto">
              <a:xfrm>
                <a:off x="4555" y="2992"/>
                <a:ext cx="28" cy="21"/>
              </a:xfrm>
              <a:custGeom>
                <a:avLst/>
                <a:gdLst>
                  <a:gd name="T0" fmla="*/ 1 w 56"/>
                  <a:gd name="T1" fmla="*/ 1 h 42"/>
                  <a:gd name="T2" fmla="*/ 0 w 56"/>
                  <a:gd name="T3" fmla="*/ 1 h 42"/>
                  <a:gd name="T4" fmla="*/ 1 w 56"/>
                  <a:gd name="T5" fmla="*/ 1 h 42"/>
                  <a:gd name="T6" fmla="*/ 1 w 56"/>
                  <a:gd name="T7" fmla="*/ 0 h 42"/>
                  <a:gd name="T8" fmla="*/ 1 w 56"/>
                  <a:gd name="T9" fmla="*/ 1 h 42"/>
                  <a:gd name="T10" fmla="*/ 1 w 56"/>
                  <a:gd name="T11" fmla="*/ 1 h 42"/>
                  <a:gd name="T12" fmla="*/ 1 w 56"/>
                  <a:gd name="T13" fmla="*/ 1 h 42"/>
                  <a:gd name="T14" fmla="*/ 1 w 56"/>
                  <a:gd name="T15" fmla="*/ 1 h 42"/>
                  <a:gd name="T16" fmla="*/ 1 w 56"/>
                  <a:gd name="T17" fmla="*/ 1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42"/>
                  <a:gd name="T29" fmla="*/ 56 w 56"/>
                  <a:gd name="T30" fmla="*/ 42 h 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42">
                    <a:moveTo>
                      <a:pt x="11" y="32"/>
                    </a:moveTo>
                    <a:lnTo>
                      <a:pt x="0" y="32"/>
                    </a:lnTo>
                    <a:lnTo>
                      <a:pt x="33" y="11"/>
                    </a:lnTo>
                    <a:lnTo>
                      <a:pt x="45" y="0"/>
                    </a:lnTo>
                    <a:lnTo>
                      <a:pt x="56" y="42"/>
                    </a:lnTo>
                    <a:lnTo>
                      <a:pt x="45" y="42"/>
                    </a:lnTo>
                    <a:lnTo>
                      <a:pt x="33" y="42"/>
                    </a:lnTo>
                    <a:lnTo>
                      <a:pt x="22" y="42"/>
                    </a:lnTo>
                    <a:lnTo>
                      <a:pt x="11" y="32"/>
                    </a:lnTo>
                    <a:close/>
                  </a:path>
                </a:pathLst>
              </a:custGeom>
              <a:noFill/>
              <a:ln w="9525">
                <a:solidFill>
                  <a:srgbClr val="000000"/>
                </a:solidFill>
                <a:prstDash val="solid"/>
                <a:round/>
                <a:headEnd/>
                <a:tailEnd/>
              </a:ln>
            </p:spPr>
            <p:txBody>
              <a:bodyPr/>
              <a:lstStyle/>
              <a:p>
                <a:endParaRPr lang="en-GB"/>
              </a:p>
            </p:txBody>
          </p:sp>
          <p:sp>
            <p:nvSpPr>
              <p:cNvPr id="28811" name="Line 140"/>
              <p:cNvSpPr>
                <a:spLocks noChangeShapeType="1"/>
              </p:cNvSpPr>
              <p:nvPr/>
            </p:nvSpPr>
            <p:spPr bwMode="auto">
              <a:xfrm>
                <a:off x="4573" y="2998"/>
                <a:ext cx="2" cy="2"/>
              </a:xfrm>
              <a:prstGeom prst="line">
                <a:avLst/>
              </a:prstGeom>
              <a:noFill/>
              <a:ln w="7938">
                <a:solidFill>
                  <a:srgbClr val="000000"/>
                </a:solidFill>
                <a:round/>
                <a:headEnd/>
                <a:tailEnd/>
              </a:ln>
            </p:spPr>
            <p:txBody>
              <a:bodyPr/>
              <a:lstStyle/>
              <a:p>
                <a:endParaRPr lang="en-GB"/>
              </a:p>
            </p:txBody>
          </p:sp>
          <p:sp>
            <p:nvSpPr>
              <p:cNvPr id="28812" name="Freeform 141"/>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2 w 383"/>
                  <a:gd name="T23" fmla="*/ 1 h 105"/>
                  <a:gd name="T24" fmla="*/ 2 w 383"/>
                  <a:gd name="T25" fmla="*/ 1 h 105"/>
                  <a:gd name="T26" fmla="*/ 2 w 383"/>
                  <a:gd name="T27" fmla="*/ 1 h 105"/>
                  <a:gd name="T28" fmla="*/ 2 w 383"/>
                  <a:gd name="T29" fmla="*/ 1 h 105"/>
                  <a:gd name="T30" fmla="*/ 1 w 383"/>
                  <a:gd name="T31" fmla="*/ 1 h 105"/>
                  <a:gd name="T32" fmla="*/ 1 w 383"/>
                  <a:gd name="T33" fmla="*/ 1 h 105"/>
                  <a:gd name="T34" fmla="*/ 1 w 383"/>
                  <a:gd name="T35" fmla="*/ 1 h 105"/>
                  <a:gd name="T36" fmla="*/ 1 w 383"/>
                  <a:gd name="T37" fmla="*/ 1 h 105"/>
                  <a:gd name="T38" fmla="*/ 1 w 383"/>
                  <a:gd name="T39" fmla="*/ 1 h 105"/>
                  <a:gd name="T40" fmla="*/ 1 w 383"/>
                  <a:gd name="T41" fmla="*/ 1 h 105"/>
                  <a:gd name="T42" fmla="*/ 0 w 383"/>
                  <a:gd name="T43" fmla="*/ 1 h 105"/>
                  <a:gd name="T44" fmla="*/ 0 w 383"/>
                  <a:gd name="T45" fmla="*/ 1 h 105"/>
                  <a:gd name="T46" fmla="*/ 1 w 383"/>
                  <a:gd name="T47" fmla="*/ 1 h 105"/>
                  <a:gd name="T48" fmla="*/ 1 w 383"/>
                  <a:gd name="T49" fmla="*/ 1 h 105"/>
                  <a:gd name="T50" fmla="*/ 1 w 383"/>
                  <a:gd name="T51" fmla="*/ 1 h 105"/>
                  <a:gd name="T52" fmla="*/ 1 w 383"/>
                  <a:gd name="T53" fmla="*/ 0 h 105"/>
                  <a:gd name="T54" fmla="*/ 1 w 383"/>
                  <a:gd name="T55" fmla="*/ 1 h 105"/>
                  <a:gd name="T56" fmla="*/ 1 w 383"/>
                  <a:gd name="T57" fmla="*/ 1 h 105"/>
                  <a:gd name="T58" fmla="*/ 1 w 383"/>
                  <a:gd name="T59" fmla="*/ 1 h 105"/>
                  <a:gd name="T60" fmla="*/ 1 w 383"/>
                  <a:gd name="T61" fmla="*/ 1 h 105"/>
                  <a:gd name="T62" fmla="*/ 2 w 383"/>
                  <a:gd name="T63" fmla="*/ 1 h 105"/>
                  <a:gd name="T64" fmla="*/ 2 w 383"/>
                  <a:gd name="T65" fmla="*/ 1 h 105"/>
                  <a:gd name="T66" fmla="*/ 2 w 383"/>
                  <a:gd name="T67" fmla="*/ 1 h 105"/>
                  <a:gd name="T68" fmla="*/ 2 w 383"/>
                  <a:gd name="T69" fmla="*/ 1 h 105"/>
                  <a:gd name="T70" fmla="*/ 3 w 383"/>
                  <a:gd name="T71" fmla="*/ 1 h 10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83"/>
                  <a:gd name="T109" fmla="*/ 0 h 105"/>
                  <a:gd name="T110" fmla="*/ 383 w 383"/>
                  <a:gd name="T111" fmla="*/ 105 h 10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83" h="105">
                    <a:moveTo>
                      <a:pt x="259" y="31"/>
                    </a:moveTo>
                    <a:lnTo>
                      <a:pt x="327" y="21"/>
                    </a:lnTo>
                    <a:lnTo>
                      <a:pt x="361" y="21"/>
                    </a:lnTo>
                    <a:lnTo>
                      <a:pt x="383" y="31"/>
                    </a:lnTo>
                    <a:lnTo>
                      <a:pt x="383" y="42"/>
                    </a:lnTo>
                    <a:lnTo>
                      <a:pt x="383" y="52"/>
                    </a:lnTo>
                    <a:lnTo>
                      <a:pt x="372" y="63"/>
                    </a:lnTo>
                    <a:lnTo>
                      <a:pt x="349" y="63"/>
                    </a:lnTo>
                    <a:lnTo>
                      <a:pt x="327" y="63"/>
                    </a:lnTo>
                    <a:lnTo>
                      <a:pt x="293" y="63"/>
                    </a:lnTo>
                    <a:lnTo>
                      <a:pt x="259" y="63"/>
                    </a:lnTo>
                    <a:lnTo>
                      <a:pt x="226" y="73"/>
                    </a:lnTo>
                    <a:lnTo>
                      <a:pt x="192" y="73"/>
                    </a:lnTo>
                    <a:lnTo>
                      <a:pt x="158" y="73"/>
                    </a:lnTo>
                    <a:lnTo>
                      <a:pt x="135" y="73"/>
                    </a:lnTo>
                    <a:lnTo>
                      <a:pt x="124" y="84"/>
                    </a:lnTo>
                    <a:lnTo>
                      <a:pt x="102" y="94"/>
                    </a:lnTo>
                    <a:lnTo>
                      <a:pt x="90" y="105"/>
                    </a:lnTo>
                    <a:lnTo>
                      <a:pt x="79" y="105"/>
                    </a:lnTo>
                    <a:lnTo>
                      <a:pt x="57" y="52"/>
                    </a:lnTo>
                    <a:lnTo>
                      <a:pt x="34" y="31"/>
                    </a:lnTo>
                    <a:lnTo>
                      <a:pt x="0" y="42"/>
                    </a:lnTo>
                    <a:lnTo>
                      <a:pt x="0" y="31"/>
                    </a:lnTo>
                    <a:lnTo>
                      <a:pt x="12" y="21"/>
                    </a:lnTo>
                    <a:lnTo>
                      <a:pt x="23" y="10"/>
                    </a:lnTo>
                    <a:lnTo>
                      <a:pt x="34" y="10"/>
                    </a:lnTo>
                    <a:lnTo>
                      <a:pt x="45" y="0"/>
                    </a:lnTo>
                    <a:lnTo>
                      <a:pt x="68" y="10"/>
                    </a:lnTo>
                    <a:lnTo>
                      <a:pt x="90" y="21"/>
                    </a:lnTo>
                    <a:lnTo>
                      <a:pt x="102" y="31"/>
                    </a:lnTo>
                    <a:lnTo>
                      <a:pt x="113" y="31"/>
                    </a:lnTo>
                    <a:lnTo>
                      <a:pt x="135" y="42"/>
                    </a:lnTo>
                    <a:lnTo>
                      <a:pt x="135" y="31"/>
                    </a:lnTo>
                    <a:lnTo>
                      <a:pt x="147" y="31"/>
                    </a:lnTo>
                    <a:lnTo>
                      <a:pt x="192" y="31"/>
                    </a:lnTo>
                    <a:lnTo>
                      <a:pt x="259" y="31"/>
                    </a:lnTo>
                    <a:close/>
                  </a:path>
                </a:pathLst>
              </a:custGeom>
              <a:solidFill>
                <a:srgbClr val="FFFFFF"/>
              </a:solidFill>
              <a:ln w="9525">
                <a:noFill/>
                <a:round/>
                <a:headEnd/>
                <a:tailEnd/>
              </a:ln>
            </p:spPr>
            <p:txBody>
              <a:bodyPr/>
              <a:lstStyle/>
              <a:p>
                <a:endParaRPr lang="en-GB"/>
              </a:p>
            </p:txBody>
          </p:sp>
          <p:sp>
            <p:nvSpPr>
              <p:cNvPr id="28813" name="Freeform 142"/>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3 w 383"/>
                  <a:gd name="T23" fmla="*/ 1 h 105"/>
                  <a:gd name="T24" fmla="*/ 3 w 383"/>
                  <a:gd name="T25" fmla="*/ 1 h 105"/>
                  <a:gd name="T26" fmla="*/ 3 w 383"/>
                  <a:gd name="T27" fmla="*/ 1 h 105"/>
                  <a:gd name="T28" fmla="*/ 2 w 383"/>
                  <a:gd name="T29" fmla="*/ 1 h 105"/>
                  <a:gd name="T30" fmla="*/ 2 w 383"/>
                  <a:gd name="T31" fmla="*/ 1 h 105"/>
                  <a:gd name="T32" fmla="*/ 2 w 383"/>
                  <a:gd name="T33" fmla="*/ 1 h 105"/>
                  <a:gd name="T34" fmla="*/ 2 w 383"/>
                  <a:gd name="T35" fmla="*/ 1 h 105"/>
                  <a:gd name="T36" fmla="*/ 1 w 383"/>
                  <a:gd name="T37" fmla="*/ 1 h 105"/>
                  <a:gd name="T38" fmla="*/ 1 w 383"/>
                  <a:gd name="T39" fmla="*/ 1 h 105"/>
                  <a:gd name="T40" fmla="*/ 1 w 383"/>
                  <a:gd name="T41" fmla="*/ 1 h 105"/>
                  <a:gd name="T42" fmla="*/ 1 w 383"/>
                  <a:gd name="T43" fmla="*/ 1 h 105"/>
                  <a:gd name="T44" fmla="*/ 1 w 383"/>
                  <a:gd name="T45" fmla="*/ 1 h 105"/>
                  <a:gd name="T46" fmla="*/ 0 w 383"/>
                  <a:gd name="T47" fmla="*/ 1 h 105"/>
                  <a:gd name="T48" fmla="*/ 0 w 383"/>
                  <a:gd name="T49" fmla="*/ 1 h 105"/>
                  <a:gd name="T50" fmla="*/ 1 w 383"/>
                  <a:gd name="T51" fmla="*/ 1 h 105"/>
                  <a:gd name="T52" fmla="*/ 1 w 383"/>
                  <a:gd name="T53" fmla="*/ 1 h 105"/>
                  <a:gd name="T54" fmla="*/ 1 w 383"/>
                  <a:gd name="T55" fmla="*/ 0 h 105"/>
                  <a:gd name="T56" fmla="*/ 1 w 383"/>
                  <a:gd name="T57" fmla="*/ 0 h 105"/>
                  <a:gd name="T58" fmla="*/ 1 w 383"/>
                  <a:gd name="T59" fmla="*/ 1 h 105"/>
                  <a:gd name="T60" fmla="*/ 1 w 383"/>
                  <a:gd name="T61" fmla="*/ 1 h 105"/>
                  <a:gd name="T62" fmla="*/ 1 w 383"/>
                  <a:gd name="T63" fmla="*/ 1 h 105"/>
                  <a:gd name="T64" fmla="*/ 2 w 383"/>
                  <a:gd name="T65" fmla="*/ 1 h 105"/>
                  <a:gd name="T66" fmla="*/ 2 w 383"/>
                  <a:gd name="T67" fmla="*/ 1 h 105"/>
                  <a:gd name="T68" fmla="*/ 3 w 383"/>
                  <a:gd name="T69" fmla="*/ 1 h 10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3"/>
                  <a:gd name="T106" fmla="*/ 0 h 105"/>
                  <a:gd name="T107" fmla="*/ 383 w 383"/>
                  <a:gd name="T108" fmla="*/ 105 h 10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3" h="105">
                    <a:moveTo>
                      <a:pt x="259" y="21"/>
                    </a:moveTo>
                    <a:lnTo>
                      <a:pt x="316" y="21"/>
                    </a:lnTo>
                    <a:lnTo>
                      <a:pt x="327" y="21"/>
                    </a:lnTo>
                    <a:lnTo>
                      <a:pt x="338" y="21"/>
                    </a:lnTo>
                    <a:lnTo>
                      <a:pt x="361" y="21"/>
                    </a:lnTo>
                    <a:lnTo>
                      <a:pt x="372" y="21"/>
                    </a:lnTo>
                    <a:lnTo>
                      <a:pt x="383" y="31"/>
                    </a:lnTo>
                    <a:lnTo>
                      <a:pt x="383" y="42"/>
                    </a:lnTo>
                    <a:lnTo>
                      <a:pt x="383" y="52"/>
                    </a:lnTo>
                    <a:lnTo>
                      <a:pt x="372" y="63"/>
                    </a:lnTo>
                    <a:lnTo>
                      <a:pt x="349" y="63"/>
                    </a:lnTo>
                    <a:lnTo>
                      <a:pt x="327" y="63"/>
                    </a:lnTo>
                    <a:lnTo>
                      <a:pt x="293" y="63"/>
                    </a:lnTo>
                    <a:lnTo>
                      <a:pt x="259" y="63"/>
                    </a:lnTo>
                    <a:lnTo>
                      <a:pt x="226" y="63"/>
                    </a:lnTo>
                    <a:lnTo>
                      <a:pt x="192" y="73"/>
                    </a:lnTo>
                    <a:lnTo>
                      <a:pt x="158" y="73"/>
                    </a:lnTo>
                    <a:lnTo>
                      <a:pt x="135" y="73"/>
                    </a:lnTo>
                    <a:lnTo>
                      <a:pt x="113" y="73"/>
                    </a:lnTo>
                    <a:lnTo>
                      <a:pt x="90" y="94"/>
                    </a:lnTo>
                    <a:lnTo>
                      <a:pt x="79" y="105"/>
                    </a:lnTo>
                    <a:lnTo>
                      <a:pt x="57" y="52"/>
                    </a:lnTo>
                    <a:lnTo>
                      <a:pt x="34" y="31"/>
                    </a:lnTo>
                    <a:lnTo>
                      <a:pt x="0" y="42"/>
                    </a:lnTo>
                    <a:lnTo>
                      <a:pt x="0" y="31"/>
                    </a:lnTo>
                    <a:lnTo>
                      <a:pt x="12" y="21"/>
                    </a:lnTo>
                    <a:lnTo>
                      <a:pt x="23" y="10"/>
                    </a:lnTo>
                    <a:lnTo>
                      <a:pt x="34" y="0"/>
                    </a:lnTo>
                    <a:lnTo>
                      <a:pt x="45" y="0"/>
                    </a:lnTo>
                    <a:lnTo>
                      <a:pt x="68" y="10"/>
                    </a:lnTo>
                    <a:lnTo>
                      <a:pt x="90" y="21"/>
                    </a:lnTo>
                    <a:lnTo>
                      <a:pt x="113" y="31"/>
                    </a:lnTo>
                    <a:lnTo>
                      <a:pt x="135" y="42"/>
                    </a:lnTo>
                    <a:lnTo>
                      <a:pt x="192" y="31"/>
                    </a:lnTo>
                    <a:lnTo>
                      <a:pt x="259" y="21"/>
                    </a:lnTo>
                    <a:close/>
                  </a:path>
                </a:pathLst>
              </a:custGeom>
              <a:noFill/>
              <a:ln w="9525">
                <a:solidFill>
                  <a:srgbClr val="000000"/>
                </a:solidFill>
                <a:prstDash val="solid"/>
                <a:round/>
                <a:headEnd/>
                <a:tailEnd/>
              </a:ln>
            </p:spPr>
            <p:txBody>
              <a:bodyPr/>
              <a:lstStyle/>
              <a:p>
                <a:endParaRPr lang="en-GB"/>
              </a:p>
            </p:txBody>
          </p:sp>
          <p:sp>
            <p:nvSpPr>
              <p:cNvPr id="28814" name="Line 143"/>
              <p:cNvSpPr>
                <a:spLocks noChangeShapeType="1"/>
              </p:cNvSpPr>
              <p:nvPr/>
            </p:nvSpPr>
            <p:spPr bwMode="auto">
              <a:xfrm>
                <a:off x="4580" y="2973"/>
                <a:ext cx="11" cy="32"/>
              </a:xfrm>
              <a:prstGeom prst="line">
                <a:avLst/>
              </a:prstGeom>
              <a:noFill/>
              <a:ln w="7938">
                <a:solidFill>
                  <a:srgbClr val="000000"/>
                </a:solidFill>
                <a:round/>
                <a:headEnd/>
                <a:tailEnd/>
              </a:ln>
            </p:spPr>
            <p:txBody>
              <a:bodyPr/>
              <a:lstStyle/>
              <a:p>
                <a:endParaRPr lang="en-GB"/>
              </a:p>
            </p:txBody>
          </p:sp>
          <p:sp>
            <p:nvSpPr>
              <p:cNvPr id="28815" name="AutoShape 144"/>
              <p:cNvSpPr>
                <a:spLocks noChangeArrowheads="1"/>
              </p:cNvSpPr>
              <p:nvPr/>
            </p:nvSpPr>
            <p:spPr bwMode="auto">
              <a:xfrm>
                <a:off x="4589" y="2986"/>
                <a:ext cx="28" cy="21"/>
              </a:xfrm>
              <a:prstGeom prst="roundRect">
                <a:avLst>
                  <a:gd name="adj" fmla="val 37500"/>
                </a:avLst>
              </a:prstGeom>
              <a:solidFill>
                <a:srgbClr val="FFFFFF"/>
              </a:solidFill>
              <a:ln w="9525">
                <a:noFill/>
                <a:round/>
                <a:headEnd/>
                <a:tailEnd/>
              </a:ln>
            </p:spPr>
            <p:txBody>
              <a:bodyPr/>
              <a:lstStyle/>
              <a:p>
                <a:endParaRPr lang="en-GB"/>
              </a:p>
            </p:txBody>
          </p:sp>
          <p:sp>
            <p:nvSpPr>
              <p:cNvPr id="28816" name="Freeform 145"/>
              <p:cNvSpPr>
                <a:spLocks/>
              </p:cNvSpPr>
              <p:nvPr/>
            </p:nvSpPr>
            <p:spPr bwMode="auto">
              <a:xfrm>
                <a:off x="4589" y="2984"/>
                <a:ext cx="16" cy="16"/>
              </a:xfrm>
              <a:custGeom>
                <a:avLst/>
                <a:gdLst>
                  <a:gd name="T0" fmla="*/ 0 w 34"/>
                  <a:gd name="T1" fmla="*/ 1 h 32"/>
                  <a:gd name="T2" fmla="*/ 0 w 34"/>
                  <a:gd name="T3" fmla="*/ 1 h 32"/>
                  <a:gd name="T4" fmla="*/ 0 w 34"/>
                  <a:gd name="T5" fmla="*/ 1 h 32"/>
                  <a:gd name="T6" fmla="*/ 0 w 34"/>
                  <a:gd name="T7" fmla="*/ 1 h 32"/>
                  <a:gd name="T8" fmla="*/ 0 w 34"/>
                  <a:gd name="T9" fmla="*/ 1 h 32"/>
                  <a:gd name="T10" fmla="*/ 0 w 34"/>
                  <a:gd name="T11" fmla="*/ 0 h 32"/>
                  <a:gd name="T12" fmla="*/ 0 w 34"/>
                  <a:gd name="T13" fmla="*/ 0 h 32"/>
                  <a:gd name="T14" fmla="*/ 0 w 34"/>
                  <a:gd name="T15" fmla="*/ 0 h 32"/>
                  <a:gd name="T16" fmla="*/ 0 w 34"/>
                  <a:gd name="T17" fmla="*/ 0 h 32"/>
                  <a:gd name="T18" fmla="*/ 0 w 34"/>
                  <a:gd name="T19" fmla="*/ 0 h 32"/>
                  <a:gd name="T20" fmla="*/ 0 w 34"/>
                  <a:gd name="T21" fmla="*/ 1 h 32"/>
                  <a:gd name="T22" fmla="*/ 0 w 34"/>
                  <a:gd name="T23" fmla="*/ 1 h 32"/>
                  <a:gd name="T24" fmla="*/ 0 w 34"/>
                  <a:gd name="T25" fmla="*/ 1 h 32"/>
                  <a:gd name="T26" fmla="*/ 0 w 34"/>
                  <a:gd name="T27" fmla="*/ 1 h 32"/>
                  <a:gd name="T28" fmla="*/ 0 w 34"/>
                  <a:gd name="T29" fmla="*/ 1 h 32"/>
                  <a:gd name="T30" fmla="*/ 0 w 34"/>
                  <a:gd name="T31" fmla="*/ 1 h 32"/>
                  <a:gd name="T32" fmla="*/ 0 w 34"/>
                  <a:gd name="T33" fmla="*/ 1 h 32"/>
                  <a:gd name="T34" fmla="*/ 0 w 34"/>
                  <a:gd name="T35" fmla="*/ 1 h 32"/>
                  <a:gd name="T36" fmla="*/ 0 w 34"/>
                  <a:gd name="T37" fmla="*/ 1 h 32"/>
                  <a:gd name="T38" fmla="*/ 0 w 34"/>
                  <a:gd name="T39" fmla="*/ 1 h 32"/>
                  <a:gd name="T40" fmla="*/ 0 w 34"/>
                  <a:gd name="T41" fmla="*/ 1 h 32"/>
                  <a:gd name="T42" fmla="*/ 0 w 34"/>
                  <a:gd name="T43" fmla="*/ 1 h 32"/>
                  <a:gd name="T44" fmla="*/ 0 w 34"/>
                  <a:gd name="T45" fmla="*/ 1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2"/>
                  <a:gd name="T71" fmla="*/ 34 w 34"/>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2">
                    <a:moveTo>
                      <a:pt x="0" y="22"/>
                    </a:moveTo>
                    <a:lnTo>
                      <a:pt x="0" y="22"/>
                    </a:lnTo>
                    <a:lnTo>
                      <a:pt x="0" y="11"/>
                    </a:lnTo>
                    <a:lnTo>
                      <a:pt x="11" y="0"/>
                    </a:lnTo>
                    <a:lnTo>
                      <a:pt x="23" y="0"/>
                    </a:lnTo>
                    <a:lnTo>
                      <a:pt x="34" y="0"/>
                    </a:lnTo>
                    <a:lnTo>
                      <a:pt x="34" y="11"/>
                    </a:lnTo>
                    <a:lnTo>
                      <a:pt x="34" y="22"/>
                    </a:lnTo>
                    <a:lnTo>
                      <a:pt x="34" y="32"/>
                    </a:lnTo>
                    <a:lnTo>
                      <a:pt x="23" y="32"/>
                    </a:lnTo>
                    <a:lnTo>
                      <a:pt x="11" y="32"/>
                    </a:lnTo>
                    <a:lnTo>
                      <a:pt x="0" y="32"/>
                    </a:lnTo>
                    <a:lnTo>
                      <a:pt x="0" y="22"/>
                    </a:lnTo>
                    <a:close/>
                  </a:path>
                </a:pathLst>
              </a:custGeom>
              <a:solidFill>
                <a:srgbClr val="FFFFFF"/>
              </a:solidFill>
              <a:ln w="9525">
                <a:solidFill>
                  <a:srgbClr val="000000"/>
                </a:solidFill>
                <a:prstDash val="solid"/>
                <a:round/>
                <a:headEnd/>
                <a:tailEnd/>
              </a:ln>
            </p:spPr>
            <p:txBody>
              <a:bodyPr/>
              <a:lstStyle/>
              <a:p>
                <a:endParaRPr lang="en-GB"/>
              </a:p>
            </p:txBody>
          </p:sp>
          <p:sp>
            <p:nvSpPr>
              <p:cNvPr id="28817" name="Freeform 146"/>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18" name="Freeform 147"/>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noFill/>
              <a:ln w="9525">
                <a:solidFill>
                  <a:srgbClr val="000000"/>
                </a:solidFill>
                <a:prstDash val="solid"/>
                <a:round/>
                <a:headEnd/>
                <a:tailEnd/>
              </a:ln>
            </p:spPr>
            <p:txBody>
              <a:bodyPr/>
              <a:lstStyle/>
              <a:p>
                <a:endParaRPr lang="en-GB"/>
              </a:p>
            </p:txBody>
          </p:sp>
          <p:sp>
            <p:nvSpPr>
              <p:cNvPr id="28819" name="Oval 148"/>
              <p:cNvSpPr>
                <a:spLocks noChangeArrowheads="1"/>
              </p:cNvSpPr>
              <p:nvPr/>
            </p:nvSpPr>
            <p:spPr bwMode="auto">
              <a:xfrm>
                <a:off x="4721" y="2984"/>
                <a:ext cx="17" cy="15"/>
              </a:xfrm>
              <a:prstGeom prst="ellipse">
                <a:avLst/>
              </a:prstGeom>
              <a:solidFill>
                <a:srgbClr val="FFFFFF"/>
              </a:solidFill>
              <a:ln w="9525">
                <a:solidFill>
                  <a:srgbClr val="000000"/>
                </a:solidFill>
                <a:round/>
                <a:headEnd/>
                <a:tailEnd/>
              </a:ln>
            </p:spPr>
            <p:txBody>
              <a:bodyPr/>
              <a:lstStyle/>
              <a:p>
                <a:endParaRPr lang="en-GB"/>
              </a:p>
            </p:txBody>
          </p:sp>
          <p:sp>
            <p:nvSpPr>
              <p:cNvPr id="28820" name="Freeform 149"/>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w 203"/>
                  <a:gd name="T17" fmla="*/ 1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3"/>
                  <a:gd name="T28" fmla="*/ 0 h 32"/>
                  <a:gd name="T29" fmla="*/ 203 w 203"/>
                  <a:gd name="T30" fmla="*/ 32 h 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3" h="32">
                    <a:moveTo>
                      <a:pt x="12" y="11"/>
                    </a:moveTo>
                    <a:lnTo>
                      <a:pt x="203" y="0"/>
                    </a:lnTo>
                    <a:lnTo>
                      <a:pt x="203" y="11"/>
                    </a:lnTo>
                    <a:lnTo>
                      <a:pt x="203" y="21"/>
                    </a:lnTo>
                    <a:lnTo>
                      <a:pt x="12" y="32"/>
                    </a:lnTo>
                    <a:lnTo>
                      <a:pt x="0" y="32"/>
                    </a:lnTo>
                    <a:lnTo>
                      <a:pt x="0" y="21"/>
                    </a:lnTo>
                    <a:lnTo>
                      <a:pt x="0" y="11"/>
                    </a:lnTo>
                    <a:lnTo>
                      <a:pt x="12" y="11"/>
                    </a:lnTo>
                    <a:close/>
                  </a:path>
                </a:pathLst>
              </a:custGeom>
              <a:solidFill>
                <a:srgbClr val="FFFFFF"/>
              </a:solidFill>
              <a:ln w="9525">
                <a:noFill/>
                <a:round/>
                <a:headEnd/>
                <a:tailEnd/>
              </a:ln>
            </p:spPr>
            <p:txBody>
              <a:bodyPr/>
              <a:lstStyle/>
              <a:p>
                <a:endParaRPr lang="en-GB"/>
              </a:p>
            </p:txBody>
          </p:sp>
          <p:sp>
            <p:nvSpPr>
              <p:cNvPr id="28821" name="Freeform 150"/>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32"/>
                  <a:gd name="T26" fmla="*/ 203 w 203"/>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32">
                    <a:moveTo>
                      <a:pt x="12" y="11"/>
                    </a:moveTo>
                    <a:lnTo>
                      <a:pt x="203" y="0"/>
                    </a:lnTo>
                    <a:lnTo>
                      <a:pt x="203" y="11"/>
                    </a:lnTo>
                    <a:lnTo>
                      <a:pt x="203" y="21"/>
                    </a:lnTo>
                    <a:lnTo>
                      <a:pt x="0" y="32"/>
                    </a:lnTo>
                    <a:lnTo>
                      <a:pt x="0" y="21"/>
                    </a:lnTo>
                    <a:lnTo>
                      <a:pt x="0" y="11"/>
                    </a:lnTo>
                    <a:lnTo>
                      <a:pt x="12" y="11"/>
                    </a:lnTo>
                    <a:close/>
                  </a:path>
                </a:pathLst>
              </a:custGeom>
              <a:noFill/>
              <a:ln w="9525">
                <a:solidFill>
                  <a:srgbClr val="000000"/>
                </a:solidFill>
                <a:prstDash val="solid"/>
                <a:round/>
                <a:headEnd/>
                <a:tailEnd/>
              </a:ln>
            </p:spPr>
            <p:txBody>
              <a:bodyPr/>
              <a:lstStyle/>
              <a:p>
                <a:endParaRPr lang="en-GB"/>
              </a:p>
            </p:txBody>
          </p:sp>
        </p:grpSp>
        <p:grpSp>
          <p:nvGrpSpPr>
            <p:cNvPr id="28743" name="Group 151"/>
            <p:cNvGrpSpPr>
              <a:grpSpLocks/>
            </p:cNvGrpSpPr>
            <p:nvPr/>
          </p:nvGrpSpPr>
          <p:grpSpPr bwMode="auto">
            <a:xfrm>
              <a:off x="4577" y="2718"/>
              <a:ext cx="71" cy="63"/>
              <a:chOff x="4577" y="2718"/>
              <a:chExt cx="71" cy="63"/>
            </a:xfrm>
          </p:grpSpPr>
          <p:grpSp>
            <p:nvGrpSpPr>
              <p:cNvPr id="28795" name="Group 152"/>
              <p:cNvGrpSpPr>
                <a:grpSpLocks/>
              </p:cNvGrpSpPr>
              <p:nvPr/>
            </p:nvGrpSpPr>
            <p:grpSpPr bwMode="auto">
              <a:xfrm>
                <a:off x="4597" y="2734"/>
                <a:ext cx="51" cy="41"/>
                <a:chOff x="4597" y="2734"/>
                <a:chExt cx="51" cy="41"/>
              </a:xfrm>
            </p:grpSpPr>
            <p:sp>
              <p:nvSpPr>
                <p:cNvPr id="28798" name="Rectangle 153"/>
                <p:cNvSpPr>
                  <a:spLocks noChangeArrowheads="1"/>
                </p:cNvSpPr>
                <p:nvPr/>
              </p:nvSpPr>
              <p:spPr bwMode="auto">
                <a:xfrm>
                  <a:off x="4597" y="2737"/>
                  <a:ext cx="51" cy="36"/>
                </a:xfrm>
                <a:prstGeom prst="rect">
                  <a:avLst/>
                </a:prstGeom>
                <a:solidFill>
                  <a:srgbClr val="FFFFFF"/>
                </a:solidFill>
                <a:ln w="9525">
                  <a:solidFill>
                    <a:srgbClr val="00CC00"/>
                  </a:solidFill>
                  <a:miter lim="800000"/>
                  <a:headEnd/>
                  <a:tailEnd/>
                </a:ln>
              </p:spPr>
              <p:txBody>
                <a:bodyPr/>
                <a:lstStyle/>
                <a:p>
                  <a:endParaRPr lang="en-GB"/>
                </a:p>
              </p:txBody>
            </p:sp>
            <p:grpSp>
              <p:nvGrpSpPr>
                <p:cNvPr id="28799" name="Group 154"/>
                <p:cNvGrpSpPr>
                  <a:grpSpLocks/>
                </p:cNvGrpSpPr>
                <p:nvPr/>
              </p:nvGrpSpPr>
              <p:grpSpPr bwMode="auto">
                <a:xfrm>
                  <a:off x="4600" y="2734"/>
                  <a:ext cx="40" cy="41"/>
                  <a:chOff x="4600" y="2734"/>
                  <a:chExt cx="40" cy="41"/>
                </a:xfrm>
              </p:grpSpPr>
              <p:sp>
                <p:nvSpPr>
                  <p:cNvPr id="28800" name="Line 155"/>
                  <p:cNvSpPr>
                    <a:spLocks noChangeShapeType="1"/>
                  </p:cNvSpPr>
                  <p:nvPr/>
                </p:nvSpPr>
                <p:spPr bwMode="auto">
                  <a:xfrm flipV="1">
                    <a:off x="4605" y="2734"/>
                    <a:ext cx="1" cy="36"/>
                  </a:xfrm>
                  <a:prstGeom prst="line">
                    <a:avLst/>
                  </a:prstGeom>
                  <a:noFill/>
                  <a:ln w="9525">
                    <a:solidFill>
                      <a:srgbClr val="00CC00"/>
                    </a:solidFill>
                    <a:round/>
                    <a:headEnd/>
                    <a:tailEnd/>
                  </a:ln>
                </p:spPr>
                <p:txBody>
                  <a:bodyPr/>
                  <a:lstStyle/>
                  <a:p>
                    <a:endParaRPr lang="en-GB"/>
                  </a:p>
                </p:txBody>
              </p:sp>
              <p:sp>
                <p:nvSpPr>
                  <p:cNvPr id="28801" name="Line 156"/>
                  <p:cNvSpPr>
                    <a:spLocks noChangeShapeType="1"/>
                  </p:cNvSpPr>
                  <p:nvPr/>
                </p:nvSpPr>
                <p:spPr bwMode="auto">
                  <a:xfrm flipV="1">
                    <a:off x="4617" y="2734"/>
                    <a:ext cx="1" cy="36"/>
                  </a:xfrm>
                  <a:prstGeom prst="line">
                    <a:avLst/>
                  </a:prstGeom>
                  <a:noFill/>
                  <a:ln w="9525">
                    <a:solidFill>
                      <a:srgbClr val="00CC00"/>
                    </a:solidFill>
                    <a:round/>
                    <a:headEnd/>
                    <a:tailEnd/>
                  </a:ln>
                </p:spPr>
                <p:txBody>
                  <a:bodyPr/>
                  <a:lstStyle/>
                  <a:p>
                    <a:endParaRPr lang="en-GB"/>
                  </a:p>
                </p:txBody>
              </p:sp>
              <p:sp>
                <p:nvSpPr>
                  <p:cNvPr id="28802" name="Line 157"/>
                  <p:cNvSpPr>
                    <a:spLocks noChangeShapeType="1"/>
                  </p:cNvSpPr>
                  <p:nvPr/>
                </p:nvSpPr>
                <p:spPr bwMode="auto">
                  <a:xfrm flipV="1">
                    <a:off x="4622" y="2734"/>
                    <a:ext cx="1" cy="36"/>
                  </a:xfrm>
                  <a:prstGeom prst="line">
                    <a:avLst/>
                  </a:prstGeom>
                  <a:noFill/>
                  <a:ln w="9525">
                    <a:solidFill>
                      <a:srgbClr val="00CC00"/>
                    </a:solidFill>
                    <a:round/>
                    <a:headEnd/>
                    <a:tailEnd/>
                  </a:ln>
                </p:spPr>
                <p:txBody>
                  <a:bodyPr/>
                  <a:lstStyle/>
                  <a:p>
                    <a:endParaRPr lang="en-GB"/>
                  </a:p>
                </p:txBody>
              </p:sp>
              <p:sp>
                <p:nvSpPr>
                  <p:cNvPr id="28803" name="Line 158"/>
                  <p:cNvSpPr>
                    <a:spLocks noChangeShapeType="1"/>
                  </p:cNvSpPr>
                  <p:nvPr/>
                </p:nvSpPr>
                <p:spPr bwMode="auto">
                  <a:xfrm flipV="1">
                    <a:off x="4634" y="2734"/>
                    <a:ext cx="1" cy="36"/>
                  </a:xfrm>
                  <a:prstGeom prst="line">
                    <a:avLst/>
                  </a:prstGeom>
                  <a:noFill/>
                  <a:ln w="9525">
                    <a:solidFill>
                      <a:srgbClr val="00CC00"/>
                    </a:solidFill>
                    <a:round/>
                    <a:headEnd/>
                    <a:tailEnd/>
                  </a:ln>
                </p:spPr>
                <p:txBody>
                  <a:bodyPr/>
                  <a:lstStyle/>
                  <a:p>
                    <a:endParaRPr lang="en-GB"/>
                  </a:p>
                </p:txBody>
              </p:sp>
              <p:sp>
                <p:nvSpPr>
                  <p:cNvPr id="28804" name="Line 159"/>
                  <p:cNvSpPr>
                    <a:spLocks noChangeShapeType="1"/>
                  </p:cNvSpPr>
                  <p:nvPr/>
                </p:nvSpPr>
                <p:spPr bwMode="auto">
                  <a:xfrm flipV="1">
                    <a:off x="4600" y="2734"/>
                    <a:ext cx="1" cy="41"/>
                  </a:xfrm>
                  <a:prstGeom prst="line">
                    <a:avLst/>
                  </a:prstGeom>
                  <a:noFill/>
                  <a:ln w="9525">
                    <a:solidFill>
                      <a:srgbClr val="00CC00"/>
                    </a:solidFill>
                    <a:round/>
                    <a:headEnd/>
                    <a:tailEnd/>
                  </a:ln>
                </p:spPr>
                <p:txBody>
                  <a:bodyPr/>
                  <a:lstStyle/>
                  <a:p>
                    <a:endParaRPr lang="en-GB"/>
                  </a:p>
                </p:txBody>
              </p:sp>
              <p:sp>
                <p:nvSpPr>
                  <p:cNvPr id="28805" name="Line 160"/>
                  <p:cNvSpPr>
                    <a:spLocks noChangeShapeType="1"/>
                  </p:cNvSpPr>
                  <p:nvPr/>
                </p:nvSpPr>
                <p:spPr bwMode="auto">
                  <a:xfrm flipV="1">
                    <a:off x="4611" y="2734"/>
                    <a:ext cx="1" cy="41"/>
                  </a:xfrm>
                  <a:prstGeom prst="line">
                    <a:avLst/>
                  </a:prstGeom>
                  <a:noFill/>
                  <a:ln w="9525">
                    <a:solidFill>
                      <a:srgbClr val="00CC00"/>
                    </a:solidFill>
                    <a:round/>
                    <a:headEnd/>
                    <a:tailEnd/>
                  </a:ln>
                </p:spPr>
                <p:txBody>
                  <a:bodyPr/>
                  <a:lstStyle/>
                  <a:p>
                    <a:endParaRPr lang="en-GB"/>
                  </a:p>
                </p:txBody>
              </p:sp>
              <p:sp>
                <p:nvSpPr>
                  <p:cNvPr id="28806" name="Line 161"/>
                  <p:cNvSpPr>
                    <a:spLocks noChangeShapeType="1"/>
                  </p:cNvSpPr>
                  <p:nvPr/>
                </p:nvSpPr>
                <p:spPr bwMode="auto">
                  <a:xfrm flipV="1">
                    <a:off x="4622" y="2734"/>
                    <a:ext cx="1" cy="41"/>
                  </a:xfrm>
                  <a:prstGeom prst="line">
                    <a:avLst/>
                  </a:prstGeom>
                  <a:noFill/>
                  <a:ln w="9525">
                    <a:solidFill>
                      <a:srgbClr val="00CC00"/>
                    </a:solidFill>
                    <a:round/>
                    <a:headEnd/>
                    <a:tailEnd/>
                  </a:ln>
                </p:spPr>
                <p:txBody>
                  <a:bodyPr/>
                  <a:lstStyle/>
                  <a:p>
                    <a:endParaRPr lang="en-GB"/>
                  </a:p>
                </p:txBody>
              </p:sp>
              <p:sp>
                <p:nvSpPr>
                  <p:cNvPr id="28807" name="Line 162"/>
                  <p:cNvSpPr>
                    <a:spLocks noChangeShapeType="1"/>
                  </p:cNvSpPr>
                  <p:nvPr/>
                </p:nvSpPr>
                <p:spPr bwMode="auto">
                  <a:xfrm flipV="1">
                    <a:off x="4628" y="2734"/>
                    <a:ext cx="1" cy="41"/>
                  </a:xfrm>
                  <a:prstGeom prst="line">
                    <a:avLst/>
                  </a:prstGeom>
                  <a:noFill/>
                  <a:ln w="9525">
                    <a:solidFill>
                      <a:srgbClr val="00CC00"/>
                    </a:solidFill>
                    <a:round/>
                    <a:headEnd/>
                    <a:tailEnd/>
                  </a:ln>
                </p:spPr>
                <p:txBody>
                  <a:bodyPr/>
                  <a:lstStyle/>
                  <a:p>
                    <a:endParaRPr lang="en-GB"/>
                  </a:p>
                </p:txBody>
              </p:sp>
              <p:sp>
                <p:nvSpPr>
                  <p:cNvPr id="28808" name="Line 163"/>
                  <p:cNvSpPr>
                    <a:spLocks noChangeShapeType="1"/>
                  </p:cNvSpPr>
                  <p:nvPr/>
                </p:nvSpPr>
                <p:spPr bwMode="auto">
                  <a:xfrm flipV="1">
                    <a:off x="4639" y="2734"/>
                    <a:ext cx="1" cy="41"/>
                  </a:xfrm>
                  <a:prstGeom prst="line">
                    <a:avLst/>
                  </a:prstGeom>
                  <a:noFill/>
                  <a:ln w="9525">
                    <a:solidFill>
                      <a:srgbClr val="00CC00"/>
                    </a:solidFill>
                    <a:round/>
                    <a:headEnd/>
                    <a:tailEnd/>
                  </a:ln>
                </p:spPr>
                <p:txBody>
                  <a:bodyPr/>
                  <a:lstStyle/>
                  <a:p>
                    <a:endParaRPr lang="en-GB"/>
                  </a:p>
                </p:txBody>
              </p:sp>
            </p:grpSp>
          </p:grpSp>
          <p:sp>
            <p:nvSpPr>
              <p:cNvPr id="28796" name="Freeform 164"/>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22" y="53"/>
                    </a:lnTo>
                    <a:lnTo>
                      <a:pt x="22" y="74"/>
                    </a:lnTo>
                    <a:lnTo>
                      <a:pt x="0" y="74"/>
                    </a:lnTo>
                    <a:lnTo>
                      <a:pt x="0" y="126"/>
                    </a:lnTo>
                    <a:lnTo>
                      <a:pt x="45" y="95"/>
                    </a:lnTo>
                    <a:lnTo>
                      <a:pt x="45" y="84"/>
                    </a:lnTo>
                    <a:lnTo>
                      <a:pt x="45" y="74"/>
                    </a:lnTo>
                    <a:close/>
                  </a:path>
                </a:pathLst>
              </a:custGeom>
              <a:solidFill>
                <a:srgbClr val="FFFFFF"/>
              </a:solidFill>
              <a:ln w="9525">
                <a:noFill/>
                <a:round/>
                <a:headEnd/>
                <a:tailEnd/>
              </a:ln>
            </p:spPr>
            <p:txBody>
              <a:bodyPr/>
              <a:lstStyle/>
              <a:p>
                <a:endParaRPr lang="en-GB"/>
              </a:p>
            </p:txBody>
          </p:sp>
          <p:sp>
            <p:nvSpPr>
              <p:cNvPr id="28797" name="Freeform 165"/>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11" y="53"/>
                    </a:lnTo>
                    <a:lnTo>
                      <a:pt x="11" y="74"/>
                    </a:lnTo>
                    <a:lnTo>
                      <a:pt x="0" y="74"/>
                    </a:lnTo>
                    <a:lnTo>
                      <a:pt x="0" y="126"/>
                    </a:lnTo>
                    <a:lnTo>
                      <a:pt x="45" y="95"/>
                    </a:lnTo>
                    <a:lnTo>
                      <a:pt x="45" y="84"/>
                    </a:lnTo>
                    <a:lnTo>
                      <a:pt x="45" y="74"/>
                    </a:lnTo>
                    <a:close/>
                  </a:path>
                </a:pathLst>
              </a:custGeom>
              <a:noFill/>
              <a:ln w="9525">
                <a:solidFill>
                  <a:srgbClr val="00CC00"/>
                </a:solidFill>
                <a:prstDash val="solid"/>
                <a:round/>
                <a:headEnd/>
                <a:tailEnd/>
              </a:ln>
            </p:spPr>
            <p:txBody>
              <a:bodyPr/>
              <a:lstStyle/>
              <a:p>
                <a:endParaRPr lang="en-GB"/>
              </a:p>
            </p:txBody>
          </p:sp>
        </p:grpSp>
        <p:grpSp>
          <p:nvGrpSpPr>
            <p:cNvPr id="28744" name="Group 166"/>
            <p:cNvGrpSpPr>
              <a:grpSpLocks/>
            </p:cNvGrpSpPr>
            <p:nvPr/>
          </p:nvGrpSpPr>
          <p:grpSpPr bwMode="auto">
            <a:xfrm>
              <a:off x="4572" y="2481"/>
              <a:ext cx="70" cy="63"/>
              <a:chOff x="4572" y="2481"/>
              <a:chExt cx="70" cy="63"/>
            </a:xfrm>
          </p:grpSpPr>
          <p:grpSp>
            <p:nvGrpSpPr>
              <p:cNvPr id="28781" name="Group 167"/>
              <p:cNvGrpSpPr>
                <a:grpSpLocks/>
              </p:cNvGrpSpPr>
              <p:nvPr/>
            </p:nvGrpSpPr>
            <p:grpSpPr bwMode="auto">
              <a:xfrm>
                <a:off x="4592" y="2497"/>
                <a:ext cx="50" cy="41"/>
                <a:chOff x="4592" y="2497"/>
                <a:chExt cx="50" cy="41"/>
              </a:xfrm>
            </p:grpSpPr>
            <p:sp>
              <p:nvSpPr>
                <p:cNvPr id="28784" name="Rectangle 168"/>
                <p:cNvSpPr>
                  <a:spLocks noChangeArrowheads="1"/>
                </p:cNvSpPr>
                <p:nvPr/>
              </p:nvSpPr>
              <p:spPr bwMode="auto">
                <a:xfrm>
                  <a:off x="4592" y="2500"/>
                  <a:ext cx="50" cy="36"/>
                </a:xfrm>
                <a:prstGeom prst="rect">
                  <a:avLst/>
                </a:prstGeom>
                <a:solidFill>
                  <a:srgbClr val="FFFFFF"/>
                </a:solidFill>
                <a:ln w="9525">
                  <a:solidFill>
                    <a:srgbClr val="FF0000"/>
                  </a:solidFill>
                  <a:miter lim="800000"/>
                  <a:headEnd/>
                  <a:tailEnd/>
                </a:ln>
              </p:spPr>
              <p:txBody>
                <a:bodyPr/>
                <a:lstStyle/>
                <a:p>
                  <a:endParaRPr lang="en-GB"/>
                </a:p>
              </p:txBody>
            </p:sp>
            <p:grpSp>
              <p:nvGrpSpPr>
                <p:cNvPr id="28785" name="Group 169"/>
                <p:cNvGrpSpPr>
                  <a:grpSpLocks/>
                </p:cNvGrpSpPr>
                <p:nvPr/>
              </p:nvGrpSpPr>
              <p:grpSpPr bwMode="auto">
                <a:xfrm>
                  <a:off x="4594" y="2497"/>
                  <a:ext cx="41" cy="41"/>
                  <a:chOff x="4594" y="2497"/>
                  <a:chExt cx="41" cy="41"/>
                </a:xfrm>
              </p:grpSpPr>
              <p:sp>
                <p:nvSpPr>
                  <p:cNvPr id="28786" name="Line 170"/>
                  <p:cNvSpPr>
                    <a:spLocks noChangeShapeType="1"/>
                  </p:cNvSpPr>
                  <p:nvPr/>
                </p:nvSpPr>
                <p:spPr bwMode="auto">
                  <a:xfrm flipV="1">
                    <a:off x="4600" y="2497"/>
                    <a:ext cx="1" cy="36"/>
                  </a:xfrm>
                  <a:prstGeom prst="line">
                    <a:avLst/>
                  </a:prstGeom>
                  <a:noFill/>
                  <a:ln w="9525">
                    <a:solidFill>
                      <a:srgbClr val="FF0000"/>
                    </a:solidFill>
                    <a:round/>
                    <a:headEnd/>
                    <a:tailEnd/>
                  </a:ln>
                </p:spPr>
                <p:txBody>
                  <a:bodyPr/>
                  <a:lstStyle/>
                  <a:p>
                    <a:endParaRPr lang="en-GB"/>
                  </a:p>
                </p:txBody>
              </p:sp>
              <p:sp>
                <p:nvSpPr>
                  <p:cNvPr id="28787" name="Line 171"/>
                  <p:cNvSpPr>
                    <a:spLocks noChangeShapeType="1"/>
                  </p:cNvSpPr>
                  <p:nvPr/>
                </p:nvSpPr>
                <p:spPr bwMode="auto">
                  <a:xfrm flipV="1">
                    <a:off x="4611" y="2497"/>
                    <a:ext cx="1" cy="36"/>
                  </a:xfrm>
                  <a:prstGeom prst="line">
                    <a:avLst/>
                  </a:prstGeom>
                  <a:noFill/>
                  <a:ln w="9525">
                    <a:solidFill>
                      <a:srgbClr val="FF0000"/>
                    </a:solidFill>
                    <a:round/>
                    <a:headEnd/>
                    <a:tailEnd/>
                  </a:ln>
                </p:spPr>
                <p:txBody>
                  <a:bodyPr/>
                  <a:lstStyle/>
                  <a:p>
                    <a:endParaRPr lang="en-GB"/>
                  </a:p>
                </p:txBody>
              </p:sp>
              <p:sp>
                <p:nvSpPr>
                  <p:cNvPr id="28788" name="Line 172"/>
                  <p:cNvSpPr>
                    <a:spLocks noChangeShapeType="1"/>
                  </p:cNvSpPr>
                  <p:nvPr/>
                </p:nvSpPr>
                <p:spPr bwMode="auto">
                  <a:xfrm flipV="1">
                    <a:off x="4617" y="2497"/>
                    <a:ext cx="1" cy="36"/>
                  </a:xfrm>
                  <a:prstGeom prst="line">
                    <a:avLst/>
                  </a:prstGeom>
                  <a:noFill/>
                  <a:ln w="9525">
                    <a:solidFill>
                      <a:srgbClr val="FF0000"/>
                    </a:solidFill>
                    <a:round/>
                    <a:headEnd/>
                    <a:tailEnd/>
                  </a:ln>
                </p:spPr>
                <p:txBody>
                  <a:bodyPr/>
                  <a:lstStyle/>
                  <a:p>
                    <a:endParaRPr lang="en-GB"/>
                  </a:p>
                </p:txBody>
              </p:sp>
              <p:sp>
                <p:nvSpPr>
                  <p:cNvPr id="28789" name="Line 173"/>
                  <p:cNvSpPr>
                    <a:spLocks noChangeShapeType="1"/>
                  </p:cNvSpPr>
                  <p:nvPr/>
                </p:nvSpPr>
                <p:spPr bwMode="auto">
                  <a:xfrm flipV="1">
                    <a:off x="4628" y="2497"/>
                    <a:ext cx="1" cy="36"/>
                  </a:xfrm>
                  <a:prstGeom prst="line">
                    <a:avLst/>
                  </a:prstGeom>
                  <a:noFill/>
                  <a:ln w="9525">
                    <a:solidFill>
                      <a:srgbClr val="FF0000"/>
                    </a:solidFill>
                    <a:round/>
                    <a:headEnd/>
                    <a:tailEnd/>
                  </a:ln>
                </p:spPr>
                <p:txBody>
                  <a:bodyPr/>
                  <a:lstStyle/>
                  <a:p>
                    <a:endParaRPr lang="en-GB"/>
                  </a:p>
                </p:txBody>
              </p:sp>
              <p:sp>
                <p:nvSpPr>
                  <p:cNvPr id="28790" name="Line 174"/>
                  <p:cNvSpPr>
                    <a:spLocks noChangeShapeType="1"/>
                  </p:cNvSpPr>
                  <p:nvPr/>
                </p:nvSpPr>
                <p:spPr bwMode="auto">
                  <a:xfrm flipV="1">
                    <a:off x="4594" y="2497"/>
                    <a:ext cx="1" cy="41"/>
                  </a:xfrm>
                  <a:prstGeom prst="line">
                    <a:avLst/>
                  </a:prstGeom>
                  <a:noFill/>
                  <a:ln w="9525">
                    <a:solidFill>
                      <a:srgbClr val="FF0000"/>
                    </a:solidFill>
                    <a:round/>
                    <a:headEnd/>
                    <a:tailEnd/>
                  </a:ln>
                </p:spPr>
                <p:txBody>
                  <a:bodyPr/>
                  <a:lstStyle/>
                  <a:p>
                    <a:endParaRPr lang="en-GB"/>
                  </a:p>
                </p:txBody>
              </p:sp>
              <p:sp>
                <p:nvSpPr>
                  <p:cNvPr id="28791" name="Line 175"/>
                  <p:cNvSpPr>
                    <a:spLocks noChangeShapeType="1"/>
                  </p:cNvSpPr>
                  <p:nvPr/>
                </p:nvSpPr>
                <p:spPr bwMode="auto">
                  <a:xfrm flipV="1">
                    <a:off x="4605" y="2497"/>
                    <a:ext cx="1" cy="41"/>
                  </a:xfrm>
                  <a:prstGeom prst="line">
                    <a:avLst/>
                  </a:prstGeom>
                  <a:noFill/>
                  <a:ln w="9525">
                    <a:solidFill>
                      <a:srgbClr val="FF0000"/>
                    </a:solidFill>
                    <a:round/>
                    <a:headEnd/>
                    <a:tailEnd/>
                  </a:ln>
                </p:spPr>
                <p:txBody>
                  <a:bodyPr/>
                  <a:lstStyle/>
                  <a:p>
                    <a:endParaRPr lang="en-GB"/>
                  </a:p>
                </p:txBody>
              </p:sp>
              <p:sp>
                <p:nvSpPr>
                  <p:cNvPr id="28792" name="Line 176"/>
                  <p:cNvSpPr>
                    <a:spLocks noChangeShapeType="1"/>
                  </p:cNvSpPr>
                  <p:nvPr/>
                </p:nvSpPr>
                <p:spPr bwMode="auto">
                  <a:xfrm flipV="1">
                    <a:off x="4617" y="2497"/>
                    <a:ext cx="1" cy="41"/>
                  </a:xfrm>
                  <a:prstGeom prst="line">
                    <a:avLst/>
                  </a:prstGeom>
                  <a:noFill/>
                  <a:ln w="9525">
                    <a:solidFill>
                      <a:srgbClr val="FF0000"/>
                    </a:solidFill>
                    <a:round/>
                    <a:headEnd/>
                    <a:tailEnd/>
                  </a:ln>
                </p:spPr>
                <p:txBody>
                  <a:bodyPr/>
                  <a:lstStyle/>
                  <a:p>
                    <a:endParaRPr lang="en-GB"/>
                  </a:p>
                </p:txBody>
              </p:sp>
              <p:sp>
                <p:nvSpPr>
                  <p:cNvPr id="28793" name="Line 177"/>
                  <p:cNvSpPr>
                    <a:spLocks noChangeShapeType="1"/>
                  </p:cNvSpPr>
                  <p:nvPr/>
                </p:nvSpPr>
                <p:spPr bwMode="auto">
                  <a:xfrm flipV="1">
                    <a:off x="4622" y="2497"/>
                    <a:ext cx="1" cy="41"/>
                  </a:xfrm>
                  <a:prstGeom prst="line">
                    <a:avLst/>
                  </a:prstGeom>
                  <a:noFill/>
                  <a:ln w="9525">
                    <a:solidFill>
                      <a:srgbClr val="FF0000"/>
                    </a:solidFill>
                    <a:round/>
                    <a:headEnd/>
                    <a:tailEnd/>
                  </a:ln>
                </p:spPr>
                <p:txBody>
                  <a:bodyPr/>
                  <a:lstStyle/>
                  <a:p>
                    <a:endParaRPr lang="en-GB"/>
                  </a:p>
                </p:txBody>
              </p:sp>
              <p:sp>
                <p:nvSpPr>
                  <p:cNvPr id="28794" name="Line 178"/>
                  <p:cNvSpPr>
                    <a:spLocks noChangeShapeType="1"/>
                  </p:cNvSpPr>
                  <p:nvPr/>
                </p:nvSpPr>
                <p:spPr bwMode="auto">
                  <a:xfrm flipV="1">
                    <a:off x="4634" y="2497"/>
                    <a:ext cx="1" cy="41"/>
                  </a:xfrm>
                  <a:prstGeom prst="line">
                    <a:avLst/>
                  </a:prstGeom>
                  <a:noFill/>
                  <a:ln w="9525">
                    <a:solidFill>
                      <a:srgbClr val="FF0000"/>
                    </a:solidFill>
                    <a:round/>
                    <a:headEnd/>
                    <a:tailEnd/>
                  </a:ln>
                </p:spPr>
                <p:txBody>
                  <a:bodyPr/>
                  <a:lstStyle/>
                  <a:p>
                    <a:endParaRPr lang="en-GB"/>
                  </a:p>
                </p:txBody>
              </p:sp>
            </p:grpSp>
          </p:grpSp>
          <p:sp>
            <p:nvSpPr>
              <p:cNvPr id="28782" name="Freeform 179"/>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23" y="52"/>
                    </a:lnTo>
                    <a:lnTo>
                      <a:pt x="23" y="73"/>
                    </a:lnTo>
                    <a:lnTo>
                      <a:pt x="0" y="73"/>
                    </a:lnTo>
                    <a:lnTo>
                      <a:pt x="0" y="126"/>
                    </a:lnTo>
                    <a:lnTo>
                      <a:pt x="45" y="94"/>
                    </a:lnTo>
                    <a:lnTo>
                      <a:pt x="45" y="84"/>
                    </a:lnTo>
                    <a:lnTo>
                      <a:pt x="45" y="73"/>
                    </a:lnTo>
                    <a:close/>
                  </a:path>
                </a:pathLst>
              </a:custGeom>
              <a:solidFill>
                <a:srgbClr val="FFFFFF"/>
              </a:solidFill>
              <a:ln w="9525">
                <a:noFill/>
                <a:round/>
                <a:headEnd/>
                <a:tailEnd/>
              </a:ln>
            </p:spPr>
            <p:txBody>
              <a:bodyPr/>
              <a:lstStyle/>
              <a:p>
                <a:endParaRPr lang="en-GB"/>
              </a:p>
            </p:txBody>
          </p:sp>
          <p:sp>
            <p:nvSpPr>
              <p:cNvPr id="28783" name="Freeform 180"/>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12" y="52"/>
                    </a:lnTo>
                    <a:lnTo>
                      <a:pt x="12" y="73"/>
                    </a:lnTo>
                    <a:lnTo>
                      <a:pt x="0" y="73"/>
                    </a:lnTo>
                    <a:lnTo>
                      <a:pt x="0" y="126"/>
                    </a:lnTo>
                    <a:lnTo>
                      <a:pt x="45" y="94"/>
                    </a:lnTo>
                    <a:lnTo>
                      <a:pt x="45" y="84"/>
                    </a:lnTo>
                    <a:lnTo>
                      <a:pt x="45" y="73"/>
                    </a:lnTo>
                    <a:close/>
                  </a:path>
                </a:pathLst>
              </a:custGeom>
              <a:noFill/>
              <a:ln w="9525">
                <a:solidFill>
                  <a:srgbClr val="FF0000"/>
                </a:solidFill>
                <a:prstDash val="solid"/>
                <a:round/>
                <a:headEnd/>
                <a:tailEnd/>
              </a:ln>
            </p:spPr>
            <p:txBody>
              <a:bodyPr/>
              <a:lstStyle/>
              <a:p>
                <a:endParaRPr lang="en-GB"/>
              </a:p>
            </p:txBody>
          </p:sp>
        </p:grpSp>
        <p:sp>
          <p:nvSpPr>
            <p:cNvPr id="28745" name="Rectangle 181"/>
            <p:cNvSpPr>
              <a:spLocks noChangeArrowheads="1"/>
            </p:cNvSpPr>
            <p:nvPr/>
          </p:nvSpPr>
          <p:spPr bwMode="auto">
            <a:xfrm>
              <a:off x="4411"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6" name="Rectangle 182"/>
            <p:cNvSpPr>
              <a:spLocks noChangeArrowheads="1"/>
            </p:cNvSpPr>
            <p:nvPr/>
          </p:nvSpPr>
          <p:spPr bwMode="auto">
            <a:xfrm>
              <a:off x="4513"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7" name="Rectangle 183"/>
            <p:cNvSpPr>
              <a:spLocks noChangeArrowheads="1"/>
            </p:cNvSpPr>
            <p:nvPr/>
          </p:nvSpPr>
          <p:spPr bwMode="auto">
            <a:xfrm>
              <a:off x="4715"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8" name="Rectangle 184"/>
            <p:cNvSpPr>
              <a:spLocks noChangeArrowheads="1"/>
            </p:cNvSpPr>
            <p:nvPr/>
          </p:nvSpPr>
          <p:spPr bwMode="auto">
            <a:xfrm>
              <a:off x="4513" y="3174"/>
              <a:ext cx="253" cy="93"/>
            </a:xfrm>
            <a:prstGeom prst="rect">
              <a:avLst/>
            </a:prstGeom>
            <a:solidFill>
              <a:srgbClr val="FFFFFF"/>
            </a:solidFill>
            <a:ln w="9525">
              <a:solidFill>
                <a:srgbClr val="000000"/>
              </a:solidFill>
              <a:miter lim="800000"/>
              <a:headEnd/>
              <a:tailEnd/>
            </a:ln>
          </p:spPr>
          <p:txBody>
            <a:bodyPr/>
            <a:lstStyle/>
            <a:p>
              <a:endParaRPr lang="en-GB"/>
            </a:p>
          </p:txBody>
        </p:sp>
        <p:grpSp>
          <p:nvGrpSpPr>
            <p:cNvPr id="28749" name="Group 185"/>
            <p:cNvGrpSpPr>
              <a:grpSpLocks/>
            </p:cNvGrpSpPr>
            <p:nvPr/>
          </p:nvGrpSpPr>
          <p:grpSpPr bwMode="auto">
            <a:xfrm>
              <a:off x="4555" y="3197"/>
              <a:ext cx="180" cy="69"/>
              <a:chOff x="4555" y="3197"/>
              <a:chExt cx="180" cy="69"/>
            </a:xfrm>
          </p:grpSpPr>
          <p:grpSp>
            <p:nvGrpSpPr>
              <p:cNvPr id="28764" name="Group 186"/>
              <p:cNvGrpSpPr>
                <a:grpSpLocks/>
              </p:cNvGrpSpPr>
              <p:nvPr/>
            </p:nvGrpSpPr>
            <p:grpSpPr bwMode="auto">
              <a:xfrm>
                <a:off x="4651" y="3197"/>
                <a:ext cx="84" cy="69"/>
                <a:chOff x="4651" y="3197"/>
                <a:chExt cx="84" cy="69"/>
              </a:xfrm>
            </p:grpSpPr>
            <p:sp>
              <p:nvSpPr>
                <p:cNvPr id="28769" name="Freeform 187"/>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0 w 169"/>
                    <a:gd name="T17" fmla="*/ 1 h 94"/>
                    <a:gd name="T18" fmla="*/ 1 w 169"/>
                    <a:gd name="T19" fmla="*/ 1 h 94"/>
                    <a:gd name="T20" fmla="*/ 1 w 169"/>
                    <a:gd name="T21" fmla="*/ 0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1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w 169"/>
                    <a:gd name="T61" fmla="*/ 1 h 94"/>
                    <a:gd name="T62" fmla="*/ 0 w 169"/>
                    <a:gd name="T63" fmla="*/ 1 h 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9"/>
                    <a:gd name="T97" fmla="*/ 0 h 94"/>
                    <a:gd name="T98" fmla="*/ 169 w 169"/>
                    <a:gd name="T99" fmla="*/ 94 h 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9" h="94">
                      <a:moveTo>
                        <a:pt x="0" y="31"/>
                      </a:moveTo>
                      <a:lnTo>
                        <a:pt x="0" y="21"/>
                      </a:lnTo>
                      <a:lnTo>
                        <a:pt x="11" y="21"/>
                      </a:lnTo>
                      <a:lnTo>
                        <a:pt x="23" y="21"/>
                      </a:lnTo>
                      <a:lnTo>
                        <a:pt x="34" y="21"/>
                      </a:lnTo>
                      <a:lnTo>
                        <a:pt x="45" y="21"/>
                      </a:lnTo>
                      <a:lnTo>
                        <a:pt x="68" y="21"/>
                      </a:lnTo>
                      <a:lnTo>
                        <a:pt x="101" y="21"/>
                      </a:lnTo>
                      <a:lnTo>
                        <a:pt x="124" y="10"/>
                      </a:lnTo>
                      <a:lnTo>
                        <a:pt x="135" y="10"/>
                      </a:lnTo>
                      <a:lnTo>
                        <a:pt x="135" y="0"/>
                      </a:lnTo>
                      <a:lnTo>
                        <a:pt x="169" y="21"/>
                      </a:lnTo>
                      <a:lnTo>
                        <a:pt x="169" y="52"/>
                      </a:lnTo>
                      <a:lnTo>
                        <a:pt x="158" y="52"/>
                      </a:lnTo>
                      <a:lnTo>
                        <a:pt x="158" y="63"/>
                      </a:lnTo>
                      <a:lnTo>
                        <a:pt x="158" y="84"/>
                      </a:lnTo>
                      <a:lnTo>
                        <a:pt x="169" y="84"/>
                      </a:lnTo>
                      <a:lnTo>
                        <a:pt x="169" y="94"/>
                      </a:lnTo>
                      <a:lnTo>
                        <a:pt x="158" y="94"/>
                      </a:lnTo>
                      <a:lnTo>
                        <a:pt x="146" y="94"/>
                      </a:lnTo>
                      <a:lnTo>
                        <a:pt x="135" y="94"/>
                      </a:lnTo>
                      <a:lnTo>
                        <a:pt x="135" y="84"/>
                      </a:lnTo>
                      <a:lnTo>
                        <a:pt x="135" y="73"/>
                      </a:lnTo>
                      <a:lnTo>
                        <a:pt x="135" y="63"/>
                      </a:lnTo>
                      <a:lnTo>
                        <a:pt x="124" y="52"/>
                      </a:lnTo>
                      <a:lnTo>
                        <a:pt x="113" y="42"/>
                      </a:lnTo>
                      <a:lnTo>
                        <a:pt x="101" y="42"/>
                      </a:lnTo>
                      <a:lnTo>
                        <a:pt x="68" y="42"/>
                      </a:lnTo>
                      <a:lnTo>
                        <a:pt x="34" y="42"/>
                      </a:lnTo>
                      <a:lnTo>
                        <a:pt x="11" y="42"/>
                      </a:lnTo>
                      <a:lnTo>
                        <a:pt x="0" y="42"/>
                      </a:lnTo>
                      <a:lnTo>
                        <a:pt x="0" y="31"/>
                      </a:lnTo>
                      <a:close/>
                    </a:path>
                  </a:pathLst>
                </a:custGeom>
                <a:solidFill>
                  <a:srgbClr val="FFFFFF"/>
                </a:solidFill>
                <a:ln w="9525">
                  <a:noFill/>
                  <a:round/>
                  <a:headEnd/>
                  <a:tailEnd/>
                </a:ln>
              </p:spPr>
              <p:txBody>
                <a:bodyPr/>
                <a:lstStyle/>
                <a:p>
                  <a:endParaRPr lang="en-GB"/>
                </a:p>
              </p:txBody>
            </p:sp>
            <p:sp>
              <p:nvSpPr>
                <p:cNvPr id="28770" name="Freeform 188"/>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1 w 169"/>
                    <a:gd name="T17" fmla="*/ 1 h 94"/>
                    <a:gd name="T18" fmla="*/ 1 w 169"/>
                    <a:gd name="T19" fmla="*/ 0 h 94"/>
                    <a:gd name="T20" fmla="*/ 1 w 169"/>
                    <a:gd name="T21" fmla="*/ 1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0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9"/>
                    <a:gd name="T91" fmla="*/ 0 h 94"/>
                    <a:gd name="T92" fmla="*/ 169 w 169"/>
                    <a:gd name="T93" fmla="*/ 94 h 9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9" h="94">
                      <a:moveTo>
                        <a:pt x="0" y="31"/>
                      </a:moveTo>
                      <a:lnTo>
                        <a:pt x="0" y="21"/>
                      </a:lnTo>
                      <a:lnTo>
                        <a:pt x="11" y="21"/>
                      </a:lnTo>
                      <a:lnTo>
                        <a:pt x="34" y="21"/>
                      </a:lnTo>
                      <a:lnTo>
                        <a:pt x="45" y="21"/>
                      </a:lnTo>
                      <a:lnTo>
                        <a:pt x="68" y="21"/>
                      </a:lnTo>
                      <a:lnTo>
                        <a:pt x="101" y="21"/>
                      </a:lnTo>
                      <a:lnTo>
                        <a:pt x="124" y="21"/>
                      </a:lnTo>
                      <a:lnTo>
                        <a:pt x="135" y="10"/>
                      </a:lnTo>
                      <a:lnTo>
                        <a:pt x="135" y="0"/>
                      </a:lnTo>
                      <a:lnTo>
                        <a:pt x="169" y="21"/>
                      </a:lnTo>
                      <a:lnTo>
                        <a:pt x="169" y="52"/>
                      </a:lnTo>
                      <a:lnTo>
                        <a:pt x="158" y="63"/>
                      </a:lnTo>
                      <a:lnTo>
                        <a:pt x="158" y="73"/>
                      </a:lnTo>
                      <a:lnTo>
                        <a:pt x="169" y="84"/>
                      </a:lnTo>
                      <a:lnTo>
                        <a:pt x="169" y="94"/>
                      </a:lnTo>
                      <a:lnTo>
                        <a:pt x="158" y="94"/>
                      </a:lnTo>
                      <a:lnTo>
                        <a:pt x="146" y="94"/>
                      </a:lnTo>
                      <a:lnTo>
                        <a:pt x="135" y="94"/>
                      </a:lnTo>
                      <a:lnTo>
                        <a:pt x="135" y="84"/>
                      </a:lnTo>
                      <a:lnTo>
                        <a:pt x="146" y="73"/>
                      </a:lnTo>
                      <a:lnTo>
                        <a:pt x="135" y="63"/>
                      </a:lnTo>
                      <a:lnTo>
                        <a:pt x="135" y="52"/>
                      </a:lnTo>
                      <a:lnTo>
                        <a:pt x="124" y="42"/>
                      </a:lnTo>
                      <a:lnTo>
                        <a:pt x="101" y="42"/>
                      </a:lnTo>
                      <a:lnTo>
                        <a:pt x="68" y="42"/>
                      </a:lnTo>
                      <a:lnTo>
                        <a:pt x="34" y="42"/>
                      </a:lnTo>
                      <a:lnTo>
                        <a:pt x="11" y="42"/>
                      </a:lnTo>
                      <a:lnTo>
                        <a:pt x="0" y="42"/>
                      </a:lnTo>
                      <a:lnTo>
                        <a:pt x="0" y="31"/>
                      </a:lnTo>
                      <a:close/>
                    </a:path>
                  </a:pathLst>
                </a:custGeom>
                <a:noFill/>
                <a:ln w="9525">
                  <a:solidFill>
                    <a:srgbClr val="000000"/>
                  </a:solidFill>
                  <a:prstDash val="solid"/>
                  <a:round/>
                  <a:headEnd/>
                  <a:tailEnd/>
                </a:ln>
              </p:spPr>
              <p:txBody>
                <a:bodyPr/>
                <a:lstStyle/>
                <a:p>
                  <a:endParaRPr lang="en-GB"/>
                </a:p>
              </p:txBody>
            </p:sp>
            <p:grpSp>
              <p:nvGrpSpPr>
                <p:cNvPr id="28771" name="Group 189"/>
                <p:cNvGrpSpPr>
                  <a:grpSpLocks/>
                </p:cNvGrpSpPr>
                <p:nvPr/>
              </p:nvGrpSpPr>
              <p:grpSpPr bwMode="auto">
                <a:xfrm>
                  <a:off x="4718" y="3244"/>
                  <a:ext cx="16" cy="22"/>
                  <a:chOff x="4718" y="3244"/>
                  <a:chExt cx="16" cy="22"/>
                </a:xfrm>
              </p:grpSpPr>
              <p:sp>
                <p:nvSpPr>
                  <p:cNvPr id="28777" name="Freeform 190"/>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w 12"/>
                      <a:gd name="T21" fmla="*/ 0 h 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42"/>
                      <a:gd name="T35" fmla="*/ 12 w 12"/>
                      <a:gd name="T36" fmla="*/ 42 h 4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42">
                        <a:moveTo>
                          <a:pt x="12" y="0"/>
                        </a:moveTo>
                        <a:lnTo>
                          <a:pt x="12" y="11"/>
                        </a:lnTo>
                        <a:lnTo>
                          <a:pt x="12" y="21"/>
                        </a:lnTo>
                        <a:lnTo>
                          <a:pt x="12" y="32"/>
                        </a:lnTo>
                        <a:lnTo>
                          <a:pt x="12" y="42"/>
                        </a:lnTo>
                        <a:lnTo>
                          <a:pt x="0" y="42"/>
                        </a:lnTo>
                        <a:lnTo>
                          <a:pt x="0" y="32"/>
                        </a:lnTo>
                        <a:lnTo>
                          <a:pt x="0" y="21"/>
                        </a:lnTo>
                        <a:lnTo>
                          <a:pt x="0" y="11"/>
                        </a:lnTo>
                        <a:lnTo>
                          <a:pt x="0" y="0"/>
                        </a:lnTo>
                        <a:lnTo>
                          <a:pt x="12" y="0"/>
                        </a:lnTo>
                        <a:close/>
                      </a:path>
                    </a:pathLst>
                  </a:custGeom>
                  <a:solidFill>
                    <a:srgbClr val="FFFFFF"/>
                  </a:solidFill>
                  <a:ln w="9525">
                    <a:noFill/>
                    <a:round/>
                    <a:headEnd/>
                    <a:tailEnd/>
                  </a:ln>
                </p:spPr>
                <p:txBody>
                  <a:bodyPr/>
                  <a:lstStyle/>
                  <a:p>
                    <a:endParaRPr lang="en-GB"/>
                  </a:p>
                </p:txBody>
              </p:sp>
              <p:sp>
                <p:nvSpPr>
                  <p:cNvPr id="28778" name="Freeform 191"/>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
                      <a:gd name="T31" fmla="*/ 0 h 42"/>
                      <a:gd name="T32" fmla="*/ 12 w 12"/>
                      <a:gd name="T33" fmla="*/ 42 h 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 h="42">
                        <a:moveTo>
                          <a:pt x="12" y="0"/>
                        </a:moveTo>
                        <a:lnTo>
                          <a:pt x="12" y="11"/>
                        </a:lnTo>
                        <a:lnTo>
                          <a:pt x="12" y="21"/>
                        </a:lnTo>
                        <a:lnTo>
                          <a:pt x="12" y="32"/>
                        </a:lnTo>
                        <a:lnTo>
                          <a:pt x="12" y="42"/>
                        </a:lnTo>
                        <a:lnTo>
                          <a:pt x="0" y="42"/>
                        </a:lnTo>
                        <a:lnTo>
                          <a:pt x="0" y="32"/>
                        </a:lnTo>
                        <a:lnTo>
                          <a:pt x="0" y="21"/>
                        </a:lnTo>
                        <a:lnTo>
                          <a:pt x="0" y="11"/>
                        </a:lnTo>
                        <a:lnTo>
                          <a:pt x="0" y="0"/>
                        </a:lnTo>
                      </a:path>
                    </a:pathLst>
                  </a:custGeom>
                  <a:noFill/>
                  <a:ln w="9525">
                    <a:solidFill>
                      <a:srgbClr val="000000"/>
                    </a:solidFill>
                    <a:prstDash val="solid"/>
                    <a:round/>
                    <a:headEnd/>
                    <a:tailEnd/>
                  </a:ln>
                </p:spPr>
                <p:txBody>
                  <a:bodyPr/>
                  <a:lstStyle/>
                  <a:p>
                    <a:endParaRPr lang="en-GB"/>
                  </a:p>
                </p:txBody>
              </p:sp>
              <p:sp>
                <p:nvSpPr>
                  <p:cNvPr id="28779" name="Line 192"/>
                  <p:cNvSpPr>
                    <a:spLocks noChangeShapeType="1"/>
                  </p:cNvSpPr>
                  <p:nvPr/>
                </p:nvSpPr>
                <p:spPr bwMode="auto">
                  <a:xfrm flipH="1">
                    <a:off x="4718" y="3260"/>
                    <a:ext cx="16" cy="1"/>
                  </a:xfrm>
                  <a:prstGeom prst="line">
                    <a:avLst/>
                  </a:prstGeom>
                  <a:noFill/>
                  <a:ln w="9525">
                    <a:solidFill>
                      <a:srgbClr val="000000"/>
                    </a:solidFill>
                    <a:round/>
                    <a:headEnd/>
                    <a:tailEnd/>
                  </a:ln>
                </p:spPr>
                <p:txBody>
                  <a:bodyPr/>
                  <a:lstStyle/>
                  <a:p>
                    <a:endParaRPr lang="en-GB"/>
                  </a:p>
                </p:txBody>
              </p:sp>
              <p:sp>
                <p:nvSpPr>
                  <p:cNvPr id="28780" name="Line 193"/>
                  <p:cNvSpPr>
                    <a:spLocks noChangeShapeType="1"/>
                  </p:cNvSpPr>
                  <p:nvPr/>
                </p:nvSpPr>
                <p:spPr bwMode="auto">
                  <a:xfrm flipH="1">
                    <a:off x="4718" y="3265"/>
                    <a:ext cx="16" cy="1"/>
                  </a:xfrm>
                  <a:prstGeom prst="line">
                    <a:avLst/>
                  </a:prstGeom>
                  <a:noFill/>
                  <a:ln w="9525">
                    <a:solidFill>
                      <a:srgbClr val="000000"/>
                    </a:solidFill>
                    <a:round/>
                    <a:headEnd/>
                    <a:tailEnd/>
                  </a:ln>
                </p:spPr>
                <p:txBody>
                  <a:bodyPr/>
                  <a:lstStyle/>
                  <a:p>
                    <a:endParaRPr lang="en-GB"/>
                  </a:p>
                </p:txBody>
              </p:sp>
            </p:grpSp>
            <p:sp>
              <p:nvSpPr>
                <p:cNvPr id="28772" name="Rectangle 194"/>
                <p:cNvSpPr>
                  <a:spLocks noChangeArrowheads="1"/>
                </p:cNvSpPr>
                <p:nvPr/>
              </p:nvSpPr>
              <p:spPr bwMode="auto">
                <a:xfrm>
                  <a:off x="4699" y="3231"/>
                  <a:ext cx="5" cy="10"/>
                </a:xfrm>
                <a:prstGeom prst="rect">
                  <a:avLst/>
                </a:prstGeom>
                <a:solidFill>
                  <a:srgbClr val="000000"/>
                </a:solidFill>
                <a:ln w="9525">
                  <a:solidFill>
                    <a:srgbClr val="000000"/>
                  </a:solidFill>
                  <a:miter lim="800000"/>
                  <a:headEnd/>
                  <a:tailEnd/>
                </a:ln>
              </p:spPr>
              <p:txBody>
                <a:bodyPr/>
                <a:lstStyle/>
                <a:p>
                  <a:endParaRPr lang="en-GB"/>
                </a:p>
              </p:txBody>
            </p:sp>
            <p:sp>
              <p:nvSpPr>
                <p:cNvPr id="28773" name="Freeform 195"/>
                <p:cNvSpPr>
                  <a:spLocks/>
                </p:cNvSpPr>
                <p:nvPr/>
              </p:nvSpPr>
              <p:spPr bwMode="auto">
                <a:xfrm>
                  <a:off x="4651" y="3223"/>
                  <a:ext cx="67" cy="5"/>
                </a:xfrm>
                <a:custGeom>
                  <a:avLst/>
                  <a:gdLst>
                    <a:gd name="T0" fmla="*/ 0 w 135"/>
                    <a:gd name="T1" fmla="*/ 0 h 11"/>
                    <a:gd name="T2" fmla="*/ 0 w 135"/>
                    <a:gd name="T3" fmla="*/ 0 h 11"/>
                    <a:gd name="T4" fmla="*/ 0 w 135"/>
                    <a:gd name="T5" fmla="*/ 0 h 11"/>
                    <a:gd name="T6" fmla="*/ 0 w 135"/>
                    <a:gd name="T7" fmla="*/ 0 h 11"/>
                    <a:gd name="T8" fmla="*/ 0 w 135"/>
                    <a:gd name="T9" fmla="*/ 0 h 11"/>
                    <a:gd name="T10" fmla="*/ 0 w 135"/>
                    <a:gd name="T11" fmla="*/ 0 h 11"/>
                    <a:gd name="T12" fmla="*/ 0 w 135"/>
                    <a:gd name="T13" fmla="*/ 0 h 11"/>
                    <a:gd name="T14" fmla="*/ 0 w 135"/>
                    <a:gd name="T15" fmla="*/ 0 h 11"/>
                    <a:gd name="T16" fmla="*/ 0 w 135"/>
                    <a:gd name="T17" fmla="*/ 0 h 11"/>
                    <a:gd name="T18" fmla="*/ 1 w 135"/>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11"/>
                    <a:gd name="T32" fmla="*/ 135 w 135"/>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11">
                      <a:moveTo>
                        <a:pt x="0" y="11"/>
                      </a:moveTo>
                      <a:lnTo>
                        <a:pt x="11" y="11"/>
                      </a:lnTo>
                      <a:lnTo>
                        <a:pt x="23" y="11"/>
                      </a:lnTo>
                      <a:lnTo>
                        <a:pt x="34" y="11"/>
                      </a:lnTo>
                      <a:lnTo>
                        <a:pt x="45" y="11"/>
                      </a:lnTo>
                      <a:lnTo>
                        <a:pt x="68" y="11"/>
                      </a:lnTo>
                      <a:lnTo>
                        <a:pt x="90" y="11"/>
                      </a:lnTo>
                      <a:lnTo>
                        <a:pt x="113" y="11"/>
                      </a:lnTo>
                      <a:lnTo>
                        <a:pt x="124" y="11"/>
                      </a:lnTo>
                      <a:lnTo>
                        <a:pt x="135" y="0"/>
                      </a:lnTo>
                    </a:path>
                  </a:pathLst>
                </a:custGeom>
                <a:noFill/>
                <a:ln w="26988">
                  <a:solidFill>
                    <a:srgbClr val="BFBFBF"/>
                  </a:solidFill>
                  <a:prstDash val="solid"/>
                  <a:round/>
                  <a:headEnd/>
                  <a:tailEnd/>
                </a:ln>
              </p:spPr>
              <p:txBody>
                <a:bodyPr/>
                <a:lstStyle/>
                <a:p>
                  <a:endParaRPr lang="en-GB"/>
                </a:p>
              </p:txBody>
            </p:sp>
            <p:sp>
              <p:nvSpPr>
                <p:cNvPr id="28774" name="Rectangle 196"/>
                <p:cNvSpPr>
                  <a:spLocks noChangeArrowheads="1"/>
                </p:cNvSpPr>
                <p:nvPr/>
              </p:nvSpPr>
              <p:spPr bwMode="auto">
                <a:xfrm>
                  <a:off x="4690" y="3223"/>
                  <a:ext cx="22"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775" name="Freeform 197"/>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0 h 94"/>
                    <a:gd name="T38" fmla="*/ 1 w 68"/>
                    <a:gd name="T39" fmla="*/ 1 h 94"/>
                    <a:gd name="T40" fmla="*/ 1 w 68"/>
                    <a:gd name="T41" fmla="*/ 1 h 94"/>
                    <a:gd name="T42" fmla="*/ 1 w 68"/>
                    <a:gd name="T43" fmla="*/ 1 h 94"/>
                    <a:gd name="T44" fmla="*/ 1 w 68"/>
                    <a:gd name="T45" fmla="*/ 1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94"/>
                    <a:gd name="T71" fmla="*/ 68 w 68"/>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94">
                      <a:moveTo>
                        <a:pt x="45" y="31"/>
                      </a:moveTo>
                      <a:lnTo>
                        <a:pt x="68" y="42"/>
                      </a:ln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10"/>
                      </a:lnTo>
                      <a:lnTo>
                        <a:pt x="0" y="10"/>
                      </a:lnTo>
                      <a:lnTo>
                        <a:pt x="0" y="0"/>
                      </a:lnTo>
                      <a:lnTo>
                        <a:pt x="12" y="0"/>
                      </a:lnTo>
                      <a:lnTo>
                        <a:pt x="12" y="10"/>
                      </a:lnTo>
                      <a:lnTo>
                        <a:pt x="23" y="10"/>
                      </a:lnTo>
                      <a:lnTo>
                        <a:pt x="34" y="21"/>
                      </a:lnTo>
                      <a:lnTo>
                        <a:pt x="45" y="31"/>
                      </a:lnTo>
                      <a:close/>
                    </a:path>
                  </a:pathLst>
                </a:custGeom>
                <a:solidFill>
                  <a:srgbClr val="FFFFFF"/>
                </a:solidFill>
                <a:ln w="9525">
                  <a:noFill/>
                  <a:round/>
                  <a:headEnd/>
                  <a:tailEnd/>
                </a:ln>
              </p:spPr>
              <p:txBody>
                <a:bodyPr/>
                <a:lstStyle/>
                <a:p>
                  <a:endParaRPr lang="en-GB"/>
                </a:p>
              </p:txBody>
            </p:sp>
            <p:sp>
              <p:nvSpPr>
                <p:cNvPr id="28776" name="Freeform 198"/>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1 h 94"/>
                    <a:gd name="T38" fmla="*/ 1 w 68"/>
                    <a:gd name="T39" fmla="*/ 1 h 94"/>
                    <a:gd name="T40" fmla="*/ 1 w 68"/>
                    <a:gd name="T41" fmla="*/ 1 h 94"/>
                    <a:gd name="T42" fmla="*/ 1 w 68"/>
                    <a:gd name="T43" fmla="*/ 1 h 9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94"/>
                    <a:gd name="T68" fmla="*/ 68 w 68"/>
                    <a:gd name="T69" fmla="*/ 94 h 9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94">
                      <a:moveTo>
                        <a:pt x="45" y="31"/>
                      </a:move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21"/>
                      </a:lnTo>
                      <a:lnTo>
                        <a:pt x="12" y="10"/>
                      </a:lnTo>
                      <a:lnTo>
                        <a:pt x="0" y="10"/>
                      </a:lnTo>
                      <a:lnTo>
                        <a:pt x="0" y="0"/>
                      </a:lnTo>
                      <a:lnTo>
                        <a:pt x="12" y="10"/>
                      </a:lnTo>
                      <a:lnTo>
                        <a:pt x="23" y="10"/>
                      </a:lnTo>
                      <a:lnTo>
                        <a:pt x="34" y="21"/>
                      </a:lnTo>
                      <a:lnTo>
                        <a:pt x="45" y="31"/>
                      </a:lnTo>
                      <a:close/>
                    </a:path>
                  </a:pathLst>
                </a:custGeom>
                <a:noFill/>
                <a:ln w="9525">
                  <a:solidFill>
                    <a:srgbClr val="000000"/>
                  </a:solidFill>
                  <a:prstDash val="solid"/>
                  <a:round/>
                  <a:headEnd/>
                  <a:tailEnd/>
                </a:ln>
              </p:spPr>
              <p:txBody>
                <a:bodyPr/>
                <a:lstStyle/>
                <a:p>
                  <a:endParaRPr lang="en-GB"/>
                </a:p>
              </p:txBody>
            </p:sp>
          </p:grpSp>
          <p:grpSp>
            <p:nvGrpSpPr>
              <p:cNvPr id="28765" name="Group 199"/>
              <p:cNvGrpSpPr>
                <a:grpSpLocks/>
              </p:cNvGrpSpPr>
              <p:nvPr/>
            </p:nvGrpSpPr>
            <p:grpSpPr bwMode="auto">
              <a:xfrm>
                <a:off x="4555" y="3223"/>
                <a:ext cx="96" cy="21"/>
                <a:chOff x="4555" y="3223"/>
                <a:chExt cx="96" cy="21"/>
              </a:xfrm>
            </p:grpSpPr>
            <p:sp>
              <p:nvSpPr>
                <p:cNvPr id="28766" name="Freeform 200"/>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0 h 42"/>
                    <a:gd name="T36" fmla="*/ 2 w 191"/>
                    <a:gd name="T37" fmla="*/ 0 h 42"/>
                    <a:gd name="T38" fmla="*/ 2 w 191"/>
                    <a:gd name="T39" fmla="*/ 0 h 42"/>
                    <a:gd name="T40" fmla="*/ 1 w 191"/>
                    <a:gd name="T41" fmla="*/ 0 h 42"/>
                    <a:gd name="T42" fmla="*/ 1 w 191"/>
                    <a:gd name="T43" fmla="*/ 0 h 42"/>
                    <a:gd name="T44" fmla="*/ 1 w 191"/>
                    <a:gd name="T45" fmla="*/ 0 h 42"/>
                    <a:gd name="T46" fmla="*/ 1 w 191"/>
                    <a:gd name="T47" fmla="*/ 0 h 42"/>
                    <a:gd name="T48" fmla="*/ 1 w 191"/>
                    <a:gd name="T49" fmla="*/ 0 h 42"/>
                    <a:gd name="T50" fmla="*/ 1 w 191"/>
                    <a:gd name="T51" fmla="*/ 0 h 42"/>
                    <a:gd name="T52" fmla="*/ 0 w 191"/>
                    <a:gd name="T53" fmla="*/ 0 h 42"/>
                    <a:gd name="T54" fmla="*/ 0 w 191"/>
                    <a:gd name="T55" fmla="*/ 1 h 42"/>
                    <a:gd name="T56" fmla="*/ 0 w 191"/>
                    <a:gd name="T57" fmla="*/ 1 h 4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91"/>
                    <a:gd name="T88" fmla="*/ 0 h 42"/>
                    <a:gd name="T89" fmla="*/ 191 w 191"/>
                    <a:gd name="T90" fmla="*/ 42 h 4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68" y="32"/>
                      </a:lnTo>
                      <a:lnTo>
                        <a:pt x="180" y="32"/>
                      </a:lnTo>
                      <a:lnTo>
                        <a:pt x="191" y="32"/>
                      </a:lnTo>
                      <a:lnTo>
                        <a:pt x="191" y="21"/>
                      </a:lnTo>
                      <a:lnTo>
                        <a:pt x="191" y="11"/>
                      </a:lnTo>
                      <a:lnTo>
                        <a:pt x="180" y="11"/>
                      </a:lnTo>
                      <a:lnTo>
                        <a:pt x="168" y="0"/>
                      </a:lnTo>
                      <a:lnTo>
                        <a:pt x="157" y="0"/>
                      </a:lnTo>
                      <a:lnTo>
                        <a:pt x="135" y="0"/>
                      </a:lnTo>
                      <a:lnTo>
                        <a:pt x="112" y="0"/>
                      </a:lnTo>
                      <a:lnTo>
                        <a:pt x="90" y="0"/>
                      </a:lnTo>
                      <a:lnTo>
                        <a:pt x="67" y="0"/>
                      </a:lnTo>
                      <a:lnTo>
                        <a:pt x="56" y="0"/>
                      </a:lnTo>
                      <a:lnTo>
                        <a:pt x="33" y="0"/>
                      </a:lnTo>
                      <a:lnTo>
                        <a:pt x="22" y="0"/>
                      </a:lnTo>
                      <a:lnTo>
                        <a:pt x="0" y="0"/>
                      </a:lnTo>
                      <a:lnTo>
                        <a:pt x="0" y="11"/>
                      </a:lnTo>
                      <a:lnTo>
                        <a:pt x="0" y="21"/>
                      </a:lnTo>
                      <a:close/>
                    </a:path>
                  </a:pathLst>
                </a:custGeom>
                <a:solidFill>
                  <a:srgbClr val="000000"/>
                </a:solidFill>
                <a:ln w="9525">
                  <a:noFill/>
                  <a:round/>
                  <a:headEnd/>
                  <a:tailEnd/>
                </a:ln>
              </p:spPr>
              <p:txBody>
                <a:bodyPr/>
                <a:lstStyle/>
                <a:p>
                  <a:endParaRPr lang="en-GB"/>
                </a:p>
              </p:txBody>
            </p:sp>
            <p:sp>
              <p:nvSpPr>
                <p:cNvPr id="28767" name="Freeform 201"/>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1 h 42"/>
                    <a:gd name="T36" fmla="*/ 1 w 191"/>
                    <a:gd name="T37" fmla="*/ 1 h 42"/>
                    <a:gd name="T38" fmla="*/ 1 w 191"/>
                    <a:gd name="T39" fmla="*/ 1 h 42"/>
                    <a:gd name="T40" fmla="*/ 1 w 191"/>
                    <a:gd name="T41" fmla="*/ 1 h 42"/>
                    <a:gd name="T42" fmla="*/ 1 w 191"/>
                    <a:gd name="T43" fmla="*/ 1 h 42"/>
                    <a:gd name="T44" fmla="*/ 1 w 191"/>
                    <a:gd name="T45" fmla="*/ 0 h 42"/>
                    <a:gd name="T46" fmla="*/ 1 w 191"/>
                    <a:gd name="T47" fmla="*/ 0 h 42"/>
                    <a:gd name="T48" fmla="*/ 0 w 191"/>
                    <a:gd name="T49" fmla="*/ 0 h 42"/>
                    <a:gd name="T50" fmla="*/ 0 w 191"/>
                    <a:gd name="T51" fmla="*/ 1 h 42"/>
                    <a:gd name="T52" fmla="*/ 0 w 191"/>
                    <a:gd name="T53" fmla="*/ 1 h 4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1"/>
                    <a:gd name="T82" fmla="*/ 0 h 42"/>
                    <a:gd name="T83" fmla="*/ 191 w 191"/>
                    <a:gd name="T84" fmla="*/ 42 h 4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80" y="32"/>
                      </a:lnTo>
                      <a:lnTo>
                        <a:pt x="191" y="32"/>
                      </a:lnTo>
                      <a:lnTo>
                        <a:pt x="191" y="21"/>
                      </a:lnTo>
                      <a:lnTo>
                        <a:pt x="191" y="11"/>
                      </a:lnTo>
                      <a:lnTo>
                        <a:pt x="180" y="11"/>
                      </a:lnTo>
                      <a:lnTo>
                        <a:pt x="157" y="11"/>
                      </a:lnTo>
                      <a:lnTo>
                        <a:pt x="135" y="11"/>
                      </a:lnTo>
                      <a:lnTo>
                        <a:pt x="112" y="11"/>
                      </a:lnTo>
                      <a:lnTo>
                        <a:pt x="90" y="11"/>
                      </a:lnTo>
                      <a:lnTo>
                        <a:pt x="67" y="11"/>
                      </a:lnTo>
                      <a:lnTo>
                        <a:pt x="56" y="11"/>
                      </a:lnTo>
                      <a:lnTo>
                        <a:pt x="33" y="0"/>
                      </a:lnTo>
                      <a:lnTo>
                        <a:pt x="22" y="0"/>
                      </a:lnTo>
                      <a:lnTo>
                        <a:pt x="0" y="0"/>
                      </a:lnTo>
                      <a:lnTo>
                        <a:pt x="0" y="11"/>
                      </a:lnTo>
                      <a:lnTo>
                        <a:pt x="0" y="21"/>
                      </a:lnTo>
                      <a:close/>
                    </a:path>
                  </a:pathLst>
                </a:custGeom>
                <a:noFill/>
                <a:ln w="9525">
                  <a:solidFill>
                    <a:srgbClr val="000000"/>
                  </a:solidFill>
                  <a:prstDash val="solid"/>
                  <a:round/>
                  <a:headEnd/>
                  <a:tailEnd/>
                </a:ln>
              </p:spPr>
              <p:txBody>
                <a:bodyPr/>
                <a:lstStyle/>
                <a:p>
                  <a:endParaRPr lang="en-GB"/>
                </a:p>
              </p:txBody>
            </p:sp>
            <p:sp>
              <p:nvSpPr>
                <p:cNvPr id="28768" name="Freeform 202"/>
                <p:cNvSpPr>
                  <a:spLocks/>
                </p:cNvSpPr>
                <p:nvPr/>
              </p:nvSpPr>
              <p:spPr bwMode="auto">
                <a:xfrm>
                  <a:off x="4555" y="3223"/>
                  <a:ext cx="96" cy="11"/>
                </a:xfrm>
                <a:custGeom>
                  <a:avLst/>
                  <a:gdLst>
                    <a:gd name="T0" fmla="*/ 2 w 191"/>
                    <a:gd name="T1" fmla="*/ 1 h 21"/>
                    <a:gd name="T2" fmla="*/ 2 w 191"/>
                    <a:gd name="T3" fmla="*/ 1 h 21"/>
                    <a:gd name="T4" fmla="*/ 2 w 191"/>
                    <a:gd name="T5" fmla="*/ 1 h 21"/>
                    <a:gd name="T6" fmla="*/ 2 w 191"/>
                    <a:gd name="T7" fmla="*/ 1 h 21"/>
                    <a:gd name="T8" fmla="*/ 2 w 191"/>
                    <a:gd name="T9" fmla="*/ 1 h 21"/>
                    <a:gd name="T10" fmla="*/ 2 w 191"/>
                    <a:gd name="T11" fmla="*/ 1 h 21"/>
                    <a:gd name="T12" fmla="*/ 1 w 191"/>
                    <a:gd name="T13" fmla="*/ 1 h 21"/>
                    <a:gd name="T14" fmla="*/ 1 w 191"/>
                    <a:gd name="T15" fmla="*/ 1 h 21"/>
                    <a:gd name="T16" fmla="*/ 1 w 191"/>
                    <a:gd name="T17" fmla="*/ 1 h 21"/>
                    <a:gd name="T18" fmla="*/ 1 w 191"/>
                    <a:gd name="T19" fmla="*/ 1 h 21"/>
                    <a:gd name="T20" fmla="*/ 1 w 191"/>
                    <a:gd name="T21" fmla="*/ 1 h 21"/>
                    <a:gd name="T22" fmla="*/ 1 w 191"/>
                    <a:gd name="T23" fmla="*/ 1 h 21"/>
                    <a:gd name="T24" fmla="*/ 1 w 191"/>
                    <a:gd name="T25" fmla="*/ 1 h 21"/>
                    <a:gd name="T26" fmla="*/ 1 w 191"/>
                    <a:gd name="T27" fmla="*/ 0 h 21"/>
                    <a:gd name="T28" fmla="*/ 0 w 191"/>
                    <a:gd name="T29" fmla="*/ 0 h 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1"/>
                    <a:gd name="T46" fmla="*/ 0 h 21"/>
                    <a:gd name="T47" fmla="*/ 191 w 191"/>
                    <a:gd name="T48" fmla="*/ 21 h 2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1" h="21">
                      <a:moveTo>
                        <a:pt x="191" y="21"/>
                      </a:moveTo>
                      <a:lnTo>
                        <a:pt x="191" y="11"/>
                      </a:lnTo>
                      <a:lnTo>
                        <a:pt x="180" y="11"/>
                      </a:lnTo>
                      <a:lnTo>
                        <a:pt x="168" y="11"/>
                      </a:lnTo>
                      <a:lnTo>
                        <a:pt x="157" y="11"/>
                      </a:lnTo>
                      <a:lnTo>
                        <a:pt x="135" y="11"/>
                      </a:lnTo>
                      <a:lnTo>
                        <a:pt x="112" y="11"/>
                      </a:lnTo>
                      <a:lnTo>
                        <a:pt x="90" y="11"/>
                      </a:lnTo>
                      <a:lnTo>
                        <a:pt x="67" y="11"/>
                      </a:lnTo>
                      <a:lnTo>
                        <a:pt x="45" y="11"/>
                      </a:lnTo>
                      <a:lnTo>
                        <a:pt x="33" y="11"/>
                      </a:lnTo>
                      <a:lnTo>
                        <a:pt x="22" y="11"/>
                      </a:lnTo>
                      <a:lnTo>
                        <a:pt x="11" y="11"/>
                      </a:lnTo>
                      <a:lnTo>
                        <a:pt x="11" y="0"/>
                      </a:lnTo>
                      <a:lnTo>
                        <a:pt x="0" y="0"/>
                      </a:lnTo>
                    </a:path>
                  </a:pathLst>
                </a:custGeom>
                <a:noFill/>
                <a:ln w="9525">
                  <a:solidFill>
                    <a:srgbClr val="FFFFFF"/>
                  </a:solidFill>
                  <a:prstDash val="solid"/>
                  <a:round/>
                  <a:headEnd/>
                  <a:tailEnd/>
                </a:ln>
              </p:spPr>
              <p:txBody>
                <a:bodyPr/>
                <a:lstStyle/>
                <a:p>
                  <a:endParaRPr lang="en-GB"/>
                </a:p>
              </p:txBody>
            </p:sp>
          </p:grpSp>
        </p:grpSp>
        <p:sp>
          <p:nvSpPr>
            <p:cNvPr id="28750" name="Rectangle 203"/>
            <p:cNvSpPr>
              <a:spLocks noChangeArrowheads="1"/>
            </p:cNvSpPr>
            <p:nvPr/>
          </p:nvSpPr>
          <p:spPr bwMode="auto">
            <a:xfrm rot="-5400000">
              <a:off x="4358"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1</a:t>
              </a:r>
              <a:endParaRPr lang="en-US"/>
            </a:p>
          </p:txBody>
        </p:sp>
        <p:sp>
          <p:nvSpPr>
            <p:cNvPr id="28751" name="Freeform 204"/>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2 w 4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5"/>
                <a:gd name="T28" fmla="*/ 0 h 758"/>
                <a:gd name="T29" fmla="*/ 405 w 4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5" h="758">
                  <a:moveTo>
                    <a:pt x="202" y="95"/>
                  </a:moveTo>
                  <a:lnTo>
                    <a:pt x="0" y="95"/>
                  </a:lnTo>
                  <a:lnTo>
                    <a:pt x="202" y="0"/>
                  </a:lnTo>
                  <a:lnTo>
                    <a:pt x="304" y="0"/>
                  </a:lnTo>
                  <a:lnTo>
                    <a:pt x="202" y="95"/>
                  </a:lnTo>
                  <a:lnTo>
                    <a:pt x="202" y="758"/>
                  </a:lnTo>
                  <a:lnTo>
                    <a:pt x="405" y="663"/>
                  </a:lnTo>
                  <a:lnTo>
                    <a:pt x="405" y="0"/>
                  </a:lnTo>
                  <a:lnTo>
                    <a:pt x="202" y="95"/>
                  </a:lnTo>
                  <a:close/>
                </a:path>
              </a:pathLst>
            </a:custGeom>
            <a:solidFill>
              <a:srgbClr val="4C83FF"/>
            </a:solidFill>
            <a:ln w="9525">
              <a:noFill/>
              <a:round/>
              <a:headEnd/>
              <a:tailEnd/>
            </a:ln>
          </p:spPr>
          <p:txBody>
            <a:bodyPr/>
            <a:lstStyle/>
            <a:p>
              <a:endParaRPr lang="en-GB"/>
            </a:p>
          </p:txBody>
        </p:sp>
        <p:sp>
          <p:nvSpPr>
            <p:cNvPr id="28752" name="Freeform 205"/>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405"/>
                <a:gd name="T25" fmla="*/ 0 h 758"/>
                <a:gd name="T26" fmla="*/ 405 w 4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 h="758">
                  <a:moveTo>
                    <a:pt x="202" y="95"/>
                  </a:moveTo>
                  <a:lnTo>
                    <a:pt x="0" y="95"/>
                  </a:lnTo>
                  <a:lnTo>
                    <a:pt x="202" y="0"/>
                  </a:lnTo>
                  <a:lnTo>
                    <a:pt x="304" y="0"/>
                  </a:lnTo>
                  <a:lnTo>
                    <a:pt x="202" y="95"/>
                  </a:lnTo>
                  <a:lnTo>
                    <a:pt x="202" y="758"/>
                  </a:lnTo>
                  <a:lnTo>
                    <a:pt x="405" y="663"/>
                  </a:lnTo>
                  <a:lnTo>
                    <a:pt x="405" y="0"/>
                  </a:lnTo>
                </a:path>
              </a:pathLst>
            </a:custGeom>
            <a:noFill/>
            <a:ln w="9525">
              <a:solidFill>
                <a:srgbClr val="000000"/>
              </a:solidFill>
              <a:prstDash val="solid"/>
              <a:round/>
              <a:headEnd/>
              <a:tailEnd/>
            </a:ln>
          </p:spPr>
          <p:txBody>
            <a:bodyPr/>
            <a:lstStyle/>
            <a:p>
              <a:endParaRPr lang="en-GB"/>
            </a:p>
          </p:txBody>
        </p:sp>
        <p:sp>
          <p:nvSpPr>
            <p:cNvPr id="28753" name="Rectangle 206"/>
            <p:cNvSpPr>
              <a:spLocks noChangeArrowheads="1"/>
            </p:cNvSpPr>
            <p:nvPr/>
          </p:nvSpPr>
          <p:spPr bwMode="auto">
            <a:xfrm rot="-5400000">
              <a:off x="4457"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2</a:t>
              </a:r>
              <a:endParaRPr lang="en-US"/>
            </a:p>
          </p:txBody>
        </p:sp>
        <p:sp>
          <p:nvSpPr>
            <p:cNvPr id="28754" name="Rectangle 207"/>
            <p:cNvSpPr>
              <a:spLocks noChangeArrowheads="1"/>
            </p:cNvSpPr>
            <p:nvPr/>
          </p:nvSpPr>
          <p:spPr bwMode="auto">
            <a:xfrm rot="-5400000">
              <a:off x="4663"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4</a:t>
              </a:r>
              <a:endParaRPr lang="en-US"/>
            </a:p>
          </p:txBody>
        </p:sp>
        <p:sp>
          <p:nvSpPr>
            <p:cNvPr id="28755" name="Freeform 208"/>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1 w 3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5"/>
                <a:gd name="T28" fmla="*/ 0 h 758"/>
                <a:gd name="T29" fmla="*/ 305 w 3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5" h="758">
                  <a:moveTo>
                    <a:pt x="203" y="95"/>
                  </a:moveTo>
                  <a:lnTo>
                    <a:pt x="0" y="95"/>
                  </a:lnTo>
                  <a:lnTo>
                    <a:pt x="203" y="0"/>
                  </a:lnTo>
                  <a:lnTo>
                    <a:pt x="305" y="0"/>
                  </a:lnTo>
                  <a:lnTo>
                    <a:pt x="203" y="95"/>
                  </a:lnTo>
                  <a:lnTo>
                    <a:pt x="203" y="758"/>
                  </a:lnTo>
                  <a:lnTo>
                    <a:pt x="305" y="663"/>
                  </a:lnTo>
                  <a:lnTo>
                    <a:pt x="305" y="0"/>
                  </a:lnTo>
                  <a:lnTo>
                    <a:pt x="203" y="95"/>
                  </a:lnTo>
                  <a:close/>
                </a:path>
              </a:pathLst>
            </a:custGeom>
            <a:solidFill>
              <a:srgbClr val="4C83FF"/>
            </a:solidFill>
            <a:ln w="9525">
              <a:noFill/>
              <a:round/>
              <a:headEnd/>
              <a:tailEnd/>
            </a:ln>
          </p:spPr>
          <p:txBody>
            <a:bodyPr/>
            <a:lstStyle/>
            <a:p>
              <a:endParaRPr lang="en-GB"/>
            </a:p>
          </p:txBody>
        </p:sp>
        <p:sp>
          <p:nvSpPr>
            <p:cNvPr id="28756" name="Freeform 209"/>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5"/>
                <a:gd name="T25" fmla="*/ 0 h 758"/>
                <a:gd name="T26" fmla="*/ 305 w 3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5" h="758">
                  <a:moveTo>
                    <a:pt x="203" y="95"/>
                  </a:moveTo>
                  <a:lnTo>
                    <a:pt x="0" y="95"/>
                  </a:lnTo>
                  <a:lnTo>
                    <a:pt x="203" y="0"/>
                  </a:lnTo>
                  <a:lnTo>
                    <a:pt x="305" y="0"/>
                  </a:lnTo>
                  <a:lnTo>
                    <a:pt x="203" y="95"/>
                  </a:lnTo>
                  <a:lnTo>
                    <a:pt x="203" y="758"/>
                  </a:lnTo>
                  <a:lnTo>
                    <a:pt x="305" y="663"/>
                  </a:lnTo>
                  <a:lnTo>
                    <a:pt x="305" y="0"/>
                  </a:lnTo>
                </a:path>
              </a:pathLst>
            </a:custGeom>
            <a:noFill/>
            <a:ln w="9525">
              <a:solidFill>
                <a:srgbClr val="000000"/>
              </a:solidFill>
              <a:prstDash val="solid"/>
              <a:round/>
              <a:headEnd/>
              <a:tailEnd/>
            </a:ln>
          </p:spPr>
          <p:txBody>
            <a:bodyPr/>
            <a:lstStyle/>
            <a:p>
              <a:endParaRPr lang="en-GB"/>
            </a:p>
          </p:txBody>
        </p:sp>
        <p:sp>
          <p:nvSpPr>
            <p:cNvPr id="28757" name="Freeform 210"/>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2 w 304"/>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4"/>
                <a:gd name="T28" fmla="*/ 0 h 758"/>
                <a:gd name="T29" fmla="*/ 304 w 304"/>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4" h="758">
                  <a:moveTo>
                    <a:pt x="203" y="95"/>
                  </a:moveTo>
                  <a:lnTo>
                    <a:pt x="0" y="95"/>
                  </a:lnTo>
                  <a:lnTo>
                    <a:pt x="203" y="0"/>
                  </a:lnTo>
                  <a:lnTo>
                    <a:pt x="304" y="0"/>
                  </a:lnTo>
                  <a:lnTo>
                    <a:pt x="203" y="95"/>
                  </a:lnTo>
                  <a:lnTo>
                    <a:pt x="203" y="758"/>
                  </a:lnTo>
                  <a:lnTo>
                    <a:pt x="304" y="663"/>
                  </a:lnTo>
                  <a:lnTo>
                    <a:pt x="304" y="0"/>
                  </a:lnTo>
                  <a:lnTo>
                    <a:pt x="203" y="95"/>
                  </a:lnTo>
                  <a:close/>
                </a:path>
              </a:pathLst>
            </a:custGeom>
            <a:solidFill>
              <a:srgbClr val="4C83FF"/>
            </a:solidFill>
            <a:ln w="9525">
              <a:noFill/>
              <a:round/>
              <a:headEnd/>
              <a:tailEnd/>
            </a:ln>
          </p:spPr>
          <p:txBody>
            <a:bodyPr/>
            <a:lstStyle/>
            <a:p>
              <a:endParaRPr lang="en-GB"/>
            </a:p>
          </p:txBody>
        </p:sp>
        <p:sp>
          <p:nvSpPr>
            <p:cNvPr id="28758" name="Freeform 211"/>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4"/>
                <a:gd name="T25" fmla="*/ 0 h 758"/>
                <a:gd name="T26" fmla="*/ 304 w 30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4" h="758">
                  <a:moveTo>
                    <a:pt x="203" y="95"/>
                  </a:moveTo>
                  <a:lnTo>
                    <a:pt x="0" y="95"/>
                  </a:lnTo>
                  <a:lnTo>
                    <a:pt x="203" y="0"/>
                  </a:lnTo>
                  <a:lnTo>
                    <a:pt x="304" y="0"/>
                  </a:lnTo>
                  <a:lnTo>
                    <a:pt x="203" y="95"/>
                  </a:lnTo>
                  <a:lnTo>
                    <a:pt x="203" y="758"/>
                  </a:lnTo>
                  <a:lnTo>
                    <a:pt x="304" y="663"/>
                  </a:lnTo>
                  <a:lnTo>
                    <a:pt x="304" y="0"/>
                  </a:lnTo>
                </a:path>
              </a:pathLst>
            </a:custGeom>
            <a:noFill/>
            <a:ln w="9525">
              <a:solidFill>
                <a:srgbClr val="000000"/>
              </a:solidFill>
              <a:prstDash val="solid"/>
              <a:round/>
              <a:headEnd/>
              <a:tailEnd/>
            </a:ln>
          </p:spPr>
          <p:txBody>
            <a:bodyPr/>
            <a:lstStyle/>
            <a:p>
              <a:endParaRPr lang="en-GB"/>
            </a:p>
          </p:txBody>
        </p:sp>
        <p:sp>
          <p:nvSpPr>
            <p:cNvPr id="28759" name="Rectangle 212"/>
            <p:cNvSpPr>
              <a:spLocks noChangeArrowheads="1"/>
            </p:cNvSpPr>
            <p:nvPr/>
          </p:nvSpPr>
          <p:spPr bwMode="auto">
            <a:xfrm>
              <a:off x="4411" y="3558"/>
              <a:ext cx="405" cy="94"/>
            </a:xfrm>
            <a:prstGeom prst="rect">
              <a:avLst/>
            </a:prstGeom>
            <a:solidFill>
              <a:srgbClr val="FFFFFF"/>
            </a:solidFill>
            <a:ln w="9525">
              <a:solidFill>
                <a:srgbClr val="000000"/>
              </a:solidFill>
              <a:miter lim="800000"/>
              <a:headEnd/>
              <a:tailEnd/>
            </a:ln>
          </p:spPr>
          <p:txBody>
            <a:bodyPr/>
            <a:lstStyle/>
            <a:p>
              <a:endParaRPr lang="en-GB"/>
            </a:p>
          </p:txBody>
        </p:sp>
        <p:sp>
          <p:nvSpPr>
            <p:cNvPr id="28760" name="Rectangle 213"/>
            <p:cNvSpPr>
              <a:spLocks noChangeArrowheads="1"/>
            </p:cNvSpPr>
            <p:nvPr/>
          </p:nvSpPr>
          <p:spPr bwMode="auto">
            <a:xfrm>
              <a:off x="44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P1</a:t>
              </a:r>
              <a:endParaRPr lang="en-US"/>
            </a:p>
          </p:txBody>
        </p:sp>
        <p:sp>
          <p:nvSpPr>
            <p:cNvPr id="28761" name="Rectangle 214"/>
            <p:cNvSpPr>
              <a:spLocks noChangeArrowheads="1"/>
            </p:cNvSpPr>
            <p:nvPr/>
          </p:nvSpPr>
          <p:spPr bwMode="auto">
            <a:xfrm>
              <a:off x="4522"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P2</a:t>
              </a:r>
              <a:endParaRPr lang="en-US"/>
            </a:p>
          </p:txBody>
        </p:sp>
        <p:sp>
          <p:nvSpPr>
            <p:cNvPr id="28762" name="Rectangle 215"/>
            <p:cNvSpPr>
              <a:spLocks noChangeArrowheads="1"/>
            </p:cNvSpPr>
            <p:nvPr/>
          </p:nvSpPr>
          <p:spPr bwMode="auto">
            <a:xfrm>
              <a:off x="46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P3</a:t>
              </a:r>
              <a:endParaRPr lang="en-US"/>
            </a:p>
          </p:txBody>
        </p:sp>
        <p:sp>
          <p:nvSpPr>
            <p:cNvPr id="28763" name="Rectangle 216"/>
            <p:cNvSpPr>
              <a:spLocks noChangeArrowheads="1"/>
            </p:cNvSpPr>
            <p:nvPr/>
          </p:nvSpPr>
          <p:spPr bwMode="auto">
            <a:xfrm>
              <a:off x="4724"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P4</a:t>
              </a:r>
              <a:endParaRPr lang="en-US"/>
            </a:p>
          </p:txBody>
        </p:sp>
      </p:grpSp>
      <p:sp>
        <p:nvSpPr>
          <p:cNvPr id="28676" name="Text Box 218"/>
          <p:cNvSpPr txBox="1">
            <a:spLocks noChangeArrowheads="1"/>
          </p:cNvSpPr>
          <p:nvPr/>
        </p:nvSpPr>
        <p:spPr bwMode="auto">
          <a:xfrm>
            <a:off x="6589713" y="6180138"/>
            <a:ext cx="655637" cy="222250"/>
          </a:xfrm>
          <a:prstGeom prst="rect">
            <a:avLst/>
          </a:prstGeom>
          <a:noFill/>
          <a:ln w="12700">
            <a:noFill/>
            <a:miter lim="800000"/>
            <a:headEnd/>
            <a:tailEnd/>
          </a:ln>
        </p:spPr>
        <p:txBody>
          <a:bodyPr wrap="none" lIns="41229" tIns="40906" rIns="41229" bIns="40906">
            <a:spAutoFit/>
          </a:bodyPr>
          <a:lstStyle/>
          <a:p>
            <a:pPr algn="r" defTabSz="1146175"/>
            <a:r>
              <a:rPr lang="en-GB" sz="900">
                <a:solidFill>
                  <a:schemeClr val="bg1"/>
                </a:solidFill>
              </a:rPr>
              <a:t>Overview 3</a:t>
            </a:r>
          </a:p>
        </p:txBody>
      </p:sp>
      <p:sp>
        <p:nvSpPr>
          <p:cNvPr id="28677" name="Rectangle 219"/>
          <p:cNvSpPr>
            <a:spLocks noChangeArrowheads="1"/>
          </p:cNvSpPr>
          <p:nvPr/>
        </p:nvSpPr>
        <p:spPr bwMode="auto">
          <a:xfrm>
            <a:off x="2195513" y="1920875"/>
            <a:ext cx="3848100" cy="3165475"/>
          </a:xfrm>
          <a:prstGeom prst="rect">
            <a:avLst/>
          </a:prstGeom>
          <a:noFill/>
          <a:ln w="12700">
            <a:noFill/>
            <a:miter lim="800000"/>
            <a:headEnd/>
            <a:tailEnd/>
          </a:ln>
        </p:spPr>
        <p:txBody>
          <a:bodyPr lIns="87269" tIns="43635" rIns="87269" bIns="43635">
            <a:spAutoFit/>
          </a:bodyPr>
          <a:lstStyle/>
          <a:p>
            <a:pPr defTabSz="871538"/>
            <a:r>
              <a:rPr lang="en-GB" sz="2000" b="1">
                <a:latin typeface="Verdana" pitchFamily="34" charset="0"/>
              </a:rPr>
              <a:t>The practice of assigning &amp; placing ALL items in a specific, designated location, giving:</a:t>
            </a:r>
          </a:p>
          <a:p>
            <a:pPr defTabSz="871538"/>
            <a:endParaRPr lang="en-GB" sz="2000" b="1">
              <a:latin typeface="Verdana" pitchFamily="34" charset="0"/>
            </a:endParaRPr>
          </a:p>
          <a:p>
            <a:pPr defTabSz="871538">
              <a:buFontTx/>
              <a:buChar char="•"/>
            </a:pPr>
            <a:r>
              <a:rPr lang="en-US" sz="2000" b="1">
                <a:latin typeface="Verdana" pitchFamily="34" charset="0"/>
              </a:rPr>
              <a:t> 	Better system</a:t>
            </a:r>
          </a:p>
          <a:p>
            <a:pPr defTabSz="871538">
              <a:buFontTx/>
              <a:buChar char="•"/>
            </a:pPr>
            <a:r>
              <a:rPr lang="en-US" sz="2000" b="1">
                <a:latin typeface="Verdana" pitchFamily="34" charset="0"/>
              </a:rPr>
              <a:t> 	Better organization</a:t>
            </a:r>
          </a:p>
          <a:p>
            <a:pPr defTabSz="871538">
              <a:buFontTx/>
              <a:buChar char="•"/>
            </a:pPr>
            <a:r>
              <a:rPr lang="en-US" sz="2000" b="1">
                <a:latin typeface="Verdana" pitchFamily="34" charset="0"/>
              </a:rPr>
              <a:t> 	Better work habits</a:t>
            </a:r>
          </a:p>
          <a:p>
            <a:pPr defTabSz="871538">
              <a:buFontTx/>
              <a:buChar char="•"/>
            </a:pPr>
            <a:r>
              <a:rPr lang="en-US" sz="2000" b="1">
                <a:latin typeface="Verdana" pitchFamily="34" charset="0"/>
              </a:rPr>
              <a:t> 	Visual controls of 	abnormal conditions</a:t>
            </a:r>
          </a:p>
        </p:txBody>
      </p:sp>
      <p:sp>
        <p:nvSpPr>
          <p:cNvPr id="28678" name="Rectangle 220"/>
          <p:cNvSpPr>
            <a:spLocks noChangeArrowheads="1"/>
          </p:cNvSpPr>
          <p:nvPr/>
        </p:nvSpPr>
        <p:spPr bwMode="auto">
          <a:xfrm>
            <a:off x="0" y="2038350"/>
            <a:ext cx="4641850" cy="3657600"/>
          </a:xfrm>
          <a:prstGeom prst="rect">
            <a:avLst/>
          </a:prstGeom>
          <a:noFill/>
          <a:ln w="9525">
            <a:noFill/>
            <a:miter lim="800000"/>
            <a:headEnd/>
            <a:tailEnd/>
          </a:ln>
        </p:spPr>
        <p:txBody>
          <a:bodyPr lIns="87875" tIns="43938" rIns="87875" bIns="43938"/>
          <a:lstStyle/>
          <a:p>
            <a:pPr marL="549275" lvl="1" indent="-220663" defTabSz="871538">
              <a:spcBef>
                <a:spcPct val="20000"/>
              </a:spcBef>
              <a:buClr>
                <a:schemeClr val="accent2"/>
              </a:buClr>
              <a:buSzPct val="100000"/>
              <a:buFontTx/>
              <a:buChar char="•"/>
            </a:pPr>
            <a:endParaRPr lang="en-US" sz="2900"/>
          </a:p>
        </p:txBody>
      </p:sp>
      <p:sp>
        <p:nvSpPr>
          <p:cNvPr id="22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SEITON = </a:t>
            </a:r>
            <a:r>
              <a:rPr lang="en-GB" sz="4400" b="1" dirty="0"/>
              <a:t>Orderliness</a:t>
            </a:r>
            <a:endParaRPr lang="en-US" sz="4400" b="1" dirty="0">
              <a:latin typeface="+mj-lt"/>
            </a:endParaRPr>
          </a:p>
        </p:txBody>
      </p:sp>
      <p:pic>
        <p:nvPicPr>
          <p:cNvPr id="28680" name="Picture 2"/>
          <p:cNvPicPr>
            <a:picLocks noChangeAspect="1" noChangeArrowheads="1"/>
          </p:cNvPicPr>
          <p:nvPr/>
        </p:nvPicPr>
        <p:blipFill>
          <a:blip r:embed="rId6" cstate="print"/>
          <a:srcRect/>
          <a:stretch>
            <a:fillRect/>
          </a:stretch>
        </p:blipFill>
        <p:spPr bwMode="auto">
          <a:xfrm>
            <a:off x="252413" y="2244725"/>
            <a:ext cx="1817687" cy="2624138"/>
          </a:xfrm>
          <a:prstGeom prst="rect">
            <a:avLst/>
          </a:prstGeom>
          <a:noFill/>
          <a:ln w="9525">
            <a:noFill/>
            <a:miter lim="800000"/>
            <a:headEnd/>
            <a:tailEnd/>
          </a:ln>
        </p:spPr>
      </p:pic>
      <p:pic>
        <p:nvPicPr>
          <p:cNvPr id="28681" name="Picture 3"/>
          <p:cNvPicPr>
            <a:picLocks noChangeAspect="1" noChangeArrowheads="1"/>
          </p:cNvPicPr>
          <p:nvPr/>
        </p:nvPicPr>
        <p:blipFill>
          <a:blip r:embed="rId7" cstate="print"/>
          <a:srcRect/>
          <a:stretch>
            <a:fillRect/>
          </a:stretch>
        </p:blipFill>
        <p:spPr bwMode="auto">
          <a:xfrm>
            <a:off x="6203950" y="3365500"/>
            <a:ext cx="2655888" cy="2160588"/>
          </a:xfrm>
          <a:prstGeom prst="rect">
            <a:avLst/>
          </a:prstGeom>
          <a:noFill/>
          <a:ln w="9525">
            <a:noFill/>
            <a:miter lim="800000"/>
            <a:headEnd/>
            <a:tailEnd/>
          </a:ln>
        </p:spPr>
      </p:pic>
      <p:sp>
        <p:nvSpPr>
          <p:cNvPr id="28682" name="Slide Number Placeholder 1"/>
          <p:cNvSpPr>
            <a:spLocks noGrp="1"/>
          </p:cNvSpPr>
          <p:nvPr>
            <p:ph type="sldNum" sz="quarter" idx="11"/>
          </p:nvPr>
        </p:nvSpPr>
        <p:spPr>
          <a:noFill/>
        </p:spPr>
        <p:txBody>
          <a:bodyPr/>
          <a:lstStyle/>
          <a:p>
            <a:fld id="{9C6A3EAF-F22A-41BD-9BEC-6D6E88F9EBD2}" type="slidenum">
              <a:rPr lang="en-US" smtClean="0">
                <a:latin typeface="Arial" pitchFamily="34" charset="0"/>
              </a:rPr>
              <a:pPr/>
              <a:t>27</a:t>
            </a:fld>
            <a:endParaRPr lang="en-US" smtClean="0">
              <a:latin typeface="Arial" pitchFamily="34" charset="0"/>
            </a:endParaRPr>
          </a:p>
        </p:txBody>
      </p:sp>
      <p:sp>
        <p:nvSpPr>
          <p:cNvPr id="2868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9698" name="Group 3"/>
          <p:cNvGrpSpPr>
            <a:grpSpLocks/>
          </p:cNvGrpSpPr>
          <p:nvPr/>
        </p:nvGrpSpPr>
        <p:grpSpPr bwMode="auto">
          <a:xfrm>
            <a:off x="487363" y="4592638"/>
            <a:ext cx="4806950" cy="1714500"/>
            <a:chOff x="1700" y="2707"/>
            <a:chExt cx="3013" cy="1517"/>
          </a:xfrm>
        </p:grpSpPr>
        <p:sp>
          <p:nvSpPr>
            <p:cNvPr id="29706" name="Rectangle 4"/>
            <p:cNvSpPr>
              <a:spLocks noChangeArrowheads="1"/>
            </p:cNvSpPr>
            <p:nvPr/>
          </p:nvSpPr>
          <p:spPr bwMode="auto">
            <a:xfrm>
              <a:off x="2154" y="3936"/>
              <a:ext cx="1930" cy="288"/>
            </a:xfrm>
            <a:prstGeom prst="rect">
              <a:avLst/>
            </a:prstGeom>
            <a:noFill/>
            <a:ln w="9525">
              <a:noFill/>
              <a:miter lim="800000"/>
              <a:headEnd/>
              <a:tailEnd/>
            </a:ln>
          </p:spPr>
          <p:txBody>
            <a:bodyPr wrap="none" anchor="ctr"/>
            <a:lstStyle/>
            <a:p>
              <a:endParaRPr lang="en-GB"/>
            </a:p>
          </p:txBody>
        </p:sp>
        <p:grpSp>
          <p:nvGrpSpPr>
            <p:cNvPr id="29707" name="Group 5"/>
            <p:cNvGrpSpPr>
              <a:grpSpLocks/>
            </p:cNvGrpSpPr>
            <p:nvPr/>
          </p:nvGrpSpPr>
          <p:grpSpPr bwMode="auto">
            <a:xfrm>
              <a:off x="1700" y="2707"/>
              <a:ext cx="1275" cy="1096"/>
              <a:chOff x="904" y="1365"/>
              <a:chExt cx="2080" cy="2330"/>
            </a:xfrm>
          </p:grpSpPr>
          <p:sp>
            <p:nvSpPr>
              <p:cNvPr id="29765" name="Freeform 6"/>
              <p:cNvSpPr>
                <a:spLocks/>
              </p:cNvSpPr>
              <p:nvPr/>
            </p:nvSpPr>
            <p:spPr bwMode="auto">
              <a:xfrm>
                <a:off x="1070" y="1365"/>
                <a:ext cx="831" cy="222"/>
              </a:xfrm>
              <a:custGeom>
                <a:avLst/>
                <a:gdLst>
                  <a:gd name="T0" fmla="*/ 0 w 1011"/>
                  <a:gd name="T1" fmla="*/ 0 h 270"/>
                  <a:gd name="T2" fmla="*/ 0 w 1011"/>
                  <a:gd name="T3" fmla="*/ 68 h 270"/>
                  <a:gd name="T4" fmla="*/ 256 w 1011"/>
                  <a:gd name="T5" fmla="*/ 68 h 270"/>
                  <a:gd name="T6" fmla="*/ 154 w 1011"/>
                  <a:gd name="T7" fmla="*/ 51 h 270"/>
                  <a:gd name="T8" fmla="*/ 119 w 1011"/>
                  <a:gd name="T9" fmla="*/ 0 h 270"/>
                  <a:gd name="T10" fmla="*/ 0 w 1011"/>
                  <a:gd name="T11" fmla="*/ 0 h 270"/>
                  <a:gd name="T12" fmla="*/ 0 60000 65536"/>
                  <a:gd name="T13" fmla="*/ 0 60000 65536"/>
                  <a:gd name="T14" fmla="*/ 0 60000 65536"/>
                  <a:gd name="T15" fmla="*/ 0 60000 65536"/>
                  <a:gd name="T16" fmla="*/ 0 60000 65536"/>
                  <a:gd name="T17" fmla="*/ 0 60000 65536"/>
                  <a:gd name="T18" fmla="*/ 0 w 1011"/>
                  <a:gd name="T19" fmla="*/ 0 h 270"/>
                  <a:gd name="T20" fmla="*/ 1011 w 1011"/>
                  <a:gd name="T21" fmla="*/ 270 h 270"/>
                </a:gdLst>
                <a:ahLst/>
                <a:cxnLst>
                  <a:cxn ang="T12">
                    <a:pos x="T0" y="T1"/>
                  </a:cxn>
                  <a:cxn ang="T13">
                    <a:pos x="T2" y="T3"/>
                  </a:cxn>
                  <a:cxn ang="T14">
                    <a:pos x="T4" y="T5"/>
                  </a:cxn>
                  <a:cxn ang="T15">
                    <a:pos x="T6" y="T7"/>
                  </a:cxn>
                  <a:cxn ang="T16">
                    <a:pos x="T8" y="T9"/>
                  </a:cxn>
                  <a:cxn ang="T17">
                    <a:pos x="T10" y="T11"/>
                  </a:cxn>
                </a:cxnLst>
                <a:rect l="T18" t="T19" r="T20" b="T21"/>
                <a:pathLst>
                  <a:path w="1011" h="270">
                    <a:moveTo>
                      <a:pt x="0" y="0"/>
                    </a:moveTo>
                    <a:lnTo>
                      <a:pt x="0" y="270"/>
                    </a:lnTo>
                    <a:lnTo>
                      <a:pt x="1011" y="270"/>
                    </a:lnTo>
                    <a:lnTo>
                      <a:pt x="606" y="203"/>
                    </a:lnTo>
                    <a:lnTo>
                      <a:pt x="472"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29766" name="Freeform 7"/>
              <p:cNvSpPr>
                <a:spLocks/>
              </p:cNvSpPr>
              <p:nvPr/>
            </p:nvSpPr>
            <p:spPr bwMode="auto">
              <a:xfrm>
                <a:off x="1073" y="1590"/>
                <a:ext cx="610" cy="554"/>
              </a:xfrm>
              <a:custGeom>
                <a:avLst/>
                <a:gdLst>
                  <a:gd name="T0" fmla="*/ 0 w 742"/>
                  <a:gd name="T1" fmla="*/ 0 h 673"/>
                  <a:gd name="T2" fmla="*/ 17 w 742"/>
                  <a:gd name="T3" fmla="*/ 104 h 673"/>
                  <a:gd name="T4" fmla="*/ 51 w 742"/>
                  <a:gd name="T5" fmla="*/ 156 h 673"/>
                  <a:gd name="T6" fmla="*/ 120 w 742"/>
                  <a:gd name="T7" fmla="*/ 172 h 673"/>
                  <a:gd name="T8" fmla="*/ 154 w 742"/>
                  <a:gd name="T9" fmla="*/ 121 h 673"/>
                  <a:gd name="T10" fmla="*/ 154 w 742"/>
                  <a:gd name="T11" fmla="*/ 68 h 673"/>
                  <a:gd name="T12" fmla="*/ 188 w 742"/>
                  <a:gd name="T13" fmla="*/ 68 h 673"/>
                  <a:gd name="T14" fmla="*/ 188 w 742"/>
                  <a:gd name="T15" fmla="*/ 52 h 673"/>
                  <a:gd name="T16" fmla="*/ 137 w 742"/>
                  <a:gd name="T17" fmla="*/ 17 h 673"/>
                  <a:gd name="T18" fmla="*/ 137 w 742"/>
                  <a:gd name="T19" fmla="*/ 0 h 673"/>
                  <a:gd name="T20" fmla="*/ 0 w 742"/>
                  <a:gd name="T21" fmla="*/ 0 h 67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42"/>
                  <a:gd name="T34" fmla="*/ 0 h 673"/>
                  <a:gd name="T35" fmla="*/ 742 w 742"/>
                  <a:gd name="T36" fmla="*/ 673 h 67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42" h="673">
                    <a:moveTo>
                      <a:pt x="0" y="0"/>
                    </a:moveTo>
                    <a:lnTo>
                      <a:pt x="68" y="404"/>
                    </a:lnTo>
                    <a:lnTo>
                      <a:pt x="203" y="606"/>
                    </a:lnTo>
                    <a:lnTo>
                      <a:pt x="472" y="673"/>
                    </a:lnTo>
                    <a:lnTo>
                      <a:pt x="607" y="471"/>
                    </a:lnTo>
                    <a:lnTo>
                      <a:pt x="607" y="269"/>
                    </a:lnTo>
                    <a:lnTo>
                      <a:pt x="742" y="269"/>
                    </a:lnTo>
                    <a:lnTo>
                      <a:pt x="742" y="202"/>
                    </a:lnTo>
                    <a:lnTo>
                      <a:pt x="540" y="67"/>
                    </a:lnTo>
                    <a:lnTo>
                      <a:pt x="540" y="0"/>
                    </a:lnTo>
                    <a:lnTo>
                      <a:pt x="0" y="0"/>
                    </a:lnTo>
                    <a:close/>
                  </a:path>
                </a:pathLst>
              </a:custGeom>
              <a:solidFill>
                <a:srgbClr val="FFCCCC"/>
              </a:solidFill>
              <a:ln w="9525">
                <a:noFill/>
                <a:round/>
                <a:headEnd/>
                <a:tailEnd/>
              </a:ln>
            </p:spPr>
            <p:txBody>
              <a:bodyPr/>
              <a:lstStyle/>
              <a:p>
                <a:endParaRPr lang="en-GB"/>
              </a:p>
            </p:txBody>
          </p:sp>
          <p:sp>
            <p:nvSpPr>
              <p:cNvPr id="29767" name="Freeform 8"/>
              <p:cNvSpPr>
                <a:spLocks/>
              </p:cNvSpPr>
              <p:nvPr/>
            </p:nvSpPr>
            <p:spPr bwMode="auto">
              <a:xfrm>
                <a:off x="1070" y="1587"/>
                <a:ext cx="609" cy="554"/>
              </a:xfrm>
              <a:custGeom>
                <a:avLst/>
                <a:gdLst>
                  <a:gd name="T0" fmla="*/ 0 w 741"/>
                  <a:gd name="T1" fmla="*/ 0 h 674"/>
                  <a:gd name="T2" fmla="*/ 17 w 741"/>
                  <a:gd name="T3" fmla="*/ 102 h 674"/>
                  <a:gd name="T4" fmla="*/ 51 w 741"/>
                  <a:gd name="T5" fmla="*/ 154 h 674"/>
                  <a:gd name="T6" fmla="*/ 119 w 741"/>
                  <a:gd name="T7" fmla="*/ 170 h 674"/>
                  <a:gd name="T8" fmla="*/ 154 w 741"/>
                  <a:gd name="T9" fmla="*/ 119 h 674"/>
                  <a:gd name="T10" fmla="*/ 154 w 741"/>
                  <a:gd name="T11" fmla="*/ 68 h 674"/>
                  <a:gd name="T12" fmla="*/ 188 w 741"/>
                  <a:gd name="T13" fmla="*/ 68 h 674"/>
                  <a:gd name="T14" fmla="*/ 188 w 741"/>
                  <a:gd name="T15" fmla="*/ 51 h 674"/>
                  <a:gd name="T16" fmla="*/ 136 w 741"/>
                  <a:gd name="T17" fmla="*/ 17 h 674"/>
                  <a:gd name="T18" fmla="*/ 136 w 741"/>
                  <a:gd name="T19" fmla="*/ 0 h 6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1"/>
                  <a:gd name="T31" fmla="*/ 0 h 674"/>
                  <a:gd name="T32" fmla="*/ 741 w 741"/>
                  <a:gd name="T33" fmla="*/ 674 h 6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1" h="674">
                    <a:moveTo>
                      <a:pt x="0" y="0"/>
                    </a:moveTo>
                    <a:lnTo>
                      <a:pt x="67" y="404"/>
                    </a:lnTo>
                    <a:lnTo>
                      <a:pt x="202" y="606"/>
                    </a:lnTo>
                    <a:lnTo>
                      <a:pt x="472" y="674"/>
                    </a:lnTo>
                    <a:lnTo>
                      <a:pt x="606" y="471"/>
                    </a:lnTo>
                    <a:lnTo>
                      <a:pt x="606" y="269"/>
                    </a:lnTo>
                    <a:lnTo>
                      <a:pt x="741" y="269"/>
                    </a:lnTo>
                    <a:lnTo>
                      <a:pt x="741" y="202"/>
                    </a:lnTo>
                    <a:lnTo>
                      <a:pt x="539" y="67"/>
                    </a:lnTo>
                    <a:lnTo>
                      <a:pt x="539" y="0"/>
                    </a:lnTo>
                  </a:path>
                </a:pathLst>
              </a:custGeom>
              <a:noFill/>
              <a:ln w="11113">
                <a:solidFill>
                  <a:srgbClr val="000000"/>
                </a:solidFill>
                <a:prstDash val="solid"/>
                <a:round/>
                <a:headEnd/>
                <a:tailEnd/>
              </a:ln>
            </p:spPr>
            <p:txBody>
              <a:bodyPr/>
              <a:lstStyle/>
              <a:p>
                <a:endParaRPr lang="en-GB"/>
              </a:p>
            </p:txBody>
          </p:sp>
          <p:sp>
            <p:nvSpPr>
              <p:cNvPr id="29768" name="Freeform 9"/>
              <p:cNvSpPr>
                <a:spLocks/>
              </p:cNvSpPr>
              <p:nvPr/>
            </p:nvSpPr>
            <p:spPr bwMode="auto">
              <a:xfrm>
                <a:off x="904" y="2085"/>
                <a:ext cx="1163" cy="831"/>
              </a:xfrm>
              <a:custGeom>
                <a:avLst/>
                <a:gdLst>
                  <a:gd name="T0" fmla="*/ 34 w 1415"/>
                  <a:gd name="T1" fmla="*/ 17 h 1011"/>
                  <a:gd name="T2" fmla="*/ 0 w 1415"/>
                  <a:gd name="T3" fmla="*/ 119 h 1011"/>
                  <a:gd name="T4" fmla="*/ 51 w 1415"/>
                  <a:gd name="T5" fmla="*/ 170 h 1011"/>
                  <a:gd name="T6" fmla="*/ 68 w 1415"/>
                  <a:gd name="T7" fmla="*/ 119 h 1011"/>
                  <a:gd name="T8" fmla="*/ 34 w 1415"/>
                  <a:gd name="T9" fmla="*/ 256 h 1011"/>
                  <a:gd name="T10" fmla="*/ 290 w 1415"/>
                  <a:gd name="T11" fmla="*/ 256 h 1011"/>
                  <a:gd name="T12" fmla="*/ 239 w 1415"/>
                  <a:gd name="T13" fmla="*/ 102 h 1011"/>
                  <a:gd name="T14" fmla="*/ 290 w 1415"/>
                  <a:gd name="T15" fmla="*/ 119 h 1011"/>
                  <a:gd name="T16" fmla="*/ 205 w 1415"/>
                  <a:gd name="T17" fmla="*/ 170 h 1011"/>
                  <a:gd name="T18" fmla="*/ 205 w 1415"/>
                  <a:gd name="T19" fmla="*/ 205 h 1011"/>
                  <a:gd name="T20" fmla="*/ 358 w 1415"/>
                  <a:gd name="T21" fmla="*/ 170 h 1011"/>
                  <a:gd name="T22" fmla="*/ 256 w 1415"/>
                  <a:gd name="T23" fmla="*/ 17 h 1011"/>
                  <a:gd name="T24" fmla="*/ 170 w 1415"/>
                  <a:gd name="T25" fmla="*/ 17 h 1011"/>
                  <a:gd name="T26" fmla="*/ 85 w 1415"/>
                  <a:gd name="T27" fmla="*/ 0 h 1011"/>
                  <a:gd name="T28" fmla="*/ 34 w 1415"/>
                  <a:gd name="T29" fmla="*/ 17 h 10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415"/>
                  <a:gd name="T46" fmla="*/ 0 h 1011"/>
                  <a:gd name="T47" fmla="*/ 1415 w 1415"/>
                  <a:gd name="T48" fmla="*/ 1011 h 10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415" h="1011">
                    <a:moveTo>
                      <a:pt x="134" y="68"/>
                    </a:moveTo>
                    <a:lnTo>
                      <a:pt x="0" y="472"/>
                    </a:lnTo>
                    <a:lnTo>
                      <a:pt x="202" y="674"/>
                    </a:lnTo>
                    <a:lnTo>
                      <a:pt x="269" y="472"/>
                    </a:lnTo>
                    <a:lnTo>
                      <a:pt x="134" y="1011"/>
                    </a:lnTo>
                    <a:lnTo>
                      <a:pt x="1146" y="1011"/>
                    </a:lnTo>
                    <a:lnTo>
                      <a:pt x="943" y="404"/>
                    </a:lnTo>
                    <a:lnTo>
                      <a:pt x="1146" y="472"/>
                    </a:lnTo>
                    <a:lnTo>
                      <a:pt x="808" y="674"/>
                    </a:lnTo>
                    <a:lnTo>
                      <a:pt x="808" y="809"/>
                    </a:lnTo>
                    <a:lnTo>
                      <a:pt x="1415" y="674"/>
                    </a:lnTo>
                    <a:lnTo>
                      <a:pt x="1011" y="68"/>
                    </a:lnTo>
                    <a:lnTo>
                      <a:pt x="674" y="68"/>
                    </a:lnTo>
                    <a:lnTo>
                      <a:pt x="337" y="0"/>
                    </a:lnTo>
                    <a:lnTo>
                      <a:pt x="134" y="68"/>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69" name="Freeform 10"/>
              <p:cNvSpPr>
                <a:spLocks/>
              </p:cNvSpPr>
              <p:nvPr/>
            </p:nvSpPr>
            <p:spPr bwMode="auto">
              <a:xfrm>
                <a:off x="906" y="2920"/>
                <a:ext cx="943" cy="775"/>
              </a:xfrm>
              <a:custGeom>
                <a:avLst/>
                <a:gdLst>
                  <a:gd name="T0" fmla="*/ 35 w 1146"/>
                  <a:gd name="T1" fmla="*/ 0 h 943"/>
                  <a:gd name="T2" fmla="*/ 0 w 1146"/>
                  <a:gd name="T3" fmla="*/ 222 h 943"/>
                  <a:gd name="T4" fmla="*/ 86 w 1146"/>
                  <a:gd name="T5" fmla="*/ 222 h 943"/>
                  <a:gd name="T6" fmla="*/ 155 w 1146"/>
                  <a:gd name="T7" fmla="*/ 68 h 943"/>
                  <a:gd name="T8" fmla="*/ 137 w 1146"/>
                  <a:gd name="T9" fmla="*/ 239 h 943"/>
                  <a:gd name="T10" fmla="*/ 241 w 1146"/>
                  <a:gd name="T11" fmla="*/ 222 h 943"/>
                  <a:gd name="T12" fmla="*/ 293 w 1146"/>
                  <a:gd name="T13" fmla="*/ 0 h 943"/>
                  <a:gd name="T14" fmla="*/ 35 w 1146"/>
                  <a:gd name="T15" fmla="*/ 0 h 943"/>
                  <a:gd name="T16" fmla="*/ 0 60000 65536"/>
                  <a:gd name="T17" fmla="*/ 0 60000 65536"/>
                  <a:gd name="T18" fmla="*/ 0 60000 65536"/>
                  <a:gd name="T19" fmla="*/ 0 60000 65536"/>
                  <a:gd name="T20" fmla="*/ 0 60000 65536"/>
                  <a:gd name="T21" fmla="*/ 0 60000 65536"/>
                  <a:gd name="T22" fmla="*/ 0 60000 65536"/>
                  <a:gd name="T23" fmla="*/ 0 60000 65536"/>
                  <a:gd name="T24" fmla="*/ 0 w 1146"/>
                  <a:gd name="T25" fmla="*/ 0 h 943"/>
                  <a:gd name="T26" fmla="*/ 1146 w 1146"/>
                  <a:gd name="T27" fmla="*/ 943 h 9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46" h="943">
                    <a:moveTo>
                      <a:pt x="135" y="0"/>
                    </a:moveTo>
                    <a:lnTo>
                      <a:pt x="0" y="875"/>
                    </a:lnTo>
                    <a:lnTo>
                      <a:pt x="337" y="875"/>
                    </a:lnTo>
                    <a:lnTo>
                      <a:pt x="607" y="269"/>
                    </a:lnTo>
                    <a:lnTo>
                      <a:pt x="540" y="943"/>
                    </a:lnTo>
                    <a:lnTo>
                      <a:pt x="944" y="875"/>
                    </a:lnTo>
                    <a:lnTo>
                      <a:pt x="1146" y="0"/>
                    </a:lnTo>
                    <a:lnTo>
                      <a:pt x="135" y="0"/>
                    </a:lnTo>
                    <a:close/>
                  </a:path>
                </a:pathLst>
              </a:custGeom>
              <a:solidFill>
                <a:srgbClr val="0000CC"/>
              </a:solidFill>
              <a:ln w="9525">
                <a:noFill/>
                <a:round/>
                <a:headEnd/>
                <a:tailEnd/>
              </a:ln>
            </p:spPr>
            <p:txBody>
              <a:bodyPr/>
              <a:lstStyle/>
              <a:p>
                <a:endParaRPr lang="en-GB"/>
              </a:p>
            </p:txBody>
          </p:sp>
          <p:sp>
            <p:nvSpPr>
              <p:cNvPr id="29770" name="Freeform 11"/>
              <p:cNvSpPr>
                <a:spLocks/>
              </p:cNvSpPr>
              <p:nvPr/>
            </p:nvSpPr>
            <p:spPr bwMode="auto">
              <a:xfrm>
                <a:off x="904" y="2916"/>
                <a:ext cx="942" cy="776"/>
              </a:xfrm>
              <a:custGeom>
                <a:avLst/>
                <a:gdLst>
                  <a:gd name="T0" fmla="*/ 34 w 1146"/>
                  <a:gd name="T1" fmla="*/ 0 h 943"/>
                  <a:gd name="T2" fmla="*/ 0 w 1146"/>
                  <a:gd name="T3" fmla="*/ 224 h 943"/>
                  <a:gd name="T4" fmla="*/ 85 w 1146"/>
                  <a:gd name="T5" fmla="*/ 224 h 943"/>
                  <a:gd name="T6" fmla="*/ 154 w 1146"/>
                  <a:gd name="T7" fmla="*/ 68 h 943"/>
                  <a:gd name="T8" fmla="*/ 136 w 1146"/>
                  <a:gd name="T9" fmla="*/ 241 h 943"/>
                  <a:gd name="T10" fmla="*/ 239 w 1146"/>
                  <a:gd name="T11" fmla="*/ 224 h 943"/>
                  <a:gd name="T12" fmla="*/ 290 w 1146"/>
                  <a:gd name="T13" fmla="*/ 0 h 943"/>
                  <a:gd name="T14" fmla="*/ 0 60000 65536"/>
                  <a:gd name="T15" fmla="*/ 0 60000 65536"/>
                  <a:gd name="T16" fmla="*/ 0 60000 65536"/>
                  <a:gd name="T17" fmla="*/ 0 60000 65536"/>
                  <a:gd name="T18" fmla="*/ 0 60000 65536"/>
                  <a:gd name="T19" fmla="*/ 0 60000 65536"/>
                  <a:gd name="T20" fmla="*/ 0 60000 65536"/>
                  <a:gd name="T21" fmla="*/ 0 w 1146"/>
                  <a:gd name="T22" fmla="*/ 0 h 943"/>
                  <a:gd name="T23" fmla="*/ 1146 w 1146"/>
                  <a:gd name="T24" fmla="*/ 943 h 9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46" h="943">
                    <a:moveTo>
                      <a:pt x="134" y="0"/>
                    </a:moveTo>
                    <a:lnTo>
                      <a:pt x="0" y="876"/>
                    </a:lnTo>
                    <a:lnTo>
                      <a:pt x="337" y="876"/>
                    </a:lnTo>
                    <a:lnTo>
                      <a:pt x="606" y="269"/>
                    </a:lnTo>
                    <a:lnTo>
                      <a:pt x="539" y="943"/>
                    </a:lnTo>
                    <a:lnTo>
                      <a:pt x="943" y="876"/>
                    </a:lnTo>
                    <a:lnTo>
                      <a:pt x="1146" y="0"/>
                    </a:lnTo>
                  </a:path>
                </a:pathLst>
              </a:custGeom>
              <a:noFill/>
              <a:ln w="11113">
                <a:solidFill>
                  <a:srgbClr val="000000"/>
                </a:solidFill>
                <a:prstDash val="solid"/>
                <a:round/>
                <a:headEnd/>
                <a:tailEnd/>
              </a:ln>
            </p:spPr>
            <p:txBody>
              <a:bodyPr/>
              <a:lstStyle/>
              <a:p>
                <a:endParaRPr lang="en-GB"/>
              </a:p>
            </p:txBody>
          </p:sp>
          <p:sp>
            <p:nvSpPr>
              <p:cNvPr id="29771" name="Freeform 12"/>
              <p:cNvSpPr>
                <a:spLocks/>
              </p:cNvSpPr>
              <p:nvPr/>
            </p:nvSpPr>
            <p:spPr bwMode="auto">
              <a:xfrm>
                <a:off x="1406" y="1922"/>
                <a:ext cx="221" cy="111"/>
              </a:xfrm>
              <a:custGeom>
                <a:avLst/>
                <a:gdLst>
                  <a:gd name="T0" fmla="*/ 66 w 270"/>
                  <a:gd name="T1" fmla="*/ 0 h 135"/>
                  <a:gd name="T2" fmla="*/ 0 w 270"/>
                  <a:gd name="T3" fmla="*/ 0 h 135"/>
                  <a:gd name="T4" fmla="*/ 50 w 270"/>
                  <a:gd name="T5" fmla="*/ 35 h 135"/>
                  <a:gd name="T6" fmla="*/ 66 w 270"/>
                  <a:gd name="T7" fmla="*/ 0 h 135"/>
                  <a:gd name="T8" fmla="*/ 0 60000 65536"/>
                  <a:gd name="T9" fmla="*/ 0 60000 65536"/>
                  <a:gd name="T10" fmla="*/ 0 60000 65536"/>
                  <a:gd name="T11" fmla="*/ 0 60000 65536"/>
                  <a:gd name="T12" fmla="*/ 0 w 270"/>
                  <a:gd name="T13" fmla="*/ 0 h 135"/>
                  <a:gd name="T14" fmla="*/ 270 w 270"/>
                  <a:gd name="T15" fmla="*/ 135 h 135"/>
                </a:gdLst>
                <a:ahLst/>
                <a:cxnLst>
                  <a:cxn ang="T8">
                    <a:pos x="T0" y="T1"/>
                  </a:cxn>
                  <a:cxn ang="T9">
                    <a:pos x="T2" y="T3"/>
                  </a:cxn>
                  <a:cxn ang="T10">
                    <a:pos x="T4" y="T5"/>
                  </a:cxn>
                  <a:cxn ang="T11">
                    <a:pos x="T6" y="T7"/>
                  </a:cxn>
                </a:cxnLst>
                <a:rect l="T12" t="T13" r="T14" b="T15"/>
                <a:pathLst>
                  <a:path w="270" h="135">
                    <a:moveTo>
                      <a:pt x="270" y="0"/>
                    </a:moveTo>
                    <a:lnTo>
                      <a:pt x="0" y="0"/>
                    </a:lnTo>
                    <a:lnTo>
                      <a:pt x="202" y="135"/>
                    </a:lnTo>
                    <a:lnTo>
                      <a:pt x="270" y="0"/>
                    </a:lnTo>
                    <a:close/>
                  </a:path>
                </a:pathLst>
              </a:custGeom>
              <a:solidFill>
                <a:srgbClr val="FFFFFF"/>
              </a:solidFill>
              <a:ln w="9525">
                <a:noFill/>
                <a:round/>
                <a:headEnd/>
                <a:tailEnd/>
              </a:ln>
            </p:spPr>
            <p:txBody>
              <a:bodyPr/>
              <a:lstStyle/>
              <a:p>
                <a:endParaRPr lang="en-GB"/>
              </a:p>
            </p:txBody>
          </p:sp>
          <p:grpSp>
            <p:nvGrpSpPr>
              <p:cNvPr id="29772" name="Group 13"/>
              <p:cNvGrpSpPr>
                <a:grpSpLocks/>
              </p:cNvGrpSpPr>
              <p:nvPr/>
            </p:nvGrpSpPr>
            <p:grpSpPr bwMode="auto">
              <a:xfrm>
                <a:off x="1359" y="2436"/>
                <a:ext cx="1625" cy="1213"/>
                <a:chOff x="1359" y="2436"/>
                <a:chExt cx="1625" cy="1213"/>
              </a:xfrm>
            </p:grpSpPr>
            <p:sp>
              <p:nvSpPr>
                <p:cNvPr id="29777" name="Freeform 14"/>
                <p:cNvSpPr>
                  <a:spLocks/>
                </p:cNvSpPr>
                <p:nvPr/>
              </p:nvSpPr>
              <p:spPr bwMode="auto">
                <a:xfrm>
                  <a:off x="1359" y="2436"/>
                  <a:ext cx="1035" cy="954"/>
                </a:xfrm>
                <a:custGeom>
                  <a:avLst/>
                  <a:gdLst>
                    <a:gd name="T0" fmla="*/ 12 w 1258"/>
                    <a:gd name="T1" fmla="*/ 0 h 1160"/>
                    <a:gd name="T2" fmla="*/ 322 w 1258"/>
                    <a:gd name="T3" fmla="*/ 284 h 1160"/>
                    <a:gd name="T4" fmla="*/ 311 w 1258"/>
                    <a:gd name="T5" fmla="*/ 295 h 1160"/>
                    <a:gd name="T6" fmla="*/ 0 w 1258"/>
                    <a:gd name="T7" fmla="*/ 12 h 1160"/>
                    <a:gd name="T8" fmla="*/ 12 w 1258"/>
                    <a:gd name="T9" fmla="*/ 0 h 1160"/>
                    <a:gd name="T10" fmla="*/ 0 60000 65536"/>
                    <a:gd name="T11" fmla="*/ 0 60000 65536"/>
                    <a:gd name="T12" fmla="*/ 0 60000 65536"/>
                    <a:gd name="T13" fmla="*/ 0 60000 65536"/>
                    <a:gd name="T14" fmla="*/ 0 60000 65536"/>
                    <a:gd name="T15" fmla="*/ 0 w 1258"/>
                    <a:gd name="T16" fmla="*/ 0 h 1160"/>
                    <a:gd name="T17" fmla="*/ 1258 w 1258"/>
                    <a:gd name="T18" fmla="*/ 1160 h 1160"/>
                  </a:gdLst>
                  <a:ahLst/>
                  <a:cxnLst>
                    <a:cxn ang="T10">
                      <a:pos x="T0" y="T1"/>
                    </a:cxn>
                    <a:cxn ang="T11">
                      <a:pos x="T2" y="T3"/>
                    </a:cxn>
                    <a:cxn ang="T12">
                      <a:pos x="T4" y="T5"/>
                    </a:cxn>
                    <a:cxn ang="T13">
                      <a:pos x="T6" y="T7"/>
                    </a:cxn>
                    <a:cxn ang="T14">
                      <a:pos x="T8" y="T9"/>
                    </a:cxn>
                  </a:cxnLst>
                  <a:rect l="T15" t="T16" r="T17" b="T18"/>
                  <a:pathLst>
                    <a:path w="1258" h="1160">
                      <a:moveTo>
                        <a:pt x="45" y="0"/>
                      </a:moveTo>
                      <a:lnTo>
                        <a:pt x="1258" y="1115"/>
                      </a:lnTo>
                      <a:lnTo>
                        <a:pt x="1221" y="1160"/>
                      </a:lnTo>
                      <a:lnTo>
                        <a:pt x="0" y="45"/>
                      </a:lnTo>
                      <a:lnTo>
                        <a:pt x="4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29778" name="Group 15"/>
                <p:cNvGrpSpPr>
                  <a:grpSpLocks/>
                </p:cNvGrpSpPr>
                <p:nvPr/>
              </p:nvGrpSpPr>
              <p:grpSpPr bwMode="auto">
                <a:xfrm>
                  <a:off x="1716" y="3328"/>
                  <a:ext cx="1268" cy="321"/>
                  <a:chOff x="1412" y="3590"/>
                  <a:chExt cx="1542" cy="390"/>
                </a:xfrm>
              </p:grpSpPr>
              <p:sp>
                <p:nvSpPr>
                  <p:cNvPr id="29779" name="Rectangle 16"/>
                  <p:cNvSpPr>
                    <a:spLocks noChangeArrowheads="1"/>
                  </p:cNvSpPr>
                  <p:nvPr/>
                </p:nvSpPr>
                <p:spPr bwMode="auto">
                  <a:xfrm>
                    <a:off x="1618" y="3661"/>
                    <a:ext cx="1288" cy="75"/>
                  </a:xfrm>
                  <a:prstGeom prst="rect">
                    <a:avLst/>
                  </a:prstGeom>
                  <a:solidFill>
                    <a:srgbClr val="FFB399"/>
                  </a:solidFill>
                  <a:ln w="11113">
                    <a:solidFill>
                      <a:srgbClr val="000000"/>
                    </a:solidFill>
                    <a:miter lim="800000"/>
                    <a:headEnd/>
                    <a:tailEnd/>
                  </a:ln>
                </p:spPr>
                <p:txBody>
                  <a:bodyPr/>
                  <a:lstStyle/>
                  <a:p>
                    <a:endParaRPr lang="en-GB"/>
                  </a:p>
                </p:txBody>
              </p:sp>
              <p:sp>
                <p:nvSpPr>
                  <p:cNvPr id="29780" name="Freeform 17"/>
                  <p:cNvSpPr>
                    <a:spLocks/>
                  </p:cNvSpPr>
                  <p:nvPr/>
                </p:nvSpPr>
                <p:spPr bwMode="auto">
                  <a:xfrm>
                    <a:off x="1412" y="3590"/>
                    <a:ext cx="202" cy="135"/>
                  </a:xfrm>
                  <a:custGeom>
                    <a:avLst/>
                    <a:gdLst>
                      <a:gd name="T0" fmla="*/ 202 w 202"/>
                      <a:gd name="T1" fmla="*/ 135 h 135"/>
                      <a:gd name="T2" fmla="*/ 0 w 202"/>
                      <a:gd name="T3" fmla="*/ 68 h 135"/>
                      <a:gd name="T4" fmla="*/ 0 w 202"/>
                      <a:gd name="T5" fmla="*/ 0 h 135"/>
                      <a:gd name="T6" fmla="*/ 202 w 202"/>
                      <a:gd name="T7" fmla="*/ 68 h 135"/>
                      <a:gd name="T8" fmla="*/ 202 w 202"/>
                      <a:gd name="T9" fmla="*/ 135 h 135"/>
                      <a:gd name="T10" fmla="*/ 0 60000 65536"/>
                      <a:gd name="T11" fmla="*/ 0 60000 65536"/>
                      <a:gd name="T12" fmla="*/ 0 60000 65536"/>
                      <a:gd name="T13" fmla="*/ 0 60000 65536"/>
                      <a:gd name="T14" fmla="*/ 0 60000 65536"/>
                      <a:gd name="T15" fmla="*/ 0 w 202"/>
                      <a:gd name="T16" fmla="*/ 0 h 135"/>
                      <a:gd name="T17" fmla="*/ 202 w 202"/>
                      <a:gd name="T18" fmla="*/ 135 h 135"/>
                    </a:gdLst>
                    <a:ahLst/>
                    <a:cxnLst>
                      <a:cxn ang="T10">
                        <a:pos x="T0" y="T1"/>
                      </a:cxn>
                      <a:cxn ang="T11">
                        <a:pos x="T2" y="T3"/>
                      </a:cxn>
                      <a:cxn ang="T12">
                        <a:pos x="T4" y="T5"/>
                      </a:cxn>
                      <a:cxn ang="T13">
                        <a:pos x="T6" y="T7"/>
                      </a:cxn>
                      <a:cxn ang="T14">
                        <a:pos x="T8" y="T9"/>
                      </a:cxn>
                    </a:cxnLst>
                    <a:rect l="T15" t="T16" r="T17" b="T18"/>
                    <a:pathLst>
                      <a:path w="202" h="135">
                        <a:moveTo>
                          <a:pt x="202" y="135"/>
                        </a:moveTo>
                        <a:lnTo>
                          <a:pt x="0" y="68"/>
                        </a:lnTo>
                        <a:lnTo>
                          <a:pt x="0" y="0"/>
                        </a:lnTo>
                        <a:lnTo>
                          <a:pt x="202" y="68"/>
                        </a:lnTo>
                        <a:lnTo>
                          <a:pt x="202" y="135"/>
                        </a:lnTo>
                        <a:close/>
                      </a:path>
                    </a:pathLst>
                  </a:custGeom>
                  <a:solidFill>
                    <a:srgbClr val="FFB399"/>
                  </a:solidFill>
                  <a:ln w="11113">
                    <a:solidFill>
                      <a:srgbClr val="000000"/>
                    </a:solidFill>
                    <a:prstDash val="solid"/>
                    <a:round/>
                    <a:headEnd/>
                    <a:tailEnd/>
                  </a:ln>
                </p:spPr>
                <p:txBody>
                  <a:bodyPr/>
                  <a:lstStyle/>
                  <a:p>
                    <a:endParaRPr lang="en-GB"/>
                  </a:p>
                </p:txBody>
              </p:sp>
              <p:sp>
                <p:nvSpPr>
                  <p:cNvPr id="29781" name="Freeform 18"/>
                  <p:cNvSpPr>
                    <a:spLocks/>
                  </p:cNvSpPr>
                  <p:nvPr/>
                </p:nvSpPr>
                <p:spPr bwMode="auto">
                  <a:xfrm>
                    <a:off x="1412" y="3590"/>
                    <a:ext cx="1482" cy="68"/>
                  </a:xfrm>
                  <a:custGeom>
                    <a:avLst/>
                    <a:gdLst>
                      <a:gd name="T0" fmla="*/ 0 w 1482"/>
                      <a:gd name="T1" fmla="*/ 0 h 68"/>
                      <a:gd name="T2" fmla="*/ 1280 w 1482"/>
                      <a:gd name="T3" fmla="*/ 0 h 68"/>
                      <a:gd name="T4" fmla="*/ 1482 w 1482"/>
                      <a:gd name="T5" fmla="*/ 68 h 68"/>
                      <a:gd name="T6" fmla="*/ 202 w 1482"/>
                      <a:gd name="T7" fmla="*/ 68 h 68"/>
                      <a:gd name="T8" fmla="*/ 0 w 1482"/>
                      <a:gd name="T9" fmla="*/ 0 h 68"/>
                      <a:gd name="T10" fmla="*/ 0 60000 65536"/>
                      <a:gd name="T11" fmla="*/ 0 60000 65536"/>
                      <a:gd name="T12" fmla="*/ 0 60000 65536"/>
                      <a:gd name="T13" fmla="*/ 0 60000 65536"/>
                      <a:gd name="T14" fmla="*/ 0 60000 65536"/>
                      <a:gd name="T15" fmla="*/ 0 w 1482"/>
                      <a:gd name="T16" fmla="*/ 0 h 68"/>
                      <a:gd name="T17" fmla="*/ 1482 w 1482"/>
                      <a:gd name="T18" fmla="*/ 68 h 68"/>
                    </a:gdLst>
                    <a:ahLst/>
                    <a:cxnLst>
                      <a:cxn ang="T10">
                        <a:pos x="T0" y="T1"/>
                      </a:cxn>
                      <a:cxn ang="T11">
                        <a:pos x="T2" y="T3"/>
                      </a:cxn>
                      <a:cxn ang="T12">
                        <a:pos x="T4" y="T5"/>
                      </a:cxn>
                      <a:cxn ang="T13">
                        <a:pos x="T6" y="T7"/>
                      </a:cxn>
                      <a:cxn ang="T14">
                        <a:pos x="T8" y="T9"/>
                      </a:cxn>
                    </a:cxnLst>
                    <a:rect l="T15" t="T16" r="T17" b="T18"/>
                    <a:pathLst>
                      <a:path w="1482" h="68">
                        <a:moveTo>
                          <a:pt x="0" y="0"/>
                        </a:moveTo>
                        <a:lnTo>
                          <a:pt x="1280" y="0"/>
                        </a:lnTo>
                        <a:lnTo>
                          <a:pt x="1482" y="68"/>
                        </a:lnTo>
                        <a:lnTo>
                          <a:pt x="202" y="68"/>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29782" name="Freeform 19"/>
                  <p:cNvSpPr>
                    <a:spLocks/>
                  </p:cNvSpPr>
                  <p:nvPr/>
                </p:nvSpPr>
                <p:spPr bwMode="auto">
                  <a:xfrm>
                    <a:off x="1412" y="3658"/>
                    <a:ext cx="1542" cy="322"/>
                  </a:xfrm>
                  <a:custGeom>
                    <a:avLst/>
                    <a:gdLst>
                      <a:gd name="T0" fmla="*/ 0 w 1542"/>
                      <a:gd name="T1" fmla="*/ 0 h 322"/>
                      <a:gd name="T2" fmla="*/ 0 w 1542"/>
                      <a:gd name="T3" fmla="*/ 202 h 322"/>
                      <a:gd name="T4" fmla="*/ 30 w 1542"/>
                      <a:gd name="T5" fmla="*/ 172 h 322"/>
                      <a:gd name="T6" fmla="*/ 60 w 1542"/>
                      <a:gd name="T7" fmla="*/ 232 h 322"/>
                      <a:gd name="T8" fmla="*/ 105 w 1542"/>
                      <a:gd name="T9" fmla="*/ 202 h 322"/>
                      <a:gd name="T10" fmla="*/ 143 w 1542"/>
                      <a:gd name="T11" fmla="*/ 277 h 322"/>
                      <a:gd name="T12" fmla="*/ 187 w 1542"/>
                      <a:gd name="T13" fmla="*/ 217 h 322"/>
                      <a:gd name="T14" fmla="*/ 202 w 1542"/>
                      <a:gd name="T15" fmla="*/ 284 h 322"/>
                      <a:gd name="T16" fmla="*/ 270 w 1542"/>
                      <a:gd name="T17" fmla="*/ 262 h 322"/>
                      <a:gd name="T18" fmla="*/ 330 w 1542"/>
                      <a:gd name="T19" fmla="*/ 307 h 322"/>
                      <a:gd name="T20" fmla="*/ 345 w 1542"/>
                      <a:gd name="T21" fmla="*/ 262 h 322"/>
                      <a:gd name="T22" fmla="*/ 397 w 1542"/>
                      <a:gd name="T23" fmla="*/ 284 h 322"/>
                      <a:gd name="T24" fmla="*/ 480 w 1542"/>
                      <a:gd name="T25" fmla="*/ 262 h 322"/>
                      <a:gd name="T26" fmla="*/ 525 w 1542"/>
                      <a:gd name="T27" fmla="*/ 284 h 322"/>
                      <a:gd name="T28" fmla="*/ 592 w 1542"/>
                      <a:gd name="T29" fmla="*/ 254 h 322"/>
                      <a:gd name="T30" fmla="*/ 674 w 1542"/>
                      <a:gd name="T31" fmla="*/ 322 h 322"/>
                      <a:gd name="T32" fmla="*/ 742 w 1542"/>
                      <a:gd name="T33" fmla="*/ 284 h 322"/>
                      <a:gd name="T34" fmla="*/ 802 w 1542"/>
                      <a:gd name="T35" fmla="*/ 314 h 322"/>
                      <a:gd name="T36" fmla="*/ 862 w 1542"/>
                      <a:gd name="T37" fmla="*/ 262 h 322"/>
                      <a:gd name="T38" fmla="*/ 922 w 1542"/>
                      <a:gd name="T39" fmla="*/ 292 h 322"/>
                      <a:gd name="T40" fmla="*/ 1003 w 1542"/>
                      <a:gd name="T41" fmla="*/ 269 h 322"/>
                      <a:gd name="T42" fmla="*/ 1070 w 1542"/>
                      <a:gd name="T43" fmla="*/ 299 h 322"/>
                      <a:gd name="T44" fmla="*/ 1213 w 1542"/>
                      <a:gd name="T45" fmla="*/ 262 h 322"/>
                      <a:gd name="T46" fmla="*/ 1273 w 1542"/>
                      <a:gd name="T47" fmla="*/ 314 h 322"/>
                      <a:gd name="T48" fmla="*/ 1333 w 1542"/>
                      <a:gd name="T49" fmla="*/ 269 h 322"/>
                      <a:gd name="T50" fmla="*/ 1415 w 1542"/>
                      <a:gd name="T51" fmla="*/ 299 h 322"/>
                      <a:gd name="T52" fmla="*/ 1437 w 1542"/>
                      <a:gd name="T53" fmla="*/ 262 h 322"/>
                      <a:gd name="T54" fmla="*/ 1542 w 1542"/>
                      <a:gd name="T55" fmla="*/ 292 h 322"/>
                      <a:gd name="T56" fmla="*/ 1490 w 1542"/>
                      <a:gd name="T57" fmla="*/ 217 h 322"/>
                      <a:gd name="T58" fmla="*/ 1490 w 1542"/>
                      <a:gd name="T59" fmla="*/ 67 h 322"/>
                      <a:gd name="T60" fmla="*/ 195 w 1542"/>
                      <a:gd name="T61" fmla="*/ 67 h 322"/>
                      <a:gd name="T62" fmla="*/ 0 w 1542"/>
                      <a:gd name="T63" fmla="*/ 0 h 32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2"/>
                      <a:gd name="T97" fmla="*/ 0 h 322"/>
                      <a:gd name="T98" fmla="*/ 1542 w 1542"/>
                      <a:gd name="T99" fmla="*/ 322 h 32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2" h="322">
                        <a:moveTo>
                          <a:pt x="0" y="0"/>
                        </a:moveTo>
                        <a:lnTo>
                          <a:pt x="0" y="202"/>
                        </a:lnTo>
                        <a:lnTo>
                          <a:pt x="30" y="172"/>
                        </a:lnTo>
                        <a:lnTo>
                          <a:pt x="60" y="232"/>
                        </a:lnTo>
                        <a:lnTo>
                          <a:pt x="105" y="202"/>
                        </a:lnTo>
                        <a:lnTo>
                          <a:pt x="143" y="277"/>
                        </a:lnTo>
                        <a:lnTo>
                          <a:pt x="187" y="217"/>
                        </a:lnTo>
                        <a:lnTo>
                          <a:pt x="202" y="284"/>
                        </a:lnTo>
                        <a:lnTo>
                          <a:pt x="270" y="262"/>
                        </a:lnTo>
                        <a:lnTo>
                          <a:pt x="330" y="307"/>
                        </a:lnTo>
                        <a:lnTo>
                          <a:pt x="345" y="262"/>
                        </a:lnTo>
                        <a:lnTo>
                          <a:pt x="397" y="284"/>
                        </a:lnTo>
                        <a:lnTo>
                          <a:pt x="480" y="262"/>
                        </a:lnTo>
                        <a:lnTo>
                          <a:pt x="525" y="284"/>
                        </a:lnTo>
                        <a:lnTo>
                          <a:pt x="592" y="254"/>
                        </a:lnTo>
                        <a:lnTo>
                          <a:pt x="674" y="322"/>
                        </a:lnTo>
                        <a:lnTo>
                          <a:pt x="742" y="284"/>
                        </a:lnTo>
                        <a:lnTo>
                          <a:pt x="802" y="314"/>
                        </a:lnTo>
                        <a:lnTo>
                          <a:pt x="862" y="262"/>
                        </a:lnTo>
                        <a:lnTo>
                          <a:pt x="922" y="292"/>
                        </a:lnTo>
                        <a:lnTo>
                          <a:pt x="1003" y="269"/>
                        </a:lnTo>
                        <a:lnTo>
                          <a:pt x="1070" y="299"/>
                        </a:lnTo>
                        <a:lnTo>
                          <a:pt x="1213" y="262"/>
                        </a:lnTo>
                        <a:lnTo>
                          <a:pt x="1273" y="314"/>
                        </a:lnTo>
                        <a:lnTo>
                          <a:pt x="1333" y="269"/>
                        </a:lnTo>
                        <a:lnTo>
                          <a:pt x="1415" y="299"/>
                        </a:lnTo>
                        <a:lnTo>
                          <a:pt x="1437" y="262"/>
                        </a:lnTo>
                        <a:lnTo>
                          <a:pt x="1542" y="292"/>
                        </a:lnTo>
                        <a:lnTo>
                          <a:pt x="1490" y="217"/>
                        </a:lnTo>
                        <a:lnTo>
                          <a:pt x="1490" y="67"/>
                        </a:lnTo>
                        <a:lnTo>
                          <a:pt x="195" y="67"/>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29783" name="Freeform 20"/>
                  <p:cNvSpPr>
                    <a:spLocks/>
                  </p:cNvSpPr>
                  <p:nvPr/>
                </p:nvSpPr>
                <p:spPr bwMode="auto">
                  <a:xfrm>
                    <a:off x="1599" y="3755"/>
                    <a:ext cx="15" cy="142"/>
                  </a:xfrm>
                  <a:custGeom>
                    <a:avLst/>
                    <a:gdLst>
                      <a:gd name="T0" fmla="*/ 15 w 15"/>
                      <a:gd name="T1" fmla="*/ 0 h 142"/>
                      <a:gd name="T2" fmla="*/ 8 w 15"/>
                      <a:gd name="T3" fmla="*/ 142 h 142"/>
                      <a:gd name="T4" fmla="*/ 0 w 15"/>
                      <a:gd name="T5" fmla="*/ 127 h 142"/>
                      <a:gd name="T6" fmla="*/ 0 60000 65536"/>
                      <a:gd name="T7" fmla="*/ 0 60000 65536"/>
                      <a:gd name="T8" fmla="*/ 0 60000 65536"/>
                      <a:gd name="T9" fmla="*/ 0 w 15"/>
                      <a:gd name="T10" fmla="*/ 0 h 142"/>
                      <a:gd name="T11" fmla="*/ 15 w 15"/>
                      <a:gd name="T12" fmla="*/ 142 h 142"/>
                    </a:gdLst>
                    <a:ahLst/>
                    <a:cxnLst>
                      <a:cxn ang="T6">
                        <a:pos x="T0" y="T1"/>
                      </a:cxn>
                      <a:cxn ang="T7">
                        <a:pos x="T2" y="T3"/>
                      </a:cxn>
                      <a:cxn ang="T8">
                        <a:pos x="T4" y="T5"/>
                      </a:cxn>
                    </a:cxnLst>
                    <a:rect l="T9" t="T10" r="T11" b="T12"/>
                    <a:pathLst>
                      <a:path w="15" h="142">
                        <a:moveTo>
                          <a:pt x="15" y="0"/>
                        </a:moveTo>
                        <a:lnTo>
                          <a:pt x="8" y="142"/>
                        </a:lnTo>
                        <a:lnTo>
                          <a:pt x="0" y="127"/>
                        </a:lnTo>
                      </a:path>
                    </a:pathLst>
                  </a:custGeom>
                  <a:noFill/>
                  <a:ln w="11113">
                    <a:solidFill>
                      <a:srgbClr val="000000"/>
                    </a:solidFill>
                    <a:prstDash val="solid"/>
                    <a:round/>
                    <a:headEnd/>
                    <a:tailEnd/>
                  </a:ln>
                </p:spPr>
                <p:txBody>
                  <a:bodyPr/>
                  <a:lstStyle/>
                  <a:p>
                    <a:endParaRPr lang="en-GB"/>
                  </a:p>
                </p:txBody>
              </p:sp>
              <p:sp>
                <p:nvSpPr>
                  <p:cNvPr id="29784" name="Line 21"/>
                  <p:cNvSpPr>
                    <a:spLocks noChangeShapeType="1"/>
                  </p:cNvSpPr>
                  <p:nvPr/>
                </p:nvSpPr>
                <p:spPr bwMode="auto">
                  <a:xfrm>
                    <a:off x="1446" y="3755"/>
                    <a:ext cx="1" cy="1"/>
                  </a:xfrm>
                  <a:prstGeom prst="line">
                    <a:avLst/>
                  </a:prstGeom>
                  <a:noFill/>
                  <a:ln w="11113">
                    <a:solidFill>
                      <a:srgbClr val="000000"/>
                    </a:solidFill>
                    <a:round/>
                    <a:headEnd/>
                    <a:tailEnd/>
                  </a:ln>
                </p:spPr>
                <p:txBody>
                  <a:bodyPr/>
                  <a:lstStyle/>
                  <a:p>
                    <a:endParaRPr lang="en-GB"/>
                  </a:p>
                </p:txBody>
              </p:sp>
              <p:sp>
                <p:nvSpPr>
                  <p:cNvPr id="29785" name="Line 22"/>
                  <p:cNvSpPr>
                    <a:spLocks noChangeShapeType="1"/>
                  </p:cNvSpPr>
                  <p:nvPr/>
                </p:nvSpPr>
                <p:spPr bwMode="auto">
                  <a:xfrm>
                    <a:off x="1491" y="3804"/>
                    <a:ext cx="1" cy="1"/>
                  </a:xfrm>
                  <a:prstGeom prst="line">
                    <a:avLst/>
                  </a:prstGeom>
                  <a:noFill/>
                  <a:ln w="11113">
                    <a:solidFill>
                      <a:srgbClr val="000000"/>
                    </a:solidFill>
                    <a:round/>
                    <a:headEnd/>
                    <a:tailEnd/>
                  </a:ln>
                </p:spPr>
                <p:txBody>
                  <a:bodyPr/>
                  <a:lstStyle/>
                  <a:p>
                    <a:endParaRPr lang="en-GB"/>
                  </a:p>
                </p:txBody>
              </p:sp>
              <p:sp>
                <p:nvSpPr>
                  <p:cNvPr id="29786" name="Line 23"/>
                  <p:cNvSpPr>
                    <a:spLocks noChangeShapeType="1"/>
                  </p:cNvSpPr>
                  <p:nvPr/>
                </p:nvSpPr>
                <p:spPr bwMode="auto">
                  <a:xfrm>
                    <a:off x="1543" y="3796"/>
                    <a:ext cx="1" cy="1"/>
                  </a:xfrm>
                  <a:prstGeom prst="line">
                    <a:avLst/>
                  </a:prstGeom>
                  <a:noFill/>
                  <a:ln w="11113">
                    <a:solidFill>
                      <a:srgbClr val="000000"/>
                    </a:solidFill>
                    <a:round/>
                    <a:headEnd/>
                    <a:tailEnd/>
                  </a:ln>
                </p:spPr>
                <p:txBody>
                  <a:bodyPr/>
                  <a:lstStyle/>
                  <a:p>
                    <a:endParaRPr lang="en-GB"/>
                  </a:p>
                </p:txBody>
              </p:sp>
              <p:sp>
                <p:nvSpPr>
                  <p:cNvPr id="29787" name="Line 24"/>
                  <p:cNvSpPr>
                    <a:spLocks noChangeShapeType="1"/>
                  </p:cNvSpPr>
                  <p:nvPr/>
                </p:nvSpPr>
                <p:spPr bwMode="auto">
                  <a:xfrm>
                    <a:off x="1671" y="3826"/>
                    <a:ext cx="1" cy="1"/>
                  </a:xfrm>
                  <a:prstGeom prst="line">
                    <a:avLst/>
                  </a:prstGeom>
                  <a:noFill/>
                  <a:ln w="11113">
                    <a:solidFill>
                      <a:srgbClr val="000000"/>
                    </a:solidFill>
                    <a:round/>
                    <a:headEnd/>
                    <a:tailEnd/>
                  </a:ln>
                </p:spPr>
                <p:txBody>
                  <a:bodyPr/>
                  <a:lstStyle/>
                  <a:p>
                    <a:endParaRPr lang="en-GB"/>
                  </a:p>
                </p:txBody>
              </p:sp>
              <p:sp>
                <p:nvSpPr>
                  <p:cNvPr id="29788" name="Line 25"/>
                  <p:cNvSpPr>
                    <a:spLocks noChangeShapeType="1"/>
                  </p:cNvSpPr>
                  <p:nvPr/>
                </p:nvSpPr>
                <p:spPr bwMode="auto">
                  <a:xfrm>
                    <a:off x="1753" y="3826"/>
                    <a:ext cx="8" cy="90"/>
                  </a:xfrm>
                  <a:prstGeom prst="line">
                    <a:avLst/>
                  </a:prstGeom>
                  <a:noFill/>
                  <a:ln w="11113">
                    <a:solidFill>
                      <a:srgbClr val="000000"/>
                    </a:solidFill>
                    <a:round/>
                    <a:headEnd/>
                    <a:tailEnd/>
                  </a:ln>
                </p:spPr>
                <p:txBody>
                  <a:bodyPr/>
                  <a:lstStyle/>
                  <a:p>
                    <a:endParaRPr lang="en-GB"/>
                  </a:p>
                </p:txBody>
              </p:sp>
              <p:sp>
                <p:nvSpPr>
                  <p:cNvPr id="29789" name="Line 26"/>
                  <p:cNvSpPr>
                    <a:spLocks noChangeShapeType="1"/>
                  </p:cNvSpPr>
                  <p:nvPr/>
                </p:nvSpPr>
                <p:spPr bwMode="auto">
                  <a:xfrm>
                    <a:off x="1828" y="3837"/>
                    <a:ext cx="1" cy="1"/>
                  </a:xfrm>
                  <a:prstGeom prst="line">
                    <a:avLst/>
                  </a:prstGeom>
                  <a:noFill/>
                  <a:ln w="11113">
                    <a:solidFill>
                      <a:srgbClr val="000000"/>
                    </a:solidFill>
                    <a:round/>
                    <a:headEnd/>
                    <a:tailEnd/>
                  </a:ln>
                </p:spPr>
                <p:txBody>
                  <a:bodyPr/>
                  <a:lstStyle/>
                  <a:p>
                    <a:endParaRPr lang="en-GB"/>
                  </a:p>
                </p:txBody>
              </p:sp>
              <p:sp>
                <p:nvSpPr>
                  <p:cNvPr id="29790" name="Line 27"/>
                  <p:cNvSpPr>
                    <a:spLocks noChangeShapeType="1"/>
                  </p:cNvSpPr>
                  <p:nvPr/>
                </p:nvSpPr>
                <p:spPr bwMode="auto">
                  <a:xfrm>
                    <a:off x="1933" y="3817"/>
                    <a:ext cx="7" cy="56"/>
                  </a:xfrm>
                  <a:prstGeom prst="line">
                    <a:avLst/>
                  </a:prstGeom>
                  <a:noFill/>
                  <a:ln w="11113">
                    <a:solidFill>
                      <a:srgbClr val="000000"/>
                    </a:solidFill>
                    <a:round/>
                    <a:headEnd/>
                    <a:tailEnd/>
                  </a:ln>
                </p:spPr>
                <p:txBody>
                  <a:bodyPr/>
                  <a:lstStyle/>
                  <a:p>
                    <a:endParaRPr lang="en-GB"/>
                  </a:p>
                </p:txBody>
              </p:sp>
              <p:sp>
                <p:nvSpPr>
                  <p:cNvPr id="29791" name="Line 28"/>
                  <p:cNvSpPr>
                    <a:spLocks noChangeShapeType="1"/>
                  </p:cNvSpPr>
                  <p:nvPr/>
                </p:nvSpPr>
                <p:spPr bwMode="auto">
                  <a:xfrm>
                    <a:off x="2019" y="3811"/>
                    <a:ext cx="1" cy="119"/>
                  </a:xfrm>
                  <a:prstGeom prst="line">
                    <a:avLst/>
                  </a:prstGeom>
                  <a:noFill/>
                  <a:ln w="11113">
                    <a:solidFill>
                      <a:srgbClr val="000000"/>
                    </a:solidFill>
                    <a:round/>
                    <a:headEnd/>
                    <a:tailEnd/>
                  </a:ln>
                </p:spPr>
                <p:txBody>
                  <a:bodyPr/>
                  <a:lstStyle/>
                  <a:p>
                    <a:endParaRPr lang="en-GB"/>
                  </a:p>
                </p:txBody>
              </p:sp>
              <p:sp>
                <p:nvSpPr>
                  <p:cNvPr id="29792" name="Line 29"/>
                  <p:cNvSpPr>
                    <a:spLocks noChangeShapeType="1"/>
                  </p:cNvSpPr>
                  <p:nvPr/>
                </p:nvSpPr>
                <p:spPr bwMode="auto">
                  <a:xfrm>
                    <a:off x="2098" y="3852"/>
                    <a:ext cx="1" cy="1"/>
                  </a:xfrm>
                  <a:prstGeom prst="line">
                    <a:avLst/>
                  </a:prstGeom>
                  <a:noFill/>
                  <a:ln w="11113">
                    <a:solidFill>
                      <a:srgbClr val="000000"/>
                    </a:solidFill>
                    <a:round/>
                    <a:headEnd/>
                    <a:tailEnd/>
                  </a:ln>
                </p:spPr>
                <p:txBody>
                  <a:bodyPr/>
                  <a:lstStyle/>
                  <a:p>
                    <a:endParaRPr lang="en-GB"/>
                  </a:p>
                </p:txBody>
              </p:sp>
              <p:sp>
                <p:nvSpPr>
                  <p:cNvPr id="29793" name="Line 30"/>
                  <p:cNvSpPr>
                    <a:spLocks noChangeShapeType="1"/>
                  </p:cNvSpPr>
                  <p:nvPr/>
                </p:nvSpPr>
                <p:spPr bwMode="auto">
                  <a:xfrm>
                    <a:off x="2172" y="3804"/>
                    <a:ext cx="8" cy="74"/>
                  </a:xfrm>
                  <a:prstGeom prst="line">
                    <a:avLst/>
                  </a:prstGeom>
                  <a:noFill/>
                  <a:ln w="11113">
                    <a:solidFill>
                      <a:srgbClr val="000000"/>
                    </a:solidFill>
                    <a:round/>
                    <a:headEnd/>
                    <a:tailEnd/>
                  </a:ln>
                </p:spPr>
                <p:txBody>
                  <a:bodyPr/>
                  <a:lstStyle/>
                  <a:p>
                    <a:endParaRPr lang="en-GB"/>
                  </a:p>
                </p:txBody>
              </p:sp>
              <p:sp>
                <p:nvSpPr>
                  <p:cNvPr id="29794" name="Line 31"/>
                  <p:cNvSpPr>
                    <a:spLocks noChangeShapeType="1"/>
                  </p:cNvSpPr>
                  <p:nvPr/>
                </p:nvSpPr>
                <p:spPr bwMode="auto">
                  <a:xfrm>
                    <a:off x="2277" y="3837"/>
                    <a:ext cx="1" cy="1"/>
                  </a:xfrm>
                  <a:prstGeom prst="line">
                    <a:avLst/>
                  </a:prstGeom>
                  <a:noFill/>
                  <a:ln w="11113">
                    <a:solidFill>
                      <a:srgbClr val="000000"/>
                    </a:solidFill>
                    <a:round/>
                    <a:headEnd/>
                    <a:tailEnd/>
                  </a:ln>
                </p:spPr>
                <p:txBody>
                  <a:bodyPr/>
                  <a:lstStyle/>
                  <a:p>
                    <a:endParaRPr lang="en-GB"/>
                  </a:p>
                </p:txBody>
              </p:sp>
              <p:sp>
                <p:nvSpPr>
                  <p:cNvPr id="29795" name="Line 32"/>
                  <p:cNvSpPr>
                    <a:spLocks noChangeShapeType="1"/>
                  </p:cNvSpPr>
                  <p:nvPr/>
                </p:nvSpPr>
                <p:spPr bwMode="auto">
                  <a:xfrm>
                    <a:off x="2374" y="3817"/>
                    <a:ext cx="7" cy="41"/>
                  </a:xfrm>
                  <a:prstGeom prst="line">
                    <a:avLst/>
                  </a:prstGeom>
                  <a:noFill/>
                  <a:ln w="11113">
                    <a:solidFill>
                      <a:srgbClr val="000000"/>
                    </a:solidFill>
                    <a:round/>
                    <a:headEnd/>
                    <a:tailEnd/>
                  </a:ln>
                </p:spPr>
                <p:txBody>
                  <a:bodyPr/>
                  <a:lstStyle/>
                  <a:p>
                    <a:endParaRPr lang="en-GB"/>
                  </a:p>
                </p:txBody>
              </p:sp>
              <p:sp>
                <p:nvSpPr>
                  <p:cNvPr id="29796" name="Line 33"/>
                  <p:cNvSpPr>
                    <a:spLocks noChangeShapeType="1"/>
                  </p:cNvSpPr>
                  <p:nvPr/>
                </p:nvSpPr>
                <p:spPr bwMode="auto">
                  <a:xfrm>
                    <a:off x="2456" y="3818"/>
                    <a:ext cx="23" cy="84"/>
                  </a:xfrm>
                  <a:prstGeom prst="line">
                    <a:avLst/>
                  </a:prstGeom>
                  <a:noFill/>
                  <a:ln w="11113">
                    <a:solidFill>
                      <a:srgbClr val="000000"/>
                    </a:solidFill>
                    <a:round/>
                    <a:headEnd/>
                    <a:tailEnd/>
                  </a:ln>
                </p:spPr>
                <p:txBody>
                  <a:bodyPr/>
                  <a:lstStyle/>
                  <a:p>
                    <a:endParaRPr lang="en-GB"/>
                  </a:p>
                </p:txBody>
              </p:sp>
              <p:sp>
                <p:nvSpPr>
                  <p:cNvPr id="29797" name="Line 34"/>
                  <p:cNvSpPr>
                    <a:spLocks noChangeShapeType="1"/>
                  </p:cNvSpPr>
                  <p:nvPr/>
                </p:nvSpPr>
                <p:spPr bwMode="auto">
                  <a:xfrm>
                    <a:off x="2569" y="3807"/>
                    <a:ext cx="7" cy="38"/>
                  </a:xfrm>
                  <a:prstGeom prst="line">
                    <a:avLst/>
                  </a:prstGeom>
                  <a:noFill/>
                  <a:ln w="11113">
                    <a:solidFill>
                      <a:srgbClr val="000000"/>
                    </a:solidFill>
                    <a:round/>
                    <a:headEnd/>
                    <a:tailEnd/>
                  </a:ln>
                </p:spPr>
                <p:txBody>
                  <a:bodyPr/>
                  <a:lstStyle/>
                  <a:p>
                    <a:endParaRPr lang="en-GB"/>
                  </a:p>
                </p:txBody>
              </p:sp>
              <p:sp>
                <p:nvSpPr>
                  <p:cNvPr id="29798" name="Line 35"/>
                  <p:cNvSpPr>
                    <a:spLocks noChangeShapeType="1"/>
                  </p:cNvSpPr>
                  <p:nvPr/>
                </p:nvSpPr>
                <p:spPr bwMode="auto">
                  <a:xfrm>
                    <a:off x="2700" y="3789"/>
                    <a:ext cx="1" cy="141"/>
                  </a:xfrm>
                  <a:prstGeom prst="line">
                    <a:avLst/>
                  </a:prstGeom>
                  <a:noFill/>
                  <a:ln w="11113">
                    <a:solidFill>
                      <a:srgbClr val="000000"/>
                    </a:solidFill>
                    <a:round/>
                    <a:headEnd/>
                    <a:tailEnd/>
                  </a:ln>
                </p:spPr>
                <p:txBody>
                  <a:bodyPr/>
                  <a:lstStyle/>
                  <a:p>
                    <a:endParaRPr lang="en-GB"/>
                  </a:p>
                </p:txBody>
              </p:sp>
              <p:sp>
                <p:nvSpPr>
                  <p:cNvPr id="29799" name="Line 36"/>
                  <p:cNvSpPr>
                    <a:spLocks noChangeShapeType="1"/>
                  </p:cNvSpPr>
                  <p:nvPr/>
                </p:nvSpPr>
                <p:spPr bwMode="auto">
                  <a:xfrm>
                    <a:off x="2786" y="3837"/>
                    <a:ext cx="1" cy="1"/>
                  </a:xfrm>
                  <a:prstGeom prst="line">
                    <a:avLst/>
                  </a:prstGeom>
                  <a:noFill/>
                  <a:ln w="11113">
                    <a:solidFill>
                      <a:srgbClr val="000000"/>
                    </a:solidFill>
                    <a:round/>
                    <a:headEnd/>
                    <a:tailEnd/>
                  </a:ln>
                </p:spPr>
                <p:txBody>
                  <a:bodyPr/>
                  <a:lstStyle/>
                  <a:p>
                    <a:endParaRPr lang="en-GB"/>
                  </a:p>
                </p:txBody>
              </p:sp>
              <p:sp>
                <p:nvSpPr>
                  <p:cNvPr id="29800" name="Line 37"/>
                  <p:cNvSpPr>
                    <a:spLocks noChangeShapeType="1"/>
                  </p:cNvSpPr>
                  <p:nvPr/>
                </p:nvSpPr>
                <p:spPr bwMode="auto">
                  <a:xfrm>
                    <a:off x="2861" y="3786"/>
                    <a:ext cx="22" cy="73"/>
                  </a:xfrm>
                  <a:prstGeom prst="line">
                    <a:avLst/>
                  </a:prstGeom>
                  <a:noFill/>
                  <a:ln w="11113">
                    <a:solidFill>
                      <a:srgbClr val="000000"/>
                    </a:solidFill>
                    <a:round/>
                    <a:headEnd/>
                    <a:tailEnd/>
                  </a:ln>
                </p:spPr>
                <p:txBody>
                  <a:bodyPr/>
                  <a:lstStyle/>
                  <a:p>
                    <a:endParaRPr lang="en-GB"/>
                  </a:p>
                </p:txBody>
              </p:sp>
            </p:grpSp>
          </p:grpSp>
          <p:sp>
            <p:nvSpPr>
              <p:cNvPr id="29773" name="Freeform 38"/>
              <p:cNvSpPr>
                <a:spLocks/>
              </p:cNvSpPr>
              <p:nvPr/>
            </p:nvSpPr>
            <p:spPr bwMode="auto">
              <a:xfrm>
                <a:off x="904" y="2375"/>
                <a:ext cx="437" cy="258"/>
              </a:xfrm>
              <a:custGeom>
                <a:avLst/>
                <a:gdLst>
                  <a:gd name="T0" fmla="*/ 0 w 531"/>
                  <a:gd name="T1" fmla="*/ 26 h 314"/>
                  <a:gd name="T2" fmla="*/ 92 w 531"/>
                  <a:gd name="T3" fmla="*/ 0 h 314"/>
                  <a:gd name="T4" fmla="*/ 136 w 531"/>
                  <a:gd name="T5" fmla="*/ 48 h 314"/>
                  <a:gd name="T6" fmla="*/ 52 w 531"/>
                  <a:gd name="T7" fmla="*/ 79 h 314"/>
                  <a:gd name="T8" fmla="*/ 0 w 531"/>
                  <a:gd name="T9" fmla="*/ 26 h 314"/>
                  <a:gd name="T10" fmla="*/ 0 60000 65536"/>
                  <a:gd name="T11" fmla="*/ 0 60000 65536"/>
                  <a:gd name="T12" fmla="*/ 0 60000 65536"/>
                  <a:gd name="T13" fmla="*/ 0 60000 65536"/>
                  <a:gd name="T14" fmla="*/ 0 60000 65536"/>
                  <a:gd name="T15" fmla="*/ 0 w 531"/>
                  <a:gd name="T16" fmla="*/ 0 h 314"/>
                  <a:gd name="T17" fmla="*/ 531 w 531"/>
                  <a:gd name="T18" fmla="*/ 314 h 314"/>
                </a:gdLst>
                <a:ahLst/>
                <a:cxnLst>
                  <a:cxn ang="T10">
                    <a:pos x="T0" y="T1"/>
                  </a:cxn>
                  <a:cxn ang="T11">
                    <a:pos x="T2" y="T3"/>
                  </a:cxn>
                  <a:cxn ang="T12">
                    <a:pos x="T4" y="T5"/>
                  </a:cxn>
                  <a:cxn ang="T13">
                    <a:pos x="T6" y="T7"/>
                  </a:cxn>
                  <a:cxn ang="T14">
                    <a:pos x="T8" y="T9"/>
                  </a:cxn>
                </a:cxnLst>
                <a:rect l="T15" t="T16" r="T17" b="T18"/>
                <a:pathLst>
                  <a:path w="531" h="314">
                    <a:moveTo>
                      <a:pt x="0" y="105"/>
                    </a:moveTo>
                    <a:lnTo>
                      <a:pt x="359" y="0"/>
                    </a:lnTo>
                    <a:lnTo>
                      <a:pt x="531" y="187"/>
                    </a:lnTo>
                    <a:lnTo>
                      <a:pt x="202" y="314"/>
                    </a:lnTo>
                    <a:lnTo>
                      <a:pt x="0" y="105"/>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74" name="Freeform 39"/>
              <p:cNvSpPr>
                <a:spLocks/>
              </p:cNvSpPr>
              <p:nvPr/>
            </p:nvSpPr>
            <p:spPr bwMode="auto">
              <a:xfrm>
                <a:off x="1227" y="2359"/>
                <a:ext cx="252" cy="160"/>
              </a:xfrm>
              <a:custGeom>
                <a:avLst/>
                <a:gdLst>
                  <a:gd name="T0" fmla="*/ 0 w 307"/>
                  <a:gd name="T1" fmla="*/ 6 h 195"/>
                  <a:gd name="T2" fmla="*/ 66 w 307"/>
                  <a:gd name="T3" fmla="*/ 0 h 195"/>
                  <a:gd name="T4" fmla="*/ 77 w 307"/>
                  <a:gd name="T5" fmla="*/ 25 h 195"/>
                  <a:gd name="T6" fmla="*/ 34 w 307"/>
                  <a:gd name="T7" fmla="*/ 48 h 195"/>
                  <a:gd name="T8" fmla="*/ 0 w 307"/>
                  <a:gd name="T9" fmla="*/ 6 h 195"/>
                  <a:gd name="T10" fmla="*/ 0 60000 65536"/>
                  <a:gd name="T11" fmla="*/ 0 60000 65536"/>
                  <a:gd name="T12" fmla="*/ 0 60000 65536"/>
                  <a:gd name="T13" fmla="*/ 0 60000 65536"/>
                  <a:gd name="T14" fmla="*/ 0 60000 65536"/>
                  <a:gd name="T15" fmla="*/ 0 w 307"/>
                  <a:gd name="T16" fmla="*/ 0 h 195"/>
                  <a:gd name="T17" fmla="*/ 307 w 307"/>
                  <a:gd name="T18" fmla="*/ 195 h 195"/>
                </a:gdLst>
                <a:ahLst/>
                <a:cxnLst>
                  <a:cxn ang="T10">
                    <a:pos x="T0" y="T1"/>
                  </a:cxn>
                  <a:cxn ang="T11">
                    <a:pos x="T2" y="T3"/>
                  </a:cxn>
                  <a:cxn ang="T12">
                    <a:pos x="T4" y="T5"/>
                  </a:cxn>
                  <a:cxn ang="T13">
                    <a:pos x="T6" y="T7"/>
                  </a:cxn>
                  <a:cxn ang="T14">
                    <a:pos x="T8" y="T9"/>
                  </a:cxn>
                </a:cxnLst>
                <a:rect l="T15" t="T16" r="T17" b="T18"/>
                <a:pathLst>
                  <a:path w="307" h="195">
                    <a:moveTo>
                      <a:pt x="0" y="23"/>
                    </a:moveTo>
                    <a:lnTo>
                      <a:pt x="262" y="0"/>
                    </a:lnTo>
                    <a:lnTo>
                      <a:pt x="307" y="98"/>
                    </a:lnTo>
                    <a:lnTo>
                      <a:pt x="135" y="195"/>
                    </a:lnTo>
                    <a:lnTo>
                      <a:pt x="0" y="23"/>
                    </a:lnTo>
                    <a:close/>
                  </a:path>
                </a:pathLst>
              </a:custGeom>
              <a:solidFill>
                <a:srgbClr val="FFFFFF"/>
              </a:solidFill>
              <a:ln w="9525">
                <a:noFill/>
                <a:round/>
                <a:headEnd/>
                <a:tailEnd/>
              </a:ln>
            </p:spPr>
            <p:txBody>
              <a:bodyPr/>
              <a:lstStyle/>
              <a:p>
                <a:endParaRPr lang="en-GB"/>
              </a:p>
            </p:txBody>
          </p:sp>
          <p:sp>
            <p:nvSpPr>
              <p:cNvPr id="29775" name="Freeform 40"/>
              <p:cNvSpPr>
                <a:spLocks/>
              </p:cNvSpPr>
              <p:nvPr/>
            </p:nvSpPr>
            <p:spPr bwMode="auto">
              <a:xfrm>
                <a:off x="1224" y="2357"/>
                <a:ext cx="252" cy="159"/>
              </a:xfrm>
              <a:custGeom>
                <a:avLst/>
                <a:gdLst>
                  <a:gd name="T0" fmla="*/ 0 w 307"/>
                  <a:gd name="T1" fmla="*/ 6 h 194"/>
                  <a:gd name="T2" fmla="*/ 66 w 307"/>
                  <a:gd name="T3" fmla="*/ 0 h 194"/>
                  <a:gd name="T4" fmla="*/ 77 w 307"/>
                  <a:gd name="T5" fmla="*/ 25 h 194"/>
                  <a:gd name="T6" fmla="*/ 34 w 307"/>
                  <a:gd name="T7" fmla="*/ 48 h 194"/>
                  <a:gd name="T8" fmla="*/ 0 60000 65536"/>
                  <a:gd name="T9" fmla="*/ 0 60000 65536"/>
                  <a:gd name="T10" fmla="*/ 0 60000 65536"/>
                  <a:gd name="T11" fmla="*/ 0 60000 65536"/>
                  <a:gd name="T12" fmla="*/ 0 w 307"/>
                  <a:gd name="T13" fmla="*/ 0 h 194"/>
                  <a:gd name="T14" fmla="*/ 307 w 307"/>
                  <a:gd name="T15" fmla="*/ 194 h 194"/>
                </a:gdLst>
                <a:ahLst/>
                <a:cxnLst>
                  <a:cxn ang="T8">
                    <a:pos x="T0" y="T1"/>
                  </a:cxn>
                  <a:cxn ang="T9">
                    <a:pos x="T2" y="T3"/>
                  </a:cxn>
                  <a:cxn ang="T10">
                    <a:pos x="T4" y="T5"/>
                  </a:cxn>
                  <a:cxn ang="T11">
                    <a:pos x="T6" y="T7"/>
                  </a:cxn>
                </a:cxnLst>
                <a:rect l="T12" t="T13" r="T14" b="T15"/>
                <a:pathLst>
                  <a:path w="307" h="194">
                    <a:moveTo>
                      <a:pt x="0" y="22"/>
                    </a:moveTo>
                    <a:lnTo>
                      <a:pt x="262" y="0"/>
                    </a:lnTo>
                    <a:lnTo>
                      <a:pt x="307" y="97"/>
                    </a:lnTo>
                    <a:lnTo>
                      <a:pt x="135" y="194"/>
                    </a:lnTo>
                  </a:path>
                </a:pathLst>
              </a:custGeom>
              <a:noFill/>
              <a:ln w="11113">
                <a:solidFill>
                  <a:srgbClr val="000000"/>
                </a:solidFill>
                <a:prstDash val="solid"/>
                <a:round/>
                <a:headEnd/>
                <a:tailEnd/>
              </a:ln>
            </p:spPr>
            <p:txBody>
              <a:bodyPr/>
              <a:lstStyle/>
              <a:p>
                <a:endParaRPr lang="en-GB"/>
              </a:p>
            </p:txBody>
          </p:sp>
          <p:sp>
            <p:nvSpPr>
              <p:cNvPr id="29776" name="Freeform 41"/>
              <p:cNvSpPr>
                <a:spLocks/>
              </p:cNvSpPr>
              <p:nvPr/>
            </p:nvSpPr>
            <p:spPr bwMode="auto">
              <a:xfrm>
                <a:off x="1575" y="2541"/>
                <a:ext cx="197" cy="209"/>
              </a:xfrm>
              <a:custGeom>
                <a:avLst/>
                <a:gdLst>
                  <a:gd name="T0" fmla="*/ 0 w 240"/>
                  <a:gd name="T1" fmla="*/ 63 h 255"/>
                  <a:gd name="T2" fmla="*/ 2 w 240"/>
                  <a:gd name="T3" fmla="*/ 25 h 255"/>
                  <a:gd name="T4" fmla="*/ 44 w 240"/>
                  <a:gd name="T5" fmla="*/ 0 h 255"/>
                  <a:gd name="T6" fmla="*/ 60 w 240"/>
                  <a:gd name="T7" fmla="*/ 50 h 255"/>
                  <a:gd name="T8" fmla="*/ 0 w 240"/>
                  <a:gd name="T9" fmla="*/ 63 h 255"/>
                  <a:gd name="T10" fmla="*/ 0 60000 65536"/>
                  <a:gd name="T11" fmla="*/ 0 60000 65536"/>
                  <a:gd name="T12" fmla="*/ 0 60000 65536"/>
                  <a:gd name="T13" fmla="*/ 0 60000 65536"/>
                  <a:gd name="T14" fmla="*/ 0 60000 65536"/>
                  <a:gd name="T15" fmla="*/ 0 w 240"/>
                  <a:gd name="T16" fmla="*/ 0 h 255"/>
                  <a:gd name="T17" fmla="*/ 240 w 240"/>
                  <a:gd name="T18" fmla="*/ 255 h 255"/>
                </a:gdLst>
                <a:ahLst/>
                <a:cxnLst>
                  <a:cxn ang="T10">
                    <a:pos x="T0" y="T1"/>
                  </a:cxn>
                  <a:cxn ang="T11">
                    <a:pos x="T2" y="T3"/>
                  </a:cxn>
                  <a:cxn ang="T12">
                    <a:pos x="T4" y="T5"/>
                  </a:cxn>
                  <a:cxn ang="T13">
                    <a:pos x="T6" y="T7"/>
                  </a:cxn>
                  <a:cxn ang="T14">
                    <a:pos x="T8" y="T9"/>
                  </a:cxn>
                </a:cxnLst>
                <a:rect l="T15" t="T16" r="T17" b="T18"/>
                <a:pathLst>
                  <a:path w="240" h="255">
                    <a:moveTo>
                      <a:pt x="0" y="255"/>
                    </a:moveTo>
                    <a:lnTo>
                      <a:pt x="7" y="97"/>
                    </a:lnTo>
                    <a:lnTo>
                      <a:pt x="180" y="0"/>
                    </a:lnTo>
                    <a:lnTo>
                      <a:pt x="240" y="202"/>
                    </a:lnTo>
                    <a:lnTo>
                      <a:pt x="0" y="255"/>
                    </a:lnTo>
                    <a:close/>
                  </a:path>
                </a:pathLst>
              </a:custGeom>
              <a:solidFill>
                <a:srgbClr val="FFFFFF"/>
              </a:solidFill>
              <a:ln w="11113">
                <a:solidFill>
                  <a:srgbClr val="000000"/>
                </a:solidFill>
                <a:prstDash val="solid"/>
                <a:round/>
                <a:headEnd/>
                <a:tailEnd/>
              </a:ln>
            </p:spPr>
            <p:txBody>
              <a:bodyPr/>
              <a:lstStyle/>
              <a:p>
                <a:endParaRPr lang="en-GB"/>
              </a:p>
            </p:txBody>
          </p:sp>
        </p:grpSp>
        <p:grpSp>
          <p:nvGrpSpPr>
            <p:cNvPr id="29708" name="Group 42"/>
            <p:cNvGrpSpPr>
              <a:grpSpLocks/>
            </p:cNvGrpSpPr>
            <p:nvPr/>
          </p:nvGrpSpPr>
          <p:grpSpPr bwMode="auto">
            <a:xfrm>
              <a:off x="3256" y="2998"/>
              <a:ext cx="1180" cy="811"/>
              <a:chOff x="3065" y="2039"/>
              <a:chExt cx="1394" cy="1305"/>
            </a:xfrm>
          </p:grpSpPr>
          <p:sp>
            <p:nvSpPr>
              <p:cNvPr id="29712" name="AutoShape 43"/>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29713" name="AutoShape 44"/>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29714" name="Freeform 45"/>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29715" name="Rectangle 46"/>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29716" name="Rectangle 47"/>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7" name="Rectangle 48"/>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8" name="Rectangle 49"/>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9" name="Rectangle 50"/>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29720" name="Freeform 51"/>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29721" name="Freeform 52"/>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29722" name="Group 53"/>
              <p:cNvGrpSpPr>
                <a:grpSpLocks/>
              </p:cNvGrpSpPr>
              <p:nvPr/>
            </p:nvGrpSpPr>
            <p:grpSpPr bwMode="auto">
              <a:xfrm>
                <a:off x="3261" y="2436"/>
                <a:ext cx="244" cy="336"/>
                <a:chOff x="3291" y="2505"/>
                <a:chExt cx="296" cy="408"/>
              </a:xfrm>
            </p:grpSpPr>
            <p:grpSp>
              <p:nvGrpSpPr>
                <p:cNvPr id="29747" name="Group 54"/>
                <p:cNvGrpSpPr>
                  <a:grpSpLocks/>
                </p:cNvGrpSpPr>
                <p:nvPr/>
              </p:nvGrpSpPr>
              <p:grpSpPr bwMode="auto">
                <a:xfrm>
                  <a:off x="3426" y="2505"/>
                  <a:ext cx="161" cy="213"/>
                  <a:chOff x="3426" y="2505"/>
                  <a:chExt cx="161" cy="213"/>
                </a:xfrm>
              </p:grpSpPr>
              <p:sp>
                <p:nvSpPr>
                  <p:cNvPr id="29752" name="Freeform 55"/>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29753" name="Freeform 56"/>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29754" name="Group 57"/>
                  <p:cNvGrpSpPr>
                    <a:grpSpLocks/>
                  </p:cNvGrpSpPr>
                  <p:nvPr/>
                </p:nvGrpSpPr>
                <p:grpSpPr bwMode="auto">
                  <a:xfrm>
                    <a:off x="3460" y="2509"/>
                    <a:ext cx="60" cy="52"/>
                    <a:chOff x="3460" y="2509"/>
                    <a:chExt cx="60" cy="52"/>
                  </a:xfrm>
                </p:grpSpPr>
                <p:sp>
                  <p:nvSpPr>
                    <p:cNvPr id="29761" name="Freeform 58"/>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29762" name="Freeform 59"/>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29763" name="Line 60"/>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29764" name="Line 61"/>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29755" name="AutoShape 62"/>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29756" name="Freeform 63"/>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29757" name="Freeform 64"/>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29758" name="Freeform 65"/>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9759" name="Freeform 66"/>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29760" name="Freeform 67"/>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29748" name="Group 68"/>
                <p:cNvGrpSpPr>
                  <a:grpSpLocks/>
                </p:cNvGrpSpPr>
                <p:nvPr/>
              </p:nvGrpSpPr>
              <p:grpSpPr bwMode="auto">
                <a:xfrm>
                  <a:off x="3291" y="2700"/>
                  <a:ext cx="161" cy="213"/>
                  <a:chOff x="3291" y="2700"/>
                  <a:chExt cx="161" cy="213"/>
                </a:xfrm>
              </p:grpSpPr>
              <p:sp>
                <p:nvSpPr>
                  <p:cNvPr id="29749" name="Freeform 69"/>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29750" name="Freeform 70"/>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29751" name="Freeform 71"/>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29723" name="Group 72"/>
              <p:cNvGrpSpPr>
                <a:grpSpLocks/>
              </p:cNvGrpSpPr>
              <p:nvPr/>
            </p:nvGrpSpPr>
            <p:grpSpPr bwMode="auto">
              <a:xfrm>
                <a:off x="3566" y="2417"/>
                <a:ext cx="235" cy="360"/>
                <a:chOff x="3662" y="2482"/>
                <a:chExt cx="285" cy="438"/>
              </a:xfrm>
            </p:grpSpPr>
            <p:sp>
              <p:nvSpPr>
                <p:cNvPr id="29733" name="Freeform 73"/>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29734" name="Freeform 74"/>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29735" name="Freeform 75"/>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29736" name="Freeform 76"/>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29737" name="Line 77"/>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29738" name="Line 78"/>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29739" name="AutoShape 79"/>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29740" name="Freeform 80"/>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29741" name="Freeform 81"/>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9742" name="Freeform 82"/>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29743" name="Oval 83"/>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29744" name="Freeform 84"/>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29745" name="Freeform 85"/>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29746" name="Freeform 86"/>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29724" name="Rectangle 87"/>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29725" name="Freeform 88"/>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29726" name="Rectangle 89"/>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29727" name="AutoShape 90"/>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29728" name="AutoShape 91"/>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29729" name="Group 92"/>
              <p:cNvGrpSpPr>
                <a:grpSpLocks/>
              </p:cNvGrpSpPr>
              <p:nvPr/>
            </p:nvGrpSpPr>
            <p:grpSpPr bwMode="auto">
              <a:xfrm>
                <a:off x="3591" y="2039"/>
                <a:ext cx="478" cy="200"/>
                <a:chOff x="3591" y="2039"/>
                <a:chExt cx="478" cy="200"/>
              </a:xfrm>
            </p:grpSpPr>
            <p:sp>
              <p:nvSpPr>
                <p:cNvPr id="29730" name="Freeform 93"/>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29731" name="Oval 94"/>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29732" name="Oval 95"/>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29709" name="Freeform 96"/>
            <p:cNvSpPr>
              <a:spLocks/>
            </p:cNvSpPr>
            <p:nvPr/>
          </p:nvSpPr>
          <p:spPr bwMode="auto">
            <a:xfrm>
              <a:off x="2265" y="3688"/>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0" name="Freeform 97"/>
            <p:cNvSpPr>
              <a:spLocks/>
            </p:cNvSpPr>
            <p:nvPr/>
          </p:nvSpPr>
          <p:spPr bwMode="auto">
            <a:xfrm>
              <a:off x="4153" y="3574"/>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1" name="Freeform 98"/>
            <p:cNvSpPr>
              <a:spLocks/>
            </p:cNvSpPr>
            <p:nvPr/>
          </p:nvSpPr>
          <p:spPr bwMode="auto">
            <a:xfrm>
              <a:off x="3025" y="3680"/>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grpSp>
      <p:sp>
        <p:nvSpPr>
          <p:cNvPr id="29699" name="Rectangle 99"/>
          <p:cNvSpPr>
            <a:spLocks noChangeArrowheads="1"/>
          </p:cNvSpPr>
          <p:nvPr/>
        </p:nvSpPr>
        <p:spPr bwMode="auto">
          <a:xfrm>
            <a:off x="263525" y="1265238"/>
            <a:ext cx="5387975" cy="32829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r>
              <a:rPr lang="en-US" sz="1900" b="1"/>
              <a:t>A clean work area enhances quality, safety, and pride</a:t>
            </a:r>
          </a:p>
          <a:p>
            <a:pPr marL="219075" indent="-219075" defTabSz="871538">
              <a:spcBef>
                <a:spcPct val="20000"/>
              </a:spcBef>
              <a:buClr>
                <a:schemeClr val="accent2"/>
              </a:buClr>
              <a:buSzPct val="100000"/>
              <a:buFont typeface="Wingdings" pitchFamily="2" charset="2"/>
              <a:buChar char="§"/>
            </a:pPr>
            <a:r>
              <a:rPr lang="en-US" sz="1900" b="1"/>
              <a:t>If it does not get dirty, then it will not need cleaning</a:t>
            </a:r>
          </a:p>
          <a:p>
            <a:pPr marL="219075" indent="-219075" defTabSz="871538">
              <a:spcBef>
                <a:spcPct val="20000"/>
              </a:spcBef>
              <a:buClr>
                <a:schemeClr val="accent2"/>
              </a:buClr>
              <a:buSzPct val="100000"/>
              <a:buFont typeface="Wingdings" pitchFamily="2" charset="2"/>
              <a:buChar char="§"/>
            </a:pPr>
            <a:r>
              <a:rPr lang="en-US" sz="1900" b="1"/>
              <a:t>Spotlight dirt and clutter by establishing regular cleaning routine</a:t>
            </a:r>
          </a:p>
          <a:p>
            <a:pPr marL="219075" indent="-219075" defTabSz="871538">
              <a:spcBef>
                <a:spcPct val="20000"/>
              </a:spcBef>
              <a:buClr>
                <a:schemeClr val="accent2"/>
              </a:buClr>
              <a:buSzPct val="100000"/>
              <a:buFont typeface="Wingdings" pitchFamily="2" charset="2"/>
              <a:buChar char="§"/>
            </a:pPr>
            <a:r>
              <a:rPr lang="en-US" sz="1900" b="1"/>
              <a:t>Keeps equipment ready for use at all times</a:t>
            </a:r>
          </a:p>
          <a:p>
            <a:pPr marL="219075" indent="-219075" defTabSz="871538">
              <a:spcBef>
                <a:spcPct val="20000"/>
              </a:spcBef>
              <a:buClr>
                <a:schemeClr val="accent2"/>
              </a:buClr>
              <a:buSzPct val="100000"/>
              <a:buFont typeface="Wingdings" pitchFamily="2" charset="2"/>
              <a:buChar char="§"/>
            </a:pPr>
            <a:r>
              <a:rPr lang="en-US" sz="1900" b="1"/>
              <a:t>When you clean an area, you also do some inspection of machinery, equipment, and working conditions.</a:t>
            </a:r>
          </a:p>
        </p:txBody>
      </p:sp>
      <p:sp>
        <p:nvSpPr>
          <p:cNvPr id="29700" name="Rectangle 100"/>
          <p:cNvSpPr>
            <a:spLocks noChangeArrowheads="1"/>
          </p:cNvSpPr>
          <p:nvPr/>
        </p:nvSpPr>
        <p:spPr bwMode="auto">
          <a:xfrm>
            <a:off x="0" y="2646363"/>
            <a:ext cx="5803900" cy="16827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endParaRPr lang="en-US" sz="1200" b="1"/>
          </a:p>
        </p:txBody>
      </p:sp>
      <p:sp>
        <p:nvSpPr>
          <p:cNvPr id="103"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SEISO = </a:t>
            </a:r>
            <a:r>
              <a:rPr lang="en-GB" sz="4400" b="1" dirty="0"/>
              <a:t>Cleanliness</a:t>
            </a:r>
            <a:endParaRPr lang="en-US" sz="4400" b="1" dirty="0">
              <a:latin typeface="+mj-lt"/>
            </a:endParaRPr>
          </a:p>
        </p:txBody>
      </p:sp>
      <p:pic>
        <p:nvPicPr>
          <p:cNvPr id="29702" name="Picture 3"/>
          <p:cNvPicPr>
            <a:picLocks noChangeAspect="1" noChangeArrowheads="1"/>
          </p:cNvPicPr>
          <p:nvPr/>
        </p:nvPicPr>
        <p:blipFill>
          <a:blip r:embed="rId6" cstate="print"/>
          <a:srcRect/>
          <a:stretch>
            <a:fillRect/>
          </a:stretch>
        </p:blipFill>
        <p:spPr bwMode="auto">
          <a:xfrm>
            <a:off x="5651500" y="3846513"/>
            <a:ext cx="3265488" cy="2460625"/>
          </a:xfrm>
          <a:prstGeom prst="rect">
            <a:avLst/>
          </a:prstGeom>
          <a:noFill/>
          <a:ln w="9525">
            <a:noFill/>
            <a:miter lim="800000"/>
            <a:headEnd/>
            <a:tailEnd/>
          </a:ln>
        </p:spPr>
      </p:pic>
      <p:pic>
        <p:nvPicPr>
          <p:cNvPr id="29703" name="Picture 4"/>
          <p:cNvPicPr>
            <a:picLocks noChangeAspect="1" noChangeArrowheads="1"/>
          </p:cNvPicPr>
          <p:nvPr/>
        </p:nvPicPr>
        <p:blipFill>
          <a:blip r:embed="rId7" cstate="print"/>
          <a:srcRect/>
          <a:stretch>
            <a:fillRect/>
          </a:stretch>
        </p:blipFill>
        <p:spPr bwMode="auto">
          <a:xfrm>
            <a:off x="5673725" y="1262063"/>
            <a:ext cx="3219450" cy="2454275"/>
          </a:xfrm>
          <a:prstGeom prst="rect">
            <a:avLst/>
          </a:prstGeom>
          <a:noFill/>
          <a:ln w="9525">
            <a:noFill/>
            <a:miter lim="800000"/>
            <a:headEnd/>
            <a:tailEnd/>
          </a:ln>
        </p:spPr>
      </p:pic>
      <p:sp>
        <p:nvSpPr>
          <p:cNvPr id="29704" name="Slide Number Placeholder 1"/>
          <p:cNvSpPr>
            <a:spLocks noGrp="1"/>
          </p:cNvSpPr>
          <p:nvPr>
            <p:ph type="sldNum" sz="quarter" idx="11"/>
          </p:nvPr>
        </p:nvSpPr>
        <p:spPr>
          <a:noFill/>
        </p:spPr>
        <p:txBody>
          <a:bodyPr/>
          <a:lstStyle/>
          <a:p>
            <a:fld id="{86EA07BD-E3F4-412B-8B89-399BAAF3990A}" type="slidenum">
              <a:rPr lang="en-US" smtClean="0">
                <a:latin typeface="Arial" pitchFamily="34" charset="0"/>
              </a:rPr>
              <a:pPr/>
              <a:t>28</a:t>
            </a:fld>
            <a:endParaRPr lang="en-US" smtClean="0">
              <a:latin typeface="Arial" pitchFamily="34" charset="0"/>
            </a:endParaRPr>
          </a:p>
        </p:txBody>
      </p:sp>
      <p:sp>
        <p:nvSpPr>
          <p:cNvPr id="29705"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0722" name="Group 2"/>
          <p:cNvGrpSpPr>
            <a:grpSpLocks/>
          </p:cNvGrpSpPr>
          <p:nvPr/>
        </p:nvGrpSpPr>
        <p:grpSpPr bwMode="auto">
          <a:xfrm>
            <a:off x="4552950" y="2420938"/>
            <a:ext cx="4165600" cy="3168650"/>
            <a:chOff x="880" y="1648"/>
            <a:chExt cx="4234" cy="2480"/>
          </a:xfrm>
        </p:grpSpPr>
        <p:sp>
          <p:nvSpPr>
            <p:cNvPr id="30728" name="Rectangle 3"/>
            <p:cNvSpPr>
              <a:spLocks noChangeArrowheads="1"/>
            </p:cNvSpPr>
            <p:nvPr/>
          </p:nvSpPr>
          <p:spPr bwMode="auto">
            <a:xfrm>
              <a:off x="880" y="2103"/>
              <a:ext cx="3224" cy="1594"/>
            </a:xfrm>
            <a:prstGeom prst="rect">
              <a:avLst/>
            </a:prstGeom>
            <a:solidFill>
              <a:srgbClr val="FFFFFF"/>
            </a:solidFill>
            <a:ln w="12700">
              <a:solidFill>
                <a:srgbClr val="000000"/>
              </a:solidFill>
              <a:miter lim="800000"/>
              <a:headEnd/>
              <a:tailEnd/>
            </a:ln>
          </p:spPr>
          <p:txBody>
            <a:bodyPr wrap="none" anchor="ctr"/>
            <a:lstStyle/>
            <a:p>
              <a:endParaRPr lang="en-GB"/>
            </a:p>
          </p:txBody>
        </p:sp>
        <p:grpSp>
          <p:nvGrpSpPr>
            <p:cNvPr id="30729" name="Group 4"/>
            <p:cNvGrpSpPr>
              <a:grpSpLocks/>
            </p:cNvGrpSpPr>
            <p:nvPr/>
          </p:nvGrpSpPr>
          <p:grpSpPr bwMode="auto">
            <a:xfrm>
              <a:off x="1820" y="1680"/>
              <a:ext cx="550" cy="661"/>
              <a:chOff x="3453" y="2781"/>
              <a:chExt cx="318" cy="414"/>
            </a:xfrm>
          </p:grpSpPr>
          <p:sp>
            <p:nvSpPr>
              <p:cNvPr id="30843" name="Oval 5"/>
              <p:cNvSpPr>
                <a:spLocks noChangeArrowheads="1"/>
              </p:cNvSpPr>
              <p:nvPr/>
            </p:nvSpPr>
            <p:spPr bwMode="auto">
              <a:xfrm>
                <a:off x="3453" y="2781"/>
                <a:ext cx="318" cy="414"/>
              </a:xfrm>
              <a:prstGeom prst="ellipse">
                <a:avLst/>
              </a:prstGeom>
              <a:solidFill>
                <a:srgbClr val="99FF99"/>
              </a:solidFill>
              <a:ln w="12700">
                <a:solidFill>
                  <a:srgbClr val="000000"/>
                </a:solidFill>
                <a:round/>
                <a:headEnd/>
                <a:tailEnd/>
              </a:ln>
            </p:spPr>
            <p:txBody>
              <a:bodyPr wrap="none" anchor="ctr"/>
              <a:lstStyle/>
              <a:p>
                <a:endParaRPr lang="en-GB"/>
              </a:p>
            </p:txBody>
          </p:sp>
          <p:sp>
            <p:nvSpPr>
              <p:cNvPr id="30844" name="Oval 6"/>
              <p:cNvSpPr>
                <a:spLocks noChangeArrowheads="1"/>
              </p:cNvSpPr>
              <p:nvPr/>
            </p:nvSpPr>
            <p:spPr bwMode="auto">
              <a:xfrm>
                <a:off x="3485" y="2805"/>
                <a:ext cx="270" cy="326"/>
              </a:xfrm>
              <a:prstGeom prst="ellipse">
                <a:avLst/>
              </a:prstGeom>
              <a:solidFill>
                <a:srgbClr val="FFFFFF"/>
              </a:solidFill>
              <a:ln w="12700">
                <a:solidFill>
                  <a:srgbClr val="000000"/>
                </a:solidFill>
                <a:round/>
                <a:headEnd/>
                <a:tailEnd/>
              </a:ln>
            </p:spPr>
            <p:txBody>
              <a:bodyPr wrap="none" anchor="ctr"/>
              <a:lstStyle/>
              <a:p>
                <a:endParaRPr lang="en-GB"/>
              </a:p>
            </p:txBody>
          </p:sp>
          <p:sp>
            <p:nvSpPr>
              <p:cNvPr id="30845" name="Line 7"/>
              <p:cNvSpPr>
                <a:spLocks noChangeShapeType="1"/>
              </p:cNvSpPr>
              <p:nvPr/>
            </p:nvSpPr>
            <p:spPr bwMode="auto">
              <a:xfrm>
                <a:off x="3617" y="2994"/>
                <a:ext cx="64" cy="20"/>
              </a:xfrm>
              <a:prstGeom prst="line">
                <a:avLst/>
              </a:prstGeom>
              <a:noFill/>
              <a:ln w="127000">
                <a:solidFill>
                  <a:srgbClr val="000000"/>
                </a:solidFill>
                <a:round/>
                <a:headEnd/>
                <a:tailEnd/>
              </a:ln>
            </p:spPr>
            <p:txBody>
              <a:bodyPr wrap="none" anchor="ctr"/>
              <a:lstStyle/>
              <a:p>
                <a:endParaRPr lang="en-GB"/>
              </a:p>
            </p:txBody>
          </p:sp>
          <p:sp>
            <p:nvSpPr>
              <p:cNvPr id="30846" name="Line 8"/>
              <p:cNvSpPr>
                <a:spLocks noChangeShapeType="1"/>
              </p:cNvSpPr>
              <p:nvPr/>
            </p:nvSpPr>
            <p:spPr bwMode="auto">
              <a:xfrm flipV="1">
                <a:off x="3609" y="2809"/>
                <a:ext cx="0" cy="200"/>
              </a:xfrm>
              <a:prstGeom prst="line">
                <a:avLst/>
              </a:prstGeom>
              <a:noFill/>
              <a:ln w="101600">
                <a:solidFill>
                  <a:srgbClr val="000000"/>
                </a:solidFill>
                <a:round/>
                <a:headEnd/>
                <a:tailEnd/>
              </a:ln>
            </p:spPr>
            <p:txBody>
              <a:bodyPr wrap="none" anchor="ctr"/>
              <a:lstStyle/>
              <a:p>
                <a:endParaRPr lang="en-GB"/>
              </a:p>
            </p:txBody>
          </p:sp>
        </p:grpSp>
        <p:grpSp>
          <p:nvGrpSpPr>
            <p:cNvPr id="30730" name="Group 9"/>
            <p:cNvGrpSpPr>
              <a:grpSpLocks/>
            </p:cNvGrpSpPr>
            <p:nvPr/>
          </p:nvGrpSpPr>
          <p:grpSpPr bwMode="auto">
            <a:xfrm>
              <a:off x="1011" y="1648"/>
              <a:ext cx="1761" cy="1818"/>
              <a:chOff x="872" y="1373"/>
              <a:chExt cx="1626" cy="1818"/>
            </a:xfrm>
          </p:grpSpPr>
          <p:sp>
            <p:nvSpPr>
              <p:cNvPr id="30807" name="Freeform 10"/>
              <p:cNvSpPr>
                <a:spLocks/>
              </p:cNvSpPr>
              <p:nvPr/>
            </p:nvSpPr>
            <p:spPr bwMode="auto">
              <a:xfrm>
                <a:off x="1000" y="1373"/>
                <a:ext cx="653" cy="181"/>
              </a:xfrm>
              <a:custGeom>
                <a:avLst/>
                <a:gdLst>
                  <a:gd name="T0" fmla="*/ 0 w 409"/>
                  <a:gd name="T1" fmla="*/ 0 h 113"/>
                  <a:gd name="T2" fmla="*/ 0 w 409"/>
                  <a:gd name="T3" fmla="*/ 3031 h 113"/>
                  <a:gd name="T4" fmla="*/ 10780 w 409"/>
                  <a:gd name="T5" fmla="*/ 3031 h 113"/>
                  <a:gd name="T6" fmla="*/ 6556 w 409"/>
                  <a:gd name="T7" fmla="*/ 2158 h 113"/>
                  <a:gd name="T8" fmla="*/ 5084 w 409"/>
                  <a:gd name="T9" fmla="*/ 0 h 113"/>
                  <a:gd name="T10" fmla="*/ 0 w 409"/>
                  <a:gd name="T11" fmla="*/ 0 h 113"/>
                  <a:gd name="T12" fmla="*/ 0 60000 65536"/>
                  <a:gd name="T13" fmla="*/ 0 60000 65536"/>
                  <a:gd name="T14" fmla="*/ 0 60000 65536"/>
                  <a:gd name="T15" fmla="*/ 0 60000 65536"/>
                  <a:gd name="T16" fmla="*/ 0 60000 65536"/>
                  <a:gd name="T17" fmla="*/ 0 60000 65536"/>
                  <a:gd name="T18" fmla="*/ 0 w 409"/>
                  <a:gd name="T19" fmla="*/ 0 h 113"/>
                  <a:gd name="T20" fmla="*/ 409 w 409"/>
                  <a:gd name="T21" fmla="*/ 113 h 113"/>
                </a:gdLst>
                <a:ahLst/>
                <a:cxnLst>
                  <a:cxn ang="T12">
                    <a:pos x="T0" y="T1"/>
                  </a:cxn>
                  <a:cxn ang="T13">
                    <a:pos x="T2" y="T3"/>
                  </a:cxn>
                  <a:cxn ang="T14">
                    <a:pos x="T4" y="T5"/>
                  </a:cxn>
                  <a:cxn ang="T15">
                    <a:pos x="T6" y="T7"/>
                  </a:cxn>
                  <a:cxn ang="T16">
                    <a:pos x="T8" y="T9"/>
                  </a:cxn>
                  <a:cxn ang="T17">
                    <a:pos x="T10" y="T11"/>
                  </a:cxn>
                </a:cxnLst>
                <a:rect l="T18" t="T19" r="T20" b="T21"/>
                <a:pathLst>
                  <a:path w="409" h="113">
                    <a:moveTo>
                      <a:pt x="0" y="0"/>
                    </a:moveTo>
                    <a:lnTo>
                      <a:pt x="0" y="112"/>
                    </a:lnTo>
                    <a:lnTo>
                      <a:pt x="408" y="112"/>
                    </a:lnTo>
                    <a:lnTo>
                      <a:pt x="248" y="80"/>
                    </a:lnTo>
                    <a:lnTo>
                      <a:pt x="192" y="0"/>
                    </a:lnTo>
                    <a:lnTo>
                      <a:pt x="0" y="0"/>
                    </a:lnTo>
                  </a:path>
                </a:pathLst>
              </a:custGeom>
              <a:solidFill>
                <a:srgbClr val="0000FF"/>
              </a:solidFill>
              <a:ln w="12700" cap="rnd" cmpd="sng">
                <a:solidFill>
                  <a:srgbClr val="000000"/>
                </a:solidFill>
                <a:prstDash val="solid"/>
                <a:round/>
                <a:headEnd type="none" w="med" len="med"/>
                <a:tailEnd type="none" w="med" len="med"/>
              </a:ln>
            </p:spPr>
            <p:txBody>
              <a:bodyPr/>
              <a:lstStyle/>
              <a:p>
                <a:endParaRPr lang="en-GB"/>
              </a:p>
            </p:txBody>
          </p:sp>
          <p:sp>
            <p:nvSpPr>
              <p:cNvPr id="30808" name="Freeform 11"/>
              <p:cNvSpPr>
                <a:spLocks/>
              </p:cNvSpPr>
              <p:nvPr/>
            </p:nvSpPr>
            <p:spPr bwMode="auto">
              <a:xfrm>
                <a:off x="1000" y="1552"/>
                <a:ext cx="458" cy="407"/>
              </a:xfrm>
              <a:custGeom>
                <a:avLst/>
                <a:gdLst>
                  <a:gd name="T0" fmla="*/ 0 w 287"/>
                  <a:gd name="T1" fmla="*/ 0 h 255"/>
                  <a:gd name="T2" fmla="*/ 804 w 287"/>
                  <a:gd name="T3" fmla="*/ 4072 h 255"/>
                  <a:gd name="T4" fmla="*/ 2027 w 287"/>
                  <a:gd name="T5" fmla="*/ 6099 h 255"/>
                  <a:gd name="T6" fmla="*/ 4902 w 287"/>
                  <a:gd name="T7" fmla="*/ 6692 h 255"/>
                  <a:gd name="T8" fmla="*/ 6323 w 287"/>
                  <a:gd name="T9" fmla="*/ 4680 h 255"/>
                  <a:gd name="T10" fmla="*/ 6323 w 287"/>
                  <a:gd name="T11" fmla="*/ 2642 h 255"/>
                  <a:gd name="T12" fmla="*/ 7535 w 287"/>
                  <a:gd name="T13" fmla="*/ 2642 h 255"/>
                  <a:gd name="T14" fmla="*/ 7535 w 287"/>
                  <a:gd name="T15" fmla="*/ 2033 h 255"/>
                  <a:gd name="T16" fmla="*/ 5518 w 287"/>
                  <a:gd name="T17" fmla="*/ 608 h 255"/>
                  <a:gd name="T18" fmla="*/ 5518 w 287"/>
                  <a:gd name="T19" fmla="*/ 0 h 255"/>
                  <a:gd name="T20" fmla="*/ 0 w 287"/>
                  <a:gd name="T21" fmla="*/ 0 h 25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7"/>
                  <a:gd name="T34" fmla="*/ 0 h 255"/>
                  <a:gd name="T35" fmla="*/ 287 w 287"/>
                  <a:gd name="T36" fmla="*/ 255 h 25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7" h="255">
                    <a:moveTo>
                      <a:pt x="0" y="0"/>
                    </a:moveTo>
                    <a:lnTo>
                      <a:pt x="31" y="154"/>
                    </a:lnTo>
                    <a:lnTo>
                      <a:pt x="77" y="231"/>
                    </a:lnTo>
                    <a:lnTo>
                      <a:pt x="186" y="254"/>
                    </a:lnTo>
                    <a:lnTo>
                      <a:pt x="240" y="177"/>
                    </a:lnTo>
                    <a:lnTo>
                      <a:pt x="240" y="100"/>
                    </a:lnTo>
                    <a:lnTo>
                      <a:pt x="286" y="100"/>
                    </a:lnTo>
                    <a:lnTo>
                      <a:pt x="286" y="77"/>
                    </a:lnTo>
                    <a:lnTo>
                      <a:pt x="209" y="23"/>
                    </a:lnTo>
                    <a:lnTo>
                      <a:pt x="209" y="0"/>
                    </a:lnTo>
                    <a:lnTo>
                      <a:pt x="0" y="0"/>
                    </a:lnTo>
                  </a:path>
                </a:pathLst>
              </a:custGeom>
              <a:solidFill>
                <a:srgbClr val="FFCCCC"/>
              </a:solidFill>
              <a:ln w="12700" cap="rnd" cmpd="sng">
                <a:noFill/>
                <a:prstDash val="solid"/>
                <a:round/>
                <a:headEnd type="none" w="med" len="med"/>
                <a:tailEnd type="none" w="med" len="med"/>
              </a:ln>
            </p:spPr>
            <p:txBody>
              <a:bodyPr/>
              <a:lstStyle/>
              <a:p>
                <a:endParaRPr lang="en-GB"/>
              </a:p>
            </p:txBody>
          </p:sp>
          <p:sp>
            <p:nvSpPr>
              <p:cNvPr id="30809" name="Freeform 12"/>
              <p:cNvSpPr>
                <a:spLocks/>
              </p:cNvSpPr>
              <p:nvPr/>
            </p:nvSpPr>
            <p:spPr bwMode="auto">
              <a:xfrm>
                <a:off x="1000" y="1552"/>
                <a:ext cx="474" cy="423"/>
              </a:xfrm>
              <a:custGeom>
                <a:avLst/>
                <a:gdLst>
                  <a:gd name="T0" fmla="*/ 0 w 297"/>
                  <a:gd name="T1" fmla="*/ 0 h 265"/>
                  <a:gd name="T2" fmla="*/ 838 w 297"/>
                  <a:gd name="T3" fmla="*/ 4222 h 265"/>
                  <a:gd name="T4" fmla="*/ 2115 w 297"/>
                  <a:gd name="T5" fmla="*/ 6329 h 265"/>
                  <a:gd name="T6" fmla="*/ 5053 w 297"/>
                  <a:gd name="T7" fmla="*/ 6966 h 265"/>
                  <a:gd name="T8" fmla="*/ 6543 w 297"/>
                  <a:gd name="T9" fmla="*/ 4864 h 265"/>
                  <a:gd name="T10" fmla="*/ 6543 w 297"/>
                  <a:gd name="T11" fmla="*/ 2744 h 265"/>
                  <a:gd name="T12" fmla="*/ 7796 w 297"/>
                  <a:gd name="T13" fmla="*/ 2744 h 265"/>
                  <a:gd name="T14" fmla="*/ 7796 w 297"/>
                  <a:gd name="T15" fmla="*/ 2115 h 265"/>
                  <a:gd name="T16" fmla="*/ 5702 w 297"/>
                  <a:gd name="T17" fmla="*/ 629 h 265"/>
                  <a:gd name="T18" fmla="*/ 5702 w 297"/>
                  <a:gd name="T19" fmla="*/ 0 h 2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265"/>
                  <a:gd name="T32" fmla="*/ 297 w 297"/>
                  <a:gd name="T33" fmla="*/ 265 h 2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265">
                    <a:moveTo>
                      <a:pt x="0" y="0"/>
                    </a:moveTo>
                    <a:lnTo>
                      <a:pt x="32" y="160"/>
                    </a:lnTo>
                    <a:lnTo>
                      <a:pt x="80" y="240"/>
                    </a:lnTo>
                    <a:lnTo>
                      <a:pt x="192" y="264"/>
                    </a:lnTo>
                    <a:lnTo>
                      <a:pt x="248" y="184"/>
                    </a:lnTo>
                    <a:lnTo>
                      <a:pt x="248" y="104"/>
                    </a:lnTo>
                    <a:lnTo>
                      <a:pt x="296" y="104"/>
                    </a:lnTo>
                    <a:lnTo>
                      <a:pt x="296" y="80"/>
                    </a:lnTo>
                    <a:lnTo>
                      <a:pt x="216" y="24"/>
                    </a:lnTo>
                    <a:lnTo>
                      <a:pt x="21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0" name="Freeform 13" descr="Small grid"/>
              <p:cNvSpPr>
                <a:spLocks/>
              </p:cNvSpPr>
              <p:nvPr/>
            </p:nvSpPr>
            <p:spPr bwMode="auto">
              <a:xfrm>
                <a:off x="872" y="1935"/>
                <a:ext cx="909" cy="655"/>
              </a:xfrm>
              <a:custGeom>
                <a:avLst/>
                <a:gdLst>
                  <a:gd name="T0" fmla="*/ 1481 w 569"/>
                  <a:gd name="T1" fmla="*/ 633 h 410"/>
                  <a:gd name="T2" fmla="*/ 0 w 569"/>
                  <a:gd name="T3" fmla="*/ 5103 h 410"/>
                  <a:gd name="T4" fmla="*/ 2123 w 569"/>
                  <a:gd name="T5" fmla="*/ 7227 h 410"/>
                  <a:gd name="T6" fmla="*/ 2976 w 569"/>
                  <a:gd name="T7" fmla="*/ 5103 h 410"/>
                  <a:gd name="T8" fmla="*/ 1481 w 569"/>
                  <a:gd name="T9" fmla="*/ 10854 h 410"/>
                  <a:gd name="T10" fmla="*/ 12100 w 569"/>
                  <a:gd name="T11" fmla="*/ 10854 h 410"/>
                  <a:gd name="T12" fmla="*/ 9994 w 569"/>
                  <a:gd name="T13" fmla="*/ 4253 h 410"/>
                  <a:gd name="T14" fmla="*/ 12100 w 569"/>
                  <a:gd name="T15" fmla="*/ 5103 h 410"/>
                  <a:gd name="T16" fmla="*/ 8708 w 569"/>
                  <a:gd name="T17" fmla="*/ 7227 h 410"/>
                  <a:gd name="T18" fmla="*/ 8708 w 569"/>
                  <a:gd name="T19" fmla="*/ 8494 h 410"/>
                  <a:gd name="T20" fmla="*/ 15078 w 569"/>
                  <a:gd name="T21" fmla="*/ 7227 h 410"/>
                  <a:gd name="T22" fmla="*/ 10844 w 569"/>
                  <a:gd name="T23" fmla="*/ 633 h 410"/>
                  <a:gd name="T24" fmla="*/ 7227 w 569"/>
                  <a:gd name="T25" fmla="*/ 633 h 410"/>
                  <a:gd name="T26" fmla="*/ 3609 w 569"/>
                  <a:gd name="T27" fmla="*/ 0 h 410"/>
                  <a:gd name="T28" fmla="*/ 1481 w 569"/>
                  <a:gd name="T29" fmla="*/ 633 h 4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69"/>
                  <a:gd name="T46" fmla="*/ 0 h 410"/>
                  <a:gd name="T47" fmla="*/ 569 w 569"/>
                  <a:gd name="T48" fmla="*/ 410 h 4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69" h="410">
                    <a:moveTo>
                      <a:pt x="56" y="24"/>
                    </a:moveTo>
                    <a:lnTo>
                      <a:pt x="0" y="192"/>
                    </a:lnTo>
                    <a:lnTo>
                      <a:pt x="80" y="272"/>
                    </a:lnTo>
                    <a:lnTo>
                      <a:pt x="112" y="192"/>
                    </a:lnTo>
                    <a:lnTo>
                      <a:pt x="56" y="409"/>
                    </a:lnTo>
                    <a:lnTo>
                      <a:pt x="456" y="409"/>
                    </a:lnTo>
                    <a:lnTo>
                      <a:pt x="376" y="160"/>
                    </a:lnTo>
                    <a:lnTo>
                      <a:pt x="456" y="192"/>
                    </a:lnTo>
                    <a:lnTo>
                      <a:pt x="328" y="272"/>
                    </a:lnTo>
                    <a:lnTo>
                      <a:pt x="328" y="320"/>
                    </a:lnTo>
                    <a:lnTo>
                      <a:pt x="568" y="272"/>
                    </a:lnTo>
                    <a:lnTo>
                      <a:pt x="408" y="24"/>
                    </a:lnTo>
                    <a:lnTo>
                      <a:pt x="272" y="24"/>
                    </a:lnTo>
                    <a:lnTo>
                      <a:pt x="136" y="0"/>
                    </a:lnTo>
                    <a:lnTo>
                      <a:pt x="56" y="24"/>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1" name="Freeform 14"/>
              <p:cNvSpPr>
                <a:spLocks/>
              </p:cNvSpPr>
              <p:nvPr/>
            </p:nvSpPr>
            <p:spPr bwMode="auto">
              <a:xfrm>
                <a:off x="872" y="2589"/>
                <a:ext cx="714" cy="586"/>
              </a:xfrm>
              <a:custGeom>
                <a:avLst/>
                <a:gdLst>
                  <a:gd name="T0" fmla="*/ 1462 w 447"/>
                  <a:gd name="T1" fmla="*/ 0 h 367"/>
                  <a:gd name="T2" fmla="*/ 0 w 447"/>
                  <a:gd name="T3" fmla="*/ 8867 h 367"/>
                  <a:gd name="T4" fmla="*/ 3520 w 447"/>
                  <a:gd name="T5" fmla="*/ 8867 h 367"/>
                  <a:gd name="T6" fmla="*/ 6231 w 447"/>
                  <a:gd name="T7" fmla="*/ 2667 h 367"/>
                  <a:gd name="T8" fmla="*/ 5592 w 447"/>
                  <a:gd name="T9" fmla="*/ 9673 h 367"/>
                  <a:gd name="T10" fmla="*/ 9764 w 447"/>
                  <a:gd name="T11" fmla="*/ 8867 h 367"/>
                  <a:gd name="T12" fmla="*/ 11823 w 447"/>
                  <a:gd name="T13" fmla="*/ 0 h 367"/>
                  <a:gd name="T14" fmla="*/ 1462 w 447"/>
                  <a:gd name="T15" fmla="*/ 0 h 367"/>
                  <a:gd name="T16" fmla="*/ 0 60000 65536"/>
                  <a:gd name="T17" fmla="*/ 0 60000 65536"/>
                  <a:gd name="T18" fmla="*/ 0 60000 65536"/>
                  <a:gd name="T19" fmla="*/ 0 60000 65536"/>
                  <a:gd name="T20" fmla="*/ 0 60000 65536"/>
                  <a:gd name="T21" fmla="*/ 0 60000 65536"/>
                  <a:gd name="T22" fmla="*/ 0 60000 65536"/>
                  <a:gd name="T23" fmla="*/ 0 60000 65536"/>
                  <a:gd name="T24" fmla="*/ 0 w 447"/>
                  <a:gd name="T25" fmla="*/ 0 h 367"/>
                  <a:gd name="T26" fmla="*/ 447 w 447"/>
                  <a:gd name="T27" fmla="*/ 367 h 36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7" h="367">
                    <a:moveTo>
                      <a:pt x="55" y="0"/>
                    </a:moveTo>
                    <a:lnTo>
                      <a:pt x="0" y="335"/>
                    </a:lnTo>
                    <a:lnTo>
                      <a:pt x="133" y="335"/>
                    </a:lnTo>
                    <a:lnTo>
                      <a:pt x="235" y="101"/>
                    </a:lnTo>
                    <a:lnTo>
                      <a:pt x="211" y="366"/>
                    </a:lnTo>
                    <a:lnTo>
                      <a:pt x="368" y="335"/>
                    </a:lnTo>
                    <a:lnTo>
                      <a:pt x="446" y="0"/>
                    </a:lnTo>
                    <a:lnTo>
                      <a:pt x="55" y="0"/>
                    </a:lnTo>
                  </a:path>
                </a:pathLst>
              </a:custGeom>
              <a:solidFill>
                <a:srgbClr val="0000CC"/>
              </a:solidFill>
              <a:ln w="12700" cap="rnd" cmpd="sng">
                <a:noFill/>
                <a:prstDash val="solid"/>
                <a:round/>
                <a:headEnd type="none" w="med" len="med"/>
                <a:tailEnd type="none" w="med" len="med"/>
              </a:ln>
            </p:spPr>
            <p:txBody>
              <a:bodyPr/>
              <a:lstStyle/>
              <a:p>
                <a:endParaRPr lang="en-GB"/>
              </a:p>
            </p:txBody>
          </p:sp>
          <p:sp>
            <p:nvSpPr>
              <p:cNvPr id="30812" name="Freeform 15"/>
              <p:cNvSpPr>
                <a:spLocks/>
              </p:cNvSpPr>
              <p:nvPr/>
            </p:nvSpPr>
            <p:spPr bwMode="auto">
              <a:xfrm>
                <a:off x="872" y="2589"/>
                <a:ext cx="730" cy="602"/>
              </a:xfrm>
              <a:custGeom>
                <a:avLst/>
                <a:gdLst>
                  <a:gd name="T0" fmla="*/ 1479 w 457"/>
                  <a:gd name="T1" fmla="*/ 0 h 377"/>
                  <a:gd name="T2" fmla="*/ 0 w 457"/>
                  <a:gd name="T3" fmla="*/ 9103 h 377"/>
                  <a:gd name="T4" fmla="*/ 3608 w 457"/>
                  <a:gd name="T5" fmla="*/ 9103 h 377"/>
                  <a:gd name="T6" fmla="*/ 6366 w 457"/>
                  <a:gd name="T7" fmla="*/ 2748 h 377"/>
                  <a:gd name="T8" fmla="*/ 5731 w 457"/>
                  <a:gd name="T9" fmla="*/ 9947 h 377"/>
                  <a:gd name="T10" fmla="*/ 9982 w 457"/>
                  <a:gd name="T11" fmla="*/ 9103 h 377"/>
                  <a:gd name="T12" fmla="*/ 12097 w 457"/>
                  <a:gd name="T13" fmla="*/ 0 h 377"/>
                  <a:gd name="T14" fmla="*/ 0 60000 65536"/>
                  <a:gd name="T15" fmla="*/ 0 60000 65536"/>
                  <a:gd name="T16" fmla="*/ 0 60000 65536"/>
                  <a:gd name="T17" fmla="*/ 0 60000 65536"/>
                  <a:gd name="T18" fmla="*/ 0 60000 65536"/>
                  <a:gd name="T19" fmla="*/ 0 60000 65536"/>
                  <a:gd name="T20" fmla="*/ 0 60000 65536"/>
                  <a:gd name="T21" fmla="*/ 0 w 457"/>
                  <a:gd name="T22" fmla="*/ 0 h 377"/>
                  <a:gd name="T23" fmla="*/ 457 w 457"/>
                  <a:gd name="T24" fmla="*/ 377 h 3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7" h="377">
                    <a:moveTo>
                      <a:pt x="56" y="0"/>
                    </a:moveTo>
                    <a:lnTo>
                      <a:pt x="0" y="344"/>
                    </a:lnTo>
                    <a:lnTo>
                      <a:pt x="136" y="344"/>
                    </a:lnTo>
                    <a:lnTo>
                      <a:pt x="240" y="104"/>
                    </a:lnTo>
                    <a:lnTo>
                      <a:pt x="216" y="376"/>
                    </a:lnTo>
                    <a:lnTo>
                      <a:pt x="376" y="344"/>
                    </a:lnTo>
                    <a:lnTo>
                      <a:pt x="45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3" name="Freeform 16"/>
              <p:cNvSpPr>
                <a:spLocks/>
              </p:cNvSpPr>
              <p:nvPr/>
            </p:nvSpPr>
            <p:spPr bwMode="auto">
              <a:xfrm>
                <a:off x="1255" y="1808"/>
                <a:ext cx="165" cy="75"/>
              </a:xfrm>
              <a:custGeom>
                <a:avLst/>
                <a:gdLst>
                  <a:gd name="T0" fmla="*/ 2754 w 103"/>
                  <a:gd name="T1" fmla="*/ 0 h 47"/>
                  <a:gd name="T2" fmla="*/ 0 w 103"/>
                  <a:gd name="T3" fmla="*/ 0 h 47"/>
                  <a:gd name="T4" fmla="*/ 2158 w 103"/>
                  <a:gd name="T5" fmla="*/ 1200 h 47"/>
                  <a:gd name="T6" fmla="*/ 2754 w 103"/>
                  <a:gd name="T7" fmla="*/ 0 h 47"/>
                  <a:gd name="T8" fmla="*/ 0 60000 65536"/>
                  <a:gd name="T9" fmla="*/ 0 60000 65536"/>
                  <a:gd name="T10" fmla="*/ 0 60000 65536"/>
                  <a:gd name="T11" fmla="*/ 0 60000 65536"/>
                  <a:gd name="T12" fmla="*/ 0 w 103"/>
                  <a:gd name="T13" fmla="*/ 0 h 47"/>
                  <a:gd name="T14" fmla="*/ 103 w 103"/>
                  <a:gd name="T15" fmla="*/ 47 h 47"/>
                </a:gdLst>
                <a:ahLst/>
                <a:cxnLst>
                  <a:cxn ang="T8">
                    <a:pos x="T0" y="T1"/>
                  </a:cxn>
                  <a:cxn ang="T9">
                    <a:pos x="T2" y="T3"/>
                  </a:cxn>
                  <a:cxn ang="T10">
                    <a:pos x="T4" y="T5"/>
                  </a:cxn>
                  <a:cxn ang="T11">
                    <a:pos x="T6" y="T7"/>
                  </a:cxn>
                </a:cxnLst>
                <a:rect l="T12" t="T13" r="T14" b="T15"/>
                <a:pathLst>
                  <a:path w="103" h="47">
                    <a:moveTo>
                      <a:pt x="102" y="0"/>
                    </a:moveTo>
                    <a:lnTo>
                      <a:pt x="0" y="0"/>
                    </a:lnTo>
                    <a:lnTo>
                      <a:pt x="80" y="46"/>
                    </a:lnTo>
                    <a:lnTo>
                      <a:pt x="102" y="0"/>
                    </a:lnTo>
                  </a:path>
                </a:pathLst>
              </a:custGeom>
              <a:solidFill>
                <a:srgbClr val="FFFFFF"/>
              </a:solidFill>
              <a:ln w="12700" cap="rnd" cmpd="sng">
                <a:noFill/>
                <a:prstDash val="solid"/>
                <a:round/>
                <a:headEnd type="none" w="med" len="med"/>
                <a:tailEnd type="none" w="med" len="med"/>
              </a:ln>
            </p:spPr>
            <p:txBody>
              <a:bodyPr/>
              <a:lstStyle/>
              <a:p>
                <a:endParaRPr lang="en-GB"/>
              </a:p>
            </p:txBody>
          </p:sp>
          <p:grpSp>
            <p:nvGrpSpPr>
              <p:cNvPr id="30814" name="Group 17"/>
              <p:cNvGrpSpPr>
                <a:grpSpLocks/>
              </p:cNvGrpSpPr>
              <p:nvPr/>
            </p:nvGrpSpPr>
            <p:grpSpPr bwMode="auto">
              <a:xfrm>
                <a:off x="1230" y="2203"/>
                <a:ext cx="1268" cy="950"/>
                <a:chOff x="1230" y="2203"/>
                <a:chExt cx="1268" cy="950"/>
              </a:xfrm>
            </p:grpSpPr>
            <p:sp>
              <p:nvSpPr>
                <p:cNvPr id="30819" name="Freeform 18"/>
                <p:cNvSpPr>
                  <a:spLocks/>
                </p:cNvSpPr>
                <p:nvPr/>
              </p:nvSpPr>
              <p:spPr bwMode="auto">
                <a:xfrm>
                  <a:off x="1230" y="2203"/>
                  <a:ext cx="806" cy="745"/>
                </a:xfrm>
                <a:custGeom>
                  <a:avLst/>
                  <a:gdLst>
                    <a:gd name="T0" fmla="*/ 423 w 505"/>
                    <a:gd name="T1" fmla="*/ 0 h 466"/>
                    <a:gd name="T2" fmla="*/ 13290 w 505"/>
                    <a:gd name="T3" fmla="*/ 11990 h 466"/>
                    <a:gd name="T4" fmla="*/ 12877 w 505"/>
                    <a:gd name="T5" fmla="*/ 12406 h 466"/>
                    <a:gd name="T6" fmla="*/ 0 w 505"/>
                    <a:gd name="T7" fmla="*/ 641 h 466"/>
                    <a:gd name="T8" fmla="*/ 423 w 505"/>
                    <a:gd name="T9" fmla="*/ 0 h 466"/>
                    <a:gd name="T10" fmla="*/ 0 60000 65536"/>
                    <a:gd name="T11" fmla="*/ 0 60000 65536"/>
                    <a:gd name="T12" fmla="*/ 0 60000 65536"/>
                    <a:gd name="T13" fmla="*/ 0 60000 65536"/>
                    <a:gd name="T14" fmla="*/ 0 60000 65536"/>
                    <a:gd name="T15" fmla="*/ 0 w 505"/>
                    <a:gd name="T16" fmla="*/ 0 h 466"/>
                    <a:gd name="T17" fmla="*/ 505 w 505"/>
                    <a:gd name="T18" fmla="*/ 466 h 466"/>
                  </a:gdLst>
                  <a:ahLst/>
                  <a:cxnLst>
                    <a:cxn ang="T10">
                      <a:pos x="T0" y="T1"/>
                    </a:cxn>
                    <a:cxn ang="T11">
                      <a:pos x="T2" y="T3"/>
                    </a:cxn>
                    <a:cxn ang="T12">
                      <a:pos x="T4" y="T5"/>
                    </a:cxn>
                    <a:cxn ang="T13">
                      <a:pos x="T6" y="T7"/>
                    </a:cxn>
                    <a:cxn ang="T14">
                      <a:pos x="T8" y="T9"/>
                    </a:cxn>
                  </a:cxnLst>
                  <a:rect l="T15" t="T16" r="T17" b="T18"/>
                  <a:pathLst>
                    <a:path w="505" h="466">
                      <a:moveTo>
                        <a:pt x="16" y="0"/>
                      </a:moveTo>
                      <a:lnTo>
                        <a:pt x="504" y="449"/>
                      </a:lnTo>
                      <a:lnTo>
                        <a:pt x="488" y="465"/>
                      </a:lnTo>
                      <a:lnTo>
                        <a:pt x="0" y="24"/>
                      </a:lnTo>
                      <a:lnTo>
                        <a:pt x="16"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grpSp>
              <p:nvGrpSpPr>
                <p:cNvPr id="30820" name="Group 19"/>
                <p:cNvGrpSpPr>
                  <a:grpSpLocks/>
                </p:cNvGrpSpPr>
                <p:nvPr/>
              </p:nvGrpSpPr>
              <p:grpSpPr bwMode="auto">
                <a:xfrm>
                  <a:off x="1511" y="2908"/>
                  <a:ext cx="987" cy="245"/>
                  <a:chOff x="3385" y="3722"/>
                  <a:chExt cx="618" cy="153"/>
                </a:xfrm>
              </p:grpSpPr>
              <p:sp>
                <p:nvSpPr>
                  <p:cNvPr id="30821" name="Rectangle 20"/>
                  <p:cNvSpPr>
                    <a:spLocks noChangeArrowheads="1"/>
                  </p:cNvSpPr>
                  <p:nvPr/>
                </p:nvSpPr>
                <p:spPr bwMode="auto">
                  <a:xfrm>
                    <a:off x="3469" y="3750"/>
                    <a:ext cx="503" cy="14"/>
                  </a:xfrm>
                  <a:prstGeom prst="rect">
                    <a:avLst/>
                  </a:prstGeom>
                  <a:solidFill>
                    <a:srgbClr val="FFB399"/>
                  </a:solidFill>
                  <a:ln w="12700">
                    <a:solidFill>
                      <a:srgbClr val="000000"/>
                    </a:solidFill>
                    <a:miter lim="800000"/>
                    <a:headEnd/>
                    <a:tailEnd/>
                  </a:ln>
                </p:spPr>
                <p:txBody>
                  <a:bodyPr wrap="none" anchor="ctr"/>
                  <a:lstStyle/>
                  <a:p>
                    <a:endParaRPr lang="en-GB"/>
                  </a:p>
                </p:txBody>
              </p:sp>
              <p:sp>
                <p:nvSpPr>
                  <p:cNvPr id="30822" name="Freeform 21"/>
                  <p:cNvSpPr>
                    <a:spLocks/>
                  </p:cNvSpPr>
                  <p:nvPr/>
                </p:nvSpPr>
                <p:spPr bwMode="auto">
                  <a:xfrm>
                    <a:off x="3385" y="3722"/>
                    <a:ext cx="81" cy="49"/>
                  </a:xfrm>
                  <a:custGeom>
                    <a:avLst/>
                    <a:gdLst>
                      <a:gd name="T0" fmla="*/ 80 w 81"/>
                      <a:gd name="T1" fmla="*/ 48 h 49"/>
                      <a:gd name="T2" fmla="*/ 0 w 81"/>
                      <a:gd name="T3" fmla="*/ 24 h 49"/>
                      <a:gd name="T4" fmla="*/ 0 w 81"/>
                      <a:gd name="T5" fmla="*/ 0 h 49"/>
                      <a:gd name="T6" fmla="*/ 80 w 81"/>
                      <a:gd name="T7" fmla="*/ 24 h 49"/>
                      <a:gd name="T8" fmla="*/ 80 w 81"/>
                      <a:gd name="T9" fmla="*/ 48 h 49"/>
                      <a:gd name="T10" fmla="*/ 0 60000 65536"/>
                      <a:gd name="T11" fmla="*/ 0 60000 65536"/>
                      <a:gd name="T12" fmla="*/ 0 60000 65536"/>
                      <a:gd name="T13" fmla="*/ 0 60000 65536"/>
                      <a:gd name="T14" fmla="*/ 0 60000 65536"/>
                      <a:gd name="T15" fmla="*/ 0 w 81"/>
                      <a:gd name="T16" fmla="*/ 0 h 49"/>
                      <a:gd name="T17" fmla="*/ 81 w 81"/>
                      <a:gd name="T18" fmla="*/ 49 h 49"/>
                    </a:gdLst>
                    <a:ahLst/>
                    <a:cxnLst>
                      <a:cxn ang="T10">
                        <a:pos x="T0" y="T1"/>
                      </a:cxn>
                      <a:cxn ang="T11">
                        <a:pos x="T2" y="T3"/>
                      </a:cxn>
                      <a:cxn ang="T12">
                        <a:pos x="T4" y="T5"/>
                      </a:cxn>
                      <a:cxn ang="T13">
                        <a:pos x="T6" y="T7"/>
                      </a:cxn>
                      <a:cxn ang="T14">
                        <a:pos x="T8" y="T9"/>
                      </a:cxn>
                    </a:cxnLst>
                    <a:rect l="T15" t="T16" r="T17" b="T18"/>
                    <a:pathLst>
                      <a:path w="81" h="49">
                        <a:moveTo>
                          <a:pt x="80" y="48"/>
                        </a:moveTo>
                        <a:lnTo>
                          <a:pt x="0" y="24"/>
                        </a:lnTo>
                        <a:lnTo>
                          <a:pt x="0" y="0"/>
                        </a:lnTo>
                        <a:lnTo>
                          <a:pt x="80" y="24"/>
                        </a:lnTo>
                        <a:lnTo>
                          <a:pt x="80" y="48"/>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3" name="Freeform 22"/>
                  <p:cNvSpPr>
                    <a:spLocks/>
                  </p:cNvSpPr>
                  <p:nvPr/>
                </p:nvSpPr>
                <p:spPr bwMode="auto">
                  <a:xfrm>
                    <a:off x="3385" y="3722"/>
                    <a:ext cx="594" cy="25"/>
                  </a:xfrm>
                  <a:custGeom>
                    <a:avLst/>
                    <a:gdLst>
                      <a:gd name="T0" fmla="*/ 0 w 594"/>
                      <a:gd name="T1" fmla="*/ 0 h 25"/>
                      <a:gd name="T2" fmla="*/ 512 w 594"/>
                      <a:gd name="T3" fmla="*/ 0 h 25"/>
                      <a:gd name="T4" fmla="*/ 593 w 594"/>
                      <a:gd name="T5" fmla="*/ 24 h 25"/>
                      <a:gd name="T6" fmla="*/ 80 w 594"/>
                      <a:gd name="T7" fmla="*/ 24 h 25"/>
                      <a:gd name="T8" fmla="*/ 0 w 594"/>
                      <a:gd name="T9" fmla="*/ 0 h 25"/>
                      <a:gd name="T10" fmla="*/ 0 60000 65536"/>
                      <a:gd name="T11" fmla="*/ 0 60000 65536"/>
                      <a:gd name="T12" fmla="*/ 0 60000 65536"/>
                      <a:gd name="T13" fmla="*/ 0 60000 65536"/>
                      <a:gd name="T14" fmla="*/ 0 60000 65536"/>
                      <a:gd name="T15" fmla="*/ 0 w 594"/>
                      <a:gd name="T16" fmla="*/ 0 h 25"/>
                      <a:gd name="T17" fmla="*/ 594 w 594"/>
                      <a:gd name="T18" fmla="*/ 25 h 25"/>
                    </a:gdLst>
                    <a:ahLst/>
                    <a:cxnLst>
                      <a:cxn ang="T10">
                        <a:pos x="T0" y="T1"/>
                      </a:cxn>
                      <a:cxn ang="T11">
                        <a:pos x="T2" y="T3"/>
                      </a:cxn>
                      <a:cxn ang="T12">
                        <a:pos x="T4" y="T5"/>
                      </a:cxn>
                      <a:cxn ang="T13">
                        <a:pos x="T6" y="T7"/>
                      </a:cxn>
                      <a:cxn ang="T14">
                        <a:pos x="T8" y="T9"/>
                      </a:cxn>
                    </a:cxnLst>
                    <a:rect l="T15" t="T16" r="T17" b="T18"/>
                    <a:pathLst>
                      <a:path w="594" h="25">
                        <a:moveTo>
                          <a:pt x="0" y="0"/>
                        </a:moveTo>
                        <a:lnTo>
                          <a:pt x="512" y="0"/>
                        </a:lnTo>
                        <a:lnTo>
                          <a:pt x="593" y="24"/>
                        </a:lnTo>
                        <a:lnTo>
                          <a:pt x="80" y="24"/>
                        </a:lnTo>
                        <a:lnTo>
                          <a:pt x="0"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4" name="Freeform 23"/>
                  <p:cNvSpPr>
                    <a:spLocks/>
                  </p:cNvSpPr>
                  <p:nvPr/>
                </p:nvSpPr>
                <p:spPr bwMode="auto">
                  <a:xfrm>
                    <a:off x="3385" y="3746"/>
                    <a:ext cx="618" cy="129"/>
                  </a:xfrm>
                  <a:custGeom>
                    <a:avLst/>
                    <a:gdLst>
                      <a:gd name="T0" fmla="*/ 0 w 618"/>
                      <a:gd name="T1" fmla="*/ 0 h 129"/>
                      <a:gd name="T2" fmla="*/ 0 w 618"/>
                      <a:gd name="T3" fmla="*/ 80 h 129"/>
                      <a:gd name="T4" fmla="*/ 8 w 618"/>
                      <a:gd name="T5" fmla="*/ 72 h 129"/>
                      <a:gd name="T6" fmla="*/ 24 w 618"/>
                      <a:gd name="T7" fmla="*/ 96 h 129"/>
                      <a:gd name="T8" fmla="*/ 40 w 618"/>
                      <a:gd name="T9" fmla="*/ 80 h 129"/>
                      <a:gd name="T10" fmla="*/ 56 w 618"/>
                      <a:gd name="T11" fmla="*/ 112 h 129"/>
                      <a:gd name="T12" fmla="*/ 72 w 618"/>
                      <a:gd name="T13" fmla="*/ 88 h 129"/>
                      <a:gd name="T14" fmla="*/ 80 w 618"/>
                      <a:gd name="T15" fmla="*/ 112 h 129"/>
                      <a:gd name="T16" fmla="*/ 104 w 618"/>
                      <a:gd name="T17" fmla="*/ 104 h 129"/>
                      <a:gd name="T18" fmla="*/ 128 w 618"/>
                      <a:gd name="T19" fmla="*/ 120 h 129"/>
                      <a:gd name="T20" fmla="*/ 136 w 618"/>
                      <a:gd name="T21" fmla="*/ 104 h 129"/>
                      <a:gd name="T22" fmla="*/ 152 w 618"/>
                      <a:gd name="T23" fmla="*/ 112 h 129"/>
                      <a:gd name="T24" fmla="*/ 192 w 618"/>
                      <a:gd name="T25" fmla="*/ 104 h 129"/>
                      <a:gd name="T26" fmla="*/ 208 w 618"/>
                      <a:gd name="T27" fmla="*/ 112 h 129"/>
                      <a:gd name="T28" fmla="*/ 232 w 618"/>
                      <a:gd name="T29" fmla="*/ 104 h 129"/>
                      <a:gd name="T30" fmla="*/ 264 w 618"/>
                      <a:gd name="T31" fmla="*/ 128 h 129"/>
                      <a:gd name="T32" fmla="*/ 296 w 618"/>
                      <a:gd name="T33" fmla="*/ 112 h 129"/>
                      <a:gd name="T34" fmla="*/ 320 w 618"/>
                      <a:gd name="T35" fmla="*/ 128 h 129"/>
                      <a:gd name="T36" fmla="*/ 344 w 618"/>
                      <a:gd name="T37" fmla="*/ 104 h 129"/>
                      <a:gd name="T38" fmla="*/ 368 w 618"/>
                      <a:gd name="T39" fmla="*/ 120 h 129"/>
                      <a:gd name="T40" fmla="*/ 400 w 618"/>
                      <a:gd name="T41" fmla="*/ 112 h 129"/>
                      <a:gd name="T42" fmla="*/ 424 w 618"/>
                      <a:gd name="T43" fmla="*/ 120 h 129"/>
                      <a:gd name="T44" fmla="*/ 480 w 618"/>
                      <a:gd name="T45" fmla="*/ 104 h 129"/>
                      <a:gd name="T46" fmla="*/ 504 w 618"/>
                      <a:gd name="T47" fmla="*/ 128 h 129"/>
                      <a:gd name="T48" fmla="*/ 529 w 618"/>
                      <a:gd name="T49" fmla="*/ 112 h 129"/>
                      <a:gd name="T50" fmla="*/ 561 w 618"/>
                      <a:gd name="T51" fmla="*/ 120 h 129"/>
                      <a:gd name="T52" fmla="*/ 577 w 618"/>
                      <a:gd name="T53" fmla="*/ 104 h 129"/>
                      <a:gd name="T54" fmla="*/ 617 w 618"/>
                      <a:gd name="T55" fmla="*/ 120 h 129"/>
                      <a:gd name="T56" fmla="*/ 593 w 618"/>
                      <a:gd name="T57" fmla="*/ 88 h 129"/>
                      <a:gd name="T58" fmla="*/ 593 w 618"/>
                      <a:gd name="T59" fmla="*/ 24 h 129"/>
                      <a:gd name="T60" fmla="*/ 72 w 618"/>
                      <a:gd name="T61" fmla="*/ 24 h 129"/>
                      <a:gd name="T62" fmla="*/ 0 w 618"/>
                      <a:gd name="T63" fmla="*/ 0 h 1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18"/>
                      <a:gd name="T97" fmla="*/ 0 h 129"/>
                      <a:gd name="T98" fmla="*/ 618 w 618"/>
                      <a:gd name="T99" fmla="*/ 129 h 1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18" h="129">
                        <a:moveTo>
                          <a:pt x="0" y="0"/>
                        </a:moveTo>
                        <a:lnTo>
                          <a:pt x="0" y="80"/>
                        </a:lnTo>
                        <a:lnTo>
                          <a:pt x="8" y="72"/>
                        </a:lnTo>
                        <a:lnTo>
                          <a:pt x="24" y="96"/>
                        </a:lnTo>
                        <a:lnTo>
                          <a:pt x="40" y="80"/>
                        </a:lnTo>
                        <a:lnTo>
                          <a:pt x="56" y="112"/>
                        </a:lnTo>
                        <a:lnTo>
                          <a:pt x="72" y="88"/>
                        </a:lnTo>
                        <a:lnTo>
                          <a:pt x="80" y="112"/>
                        </a:lnTo>
                        <a:lnTo>
                          <a:pt x="104" y="104"/>
                        </a:lnTo>
                        <a:lnTo>
                          <a:pt x="128" y="120"/>
                        </a:lnTo>
                        <a:lnTo>
                          <a:pt x="136" y="104"/>
                        </a:lnTo>
                        <a:lnTo>
                          <a:pt x="152" y="112"/>
                        </a:lnTo>
                        <a:lnTo>
                          <a:pt x="192" y="104"/>
                        </a:lnTo>
                        <a:lnTo>
                          <a:pt x="208" y="112"/>
                        </a:lnTo>
                        <a:lnTo>
                          <a:pt x="232" y="104"/>
                        </a:lnTo>
                        <a:lnTo>
                          <a:pt x="264" y="128"/>
                        </a:lnTo>
                        <a:lnTo>
                          <a:pt x="296" y="112"/>
                        </a:lnTo>
                        <a:lnTo>
                          <a:pt x="320" y="128"/>
                        </a:lnTo>
                        <a:lnTo>
                          <a:pt x="344" y="104"/>
                        </a:lnTo>
                        <a:lnTo>
                          <a:pt x="368" y="120"/>
                        </a:lnTo>
                        <a:lnTo>
                          <a:pt x="400" y="112"/>
                        </a:lnTo>
                        <a:lnTo>
                          <a:pt x="424" y="120"/>
                        </a:lnTo>
                        <a:lnTo>
                          <a:pt x="480" y="104"/>
                        </a:lnTo>
                        <a:lnTo>
                          <a:pt x="504" y="128"/>
                        </a:lnTo>
                        <a:lnTo>
                          <a:pt x="529" y="112"/>
                        </a:lnTo>
                        <a:lnTo>
                          <a:pt x="561" y="120"/>
                        </a:lnTo>
                        <a:lnTo>
                          <a:pt x="577" y="104"/>
                        </a:lnTo>
                        <a:lnTo>
                          <a:pt x="617" y="120"/>
                        </a:lnTo>
                        <a:lnTo>
                          <a:pt x="593" y="88"/>
                        </a:lnTo>
                        <a:lnTo>
                          <a:pt x="593" y="24"/>
                        </a:lnTo>
                        <a:lnTo>
                          <a:pt x="72" y="24"/>
                        </a:lnTo>
                        <a:lnTo>
                          <a:pt x="0" y="0"/>
                        </a:lnTo>
                      </a:path>
                    </a:pathLst>
                  </a:custGeom>
                  <a:solidFill>
                    <a:srgbClr val="FFE94C"/>
                  </a:solidFill>
                  <a:ln w="12700" cap="rnd" cmpd="sng">
                    <a:solidFill>
                      <a:srgbClr val="000000"/>
                    </a:solidFill>
                    <a:prstDash val="solid"/>
                    <a:round/>
                    <a:headEnd type="none" w="med" len="med"/>
                    <a:tailEnd type="none" w="med" len="med"/>
                  </a:ln>
                </p:spPr>
                <p:txBody>
                  <a:bodyPr/>
                  <a:lstStyle/>
                  <a:p>
                    <a:endParaRPr lang="en-GB"/>
                  </a:p>
                </p:txBody>
              </p:sp>
              <p:sp>
                <p:nvSpPr>
                  <p:cNvPr id="30825" name="Freeform 24"/>
                  <p:cNvSpPr>
                    <a:spLocks/>
                  </p:cNvSpPr>
                  <p:nvPr/>
                </p:nvSpPr>
                <p:spPr bwMode="auto">
                  <a:xfrm>
                    <a:off x="3457" y="3786"/>
                    <a:ext cx="17" cy="57"/>
                  </a:xfrm>
                  <a:custGeom>
                    <a:avLst/>
                    <a:gdLst>
                      <a:gd name="T0" fmla="*/ 16 w 17"/>
                      <a:gd name="T1" fmla="*/ 0 h 57"/>
                      <a:gd name="T2" fmla="*/ 0 w 17"/>
                      <a:gd name="T3" fmla="*/ 56 h 57"/>
                      <a:gd name="T4" fmla="*/ 0 w 17"/>
                      <a:gd name="T5" fmla="*/ 48 h 57"/>
                      <a:gd name="T6" fmla="*/ 0 60000 65536"/>
                      <a:gd name="T7" fmla="*/ 0 60000 65536"/>
                      <a:gd name="T8" fmla="*/ 0 60000 65536"/>
                      <a:gd name="T9" fmla="*/ 0 w 17"/>
                      <a:gd name="T10" fmla="*/ 0 h 57"/>
                      <a:gd name="T11" fmla="*/ 17 w 17"/>
                      <a:gd name="T12" fmla="*/ 57 h 57"/>
                    </a:gdLst>
                    <a:ahLst/>
                    <a:cxnLst>
                      <a:cxn ang="T6">
                        <a:pos x="T0" y="T1"/>
                      </a:cxn>
                      <a:cxn ang="T7">
                        <a:pos x="T2" y="T3"/>
                      </a:cxn>
                      <a:cxn ang="T8">
                        <a:pos x="T4" y="T5"/>
                      </a:cxn>
                    </a:cxnLst>
                    <a:rect l="T9" t="T10" r="T11" b="T12"/>
                    <a:pathLst>
                      <a:path w="17" h="57">
                        <a:moveTo>
                          <a:pt x="16" y="0"/>
                        </a:moveTo>
                        <a:lnTo>
                          <a:pt x="0" y="56"/>
                        </a:lnTo>
                        <a:lnTo>
                          <a:pt x="0" y="48"/>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26" name="Line 25"/>
                  <p:cNvSpPr>
                    <a:spLocks noChangeShapeType="1"/>
                  </p:cNvSpPr>
                  <p:nvPr/>
                </p:nvSpPr>
                <p:spPr bwMode="auto">
                  <a:xfrm>
                    <a:off x="3393" y="3774"/>
                    <a:ext cx="0" cy="24"/>
                  </a:xfrm>
                  <a:prstGeom prst="line">
                    <a:avLst/>
                  </a:prstGeom>
                  <a:noFill/>
                  <a:ln w="12700">
                    <a:solidFill>
                      <a:srgbClr val="000000"/>
                    </a:solidFill>
                    <a:round/>
                    <a:headEnd/>
                    <a:tailEnd/>
                  </a:ln>
                </p:spPr>
                <p:txBody>
                  <a:bodyPr wrap="none" anchor="ctr"/>
                  <a:lstStyle/>
                  <a:p>
                    <a:endParaRPr lang="en-GB"/>
                  </a:p>
                </p:txBody>
              </p:sp>
              <p:sp>
                <p:nvSpPr>
                  <p:cNvPr id="30827" name="Line 26"/>
                  <p:cNvSpPr>
                    <a:spLocks noChangeShapeType="1"/>
                  </p:cNvSpPr>
                  <p:nvPr/>
                </p:nvSpPr>
                <p:spPr bwMode="auto">
                  <a:xfrm>
                    <a:off x="3413" y="3782"/>
                    <a:ext cx="0" cy="40"/>
                  </a:xfrm>
                  <a:prstGeom prst="line">
                    <a:avLst/>
                  </a:prstGeom>
                  <a:noFill/>
                  <a:ln w="12700">
                    <a:solidFill>
                      <a:srgbClr val="000000"/>
                    </a:solidFill>
                    <a:round/>
                    <a:headEnd/>
                    <a:tailEnd/>
                  </a:ln>
                </p:spPr>
                <p:txBody>
                  <a:bodyPr wrap="none" anchor="ctr"/>
                  <a:lstStyle/>
                  <a:p>
                    <a:endParaRPr lang="en-GB"/>
                  </a:p>
                </p:txBody>
              </p:sp>
              <p:sp>
                <p:nvSpPr>
                  <p:cNvPr id="30828" name="Line 27"/>
                  <p:cNvSpPr>
                    <a:spLocks noChangeShapeType="1"/>
                  </p:cNvSpPr>
                  <p:nvPr/>
                </p:nvSpPr>
                <p:spPr bwMode="auto">
                  <a:xfrm>
                    <a:off x="3433" y="3782"/>
                    <a:ext cx="0" cy="40"/>
                  </a:xfrm>
                  <a:prstGeom prst="line">
                    <a:avLst/>
                  </a:prstGeom>
                  <a:noFill/>
                  <a:ln w="12700">
                    <a:solidFill>
                      <a:srgbClr val="000000"/>
                    </a:solidFill>
                    <a:round/>
                    <a:headEnd/>
                    <a:tailEnd/>
                  </a:ln>
                </p:spPr>
                <p:txBody>
                  <a:bodyPr wrap="none" anchor="ctr"/>
                  <a:lstStyle/>
                  <a:p>
                    <a:endParaRPr lang="en-GB"/>
                  </a:p>
                </p:txBody>
              </p:sp>
              <p:sp>
                <p:nvSpPr>
                  <p:cNvPr id="30829" name="Line 28"/>
                  <p:cNvSpPr>
                    <a:spLocks noChangeShapeType="1"/>
                  </p:cNvSpPr>
                  <p:nvPr/>
                </p:nvSpPr>
                <p:spPr bwMode="auto">
                  <a:xfrm flipH="1">
                    <a:off x="3481" y="3798"/>
                    <a:ext cx="8" cy="24"/>
                  </a:xfrm>
                  <a:prstGeom prst="line">
                    <a:avLst/>
                  </a:prstGeom>
                  <a:noFill/>
                  <a:ln w="12700">
                    <a:solidFill>
                      <a:srgbClr val="000000"/>
                    </a:solidFill>
                    <a:round/>
                    <a:headEnd/>
                    <a:tailEnd/>
                  </a:ln>
                </p:spPr>
                <p:txBody>
                  <a:bodyPr wrap="none" anchor="ctr"/>
                  <a:lstStyle/>
                  <a:p>
                    <a:endParaRPr lang="en-GB"/>
                  </a:p>
                </p:txBody>
              </p:sp>
              <p:sp>
                <p:nvSpPr>
                  <p:cNvPr id="30830" name="Line 29"/>
                  <p:cNvSpPr>
                    <a:spLocks noChangeShapeType="1"/>
                  </p:cNvSpPr>
                  <p:nvPr/>
                </p:nvSpPr>
                <p:spPr bwMode="auto">
                  <a:xfrm>
                    <a:off x="3517" y="3798"/>
                    <a:ext cx="0" cy="64"/>
                  </a:xfrm>
                  <a:prstGeom prst="line">
                    <a:avLst/>
                  </a:prstGeom>
                  <a:noFill/>
                  <a:ln w="12700">
                    <a:solidFill>
                      <a:srgbClr val="000000"/>
                    </a:solidFill>
                    <a:round/>
                    <a:headEnd/>
                    <a:tailEnd/>
                  </a:ln>
                </p:spPr>
                <p:txBody>
                  <a:bodyPr wrap="none" anchor="ctr"/>
                  <a:lstStyle/>
                  <a:p>
                    <a:endParaRPr lang="en-GB"/>
                  </a:p>
                </p:txBody>
              </p:sp>
              <p:sp>
                <p:nvSpPr>
                  <p:cNvPr id="30831" name="Line 30"/>
                  <p:cNvSpPr>
                    <a:spLocks noChangeShapeType="1"/>
                  </p:cNvSpPr>
                  <p:nvPr/>
                </p:nvSpPr>
                <p:spPr bwMode="auto">
                  <a:xfrm>
                    <a:off x="3549" y="3798"/>
                    <a:ext cx="0" cy="32"/>
                  </a:xfrm>
                  <a:prstGeom prst="line">
                    <a:avLst/>
                  </a:prstGeom>
                  <a:noFill/>
                  <a:ln w="12700">
                    <a:solidFill>
                      <a:srgbClr val="000000"/>
                    </a:solidFill>
                    <a:round/>
                    <a:headEnd/>
                    <a:tailEnd/>
                  </a:ln>
                </p:spPr>
                <p:txBody>
                  <a:bodyPr wrap="none" anchor="ctr"/>
                  <a:lstStyle/>
                  <a:p>
                    <a:endParaRPr lang="en-GB"/>
                  </a:p>
                </p:txBody>
              </p:sp>
              <p:sp>
                <p:nvSpPr>
                  <p:cNvPr id="30832" name="Line 31"/>
                  <p:cNvSpPr>
                    <a:spLocks noChangeShapeType="1"/>
                  </p:cNvSpPr>
                  <p:nvPr/>
                </p:nvSpPr>
                <p:spPr bwMode="auto">
                  <a:xfrm>
                    <a:off x="3589" y="3798"/>
                    <a:ext cx="0" cy="40"/>
                  </a:xfrm>
                  <a:prstGeom prst="line">
                    <a:avLst/>
                  </a:prstGeom>
                  <a:noFill/>
                  <a:ln w="12700">
                    <a:solidFill>
                      <a:srgbClr val="000000"/>
                    </a:solidFill>
                    <a:round/>
                    <a:headEnd/>
                    <a:tailEnd/>
                  </a:ln>
                </p:spPr>
                <p:txBody>
                  <a:bodyPr wrap="none" anchor="ctr"/>
                  <a:lstStyle/>
                  <a:p>
                    <a:endParaRPr lang="en-GB"/>
                  </a:p>
                </p:txBody>
              </p:sp>
              <p:sp>
                <p:nvSpPr>
                  <p:cNvPr id="30833" name="Line 32"/>
                  <p:cNvSpPr>
                    <a:spLocks noChangeShapeType="1"/>
                  </p:cNvSpPr>
                  <p:nvPr/>
                </p:nvSpPr>
                <p:spPr bwMode="auto">
                  <a:xfrm>
                    <a:off x="3625" y="3814"/>
                    <a:ext cx="0" cy="40"/>
                  </a:xfrm>
                  <a:prstGeom prst="line">
                    <a:avLst/>
                  </a:prstGeom>
                  <a:noFill/>
                  <a:ln w="12700">
                    <a:solidFill>
                      <a:srgbClr val="000000"/>
                    </a:solidFill>
                    <a:round/>
                    <a:headEnd/>
                    <a:tailEnd/>
                  </a:ln>
                </p:spPr>
                <p:txBody>
                  <a:bodyPr wrap="none" anchor="ctr"/>
                  <a:lstStyle/>
                  <a:p>
                    <a:endParaRPr lang="en-GB"/>
                  </a:p>
                </p:txBody>
              </p:sp>
              <p:sp>
                <p:nvSpPr>
                  <p:cNvPr id="30834" name="Line 33"/>
                  <p:cNvSpPr>
                    <a:spLocks noChangeShapeType="1"/>
                  </p:cNvSpPr>
                  <p:nvPr/>
                </p:nvSpPr>
                <p:spPr bwMode="auto">
                  <a:xfrm>
                    <a:off x="3657" y="3798"/>
                    <a:ext cx="0" cy="48"/>
                  </a:xfrm>
                  <a:prstGeom prst="line">
                    <a:avLst/>
                  </a:prstGeom>
                  <a:noFill/>
                  <a:ln w="12700">
                    <a:solidFill>
                      <a:srgbClr val="000000"/>
                    </a:solidFill>
                    <a:round/>
                    <a:headEnd/>
                    <a:tailEnd/>
                  </a:ln>
                </p:spPr>
                <p:txBody>
                  <a:bodyPr wrap="none" anchor="ctr"/>
                  <a:lstStyle/>
                  <a:p>
                    <a:endParaRPr lang="en-GB"/>
                  </a:p>
                </p:txBody>
              </p:sp>
              <p:sp>
                <p:nvSpPr>
                  <p:cNvPr id="30835" name="Line 34"/>
                  <p:cNvSpPr>
                    <a:spLocks noChangeShapeType="1"/>
                  </p:cNvSpPr>
                  <p:nvPr/>
                </p:nvSpPr>
                <p:spPr bwMode="auto">
                  <a:xfrm>
                    <a:off x="3685" y="3790"/>
                    <a:ext cx="0" cy="56"/>
                  </a:xfrm>
                  <a:prstGeom prst="line">
                    <a:avLst/>
                  </a:prstGeom>
                  <a:noFill/>
                  <a:ln w="12700">
                    <a:solidFill>
                      <a:srgbClr val="000000"/>
                    </a:solidFill>
                    <a:round/>
                    <a:headEnd/>
                    <a:tailEnd/>
                  </a:ln>
                </p:spPr>
                <p:txBody>
                  <a:bodyPr wrap="none" anchor="ctr"/>
                  <a:lstStyle/>
                  <a:p>
                    <a:endParaRPr lang="en-GB"/>
                  </a:p>
                </p:txBody>
              </p:sp>
              <p:sp>
                <p:nvSpPr>
                  <p:cNvPr id="30836" name="Line 35"/>
                  <p:cNvSpPr>
                    <a:spLocks noChangeShapeType="1"/>
                  </p:cNvSpPr>
                  <p:nvPr/>
                </p:nvSpPr>
                <p:spPr bwMode="auto">
                  <a:xfrm>
                    <a:off x="3729" y="3798"/>
                    <a:ext cx="0" cy="40"/>
                  </a:xfrm>
                  <a:prstGeom prst="line">
                    <a:avLst/>
                  </a:prstGeom>
                  <a:noFill/>
                  <a:ln w="12700">
                    <a:solidFill>
                      <a:srgbClr val="000000"/>
                    </a:solidFill>
                    <a:round/>
                    <a:headEnd/>
                    <a:tailEnd/>
                  </a:ln>
                </p:spPr>
                <p:txBody>
                  <a:bodyPr wrap="none" anchor="ctr"/>
                  <a:lstStyle/>
                  <a:p>
                    <a:endParaRPr lang="en-GB"/>
                  </a:p>
                </p:txBody>
              </p:sp>
              <p:sp>
                <p:nvSpPr>
                  <p:cNvPr id="30837" name="Line 36"/>
                  <p:cNvSpPr>
                    <a:spLocks noChangeShapeType="1"/>
                  </p:cNvSpPr>
                  <p:nvPr/>
                </p:nvSpPr>
                <p:spPr bwMode="auto">
                  <a:xfrm>
                    <a:off x="3769" y="3806"/>
                    <a:ext cx="0" cy="24"/>
                  </a:xfrm>
                  <a:prstGeom prst="line">
                    <a:avLst/>
                  </a:prstGeom>
                  <a:noFill/>
                  <a:ln w="12700">
                    <a:solidFill>
                      <a:srgbClr val="000000"/>
                    </a:solidFill>
                    <a:round/>
                    <a:headEnd/>
                    <a:tailEnd/>
                  </a:ln>
                </p:spPr>
                <p:txBody>
                  <a:bodyPr wrap="none" anchor="ctr"/>
                  <a:lstStyle/>
                  <a:p>
                    <a:endParaRPr lang="en-GB"/>
                  </a:p>
                </p:txBody>
              </p:sp>
              <p:sp>
                <p:nvSpPr>
                  <p:cNvPr id="30838" name="Line 37"/>
                  <p:cNvSpPr>
                    <a:spLocks noChangeShapeType="1"/>
                  </p:cNvSpPr>
                  <p:nvPr/>
                </p:nvSpPr>
                <p:spPr bwMode="auto">
                  <a:xfrm>
                    <a:off x="3805" y="3806"/>
                    <a:ext cx="0" cy="40"/>
                  </a:xfrm>
                  <a:prstGeom prst="line">
                    <a:avLst/>
                  </a:prstGeom>
                  <a:noFill/>
                  <a:ln w="12700">
                    <a:solidFill>
                      <a:srgbClr val="000000"/>
                    </a:solidFill>
                    <a:round/>
                    <a:headEnd/>
                    <a:tailEnd/>
                  </a:ln>
                </p:spPr>
                <p:txBody>
                  <a:bodyPr wrap="none" anchor="ctr"/>
                  <a:lstStyle/>
                  <a:p>
                    <a:endParaRPr lang="en-GB"/>
                  </a:p>
                </p:txBody>
              </p:sp>
              <p:sp>
                <p:nvSpPr>
                  <p:cNvPr id="30839" name="Line 38"/>
                  <p:cNvSpPr>
                    <a:spLocks noChangeShapeType="1"/>
                  </p:cNvSpPr>
                  <p:nvPr/>
                </p:nvSpPr>
                <p:spPr bwMode="auto">
                  <a:xfrm>
                    <a:off x="3845" y="3798"/>
                    <a:ext cx="0" cy="24"/>
                  </a:xfrm>
                  <a:prstGeom prst="line">
                    <a:avLst/>
                  </a:prstGeom>
                  <a:noFill/>
                  <a:ln w="12700">
                    <a:solidFill>
                      <a:srgbClr val="000000"/>
                    </a:solidFill>
                    <a:round/>
                    <a:headEnd/>
                    <a:tailEnd/>
                  </a:ln>
                </p:spPr>
                <p:txBody>
                  <a:bodyPr wrap="none" anchor="ctr"/>
                  <a:lstStyle/>
                  <a:p>
                    <a:endParaRPr lang="en-GB"/>
                  </a:p>
                </p:txBody>
              </p:sp>
              <p:sp>
                <p:nvSpPr>
                  <p:cNvPr id="30840" name="Line 39"/>
                  <p:cNvSpPr>
                    <a:spLocks noChangeShapeType="1"/>
                  </p:cNvSpPr>
                  <p:nvPr/>
                </p:nvSpPr>
                <p:spPr bwMode="auto">
                  <a:xfrm>
                    <a:off x="3897" y="3798"/>
                    <a:ext cx="0" cy="56"/>
                  </a:xfrm>
                  <a:prstGeom prst="line">
                    <a:avLst/>
                  </a:prstGeom>
                  <a:noFill/>
                  <a:ln w="12700">
                    <a:solidFill>
                      <a:srgbClr val="000000"/>
                    </a:solidFill>
                    <a:round/>
                    <a:headEnd/>
                    <a:tailEnd/>
                  </a:ln>
                </p:spPr>
                <p:txBody>
                  <a:bodyPr wrap="none" anchor="ctr"/>
                  <a:lstStyle/>
                  <a:p>
                    <a:endParaRPr lang="en-GB"/>
                  </a:p>
                </p:txBody>
              </p:sp>
              <p:sp>
                <p:nvSpPr>
                  <p:cNvPr id="30841" name="Line 40"/>
                  <p:cNvSpPr>
                    <a:spLocks noChangeShapeType="1"/>
                  </p:cNvSpPr>
                  <p:nvPr/>
                </p:nvSpPr>
                <p:spPr bwMode="auto">
                  <a:xfrm>
                    <a:off x="3934" y="3806"/>
                    <a:ext cx="0" cy="24"/>
                  </a:xfrm>
                  <a:prstGeom prst="line">
                    <a:avLst/>
                  </a:prstGeom>
                  <a:noFill/>
                  <a:ln w="12700">
                    <a:solidFill>
                      <a:srgbClr val="000000"/>
                    </a:solidFill>
                    <a:round/>
                    <a:headEnd/>
                    <a:tailEnd/>
                  </a:ln>
                </p:spPr>
                <p:txBody>
                  <a:bodyPr wrap="none" anchor="ctr"/>
                  <a:lstStyle/>
                  <a:p>
                    <a:endParaRPr lang="en-GB"/>
                  </a:p>
                </p:txBody>
              </p:sp>
              <p:sp>
                <p:nvSpPr>
                  <p:cNvPr id="30842" name="Line 41"/>
                  <p:cNvSpPr>
                    <a:spLocks noChangeShapeType="1"/>
                  </p:cNvSpPr>
                  <p:nvPr/>
                </p:nvSpPr>
                <p:spPr bwMode="auto">
                  <a:xfrm>
                    <a:off x="3966" y="3798"/>
                    <a:ext cx="0" cy="32"/>
                  </a:xfrm>
                  <a:prstGeom prst="line">
                    <a:avLst/>
                  </a:prstGeom>
                  <a:noFill/>
                  <a:ln w="12700">
                    <a:solidFill>
                      <a:srgbClr val="000000"/>
                    </a:solidFill>
                    <a:round/>
                    <a:headEnd/>
                    <a:tailEnd/>
                  </a:ln>
                </p:spPr>
                <p:txBody>
                  <a:bodyPr wrap="none" anchor="ctr"/>
                  <a:lstStyle/>
                  <a:p>
                    <a:endParaRPr lang="en-GB"/>
                  </a:p>
                </p:txBody>
              </p:sp>
            </p:grpSp>
          </p:grpSp>
          <p:sp>
            <p:nvSpPr>
              <p:cNvPr id="30815" name="Freeform 42" descr="Small grid"/>
              <p:cNvSpPr>
                <a:spLocks/>
              </p:cNvSpPr>
              <p:nvPr/>
            </p:nvSpPr>
            <p:spPr bwMode="auto">
              <a:xfrm>
                <a:off x="872" y="2165"/>
                <a:ext cx="347" cy="194"/>
              </a:xfrm>
              <a:custGeom>
                <a:avLst/>
                <a:gdLst>
                  <a:gd name="T0" fmla="*/ 0 w 217"/>
                  <a:gd name="T1" fmla="*/ 1092 h 121"/>
                  <a:gd name="T2" fmla="*/ 3843 w 217"/>
                  <a:gd name="T3" fmla="*/ 0 h 121"/>
                  <a:gd name="T4" fmla="*/ 5774 w 217"/>
                  <a:gd name="T5" fmla="*/ 1948 h 121"/>
                  <a:gd name="T6" fmla="*/ 2143 w 217"/>
                  <a:gd name="T7" fmla="*/ 3264 h 121"/>
                  <a:gd name="T8" fmla="*/ 0 w 217"/>
                  <a:gd name="T9" fmla="*/ 1092 h 121"/>
                  <a:gd name="T10" fmla="*/ 0 60000 65536"/>
                  <a:gd name="T11" fmla="*/ 0 60000 65536"/>
                  <a:gd name="T12" fmla="*/ 0 60000 65536"/>
                  <a:gd name="T13" fmla="*/ 0 60000 65536"/>
                  <a:gd name="T14" fmla="*/ 0 60000 65536"/>
                  <a:gd name="T15" fmla="*/ 0 w 217"/>
                  <a:gd name="T16" fmla="*/ 0 h 121"/>
                  <a:gd name="T17" fmla="*/ 217 w 217"/>
                  <a:gd name="T18" fmla="*/ 121 h 121"/>
                </a:gdLst>
                <a:ahLst/>
                <a:cxnLst>
                  <a:cxn ang="T10">
                    <a:pos x="T0" y="T1"/>
                  </a:cxn>
                  <a:cxn ang="T11">
                    <a:pos x="T2" y="T3"/>
                  </a:cxn>
                  <a:cxn ang="T12">
                    <a:pos x="T4" y="T5"/>
                  </a:cxn>
                  <a:cxn ang="T13">
                    <a:pos x="T6" y="T7"/>
                  </a:cxn>
                  <a:cxn ang="T14">
                    <a:pos x="T8" y="T9"/>
                  </a:cxn>
                </a:cxnLst>
                <a:rect l="T15" t="T16" r="T17" b="T18"/>
                <a:pathLst>
                  <a:path w="217" h="121">
                    <a:moveTo>
                      <a:pt x="0" y="40"/>
                    </a:moveTo>
                    <a:lnTo>
                      <a:pt x="144" y="0"/>
                    </a:lnTo>
                    <a:lnTo>
                      <a:pt x="216" y="72"/>
                    </a:lnTo>
                    <a:lnTo>
                      <a:pt x="80" y="120"/>
                    </a:lnTo>
                    <a:lnTo>
                      <a:pt x="0" y="40"/>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6" name="Freeform 43"/>
              <p:cNvSpPr>
                <a:spLocks/>
              </p:cNvSpPr>
              <p:nvPr/>
            </p:nvSpPr>
            <p:spPr bwMode="auto">
              <a:xfrm>
                <a:off x="1128" y="2140"/>
                <a:ext cx="177" cy="113"/>
              </a:xfrm>
              <a:custGeom>
                <a:avLst/>
                <a:gdLst>
                  <a:gd name="T0" fmla="*/ 0 w 111"/>
                  <a:gd name="T1" fmla="*/ 360 h 71"/>
                  <a:gd name="T2" fmla="*/ 2481 w 111"/>
                  <a:gd name="T3" fmla="*/ 0 h 71"/>
                  <a:gd name="T4" fmla="*/ 2878 w 111"/>
                  <a:gd name="T5" fmla="*/ 912 h 71"/>
                  <a:gd name="T6" fmla="*/ 1154 w 111"/>
                  <a:gd name="T7" fmla="*/ 1811 h 71"/>
                  <a:gd name="T8" fmla="*/ 0 w 111"/>
                  <a:gd name="T9" fmla="*/ 360 h 71"/>
                  <a:gd name="T10" fmla="*/ 0 60000 65536"/>
                  <a:gd name="T11" fmla="*/ 0 60000 65536"/>
                  <a:gd name="T12" fmla="*/ 0 60000 65536"/>
                  <a:gd name="T13" fmla="*/ 0 60000 65536"/>
                  <a:gd name="T14" fmla="*/ 0 60000 65536"/>
                  <a:gd name="T15" fmla="*/ 0 w 111"/>
                  <a:gd name="T16" fmla="*/ 0 h 71"/>
                  <a:gd name="T17" fmla="*/ 111 w 111"/>
                  <a:gd name="T18" fmla="*/ 71 h 71"/>
                </a:gdLst>
                <a:ahLst/>
                <a:cxnLst>
                  <a:cxn ang="T10">
                    <a:pos x="T0" y="T1"/>
                  </a:cxn>
                  <a:cxn ang="T11">
                    <a:pos x="T2" y="T3"/>
                  </a:cxn>
                  <a:cxn ang="T12">
                    <a:pos x="T4" y="T5"/>
                  </a:cxn>
                  <a:cxn ang="T13">
                    <a:pos x="T6" y="T7"/>
                  </a:cxn>
                  <a:cxn ang="T14">
                    <a:pos x="T8" y="T9"/>
                  </a:cxn>
                </a:cxnLst>
                <a:rect l="T15" t="T16" r="T17" b="T18"/>
                <a:pathLst>
                  <a:path w="111" h="71">
                    <a:moveTo>
                      <a:pt x="0" y="14"/>
                    </a:moveTo>
                    <a:lnTo>
                      <a:pt x="95" y="0"/>
                    </a:lnTo>
                    <a:lnTo>
                      <a:pt x="110" y="35"/>
                    </a:lnTo>
                    <a:lnTo>
                      <a:pt x="44" y="70"/>
                    </a:lnTo>
                    <a:lnTo>
                      <a:pt x="0" y="14"/>
                    </a:lnTo>
                  </a:path>
                </a:pathLst>
              </a:custGeom>
              <a:solidFill>
                <a:srgbClr val="FFFFFF"/>
              </a:solidFill>
              <a:ln w="12700" cap="rnd" cmpd="sng">
                <a:noFill/>
                <a:prstDash val="solid"/>
                <a:round/>
                <a:headEnd type="none" w="med" len="med"/>
                <a:tailEnd type="none" w="med" len="med"/>
              </a:ln>
            </p:spPr>
            <p:txBody>
              <a:bodyPr/>
              <a:lstStyle/>
              <a:p>
                <a:endParaRPr lang="en-GB"/>
              </a:p>
            </p:txBody>
          </p:sp>
          <p:sp>
            <p:nvSpPr>
              <p:cNvPr id="30817" name="Freeform 44"/>
              <p:cNvSpPr>
                <a:spLocks/>
              </p:cNvSpPr>
              <p:nvPr/>
            </p:nvSpPr>
            <p:spPr bwMode="auto">
              <a:xfrm>
                <a:off x="1128" y="2140"/>
                <a:ext cx="193" cy="129"/>
              </a:xfrm>
              <a:custGeom>
                <a:avLst/>
                <a:gdLst>
                  <a:gd name="T0" fmla="*/ 0 w 121"/>
                  <a:gd name="T1" fmla="*/ 411 h 81"/>
                  <a:gd name="T2" fmla="*/ 2740 w 121"/>
                  <a:gd name="T3" fmla="*/ 0 h 81"/>
                  <a:gd name="T4" fmla="*/ 3144 w 121"/>
                  <a:gd name="T5" fmla="*/ 1043 h 81"/>
                  <a:gd name="T6" fmla="*/ 1270 w 121"/>
                  <a:gd name="T7" fmla="*/ 2072 h 81"/>
                  <a:gd name="T8" fmla="*/ 0 60000 65536"/>
                  <a:gd name="T9" fmla="*/ 0 60000 65536"/>
                  <a:gd name="T10" fmla="*/ 0 60000 65536"/>
                  <a:gd name="T11" fmla="*/ 0 60000 65536"/>
                  <a:gd name="T12" fmla="*/ 0 w 121"/>
                  <a:gd name="T13" fmla="*/ 0 h 81"/>
                  <a:gd name="T14" fmla="*/ 121 w 121"/>
                  <a:gd name="T15" fmla="*/ 81 h 81"/>
                </a:gdLst>
                <a:ahLst/>
                <a:cxnLst>
                  <a:cxn ang="T8">
                    <a:pos x="T0" y="T1"/>
                  </a:cxn>
                  <a:cxn ang="T9">
                    <a:pos x="T2" y="T3"/>
                  </a:cxn>
                  <a:cxn ang="T10">
                    <a:pos x="T4" y="T5"/>
                  </a:cxn>
                  <a:cxn ang="T11">
                    <a:pos x="T6" y="T7"/>
                  </a:cxn>
                </a:cxnLst>
                <a:rect l="T12" t="T13" r="T14" b="T15"/>
                <a:pathLst>
                  <a:path w="121" h="81">
                    <a:moveTo>
                      <a:pt x="0" y="16"/>
                    </a:moveTo>
                    <a:lnTo>
                      <a:pt x="104" y="0"/>
                    </a:lnTo>
                    <a:lnTo>
                      <a:pt x="120" y="40"/>
                    </a:lnTo>
                    <a:lnTo>
                      <a:pt x="48" y="8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8" name="Freeform 45"/>
              <p:cNvSpPr>
                <a:spLocks/>
              </p:cNvSpPr>
              <p:nvPr/>
            </p:nvSpPr>
            <p:spPr bwMode="auto">
              <a:xfrm>
                <a:off x="1396" y="2293"/>
                <a:ext cx="155" cy="155"/>
              </a:xfrm>
              <a:custGeom>
                <a:avLst/>
                <a:gdLst>
                  <a:gd name="T0" fmla="*/ 0 w 97"/>
                  <a:gd name="T1" fmla="*/ 2544 h 97"/>
                  <a:gd name="T2" fmla="*/ 0 w 97"/>
                  <a:gd name="T3" fmla="*/ 1059 h 97"/>
                  <a:gd name="T4" fmla="*/ 1918 w 97"/>
                  <a:gd name="T5" fmla="*/ 0 h 97"/>
                  <a:gd name="T6" fmla="*/ 2544 w 97"/>
                  <a:gd name="T7" fmla="*/ 2136 h 97"/>
                  <a:gd name="T8" fmla="*/ 0 w 97"/>
                  <a:gd name="T9" fmla="*/ 2544 h 97"/>
                  <a:gd name="T10" fmla="*/ 0 60000 65536"/>
                  <a:gd name="T11" fmla="*/ 0 60000 65536"/>
                  <a:gd name="T12" fmla="*/ 0 60000 65536"/>
                  <a:gd name="T13" fmla="*/ 0 60000 65536"/>
                  <a:gd name="T14" fmla="*/ 0 60000 65536"/>
                  <a:gd name="T15" fmla="*/ 0 w 97"/>
                  <a:gd name="T16" fmla="*/ 0 h 97"/>
                  <a:gd name="T17" fmla="*/ 97 w 97"/>
                  <a:gd name="T18" fmla="*/ 97 h 97"/>
                </a:gdLst>
                <a:ahLst/>
                <a:cxnLst>
                  <a:cxn ang="T10">
                    <a:pos x="T0" y="T1"/>
                  </a:cxn>
                  <a:cxn ang="T11">
                    <a:pos x="T2" y="T3"/>
                  </a:cxn>
                  <a:cxn ang="T12">
                    <a:pos x="T4" y="T5"/>
                  </a:cxn>
                  <a:cxn ang="T13">
                    <a:pos x="T6" y="T7"/>
                  </a:cxn>
                  <a:cxn ang="T14">
                    <a:pos x="T8" y="T9"/>
                  </a:cxn>
                </a:cxnLst>
                <a:rect l="T15" t="T16" r="T17" b="T18"/>
                <a:pathLst>
                  <a:path w="97" h="97">
                    <a:moveTo>
                      <a:pt x="0" y="96"/>
                    </a:moveTo>
                    <a:lnTo>
                      <a:pt x="0" y="40"/>
                    </a:lnTo>
                    <a:lnTo>
                      <a:pt x="72" y="0"/>
                    </a:lnTo>
                    <a:lnTo>
                      <a:pt x="96" y="80"/>
                    </a:lnTo>
                    <a:lnTo>
                      <a:pt x="0" y="96"/>
                    </a:lnTo>
                  </a:path>
                </a:pathLst>
              </a:custGeom>
              <a:solidFill>
                <a:srgbClr val="FFFFFF"/>
              </a:solidFill>
              <a:ln w="12700" cap="rnd" cmpd="sng">
                <a:solidFill>
                  <a:srgbClr val="000000"/>
                </a:solidFill>
                <a:prstDash val="solid"/>
                <a:round/>
                <a:headEnd type="none" w="med" len="med"/>
                <a:tailEnd type="none" w="med" len="med"/>
              </a:ln>
            </p:spPr>
            <p:txBody>
              <a:bodyPr/>
              <a:lstStyle/>
              <a:p>
                <a:endParaRPr lang="en-GB"/>
              </a:p>
            </p:txBody>
          </p:sp>
        </p:grpSp>
        <p:sp>
          <p:nvSpPr>
            <p:cNvPr id="30731" name="Arc 46"/>
            <p:cNvSpPr>
              <a:spLocks/>
            </p:cNvSpPr>
            <p:nvPr/>
          </p:nvSpPr>
          <p:spPr bwMode="auto">
            <a:xfrm>
              <a:off x="1439" y="1864"/>
              <a:ext cx="81" cy="7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2700" cap="rnd">
              <a:noFill/>
              <a:round/>
              <a:headEnd/>
              <a:tailEnd/>
            </a:ln>
          </p:spPr>
          <p:txBody>
            <a:bodyPr wrap="none" anchor="ctr"/>
            <a:lstStyle/>
            <a:p>
              <a:endParaRPr lang="en-GB"/>
            </a:p>
          </p:txBody>
        </p:sp>
        <p:sp>
          <p:nvSpPr>
            <p:cNvPr id="30732" name="Arc 47"/>
            <p:cNvSpPr>
              <a:spLocks/>
            </p:cNvSpPr>
            <p:nvPr/>
          </p:nvSpPr>
          <p:spPr bwMode="auto">
            <a:xfrm>
              <a:off x="1439" y="1864"/>
              <a:ext cx="73" cy="6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2700" cap="rnd">
              <a:solidFill>
                <a:srgbClr val="000000"/>
              </a:solidFill>
              <a:round/>
              <a:headEnd/>
              <a:tailEnd/>
            </a:ln>
          </p:spPr>
          <p:txBody>
            <a:bodyPr wrap="none" anchor="ctr"/>
            <a:lstStyle/>
            <a:p>
              <a:endParaRPr lang="en-GB"/>
            </a:p>
          </p:txBody>
        </p:sp>
        <p:sp>
          <p:nvSpPr>
            <p:cNvPr id="30733" name="Oval 48"/>
            <p:cNvSpPr>
              <a:spLocks noChangeArrowheads="1"/>
            </p:cNvSpPr>
            <p:nvPr/>
          </p:nvSpPr>
          <p:spPr bwMode="auto">
            <a:xfrm>
              <a:off x="1447" y="1884"/>
              <a:ext cx="24" cy="23"/>
            </a:xfrm>
            <a:prstGeom prst="ellipse">
              <a:avLst/>
            </a:prstGeom>
            <a:solidFill>
              <a:srgbClr val="99B8FF"/>
            </a:solidFill>
            <a:ln w="12700">
              <a:solidFill>
                <a:srgbClr val="000000"/>
              </a:solidFill>
              <a:round/>
              <a:headEnd/>
              <a:tailEnd/>
            </a:ln>
          </p:spPr>
          <p:txBody>
            <a:bodyPr wrap="none" anchor="ctr"/>
            <a:lstStyle/>
            <a:p>
              <a:endParaRPr lang="en-GB"/>
            </a:p>
          </p:txBody>
        </p:sp>
        <p:sp>
          <p:nvSpPr>
            <p:cNvPr id="30734" name="Oval 49"/>
            <p:cNvSpPr>
              <a:spLocks noChangeArrowheads="1"/>
            </p:cNvSpPr>
            <p:nvPr/>
          </p:nvSpPr>
          <p:spPr bwMode="auto">
            <a:xfrm>
              <a:off x="1454" y="1891"/>
              <a:ext cx="24" cy="22"/>
            </a:xfrm>
            <a:prstGeom prst="ellipse">
              <a:avLst/>
            </a:prstGeom>
            <a:solidFill>
              <a:srgbClr val="661900"/>
            </a:solidFill>
            <a:ln w="12700">
              <a:noFill/>
              <a:round/>
              <a:headEnd/>
              <a:tailEnd/>
            </a:ln>
          </p:spPr>
          <p:txBody>
            <a:bodyPr wrap="none" anchor="ctr"/>
            <a:lstStyle/>
            <a:p>
              <a:endParaRPr lang="en-GB"/>
            </a:p>
          </p:txBody>
        </p:sp>
        <p:sp>
          <p:nvSpPr>
            <p:cNvPr id="30735" name="Freeform 50"/>
            <p:cNvSpPr>
              <a:spLocks/>
            </p:cNvSpPr>
            <p:nvPr/>
          </p:nvSpPr>
          <p:spPr bwMode="auto">
            <a:xfrm>
              <a:off x="2091" y="3311"/>
              <a:ext cx="444" cy="245"/>
            </a:xfrm>
            <a:custGeom>
              <a:avLst/>
              <a:gdLst>
                <a:gd name="T0" fmla="*/ 3295 w 257"/>
                <a:gd name="T1" fmla="*/ 221 h 153"/>
                <a:gd name="T2" fmla="*/ 4421 w 257"/>
                <a:gd name="T3" fmla="*/ 0 h 153"/>
                <a:gd name="T4" fmla="*/ 5506 w 257"/>
                <a:gd name="T5" fmla="*/ 221 h 153"/>
                <a:gd name="T6" fmla="*/ 6244 w 257"/>
                <a:gd name="T7" fmla="*/ 221 h 153"/>
                <a:gd name="T8" fmla="*/ 6981 w 257"/>
                <a:gd name="T9" fmla="*/ 0 h 153"/>
                <a:gd name="T10" fmla="*/ 8080 w 257"/>
                <a:gd name="T11" fmla="*/ 439 h 153"/>
                <a:gd name="T12" fmla="*/ 8839 w 257"/>
                <a:gd name="T13" fmla="*/ 439 h 153"/>
                <a:gd name="T14" fmla="*/ 9538 w 257"/>
                <a:gd name="T15" fmla="*/ 439 h 153"/>
                <a:gd name="T16" fmla="*/ 9915 w 257"/>
                <a:gd name="T17" fmla="*/ 862 h 153"/>
                <a:gd name="T18" fmla="*/ 10665 w 257"/>
                <a:gd name="T19" fmla="*/ 1071 h 153"/>
                <a:gd name="T20" fmla="*/ 11375 w 257"/>
                <a:gd name="T21" fmla="*/ 1292 h 153"/>
                <a:gd name="T22" fmla="*/ 11375 w 257"/>
                <a:gd name="T23" fmla="*/ 1939 h 153"/>
                <a:gd name="T24" fmla="*/ 11040 w 257"/>
                <a:gd name="T25" fmla="*/ 2157 h 153"/>
                <a:gd name="T26" fmla="*/ 11375 w 257"/>
                <a:gd name="T27" fmla="*/ 2602 h 153"/>
                <a:gd name="T28" fmla="*/ 11375 w 257"/>
                <a:gd name="T29" fmla="*/ 3026 h 153"/>
                <a:gd name="T30" fmla="*/ 10297 w 257"/>
                <a:gd name="T31" fmla="*/ 3454 h 153"/>
                <a:gd name="T32" fmla="*/ 9205 w 257"/>
                <a:gd name="T33" fmla="*/ 3454 h 153"/>
                <a:gd name="T34" fmla="*/ 8839 w 257"/>
                <a:gd name="T35" fmla="*/ 3893 h 153"/>
                <a:gd name="T36" fmla="*/ 7342 w 257"/>
                <a:gd name="T37" fmla="*/ 4098 h 153"/>
                <a:gd name="T38" fmla="*/ 6620 w 257"/>
                <a:gd name="T39" fmla="*/ 3893 h 153"/>
                <a:gd name="T40" fmla="*/ 5506 w 257"/>
                <a:gd name="T41" fmla="*/ 3893 h 153"/>
                <a:gd name="T42" fmla="*/ 4421 w 257"/>
                <a:gd name="T43" fmla="*/ 4098 h 153"/>
                <a:gd name="T44" fmla="*/ 2961 w 257"/>
                <a:gd name="T45" fmla="*/ 3893 h 153"/>
                <a:gd name="T46" fmla="*/ 2203 w 257"/>
                <a:gd name="T47" fmla="*/ 3675 h 153"/>
                <a:gd name="T48" fmla="*/ 1835 w 257"/>
                <a:gd name="T49" fmla="*/ 3236 h 153"/>
                <a:gd name="T50" fmla="*/ 1092 w 257"/>
                <a:gd name="T51" fmla="*/ 3026 h 153"/>
                <a:gd name="T52" fmla="*/ 366 w 257"/>
                <a:gd name="T53" fmla="*/ 2813 h 153"/>
                <a:gd name="T54" fmla="*/ 366 w 257"/>
                <a:gd name="T55" fmla="*/ 2157 h 153"/>
                <a:gd name="T56" fmla="*/ 0 w 257"/>
                <a:gd name="T57" fmla="*/ 1715 h 153"/>
                <a:gd name="T58" fmla="*/ 366 w 257"/>
                <a:gd name="T59" fmla="*/ 1292 h 153"/>
                <a:gd name="T60" fmla="*/ 738 w 257"/>
                <a:gd name="T61" fmla="*/ 1071 h 153"/>
                <a:gd name="T62" fmla="*/ 1460 w 257"/>
                <a:gd name="T63" fmla="*/ 862 h 153"/>
                <a:gd name="T64" fmla="*/ 1835 w 257"/>
                <a:gd name="T65" fmla="*/ 644 h 153"/>
                <a:gd name="T66" fmla="*/ 2961 w 257"/>
                <a:gd name="T67" fmla="*/ 439 h 15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7"/>
                <a:gd name="T103" fmla="*/ 0 h 153"/>
                <a:gd name="T104" fmla="*/ 257 w 257"/>
                <a:gd name="T105" fmla="*/ 153 h 15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7" h="153">
                  <a:moveTo>
                    <a:pt x="72" y="16"/>
                  </a:moveTo>
                  <a:lnTo>
                    <a:pt x="72" y="8"/>
                  </a:lnTo>
                  <a:lnTo>
                    <a:pt x="88" y="8"/>
                  </a:lnTo>
                  <a:lnTo>
                    <a:pt x="96" y="0"/>
                  </a:lnTo>
                  <a:lnTo>
                    <a:pt x="104" y="0"/>
                  </a:lnTo>
                  <a:lnTo>
                    <a:pt x="120" y="8"/>
                  </a:lnTo>
                  <a:lnTo>
                    <a:pt x="128" y="8"/>
                  </a:lnTo>
                  <a:lnTo>
                    <a:pt x="136" y="8"/>
                  </a:lnTo>
                  <a:lnTo>
                    <a:pt x="144" y="0"/>
                  </a:lnTo>
                  <a:lnTo>
                    <a:pt x="152" y="0"/>
                  </a:lnTo>
                  <a:lnTo>
                    <a:pt x="168" y="8"/>
                  </a:lnTo>
                  <a:lnTo>
                    <a:pt x="176" y="16"/>
                  </a:lnTo>
                  <a:lnTo>
                    <a:pt x="184" y="16"/>
                  </a:lnTo>
                  <a:lnTo>
                    <a:pt x="192" y="16"/>
                  </a:lnTo>
                  <a:lnTo>
                    <a:pt x="200" y="16"/>
                  </a:lnTo>
                  <a:lnTo>
                    <a:pt x="208" y="16"/>
                  </a:lnTo>
                  <a:lnTo>
                    <a:pt x="216" y="24"/>
                  </a:lnTo>
                  <a:lnTo>
                    <a:pt x="216" y="32"/>
                  </a:lnTo>
                  <a:lnTo>
                    <a:pt x="224" y="32"/>
                  </a:lnTo>
                  <a:lnTo>
                    <a:pt x="232" y="40"/>
                  </a:lnTo>
                  <a:lnTo>
                    <a:pt x="240" y="48"/>
                  </a:lnTo>
                  <a:lnTo>
                    <a:pt x="248" y="48"/>
                  </a:lnTo>
                  <a:lnTo>
                    <a:pt x="248" y="56"/>
                  </a:lnTo>
                  <a:lnTo>
                    <a:pt x="248" y="72"/>
                  </a:lnTo>
                  <a:lnTo>
                    <a:pt x="248" y="80"/>
                  </a:lnTo>
                  <a:lnTo>
                    <a:pt x="240" y="80"/>
                  </a:lnTo>
                  <a:lnTo>
                    <a:pt x="248" y="88"/>
                  </a:lnTo>
                  <a:lnTo>
                    <a:pt x="248" y="96"/>
                  </a:lnTo>
                  <a:lnTo>
                    <a:pt x="256" y="104"/>
                  </a:lnTo>
                  <a:lnTo>
                    <a:pt x="248" y="112"/>
                  </a:lnTo>
                  <a:lnTo>
                    <a:pt x="240" y="120"/>
                  </a:lnTo>
                  <a:lnTo>
                    <a:pt x="224" y="128"/>
                  </a:lnTo>
                  <a:lnTo>
                    <a:pt x="216" y="128"/>
                  </a:lnTo>
                  <a:lnTo>
                    <a:pt x="200" y="128"/>
                  </a:lnTo>
                  <a:lnTo>
                    <a:pt x="200" y="136"/>
                  </a:lnTo>
                  <a:lnTo>
                    <a:pt x="192" y="144"/>
                  </a:lnTo>
                  <a:lnTo>
                    <a:pt x="176" y="152"/>
                  </a:lnTo>
                  <a:lnTo>
                    <a:pt x="160" y="152"/>
                  </a:lnTo>
                  <a:lnTo>
                    <a:pt x="152" y="152"/>
                  </a:lnTo>
                  <a:lnTo>
                    <a:pt x="144" y="144"/>
                  </a:lnTo>
                  <a:lnTo>
                    <a:pt x="136" y="144"/>
                  </a:lnTo>
                  <a:lnTo>
                    <a:pt x="120" y="144"/>
                  </a:lnTo>
                  <a:lnTo>
                    <a:pt x="112" y="152"/>
                  </a:lnTo>
                  <a:lnTo>
                    <a:pt x="96" y="152"/>
                  </a:lnTo>
                  <a:lnTo>
                    <a:pt x="80" y="152"/>
                  </a:lnTo>
                  <a:lnTo>
                    <a:pt x="64" y="144"/>
                  </a:lnTo>
                  <a:lnTo>
                    <a:pt x="56" y="136"/>
                  </a:lnTo>
                  <a:lnTo>
                    <a:pt x="48" y="136"/>
                  </a:lnTo>
                  <a:lnTo>
                    <a:pt x="48" y="128"/>
                  </a:lnTo>
                  <a:lnTo>
                    <a:pt x="40" y="120"/>
                  </a:lnTo>
                  <a:lnTo>
                    <a:pt x="32" y="120"/>
                  </a:lnTo>
                  <a:lnTo>
                    <a:pt x="24" y="112"/>
                  </a:lnTo>
                  <a:lnTo>
                    <a:pt x="8" y="112"/>
                  </a:lnTo>
                  <a:lnTo>
                    <a:pt x="8" y="104"/>
                  </a:lnTo>
                  <a:lnTo>
                    <a:pt x="0" y="96"/>
                  </a:lnTo>
                  <a:lnTo>
                    <a:pt x="8" y="80"/>
                  </a:lnTo>
                  <a:lnTo>
                    <a:pt x="8" y="72"/>
                  </a:lnTo>
                  <a:lnTo>
                    <a:pt x="0" y="64"/>
                  </a:lnTo>
                  <a:lnTo>
                    <a:pt x="0" y="56"/>
                  </a:lnTo>
                  <a:lnTo>
                    <a:pt x="8" y="48"/>
                  </a:lnTo>
                  <a:lnTo>
                    <a:pt x="8" y="40"/>
                  </a:lnTo>
                  <a:lnTo>
                    <a:pt x="16" y="40"/>
                  </a:lnTo>
                  <a:lnTo>
                    <a:pt x="24" y="40"/>
                  </a:lnTo>
                  <a:lnTo>
                    <a:pt x="32" y="32"/>
                  </a:lnTo>
                  <a:lnTo>
                    <a:pt x="32" y="24"/>
                  </a:lnTo>
                  <a:lnTo>
                    <a:pt x="40" y="24"/>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6" name="Freeform 51"/>
            <p:cNvSpPr>
              <a:spLocks/>
            </p:cNvSpPr>
            <p:nvPr/>
          </p:nvSpPr>
          <p:spPr bwMode="auto">
            <a:xfrm>
              <a:off x="3103" y="3388"/>
              <a:ext cx="333" cy="219"/>
            </a:xfrm>
            <a:custGeom>
              <a:avLst/>
              <a:gdLst>
                <a:gd name="T0" fmla="*/ 2554 w 193"/>
                <a:gd name="T1" fmla="*/ 0 h 137"/>
                <a:gd name="T2" fmla="*/ 3271 w 193"/>
                <a:gd name="T3" fmla="*/ 0 h 137"/>
                <a:gd name="T4" fmla="*/ 4006 w 193"/>
                <a:gd name="T5" fmla="*/ 0 h 137"/>
                <a:gd name="T6" fmla="*/ 4724 w 193"/>
                <a:gd name="T7" fmla="*/ 0 h 137"/>
                <a:gd name="T8" fmla="*/ 5459 w 193"/>
                <a:gd name="T9" fmla="*/ 0 h 137"/>
                <a:gd name="T10" fmla="*/ 6196 w 193"/>
                <a:gd name="T11" fmla="*/ 219 h 137"/>
                <a:gd name="T12" fmla="*/ 6912 w 193"/>
                <a:gd name="T13" fmla="*/ 219 h 137"/>
                <a:gd name="T14" fmla="*/ 7649 w 193"/>
                <a:gd name="T15" fmla="*/ 436 h 137"/>
                <a:gd name="T16" fmla="*/ 8028 w 193"/>
                <a:gd name="T17" fmla="*/ 854 h 137"/>
                <a:gd name="T18" fmla="*/ 8368 w 193"/>
                <a:gd name="T19" fmla="*/ 1066 h 137"/>
                <a:gd name="T20" fmla="*/ 8732 w 193"/>
                <a:gd name="T21" fmla="*/ 1503 h 137"/>
                <a:gd name="T22" fmla="*/ 8368 w 193"/>
                <a:gd name="T23" fmla="*/ 1920 h 137"/>
                <a:gd name="T24" fmla="*/ 8732 w 193"/>
                <a:gd name="T25" fmla="*/ 2142 h 137"/>
                <a:gd name="T26" fmla="*/ 8732 w 193"/>
                <a:gd name="T27" fmla="*/ 2561 h 137"/>
                <a:gd name="T28" fmla="*/ 8028 w 193"/>
                <a:gd name="T29" fmla="*/ 2988 h 137"/>
                <a:gd name="T30" fmla="*/ 6912 w 193"/>
                <a:gd name="T31" fmla="*/ 2988 h 137"/>
                <a:gd name="T32" fmla="*/ 6537 w 193"/>
                <a:gd name="T33" fmla="*/ 3424 h 137"/>
                <a:gd name="T34" fmla="*/ 5827 w 193"/>
                <a:gd name="T35" fmla="*/ 3424 h 137"/>
                <a:gd name="T36" fmla="*/ 4724 w 193"/>
                <a:gd name="T37" fmla="*/ 3424 h 137"/>
                <a:gd name="T38" fmla="*/ 4370 w 193"/>
                <a:gd name="T39" fmla="*/ 3424 h 137"/>
                <a:gd name="T40" fmla="*/ 3271 w 193"/>
                <a:gd name="T41" fmla="*/ 3624 h 137"/>
                <a:gd name="T42" fmla="*/ 2188 w 193"/>
                <a:gd name="T43" fmla="*/ 3424 h 137"/>
                <a:gd name="T44" fmla="*/ 1819 w 193"/>
                <a:gd name="T45" fmla="*/ 2988 h 137"/>
                <a:gd name="T46" fmla="*/ 1089 w 193"/>
                <a:gd name="T47" fmla="*/ 2770 h 137"/>
                <a:gd name="T48" fmla="*/ 366 w 193"/>
                <a:gd name="T49" fmla="*/ 2561 h 137"/>
                <a:gd name="T50" fmla="*/ 0 w 193"/>
                <a:gd name="T51" fmla="*/ 2142 h 137"/>
                <a:gd name="T52" fmla="*/ 366 w 193"/>
                <a:gd name="T53" fmla="*/ 1704 h 137"/>
                <a:gd name="T54" fmla="*/ 0 w 193"/>
                <a:gd name="T55" fmla="*/ 1288 h 137"/>
                <a:gd name="T56" fmla="*/ 366 w 193"/>
                <a:gd name="T57" fmla="*/ 854 h 137"/>
                <a:gd name="T58" fmla="*/ 1089 w 193"/>
                <a:gd name="T59" fmla="*/ 854 h 137"/>
                <a:gd name="T60" fmla="*/ 1089 w 193"/>
                <a:gd name="T61" fmla="*/ 436 h 137"/>
                <a:gd name="T62" fmla="*/ 1453 w 193"/>
                <a:gd name="T63" fmla="*/ 219 h 137"/>
                <a:gd name="T64" fmla="*/ 2188 w 193"/>
                <a:gd name="T65" fmla="*/ 219 h 13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3"/>
                <a:gd name="T100" fmla="*/ 0 h 137"/>
                <a:gd name="T101" fmla="*/ 193 w 193"/>
                <a:gd name="T102" fmla="*/ 137 h 13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3" h="137">
                  <a:moveTo>
                    <a:pt x="56" y="8"/>
                  </a:moveTo>
                  <a:lnTo>
                    <a:pt x="56" y="0"/>
                  </a:lnTo>
                  <a:lnTo>
                    <a:pt x="64" y="0"/>
                  </a:lnTo>
                  <a:lnTo>
                    <a:pt x="72" y="0"/>
                  </a:lnTo>
                  <a:lnTo>
                    <a:pt x="80" y="0"/>
                  </a:lnTo>
                  <a:lnTo>
                    <a:pt x="88" y="0"/>
                  </a:lnTo>
                  <a:lnTo>
                    <a:pt x="96" y="0"/>
                  </a:lnTo>
                  <a:lnTo>
                    <a:pt x="104" y="0"/>
                  </a:lnTo>
                  <a:lnTo>
                    <a:pt x="112" y="0"/>
                  </a:lnTo>
                  <a:lnTo>
                    <a:pt x="120" y="0"/>
                  </a:lnTo>
                  <a:lnTo>
                    <a:pt x="128" y="0"/>
                  </a:lnTo>
                  <a:lnTo>
                    <a:pt x="136" y="8"/>
                  </a:lnTo>
                  <a:lnTo>
                    <a:pt x="144" y="8"/>
                  </a:lnTo>
                  <a:lnTo>
                    <a:pt x="152" y="8"/>
                  </a:lnTo>
                  <a:lnTo>
                    <a:pt x="160" y="8"/>
                  </a:lnTo>
                  <a:lnTo>
                    <a:pt x="168" y="16"/>
                  </a:lnTo>
                  <a:lnTo>
                    <a:pt x="168" y="24"/>
                  </a:lnTo>
                  <a:lnTo>
                    <a:pt x="176" y="32"/>
                  </a:lnTo>
                  <a:lnTo>
                    <a:pt x="184" y="32"/>
                  </a:lnTo>
                  <a:lnTo>
                    <a:pt x="184" y="40"/>
                  </a:lnTo>
                  <a:lnTo>
                    <a:pt x="192" y="48"/>
                  </a:lnTo>
                  <a:lnTo>
                    <a:pt x="192" y="56"/>
                  </a:lnTo>
                  <a:lnTo>
                    <a:pt x="184" y="64"/>
                  </a:lnTo>
                  <a:lnTo>
                    <a:pt x="184" y="72"/>
                  </a:lnTo>
                  <a:lnTo>
                    <a:pt x="192" y="72"/>
                  </a:lnTo>
                  <a:lnTo>
                    <a:pt x="192" y="80"/>
                  </a:lnTo>
                  <a:lnTo>
                    <a:pt x="192" y="88"/>
                  </a:lnTo>
                  <a:lnTo>
                    <a:pt x="192" y="96"/>
                  </a:lnTo>
                  <a:lnTo>
                    <a:pt x="184" y="104"/>
                  </a:lnTo>
                  <a:lnTo>
                    <a:pt x="176" y="112"/>
                  </a:lnTo>
                  <a:lnTo>
                    <a:pt x="168" y="112"/>
                  </a:lnTo>
                  <a:lnTo>
                    <a:pt x="152" y="112"/>
                  </a:lnTo>
                  <a:lnTo>
                    <a:pt x="152" y="120"/>
                  </a:lnTo>
                  <a:lnTo>
                    <a:pt x="144" y="128"/>
                  </a:lnTo>
                  <a:lnTo>
                    <a:pt x="136" y="128"/>
                  </a:lnTo>
                  <a:lnTo>
                    <a:pt x="128" y="128"/>
                  </a:lnTo>
                  <a:lnTo>
                    <a:pt x="120" y="128"/>
                  </a:lnTo>
                  <a:lnTo>
                    <a:pt x="104" y="128"/>
                  </a:lnTo>
                  <a:lnTo>
                    <a:pt x="104" y="120"/>
                  </a:lnTo>
                  <a:lnTo>
                    <a:pt x="96" y="128"/>
                  </a:lnTo>
                  <a:lnTo>
                    <a:pt x="88" y="128"/>
                  </a:lnTo>
                  <a:lnTo>
                    <a:pt x="72" y="136"/>
                  </a:lnTo>
                  <a:lnTo>
                    <a:pt x="56" y="128"/>
                  </a:lnTo>
                  <a:lnTo>
                    <a:pt x="48" y="128"/>
                  </a:lnTo>
                  <a:lnTo>
                    <a:pt x="40" y="120"/>
                  </a:lnTo>
                  <a:lnTo>
                    <a:pt x="40" y="112"/>
                  </a:lnTo>
                  <a:lnTo>
                    <a:pt x="32" y="104"/>
                  </a:lnTo>
                  <a:lnTo>
                    <a:pt x="24" y="104"/>
                  </a:lnTo>
                  <a:lnTo>
                    <a:pt x="16" y="96"/>
                  </a:lnTo>
                  <a:lnTo>
                    <a:pt x="8" y="96"/>
                  </a:lnTo>
                  <a:lnTo>
                    <a:pt x="8" y="88"/>
                  </a:lnTo>
                  <a:lnTo>
                    <a:pt x="0" y="80"/>
                  </a:lnTo>
                  <a:lnTo>
                    <a:pt x="8" y="72"/>
                  </a:lnTo>
                  <a:lnTo>
                    <a:pt x="8" y="64"/>
                  </a:lnTo>
                  <a:lnTo>
                    <a:pt x="0" y="56"/>
                  </a:lnTo>
                  <a:lnTo>
                    <a:pt x="0" y="48"/>
                  </a:lnTo>
                  <a:lnTo>
                    <a:pt x="8" y="40"/>
                  </a:lnTo>
                  <a:lnTo>
                    <a:pt x="8" y="32"/>
                  </a:lnTo>
                  <a:lnTo>
                    <a:pt x="16" y="32"/>
                  </a:lnTo>
                  <a:lnTo>
                    <a:pt x="24" y="32"/>
                  </a:lnTo>
                  <a:lnTo>
                    <a:pt x="24" y="24"/>
                  </a:lnTo>
                  <a:lnTo>
                    <a:pt x="24" y="16"/>
                  </a:lnTo>
                  <a:lnTo>
                    <a:pt x="32"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7" name="Freeform 52"/>
            <p:cNvSpPr>
              <a:spLocks/>
            </p:cNvSpPr>
            <p:nvPr/>
          </p:nvSpPr>
          <p:spPr bwMode="auto">
            <a:xfrm>
              <a:off x="3546" y="3324"/>
              <a:ext cx="333" cy="130"/>
            </a:xfrm>
            <a:custGeom>
              <a:avLst/>
              <a:gdLst>
                <a:gd name="T0" fmla="*/ 2554 w 193"/>
                <a:gd name="T1" fmla="*/ 226 h 81"/>
                <a:gd name="T2" fmla="*/ 2909 w 193"/>
                <a:gd name="T3" fmla="*/ 0 h 81"/>
                <a:gd name="T4" fmla="*/ 3271 w 193"/>
                <a:gd name="T5" fmla="*/ 0 h 81"/>
                <a:gd name="T6" fmla="*/ 3641 w 193"/>
                <a:gd name="T7" fmla="*/ 0 h 81"/>
                <a:gd name="T8" fmla="*/ 4006 w 193"/>
                <a:gd name="T9" fmla="*/ 0 h 81"/>
                <a:gd name="T10" fmla="*/ 4370 w 193"/>
                <a:gd name="T11" fmla="*/ 0 h 81"/>
                <a:gd name="T12" fmla="*/ 4724 w 193"/>
                <a:gd name="T13" fmla="*/ 0 h 81"/>
                <a:gd name="T14" fmla="*/ 5097 w 193"/>
                <a:gd name="T15" fmla="*/ 0 h 81"/>
                <a:gd name="T16" fmla="*/ 5459 w 193"/>
                <a:gd name="T17" fmla="*/ 0 h 81"/>
                <a:gd name="T18" fmla="*/ 5827 w 193"/>
                <a:gd name="T19" fmla="*/ 0 h 81"/>
                <a:gd name="T20" fmla="*/ 6196 w 193"/>
                <a:gd name="T21" fmla="*/ 0 h 81"/>
                <a:gd name="T22" fmla="*/ 6196 w 193"/>
                <a:gd name="T23" fmla="*/ 226 h 81"/>
                <a:gd name="T24" fmla="*/ 6537 w 193"/>
                <a:gd name="T25" fmla="*/ 0 h 81"/>
                <a:gd name="T26" fmla="*/ 6912 w 193"/>
                <a:gd name="T27" fmla="*/ 0 h 81"/>
                <a:gd name="T28" fmla="*/ 6912 w 193"/>
                <a:gd name="T29" fmla="*/ 226 h 81"/>
                <a:gd name="T30" fmla="*/ 7279 w 193"/>
                <a:gd name="T31" fmla="*/ 226 h 81"/>
                <a:gd name="T32" fmla="*/ 7649 w 193"/>
                <a:gd name="T33" fmla="*/ 226 h 81"/>
                <a:gd name="T34" fmla="*/ 7649 w 193"/>
                <a:gd name="T35" fmla="*/ 446 h 81"/>
                <a:gd name="T36" fmla="*/ 8028 w 193"/>
                <a:gd name="T37" fmla="*/ 446 h 81"/>
                <a:gd name="T38" fmla="*/ 8368 w 193"/>
                <a:gd name="T39" fmla="*/ 446 h 81"/>
                <a:gd name="T40" fmla="*/ 8368 w 193"/>
                <a:gd name="T41" fmla="*/ 669 h 81"/>
                <a:gd name="T42" fmla="*/ 8732 w 193"/>
                <a:gd name="T43" fmla="*/ 669 h 81"/>
                <a:gd name="T44" fmla="*/ 8732 w 193"/>
                <a:gd name="T45" fmla="*/ 876 h 81"/>
                <a:gd name="T46" fmla="*/ 8732 w 193"/>
                <a:gd name="T47" fmla="*/ 1095 h 81"/>
                <a:gd name="T48" fmla="*/ 8368 w 193"/>
                <a:gd name="T49" fmla="*/ 1095 h 81"/>
                <a:gd name="T50" fmla="*/ 8732 w 193"/>
                <a:gd name="T51" fmla="*/ 1319 h 81"/>
                <a:gd name="T52" fmla="*/ 8732 w 193"/>
                <a:gd name="T53" fmla="*/ 1533 h 81"/>
                <a:gd name="T54" fmla="*/ 8732 w 193"/>
                <a:gd name="T55" fmla="*/ 1757 h 81"/>
                <a:gd name="T56" fmla="*/ 8368 w 193"/>
                <a:gd name="T57" fmla="*/ 1757 h 81"/>
                <a:gd name="T58" fmla="*/ 8028 w 193"/>
                <a:gd name="T59" fmla="*/ 1757 h 81"/>
                <a:gd name="T60" fmla="*/ 7649 w 193"/>
                <a:gd name="T61" fmla="*/ 1757 h 81"/>
                <a:gd name="T62" fmla="*/ 7279 w 193"/>
                <a:gd name="T63" fmla="*/ 1757 h 81"/>
                <a:gd name="T64" fmla="*/ 6912 w 193"/>
                <a:gd name="T65" fmla="*/ 1984 h 81"/>
                <a:gd name="T66" fmla="*/ 6537 w 193"/>
                <a:gd name="T67" fmla="*/ 1984 h 81"/>
                <a:gd name="T68" fmla="*/ 6196 w 193"/>
                <a:gd name="T69" fmla="*/ 2181 h 81"/>
                <a:gd name="T70" fmla="*/ 5827 w 193"/>
                <a:gd name="T71" fmla="*/ 2181 h 81"/>
                <a:gd name="T72" fmla="*/ 5459 w 193"/>
                <a:gd name="T73" fmla="*/ 2181 h 81"/>
                <a:gd name="T74" fmla="*/ 5097 w 193"/>
                <a:gd name="T75" fmla="*/ 1984 h 81"/>
                <a:gd name="T76" fmla="*/ 4724 w 193"/>
                <a:gd name="T77" fmla="*/ 1984 h 81"/>
                <a:gd name="T78" fmla="*/ 4370 w 193"/>
                <a:gd name="T79" fmla="*/ 2181 h 81"/>
                <a:gd name="T80" fmla="*/ 4006 w 193"/>
                <a:gd name="T81" fmla="*/ 2181 h 81"/>
                <a:gd name="T82" fmla="*/ 3271 w 193"/>
                <a:gd name="T83" fmla="*/ 2181 h 81"/>
                <a:gd name="T84" fmla="*/ 2909 w 193"/>
                <a:gd name="T85" fmla="*/ 2181 h 81"/>
                <a:gd name="T86" fmla="*/ 2188 w 193"/>
                <a:gd name="T87" fmla="*/ 1984 h 81"/>
                <a:gd name="T88" fmla="*/ 1819 w 193"/>
                <a:gd name="T89" fmla="*/ 1984 h 81"/>
                <a:gd name="T90" fmla="*/ 1819 w 193"/>
                <a:gd name="T91" fmla="*/ 1757 h 81"/>
                <a:gd name="T92" fmla="*/ 1089 w 193"/>
                <a:gd name="T93" fmla="*/ 1757 h 81"/>
                <a:gd name="T94" fmla="*/ 735 w 193"/>
                <a:gd name="T95" fmla="*/ 1533 h 81"/>
                <a:gd name="T96" fmla="*/ 366 w 193"/>
                <a:gd name="T97" fmla="*/ 1533 h 81"/>
                <a:gd name="T98" fmla="*/ 366 w 193"/>
                <a:gd name="T99" fmla="*/ 1319 h 81"/>
                <a:gd name="T100" fmla="*/ 366 w 193"/>
                <a:gd name="T101" fmla="*/ 1095 h 81"/>
                <a:gd name="T102" fmla="*/ 366 w 193"/>
                <a:gd name="T103" fmla="*/ 876 h 81"/>
                <a:gd name="T104" fmla="*/ 0 w 193"/>
                <a:gd name="T105" fmla="*/ 669 h 81"/>
                <a:gd name="T106" fmla="*/ 366 w 193"/>
                <a:gd name="T107" fmla="*/ 669 h 81"/>
                <a:gd name="T108" fmla="*/ 735 w 193"/>
                <a:gd name="T109" fmla="*/ 446 h 81"/>
                <a:gd name="T110" fmla="*/ 1089 w 193"/>
                <a:gd name="T111" fmla="*/ 446 h 81"/>
                <a:gd name="T112" fmla="*/ 1453 w 193"/>
                <a:gd name="T113" fmla="*/ 226 h 81"/>
                <a:gd name="T114" fmla="*/ 1819 w 193"/>
                <a:gd name="T115" fmla="*/ 226 h 81"/>
                <a:gd name="T116" fmla="*/ 2188 w 193"/>
                <a:gd name="T117" fmla="*/ 226 h 81"/>
                <a:gd name="T118" fmla="*/ 2554 w 193"/>
                <a:gd name="T119" fmla="*/ 226 h 8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93"/>
                <a:gd name="T181" fmla="*/ 0 h 81"/>
                <a:gd name="T182" fmla="*/ 193 w 193"/>
                <a:gd name="T183" fmla="*/ 81 h 8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93" h="81">
                  <a:moveTo>
                    <a:pt x="56" y="8"/>
                  </a:moveTo>
                  <a:lnTo>
                    <a:pt x="64" y="0"/>
                  </a:lnTo>
                  <a:lnTo>
                    <a:pt x="72" y="0"/>
                  </a:lnTo>
                  <a:lnTo>
                    <a:pt x="80" y="0"/>
                  </a:lnTo>
                  <a:lnTo>
                    <a:pt x="88" y="0"/>
                  </a:lnTo>
                  <a:lnTo>
                    <a:pt x="96" y="0"/>
                  </a:lnTo>
                  <a:lnTo>
                    <a:pt x="104" y="0"/>
                  </a:lnTo>
                  <a:lnTo>
                    <a:pt x="112" y="0"/>
                  </a:lnTo>
                  <a:lnTo>
                    <a:pt x="120" y="0"/>
                  </a:lnTo>
                  <a:lnTo>
                    <a:pt x="128" y="0"/>
                  </a:lnTo>
                  <a:lnTo>
                    <a:pt x="136" y="0"/>
                  </a:lnTo>
                  <a:lnTo>
                    <a:pt x="136" y="8"/>
                  </a:lnTo>
                  <a:lnTo>
                    <a:pt x="144" y="0"/>
                  </a:lnTo>
                  <a:lnTo>
                    <a:pt x="152" y="0"/>
                  </a:lnTo>
                  <a:lnTo>
                    <a:pt x="152" y="8"/>
                  </a:lnTo>
                  <a:lnTo>
                    <a:pt x="160" y="8"/>
                  </a:lnTo>
                  <a:lnTo>
                    <a:pt x="168" y="8"/>
                  </a:lnTo>
                  <a:lnTo>
                    <a:pt x="168" y="16"/>
                  </a:lnTo>
                  <a:lnTo>
                    <a:pt x="176" y="16"/>
                  </a:lnTo>
                  <a:lnTo>
                    <a:pt x="184" y="16"/>
                  </a:lnTo>
                  <a:lnTo>
                    <a:pt x="184" y="24"/>
                  </a:lnTo>
                  <a:lnTo>
                    <a:pt x="192" y="24"/>
                  </a:lnTo>
                  <a:lnTo>
                    <a:pt x="192" y="32"/>
                  </a:lnTo>
                  <a:lnTo>
                    <a:pt x="192" y="40"/>
                  </a:lnTo>
                  <a:lnTo>
                    <a:pt x="184" y="40"/>
                  </a:lnTo>
                  <a:lnTo>
                    <a:pt x="192" y="48"/>
                  </a:lnTo>
                  <a:lnTo>
                    <a:pt x="192" y="56"/>
                  </a:lnTo>
                  <a:lnTo>
                    <a:pt x="192" y="64"/>
                  </a:lnTo>
                  <a:lnTo>
                    <a:pt x="184" y="64"/>
                  </a:lnTo>
                  <a:lnTo>
                    <a:pt x="176" y="64"/>
                  </a:lnTo>
                  <a:lnTo>
                    <a:pt x="168" y="64"/>
                  </a:lnTo>
                  <a:lnTo>
                    <a:pt x="160" y="64"/>
                  </a:lnTo>
                  <a:lnTo>
                    <a:pt x="152" y="72"/>
                  </a:lnTo>
                  <a:lnTo>
                    <a:pt x="144" y="72"/>
                  </a:lnTo>
                  <a:lnTo>
                    <a:pt x="136" y="80"/>
                  </a:lnTo>
                  <a:lnTo>
                    <a:pt x="128" y="80"/>
                  </a:lnTo>
                  <a:lnTo>
                    <a:pt x="120" y="80"/>
                  </a:lnTo>
                  <a:lnTo>
                    <a:pt x="112" y="72"/>
                  </a:lnTo>
                  <a:lnTo>
                    <a:pt x="104" y="72"/>
                  </a:lnTo>
                  <a:lnTo>
                    <a:pt x="96" y="80"/>
                  </a:lnTo>
                  <a:lnTo>
                    <a:pt x="88" y="80"/>
                  </a:lnTo>
                  <a:lnTo>
                    <a:pt x="72" y="80"/>
                  </a:lnTo>
                  <a:lnTo>
                    <a:pt x="64" y="80"/>
                  </a:lnTo>
                  <a:lnTo>
                    <a:pt x="48" y="72"/>
                  </a:lnTo>
                  <a:lnTo>
                    <a:pt x="40" y="72"/>
                  </a:lnTo>
                  <a:lnTo>
                    <a:pt x="40" y="64"/>
                  </a:lnTo>
                  <a:lnTo>
                    <a:pt x="24" y="64"/>
                  </a:lnTo>
                  <a:lnTo>
                    <a:pt x="16" y="56"/>
                  </a:lnTo>
                  <a:lnTo>
                    <a:pt x="8" y="56"/>
                  </a:lnTo>
                  <a:lnTo>
                    <a:pt x="8" y="48"/>
                  </a:lnTo>
                  <a:lnTo>
                    <a:pt x="8" y="40"/>
                  </a:lnTo>
                  <a:lnTo>
                    <a:pt x="8" y="32"/>
                  </a:lnTo>
                  <a:lnTo>
                    <a:pt x="0" y="24"/>
                  </a:lnTo>
                  <a:lnTo>
                    <a:pt x="8" y="24"/>
                  </a:lnTo>
                  <a:lnTo>
                    <a:pt x="16" y="16"/>
                  </a:lnTo>
                  <a:lnTo>
                    <a:pt x="24"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grpSp>
          <p:nvGrpSpPr>
            <p:cNvPr id="30738" name="Group 53"/>
            <p:cNvGrpSpPr>
              <a:grpSpLocks/>
            </p:cNvGrpSpPr>
            <p:nvPr/>
          </p:nvGrpSpPr>
          <p:grpSpPr bwMode="auto">
            <a:xfrm>
              <a:off x="4099" y="2658"/>
              <a:ext cx="1015" cy="1225"/>
              <a:chOff x="3368" y="2152"/>
              <a:chExt cx="937" cy="1225"/>
            </a:xfrm>
          </p:grpSpPr>
          <p:sp>
            <p:nvSpPr>
              <p:cNvPr id="30795" name="Rectangle 54"/>
              <p:cNvSpPr>
                <a:spLocks noChangeArrowheads="1"/>
              </p:cNvSpPr>
              <p:nvPr/>
            </p:nvSpPr>
            <p:spPr bwMode="auto">
              <a:xfrm rot="815767">
                <a:off x="3386" y="2152"/>
                <a:ext cx="905" cy="1126"/>
              </a:xfrm>
              <a:prstGeom prst="rect">
                <a:avLst/>
              </a:prstGeom>
              <a:solidFill>
                <a:schemeClr val="bg1"/>
              </a:solidFill>
              <a:ln w="12700">
                <a:solidFill>
                  <a:schemeClr val="tx1"/>
                </a:solidFill>
                <a:miter lim="800000"/>
                <a:headEnd/>
                <a:tailEnd/>
              </a:ln>
            </p:spPr>
            <p:txBody>
              <a:bodyPr wrap="none" anchor="ctr"/>
              <a:lstStyle/>
              <a:p>
                <a:endParaRPr lang="en-GB"/>
              </a:p>
            </p:txBody>
          </p:sp>
          <p:sp>
            <p:nvSpPr>
              <p:cNvPr id="30796" name="Text Box 55"/>
              <p:cNvSpPr txBox="1">
                <a:spLocks noChangeArrowheads="1"/>
              </p:cNvSpPr>
              <p:nvPr/>
            </p:nvSpPr>
            <p:spPr bwMode="auto">
              <a:xfrm rot="815767">
                <a:off x="3506" y="2155"/>
                <a:ext cx="601" cy="265"/>
              </a:xfrm>
              <a:prstGeom prst="rect">
                <a:avLst/>
              </a:prstGeom>
              <a:noFill/>
              <a:ln w="12700">
                <a:noFill/>
                <a:miter lim="800000"/>
                <a:headEnd/>
                <a:tailEnd/>
              </a:ln>
            </p:spPr>
            <p:txBody>
              <a:bodyPr lIns="122191" tIns="61096" rIns="122191" bIns="61096">
                <a:spAutoFit/>
              </a:bodyPr>
              <a:lstStyle/>
              <a:p>
                <a:pPr defTabSz="1222375">
                  <a:spcBef>
                    <a:spcPct val="50000"/>
                  </a:spcBef>
                </a:pPr>
                <a:r>
                  <a:rPr lang="en-GB" sz="900"/>
                  <a:t>CLEAN</a:t>
                </a:r>
              </a:p>
            </p:txBody>
          </p:sp>
          <p:sp>
            <p:nvSpPr>
              <p:cNvPr id="30797" name="Line 56"/>
              <p:cNvSpPr>
                <a:spLocks noChangeShapeType="1"/>
              </p:cNvSpPr>
              <p:nvPr/>
            </p:nvSpPr>
            <p:spPr bwMode="auto">
              <a:xfrm rot="815767">
                <a:off x="3797" y="2425"/>
                <a:ext cx="0" cy="769"/>
              </a:xfrm>
              <a:prstGeom prst="line">
                <a:avLst/>
              </a:prstGeom>
              <a:noFill/>
              <a:ln w="8890">
                <a:solidFill>
                  <a:schemeClr val="tx1"/>
                </a:solidFill>
                <a:round/>
                <a:headEnd/>
                <a:tailEnd/>
              </a:ln>
            </p:spPr>
            <p:txBody>
              <a:bodyPr wrap="none" anchor="ctr"/>
              <a:lstStyle/>
              <a:p>
                <a:endParaRPr lang="en-GB"/>
              </a:p>
            </p:txBody>
          </p:sp>
          <p:sp>
            <p:nvSpPr>
              <p:cNvPr id="30798" name="Line 57"/>
              <p:cNvSpPr>
                <a:spLocks noChangeShapeType="1"/>
              </p:cNvSpPr>
              <p:nvPr/>
            </p:nvSpPr>
            <p:spPr bwMode="auto">
              <a:xfrm rot="815767">
                <a:off x="3949" y="2461"/>
                <a:ext cx="0" cy="769"/>
              </a:xfrm>
              <a:prstGeom prst="line">
                <a:avLst/>
              </a:prstGeom>
              <a:noFill/>
              <a:ln w="8890">
                <a:solidFill>
                  <a:schemeClr val="tx1"/>
                </a:solidFill>
                <a:round/>
                <a:headEnd/>
                <a:tailEnd/>
              </a:ln>
            </p:spPr>
            <p:txBody>
              <a:bodyPr wrap="none" anchor="ctr"/>
              <a:lstStyle/>
              <a:p>
                <a:endParaRPr lang="en-GB"/>
              </a:p>
            </p:txBody>
          </p:sp>
          <p:sp>
            <p:nvSpPr>
              <p:cNvPr id="30799" name="Line 58"/>
              <p:cNvSpPr>
                <a:spLocks noChangeShapeType="1"/>
              </p:cNvSpPr>
              <p:nvPr/>
            </p:nvSpPr>
            <p:spPr bwMode="auto">
              <a:xfrm rot="815767">
                <a:off x="4101" y="2497"/>
                <a:ext cx="0" cy="769"/>
              </a:xfrm>
              <a:prstGeom prst="line">
                <a:avLst/>
              </a:prstGeom>
              <a:noFill/>
              <a:ln w="8890">
                <a:solidFill>
                  <a:schemeClr val="tx1"/>
                </a:solidFill>
                <a:round/>
                <a:headEnd/>
                <a:tailEnd/>
              </a:ln>
            </p:spPr>
            <p:txBody>
              <a:bodyPr wrap="none" anchor="ctr"/>
              <a:lstStyle/>
              <a:p>
                <a:endParaRPr lang="en-GB"/>
              </a:p>
            </p:txBody>
          </p:sp>
          <p:sp>
            <p:nvSpPr>
              <p:cNvPr id="30800" name="Line 59"/>
              <p:cNvSpPr>
                <a:spLocks noChangeShapeType="1"/>
              </p:cNvSpPr>
              <p:nvPr/>
            </p:nvSpPr>
            <p:spPr bwMode="auto">
              <a:xfrm rot="815767">
                <a:off x="3515" y="2397"/>
                <a:ext cx="790" cy="0"/>
              </a:xfrm>
              <a:prstGeom prst="line">
                <a:avLst/>
              </a:prstGeom>
              <a:noFill/>
              <a:ln w="12700">
                <a:solidFill>
                  <a:schemeClr val="tx1"/>
                </a:solidFill>
                <a:round/>
                <a:headEnd/>
                <a:tailEnd/>
              </a:ln>
            </p:spPr>
            <p:txBody>
              <a:bodyPr wrap="none" anchor="ctr"/>
              <a:lstStyle/>
              <a:p>
                <a:endParaRPr lang="en-GB"/>
              </a:p>
            </p:txBody>
          </p:sp>
          <p:sp>
            <p:nvSpPr>
              <p:cNvPr id="30801" name="Line 60"/>
              <p:cNvSpPr>
                <a:spLocks noChangeShapeType="1"/>
              </p:cNvSpPr>
              <p:nvPr/>
            </p:nvSpPr>
            <p:spPr bwMode="auto">
              <a:xfrm rot="815767">
                <a:off x="3499" y="2488"/>
                <a:ext cx="294" cy="0"/>
              </a:xfrm>
              <a:prstGeom prst="line">
                <a:avLst/>
              </a:prstGeom>
              <a:noFill/>
              <a:ln w="25400">
                <a:solidFill>
                  <a:schemeClr val="tx1"/>
                </a:solidFill>
                <a:round/>
                <a:headEnd/>
                <a:tailEnd/>
              </a:ln>
            </p:spPr>
            <p:txBody>
              <a:bodyPr wrap="none" anchor="ctr"/>
              <a:lstStyle/>
              <a:p>
                <a:endParaRPr lang="en-GB"/>
              </a:p>
            </p:txBody>
          </p:sp>
          <p:sp>
            <p:nvSpPr>
              <p:cNvPr id="30802" name="Line 61"/>
              <p:cNvSpPr>
                <a:spLocks noChangeShapeType="1"/>
              </p:cNvSpPr>
              <p:nvPr/>
            </p:nvSpPr>
            <p:spPr bwMode="auto">
              <a:xfrm rot="815767">
                <a:off x="3466" y="2624"/>
                <a:ext cx="294" cy="0"/>
              </a:xfrm>
              <a:prstGeom prst="line">
                <a:avLst/>
              </a:prstGeom>
              <a:noFill/>
              <a:ln w="25400">
                <a:solidFill>
                  <a:schemeClr val="tx1"/>
                </a:solidFill>
                <a:round/>
                <a:headEnd/>
                <a:tailEnd/>
              </a:ln>
            </p:spPr>
            <p:txBody>
              <a:bodyPr wrap="none" anchor="ctr"/>
              <a:lstStyle/>
              <a:p>
                <a:endParaRPr lang="en-GB"/>
              </a:p>
            </p:txBody>
          </p:sp>
          <p:sp>
            <p:nvSpPr>
              <p:cNvPr id="30803" name="Line 62"/>
              <p:cNvSpPr>
                <a:spLocks noChangeShapeType="1"/>
              </p:cNvSpPr>
              <p:nvPr/>
            </p:nvSpPr>
            <p:spPr bwMode="auto">
              <a:xfrm rot="815767">
                <a:off x="3434" y="2760"/>
                <a:ext cx="294" cy="0"/>
              </a:xfrm>
              <a:prstGeom prst="line">
                <a:avLst/>
              </a:prstGeom>
              <a:noFill/>
              <a:ln w="25400">
                <a:solidFill>
                  <a:schemeClr val="tx1"/>
                </a:solidFill>
                <a:round/>
                <a:headEnd/>
                <a:tailEnd/>
              </a:ln>
            </p:spPr>
            <p:txBody>
              <a:bodyPr wrap="none" anchor="ctr"/>
              <a:lstStyle/>
              <a:p>
                <a:endParaRPr lang="en-GB"/>
              </a:p>
            </p:txBody>
          </p:sp>
          <p:sp>
            <p:nvSpPr>
              <p:cNvPr id="30804" name="Line 63"/>
              <p:cNvSpPr>
                <a:spLocks noChangeShapeType="1"/>
              </p:cNvSpPr>
              <p:nvPr/>
            </p:nvSpPr>
            <p:spPr bwMode="auto">
              <a:xfrm rot="815767">
                <a:off x="3401" y="2896"/>
                <a:ext cx="294" cy="0"/>
              </a:xfrm>
              <a:prstGeom prst="line">
                <a:avLst/>
              </a:prstGeom>
              <a:noFill/>
              <a:ln w="25400">
                <a:solidFill>
                  <a:schemeClr val="tx1"/>
                </a:solidFill>
                <a:round/>
                <a:headEnd/>
                <a:tailEnd/>
              </a:ln>
            </p:spPr>
            <p:txBody>
              <a:bodyPr wrap="none" anchor="ctr"/>
              <a:lstStyle/>
              <a:p>
                <a:endParaRPr lang="en-GB"/>
              </a:p>
            </p:txBody>
          </p:sp>
          <p:sp>
            <p:nvSpPr>
              <p:cNvPr id="30805" name="Line 64"/>
              <p:cNvSpPr>
                <a:spLocks noChangeShapeType="1"/>
              </p:cNvSpPr>
              <p:nvPr/>
            </p:nvSpPr>
            <p:spPr bwMode="auto">
              <a:xfrm rot="815767">
                <a:off x="3368" y="3032"/>
                <a:ext cx="294" cy="0"/>
              </a:xfrm>
              <a:prstGeom prst="line">
                <a:avLst/>
              </a:prstGeom>
              <a:noFill/>
              <a:ln w="25400">
                <a:solidFill>
                  <a:schemeClr val="tx1"/>
                </a:solidFill>
                <a:round/>
                <a:headEnd/>
                <a:tailEnd/>
              </a:ln>
            </p:spPr>
            <p:txBody>
              <a:bodyPr wrap="none" anchor="ctr"/>
              <a:lstStyle/>
              <a:p>
                <a:endParaRPr lang="en-GB"/>
              </a:p>
            </p:txBody>
          </p:sp>
          <p:sp>
            <p:nvSpPr>
              <p:cNvPr id="30806" name="Text Box 65"/>
              <p:cNvSpPr txBox="1">
                <a:spLocks noChangeArrowheads="1"/>
              </p:cNvSpPr>
              <p:nvPr/>
            </p:nvSpPr>
            <p:spPr bwMode="auto">
              <a:xfrm rot="815767">
                <a:off x="3768" y="2409"/>
                <a:ext cx="185" cy="968"/>
              </a:xfrm>
              <a:prstGeom prst="rect">
                <a:avLst/>
              </a:prstGeom>
              <a:noFill/>
              <a:ln w="12700">
                <a:noFill/>
                <a:miter lim="800000"/>
                <a:headEnd/>
                <a:tailEnd/>
              </a:ln>
            </p:spPr>
            <p:txBody>
              <a:bodyPr lIns="122191" tIns="61096" rIns="122191" bIns="61096">
                <a:spAutoFit/>
              </a:bodyPr>
              <a:lstStyle/>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p:txBody>
          </p:sp>
        </p:grpSp>
        <p:grpSp>
          <p:nvGrpSpPr>
            <p:cNvPr id="30739" name="Group 66"/>
            <p:cNvGrpSpPr>
              <a:grpSpLocks/>
            </p:cNvGrpSpPr>
            <p:nvPr/>
          </p:nvGrpSpPr>
          <p:grpSpPr bwMode="auto">
            <a:xfrm>
              <a:off x="2817" y="2168"/>
              <a:ext cx="1172" cy="1013"/>
              <a:chOff x="3065" y="2039"/>
              <a:chExt cx="1394" cy="1305"/>
            </a:xfrm>
          </p:grpSpPr>
          <p:sp>
            <p:nvSpPr>
              <p:cNvPr id="30742" name="AutoShape 67"/>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30743" name="AutoShape 68"/>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30744" name="Freeform 69"/>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30745" name="Rectangle 70"/>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30746" name="Rectangle 71"/>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7" name="Rectangle 72"/>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8" name="Rectangle 73"/>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9" name="Rectangle 74"/>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30750" name="Freeform 75"/>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30751" name="Freeform 76"/>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30752" name="Group 77"/>
              <p:cNvGrpSpPr>
                <a:grpSpLocks/>
              </p:cNvGrpSpPr>
              <p:nvPr/>
            </p:nvGrpSpPr>
            <p:grpSpPr bwMode="auto">
              <a:xfrm>
                <a:off x="3261" y="2436"/>
                <a:ext cx="244" cy="336"/>
                <a:chOff x="3291" y="2505"/>
                <a:chExt cx="296" cy="408"/>
              </a:xfrm>
            </p:grpSpPr>
            <p:grpSp>
              <p:nvGrpSpPr>
                <p:cNvPr id="30777" name="Group 78"/>
                <p:cNvGrpSpPr>
                  <a:grpSpLocks/>
                </p:cNvGrpSpPr>
                <p:nvPr/>
              </p:nvGrpSpPr>
              <p:grpSpPr bwMode="auto">
                <a:xfrm>
                  <a:off x="3426" y="2505"/>
                  <a:ext cx="161" cy="213"/>
                  <a:chOff x="3426" y="2505"/>
                  <a:chExt cx="161" cy="213"/>
                </a:xfrm>
              </p:grpSpPr>
              <p:sp>
                <p:nvSpPr>
                  <p:cNvPr id="30782" name="Freeform 79"/>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30783" name="Freeform 80"/>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30784" name="Group 81"/>
                  <p:cNvGrpSpPr>
                    <a:grpSpLocks/>
                  </p:cNvGrpSpPr>
                  <p:nvPr/>
                </p:nvGrpSpPr>
                <p:grpSpPr bwMode="auto">
                  <a:xfrm>
                    <a:off x="3460" y="2509"/>
                    <a:ext cx="60" cy="52"/>
                    <a:chOff x="3460" y="2509"/>
                    <a:chExt cx="60" cy="52"/>
                  </a:xfrm>
                </p:grpSpPr>
                <p:sp>
                  <p:nvSpPr>
                    <p:cNvPr id="30791" name="Freeform 82"/>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30792" name="Freeform 83"/>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30793" name="Line 84"/>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30794" name="Line 85"/>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30785" name="AutoShape 86"/>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30786" name="Freeform 87"/>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30787" name="Freeform 88"/>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30788" name="Freeform 89"/>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3" cstate="print"/>
                    <a:srcRect/>
                    <a:tile tx="0" ty="0" sx="100000" sy="100000" flip="none" algn="tl"/>
                  </a:blipFill>
                  <a:ln w="9525">
                    <a:noFill/>
                    <a:round/>
                    <a:headEnd/>
                    <a:tailEnd/>
                  </a:ln>
                </p:spPr>
                <p:txBody>
                  <a:bodyPr/>
                  <a:lstStyle/>
                  <a:p>
                    <a:endParaRPr lang="en-GB"/>
                  </a:p>
                </p:txBody>
              </p:sp>
              <p:sp>
                <p:nvSpPr>
                  <p:cNvPr id="30789" name="Freeform 90"/>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30790" name="Freeform 91"/>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30778" name="Group 92"/>
                <p:cNvGrpSpPr>
                  <a:grpSpLocks/>
                </p:cNvGrpSpPr>
                <p:nvPr/>
              </p:nvGrpSpPr>
              <p:grpSpPr bwMode="auto">
                <a:xfrm>
                  <a:off x="3291" y="2700"/>
                  <a:ext cx="161" cy="213"/>
                  <a:chOff x="3291" y="2700"/>
                  <a:chExt cx="161" cy="213"/>
                </a:xfrm>
              </p:grpSpPr>
              <p:sp>
                <p:nvSpPr>
                  <p:cNvPr id="30779" name="Freeform 93"/>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30780" name="Freeform 94"/>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30781" name="Freeform 95"/>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30753" name="Group 96"/>
              <p:cNvGrpSpPr>
                <a:grpSpLocks/>
              </p:cNvGrpSpPr>
              <p:nvPr/>
            </p:nvGrpSpPr>
            <p:grpSpPr bwMode="auto">
              <a:xfrm>
                <a:off x="3566" y="2417"/>
                <a:ext cx="235" cy="360"/>
                <a:chOff x="3662" y="2482"/>
                <a:chExt cx="285" cy="438"/>
              </a:xfrm>
            </p:grpSpPr>
            <p:sp>
              <p:nvSpPr>
                <p:cNvPr id="30763" name="Freeform 97"/>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30764" name="Freeform 98"/>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30765" name="Freeform 99"/>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30766" name="Freeform 100"/>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30767" name="Line 101"/>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30768" name="Line 102"/>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30769" name="AutoShape 103"/>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30770" name="Freeform 104"/>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0771" name="Freeform 105"/>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0772" name="Freeform 106"/>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30773" name="Oval 107"/>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30774" name="Freeform 108"/>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30775" name="Freeform 109"/>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30776" name="Freeform 110"/>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30754" name="Rectangle 111"/>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30755" name="Freeform 112"/>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30756" name="Rectangle 113"/>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30757" name="AutoShape 114"/>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30758" name="AutoShape 115"/>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30759" name="Group 116"/>
              <p:cNvGrpSpPr>
                <a:grpSpLocks/>
              </p:cNvGrpSpPr>
              <p:nvPr/>
            </p:nvGrpSpPr>
            <p:grpSpPr bwMode="auto">
              <a:xfrm>
                <a:off x="3591" y="2039"/>
                <a:ext cx="478" cy="200"/>
                <a:chOff x="3591" y="2039"/>
                <a:chExt cx="478" cy="200"/>
              </a:xfrm>
            </p:grpSpPr>
            <p:sp>
              <p:nvSpPr>
                <p:cNvPr id="30760" name="Freeform 117"/>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30761" name="Oval 118"/>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30762" name="Oval 119"/>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30740" name="Freeform 120"/>
            <p:cNvSpPr>
              <a:spLocks/>
            </p:cNvSpPr>
            <p:nvPr/>
          </p:nvSpPr>
          <p:spPr bwMode="auto">
            <a:xfrm>
              <a:off x="2618" y="3132"/>
              <a:ext cx="459" cy="309"/>
            </a:xfrm>
            <a:custGeom>
              <a:avLst/>
              <a:gdLst>
                <a:gd name="T0" fmla="*/ 3753 w 265"/>
                <a:gd name="T1" fmla="*/ 221 h 193"/>
                <a:gd name="T2" fmla="*/ 4491 w 265"/>
                <a:gd name="T3" fmla="*/ 0 h 193"/>
                <a:gd name="T4" fmla="*/ 5615 w 265"/>
                <a:gd name="T5" fmla="*/ 221 h 193"/>
                <a:gd name="T6" fmla="*/ 6372 w 265"/>
                <a:gd name="T7" fmla="*/ 0 h 193"/>
                <a:gd name="T8" fmla="*/ 7476 w 265"/>
                <a:gd name="T9" fmla="*/ 0 h 193"/>
                <a:gd name="T10" fmla="*/ 8236 w 265"/>
                <a:gd name="T11" fmla="*/ 221 h 193"/>
                <a:gd name="T12" fmla="*/ 8988 w 265"/>
                <a:gd name="T13" fmla="*/ 439 h 193"/>
                <a:gd name="T14" fmla="*/ 9726 w 265"/>
                <a:gd name="T15" fmla="*/ 439 h 193"/>
                <a:gd name="T16" fmla="*/ 10476 w 265"/>
                <a:gd name="T17" fmla="*/ 861 h 193"/>
                <a:gd name="T18" fmla="*/ 10855 w 265"/>
                <a:gd name="T19" fmla="*/ 1071 h 193"/>
                <a:gd name="T20" fmla="*/ 11607 w 265"/>
                <a:gd name="T21" fmla="*/ 1518 h 193"/>
                <a:gd name="T22" fmla="*/ 11962 w 265"/>
                <a:gd name="T23" fmla="*/ 1937 h 193"/>
                <a:gd name="T24" fmla="*/ 11962 w 265"/>
                <a:gd name="T25" fmla="*/ 2594 h 193"/>
                <a:gd name="T26" fmla="*/ 11962 w 265"/>
                <a:gd name="T27" fmla="*/ 3016 h 193"/>
                <a:gd name="T28" fmla="*/ 12345 w 265"/>
                <a:gd name="T29" fmla="*/ 3450 h 193"/>
                <a:gd name="T30" fmla="*/ 11962 w 265"/>
                <a:gd name="T31" fmla="*/ 3891 h 193"/>
                <a:gd name="T32" fmla="*/ 10855 w 265"/>
                <a:gd name="T33" fmla="*/ 4308 h 193"/>
                <a:gd name="T34" fmla="*/ 9726 w 265"/>
                <a:gd name="T35" fmla="*/ 4308 h 193"/>
                <a:gd name="T36" fmla="*/ 9343 w 265"/>
                <a:gd name="T37" fmla="*/ 4745 h 193"/>
                <a:gd name="T38" fmla="*/ 7857 w 265"/>
                <a:gd name="T39" fmla="*/ 4965 h 193"/>
                <a:gd name="T40" fmla="*/ 6724 w 265"/>
                <a:gd name="T41" fmla="*/ 4965 h 193"/>
                <a:gd name="T42" fmla="*/ 6003 w 265"/>
                <a:gd name="T43" fmla="*/ 4965 h 193"/>
                <a:gd name="T44" fmla="*/ 4491 w 265"/>
                <a:gd name="T45" fmla="*/ 5181 h 193"/>
                <a:gd name="T46" fmla="*/ 2996 w 265"/>
                <a:gd name="T47" fmla="*/ 4965 h 193"/>
                <a:gd name="T48" fmla="*/ 2241 w 265"/>
                <a:gd name="T49" fmla="*/ 4534 h 193"/>
                <a:gd name="T50" fmla="*/ 1872 w 265"/>
                <a:gd name="T51" fmla="*/ 4091 h 193"/>
                <a:gd name="T52" fmla="*/ 747 w 265"/>
                <a:gd name="T53" fmla="*/ 3891 h 193"/>
                <a:gd name="T54" fmla="*/ 0 w 265"/>
                <a:gd name="T55" fmla="*/ 3450 h 193"/>
                <a:gd name="T56" fmla="*/ 0 w 265"/>
                <a:gd name="T57" fmla="*/ 2807 h 193"/>
                <a:gd name="T58" fmla="*/ 0 w 265"/>
                <a:gd name="T59" fmla="*/ 2155 h 193"/>
                <a:gd name="T60" fmla="*/ 0 w 265"/>
                <a:gd name="T61" fmla="*/ 1518 h 193"/>
                <a:gd name="T62" fmla="*/ 747 w 265"/>
                <a:gd name="T63" fmla="*/ 1292 h 193"/>
                <a:gd name="T64" fmla="*/ 1135 w 265"/>
                <a:gd name="T65" fmla="*/ 861 h 193"/>
                <a:gd name="T66" fmla="*/ 1872 w 265"/>
                <a:gd name="T67" fmla="*/ 644 h 193"/>
                <a:gd name="T68" fmla="*/ 2241 w 265"/>
                <a:gd name="T69" fmla="*/ 439 h 193"/>
                <a:gd name="T70" fmla="*/ 3384 w 265"/>
                <a:gd name="T71" fmla="*/ 439 h 19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5"/>
                <a:gd name="T109" fmla="*/ 0 h 193"/>
                <a:gd name="T110" fmla="*/ 265 w 265"/>
                <a:gd name="T111" fmla="*/ 193 h 19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5" h="193">
                  <a:moveTo>
                    <a:pt x="72" y="16"/>
                  </a:moveTo>
                  <a:lnTo>
                    <a:pt x="80" y="8"/>
                  </a:lnTo>
                  <a:lnTo>
                    <a:pt x="88" y="0"/>
                  </a:lnTo>
                  <a:lnTo>
                    <a:pt x="96" y="0"/>
                  </a:lnTo>
                  <a:lnTo>
                    <a:pt x="112" y="0"/>
                  </a:lnTo>
                  <a:lnTo>
                    <a:pt x="120" y="8"/>
                  </a:lnTo>
                  <a:lnTo>
                    <a:pt x="128" y="8"/>
                  </a:lnTo>
                  <a:lnTo>
                    <a:pt x="136" y="0"/>
                  </a:lnTo>
                  <a:lnTo>
                    <a:pt x="144" y="0"/>
                  </a:lnTo>
                  <a:lnTo>
                    <a:pt x="160" y="0"/>
                  </a:lnTo>
                  <a:lnTo>
                    <a:pt x="168" y="8"/>
                  </a:lnTo>
                  <a:lnTo>
                    <a:pt x="176" y="8"/>
                  </a:lnTo>
                  <a:lnTo>
                    <a:pt x="184" y="16"/>
                  </a:lnTo>
                  <a:lnTo>
                    <a:pt x="192" y="16"/>
                  </a:lnTo>
                  <a:lnTo>
                    <a:pt x="200" y="16"/>
                  </a:lnTo>
                  <a:lnTo>
                    <a:pt x="208" y="16"/>
                  </a:lnTo>
                  <a:lnTo>
                    <a:pt x="216" y="24"/>
                  </a:lnTo>
                  <a:lnTo>
                    <a:pt x="224" y="32"/>
                  </a:lnTo>
                  <a:lnTo>
                    <a:pt x="224" y="40"/>
                  </a:lnTo>
                  <a:lnTo>
                    <a:pt x="232" y="40"/>
                  </a:lnTo>
                  <a:lnTo>
                    <a:pt x="240" y="48"/>
                  </a:lnTo>
                  <a:lnTo>
                    <a:pt x="248" y="56"/>
                  </a:lnTo>
                  <a:lnTo>
                    <a:pt x="256" y="64"/>
                  </a:lnTo>
                  <a:lnTo>
                    <a:pt x="256" y="72"/>
                  </a:lnTo>
                  <a:lnTo>
                    <a:pt x="256" y="80"/>
                  </a:lnTo>
                  <a:lnTo>
                    <a:pt x="256" y="96"/>
                  </a:lnTo>
                  <a:lnTo>
                    <a:pt x="248" y="104"/>
                  </a:lnTo>
                  <a:lnTo>
                    <a:pt x="256" y="112"/>
                  </a:lnTo>
                  <a:lnTo>
                    <a:pt x="264" y="120"/>
                  </a:lnTo>
                  <a:lnTo>
                    <a:pt x="264" y="128"/>
                  </a:lnTo>
                  <a:lnTo>
                    <a:pt x="256" y="136"/>
                  </a:lnTo>
                  <a:lnTo>
                    <a:pt x="256" y="144"/>
                  </a:lnTo>
                  <a:lnTo>
                    <a:pt x="248" y="152"/>
                  </a:lnTo>
                  <a:lnTo>
                    <a:pt x="232" y="160"/>
                  </a:lnTo>
                  <a:lnTo>
                    <a:pt x="224" y="160"/>
                  </a:lnTo>
                  <a:lnTo>
                    <a:pt x="208" y="160"/>
                  </a:lnTo>
                  <a:lnTo>
                    <a:pt x="208" y="168"/>
                  </a:lnTo>
                  <a:lnTo>
                    <a:pt x="200" y="176"/>
                  </a:lnTo>
                  <a:lnTo>
                    <a:pt x="184" y="184"/>
                  </a:lnTo>
                  <a:lnTo>
                    <a:pt x="168" y="184"/>
                  </a:lnTo>
                  <a:lnTo>
                    <a:pt x="160" y="184"/>
                  </a:lnTo>
                  <a:lnTo>
                    <a:pt x="144" y="184"/>
                  </a:lnTo>
                  <a:lnTo>
                    <a:pt x="136" y="176"/>
                  </a:lnTo>
                  <a:lnTo>
                    <a:pt x="128" y="184"/>
                  </a:lnTo>
                  <a:lnTo>
                    <a:pt x="112" y="184"/>
                  </a:lnTo>
                  <a:lnTo>
                    <a:pt x="96" y="192"/>
                  </a:lnTo>
                  <a:lnTo>
                    <a:pt x="80" y="184"/>
                  </a:lnTo>
                  <a:lnTo>
                    <a:pt x="64" y="184"/>
                  </a:lnTo>
                  <a:lnTo>
                    <a:pt x="56" y="176"/>
                  </a:lnTo>
                  <a:lnTo>
                    <a:pt x="48" y="168"/>
                  </a:lnTo>
                  <a:lnTo>
                    <a:pt x="48" y="160"/>
                  </a:lnTo>
                  <a:lnTo>
                    <a:pt x="40" y="152"/>
                  </a:lnTo>
                  <a:lnTo>
                    <a:pt x="32" y="144"/>
                  </a:lnTo>
                  <a:lnTo>
                    <a:pt x="16" y="144"/>
                  </a:lnTo>
                  <a:lnTo>
                    <a:pt x="8" y="136"/>
                  </a:lnTo>
                  <a:lnTo>
                    <a:pt x="0" y="128"/>
                  </a:lnTo>
                  <a:lnTo>
                    <a:pt x="0" y="112"/>
                  </a:lnTo>
                  <a:lnTo>
                    <a:pt x="0" y="104"/>
                  </a:lnTo>
                  <a:lnTo>
                    <a:pt x="8" y="88"/>
                  </a:lnTo>
                  <a:lnTo>
                    <a:pt x="0" y="80"/>
                  </a:lnTo>
                  <a:lnTo>
                    <a:pt x="0" y="72"/>
                  </a:lnTo>
                  <a:lnTo>
                    <a:pt x="0" y="56"/>
                  </a:lnTo>
                  <a:lnTo>
                    <a:pt x="8" y="56"/>
                  </a:lnTo>
                  <a:lnTo>
                    <a:pt x="16" y="48"/>
                  </a:lnTo>
                  <a:lnTo>
                    <a:pt x="24" y="48"/>
                  </a:lnTo>
                  <a:lnTo>
                    <a:pt x="24" y="32"/>
                  </a:lnTo>
                  <a:lnTo>
                    <a:pt x="32" y="32"/>
                  </a:lnTo>
                  <a:lnTo>
                    <a:pt x="40" y="24"/>
                  </a:lnTo>
                  <a:lnTo>
                    <a:pt x="40" y="16"/>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41" name="Text Box 121"/>
            <p:cNvSpPr txBox="1">
              <a:spLocks noChangeArrowheads="1"/>
            </p:cNvSpPr>
            <p:nvPr/>
          </p:nvSpPr>
          <p:spPr bwMode="auto">
            <a:xfrm>
              <a:off x="4435" y="3918"/>
              <a:ext cx="511" cy="210"/>
            </a:xfrm>
            <a:prstGeom prst="rect">
              <a:avLst/>
            </a:prstGeom>
            <a:noFill/>
            <a:ln w="12700">
              <a:noFill/>
              <a:miter lim="800000"/>
              <a:headEnd/>
              <a:tailEnd/>
            </a:ln>
          </p:spPr>
          <p:txBody>
            <a:bodyPr wrap="none" lIns="57728" tIns="57275" rIns="57728" bIns="57275">
              <a:spAutoFit/>
            </a:bodyPr>
            <a:lstStyle/>
            <a:p>
              <a:pPr algn="r" defTabSz="1146175"/>
              <a:r>
                <a:rPr lang="en-GB" sz="600">
                  <a:solidFill>
                    <a:schemeClr val="bg1"/>
                  </a:solidFill>
                </a:rPr>
                <a:t>Overview 6</a:t>
              </a:r>
            </a:p>
          </p:txBody>
        </p:sp>
      </p:grpSp>
      <p:sp>
        <p:nvSpPr>
          <p:cNvPr id="30723" name="Rectangle 122"/>
          <p:cNvSpPr>
            <a:spLocks noChangeArrowheads="1"/>
          </p:cNvSpPr>
          <p:nvPr/>
        </p:nvSpPr>
        <p:spPr bwMode="auto">
          <a:xfrm>
            <a:off x="250825" y="1268413"/>
            <a:ext cx="8561388" cy="4032250"/>
          </a:xfrm>
          <a:prstGeom prst="rect">
            <a:avLst/>
          </a:prstGeom>
          <a:noFill/>
          <a:ln w="12700">
            <a:noFill/>
            <a:miter lim="800000"/>
            <a:headEnd/>
            <a:tailEnd/>
          </a:ln>
        </p:spPr>
        <p:txBody>
          <a:bodyPr lIns="86360" tIns="42423" rIns="86360" bIns="42423"/>
          <a:lstStyle/>
          <a:p>
            <a:pPr defTabSz="871538"/>
            <a:r>
              <a:rPr lang="en-GB">
                <a:latin typeface="Verdana" pitchFamily="34" charset="0"/>
              </a:rPr>
              <a:t>Systems for 5S Steps 1, 2 and 3 </a:t>
            </a:r>
            <a:r>
              <a:rPr lang="en-US">
                <a:latin typeface="Verdana" pitchFamily="34" charset="0"/>
              </a:rPr>
              <a:t>(elimination, orderliness, cleanliness) </a:t>
            </a:r>
            <a:r>
              <a:rPr lang="en-GB">
                <a:latin typeface="Verdana" pitchFamily="34" charset="0"/>
              </a:rPr>
              <a:t>that are simple, consistent, understood &amp; used by all employees,</a:t>
            </a:r>
          </a:p>
          <a:p>
            <a:pPr defTabSz="871538"/>
            <a:endParaRPr lang="en-GB">
              <a:latin typeface="Verdana" pitchFamily="34" charset="0"/>
            </a:endParaRPr>
          </a:p>
          <a:p>
            <a:pPr lvl="1" defTabSz="871538">
              <a:buFontTx/>
              <a:buChar char="•"/>
            </a:pPr>
            <a:r>
              <a:rPr lang="en-US">
                <a:latin typeface="Verdana" pitchFamily="34" charset="0"/>
              </a:rPr>
              <a:t> </a:t>
            </a:r>
            <a:r>
              <a:rPr lang="en-US" b="1" i="1">
                <a:latin typeface="Verdana" pitchFamily="34" charset="0"/>
              </a:rPr>
              <a:t>Visual controls &amp;</a:t>
            </a:r>
          </a:p>
          <a:p>
            <a:pPr defTabSz="871538"/>
            <a:r>
              <a:rPr lang="en-US" b="1" i="1">
                <a:latin typeface="Verdana" pitchFamily="34" charset="0"/>
              </a:rPr>
              <a:t>	displays, </a:t>
            </a:r>
          </a:p>
          <a:p>
            <a:pPr defTabSz="871538"/>
            <a:endParaRPr lang="en-US">
              <a:latin typeface="Verdana" pitchFamily="34" charset="0"/>
            </a:endParaRPr>
          </a:p>
          <a:p>
            <a:pPr lvl="1" defTabSz="871538">
              <a:buFontTx/>
              <a:buChar char="•"/>
            </a:pPr>
            <a:r>
              <a:rPr lang="en-US">
                <a:latin typeface="Verdana" pitchFamily="34" charset="0"/>
              </a:rPr>
              <a:t> Training &amp; cleaning </a:t>
            </a:r>
          </a:p>
          <a:p>
            <a:pPr lvl="1" defTabSz="871538"/>
            <a:r>
              <a:rPr lang="en-US">
                <a:latin typeface="Verdana" pitchFamily="34" charset="0"/>
              </a:rPr>
              <a:t>	standards, </a:t>
            </a:r>
          </a:p>
          <a:p>
            <a:pPr lvl="1" defTabSz="871538"/>
            <a:r>
              <a:rPr lang="en-US">
                <a:latin typeface="Verdana" pitchFamily="34" charset="0"/>
              </a:rPr>
              <a:t>	procedures, etc.</a:t>
            </a:r>
          </a:p>
          <a:p>
            <a:pPr defTabSz="871538"/>
            <a:endParaRPr lang="en-GB">
              <a:latin typeface="Verdana" pitchFamily="34" charset="0"/>
            </a:endParaRPr>
          </a:p>
        </p:txBody>
      </p:sp>
      <p:sp>
        <p:nvSpPr>
          <p:cNvPr id="30724" name="Rectangle 124"/>
          <p:cNvSpPr>
            <a:spLocks noChangeArrowheads="1"/>
          </p:cNvSpPr>
          <p:nvPr/>
        </p:nvSpPr>
        <p:spPr bwMode="auto">
          <a:xfrm>
            <a:off x="239713" y="5445125"/>
            <a:ext cx="8653462" cy="827088"/>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GB">
                <a:latin typeface="Verdana" pitchFamily="34" charset="0"/>
              </a:rPr>
              <a:t>A standard is the most efficient method of safely meeting the quality standards on a continuous basis.</a:t>
            </a:r>
          </a:p>
        </p:txBody>
      </p:sp>
      <p:sp>
        <p:nvSpPr>
          <p:cNvPr id="126"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000" b="1" dirty="0">
                <a:latin typeface="+mj-lt"/>
              </a:rPr>
              <a:t>5S – </a:t>
            </a:r>
            <a:r>
              <a:rPr lang="en-GB" sz="4000" b="1" dirty="0">
                <a:solidFill>
                  <a:srgbClr val="000000"/>
                </a:solidFill>
              </a:rPr>
              <a:t>SEIKETSU = </a:t>
            </a:r>
            <a:r>
              <a:rPr lang="en-US" sz="4000" b="1" dirty="0"/>
              <a:t>Standardization</a:t>
            </a:r>
            <a:endParaRPr lang="en-US" sz="4000" b="1" dirty="0">
              <a:latin typeface="+mj-lt"/>
            </a:endParaRPr>
          </a:p>
        </p:txBody>
      </p:sp>
      <p:sp>
        <p:nvSpPr>
          <p:cNvPr id="30726" name="Slide Number Placeholder 1"/>
          <p:cNvSpPr>
            <a:spLocks noGrp="1"/>
          </p:cNvSpPr>
          <p:nvPr>
            <p:ph type="sldNum" sz="quarter" idx="11"/>
          </p:nvPr>
        </p:nvSpPr>
        <p:spPr>
          <a:noFill/>
        </p:spPr>
        <p:txBody>
          <a:bodyPr/>
          <a:lstStyle/>
          <a:p>
            <a:fld id="{FAC07F6B-C57A-4807-90CF-9C1062BF6CF8}" type="slidenum">
              <a:rPr lang="en-US" smtClean="0">
                <a:latin typeface="Arial" pitchFamily="34" charset="0"/>
              </a:rPr>
              <a:pPr/>
              <a:t>29</a:t>
            </a:fld>
            <a:endParaRPr lang="en-US" smtClean="0">
              <a:latin typeface="Arial" pitchFamily="34" charset="0"/>
            </a:endParaRPr>
          </a:p>
        </p:txBody>
      </p:sp>
      <p:sp>
        <p:nvSpPr>
          <p:cNvPr id="3072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50825" y="1268413"/>
            <a:ext cx="8642350" cy="554037"/>
          </a:xfrm>
          <a:prstGeom prst="rect">
            <a:avLst/>
          </a:prstGeom>
          <a:noFill/>
          <a:ln w="9525">
            <a:noFill/>
            <a:miter lim="800000"/>
            <a:headEnd/>
            <a:tailEnd/>
          </a:ln>
        </p:spPr>
        <p:txBody>
          <a:bodyPr lIns="0" tIns="0" rIns="0" bIns="0">
            <a:spAutoFit/>
          </a:bodyPr>
          <a:lstStyle/>
          <a:p>
            <a:pPr algn="ctr" defTabSz="871538"/>
            <a:r>
              <a:rPr lang="en-GB" sz="3600" b="1"/>
              <a:t>Establish norms &amp; respect them</a:t>
            </a:r>
          </a:p>
        </p:txBody>
      </p:sp>
      <p:grpSp>
        <p:nvGrpSpPr>
          <p:cNvPr id="31747" name="Group 3"/>
          <p:cNvGrpSpPr>
            <a:grpSpLocks/>
          </p:cNvGrpSpPr>
          <p:nvPr/>
        </p:nvGrpSpPr>
        <p:grpSpPr bwMode="auto">
          <a:xfrm>
            <a:off x="4716463" y="1966913"/>
            <a:ext cx="4179887" cy="3765550"/>
            <a:chOff x="202" y="1334"/>
            <a:chExt cx="4186" cy="2499"/>
          </a:xfrm>
        </p:grpSpPr>
        <p:sp>
          <p:nvSpPr>
            <p:cNvPr id="31753" name="Rectangle 4"/>
            <p:cNvSpPr>
              <a:spLocks noChangeArrowheads="1"/>
            </p:cNvSpPr>
            <p:nvPr/>
          </p:nvSpPr>
          <p:spPr bwMode="auto">
            <a:xfrm>
              <a:off x="202" y="1334"/>
              <a:ext cx="1423" cy="950"/>
            </a:xfrm>
            <a:prstGeom prst="rect">
              <a:avLst/>
            </a:prstGeom>
            <a:solidFill>
              <a:srgbClr val="FFCCEE"/>
            </a:solidFill>
            <a:ln w="11113">
              <a:solidFill>
                <a:srgbClr val="000000"/>
              </a:solidFill>
              <a:miter lim="800000"/>
              <a:headEnd/>
              <a:tailEnd/>
            </a:ln>
          </p:spPr>
          <p:txBody>
            <a:bodyPr/>
            <a:lstStyle/>
            <a:p>
              <a:endParaRPr lang="en-GB"/>
            </a:p>
          </p:txBody>
        </p:sp>
        <p:sp>
          <p:nvSpPr>
            <p:cNvPr id="31754" name="Oval 5"/>
            <p:cNvSpPr>
              <a:spLocks noChangeArrowheads="1"/>
            </p:cNvSpPr>
            <p:nvPr/>
          </p:nvSpPr>
          <p:spPr bwMode="auto">
            <a:xfrm>
              <a:off x="240" y="1835"/>
              <a:ext cx="546" cy="75"/>
            </a:xfrm>
            <a:prstGeom prst="ellipse">
              <a:avLst/>
            </a:prstGeom>
            <a:solidFill>
              <a:srgbClr val="FFFFFF"/>
            </a:solidFill>
            <a:ln w="11113">
              <a:solidFill>
                <a:srgbClr val="000000"/>
              </a:solidFill>
              <a:round/>
              <a:headEnd/>
              <a:tailEnd/>
            </a:ln>
          </p:spPr>
          <p:txBody>
            <a:bodyPr/>
            <a:lstStyle/>
            <a:p>
              <a:endParaRPr lang="en-GB"/>
            </a:p>
          </p:txBody>
        </p:sp>
        <p:grpSp>
          <p:nvGrpSpPr>
            <p:cNvPr id="31755" name="Group 6"/>
            <p:cNvGrpSpPr>
              <a:grpSpLocks/>
            </p:cNvGrpSpPr>
            <p:nvPr/>
          </p:nvGrpSpPr>
          <p:grpSpPr bwMode="auto">
            <a:xfrm>
              <a:off x="378" y="1689"/>
              <a:ext cx="244" cy="505"/>
              <a:chOff x="378" y="1689"/>
              <a:chExt cx="244" cy="505"/>
            </a:xfrm>
          </p:grpSpPr>
          <p:grpSp>
            <p:nvGrpSpPr>
              <p:cNvPr id="32480" name="Group 7"/>
              <p:cNvGrpSpPr>
                <a:grpSpLocks/>
              </p:cNvGrpSpPr>
              <p:nvPr/>
            </p:nvGrpSpPr>
            <p:grpSpPr bwMode="auto">
              <a:xfrm>
                <a:off x="378" y="1689"/>
                <a:ext cx="244" cy="483"/>
                <a:chOff x="378" y="1689"/>
                <a:chExt cx="244" cy="483"/>
              </a:xfrm>
            </p:grpSpPr>
            <p:sp>
              <p:nvSpPr>
                <p:cNvPr id="32500" name="Freeform 8"/>
                <p:cNvSpPr>
                  <a:spLocks/>
                </p:cNvSpPr>
                <p:nvPr/>
              </p:nvSpPr>
              <p:spPr bwMode="auto">
                <a:xfrm>
                  <a:off x="382" y="1932"/>
                  <a:ext cx="97" cy="240"/>
                </a:xfrm>
                <a:custGeom>
                  <a:avLst/>
                  <a:gdLst>
                    <a:gd name="T0" fmla="*/ 97 w 97"/>
                    <a:gd name="T1" fmla="*/ 23 h 240"/>
                    <a:gd name="T2" fmla="*/ 75 w 97"/>
                    <a:gd name="T3" fmla="*/ 45 h 240"/>
                    <a:gd name="T4" fmla="*/ 45 w 97"/>
                    <a:gd name="T5" fmla="*/ 98 h 240"/>
                    <a:gd name="T6" fmla="*/ 23 w 97"/>
                    <a:gd name="T7" fmla="*/ 165 h 240"/>
                    <a:gd name="T8" fmla="*/ 15 w 97"/>
                    <a:gd name="T9" fmla="*/ 195 h 240"/>
                    <a:gd name="T10" fmla="*/ 15 w 97"/>
                    <a:gd name="T11" fmla="*/ 217 h 240"/>
                    <a:gd name="T12" fmla="*/ 0 w 97"/>
                    <a:gd name="T13" fmla="*/ 240 h 240"/>
                    <a:gd name="T14" fmla="*/ 0 w 97"/>
                    <a:gd name="T15" fmla="*/ 225 h 240"/>
                    <a:gd name="T16" fmla="*/ 0 w 97"/>
                    <a:gd name="T17" fmla="*/ 202 h 240"/>
                    <a:gd name="T18" fmla="*/ 0 w 97"/>
                    <a:gd name="T19" fmla="*/ 165 h 240"/>
                    <a:gd name="T20" fmla="*/ 8 w 97"/>
                    <a:gd name="T21" fmla="*/ 128 h 240"/>
                    <a:gd name="T22" fmla="*/ 23 w 97"/>
                    <a:gd name="T23" fmla="*/ 90 h 240"/>
                    <a:gd name="T24" fmla="*/ 37 w 97"/>
                    <a:gd name="T25" fmla="*/ 60 h 240"/>
                    <a:gd name="T26" fmla="*/ 52 w 97"/>
                    <a:gd name="T27" fmla="*/ 30 h 240"/>
                    <a:gd name="T28" fmla="*/ 67 w 97"/>
                    <a:gd name="T29" fmla="*/ 8 h 240"/>
                    <a:gd name="T30" fmla="*/ 75 w 97"/>
                    <a:gd name="T31" fmla="*/ 0 h 240"/>
                    <a:gd name="T32" fmla="*/ 97 w 97"/>
                    <a:gd name="T33" fmla="*/ 15 h 240"/>
                    <a:gd name="T34" fmla="*/ 97 w 97"/>
                    <a:gd name="T35" fmla="*/ 23 h 24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7"/>
                    <a:gd name="T55" fmla="*/ 0 h 240"/>
                    <a:gd name="T56" fmla="*/ 97 w 97"/>
                    <a:gd name="T57" fmla="*/ 240 h 24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7" h="240">
                      <a:moveTo>
                        <a:pt x="97" y="23"/>
                      </a:moveTo>
                      <a:lnTo>
                        <a:pt x="75" y="45"/>
                      </a:lnTo>
                      <a:lnTo>
                        <a:pt x="45" y="98"/>
                      </a:lnTo>
                      <a:lnTo>
                        <a:pt x="23" y="165"/>
                      </a:lnTo>
                      <a:lnTo>
                        <a:pt x="15" y="195"/>
                      </a:lnTo>
                      <a:lnTo>
                        <a:pt x="15" y="217"/>
                      </a:lnTo>
                      <a:lnTo>
                        <a:pt x="0" y="240"/>
                      </a:lnTo>
                      <a:lnTo>
                        <a:pt x="0" y="225"/>
                      </a:lnTo>
                      <a:lnTo>
                        <a:pt x="0" y="202"/>
                      </a:lnTo>
                      <a:lnTo>
                        <a:pt x="0" y="165"/>
                      </a:lnTo>
                      <a:lnTo>
                        <a:pt x="8" y="128"/>
                      </a:lnTo>
                      <a:lnTo>
                        <a:pt x="23" y="90"/>
                      </a:lnTo>
                      <a:lnTo>
                        <a:pt x="37" y="60"/>
                      </a:lnTo>
                      <a:lnTo>
                        <a:pt x="52" y="30"/>
                      </a:lnTo>
                      <a:lnTo>
                        <a:pt x="67" y="8"/>
                      </a:lnTo>
                      <a:lnTo>
                        <a:pt x="75" y="0"/>
                      </a:lnTo>
                      <a:lnTo>
                        <a:pt x="97" y="15"/>
                      </a:lnTo>
                      <a:lnTo>
                        <a:pt x="97" y="23"/>
                      </a:lnTo>
                      <a:close/>
                    </a:path>
                  </a:pathLst>
                </a:custGeom>
                <a:solidFill>
                  <a:srgbClr val="000000"/>
                </a:solidFill>
                <a:ln w="9525">
                  <a:noFill/>
                  <a:round/>
                  <a:headEnd/>
                  <a:tailEnd/>
                </a:ln>
              </p:spPr>
              <p:txBody>
                <a:bodyPr/>
                <a:lstStyle/>
                <a:p>
                  <a:endParaRPr lang="en-GB"/>
                </a:p>
              </p:txBody>
            </p:sp>
            <p:sp>
              <p:nvSpPr>
                <p:cNvPr id="32501" name="Freeform 9"/>
                <p:cNvSpPr>
                  <a:spLocks/>
                </p:cNvSpPr>
                <p:nvPr/>
              </p:nvSpPr>
              <p:spPr bwMode="auto">
                <a:xfrm>
                  <a:off x="378" y="1929"/>
                  <a:ext cx="98" cy="239"/>
                </a:xfrm>
                <a:custGeom>
                  <a:avLst/>
                  <a:gdLst>
                    <a:gd name="T0" fmla="*/ 98 w 98"/>
                    <a:gd name="T1" fmla="*/ 22 h 239"/>
                    <a:gd name="T2" fmla="*/ 75 w 98"/>
                    <a:gd name="T3" fmla="*/ 44 h 239"/>
                    <a:gd name="T4" fmla="*/ 45 w 98"/>
                    <a:gd name="T5" fmla="*/ 97 h 239"/>
                    <a:gd name="T6" fmla="*/ 23 w 98"/>
                    <a:gd name="T7" fmla="*/ 164 h 239"/>
                    <a:gd name="T8" fmla="*/ 15 w 98"/>
                    <a:gd name="T9" fmla="*/ 194 h 239"/>
                    <a:gd name="T10" fmla="*/ 15 w 98"/>
                    <a:gd name="T11" fmla="*/ 217 h 239"/>
                    <a:gd name="T12" fmla="*/ 8 w 98"/>
                    <a:gd name="T13" fmla="*/ 239 h 239"/>
                    <a:gd name="T14" fmla="*/ 0 w 98"/>
                    <a:gd name="T15" fmla="*/ 224 h 239"/>
                    <a:gd name="T16" fmla="*/ 0 w 98"/>
                    <a:gd name="T17" fmla="*/ 202 h 239"/>
                    <a:gd name="T18" fmla="*/ 0 w 98"/>
                    <a:gd name="T19" fmla="*/ 164 h 239"/>
                    <a:gd name="T20" fmla="*/ 8 w 98"/>
                    <a:gd name="T21" fmla="*/ 127 h 239"/>
                    <a:gd name="T22" fmla="*/ 23 w 98"/>
                    <a:gd name="T23" fmla="*/ 89 h 239"/>
                    <a:gd name="T24" fmla="*/ 38 w 98"/>
                    <a:gd name="T25" fmla="*/ 59 h 239"/>
                    <a:gd name="T26" fmla="*/ 53 w 98"/>
                    <a:gd name="T27" fmla="*/ 30 h 239"/>
                    <a:gd name="T28" fmla="*/ 68 w 98"/>
                    <a:gd name="T29" fmla="*/ 7 h 239"/>
                    <a:gd name="T30" fmla="*/ 75 w 98"/>
                    <a:gd name="T31" fmla="*/ 0 h 239"/>
                    <a:gd name="T32" fmla="*/ 98 w 98"/>
                    <a:gd name="T33" fmla="*/ 15 h 239"/>
                    <a:gd name="T34" fmla="*/ 98 w 98"/>
                    <a:gd name="T35" fmla="*/ 22 h 23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8"/>
                    <a:gd name="T55" fmla="*/ 0 h 239"/>
                    <a:gd name="T56" fmla="*/ 98 w 98"/>
                    <a:gd name="T57" fmla="*/ 239 h 23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8" h="239">
                      <a:moveTo>
                        <a:pt x="98" y="22"/>
                      </a:moveTo>
                      <a:lnTo>
                        <a:pt x="75" y="44"/>
                      </a:lnTo>
                      <a:lnTo>
                        <a:pt x="45" y="97"/>
                      </a:lnTo>
                      <a:lnTo>
                        <a:pt x="23" y="164"/>
                      </a:lnTo>
                      <a:lnTo>
                        <a:pt x="15" y="194"/>
                      </a:lnTo>
                      <a:lnTo>
                        <a:pt x="15" y="217"/>
                      </a:lnTo>
                      <a:lnTo>
                        <a:pt x="8" y="239"/>
                      </a:lnTo>
                      <a:lnTo>
                        <a:pt x="0" y="224"/>
                      </a:lnTo>
                      <a:lnTo>
                        <a:pt x="0" y="202"/>
                      </a:lnTo>
                      <a:lnTo>
                        <a:pt x="0" y="164"/>
                      </a:lnTo>
                      <a:lnTo>
                        <a:pt x="8" y="127"/>
                      </a:lnTo>
                      <a:lnTo>
                        <a:pt x="23" y="89"/>
                      </a:lnTo>
                      <a:lnTo>
                        <a:pt x="38" y="59"/>
                      </a:lnTo>
                      <a:lnTo>
                        <a:pt x="53" y="30"/>
                      </a:lnTo>
                      <a:lnTo>
                        <a:pt x="68" y="7"/>
                      </a:lnTo>
                      <a:lnTo>
                        <a:pt x="75" y="0"/>
                      </a:lnTo>
                      <a:lnTo>
                        <a:pt x="98" y="15"/>
                      </a:lnTo>
                      <a:lnTo>
                        <a:pt x="98" y="22"/>
                      </a:lnTo>
                      <a:close/>
                    </a:path>
                  </a:pathLst>
                </a:custGeom>
                <a:noFill/>
                <a:ln w="11113">
                  <a:solidFill>
                    <a:srgbClr val="000000"/>
                  </a:solidFill>
                  <a:prstDash val="solid"/>
                  <a:round/>
                  <a:headEnd/>
                  <a:tailEnd/>
                </a:ln>
              </p:spPr>
              <p:txBody>
                <a:bodyPr/>
                <a:lstStyle/>
                <a:p>
                  <a:endParaRPr lang="en-GB"/>
                </a:p>
              </p:txBody>
            </p:sp>
            <p:grpSp>
              <p:nvGrpSpPr>
                <p:cNvPr id="32502" name="Group 10"/>
                <p:cNvGrpSpPr>
                  <a:grpSpLocks/>
                </p:cNvGrpSpPr>
                <p:nvPr/>
              </p:nvGrpSpPr>
              <p:grpSpPr bwMode="auto">
                <a:xfrm>
                  <a:off x="386" y="1689"/>
                  <a:ext cx="236" cy="475"/>
                  <a:chOff x="386" y="1689"/>
                  <a:chExt cx="236" cy="475"/>
                </a:xfrm>
              </p:grpSpPr>
              <p:sp>
                <p:nvSpPr>
                  <p:cNvPr id="32503" name="Freeform 11"/>
                  <p:cNvSpPr>
                    <a:spLocks/>
                  </p:cNvSpPr>
                  <p:nvPr/>
                </p:nvSpPr>
                <p:spPr bwMode="auto">
                  <a:xfrm>
                    <a:off x="457" y="1693"/>
                    <a:ext cx="165" cy="254"/>
                  </a:xfrm>
                  <a:custGeom>
                    <a:avLst/>
                    <a:gdLst>
                      <a:gd name="T0" fmla="*/ 142 w 165"/>
                      <a:gd name="T1" fmla="*/ 37 h 254"/>
                      <a:gd name="T2" fmla="*/ 150 w 165"/>
                      <a:gd name="T3" fmla="*/ 0 h 254"/>
                      <a:gd name="T4" fmla="*/ 157 w 165"/>
                      <a:gd name="T5" fmla="*/ 7 h 254"/>
                      <a:gd name="T6" fmla="*/ 165 w 165"/>
                      <a:gd name="T7" fmla="*/ 15 h 254"/>
                      <a:gd name="T8" fmla="*/ 165 w 165"/>
                      <a:gd name="T9" fmla="*/ 22 h 254"/>
                      <a:gd name="T10" fmla="*/ 165 w 165"/>
                      <a:gd name="T11" fmla="*/ 37 h 254"/>
                      <a:gd name="T12" fmla="*/ 165 w 165"/>
                      <a:gd name="T13" fmla="*/ 67 h 254"/>
                      <a:gd name="T14" fmla="*/ 157 w 165"/>
                      <a:gd name="T15" fmla="*/ 97 h 254"/>
                      <a:gd name="T16" fmla="*/ 142 w 165"/>
                      <a:gd name="T17" fmla="*/ 127 h 254"/>
                      <a:gd name="T18" fmla="*/ 127 w 165"/>
                      <a:gd name="T19" fmla="*/ 142 h 254"/>
                      <a:gd name="T20" fmla="*/ 120 w 165"/>
                      <a:gd name="T21" fmla="*/ 150 h 254"/>
                      <a:gd name="T22" fmla="*/ 22 w 165"/>
                      <a:gd name="T23" fmla="*/ 254 h 254"/>
                      <a:gd name="T24" fmla="*/ 0 w 165"/>
                      <a:gd name="T25" fmla="*/ 239 h 254"/>
                      <a:gd name="T26" fmla="*/ 7 w 165"/>
                      <a:gd name="T27" fmla="*/ 232 h 254"/>
                      <a:gd name="T28" fmla="*/ 30 w 165"/>
                      <a:gd name="T29" fmla="*/ 202 h 254"/>
                      <a:gd name="T30" fmla="*/ 52 w 165"/>
                      <a:gd name="T31" fmla="*/ 164 h 254"/>
                      <a:gd name="T32" fmla="*/ 67 w 165"/>
                      <a:gd name="T33" fmla="*/ 135 h 254"/>
                      <a:gd name="T34" fmla="*/ 67 w 165"/>
                      <a:gd name="T35" fmla="*/ 127 h 254"/>
                      <a:gd name="T36" fmla="*/ 82 w 165"/>
                      <a:gd name="T37" fmla="*/ 105 h 254"/>
                      <a:gd name="T38" fmla="*/ 82 w 165"/>
                      <a:gd name="T39" fmla="*/ 97 h 254"/>
                      <a:gd name="T40" fmla="*/ 90 w 165"/>
                      <a:gd name="T41" fmla="*/ 90 h 254"/>
                      <a:gd name="T42" fmla="*/ 105 w 165"/>
                      <a:gd name="T43" fmla="*/ 82 h 254"/>
                      <a:gd name="T44" fmla="*/ 112 w 165"/>
                      <a:gd name="T45" fmla="*/ 82 h 254"/>
                      <a:gd name="T46" fmla="*/ 120 w 165"/>
                      <a:gd name="T47" fmla="*/ 90 h 254"/>
                      <a:gd name="T48" fmla="*/ 120 w 165"/>
                      <a:gd name="T49" fmla="*/ 67 h 254"/>
                      <a:gd name="T50" fmla="*/ 127 w 165"/>
                      <a:gd name="T51" fmla="*/ 67 h 254"/>
                      <a:gd name="T52" fmla="*/ 135 w 165"/>
                      <a:gd name="T53" fmla="*/ 67 h 254"/>
                      <a:gd name="T54" fmla="*/ 135 w 165"/>
                      <a:gd name="T55" fmla="*/ 60 h 254"/>
                      <a:gd name="T56" fmla="*/ 142 w 165"/>
                      <a:gd name="T57" fmla="*/ 60 h 254"/>
                      <a:gd name="T58" fmla="*/ 142 w 165"/>
                      <a:gd name="T59" fmla="*/ 52 h 254"/>
                      <a:gd name="T60" fmla="*/ 142 w 165"/>
                      <a:gd name="T61" fmla="*/ 45 h 254"/>
                      <a:gd name="T62" fmla="*/ 142 w 165"/>
                      <a:gd name="T63" fmla="*/ 37 h 2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4"/>
                      <a:gd name="T98" fmla="*/ 165 w 165"/>
                      <a:gd name="T99" fmla="*/ 254 h 2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4">
                        <a:moveTo>
                          <a:pt x="142" y="37"/>
                        </a:moveTo>
                        <a:lnTo>
                          <a:pt x="150" y="0"/>
                        </a:lnTo>
                        <a:lnTo>
                          <a:pt x="157" y="7"/>
                        </a:lnTo>
                        <a:lnTo>
                          <a:pt x="165" y="15"/>
                        </a:lnTo>
                        <a:lnTo>
                          <a:pt x="165" y="22"/>
                        </a:lnTo>
                        <a:lnTo>
                          <a:pt x="165" y="37"/>
                        </a:lnTo>
                        <a:lnTo>
                          <a:pt x="165" y="67"/>
                        </a:lnTo>
                        <a:lnTo>
                          <a:pt x="157" y="97"/>
                        </a:lnTo>
                        <a:lnTo>
                          <a:pt x="142" y="127"/>
                        </a:lnTo>
                        <a:lnTo>
                          <a:pt x="127" y="142"/>
                        </a:lnTo>
                        <a:lnTo>
                          <a:pt x="120" y="150"/>
                        </a:lnTo>
                        <a:lnTo>
                          <a:pt x="22" y="254"/>
                        </a:lnTo>
                        <a:lnTo>
                          <a:pt x="0" y="239"/>
                        </a:lnTo>
                        <a:lnTo>
                          <a:pt x="7" y="232"/>
                        </a:lnTo>
                        <a:lnTo>
                          <a:pt x="30" y="202"/>
                        </a:lnTo>
                        <a:lnTo>
                          <a:pt x="52" y="164"/>
                        </a:lnTo>
                        <a:lnTo>
                          <a:pt x="67" y="135"/>
                        </a:lnTo>
                        <a:lnTo>
                          <a:pt x="67" y="127"/>
                        </a:lnTo>
                        <a:lnTo>
                          <a:pt x="82" y="105"/>
                        </a:lnTo>
                        <a:lnTo>
                          <a:pt x="82" y="97"/>
                        </a:lnTo>
                        <a:lnTo>
                          <a:pt x="90" y="90"/>
                        </a:lnTo>
                        <a:lnTo>
                          <a:pt x="105" y="82"/>
                        </a:lnTo>
                        <a:lnTo>
                          <a:pt x="112" y="82"/>
                        </a:lnTo>
                        <a:lnTo>
                          <a:pt x="120" y="90"/>
                        </a:lnTo>
                        <a:lnTo>
                          <a:pt x="120" y="67"/>
                        </a:lnTo>
                        <a:lnTo>
                          <a:pt x="127" y="67"/>
                        </a:lnTo>
                        <a:lnTo>
                          <a:pt x="135" y="67"/>
                        </a:lnTo>
                        <a:lnTo>
                          <a:pt x="135" y="60"/>
                        </a:lnTo>
                        <a:lnTo>
                          <a:pt x="142" y="60"/>
                        </a:lnTo>
                        <a:lnTo>
                          <a:pt x="142" y="52"/>
                        </a:lnTo>
                        <a:lnTo>
                          <a:pt x="142" y="45"/>
                        </a:lnTo>
                        <a:lnTo>
                          <a:pt x="142" y="37"/>
                        </a:lnTo>
                        <a:close/>
                      </a:path>
                    </a:pathLst>
                  </a:custGeom>
                  <a:solidFill>
                    <a:srgbClr val="FFFFFF"/>
                  </a:solidFill>
                  <a:ln w="9525">
                    <a:noFill/>
                    <a:round/>
                    <a:headEnd/>
                    <a:tailEnd/>
                  </a:ln>
                </p:spPr>
                <p:txBody>
                  <a:bodyPr/>
                  <a:lstStyle/>
                  <a:p>
                    <a:endParaRPr lang="en-GB"/>
                  </a:p>
                </p:txBody>
              </p:sp>
              <p:sp>
                <p:nvSpPr>
                  <p:cNvPr id="32504" name="Freeform 12"/>
                  <p:cNvSpPr>
                    <a:spLocks/>
                  </p:cNvSpPr>
                  <p:nvPr/>
                </p:nvSpPr>
                <p:spPr bwMode="auto">
                  <a:xfrm>
                    <a:off x="453" y="1689"/>
                    <a:ext cx="165" cy="255"/>
                  </a:xfrm>
                  <a:custGeom>
                    <a:avLst/>
                    <a:gdLst>
                      <a:gd name="T0" fmla="*/ 142 w 165"/>
                      <a:gd name="T1" fmla="*/ 38 h 255"/>
                      <a:gd name="T2" fmla="*/ 150 w 165"/>
                      <a:gd name="T3" fmla="*/ 0 h 255"/>
                      <a:gd name="T4" fmla="*/ 165 w 165"/>
                      <a:gd name="T5" fmla="*/ 8 h 255"/>
                      <a:gd name="T6" fmla="*/ 165 w 165"/>
                      <a:gd name="T7" fmla="*/ 15 h 255"/>
                      <a:gd name="T8" fmla="*/ 165 w 165"/>
                      <a:gd name="T9" fmla="*/ 38 h 255"/>
                      <a:gd name="T10" fmla="*/ 165 w 165"/>
                      <a:gd name="T11" fmla="*/ 67 h 255"/>
                      <a:gd name="T12" fmla="*/ 157 w 165"/>
                      <a:gd name="T13" fmla="*/ 97 h 255"/>
                      <a:gd name="T14" fmla="*/ 142 w 165"/>
                      <a:gd name="T15" fmla="*/ 127 h 255"/>
                      <a:gd name="T16" fmla="*/ 128 w 165"/>
                      <a:gd name="T17" fmla="*/ 142 h 255"/>
                      <a:gd name="T18" fmla="*/ 120 w 165"/>
                      <a:gd name="T19" fmla="*/ 150 h 255"/>
                      <a:gd name="T20" fmla="*/ 23 w 165"/>
                      <a:gd name="T21" fmla="*/ 255 h 255"/>
                      <a:gd name="T22" fmla="*/ 0 w 165"/>
                      <a:gd name="T23" fmla="*/ 240 h 255"/>
                      <a:gd name="T24" fmla="*/ 8 w 165"/>
                      <a:gd name="T25" fmla="*/ 232 h 255"/>
                      <a:gd name="T26" fmla="*/ 30 w 165"/>
                      <a:gd name="T27" fmla="*/ 202 h 255"/>
                      <a:gd name="T28" fmla="*/ 53 w 165"/>
                      <a:gd name="T29" fmla="*/ 165 h 255"/>
                      <a:gd name="T30" fmla="*/ 68 w 165"/>
                      <a:gd name="T31" fmla="*/ 135 h 255"/>
                      <a:gd name="T32" fmla="*/ 75 w 165"/>
                      <a:gd name="T33" fmla="*/ 127 h 255"/>
                      <a:gd name="T34" fmla="*/ 83 w 165"/>
                      <a:gd name="T35" fmla="*/ 105 h 255"/>
                      <a:gd name="T36" fmla="*/ 83 w 165"/>
                      <a:gd name="T37" fmla="*/ 97 h 255"/>
                      <a:gd name="T38" fmla="*/ 90 w 165"/>
                      <a:gd name="T39" fmla="*/ 90 h 255"/>
                      <a:gd name="T40" fmla="*/ 105 w 165"/>
                      <a:gd name="T41" fmla="*/ 82 h 255"/>
                      <a:gd name="T42" fmla="*/ 113 w 165"/>
                      <a:gd name="T43" fmla="*/ 82 h 255"/>
                      <a:gd name="T44" fmla="*/ 120 w 165"/>
                      <a:gd name="T45" fmla="*/ 90 h 255"/>
                      <a:gd name="T46" fmla="*/ 128 w 165"/>
                      <a:gd name="T47" fmla="*/ 67 h 255"/>
                      <a:gd name="T48" fmla="*/ 135 w 165"/>
                      <a:gd name="T49" fmla="*/ 67 h 255"/>
                      <a:gd name="T50" fmla="*/ 135 w 165"/>
                      <a:gd name="T51" fmla="*/ 60 h 255"/>
                      <a:gd name="T52" fmla="*/ 142 w 165"/>
                      <a:gd name="T53" fmla="*/ 60 h 255"/>
                      <a:gd name="T54" fmla="*/ 142 w 165"/>
                      <a:gd name="T55" fmla="*/ 52 h 255"/>
                      <a:gd name="T56" fmla="*/ 150 w 165"/>
                      <a:gd name="T57" fmla="*/ 45 h 255"/>
                      <a:gd name="T58" fmla="*/ 142 w 165"/>
                      <a:gd name="T59" fmla="*/ 45 h 255"/>
                      <a:gd name="T60" fmla="*/ 150 w 165"/>
                      <a:gd name="T61" fmla="*/ 38 h 255"/>
                      <a:gd name="T62" fmla="*/ 142 w 165"/>
                      <a:gd name="T63" fmla="*/ 38 h 25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5"/>
                      <a:gd name="T98" fmla="*/ 165 w 165"/>
                      <a:gd name="T99" fmla="*/ 255 h 25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5">
                        <a:moveTo>
                          <a:pt x="142" y="38"/>
                        </a:moveTo>
                        <a:lnTo>
                          <a:pt x="150" y="0"/>
                        </a:lnTo>
                        <a:lnTo>
                          <a:pt x="165" y="8"/>
                        </a:lnTo>
                        <a:lnTo>
                          <a:pt x="165" y="15"/>
                        </a:lnTo>
                        <a:lnTo>
                          <a:pt x="165" y="38"/>
                        </a:lnTo>
                        <a:lnTo>
                          <a:pt x="165" y="67"/>
                        </a:lnTo>
                        <a:lnTo>
                          <a:pt x="157" y="97"/>
                        </a:lnTo>
                        <a:lnTo>
                          <a:pt x="142" y="127"/>
                        </a:lnTo>
                        <a:lnTo>
                          <a:pt x="128" y="142"/>
                        </a:lnTo>
                        <a:lnTo>
                          <a:pt x="120" y="150"/>
                        </a:lnTo>
                        <a:lnTo>
                          <a:pt x="23" y="255"/>
                        </a:lnTo>
                        <a:lnTo>
                          <a:pt x="0" y="240"/>
                        </a:lnTo>
                        <a:lnTo>
                          <a:pt x="8" y="232"/>
                        </a:lnTo>
                        <a:lnTo>
                          <a:pt x="30" y="202"/>
                        </a:lnTo>
                        <a:lnTo>
                          <a:pt x="53" y="165"/>
                        </a:lnTo>
                        <a:lnTo>
                          <a:pt x="68" y="135"/>
                        </a:lnTo>
                        <a:lnTo>
                          <a:pt x="75" y="127"/>
                        </a:lnTo>
                        <a:lnTo>
                          <a:pt x="83" y="105"/>
                        </a:lnTo>
                        <a:lnTo>
                          <a:pt x="83" y="97"/>
                        </a:lnTo>
                        <a:lnTo>
                          <a:pt x="90" y="90"/>
                        </a:lnTo>
                        <a:lnTo>
                          <a:pt x="105" y="82"/>
                        </a:lnTo>
                        <a:lnTo>
                          <a:pt x="113" y="82"/>
                        </a:lnTo>
                        <a:lnTo>
                          <a:pt x="120" y="90"/>
                        </a:lnTo>
                        <a:lnTo>
                          <a:pt x="128" y="67"/>
                        </a:lnTo>
                        <a:lnTo>
                          <a:pt x="135" y="67"/>
                        </a:lnTo>
                        <a:lnTo>
                          <a:pt x="135" y="60"/>
                        </a:lnTo>
                        <a:lnTo>
                          <a:pt x="142" y="60"/>
                        </a:lnTo>
                        <a:lnTo>
                          <a:pt x="142" y="52"/>
                        </a:lnTo>
                        <a:lnTo>
                          <a:pt x="150" y="45"/>
                        </a:lnTo>
                        <a:lnTo>
                          <a:pt x="142" y="45"/>
                        </a:lnTo>
                        <a:lnTo>
                          <a:pt x="150" y="38"/>
                        </a:lnTo>
                        <a:lnTo>
                          <a:pt x="142" y="38"/>
                        </a:lnTo>
                        <a:close/>
                      </a:path>
                    </a:pathLst>
                  </a:custGeom>
                  <a:noFill/>
                  <a:ln w="11113">
                    <a:solidFill>
                      <a:srgbClr val="000000"/>
                    </a:solidFill>
                    <a:prstDash val="solid"/>
                    <a:round/>
                    <a:headEnd/>
                    <a:tailEnd/>
                  </a:ln>
                </p:spPr>
                <p:txBody>
                  <a:bodyPr/>
                  <a:lstStyle/>
                  <a:p>
                    <a:endParaRPr lang="en-GB"/>
                  </a:p>
                </p:txBody>
              </p:sp>
              <p:grpSp>
                <p:nvGrpSpPr>
                  <p:cNvPr id="32505" name="Group 13"/>
                  <p:cNvGrpSpPr>
                    <a:grpSpLocks/>
                  </p:cNvGrpSpPr>
                  <p:nvPr/>
                </p:nvGrpSpPr>
                <p:grpSpPr bwMode="auto">
                  <a:xfrm>
                    <a:off x="386" y="1944"/>
                    <a:ext cx="101" cy="220"/>
                    <a:chOff x="386" y="1944"/>
                    <a:chExt cx="101" cy="220"/>
                  </a:xfrm>
                </p:grpSpPr>
                <p:sp>
                  <p:nvSpPr>
                    <p:cNvPr id="32506" name="Oval 14"/>
                    <p:cNvSpPr>
                      <a:spLocks noChangeArrowheads="1"/>
                    </p:cNvSpPr>
                    <p:nvPr/>
                  </p:nvSpPr>
                  <p:spPr bwMode="auto">
                    <a:xfrm>
                      <a:off x="390" y="2157"/>
                      <a:ext cx="7" cy="7"/>
                    </a:xfrm>
                    <a:prstGeom prst="ellipse">
                      <a:avLst/>
                    </a:prstGeom>
                    <a:solidFill>
                      <a:srgbClr val="FFFF00"/>
                    </a:solidFill>
                    <a:ln w="9525">
                      <a:noFill/>
                      <a:round/>
                      <a:headEnd/>
                      <a:tailEnd/>
                    </a:ln>
                  </p:spPr>
                  <p:txBody>
                    <a:bodyPr/>
                    <a:lstStyle/>
                    <a:p>
                      <a:endParaRPr lang="en-GB"/>
                    </a:p>
                  </p:txBody>
                </p:sp>
                <p:sp>
                  <p:nvSpPr>
                    <p:cNvPr id="32507" name="Freeform 15"/>
                    <p:cNvSpPr>
                      <a:spLocks/>
                    </p:cNvSpPr>
                    <p:nvPr/>
                  </p:nvSpPr>
                  <p:spPr bwMode="auto">
                    <a:xfrm>
                      <a:off x="386" y="215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sp>
                  <p:nvSpPr>
                    <p:cNvPr id="32508" name="Freeform 16"/>
                    <p:cNvSpPr>
                      <a:spLocks/>
                    </p:cNvSpPr>
                    <p:nvPr/>
                  </p:nvSpPr>
                  <p:spPr bwMode="auto">
                    <a:xfrm>
                      <a:off x="386" y="1944"/>
                      <a:ext cx="90" cy="209"/>
                    </a:xfrm>
                    <a:custGeom>
                      <a:avLst/>
                      <a:gdLst>
                        <a:gd name="T0" fmla="*/ 90 w 90"/>
                        <a:gd name="T1" fmla="*/ 0 h 209"/>
                        <a:gd name="T2" fmla="*/ 67 w 90"/>
                        <a:gd name="T3" fmla="*/ 22 h 209"/>
                        <a:gd name="T4" fmla="*/ 37 w 90"/>
                        <a:gd name="T5" fmla="*/ 74 h 209"/>
                        <a:gd name="T6" fmla="*/ 22 w 90"/>
                        <a:gd name="T7" fmla="*/ 112 h 209"/>
                        <a:gd name="T8" fmla="*/ 15 w 90"/>
                        <a:gd name="T9" fmla="*/ 149 h 209"/>
                        <a:gd name="T10" fmla="*/ 7 w 90"/>
                        <a:gd name="T11" fmla="*/ 179 h 209"/>
                        <a:gd name="T12" fmla="*/ 0 w 90"/>
                        <a:gd name="T13" fmla="*/ 202 h 209"/>
                        <a:gd name="T14" fmla="*/ 0 w 90"/>
                        <a:gd name="T15" fmla="*/ 209 h 209"/>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09"/>
                        <a:gd name="T26" fmla="*/ 90 w 90"/>
                        <a:gd name="T27" fmla="*/ 209 h 20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09">
                          <a:moveTo>
                            <a:pt x="90" y="0"/>
                          </a:moveTo>
                          <a:lnTo>
                            <a:pt x="67" y="22"/>
                          </a:lnTo>
                          <a:lnTo>
                            <a:pt x="37" y="74"/>
                          </a:lnTo>
                          <a:lnTo>
                            <a:pt x="22" y="112"/>
                          </a:lnTo>
                          <a:lnTo>
                            <a:pt x="15" y="149"/>
                          </a:lnTo>
                          <a:lnTo>
                            <a:pt x="7" y="179"/>
                          </a:lnTo>
                          <a:lnTo>
                            <a:pt x="0" y="202"/>
                          </a:lnTo>
                          <a:lnTo>
                            <a:pt x="0" y="209"/>
                          </a:lnTo>
                        </a:path>
                      </a:pathLst>
                    </a:custGeom>
                    <a:noFill/>
                    <a:ln w="11113">
                      <a:solidFill>
                        <a:srgbClr val="FFFFFF"/>
                      </a:solidFill>
                      <a:prstDash val="solid"/>
                      <a:round/>
                      <a:headEnd/>
                      <a:tailEnd/>
                    </a:ln>
                  </p:spPr>
                  <p:txBody>
                    <a:bodyPr/>
                    <a:lstStyle/>
                    <a:p>
                      <a:endParaRPr lang="en-GB"/>
                    </a:p>
                  </p:txBody>
                </p:sp>
                <p:sp>
                  <p:nvSpPr>
                    <p:cNvPr id="32509" name="Oval 17"/>
                    <p:cNvSpPr>
                      <a:spLocks noChangeArrowheads="1"/>
                    </p:cNvSpPr>
                    <p:nvPr/>
                  </p:nvSpPr>
                  <p:spPr bwMode="auto">
                    <a:xfrm>
                      <a:off x="479" y="1947"/>
                      <a:ext cx="8" cy="8"/>
                    </a:xfrm>
                    <a:prstGeom prst="ellipse">
                      <a:avLst/>
                    </a:prstGeom>
                    <a:solidFill>
                      <a:srgbClr val="FFFF00"/>
                    </a:solidFill>
                    <a:ln w="9525">
                      <a:noFill/>
                      <a:round/>
                      <a:headEnd/>
                      <a:tailEnd/>
                    </a:ln>
                  </p:spPr>
                  <p:txBody>
                    <a:bodyPr/>
                    <a:lstStyle/>
                    <a:p>
                      <a:endParaRPr lang="en-GB"/>
                    </a:p>
                  </p:txBody>
                </p:sp>
                <p:sp>
                  <p:nvSpPr>
                    <p:cNvPr id="32510" name="Freeform 18"/>
                    <p:cNvSpPr>
                      <a:spLocks/>
                    </p:cNvSpPr>
                    <p:nvPr/>
                  </p:nvSpPr>
                  <p:spPr bwMode="auto">
                    <a:xfrm>
                      <a:off x="476" y="1944"/>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481" name="Group 19"/>
              <p:cNvGrpSpPr>
                <a:grpSpLocks/>
              </p:cNvGrpSpPr>
              <p:nvPr/>
            </p:nvGrpSpPr>
            <p:grpSpPr bwMode="auto">
              <a:xfrm>
                <a:off x="453" y="1689"/>
                <a:ext cx="154" cy="505"/>
                <a:chOff x="453" y="1689"/>
                <a:chExt cx="154" cy="505"/>
              </a:xfrm>
            </p:grpSpPr>
            <p:sp>
              <p:nvSpPr>
                <p:cNvPr id="32488" name="Freeform 20"/>
                <p:cNvSpPr>
                  <a:spLocks/>
                </p:cNvSpPr>
                <p:nvPr/>
              </p:nvSpPr>
              <p:spPr bwMode="auto">
                <a:xfrm>
                  <a:off x="532" y="1693"/>
                  <a:ext cx="75" cy="284"/>
                </a:xfrm>
                <a:custGeom>
                  <a:avLst/>
                  <a:gdLst>
                    <a:gd name="T0" fmla="*/ 67 w 75"/>
                    <a:gd name="T1" fmla="*/ 37 h 284"/>
                    <a:gd name="T2" fmla="*/ 75 w 75"/>
                    <a:gd name="T3" fmla="*/ 0 h 284"/>
                    <a:gd name="T4" fmla="*/ 67 w 75"/>
                    <a:gd name="T5" fmla="*/ 0 h 284"/>
                    <a:gd name="T6" fmla="*/ 67 w 75"/>
                    <a:gd name="T7" fmla="*/ 7 h 284"/>
                    <a:gd name="T8" fmla="*/ 45 w 75"/>
                    <a:gd name="T9" fmla="*/ 15 h 284"/>
                    <a:gd name="T10" fmla="*/ 30 w 75"/>
                    <a:gd name="T11" fmla="*/ 37 h 284"/>
                    <a:gd name="T12" fmla="*/ 7 w 75"/>
                    <a:gd name="T13" fmla="*/ 75 h 284"/>
                    <a:gd name="T14" fmla="*/ 0 w 75"/>
                    <a:gd name="T15" fmla="*/ 105 h 284"/>
                    <a:gd name="T16" fmla="*/ 0 w 75"/>
                    <a:gd name="T17" fmla="*/ 127 h 284"/>
                    <a:gd name="T18" fmla="*/ 0 w 75"/>
                    <a:gd name="T19" fmla="*/ 135 h 284"/>
                    <a:gd name="T20" fmla="*/ 7 w 75"/>
                    <a:gd name="T21" fmla="*/ 277 h 284"/>
                    <a:gd name="T22" fmla="*/ 30 w 75"/>
                    <a:gd name="T23" fmla="*/ 284 h 284"/>
                    <a:gd name="T24" fmla="*/ 30 w 75"/>
                    <a:gd name="T25" fmla="*/ 269 h 284"/>
                    <a:gd name="T26" fmla="*/ 37 w 75"/>
                    <a:gd name="T27" fmla="*/ 232 h 284"/>
                    <a:gd name="T28" fmla="*/ 45 w 75"/>
                    <a:gd name="T29" fmla="*/ 187 h 284"/>
                    <a:gd name="T30" fmla="*/ 52 w 75"/>
                    <a:gd name="T31" fmla="*/ 157 h 284"/>
                    <a:gd name="T32" fmla="*/ 52 w 75"/>
                    <a:gd name="T33" fmla="*/ 150 h 284"/>
                    <a:gd name="T34" fmla="*/ 67 w 75"/>
                    <a:gd name="T35" fmla="*/ 127 h 284"/>
                    <a:gd name="T36" fmla="*/ 67 w 75"/>
                    <a:gd name="T37" fmla="*/ 120 h 284"/>
                    <a:gd name="T38" fmla="*/ 67 w 75"/>
                    <a:gd name="T39" fmla="*/ 112 h 284"/>
                    <a:gd name="T40" fmla="*/ 60 w 75"/>
                    <a:gd name="T41" fmla="*/ 97 h 284"/>
                    <a:gd name="T42" fmla="*/ 52 w 75"/>
                    <a:gd name="T43" fmla="*/ 90 h 284"/>
                    <a:gd name="T44" fmla="*/ 52 w 75"/>
                    <a:gd name="T45" fmla="*/ 75 h 284"/>
                    <a:gd name="T46" fmla="*/ 52 w 75"/>
                    <a:gd name="T47" fmla="*/ 67 h 284"/>
                    <a:gd name="T48" fmla="*/ 45 w 75"/>
                    <a:gd name="T49" fmla="*/ 60 h 284"/>
                    <a:gd name="T50" fmla="*/ 52 w 75"/>
                    <a:gd name="T51" fmla="*/ 60 h 284"/>
                    <a:gd name="T52" fmla="*/ 45 w 75"/>
                    <a:gd name="T53" fmla="*/ 52 h 284"/>
                    <a:gd name="T54" fmla="*/ 52 w 75"/>
                    <a:gd name="T55" fmla="*/ 45 h 284"/>
                    <a:gd name="T56" fmla="*/ 52 w 75"/>
                    <a:gd name="T57" fmla="*/ 37 h 284"/>
                    <a:gd name="T58" fmla="*/ 60 w 75"/>
                    <a:gd name="T59" fmla="*/ 37 h 284"/>
                    <a:gd name="T60" fmla="*/ 67 w 75"/>
                    <a:gd name="T61" fmla="*/ 37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5"/>
                    <a:gd name="T94" fmla="*/ 0 h 284"/>
                    <a:gd name="T95" fmla="*/ 75 w 75"/>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5" h="284">
                      <a:moveTo>
                        <a:pt x="67" y="37"/>
                      </a:moveTo>
                      <a:lnTo>
                        <a:pt x="75" y="0"/>
                      </a:lnTo>
                      <a:lnTo>
                        <a:pt x="67" y="0"/>
                      </a:lnTo>
                      <a:lnTo>
                        <a:pt x="67" y="7"/>
                      </a:lnTo>
                      <a:lnTo>
                        <a:pt x="45" y="15"/>
                      </a:lnTo>
                      <a:lnTo>
                        <a:pt x="30" y="37"/>
                      </a:lnTo>
                      <a:lnTo>
                        <a:pt x="7" y="75"/>
                      </a:lnTo>
                      <a:lnTo>
                        <a:pt x="0" y="105"/>
                      </a:lnTo>
                      <a:lnTo>
                        <a:pt x="0" y="127"/>
                      </a:lnTo>
                      <a:lnTo>
                        <a:pt x="0" y="135"/>
                      </a:lnTo>
                      <a:lnTo>
                        <a:pt x="7" y="277"/>
                      </a:lnTo>
                      <a:lnTo>
                        <a:pt x="30" y="284"/>
                      </a:lnTo>
                      <a:lnTo>
                        <a:pt x="30" y="269"/>
                      </a:lnTo>
                      <a:lnTo>
                        <a:pt x="37" y="232"/>
                      </a:lnTo>
                      <a:lnTo>
                        <a:pt x="45" y="187"/>
                      </a:lnTo>
                      <a:lnTo>
                        <a:pt x="52" y="157"/>
                      </a:lnTo>
                      <a:lnTo>
                        <a:pt x="52" y="150"/>
                      </a:lnTo>
                      <a:lnTo>
                        <a:pt x="67" y="127"/>
                      </a:lnTo>
                      <a:lnTo>
                        <a:pt x="67" y="120"/>
                      </a:lnTo>
                      <a:lnTo>
                        <a:pt x="67" y="112"/>
                      </a:lnTo>
                      <a:lnTo>
                        <a:pt x="60" y="97"/>
                      </a:lnTo>
                      <a:lnTo>
                        <a:pt x="52" y="90"/>
                      </a:lnTo>
                      <a:lnTo>
                        <a:pt x="52" y="75"/>
                      </a:lnTo>
                      <a:lnTo>
                        <a:pt x="52" y="67"/>
                      </a:lnTo>
                      <a:lnTo>
                        <a:pt x="45" y="60"/>
                      </a:lnTo>
                      <a:lnTo>
                        <a:pt x="52" y="60"/>
                      </a:lnTo>
                      <a:lnTo>
                        <a:pt x="45" y="52"/>
                      </a:lnTo>
                      <a:lnTo>
                        <a:pt x="52" y="45"/>
                      </a:lnTo>
                      <a:lnTo>
                        <a:pt x="52" y="37"/>
                      </a:lnTo>
                      <a:lnTo>
                        <a:pt x="60" y="37"/>
                      </a:lnTo>
                      <a:lnTo>
                        <a:pt x="67" y="37"/>
                      </a:lnTo>
                      <a:close/>
                    </a:path>
                  </a:pathLst>
                </a:custGeom>
                <a:solidFill>
                  <a:srgbClr val="FFFFFF"/>
                </a:solidFill>
                <a:ln w="9525">
                  <a:noFill/>
                  <a:round/>
                  <a:headEnd/>
                  <a:tailEnd/>
                </a:ln>
              </p:spPr>
              <p:txBody>
                <a:bodyPr/>
                <a:lstStyle/>
                <a:p>
                  <a:endParaRPr lang="en-GB"/>
                </a:p>
              </p:txBody>
            </p:sp>
            <p:sp>
              <p:nvSpPr>
                <p:cNvPr id="32489" name="Freeform 21"/>
                <p:cNvSpPr>
                  <a:spLocks/>
                </p:cNvSpPr>
                <p:nvPr/>
              </p:nvSpPr>
              <p:spPr bwMode="auto">
                <a:xfrm>
                  <a:off x="536" y="1689"/>
                  <a:ext cx="67" cy="284"/>
                </a:xfrm>
                <a:custGeom>
                  <a:avLst/>
                  <a:gdLst>
                    <a:gd name="T0" fmla="*/ 59 w 67"/>
                    <a:gd name="T1" fmla="*/ 38 h 284"/>
                    <a:gd name="T2" fmla="*/ 67 w 67"/>
                    <a:gd name="T3" fmla="*/ 0 h 284"/>
                    <a:gd name="T4" fmla="*/ 59 w 67"/>
                    <a:gd name="T5" fmla="*/ 8 h 284"/>
                    <a:gd name="T6" fmla="*/ 37 w 67"/>
                    <a:gd name="T7" fmla="*/ 15 h 284"/>
                    <a:gd name="T8" fmla="*/ 22 w 67"/>
                    <a:gd name="T9" fmla="*/ 38 h 284"/>
                    <a:gd name="T10" fmla="*/ 7 w 67"/>
                    <a:gd name="T11" fmla="*/ 75 h 284"/>
                    <a:gd name="T12" fmla="*/ 0 w 67"/>
                    <a:gd name="T13" fmla="*/ 105 h 284"/>
                    <a:gd name="T14" fmla="*/ 0 w 67"/>
                    <a:gd name="T15" fmla="*/ 127 h 284"/>
                    <a:gd name="T16" fmla="*/ 0 w 67"/>
                    <a:gd name="T17" fmla="*/ 135 h 284"/>
                    <a:gd name="T18" fmla="*/ 0 w 67"/>
                    <a:gd name="T19" fmla="*/ 270 h 284"/>
                    <a:gd name="T20" fmla="*/ 22 w 67"/>
                    <a:gd name="T21" fmla="*/ 284 h 284"/>
                    <a:gd name="T22" fmla="*/ 22 w 67"/>
                    <a:gd name="T23" fmla="*/ 270 h 284"/>
                    <a:gd name="T24" fmla="*/ 30 w 67"/>
                    <a:gd name="T25" fmla="*/ 232 h 284"/>
                    <a:gd name="T26" fmla="*/ 37 w 67"/>
                    <a:gd name="T27" fmla="*/ 187 h 284"/>
                    <a:gd name="T28" fmla="*/ 45 w 67"/>
                    <a:gd name="T29" fmla="*/ 157 h 284"/>
                    <a:gd name="T30" fmla="*/ 52 w 67"/>
                    <a:gd name="T31" fmla="*/ 150 h 284"/>
                    <a:gd name="T32" fmla="*/ 59 w 67"/>
                    <a:gd name="T33" fmla="*/ 127 h 284"/>
                    <a:gd name="T34" fmla="*/ 59 w 67"/>
                    <a:gd name="T35" fmla="*/ 120 h 284"/>
                    <a:gd name="T36" fmla="*/ 59 w 67"/>
                    <a:gd name="T37" fmla="*/ 112 h 284"/>
                    <a:gd name="T38" fmla="*/ 52 w 67"/>
                    <a:gd name="T39" fmla="*/ 97 h 284"/>
                    <a:gd name="T40" fmla="*/ 45 w 67"/>
                    <a:gd name="T41" fmla="*/ 90 h 284"/>
                    <a:gd name="T42" fmla="*/ 52 w 67"/>
                    <a:gd name="T43" fmla="*/ 75 h 284"/>
                    <a:gd name="T44" fmla="*/ 45 w 67"/>
                    <a:gd name="T45" fmla="*/ 67 h 284"/>
                    <a:gd name="T46" fmla="*/ 37 w 67"/>
                    <a:gd name="T47" fmla="*/ 60 h 284"/>
                    <a:gd name="T48" fmla="*/ 45 w 67"/>
                    <a:gd name="T49" fmla="*/ 60 h 284"/>
                    <a:gd name="T50" fmla="*/ 37 w 67"/>
                    <a:gd name="T51" fmla="*/ 52 h 284"/>
                    <a:gd name="T52" fmla="*/ 45 w 67"/>
                    <a:gd name="T53" fmla="*/ 45 h 284"/>
                    <a:gd name="T54" fmla="*/ 45 w 67"/>
                    <a:gd name="T55" fmla="*/ 38 h 284"/>
                    <a:gd name="T56" fmla="*/ 52 w 67"/>
                    <a:gd name="T57" fmla="*/ 38 h 284"/>
                    <a:gd name="T58" fmla="*/ 52 w 67"/>
                    <a:gd name="T59" fmla="*/ 30 h 284"/>
                    <a:gd name="T60" fmla="*/ 59 w 67"/>
                    <a:gd name="T61" fmla="*/ 38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7"/>
                    <a:gd name="T94" fmla="*/ 0 h 284"/>
                    <a:gd name="T95" fmla="*/ 67 w 67"/>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7" h="284">
                      <a:moveTo>
                        <a:pt x="59" y="38"/>
                      </a:moveTo>
                      <a:lnTo>
                        <a:pt x="67" y="0"/>
                      </a:lnTo>
                      <a:lnTo>
                        <a:pt x="59" y="8"/>
                      </a:lnTo>
                      <a:lnTo>
                        <a:pt x="37" y="15"/>
                      </a:lnTo>
                      <a:lnTo>
                        <a:pt x="22" y="38"/>
                      </a:lnTo>
                      <a:lnTo>
                        <a:pt x="7" y="75"/>
                      </a:lnTo>
                      <a:lnTo>
                        <a:pt x="0" y="105"/>
                      </a:lnTo>
                      <a:lnTo>
                        <a:pt x="0" y="127"/>
                      </a:lnTo>
                      <a:lnTo>
                        <a:pt x="0" y="135"/>
                      </a:lnTo>
                      <a:lnTo>
                        <a:pt x="0" y="270"/>
                      </a:lnTo>
                      <a:lnTo>
                        <a:pt x="22" y="284"/>
                      </a:lnTo>
                      <a:lnTo>
                        <a:pt x="22" y="270"/>
                      </a:lnTo>
                      <a:lnTo>
                        <a:pt x="30" y="232"/>
                      </a:lnTo>
                      <a:lnTo>
                        <a:pt x="37" y="187"/>
                      </a:lnTo>
                      <a:lnTo>
                        <a:pt x="45" y="157"/>
                      </a:lnTo>
                      <a:lnTo>
                        <a:pt x="52" y="150"/>
                      </a:lnTo>
                      <a:lnTo>
                        <a:pt x="59" y="127"/>
                      </a:lnTo>
                      <a:lnTo>
                        <a:pt x="59" y="120"/>
                      </a:lnTo>
                      <a:lnTo>
                        <a:pt x="59" y="112"/>
                      </a:lnTo>
                      <a:lnTo>
                        <a:pt x="52" y="97"/>
                      </a:lnTo>
                      <a:lnTo>
                        <a:pt x="45" y="90"/>
                      </a:lnTo>
                      <a:lnTo>
                        <a:pt x="52" y="75"/>
                      </a:lnTo>
                      <a:lnTo>
                        <a:pt x="45" y="67"/>
                      </a:lnTo>
                      <a:lnTo>
                        <a:pt x="37" y="60"/>
                      </a:lnTo>
                      <a:lnTo>
                        <a:pt x="45" y="60"/>
                      </a:lnTo>
                      <a:lnTo>
                        <a:pt x="37" y="52"/>
                      </a:lnTo>
                      <a:lnTo>
                        <a:pt x="45" y="45"/>
                      </a:lnTo>
                      <a:lnTo>
                        <a:pt x="45" y="38"/>
                      </a:lnTo>
                      <a:lnTo>
                        <a:pt x="52" y="38"/>
                      </a:lnTo>
                      <a:lnTo>
                        <a:pt x="52" y="30"/>
                      </a:lnTo>
                      <a:lnTo>
                        <a:pt x="59" y="38"/>
                      </a:lnTo>
                      <a:close/>
                    </a:path>
                  </a:pathLst>
                </a:custGeom>
                <a:noFill/>
                <a:ln w="11113">
                  <a:solidFill>
                    <a:srgbClr val="000000"/>
                  </a:solidFill>
                  <a:prstDash val="solid"/>
                  <a:round/>
                  <a:headEnd/>
                  <a:tailEnd/>
                </a:ln>
              </p:spPr>
              <p:txBody>
                <a:bodyPr/>
                <a:lstStyle/>
                <a:p>
                  <a:endParaRPr lang="en-GB"/>
                </a:p>
              </p:txBody>
            </p:sp>
            <p:grpSp>
              <p:nvGrpSpPr>
                <p:cNvPr id="32490" name="Group 22"/>
                <p:cNvGrpSpPr>
                  <a:grpSpLocks/>
                </p:cNvGrpSpPr>
                <p:nvPr/>
              </p:nvGrpSpPr>
              <p:grpSpPr bwMode="auto">
                <a:xfrm>
                  <a:off x="453" y="1959"/>
                  <a:ext cx="116" cy="235"/>
                  <a:chOff x="453" y="1959"/>
                  <a:chExt cx="116" cy="235"/>
                </a:xfrm>
              </p:grpSpPr>
              <p:sp>
                <p:nvSpPr>
                  <p:cNvPr id="32491" name="Freeform 23"/>
                  <p:cNvSpPr>
                    <a:spLocks/>
                  </p:cNvSpPr>
                  <p:nvPr/>
                </p:nvSpPr>
                <p:spPr bwMode="auto">
                  <a:xfrm>
                    <a:off x="457" y="1962"/>
                    <a:ext cx="105" cy="232"/>
                  </a:xfrm>
                  <a:custGeom>
                    <a:avLst/>
                    <a:gdLst>
                      <a:gd name="T0" fmla="*/ 75 w 105"/>
                      <a:gd name="T1" fmla="*/ 15 h 232"/>
                      <a:gd name="T2" fmla="*/ 75 w 105"/>
                      <a:gd name="T3" fmla="*/ 23 h 232"/>
                      <a:gd name="T4" fmla="*/ 75 w 105"/>
                      <a:gd name="T5" fmla="*/ 45 h 232"/>
                      <a:gd name="T6" fmla="*/ 60 w 105"/>
                      <a:gd name="T7" fmla="*/ 105 h 232"/>
                      <a:gd name="T8" fmla="*/ 30 w 105"/>
                      <a:gd name="T9" fmla="*/ 165 h 232"/>
                      <a:gd name="T10" fmla="*/ 7 w 105"/>
                      <a:gd name="T11" fmla="*/ 217 h 232"/>
                      <a:gd name="T12" fmla="*/ 0 w 105"/>
                      <a:gd name="T13" fmla="*/ 232 h 232"/>
                      <a:gd name="T14" fmla="*/ 15 w 105"/>
                      <a:gd name="T15" fmla="*/ 232 h 232"/>
                      <a:gd name="T16" fmla="*/ 30 w 105"/>
                      <a:gd name="T17" fmla="*/ 210 h 232"/>
                      <a:gd name="T18" fmla="*/ 45 w 105"/>
                      <a:gd name="T19" fmla="*/ 187 h 232"/>
                      <a:gd name="T20" fmla="*/ 67 w 105"/>
                      <a:gd name="T21" fmla="*/ 150 h 232"/>
                      <a:gd name="T22" fmla="*/ 82 w 105"/>
                      <a:gd name="T23" fmla="*/ 113 h 232"/>
                      <a:gd name="T24" fmla="*/ 97 w 105"/>
                      <a:gd name="T25" fmla="*/ 83 h 232"/>
                      <a:gd name="T26" fmla="*/ 105 w 105"/>
                      <a:gd name="T27" fmla="*/ 45 h 232"/>
                      <a:gd name="T28" fmla="*/ 105 w 105"/>
                      <a:gd name="T29" fmla="*/ 23 h 232"/>
                      <a:gd name="T30" fmla="*/ 105 w 105"/>
                      <a:gd name="T31" fmla="*/ 15 h 232"/>
                      <a:gd name="T32" fmla="*/ 82 w 105"/>
                      <a:gd name="T33" fmla="*/ 0 h 232"/>
                      <a:gd name="T34" fmla="*/ 75 w 105"/>
                      <a:gd name="T35" fmla="*/ 8 h 232"/>
                      <a:gd name="T36" fmla="*/ 75 w 105"/>
                      <a:gd name="T37" fmla="*/ 15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15"/>
                        </a:moveTo>
                        <a:lnTo>
                          <a:pt x="75" y="23"/>
                        </a:lnTo>
                        <a:lnTo>
                          <a:pt x="75" y="45"/>
                        </a:lnTo>
                        <a:lnTo>
                          <a:pt x="60" y="105"/>
                        </a:lnTo>
                        <a:lnTo>
                          <a:pt x="30" y="165"/>
                        </a:lnTo>
                        <a:lnTo>
                          <a:pt x="7" y="217"/>
                        </a:lnTo>
                        <a:lnTo>
                          <a:pt x="0" y="232"/>
                        </a:lnTo>
                        <a:lnTo>
                          <a:pt x="15" y="232"/>
                        </a:lnTo>
                        <a:lnTo>
                          <a:pt x="30" y="210"/>
                        </a:lnTo>
                        <a:lnTo>
                          <a:pt x="45" y="187"/>
                        </a:lnTo>
                        <a:lnTo>
                          <a:pt x="67" y="150"/>
                        </a:lnTo>
                        <a:lnTo>
                          <a:pt x="82" y="113"/>
                        </a:lnTo>
                        <a:lnTo>
                          <a:pt x="97" y="83"/>
                        </a:lnTo>
                        <a:lnTo>
                          <a:pt x="105" y="45"/>
                        </a:lnTo>
                        <a:lnTo>
                          <a:pt x="105" y="23"/>
                        </a:lnTo>
                        <a:lnTo>
                          <a:pt x="105" y="15"/>
                        </a:lnTo>
                        <a:lnTo>
                          <a:pt x="82" y="0"/>
                        </a:lnTo>
                        <a:lnTo>
                          <a:pt x="75" y="8"/>
                        </a:lnTo>
                        <a:lnTo>
                          <a:pt x="75" y="15"/>
                        </a:lnTo>
                        <a:close/>
                      </a:path>
                    </a:pathLst>
                  </a:custGeom>
                  <a:solidFill>
                    <a:srgbClr val="000000"/>
                  </a:solidFill>
                  <a:ln w="9525">
                    <a:noFill/>
                    <a:round/>
                    <a:headEnd/>
                    <a:tailEnd/>
                  </a:ln>
                </p:spPr>
                <p:txBody>
                  <a:bodyPr/>
                  <a:lstStyle/>
                  <a:p>
                    <a:endParaRPr lang="en-GB"/>
                  </a:p>
                </p:txBody>
              </p:sp>
              <p:sp>
                <p:nvSpPr>
                  <p:cNvPr id="32492" name="Freeform 24"/>
                  <p:cNvSpPr>
                    <a:spLocks/>
                  </p:cNvSpPr>
                  <p:nvPr/>
                </p:nvSpPr>
                <p:spPr bwMode="auto">
                  <a:xfrm>
                    <a:off x="453" y="1959"/>
                    <a:ext cx="105" cy="232"/>
                  </a:xfrm>
                  <a:custGeom>
                    <a:avLst/>
                    <a:gdLst>
                      <a:gd name="T0" fmla="*/ 75 w 105"/>
                      <a:gd name="T1" fmla="*/ 7 h 232"/>
                      <a:gd name="T2" fmla="*/ 75 w 105"/>
                      <a:gd name="T3" fmla="*/ 14 h 232"/>
                      <a:gd name="T4" fmla="*/ 75 w 105"/>
                      <a:gd name="T5" fmla="*/ 44 h 232"/>
                      <a:gd name="T6" fmla="*/ 60 w 105"/>
                      <a:gd name="T7" fmla="*/ 104 h 232"/>
                      <a:gd name="T8" fmla="*/ 38 w 105"/>
                      <a:gd name="T9" fmla="*/ 164 h 232"/>
                      <a:gd name="T10" fmla="*/ 8 w 105"/>
                      <a:gd name="T11" fmla="*/ 217 h 232"/>
                      <a:gd name="T12" fmla="*/ 0 w 105"/>
                      <a:gd name="T13" fmla="*/ 232 h 232"/>
                      <a:gd name="T14" fmla="*/ 15 w 105"/>
                      <a:gd name="T15" fmla="*/ 232 h 232"/>
                      <a:gd name="T16" fmla="*/ 30 w 105"/>
                      <a:gd name="T17" fmla="*/ 209 h 232"/>
                      <a:gd name="T18" fmla="*/ 45 w 105"/>
                      <a:gd name="T19" fmla="*/ 187 h 232"/>
                      <a:gd name="T20" fmla="*/ 68 w 105"/>
                      <a:gd name="T21" fmla="*/ 149 h 232"/>
                      <a:gd name="T22" fmla="*/ 83 w 105"/>
                      <a:gd name="T23" fmla="*/ 112 h 232"/>
                      <a:gd name="T24" fmla="*/ 98 w 105"/>
                      <a:gd name="T25" fmla="*/ 82 h 232"/>
                      <a:gd name="T26" fmla="*/ 105 w 105"/>
                      <a:gd name="T27" fmla="*/ 44 h 232"/>
                      <a:gd name="T28" fmla="*/ 105 w 105"/>
                      <a:gd name="T29" fmla="*/ 22 h 232"/>
                      <a:gd name="T30" fmla="*/ 105 w 105"/>
                      <a:gd name="T31" fmla="*/ 14 h 232"/>
                      <a:gd name="T32" fmla="*/ 83 w 105"/>
                      <a:gd name="T33" fmla="*/ 0 h 232"/>
                      <a:gd name="T34" fmla="*/ 83 w 105"/>
                      <a:gd name="T35" fmla="*/ 7 h 232"/>
                      <a:gd name="T36" fmla="*/ 75 w 105"/>
                      <a:gd name="T37" fmla="*/ 7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7"/>
                        </a:moveTo>
                        <a:lnTo>
                          <a:pt x="75" y="14"/>
                        </a:lnTo>
                        <a:lnTo>
                          <a:pt x="75" y="44"/>
                        </a:lnTo>
                        <a:lnTo>
                          <a:pt x="60" y="104"/>
                        </a:lnTo>
                        <a:lnTo>
                          <a:pt x="38" y="164"/>
                        </a:lnTo>
                        <a:lnTo>
                          <a:pt x="8" y="217"/>
                        </a:lnTo>
                        <a:lnTo>
                          <a:pt x="0" y="232"/>
                        </a:lnTo>
                        <a:lnTo>
                          <a:pt x="15" y="232"/>
                        </a:lnTo>
                        <a:lnTo>
                          <a:pt x="30" y="209"/>
                        </a:lnTo>
                        <a:lnTo>
                          <a:pt x="45" y="187"/>
                        </a:lnTo>
                        <a:lnTo>
                          <a:pt x="68" y="149"/>
                        </a:lnTo>
                        <a:lnTo>
                          <a:pt x="83" y="112"/>
                        </a:lnTo>
                        <a:lnTo>
                          <a:pt x="98" y="82"/>
                        </a:lnTo>
                        <a:lnTo>
                          <a:pt x="105" y="44"/>
                        </a:lnTo>
                        <a:lnTo>
                          <a:pt x="105" y="22"/>
                        </a:lnTo>
                        <a:lnTo>
                          <a:pt x="105" y="14"/>
                        </a:lnTo>
                        <a:lnTo>
                          <a:pt x="83" y="0"/>
                        </a:lnTo>
                        <a:lnTo>
                          <a:pt x="83" y="7"/>
                        </a:lnTo>
                        <a:lnTo>
                          <a:pt x="75" y="7"/>
                        </a:lnTo>
                        <a:close/>
                      </a:path>
                    </a:pathLst>
                  </a:custGeom>
                  <a:noFill/>
                  <a:ln w="11113">
                    <a:solidFill>
                      <a:srgbClr val="000000"/>
                    </a:solidFill>
                    <a:prstDash val="solid"/>
                    <a:round/>
                    <a:headEnd/>
                    <a:tailEnd/>
                  </a:ln>
                </p:spPr>
                <p:txBody>
                  <a:bodyPr/>
                  <a:lstStyle/>
                  <a:p>
                    <a:endParaRPr lang="en-GB"/>
                  </a:p>
                </p:txBody>
              </p:sp>
              <p:grpSp>
                <p:nvGrpSpPr>
                  <p:cNvPr id="32493" name="Group 25"/>
                  <p:cNvGrpSpPr>
                    <a:grpSpLocks/>
                  </p:cNvGrpSpPr>
                  <p:nvPr/>
                </p:nvGrpSpPr>
                <p:grpSpPr bwMode="auto">
                  <a:xfrm>
                    <a:off x="468" y="1973"/>
                    <a:ext cx="101" cy="221"/>
                    <a:chOff x="468" y="1973"/>
                    <a:chExt cx="101" cy="221"/>
                  </a:xfrm>
                </p:grpSpPr>
                <p:grpSp>
                  <p:nvGrpSpPr>
                    <p:cNvPr id="32494" name="Group 26"/>
                    <p:cNvGrpSpPr>
                      <a:grpSpLocks/>
                    </p:cNvGrpSpPr>
                    <p:nvPr/>
                  </p:nvGrpSpPr>
                  <p:grpSpPr bwMode="auto">
                    <a:xfrm>
                      <a:off x="468" y="1973"/>
                      <a:ext cx="90" cy="221"/>
                      <a:chOff x="468" y="1973"/>
                      <a:chExt cx="90" cy="221"/>
                    </a:xfrm>
                  </p:grpSpPr>
                  <p:sp>
                    <p:nvSpPr>
                      <p:cNvPr id="32497" name="Freeform 27"/>
                      <p:cNvSpPr>
                        <a:spLocks/>
                      </p:cNvSpPr>
                      <p:nvPr/>
                    </p:nvSpPr>
                    <p:spPr bwMode="auto">
                      <a:xfrm>
                        <a:off x="468" y="1973"/>
                        <a:ext cx="90" cy="210"/>
                      </a:xfrm>
                      <a:custGeom>
                        <a:avLst/>
                        <a:gdLst>
                          <a:gd name="T0" fmla="*/ 90 w 90"/>
                          <a:gd name="T1" fmla="*/ 0 h 210"/>
                          <a:gd name="T2" fmla="*/ 90 w 90"/>
                          <a:gd name="T3" fmla="*/ 8 h 210"/>
                          <a:gd name="T4" fmla="*/ 90 w 90"/>
                          <a:gd name="T5" fmla="*/ 30 h 210"/>
                          <a:gd name="T6" fmla="*/ 75 w 90"/>
                          <a:gd name="T7" fmla="*/ 83 h 210"/>
                          <a:gd name="T8" fmla="*/ 53 w 90"/>
                          <a:gd name="T9" fmla="*/ 128 h 210"/>
                          <a:gd name="T10" fmla="*/ 38 w 90"/>
                          <a:gd name="T11" fmla="*/ 158 h 210"/>
                          <a:gd name="T12" fmla="*/ 15 w 90"/>
                          <a:gd name="T13" fmla="*/ 188 h 210"/>
                          <a:gd name="T14" fmla="*/ 0 w 90"/>
                          <a:gd name="T15" fmla="*/ 210 h 210"/>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10"/>
                          <a:gd name="T26" fmla="*/ 90 w 90"/>
                          <a:gd name="T27" fmla="*/ 210 h 2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10">
                            <a:moveTo>
                              <a:pt x="90" y="0"/>
                            </a:moveTo>
                            <a:lnTo>
                              <a:pt x="90" y="8"/>
                            </a:lnTo>
                            <a:lnTo>
                              <a:pt x="90" y="30"/>
                            </a:lnTo>
                            <a:lnTo>
                              <a:pt x="75" y="83"/>
                            </a:lnTo>
                            <a:lnTo>
                              <a:pt x="53" y="128"/>
                            </a:lnTo>
                            <a:lnTo>
                              <a:pt x="38" y="158"/>
                            </a:lnTo>
                            <a:lnTo>
                              <a:pt x="15" y="188"/>
                            </a:lnTo>
                            <a:lnTo>
                              <a:pt x="0" y="210"/>
                            </a:lnTo>
                          </a:path>
                        </a:pathLst>
                      </a:custGeom>
                      <a:noFill/>
                      <a:ln w="11113">
                        <a:solidFill>
                          <a:srgbClr val="FFFFFF"/>
                        </a:solidFill>
                        <a:prstDash val="solid"/>
                        <a:round/>
                        <a:headEnd/>
                        <a:tailEnd/>
                      </a:ln>
                    </p:spPr>
                    <p:txBody>
                      <a:bodyPr/>
                      <a:lstStyle/>
                      <a:p>
                        <a:endParaRPr lang="en-GB"/>
                      </a:p>
                    </p:txBody>
                  </p:sp>
                  <p:sp>
                    <p:nvSpPr>
                      <p:cNvPr id="32498" name="Oval 28"/>
                      <p:cNvSpPr>
                        <a:spLocks noChangeArrowheads="1"/>
                      </p:cNvSpPr>
                      <p:nvPr/>
                    </p:nvSpPr>
                    <p:spPr bwMode="auto">
                      <a:xfrm>
                        <a:off x="472" y="2187"/>
                        <a:ext cx="7" cy="7"/>
                      </a:xfrm>
                      <a:prstGeom prst="ellipse">
                        <a:avLst/>
                      </a:prstGeom>
                      <a:solidFill>
                        <a:srgbClr val="FFFF00"/>
                      </a:solidFill>
                      <a:ln w="9525">
                        <a:noFill/>
                        <a:round/>
                        <a:headEnd/>
                        <a:tailEnd/>
                      </a:ln>
                    </p:spPr>
                    <p:txBody>
                      <a:bodyPr/>
                      <a:lstStyle/>
                      <a:p>
                        <a:endParaRPr lang="en-GB"/>
                      </a:p>
                    </p:txBody>
                  </p:sp>
                  <p:sp>
                    <p:nvSpPr>
                      <p:cNvPr id="32499" name="Freeform 29"/>
                      <p:cNvSpPr>
                        <a:spLocks/>
                      </p:cNvSpPr>
                      <p:nvPr/>
                    </p:nvSpPr>
                    <p:spPr bwMode="auto">
                      <a:xfrm>
                        <a:off x="468" y="218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sp>
                  <p:nvSpPr>
                    <p:cNvPr id="32495" name="Oval 30"/>
                    <p:cNvSpPr>
                      <a:spLocks noChangeArrowheads="1"/>
                    </p:cNvSpPr>
                    <p:nvPr/>
                  </p:nvSpPr>
                  <p:spPr bwMode="auto">
                    <a:xfrm>
                      <a:off x="562" y="1977"/>
                      <a:ext cx="7" cy="8"/>
                    </a:xfrm>
                    <a:prstGeom prst="ellipse">
                      <a:avLst/>
                    </a:prstGeom>
                    <a:solidFill>
                      <a:srgbClr val="FFFF00"/>
                    </a:solidFill>
                    <a:ln w="9525">
                      <a:noFill/>
                      <a:round/>
                      <a:headEnd/>
                      <a:tailEnd/>
                    </a:ln>
                  </p:spPr>
                  <p:txBody>
                    <a:bodyPr/>
                    <a:lstStyle/>
                    <a:p>
                      <a:endParaRPr lang="en-GB"/>
                    </a:p>
                  </p:txBody>
                </p:sp>
                <p:sp>
                  <p:nvSpPr>
                    <p:cNvPr id="32496" name="Oval 31"/>
                    <p:cNvSpPr>
                      <a:spLocks noChangeArrowheads="1"/>
                    </p:cNvSpPr>
                    <p:nvPr/>
                  </p:nvSpPr>
                  <p:spPr bwMode="auto">
                    <a:xfrm>
                      <a:off x="562" y="1977"/>
                      <a:ext cx="7" cy="8"/>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482" name="Group 32"/>
              <p:cNvGrpSpPr>
                <a:grpSpLocks/>
              </p:cNvGrpSpPr>
              <p:nvPr/>
            </p:nvGrpSpPr>
            <p:grpSpPr bwMode="auto">
              <a:xfrm>
                <a:off x="539" y="1783"/>
                <a:ext cx="60" cy="60"/>
                <a:chOff x="539" y="1783"/>
                <a:chExt cx="60" cy="60"/>
              </a:xfrm>
            </p:grpSpPr>
            <p:sp>
              <p:nvSpPr>
                <p:cNvPr id="32483" name="AutoShape 33"/>
                <p:cNvSpPr>
                  <a:spLocks noChangeArrowheads="1"/>
                </p:cNvSpPr>
                <p:nvPr/>
              </p:nvSpPr>
              <p:spPr bwMode="auto">
                <a:xfrm>
                  <a:off x="554" y="1783"/>
                  <a:ext cx="38" cy="60"/>
                </a:xfrm>
                <a:prstGeom prst="roundRect">
                  <a:avLst>
                    <a:gd name="adj" fmla="val 39472"/>
                  </a:avLst>
                </a:prstGeom>
                <a:solidFill>
                  <a:srgbClr val="FFFFFF"/>
                </a:solidFill>
                <a:ln w="9525">
                  <a:noFill/>
                  <a:round/>
                  <a:headEnd/>
                  <a:tailEnd/>
                </a:ln>
              </p:spPr>
              <p:txBody>
                <a:bodyPr/>
                <a:lstStyle/>
                <a:p>
                  <a:endParaRPr lang="en-GB"/>
                </a:p>
              </p:txBody>
            </p:sp>
            <p:sp>
              <p:nvSpPr>
                <p:cNvPr id="32484" name="Freeform 34"/>
                <p:cNvSpPr>
                  <a:spLocks/>
                </p:cNvSpPr>
                <p:nvPr/>
              </p:nvSpPr>
              <p:spPr bwMode="auto">
                <a:xfrm>
                  <a:off x="543" y="1786"/>
                  <a:ext cx="45" cy="38"/>
                </a:xfrm>
                <a:custGeom>
                  <a:avLst/>
                  <a:gdLst>
                    <a:gd name="T0" fmla="*/ 38 w 45"/>
                    <a:gd name="T1" fmla="*/ 8 h 38"/>
                    <a:gd name="T2" fmla="*/ 38 w 45"/>
                    <a:gd name="T3" fmla="*/ 15 h 38"/>
                    <a:gd name="T4" fmla="*/ 45 w 45"/>
                    <a:gd name="T5" fmla="*/ 15 h 38"/>
                    <a:gd name="T6" fmla="*/ 45 w 45"/>
                    <a:gd name="T7" fmla="*/ 15 h 38"/>
                    <a:gd name="T8" fmla="*/ 45 w 45"/>
                    <a:gd name="T9" fmla="*/ 23 h 38"/>
                    <a:gd name="T10" fmla="*/ 45 w 45"/>
                    <a:gd name="T11" fmla="*/ 30 h 38"/>
                    <a:gd name="T12" fmla="*/ 45 w 45"/>
                    <a:gd name="T13" fmla="*/ 30 h 38"/>
                    <a:gd name="T14" fmla="*/ 45 w 45"/>
                    <a:gd name="T15" fmla="*/ 30 h 38"/>
                    <a:gd name="T16" fmla="*/ 45 w 45"/>
                    <a:gd name="T17" fmla="*/ 30 h 38"/>
                    <a:gd name="T18" fmla="*/ 38 w 45"/>
                    <a:gd name="T19" fmla="*/ 38 h 38"/>
                    <a:gd name="T20" fmla="*/ 38 w 45"/>
                    <a:gd name="T21" fmla="*/ 38 h 38"/>
                    <a:gd name="T22" fmla="*/ 38 w 45"/>
                    <a:gd name="T23" fmla="*/ 38 h 38"/>
                    <a:gd name="T24" fmla="*/ 30 w 45"/>
                    <a:gd name="T25" fmla="*/ 38 h 38"/>
                    <a:gd name="T26" fmla="*/ 23 w 45"/>
                    <a:gd name="T27" fmla="*/ 38 h 38"/>
                    <a:gd name="T28" fmla="*/ 8 w 45"/>
                    <a:gd name="T29" fmla="*/ 30 h 38"/>
                    <a:gd name="T30" fmla="*/ 0 w 45"/>
                    <a:gd name="T31" fmla="*/ 23 h 38"/>
                    <a:gd name="T32" fmla="*/ 0 w 45"/>
                    <a:gd name="T33" fmla="*/ 23 h 38"/>
                    <a:gd name="T34" fmla="*/ 0 w 45"/>
                    <a:gd name="T35" fmla="*/ 15 h 38"/>
                    <a:gd name="T36" fmla="*/ 0 w 45"/>
                    <a:gd name="T37" fmla="*/ 8 h 38"/>
                    <a:gd name="T38" fmla="*/ 0 w 45"/>
                    <a:gd name="T39" fmla="*/ 8 h 38"/>
                    <a:gd name="T40" fmla="*/ 8 w 45"/>
                    <a:gd name="T41" fmla="*/ 0 h 38"/>
                    <a:gd name="T42" fmla="*/ 15 w 45"/>
                    <a:gd name="T43" fmla="*/ 0 h 38"/>
                    <a:gd name="T44" fmla="*/ 38 w 45"/>
                    <a:gd name="T45" fmla="*/ 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8"/>
                    <a:gd name="T71" fmla="*/ 45 w 45"/>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8">
                      <a:moveTo>
                        <a:pt x="38" y="8"/>
                      </a:moveTo>
                      <a:lnTo>
                        <a:pt x="38" y="15"/>
                      </a:lnTo>
                      <a:lnTo>
                        <a:pt x="45" y="15"/>
                      </a:lnTo>
                      <a:lnTo>
                        <a:pt x="45" y="23"/>
                      </a:lnTo>
                      <a:lnTo>
                        <a:pt x="45" y="30"/>
                      </a:lnTo>
                      <a:lnTo>
                        <a:pt x="38" y="38"/>
                      </a:lnTo>
                      <a:lnTo>
                        <a:pt x="30" y="38"/>
                      </a:lnTo>
                      <a:lnTo>
                        <a:pt x="23" y="38"/>
                      </a:lnTo>
                      <a:lnTo>
                        <a:pt x="8" y="30"/>
                      </a:lnTo>
                      <a:lnTo>
                        <a:pt x="0" y="23"/>
                      </a:lnTo>
                      <a:lnTo>
                        <a:pt x="0" y="15"/>
                      </a:lnTo>
                      <a:lnTo>
                        <a:pt x="0" y="8"/>
                      </a:lnTo>
                      <a:lnTo>
                        <a:pt x="8" y="0"/>
                      </a:lnTo>
                      <a:lnTo>
                        <a:pt x="15" y="0"/>
                      </a:lnTo>
                      <a:lnTo>
                        <a:pt x="38" y="8"/>
                      </a:lnTo>
                      <a:close/>
                    </a:path>
                  </a:pathLst>
                </a:custGeom>
                <a:solidFill>
                  <a:srgbClr val="FFFFFF"/>
                </a:solidFill>
                <a:ln w="11113">
                  <a:solidFill>
                    <a:srgbClr val="000000"/>
                  </a:solidFill>
                  <a:prstDash val="solid"/>
                  <a:round/>
                  <a:headEnd/>
                  <a:tailEnd/>
                </a:ln>
              </p:spPr>
              <p:txBody>
                <a:bodyPr/>
                <a:lstStyle/>
                <a:p>
                  <a:endParaRPr lang="en-GB"/>
                </a:p>
              </p:txBody>
            </p:sp>
            <p:sp>
              <p:nvSpPr>
                <p:cNvPr id="32485" name="Oval 35"/>
                <p:cNvSpPr>
                  <a:spLocks noChangeArrowheads="1"/>
                </p:cNvSpPr>
                <p:nvPr/>
              </p:nvSpPr>
              <p:spPr bwMode="auto">
                <a:xfrm>
                  <a:off x="569" y="1805"/>
                  <a:ext cx="30" cy="30"/>
                </a:xfrm>
                <a:prstGeom prst="ellipse">
                  <a:avLst/>
                </a:prstGeom>
                <a:noFill/>
                <a:ln w="11113">
                  <a:solidFill>
                    <a:srgbClr val="000000"/>
                  </a:solidFill>
                  <a:round/>
                  <a:headEnd/>
                  <a:tailEnd/>
                </a:ln>
              </p:spPr>
              <p:txBody>
                <a:bodyPr/>
                <a:lstStyle/>
                <a:p>
                  <a:endParaRPr lang="en-GB"/>
                </a:p>
              </p:txBody>
            </p:sp>
            <p:sp>
              <p:nvSpPr>
                <p:cNvPr id="32486" name="Oval 36"/>
                <p:cNvSpPr>
                  <a:spLocks noChangeArrowheads="1"/>
                </p:cNvSpPr>
                <p:nvPr/>
              </p:nvSpPr>
              <p:spPr bwMode="auto">
                <a:xfrm>
                  <a:off x="539" y="1790"/>
                  <a:ext cx="38" cy="38"/>
                </a:xfrm>
                <a:prstGeom prst="ellipse">
                  <a:avLst/>
                </a:prstGeom>
                <a:solidFill>
                  <a:srgbClr val="FFFFFF"/>
                </a:solidFill>
                <a:ln w="9525">
                  <a:noFill/>
                  <a:round/>
                  <a:headEnd/>
                  <a:tailEnd/>
                </a:ln>
              </p:spPr>
              <p:txBody>
                <a:bodyPr/>
                <a:lstStyle/>
                <a:p>
                  <a:endParaRPr lang="en-GB"/>
                </a:p>
              </p:txBody>
            </p:sp>
            <p:sp>
              <p:nvSpPr>
                <p:cNvPr id="32487" name="Oval 37"/>
                <p:cNvSpPr>
                  <a:spLocks noChangeArrowheads="1"/>
                </p:cNvSpPr>
                <p:nvPr/>
              </p:nvSpPr>
              <p:spPr bwMode="auto">
                <a:xfrm>
                  <a:off x="539" y="1790"/>
                  <a:ext cx="38" cy="38"/>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756" name="Group 38"/>
            <p:cNvGrpSpPr>
              <a:grpSpLocks/>
            </p:cNvGrpSpPr>
            <p:nvPr/>
          </p:nvGrpSpPr>
          <p:grpSpPr bwMode="auto">
            <a:xfrm>
              <a:off x="363" y="1629"/>
              <a:ext cx="244" cy="595"/>
              <a:chOff x="363" y="1629"/>
              <a:chExt cx="244" cy="595"/>
            </a:xfrm>
          </p:grpSpPr>
          <p:grpSp>
            <p:nvGrpSpPr>
              <p:cNvPr id="32463" name="Group 39"/>
              <p:cNvGrpSpPr>
                <a:grpSpLocks/>
              </p:cNvGrpSpPr>
              <p:nvPr/>
            </p:nvGrpSpPr>
            <p:grpSpPr bwMode="auto">
              <a:xfrm>
                <a:off x="363" y="1629"/>
                <a:ext cx="244" cy="281"/>
                <a:chOff x="363" y="1629"/>
                <a:chExt cx="244" cy="281"/>
              </a:xfrm>
            </p:grpSpPr>
            <p:sp>
              <p:nvSpPr>
                <p:cNvPr id="32468" name="Freeform 40"/>
                <p:cNvSpPr>
                  <a:spLocks/>
                </p:cNvSpPr>
                <p:nvPr/>
              </p:nvSpPr>
              <p:spPr bwMode="auto">
                <a:xfrm>
                  <a:off x="367" y="1633"/>
                  <a:ext cx="165" cy="277"/>
                </a:xfrm>
                <a:custGeom>
                  <a:avLst/>
                  <a:gdLst>
                    <a:gd name="T0" fmla="*/ 120 w 165"/>
                    <a:gd name="T1" fmla="*/ 277 h 277"/>
                    <a:gd name="T2" fmla="*/ 142 w 165"/>
                    <a:gd name="T3" fmla="*/ 277 h 277"/>
                    <a:gd name="T4" fmla="*/ 142 w 165"/>
                    <a:gd name="T5" fmla="*/ 262 h 277"/>
                    <a:gd name="T6" fmla="*/ 142 w 165"/>
                    <a:gd name="T7" fmla="*/ 217 h 277"/>
                    <a:gd name="T8" fmla="*/ 142 w 165"/>
                    <a:gd name="T9" fmla="*/ 157 h 277"/>
                    <a:gd name="T10" fmla="*/ 142 w 165"/>
                    <a:gd name="T11" fmla="*/ 105 h 277"/>
                    <a:gd name="T12" fmla="*/ 142 w 165"/>
                    <a:gd name="T13" fmla="*/ 75 h 277"/>
                    <a:gd name="T14" fmla="*/ 157 w 165"/>
                    <a:gd name="T15" fmla="*/ 60 h 277"/>
                    <a:gd name="T16" fmla="*/ 165 w 165"/>
                    <a:gd name="T17" fmla="*/ 52 h 277"/>
                    <a:gd name="T18" fmla="*/ 142 w 165"/>
                    <a:gd name="T19" fmla="*/ 0 h 277"/>
                    <a:gd name="T20" fmla="*/ 90 w 165"/>
                    <a:gd name="T21" fmla="*/ 0 h 277"/>
                    <a:gd name="T22" fmla="*/ 82 w 165"/>
                    <a:gd name="T23" fmla="*/ 7 h 277"/>
                    <a:gd name="T24" fmla="*/ 52 w 165"/>
                    <a:gd name="T25" fmla="*/ 15 h 277"/>
                    <a:gd name="T26" fmla="*/ 30 w 165"/>
                    <a:gd name="T27" fmla="*/ 15 h 277"/>
                    <a:gd name="T28" fmla="*/ 30 w 165"/>
                    <a:gd name="T29" fmla="*/ 7 h 277"/>
                    <a:gd name="T30" fmla="*/ 23 w 165"/>
                    <a:gd name="T31" fmla="*/ 7 h 277"/>
                    <a:gd name="T32" fmla="*/ 8 w 165"/>
                    <a:gd name="T33" fmla="*/ 7 h 277"/>
                    <a:gd name="T34" fmla="*/ 0 w 165"/>
                    <a:gd name="T35" fmla="*/ 15 h 277"/>
                    <a:gd name="T36" fmla="*/ 0 w 165"/>
                    <a:gd name="T37" fmla="*/ 30 h 277"/>
                    <a:gd name="T38" fmla="*/ 0 w 165"/>
                    <a:gd name="T39" fmla="*/ 52 h 277"/>
                    <a:gd name="T40" fmla="*/ 8 w 165"/>
                    <a:gd name="T41" fmla="*/ 60 h 277"/>
                    <a:gd name="T42" fmla="*/ 30 w 165"/>
                    <a:gd name="T43" fmla="*/ 60 h 277"/>
                    <a:gd name="T44" fmla="*/ 38 w 165"/>
                    <a:gd name="T45" fmla="*/ 52 h 277"/>
                    <a:gd name="T46" fmla="*/ 52 w 165"/>
                    <a:gd name="T47" fmla="*/ 45 h 277"/>
                    <a:gd name="T48" fmla="*/ 75 w 165"/>
                    <a:gd name="T49" fmla="*/ 52 h 277"/>
                    <a:gd name="T50" fmla="*/ 90 w 165"/>
                    <a:gd name="T51" fmla="*/ 67 h 277"/>
                    <a:gd name="T52" fmla="*/ 97 w 165"/>
                    <a:gd name="T53" fmla="*/ 82 h 277"/>
                    <a:gd name="T54" fmla="*/ 105 w 165"/>
                    <a:gd name="T55" fmla="*/ 112 h 277"/>
                    <a:gd name="T56" fmla="*/ 105 w 165"/>
                    <a:gd name="T57" fmla="*/ 127 h 277"/>
                    <a:gd name="T58" fmla="*/ 105 w 165"/>
                    <a:gd name="T59" fmla="*/ 157 h 277"/>
                    <a:gd name="T60" fmla="*/ 105 w 165"/>
                    <a:gd name="T61" fmla="*/ 217 h 277"/>
                    <a:gd name="T62" fmla="*/ 105 w 165"/>
                    <a:gd name="T63" fmla="*/ 262 h 277"/>
                    <a:gd name="T64" fmla="*/ 105 w 165"/>
                    <a:gd name="T65" fmla="*/ 277 h 277"/>
                    <a:gd name="T66" fmla="*/ 112 w 165"/>
                    <a:gd name="T67" fmla="*/ 277 h 277"/>
                    <a:gd name="T68" fmla="*/ 120 w 165"/>
                    <a:gd name="T69" fmla="*/ 277 h 2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277"/>
                    <a:gd name="T107" fmla="*/ 165 w 165"/>
                    <a:gd name="T108" fmla="*/ 277 h 27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277">
                      <a:moveTo>
                        <a:pt x="120" y="277"/>
                      </a:moveTo>
                      <a:lnTo>
                        <a:pt x="142" y="277"/>
                      </a:lnTo>
                      <a:lnTo>
                        <a:pt x="142" y="262"/>
                      </a:lnTo>
                      <a:lnTo>
                        <a:pt x="142" y="217"/>
                      </a:lnTo>
                      <a:lnTo>
                        <a:pt x="142" y="157"/>
                      </a:lnTo>
                      <a:lnTo>
                        <a:pt x="142" y="105"/>
                      </a:lnTo>
                      <a:lnTo>
                        <a:pt x="142" y="75"/>
                      </a:lnTo>
                      <a:lnTo>
                        <a:pt x="157" y="60"/>
                      </a:lnTo>
                      <a:lnTo>
                        <a:pt x="165" y="52"/>
                      </a:lnTo>
                      <a:lnTo>
                        <a:pt x="142" y="0"/>
                      </a:lnTo>
                      <a:lnTo>
                        <a:pt x="90" y="0"/>
                      </a:lnTo>
                      <a:lnTo>
                        <a:pt x="82" y="7"/>
                      </a:lnTo>
                      <a:lnTo>
                        <a:pt x="52" y="15"/>
                      </a:lnTo>
                      <a:lnTo>
                        <a:pt x="30" y="15"/>
                      </a:lnTo>
                      <a:lnTo>
                        <a:pt x="30" y="7"/>
                      </a:lnTo>
                      <a:lnTo>
                        <a:pt x="23" y="7"/>
                      </a:lnTo>
                      <a:lnTo>
                        <a:pt x="8" y="7"/>
                      </a:lnTo>
                      <a:lnTo>
                        <a:pt x="0" y="15"/>
                      </a:lnTo>
                      <a:lnTo>
                        <a:pt x="0" y="30"/>
                      </a:lnTo>
                      <a:lnTo>
                        <a:pt x="0" y="52"/>
                      </a:lnTo>
                      <a:lnTo>
                        <a:pt x="8" y="60"/>
                      </a:lnTo>
                      <a:lnTo>
                        <a:pt x="30" y="60"/>
                      </a:lnTo>
                      <a:lnTo>
                        <a:pt x="38" y="52"/>
                      </a:lnTo>
                      <a:lnTo>
                        <a:pt x="52" y="45"/>
                      </a:lnTo>
                      <a:lnTo>
                        <a:pt x="75" y="52"/>
                      </a:lnTo>
                      <a:lnTo>
                        <a:pt x="90" y="67"/>
                      </a:lnTo>
                      <a:lnTo>
                        <a:pt x="97" y="82"/>
                      </a:lnTo>
                      <a:lnTo>
                        <a:pt x="105" y="112"/>
                      </a:lnTo>
                      <a:lnTo>
                        <a:pt x="105" y="127"/>
                      </a:lnTo>
                      <a:lnTo>
                        <a:pt x="105" y="157"/>
                      </a:lnTo>
                      <a:lnTo>
                        <a:pt x="105" y="217"/>
                      </a:lnTo>
                      <a:lnTo>
                        <a:pt x="105" y="262"/>
                      </a:lnTo>
                      <a:lnTo>
                        <a:pt x="105" y="277"/>
                      </a:lnTo>
                      <a:lnTo>
                        <a:pt x="112" y="277"/>
                      </a:lnTo>
                      <a:lnTo>
                        <a:pt x="120" y="277"/>
                      </a:lnTo>
                      <a:close/>
                    </a:path>
                  </a:pathLst>
                </a:custGeom>
                <a:solidFill>
                  <a:srgbClr val="FFFFFF"/>
                </a:solidFill>
                <a:ln w="9525">
                  <a:noFill/>
                  <a:round/>
                  <a:headEnd/>
                  <a:tailEnd/>
                </a:ln>
              </p:spPr>
              <p:txBody>
                <a:bodyPr/>
                <a:lstStyle/>
                <a:p>
                  <a:endParaRPr lang="en-GB"/>
                </a:p>
              </p:txBody>
            </p:sp>
            <p:sp>
              <p:nvSpPr>
                <p:cNvPr id="32469" name="Freeform 41"/>
                <p:cNvSpPr>
                  <a:spLocks/>
                </p:cNvSpPr>
                <p:nvPr/>
              </p:nvSpPr>
              <p:spPr bwMode="auto">
                <a:xfrm>
                  <a:off x="363" y="1629"/>
                  <a:ext cx="173" cy="277"/>
                </a:xfrm>
                <a:custGeom>
                  <a:avLst/>
                  <a:gdLst>
                    <a:gd name="T0" fmla="*/ 120 w 173"/>
                    <a:gd name="T1" fmla="*/ 277 h 277"/>
                    <a:gd name="T2" fmla="*/ 143 w 173"/>
                    <a:gd name="T3" fmla="*/ 277 h 277"/>
                    <a:gd name="T4" fmla="*/ 143 w 173"/>
                    <a:gd name="T5" fmla="*/ 255 h 277"/>
                    <a:gd name="T6" fmla="*/ 143 w 173"/>
                    <a:gd name="T7" fmla="*/ 217 h 277"/>
                    <a:gd name="T8" fmla="*/ 143 w 173"/>
                    <a:gd name="T9" fmla="*/ 157 h 277"/>
                    <a:gd name="T10" fmla="*/ 143 w 173"/>
                    <a:gd name="T11" fmla="*/ 105 h 277"/>
                    <a:gd name="T12" fmla="*/ 143 w 173"/>
                    <a:gd name="T13" fmla="*/ 75 h 277"/>
                    <a:gd name="T14" fmla="*/ 158 w 173"/>
                    <a:gd name="T15" fmla="*/ 60 h 277"/>
                    <a:gd name="T16" fmla="*/ 165 w 173"/>
                    <a:gd name="T17" fmla="*/ 53 h 277"/>
                    <a:gd name="T18" fmla="*/ 173 w 173"/>
                    <a:gd name="T19" fmla="*/ 53 h 277"/>
                    <a:gd name="T20" fmla="*/ 143 w 173"/>
                    <a:gd name="T21" fmla="*/ 0 h 277"/>
                    <a:gd name="T22" fmla="*/ 90 w 173"/>
                    <a:gd name="T23" fmla="*/ 0 h 277"/>
                    <a:gd name="T24" fmla="*/ 83 w 173"/>
                    <a:gd name="T25" fmla="*/ 8 h 277"/>
                    <a:gd name="T26" fmla="*/ 53 w 173"/>
                    <a:gd name="T27" fmla="*/ 15 h 277"/>
                    <a:gd name="T28" fmla="*/ 38 w 173"/>
                    <a:gd name="T29" fmla="*/ 8 h 277"/>
                    <a:gd name="T30" fmla="*/ 30 w 173"/>
                    <a:gd name="T31" fmla="*/ 8 h 277"/>
                    <a:gd name="T32" fmla="*/ 8 w 173"/>
                    <a:gd name="T33" fmla="*/ 8 h 277"/>
                    <a:gd name="T34" fmla="*/ 8 w 173"/>
                    <a:gd name="T35" fmla="*/ 15 h 277"/>
                    <a:gd name="T36" fmla="*/ 0 w 173"/>
                    <a:gd name="T37" fmla="*/ 30 h 277"/>
                    <a:gd name="T38" fmla="*/ 8 w 173"/>
                    <a:gd name="T39" fmla="*/ 53 h 277"/>
                    <a:gd name="T40" fmla="*/ 8 w 173"/>
                    <a:gd name="T41" fmla="*/ 60 h 277"/>
                    <a:gd name="T42" fmla="*/ 30 w 173"/>
                    <a:gd name="T43" fmla="*/ 60 h 277"/>
                    <a:gd name="T44" fmla="*/ 30 w 173"/>
                    <a:gd name="T45" fmla="*/ 53 h 277"/>
                    <a:gd name="T46" fmla="*/ 38 w 173"/>
                    <a:gd name="T47" fmla="*/ 53 h 277"/>
                    <a:gd name="T48" fmla="*/ 53 w 173"/>
                    <a:gd name="T49" fmla="*/ 45 h 277"/>
                    <a:gd name="T50" fmla="*/ 75 w 173"/>
                    <a:gd name="T51" fmla="*/ 53 h 277"/>
                    <a:gd name="T52" fmla="*/ 90 w 173"/>
                    <a:gd name="T53" fmla="*/ 60 h 277"/>
                    <a:gd name="T54" fmla="*/ 98 w 173"/>
                    <a:gd name="T55" fmla="*/ 83 h 277"/>
                    <a:gd name="T56" fmla="*/ 105 w 173"/>
                    <a:gd name="T57" fmla="*/ 112 h 277"/>
                    <a:gd name="T58" fmla="*/ 105 w 173"/>
                    <a:gd name="T59" fmla="*/ 127 h 277"/>
                    <a:gd name="T60" fmla="*/ 105 w 173"/>
                    <a:gd name="T61" fmla="*/ 157 h 277"/>
                    <a:gd name="T62" fmla="*/ 105 w 173"/>
                    <a:gd name="T63" fmla="*/ 217 h 277"/>
                    <a:gd name="T64" fmla="*/ 105 w 173"/>
                    <a:gd name="T65" fmla="*/ 255 h 277"/>
                    <a:gd name="T66" fmla="*/ 105 w 173"/>
                    <a:gd name="T67" fmla="*/ 277 h 277"/>
                    <a:gd name="T68" fmla="*/ 113 w 173"/>
                    <a:gd name="T69" fmla="*/ 277 h 277"/>
                    <a:gd name="T70" fmla="*/ 120 w 173"/>
                    <a:gd name="T71" fmla="*/ 277 h 2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73"/>
                    <a:gd name="T109" fmla="*/ 0 h 277"/>
                    <a:gd name="T110" fmla="*/ 173 w 173"/>
                    <a:gd name="T111" fmla="*/ 277 h 27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73" h="277">
                      <a:moveTo>
                        <a:pt x="120" y="277"/>
                      </a:moveTo>
                      <a:lnTo>
                        <a:pt x="143" y="277"/>
                      </a:lnTo>
                      <a:lnTo>
                        <a:pt x="143" y="255"/>
                      </a:lnTo>
                      <a:lnTo>
                        <a:pt x="143" y="217"/>
                      </a:lnTo>
                      <a:lnTo>
                        <a:pt x="143" y="157"/>
                      </a:lnTo>
                      <a:lnTo>
                        <a:pt x="143" y="105"/>
                      </a:lnTo>
                      <a:lnTo>
                        <a:pt x="143" y="75"/>
                      </a:lnTo>
                      <a:lnTo>
                        <a:pt x="158" y="60"/>
                      </a:lnTo>
                      <a:lnTo>
                        <a:pt x="165" y="53"/>
                      </a:lnTo>
                      <a:lnTo>
                        <a:pt x="173" y="53"/>
                      </a:lnTo>
                      <a:lnTo>
                        <a:pt x="143" y="0"/>
                      </a:lnTo>
                      <a:lnTo>
                        <a:pt x="90" y="0"/>
                      </a:lnTo>
                      <a:lnTo>
                        <a:pt x="83" y="8"/>
                      </a:lnTo>
                      <a:lnTo>
                        <a:pt x="53" y="15"/>
                      </a:lnTo>
                      <a:lnTo>
                        <a:pt x="38" y="8"/>
                      </a:lnTo>
                      <a:lnTo>
                        <a:pt x="30" y="8"/>
                      </a:lnTo>
                      <a:lnTo>
                        <a:pt x="8" y="8"/>
                      </a:lnTo>
                      <a:lnTo>
                        <a:pt x="8" y="15"/>
                      </a:lnTo>
                      <a:lnTo>
                        <a:pt x="0" y="30"/>
                      </a:lnTo>
                      <a:lnTo>
                        <a:pt x="8" y="53"/>
                      </a:lnTo>
                      <a:lnTo>
                        <a:pt x="8" y="60"/>
                      </a:lnTo>
                      <a:lnTo>
                        <a:pt x="30" y="60"/>
                      </a:lnTo>
                      <a:lnTo>
                        <a:pt x="30" y="53"/>
                      </a:lnTo>
                      <a:lnTo>
                        <a:pt x="38" y="53"/>
                      </a:lnTo>
                      <a:lnTo>
                        <a:pt x="53" y="45"/>
                      </a:lnTo>
                      <a:lnTo>
                        <a:pt x="75" y="53"/>
                      </a:lnTo>
                      <a:lnTo>
                        <a:pt x="90" y="60"/>
                      </a:lnTo>
                      <a:lnTo>
                        <a:pt x="98" y="83"/>
                      </a:lnTo>
                      <a:lnTo>
                        <a:pt x="105" y="112"/>
                      </a:lnTo>
                      <a:lnTo>
                        <a:pt x="105" y="127"/>
                      </a:lnTo>
                      <a:lnTo>
                        <a:pt x="105" y="157"/>
                      </a:lnTo>
                      <a:lnTo>
                        <a:pt x="105" y="217"/>
                      </a:lnTo>
                      <a:lnTo>
                        <a:pt x="105" y="255"/>
                      </a:lnTo>
                      <a:lnTo>
                        <a:pt x="105" y="277"/>
                      </a:lnTo>
                      <a:lnTo>
                        <a:pt x="113" y="277"/>
                      </a:lnTo>
                      <a:lnTo>
                        <a:pt x="120" y="277"/>
                      </a:lnTo>
                      <a:close/>
                    </a:path>
                  </a:pathLst>
                </a:custGeom>
                <a:noFill/>
                <a:ln w="11113">
                  <a:solidFill>
                    <a:srgbClr val="000000"/>
                  </a:solidFill>
                  <a:prstDash val="solid"/>
                  <a:round/>
                  <a:headEnd/>
                  <a:tailEnd/>
                </a:ln>
              </p:spPr>
              <p:txBody>
                <a:bodyPr/>
                <a:lstStyle/>
                <a:p>
                  <a:endParaRPr lang="en-GB"/>
                </a:p>
              </p:txBody>
            </p:sp>
            <p:grpSp>
              <p:nvGrpSpPr>
                <p:cNvPr id="32470" name="Group 42"/>
                <p:cNvGrpSpPr>
                  <a:grpSpLocks/>
                </p:cNvGrpSpPr>
                <p:nvPr/>
              </p:nvGrpSpPr>
              <p:grpSpPr bwMode="auto">
                <a:xfrm>
                  <a:off x="371" y="1640"/>
                  <a:ext cx="78" cy="52"/>
                  <a:chOff x="371" y="1640"/>
                  <a:chExt cx="78" cy="52"/>
                </a:xfrm>
              </p:grpSpPr>
              <p:sp>
                <p:nvSpPr>
                  <p:cNvPr id="32476" name="Freeform 43"/>
                  <p:cNvSpPr>
                    <a:spLocks/>
                  </p:cNvSpPr>
                  <p:nvPr/>
                </p:nvSpPr>
                <p:spPr bwMode="auto">
                  <a:xfrm>
                    <a:off x="375" y="1655"/>
                    <a:ext cx="74" cy="23"/>
                  </a:xfrm>
                  <a:custGeom>
                    <a:avLst/>
                    <a:gdLst>
                      <a:gd name="T0" fmla="*/ 74 w 74"/>
                      <a:gd name="T1" fmla="*/ 0 h 23"/>
                      <a:gd name="T2" fmla="*/ 67 w 74"/>
                      <a:gd name="T3" fmla="*/ 0 h 23"/>
                      <a:gd name="T4" fmla="*/ 44 w 74"/>
                      <a:gd name="T5" fmla="*/ 0 h 23"/>
                      <a:gd name="T6" fmla="*/ 22 w 74"/>
                      <a:gd name="T7" fmla="*/ 0 h 23"/>
                      <a:gd name="T8" fmla="*/ 15 w 74"/>
                      <a:gd name="T9" fmla="*/ 0 h 23"/>
                      <a:gd name="T10" fmla="*/ 0 w 74"/>
                      <a:gd name="T11" fmla="*/ 0 h 23"/>
                      <a:gd name="T12" fmla="*/ 0 w 74"/>
                      <a:gd name="T13" fmla="*/ 8 h 23"/>
                      <a:gd name="T14" fmla="*/ 0 w 74"/>
                      <a:gd name="T15" fmla="*/ 15 h 23"/>
                      <a:gd name="T16" fmla="*/ 0 w 74"/>
                      <a:gd name="T17" fmla="*/ 23 h 23"/>
                      <a:gd name="T18" fmla="*/ 15 w 74"/>
                      <a:gd name="T19" fmla="*/ 23 h 23"/>
                      <a:gd name="T20" fmla="*/ 22 w 74"/>
                      <a:gd name="T21" fmla="*/ 15 h 23"/>
                      <a:gd name="T22" fmla="*/ 44 w 74"/>
                      <a:gd name="T23" fmla="*/ 15 h 23"/>
                      <a:gd name="T24" fmla="*/ 59 w 74"/>
                      <a:gd name="T25" fmla="*/ 15 h 23"/>
                      <a:gd name="T26" fmla="*/ 74 w 74"/>
                      <a:gd name="T27" fmla="*/ 23 h 23"/>
                      <a:gd name="T28" fmla="*/ 74 w 74"/>
                      <a:gd name="T29" fmla="*/ 0 h 2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23"/>
                      <a:gd name="T47" fmla="*/ 74 w 74"/>
                      <a:gd name="T48" fmla="*/ 23 h 2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23">
                        <a:moveTo>
                          <a:pt x="74" y="0"/>
                        </a:moveTo>
                        <a:lnTo>
                          <a:pt x="67" y="0"/>
                        </a:lnTo>
                        <a:lnTo>
                          <a:pt x="44" y="0"/>
                        </a:lnTo>
                        <a:lnTo>
                          <a:pt x="22" y="0"/>
                        </a:lnTo>
                        <a:lnTo>
                          <a:pt x="15" y="0"/>
                        </a:lnTo>
                        <a:lnTo>
                          <a:pt x="0" y="0"/>
                        </a:lnTo>
                        <a:lnTo>
                          <a:pt x="0" y="8"/>
                        </a:lnTo>
                        <a:lnTo>
                          <a:pt x="0" y="15"/>
                        </a:lnTo>
                        <a:lnTo>
                          <a:pt x="0" y="23"/>
                        </a:lnTo>
                        <a:lnTo>
                          <a:pt x="15" y="23"/>
                        </a:lnTo>
                        <a:lnTo>
                          <a:pt x="22" y="15"/>
                        </a:lnTo>
                        <a:lnTo>
                          <a:pt x="44" y="15"/>
                        </a:lnTo>
                        <a:lnTo>
                          <a:pt x="59" y="15"/>
                        </a:lnTo>
                        <a:lnTo>
                          <a:pt x="74" y="23"/>
                        </a:lnTo>
                        <a:lnTo>
                          <a:pt x="74" y="0"/>
                        </a:lnTo>
                        <a:close/>
                      </a:path>
                    </a:pathLst>
                  </a:custGeom>
                  <a:solidFill>
                    <a:srgbClr val="FFFFFF"/>
                  </a:solidFill>
                  <a:ln w="9525">
                    <a:noFill/>
                    <a:round/>
                    <a:headEnd/>
                    <a:tailEnd/>
                  </a:ln>
                </p:spPr>
                <p:txBody>
                  <a:bodyPr/>
                  <a:lstStyle/>
                  <a:p>
                    <a:endParaRPr lang="en-GB"/>
                  </a:p>
                </p:txBody>
              </p:sp>
              <p:sp>
                <p:nvSpPr>
                  <p:cNvPr id="32477" name="Freeform 44"/>
                  <p:cNvSpPr>
                    <a:spLocks/>
                  </p:cNvSpPr>
                  <p:nvPr/>
                </p:nvSpPr>
                <p:spPr bwMode="auto">
                  <a:xfrm>
                    <a:off x="371" y="1644"/>
                    <a:ext cx="75" cy="30"/>
                  </a:xfrm>
                  <a:custGeom>
                    <a:avLst/>
                    <a:gdLst>
                      <a:gd name="T0" fmla="*/ 75 w 75"/>
                      <a:gd name="T1" fmla="*/ 0 h 30"/>
                      <a:gd name="T2" fmla="*/ 67 w 75"/>
                      <a:gd name="T3" fmla="*/ 8 h 30"/>
                      <a:gd name="T4" fmla="*/ 45 w 75"/>
                      <a:gd name="T5" fmla="*/ 8 h 30"/>
                      <a:gd name="T6" fmla="*/ 22 w 75"/>
                      <a:gd name="T7" fmla="*/ 8 h 30"/>
                      <a:gd name="T8" fmla="*/ 0 w 75"/>
                      <a:gd name="T9" fmla="*/ 8 h 30"/>
                      <a:gd name="T10" fmla="*/ 0 w 75"/>
                      <a:gd name="T11" fmla="*/ 15 h 30"/>
                      <a:gd name="T12" fmla="*/ 0 w 75"/>
                      <a:gd name="T13" fmla="*/ 23 h 30"/>
                      <a:gd name="T14" fmla="*/ 0 w 75"/>
                      <a:gd name="T15" fmla="*/ 30 h 30"/>
                      <a:gd name="T16" fmla="*/ 22 w 75"/>
                      <a:gd name="T17" fmla="*/ 30 h 30"/>
                      <a:gd name="T18" fmla="*/ 30 w 75"/>
                      <a:gd name="T19" fmla="*/ 23 h 30"/>
                      <a:gd name="T20" fmla="*/ 45 w 75"/>
                      <a:gd name="T21" fmla="*/ 23 h 30"/>
                      <a:gd name="T22" fmla="*/ 60 w 75"/>
                      <a:gd name="T23" fmla="*/ 23 h 30"/>
                      <a:gd name="T24" fmla="*/ 75 w 75"/>
                      <a:gd name="T25" fmla="*/ 3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5"/>
                      <a:gd name="T40" fmla="*/ 0 h 30"/>
                      <a:gd name="T41" fmla="*/ 75 w 75"/>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5" h="30">
                        <a:moveTo>
                          <a:pt x="75" y="0"/>
                        </a:moveTo>
                        <a:lnTo>
                          <a:pt x="67" y="8"/>
                        </a:lnTo>
                        <a:lnTo>
                          <a:pt x="45" y="8"/>
                        </a:lnTo>
                        <a:lnTo>
                          <a:pt x="22" y="8"/>
                        </a:lnTo>
                        <a:lnTo>
                          <a:pt x="0" y="8"/>
                        </a:lnTo>
                        <a:lnTo>
                          <a:pt x="0" y="15"/>
                        </a:lnTo>
                        <a:lnTo>
                          <a:pt x="0" y="23"/>
                        </a:lnTo>
                        <a:lnTo>
                          <a:pt x="0" y="30"/>
                        </a:lnTo>
                        <a:lnTo>
                          <a:pt x="22" y="30"/>
                        </a:lnTo>
                        <a:lnTo>
                          <a:pt x="30" y="23"/>
                        </a:lnTo>
                        <a:lnTo>
                          <a:pt x="45" y="23"/>
                        </a:lnTo>
                        <a:lnTo>
                          <a:pt x="60" y="23"/>
                        </a:lnTo>
                        <a:lnTo>
                          <a:pt x="75" y="30"/>
                        </a:lnTo>
                      </a:path>
                    </a:pathLst>
                  </a:custGeom>
                  <a:noFill/>
                  <a:ln w="11113">
                    <a:solidFill>
                      <a:srgbClr val="000000"/>
                    </a:solidFill>
                    <a:prstDash val="solid"/>
                    <a:round/>
                    <a:headEnd/>
                    <a:tailEnd/>
                  </a:ln>
                </p:spPr>
                <p:txBody>
                  <a:bodyPr/>
                  <a:lstStyle/>
                  <a:p>
                    <a:endParaRPr lang="en-GB"/>
                  </a:p>
                </p:txBody>
              </p:sp>
              <p:sp>
                <p:nvSpPr>
                  <p:cNvPr id="32478" name="Line 45"/>
                  <p:cNvSpPr>
                    <a:spLocks noChangeShapeType="1"/>
                  </p:cNvSpPr>
                  <p:nvPr/>
                </p:nvSpPr>
                <p:spPr bwMode="auto">
                  <a:xfrm>
                    <a:off x="393" y="1640"/>
                    <a:ext cx="1" cy="52"/>
                  </a:xfrm>
                  <a:prstGeom prst="line">
                    <a:avLst/>
                  </a:prstGeom>
                  <a:noFill/>
                  <a:ln w="11113">
                    <a:solidFill>
                      <a:srgbClr val="000000"/>
                    </a:solidFill>
                    <a:round/>
                    <a:headEnd/>
                    <a:tailEnd/>
                  </a:ln>
                </p:spPr>
                <p:txBody>
                  <a:bodyPr/>
                  <a:lstStyle/>
                  <a:p>
                    <a:endParaRPr lang="en-GB"/>
                  </a:p>
                </p:txBody>
              </p:sp>
              <p:sp>
                <p:nvSpPr>
                  <p:cNvPr id="32479" name="Line 46"/>
                  <p:cNvSpPr>
                    <a:spLocks noChangeShapeType="1"/>
                  </p:cNvSpPr>
                  <p:nvPr/>
                </p:nvSpPr>
                <p:spPr bwMode="auto">
                  <a:xfrm>
                    <a:off x="371" y="1640"/>
                    <a:ext cx="1" cy="52"/>
                  </a:xfrm>
                  <a:prstGeom prst="line">
                    <a:avLst/>
                  </a:prstGeom>
                  <a:noFill/>
                  <a:ln w="11113">
                    <a:solidFill>
                      <a:srgbClr val="000000"/>
                    </a:solidFill>
                    <a:round/>
                    <a:headEnd/>
                    <a:tailEnd/>
                  </a:ln>
                </p:spPr>
                <p:txBody>
                  <a:bodyPr/>
                  <a:lstStyle/>
                  <a:p>
                    <a:endParaRPr lang="en-GB"/>
                  </a:p>
                </p:txBody>
              </p:sp>
            </p:grpSp>
            <p:sp>
              <p:nvSpPr>
                <p:cNvPr id="32471" name="Rectangle 47"/>
                <p:cNvSpPr>
                  <a:spLocks noChangeArrowheads="1"/>
                </p:cNvSpPr>
                <p:nvPr/>
              </p:nvSpPr>
              <p:spPr bwMode="auto">
                <a:xfrm>
                  <a:off x="472" y="1738"/>
                  <a:ext cx="45" cy="30"/>
                </a:xfrm>
                <a:prstGeom prst="rect">
                  <a:avLst/>
                </a:prstGeom>
                <a:solidFill>
                  <a:srgbClr val="000000"/>
                </a:solidFill>
                <a:ln w="11113">
                  <a:solidFill>
                    <a:srgbClr val="000000"/>
                  </a:solidFill>
                  <a:miter lim="800000"/>
                  <a:headEnd/>
                  <a:tailEnd/>
                </a:ln>
              </p:spPr>
              <p:txBody>
                <a:bodyPr/>
                <a:lstStyle/>
                <a:p>
                  <a:endParaRPr lang="en-GB"/>
                </a:p>
              </p:txBody>
            </p:sp>
            <p:sp>
              <p:nvSpPr>
                <p:cNvPr id="32472" name="Freeform 48"/>
                <p:cNvSpPr>
                  <a:spLocks/>
                </p:cNvSpPr>
                <p:nvPr/>
              </p:nvSpPr>
              <p:spPr bwMode="auto">
                <a:xfrm>
                  <a:off x="498" y="1682"/>
                  <a:ext cx="15" cy="224"/>
                </a:xfrm>
                <a:custGeom>
                  <a:avLst/>
                  <a:gdLst>
                    <a:gd name="T0" fmla="*/ 0 w 15"/>
                    <a:gd name="T1" fmla="*/ 224 h 224"/>
                    <a:gd name="T2" fmla="*/ 0 w 15"/>
                    <a:gd name="T3" fmla="*/ 209 h 224"/>
                    <a:gd name="T4" fmla="*/ 0 w 15"/>
                    <a:gd name="T5" fmla="*/ 172 h 224"/>
                    <a:gd name="T6" fmla="*/ 0 w 15"/>
                    <a:gd name="T7" fmla="*/ 112 h 224"/>
                    <a:gd name="T8" fmla="*/ 0 w 15"/>
                    <a:gd name="T9" fmla="*/ 67 h 224"/>
                    <a:gd name="T10" fmla="*/ 0 w 15"/>
                    <a:gd name="T11" fmla="*/ 37 h 224"/>
                    <a:gd name="T12" fmla="*/ 8 w 15"/>
                    <a:gd name="T13" fmla="*/ 15 h 224"/>
                    <a:gd name="T14" fmla="*/ 15 w 15"/>
                    <a:gd name="T15" fmla="*/ 0 h 224"/>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224"/>
                    <a:gd name="T26" fmla="*/ 15 w 15"/>
                    <a:gd name="T27" fmla="*/ 224 h 22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224">
                      <a:moveTo>
                        <a:pt x="0" y="224"/>
                      </a:moveTo>
                      <a:lnTo>
                        <a:pt x="0" y="209"/>
                      </a:lnTo>
                      <a:lnTo>
                        <a:pt x="0" y="172"/>
                      </a:lnTo>
                      <a:lnTo>
                        <a:pt x="0" y="112"/>
                      </a:lnTo>
                      <a:lnTo>
                        <a:pt x="0" y="67"/>
                      </a:lnTo>
                      <a:lnTo>
                        <a:pt x="0" y="37"/>
                      </a:lnTo>
                      <a:lnTo>
                        <a:pt x="8" y="15"/>
                      </a:lnTo>
                      <a:lnTo>
                        <a:pt x="15" y="0"/>
                      </a:lnTo>
                    </a:path>
                  </a:pathLst>
                </a:custGeom>
                <a:noFill/>
                <a:ln w="11113">
                  <a:solidFill>
                    <a:srgbClr val="BFBFBF"/>
                  </a:solidFill>
                  <a:prstDash val="solid"/>
                  <a:round/>
                  <a:headEnd/>
                  <a:tailEnd/>
                </a:ln>
              </p:spPr>
              <p:txBody>
                <a:bodyPr/>
                <a:lstStyle/>
                <a:p>
                  <a:endParaRPr lang="en-GB"/>
                </a:p>
              </p:txBody>
            </p:sp>
            <p:sp>
              <p:nvSpPr>
                <p:cNvPr id="32473" name="Rectangle 49"/>
                <p:cNvSpPr>
                  <a:spLocks noChangeArrowheads="1"/>
                </p:cNvSpPr>
                <p:nvPr/>
              </p:nvSpPr>
              <p:spPr bwMode="auto">
                <a:xfrm>
                  <a:off x="502" y="1738"/>
                  <a:ext cx="7" cy="30"/>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474" name="Freeform 50"/>
                <p:cNvSpPr>
                  <a:spLocks/>
                </p:cNvSpPr>
                <p:nvPr/>
              </p:nvSpPr>
              <p:spPr bwMode="auto">
                <a:xfrm>
                  <a:off x="442" y="1633"/>
                  <a:ext cx="165" cy="112"/>
                </a:xfrm>
                <a:custGeom>
                  <a:avLst/>
                  <a:gdLst>
                    <a:gd name="T0" fmla="*/ 150 w 165"/>
                    <a:gd name="T1" fmla="*/ 67 h 112"/>
                    <a:gd name="T2" fmla="*/ 120 w 165"/>
                    <a:gd name="T3" fmla="*/ 30 h 112"/>
                    <a:gd name="T4" fmla="*/ 90 w 165"/>
                    <a:gd name="T5" fmla="*/ 7 h 112"/>
                    <a:gd name="T6" fmla="*/ 75 w 165"/>
                    <a:gd name="T7" fmla="*/ 0 h 112"/>
                    <a:gd name="T8" fmla="*/ 67 w 165"/>
                    <a:gd name="T9" fmla="*/ 0 h 112"/>
                    <a:gd name="T10" fmla="*/ 15 w 165"/>
                    <a:gd name="T11" fmla="*/ 0 h 112"/>
                    <a:gd name="T12" fmla="*/ 15 w 165"/>
                    <a:gd name="T13" fmla="*/ 7 h 112"/>
                    <a:gd name="T14" fmla="*/ 7 w 165"/>
                    <a:gd name="T15" fmla="*/ 15 h 112"/>
                    <a:gd name="T16" fmla="*/ 0 w 165"/>
                    <a:gd name="T17" fmla="*/ 22 h 112"/>
                    <a:gd name="T18" fmla="*/ 0 w 165"/>
                    <a:gd name="T19" fmla="*/ 30 h 112"/>
                    <a:gd name="T20" fmla="*/ 0 w 165"/>
                    <a:gd name="T21" fmla="*/ 37 h 112"/>
                    <a:gd name="T22" fmla="*/ 7 w 165"/>
                    <a:gd name="T23" fmla="*/ 45 h 112"/>
                    <a:gd name="T24" fmla="*/ 15 w 165"/>
                    <a:gd name="T25" fmla="*/ 52 h 112"/>
                    <a:gd name="T26" fmla="*/ 22 w 165"/>
                    <a:gd name="T27" fmla="*/ 67 h 112"/>
                    <a:gd name="T28" fmla="*/ 30 w 165"/>
                    <a:gd name="T29" fmla="*/ 67 h 112"/>
                    <a:gd name="T30" fmla="*/ 45 w 165"/>
                    <a:gd name="T31" fmla="*/ 75 h 112"/>
                    <a:gd name="T32" fmla="*/ 60 w 165"/>
                    <a:gd name="T33" fmla="*/ 75 h 112"/>
                    <a:gd name="T34" fmla="*/ 67 w 165"/>
                    <a:gd name="T35" fmla="*/ 67 h 112"/>
                    <a:gd name="T36" fmla="*/ 75 w 165"/>
                    <a:gd name="T37" fmla="*/ 60 h 112"/>
                    <a:gd name="T38" fmla="*/ 90 w 165"/>
                    <a:gd name="T39" fmla="*/ 52 h 112"/>
                    <a:gd name="T40" fmla="*/ 120 w 165"/>
                    <a:gd name="T41" fmla="*/ 60 h 112"/>
                    <a:gd name="T42" fmla="*/ 135 w 165"/>
                    <a:gd name="T43" fmla="*/ 75 h 112"/>
                    <a:gd name="T44" fmla="*/ 150 w 165"/>
                    <a:gd name="T45" fmla="*/ 97 h 112"/>
                    <a:gd name="T46" fmla="*/ 157 w 165"/>
                    <a:gd name="T47" fmla="*/ 112 h 112"/>
                    <a:gd name="T48" fmla="*/ 165 w 165"/>
                    <a:gd name="T49" fmla="*/ 112 h 112"/>
                    <a:gd name="T50" fmla="*/ 157 w 165"/>
                    <a:gd name="T51" fmla="*/ 97 h 112"/>
                    <a:gd name="T52" fmla="*/ 150 w 165"/>
                    <a:gd name="T53" fmla="*/ 67 h 11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5"/>
                    <a:gd name="T82" fmla="*/ 0 h 112"/>
                    <a:gd name="T83" fmla="*/ 165 w 165"/>
                    <a:gd name="T84" fmla="*/ 112 h 11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5" h="112">
                      <a:moveTo>
                        <a:pt x="150" y="67"/>
                      </a:moveTo>
                      <a:lnTo>
                        <a:pt x="120" y="30"/>
                      </a:lnTo>
                      <a:lnTo>
                        <a:pt x="90" y="7"/>
                      </a:lnTo>
                      <a:lnTo>
                        <a:pt x="75" y="0"/>
                      </a:lnTo>
                      <a:lnTo>
                        <a:pt x="67" y="0"/>
                      </a:lnTo>
                      <a:lnTo>
                        <a:pt x="15" y="0"/>
                      </a:lnTo>
                      <a:lnTo>
                        <a:pt x="15" y="7"/>
                      </a:lnTo>
                      <a:lnTo>
                        <a:pt x="7" y="15"/>
                      </a:lnTo>
                      <a:lnTo>
                        <a:pt x="0" y="22"/>
                      </a:lnTo>
                      <a:lnTo>
                        <a:pt x="0" y="30"/>
                      </a:lnTo>
                      <a:lnTo>
                        <a:pt x="0" y="37"/>
                      </a:lnTo>
                      <a:lnTo>
                        <a:pt x="7" y="45"/>
                      </a:lnTo>
                      <a:lnTo>
                        <a:pt x="15" y="52"/>
                      </a:lnTo>
                      <a:lnTo>
                        <a:pt x="22" y="67"/>
                      </a:lnTo>
                      <a:lnTo>
                        <a:pt x="30" y="67"/>
                      </a:lnTo>
                      <a:lnTo>
                        <a:pt x="45" y="75"/>
                      </a:lnTo>
                      <a:lnTo>
                        <a:pt x="60" y="75"/>
                      </a:lnTo>
                      <a:lnTo>
                        <a:pt x="67" y="67"/>
                      </a:lnTo>
                      <a:lnTo>
                        <a:pt x="75" y="60"/>
                      </a:lnTo>
                      <a:lnTo>
                        <a:pt x="90" y="52"/>
                      </a:lnTo>
                      <a:lnTo>
                        <a:pt x="120" y="60"/>
                      </a:lnTo>
                      <a:lnTo>
                        <a:pt x="135" y="75"/>
                      </a:lnTo>
                      <a:lnTo>
                        <a:pt x="150" y="97"/>
                      </a:lnTo>
                      <a:lnTo>
                        <a:pt x="157" y="112"/>
                      </a:lnTo>
                      <a:lnTo>
                        <a:pt x="165" y="112"/>
                      </a:lnTo>
                      <a:lnTo>
                        <a:pt x="157" y="97"/>
                      </a:lnTo>
                      <a:lnTo>
                        <a:pt x="150" y="67"/>
                      </a:lnTo>
                      <a:close/>
                    </a:path>
                  </a:pathLst>
                </a:custGeom>
                <a:solidFill>
                  <a:srgbClr val="FFFFFF"/>
                </a:solidFill>
                <a:ln w="9525">
                  <a:noFill/>
                  <a:round/>
                  <a:headEnd/>
                  <a:tailEnd/>
                </a:ln>
              </p:spPr>
              <p:txBody>
                <a:bodyPr/>
                <a:lstStyle/>
                <a:p>
                  <a:endParaRPr lang="en-GB"/>
                </a:p>
              </p:txBody>
            </p:sp>
            <p:sp>
              <p:nvSpPr>
                <p:cNvPr id="32475" name="Freeform 51"/>
                <p:cNvSpPr>
                  <a:spLocks/>
                </p:cNvSpPr>
                <p:nvPr/>
              </p:nvSpPr>
              <p:spPr bwMode="auto">
                <a:xfrm>
                  <a:off x="438" y="1629"/>
                  <a:ext cx="165" cy="112"/>
                </a:xfrm>
                <a:custGeom>
                  <a:avLst/>
                  <a:gdLst>
                    <a:gd name="T0" fmla="*/ 150 w 165"/>
                    <a:gd name="T1" fmla="*/ 68 h 112"/>
                    <a:gd name="T2" fmla="*/ 120 w 165"/>
                    <a:gd name="T3" fmla="*/ 30 h 112"/>
                    <a:gd name="T4" fmla="*/ 90 w 165"/>
                    <a:gd name="T5" fmla="*/ 8 h 112"/>
                    <a:gd name="T6" fmla="*/ 75 w 165"/>
                    <a:gd name="T7" fmla="*/ 0 h 112"/>
                    <a:gd name="T8" fmla="*/ 68 w 165"/>
                    <a:gd name="T9" fmla="*/ 0 h 112"/>
                    <a:gd name="T10" fmla="*/ 15 w 165"/>
                    <a:gd name="T11" fmla="*/ 0 h 112"/>
                    <a:gd name="T12" fmla="*/ 8 w 165"/>
                    <a:gd name="T13" fmla="*/ 15 h 112"/>
                    <a:gd name="T14" fmla="*/ 8 w 165"/>
                    <a:gd name="T15" fmla="*/ 23 h 112"/>
                    <a:gd name="T16" fmla="*/ 0 w 165"/>
                    <a:gd name="T17" fmla="*/ 30 h 112"/>
                    <a:gd name="T18" fmla="*/ 0 w 165"/>
                    <a:gd name="T19" fmla="*/ 38 h 112"/>
                    <a:gd name="T20" fmla="*/ 8 w 165"/>
                    <a:gd name="T21" fmla="*/ 45 h 112"/>
                    <a:gd name="T22" fmla="*/ 15 w 165"/>
                    <a:gd name="T23" fmla="*/ 53 h 112"/>
                    <a:gd name="T24" fmla="*/ 23 w 165"/>
                    <a:gd name="T25" fmla="*/ 68 h 112"/>
                    <a:gd name="T26" fmla="*/ 45 w 165"/>
                    <a:gd name="T27" fmla="*/ 75 h 112"/>
                    <a:gd name="T28" fmla="*/ 60 w 165"/>
                    <a:gd name="T29" fmla="*/ 75 h 112"/>
                    <a:gd name="T30" fmla="*/ 68 w 165"/>
                    <a:gd name="T31" fmla="*/ 68 h 112"/>
                    <a:gd name="T32" fmla="*/ 75 w 165"/>
                    <a:gd name="T33" fmla="*/ 60 h 112"/>
                    <a:gd name="T34" fmla="*/ 90 w 165"/>
                    <a:gd name="T35" fmla="*/ 53 h 112"/>
                    <a:gd name="T36" fmla="*/ 120 w 165"/>
                    <a:gd name="T37" fmla="*/ 60 h 112"/>
                    <a:gd name="T38" fmla="*/ 135 w 165"/>
                    <a:gd name="T39" fmla="*/ 75 h 112"/>
                    <a:gd name="T40" fmla="*/ 150 w 165"/>
                    <a:gd name="T41" fmla="*/ 90 h 112"/>
                    <a:gd name="T42" fmla="*/ 150 w 165"/>
                    <a:gd name="T43" fmla="*/ 98 h 112"/>
                    <a:gd name="T44" fmla="*/ 157 w 165"/>
                    <a:gd name="T45" fmla="*/ 112 h 112"/>
                    <a:gd name="T46" fmla="*/ 165 w 165"/>
                    <a:gd name="T47" fmla="*/ 112 h 112"/>
                    <a:gd name="T48" fmla="*/ 157 w 165"/>
                    <a:gd name="T49" fmla="*/ 98 h 112"/>
                    <a:gd name="T50" fmla="*/ 150 w 165"/>
                    <a:gd name="T51" fmla="*/ 68 h 1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65"/>
                    <a:gd name="T79" fmla="*/ 0 h 112"/>
                    <a:gd name="T80" fmla="*/ 165 w 165"/>
                    <a:gd name="T81" fmla="*/ 112 h 1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65" h="112">
                      <a:moveTo>
                        <a:pt x="150" y="68"/>
                      </a:moveTo>
                      <a:lnTo>
                        <a:pt x="120" y="30"/>
                      </a:lnTo>
                      <a:lnTo>
                        <a:pt x="90" y="8"/>
                      </a:lnTo>
                      <a:lnTo>
                        <a:pt x="75" y="0"/>
                      </a:lnTo>
                      <a:lnTo>
                        <a:pt x="68" y="0"/>
                      </a:lnTo>
                      <a:lnTo>
                        <a:pt x="15" y="0"/>
                      </a:lnTo>
                      <a:lnTo>
                        <a:pt x="8" y="15"/>
                      </a:lnTo>
                      <a:lnTo>
                        <a:pt x="8" y="23"/>
                      </a:lnTo>
                      <a:lnTo>
                        <a:pt x="0" y="30"/>
                      </a:lnTo>
                      <a:lnTo>
                        <a:pt x="0" y="38"/>
                      </a:lnTo>
                      <a:lnTo>
                        <a:pt x="8" y="45"/>
                      </a:lnTo>
                      <a:lnTo>
                        <a:pt x="15" y="53"/>
                      </a:lnTo>
                      <a:lnTo>
                        <a:pt x="23" y="68"/>
                      </a:lnTo>
                      <a:lnTo>
                        <a:pt x="45" y="75"/>
                      </a:lnTo>
                      <a:lnTo>
                        <a:pt x="60" y="75"/>
                      </a:lnTo>
                      <a:lnTo>
                        <a:pt x="68" y="68"/>
                      </a:lnTo>
                      <a:lnTo>
                        <a:pt x="75" y="60"/>
                      </a:lnTo>
                      <a:lnTo>
                        <a:pt x="90" y="53"/>
                      </a:lnTo>
                      <a:lnTo>
                        <a:pt x="120" y="60"/>
                      </a:lnTo>
                      <a:lnTo>
                        <a:pt x="135" y="75"/>
                      </a:lnTo>
                      <a:lnTo>
                        <a:pt x="150" y="90"/>
                      </a:lnTo>
                      <a:lnTo>
                        <a:pt x="150" y="98"/>
                      </a:lnTo>
                      <a:lnTo>
                        <a:pt x="157" y="112"/>
                      </a:lnTo>
                      <a:lnTo>
                        <a:pt x="165" y="112"/>
                      </a:lnTo>
                      <a:lnTo>
                        <a:pt x="157" y="98"/>
                      </a:lnTo>
                      <a:lnTo>
                        <a:pt x="150" y="68"/>
                      </a:lnTo>
                      <a:close/>
                    </a:path>
                  </a:pathLst>
                </a:custGeom>
                <a:noFill/>
                <a:ln w="11113">
                  <a:solidFill>
                    <a:srgbClr val="000000"/>
                  </a:solidFill>
                  <a:prstDash val="solid"/>
                  <a:round/>
                  <a:headEnd/>
                  <a:tailEnd/>
                </a:ln>
              </p:spPr>
              <p:txBody>
                <a:bodyPr/>
                <a:lstStyle/>
                <a:p>
                  <a:endParaRPr lang="en-GB"/>
                </a:p>
              </p:txBody>
            </p:sp>
          </p:grpSp>
          <p:grpSp>
            <p:nvGrpSpPr>
              <p:cNvPr id="32464" name="Group 52"/>
              <p:cNvGrpSpPr>
                <a:grpSpLocks/>
              </p:cNvGrpSpPr>
              <p:nvPr/>
            </p:nvGrpSpPr>
            <p:grpSpPr bwMode="auto">
              <a:xfrm>
                <a:off x="453" y="1906"/>
                <a:ext cx="71" cy="318"/>
                <a:chOff x="453" y="1906"/>
                <a:chExt cx="71" cy="318"/>
              </a:xfrm>
            </p:grpSpPr>
            <p:sp>
              <p:nvSpPr>
                <p:cNvPr id="32465" name="Freeform 53"/>
                <p:cNvSpPr>
                  <a:spLocks/>
                </p:cNvSpPr>
                <p:nvPr/>
              </p:nvSpPr>
              <p:spPr bwMode="auto">
                <a:xfrm>
                  <a:off x="457" y="1910"/>
                  <a:ext cx="67" cy="314"/>
                </a:xfrm>
                <a:custGeom>
                  <a:avLst/>
                  <a:gdLst>
                    <a:gd name="T0" fmla="*/ 30 w 67"/>
                    <a:gd name="T1" fmla="*/ 314 h 314"/>
                    <a:gd name="T2" fmla="*/ 22 w 67"/>
                    <a:gd name="T3" fmla="*/ 314 h 314"/>
                    <a:gd name="T4" fmla="*/ 7 w 67"/>
                    <a:gd name="T5" fmla="*/ 314 h 314"/>
                    <a:gd name="T6" fmla="*/ 0 w 67"/>
                    <a:gd name="T7" fmla="*/ 307 h 314"/>
                    <a:gd name="T8" fmla="*/ 0 w 67"/>
                    <a:gd name="T9" fmla="*/ 277 h 314"/>
                    <a:gd name="T10" fmla="*/ 7 w 67"/>
                    <a:gd name="T11" fmla="*/ 247 h 314"/>
                    <a:gd name="T12" fmla="*/ 7 w 67"/>
                    <a:gd name="T13" fmla="*/ 224 h 314"/>
                    <a:gd name="T14" fmla="*/ 7 w 67"/>
                    <a:gd name="T15" fmla="*/ 202 h 314"/>
                    <a:gd name="T16" fmla="*/ 7 w 67"/>
                    <a:gd name="T17" fmla="*/ 165 h 314"/>
                    <a:gd name="T18" fmla="*/ 7 w 67"/>
                    <a:gd name="T19" fmla="*/ 127 h 314"/>
                    <a:gd name="T20" fmla="*/ 7 w 67"/>
                    <a:gd name="T21" fmla="*/ 90 h 314"/>
                    <a:gd name="T22" fmla="*/ 7 w 67"/>
                    <a:gd name="T23" fmla="*/ 52 h 314"/>
                    <a:gd name="T24" fmla="*/ 7 w 67"/>
                    <a:gd name="T25" fmla="*/ 22 h 314"/>
                    <a:gd name="T26" fmla="*/ 7 w 67"/>
                    <a:gd name="T27" fmla="*/ 7 h 314"/>
                    <a:gd name="T28" fmla="*/ 7 w 67"/>
                    <a:gd name="T29" fmla="*/ 0 h 314"/>
                    <a:gd name="T30" fmla="*/ 15 w 67"/>
                    <a:gd name="T31" fmla="*/ 0 h 314"/>
                    <a:gd name="T32" fmla="*/ 30 w 67"/>
                    <a:gd name="T33" fmla="*/ 0 h 314"/>
                    <a:gd name="T34" fmla="*/ 52 w 67"/>
                    <a:gd name="T35" fmla="*/ 0 h 314"/>
                    <a:gd name="T36" fmla="*/ 52 w 67"/>
                    <a:gd name="T37" fmla="*/ 7 h 314"/>
                    <a:gd name="T38" fmla="*/ 60 w 67"/>
                    <a:gd name="T39" fmla="*/ 22 h 314"/>
                    <a:gd name="T40" fmla="*/ 60 w 67"/>
                    <a:gd name="T41" fmla="*/ 52 h 314"/>
                    <a:gd name="T42" fmla="*/ 60 w 67"/>
                    <a:gd name="T43" fmla="*/ 90 h 314"/>
                    <a:gd name="T44" fmla="*/ 60 w 67"/>
                    <a:gd name="T45" fmla="*/ 127 h 314"/>
                    <a:gd name="T46" fmla="*/ 60 w 67"/>
                    <a:gd name="T47" fmla="*/ 165 h 314"/>
                    <a:gd name="T48" fmla="*/ 60 w 67"/>
                    <a:gd name="T49" fmla="*/ 202 h 314"/>
                    <a:gd name="T50" fmla="*/ 60 w 67"/>
                    <a:gd name="T51" fmla="*/ 224 h 314"/>
                    <a:gd name="T52" fmla="*/ 60 w 67"/>
                    <a:gd name="T53" fmla="*/ 247 h 314"/>
                    <a:gd name="T54" fmla="*/ 60 w 67"/>
                    <a:gd name="T55" fmla="*/ 277 h 314"/>
                    <a:gd name="T56" fmla="*/ 67 w 67"/>
                    <a:gd name="T57" fmla="*/ 307 h 314"/>
                    <a:gd name="T58" fmla="*/ 60 w 67"/>
                    <a:gd name="T59" fmla="*/ 314 h 314"/>
                    <a:gd name="T60" fmla="*/ 37 w 67"/>
                    <a:gd name="T61" fmla="*/ 314 h 314"/>
                    <a:gd name="T62" fmla="*/ 30 w 67"/>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7"/>
                    <a:gd name="T97" fmla="*/ 0 h 314"/>
                    <a:gd name="T98" fmla="*/ 67 w 67"/>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7" h="314">
                      <a:moveTo>
                        <a:pt x="30" y="314"/>
                      </a:moveTo>
                      <a:lnTo>
                        <a:pt x="22" y="314"/>
                      </a:lnTo>
                      <a:lnTo>
                        <a:pt x="7" y="314"/>
                      </a:lnTo>
                      <a:lnTo>
                        <a:pt x="0" y="307"/>
                      </a:lnTo>
                      <a:lnTo>
                        <a:pt x="0" y="277"/>
                      </a:lnTo>
                      <a:lnTo>
                        <a:pt x="7" y="247"/>
                      </a:lnTo>
                      <a:lnTo>
                        <a:pt x="7" y="224"/>
                      </a:lnTo>
                      <a:lnTo>
                        <a:pt x="7" y="202"/>
                      </a:lnTo>
                      <a:lnTo>
                        <a:pt x="7" y="165"/>
                      </a:lnTo>
                      <a:lnTo>
                        <a:pt x="7" y="127"/>
                      </a:lnTo>
                      <a:lnTo>
                        <a:pt x="7" y="90"/>
                      </a:lnTo>
                      <a:lnTo>
                        <a:pt x="7" y="52"/>
                      </a:lnTo>
                      <a:lnTo>
                        <a:pt x="7" y="22"/>
                      </a:lnTo>
                      <a:lnTo>
                        <a:pt x="7" y="7"/>
                      </a:lnTo>
                      <a:lnTo>
                        <a:pt x="7" y="0"/>
                      </a:lnTo>
                      <a:lnTo>
                        <a:pt x="15" y="0"/>
                      </a:lnTo>
                      <a:lnTo>
                        <a:pt x="30" y="0"/>
                      </a:lnTo>
                      <a:lnTo>
                        <a:pt x="52" y="0"/>
                      </a:lnTo>
                      <a:lnTo>
                        <a:pt x="52" y="7"/>
                      </a:lnTo>
                      <a:lnTo>
                        <a:pt x="60" y="22"/>
                      </a:lnTo>
                      <a:lnTo>
                        <a:pt x="60" y="52"/>
                      </a:lnTo>
                      <a:lnTo>
                        <a:pt x="60" y="90"/>
                      </a:lnTo>
                      <a:lnTo>
                        <a:pt x="60" y="127"/>
                      </a:lnTo>
                      <a:lnTo>
                        <a:pt x="60" y="165"/>
                      </a:lnTo>
                      <a:lnTo>
                        <a:pt x="60" y="202"/>
                      </a:lnTo>
                      <a:lnTo>
                        <a:pt x="60" y="224"/>
                      </a:lnTo>
                      <a:lnTo>
                        <a:pt x="60" y="247"/>
                      </a:lnTo>
                      <a:lnTo>
                        <a:pt x="60" y="277"/>
                      </a:lnTo>
                      <a:lnTo>
                        <a:pt x="67" y="307"/>
                      </a:lnTo>
                      <a:lnTo>
                        <a:pt x="60" y="314"/>
                      </a:lnTo>
                      <a:lnTo>
                        <a:pt x="37" y="314"/>
                      </a:lnTo>
                      <a:lnTo>
                        <a:pt x="30" y="314"/>
                      </a:lnTo>
                      <a:close/>
                    </a:path>
                  </a:pathLst>
                </a:custGeom>
                <a:solidFill>
                  <a:srgbClr val="000000"/>
                </a:solidFill>
                <a:ln w="9525">
                  <a:noFill/>
                  <a:round/>
                  <a:headEnd/>
                  <a:tailEnd/>
                </a:ln>
              </p:spPr>
              <p:txBody>
                <a:bodyPr/>
                <a:lstStyle/>
                <a:p>
                  <a:endParaRPr lang="en-GB"/>
                </a:p>
              </p:txBody>
            </p:sp>
            <p:sp>
              <p:nvSpPr>
                <p:cNvPr id="32466" name="Freeform 54"/>
                <p:cNvSpPr>
                  <a:spLocks/>
                </p:cNvSpPr>
                <p:nvPr/>
              </p:nvSpPr>
              <p:spPr bwMode="auto">
                <a:xfrm>
                  <a:off x="453" y="1906"/>
                  <a:ext cx="68" cy="314"/>
                </a:xfrm>
                <a:custGeom>
                  <a:avLst/>
                  <a:gdLst>
                    <a:gd name="T0" fmla="*/ 30 w 68"/>
                    <a:gd name="T1" fmla="*/ 314 h 314"/>
                    <a:gd name="T2" fmla="*/ 8 w 68"/>
                    <a:gd name="T3" fmla="*/ 314 h 314"/>
                    <a:gd name="T4" fmla="*/ 0 w 68"/>
                    <a:gd name="T5" fmla="*/ 307 h 314"/>
                    <a:gd name="T6" fmla="*/ 8 w 68"/>
                    <a:gd name="T7" fmla="*/ 277 h 314"/>
                    <a:gd name="T8" fmla="*/ 8 w 68"/>
                    <a:gd name="T9" fmla="*/ 247 h 314"/>
                    <a:gd name="T10" fmla="*/ 8 w 68"/>
                    <a:gd name="T11" fmla="*/ 232 h 314"/>
                    <a:gd name="T12" fmla="*/ 8 w 68"/>
                    <a:gd name="T13" fmla="*/ 225 h 314"/>
                    <a:gd name="T14" fmla="*/ 8 w 68"/>
                    <a:gd name="T15" fmla="*/ 202 h 314"/>
                    <a:gd name="T16" fmla="*/ 8 w 68"/>
                    <a:gd name="T17" fmla="*/ 165 h 314"/>
                    <a:gd name="T18" fmla="*/ 8 w 68"/>
                    <a:gd name="T19" fmla="*/ 127 h 314"/>
                    <a:gd name="T20" fmla="*/ 8 w 68"/>
                    <a:gd name="T21" fmla="*/ 90 h 314"/>
                    <a:gd name="T22" fmla="*/ 8 w 68"/>
                    <a:gd name="T23" fmla="*/ 53 h 314"/>
                    <a:gd name="T24" fmla="*/ 8 w 68"/>
                    <a:gd name="T25" fmla="*/ 23 h 314"/>
                    <a:gd name="T26" fmla="*/ 8 w 68"/>
                    <a:gd name="T27" fmla="*/ 8 h 314"/>
                    <a:gd name="T28" fmla="*/ 15 w 68"/>
                    <a:gd name="T29" fmla="*/ 0 h 314"/>
                    <a:gd name="T30" fmla="*/ 30 w 68"/>
                    <a:gd name="T31" fmla="*/ 0 h 314"/>
                    <a:gd name="T32" fmla="*/ 53 w 68"/>
                    <a:gd name="T33" fmla="*/ 0 h 314"/>
                    <a:gd name="T34" fmla="*/ 60 w 68"/>
                    <a:gd name="T35" fmla="*/ 8 h 314"/>
                    <a:gd name="T36" fmla="*/ 60 w 68"/>
                    <a:gd name="T37" fmla="*/ 23 h 314"/>
                    <a:gd name="T38" fmla="*/ 60 w 68"/>
                    <a:gd name="T39" fmla="*/ 53 h 314"/>
                    <a:gd name="T40" fmla="*/ 60 w 68"/>
                    <a:gd name="T41" fmla="*/ 90 h 314"/>
                    <a:gd name="T42" fmla="*/ 60 w 68"/>
                    <a:gd name="T43" fmla="*/ 127 h 314"/>
                    <a:gd name="T44" fmla="*/ 60 w 68"/>
                    <a:gd name="T45" fmla="*/ 165 h 314"/>
                    <a:gd name="T46" fmla="*/ 60 w 68"/>
                    <a:gd name="T47" fmla="*/ 202 h 314"/>
                    <a:gd name="T48" fmla="*/ 60 w 68"/>
                    <a:gd name="T49" fmla="*/ 225 h 314"/>
                    <a:gd name="T50" fmla="*/ 60 w 68"/>
                    <a:gd name="T51" fmla="*/ 232 h 314"/>
                    <a:gd name="T52" fmla="*/ 60 w 68"/>
                    <a:gd name="T53" fmla="*/ 247 h 314"/>
                    <a:gd name="T54" fmla="*/ 60 w 68"/>
                    <a:gd name="T55" fmla="*/ 277 h 314"/>
                    <a:gd name="T56" fmla="*/ 68 w 68"/>
                    <a:gd name="T57" fmla="*/ 307 h 314"/>
                    <a:gd name="T58" fmla="*/ 60 w 68"/>
                    <a:gd name="T59" fmla="*/ 314 h 314"/>
                    <a:gd name="T60" fmla="*/ 38 w 68"/>
                    <a:gd name="T61" fmla="*/ 314 h 314"/>
                    <a:gd name="T62" fmla="*/ 30 w 68"/>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314"/>
                    <a:gd name="T98" fmla="*/ 68 w 68"/>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314">
                      <a:moveTo>
                        <a:pt x="30" y="314"/>
                      </a:moveTo>
                      <a:lnTo>
                        <a:pt x="8" y="314"/>
                      </a:lnTo>
                      <a:lnTo>
                        <a:pt x="0" y="307"/>
                      </a:lnTo>
                      <a:lnTo>
                        <a:pt x="8" y="277"/>
                      </a:lnTo>
                      <a:lnTo>
                        <a:pt x="8" y="247"/>
                      </a:lnTo>
                      <a:lnTo>
                        <a:pt x="8" y="232"/>
                      </a:lnTo>
                      <a:lnTo>
                        <a:pt x="8" y="225"/>
                      </a:lnTo>
                      <a:lnTo>
                        <a:pt x="8" y="202"/>
                      </a:lnTo>
                      <a:lnTo>
                        <a:pt x="8" y="165"/>
                      </a:lnTo>
                      <a:lnTo>
                        <a:pt x="8" y="127"/>
                      </a:lnTo>
                      <a:lnTo>
                        <a:pt x="8" y="90"/>
                      </a:lnTo>
                      <a:lnTo>
                        <a:pt x="8" y="53"/>
                      </a:lnTo>
                      <a:lnTo>
                        <a:pt x="8" y="23"/>
                      </a:lnTo>
                      <a:lnTo>
                        <a:pt x="8" y="8"/>
                      </a:lnTo>
                      <a:lnTo>
                        <a:pt x="15" y="0"/>
                      </a:lnTo>
                      <a:lnTo>
                        <a:pt x="30" y="0"/>
                      </a:lnTo>
                      <a:lnTo>
                        <a:pt x="53" y="0"/>
                      </a:lnTo>
                      <a:lnTo>
                        <a:pt x="60" y="8"/>
                      </a:lnTo>
                      <a:lnTo>
                        <a:pt x="60" y="23"/>
                      </a:lnTo>
                      <a:lnTo>
                        <a:pt x="60" y="53"/>
                      </a:lnTo>
                      <a:lnTo>
                        <a:pt x="60" y="90"/>
                      </a:lnTo>
                      <a:lnTo>
                        <a:pt x="60" y="127"/>
                      </a:lnTo>
                      <a:lnTo>
                        <a:pt x="60" y="165"/>
                      </a:lnTo>
                      <a:lnTo>
                        <a:pt x="60" y="202"/>
                      </a:lnTo>
                      <a:lnTo>
                        <a:pt x="60" y="225"/>
                      </a:lnTo>
                      <a:lnTo>
                        <a:pt x="60" y="232"/>
                      </a:lnTo>
                      <a:lnTo>
                        <a:pt x="60" y="247"/>
                      </a:lnTo>
                      <a:lnTo>
                        <a:pt x="60" y="277"/>
                      </a:lnTo>
                      <a:lnTo>
                        <a:pt x="68" y="307"/>
                      </a:lnTo>
                      <a:lnTo>
                        <a:pt x="60" y="314"/>
                      </a:lnTo>
                      <a:lnTo>
                        <a:pt x="38" y="314"/>
                      </a:lnTo>
                      <a:lnTo>
                        <a:pt x="30" y="314"/>
                      </a:lnTo>
                      <a:close/>
                    </a:path>
                  </a:pathLst>
                </a:custGeom>
                <a:noFill/>
                <a:ln w="11113">
                  <a:solidFill>
                    <a:srgbClr val="000000"/>
                  </a:solidFill>
                  <a:prstDash val="solid"/>
                  <a:round/>
                  <a:headEnd/>
                  <a:tailEnd/>
                </a:ln>
              </p:spPr>
              <p:txBody>
                <a:bodyPr/>
                <a:lstStyle/>
                <a:p>
                  <a:endParaRPr lang="en-GB"/>
                </a:p>
              </p:txBody>
            </p:sp>
            <p:sp>
              <p:nvSpPr>
                <p:cNvPr id="32467" name="Freeform 55"/>
                <p:cNvSpPr>
                  <a:spLocks/>
                </p:cNvSpPr>
                <p:nvPr/>
              </p:nvSpPr>
              <p:spPr bwMode="auto">
                <a:xfrm>
                  <a:off x="483" y="1906"/>
                  <a:ext cx="30" cy="307"/>
                </a:xfrm>
                <a:custGeom>
                  <a:avLst/>
                  <a:gdLst>
                    <a:gd name="T0" fmla="*/ 0 w 30"/>
                    <a:gd name="T1" fmla="*/ 0 h 307"/>
                    <a:gd name="T2" fmla="*/ 15 w 30"/>
                    <a:gd name="T3" fmla="*/ 0 h 307"/>
                    <a:gd name="T4" fmla="*/ 23 w 30"/>
                    <a:gd name="T5" fmla="*/ 8 h 307"/>
                    <a:gd name="T6" fmla="*/ 23 w 30"/>
                    <a:gd name="T7" fmla="*/ 15 h 307"/>
                    <a:gd name="T8" fmla="*/ 23 w 30"/>
                    <a:gd name="T9" fmla="*/ 30 h 307"/>
                    <a:gd name="T10" fmla="*/ 23 w 30"/>
                    <a:gd name="T11" fmla="*/ 60 h 307"/>
                    <a:gd name="T12" fmla="*/ 23 w 30"/>
                    <a:gd name="T13" fmla="*/ 90 h 307"/>
                    <a:gd name="T14" fmla="*/ 23 w 30"/>
                    <a:gd name="T15" fmla="*/ 135 h 307"/>
                    <a:gd name="T16" fmla="*/ 23 w 30"/>
                    <a:gd name="T17" fmla="*/ 172 h 307"/>
                    <a:gd name="T18" fmla="*/ 23 w 30"/>
                    <a:gd name="T19" fmla="*/ 202 h 307"/>
                    <a:gd name="T20" fmla="*/ 23 w 30"/>
                    <a:gd name="T21" fmla="*/ 225 h 307"/>
                    <a:gd name="T22" fmla="*/ 23 w 30"/>
                    <a:gd name="T23" fmla="*/ 247 h 307"/>
                    <a:gd name="T24" fmla="*/ 30 w 30"/>
                    <a:gd name="T25" fmla="*/ 285 h 307"/>
                    <a:gd name="T26" fmla="*/ 30 w 30"/>
                    <a:gd name="T27" fmla="*/ 307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307"/>
                    <a:gd name="T44" fmla="*/ 30 w 30"/>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307">
                      <a:moveTo>
                        <a:pt x="0" y="0"/>
                      </a:moveTo>
                      <a:lnTo>
                        <a:pt x="15" y="0"/>
                      </a:lnTo>
                      <a:lnTo>
                        <a:pt x="23" y="8"/>
                      </a:lnTo>
                      <a:lnTo>
                        <a:pt x="23" y="15"/>
                      </a:lnTo>
                      <a:lnTo>
                        <a:pt x="23" y="30"/>
                      </a:lnTo>
                      <a:lnTo>
                        <a:pt x="23" y="60"/>
                      </a:lnTo>
                      <a:lnTo>
                        <a:pt x="23" y="90"/>
                      </a:lnTo>
                      <a:lnTo>
                        <a:pt x="23" y="135"/>
                      </a:lnTo>
                      <a:lnTo>
                        <a:pt x="23" y="172"/>
                      </a:lnTo>
                      <a:lnTo>
                        <a:pt x="23" y="202"/>
                      </a:lnTo>
                      <a:lnTo>
                        <a:pt x="23" y="225"/>
                      </a:lnTo>
                      <a:lnTo>
                        <a:pt x="23" y="247"/>
                      </a:lnTo>
                      <a:lnTo>
                        <a:pt x="30" y="285"/>
                      </a:lnTo>
                      <a:lnTo>
                        <a:pt x="30" y="307"/>
                      </a:lnTo>
                    </a:path>
                  </a:pathLst>
                </a:custGeom>
                <a:noFill/>
                <a:ln w="11113">
                  <a:solidFill>
                    <a:srgbClr val="FFFFFF"/>
                  </a:solidFill>
                  <a:prstDash val="solid"/>
                  <a:round/>
                  <a:headEnd/>
                  <a:tailEnd/>
                </a:ln>
              </p:spPr>
              <p:txBody>
                <a:bodyPr/>
                <a:lstStyle/>
                <a:p>
                  <a:endParaRPr lang="en-GB"/>
                </a:p>
              </p:txBody>
            </p:sp>
          </p:grpSp>
        </p:grpSp>
        <p:grpSp>
          <p:nvGrpSpPr>
            <p:cNvPr id="31757" name="Group 56"/>
            <p:cNvGrpSpPr>
              <a:grpSpLocks/>
            </p:cNvGrpSpPr>
            <p:nvPr/>
          </p:nvGrpSpPr>
          <p:grpSpPr bwMode="auto">
            <a:xfrm>
              <a:off x="547" y="1562"/>
              <a:ext cx="217" cy="696"/>
              <a:chOff x="547" y="1562"/>
              <a:chExt cx="217" cy="696"/>
            </a:xfrm>
          </p:grpSpPr>
          <p:sp>
            <p:nvSpPr>
              <p:cNvPr id="32380" name="AutoShape 57"/>
              <p:cNvSpPr>
                <a:spLocks noChangeArrowheads="1"/>
              </p:cNvSpPr>
              <p:nvPr/>
            </p:nvSpPr>
            <p:spPr bwMode="auto">
              <a:xfrm>
                <a:off x="667" y="1947"/>
                <a:ext cx="30" cy="45"/>
              </a:xfrm>
              <a:prstGeom prst="roundRect">
                <a:avLst>
                  <a:gd name="adj" fmla="val 0"/>
                </a:avLst>
              </a:prstGeom>
              <a:solidFill>
                <a:srgbClr val="FFFFFF"/>
              </a:solidFill>
              <a:ln w="9525">
                <a:noFill/>
                <a:round/>
                <a:headEnd/>
                <a:tailEnd/>
              </a:ln>
            </p:spPr>
            <p:txBody>
              <a:bodyPr/>
              <a:lstStyle/>
              <a:p>
                <a:endParaRPr lang="en-GB"/>
              </a:p>
            </p:txBody>
          </p:sp>
          <p:sp>
            <p:nvSpPr>
              <p:cNvPr id="32381" name="Freeform 58"/>
              <p:cNvSpPr>
                <a:spLocks/>
              </p:cNvSpPr>
              <p:nvPr/>
            </p:nvSpPr>
            <p:spPr bwMode="auto">
              <a:xfrm>
                <a:off x="655" y="1944"/>
                <a:ext cx="45" cy="37"/>
              </a:xfrm>
              <a:custGeom>
                <a:avLst/>
                <a:gdLst>
                  <a:gd name="T0" fmla="*/ 38 w 45"/>
                  <a:gd name="T1" fmla="*/ 0 h 37"/>
                  <a:gd name="T2" fmla="*/ 45 w 45"/>
                  <a:gd name="T3" fmla="*/ 22 h 37"/>
                  <a:gd name="T4" fmla="*/ 0 w 45"/>
                  <a:gd name="T5" fmla="*/ 37 h 37"/>
                  <a:gd name="T6" fmla="*/ 0 w 45"/>
                  <a:gd name="T7" fmla="*/ 15 h 37"/>
                  <a:gd name="T8" fmla="*/ 38 w 45"/>
                  <a:gd name="T9" fmla="*/ 0 h 37"/>
                  <a:gd name="T10" fmla="*/ 0 60000 65536"/>
                  <a:gd name="T11" fmla="*/ 0 60000 65536"/>
                  <a:gd name="T12" fmla="*/ 0 60000 65536"/>
                  <a:gd name="T13" fmla="*/ 0 60000 65536"/>
                  <a:gd name="T14" fmla="*/ 0 60000 65536"/>
                  <a:gd name="T15" fmla="*/ 0 w 45"/>
                  <a:gd name="T16" fmla="*/ 0 h 37"/>
                  <a:gd name="T17" fmla="*/ 45 w 45"/>
                  <a:gd name="T18" fmla="*/ 37 h 37"/>
                </a:gdLst>
                <a:ahLst/>
                <a:cxnLst>
                  <a:cxn ang="T10">
                    <a:pos x="T0" y="T1"/>
                  </a:cxn>
                  <a:cxn ang="T11">
                    <a:pos x="T2" y="T3"/>
                  </a:cxn>
                  <a:cxn ang="T12">
                    <a:pos x="T4" y="T5"/>
                  </a:cxn>
                  <a:cxn ang="T13">
                    <a:pos x="T6" y="T7"/>
                  </a:cxn>
                  <a:cxn ang="T14">
                    <a:pos x="T8" y="T9"/>
                  </a:cxn>
                </a:cxnLst>
                <a:rect l="T15" t="T16" r="T17" b="T18"/>
                <a:pathLst>
                  <a:path w="45" h="37">
                    <a:moveTo>
                      <a:pt x="38" y="0"/>
                    </a:moveTo>
                    <a:lnTo>
                      <a:pt x="45" y="22"/>
                    </a:lnTo>
                    <a:lnTo>
                      <a:pt x="0" y="37"/>
                    </a:lnTo>
                    <a:lnTo>
                      <a:pt x="0" y="15"/>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2" name="AutoShape 59"/>
              <p:cNvSpPr>
                <a:spLocks noChangeArrowheads="1"/>
              </p:cNvSpPr>
              <p:nvPr/>
            </p:nvSpPr>
            <p:spPr bwMode="auto">
              <a:xfrm>
                <a:off x="629" y="1902"/>
                <a:ext cx="83" cy="45"/>
              </a:xfrm>
              <a:prstGeom prst="roundRect">
                <a:avLst>
                  <a:gd name="adj" fmla="val 0"/>
                </a:avLst>
              </a:prstGeom>
              <a:solidFill>
                <a:srgbClr val="FFFFFF"/>
              </a:solidFill>
              <a:ln w="9525">
                <a:noFill/>
                <a:round/>
                <a:headEnd/>
                <a:tailEnd/>
              </a:ln>
            </p:spPr>
            <p:txBody>
              <a:bodyPr/>
              <a:lstStyle/>
              <a:p>
                <a:endParaRPr lang="en-GB"/>
              </a:p>
            </p:txBody>
          </p:sp>
          <p:sp>
            <p:nvSpPr>
              <p:cNvPr id="32383" name="Freeform 60"/>
              <p:cNvSpPr>
                <a:spLocks/>
              </p:cNvSpPr>
              <p:nvPr/>
            </p:nvSpPr>
            <p:spPr bwMode="auto">
              <a:xfrm>
                <a:off x="640" y="1869"/>
                <a:ext cx="53" cy="90"/>
              </a:xfrm>
              <a:custGeom>
                <a:avLst/>
                <a:gdLst>
                  <a:gd name="T0" fmla="*/ 38 w 53"/>
                  <a:gd name="T1" fmla="*/ 0 h 90"/>
                  <a:gd name="T2" fmla="*/ 53 w 53"/>
                  <a:gd name="T3" fmla="*/ 82 h 90"/>
                  <a:gd name="T4" fmla="*/ 15 w 53"/>
                  <a:gd name="T5" fmla="*/ 90 h 90"/>
                  <a:gd name="T6" fmla="*/ 0 w 53"/>
                  <a:gd name="T7" fmla="*/ 7 h 90"/>
                  <a:gd name="T8" fmla="*/ 38 w 53"/>
                  <a:gd name="T9" fmla="*/ 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8" y="0"/>
                    </a:moveTo>
                    <a:lnTo>
                      <a:pt x="53" y="82"/>
                    </a:lnTo>
                    <a:lnTo>
                      <a:pt x="15" y="90"/>
                    </a:lnTo>
                    <a:lnTo>
                      <a:pt x="0" y="7"/>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4" name="AutoShape 61"/>
              <p:cNvSpPr>
                <a:spLocks noChangeArrowheads="1"/>
              </p:cNvSpPr>
              <p:nvPr/>
            </p:nvSpPr>
            <p:spPr bwMode="auto">
              <a:xfrm>
                <a:off x="644" y="1910"/>
                <a:ext cx="75"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85" name="Freeform 62"/>
              <p:cNvSpPr>
                <a:spLocks/>
              </p:cNvSpPr>
              <p:nvPr/>
            </p:nvSpPr>
            <p:spPr bwMode="auto">
              <a:xfrm>
                <a:off x="674" y="1880"/>
                <a:ext cx="23" cy="75"/>
              </a:xfrm>
              <a:custGeom>
                <a:avLst/>
                <a:gdLst>
                  <a:gd name="T0" fmla="*/ 8 w 23"/>
                  <a:gd name="T1" fmla="*/ 0 h 75"/>
                  <a:gd name="T2" fmla="*/ 23 w 23"/>
                  <a:gd name="T3" fmla="*/ 67 h 75"/>
                  <a:gd name="T4" fmla="*/ 15 w 23"/>
                  <a:gd name="T5" fmla="*/ 75 h 75"/>
                  <a:gd name="T6" fmla="*/ 0 w 23"/>
                  <a:gd name="T7" fmla="*/ 0 h 75"/>
                  <a:gd name="T8" fmla="*/ 8 w 23"/>
                  <a:gd name="T9" fmla="*/ 0 h 75"/>
                  <a:gd name="T10" fmla="*/ 0 60000 65536"/>
                  <a:gd name="T11" fmla="*/ 0 60000 65536"/>
                  <a:gd name="T12" fmla="*/ 0 60000 65536"/>
                  <a:gd name="T13" fmla="*/ 0 60000 65536"/>
                  <a:gd name="T14" fmla="*/ 0 60000 65536"/>
                  <a:gd name="T15" fmla="*/ 0 w 23"/>
                  <a:gd name="T16" fmla="*/ 0 h 75"/>
                  <a:gd name="T17" fmla="*/ 23 w 23"/>
                  <a:gd name="T18" fmla="*/ 75 h 75"/>
                </a:gdLst>
                <a:ahLst/>
                <a:cxnLst>
                  <a:cxn ang="T10">
                    <a:pos x="T0" y="T1"/>
                  </a:cxn>
                  <a:cxn ang="T11">
                    <a:pos x="T2" y="T3"/>
                  </a:cxn>
                  <a:cxn ang="T12">
                    <a:pos x="T4" y="T5"/>
                  </a:cxn>
                  <a:cxn ang="T13">
                    <a:pos x="T6" y="T7"/>
                  </a:cxn>
                  <a:cxn ang="T14">
                    <a:pos x="T8" y="T9"/>
                  </a:cxn>
                </a:cxnLst>
                <a:rect l="T15" t="T16" r="T17" b="T18"/>
                <a:pathLst>
                  <a:path w="23" h="75">
                    <a:moveTo>
                      <a:pt x="8" y="0"/>
                    </a:moveTo>
                    <a:lnTo>
                      <a:pt x="23" y="67"/>
                    </a:lnTo>
                    <a:lnTo>
                      <a:pt x="15" y="75"/>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86" name="AutoShape 63"/>
              <p:cNvSpPr>
                <a:spLocks noChangeArrowheads="1"/>
              </p:cNvSpPr>
              <p:nvPr/>
            </p:nvSpPr>
            <p:spPr bwMode="auto">
              <a:xfrm>
                <a:off x="637" y="1902"/>
                <a:ext cx="75" cy="45"/>
              </a:xfrm>
              <a:prstGeom prst="roundRect">
                <a:avLst>
                  <a:gd name="adj" fmla="val 0"/>
                </a:avLst>
              </a:prstGeom>
              <a:solidFill>
                <a:srgbClr val="FFFFFF"/>
              </a:solidFill>
              <a:ln w="9525">
                <a:noFill/>
                <a:round/>
                <a:headEnd/>
                <a:tailEnd/>
              </a:ln>
            </p:spPr>
            <p:txBody>
              <a:bodyPr/>
              <a:lstStyle/>
              <a:p>
                <a:endParaRPr lang="en-GB"/>
              </a:p>
            </p:txBody>
          </p:sp>
          <p:sp>
            <p:nvSpPr>
              <p:cNvPr id="32387" name="Freeform 64"/>
              <p:cNvSpPr>
                <a:spLocks/>
              </p:cNvSpPr>
              <p:nvPr/>
            </p:nvSpPr>
            <p:spPr bwMode="auto">
              <a:xfrm>
                <a:off x="640" y="1876"/>
                <a:ext cx="53" cy="75"/>
              </a:xfrm>
              <a:custGeom>
                <a:avLst/>
                <a:gdLst>
                  <a:gd name="T0" fmla="*/ 38 w 53"/>
                  <a:gd name="T1" fmla="*/ 0 h 75"/>
                  <a:gd name="T2" fmla="*/ 53 w 53"/>
                  <a:gd name="T3" fmla="*/ 68 h 75"/>
                  <a:gd name="T4" fmla="*/ 15 w 53"/>
                  <a:gd name="T5" fmla="*/ 75 h 75"/>
                  <a:gd name="T6" fmla="*/ 0 w 53"/>
                  <a:gd name="T7" fmla="*/ 8 h 75"/>
                  <a:gd name="T8" fmla="*/ 38 w 53"/>
                  <a:gd name="T9" fmla="*/ 0 h 75"/>
                  <a:gd name="T10" fmla="*/ 0 60000 65536"/>
                  <a:gd name="T11" fmla="*/ 0 60000 65536"/>
                  <a:gd name="T12" fmla="*/ 0 60000 65536"/>
                  <a:gd name="T13" fmla="*/ 0 60000 65536"/>
                  <a:gd name="T14" fmla="*/ 0 60000 65536"/>
                  <a:gd name="T15" fmla="*/ 0 w 53"/>
                  <a:gd name="T16" fmla="*/ 0 h 75"/>
                  <a:gd name="T17" fmla="*/ 53 w 53"/>
                  <a:gd name="T18" fmla="*/ 75 h 75"/>
                </a:gdLst>
                <a:ahLst/>
                <a:cxnLst>
                  <a:cxn ang="T10">
                    <a:pos x="T0" y="T1"/>
                  </a:cxn>
                  <a:cxn ang="T11">
                    <a:pos x="T2" y="T3"/>
                  </a:cxn>
                  <a:cxn ang="T12">
                    <a:pos x="T4" y="T5"/>
                  </a:cxn>
                  <a:cxn ang="T13">
                    <a:pos x="T6" y="T7"/>
                  </a:cxn>
                  <a:cxn ang="T14">
                    <a:pos x="T8" y="T9"/>
                  </a:cxn>
                </a:cxnLst>
                <a:rect l="T15" t="T16" r="T17" b="T18"/>
                <a:pathLst>
                  <a:path w="53" h="75">
                    <a:moveTo>
                      <a:pt x="38" y="0"/>
                    </a:moveTo>
                    <a:lnTo>
                      <a:pt x="53" y="68"/>
                    </a:lnTo>
                    <a:lnTo>
                      <a:pt x="15" y="75"/>
                    </a:lnTo>
                    <a:lnTo>
                      <a:pt x="0" y="8"/>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8" name="AutoShape 65"/>
              <p:cNvSpPr>
                <a:spLocks noChangeArrowheads="1"/>
              </p:cNvSpPr>
              <p:nvPr/>
            </p:nvSpPr>
            <p:spPr bwMode="auto">
              <a:xfrm>
                <a:off x="607" y="1813"/>
                <a:ext cx="97" cy="30"/>
              </a:xfrm>
              <a:prstGeom prst="roundRect">
                <a:avLst>
                  <a:gd name="adj" fmla="val 0"/>
                </a:avLst>
              </a:prstGeom>
              <a:solidFill>
                <a:srgbClr val="FFFFFF"/>
              </a:solidFill>
              <a:ln w="9525">
                <a:noFill/>
                <a:round/>
                <a:headEnd/>
                <a:tailEnd/>
              </a:ln>
            </p:spPr>
            <p:txBody>
              <a:bodyPr/>
              <a:lstStyle/>
              <a:p>
                <a:endParaRPr lang="en-GB"/>
              </a:p>
            </p:txBody>
          </p:sp>
          <p:sp>
            <p:nvSpPr>
              <p:cNvPr id="32389" name="Freeform 66"/>
              <p:cNvSpPr>
                <a:spLocks/>
              </p:cNvSpPr>
              <p:nvPr/>
            </p:nvSpPr>
            <p:spPr bwMode="auto">
              <a:xfrm>
                <a:off x="625" y="1779"/>
                <a:ext cx="45" cy="90"/>
              </a:xfrm>
              <a:custGeom>
                <a:avLst/>
                <a:gdLst>
                  <a:gd name="T0" fmla="*/ 23 w 45"/>
                  <a:gd name="T1" fmla="*/ 0 h 90"/>
                  <a:gd name="T2" fmla="*/ 45 w 45"/>
                  <a:gd name="T3" fmla="*/ 90 h 90"/>
                  <a:gd name="T4" fmla="*/ 23 w 45"/>
                  <a:gd name="T5" fmla="*/ 90 h 90"/>
                  <a:gd name="T6" fmla="*/ 0 w 45"/>
                  <a:gd name="T7" fmla="*/ 0 h 90"/>
                  <a:gd name="T8" fmla="*/ 23 w 45"/>
                  <a:gd name="T9" fmla="*/ 0 h 90"/>
                  <a:gd name="T10" fmla="*/ 0 60000 65536"/>
                  <a:gd name="T11" fmla="*/ 0 60000 65536"/>
                  <a:gd name="T12" fmla="*/ 0 60000 65536"/>
                  <a:gd name="T13" fmla="*/ 0 60000 65536"/>
                  <a:gd name="T14" fmla="*/ 0 60000 65536"/>
                  <a:gd name="T15" fmla="*/ 0 w 45"/>
                  <a:gd name="T16" fmla="*/ 0 h 90"/>
                  <a:gd name="T17" fmla="*/ 45 w 45"/>
                  <a:gd name="T18" fmla="*/ 90 h 90"/>
                </a:gdLst>
                <a:ahLst/>
                <a:cxnLst>
                  <a:cxn ang="T10">
                    <a:pos x="T0" y="T1"/>
                  </a:cxn>
                  <a:cxn ang="T11">
                    <a:pos x="T2" y="T3"/>
                  </a:cxn>
                  <a:cxn ang="T12">
                    <a:pos x="T4" y="T5"/>
                  </a:cxn>
                  <a:cxn ang="T13">
                    <a:pos x="T6" y="T7"/>
                  </a:cxn>
                  <a:cxn ang="T14">
                    <a:pos x="T8" y="T9"/>
                  </a:cxn>
                </a:cxnLst>
                <a:rect l="T15" t="T16" r="T17" b="T18"/>
                <a:pathLst>
                  <a:path w="45" h="90">
                    <a:moveTo>
                      <a:pt x="23" y="0"/>
                    </a:moveTo>
                    <a:lnTo>
                      <a:pt x="45" y="90"/>
                    </a:lnTo>
                    <a:lnTo>
                      <a:pt x="23" y="90"/>
                    </a:lnTo>
                    <a:lnTo>
                      <a:pt x="0" y="0"/>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390" name="AutoShape 67"/>
              <p:cNvSpPr>
                <a:spLocks noChangeArrowheads="1"/>
              </p:cNvSpPr>
              <p:nvPr/>
            </p:nvSpPr>
            <p:spPr bwMode="auto">
              <a:xfrm>
                <a:off x="614" y="1820"/>
                <a:ext cx="9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1" name="Freeform 68"/>
              <p:cNvSpPr>
                <a:spLocks/>
              </p:cNvSpPr>
              <p:nvPr/>
            </p:nvSpPr>
            <p:spPr bwMode="auto">
              <a:xfrm>
                <a:off x="644" y="1783"/>
                <a:ext cx="30" cy="89"/>
              </a:xfrm>
              <a:custGeom>
                <a:avLst/>
                <a:gdLst>
                  <a:gd name="T0" fmla="*/ 8 w 30"/>
                  <a:gd name="T1" fmla="*/ 0 h 89"/>
                  <a:gd name="T2" fmla="*/ 30 w 30"/>
                  <a:gd name="T3" fmla="*/ 82 h 89"/>
                  <a:gd name="T4" fmla="*/ 15 w 30"/>
                  <a:gd name="T5" fmla="*/ 89 h 89"/>
                  <a:gd name="T6" fmla="*/ 0 w 30"/>
                  <a:gd name="T7" fmla="*/ 0 h 89"/>
                  <a:gd name="T8" fmla="*/ 8 w 30"/>
                  <a:gd name="T9" fmla="*/ 0 h 89"/>
                  <a:gd name="T10" fmla="*/ 0 60000 65536"/>
                  <a:gd name="T11" fmla="*/ 0 60000 65536"/>
                  <a:gd name="T12" fmla="*/ 0 60000 65536"/>
                  <a:gd name="T13" fmla="*/ 0 60000 65536"/>
                  <a:gd name="T14" fmla="*/ 0 60000 65536"/>
                  <a:gd name="T15" fmla="*/ 0 w 30"/>
                  <a:gd name="T16" fmla="*/ 0 h 89"/>
                  <a:gd name="T17" fmla="*/ 30 w 30"/>
                  <a:gd name="T18" fmla="*/ 89 h 89"/>
                </a:gdLst>
                <a:ahLst/>
                <a:cxnLst>
                  <a:cxn ang="T10">
                    <a:pos x="T0" y="T1"/>
                  </a:cxn>
                  <a:cxn ang="T11">
                    <a:pos x="T2" y="T3"/>
                  </a:cxn>
                  <a:cxn ang="T12">
                    <a:pos x="T4" y="T5"/>
                  </a:cxn>
                  <a:cxn ang="T13">
                    <a:pos x="T6" y="T7"/>
                  </a:cxn>
                  <a:cxn ang="T14">
                    <a:pos x="T8" y="T9"/>
                  </a:cxn>
                </a:cxnLst>
                <a:rect l="T15" t="T16" r="T17" b="T18"/>
                <a:pathLst>
                  <a:path w="30" h="89">
                    <a:moveTo>
                      <a:pt x="8" y="0"/>
                    </a:moveTo>
                    <a:lnTo>
                      <a:pt x="30" y="82"/>
                    </a:lnTo>
                    <a:lnTo>
                      <a:pt x="15" y="89"/>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392" name="Group 69"/>
              <p:cNvGrpSpPr>
                <a:grpSpLocks/>
              </p:cNvGrpSpPr>
              <p:nvPr/>
            </p:nvGrpSpPr>
            <p:grpSpPr bwMode="auto">
              <a:xfrm>
                <a:off x="625" y="1779"/>
                <a:ext cx="49" cy="101"/>
                <a:chOff x="625" y="1779"/>
                <a:chExt cx="49" cy="101"/>
              </a:xfrm>
            </p:grpSpPr>
            <p:grpSp>
              <p:nvGrpSpPr>
                <p:cNvPr id="32443" name="Group 70"/>
                <p:cNvGrpSpPr>
                  <a:grpSpLocks/>
                </p:cNvGrpSpPr>
                <p:nvPr/>
              </p:nvGrpSpPr>
              <p:grpSpPr bwMode="auto">
                <a:xfrm>
                  <a:off x="625" y="1779"/>
                  <a:ext cx="42" cy="101"/>
                  <a:chOff x="625" y="1779"/>
                  <a:chExt cx="42" cy="101"/>
                </a:xfrm>
              </p:grpSpPr>
              <p:sp>
                <p:nvSpPr>
                  <p:cNvPr id="32451" name="Freeform 71"/>
                  <p:cNvSpPr>
                    <a:spLocks/>
                  </p:cNvSpPr>
                  <p:nvPr/>
                </p:nvSpPr>
                <p:spPr bwMode="auto">
                  <a:xfrm>
                    <a:off x="644" y="1843"/>
                    <a:ext cx="8" cy="22"/>
                  </a:xfrm>
                  <a:custGeom>
                    <a:avLst/>
                    <a:gdLst>
                      <a:gd name="T0" fmla="*/ 0 w 8"/>
                      <a:gd name="T1" fmla="*/ 22 h 22"/>
                      <a:gd name="T2" fmla="*/ 8 w 8"/>
                      <a:gd name="T3" fmla="*/ 14 h 22"/>
                      <a:gd name="T4" fmla="*/ 8 w 8"/>
                      <a:gd name="T5" fmla="*/ 7 h 22"/>
                      <a:gd name="T6" fmla="*/ 0 w 8"/>
                      <a:gd name="T7" fmla="*/ 0 h 22"/>
                      <a:gd name="T8" fmla="*/ 0 w 8"/>
                      <a:gd name="T9" fmla="*/ 14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4"/>
                        </a:lnTo>
                        <a:lnTo>
                          <a:pt x="8" y="7"/>
                        </a:lnTo>
                        <a:lnTo>
                          <a:pt x="0" y="0"/>
                        </a:lnTo>
                        <a:lnTo>
                          <a:pt x="0" y="14"/>
                        </a:lnTo>
                        <a:lnTo>
                          <a:pt x="0" y="22"/>
                        </a:lnTo>
                        <a:close/>
                      </a:path>
                    </a:pathLst>
                  </a:custGeom>
                  <a:solidFill>
                    <a:srgbClr val="FFFFFF"/>
                  </a:solidFill>
                  <a:ln w="9525">
                    <a:noFill/>
                    <a:round/>
                    <a:headEnd/>
                    <a:tailEnd/>
                  </a:ln>
                </p:spPr>
                <p:txBody>
                  <a:bodyPr/>
                  <a:lstStyle/>
                  <a:p>
                    <a:endParaRPr lang="en-GB"/>
                  </a:p>
                </p:txBody>
              </p:sp>
              <p:sp>
                <p:nvSpPr>
                  <p:cNvPr id="32452" name="Freeform 72"/>
                  <p:cNvSpPr>
                    <a:spLocks/>
                  </p:cNvSpPr>
                  <p:nvPr/>
                </p:nvSpPr>
                <p:spPr bwMode="auto">
                  <a:xfrm>
                    <a:off x="640" y="1839"/>
                    <a:ext cx="8" cy="22"/>
                  </a:xfrm>
                  <a:custGeom>
                    <a:avLst/>
                    <a:gdLst>
                      <a:gd name="T0" fmla="*/ 0 w 8"/>
                      <a:gd name="T1" fmla="*/ 22 h 22"/>
                      <a:gd name="T2" fmla="*/ 8 w 8"/>
                      <a:gd name="T3" fmla="*/ 15 h 22"/>
                      <a:gd name="T4" fmla="*/ 8 w 8"/>
                      <a:gd name="T5" fmla="*/ 7 h 22"/>
                      <a:gd name="T6" fmla="*/ 0 w 8"/>
                      <a:gd name="T7" fmla="*/ 0 h 22"/>
                      <a:gd name="T8" fmla="*/ 0 w 8"/>
                      <a:gd name="T9" fmla="*/ 15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5"/>
                        </a:lnTo>
                        <a:lnTo>
                          <a:pt x="8" y="7"/>
                        </a:lnTo>
                        <a:lnTo>
                          <a:pt x="0" y="0"/>
                        </a:lnTo>
                        <a:lnTo>
                          <a:pt x="0" y="15"/>
                        </a:lnTo>
                        <a:lnTo>
                          <a:pt x="0" y="22"/>
                        </a:lnTo>
                        <a:close/>
                      </a:path>
                    </a:pathLst>
                  </a:custGeom>
                  <a:noFill/>
                  <a:ln w="11113">
                    <a:solidFill>
                      <a:srgbClr val="000000"/>
                    </a:solidFill>
                    <a:prstDash val="solid"/>
                    <a:round/>
                    <a:headEnd/>
                    <a:tailEnd/>
                  </a:ln>
                </p:spPr>
                <p:txBody>
                  <a:bodyPr/>
                  <a:lstStyle/>
                  <a:p>
                    <a:endParaRPr lang="en-GB"/>
                  </a:p>
                </p:txBody>
              </p:sp>
              <p:sp>
                <p:nvSpPr>
                  <p:cNvPr id="32453" name="Freeform 73"/>
                  <p:cNvSpPr>
                    <a:spLocks/>
                  </p:cNvSpPr>
                  <p:nvPr/>
                </p:nvSpPr>
                <p:spPr bwMode="auto">
                  <a:xfrm>
                    <a:off x="652" y="1857"/>
                    <a:ext cx="15" cy="23"/>
                  </a:xfrm>
                  <a:custGeom>
                    <a:avLst/>
                    <a:gdLst>
                      <a:gd name="T0" fmla="*/ 0 w 15"/>
                      <a:gd name="T1" fmla="*/ 8 h 23"/>
                      <a:gd name="T2" fmla="*/ 7 w 15"/>
                      <a:gd name="T3" fmla="*/ 0 h 23"/>
                      <a:gd name="T4" fmla="*/ 15 w 15"/>
                      <a:gd name="T5" fmla="*/ 8 h 23"/>
                      <a:gd name="T6" fmla="*/ 7 w 15"/>
                      <a:gd name="T7" fmla="*/ 15 h 23"/>
                      <a:gd name="T8" fmla="*/ 7 w 15"/>
                      <a:gd name="T9" fmla="*/ 23 h 23"/>
                      <a:gd name="T10" fmla="*/ 0 w 15"/>
                      <a:gd name="T11" fmla="*/ 15 h 23"/>
                      <a:gd name="T12" fmla="*/ 0 w 15"/>
                      <a:gd name="T13" fmla="*/ 8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8"/>
                        </a:moveTo>
                        <a:lnTo>
                          <a:pt x="7" y="0"/>
                        </a:lnTo>
                        <a:lnTo>
                          <a:pt x="15" y="8"/>
                        </a:lnTo>
                        <a:lnTo>
                          <a:pt x="7" y="15"/>
                        </a:lnTo>
                        <a:lnTo>
                          <a:pt x="7" y="23"/>
                        </a:lnTo>
                        <a:lnTo>
                          <a:pt x="0" y="15"/>
                        </a:lnTo>
                        <a:lnTo>
                          <a:pt x="0" y="8"/>
                        </a:lnTo>
                        <a:close/>
                      </a:path>
                    </a:pathLst>
                  </a:custGeom>
                  <a:solidFill>
                    <a:srgbClr val="FFFFFF"/>
                  </a:solidFill>
                  <a:ln w="9525">
                    <a:noFill/>
                    <a:round/>
                    <a:headEnd/>
                    <a:tailEnd/>
                  </a:ln>
                </p:spPr>
                <p:txBody>
                  <a:bodyPr/>
                  <a:lstStyle/>
                  <a:p>
                    <a:endParaRPr lang="en-GB"/>
                  </a:p>
                </p:txBody>
              </p:sp>
              <p:sp>
                <p:nvSpPr>
                  <p:cNvPr id="32454" name="Freeform 74"/>
                  <p:cNvSpPr>
                    <a:spLocks/>
                  </p:cNvSpPr>
                  <p:nvPr/>
                </p:nvSpPr>
                <p:spPr bwMode="auto">
                  <a:xfrm>
                    <a:off x="648" y="1854"/>
                    <a:ext cx="15" cy="22"/>
                  </a:xfrm>
                  <a:custGeom>
                    <a:avLst/>
                    <a:gdLst>
                      <a:gd name="T0" fmla="*/ 0 w 15"/>
                      <a:gd name="T1" fmla="*/ 7 h 22"/>
                      <a:gd name="T2" fmla="*/ 7 w 15"/>
                      <a:gd name="T3" fmla="*/ 0 h 22"/>
                      <a:gd name="T4" fmla="*/ 15 w 15"/>
                      <a:gd name="T5" fmla="*/ 7 h 22"/>
                      <a:gd name="T6" fmla="*/ 7 w 15"/>
                      <a:gd name="T7" fmla="*/ 22 h 22"/>
                      <a:gd name="T8" fmla="*/ 0 w 15"/>
                      <a:gd name="T9" fmla="*/ 15 h 22"/>
                      <a:gd name="T10" fmla="*/ 0 w 15"/>
                      <a:gd name="T11" fmla="*/ 7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7"/>
                        </a:moveTo>
                        <a:lnTo>
                          <a:pt x="7" y="0"/>
                        </a:lnTo>
                        <a:lnTo>
                          <a:pt x="15" y="7"/>
                        </a:lnTo>
                        <a:lnTo>
                          <a:pt x="7"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5" name="Freeform 75"/>
                  <p:cNvSpPr>
                    <a:spLocks/>
                  </p:cNvSpPr>
                  <p:nvPr/>
                </p:nvSpPr>
                <p:spPr bwMode="auto">
                  <a:xfrm>
                    <a:off x="637" y="1813"/>
                    <a:ext cx="7" cy="22"/>
                  </a:xfrm>
                  <a:custGeom>
                    <a:avLst/>
                    <a:gdLst>
                      <a:gd name="T0" fmla="*/ 7 w 7"/>
                      <a:gd name="T1" fmla="*/ 22 h 22"/>
                      <a:gd name="T2" fmla="*/ 7 w 7"/>
                      <a:gd name="T3" fmla="*/ 15 h 22"/>
                      <a:gd name="T4" fmla="*/ 7 w 7"/>
                      <a:gd name="T5" fmla="*/ 7 h 22"/>
                      <a:gd name="T6" fmla="*/ 0 w 7"/>
                      <a:gd name="T7" fmla="*/ 0 h 22"/>
                      <a:gd name="T8" fmla="*/ 0 w 7"/>
                      <a:gd name="T9" fmla="*/ 15 h 22"/>
                      <a:gd name="T10" fmla="*/ 7 w 7"/>
                      <a:gd name="T11" fmla="*/ 22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7" y="22"/>
                        </a:moveTo>
                        <a:lnTo>
                          <a:pt x="7" y="15"/>
                        </a:lnTo>
                        <a:lnTo>
                          <a:pt x="7" y="7"/>
                        </a:lnTo>
                        <a:lnTo>
                          <a:pt x="0" y="0"/>
                        </a:lnTo>
                        <a:lnTo>
                          <a:pt x="0" y="15"/>
                        </a:lnTo>
                        <a:lnTo>
                          <a:pt x="7" y="22"/>
                        </a:lnTo>
                        <a:close/>
                      </a:path>
                    </a:pathLst>
                  </a:custGeom>
                  <a:solidFill>
                    <a:srgbClr val="FFFFFF"/>
                  </a:solidFill>
                  <a:ln w="9525">
                    <a:noFill/>
                    <a:round/>
                    <a:headEnd/>
                    <a:tailEnd/>
                  </a:ln>
                </p:spPr>
                <p:txBody>
                  <a:bodyPr/>
                  <a:lstStyle/>
                  <a:p>
                    <a:endParaRPr lang="en-GB"/>
                  </a:p>
                </p:txBody>
              </p:sp>
              <p:sp>
                <p:nvSpPr>
                  <p:cNvPr id="32456" name="Freeform 76"/>
                  <p:cNvSpPr>
                    <a:spLocks/>
                  </p:cNvSpPr>
                  <p:nvPr/>
                </p:nvSpPr>
                <p:spPr bwMode="auto">
                  <a:xfrm>
                    <a:off x="633" y="1809"/>
                    <a:ext cx="7" cy="22"/>
                  </a:xfrm>
                  <a:custGeom>
                    <a:avLst/>
                    <a:gdLst>
                      <a:gd name="T0" fmla="*/ 7 w 7"/>
                      <a:gd name="T1" fmla="*/ 22 h 22"/>
                      <a:gd name="T2" fmla="*/ 7 w 7"/>
                      <a:gd name="T3" fmla="*/ 15 h 22"/>
                      <a:gd name="T4" fmla="*/ 0 w 7"/>
                      <a:gd name="T5" fmla="*/ 0 h 22"/>
                      <a:gd name="T6" fmla="*/ 0 w 7"/>
                      <a:gd name="T7" fmla="*/ 15 h 22"/>
                      <a:gd name="T8" fmla="*/ 7 w 7"/>
                      <a:gd name="T9" fmla="*/ 22 h 22"/>
                      <a:gd name="T10" fmla="*/ 0 60000 65536"/>
                      <a:gd name="T11" fmla="*/ 0 60000 65536"/>
                      <a:gd name="T12" fmla="*/ 0 60000 65536"/>
                      <a:gd name="T13" fmla="*/ 0 60000 65536"/>
                      <a:gd name="T14" fmla="*/ 0 60000 65536"/>
                      <a:gd name="T15" fmla="*/ 0 w 7"/>
                      <a:gd name="T16" fmla="*/ 0 h 22"/>
                      <a:gd name="T17" fmla="*/ 7 w 7"/>
                      <a:gd name="T18" fmla="*/ 22 h 22"/>
                    </a:gdLst>
                    <a:ahLst/>
                    <a:cxnLst>
                      <a:cxn ang="T10">
                        <a:pos x="T0" y="T1"/>
                      </a:cxn>
                      <a:cxn ang="T11">
                        <a:pos x="T2" y="T3"/>
                      </a:cxn>
                      <a:cxn ang="T12">
                        <a:pos x="T4" y="T5"/>
                      </a:cxn>
                      <a:cxn ang="T13">
                        <a:pos x="T6" y="T7"/>
                      </a:cxn>
                      <a:cxn ang="T14">
                        <a:pos x="T8" y="T9"/>
                      </a:cxn>
                    </a:cxnLst>
                    <a:rect l="T15" t="T16" r="T17" b="T18"/>
                    <a:pathLst>
                      <a:path w="7" h="22">
                        <a:moveTo>
                          <a:pt x="7" y="22"/>
                        </a:moveTo>
                        <a:lnTo>
                          <a:pt x="7" y="15"/>
                        </a:lnTo>
                        <a:lnTo>
                          <a:pt x="0" y="0"/>
                        </a:lnTo>
                        <a:lnTo>
                          <a:pt x="0" y="15"/>
                        </a:lnTo>
                        <a:lnTo>
                          <a:pt x="7" y="22"/>
                        </a:lnTo>
                        <a:close/>
                      </a:path>
                    </a:pathLst>
                  </a:custGeom>
                  <a:noFill/>
                  <a:ln w="11113">
                    <a:solidFill>
                      <a:srgbClr val="000000"/>
                    </a:solidFill>
                    <a:prstDash val="solid"/>
                    <a:round/>
                    <a:headEnd/>
                    <a:tailEnd/>
                  </a:ln>
                </p:spPr>
                <p:txBody>
                  <a:bodyPr/>
                  <a:lstStyle/>
                  <a:p>
                    <a:endParaRPr lang="en-GB"/>
                  </a:p>
                </p:txBody>
              </p:sp>
              <p:sp>
                <p:nvSpPr>
                  <p:cNvPr id="32457" name="Freeform 77"/>
                  <p:cNvSpPr>
                    <a:spLocks/>
                  </p:cNvSpPr>
                  <p:nvPr/>
                </p:nvSpPr>
                <p:spPr bwMode="auto">
                  <a:xfrm>
                    <a:off x="644" y="1828"/>
                    <a:ext cx="23" cy="22"/>
                  </a:xfrm>
                  <a:custGeom>
                    <a:avLst/>
                    <a:gdLst>
                      <a:gd name="T0" fmla="*/ 0 w 23"/>
                      <a:gd name="T1" fmla="*/ 7 h 22"/>
                      <a:gd name="T2" fmla="*/ 8 w 23"/>
                      <a:gd name="T3" fmla="*/ 0 h 22"/>
                      <a:gd name="T4" fmla="*/ 15 w 23"/>
                      <a:gd name="T5" fmla="*/ 7 h 22"/>
                      <a:gd name="T6" fmla="*/ 23 w 23"/>
                      <a:gd name="T7" fmla="*/ 7 h 22"/>
                      <a:gd name="T8" fmla="*/ 15 w 23"/>
                      <a:gd name="T9" fmla="*/ 22 h 22"/>
                      <a:gd name="T10" fmla="*/ 8 w 23"/>
                      <a:gd name="T11" fmla="*/ 22 h 22"/>
                      <a:gd name="T12" fmla="*/ 0 w 23"/>
                      <a:gd name="T13" fmla="*/ 15 h 22"/>
                      <a:gd name="T14" fmla="*/ 0 w 2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22"/>
                      <a:gd name="T26" fmla="*/ 23 w 2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22">
                        <a:moveTo>
                          <a:pt x="0" y="7"/>
                        </a:moveTo>
                        <a:lnTo>
                          <a:pt x="8" y="0"/>
                        </a:lnTo>
                        <a:lnTo>
                          <a:pt x="15" y="7"/>
                        </a:lnTo>
                        <a:lnTo>
                          <a:pt x="23" y="7"/>
                        </a:lnTo>
                        <a:lnTo>
                          <a:pt x="15" y="22"/>
                        </a:lnTo>
                        <a:lnTo>
                          <a:pt x="8" y="22"/>
                        </a:lnTo>
                        <a:lnTo>
                          <a:pt x="0" y="15"/>
                        </a:lnTo>
                        <a:lnTo>
                          <a:pt x="0" y="7"/>
                        </a:lnTo>
                        <a:close/>
                      </a:path>
                    </a:pathLst>
                  </a:custGeom>
                  <a:solidFill>
                    <a:srgbClr val="FFFFFF"/>
                  </a:solidFill>
                  <a:ln w="9525">
                    <a:noFill/>
                    <a:round/>
                    <a:headEnd/>
                    <a:tailEnd/>
                  </a:ln>
                </p:spPr>
                <p:txBody>
                  <a:bodyPr/>
                  <a:lstStyle/>
                  <a:p>
                    <a:endParaRPr lang="en-GB"/>
                  </a:p>
                </p:txBody>
              </p:sp>
              <p:sp>
                <p:nvSpPr>
                  <p:cNvPr id="32458" name="Freeform 78"/>
                  <p:cNvSpPr>
                    <a:spLocks/>
                  </p:cNvSpPr>
                  <p:nvPr/>
                </p:nvSpPr>
                <p:spPr bwMode="auto">
                  <a:xfrm>
                    <a:off x="640" y="1824"/>
                    <a:ext cx="15" cy="22"/>
                  </a:xfrm>
                  <a:custGeom>
                    <a:avLst/>
                    <a:gdLst>
                      <a:gd name="T0" fmla="*/ 0 w 15"/>
                      <a:gd name="T1" fmla="*/ 7 h 22"/>
                      <a:gd name="T2" fmla="*/ 8 w 15"/>
                      <a:gd name="T3" fmla="*/ 0 h 22"/>
                      <a:gd name="T4" fmla="*/ 15 w 15"/>
                      <a:gd name="T5" fmla="*/ 7 h 22"/>
                      <a:gd name="T6" fmla="*/ 15 w 15"/>
                      <a:gd name="T7" fmla="*/ 22 h 22"/>
                      <a:gd name="T8" fmla="*/ 8 w 15"/>
                      <a:gd name="T9" fmla="*/ 22 h 22"/>
                      <a:gd name="T10" fmla="*/ 0 w 15"/>
                      <a:gd name="T11" fmla="*/ 15 h 22"/>
                      <a:gd name="T12" fmla="*/ 0 w 15"/>
                      <a:gd name="T13" fmla="*/ 7 h 22"/>
                      <a:gd name="T14" fmla="*/ 0 60000 65536"/>
                      <a:gd name="T15" fmla="*/ 0 60000 65536"/>
                      <a:gd name="T16" fmla="*/ 0 60000 65536"/>
                      <a:gd name="T17" fmla="*/ 0 60000 65536"/>
                      <a:gd name="T18" fmla="*/ 0 60000 65536"/>
                      <a:gd name="T19" fmla="*/ 0 60000 65536"/>
                      <a:gd name="T20" fmla="*/ 0 60000 65536"/>
                      <a:gd name="T21" fmla="*/ 0 w 15"/>
                      <a:gd name="T22" fmla="*/ 0 h 22"/>
                      <a:gd name="T23" fmla="*/ 15 w 15"/>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2">
                        <a:moveTo>
                          <a:pt x="0" y="7"/>
                        </a:moveTo>
                        <a:lnTo>
                          <a:pt x="8" y="0"/>
                        </a:lnTo>
                        <a:lnTo>
                          <a:pt x="15" y="7"/>
                        </a:lnTo>
                        <a:lnTo>
                          <a:pt x="15" y="22"/>
                        </a:lnTo>
                        <a:lnTo>
                          <a:pt x="8"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9" name="Freeform 79"/>
                  <p:cNvSpPr>
                    <a:spLocks/>
                  </p:cNvSpPr>
                  <p:nvPr/>
                </p:nvSpPr>
                <p:spPr bwMode="auto">
                  <a:xfrm>
                    <a:off x="629" y="1783"/>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solidFill>
                    <a:srgbClr val="FFFFFF"/>
                  </a:solidFill>
                  <a:ln w="9525">
                    <a:noFill/>
                    <a:round/>
                    <a:headEnd/>
                    <a:tailEnd/>
                  </a:ln>
                </p:spPr>
                <p:txBody>
                  <a:bodyPr/>
                  <a:lstStyle/>
                  <a:p>
                    <a:endParaRPr lang="en-GB"/>
                  </a:p>
                </p:txBody>
              </p:sp>
              <p:sp>
                <p:nvSpPr>
                  <p:cNvPr id="32460" name="Freeform 80"/>
                  <p:cNvSpPr>
                    <a:spLocks/>
                  </p:cNvSpPr>
                  <p:nvPr/>
                </p:nvSpPr>
                <p:spPr bwMode="auto">
                  <a:xfrm>
                    <a:off x="625" y="1779"/>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noFill/>
                  <a:ln w="11113">
                    <a:solidFill>
                      <a:srgbClr val="000000"/>
                    </a:solidFill>
                    <a:prstDash val="solid"/>
                    <a:round/>
                    <a:headEnd/>
                    <a:tailEnd/>
                  </a:ln>
                </p:spPr>
                <p:txBody>
                  <a:bodyPr/>
                  <a:lstStyle/>
                  <a:p>
                    <a:endParaRPr lang="en-GB"/>
                  </a:p>
                </p:txBody>
              </p:sp>
              <p:sp>
                <p:nvSpPr>
                  <p:cNvPr id="32461" name="Freeform 81"/>
                  <p:cNvSpPr>
                    <a:spLocks/>
                  </p:cNvSpPr>
                  <p:nvPr/>
                </p:nvSpPr>
                <p:spPr bwMode="auto">
                  <a:xfrm>
                    <a:off x="637" y="1798"/>
                    <a:ext cx="22" cy="22"/>
                  </a:xfrm>
                  <a:custGeom>
                    <a:avLst/>
                    <a:gdLst>
                      <a:gd name="T0" fmla="*/ 0 w 22"/>
                      <a:gd name="T1" fmla="*/ 7 h 22"/>
                      <a:gd name="T2" fmla="*/ 7 w 22"/>
                      <a:gd name="T3" fmla="*/ 0 h 22"/>
                      <a:gd name="T4" fmla="*/ 22 w 22"/>
                      <a:gd name="T5" fmla="*/ 7 h 22"/>
                      <a:gd name="T6" fmla="*/ 15 w 22"/>
                      <a:gd name="T7" fmla="*/ 22 h 22"/>
                      <a:gd name="T8" fmla="*/ 7 w 22"/>
                      <a:gd name="T9" fmla="*/ 15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22" y="7"/>
                        </a:lnTo>
                        <a:lnTo>
                          <a:pt x="15" y="22"/>
                        </a:lnTo>
                        <a:lnTo>
                          <a:pt x="7" y="15"/>
                        </a:lnTo>
                        <a:lnTo>
                          <a:pt x="0" y="15"/>
                        </a:lnTo>
                        <a:lnTo>
                          <a:pt x="0" y="7"/>
                        </a:lnTo>
                        <a:close/>
                      </a:path>
                    </a:pathLst>
                  </a:custGeom>
                  <a:solidFill>
                    <a:srgbClr val="FFFFFF"/>
                  </a:solidFill>
                  <a:ln w="9525">
                    <a:noFill/>
                    <a:round/>
                    <a:headEnd/>
                    <a:tailEnd/>
                  </a:ln>
                </p:spPr>
                <p:txBody>
                  <a:bodyPr/>
                  <a:lstStyle/>
                  <a:p>
                    <a:endParaRPr lang="en-GB"/>
                  </a:p>
                </p:txBody>
              </p:sp>
              <p:sp>
                <p:nvSpPr>
                  <p:cNvPr id="32462" name="Freeform 82"/>
                  <p:cNvSpPr>
                    <a:spLocks/>
                  </p:cNvSpPr>
                  <p:nvPr/>
                </p:nvSpPr>
                <p:spPr bwMode="auto">
                  <a:xfrm>
                    <a:off x="633" y="1794"/>
                    <a:ext cx="22" cy="22"/>
                  </a:xfrm>
                  <a:custGeom>
                    <a:avLst/>
                    <a:gdLst>
                      <a:gd name="T0" fmla="*/ 0 w 22"/>
                      <a:gd name="T1" fmla="*/ 7 h 22"/>
                      <a:gd name="T2" fmla="*/ 7 w 22"/>
                      <a:gd name="T3" fmla="*/ 0 h 22"/>
                      <a:gd name="T4" fmla="*/ 15 w 22"/>
                      <a:gd name="T5" fmla="*/ 7 h 22"/>
                      <a:gd name="T6" fmla="*/ 22 w 22"/>
                      <a:gd name="T7" fmla="*/ 7 h 22"/>
                      <a:gd name="T8" fmla="*/ 15 w 22"/>
                      <a:gd name="T9" fmla="*/ 22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15" y="7"/>
                        </a:lnTo>
                        <a:lnTo>
                          <a:pt x="22" y="7"/>
                        </a:lnTo>
                        <a:lnTo>
                          <a:pt x="15" y="22"/>
                        </a:lnTo>
                        <a:lnTo>
                          <a:pt x="0" y="15"/>
                        </a:lnTo>
                        <a:lnTo>
                          <a:pt x="0" y="7"/>
                        </a:lnTo>
                        <a:close/>
                      </a:path>
                    </a:pathLst>
                  </a:custGeom>
                  <a:noFill/>
                  <a:ln w="11113">
                    <a:solidFill>
                      <a:srgbClr val="000000"/>
                    </a:solidFill>
                    <a:prstDash val="solid"/>
                    <a:round/>
                    <a:headEnd/>
                    <a:tailEnd/>
                  </a:ln>
                </p:spPr>
                <p:txBody>
                  <a:bodyPr/>
                  <a:lstStyle/>
                  <a:p>
                    <a:endParaRPr lang="en-GB"/>
                  </a:p>
                </p:txBody>
              </p:sp>
            </p:grpSp>
            <p:grpSp>
              <p:nvGrpSpPr>
                <p:cNvPr id="32444" name="Group 83"/>
                <p:cNvGrpSpPr>
                  <a:grpSpLocks/>
                </p:cNvGrpSpPr>
                <p:nvPr/>
              </p:nvGrpSpPr>
              <p:grpSpPr bwMode="auto">
                <a:xfrm>
                  <a:off x="648" y="1779"/>
                  <a:ext cx="26" cy="82"/>
                  <a:chOff x="648" y="1779"/>
                  <a:chExt cx="26" cy="82"/>
                </a:xfrm>
              </p:grpSpPr>
              <p:sp>
                <p:nvSpPr>
                  <p:cNvPr id="32445" name="Freeform 84"/>
                  <p:cNvSpPr>
                    <a:spLocks/>
                  </p:cNvSpPr>
                  <p:nvPr/>
                </p:nvSpPr>
                <p:spPr bwMode="auto">
                  <a:xfrm>
                    <a:off x="659" y="1835"/>
                    <a:ext cx="15" cy="22"/>
                  </a:xfrm>
                  <a:custGeom>
                    <a:avLst/>
                    <a:gdLst>
                      <a:gd name="T0" fmla="*/ 8 w 15"/>
                      <a:gd name="T1" fmla="*/ 0 h 22"/>
                      <a:gd name="T2" fmla="*/ 0 w 15"/>
                      <a:gd name="T3" fmla="*/ 15 h 22"/>
                      <a:gd name="T4" fmla="*/ 8 w 15"/>
                      <a:gd name="T5" fmla="*/ 22 h 22"/>
                      <a:gd name="T6" fmla="*/ 15 w 15"/>
                      <a:gd name="T7" fmla="*/ 22 h 22"/>
                      <a:gd name="T8" fmla="*/ 8 w 15"/>
                      <a:gd name="T9" fmla="*/ 15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15"/>
                        </a:lnTo>
                        <a:lnTo>
                          <a:pt x="8" y="22"/>
                        </a:lnTo>
                        <a:lnTo>
                          <a:pt x="15" y="22"/>
                        </a:lnTo>
                        <a:lnTo>
                          <a:pt x="8" y="15"/>
                        </a:lnTo>
                        <a:lnTo>
                          <a:pt x="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6" name="Freeform 85"/>
                  <p:cNvSpPr>
                    <a:spLocks/>
                  </p:cNvSpPr>
                  <p:nvPr/>
                </p:nvSpPr>
                <p:spPr bwMode="auto">
                  <a:xfrm>
                    <a:off x="655" y="1839"/>
                    <a:ext cx="15" cy="22"/>
                  </a:xfrm>
                  <a:custGeom>
                    <a:avLst/>
                    <a:gdLst>
                      <a:gd name="T0" fmla="*/ 8 w 15"/>
                      <a:gd name="T1" fmla="*/ 0 h 22"/>
                      <a:gd name="T2" fmla="*/ 0 w 15"/>
                      <a:gd name="T3" fmla="*/ 7 h 22"/>
                      <a:gd name="T4" fmla="*/ 0 w 15"/>
                      <a:gd name="T5" fmla="*/ 15 h 22"/>
                      <a:gd name="T6" fmla="*/ 15 w 15"/>
                      <a:gd name="T7" fmla="*/ 22 h 22"/>
                      <a:gd name="T8" fmla="*/ 8 w 15"/>
                      <a:gd name="T9" fmla="*/ 7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7"/>
                        </a:lnTo>
                        <a:lnTo>
                          <a:pt x="0" y="15"/>
                        </a:lnTo>
                        <a:lnTo>
                          <a:pt x="15" y="22"/>
                        </a:lnTo>
                        <a:lnTo>
                          <a:pt x="8" y="7"/>
                        </a:lnTo>
                        <a:lnTo>
                          <a:pt x="8" y="0"/>
                        </a:lnTo>
                        <a:close/>
                      </a:path>
                    </a:pathLst>
                  </a:custGeom>
                  <a:noFill/>
                  <a:ln w="11113">
                    <a:solidFill>
                      <a:srgbClr val="000000"/>
                    </a:solidFill>
                    <a:prstDash val="solid"/>
                    <a:round/>
                    <a:headEnd/>
                    <a:tailEnd/>
                  </a:ln>
                </p:spPr>
                <p:txBody>
                  <a:bodyPr/>
                  <a:lstStyle/>
                  <a:p>
                    <a:endParaRPr lang="en-GB"/>
                  </a:p>
                </p:txBody>
              </p:sp>
              <p:sp>
                <p:nvSpPr>
                  <p:cNvPr id="32447" name="Freeform 86"/>
                  <p:cNvSpPr>
                    <a:spLocks/>
                  </p:cNvSpPr>
                  <p:nvPr/>
                </p:nvSpPr>
                <p:spPr bwMode="auto">
                  <a:xfrm>
                    <a:off x="659" y="1813"/>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8" name="Freeform 87"/>
                  <p:cNvSpPr>
                    <a:spLocks/>
                  </p:cNvSpPr>
                  <p:nvPr/>
                </p:nvSpPr>
                <p:spPr bwMode="auto">
                  <a:xfrm>
                    <a:off x="655" y="1809"/>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noFill/>
                  <a:ln w="11113">
                    <a:solidFill>
                      <a:srgbClr val="000000"/>
                    </a:solidFill>
                    <a:prstDash val="solid"/>
                    <a:round/>
                    <a:headEnd/>
                    <a:tailEnd/>
                  </a:ln>
                </p:spPr>
                <p:txBody>
                  <a:bodyPr/>
                  <a:lstStyle/>
                  <a:p>
                    <a:endParaRPr lang="en-GB"/>
                  </a:p>
                </p:txBody>
              </p:sp>
              <p:sp>
                <p:nvSpPr>
                  <p:cNvPr id="32449" name="Freeform 88"/>
                  <p:cNvSpPr>
                    <a:spLocks/>
                  </p:cNvSpPr>
                  <p:nvPr/>
                </p:nvSpPr>
                <p:spPr bwMode="auto">
                  <a:xfrm>
                    <a:off x="652" y="1783"/>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50" name="Freeform 89"/>
                  <p:cNvSpPr>
                    <a:spLocks/>
                  </p:cNvSpPr>
                  <p:nvPr/>
                </p:nvSpPr>
                <p:spPr bwMode="auto">
                  <a:xfrm>
                    <a:off x="648" y="1779"/>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noFill/>
                  <a:ln w="11113">
                    <a:solidFill>
                      <a:srgbClr val="000000"/>
                    </a:solidFill>
                    <a:prstDash val="solid"/>
                    <a:round/>
                    <a:headEnd/>
                    <a:tailEnd/>
                  </a:ln>
                </p:spPr>
                <p:txBody>
                  <a:bodyPr/>
                  <a:lstStyle/>
                  <a:p>
                    <a:endParaRPr lang="en-GB"/>
                  </a:p>
                </p:txBody>
              </p:sp>
            </p:grpSp>
          </p:grpSp>
          <p:grpSp>
            <p:nvGrpSpPr>
              <p:cNvPr id="32393" name="Group 90"/>
              <p:cNvGrpSpPr>
                <a:grpSpLocks/>
              </p:cNvGrpSpPr>
              <p:nvPr/>
            </p:nvGrpSpPr>
            <p:grpSpPr bwMode="auto">
              <a:xfrm>
                <a:off x="640" y="1861"/>
                <a:ext cx="42" cy="19"/>
                <a:chOff x="640" y="1861"/>
                <a:chExt cx="42" cy="19"/>
              </a:xfrm>
            </p:grpSpPr>
            <p:sp>
              <p:nvSpPr>
                <p:cNvPr id="32440" name="Freeform 91"/>
                <p:cNvSpPr>
                  <a:spLocks/>
                </p:cNvSpPr>
                <p:nvPr/>
              </p:nvSpPr>
              <p:spPr bwMode="auto">
                <a:xfrm>
                  <a:off x="644" y="1865"/>
                  <a:ext cx="38" cy="15"/>
                </a:xfrm>
                <a:custGeom>
                  <a:avLst/>
                  <a:gdLst>
                    <a:gd name="T0" fmla="*/ 0 w 38"/>
                    <a:gd name="T1" fmla="*/ 15 h 15"/>
                    <a:gd name="T2" fmla="*/ 0 w 38"/>
                    <a:gd name="T3" fmla="*/ 7 h 15"/>
                    <a:gd name="T4" fmla="*/ 8 w 38"/>
                    <a:gd name="T5" fmla="*/ 7 h 15"/>
                    <a:gd name="T6" fmla="*/ 30 w 38"/>
                    <a:gd name="T7" fmla="*/ 0 h 15"/>
                    <a:gd name="T8" fmla="*/ 38 w 38"/>
                    <a:gd name="T9" fmla="*/ 7 h 15"/>
                    <a:gd name="T10" fmla="*/ 23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7"/>
                      </a:lnTo>
                      <a:lnTo>
                        <a:pt x="8" y="7"/>
                      </a:lnTo>
                      <a:lnTo>
                        <a:pt x="30" y="0"/>
                      </a:lnTo>
                      <a:lnTo>
                        <a:pt x="38" y="7"/>
                      </a:lnTo>
                      <a:lnTo>
                        <a:pt x="23" y="15"/>
                      </a:lnTo>
                      <a:lnTo>
                        <a:pt x="0" y="15"/>
                      </a:lnTo>
                      <a:close/>
                    </a:path>
                  </a:pathLst>
                </a:custGeom>
                <a:solidFill>
                  <a:srgbClr val="FFFFFF"/>
                </a:solidFill>
                <a:ln w="9525">
                  <a:noFill/>
                  <a:round/>
                  <a:headEnd/>
                  <a:tailEnd/>
                </a:ln>
              </p:spPr>
              <p:txBody>
                <a:bodyPr/>
                <a:lstStyle/>
                <a:p>
                  <a:endParaRPr lang="en-GB"/>
                </a:p>
              </p:txBody>
            </p:sp>
            <p:sp>
              <p:nvSpPr>
                <p:cNvPr id="32441" name="Freeform 92"/>
                <p:cNvSpPr>
                  <a:spLocks/>
                </p:cNvSpPr>
                <p:nvPr/>
              </p:nvSpPr>
              <p:spPr bwMode="auto">
                <a:xfrm>
                  <a:off x="640" y="1861"/>
                  <a:ext cx="38" cy="15"/>
                </a:xfrm>
                <a:custGeom>
                  <a:avLst/>
                  <a:gdLst>
                    <a:gd name="T0" fmla="*/ 0 w 38"/>
                    <a:gd name="T1" fmla="*/ 15 h 15"/>
                    <a:gd name="T2" fmla="*/ 0 w 38"/>
                    <a:gd name="T3" fmla="*/ 8 h 15"/>
                    <a:gd name="T4" fmla="*/ 30 w 38"/>
                    <a:gd name="T5" fmla="*/ 0 h 15"/>
                    <a:gd name="T6" fmla="*/ 30 w 38"/>
                    <a:gd name="T7" fmla="*/ 8 h 15"/>
                    <a:gd name="T8" fmla="*/ 38 w 38"/>
                    <a:gd name="T9" fmla="*/ 8 h 15"/>
                    <a:gd name="T10" fmla="*/ 15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8"/>
                      </a:lnTo>
                      <a:lnTo>
                        <a:pt x="30" y="0"/>
                      </a:lnTo>
                      <a:lnTo>
                        <a:pt x="30" y="8"/>
                      </a:lnTo>
                      <a:lnTo>
                        <a:pt x="38" y="8"/>
                      </a:lnTo>
                      <a:lnTo>
                        <a:pt x="15" y="15"/>
                      </a:lnTo>
                      <a:lnTo>
                        <a:pt x="0" y="15"/>
                      </a:lnTo>
                      <a:close/>
                    </a:path>
                  </a:pathLst>
                </a:custGeom>
                <a:noFill/>
                <a:ln w="11113">
                  <a:solidFill>
                    <a:srgbClr val="000000"/>
                  </a:solidFill>
                  <a:prstDash val="solid"/>
                  <a:round/>
                  <a:headEnd/>
                  <a:tailEnd/>
                </a:ln>
              </p:spPr>
              <p:txBody>
                <a:bodyPr/>
                <a:lstStyle/>
                <a:p>
                  <a:endParaRPr lang="en-GB"/>
                </a:p>
              </p:txBody>
            </p:sp>
            <p:sp>
              <p:nvSpPr>
                <p:cNvPr id="32442" name="Line 93"/>
                <p:cNvSpPr>
                  <a:spLocks noChangeShapeType="1"/>
                </p:cNvSpPr>
                <p:nvPr/>
              </p:nvSpPr>
              <p:spPr bwMode="auto">
                <a:xfrm>
                  <a:off x="658" y="1872"/>
                  <a:ext cx="1" cy="1"/>
                </a:xfrm>
                <a:prstGeom prst="line">
                  <a:avLst/>
                </a:prstGeom>
                <a:noFill/>
                <a:ln w="1588">
                  <a:solidFill>
                    <a:srgbClr val="000000"/>
                  </a:solidFill>
                  <a:round/>
                  <a:headEnd/>
                  <a:tailEnd/>
                </a:ln>
              </p:spPr>
              <p:txBody>
                <a:bodyPr/>
                <a:lstStyle/>
                <a:p>
                  <a:endParaRPr lang="en-GB"/>
                </a:p>
              </p:txBody>
            </p:sp>
          </p:grpSp>
          <p:grpSp>
            <p:nvGrpSpPr>
              <p:cNvPr id="32394" name="Group 94"/>
              <p:cNvGrpSpPr>
                <a:grpSpLocks/>
              </p:cNvGrpSpPr>
              <p:nvPr/>
            </p:nvGrpSpPr>
            <p:grpSpPr bwMode="auto">
              <a:xfrm>
                <a:off x="652" y="1899"/>
                <a:ext cx="37" cy="41"/>
                <a:chOff x="652" y="1899"/>
                <a:chExt cx="37" cy="41"/>
              </a:xfrm>
            </p:grpSpPr>
            <p:sp>
              <p:nvSpPr>
                <p:cNvPr id="32432" name="AutoShape 95"/>
                <p:cNvSpPr>
                  <a:spLocks noChangeArrowheads="1"/>
                </p:cNvSpPr>
                <p:nvPr/>
              </p:nvSpPr>
              <p:spPr bwMode="auto">
                <a:xfrm>
                  <a:off x="652" y="1917"/>
                  <a:ext cx="37" cy="15"/>
                </a:xfrm>
                <a:prstGeom prst="roundRect">
                  <a:avLst>
                    <a:gd name="adj" fmla="val 0"/>
                  </a:avLst>
                </a:prstGeom>
                <a:solidFill>
                  <a:srgbClr val="FFFFFF"/>
                </a:solidFill>
                <a:ln w="9525">
                  <a:noFill/>
                  <a:round/>
                  <a:headEnd/>
                  <a:tailEnd/>
                </a:ln>
              </p:spPr>
              <p:txBody>
                <a:bodyPr/>
                <a:lstStyle/>
                <a:p>
                  <a:endParaRPr lang="en-GB"/>
                </a:p>
              </p:txBody>
            </p:sp>
            <p:sp>
              <p:nvSpPr>
                <p:cNvPr id="32433" name="Freeform 96"/>
                <p:cNvSpPr>
                  <a:spLocks/>
                </p:cNvSpPr>
                <p:nvPr/>
              </p:nvSpPr>
              <p:spPr bwMode="auto">
                <a:xfrm>
                  <a:off x="663" y="1899"/>
                  <a:ext cx="7" cy="37"/>
                </a:xfrm>
                <a:custGeom>
                  <a:avLst/>
                  <a:gdLst>
                    <a:gd name="T0" fmla="*/ 0 w 7"/>
                    <a:gd name="T1" fmla="*/ 0 h 37"/>
                    <a:gd name="T2" fmla="*/ 7 w 7"/>
                    <a:gd name="T3" fmla="*/ 30 h 37"/>
                    <a:gd name="T4" fmla="*/ 7 w 7"/>
                    <a:gd name="T5" fmla="*/ 37 h 37"/>
                    <a:gd name="T6" fmla="*/ 0 w 7"/>
                    <a:gd name="T7" fmla="*/ 0 h 37"/>
                    <a:gd name="T8" fmla="*/ 0 w 7"/>
                    <a:gd name="T9" fmla="*/ 0 h 37"/>
                    <a:gd name="T10" fmla="*/ 0 60000 65536"/>
                    <a:gd name="T11" fmla="*/ 0 60000 65536"/>
                    <a:gd name="T12" fmla="*/ 0 60000 65536"/>
                    <a:gd name="T13" fmla="*/ 0 60000 65536"/>
                    <a:gd name="T14" fmla="*/ 0 60000 65536"/>
                    <a:gd name="T15" fmla="*/ 0 w 7"/>
                    <a:gd name="T16" fmla="*/ 0 h 37"/>
                    <a:gd name="T17" fmla="*/ 7 w 7"/>
                    <a:gd name="T18" fmla="*/ 37 h 37"/>
                  </a:gdLst>
                  <a:ahLst/>
                  <a:cxnLst>
                    <a:cxn ang="T10">
                      <a:pos x="T0" y="T1"/>
                    </a:cxn>
                    <a:cxn ang="T11">
                      <a:pos x="T2" y="T3"/>
                    </a:cxn>
                    <a:cxn ang="T12">
                      <a:pos x="T4" y="T5"/>
                    </a:cxn>
                    <a:cxn ang="T13">
                      <a:pos x="T6" y="T7"/>
                    </a:cxn>
                    <a:cxn ang="T14">
                      <a:pos x="T8" y="T9"/>
                    </a:cxn>
                  </a:cxnLst>
                  <a:rect l="T15" t="T16" r="T17" b="T18"/>
                  <a:pathLst>
                    <a:path w="7" h="37">
                      <a:moveTo>
                        <a:pt x="0" y="0"/>
                      </a:moveTo>
                      <a:lnTo>
                        <a:pt x="7" y="30"/>
                      </a:lnTo>
                      <a:lnTo>
                        <a:pt x="7" y="37"/>
                      </a:lnTo>
                      <a:lnTo>
                        <a:pt x="0" y="0"/>
                      </a:lnTo>
                      <a:close/>
                    </a:path>
                  </a:pathLst>
                </a:custGeom>
                <a:noFill/>
                <a:ln w="11113">
                  <a:solidFill>
                    <a:srgbClr val="000000"/>
                  </a:solidFill>
                  <a:prstDash val="solid"/>
                  <a:round/>
                  <a:headEnd/>
                  <a:tailEnd/>
                </a:ln>
              </p:spPr>
              <p:txBody>
                <a:bodyPr/>
                <a:lstStyle/>
                <a:p>
                  <a:endParaRPr lang="en-GB"/>
                </a:p>
              </p:txBody>
            </p:sp>
            <p:sp>
              <p:nvSpPr>
                <p:cNvPr id="32434" name="AutoShape 97"/>
                <p:cNvSpPr>
                  <a:spLocks noChangeArrowheads="1"/>
                </p:cNvSpPr>
                <p:nvPr/>
              </p:nvSpPr>
              <p:spPr bwMode="auto">
                <a:xfrm>
                  <a:off x="667" y="1917"/>
                  <a:ext cx="7" cy="23"/>
                </a:xfrm>
                <a:prstGeom prst="roundRect">
                  <a:avLst>
                    <a:gd name="adj" fmla="val 0"/>
                  </a:avLst>
                </a:prstGeom>
                <a:solidFill>
                  <a:srgbClr val="FFFFFF"/>
                </a:solidFill>
                <a:ln w="9525">
                  <a:noFill/>
                  <a:round/>
                  <a:headEnd/>
                  <a:tailEnd/>
                </a:ln>
              </p:spPr>
              <p:txBody>
                <a:bodyPr/>
                <a:lstStyle/>
                <a:p>
                  <a:endParaRPr lang="en-GB"/>
                </a:p>
              </p:txBody>
            </p:sp>
            <p:sp>
              <p:nvSpPr>
                <p:cNvPr id="32435" name="Freeform 98"/>
                <p:cNvSpPr>
                  <a:spLocks/>
                </p:cNvSpPr>
                <p:nvPr/>
              </p:nvSpPr>
              <p:spPr bwMode="auto">
                <a:xfrm>
                  <a:off x="663" y="1921"/>
                  <a:ext cx="7" cy="8"/>
                </a:xfrm>
                <a:custGeom>
                  <a:avLst/>
                  <a:gdLst>
                    <a:gd name="T0" fmla="*/ 7 w 7"/>
                    <a:gd name="T1" fmla="*/ 0 h 8"/>
                    <a:gd name="T2" fmla="*/ 7 w 7"/>
                    <a:gd name="T3" fmla="*/ 0 h 8"/>
                    <a:gd name="T4" fmla="*/ 0 w 7"/>
                    <a:gd name="T5" fmla="*/ 8 h 8"/>
                    <a:gd name="T6" fmla="*/ 0 w 7"/>
                    <a:gd name="T7" fmla="*/ 0 h 8"/>
                    <a:gd name="T8" fmla="*/ 7 w 7"/>
                    <a:gd name="T9" fmla="*/ 0 h 8"/>
                    <a:gd name="T10" fmla="*/ 0 60000 65536"/>
                    <a:gd name="T11" fmla="*/ 0 60000 65536"/>
                    <a:gd name="T12" fmla="*/ 0 60000 65536"/>
                    <a:gd name="T13" fmla="*/ 0 60000 65536"/>
                    <a:gd name="T14" fmla="*/ 0 60000 65536"/>
                    <a:gd name="T15" fmla="*/ 0 w 7"/>
                    <a:gd name="T16" fmla="*/ 0 h 8"/>
                    <a:gd name="T17" fmla="*/ 7 w 7"/>
                    <a:gd name="T18" fmla="*/ 8 h 8"/>
                  </a:gdLst>
                  <a:ahLst/>
                  <a:cxnLst>
                    <a:cxn ang="T10">
                      <a:pos x="T0" y="T1"/>
                    </a:cxn>
                    <a:cxn ang="T11">
                      <a:pos x="T2" y="T3"/>
                    </a:cxn>
                    <a:cxn ang="T12">
                      <a:pos x="T4" y="T5"/>
                    </a:cxn>
                    <a:cxn ang="T13">
                      <a:pos x="T6" y="T7"/>
                    </a:cxn>
                    <a:cxn ang="T14">
                      <a:pos x="T8" y="T9"/>
                    </a:cxn>
                  </a:cxnLst>
                  <a:rect l="T15" t="T16" r="T17" b="T18"/>
                  <a:pathLst>
                    <a:path w="7" h="8">
                      <a:moveTo>
                        <a:pt x="7" y="0"/>
                      </a:moveTo>
                      <a:lnTo>
                        <a:pt x="7" y="0"/>
                      </a:lnTo>
                      <a:lnTo>
                        <a:pt x="0" y="8"/>
                      </a:lnTo>
                      <a:lnTo>
                        <a:pt x="0" y="0"/>
                      </a:lnTo>
                      <a:lnTo>
                        <a:pt x="7" y="0"/>
                      </a:lnTo>
                      <a:close/>
                    </a:path>
                  </a:pathLst>
                </a:custGeom>
                <a:noFill/>
                <a:ln w="11113">
                  <a:solidFill>
                    <a:srgbClr val="000000"/>
                  </a:solidFill>
                  <a:prstDash val="solid"/>
                  <a:round/>
                  <a:headEnd/>
                  <a:tailEnd/>
                </a:ln>
              </p:spPr>
              <p:txBody>
                <a:bodyPr/>
                <a:lstStyle/>
                <a:p>
                  <a:endParaRPr lang="en-GB"/>
                </a:p>
              </p:txBody>
            </p:sp>
            <p:sp>
              <p:nvSpPr>
                <p:cNvPr id="32436" name="AutoShape 99"/>
                <p:cNvSpPr>
                  <a:spLocks noChangeArrowheads="1"/>
                </p:cNvSpPr>
                <p:nvPr/>
              </p:nvSpPr>
              <p:spPr bwMode="auto">
                <a:xfrm>
                  <a:off x="667" y="1910"/>
                  <a:ext cx="7" cy="22"/>
                </a:xfrm>
                <a:prstGeom prst="roundRect">
                  <a:avLst>
                    <a:gd name="adj" fmla="val 0"/>
                  </a:avLst>
                </a:prstGeom>
                <a:solidFill>
                  <a:srgbClr val="FFFFFF"/>
                </a:solidFill>
                <a:ln w="9525">
                  <a:noFill/>
                  <a:round/>
                  <a:headEnd/>
                  <a:tailEnd/>
                </a:ln>
              </p:spPr>
              <p:txBody>
                <a:bodyPr/>
                <a:lstStyle/>
                <a:p>
                  <a:endParaRPr lang="en-GB"/>
                </a:p>
              </p:txBody>
            </p:sp>
            <p:sp>
              <p:nvSpPr>
                <p:cNvPr id="32437" name="Freeform 100"/>
                <p:cNvSpPr>
                  <a:spLocks/>
                </p:cNvSpPr>
                <p:nvPr/>
              </p:nvSpPr>
              <p:spPr bwMode="auto">
                <a:xfrm>
                  <a:off x="655" y="1906"/>
                  <a:ext cx="15" cy="8"/>
                </a:xfrm>
                <a:custGeom>
                  <a:avLst/>
                  <a:gdLst>
                    <a:gd name="T0" fmla="*/ 15 w 15"/>
                    <a:gd name="T1" fmla="*/ 0 h 8"/>
                    <a:gd name="T2" fmla="*/ 15 w 15"/>
                    <a:gd name="T3" fmla="*/ 8 h 8"/>
                    <a:gd name="T4" fmla="*/ 8 w 15"/>
                    <a:gd name="T5" fmla="*/ 8 h 8"/>
                    <a:gd name="T6" fmla="*/ 0 w 15"/>
                    <a:gd name="T7" fmla="*/ 8 h 8"/>
                    <a:gd name="T8" fmla="*/ 15 w 15"/>
                    <a:gd name="T9" fmla="*/ 0 h 8"/>
                    <a:gd name="T10" fmla="*/ 0 60000 65536"/>
                    <a:gd name="T11" fmla="*/ 0 60000 65536"/>
                    <a:gd name="T12" fmla="*/ 0 60000 65536"/>
                    <a:gd name="T13" fmla="*/ 0 60000 65536"/>
                    <a:gd name="T14" fmla="*/ 0 60000 65536"/>
                    <a:gd name="T15" fmla="*/ 0 w 15"/>
                    <a:gd name="T16" fmla="*/ 0 h 8"/>
                    <a:gd name="T17" fmla="*/ 15 w 15"/>
                    <a:gd name="T18" fmla="*/ 8 h 8"/>
                  </a:gdLst>
                  <a:ahLst/>
                  <a:cxnLst>
                    <a:cxn ang="T10">
                      <a:pos x="T0" y="T1"/>
                    </a:cxn>
                    <a:cxn ang="T11">
                      <a:pos x="T2" y="T3"/>
                    </a:cxn>
                    <a:cxn ang="T12">
                      <a:pos x="T4" y="T5"/>
                    </a:cxn>
                    <a:cxn ang="T13">
                      <a:pos x="T6" y="T7"/>
                    </a:cxn>
                    <a:cxn ang="T14">
                      <a:pos x="T8" y="T9"/>
                    </a:cxn>
                  </a:cxnLst>
                  <a:rect l="T15" t="T16" r="T17" b="T18"/>
                  <a:pathLst>
                    <a:path w="15" h="8">
                      <a:moveTo>
                        <a:pt x="15" y="0"/>
                      </a:moveTo>
                      <a:lnTo>
                        <a:pt x="15" y="8"/>
                      </a:lnTo>
                      <a:lnTo>
                        <a:pt x="8" y="8"/>
                      </a:lnTo>
                      <a:lnTo>
                        <a:pt x="0" y="8"/>
                      </a:lnTo>
                      <a:lnTo>
                        <a:pt x="15" y="0"/>
                      </a:lnTo>
                      <a:close/>
                    </a:path>
                  </a:pathLst>
                </a:custGeom>
                <a:noFill/>
                <a:ln w="11113">
                  <a:solidFill>
                    <a:srgbClr val="000000"/>
                  </a:solidFill>
                  <a:prstDash val="solid"/>
                  <a:round/>
                  <a:headEnd/>
                  <a:tailEnd/>
                </a:ln>
              </p:spPr>
              <p:txBody>
                <a:bodyPr/>
                <a:lstStyle/>
                <a:p>
                  <a:endParaRPr lang="en-GB"/>
                </a:p>
              </p:txBody>
            </p:sp>
            <p:sp>
              <p:nvSpPr>
                <p:cNvPr id="32438" name="AutoShape 101"/>
                <p:cNvSpPr>
                  <a:spLocks noChangeArrowheads="1"/>
                </p:cNvSpPr>
                <p:nvPr/>
              </p:nvSpPr>
              <p:spPr bwMode="auto">
                <a:xfrm>
                  <a:off x="667" y="1902"/>
                  <a:ext cx="15" cy="23"/>
                </a:xfrm>
                <a:prstGeom prst="roundRect">
                  <a:avLst>
                    <a:gd name="adj" fmla="val 0"/>
                  </a:avLst>
                </a:prstGeom>
                <a:solidFill>
                  <a:srgbClr val="FFFFFF"/>
                </a:solidFill>
                <a:ln w="9525">
                  <a:noFill/>
                  <a:round/>
                  <a:headEnd/>
                  <a:tailEnd/>
                </a:ln>
              </p:spPr>
              <p:txBody>
                <a:bodyPr/>
                <a:lstStyle/>
                <a:p>
                  <a:endParaRPr lang="en-GB"/>
                </a:p>
              </p:txBody>
            </p:sp>
            <p:sp>
              <p:nvSpPr>
                <p:cNvPr id="32439" name="Freeform 102"/>
                <p:cNvSpPr>
                  <a:spLocks/>
                </p:cNvSpPr>
                <p:nvPr/>
              </p:nvSpPr>
              <p:spPr bwMode="auto">
                <a:xfrm>
                  <a:off x="655" y="1899"/>
                  <a:ext cx="15" cy="7"/>
                </a:xfrm>
                <a:custGeom>
                  <a:avLst/>
                  <a:gdLst>
                    <a:gd name="T0" fmla="*/ 15 w 15"/>
                    <a:gd name="T1" fmla="*/ 0 h 7"/>
                    <a:gd name="T2" fmla="*/ 15 w 15"/>
                    <a:gd name="T3" fmla="*/ 0 h 7"/>
                    <a:gd name="T4" fmla="*/ 0 w 15"/>
                    <a:gd name="T5" fmla="*/ 7 h 7"/>
                    <a:gd name="T6" fmla="*/ 0 w 15"/>
                    <a:gd name="T7" fmla="*/ 0 h 7"/>
                    <a:gd name="T8" fmla="*/ 15 w 15"/>
                    <a:gd name="T9" fmla="*/ 0 h 7"/>
                    <a:gd name="T10" fmla="*/ 0 60000 65536"/>
                    <a:gd name="T11" fmla="*/ 0 60000 65536"/>
                    <a:gd name="T12" fmla="*/ 0 60000 65536"/>
                    <a:gd name="T13" fmla="*/ 0 60000 65536"/>
                    <a:gd name="T14" fmla="*/ 0 60000 65536"/>
                    <a:gd name="T15" fmla="*/ 0 w 15"/>
                    <a:gd name="T16" fmla="*/ 0 h 7"/>
                    <a:gd name="T17" fmla="*/ 15 w 15"/>
                    <a:gd name="T18" fmla="*/ 7 h 7"/>
                  </a:gdLst>
                  <a:ahLst/>
                  <a:cxnLst>
                    <a:cxn ang="T10">
                      <a:pos x="T0" y="T1"/>
                    </a:cxn>
                    <a:cxn ang="T11">
                      <a:pos x="T2" y="T3"/>
                    </a:cxn>
                    <a:cxn ang="T12">
                      <a:pos x="T4" y="T5"/>
                    </a:cxn>
                    <a:cxn ang="T13">
                      <a:pos x="T6" y="T7"/>
                    </a:cxn>
                    <a:cxn ang="T14">
                      <a:pos x="T8" y="T9"/>
                    </a:cxn>
                  </a:cxnLst>
                  <a:rect l="T15" t="T16" r="T17" b="T18"/>
                  <a:pathLst>
                    <a:path w="15" h="7">
                      <a:moveTo>
                        <a:pt x="15" y="0"/>
                      </a:moveTo>
                      <a:lnTo>
                        <a:pt x="15" y="0"/>
                      </a:lnTo>
                      <a:lnTo>
                        <a:pt x="0" y="7"/>
                      </a:lnTo>
                      <a:lnTo>
                        <a:pt x="0" y="0"/>
                      </a:lnTo>
                      <a:lnTo>
                        <a:pt x="15" y="0"/>
                      </a:lnTo>
                      <a:close/>
                    </a:path>
                  </a:pathLst>
                </a:custGeom>
                <a:noFill/>
                <a:ln w="11113">
                  <a:solidFill>
                    <a:srgbClr val="000000"/>
                  </a:solidFill>
                  <a:prstDash val="solid"/>
                  <a:round/>
                  <a:headEnd/>
                  <a:tailEnd/>
                </a:ln>
              </p:spPr>
              <p:txBody>
                <a:bodyPr/>
                <a:lstStyle/>
                <a:p>
                  <a:endParaRPr lang="en-GB"/>
                </a:p>
              </p:txBody>
            </p:sp>
          </p:grpSp>
          <p:sp>
            <p:nvSpPr>
              <p:cNvPr id="32395" name="Freeform 103"/>
              <p:cNvSpPr>
                <a:spLocks/>
              </p:cNvSpPr>
              <p:nvPr/>
            </p:nvSpPr>
            <p:spPr bwMode="auto">
              <a:xfrm>
                <a:off x="614" y="1715"/>
                <a:ext cx="45" cy="75"/>
              </a:xfrm>
              <a:custGeom>
                <a:avLst/>
                <a:gdLst>
                  <a:gd name="T0" fmla="*/ 0 w 45"/>
                  <a:gd name="T1" fmla="*/ 8 h 75"/>
                  <a:gd name="T2" fmla="*/ 15 w 45"/>
                  <a:gd name="T3" fmla="*/ 68 h 75"/>
                  <a:gd name="T4" fmla="*/ 15 w 45"/>
                  <a:gd name="T5" fmla="*/ 75 h 75"/>
                  <a:gd name="T6" fmla="*/ 45 w 45"/>
                  <a:gd name="T7" fmla="*/ 68 h 75"/>
                  <a:gd name="T8" fmla="*/ 45 w 45"/>
                  <a:gd name="T9" fmla="*/ 60 h 75"/>
                  <a:gd name="T10" fmla="*/ 30 w 45"/>
                  <a:gd name="T11" fmla="*/ 0 h 75"/>
                  <a:gd name="T12" fmla="*/ 15 w 45"/>
                  <a:gd name="T13" fmla="*/ 8 h 75"/>
                  <a:gd name="T14" fmla="*/ 0 w 45"/>
                  <a:gd name="T15" fmla="*/ 8 h 75"/>
                  <a:gd name="T16" fmla="*/ 0 60000 65536"/>
                  <a:gd name="T17" fmla="*/ 0 60000 65536"/>
                  <a:gd name="T18" fmla="*/ 0 60000 65536"/>
                  <a:gd name="T19" fmla="*/ 0 60000 65536"/>
                  <a:gd name="T20" fmla="*/ 0 60000 65536"/>
                  <a:gd name="T21" fmla="*/ 0 60000 65536"/>
                  <a:gd name="T22" fmla="*/ 0 60000 65536"/>
                  <a:gd name="T23" fmla="*/ 0 60000 65536"/>
                  <a:gd name="T24" fmla="*/ 0 w 45"/>
                  <a:gd name="T25" fmla="*/ 0 h 75"/>
                  <a:gd name="T26" fmla="*/ 45 w 45"/>
                  <a:gd name="T27" fmla="*/ 75 h 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 h="75">
                    <a:moveTo>
                      <a:pt x="0" y="8"/>
                    </a:moveTo>
                    <a:lnTo>
                      <a:pt x="15" y="68"/>
                    </a:lnTo>
                    <a:lnTo>
                      <a:pt x="15" y="75"/>
                    </a:lnTo>
                    <a:lnTo>
                      <a:pt x="45" y="68"/>
                    </a:lnTo>
                    <a:lnTo>
                      <a:pt x="45" y="60"/>
                    </a:lnTo>
                    <a:lnTo>
                      <a:pt x="30" y="0"/>
                    </a:lnTo>
                    <a:lnTo>
                      <a:pt x="15" y="8"/>
                    </a:lnTo>
                    <a:lnTo>
                      <a:pt x="0" y="8"/>
                    </a:lnTo>
                    <a:close/>
                  </a:path>
                </a:pathLst>
              </a:custGeom>
              <a:solidFill>
                <a:srgbClr val="FFFFFF"/>
              </a:solidFill>
              <a:ln w="9525">
                <a:noFill/>
                <a:round/>
                <a:headEnd/>
                <a:tailEnd/>
              </a:ln>
            </p:spPr>
            <p:txBody>
              <a:bodyPr/>
              <a:lstStyle/>
              <a:p>
                <a:endParaRPr lang="en-GB"/>
              </a:p>
            </p:txBody>
          </p:sp>
          <p:sp>
            <p:nvSpPr>
              <p:cNvPr id="32396" name="Freeform 104"/>
              <p:cNvSpPr>
                <a:spLocks/>
              </p:cNvSpPr>
              <p:nvPr/>
            </p:nvSpPr>
            <p:spPr bwMode="auto">
              <a:xfrm>
                <a:off x="610" y="1712"/>
                <a:ext cx="45" cy="74"/>
              </a:xfrm>
              <a:custGeom>
                <a:avLst/>
                <a:gdLst>
                  <a:gd name="T0" fmla="*/ 0 w 45"/>
                  <a:gd name="T1" fmla="*/ 7 h 74"/>
                  <a:gd name="T2" fmla="*/ 15 w 45"/>
                  <a:gd name="T3" fmla="*/ 67 h 74"/>
                  <a:gd name="T4" fmla="*/ 15 w 45"/>
                  <a:gd name="T5" fmla="*/ 74 h 74"/>
                  <a:gd name="T6" fmla="*/ 45 w 45"/>
                  <a:gd name="T7" fmla="*/ 67 h 74"/>
                  <a:gd name="T8" fmla="*/ 30 w 45"/>
                  <a:gd name="T9" fmla="*/ 0 h 74"/>
                  <a:gd name="T10" fmla="*/ 15 w 45"/>
                  <a:gd name="T11" fmla="*/ 7 h 74"/>
                  <a:gd name="T12" fmla="*/ 0 w 45"/>
                  <a:gd name="T13" fmla="*/ 7 h 74"/>
                  <a:gd name="T14" fmla="*/ 0 60000 65536"/>
                  <a:gd name="T15" fmla="*/ 0 60000 65536"/>
                  <a:gd name="T16" fmla="*/ 0 60000 65536"/>
                  <a:gd name="T17" fmla="*/ 0 60000 65536"/>
                  <a:gd name="T18" fmla="*/ 0 60000 65536"/>
                  <a:gd name="T19" fmla="*/ 0 60000 65536"/>
                  <a:gd name="T20" fmla="*/ 0 60000 65536"/>
                  <a:gd name="T21" fmla="*/ 0 w 45"/>
                  <a:gd name="T22" fmla="*/ 0 h 74"/>
                  <a:gd name="T23" fmla="*/ 45 w 45"/>
                  <a:gd name="T24" fmla="*/ 74 h 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74">
                    <a:moveTo>
                      <a:pt x="0" y="7"/>
                    </a:moveTo>
                    <a:lnTo>
                      <a:pt x="15" y="67"/>
                    </a:lnTo>
                    <a:lnTo>
                      <a:pt x="15" y="74"/>
                    </a:lnTo>
                    <a:lnTo>
                      <a:pt x="45" y="67"/>
                    </a:lnTo>
                    <a:lnTo>
                      <a:pt x="30" y="0"/>
                    </a:lnTo>
                    <a:lnTo>
                      <a:pt x="15" y="7"/>
                    </a:lnTo>
                    <a:lnTo>
                      <a:pt x="0" y="7"/>
                    </a:lnTo>
                    <a:close/>
                  </a:path>
                </a:pathLst>
              </a:custGeom>
              <a:noFill/>
              <a:ln w="11113">
                <a:solidFill>
                  <a:srgbClr val="000000"/>
                </a:solidFill>
                <a:prstDash val="solid"/>
                <a:round/>
                <a:headEnd/>
                <a:tailEnd/>
              </a:ln>
            </p:spPr>
            <p:txBody>
              <a:bodyPr/>
              <a:lstStyle/>
              <a:p>
                <a:endParaRPr lang="en-GB"/>
              </a:p>
            </p:txBody>
          </p:sp>
          <p:sp>
            <p:nvSpPr>
              <p:cNvPr id="32397" name="Line 105"/>
              <p:cNvSpPr>
                <a:spLocks noChangeShapeType="1"/>
              </p:cNvSpPr>
              <p:nvPr/>
            </p:nvSpPr>
            <p:spPr bwMode="auto">
              <a:xfrm>
                <a:off x="640" y="1775"/>
                <a:ext cx="1" cy="1"/>
              </a:xfrm>
              <a:prstGeom prst="line">
                <a:avLst/>
              </a:prstGeom>
              <a:noFill/>
              <a:ln w="1588">
                <a:solidFill>
                  <a:srgbClr val="000000"/>
                </a:solidFill>
                <a:round/>
                <a:headEnd/>
                <a:tailEnd/>
              </a:ln>
            </p:spPr>
            <p:txBody>
              <a:bodyPr/>
              <a:lstStyle/>
              <a:p>
                <a:endParaRPr lang="en-GB"/>
              </a:p>
            </p:txBody>
          </p:sp>
          <p:sp>
            <p:nvSpPr>
              <p:cNvPr id="32398" name="AutoShape 106"/>
              <p:cNvSpPr>
                <a:spLocks noChangeArrowheads="1"/>
              </p:cNvSpPr>
              <p:nvPr/>
            </p:nvSpPr>
            <p:spPr bwMode="auto">
              <a:xfrm>
                <a:off x="614" y="1745"/>
                <a:ext cx="6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9" name="Freeform 107"/>
              <p:cNvSpPr>
                <a:spLocks/>
              </p:cNvSpPr>
              <p:nvPr/>
            </p:nvSpPr>
            <p:spPr bwMode="auto">
              <a:xfrm>
                <a:off x="637" y="1715"/>
                <a:ext cx="22" cy="68"/>
              </a:xfrm>
              <a:custGeom>
                <a:avLst/>
                <a:gdLst>
                  <a:gd name="T0" fmla="*/ 7 w 22"/>
                  <a:gd name="T1" fmla="*/ 0 h 68"/>
                  <a:gd name="T2" fmla="*/ 22 w 22"/>
                  <a:gd name="T3" fmla="*/ 60 h 68"/>
                  <a:gd name="T4" fmla="*/ 7 w 22"/>
                  <a:gd name="T5" fmla="*/ 68 h 68"/>
                  <a:gd name="T6" fmla="*/ 0 w 22"/>
                  <a:gd name="T7" fmla="*/ 0 h 68"/>
                  <a:gd name="T8" fmla="*/ 7 w 22"/>
                  <a:gd name="T9" fmla="*/ 0 h 68"/>
                  <a:gd name="T10" fmla="*/ 0 60000 65536"/>
                  <a:gd name="T11" fmla="*/ 0 60000 65536"/>
                  <a:gd name="T12" fmla="*/ 0 60000 65536"/>
                  <a:gd name="T13" fmla="*/ 0 60000 65536"/>
                  <a:gd name="T14" fmla="*/ 0 60000 65536"/>
                  <a:gd name="T15" fmla="*/ 0 w 22"/>
                  <a:gd name="T16" fmla="*/ 0 h 68"/>
                  <a:gd name="T17" fmla="*/ 22 w 22"/>
                  <a:gd name="T18" fmla="*/ 68 h 68"/>
                </a:gdLst>
                <a:ahLst/>
                <a:cxnLst>
                  <a:cxn ang="T10">
                    <a:pos x="T0" y="T1"/>
                  </a:cxn>
                  <a:cxn ang="T11">
                    <a:pos x="T2" y="T3"/>
                  </a:cxn>
                  <a:cxn ang="T12">
                    <a:pos x="T4" y="T5"/>
                  </a:cxn>
                  <a:cxn ang="T13">
                    <a:pos x="T6" y="T7"/>
                  </a:cxn>
                  <a:cxn ang="T14">
                    <a:pos x="T8" y="T9"/>
                  </a:cxn>
                </a:cxnLst>
                <a:rect l="T15" t="T16" r="T17" b="T18"/>
                <a:pathLst>
                  <a:path w="22" h="68">
                    <a:moveTo>
                      <a:pt x="7" y="0"/>
                    </a:moveTo>
                    <a:lnTo>
                      <a:pt x="22" y="60"/>
                    </a:lnTo>
                    <a:lnTo>
                      <a:pt x="7" y="68"/>
                    </a:lnTo>
                    <a:lnTo>
                      <a:pt x="0" y="0"/>
                    </a:lnTo>
                    <a:lnTo>
                      <a:pt x="7"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00" name="AutoShape 108"/>
              <p:cNvSpPr>
                <a:spLocks noChangeArrowheads="1"/>
              </p:cNvSpPr>
              <p:nvPr/>
            </p:nvSpPr>
            <p:spPr bwMode="auto">
              <a:xfrm>
                <a:off x="629" y="1715"/>
                <a:ext cx="15" cy="45"/>
              </a:xfrm>
              <a:prstGeom prst="roundRect">
                <a:avLst>
                  <a:gd name="adj" fmla="val 0"/>
                </a:avLst>
              </a:prstGeom>
              <a:solidFill>
                <a:srgbClr val="FFFFFF"/>
              </a:solidFill>
              <a:ln w="9525">
                <a:noFill/>
                <a:round/>
                <a:headEnd/>
                <a:tailEnd/>
              </a:ln>
            </p:spPr>
            <p:txBody>
              <a:bodyPr/>
              <a:lstStyle/>
              <a:p>
                <a:endParaRPr lang="en-GB"/>
              </a:p>
            </p:txBody>
          </p:sp>
          <p:sp>
            <p:nvSpPr>
              <p:cNvPr id="32401" name="Freeform 109"/>
              <p:cNvSpPr>
                <a:spLocks/>
              </p:cNvSpPr>
              <p:nvPr/>
            </p:nvSpPr>
            <p:spPr bwMode="auto">
              <a:xfrm>
                <a:off x="610" y="1719"/>
                <a:ext cx="38" cy="15"/>
              </a:xfrm>
              <a:custGeom>
                <a:avLst/>
                <a:gdLst>
                  <a:gd name="T0" fmla="*/ 30 w 38"/>
                  <a:gd name="T1" fmla="*/ 0 h 15"/>
                  <a:gd name="T2" fmla="*/ 38 w 38"/>
                  <a:gd name="T3" fmla="*/ 8 h 15"/>
                  <a:gd name="T4" fmla="*/ 0 w 38"/>
                  <a:gd name="T5" fmla="*/ 15 h 15"/>
                  <a:gd name="T6" fmla="*/ 0 w 38"/>
                  <a:gd name="T7" fmla="*/ 8 h 15"/>
                  <a:gd name="T8" fmla="*/ 30 w 38"/>
                  <a:gd name="T9" fmla="*/ 0 h 15"/>
                  <a:gd name="T10" fmla="*/ 0 60000 65536"/>
                  <a:gd name="T11" fmla="*/ 0 60000 65536"/>
                  <a:gd name="T12" fmla="*/ 0 60000 65536"/>
                  <a:gd name="T13" fmla="*/ 0 60000 65536"/>
                  <a:gd name="T14" fmla="*/ 0 60000 65536"/>
                  <a:gd name="T15" fmla="*/ 0 w 38"/>
                  <a:gd name="T16" fmla="*/ 0 h 15"/>
                  <a:gd name="T17" fmla="*/ 38 w 38"/>
                  <a:gd name="T18" fmla="*/ 15 h 15"/>
                </a:gdLst>
                <a:ahLst/>
                <a:cxnLst>
                  <a:cxn ang="T10">
                    <a:pos x="T0" y="T1"/>
                  </a:cxn>
                  <a:cxn ang="T11">
                    <a:pos x="T2" y="T3"/>
                  </a:cxn>
                  <a:cxn ang="T12">
                    <a:pos x="T4" y="T5"/>
                  </a:cxn>
                  <a:cxn ang="T13">
                    <a:pos x="T6" y="T7"/>
                  </a:cxn>
                  <a:cxn ang="T14">
                    <a:pos x="T8" y="T9"/>
                  </a:cxn>
                </a:cxnLst>
                <a:rect l="T15" t="T16" r="T17" b="T18"/>
                <a:pathLst>
                  <a:path w="38" h="15">
                    <a:moveTo>
                      <a:pt x="30" y="0"/>
                    </a:moveTo>
                    <a:lnTo>
                      <a:pt x="38" y="8"/>
                    </a:lnTo>
                    <a:lnTo>
                      <a:pt x="0" y="15"/>
                    </a:lnTo>
                    <a:lnTo>
                      <a:pt x="0"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2402" name="AutoShape 110"/>
              <p:cNvSpPr>
                <a:spLocks noChangeArrowheads="1"/>
              </p:cNvSpPr>
              <p:nvPr/>
            </p:nvSpPr>
            <p:spPr bwMode="auto">
              <a:xfrm>
                <a:off x="614" y="1738"/>
                <a:ext cx="53" cy="45"/>
              </a:xfrm>
              <a:prstGeom prst="roundRect">
                <a:avLst>
                  <a:gd name="adj" fmla="val 0"/>
                </a:avLst>
              </a:prstGeom>
              <a:blipFill dpi="0" rotWithShape="0">
                <a:blip r:embed="rId6" cstate="print"/>
                <a:srcRect/>
                <a:tile tx="0" ty="0" sx="100000" sy="100000" flip="none" algn="tl"/>
              </a:blipFill>
              <a:ln w="9525">
                <a:noFill/>
                <a:round/>
                <a:headEnd/>
                <a:tailEnd/>
              </a:ln>
            </p:spPr>
            <p:txBody>
              <a:bodyPr/>
              <a:lstStyle/>
              <a:p>
                <a:endParaRPr lang="en-GB"/>
              </a:p>
            </p:txBody>
          </p:sp>
          <p:sp>
            <p:nvSpPr>
              <p:cNvPr id="32403" name="Freeform 111"/>
              <p:cNvSpPr>
                <a:spLocks/>
              </p:cNvSpPr>
              <p:nvPr/>
            </p:nvSpPr>
            <p:spPr bwMode="auto">
              <a:xfrm>
                <a:off x="610" y="1727"/>
                <a:ext cx="45" cy="52"/>
              </a:xfrm>
              <a:custGeom>
                <a:avLst/>
                <a:gdLst>
                  <a:gd name="T0" fmla="*/ 38 w 45"/>
                  <a:gd name="T1" fmla="*/ 0 h 52"/>
                  <a:gd name="T2" fmla="*/ 45 w 45"/>
                  <a:gd name="T3" fmla="*/ 44 h 52"/>
                  <a:gd name="T4" fmla="*/ 8 w 45"/>
                  <a:gd name="T5" fmla="*/ 52 h 52"/>
                  <a:gd name="T6" fmla="*/ 0 w 45"/>
                  <a:gd name="T7" fmla="*/ 7 h 52"/>
                  <a:gd name="T8" fmla="*/ 38 w 45"/>
                  <a:gd name="T9" fmla="*/ 0 h 52"/>
                  <a:gd name="T10" fmla="*/ 0 60000 65536"/>
                  <a:gd name="T11" fmla="*/ 0 60000 65536"/>
                  <a:gd name="T12" fmla="*/ 0 60000 65536"/>
                  <a:gd name="T13" fmla="*/ 0 60000 65536"/>
                  <a:gd name="T14" fmla="*/ 0 60000 65536"/>
                  <a:gd name="T15" fmla="*/ 0 w 45"/>
                  <a:gd name="T16" fmla="*/ 0 h 52"/>
                  <a:gd name="T17" fmla="*/ 45 w 45"/>
                  <a:gd name="T18" fmla="*/ 52 h 52"/>
                </a:gdLst>
                <a:ahLst/>
                <a:cxnLst>
                  <a:cxn ang="T10">
                    <a:pos x="T0" y="T1"/>
                  </a:cxn>
                  <a:cxn ang="T11">
                    <a:pos x="T2" y="T3"/>
                  </a:cxn>
                  <a:cxn ang="T12">
                    <a:pos x="T4" y="T5"/>
                  </a:cxn>
                  <a:cxn ang="T13">
                    <a:pos x="T6" y="T7"/>
                  </a:cxn>
                  <a:cxn ang="T14">
                    <a:pos x="T8" y="T9"/>
                  </a:cxn>
                </a:cxnLst>
                <a:rect l="T15" t="T16" r="T17" b="T18"/>
                <a:pathLst>
                  <a:path w="45" h="52">
                    <a:moveTo>
                      <a:pt x="38" y="0"/>
                    </a:moveTo>
                    <a:lnTo>
                      <a:pt x="45" y="44"/>
                    </a:lnTo>
                    <a:lnTo>
                      <a:pt x="8" y="52"/>
                    </a:lnTo>
                    <a:lnTo>
                      <a:pt x="0" y="7"/>
                    </a:lnTo>
                    <a:lnTo>
                      <a:pt x="38" y="0"/>
                    </a:lnTo>
                    <a:close/>
                  </a:path>
                </a:pathLst>
              </a:custGeom>
              <a:blipFill dpi="0" rotWithShape="0">
                <a:blip r:embed="rId6" cstate="print"/>
                <a:srcRect/>
                <a:tile tx="0" ty="0" sx="100000" sy="100000" flip="none" algn="tl"/>
              </a:blipFill>
              <a:ln w="11113">
                <a:solidFill>
                  <a:srgbClr val="000000"/>
                </a:solidFill>
                <a:prstDash val="solid"/>
                <a:round/>
                <a:headEnd/>
                <a:tailEnd/>
              </a:ln>
            </p:spPr>
            <p:txBody>
              <a:bodyPr/>
              <a:lstStyle/>
              <a:p>
                <a:endParaRPr lang="en-GB"/>
              </a:p>
            </p:txBody>
          </p:sp>
          <p:sp>
            <p:nvSpPr>
              <p:cNvPr id="32404" name="Freeform 112"/>
              <p:cNvSpPr>
                <a:spLocks/>
              </p:cNvSpPr>
              <p:nvPr/>
            </p:nvSpPr>
            <p:spPr bwMode="auto">
              <a:xfrm>
                <a:off x="637" y="1730"/>
                <a:ext cx="22" cy="45"/>
              </a:xfrm>
              <a:custGeom>
                <a:avLst/>
                <a:gdLst>
                  <a:gd name="T0" fmla="*/ 0 w 22"/>
                  <a:gd name="T1" fmla="*/ 0 h 45"/>
                  <a:gd name="T2" fmla="*/ 15 w 22"/>
                  <a:gd name="T3" fmla="*/ 0 h 45"/>
                  <a:gd name="T4" fmla="*/ 22 w 22"/>
                  <a:gd name="T5" fmla="*/ 30 h 45"/>
                  <a:gd name="T6" fmla="*/ 22 w 22"/>
                  <a:gd name="T7" fmla="*/ 45 h 45"/>
                  <a:gd name="T8" fmla="*/ 7 w 22"/>
                  <a:gd name="T9" fmla="*/ 45 h 45"/>
                  <a:gd name="T10" fmla="*/ 0 w 22"/>
                  <a:gd name="T11" fmla="*/ 15 h 45"/>
                  <a:gd name="T12" fmla="*/ 0 w 22"/>
                  <a:gd name="T13" fmla="*/ 0 h 45"/>
                  <a:gd name="T14" fmla="*/ 0 60000 65536"/>
                  <a:gd name="T15" fmla="*/ 0 60000 65536"/>
                  <a:gd name="T16" fmla="*/ 0 60000 65536"/>
                  <a:gd name="T17" fmla="*/ 0 60000 65536"/>
                  <a:gd name="T18" fmla="*/ 0 60000 65536"/>
                  <a:gd name="T19" fmla="*/ 0 60000 65536"/>
                  <a:gd name="T20" fmla="*/ 0 60000 65536"/>
                  <a:gd name="T21" fmla="*/ 0 w 22"/>
                  <a:gd name="T22" fmla="*/ 0 h 45"/>
                  <a:gd name="T23" fmla="*/ 22 w 22"/>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45">
                    <a:moveTo>
                      <a:pt x="0" y="0"/>
                    </a:moveTo>
                    <a:lnTo>
                      <a:pt x="15" y="0"/>
                    </a:lnTo>
                    <a:lnTo>
                      <a:pt x="22" y="30"/>
                    </a:lnTo>
                    <a:lnTo>
                      <a:pt x="22" y="45"/>
                    </a:lnTo>
                    <a:lnTo>
                      <a:pt x="7" y="45"/>
                    </a:lnTo>
                    <a:lnTo>
                      <a:pt x="0" y="15"/>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405" name="Freeform 113"/>
              <p:cNvSpPr>
                <a:spLocks/>
              </p:cNvSpPr>
              <p:nvPr/>
            </p:nvSpPr>
            <p:spPr bwMode="auto">
              <a:xfrm>
                <a:off x="659" y="1970"/>
                <a:ext cx="45" cy="15"/>
              </a:xfrm>
              <a:custGeom>
                <a:avLst/>
                <a:gdLst>
                  <a:gd name="T0" fmla="*/ 8 w 45"/>
                  <a:gd name="T1" fmla="*/ 7 h 15"/>
                  <a:gd name="T2" fmla="*/ 0 w 45"/>
                  <a:gd name="T3" fmla="*/ 15 h 15"/>
                  <a:gd name="T4" fmla="*/ 45 w 45"/>
                  <a:gd name="T5" fmla="*/ 7 h 15"/>
                  <a:gd name="T6" fmla="*/ 45 w 45"/>
                  <a:gd name="T7" fmla="*/ 0 h 15"/>
                  <a:gd name="T8" fmla="*/ 23 w 45"/>
                  <a:gd name="T9" fmla="*/ 7 h 15"/>
                  <a:gd name="T10" fmla="*/ 8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8" y="7"/>
                    </a:moveTo>
                    <a:lnTo>
                      <a:pt x="0" y="15"/>
                    </a:lnTo>
                    <a:lnTo>
                      <a:pt x="45" y="7"/>
                    </a:lnTo>
                    <a:lnTo>
                      <a:pt x="45" y="0"/>
                    </a:lnTo>
                    <a:lnTo>
                      <a:pt x="23" y="7"/>
                    </a:lnTo>
                    <a:lnTo>
                      <a:pt x="8" y="7"/>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406" name="Freeform 114"/>
              <p:cNvSpPr>
                <a:spLocks/>
              </p:cNvSpPr>
              <p:nvPr/>
            </p:nvSpPr>
            <p:spPr bwMode="auto">
              <a:xfrm>
                <a:off x="655" y="1966"/>
                <a:ext cx="45" cy="15"/>
              </a:xfrm>
              <a:custGeom>
                <a:avLst/>
                <a:gdLst>
                  <a:gd name="T0" fmla="*/ 0 w 45"/>
                  <a:gd name="T1" fmla="*/ 7 h 15"/>
                  <a:gd name="T2" fmla="*/ 0 w 45"/>
                  <a:gd name="T3" fmla="*/ 15 h 15"/>
                  <a:gd name="T4" fmla="*/ 45 w 45"/>
                  <a:gd name="T5" fmla="*/ 7 h 15"/>
                  <a:gd name="T6" fmla="*/ 45 w 45"/>
                  <a:gd name="T7" fmla="*/ 0 h 15"/>
                  <a:gd name="T8" fmla="*/ 23 w 45"/>
                  <a:gd name="T9" fmla="*/ 7 h 15"/>
                  <a:gd name="T10" fmla="*/ 0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0" y="7"/>
                    </a:moveTo>
                    <a:lnTo>
                      <a:pt x="0" y="15"/>
                    </a:lnTo>
                    <a:lnTo>
                      <a:pt x="45" y="7"/>
                    </a:lnTo>
                    <a:lnTo>
                      <a:pt x="45" y="0"/>
                    </a:lnTo>
                    <a:lnTo>
                      <a:pt x="23" y="7"/>
                    </a:lnTo>
                    <a:lnTo>
                      <a:pt x="0" y="7"/>
                    </a:lnTo>
                    <a:close/>
                  </a:path>
                </a:pathLst>
              </a:custGeom>
              <a:noFill/>
              <a:ln w="11113">
                <a:solidFill>
                  <a:srgbClr val="000000"/>
                </a:solidFill>
                <a:prstDash val="solid"/>
                <a:round/>
                <a:headEnd/>
                <a:tailEnd/>
              </a:ln>
            </p:spPr>
            <p:txBody>
              <a:bodyPr/>
              <a:lstStyle/>
              <a:p>
                <a:endParaRPr lang="en-GB"/>
              </a:p>
            </p:txBody>
          </p:sp>
          <p:grpSp>
            <p:nvGrpSpPr>
              <p:cNvPr id="32407" name="Group 115"/>
              <p:cNvGrpSpPr>
                <a:grpSpLocks/>
              </p:cNvGrpSpPr>
              <p:nvPr/>
            </p:nvGrpSpPr>
            <p:grpSpPr bwMode="auto">
              <a:xfrm>
                <a:off x="700" y="2191"/>
                <a:ext cx="64" cy="67"/>
                <a:chOff x="700" y="2191"/>
                <a:chExt cx="64" cy="67"/>
              </a:xfrm>
            </p:grpSpPr>
            <p:sp>
              <p:nvSpPr>
                <p:cNvPr id="32428" name="Arc 116"/>
                <p:cNvSpPr>
                  <a:spLocks/>
                </p:cNvSpPr>
                <p:nvPr/>
              </p:nvSpPr>
              <p:spPr bwMode="auto">
                <a:xfrm>
                  <a:off x="719" y="2191"/>
                  <a:ext cx="38" cy="67"/>
                </a:xfrm>
                <a:custGeom>
                  <a:avLst/>
                  <a:gdLst>
                    <a:gd name="T0" fmla="*/ 0 w 21600"/>
                    <a:gd name="T1" fmla="*/ 0 h 38863"/>
                    <a:gd name="T2" fmla="*/ 0 w 21600"/>
                    <a:gd name="T3" fmla="*/ 0 h 38863"/>
                    <a:gd name="T4" fmla="*/ 0 w 21600"/>
                    <a:gd name="T5" fmla="*/ 0 h 38863"/>
                    <a:gd name="T6" fmla="*/ 0 60000 65536"/>
                    <a:gd name="T7" fmla="*/ 0 60000 65536"/>
                    <a:gd name="T8" fmla="*/ 0 60000 65536"/>
                    <a:gd name="T9" fmla="*/ 0 w 21600"/>
                    <a:gd name="T10" fmla="*/ 0 h 38863"/>
                    <a:gd name="T11" fmla="*/ 21600 w 21600"/>
                    <a:gd name="T12" fmla="*/ 38863 h 38863"/>
                  </a:gdLst>
                  <a:ahLst/>
                  <a:cxnLst>
                    <a:cxn ang="T6">
                      <a:pos x="T0" y="T1"/>
                    </a:cxn>
                    <a:cxn ang="T7">
                      <a:pos x="T2" y="T3"/>
                    </a:cxn>
                    <a:cxn ang="T8">
                      <a:pos x="T4" y="T5"/>
                    </a:cxn>
                  </a:cxnLst>
                  <a:rect l="T9" t="T10" r="T11" b="T12"/>
                  <a:pathLst>
                    <a:path w="21600" h="38863" fill="none" extrusionOk="0">
                      <a:moveTo>
                        <a:pt x="11940" y="38863"/>
                      </a:moveTo>
                      <a:cubicBezTo>
                        <a:pt x="4622" y="35205"/>
                        <a:pt x="0" y="27725"/>
                        <a:pt x="0" y="19544"/>
                      </a:cubicBezTo>
                      <a:cubicBezTo>
                        <a:pt x="-1" y="11176"/>
                        <a:pt x="4832" y="3562"/>
                        <a:pt x="12402" y="-1"/>
                      </a:cubicBezTo>
                    </a:path>
                    <a:path w="21600" h="38863" stroke="0" extrusionOk="0">
                      <a:moveTo>
                        <a:pt x="11940" y="38863"/>
                      </a:moveTo>
                      <a:cubicBezTo>
                        <a:pt x="4622" y="35205"/>
                        <a:pt x="0" y="27725"/>
                        <a:pt x="0" y="19544"/>
                      </a:cubicBezTo>
                      <a:cubicBezTo>
                        <a:pt x="-1" y="11176"/>
                        <a:pt x="4832" y="3562"/>
                        <a:pt x="12402" y="-1"/>
                      </a:cubicBezTo>
                      <a:lnTo>
                        <a:pt x="21600" y="19544"/>
                      </a:lnTo>
                      <a:lnTo>
                        <a:pt x="11940" y="38863"/>
                      </a:lnTo>
                      <a:close/>
                    </a:path>
                  </a:pathLst>
                </a:custGeom>
                <a:solidFill>
                  <a:srgbClr val="000000"/>
                </a:solidFill>
                <a:ln w="9525">
                  <a:noFill/>
                  <a:round/>
                  <a:headEnd/>
                  <a:tailEnd/>
                </a:ln>
              </p:spPr>
              <p:txBody>
                <a:bodyPr/>
                <a:lstStyle/>
                <a:p>
                  <a:endParaRPr lang="en-GB"/>
                </a:p>
              </p:txBody>
            </p:sp>
            <p:sp>
              <p:nvSpPr>
                <p:cNvPr id="32429" name="Freeform 117"/>
                <p:cNvSpPr>
                  <a:spLocks/>
                </p:cNvSpPr>
                <p:nvPr/>
              </p:nvSpPr>
              <p:spPr bwMode="auto">
                <a:xfrm>
                  <a:off x="704" y="2202"/>
                  <a:ext cx="60" cy="37"/>
                </a:xfrm>
                <a:custGeom>
                  <a:avLst/>
                  <a:gdLst>
                    <a:gd name="T0" fmla="*/ 60 w 60"/>
                    <a:gd name="T1" fmla="*/ 7 h 37"/>
                    <a:gd name="T2" fmla="*/ 60 w 60"/>
                    <a:gd name="T3" fmla="*/ 15 h 37"/>
                    <a:gd name="T4" fmla="*/ 60 w 60"/>
                    <a:gd name="T5" fmla="*/ 15 h 37"/>
                    <a:gd name="T6" fmla="*/ 53 w 60"/>
                    <a:gd name="T7" fmla="*/ 22 h 37"/>
                    <a:gd name="T8" fmla="*/ 45 w 60"/>
                    <a:gd name="T9" fmla="*/ 30 h 37"/>
                    <a:gd name="T10" fmla="*/ 38 w 60"/>
                    <a:gd name="T11" fmla="*/ 37 h 37"/>
                    <a:gd name="T12" fmla="*/ 30 w 60"/>
                    <a:gd name="T13" fmla="*/ 37 h 37"/>
                    <a:gd name="T14" fmla="*/ 23 w 60"/>
                    <a:gd name="T15" fmla="*/ 37 h 37"/>
                    <a:gd name="T16" fmla="*/ 15 w 60"/>
                    <a:gd name="T17" fmla="*/ 37 h 37"/>
                    <a:gd name="T18" fmla="*/ 8 w 60"/>
                    <a:gd name="T19" fmla="*/ 30 h 37"/>
                    <a:gd name="T20" fmla="*/ 8 w 60"/>
                    <a:gd name="T21" fmla="*/ 30 h 37"/>
                    <a:gd name="T22" fmla="*/ 0 w 60"/>
                    <a:gd name="T23" fmla="*/ 30 h 37"/>
                    <a:gd name="T24" fmla="*/ 0 w 60"/>
                    <a:gd name="T25" fmla="*/ 22 h 37"/>
                    <a:gd name="T26" fmla="*/ 23 w 60"/>
                    <a:gd name="T27" fmla="*/ 0 h 37"/>
                    <a:gd name="T28" fmla="*/ 60 w 60"/>
                    <a:gd name="T29" fmla="*/ 7 h 3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0"/>
                    <a:gd name="T46" fmla="*/ 0 h 37"/>
                    <a:gd name="T47" fmla="*/ 60 w 60"/>
                    <a:gd name="T48" fmla="*/ 37 h 3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0" h="37">
                      <a:moveTo>
                        <a:pt x="60" y="7"/>
                      </a:moveTo>
                      <a:lnTo>
                        <a:pt x="60" y="15"/>
                      </a:lnTo>
                      <a:lnTo>
                        <a:pt x="53" y="22"/>
                      </a:lnTo>
                      <a:lnTo>
                        <a:pt x="45" y="30"/>
                      </a:lnTo>
                      <a:lnTo>
                        <a:pt x="38" y="37"/>
                      </a:lnTo>
                      <a:lnTo>
                        <a:pt x="30" y="37"/>
                      </a:lnTo>
                      <a:lnTo>
                        <a:pt x="23" y="37"/>
                      </a:lnTo>
                      <a:lnTo>
                        <a:pt x="15" y="37"/>
                      </a:lnTo>
                      <a:lnTo>
                        <a:pt x="8" y="30"/>
                      </a:lnTo>
                      <a:lnTo>
                        <a:pt x="0" y="30"/>
                      </a:lnTo>
                      <a:lnTo>
                        <a:pt x="0" y="22"/>
                      </a:lnTo>
                      <a:lnTo>
                        <a:pt x="23" y="0"/>
                      </a:lnTo>
                      <a:lnTo>
                        <a:pt x="60" y="7"/>
                      </a:lnTo>
                      <a:close/>
                    </a:path>
                  </a:pathLst>
                </a:custGeom>
                <a:solidFill>
                  <a:srgbClr val="000000"/>
                </a:solidFill>
                <a:ln w="9525">
                  <a:noFill/>
                  <a:round/>
                  <a:headEnd/>
                  <a:tailEnd/>
                </a:ln>
              </p:spPr>
              <p:txBody>
                <a:bodyPr/>
                <a:lstStyle/>
                <a:p>
                  <a:endParaRPr lang="en-GB"/>
                </a:p>
              </p:txBody>
            </p:sp>
            <p:sp>
              <p:nvSpPr>
                <p:cNvPr id="32430" name="Freeform 118"/>
                <p:cNvSpPr>
                  <a:spLocks/>
                </p:cNvSpPr>
                <p:nvPr/>
              </p:nvSpPr>
              <p:spPr bwMode="auto">
                <a:xfrm>
                  <a:off x="700" y="2206"/>
                  <a:ext cx="60" cy="29"/>
                </a:xfrm>
                <a:custGeom>
                  <a:avLst/>
                  <a:gdLst>
                    <a:gd name="T0" fmla="*/ 60 w 60"/>
                    <a:gd name="T1" fmla="*/ 0 h 29"/>
                    <a:gd name="T2" fmla="*/ 60 w 60"/>
                    <a:gd name="T3" fmla="*/ 7 h 29"/>
                    <a:gd name="T4" fmla="*/ 60 w 60"/>
                    <a:gd name="T5" fmla="*/ 7 h 29"/>
                    <a:gd name="T6" fmla="*/ 53 w 60"/>
                    <a:gd name="T7" fmla="*/ 14 h 29"/>
                    <a:gd name="T8" fmla="*/ 45 w 60"/>
                    <a:gd name="T9" fmla="*/ 22 h 29"/>
                    <a:gd name="T10" fmla="*/ 38 w 60"/>
                    <a:gd name="T11" fmla="*/ 29 h 29"/>
                    <a:gd name="T12" fmla="*/ 30 w 60"/>
                    <a:gd name="T13" fmla="*/ 29 h 29"/>
                    <a:gd name="T14" fmla="*/ 23 w 60"/>
                    <a:gd name="T15" fmla="*/ 29 h 29"/>
                    <a:gd name="T16" fmla="*/ 15 w 60"/>
                    <a:gd name="T17" fmla="*/ 29 h 29"/>
                    <a:gd name="T18" fmla="*/ 8 w 60"/>
                    <a:gd name="T19" fmla="*/ 22 h 29"/>
                    <a:gd name="T20" fmla="*/ 8 w 60"/>
                    <a:gd name="T21" fmla="*/ 22 h 29"/>
                    <a:gd name="T22" fmla="*/ 0 w 60"/>
                    <a:gd name="T23" fmla="*/ 22 h 29"/>
                    <a:gd name="T24" fmla="*/ 0 w 60"/>
                    <a:gd name="T25" fmla="*/ 14 h 2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0"/>
                    <a:gd name="T40" fmla="*/ 0 h 29"/>
                    <a:gd name="T41" fmla="*/ 60 w 60"/>
                    <a:gd name="T42" fmla="*/ 29 h 2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0" h="29">
                      <a:moveTo>
                        <a:pt x="60" y="0"/>
                      </a:moveTo>
                      <a:lnTo>
                        <a:pt x="60" y="7"/>
                      </a:lnTo>
                      <a:lnTo>
                        <a:pt x="53" y="14"/>
                      </a:lnTo>
                      <a:lnTo>
                        <a:pt x="45" y="22"/>
                      </a:lnTo>
                      <a:lnTo>
                        <a:pt x="38" y="29"/>
                      </a:lnTo>
                      <a:lnTo>
                        <a:pt x="30" y="29"/>
                      </a:lnTo>
                      <a:lnTo>
                        <a:pt x="23" y="29"/>
                      </a:lnTo>
                      <a:lnTo>
                        <a:pt x="15" y="29"/>
                      </a:lnTo>
                      <a:lnTo>
                        <a:pt x="8" y="22"/>
                      </a:lnTo>
                      <a:lnTo>
                        <a:pt x="0" y="22"/>
                      </a:lnTo>
                      <a:lnTo>
                        <a:pt x="0" y="14"/>
                      </a:lnTo>
                    </a:path>
                  </a:pathLst>
                </a:custGeom>
                <a:noFill/>
                <a:ln w="11113">
                  <a:solidFill>
                    <a:srgbClr val="000000"/>
                  </a:solidFill>
                  <a:prstDash val="solid"/>
                  <a:round/>
                  <a:headEnd/>
                  <a:tailEnd/>
                </a:ln>
              </p:spPr>
              <p:txBody>
                <a:bodyPr/>
                <a:lstStyle/>
                <a:p>
                  <a:endParaRPr lang="en-GB"/>
                </a:p>
              </p:txBody>
            </p:sp>
            <p:sp>
              <p:nvSpPr>
                <p:cNvPr id="32431" name="Freeform 119"/>
                <p:cNvSpPr>
                  <a:spLocks/>
                </p:cNvSpPr>
                <p:nvPr/>
              </p:nvSpPr>
              <p:spPr bwMode="auto">
                <a:xfrm>
                  <a:off x="700" y="2213"/>
                  <a:ext cx="23" cy="15"/>
                </a:xfrm>
                <a:custGeom>
                  <a:avLst/>
                  <a:gdLst>
                    <a:gd name="T0" fmla="*/ 23 w 23"/>
                    <a:gd name="T1" fmla="*/ 15 h 15"/>
                    <a:gd name="T2" fmla="*/ 23 w 23"/>
                    <a:gd name="T3" fmla="*/ 15 h 15"/>
                    <a:gd name="T4" fmla="*/ 15 w 23"/>
                    <a:gd name="T5" fmla="*/ 15 h 15"/>
                    <a:gd name="T6" fmla="*/ 8 w 23"/>
                    <a:gd name="T7" fmla="*/ 15 h 15"/>
                    <a:gd name="T8" fmla="*/ 8 w 23"/>
                    <a:gd name="T9" fmla="*/ 15 h 15"/>
                    <a:gd name="T10" fmla="*/ 0 w 23"/>
                    <a:gd name="T11" fmla="*/ 7 h 15"/>
                    <a:gd name="T12" fmla="*/ 0 w 23"/>
                    <a:gd name="T13" fmla="*/ 0 h 15"/>
                    <a:gd name="T14" fmla="*/ 0 60000 65536"/>
                    <a:gd name="T15" fmla="*/ 0 60000 65536"/>
                    <a:gd name="T16" fmla="*/ 0 60000 65536"/>
                    <a:gd name="T17" fmla="*/ 0 60000 65536"/>
                    <a:gd name="T18" fmla="*/ 0 60000 65536"/>
                    <a:gd name="T19" fmla="*/ 0 60000 65536"/>
                    <a:gd name="T20" fmla="*/ 0 60000 65536"/>
                    <a:gd name="T21" fmla="*/ 0 w 23"/>
                    <a:gd name="T22" fmla="*/ 0 h 15"/>
                    <a:gd name="T23" fmla="*/ 23 w 23"/>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5">
                      <a:moveTo>
                        <a:pt x="23" y="15"/>
                      </a:moveTo>
                      <a:lnTo>
                        <a:pt x="23" y="15"/>
                      </a:lnTo>
                      <a:lnTo>
                        <a:pt x="15" y="15"/>
                      </a:lnTo>
                      <a:lnTo>
                        <a:pt x="8" y="15"/>
                      </a:lnTo>
                      <a:lnTo>
                        <a:pt x="0" y="7"/>
                      </a:lnTo>
                      <a:lnTo>
                        <a:pt x="0" y="0"/>
                      </a:lnTo>
                    </a:path>
                  </a:pathLst>
                </a:custGeom>
                <a:noFill/>
                <a:ln w="11113">
                  <a:solidFill>
                    <a:srgbClr val="FFFFFF"/>
                  </a:solidFill>
                  <a:prstDash val="solid"/>
                  <a:round/>
                  <a:headEnd/>
                  <a:tailEnd/>
                </a:ln>
              </p:spPr>
              <p:txBody>
                <a:bodyPr/>
                <a:lstStyle/>
                <a:p>
                  <a:endParaRPr lang="en-GB"/>
                </a:p>
              </p:txBody>
            </p:sp>
          </p:grpSp>
          <p:grpSp>
            <p:nvGrpSpPr>
              <p:cNvPr id="32408" name="Group 120"/>
              <p:cNvGrpSpPr>
                <a:grpSpLocks/>
              </p:cNvGrpSpPr>
              <p:nvPr/>
            </p:nvGrpSpPr>
            <p:grpSpPr bwMode="auto">
              <a:xfrm>
                <a:off x="655" y="1973"/>
                <a:ext cx="109" cy="251"/>
                <a:chOff x="655" y="1973"/>
                <a:chExt cx="109" cy="251"/>
              </a:xfrm>
            </p:grpSpPr>
            <p:sp>
              <p:nvSpPr>
                <p:cNvPr id="32422" name="Freeform 121"/>
                <p:cNvSpPr>
                  <a:spLocks/>
                </p:cNvSpPr>
                <p:nvPr/>
              </p:nvSpPr>
              <p:spPr bwMode="auto">
                <a:xfrm>
                  <a:off x="659" y="1977"/>
                  <a:ext cx="105" cy="247"/>
                </a:xfrm>
                <a:custGeom>
                  <a:avLst/>
                  <a:gdLst>
                    <a:gd name="T0" fmla="*/ 60 w 105"/>
                    <a:gd name="T1" fmla="*/ 240 h 247"/>
                    <a:gd name="T2" fmla="*/ 105 w 105"/>
                    <a:gd name="T3" fmla="*/ 232 h 247"/>
                    <a:gd name="T4" fmla="*/ 105 w 105"/>
                    <a:gd name="T5" fmla="*/ 225 h 247"/>
                    <a:gd name="T6" fmla="*/ 105 w 105"/>
                    <a:gd name="T7" fmla="*/ 195 h 247"/>
                    <a:gd name="T8" fmla="*/ 98 w 105"/>
                    <a:gd name="T9" fmla="*/ 157 h 247"/>
                    <a:gd name="T10" fmla="*/ 75 w 105"/>
                    <a:gd name="T11" fmla="*/ 112 h 247"/>
                    <a:gd name="T12" fmla="*/ 60 w 105"/>
                    <a:gd name="T13" fmla="*/ 75 h 247"/>
                    <a:gd name="T14" fmla="*/ 60 w 105"/>
                    <a:gd name="T15" fmla="*/ 53 h 247"/>
                    <a:gd name="T16" fmla="*/ 60 w 105"/>
                    <a:gd name="T17" fmla="*/ 30 h 247"/>
                    <a:gd name="T18" fmla="*/ 53 w 105"/>
                    <a:gd name="T19" fmla="*/ 8 h 247"/>
                    <a:gd name="T20" fmla="*/ 53 w 105"/>
                    <a:gd name="T21" fmla="*/ 0 h 247"/>
                    <a:gd name="T22" fmla="*/ 45 w 105"/>
                    <a:gd name="T23" fmla="*/ 0 h 247"/>
                    <a:gd name="T24" fmla="*/ 23 w 105"/>
                    <a:gd name="T25" fmla="*/ 8 h 247"/>
                    <a:gd name="T26" fmla="*/ 8 w 105"/>
                    <a:gd name="T27" fmla="*/ 8 h 247"/>
                    <a:gd name="T28" fmla="*/ 0 w 105"/>
                    <a:gd name="T29" fmla="*/ 15 h 247"/>
                    <a:gd name="T30" fmla="*/ 0 w 105"/>
                    <a:gd name="T31" fmla="*/ 23 h 247"/>
                    <a:gd name="T32" fmla="*/ 0 w 105"/>
                    <a:gd name="T33" fmla="*/ 38 h 247"/>
                    <a:gd name="T34" fmla="*/ 15 w 105"/>
                    <a:gd name="T35" fmla="*/ 60 h 247"/>
                    <a:gd name="T36" fmla="*/ 23 w 105"/>
                    <a:gd name="T37" fmla="*/ 83 h 247"/>
                    <a:gd name="T38" fmla="*/ 23 w 105"/>
                    <a:gd name="T39" fmla="*/ 127 h 247"/>
                    <a:gd name="T40" fmla="*/ 23 w 105"/>
                    <a:gd name="T41" fmla="*/ 172 h 247"/>
                    <a:gd name="T42" fmla="*/ 30 w 105"/>
                    <a:gd name="T43" fmla="*/ 210 h 247"/>
                    <a:gd name="T44" fmla="*/ 38 w 105"/>
                    <a:gd name="T45" fmla="*/ 240 h 247"/>
                    <a:gd name="T46" fmla="*/ 45 w 105"/>
                    <a:gd name="T47" fmla="*/ 247 h 247"/>
                    <a:gd name="T48" fmla="*/ 68 w 105"/>
                    <a:gd name="T49" fmla="*/ 240 h 247"/>
                    <a:gd name="T50" fmla="*/ 60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2"/>
                      </a:lnTo>
                      <a:lnTo>
                        <a:pt x="105" y="225"/>
                      </a:lnTo>
                      <a:lnTo>
                        <a:pt x="105" y="195"/>
                      </a:lnTo>
                      <a:lnTo>
                        <a:pt x="98" y="157"/>
                      </a:lnTo>
                      <a:lnTo>
                        <a:pt x="75" y="112"/>
                      </a:lnTo>
                      <a:lnTo>
                        <a:pt x="60" y="75"/>
                      </a:lnTo>
                      <a:lnTo>
                        <a:pt x="60" y="53"/>
                      </a:lnTo>
                      <a:lnTo>
                        <a:pt x="60" y="30"/>
                      </a:lnTo>
                      <a:lnTo>
                        <a:pt x="53" y="8"/>
                      </a:lnTo>
                      <a:lnTo>
                        <a:pt x="53" y="0"/>
                      </a:lnTo>
                      <a:lnTo>
                        <a:pt x="45" y="0"/>
                      </a:lnTo>
                      <a:lnTo>
                        <a:pt x="23" y="8"/>
                      </a:lnTo>
                      <a:lnTo>
                        <a:pt x="8" y="8"/>
                      </a:lnTo>
                      <a:lnTo>
                        <a:pt x="0" y="15"/>
                      </a:lnTo>
                      <a:lnTo>
                        <a:pt x="0" y="23"/>
                      </a:lnTo>
                      <a:lnTo>
                        <a:pt x="0" y="38"/>
                      </a:lnTo>
                      <a:lnTo>
                        <a:pt x="15" y="60"/>
                      </a:lnTo>
                      <a:lnTo>
                        <a:pt x="23" y="83"/>
                      </a:lnTo>
                      <a:lnTo>
                        <a:pt x="23" y="127"/>
                      </a:lnTo>
                      <a:lnTo>
                        <a:pt x="23" y="172"/>
                      </a:lnTo>
                      <a:lnTo>
                        <a:pt x="30" y="210"/>
                      </a:lnTo>
                      <a:lnTo>
                        <a:pt x="38" y="240"/>
                      </a:lnTo>
                      <a:lnTo>
                        <a:pt x="45" y="247"/>
                      </a:lnTo>
                      <a:lnTo>
                        <a:pt x="68" y="240"/>
                      </a:lnTo>
                      <a:lnTo>
                        <a:pt x="60" y="240"/>
                      </a:lnTo>
                      <a:close/>
                    </a:path>
                  </a:pathLst>
                </a:custGeom>
                <a:solidFill>
                  <a:srgbClr val="FFFFFF"/>
                </a:solidFill>
                <a:ln w="9525">
                  <a:noFill/>
                  <a:round/>
                  <a:headEnd/>
                  <a:tailEnd/>
                </a:ln>
              </p:spPr>
              <p:txBody>
                <a:bodyPr/>
                <a:lstStyle/>
                <a:p>
                  <a:endParaRPr lang="en-GB"/>
                </a:p>
              </p:txBody>
            </p:sp>
            <p:sp>
              <p:nvSpPr>
                <p:cNvPr id="32423" name="Freeform 122"/>
                <p:cNvSpPr>
                  <a:spLocks/>
                </p:cNvSpPr>
                <p:nvPr/>
              </p:nvSpPr>
              <p:spPr bwMode="auto">
                <a:xfrm>
                  <a:off x="655" y="1973"/>
                  <a:ext cx="105" cy="247"/>
                </a:xfrm>
                <a:custGeom>
                  <a:avLst/>
                  <a:gdLst>
                    <a:gd name="T0" fmla="*/ 60 w 105"/>
                    <a:gd name="T1" fmla="*/ 240 h 247"/>
                    <a:gd name="T2" fmla="*/ 105 w 105"/>
                    <a:gd name="T3" fmla="*/ 233 h 247"/>
                    <a:gd name="T4" fmla="*/ 105 w 105"/>
                    <a:gd name="T5" fmla="*/ 225 h 247"/>
                    <a:gd name="T6" fmla="*/ 105 w 105"/>
                    <a:gd name="T7" fmla="*/ 195 h 247"/>
                    <a:gd name="T8" fmla="*/ 98 w 105"/>
                    <a:gd name="T9" fmla="*/ 158 h 247"/>
                    <a:gd name="T10" fmla="*/ 83 w 105"/>
                    <a:gd name="T11" fmla="*/ 135 h 247"/>
                    <a:gd name="T12" fmla="*/ 75 w 105"/>
                    <a:gd name="T13" fmla="*/ 113 h 247"/>
                    <a:gd name="T14" fmla="*/ 60 w 105"/>
                    <a:gd name="T15" fmla="*/ 75 h 247"/>
                    <a:gd name="T16" fmla="*/ 60 w 105"/>
                    <a:gd name="T17" fmla="*/ 53 h 247"/>
                    <a:gd name="T18" fmla="*/ 60 w 105"/>
                    <a:gd name="T19" fmla="*/ 30 h 247"/>
                    <a:gd name="T20" fmla="*/ 53 w 105"/>
                    <a:gd name="T21" fmla="*/ 15 h 247"/>
                    <a:gd name="T22" fmla="*/ 45 w 105"/>
                    <a:gd name="T23" fmla="*/ 8 h 247"/>
                    <a:gd name="T24" fmla="*/ 45 w 105"/>
                    <a:gd name="T25" fmla="*/ 0 h 247"/>
                    <a:gd name="T26" fmla="*/ 23 w 105"/>
                    <a:gd name="T27" fmla="*/ 8 h 247"/>
                    <a:gd name="T28" fmla="*/ 0 w 105"/>
                    <a:gd name="T29" fmla="*/ 15 h 247"/>
                    <a:gd name="T30" fmla="*/ 0 w 105"/>
                    <a:gd name="T31" fmla="*/ 23 h 247"/>
                    <a:gd name="T32" fmla="*/ 0 w 105"/>
                    <a:gd name="T33" fmla="*/ 30 h 247"/>
                    <a:gd name="T34" fmla="*/ 0 w 105"/>
                    <a:gd name="T35" fmla="*/ 45 h 247"/>
                    <a:gd name="T36" fmla="*/ 8 w 105"/>
                    <a:gd name="T37" fmla="*/ 60 h 247"/>
                    <a:gd name="T38" fmla="*/ 23 w 105"/>
                    <a:gd name="T39" fmla="*/ 83 h 247"/>
                    <a:gd name="T40" fmla="*/ 23 w 105"/>
                    <a:gd name="T41" fmla="*/ 128 h 247"/>
                    <a:gd name="T42" fmla="*/ 23 w 105"/>
                    <a:gd name="T43" fmla="*/ 173 h 247"/>
                    <a:gd name="T44" fmla="*/ 30 w 105"/>
                    <a:gd name="T45" fmla="*/ 210 h 247"/>
                    <a:gd name="T46" fmla="*/ 38 w 105"/>
                    <a:gd name="T47" fmla="*/ 240 h 247"/>
                    <a:gd name="T48" fmla="*/ 45 w 105"/>
                    <a:gd name="T49" fmla="*/ 247 h 247"/>
                    <a:gd name="T50" fmla="*/ 68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3"/>
                      </a:lnTo>
                      <a:lnTo>
                        <a:pt x="105" y="225"/>
                      </a:lnTo>
                      <a:lnTo>
                        <a:pt x="105" y="195"/>
                      </a:lnTo>
                      <a:lnTo>
                        <a:pt x="98" y="158"/>
                      </a:lnTo>
                      <a:lnTo>
                        <a:pt x="83" y="135"/>
                      </a:lnTo>
                      <a:lnTo>
                        <a:pt x="75" y="113"/>
                      </a:lnTo>
                      <a:lnTo>
                        <a:pt x="60" y="75"/>
                      </a:lnTo>
                      <a:lnTo>
                        <a:pt x="60" y="53"/>
                      </a:lnTo>
                      <a:lnTo>
                        <a:pt x="60" y="30"/>
                      </a:lnTo>
                      <a:lnTo>
                        <a:pt x="53" y="15"/>
                      </a:lnTo>
                      <a:lnTo>
                        <a:pt x="45" y="8"/>
                      </a:lnTo>
                      <a:lnTo>
                        <a:pt x="45" y="0"/>
                      </a:lnTo>
                      <a:lnTo>
                        <a:pt x="23" y="8"/>
                      </a:lnTo>
                      <a:lnTo>
                        <a:pt x="0" y="15"/>
                      </a:lnTo>
                      <a:lnTo>
                        <a:pt x="0" y="23"/>
                      </a:lnTo>
                      <a:lnTo>
                        <a:pt x="0" y="30"/>
                      </a:lnTo>
                      <a:lnTo>
                        <a:pt x="0" y="45"/>
                      </a:lnTo>
                      <a:lnTo>
                        <a:pt x="8" y="60"/>
                      </a:lnTo>
                      <a:lnTo>
                        <a:pt x="23" y="83"/>
                      </a:lnTo>
                      <a:lnTo>
                        <a:pt x="23" y="128"/>
                      </a:lnTo>
                      <a:lnTo>
                        <a:pt x="23" y="173"/>
                      </a:lnTo>
                      <a:lnTo>
                        <a:pt x="30" y="210"/>
                      </a:lnTo>
                      <a:lnTo>
                        <a:pt x="38" y="240"/>
                      </a:lnTo>
                      <a:lnTo>
                        <a:pt x="45" y="247"/>
                      </a:lnTo>
                      <a:lnTo>
                        <a:pt x="68" y="240"/>
                      </a:lnTo>
                    </a:path>
                  </a:pathLst>
                </a:custGeom>
                <a:noFill/>
                <a:ln w="11113">
                  <a:solidFill>
                    <a:srgbClr val="000000"/>
                  </a:solidFill>
                  <a:prstDash val="solid"/>
                  <a:round/>
                  <a:headEnd/>
                  <a:tailEnd/>
                </a:ln>
              </p:spPr>
              <p:txBody>
                <a:bodyPr/>
                <a:lstStyle/>
                <a:p>
                  <a:endParaRPr lang="en-GB"/>
                </a:p>
              </p:txBody>
            </p:sp>
            <p:grpSp>
              <p:nvGrpSpPr>
                <p:cNvPr id="32424" name="Group 123"/>
                <p:cNvGrpSpPr>
                  <a:grpSpLocks/>
                </p:cNvGrpSpPr>
                <p:nvPr/>
              </p:nvGrpSpPr>
              <p:grpSpPr bwMode="auto">
                <a:xfrm>
                  <a:off x="678" y="1981"/>
                  <a:ext cx="75" cy="225"/>
                  <a:chOff x="678" y="1981"/>
                  <a:chExt cx="75" cy="225"/>
                </a:xfrm>
              </p:grpSpPr>
              <p:sp>
                <p:nvSpPr>
                  <p:cNvPr id="32425" name="Freeform 124"/>
                  <p:cNvSpPr>
                    <a:spLocks/>
                  </p:cNvSpPr>
                  <p:nvPr/>
                </p:nvSpPr>
                <p:spPr bwMode="auto">
                  <a:xfrm>
                    <a:off x="708" y="2026"/>
                    <a:ext cx="15" cy="45"/>
                  </a:xfrm>
                  <a:custGeom>
                    <a:avLst/>
                    <a:gdLst>
                      <a:gd name="T0" fmla="*/ 15 w 15"/>
                      <a:gd name="T1" fmla="*/ 45 h 45"/>
                      <a:gd name="T2" fmla="*/ 7 w 15"/>
                      <a:gd name="T3" fmla="*/ 37 h 45"/>
                      <a:gd name="T4" fmla="*/ 0 w 15"/>
                      <a:gd name="T5" fmla="*/ 22 h 45"/>
                      <a:gd name="T6" fmla="*/ 0 w 15"/>
                      <a:gd name="T7" fmla="*/ 7 h 45"/>
                      <a:gd name="T8" fmla="*/ 0 w 15"/>
                      <a:gd name="T9" fmla="*/ 0 h 45"/>
                      <a:gd name="T10" fmla="*/ 0 60000 65536"/>
                      <a:gd name="T11" fmla="*/ 0 60000 65536"/>
                      <a:gd name="T12" fmla="*/ 0 60000 65536"/>
                      <a:gd name="T13" fmla="*/ 0 60000 65536"/>
                      <a:gd name="T14" fmla="*/ 0 60000 65536"/>
                      <a:gd name="T15" fmla="*/ 0 w 15"/>
                      <a:gd name="T16" fmla="*/ 0 h 45"/>
                      <a:gd name="T17" fmla="*/ 15 w 15"/>
                      <a:gd name="T18" fmla="*/ 45 h 45"/>
                    </a:gdLst>
                    <a:ahLst/>
                    <a:cxnLst>
                      <a:cxn ang="T10">
                        <a:pos x="T0" y="T1"/>
                      </a:cxn>
                      <a:cxn ang="T11">
                        <a:pos x="T2" y="T3"/>
                      </a:cxn>
                      <a:cxn ang="T12">
                        <a:pos x="T4" y="T5"/>
                      </a:cxn>
                      <a:cxn ang="T13">
                        <a:pos x="T6" y="T7"/>
                      </a:cxn>
                      <a:cxn ang="T14">
                        <a:pos x="T8" y="T9"/>
                      </a:cxn>
                    </a:cxnLst>
                    <a:rect l="T15" t="T16" r="T17" b="T18"/>
                    <a:pathLst>
                      <a:path w="15" h="45">
                        <a:moveTo>
                          <a:pt x="15" y="45"/>
                        </a:moveTo>
                        <a:lnTo>
                          <a:pt x="7" y="37"/>
                        </a:lnTo>
                        <a:lnTo>
                          <a:pt x="0" y="22"/>
                        </a:lnTo>
                        <a:lnTo>
                          <a:pt x="0" y="7"/>
                        </a:lnTo>
                        <a:lnTo>
                          <a:pt x="0" y="0"/>
                        </a:lnTo>
                      </a:path>
                    </a:pathLst>
                  </a:custGeom>
                  <a:noFill/>
                  <a:ln w="11113">
                    <a:solidFill>
                      <a:srgbClr val="BFBFBF"/>
                    </a:solidFill>
                    <a:prstDash val="solid"/>
                    <a:round/>
                    <a:headEnd/>
                    <a:tailEnd/>
                  </a:ln>
                </p:spPr>
                <p:txBody>
                  <a:bodyPr/>
                  <a:lstStyle/>
                  <a:p>
                    <a:endParaRPr lang="en-GB"/>
                  </a:p>
                </p:txBody>
              </p:sp>
              <p:sp>
                <p:nvSpPr>
                  <p:cNvPr id="32426" name="Freeform 125"/>
                  <p:cNvSpPr>
                    <a:spLocks/>
                  </p:cNvSpPr>
                  <p:nvPr/>
                </p:nvSpPr>
                <p:spPr bwMode="auto">
                  <a:xfrm>
                    <a:off x="678" y="1981"/>
                    <a:ext cx="37" cy="30"/>
                  </a:xfrm>
                  <a:custGeom>
                    <a:avLst/>
                    <a:gdLst>
                      <a:gd name="T0" fmla="*/ 37 w 37"/>
                      <a:gd name="T1" fmla="*/ 30 h 30"/>
                      <a:gd name="T2" fmla="*/ 37 w 37"/>
                      <a:gd name="T3" fmla="*/ 22 h 30"/>
                      <a:gd name="T4" fmla="*/ 30 w 37"/>
                      <a:gd name="T5" fmla="*/ 7 h 30"/>
                      <a:gd name="T6" fmla="*/ 22 w 37"/>
                      <a:gd name="T7" fmla="*/ 0 h 30"/>
                      <a:gd name="T8" fmla="*/ 0 w 37"/>
                      <a:gd name="T9" fmla="*/ 0 h 30"/>
                      <a:gd name="T10" fmla="*/ 0 60000 65536"/>
                      <a:gd name="T11" fmla="*/ 0 60000 65536"/>
                      <a:gd name="T12" fmla="*/ 0 60000 65536"/>
                      <a:gd name="T13" fmla="*/ 0 60000 65536"/>
                      <a:gd name="T14" fmla="*/ 0 60000 65536"/>
                      <a:gd name="T15" fmla="*/ 0 w 37"/>
                      <a:gd name="T16" fmla="*/ 0 h 30"/>
                      <a:gd name="T17" fmla="*/ 37 w 37"/>
                      <a:gd name="T18" fmla="*/ 30 h 30"/>
                    </a:gdLst>
                    <a:ahLst/>
                    <a:cxnLst>
                      <a:cxn ang="T10">
                        <a:pos x="T0" y="T1"/>
                      </a:cxn>
                      <a:cxn ang="T11">
                        <a:pos x="T2" y="T3"/>
                      </a:cxn>
                      <a:cxn ang="T12">
                        <a:pos x="T4" y="T5"/>
                      </a:cxn>
                      <a:cxn ang="T13">
                        <a:pos x="T6" y="T7"/>
                      </a:cxn>
                      <a:cxn ang="T14">
                        <a:pos x="T8" y="T9"/>
                      </a:cxn>
                    </a:cxnLst>
                    <a:rect l="T15" t="T16" r="T17" b="T18"/>
                    <a:pathLst>
                      <a:path w="37" h="30">
                        <a:moveTo>
                          <a:pt x="37" y="30"/>
                        </a:moveTo>
                        <a:lnTo>
                          <a:pt x="37" y="22"/>
                        </a:lnTo>
                        <a:lnTo>
                          <a:pt x="30" y="7"/>
                        </a:lnTo>
                        <a:lnTo>
                          <a:pt x="22" y="0"/>
                        </a:lnTo>
                        <a:lnTo>
                          <a:pt x="0" y="0"/>
                        </a:lnTo>
                      </a:path>
                    </a:pathLst>
                  </a:custGeom>
                  <a:noFill/>
                  <a:ln w="11113">
                    <a:solidFill>
                      <a:srgbClr val="BFBFBF"/>
                    </a:solidFill>
                    <a:prstDash val="solid"/>
                    <a:round/>
                    <a:headEnd/>
                    <a:tailEnd/>
                  </a:ln>
                </p:spPr>
                <p:txBody>
                  <a:bodyPr/>
                  <a:lstStyle/>
                  <a:p>
                    <a:endParaRPr lang="en-GB"/>
                  </a:p>
                </p:txBody>
              </p:sp>
              <p:sp>
                <p:nvSpPr>
                  <p:cNvPr id="32427" name="Freeform 126"/>
                  <p:cNvSpPr>
                    <a:spLocks/>
                  </p:cNvSpPr>
                  <p:nvPr/>
                </p:nvSpPr>
                <p:spPr bwMode="auto">
                  <a:xfrm>
                    <a:off x="730" y="2093"/>
                    <a:ext cx="23" cy="113"/>
                  </a:xfrm>
                  <a:custGeom>
                    <a:avLst/>
                    <a:gdLst>
                      <a:gd name="T0" fmla="*/ 23 w 23"/>
                      <a:gd name="T1" fmla="*/ 113 h 113"/>
                      <a:gd name="T2" fmla="*/ 23 w 23"/>
                      <a:gd name="T3" fmla="*/ 98 h 113"/>
                      <a:gd name="T4" fmla="*/ 23 w 23"/>
                      <a:gd name="T5" fmla="*/ 83 h 113"/>
                      <a:gd name="T6" fmla="*/ 23 w 23"/>
                      <a:gd name="T7" fmla="*/ 75 h 113"/>
                      <a:gd name="T8" fmla="*/ 15 w 23"/>
                      <a:gd name="T9" fmla="*/ 38 h 113"/>
                      <a:gd name="T10" fmla="*/ 0 w 23"/>
                      <a:gd name="T11" fmla="*/ 8 h 113"/>
                      <a:gd name="T12" fmla="*/ 0 w 23"/>
                      <a:gd name="T13" fmla="*/ 0 h 113"/>
                      <a:gd name="T14" fmla="*/ 0 60000 65536"/>
                      <a:gd name="T15" fmla="*/ 0 60000 65536"/>
                      <a:gd name="T16" fmla="*/ 0 60000 65536"/>
                      <a:gd name="T17" fmla="*/ 0 60000 65536"/>
                      <a:gd name="T18" fmla="*/ 0 60000 65536"/>
                      <a:gd name="T19" fmla="*/ 0 60000 65536"/>
                      <a:gd name="T20" fmla="*/ 0 60000 65536"/>
                      <a:gd name="T21" fmla="*/ 0 w 23"/>
                      <a:gd name="T22" fmla="*/ 0 h 113"/>
                      <a:gd name="T23" fmla="*/ 23 w 23"/>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13">
                        <a:moveTo>
                          <a:pt x="23" y="113"/>
                        </a:moveTo>
                        <a:lnTo>
                          <a:pt x="23" y="98"/>
                        </a:lnTo>
                        <a:lnTo>
                          <a:pt x="23" y="83"/>
                        </a:lnTo>
                        <a:lnTo>
                          <a:pt x="23" y="75"/>
                        </a:lnTo>
                        <a:lnTo>
                          <a:pt x="15" y="38"/>
                        </a:lnTo>
                        <a:lnTo>
                          <a:pt x="0" y="8"/>
                        </a:lnTo>
                        <a:lnTo>
                          <a:pt x="0" y="0"/>
                        </a:lnTo>
                      </a:path>
                    </a:pathLst>
                  </a:custGeom>
                  <a:noFill/>
                  <a:ln w="11113">
                    <a:solidFill>
                      <a:srgbClr val="BFBFBF"/>
                    </a:solidFill>
                    <a:prstDash val="solid"/>
                    <a:round/>
                    <a:headEnd/>
                    <a:tailEnd/>
                  </a:ln>
                </p:spPr>
                <p:txBody>
                  <a:bodyPr/>
                  <a:lstStyle/>
                  <a:p>
                    <a:endParaRPr lang="en-GB"/>
                  </a:p>
                </p:txBody>
              </p:sp>
            </p:grpSp>
          </p:grpSp>
          <p:sp>
            <p:nvSpPr>
              <p:cNvPr id="32409" name="AutoShape 127"/>
              <p:cNvSpPr>
                <a:spLocks noChangeArrowheads="1"/>
              </p:cNvSpPr>
              <p:nvPr/>
            </p:nvSpPr>
            <p:spPr bwMode="auto">
              <a:xfrm>
                <a:off x="689" y="1955"/>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0" name="Freeform 128"/>
              <p:cNvSpPr>
                <a:spLocks/>
              </p:cNvSpPr>
              <p:nvPr/>
            </p:nvSpPr>
            <p:spPr bwMode="auto">
              <a:xfrm>
                <a:off x="689" y="1947"/>
                <a:ext cx="15" cy="23"/>
              </a:xfrm>
              <a:custGeom>
                <a:avLst/>
                <a:gdLst>
                  <a:gd name="T0" fmla="*/ 8 w 15"/>
                  <a:gd name="T1" fmla="*/ 0 h 23"/>
                  <a:gd name="T2" fmla="*/ 15 w 15"/>
                  <a:gd name="T3" fmla="*/ 23 h 23"/>
                  <a:gd name="T4" fmla="*/ 8 w 15"/>
                  <a:gd name="T5" fmla="*/ 23 h 23"/>
                  <a:gd name="T6" fmla="*/ 0 w 15"/>
                  <a:gd name="T7" fmla="*/ 8 h 23"/>
                  <a:gd name="T8" fmla="*/ 8 w 15"/>
                  <a:gd name="T9" fmla="*/ 0 h 23"/>
                  <a:gd name="T10" fmla="*/ 0 60000 65536"/>
                  <a:gd name="T11" fmla="*/ 0 60000 65536"/>
                  <a:gd name="T12" fmla="*/ 0 60000 65536"/>
                  <a:gd name="T13" fmla="*/ 0 60000 65536"/>
                  <a:gd name="T14" fmla="*/ 0 60000 65536"/>
                  <a:gd name="T15" fmla="*/ 0 w 15"/>
                  <a:gd name="T16" fmla="*/ 0 h 23"/>
                  <a:gd name="T17" fmla="*/ 15 w 15"/>
                  <a:gd name="T18" fmla="*/ 23 h 23"/>
                </a:gdLst>
                <a:ahLst/>
                <a:cxnLst>
                  <a:cxn ang="T10">
                    <a:pos x="T0" y="T1"/>
                  </a:cxn>
                  <a:cxn ang="T11">
                    <a:pos x="T2" y="T3"/>
                  </a:cxn>
                  <a:cxn ang="T12">
                    <a:pos x="T4" y="T5"/>
                  </a:cxn>
                  <a:cxn ang="T13">
                    <a:pos x="T6" y="T7"/>
                  </a:cxn>
                  <a:cxn ang="T14">
                    <a:pos x="T8" y="T9"/>
                  </a:cxn>
                </a:cxnLst>
                <a:rect l="T15" t="T16" r="T17" b="T18"/>
                <a:pathLst>
                  <a:path w="15" h="23">
                    <a:moveTo>
                      <a:pt x="8" y="0"/>
                    </a:moveTo>
                    <a:lnTo>
                      <a:pt x="15" y="23"/>
                    </a:lnTo>
                    <a:lnTo>
                      <a:pt x="8" y="23"/>
                    </a:lnTo>
                    <a:lnTo>
                      <a:pt x="0" y="8"/>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1" name="AutoShape 129"/>
              <p:cNvSpPr>
                <a:spLocks noChangeArrowheads="1"/>
              </p:cNvSpPr>
              <p:nvPr/>
            </p:nvSpPr>
            <p:spPr bwMode="auto">
              <a:xfrm>
                <a:off x="652" y="1910"/>
                <a:ext cx="67"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2" name="Freeform 130"/>
              <p:cNvSpPr>
                <a:spLocks/>
              </p:cNvSpPr>
              <p:nvPr/>
            </p:nvSpPr>
            <p:spPr bwMode="auto">
              <a:xfrm>
                <a:off x="674" y="1880"/>
                <a:ext cx="23" cy="67"/>
              </a:xfrm>
              <a:custGeom>
                <a:avLst/>
                <a:gdLst>
                  <a:gd name="T0" fmla="*/ 8 w 23"/>
                  <a:gd name="T1" fmla="*/ 0 h 67"/>
                  <a:gd name="T2" fmla="*/ 23 w 23"/>
                  <a:gd name="T3" fmla="*/ 67 h 67"/>
                  <a:gd name="T4" fmla="*/ 15 w 23"/>
                  <a:gd name="T5" fmla="*/ 67 h 67"/>
                  <a:gd name="T6" fmla="*/ 0 w 23"/>
                  <a:gd name="T7" fmla="*/ 7 h 67"/>
                  <a:gd name="T8" fmla="*/ 8 w 23"/>
                  <a:gd name="T9" fmla="*/ 0 h 67"/>
                  <a:gd name="T10" fmla="*/ 0 60000 65536"/>
                  <a:gd name="T11" fmla="*/ 0 60000 65536"/>
                  <a:gd name="T12" fmla="*/ 0 60000 65536"/>
                  <a:gd name="T13" fmla="*/ 0 60000 65536"/>
                  <a:gd name="T14" fmla="*/ 0 60000 65536"/>
                  <a:gd name="T15" fmla="*/ 0 w 23"/>
                  <a:gd name="T16" fmla="*/ 0 h 67"/>
                  <a:gd name="T17" fmla="*/ 23 w 23"/>
                  <a:gd name="T18" fmla="*/ 67 h 67"/>
                </a:gdLst>
                <a:ahLst/>
                <a:cxnLst>
                  <a:cxn ang="T10">
                    <a:pos x="T0" y="T1"/>
                  </a:cxn>
                  <a:cxn ang="T11">
                    <a:pos x="T2" y="T3"/>
                  </a:cxn>
                  <a:cxn ang="T12">
                    <a:pos x="T4" y="T5"/>
                  </a:cxn>
                  <a:cxn ang="T13">
                    <a:pos x="T6" y="T7"/>
                  </a:cxn>
                  <a:cxn ang="T14">
                    <a:pos x="T8" y="T9"/>
                  </a:cxn>
                </a:cxnLst>
                <a:rect l="T15" t="T16" r="T17" b="T18"/>
                <a:pathLst>
                  <a:path w="23" h="67">
                    <a:moveTo>
                      <a:pt x="8" y="0"/>
                    </a:moveTo>
                    <a:lnTo>
                      <a:pt x="23" y="67"/>
                    </a:lnTo>
                    <a:lnTo>
                      <a:pt x="15" y="67"/>
                    </a:lnTo>
                    <a:lnTo>
                      <a:pt x="0" y="7"/>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3" name="Freeform 131"/>
              <p:cNvSpPr>
                <a:spLocks/>
              </p:cNvSpPr>
              <p:nvPr/>
            </p:nvSpPr>
            <p:spPr bwMode="auto">
              <a:xfrm>
                <a:off x="603" y="1689"/>
                <a:ext cx="37" cy="30"/>
              </a:xfrm>
              <a:custGeom>
                <a:avLst/>
                <a:gdLst>
                  <a:gd name="T0" fmla="*/ 7 w 37"/>
                  <a:gd name="T1" fmla="*/ 8 h 30"/>
                  <a:gd name="T2" fmla="*/ 0 w 37"/>
                  <a:gd name="T3" fmla="*/ 15 h 30"/>
                  <a:gd name="T4" fmla="*/ 7 w 37"/>
                  <a:gd name="T5" fmla="*/ 30 h 30"/>
                  <a:gd name="T6" fmla="*/ 37 w 37"/>
                  <a:gd name="T7" fmla="*/ 23 h 30"/>
                  <a:gd name="T8" fmla="*/ 37 w 37"/>
                  <a:gd name="T9" fmla="*/ 8 h 30"/>
                  <a:gd name="T10" fmla="*/ 22 w 37"/>
                  <a:gd name="T11" fmla="*/ 0 h 30"/>
                  <a:gd name="T12" fmla="*/ 15 w 37"/>
                  <a:gd name="T13" fmla="*/ 8 h 30"/>
                  <a:gd name="T14" fmla="*/ 7 w 37"/>
                  <a:gd name="T15" fmla="*/ 8 h 30"/>
                  <a:gd name="T16" fmla="*/ 0 60000 65536"/>
                  <a:gd name="T17" fmla="*/ 0 60000 65536"/>
                  <a:gd name="T18" fmla="*/ 0 60000 65536"/>
                  <a:gd name="T19" fmla="*/ 0 60000 65536"/>
                  <a:gd name="T20" fmla="*/ 0 60000 65536"/>
                  <a:gd name="T21" fmla="*/ 0 60000 65536"/>
                  <a:gd name="T22" fmla="*/ 0 60000 65536"/>
                  <a:gd name="T23" fmla="*/ 0 60000 65536"/>
                  <a:gd name="T24" fmla="*/ 0 w 37"/>
                  <a:gd name="T25" fmla="*/ 0 h 30"/>
                  <a:gd name="T26" fmla="*/ 37 w 37"/>
                  <a:gd name="T27" fmla="*/ 30 h 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 h="30">
                    <a:moveTo>
                      <a:pt x="7" y="8"/>
                    </a:moveTo>
                    <a:lnTo>
                      <a:pt x="0" y="15"/>
                    </a:lnTo>
                    <a:lnTo>
                      <a:pt x="7" y="30"/>
                    </a:lnTo>
                    <a:lnTo>
                      <a:pt x="37" y="23"/>
                    </a:lnTo>
                    <a:lnTo>
                      <a:pt x="37" y="8"/>
                    </a:lnTo>
                    <a:lnTo>
                      <a:pt x="22" y="0"/>
                    </a:lnTo>
                    <a:lnTo>
                      <a:pt x="15" y="8"/>
                    </a:lnTo>
                    <a:lnTo>
                      <a:pt x="7" y="8"/>
                    </a:lnTo>
                    <a:close/>
                  </a:path>
                </a:pathLst>
              </a:custGeom>
              <a:noFill/>
              <a:ln w="11113">
                <a:solidFill>
                  <a:srgbClr val="000000"/>
                </a:solidFill>
                <a:prstDash val="solid"/>
                <a:round/>
                <a:headEnd/>
                <a:tailEnd/>
              </a:ln>
            </p:spPr>
            <p:txBody>
              <a:bodyPr/>
              <a:lstStyle/>
              <a:p>
                <a:endParaRPr lang="en-GB"/>
              </a:p>
            </p:txBody>
          </p:sp>
          <p:sp>
            <p:nvSpPr>
              <p:cNvPr id="32414" name="Freeform 132"/>
              <p:cNvSpPr>
                <a:spLocks/>
              </p:cNvSpPr>
              <p:nvPr/>
            </p:nvSpPr>
            <p:spPr bwMode="auto">
              <a:xfrm>
                <a:off x="629" y="1700"/>
                <a:ext cx="15" cy="15"/>
              </a:xfrm>
              <a:custGeom>
                <a:avLst/>
                <a:gdLst>
                  <a:gd name="T0" fmla="*/ 15 w 15"/>
                  <a:gd name="T1" fmla="*/ 15 h 15"/>
                  <a:gd name="T2" fmla="*/ 15 w 15"/>
                  <a:gd name="T3" fmla="*/ 8 h 15"/>
                  <a:gd name="T4" fmla="*/ 0 w 15"/>
                  <a:gd name="T5" fmla="*/ 0 h 15"/>
                  <a:gd name="T6" fmla="*/ 8 w 15"/>
                  <a:gd name="T7" fmla="*/ 8 h 15"/>
                  <a:gd name="T8" fmla="*/ 8 w 15"/>
                  <a:gd name="T9" fmla="*/ 15 h 15"/>
                  <a:gd name="T10" fmla="*/ 15 w 15"/>
                  <a:gd name="T11" fmla="*/ 15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15" y="15"/>
                    </a:moveTo>
                    <a:lnTo>
                      <a:pt x="15" y="8"/>
                    </a:lnTo>
                    <a:lnTo>
                      <a:pt x="0" y="0"/>
                    </a:lnTo>
                    <a:lnTo>
                      <a:pt x="8" y="8"/>
                    </a:lnTo>
                    <a:lnTo>
                      <a:pt x="8" y="15"/>
                    </a:lnTo>
                    <a:lnTo>
                      <a:pt x="15" y="15"/>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5" name="Line 133"/>
              <p:cNvSpPr>
                <a:spLocks noChangeShapeType="1"/>
              </p:cNvSpPr>
              <p:nvPr/>
            </p:nvSpPr>
            <p:spPr bwMode="auto">
              <a:xfrm>
                <a:off x="625" y="1708"/>
                <a:ext cx="1" cy="1"/>
              </a:xfrm>
              <a:prstGeom prst="line">
                <a:avLst/>
              </a:prstGeom>
              <a:noFill/>
              <a:ln w="1588">
                <a:solidFill>
                  <a:srgbClr val="000000"/>
                </a:solidFill>
                <a:round/>
                <a:headEnd/>
                <a:tailEnd/>
              </a:ln>
            </p:spPr>
            <p:txBody>
              <a:bodyPr/>
              <a:lstStyle/>
              <a:p>
                <a:endParaRPr lang="en-GB"/>
              </a:p>
            </p:txBody>
          </p:sp>
          <p:sp>
            <p:nvSpPr>
              <p:cNvPr id="32416" name="AutoShape 134"/>
              <p:cNvSpPr>
                <a:spLocks noChangeArrowheads="1"/>
              </p:cNvSpPr>
              <p:nvPr/>
            </p:nvSpPr>
            <p:spPr bwMode="auto">
              <a:xfrm>
                <a:off x="547" y="1625"/>
                <a:ext cx="142" cy="23"/>
              </a:xfrm>
              <a:prstGeom prst="roundRect">
                <a:avLst>
                  <a:gd name="adj" fmla="val 0"/>
                </a:avLst>
              </a:prstGeom>
              <a:solidFill>
                <a:srgbClr val="FFFFFF"/>
              </a:solidFill>
              <a:ln w="9525">
                <a:noFill/>
                <a:round/>
                <a:headEnd/>
                <a:tailEnd/>
              </a:ln>
            </p:spPr>
            <p:txBody>
              <a:bodyPr/>
              <a:lstStyle/>
              <a:p>
                <a:endParaRPr lang="en-GB"/>
              </a:p>
            </p:txBody>
          </p:sp>
          <p:sp>
            <p:nvSpPr>
              <p:cNvPr id="32417" name="Freeform 135"/>
              <p:cNvSpPr>
                <a:spLocks/>
              </p:cNvSpPr>
              <p:nvPr/>
            </p:nvSpPr>
            <p:spPr bwMode="auto">
              <a:xfrm>
                <a:off x="588" y="1562"/>
                <a:ext cx="37" cy="135"/>
              </a:xfrm>
              <a:custGeom>
                <a:avLst/>
                <a:gdLst>
                  <a:gd name="T0" fmla="*/ 15 w 37"/>
                  <a:gd name="T1" fmla="*/ 0 h 135"/>
                  <a:gd name="T2" fmla="*/ 37 w 37"/>
                  <a:gd name="T3" fmla="*/ 135 h 135"/>
                  <a:gd name="T4" fmla="*/ 22 w 37"/>
                  <a:gd name="T5" fmla="*/ 135 h 135"/>
                  <a:gd name="T6" fmla="*/ 0 w 37"/>
                  <a:gd name="T7" fmla="*/ 7 h 135"/>
                  <a:gd name="T8" fmla="*/ 15 w 37"/>
                  <a:gd name="T9" fmla="*/ 0 h 135"/>
                  <a:gd name="T10" fmla="*/ 0 60000 65536"/>
                  <a:gd name="T11" fmla="*/ 0 60000 65536"/>
                  <a:gd name="T12" fmla="*/ 0 60000 65536"/>
                  <a:gd name="T13" fmla="*/ 0 60000 65536"/>
                  <a:gd name="T14" fmla="*/ 0 60000 65536"/>
                  <a:gd name="T15" fmla="*/ 0 w 37"/>
                  <a:gd name="T16" fmla="*/ 0 h 135"/>
                  <a:gd name="T17" fmla="*/ 37 w 37"/>
                  <a:gd name="T18" fmla="*/ 135 h 135"/>
                </a:gdLst>
                <a:ahLst/>
                <a:cxnLst>
                  <a:cxn ang="T10">
                    <a:pos x="T0" y="T1"/>
                  </a:cxn>
                  <a:cxn ang="T11">
                    <a:pos x="T2" y="T3"/>
                  </a:cxn>
                  <a:cxn ang="T12">
                    <a:pos x="T4" y="T5"/>
                  </a:cxn>
                  <a:cxn ang="T13">
                    <a:pos x="T6" y="T7"/>
                  </a:cxn>
                  <a:cxn ang="T14">
                    <a:pos x="T8" y="T9"/>
                  </a:cxn>
                </a:cxnLst>
                <a:rect l="T15" t="T16" r="T17" b="T18"/>
                <a:pathLst>
                  <a:path w="37" h="135">
                    <a:moveTo>
                      <a:pt x="15" y="0"/>
                    </a:moveTo>
                    <a:lnTo>
                      <a:pt x="37" y="135"/>
                    </a:lnTo>
                    <a:lnTo>
                      <a:pt x="22" y="135"/>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418" name="Freeform 136"/>
              <p:cNvSpPr>
                <a:spLocks/>
              </p:cNvSpPr>
              <p:nvPr/>
            </p:nvSpPr>
            <p:spPr bwMode="auto">
              <a:xfrm>
                <a:off x="607" y="1596"/>
                <a:ext cx="30" cy="104"/>
              </a:xfrm>
              <a:custGeom>
                <a:avLst/>
                <a:gdLst>
                  <a:gd name="T0" fmla="*/ 0 w 30"/>
                  <a:gd name="T1" fmla="*/ 0 h 104"/>
                  <a:gd name="T2" fmla="*/ 7 w 30"/>
                  <a:gd name="T3" fmla="*/ 0 h 104"/>
                  <a:gd name="T4" fmla="*/ 30 w 30"/>
                  <a:gd name="T5" fmla="*/ 97 h 104"/>
                  <a:gd name="T6" fmla="*/ 30 w 30"/>
                  <a:gd name="T7" fmla="*/ 104 h 104"/>
                  <a:gd name="T8" fmla="*/ 22 w 30"/>
                  <a:gd name="T9" fmla="*/ 104 h 104"/>
                  <a:gd name="T10" fmla="*/ 0 w 30"/>
                  <a:gd name="T11" fmla="*/ 7 h 104"/>
                  <a:gd name="T12" fmla="*/ 0 w 30"/>
                  <a:gd name="T13" fmla="*/ 0 h 104"/>
                  <a:gd name="T14" fmla="*/ 0 60000 65536"/>
                  <a:gd name="T15" fmla="*/ 0 60000 65536"/>
                  <a:gd name="T16" fmla="*/ 0 60000 65536"/>
                  <a:gd name="T17" fmla="*/ 0 60000 65536"/>
                  <a:gd name="T18" fmla="*/ 0 60000 65536"/>
                  <a:gd name="T19" fmla="*/ 0 60000 65536"/>
                  <a:gd name="T20" fmla="*/ 0 60000 65536"/>
                  <a:gd name="T21" fmla="*/ 0 w 30"/>
                  <a:gd name="T22" fmla="*/ 0 h 104"/>
                  <a:gd name="T23" fmla="*/ 30 w 30"/>
                  <a:gd name="T24" fmla="*/ 104 h 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0" h="104">
                    <a:moveTo>
                      <a:pt x="0" y="0"/>
                    </a:moveTo>
                    <a:lnTo>
                      <a:pt x="7" y="0"/>
                    </a:lnTo>
                    <a:lnTo>
                      <a:pt x="30" y="97"/>
                    </a:lnTo>
                    <a:lnTo>
                      <a:pt x="30" y="104"/>
                    </a:lnTo>
                    <a:lnTo>
                      <a:pt x="22" y="104"/>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9" name="Arc 137"/>
              <p:cNvSpPr>
                <a:spLocks/>
              </p:cNvSpPr>
              <p:nvPr/>
            </p:nvSpPr>
            <p:spPr bwMode="auto">
              <a:xfrm>
                <a:off x="592" y="1588"/>
                <a:ext cx="23" cy="22"/>
              </a:xfrm>
              <a:custGeom>
                <a:avLst/>
                <a:gdLst>
                  <a:gd name="T0" fmla="*/ 0 w 21600"/>
                  <a:gd name="T1" fmla="*/ 0 h 43156"/>
                  <a:gd name="T2" fmla="*/ 0 w 21600"/>
                  <a:gd name="T3" fmla="*/ 0 h 43156"/>
                  <a:gd name="T4" fmla="*/ 0 w 21600"/>
                  <a:gd name="T5" fmla="*/ 0 h 43156"/>
                  <a:gd name="T6" fmla="*/ 0 60000 65536"/>
                  <a:gd name="T7" fmla="*/ 0 60000 65536"/>
                  <a:gd name="T8" fmla="*/ 0 60000 65536"/>
                  <a:gd name="T9" fmla="*/ 0 w 21600"/>
                  <a:gd name="T10" fmla="*/ 0 h 43156"/>
                  <a:gd name="T11" fmla="*/ 21600 w 21600"/>
                  <a:gd name="T12" fmla="*/ 43156 h 43156"/>
                </a:gdLst>
                <a:ahLst/>
                <a:cxnLst>
                  <a:cxn ang="T6">
                    <a:pos x="T0" y="T1"/>
                  </a:cxn>
                  <a:cxn ang="T7">
                    <a:pos x="T2" y="T3"/>
                  </a:cxn>
                  <a:cxn ang="T8">
                    <a:pos x="T4" y="T5"/>
                  </a:cxn>
                </a:cxnLst>
                <a:rect l="T9" t="T10" r="T11" b="T12"/>
                <a:pathLst>
                  <a:path w="21600" h="43156" fill="none" extrusionOk="0">
                    <a:moveTo>
                      <a:pt x="20640" y="43156"/>
                    </a:moveTo>
                    <a:cubicBezTo>
                      <a:pt x="9095" y="42643"/>
                      <a:pt x="0" y="33134"/>
                      <a:pt x="0" y="21578"/>
                    </a:cubicBezTo>
                    <a:cubicBezTo>
                      <a:pt x="-1" y="10021"/>
                      <a:pt x="9095" y="512"/>
                      <a:pt x="20640" y="-1"/>
                    </a:cubicBezTo>
                  </a:path>
                  <a:path w="21600" h="43156" stroke="0" extrusionOk="0">
                    <a:moveTo>
                      <a:pt x="20640" y="43156"/>
                    </a:moveTo>
                    <a:cubicBezTo>
                      <a:pt x="9095" y="42643"/>
                      <a:pt x="0" y="33134"/>
                      <a:pt x="0" y="21578"/>
                    </a:cubicBezTo>
                    <a:cubicBezTo>
                      <a:pt x="-1" y="10021"/>
                      <a:pt x="9095" y="512"/>
                      <a:pt x="20640" y="-1"/>
                    </a:cubicBezTo>
                    <a:lnTo>
                      <a:pt x="21600" y="21578"/>
                    </a:lnTo>
                    <a:lnTo>
                      <a:pt x="20640" y="43156"/>
                    </a:lnTo>
                    <a:close/>
                  </a:path>
                </a:pathLst>
              </a:custGeom>
              <a:solidFill>
                <a:srgbClr val="FFFFFF"/>
              </a:solidFill>
              <a:ln w="9525">
                <a:noFill/>
                <a:round/>
                <a:headEnd/>
                <a:tailEnd/>
              </a:ln>
            </p:spPr>
            <p:txBody>
              <a:bodyPr/>
              <a:lstStyle/>
              <a:p>
                <a:endParaRPr lang="en-GB"/>
              </a:p>
            </p:txBody>
          </p:sp>
          <p:sp>
            <p:nvSpPr>
              <p:cNvPr id="32420" name="Freeform 138"/>
              <p:cNvSpPr>
                <a:spLocks/>
              </p:cNvSpPr>
              <p:nvPr/>
            </p:nvSpPr>
            <p:spPr bwMode="auto">
              <a:xfrm>
                <a:off x="592" y="1588"/>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7 w 15"/>
                  <a:gd name="T15" fmla="*/ 0 h 15"/>
                  <a:gd name="T16" fmla="*/ 15 w 15"/>
                  <a:gd name="T17" fmla="*/ 0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0"/>
                    </a:moveTo>
                    <a:lnTo>
                      <a:pt x="15" y="8"/>
                    </a:lnTo>
                    <a:lnTo>
                      <a:pt x="15" y="15"/>
                    </a:lnTo>
                    <a:lnTo>
                      <a:pt x="7" y="15"/>
                    </a:lnTo>
                    <a:lnTo>
                      <a:pt x="0" y="8"/>
                    </a:lnTo>
                    <a:lnTo>
                      <a:pt x="0" y="0"/>
                    </a:lnTo>
                    <a:lnTo>
                      <a:pt x="7" y="0"/>
                    </a:lnTo>
                    <a:lnTo>
                      <a:pt x="15" y="0"/>
                    </a:lnTo>
                    <a:close/>
                  </a:path>
                </a:pathLst>
              </a:custGeom>
              <a:solidFill>
                <a:srgbClr val="FFFFFF"/>
              </a:solidFill>
              <a:ln w="9525">
                <a:noFill/>
                <a:round/>
                <a:headEnd/>
                <a:tailEnd/>
              </a:ln>
            </p:spPr>
            <p:txBody>
              <a:bodyPr/>
              <a:lstStyle/>
              <a:p>
                <a:endParaRPr lang="en-GB"/>
              </a:p>
            </p:txBody>
          </p:sp>
          <p:sp>
            <p:nvSpPr>
              <p:cNvPr id="32421" name="Freeform 139"/>
              <p:cNvSpPr>
                <a:spLocks/>
              </p:cNvSpPr>
              <p:nvPr/>
            </p:nvSpPr>
            <p:spPr bwMode="auto">
              <a:xfrm>
                <a:off x="588" y="1584"/>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0"/>
                    </a:moveTo>
                    <a:lnTo>
                      <a:pt x="15" y="8"/>
                    </a:lnTo>
                    <a:lnTo>
                      <a:pt x="15" y="15"/>
                    </a:lnTo>
                    <a:lnTo>
                      <a:pt x="7" y="15"/>
                    </a:lnTo>
                    <a:lnTo>
                      <a:pt x="0" y="8"/>
                    </a:lnTo>
                    <a:lnTo>
                      <a:pt x="0" y="0"/>
                    </a:lnTo>
                  </a:path>
                </a:pathLst>
              </a:custGeom>
              <a:noFill/>
              <a:ln w="11113">
                <a:solidFill>
                  <a:srgbClr val="000000"/>
                </a:solidFill>
                <a:prstDash val="solid"/>
                <a:round/>
                <a:headEnd/>
                <a:tailEnd/>
              </a:ln>
            </p:spPr>
            <p:txBody>
              <a:bodyPr/>
              <a:lstStyle/>
              <a:p>
                <a:endParaRPr lang="en-GB"/>
              </a:p>
            </p:txBody>
          </p:sp>
        </p:grpSp>
        <p:grpSp>
          <p:nvGrpSpPr>
            <p:cNvPr id="31758" name="Group 140"/>
            <p:cNvGrpSpPr>
              <a:grpSpLocks/>
            </p:cNvGrpSpPr>
            <p:nvPr/>
          </p:nvGrpSpPr>
          <p:grpSpPr bwMode="auto">
            <a:xfrm>
              <a:off x="288" y="1652"/>
              <a:ext cx="169" cy="580"/>
              <a:chOff x="288" y="1652"/>
              <a:chExt cx="169" cy="580"/>
            </a:xfrm>
          </p:grpSpPr>
          <p:sp>
            <p:nvSpPr>
              <p:cNvPr id="32367" name="Freeform 141"/>
              <p:cNvSpPr>
                <a:spLocks/>
              </p:cNvSpPr>
              <p:nvPr/>
            </p:nvSpPr>
            <p:spPr bwMode="auto">
              <a:xfrm>
                <a:off x="307" y="1678"/>
                <a:ext cx="68" cy="82"/>
              </a:xfrm>
              <a:custGeom>
                <a:avLst/>
                <a:gdLst>
                  <a:gd name="T0" fmla="*/ 8 w 68"/>
                  <a:gd name="T1" fmla="*/ 60 h 82"/>
                  <a:gd name="T2" fmla="*/ 0 w 68"/>
                  <a:gd name="T3" fmla="*/ 37 h 82"/>
                  <a:gd name="T4" fmla="*/ 8 w 68"/>
                  <a:gd name="T5" fmla="*/ 22 h 82"/>
                  <a:gd name="T6" fmla="*/ 23 w 68"/>
                  <a:gd name="T7" fmla="*/ 7 h 82"/>
                  <a:gd name="T8" fmla="*/ 23 w 68"/>
                  <a:gd name="T9" fmla="*/ 0 h 82"/>
                  <a:gd name="T10" fmla="*/ 53 w 68"/>
                  <a:gd name="T11" fmla="*/ 52 h 82"/>
                  <a:gd name="T12" fmla="*/ 68 w 68"/>
                  <a:gd name="T13" fmla="*/ 60 h 82"/>
                  <a:gd name="T14" fmla="*/ 8 w 68"/>
                  <a:gd name="T15" fmla="*/ 82 h 82"/>
                  <a:gd name="T16" fmla="*/ 8 w 68"/>
                  <a:gd name="T17" fmla="*/ 75 h 82"/>
                  <a:gd name="T18" fmla="*/ 8 w 68"/>
                  <a:gd name="T19" fmla="*/ 60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8"/>
                  <a:gd name="T31" fmla="*/ 0 h 82"/>
                  <a:gd name="T32" fmla="*/ 68 w 68"/>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8" h="82">
                    <a:moveTo>
                      <a:pt x="8" y="60"/>
                    </a:moveTo>
                    <a:lnTo>
                      <a:pt x="0" y="37"/>
                    </a:lnTo>
                    <a:lnTo>
                      <a:pt x="8" y="22"/>
                    </a:lnTo>
                    <a:lnTo>
                      <a:pt x="23" y="7"/>
                    </a:lnTo>
                    <a:lnTo>
                      <a:pt x="23" y="0"/>
                    </a:lnTo>
                    <a:lnTo>
                      <a:pt x="53" y="52"/>
                    </a:lnTo>
                    <a:lnTo>
                      <a:pt x="68" y="60"/>
                    </a:lnTo>
                    <a:lnTo>
                      <a:pt x="8" y="82"/>
                    </a:lnTo>
                    <a:lnTo>
                      <a:pt x="8" y="75"/>
                    </a:lnTo>
                    <a:lnTo>
                      <a:pt x="8" y="60"/>
                    </a:lnTo>
                    <a:close/>
                  </a:path>
                </a:pathLst>
              </a:custGeom>
              <a:solidFill>
                <a:srgbClr val="FFFFFF"/>
              </a:solidFill>
              <a:ln w="9525">
                <a:noFill/>
                <a:round/>
                <a:headEnd/>
                <a:tailEnd/>
              </a:ln>
            </p:spPr>
            <p:txBody>
              <a:bodyPr/>
              <a:lstStyle/>
              <a:p>
                <a:endParaRPr lang="en-GB"/>
              </a:p>
            </p:txBody>
          </p:sp>
          <p:sp>
            <p:nvSpPr>
              <p:cNvPr id="32368" name="Freeform 142"/>
              <p:cNvSpPr>
                <a:spLocks/>
              </p:cNvSpPr>
              <p:nvPr/>
            </p:nvSpPr>
            <p:spPr bwMode="auto">
              <a:xfrm>
                <a:off x="311" y="1674"/>
                <a:ext cx="60" cy="82"/>
              </a:xfrm>
              <a:custGeom>
                <a:avLst/>
                <a:gdLst>
                  <a:gd name="T0" fmla="*/ 0 w 60"/>
                  <a:gd name="T1" fmla="*/ 53 h 82"/>
                  <a:gd name="T2" fmla="*/ 0 w 60"/>
                  <a:gd name="T3" fmla="*/ 23 h 82"/>
                  <a:gd name="T4" fmla="*/ 15 w 60"/>
                  <a:gd name="T5" fmla="*/ 8 h 82"/>
                  <a:gd name="T6" fmla="*/ 22 w 60"/>
                  <a:gd name="T7" fmla="*/ 0 h 82"/>
                  <a:gd name="T8" fmla="*/ 45 w 60"/>
                  <a:gd name="T9" fmla="*/ 45 h 82"/>
                  <a:gd name="T10" fmla="*/ 60 w 60"/>
                  <a:gd name="T11" fmla="*/ 53 h 82"/>
                  <a:gd name="T12" fmla="*/ 0 w 60"/>
                  <a:gd name="T13" fmla="*/ 82 h 82"/>
                  <a:gd name="T14" fmla="*/ 0 w 60"/>
                  <a:gd name="T15" fmla="*/ 75 h 82"/>
                  <a:gd name="T16" fmla="*/ 0 w 60"/>
                  <a:gd name="T17" fmla="*/ 60 h 82"/>
                  <a:gd name="T18" fmla="*/ 0 w 60"/>
                  <a:gd name="T19" fmla="*/ 53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82"/>
                  <a:gd name="T32" fmla="*/ 60 w 60"/>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82">
                    <a:moveTo>
                      <a:pt x="0" y="53"/>
                    </a:moveTo>
                    <a:lnTo>
                      <a:pt x="0" y="23"/>
                    </a:lnTo>
                    <a:lnTo>
                      <a:pt x="15" y="8"/>
                    </a:lnTo>
                    <a:lnTo>
                      <a:pt x="22" y="0"/>
                    </a:lnTo>
                    <a:lnTo>
                      <a:pt x="45" y="45"/>
                    </a:lnTo>
                    <a:lnTo>
                      <a:pt x="60" y="53"/>
                    </a:lnTo>
                    <a:lnTo>
                      <a:pt x="0" y="82"/>
                    </a:lnTo>
                    <a:lnTo>
                      <a:pt x="0" y="75"/>
                    </a:lnTo>
                    <a:lnTo>
                      <a:pt x="0" y="60"/>
                    </a:lnTo>
                    <a:lnTo>
                      <a:pt x="0" y="53"/>
                    </a:lnTo>
                    <a:close/>
                  </a:path>
                </a:pathLst>
              </a:custGeom>
              <a:noFill/>
              <a:ln w="11113">
                <a:solidFill>
                  <a:srgbClr val="000000"/>
                </a:solidFill>
                <a:prstDash val="solid"/>
                <a:round/>
                <a:headEnd/>
                <a:tailEnd/>
              </a:ln>
            </p:spPr>
            <p:txBody>
              <a:bodyPr/>
              <a:lstStyle/>
              <a:p>
                <a:endParaRPr lang="en-GB"/>
              </a:p>
            </p:txBody>
          </p:sp>
          <p:sp>
            <p:nvSpPr>
              <p:cNvPr id="32369" name="Freeform 143"/>
              <p:cNvSpPr>
                <a:spLocks/>
              </p:cNvSpPr>
              <p:nvPr/>
            </p:nvSpPr>
            <p:spPr bwMode="auto">
              <a:xfrm>
                <a:off x="292" y="1663"/>
                <a:ext cx="165" cy="569"/>
              </a:xfrm>
              <a:custGeom>
                <a:avLst/>
                <a:gdLst>
                  <a:gd name="T0" fmla="*/ 113 w 165"/>
                  <a:gd name="T1" fmla="*/ 269 h 569"/>
                  <a:gd name="T2" fmla="*/ 120 w 165"/>
                  <a:gd name="T3" fmla="*/ 374 h 569"/>
                  <a:gd name="T4" fmla="*/ 127 w 165"/>
                  <a:gd name="T5" fmla="*/ 426 h 569"/>
                  <a:gd name="T6" fmla="*/ 135 w 165"/>
                  <a:gd name="T7" fmla="*/ 471 h 569"/>
                  <a:gd name="T8" fmla="*/ 135 w 165"/>
                  <a:gd name="T9" fmla="*/ 509 h 569"/>
                  <a:gd name="T10" fmla="*/ 135 w 165"/>
                  <a:gd name="T11" fmla="*/ 531 h 569"/>
                  <a:gd name="T12" fmla="*/ 127 w 165"/>
                  <a:gd name="T13" fmla="*/ 561 h 569"/>
                  <a:gd name="T14" fmla="*/ 98 w 165"/>
                  <a:gd name="T15" fmla="*/ 569 h 569"/>
                  <a:gd name="T16" fmla="*/ 75 w 165"/>
                  <a:gd name="T17" fmla="*/ 561 h 569"/>
                  <a:gd name="T18" fmla="*/ 60 w 165"/>
                  <a:gd name="T19" fmla="*/ 539 h 569"/>
                  <a:gd name="T20" fmla="*/ 60 w 165"/>
                  <a:gd name="T21" fmla="*/ 516 h 569"/>
                  <a:gd name="T22" fmla="*/ 60 w 165"/>
                  <a:gd name="T23" fmla="*/ 479 h 569"/>
                  <a:gd name="T24" fmla="*/ 60 w 165"/>
                  <a:gd name="T25" fmla="*/ 434 h 569"/>
                  <a:gd name="T26" fmla="*/ 60 w 165"/>
                  <a:gd name="T27" fmla="*/ 374 h 569"/>
                  <a:gd name="T28" fmla="*/ 60 w 165"/>
                  <a:gd name="T29" fmla="*/ 322 h 569"/>
                  <a:gd name="T30" fmla="*/ 60 w 165"/>
                  <a:gd name="T31" fmla="*/ 269 h 569"/>
                  <a:gd name="T32" fmla="*/ 60 w 165"/>
                  <a:gd name="T33" fmla="*/ 232 h 569"/>
                  <a:gd name="T34" fmla="*/ 53 w 165"/>
                  <a:gd name="T35" fmla="*/ 202 h 569"/>
                  <a:gd name="T36" fmla="*/ 45 w 165"/>
                  <a:gd name="T37" fmla="*/ 165 h 569"/>
                  <a:gd name="T38" fmla="*/ 15 w 165"/>
                  <a:gd name="T39" fmla="*/ 135 h 569"/>
                  <a:gd name="T40" fmla="*/ 0 w 165"/>
                  <a:gd name="T41" fmla="*/ 112 h 569"/>
                  <a:gd name="T42" fmla="*/ 0 w 165"/>
                  <a:gd name="T43" fmla="*/ 105 h 569"/>
                  <a:gd name="T44" fmla="*/ 83 w 165"/>
                  <a:gd name="T45" fmla="*/ 75 h 569"/>
                  <a:gd name="T46" fmla="*/ 113 w 165"/>
                  <a:gd name="T47" fmla="*/ 37 h 569"/>
                  <a:gd name="T48" fmla="*/ 90 w 165"/>
                  <a:gd name="T49" fmla="*/ 0 h 569"/>
                  <a:gd name="T50" fmla="*/ 105 w 165"/>
                  <a:gd name="T51" fmla="*/ 0 h 569"/>
                  <a:gd name="T52" fmla="*/ 127 w 165"/>
                  <a:gd name="T53" fmla="*/ 7 h 569"/>
                  <a:gd name="T54" fmla="*/ 150 w 165"/>
                  <a:gd name="T55" fmla="*/ 22 h 569"/>
                  <a:gd name="T56" fmla="*/ 157 w 165"/>
                  <a:gd name="T57" fmla="*/ 45 h 569"/>
                  <a:gd name="T58" fmla="*/ 165 w 165"/>
                  <a:gd name="T59" fmla="*/ 67 h 569"/>
                  <a:gd name="T60" fmla="*/ 150 w 165"/>
                  <a:gd name="T61" fmla="*/ 90 h 569"/>
                  <a:gd name="T62" fmla="*/ 135 w 165"/>
                  <a:gd name="T63" fmla="*/ 120 h 569"/>
                  <a:gd name="T64" fmla="*/ 120 w 165"/>
                  <a:gd name="T65" fmla="*/ 150 h 569"/>
                  <a:gd name="T66" fmla="*/ 105 w 165"/>
                  <a:gd name="T67" fmla="*/ 194 h 569"/>
                  <a:gd name="T68" fmla="*/ 113 w 165"/>
                  <a:gd name="T69" fmla="*/ 269 h 5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69"/>
                  <a:gd name="T107" fmla="*/ 165 w 165"/>
                  <a:gd name="T108" fmla="*/ 569 h 5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69">
                    <a:moveTo>
                      <a:pt x="113" y="269"/>
                    </a:moveTo>
                    <a:lnTo>
                      <a:pt x="120" y="374"/>
                    </a:lnTo>
                    <a:lnTo>
                      <a:pt x="127" y="426"/>
                    </a:lnTo>
                    <a:lnTo>
                      <a:pt x="135" y="471"/>
                    </a:lnTo>
                    <a:lnTo>
                      <a:pt x="135" y="509"/>
                    </a:lnTo>
                    <a:lnTo>
                      <a:pt x="135" y="531"/>
                    </a:lnTo>
                    <a:lnTo>
                      <a:pt x="127" y="561"/>
                    </a:lnTo>
                    <a:lnTo>
                      <a:pt x="98" y="569"/>
                    </a:lnTo>
                    <a:lnTo>
                      <a:pt x="75" y="561"/>
                    </a:lnTo>
                    <a:lnTo>
                      <a:pt x="60" y="539"/>
                    </a:lnTo>
                    <a:lnTo>
                      <a:pt x="60" y="516"/>
                    </a:lnTo>
                    <a:lnTo>
                      <a:pt x="60" y="479"/>
                    </a:lnTo>
                    <a:lnTo>
                      <a:pt x="60" y="434"/>
                    </a:lnTo>
                    <a:lnTo>
                      <a:pt x="60" y="374"/>
                    </a:lnTo>
                    <a:lnTo>
                      <a:pt x="60" y="322"/>
                    </a:lnTo>
                    <a:lnTo>
                      <a:pt x="60" y="269"/>
                    </a:lnTo>
                    <a:lnTo>
                      <a:pt x="60" y="232"/>
                    </a:lnTo>
                    <a:lnTo>
                      <a:pt x="53" y="202"/>
                    </a:lnTo>
                    <a:lnTo>
                      <a:pt x="45" y="165"/>
                    </a:lnTo>
                    <a:lnTo>
                      <a:pt x="15" y="135"/>
                    </a:lnTo>
                    <a:lnTo>
                      <a:pt x="0" y="112"/>
                    </a:lnTo>
                    <a:lnTo>
                      <a:pt x="0" y="105"/>
                    </a:lnTo>
                    <a:lnTo>
                      <a:pt x="83" y="75"/>
                    </a:lnTo>
                    <a:lnTo>
                      <a:pt x="113" y="37"/>
                    </a:lnTo>
                    <a:lnTo>
                      <a:pt x="90" y="0"/>
                    </a:lnTo>
                    <a:lnTo>
                      <a:pt x="105" y="0"/>
                    </a:lnTo>
                    <a:lnTo>
                      <a:pt x="127" y="7"/>
                    </a:lnTo>
                    <a:lnTo>
                      <a:pt x="150" y="22"/>
                    </a:lnTo>
                    <a:lnTo>
                      <a:pt x="157" y="45"/>
                    </a:lnTo>
                    <a:lnTo>
                      <a:pt x="165" y="67"/>
                    </a:lnTo>
                    <a:lnTo>
                      <a:pt x="150" y="90"/>
                    </a:lnTo>
                    <a:lnTo>
                      <a:pt x="135" y="120"/>
                    </a:lnTo>
                    <a:lnTo>
                      <a:pt x="120" y="150"/>
                    </a:lnTo>
                    <a:lnTo>
                      <a:pt x="105" y="194"/>
                    </a:lnTo>
                    <a:lnTo>
                      <a:pt x="113" y="269"/>
                    </a:lnTo>
                    <a:close/>
                  </a:path>
                </a:pathLst>
              </a:custGeom>
              <a:solidFill>
                <a:srgbClr val="FFFFFF"/>
              </a:solidFill>
              <a:ln w="9525">
                <a:noFill/>
                <a:round/>
                <a:headEnd/>
                <a:tailEnd/>
              </a:ln>
            </p:spPr>
            <p:txBody>
              <a:bodyPr/>
              <a:lstStyle/>
              <a:p>
                <a:endParaRPr lang="en-GB"/>
              </a:p>
            </p:txBody>
          </p:sp>
          <p:sp>
            <p:nvSpPr>
              <p:cNvPr id="32370" name="Freeform 144"/>
              <p:cNvSpPr>
                <a:spLocks/>
              </p:cNvSpPr>
              <p:nvPr/>
            </p:nvSpPr>
            <p:spPr bwMode="auto">
              <a:xfrm>
                <a:off x="288" y="1652"/>
                <a:ext cx="165" cy="576"/>
              </a:xfrm>
              <a:custGeom>
                <a:avLst/>
                <a:gdLst>
                  <a:gd name="T0" fmla="*/ 113 w 165"/>
                  <a:gd name="T1" fmla="*/ 277 h 576"/>
                  <a:gd name="T2" fmla="*/ 120 w 165"/>
                  <a:gd name="T3" fmla="*/ 381 h 576"/>
                  <a:gd name="T4" fmla="*/ 135 w 165"/>
                  <a:gd name="T5" fmla="*/ 479 h 576"/>
                  <a:gd name="T6" fmla="*/ 135 w 165"/>
                  <a:gd name="T7" fmla="*/ 516 h 576"/>
                  <a:gd name="T8" fmla="*/ 135 w 165"/>
                  <a:gd name="T9" fmla="*/ 539 h 576"/>
                  <a:gd name="T10" fmla="*/ 128 w 165"/>
                  <a:gd name="T11" fmla="*/ 561 h 576"/>
                  <a:gd name="T12" fmla="*/ 98 w 165"/>
                  <a:gd name="T13" fmla="*/ 576 h 576"/>
                  <a:gd name="T14" fmla="*/ 75 w 165"/>
                  <a:gd name="T15" fmla="*/ 561 h 576"/>
                  <a:gd name="T16" fmla="*/ 68 w 165"/>
                  <a:gd name="T17" fmla="*/ 546 h 576"/>
                  <a:gd name="T18" fmla="*/ 60 w 165"/>
                  <a:gd name="T19" fmla="*/ 516 h 576"/>
                  <a:gd name="T20" fmla="*/ 60 w 165"/>
                  <a:gd name="T21" fmla="*/ 486 h 576"/>
                  <a:gd name="T22" fmla="*/ 60 w 165"/>
                  <a:gd name="T23" fmla="*/ 434 h 576"/>
                  <a:gd name="T24" fmla="*/ 60 w 165"/>
                  <a:gd name="T25" fmla="*/ 381 h 576"/>
                  <a:gd name="T26" fmla="*/ 60 w 165"/>
                  <a:gd name="T27" fmla="*/ 329 h 576"/>
                  <a:gd name="T28" fmla="*/ 60 w 165"/>
                  <a:gd name="T29" fmla="*/ 277 h 576"/>
                  <a:gd name="T30" fmla="*/ 60 w 165"/>
                  <a:gd name="T31" fmla="*/ 239 h 576"/>
                  <a:gd name="T32" fmla="*/ 60 w 165"/>
                  <a:gd name="T33" fmla="*/ 202 h 576"/>
                  <a:gd name="T34" fmla="*/ 45 w 165"/>
                  <a:gd name="T35" fmla="*/ 172 h 576"/>
                  <a:gd name="T36" fmla="*/ 23 w 165"/>
                  <a:gd name="T37" fmla="*/ 142 h 576"/>
                  <a:gd name="T38" fmla="*/ 8 w 165"/>
                  <a:gd name="T39" fmla="*/ 127 h 576"/>
                  <a:gd name="T40" fmla="*/ 8 w 165"/>
                  <a:gd name="T41" fmla="*/ 119 h 576"/>
                  <a:gd name="T42" fmla="*/ 0 w 165"/>
                  <a:gd name="T43" fmla="*/ 112 h 576"/>
                  <a:gd name="T44" fmla="*/ 83 w 165"/>
                  <a:gd name="T45" fmla="*/ 75 h 576"/>
                  <a:gd name="T46" fmla="*/ 113 w 165"/>
                  <a:gd name="T47" fmla="*/ 45 h 576"/>
                  <a:gd name="T48" fmla="*/ 98 w 165"/>
                  <a:gd name="T49" fmla="*/ 0 h 576"/>
                  <a:gd name="T50" fmla="*/ 105 w 165"/>
                  <a:gd name="T51" fmla="*/ 0 h 576"/>
                  <a:gd name="T52" fmla="*/ 128 w 165"/>
                  <a:gd name="T53" fmla="*/ 7 h 576"/>
                  <a:gd name="T54" fmla="*/ 150 w 165"/>
                  <a:gd name="T55" fmla="*/ 30 h 576"/>
                  <a:gd name="T56" fmla="*/ 158 w 165"/>
                  <a:gd name="T57" fmla="*/ 52 h 576"/>
                  <a:gd name="T58" fmla="*/ 165 w 165"/>
                  <a:gd name="T59" fmla="*/ 75 h 576"/>
                  <a:gd name="T60" fmla="*/ 158 w 165"/>
                  <a:gd name="T61" fmla="*/ 97 h 576"/>
                  <a:gd name="T62" fmla="*/ 135 w 165"/>
                  <a:gd name="T63" fmla="*/ 127 h 576"/>
                  <a:gd name="T64" fmla="*/ 120 w 165"/>
                  <a:gd name="T65" fmla="*/ 157 h 576"/>
                  <a:gd name="T66" fmla="*/ 113 w 165"/>
                  <a:gd name="T67" fmla="*/ 202 h 576"/>
                  <a:gd name="T68" fmla="*/ 113 w 165"/>
                  <a:gd name="T69" fmla="*/ 277 h 57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76"/>
                  <a:gd name="T107" fmla="*/ 165 w 165"/>
                  <a:gd name="T108" fmla="*/ 576 h 57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76">
                    <a:moveTo>
                      <a:pt x="113" y="277"/>
                    </a:moveTo>
                    <a:lnTo>
                      <a:pt x="120" y="381"/>
                    </a:lnTo>
                    <a:lnTo>
                      <a:pt x="135" y="479"/>
                    </a:lnTo>
                    <a:lnTo>
                      <a:pt x="135" y="516"/>
                    </a:lnTo>
                    <a:lnTo>
                      <a:pt x="135" y="539"/>
                    </a:lnTo>
                    <a:lnTo>
                      <a:pt x="128" y="561"/>
                    </a:lnTo>
                    <a:lnTo>
                      <a:pt x="98" y="576"/>
                    </a:lnTo>
                    <a:lnTo>
                      <a:pt x="75" y="561"/>
                    </a:lnTo>
                    <a:lnTo>
                      <a:pt x="68" y="546"/>
                    </a:lnTo>
                    <a:lnTo>
                      <a:pt x="60" y="516"/>
                    </a:lnTo>
                    <a:lnTo>
                      <a:pt x="60" y="486"/>
                    </a:lnTo>
                    <a:lnTo>
                      <a:pt x="60" y="434"/>
                    </a:lnTo>
                    <a:lnTo>
                      <a:pt x="60" y="381"/>
                    </a:lnTo>
                    <a:lnTo>
                      <a:pt x="60" y="329"/>
                    </a:lnTo>
                    <a:lnTo>
                      <a:pt x="60" y="277"/>
                    </a:lnTo>
                    <a:lnTo>
                      <a:pt x="60" y="239"/>
                    </a:lnTo>
                    <a:lnTo>
                      <a:pt x="60" y="202"/>
                    </a:lnTo>
                    <a:lnTo>
                      <a:pt x="45" y="172"/>
                    </a:lnTo>
                    <a:lnTo>
                      <a:pt x="23" y="142"/>
                    </a:lnTo>
                    <a:lnTo>
                      <a:pt x="8" y="127"/>
                    </a:lnTo>
                    <a:lnTo>
                      <a:pt x="8" y="119"/>
                    </a:lnTo>
                    <a:lnTo>
                      <a:pt x="0" y="112"/>
                    </a:lnTo>
                    <a:lnTo>
                      <a:pt x="83" y="75"/>
                    </a:lnTo>
                    <a:lnTo>
                      <a:pt x="113" y="45"/>
                    </a:lnTo>
                    <a:lnTo>
                      <a:pt x="98" y="0"/>
                    </a:lnTo>
                    <a:lnTo>
                      <a:pt x="105" y="0"/>
                    </a:lnTo>
                    <a:lnTo>
                      <a:pt x="128" y="7"/>
                    </a:lnTo>
                    <a:lnTo>
                      <a:pt x="150" y="30"/>
                    </a:lnTo>
                    <a:lnTo>
                      <a:pt x="158" y="52"/>
                    </a:lnTo>
                    <a:lnTo>
                      <a:pt x="165" y="75"/>
                    </a:lnTo>
                    <a:lnTo>
                      <a:pt x="158" y="97"/>
                    </a:lnTo>
                    <a:lnTo>
                      <a:pt x="135" y="127"/>
                    </a:lnTo>
                    <a:lnTo>
                      <a:pt x="120" y="157"/>
                    </a:lnTo>
                    <a:lnTo>
                      <a:pt x="113" y="202"/>
                    </a:lnTo>
                    <a:lnTo>
                      <a:pt x="113" y="277"/>
                    </a:lnTo>
                    <a:close/>
                  </a:path>
                </a:pathLst>
              </a:custGeom>
              <a:noFill/>
              <a:ln w="11113">
                <a:solidFill>
                  <a:srgbClr val="000000"/>
                </a:solidFill>
                <a:prstDash val="solid"/>
                <a:round/>
                <a:headEnd/>
                <a:tailEnd/>
              </a:ln>
            </p:spPr>
            <p:txBody>
              <a:bodyPr/>
              <a:lstStyle/>
              <a:p>
                <a:endParaRPr lang="en-GB"/>
              </a:p>
            </p:txBody>
          </p:sp>
          <p:sp>
            <p:nvSpPr>
              <p:cNvPr id="32371" name="Line 145"/>
              <p:cNvSpPr>
                <a:spLocks noChangeShapeType="1"/>
              </p:cNvSpPr>
              <p:nvPr/>
            </p:nvSpPr>
            <p:spPr bwMode="auto">
              <a:xfrm flipV="1">
                <a:off x="345" y="1723"/>
                <a:ext cx="10" cy="18"/>
              </a:xfrm>
              <a:prstGeom prst="line">
                <a:avLst/>
              </a:prstGeom>
              <a:noFill/>
              <a:ln w="7938">
                <a:solidFill>
                  <a:srgbClr val="000000"/>
                </a:solidFill>
                <a:round/>
                <a:headEnd/>
                <a:tailEnd/>
              </a:ln>
            </p:spPr>
            <p:txBody>
              <a:bodyPr/>
              <a:lstStyle/>
              <a:p>
                <a:endParaRPr lang="en-GB"/>
              </a:p>
            </p:txBody>
          </p:sp>
          <p:sp>
            <p:nvSpPr>
              <p:cNvPr id="32372" name="Line 146"/>
              <p:cNvSpPr>
                <a:spLocks noChangeShapeType="1"/>
              </p:cNvSpPr>
              <p:nvPr/>
            </p:nvSpPr>
            <p:spPr bwMode="auto">
              <a:xfrm flipH="1">
                <a:off x="317" y="1738"/>
                <a:ext cx="122" cy="45"/>
              </a:xfrm>
              <a:prstGeom prst="line">
                <a:avLst/>
              </a:prstGeom>
              <a:noFill/>
              <a:ln w="1588">
                <a:solidFill>
                  <a:srgbClr val="000000"/>
                </a:solidFill>
                <a:round/>
                <a:headEnd/>
                <a:tailEnd/>
              </a:ln>
            </p:spPr>
            <p:txBody>
              <a:bodyPr/>
              <a:lstStyle/>
              <a:p>
                <a:endParaRPr lang="en-GB"/>
              </a:p>
            </p:txBody>
          </p:sp>
          <p:sp>
            <p:nvSpPr>
              <p:cNvPr id="32373" name="AutoShape 147"/>
              <p:cNvSpPr>
                <a:spLocks noChangeArrowheads="1"/>
              </p:cNvSpPr>
              <p:nvPr/>
            </p:nvSpPr>
            <p:spPr bwMode="auto">
              <a:xfrm>
                <a:off x="337" y="1768"/>
                <a:ext cx="60" cy="67"/>
              </a:xfrm>
              <a:prstGeom prst="roundRect">
                <a:avLst>
                  <a:gd name="adj" fmla="val 43333"/>
                </a:avLst>
              </a:prstGeom>
              <a:solidFill>
                <a:srgbClr val="FFFFFF"/>
              </a:solidFill>
              <a:ln w="9525">
                <a:noFill/>
                <a:round/>
                <a:headEnd/>
                <a:tailEnd/>
              </a:ln>
            </p:spPr>
            <p:txBody>
              <a:bodyPr/>
              <a:lstStyle/>
              <a:p>
                <a:endParaRPr lang="en-GB"/>
              </a:p>
            </p:txBody>
          </p:sp>
          <p:sp>
            <p:nvSpPr>
              <p:cNvPr id="32374" name="Freeform 148"/>
              <p:cNvSpPr>
                <a:spLocks/>
              </p:cNvSpPr>
              <p:nvPr/>
            </p:nvSpPr>
            <p:spPr bwMode="auto">
              <a:xfrm>
                <a:off x="333" y="1764"/>
                <a:ext cx="60" cy="60"/>
              </a:xfrm>
              <a:custGeom>
                <a:avLst/>
                <a:gdLst>
                  <a:gd name="T0" fmla="*/ 15 w 60"/>
                  <a:gd name="T1" fmla="*/ 0 h 60"/>
                  <a:gd name="T2" fmla="*/ 23 w 60"/>
                  <a:gd name="T3" fmla="*/ 0 h 60"/>
                  <a:gd name="T4" fmla="*/ 38 w 60"/>
                  <a:gd name="T5" fmla="*/ 0 h 60"/>
                  <a:gd name="T6" fmla="*/ 38 w 60"/>
                  <a:gd name="T7" fmla="*/ 0 h 60"/>
                  <a:gd name="T8" fmla="*/ 45 w 60"/>
                  <a:gd name="T9" fmla="*/ 7 h 60"/>
                  <a:gd name="T10" fmla="*/ 53 w 60"/>
                  <a:gd name="T11" fmla="*/ 15 h 60"/>
                  <a:gd name="T12" fmla="*/ 53 w 60"/>
                  <a:gd name="T13" fmla="*/ 15 h 60"/>
                  <a:gd name="T14" fmla="*/ 53 w 60"/>
                  <a:gd name="T15" fmla="*/ 15 h 60"/>
                  <a:gd name="T16" fmla="*/ 60 w 60"/>
                  <a:gd name="T17" fmla="*/ 22 h 60"/>
                  <a:gd name="T18" fmla="*/ 60 w 60"/>
                  <a:gd name="T19" fmla="*/ 30 h 60"/>
                  <a:gd name="T20" fmla="*/ 53 w 60"/>
                  <a:gd name="T21" fmla="*/ 37 h 60"/>
                  <a:gd name="T22" fmla="*/ 53 w 60"/>
                  <a:gd name="T23" fmla="*/ 45 h 60"/>
                  <a:gd name="T24" fmla="*/ 45 w 60"/>
                  <a:gd name="T25" fmla="*/ 52 h 60"/>
                  <a:gd name="T26" fmla="*/ 38 w 60"/>
                  <a:gd name="T27" fmla="*/ 52 h 60"/>
                  <a:gd name="T28" fmla="*/ 38 w 60"/>
                  <a:gd name="T29" fmla="*/ 52 h 60"/>
                  <a:gd name="T30" fmla="*/ 30 w 60"/>
                  <a:gd name="T31" fmla="*/ 60 h 60"/>
                  <a:gd name="T32" fmla="*/ 23 w 60"/>
                  <a:gd name="T33" fmla="*/ 60 h 60"/>
                  <a:gd name="T34" fmla="*/ 15 w 60"/>
                  <a:gd name="T35" fmla="*/ 52 h 60"/>
                  <a:gd name="T36" fmla="*/ 15 w 60"/>
                  <a:gd name="T37" fmla="*/ 52 h 60"/>
                  <a:gd name="T38" fmla="*/ 8 w 60"/>
                  <a:gd name="T39" fmla="*/ 45 h 60"/>
                  <a:gd name="T40" fmla="*/ 0 w 60"/>
                  <a:gd name="T41" fmla="*/ 37 h 60"/>
                  <a:gd name="T42" fmla="*/ 0 w 60"/>
                  <a:gd name="T43" fmla="*/ 37 h 60"/>
                  <a:gd name="T44" fmla="*/ 0 w 60"/>
                  <a:gd name="T45" fmla="*/ 37 h 60"/>
                  <a:gd name="T46" fmla="*/ 0 w 60"/>
                  <a:gd name="T47" fmla="*/ 22 h 60"/>
                  <a:gd name="T48" fmla="*/ 0 w 60"/>
                  <a:gd name="T49" fmla="*/ 15 h 60"/>
                  <a:gd name="T50" fmla="*/ 0 w 60"/>
                  <a:gd name="T51" fmla="*/ 15 h 60"/>
                  <a:gd name="T52" fmla="*/ 8 w 60"/>
                  <a:gd name="T53" fmla="*/ 7 h 60"/>
                  <a:gd name="T54" fmla="*/ 15 w 60"/>
                  <a:gd name="T55" fmla="*/ 0 h 60"/>
                  <a:gd name="T56" fmla="*/ 15 w 60"/>
                  <a:gd name="T57" fmla="*/ 0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0"/>
                  <a:gd name="T88" fmla="*/ 0 h 60"/>
                  <a:gd name="T89" fmla="*/ 60 w 60"/>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0" h="60">
                    <a:moveTo>
                      <a:pt x="15" y="0"/>
                    </a:moveTo>
                    <a:lnTo>
                      <a:pt x="23" y="0"/>
                    </a:lnTo>
                    <a:lnTo>
                      <a:pt x="38" y="0"/>
                    </a:lnTo>
                    <a:lnTo>
                      <a:pt x="45" y="7"/>
                    </a:lnTo>
                    <a:lnTo>
                      <a:pt x="53" y="15"/>
                    </a:lnTo>
                    <a:lnTo>
                      <a:pt x="60" y="22"/>
                    </a:lnTo>
                    <a:lnTo>
                      <a:pt x="60" y="30"/>
                    </a:lnTo>
                    <a:lnTo>
                      <a:pt x="53" y="37"/>
                    </a:lnTo>
                    <a:lnTo>
                      <a:pt x="53" y="45"/>
                    </a:lnTo>
                    <a:lnTo>
                      <a:pt x="45" y="52"/>
                    </a:lnTo>
                    <a:lnTo>
                      <a:pt x="38" y="52"/>
                    </a:lnTo>
                    <a:lnTo>
                      <a:pt x="30" y="60"/>
                    </a:lnTo>
                    <a:lnTo>
                      <a:pt x="23" y="60"/>
                    </a:lnTo>
                    <a:lnTo>
                      <a:pt x="15" y="52"/>
                    </a:lnTo>
                    <a:lnTo>
                      <a:pt x="8" y="45"/>
                    </a:lnTo>
                    <a:lnTo>
                      <a:pt x="0" y="37"/>
                    </a:lnTo>
                    <a:lnTo>
                      <a:pt x="0" y="22"/>
                    </a:lnTo>
                    <a:lnTo>
                      <a:pt x="0" y="15"/>
                    </a:lnTo>
                    <a:lnTo>
                      <a:pt x="8"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375" name="Freeform 149"/>
              <p:cNvSpPr>
                <a:spLocks/>
              </p:cNvSpPr>
              <p:nvPr/>
            </p:nvSpPr>
            <p:spPr bwMode="auto">
              <a:xfrm>
                <a:off x="330" y="1768"/>
                <a:ext cx="67" cy="52"/>
              </a:xfrm>
              <a:custGeom>
                <a:avLst/>
                <a:gdLst>
                  <a:gd name="T0" fmla="*/ 52 w 67"/>
                  <a:gd name="T1" fmla="*/ 0 h 52"/>
                  <a:gd name="T2" fmla="*/ 0 w 67"/>
                  <a:gd name="T3" fmla="*/ 22 h 52"/>
                  <a:gd name="T4" fmla="*/ 15 w 67"/>
                  <a:gd name="T5" fmla="*/ 52 h 52"/>
                  <a:gd name="T6" fmla="*/ 67 w 67"/>
                  <a:gd name="T7" fmla="*/ 30 h 52"/>
                  <a:gd name="T8" fmla="*/ 60 w 67"/>
                  <a:gd name="T9" fmla="*/ 15 h 52"/>
                  <a:gd name="T10" fmla="*/ 52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52" y="0"/>
                    </a:moveTo>
                    <a:lnTo>
                      <a:pt x="0" y="22"/>
                    </a:lnTo>
                    <a:lnTo>
                      <a:pt x="15" y="52"/>
                    </a:lnTo>
                    <a:lnTo>
                      <a:pt x="67" y="30"/>
                    </a:lnTo>
                    <a:lnTo>
                      <a:pt x="60" y="15"/>
                    </a:lnTo>
                    <a:lnTo>
                      <a:pt x="52"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76" name="Freeform 150"/>
              <p:cNvSpPr>
                <a:spLocks/>
              </p:cNvSpPr>
              <p:nvPr/>
            </p:nvSpPr>
            <p:spPr bwMode="auto">
              <a:xfrm>
                <a:off x="326" y="1764"/>
                <a:ext cx="67" cy="52"/>
              </a:xfrm>
              <a:custGeom>
                <a:avLst/>
                <a:gdLst>
                  <a:gd name="T0" fmla="*/ 60 w 67"/>
                  <a:gd name="T1" fmla="*/ 0 h 52"/>
                  <a:gd name="T2" fmla="*/ 0 w 67"/>
                  <a:gd name="T3" fmla="*/ 22 h 52"/>
                  <a:gd name="T4" fmla="*/ 15 w 67"/>
                  <a:gd name="T5" fmla="*/ 52 h 52"/>
                  <a:gd name="T6" fmla="*/ 67 w 67"/>
                  <a:gd name="T7" fmla="*/ 30 h 52"/>
                  <a:gd name="T8" fmla="*/ 60 w 67"/>
                  <a:gd name="T9" fmla="*/ 15 h 52"/>
                  <a:gd name="T10" fmla="*/ 60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60" y="0"/>
                    </a:moveTo>
                    <a:lnTo>
                      <a:pt x="0" y="22"/>
                    </a:lnTo>
                    <a:lnTo>
                      <a:pt x="15" y="52"/>
                    </a:lnTo>
                    <a:lnTo>
                      <a:pt x="67" y="30"/>
                    </a:lnTo>
                    <a:lnTo>
                      <a:pt x="60" y="15"/>
                    </a:lnTo>
                    <a:lnTo>
                      <a:pt x="60" y="0"/>
                    </a:lnTo>
                    <a:close/>
                  </a:path>
                </a:pathLst>
              </a:custGeom>
              <a:noFill/>
              <a:ln w="11113">
                <a:solidFill>
                  <a:srgbClr val="000000"/>
                </a:solidFill>
                <a:prstDash val="solid"/>
                <a:round/>
                <a:headEnd/>
                <a:tailEnd/>
              </a:ln>
            </p:spPr>
            <p:txBody>
              <a:bodyPr/>
              <a:lstStyle/>
              <a:p>
                <a:endParaRPr lang="en-GB"/>
              </a:p>
            </p:txBody>
          </p:sp>
          <p:sp>
            <p:nvSpPr>
              <p:cNvPr id="32377" name="Oval 151"/>
              <p:cNvSpPr>
                <a:spLocks noChangeArrowheads="1"/>
              </p:cNvSpPr>
              <p:nvPr/>
            </p:nvSpPr>
            <p:spPr bwMode="auto">
              <a:xfrm>
                <a:off x="367" y="2164"/>
                <a:ext cx="52" cy="60"/>
              </a:xfrm>
              <a:prstGeom prst="ellipse">
                <a:avLst/>
              </a:prstGeom>
              <a:solidFill>
                <a:srgbClr val="FFFFFF"/>
              </a:solidFill>
              <a:ln w="11113">
                <a:solidFill>
                  <a:srgbClr val="000000"/>
                </a:solidFill>
                <a:round/>
                <a:headEnd/>
                <a:tailEnd/>
              </a:ln>
            </p:spPr>
            <p:txBody>
              <a:bodyPr/>
              <a:lstStyle/>
              <a:p>
                <a:endParaRPr lang="en-GB"/>
              </a:p>
            </p:txBody>
          </p:sp>
          <p:sp>
            <p:nvSpPr>
              <p:cNvPr id="32378" name="Freeform 152"/>
              <p:cNvSpPr>
                <a:spLocks/>
              </p:cNvSpPr>
              <p:nvPr/>
            </p:nvSpPr>
            <p:spPr bwMode="auto">
              <a:xfrm>
                <a:off x="360" y="1857"/>
                <a:ext cx="52" cy="307"/>
              </a:xfrm>
              <a:custGeom>
                <a:avLst/>
                <a:gdLst>
                  <a:gd name="T0" fmla="*/ 30 w 52"/>
                  <a:gd name="T1" fmla="*/ 8 h 307"/>
                  <a:gd name="T2" fmla="*/ 52 w 52"/>
                  <a:gd name="T3" fmla="*/ 292 h 307"/>
                  <a:gd name="T4" fmla="*/ 52 w 52"/>
                  <a:gd name="T5" fmla="*/ 300 h 307"/>
                  <a:gd name="T6" fmla="*/ 45 w 52"/>
                  <a:gd name="T7" fmla="*/ 300 h 307"/>
                  <a:gd name="T8" fmla="*/ 30 w 52"/>
                  <a:gd name="T9" fmla="*/ 300 h 307"/>
                  <a:gd name="T10" fmla="*/ 15 w 52"/>
                  <a:gd name="T11" fmla="*/ 300 h 307"/>
                  <a:gd name="T12" fmla="*/ 7 w 52"/>
                  <a:gd name="T13" fmla="*/ 307 h 307"/>
                  <a:gd name="T14" fmla="*/ 7 w 52"/>
                  <a:gd name="T15" fmla="*/ 300 h 307"/>
                  <a:gd name="T16" fmla="*/ 7 w 52"/>
                  <a:gd name="T17" fmla="*/ 292 h 307"/>
                  <a:gd name="T18" fmla="*/ 0 w 52"/>
                  <a:gd name="T19" fmla="*/ 8 h 307"/>
                  <a:gd name="T20" fmla="*/ 0 w 52"/>
                  <a:gd name="T21" fmla="*/ 0 h 307"/>
                  <a:gd name="T22" fmla="*/ 7 w 52"/>
                  <a:gd name="T23" fmla="*/ 0 h 307"/>
                  <a:gd name="T24" fmla="*/ 22 w 52"/>
                  <a:gd name="T25" fmla="*/ 0 h 307"/>
                  <a:gd name="T26" fmla="*/ 30 w 52"/>
                  <a:gd name="T27" fmla="*/ 8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307"/>
                  <a:gd name="T44" fmla="*/ 52 w 52"/>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307">
                    <a:moveTo>
                      <a:pt x="30" y="8"/>
                    </a:moveTo>
                    <a:lnTo>
                      <a:pt x="52" y="292"/>
                    </a:lnTo>
                    <a:lnTo>
                      <a:pt x="52" y="300"/>
                    </a:lnTo>
                    <a:lnTo>
                      <a:pt x="45" y="300"/>
                    </a:lnTo>
                    <a:lnTo>
                      <a:pt x="30" y="300"/>
                    </a:lnTo>
                    <a:lnTo>
                      <a:pt x="15" y="300"/>
                    </a:lnTo>
                    <a:lnTo>
                      <a:pt x="7" y="307"/>
                    </a:lnTo>
                    <a:lnTo>
                      <a:pt x="7" y="300"/>
                    </a:lnTo>
                    <a:lnTo>
                      <a:pt x="7" y="292"/>
                    </a:lnTo>
                    <a:lnTo>
                      <a:pt x="0" y="8"/>
                    </a:lnTo>
                    <a:lnTo>
                      <a:pt x="0" y="0"/>
                    </a:lnTo>
                    <a:lnTo>
                      <a:pt x="7" y="0"/>
                    </a:lnTo>
                    <a:lnTo>
                      <a:pt x="22" y="0"/>
                    </a:lnTo>
                    <a:lnTo>
                      <a:pt x="30" y="8"/>
                    </a:lnTo>
                    <a:close/>
                  </a:path>
                </a:pathLst>
              </a:custGeom>
              <a:solidFill>
                <a:srgbClr val="FFFFFF"/>
              </a:solidFill>
              <a:ln w="9525">
                <a:noFill/>
                <a:round/>
                <a:headEnd/>
                <a:tailEnd/>
              </a:ln>
            </p:spPr>
            <p:txBody>
              <a:bodyPr/>
              <a:lstStyle/>
              <a:p>
                <a:endParaRPr lang="en-GB"/>
              </a:p>
            </p:txBody>
          </p:sp>
          <p:sp>
            <p:nvSpPr>
              <p:cNvPr id="32379" name="Freeform 153"/>
              <p:cNvSpPr>
                <a:spLocks/>
              </p:cNvSpPr>
              <p:nvPr/>
            </p:nvSpPr>
            <p:spPr bwMode="auto">
              <a:xfrm>
                <a:off x="356" y="1846"/>
                <a:ext cx="52" cy="307"/>
              </a:xfrm>
              <a:custGeom>
                <a:avLst/>
                <a:gdLst>
                  <a:gd name="T0" fmla="*/ 30 w 52"/>
                  <a:gd name="T1" fmla="*/ 15 h 307"/>
                  <a:gd name="T2" fmla="*/ 52 w 52"/>
                  <a:gd name="T3" fmla="*/ 300 h 307"/>
                  <a:gd name="T4" fmla="*/ 52 w 52"/>
                  <a:gd name="T5" fmla="*/ 307 h 307"/>
                  <a:gd name="T6" fmla="*/ 45 w 52"/>
                  <a:gd name="T7" fmla="*/ 307 h 307"/>
                  <a:gd name="T8" fmla="*/ 30 w 52"/>
                  <a:gd name="T9" fmla="*/ 307 h 307"/>
                  <a:gd name="T10" fmla="*/ 15 w 52"/>
                  <a:gd name="T11" fmla="*/ 307 h 307"/>
                  <a:gd name="T12" fmla="*/ 7 w 52"/>
                  <a:gd name="T13" fmla="*/ 307 h 307"/>
                  <a:gd name="T14" fmla="*/ 7 w 52"/>
                  <a:gd name="T15" fmla="*/ 300 h 307"/>
                  <a:gd name="T16" fmla="*/ 0 w 52"/>
                  <a:gd name="T17" fmla="*/ 15 h 307"/>
                  <a:gd name="T18" fmla="*/ 0 w 52"/>
                  <a:gd name="T19" fmla="*/ 8 h 307"/>
                  <a:gd name="T20" fmla="*/ 7 w 52"/>
                  <a:gd name="T21" fmla="*/ 0 h 307"/>
                  <a:gd name="T22" fmla="*/ 22 w 52"/>
                  <a:gd name="T23" fmla="*/ 8 h 307"/>
                  <a:gd name="T24" fmla="*/ 30 w 52"/>
                  <a:gd name="T25" fmla="*/ 15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
                  <a:gd name="T40" fmla="*/ 0 h 307"/>
                  <a:gd name="T41" fmla="*/ 52 w 52"/>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 h="307">
                    <a:moveTo>
                      <a:pt x="30" y="15"/>
                    </a:moveTo>
                    <a:lnTo>
                      <a:pt x="52" y="300"/>
                    </a:lnTo>
                    <a:lnTo>
                      <a:pt x="52" y="307"/>
                    </a:lnTo>
                    <a:lnTo>
                      <a:pt x="45" y="307"/>
                    </a:lnTo>
                    <a:lnTo>
                      <a:pt x="30" y="307"/>
                    </a:lnTo>
                    <a:lnTo>
                      <a:pt x="15" y="307"/>
                    </a:lnTo>
                    <a:lnTo>
                      <a:pt x="7" y="307"/>
                    </a:lnTo>
                    <a:lnTo>
                      <a:pt x="7" y="300"/>
                    </a:lnTo>
                    <a:lnTo>
                      <a:pt x="0" y="15"/>
                    </a:lnTo>
                    <a:lnTo>
                      <a:pt x="0" y="8"/>
                    </a:lnTo>
                    <a:lnTo>
                      <a:pt x="7" y="0"/>
                    </a:lnTo>
                    <a:lnTo>
                      <a:pt x="22" y="8"/>
                    </a:lnTo>
                    <a:lnTo>
                      <a:pt x="30" y="15"/>
                    </a:lnTo>
                    <a:close/>
                  </a:path>
                </a:pathLst>
              </a:custGeom>
              <a:noFill/>
              <a:ln w="11113">
                <a:solidFill>
                  <a:srgbClr val="000000"/>
                </a:solidFill>
                <a:prstDash val="solid"/>
                <a:round/>
                <a:headEnd/>
                <a:tailEnd/>
              </a:ln>
            </p:spPr>
            <p:txBody>
              <a:bodyPr/>
              <a:lstStyle/>
              <a:p>
                <a:endParaRPr lang="en-GB"/>
              </a:p>
            </p:txBody>
          </p:sp>
        </p:grpSp>
        <p:sp>
          <p:nvSpPr>
            <p:cNvPr id="31759" name="Freeform 154"/>
            <p:cNvSpPr>
              <a:spLocks/>
            </p:cNvSpPr>
            <p:nvPr/>
          </p:nvSpPr>
          <p:spPr bwMode="auto">
            <a:xfrm>
              <a:off x="236" y="1869"/>
              <a:ext cx="539" cy="441"/>
            </a:xfrm>
            <a:custGeom>
              <a:avLst/>
              <a:gdLst>
                <a:gd name="T0" fmla="*/ 0 w 539"/>
                <a:gd name="T1" fmla="*/ 441 h 441"/>
                <a:gd name="T2" fmla="*/ 0 w 539"/>
                <a:gd name="T3" fmla="*/ 0 h 441"/>
                <a:gd name="T4" fmla="*/ 22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2"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60" name="Rectangle 155"/>
            <p:cNvSpPr>
              <a:spLocks noChangeArrowheads="1"/>
            </p:cNvSpPr>
            <p:nvPr/>
          </p:nvSpPr>
          <p:spPr bwMode="auto">
            <a:xfrm>
              <a:off x="375" y="2039"/>
              <a:ext cx="634"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YES</a:t>
              </a:r>
              <a:endParaRPr lang="en-GB"/>
            </a:p>
          </p:txBody>
        </p:sp>
        <p:grpSp>
          <p:nvGrpSpPr>
            <p:cNvPr id="31761" name="Group 156"/>
            <p:cNvGrpSpPr>
              <a:grpSpLocks/>
            </p:cNvGrpSpPr>
            <p:nvPr/>
          </p:nvGrpSpPr>
          <p:grpSpPr bwMode="auto">
            <a:xfrm>
              <a:off x="232" y="1977"/>
              <a:ext cx="562" cy="45"/>
              <a:chOff x="232" y="1977"/>
              <a:chExt cx="562" cy="45"/>
            </a:xfrm>
          </p:grpSpPr>
          <p:sp>
            <p:nvSpPr>
              <p:cNvPr id="32365" name="Arc 157"/>
              <p:cNvSpPr>
                <a:spLocks/>
              </p:cNvSpPr>
              <p:nvPr/>
            </p:nvSpPr>
            <p:spPr bwMode="auto">
              <a:xfrm>
                <a:off x="232"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6" name="Arc 158"/>
              <p:cNvSpPr>
                <a:spLocks/>
              </p:cNvSpPr>
              <p:nvPr/>
            </p:nvSpPr>
            <p:spPr bwMode="auto">
              <a:xfrm>
                <a:off x="513"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2" name="Group 159"/>
            <p:cNvGrpSpPr>
              <a:grpSpLocks/>
            </p:cNvGrpSpPr>
            <p:nvPr/>
          </p:nvGrpSpPr>
          <p:grpSpPr bwMode="auto">
            <a:xfrm>
              <a:off x="232" y="2209"/>
              <a:ext cx="562" cy="45"/>
              <a:chOff x="232" y="2209"/>
              <a:chExt cx="562" cy="45"/>
            </a:xfrm>
          </p:grpSpPr>
          <p:sp>
            <p:nvSpPr>
              <p:cNvPr id="32363" name="Arc 160"/>
              <p:cNvSpPr>
                <a:spLocks/>
              </p:cNvSpPr>
              <p:nvPr/>
            </p:nvSpPr>
            <p:spPr bwMode="auto">
              <a:xfrm>
                <a:off x="232"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4" name="Arc 161"/>
              <p:cNvSpPr>
                <a:spLocks/>
              </p:cNvSpPr>
              <p:nvPr/>
            </p:nvSpPr>
            <p:spPr bwMode="auto">
              <a:xfrm>
                <a:off x="513"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3" name="Group 162"/>
            <p:cNvGrpSpPr>
              <a:grpSpLocks/>
            </p:cNvGrpSpPr>
            <p:nvPr/>
          </p:nvGrpSpPr>
          <p:grpSpPr bwMode="auto">
            <a:xfrm>
              <a:off x="232" y="2314"/>
              <a:ext cx="562" cy="45"/>
              <a:chOff x="232" y="2314"/>
              <a:chExt cx="562" cy="45"/>
            </a:xfrm>
          </p:grpSpPr>
          <p:sp>
            <p:nvSpPr>
              <p:cNvPr id="32359" name="Arc 163"/>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525">
                <a:noFill/>
                <a:round/>
                <a:headEnd/>
                <a:tailEnd/>
              </a:ln>
            </p:spPr>
            <p:txBody>
              <a:bodyPr/>
              <a:lstStyle/>
              <a:p>
                <a:endParaRPr lang="en-GB"/>
              </a:p>
            </p:txBody>
          </p:sp>
          <p:sp>
            <p:nvSpPr>
              <p:cNvPr id="32360" name="Arc 164"/>
              <p:cNvSpPr>
                <a:spLocks/>
              </p:cNvSpPr>
              <p:nvPr/>
            </p:nvSpPr>
            <p:spPr bwMode="auto">
              <a:xfrm>
                <a:off x="232"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361" name="Arc 165"/>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525">
                <a:noFill/>
                <a:round/>
                <a:headEnd/>
                <a:tailEnd/>
              </a:ln>
            </p:spPr>
            <p:txBody>
              <a:bodyPr/>
              <a:lstStyle/>
              <a:p>
                <a:endParaRPr lang="en-GB"/>
              </a:p>
            </p:txBody>
          </p:sp>
          <p:sp>
            <p:nvSpPr>
              <p:cNvPr id="32362" name="Arc 166"/>
              <p:cNvSpPr>
                <a:spLocks/>
              </p:cNvSpPr>
              <p:nvPr/>
            </p:nvSpPr>
            <p:spPr bwMode="auto">
              <a:xfrm>
                <a:off x="513"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64" name="Group 167"/>
            <p:cNvGrpSpPr>
              <a:grpSpLocks/>
            </p:cNvGrpSpPr>
            <p:nvPr/>
          </p:nvGrpSpPr>
          <p:grpSpPr bwMode="auto">
            <a:xfrm>
              <a:off x="240" y="2314"/>
              <a:ext cx="546" cy="37"/>
              <a:chOff x="240" y="2314"/>
              <a:chExt cx="546" cy="37"/>
            </a:xfrm>
          </p:grpSpPr>
          <p:sp>
            <p:nvSpPr>
              <p:cNvPr id="32357" name="Arc 168"/>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11113">
                <a:solidFill>
                  <a:srgbClr val="000000"/>
                </a:solidFill>
                <a:round/>
                <a:headEnd/>
                <a:tailEnd/>
              </a:ln>
            </p:spPr>
            <p:txBody>
              <a:bodyPr/>
              <a:lstStyle/>
              <a:p>
                <a:endParaRPr lang="en-GB"/>
              </a:p>
            </p:txBody>
          </p:sp>
          <p:sp>
            <p:nvSpPr>
              <p:cNvPr id="32358" name="Arc 169"/>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1113">
                <a:solidFill>
                  <a:srgbClr val="000000"/>
                </a:solidFill>
                <a:round/>
                <a:headEnd/>
                <a:tailEnd/>
              </a:ln>
            </p:spPr>
            <p:txBody>
              <a:bodyPr/>
              <a:lstStyle/>
              <a:p>
                <a:endParaRPr lang="en-GB"/>
              </a:p>
            </p:txBody>
          </p:sp>
        </p:grpSp>
        <p:sp>
          <p:nvSpPr>
            <p:cNvPr id="31765" name="Oval 170"/>
            <p:cNvSpPr>
              <a:spLocks noChangeArrowheads="1"/>
            </p:cNvSpPr>
            <p:nvPr/>
          </p:nvSpPr>
          <p:spPr bwMode="auto">
            <a:xfrm>
              <a:off x="914" y="1835"/>
              <a:ext cx="547" cy="75"/>
            </a:xfrm>
            <a:prstGeom prst="ellipse">
              <a:avLst/>
            </a:prstGeom>
            <a:solidFill>
              <a:srgbClr val="FFFFFF"/>
            </a:solidFill>
            <a:ln w="11113">
              <a:solidFill>
                <a:srgbClr val="000000"/>
              </a:solidFill>
              <a:round/>
              <a:headEnd/>
              <a:tailEnd/>
            </a:ln>
          </p:spPr>
          <p:txBody>
            <a:bodyPr/>
            <a:lstStyle/>
            <a:p>
              <a:endParaRPr lang="en-GB"/>
            </a:p>
          </p:txBody>
        </p:sp>
        <p:grpSp>
          <p:nvGrpSpPr>
            <p:cNvPr id="31766" name="Group 171"/>
            <p:cNvGrpSpPr>
              <a:grpSpLocks/>
            </p:cNvGrpSpPr>
            <p:nvPr/>
          </p:nvGrpSpPr>
          <p:grpSpPr bwMode="auto">
            <a:xfrm>
              <a:off x="1041" y="1599"/>
              <a:ext cx="367" cy="416"/>
              <a:chOff x="1041" y="1599"/>
              <a:chExt cx="367" cy="416"/>
            </a:xfrm>
          </p:grpSpPr>
          <p:sp>
            <p:nvSpPr>
              <p:cNvPr id="32224" name="AutoShape 172"/>
              <p:cNvSpPr>
                <a:spLocks noChangeArrowheads="1"/>
              </p:cNvSpPr>
              <p:nvPr/>
            </p:nvSpPr>
            <p:spPr bwMode="auto">
              <a:xfrm>
                <a:off x="1049" y="1670"/>
                <a:ext cx="359" cy="277"/>
              </a:xfrm>
              <a:prstGeom prst="roundRect">
                <a:avLst>
                  <a:gd name="adj" fmla="val 0"/>
                </a:avLst>
              </a:prstGeom>
              <a:solidFill>
                <a:srgbClr val="FFFFFF"/>
              </a:solidFill>
              <a:ln w="9525">
                <a:noFill/>
                <a:round/>
                <a:headEnd/>
                <a:tailEnd/>
              </a:ln>
            </p:spPr>
            <p:txBody>
              <a:bodyPr/>
              <a:lstStyle/>
              <a:p>
                <a:endParaRPr lang="en-GB"/>
              </a:p>
            </p:txBody>
          </p:sp>
          <p:sp>
            <p:nvSpPr>
              <p:cNvPr id="32225" name="Freeform 173"/>
              <p:cNvSpPr>
                <a:spLocks/>
              </p:cNvSpPr>
              <p:nvPr/>
            </p:nvSpPr>
            <p:spPr bwMode="auto">
              <a:xfrm>
                <a:off x="1045" y="1599"/>
                <a:ext cx="352" cy="412"/>
              </a:xfrm>
              <a:custGeom>
                <a:avLst/>
                <a:gdLst>
                  <a:gd name="T0" fmla="*/ 262 w 352"/>
                  <a:gd name="T1" fmla="*/ 0 h 412"/>
                  <a:gd name="T2" fmla="*/ 352 w 352"/>
                  <a:gd name="T3" fmla="*/ 345 h 412"/>
                  <a:gd name="T4" fmla="*/ 90 w 352"/>
                  <a:gd name="T5" fmla="*/ 412 h 412"/>
                  <a:gd name="T6" fmla="*/ 0 w 352"/>
                  <a:gd name="T7" fmla="*/ 68 h 412"/>
                  <a:gd name="T8" fmla="*/ 262 w 352"/>
                  <a:gd name="T9" fmla="*/ 0 h 412"/>
                  <a:gd name="T10" fmla="*/ 0 60000 65536"/>
                  <a:gd name="T11" fmla="*/ 0 60000 65536"/>
                  <a:gd name="T12" fmla="*/ 0 60000 65536"/>
                  <a:gd name="T13" fmla="*/ 0 60000 65536"/>
                  <a:gd name="T14" fmla="*/ 0 60000 65536"/>
                  <a:gd name="T15" fmla="*/ 0 w 352"/>
                  <a:gd name="T16" fmla="*/ 0 h 412"/>
                  <a:gd name="T17" fmla="*/ 352 w 352"/>
                  <a:gd name="T18" fmla="*/ 412 h 412"/>
                </a:gdLst>
                <a:ahLst/>
                <a:cxnLst>
                  <a:cxn ang="T10">
                    <a:pos x="T0" y="T1"/>
                  </a:cxn>
                  <a:cxn ang="T11">
                    <a:pos x="T2" y="T3"/>
                  </a:cxn>
                  <a:cxn ang="T12">
                    <a:pos x="T4" y="T5"/>
                  </a:cxn>
                  <a:cxn ang="T13">
                    <a:pos x="T6" y="T7"/>
                  </a:cxn>
                  <a:cxn ang="T14">
                    <a:pos x="T8" y="T9"/>
                  </a:cxn>
                </a:cxnLst>
                <a:rect l="T15" t="T16" r="T17" b="T18"/>
                <a:pathLst>
                  <a:path w="352" h="412">
                    <a:moveTo>
                      <a:pt x="262" y="0"/>
                    </a:moveTo>
                    <a:lnTo>
                      <a:pt x="352" y="345"/>
                    </a:lnTo>
                    <a:lnTo>
                      <a:pt x="90" y="412"/>
                    </a:lnTo>
                    <a:lnTo>
                      <a:pt x="0" y="68"/>
                    </a:lnTo>
                    <a:lnTo>
                      <a:pt x="262" y="0"/>
                    </a:lnTo>
                    <a:close/>
                  </a:path>
                </a:pathLst>
              </a:custGeom>
              <a:solidFill>
                <a:srgbClr val="FFFFFF"/>
              </a:solidFill>
              <a:ln w="11113">
                <a:solidFill>
                  <a:srgbClr val="000000"/>
                </a:solidFill>
                <a:prstDash val="solid"/>
                <a:round/>
                <a:headEnd/>
                <a:tailEnd/>
              </a:ln>
            </p:spPr>
            <p:txBody>
              <a:bodyPr/>
              <a:lstStyle/>
              <a:p>
                <a:endParaRPr lang="en-GB"/>
              </a:p>
            </p:txBody>
          </p:sp>
          <p:sp>
            <p:nvSpPr>
              <p:cNvPr id="32226" name="AutoShape 174"/>
              <p:cNvSpPr>
                <a:spLocks noChangeArrowheads="1"/>
              </p:cNvSpPr>
              <p:nvPr/>
            </p:nvSpPr>
            <p:spPr bwMode="auto">
              <a:xfrm>
                <a:off x="1154" y="1955"/>
                <a:ext cx="59" cy="60"/>
              </a:xfrm>
              <a:prstGeom prst="roundRect">
                <a:avLst>
                  <a:gd name="adj" fmla="val 0"/>
                </a:avLst>
              </a:prstGeom>
              <a:solidFill>
                <a:srgbClr val="FFFFFF"/>
              </a:solidFill>
              <a:ln w="9525">
                <a:noFill/>
                <a:round/>
                <a:headEnd/>
                <a:tailEnd/>
              </a:ln>
            </p:spPr>
            <p:txBody>
              <a:bodyPr/>
              <a:lstStyle/>
              <a:p>
                <a:endParaRPr lang="en-GB"/>
              </a:p>
            </p:txBody>
          </p:sp>
          <p:sp>
            <p:nvSpPr>
              <p:cNvPr id="32227" name="Freeform 175"/>
              <p:cNvSpPr>
                <a:spLocks/>
              </p:cNvSpPr>
              <p:nvPr/>
            </p:nvSpPr>
            <p:spPr bwMode="auto">
              <a:xfrm>
                <a:off x="1142" y="1944"/>
                <a:ext cx="60" cy="59"/>
              </a:xfrm>
              <a:custGeom>
                <a:avLst/>
                <a:gdLst>
                  <a:gd name="T0" fmla="*/ 45 w 60"/>
                  <a:gd name="T1" fmla="*/ 0 h 59"/>
                  <a:gd name="T2" fmla="*/ 60 w 60"/>
                  <a:gd name="T3" fmla="*/ 52 h 59"/>
                  <a:gd name="T4" fmla="*/ 15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52"/>
                    </a:lnTo>
                    <a:lnTo>
                      <a:pt x="15"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28" name="AutoShape 176"/>
              <p:cNvSpPr>
                <a:spLocks noChangeArrowheads="1"/>
              </p:cNvSpPr>
              <p:nvPr/>
            </p:nvSpPr>
            <p:spPr bwMode="auto">
              <a:xfrm>
                <a:off x="1139" y="1902"/>
                <a:ext cx="59" cy="60"/>
              </a:xfrm>
              <a:prstGeom prst="roundRect">
                <a:avLst>
                  <a:gd name="adj" fmla="val 0"/>
                </a:avLst>
              </a:prstGeom>
              <a:solidFill>
                <a:srgbClr val="FFFFFF"/>
              </a:solidFill>
              <a:ln w="9525">
                <a:noFill/>
                <a:round/>
                <a:headEnd/>
                <a:tailEnd/>
              </a:ln>
            </p:spPr>
            <p:txBody>
              <a:bodyPr/>
              <a:lstStyle/>
              <a:p>
                <a:endParaRPr lang="en-GB"/>
              </a:p>
            </p:txBody>
          </p:sp>
          <p:sp>
            <p:nvSpPr>
              <p:cNvPr id="32229" name="Freeform 177"/>
              <p:cNvSpPr>
                <a:spLocks/>
              </p:cNvSpPr>
              <p:nvPr/>
            </p:nvSpPr>
            <p:spPr bwMode="auto">
              <a:xfrm>
                <a:off x="1127" y="1899"/>
                <a:ext cx="60" cy="60"/>
              </a:xfrm>
              <a:custGeom>
                <a:avLst/>
                <a:gdLst>
                  <a:gd name="T0" fmla="*/ 53 w 60"/>
                  <a:gd name="T1" fmla="*/ 0 h 60"/>
                  <a:gd name="T2" fmla="*/ 60 w 60"/>
                  <a:gd name="T3" fmla="*/ 45 h 60"/>
                  <a:gd name="T4" fmla="*/ 15 w 60"/>
                  <a:gd name="T5" fmla="*/ 60 h 60"/>
                  <a:gd name="T6" fmla="*/ 0 w 60"/>
                  <a:gd name="T7" fmla="*/ 7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0" name="AutoShape 178"/>
              <p:cNvSpPr>
                <a:spLocks noChangeArrowheads="1"/>
              </p:cNvSpPr>
              <p:nvPr/>
            </p:nvSpPr>
            <p:spPr bwMode="auto">
              <a:xfrm>
                <a:off x="1124" y="1857"/>
                <a:ext cx="59" cy="60"/>
              </a:xfrm>
              <a:prstGeom prst="roundRect">
                <a:avLst>
                  <a:gd name="adj" fmla="val 0"/>
                </a:avLst>
              </a:prstGeom>
              <a:solidFill>
                <a:srgbClr val="FFFFFF"/>
              </a:solidFill>
              <a:ln w="9525">
                <a:noFill/>
                <a:round/>
                <a:headEnd/>
                <a:tailEnd/>
              </a:ln>
            </p:spPr>
            <p:txBody>
              <a:bodyPr/>
              <a:lstStyle/>
              <a:p>
                <a:endParaRPr lang="en-GB"/>
              </a:p>
            </p:txBody>
          </p:sp>
          <p:sp>
            <p:nvSpPr>
              <p:cNvPr id="32231" name="Freeform 179"/>
              <p:cNvSpPr>
                <a:spLocks/>
              </p:cNvSpPr>
              <p:nvPr/>
            </p:nvSpPr>
            <p:spPr bwMode="auto">
              <a:xfrm>
                <a:off x="1112" y="1846"/>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2" name="AutoShape 180"/>
              <p:cNvSpPr>
                <a:spLocks noChangeArrowheads="1"/>
              </p:cNvSpPr>
              <p:nvPr/>
            </p:nvSpPr>
            <p:spPr bwMode="auto">
              <a:xfrm>
                <a:off x="1266" y="1610"/>
                <a:ext cx="60" cy="60"/>
              </a:xfrm>
              <a:prstGeom prst="roundRect">
                <a:avLst>
                  <a:gd name="adj" fmla="val 0"/>
                </a:avLst>
              </a:prstGeom>
              <a:solidFill>
                <a:srgbClr val="FFFFFF"/>
              </a:solidFill>
              <a:ln w="9525">
                <a:noFill/>
                <a:round/>
                <a:headEnd/>
                <a:tailEnd/>
              </a:ln>
            </p:spPr>
            <p:txBody>
              <a:bodyPr/>
              <a:lstStyle/>
              <a:p>
                <a:endParaRPr lang="en-GB"/>
              </a:p>
            </p:txBody>
          </p:sp>
          <p:sp>
            <p:nvSpPr>
              <p:cNvPr id="32233" name="Freeform 181"/>
              <p:cNvSpPr>
                <a:spLocks/>
              </p:cNvSpPr>
              <p:nvPr/>
            </p:nvSpPr>
            <p:spPr bwMode="auto">
              <a:xfrm>
                <a:off x="1262" y="1599"/>
                <a:ext cx="60" cy="60"/>
              </a:xfrm>
              <a:custGeom>
                <a:avLst/>
                <a:gdLst>
                  <a:gd name="T0" fmla="*/ 45 w 60"/>
                  <a:gd name="T1" fmla="*/ 0 h 60"/>
                  <a:gd name="T2" fmla="*/ 60 w 60"/>
                  <a:gd name="T3" fmla="*/ 53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4" name="AutoShape 182"/>
              <p:cNvSpPr>
                <a:spLocks noChangeArrowheads="1"/>
              </p:cNvSpPr>
              <p:nvPr/>
            </p:nvSpPr>
            <p:spPr bwMode="auto">
              <a:xfrm>
                <a:off x="1116" y="1977"/>
                <a:ext cx="60" cy="30"/>
              </a:xfrm>
              <a:prstGeom prst="roundRect">
                <a:avLst>
                  <a:gd name="adj" fmla="val 0"/>
                </a:avLst>
              </a:prstGeom>
              <a:solidFill>
                <a:srgbClr val="FFFFFF"/>
              </a:solidFill>
              <a:ln w="9525">
                <a:noFill/>
                <a:round/>
                <a:headEnd/>
                <a:tailEnd/>
              </a:ln>
            </p:spPr>
            <p:txBody>
              <a:bodyPr/>
              <a:lstStyle/>
              <a:p>
                <a:endParaRPr lang="en-GB"/>
              </a:p>
            </p:txBody>
          </p:sp>
          <p:sp>
            <p:nvSpPr>
              <p:cNvPr id="32235" name="Freeform 183"/>
              <p:cNvSpPr>
                <a:spLocks/>
              </p:cNvSpPr>
              <p:nvPr/>
            </p:nvSpPr>
            <p:spPr bwMode="auto">
              <a:xfrm>
                <a:off x="1120" y="1959"/>
                <a:ext cx="37" cy="52"/>
              </a:xfrm>
              <a:custGeom>
                <a:avLst/>
                <a:gdLst>
                  <a:gd name="T0" fmla="*/ 22 w 37"/>
                  <a:gd name="T1" fmla="*/ 0 h 52"/>
                  <a:gd name="T2" fmla="*/ 37 w 37"/>
                  <a:gd name="T3" fmla="*/ 44 h 52"/>
                  <a:gd name="T4" fmla="*/ 15 w 37"/>
                  <a:gd name="T5" fmla="*/ 52 h 52"/>
                  <a:gd name="T6" fmla="*/ 0 w 37"/>
                  <a:gd name="T7" fmla="*/ 7 h 52"/>
                  <a:gd name="T8" fmla="*/ 22 w 37"/>
                  <a:gd name="T9" fmla="*/ 0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22" y="0"/>
                    </a:moveTo>
                    <a:lnTo>
                      <a:pt x="37" y="44"/>
                    </a:lnTo>
                    <a:lnTo>
                      <a:pt x="15" y="52"/>
                    </a:lnTo>
                    <a:lnTo>
                      <a:pt x="0" y="7"/>
                    </a:lnTo>
                    <a:lnTo>
                      <a:pt x="22" y="0"/>
                    </a:lnTo>
                    <a:close/>
                  </a:path>
                </a:pathLst>
              </a:custGeom>
              <a:solidFill>
                <a:srgbClr val="FFFFFF"/>
              </a:solidFill>
              <a:ln w="11113">
                <a:solidFill>
                  <a:srgbClr val="000000"/>
                </a:solidFill>
                <a:prstDash val="solid"/>
                <a:round/>
                <a:headEnd/>
                <a:tailEnd/>
              </a:ln>
            </p:spPr>
            <p:txBody>
              <a:bodyPr/>
              <a:lstStyle/>
              <a:p>
                <a:endParaRPr lang="en-GB"/>
              </a:p>
            </p:txBody>
          </p:sp>
          <p:sp>
            <p:nvSpPr>
              <p:cNvPr id="32236" name="Rectangle 184"/>
              <p:cNvSpPr>
                <a:spLocks noChangeArrowheads="1"/>
              </p:cNvSpPr>
              <p:nvPr/>
            </p:nvSpPr>
            <p:spPr bwMode="auto">
              <a:xfrm rot="-6300000">
                <a:off x="1117" y="1945"/>
                <a:ext cx="7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Dimanche</a:t>
                </a:r>
                <a:endParaRPr lang="en-GB"/>
              </a:p>
            </p:txBody>
          </p:sp>
          <p:sp>
            <p:nvSpPr>
              <p:cNvPr id="32237" name="AutoShape 185"/>
              <p:cNvSpPr>
                <a:spLocks noChangeArrowheads="1"/>
              </p:cNvSpPr>
              <p:nvPr/>
            </p:nvSpPr>
            <p:spPr bwMode="auto">
              <a:xfrm>
                <a:off x="1101" y="1932"/>
                <a:ext cx="60" cy="30"/>
              </a:xfrm>
              <a:prstGeom prst="roundRect">
                <a:avLst>
                  <a:gd name="adj" fmla="val 0"/>
                </a:avLst>
              </a:prstGeom>
              <a:solidFill>
                <a:srgbClr val="FFFFFF"/>
              </a:solidFill>
              <a:ln w="9525">
                <a:noFill/>
                <a:round/>
                <a:headEnd/>
                <a:tailEnd/>
              </a:ln>
            </p:spPr>
            <p:txBody>
              <a:bodyPr/>
              <a:lstStyle/>
              <a:p>
                <a:endParaRPr lang="en-GB"/>
              </a:p>
            </p:txBody>
          </p:sp>
          <p:sp>
            <p:nvSpPr>
              <p:cNvPr id="32238" name="Freeform 186"/>
              <p:cNvSpPr>
                <a:spLocks/>
              </p:cNvSpPr>
              <p:nvPr/>
            </p:nvSpPr>
            <p:spPr bwMode="auto">
              <a:xfrm>
                <a:off x="1112" y="1906"/>
                <a:ext cx="30" cy="60"/>
              </a:xfrm>
              <a:custGeom>
                <a:avLst/>
                <a:gdLst>
                  <a:gd name="T0" fmla="*/ 15 w 30"/>
                  <a:gd name="T1" fmla="*/ 0 h 60"/>
                  <a:gd name="T2" fmla="*/ 30 w 30"/>
                  <a:gd name="T3" fmla="*/ 53 h 60"/>
                  <a:gd name="T4" fmla="*/ 8 w 30"/>
                  <a:gd name="T5" fmla="*/ 60 h 60"/>
                  <a:gd name="T6" fmla="*/ 0 w 30"/>
                  <a:gd name="T7" fmla="*/ 8 h 60"/>
                  <a:gd name="T8" fmla="*/ 15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15" y="0"/>
                    </a:moveTo>
                    <a:lnTo>
                      <a:pt x="30" y="53"/>
                    </a:lnTo>
                    <a:lnTo>
                      <a:pt x="8" y="60"/>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9" name="Rectangle 187"/>
              <p:cNvSpPr>
                <a:spLocks noChangeArrowheads="1"/>
              </p:cNvSpPr>
              <p:nvPr/>
            </p:nvSpPr>
            <p:spPr bwMode="auto">
              <a:xfrm rot="-6300000">
                <a:off x="1110" y="190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Lundi</a:t>
                </a:r>
                <a:endParaRPr lang="en-GB"/>
              </a:p>
            </p:txBody>
          </p:sp>
          <p:sp>
            <p:nvSpPr>
              <p:cNvPr id="32240" name="AutoShape 188"/>
              <p:cNvSpPr>
                <a:spLocks noChangeArrowheads="1"/>
              </p:cNvSpPr>
              <p:nvPr/>
            </p:nvSpPr>
            <p:spPr bwMode="auto">
              <a:xfrm>
                <a:off x="1094" y="1880"/>
                <a:ext cx="60" cy="30"/>
              </a:xfrm>
              <a:prstGeom prst="roundRect">
                <a:avLst>
                  <a:gd name="adj" fmla="val 0"/>
                </a:avLst>
              </a:prstGeom>
              <a:solidFill>
                <a:srgbClr val="FFFFFF"/>
              </a:solidFill>
              <a:ln w="9525">
                <a:noFill/>
                <a:round/>
                <a:headEnd/>
                <a:tailEnd/>
              </a:ln>
            </p:spPr>
            <p:txBody>
              <a:bodyPr/>
              <a:lstStyle/>
              <a:p>
                <a:endParaRPr lang="en-GB"/>
              </a:p>
            </p:txBody>
          </p:sp>
          <p:sp>
            <p:nvSpPr>
              <p:cNvPr id="32241" name="Freeform 189"/>
              <p:cNvSpPr>
                <a:spLocks/>
              </p:cNvSpPr>
              <p:nvPr/>
            </p:nvSpPr>
            <p:spPr bwMode="auto">
              <a:xfrm>
                <a:off x="1097" y="1861"/>
                <a:ext cx="30" cy="53"/>
              </a:xfrm>
              <a:custGeom>
                <a:avLst/>
                <a:gdLst>
                  <a:gd name="T0" fmla="*/ 15 w 30"/>
                  <a:gd name="T1" fmla="*/ 0 h 53"/>
                  <a:gd name="T2" fmla="*/ 30 w 30"/>
                  <a:gd name="T3" fmla="*/ 45 h 53"/>
                  <a:gd name="T4" fmla="*/ 15 w 30"/>
                  <a:gd name="T5" fmla="*/ 53 h 53"/>
                  <a:gd name="T6" fmla="*/ 0 w 30"/>
                  <a:gd name="T7" fmla="*/ 8 h 53"/>
                  <a:gd name="T8" fmla="*/ 15 w 30"/>
                  <a:gd name="T9" fmla="*/ 0 h 53"/>
                  <a:gd name="T10" fmla="*/ 0 60000 65536"/>
                  <a:gd name="T11" fmla="*/ 0 60000 65536"/>
                  <a:gd name="T12" fmla="*/ 0 60000 65536"/>
                  <a:gd name="T13" fmla="*/ 0 60000 65536"/>
                  <a:gd name="T14" fmla="*/ 0 60000 65536"/>
                  <a:gd name="T15" fmla="*/ 0 w 30"/>
                  <a:gd name="T16" fmla="*/ 0 h 53"/>
                  <a:gd name="T17" fmla="*/ 30 w 30"/>
                  <a:gd name="T18" fmla="*/ 53 h 53"/>
                </a:gdLst>
                <a:ahLst/>
                <a:cxnLst>
                  <a:cxn ang="T10">
                    <a:pos x="T0" y="T1"/>
                  </a:cxn>
                  <a:cxn ang="T11">
                    <a:pos x="T2" y="T3"/>
                  </a:cxn>
                  <a:cxn ang="T12">
                    <a:pos x="T4" y="T5"/>
                  </a:cxn>
                  <a:cxn ang="T13">
                    <a:pos x="T6" y="T7"/>
                  </a:cxn>
                  <a:cxn ang="T14">
                    <a:pos x="T8" y="T9"/>
                  </a:cxn>
                </a:cxnLst>
                <a:rect l="T15" t="T16" r="T17" b="T18"/>
                <a:pathLst>
                  <a:path w="30" h="53">
                    <a:moveTo>
                      <a:pt x="15" y="0"/>
                    </a:moveTo>
                    <a:lnTo>
                      <a:pt x="30" y="45"/>
                    </a:lnTo>
                    <a:lnTo>
                      <a:pt x="15" y="53"/>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42" name="Rectangle 190"/>
              <p:cNvSpPr>
                <a:spLocks noChangeArrowheads="1"/>
              </p:cNvSpPr>
              <p:nvPr/>
            </p:nvSpPr>
            <p:spPr bwMode="auto">
              <a:xfrm rot="-6300000">
                <a:off x="1092" y="1847"/>
                <a:ext cx="43"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Mardi</a:t>
                </a:r>
                <a:endParaRPr lang="en-GB"/>
              </a:p>
            </p:txBody>
          </p:sp>
          <p:sp>
            <p:nvSpPr>
              <p:cNvPr id="32243" name="AutoShape 191"/>
              <p:cNvSpPr>
                <a:spLocks noChangeArrowheads="1"/>
              </p:cNvSpPr>
              <p:nvPr/>
            </p:nvSpPr>
            <p:spPr bwMode="auto">
              <a:xfrm>
                <a:off x="1079" y="1835"/>
                <a:ext cx="60" cy="30"/>
              </a:xfrm>
              <a:prstGeom prst="roundRect">
                <a:avLst>
                  <a:gd name="adj" fmla="val 0"/>
                </a:avLst>
              </a:prstGeom>
              <a:solidFill>
                <a:srgbClr val="FFFFFF"/>
              </a:solidFill>
              <a:ln w="9525">
                <a:noFill/>
                <a:round/>
                <a:headEnd/>
                <a:tailEnd/>
              </a:ln>
            </p:spPr>
            <p:txBody>
              <a:bodyPr/>
              <a:lstStyle/>
              <a:p>
                <a:endParaRPr lang="en-GB"/>
              </a:p>
            </p:txBody>
          </p:sp>
          <p:sp>
            <p:nvSpPr>
              <p:cNvPr id="32244" name="Freeform 192"/>
              <p:cNvSpPr>
                <a:spLocks/>
              </p:cNvSpPr>
              <p:nvPr/>
            </p:nvSpPr>
            <p:spPr bwMode="auto">
              <a:xfrm>
                <a:off x="1082" y="1809"/>
                <a:ext cx="30" cy="60"/>
              </a:xfrm>
              <a:custGeom>
                <a:avLst/>
                <a:gdLst>
                  <a:gd name="T0" fmla="*/ 23 w 30"/>
                  <a:gd name="T1" fmla="*/ 0 h 60"/>
                  <a:gd name="T2" fmla="*/ 30 w 30"/>
                  <a:gd name="T3" fmla="*/ 52 h 60"/>
                  <a:gd name="T4" fmla="*/ 15 w 30"/>
                  <a:gd name="T5" fmla="*/ 60 h 60"/>
                  <a:gd name="T6" fmla="*/ 0 w 30"/>
                  <a:gd name="T7" fmla="*/ 7 h 60"/>
                  <a:gd name="T8" fmla="*/ 23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23" y="0"/>
                    </a:moveTo>
                    <a:lnTo>
                      <a:pt x="30" y="52"/>
                    </a:lnTo>
                    <a:lnTo>
                      <a:pt x="15" y="60"/>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5" name="Rectangle 193"/>
              <p:cNvSpPr>
                <a:spLocks noChangeArrowheads="1"/>
              </p:cNvSpPr>
              <p:nvPr/>
            </p:nvSpPr>
            <p:spPr bwMode="auto">
              <a:xfrm rot="-6300000">
                <a:off x="1076" y="1777"/>
                <a:ext cx="6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Mercredi</a:t>
                </a:r>
                <a:endParaRPr lang="en-GB"/>
              </a:p>
            </p:txBody>
          </p:sp>
          <p:sp>
            <p:nvSpPr>
              <p:cNvPr id="32246" name="AutoShape 194"/>
              <p:cNvSpPr>
                <a:spLocks noChangeArrowheads="1"/>
              </p:cNvSpPr>
              <p:nvPr/>
            </p:nvSpPr>
            <p:spPr bwMode="auto">
              <a:xfrm>
                <a:off x="1064" y="1783"/>
                <a:ext cx="60" cy="30"/>
              </a:xfrm>
              <a:prstGeom prst="roundRect">
                <a:avLst>
                  <a:gd name="adj" fmla="val 0"/>
                </a:avLst>
              </a:prstGeom>
              <a:solidFill>
                <a:srgbClr val="FFFFFF"/>
              </a:solidFill>
              <a:ln w="9525">
                <a:noFill/>
                <a:round/>
                <a:headEnd/>
                <a:tailEnd/>
              </a:ln>
            </p:spPr>
            <p:txBody>
              <a:bodyPr/>
              <a:lstStyle/>
              <a:p>
                <a:endParaRPr lang="en-GB"/>
              </a:p>
            </p:txBody>
          </p:sp>
          <p:sp>
            <p:nvSpPr>
              <p:cNvPr id="32247" name="Freeform 195"/>
              <p:cNvSpPr>
                <a:spLocks/>
              </p:cNvSpPr>
              <p:nvPr/>
            </p:nvSpPr>
            <p:spPr bwMode="auto">
              <a:xfrm>
                <a:off x="1067" y="1764"/>
                <a:ext cx="38" cy="52"/>
              </a:xfrm>
              <a:custGeom>
                <a:avLst/>
                <a:gdLst>
                  <a:gd name="T0" fmla="*/ 23 w 38"/>
                  <a:gd name="T1" fmla="*/ 0 h 52"/>
                  <a:gd name="T2" fmla="*/ 38 w 38"/>
                  <a:gd name="T3" fmla="*/ 45 h 52"/>
                  <a:gd name="T4" fmla="*/ 15 w 38"/>
                  <a:gd name="T5" fmla="*/ 52 h 52"/>
                  <a:gd name="T6" fmla="*/ 0 w 38"/>
                  <a:gd name="T7" fmla="*/ 7 h 52"/>
                  <a:gd name="T8" fmla="*/ 23 w 38"/>
                  <a:gd name="T9" fmla="*/ 0 h 52"/>
                  <a:gd name="T10" fmla="*/ 0 60000 65536"/>
                  <a:gd name="T11" fmla="*/ 0 60000 65536"/>
                  <a:gd name="T12" fmla="*/ 0 60000 65536"/>
                  <a:gd name="T13" fmla="*/ 0 60000 65536"/>
                  <a:gd name="T14" fmla="*/ 0 60000 65536"/>
                  <a:gd name="T15" fmla="*/ 0 w 38"/>
                  <a:gd name="T16" fmla="*/ 0 h 52"/>
                  <a:gd name="T17" fmla="*/ 38 w 38"/>
                  <a:gd name="T18" fmla="*/ 52 h 52"/>
                </a:gdLst>
                <a:ahLst/>
                <a:cxnLst>
                  <a:cxn ang="T10">
                    <a:pos x="T0" y="T1"/>
                  </a:cxn>
                  <a:cxn ang="T11">
                    <a:pos x="T2" y="T3"/>
                  </a:cxn>
                  <a:cxn ang="T12">
                    <a:pos x="T4" y="T5"/>
                  </a:cxn>
                  <a:cxn ang="T13">
                    <a:pos x="T6" y="T7"/>
                  </a:cxn>
                  <a:cxn ang="T14">
                    <a:pos x="T8" y="T9"/>
                  </a:cxn>
                </a:cxnLst>
                <a:rect l="T15" t="T16" r="T17" b="T18"/>
                <a:pathLst>
                  <a:path w="38" h="52">
                    <a:moveTo>
                      <a:pt x="23" y="0"/>
                    </a:moveTo>
                    <a:lnTo>
                      <a:pt x="38" y="45"/>
                    </a:lnTo>
                    <a:lnTo>
                      <a:pt x="15" y="52"/>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8" name="Rectangle 196"/>
              <p:cNvSpPr>
                <a:spLocks noChangeArrowheads="1"/>
              </p:cNvSpPr>
              <p:nvPr/>
            </p:nvSpPr>
            <p:spPr bwMode="auto">
              <a:xfrm rot="-6300000">
                <a:off x="1081" y="175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Jeudi</a:t>
                </a:r>
                <a:endParaRPr lang="en-GB"/>
              </a:p>
            </p:txBody>
          </p:sp>
          <p:sp>
            <p:nvSpPr>
              <p:cNvPr id="32249" name="AutoShape 197"/>
              <p:cNvSpPr>
                <a:spLocks noChangeArrowheads="1"/>
              </p:cNvSpPr>
              <p:nvPr/>
            </p:nvSpPr>
            <p:spPr bwMode="auto">
              <a:xfrm>
                <a:off x="1049" y="1738"/>
                <a:ext cx="60" cy="30"/>
              </a:xfrm>
              <a:prstGeom prst="roundRect">
                <a:avLst>
                  <a:gd name="adj" fmla="val 0"/>
                </a:avLst>
              </a:prstGeom>
              <a:solidFill>
                <a:srgbClr val="FFFFFF"/>
              </a:solidFill>
              <a:ln w="9525">
                <a:noFill/>
                <a:round/>
                <a:headEnd/>
                <a:tailEnd/>
              </a:ln>
            </p:spPr>
            <p:txBody>
              <a:bodyPr/>
              <a:lstStyle/>
              <a:p>
                <a:endParaRPr lang="en-GB"/>
              </a:p>
            </p:txBody>
          </p:sp>
          <p:sp>
            <p:nvSpPr>
              <p:cNvPr id="32250" name="Freeform 198"/>
              <p:cNvSpPr>
                <a:spLocks/>
              </p:cNvSpPr>
              <p:nvPr/>
            </p:nvSpPr>
            <p:spPr bwMode="auto">
              <a:xfrm>
                <a:off x="1060" y="1712"/>
                <a:ext cx="30" cy="59"/>
              </a:xfrm>
              <a:custGeom>
                <a:avLst/>
                <a:gdLst>
                  <a:gd name="T0" fmla="*/ 15 w 30"/>
                  <a:gd name="T1" fmla="*/ 0 h 59"/>
                  <a:gd name="T2" fmla="*/ 30 w 30"/>
                  <a:gd name="T3" fmla="*/ 52 h 59"/>
                  <a:gd name="T4" fmla="*/ 7 w 30"/>
                  <a:gd name="T5" fmla="*/ 59 h 59"/>
                  <a:gd name="T6" fmla="*/ 0 w 30"/>
                  <a:gd name="T7" fmla="*/ 7 h 59"/>
                  <a:gd name="T8" fmla="*/ 15 w 30"/>
                  <a:gd name="T9" fmla="*/ 0 h 59"/>
                  <a:gd name="T10" fmla="*/ 0 60000 65536"/>
                  <a:gd name="T11" fmla="*/ 0 60000 65536"/>
                  <a:gd name="T12" fmla="*/ 0 60000 65536"/>
                  <a:gd name="T13" fmla="*/ 0 60000 65536"/>
                  <a:gd name="T14" fmla="*/ 0 60000 65536"/>
                  <a:gd name="T15" fmla="*/ 0 w 30"/>
                  <a:gd name="T16" fmla="*/ 0 h 59"/>
                  <a:gd name="T17" fmla="*/ 30 w 30"/>
                  <a:gd name="T18" fmla="*/ 59 h 59"/>
                </a:gdLst>
                <a:ahLst/>
                <a:cxnLst>
                  <a:cxn ang="T10">
                    <a:pos x="T0" y="T1"/>
                  </a:cxn>
                  <a:cxn ang="T11">
                    <a:pos x="T2" y="T3"/>
                  </a:cxn>
                  <a:cxn ang="T12">
                    <a:pos x="T4" y="T5"/>
                  </a:cxn>
                  <a:cxn ang="T13">
                    <a:pos x="T6" y="T7"/>
                  </a:cxn>
                  <a:cxn ang="T14">
                    <a:pos x="T8" y="T9"/>
                  </a:cxn>
                </a:cxnLst>
                <a:rect l="T15" t="T16" r="T17" b="T18"/>
                <a:pathLst>
                  <a:path w="30" h="59">
                    <a:moveTo>
                      <a:pt x="15" y="0"/>
                    </a:moveTo>
                    <a:lnTo>
                      <a:pt x="30" y="52"/>
                    </a:lnTo>
                    <a:lnTo>
                      <a:pt x="7" y="59"/>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1" name="Rectangle 199"/>
              <p:cNvSpPr>
                <a:spLocks noChangeArrowheads="1"/>
              </p:cNvSpPr>
              <p:nvPr/>
            </p:nvSpPr>
            <p:spPr bwMode="auto">
              <a:xfrm rot="-6300000">
                <a:off x="1037" y="1707"/>
                <a:ext cx="65"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Vendredi</a:t>
                </a:r>
                <a:endParaRPr lang="en-GB"/>
              </a:p>
            </p:txBody>
          </p:sp>
          <p:sp>
            <p:nvSpPr>
              <p:cNvPr id="32252" name="AutoShape 200"/>
              <p:cNvSpPr>
                <a:spLocks noChangeArrowheads="1"/>
              </p:cNvSpPr>
              <p:nvPr/>
            </p:nvSpPr>
            <p:spPr bwMode="auto">
              <a:xfrm>
                <a:off x="1041" y="1685"/>
                <a:ext cx="60" cy="30"/>
              </a:xfrm>
              <a:prstGeom prst="roundRect">
                <a:avLst>
                  <a:gd name="adj" fmla="val 0"/>
                </a:avLst>
              </a:prstGeom>
              <a:solidFill>
                <a:srgbClr val="FFFFFF"/>
              </a:solidFill>
              <a:ln w="9525">
                <a:noFill/>
                <a:round/>
                <a:headEnd/>
                <a:tailEnd/>
              </a:ln>
            </p:spPr>
            <p:txBody>
              <a:bodyPr/>
              <a:lstStyle/>
              <a:p>
                <a:endParaRPr lang="en-GB"/>
              </a:p>
            </p:txBody>
          </p:sp>
          <p:sp>
            <p:nvSpPr>
              <p:cNvPr id="32253" name="Freeform 201"/>
              <p:cNvSpPr>
                <a:spLocks/>
              </p:cNvSpPr>
              <p:nvPr/>
            </p:nvSpPr>
            <p:spPr bwMode="auto">
              <a:xfrm>
                <a:off x="1045" y="1667"/>
                <a:ext cx="30" cy="52"/>
              </a:xfrm>
              <a:custGeom>
                <a:avLst/>
                <a:gdLst>
                  <a:gd name="T0" fmla="*/ 15 w 30"/>
                  <a:gd name="T1" fmla="*/ 0 h 52"/>
                  <a:gd name="T2" fmla="*/ 30 w 30"/>
                  <a:gd name="T3" fmla="*/ 45 h 52"/>
                  <a:gd name="T4" fmla="*/ 15 w 30"/>
                  <a:gd name="T5" fmla="*/ 52 h 52"/>
                  <a:gd name="T6" fmla="*/ 0 w 30"/>
                  <a:gd name="T7" fmla="*/ 0 h 52"/>
                  <a:gd name="T8" fmla="*/ 15 w 30"/>
                  <a:gd name="T9" fmla="*/ 0 h 52"/>
                  <a:gd name="T10" fmla="*/ 0 60000 65536"/>
                  <a:gd name="T11" fmla="*/ 0 60000 65536"/>
                  <a:gd name="T12" fmla="*/ 0 60000 65536"/>
                  <a:gd name="T13" fmla="*/ 0 60000 65536"/>
                  <a:gd name="T14" fmla="*/ 0 60000 65536"/>
                  <a:gd name="T15" fmla="*/ 0 w 30"/>
                  <a:gd name="T16" fmla="*/ 0 h 52"/>
                  <a:gd name="T17" fmla="*/ 30 w 30"/>
                  <a:gd name="T18" fmla="*/ 52 h 52"/>
                </a:gdLst>
                <a:ahLst/>
                <a:cxnLst>
                  <a:cxn ang="T10">
                    <a:pos x="T0" y="T1"/>
                  </a:cxn>
                  <a:cxn ang="T11">
                    <a:pos x="T2" y="T3"/>
                  </a:cxn>
                  <a:cxn ang="T12">
                    <a:pos x="T4" y="T5"/>
                  </a:cxn>
                  <a:cxn ang="T13">
                    <a:pos x="T6" y="T7"/>
                  </a:cxn>
                  <a:cxn ang="T14">
                    <a:pos x="T8" y="T9"/>
                  </a:cxn>
                </a:cxnLst>
                <a:rect l="T15" t="T16" r="T17" b="T18"/>
                <a:pathLst>
                  <a:path w="30" h="52">
                    <a:moveTo>
                      <a:pt x="15" y="0"/>
                    </a:moveTo>
                    <a:lnTo>
                      <a:pt x="30" y="45"/>
                    </a:lnTo>
                    <a:lnTo>
                      <a:pt x="15" y="52"/>
                    </a:lnTo>
                    <a:lnTo>
                      <a:pt x="0"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4" name="Rectangle 202"/>
              <p:cNvSpPr>
                <a:spLocks noChangeArrowheads="1"/>
              </p:cNvSpPr>
              <p:nvPr/>
            </p:nvSpPr>
            <p:spPr bwMode="auto">
              <a:xfrm rot="-6300000">
                <a:off x="1043" y="1645"/>
                <a:ext cx="5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Samedi</a:t>
                </a:r>
                <a:endParaRPr lang="en-GB"/>
              </a:p>
            </p:txBody>
          </p:sp>
          <p:grpSp>
            <p:nvGrpSpPr>
              <p:cNvPr id="32255" name="Group 203"/>
              <p:cNvGrpSpPr>
                <a:grpSpLocks/>
              </p:cNvGrpSpPr>
              <p:nvPr/>
            </p:nvGrpSpPr>
            <p:grpSpPr bwMode="auto">
              <a:xfrm>
                <a:off x="1105" y="1801"/>
                <a:ext cx="63" cy="64"/>
                <a:chOff x="1105" y="1801"/>
                <a:chExt cx="63" cy="64"/>
              </a:xfrm>
            </p:grpSpPr>
            <p:sp>
              <p:nvSpPr>
                <p:cNvPr id="32354" name="AutoShape 204"/>
                <p:cNvSpPr>
                  <a:spLocks noChangeArrowheads="1"/>
                </p:cNvSpPr>
                <p:nvPr/>
              </p:nvSpPr>
              <p:spPr bwMode="auto">
                <a:xfrm>
                  <a:off x="1109" y="1805"/>
                  <a:ext cx="59" cy="60"/>
                </a:xfrm>
                <a:prstGeom prst="roundRect">
                  <a:avLst>
                    <a:gd name="adj" fmla="val 0"/>
                  </a:avLst>
                </a:prstGeom>
                <a:solidFill>
                  <a:srgbClr val="FFFFFF"/>
                </a:solidFill>
                <a:ln w="9525">
                  <a:noFill/>
                  <a:round/>
                  <a:headEnd/>
                  <a:tailEnd/>
                </a:ln>
              </p:spPr>
              <p:txBody>
                <a:bodyPr/>
                <a:lstStyle/>
                <a:p>
                  <a:endParaRPr lang="en-GB"/>
                </a:p>
              </p:txBody>
            </p:sp>
            <p:sp>
              <p:nvSpPr>
                <p:cNvPr id="32355" name="Freeform 205"/>
                <p:cNvSpPr>
                  <a:spLocks/>
                </p:cNvSpPr>
                <p:nvPr/>
              </p:nvSpPr>
              <p:spPr bwMode="auto">
                <a:xfrm>
                  <a:off x="1105" y="1801"/>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56" name="Rectangle 206"/>
                <p:cNvSpPr>
                  <a:spLocks noChangeArrowheads="1"/>
                </p:cNvSpPr>
                <p:nvPr/>
              </p:nvSpPr>
              <p:spPr bwMode="auto">
                <a:xfrm rot="-6300000">
                  <a:off x="1140" y="182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a:t>
                  </a:r>
                  <a:endParaRPr lang="en-GB"/>
                </a:p>
              </p:txBody>
            </p:sp>
          </p:grpSp>
          <p:grpSp>
            <p:nvGrpSpPr>
              <p:cNvPr id="32256" name="Group 207"/>
              <p:cNvGrpSpPr>
                <a:grpSpLocks/>
              </p:cNvGrpSpPr>
              <p:nvPr/>
            </p:nvGrpSpPr>
            <p:grpSpPr bwMode="auto">
              <a:xfrm>
                <a:off x="1090" y="1749"/>
                <a:ext cx="71" cy="71"/>
                <a:chOff x="1090" y="1749"/>
                <a:chExt cx="71" cy="71"/>
              </a:xfrm>
            </p:grpSpPr>
            <p:sp>
              <p:nvSpPr>
                <p:cNvPr id="32351" name="AutoShape 208"/>
                <p:cNvSpPr>
                  <a:spLocks noChangeArrowheads="1"/>
                </p:cNvSpPr>
                <p:nvPr/>
              </p:nvSpPr>
              <p:spPr bwMode="auto">
                <a:xfrm>
                  <a:off x="1101" y="1760"/>
                  <a:ext cx="60" cy="60"/>
                </a:xfrm>
                <a:prstGeom prst="roundRect">
                  <a:avLst>
                    <a:gd name="adj" fmla="val 0"/>
                  </a:avLst>
                </a:prstGeom>
                <a:solidFill>
                  <a:srgbClr val="FFFFFF"/>
                </a:solidFill>
                <a:ln w="9525">
                  <a:noFill/>
                  <a:round/>
                  <a:headEnd/>
                  <a:tailEnd/>
                </a:ln>
              </p:spPr>
              <p:txBody>
                <a:bodyPr/>
                <a:lstStyle/>
                <a:p>
                  <a:endParaRPr lang="en-GB"/>
                </a:p>
              </p:txBody>
            </p:sp>
            <p:sp>
              <p:nvSpPr>
                <p:cNvPr id="32352" name="Freeform 209"/>
                <p:cNvSpPr>
                  <a:spLocks/>
                </p:cNvSpPr>
                <p:nvPr/>
              </p:nvSpPr>
              <p:spPr bwMode="auto">
                <a:xfrm>
                  <a:off x="1090" y="1749"/>
                  <a:ext cx="60" cy="60"/>
                </a:xfrm>
                <a:custGeom>
                  <a:avLst/>
                  <a:gdLst>
                    <a:gd name="T0" fmla="*/ 52 w 60"/>
                    <a:gd name="T1" fmla="*/ 0 h 60"/>
                    <a:gd name="T2" fmla="*/ 60 w 60"/>
                    <a:gd name="T3" fmla="*/ 52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3" name="Rectangle 210"/>
                <p:cNvSpPr>
                  <a:spLocks noChangeArrowheads="1"/>
                </p:cNvSpPr>
                <p:nvPr/>
              </p:nvSpPr>
              <p:spPr bwMode="auto">
                <a:xfrm rot="-6300000">
                  <a:off x="1117" y="1778"/>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a:t>
                  </a:r>
                  <a:endParaRPr lang="en-GB"/>
                </a:p>
              </p:txBody>
            </p:sp>
          </p:grpSp>
          <p:grpSp>
            <p:nvGrpSpPr>
              <p:cNvPr id="32257" name="Group 211"/>
              <p:cNvGrpSpPr>
                <a:grpSpLocks/>
              </p:cNvGrpSpPr>
              <p:nvPr/>
            </p:nvGrpSpPr>
            <p:grpSpPr bwMode="auto">
              <a:xfrm>
                <a:off x="1075" y="1704"/>
                <a:ext cx="71" cy="64"/>
                <a:chOff x="1075" y="1704"/>
                <a:chExt cx="71" cy="64"/>
              </a:xfrm>
            </p:grpSpPr>
            <p:sp>
              <p:nvSpPr>
                <p:cNvPr id="32348" name="AutoShape 212"/>
                <p:cNvSpPr>
                  <a:spLocks noChangeArrowheads="1"/>
                </p:cNvSpPr>
                <p:nvPr/>
              </p:nvSpPr>
              <p:spPr bwMode="auto">
                <a:xfrm>
                  <a:off x="108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349" name="Freeform 213"/>
                <p:cNvSpPr>
                  <a:spLocks/>
                </p:cNvSpPr>
                <p:nvPr/>
              </p:nvSpPr>
              <p:spPr bwMode="auto">
                <a:xfrm>
                  <a:off x="1075" y="1704"/>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0" name="Rectangle 214"/>
                <p:cNvSpPr>
                  <a:spLocks noChangeArrowheads="1"/>
                </p:cNvSpPr>
                <p:nvPr/>
              </p:nvSpPr>
              <p:spPr bwMode="auto">
                <a:xfrm rot="-6300000">
                  <a:off x="1113" y="172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a:t>
                  </a:r>
                  <a:endParaRPr lang="en-GB"/>
                </a:p>
              </p:txBody>
            </p:sp>
          </p:grpSp>
          <p:grpSp>
            <p:nvGrpSpPr>
              <p:cNvPr id="32258" name="Group 215"/>
              <p:cNvGrpSpPr>
                <a:grpSpLocks/>
              </p:cNvGrpSpPr>
              <p:nvPr/>
            </p:nvGrpSpPr>
            <p:grpSpPr bwMode="auto">
              <a:xfrm>
                <a:off x="1060" y="1652"/>
                <a:ext cx="71" cy="71"/>
                <a:chOff x="1060" y="1652"/>
                <a:chExt cx="71" cy="71"/>
              </a:xfrm>
            </p:grpSpPr>
            <p:sp>
              <p:nvSpPr>
                <p:cNvPr id="32345" name="AutoShape 216"/>
                <p:cNvSpPr>
                  <a:spLocks noChangeArrowheads="1"/>
                </p:cNvSpPr>
                <p:nvPr/>
              </p:nvSpPr>
              <p:spPr bwMode="auto">
                <a:xfrm>
                  <a:off x="1071" y="1663"/>
                  <a:ext cx="60" cy="60"/>
                </a:xfrm>
                <a:prstGeom prst="roundRect">
                  <a:avLst>
                    <a:gd name="adj" fmla="val 0"/>
                  </a:avLst>
                </a:prstGeom>
                <a:solidFill>
                  <a:srgbClr val="FFFFFF"/>
                </a:solidFill>
                <a:ln w="9525">
                  <a:noFill/>
                  <a:round/>
                  <a:headEnd/>
                  <a:tailEnd/>
                </a:ln>
              </p:spPr>
              <p:txBody>
                <a:bodyPr/>
                <a:lstStyle/>
                <a:p>
                  <a:endParaRPr lang="en-GB"/>
                </a:p>
              </p:txBody>
            </p:sp>
            <p:sp>
              <p:nvSpPr>
                <p:cNvPr id="32346" name="Freeform 217"/>
                <p:cNvSpPr>
                  <a:spLocks/>
                </p:cNvSpPr>
                <p:nvPr/>
              </p:nvSpPr>
              <p:spPr bwMode="auto">
                <a:xfrm>
                  <a:off x="1060" y="1652"/>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7" name="Rectangle 218"/>
                <p:cNvSpPr>
                  <a:spLocks noChangeArrowheads="1"/>
                </p:cNvSpPr>
                <p:nvPr/>
              </p:nvSpPr>
              <p:spPr bwMode="auto">
                <a:xfrm rot="-6300000">
                  <a:off x="1101" y="1690"/>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4</a:t>
                  </a:r>
                  <a:endParaRPr lang="en-GB"/>
                </a:p>
              </p:txBody>
            </p:sp>
          </p:grpSp>
          <p:grpSp>
            <p:nvGrpSpPr>
              <p:cNvPr id="32259" name="Group 219"/>
              <p:cNvGrpSpPr>
                <a:grpSpLocks/>
              </p:cNvGrpSpPr>
              <p:nvPr/>
            </p:nvGrpSpPr>
            <p:grpSpPr bwMode="auto">
              <a:xfrm>
                <a:off x="1150" y="1786"/>
                <a:ext cx="71" cy="71"/>
                <a:chOff x="1150" y="1786"/>
                <a:chExt cx="71" cy="71"/>
              </a:xfrm>
            </p:grpSpPr>
            <p:sp>
              <p:nvSpPr>
                <p:cNvPr id="32342" name="AutoShape 220"/>
                <p:cNvSpPr>
                  <a:spLocks noChangeArrowheads="1"/>
                </p:cNvSpPr>
                <p:nvPr/>
              </p:nvSpPr>
              <p:spPr bwMode="auto">
                <a:xfrm>
                  <a:off x="1161" y="1798"/>
                  <a:ext cx="60" cy="59"/>
                </a:xfrm>
                <a:prstGeom prst="roundRect">
                  <a:avLst>
                    <a:gd name="adj" fmla="val 0"/>
                  </a:avLst>
                </a:prstGeom>
                <a:solidFill>
                  <a:srgbClr val="FFFFFF"/>
                </a:solidFill>
                <a:ln w="9525">
                  <a:noFill/>
                  <a:round/>
                  <a:headEnd/>
                  <a:tailEnd/>
                </a:ln>
              </p:spPr>
              <p:txBody>
                <a:bodyPr/>
                <a:lstStyle/>
                <a:p>
                  <a:endParaRPr lang="en-GB"/>
                </a:p>
              </p:txBody>
            </p:sp>
            <p:sp>
              <p:nvSpPr>
                <p:cNvPr id="32343" name="Freeform 221"/>
                <p:cNvSpPr>
                  <a:spLocks/>
                </p:cNvSpPr>
                <p:nvPr/>
              </p:nvSpPr>
              <p:spPr bwMode="auto">
                <a:xfrm>
                  <a:off x="1150" y="1786"/>
                  <a:ext cx="67" cy="60"/>
                </a:xfrm>
                <a:custGeom>
                  <a:avLst/>
                  <a:gdLst>
                    <a:gd name="T0" fmla="*/ 52 w 67"/>
                    <a:gd name="T1" fmla="*/ 0 h 60"/>
                    <a:gd name="T2" fmla="*/ 67 w 67"/>
                    <a:gd name="T3" fmla="*/ 45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4" name="Rectangle 222"/>
                <p:cNvSpPr>
                  <a:spLocks noChangeArrowheads="1"/>
                </p:cNvSpPr>
                <p:nvPr/>
              </p:nvSpPr>
              <p:spPr bwMode="auto">
                <a:xfrm rot="-6300000">
                  <a:off x="1181" y="181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8</a:t>
                  </a:r>
                  <a:endParaRPr lang="en-GB"/>
                </a:p>
              </p:txBody>
            </p:sp>
          </p:grpSp>
          <p:grpSp>
            <p:nvGrpSpPr>
              <p:cNvPr id="32260" name="Group 223"/>
              <p:cNvGrpSpPr>
                <a:grpSpLocks/>
              </p:cNvGrpSpPr>
              <p:nvPr/>
            </p:nvGrpSpPr>
            <p:grpSpPr bwMode="auto">
              <a:xfrm>
                <a:off x="1142" y="1734"/>
                <a:ext cx="64" cy="71"/>
                <a:chOff x="1142" y="1734"/>
                <a:chExt cx="64" cy="71"/>
              </a:xfrm>
            </p:grpSpPr>
            <p:sp>
              <p:nvSpPr>
                <p:cNvPr id="32339" name="AutoShape 224"/>
                <p:cNvSpPr>
                  <a:spLocks noChangeArrowheads="1"/>
                </p:cNvSpPr>
                <p:nvPr/>
              </p:nvSpPr>
              <p:spPr bwMode="auto">
                <a:xfrm>
                  <a:off x="1146" y="1745"/>
                  <a:ext cx="60" cy="60"/>
                </a:xfrm>
                <a:prstGeom prst="roundRect">
                  <a:avLst>
                    <a:gd name="adj" fmla="val 0"/>
                  </a:avLst>
                </a:prstGeom>
                <a:solidFill>
                  <a:srgbClr val="FFFFFF"/>
                </a:solidFill>
                <a:ln w="9525">
                  <a:noFill/>
                  <a:round/>
                  <a:headEnd/>
                  <a:tailEnd/>
                </a:ln>
              </p:spPr>
              <p:txBody>
                <a:bodyPr/>
                <a:lstStyle/>
                <a:p>
                  <a:endParaRPr lang="en-GB"/>
                </a:p>
              </p:txBody>
            </p:sp>
            <p:sp>
              <p:nvSpPr>
                <p:cNvPr id="32340" name="Freeform 225"/>
                <p:cNvSpPr>
                  <a:spLocks/>
                </p:cNvSpPr>
                <p:nvPr/>
              </p:nvSpPr>
              <p:spPr bwMode="auto">
                <a:xfrm>
                  <a:off x="1142" y="1734"/>
                  <a:ext cx="60" cy="67"/>
                </a:xfrm>
                <a:custGeom>
                  <a:avLst/>
                  <a:gdLst>
                    <a:gd name="T0" fmla="*/ 45 w 60"/>
                    <a:gd name="T1" fmla="*/ 0 h 67"/>
                    <a:gd name="T2" fmla="*/ 60 w 60"/>
                    <a:gd name="T3" fmla="*/ 52 h 67"/>
                    <a:gd name="T4" fmla="*/ 8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8"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41" name="Rectangle 226"/>
                <p:cNvSpPr>
                  <a:spLocks noChangeArrowheads="1"/>
                </p:cNvSpPr>
                <p:nvPr/>
              </p:nvSpPr>
              <p:spPr bwMode="auto">
                <a:xfrm rot="-6300000">
                  <a:off x="1174" y="176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9</a:t>
                  </a:r>
                  <a:endParaRPr lang="en-GB"/>
                </a:p>
              </p:txBody>
            </p:sp>
          </p:grpSp>
          <p:sp>
            <p:nvSpPr>
              <p:cNvPr id="32261" name="AutoShape 227"/>
              <p:cNvSpPr>
                <a:spLocks noChangeArrowheads="1"/>
              </p:cNvSpPr>
              <p:nvPr/>
            </p:nvSpPr>
            <p:spPr bwMode="auto">
              <a:xfrm>
                <a:off x="1139" y="1700"/>
                <a:ext cx="59" cy="60"/>
              </a:xfrm>
              <a:prstGeom prst="roundRect">
                <a:avLst>
                  <a:gd name="adj" fmla="val 0"/>
                </a:avLst>
              </a:prstGeom>
              <a:solidFill>
                <a:srgbClr val="FFFFFF"/>
              </a:solidFill>
              <a:ln w="9525">
                <a:noFill/>
                <a:round/>
                <a:headEnd/>
                <a:tailEnd/>
              </a:ln>
            </p:spPr>
            <p:txBody>
              <a:bodyPr/>
              <a:lstStyle/>
              <a:p>
                <a:endParaRPr lang="en-GB"/>
              </a:p>
            </p:txBody>
          </p:sp>
          <p:sp>
            <p:nvSpPr>
              <p:cNvPr id="32262" name="Freeform 228"/>
              <p:cNvSpPr>
                <a:spLocks/>
              </p:cNvSpPr>
              <p:nvPr/>
            </p:nvSpPr>
            <p:spPr bwMode="auto">
              <a:xfrm>
                <a:off x="1127" y="1689"/>
                <a:ext cx="60" cy="60"/>
              </a:xfrm>
              <a:custGeom>
                <a:avLst/>
                <a:gdLst>
                  <a:gd name="T0" fmla="*/ 45 w 60"/>
                  <a:gd name="T1" fmla="*/ 0 h 60"/>
                  <a:gd name="T2" fmla="*/ 60 w 60"/>
                  <a:gd name="T3" fmla="*/ 45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3" name="Rectangle 229"/>
              <p:cNvSpPr>
                <a:spLocks noChangeArrowheads="1"/>
              </p:cNvSpPr>
              <p:nvPr/>
            </p:nvSpPr>
            <p:spPr bwMode="auto">
              <a:xfrm rot="-6300000">
                <a:off x="1155"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10</a:t>
                </a:r>
                <a:endParaRPr lang="en-GB"/>
              </a:p>
            </p:txBody>
          </p:sp>
          <p:sp>
            <p:nvSpPr>
              <p:cNvPr id="32264" name="AutoShape 230"/>
              <p:cNvSpPr>
                <a:spLocks noChangeArrowheads="1"/>
              </p:cNvSpPr>
              <p:nvPr/>
            </p:nvSpPr>
            <p:spPr bwMode="auto">
              <a:xfrm>
                <a:off x="1124" y="1648"/>
                <a:ext cx="59" cy="60"/>
              </a:xfrm>
              <a:prstGeom prst="roundRect">
                <a:avLst>
                  <a:gd name="adj" fmla="val 0"/>
                </a:avLst>
              </a:prstGeom>
              <a:solidFill>
                <a:srgbClr val="FFFFFF"/>
              </a:solidFill>
              <a:ln w="9525">
                <a:noFill/>
                <a:round/>
                <a:headEnd/>
                <a:tailEnd/>
              </a:ln>
            </p:spPr>
            <p:txBody>
              <a:bodyPr/>
              <a:lstStyle/>
              <a:p>
                <a:endParaRPr lang="en-GB"/>
              </a:p>
            </p:txBody>
          </p:sp>
          <p:sp>
            <p:nvSpPr>
              <p:cNvPr id="32265" name="Freeform 231"/>
              <p:cNvSpPr>
                <a:spLocks/>
              </p:cNvSpPr>
              <p:nvPr/>
            </p:nvSpPr>
            <p:spPr bwMode="auto">
              <a:xfrm>
                <a:off x="1112" y="1637"/>
                <a:ext cx="60" cy="67"/>
              </a:xfrm>
              <a:custGeom>
                <a:avLst/>
                <a:gdLst>
                  <a:gd name="T0" fmla="*/ 53 w 60"/>
                  <a:gd name="T1" fmla="*/ 0 h 67"/>
                  <a:gd name="T2" fmla="*/ 60 w 60"/>
                  <a:gd name="T3" fmla="*/ 52 h 67"/>
                  <a:gd name="T4" fmla="*/ 15 w 60"/>
                  <a:gd name="T5" fmla="*/ 67 h 67"/>
                  <a:gd name="T6" fmla="*/ 0 w 60"/>
                  <a:gd name="T7" fmla="*/ 15 h 67"/>
                  <a:gd name="T8" fmla="*/ 53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53" y="0"/>
                    </a:moveTo>
                    <a:lnTo>
                      <a:pt x="60"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66" name="Rectangle 232"/>
              <p:cNvSpPr>
                <a:spLocks noChangeArrowheads="1"/>
              </p:cNvSpPr>
              <p:nvPr/>
            </p:nvSpPr>
            <p:spPr bwMode="auto">
              <a:xfrm rot="-6300000">
                <a:off x="1130" y="166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11</a:t>
                </a:r>
                <a:endParaRPr lang="en-GB"/>
              </a:p>
            </p:txBody>
          </p:sp>
          <p:sp>
            <p:nvSpPr>
              <p:cNvPr id="32267" name="AutoShape 233"/>
              <p:cNvSpPr>
                <a:spLocks noChangeArrowheads="1"/>
              </p:cNvSpPr>
              <p:nvPr/>
            </p:nvSpPr>
            <p:spPr bwMode="auto">
              <a:xfrm>
                <a:off x="1213" y="1783"/>
                <a:ext cx="60" cy="60"/>
              </a:xfrm>
              <a:prstGeom prst="roundRect">
                <a:avLst>
                  <a:gd name="adj" fmla="val 0"/>
                </a:avLst>
              </a:prstGeom>
              <a:solidFill>
                <a:srgbClr val="FFFFFF"/>
              </a:solidFill>
              <a:ln w="9525">
                <a:noFill/>
                <a:round/>
                <a:headEnd/>
                <a:tailEnd/>
              </a:ln>
            </p:spPr>
            <p:txBody>
              <a:bodyPr/>
              <a:lstStyle/>
              <a:p>
                <a:endParaRPr lang="en-GB"/>
              </a:p>
            </p:txBody>
          </p:sp>
          <p:sp>
            <p:nvSpPr>
              <p:cNvPr id="32268" name="Freeform 234"/>
              <p:cNvSpPr>
                <a:spLocks/>
              </p:cNvSpPr>
              <p:nvPr/>
            </p:nvSpPr>
            <p:spPr bwMode="auto">
              <a:xfrm>
                <a:off x="1202" y="1771"/>
                <a:ext cx="60" cy="60"/>
              </a:xfrm>
              <a:custGeom>
                <a:avLst/>
                <a:gdLst>
                  <a:gd name="T0" fmla="*/ 45 w 60"/>
                  <a:gd name="T1" fmla="*/ 0 h 60"/>
                  <a:gd name="T2" fmla="*/ 60 w 60"/>
                  <a:gd name="T3" fmla="*/ 53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9" name="Rectangle 235"/>
              <p:cNvSpPr>
                <a:spLocks noChangeArrowheads="1"/>
              </p:cNvSpPr>
              <p:nvPr/>
            </p:nvSpPr>
            <p:spPr bwMode="auto">
              <a:xfrm rot="-6300000">
                <a:off x="1228"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15</a:t>
                </a:r>
                <a:endParaRPr lang="en-GB"/>
              </a:p>
            </p:txBody>
          </p:sp>
          <p:sp>
            <p:nvSpPr>
              <p:cNvPr id="32270" name="AutoShape 236"/>
              <p:cNvSpPr>
                <a:spLocks noChangeArrowheads="1"/>
              </p:cNvSpPr>
              <p:nvPr/>
            </p:nvSpPr>
            <p:spPr bwMode="auto">
              <a:xfrm>
                <a:off x="1198" y="1730"/>
                <a:ext cx="60" cy="60"/>
              </a:xfrm>
              <a:prstGeom prst="roundRect">
                <a:avLst>
                  <a:gd name="adj" fmla="val 0"/>
                </a:avLst>
              </a:prstGeom>
              <a:solidFill>
                <a:srgbClr val="FFFFFF"/>
              </a:solidFill>
              <a:ln w="9525">
                <a:noFill/>
                <a:round/>
                <a:headEnd/>
                <a:tailEnd/>
              </a:ln>
            </p:spPr>
            <p:txBody>
              <a:bodyPr/>
              <a:lstStyle/>
              <a:p>
                <a:endParaRPr lang="en-GB"/>
              </a:p>
            </p:txBody>
          </p:sp>
          <p:sp>
            <p:nvSpPr>
              <p:cNvPr id="32271" name="Freeform 237"/>
              <p:cNvSpPr>
                <a:spLocks/>
              </p:cNvSpPr>
              <p:nvPr/>
            </p:nvSpPr>
            <p:spPr bwMode="auto">
              <a:xfrm>
                <a:off x="1187" y="1727"/>
                <a:ext cx="60" cy="59"/>
              </a:xfrm>
              <a:custGeom>
                <a:avLst/>
                <a:gdLst>
                  <a:gd name="T0" fmla="*/ 53 w 60"/>
                  <a:gd name="T1" fmla="*/ 0 h 59"/>
                  <a:gd name="T2" fmla="*/ 60 w 60"/>
                  <a:gd name="T3" fmla="*/ 44 h 59"/>
                  <a:gd name="T4" fmla="*/ 15 w 60"/>
                  <a:gd name="T5" fmla="*/ 59 h 59"/>
                  <a:gd name="T6" fmla="*/ 0 w 60"/>
                  <a:gd name="T7" fmla="*/ 7 h 59"/>
                  <a:gd name="T8" fmla="*/ 53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3" y="0"/>
                    </a:moveTo>
                    <a:lnTo>
                      <a:pt x="60" y="44"/>
                    </a:lnTo>
                    <a:lnTo>
                      <a:pt x="15" y="59"/>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2" name="Rectangle 238"/>
              <p:cNvSpPr>
                <a:spLocks noChangeArrowheads="1"/>
              </p:cNvSpPr>
              <p:nvPr/>
            </p:nvSpPr>
            <p:spPr bwMode="auto">
              <a:xfrm rot="-6300000">
                <a:off x="1206" y="1744"/>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16</a:t>
                </a:r>
                <a:endParaRPr lang="en-GB"/>
              </a:p>
            </p:txBody>
          </p:sp>
          <p:sp>
            <p:nvSpPr>
              <p:cNvPr id="32273" name="AutoShape 239"/>
              <p:cNvSpPr>
                <a:spLocks noChangeArrowheads="1"/>
              </p:cNvSpPr>
              <p:nvPr/>
            </p:nvSpPr>
            <p:spPr bwMode="auto">
              <a:xfrm>
                <a:off x="1183" y="1685"/>
                <a:ext cx="60" cy="60"/>
              </a:xfrm>
              <a:prstGeom prst="roundRect">
                <a:avLst>
                  <a:gd name="adj" fmla="val 0"/>
                </a:avLst>
              </a:prstGeom>
              <a:solidFill>
                <a:srgbClr val="FFFFFF"/>
              </a:solidFill>
              <a:ln w="9525">
                <a:noFill/>
                <a:round/>
                <a:headEnd/>
                <a:tailEnd/>
              </a:ln>
            </p:spPr>
            <p:txBody>
              <a:bodyPr/>
              <a:lstStyle/>
              <a:p>
                <a:endParaRPr lang="en-GB"/>
              </a:p>
            </p:txBody>
          </p:sp>
          <p:sp>
            <p:nvSpPr>
              <p:cNvPr id="32274" name="Freeform 240"/>
              <p:cNvSpPr>
                <a:spLocks/>
              </p:cNvSpPr>
              <p:nvPr/>
            </p:nvSpPr>
            <p:spPr bwMode="auto">
              <a:xfrm>
                <a:off x="1172" y="1674"/>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5" name="Rectangle 241"/>
              <p:cNvSpPr>
                <a:spLocks noChangeArrowheads="1"/>
              </p:cNvSpPr>
              <p:nvPr/>
            </p:nvSpPr>
            <p:spPr bwMode="auto">
              <a:xfrm rot="-6300000">
                <a:off x="1215" y="170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17</a:t>
                </a:r>
                <a:endParaRPr lang="en-GB"/>
              </a:p>
            </p:txBody>
          </p:sp>
          <p:sp>
            <p:nvSpPr>
              <p:cNvPr id="32276" name="AutoShape 242"/>
              <p:cNvSpPr>
                <a:spLocks noChangeArrowheads="1"/>
              </p:cNvSpPr>
              <p:nvPr/>
            </p:nvSpPr>
            <p:spPr bwMode="auto">
              <a:xfrm>
                <a:off x="1168" y="1633"/>
                <a:ext cx="60" cy="60"/>
              </a:xfrm>
              <a:prstGeom prst="roundRect">
                <a:avLst>
                  <a:gd name="adj" fmla="val 0"/>
                </a:avLst>
              </a:prstGeom>
              <a:solidFill>
                <a:srgbClr val="FFFFFF"/>
              </a:solidFill>
              <a:ln w="9525">
                <a:noFill/>
                <a:round/>
                <a:headEnd/>
                <a:tailEnd/>
              </a:ln>
            </p:spPr>
            <p:txBody>
              <a:bodyPr/>
              <a:lstStyle/>
              <a:p>
                <a:endParaRPr lang="en-GB"/>
              </a:p>
            </p:txBody>
          </p:sp>
          <p:sp>
            <p:nvSpPr>
              <p:cNvPr id="32277" name="Freeform 243"/>
              <p:cNvSpPr>
                <a:spLocks/>
              </p:cNvSpPr>
              <p:nvPr/>
            </p:nvSpPr>
            <p:spPr bwMode="auto">
              <a:xfrm>
                <a:off x="1165" y="1629"/>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78" name="Rectangle 244"/>
              <p:cNvSpPr>
                <a:spLocks noChangeArrowheads="1"/>
              </p:cNvSpPr>
              <p:nvPr/>
            </p:nvSpPr>
            <p:spPr bwMode="auto">
              <a:xfrm rot="-6300000">
                <a:off x="1185" y="164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18</a:t>
                </a:r>
                <a:endParaRPr lang="en-GB"/>
              </a:p>
            </p:txBody>
          </p:sp>
          <p:sp>
            <p:nvSpPr>
              <p:cNvPr id="32279" name="AutoShape 245"/>
              <p:cNvSpPr>
                <a:spLocks noChangeArrowheads="1"/>
              </p:cNvSpPr>
              <p:nvPr/>
            </p:nvSpPr>
            <p:spPr bwMode="auto">
              <a:xfrm>
                <a:off x="1311" y="1753"/>
                <a:ext cx="60" cy="60"/>
              </a:xfrm>
              <a:prstGeom prst="roundRect">
                <a:avLst>
                  <a:gd name="adj" fmla="val 0"/>
                </a:avLst>
              </a:prstGeom>
              <a:solidFill>
                <a:srgbClr val="FFFFFF"/>
              </a:solidFill>
              <a:ln w="9525">
                <a:noFill/>
                <a:round/>
                <a:headEnd/>
                <a:tailEnd/>
              </a:ln>
            </p:spPr>
            <p:txBody>
              <a:bodyPr/>
              <a:lstStyle/>
              <a:p>
                <a:endParaRPr lang="en-GB"/>
              </a:p>
            </p:txBody>
          </p:sp>
          <p:sp>
            <p:nvSpPr>
              <p:cNvPr id="32280" name="Freeform 246"/>
              <p:cNvSpPr>
                <a:spLocks/>
              </p:cNvSpPr>
              <p:nvPr/>
            </p:nvSpPr>
            <p:spPr bwMode="auto">
              <a:xfrm>
                <a:off x="1300" y="1749"/>
                <a:ext cx="59" cy="60"/>
              </a:xfrm>
              <a:custGeom>
                <a:avLst/>
                <a:gdLst>
                  <a:gd name="T0" fmla="*/ 45 w 59"/>
                  <a:gd name="T1" fmla="*/ 0 h 60"/>
                  <a:gd name="T2" fmla="*/ 59 w 59"/>
                  <a:gd name="T3" fmla="*/ 45 h 60"/>
                  <a:gd name="T4" fmla="*/ 15 w 59"/>
                  <a:gd name="T5" fmla="*/ 60 h 60"/>
                  <a:gd name="T6" fmla="*/ 0 w 59"/>
                  <a:gd name="T7" fmla="*/ 7 h 60"/>
                  <a:gd name="T8" fmla="*/ 45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5" y="0"/>
                    </a:moveTo>
                    <a:lnTo>
                      <a:pt x="59" y="45"/>
                    </a:lnTo>
                    <a:lnTo>
                      <a:pt x="15"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81" name="Rectangle 247"/>
              <p:cNvSpPr>
                <a:spLocks noChangeArrowheads="1"/>
              </p:cNvSpPr>
              <p:nvPr/>
            </p:nvSpPr>
            <p:spPr bwMode="auto">
              <a:xfrm rot="-6300000">
                <a:off x="1320" y="177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29</a:t>
                </a:r>
                <a:endParaRPr lang="en-GB"/>
              </a:p>
            </p:txBody>
          </p:sp>
          <p:sp>
            <p:nvSpPr>
              <p:cNvPr id="32282" name="AutoShape 248"/>
              <p:cNvSpPr>
                <a:spLocks noChangeArrowheads="1"/>
              </p:cNvSpPr>
              <p:nvPr/>
            </p:nvSpPr>
            <p:spPr bwMode="auto">
              <a:xfrm>
                <a:off x="129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283" name="Freeform 249"/>
              <p:cNvSpPr>
                <a:spLocks/>
              </p:cNvSpPr>
              <p:nvPr/>
            </p:nvSpPr>
            <p:spPr bwMode="auto">
              <a:xfrm>
                <a:off x="1285" y="1697"/>
                <a:ext cx="60" cy="59"/>
              </a:xfrm>
              <a:custGeom>
                <a:avLst/>
                <a:gdLst>
                  <a:gd name="T0" fmla="*/ 52 w 60"/>
                  <a:gd name="T1" fmla="*/ 0 h 59"/>
                  <a:gd name="T2" fmla="*/ 60 w 60"/>
                  <a:gd name="T3" fmla="*/ 52 h 59"/>
                  <a:gd name="T4" fmla="*/ 15 w 60"/>
                  <a:gd name="T5" fmla="*/ 59 h 59"/>
                  <a:gd name="T6" fmla="*/ 0 w 60"/>
                  <a:gd name="T7" fmla="*/ 15 h 59"/>
                  <a:gd name="T8" fmla="*/ 52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2" y="0"/>
                    </a:moveTo>
                    <a:lnTo>
                      <a:pt x="60" y="52"/>
                    </a:lnTo>
                    <a:lnTo>
                      <a:pt x="15" y="59"/>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4" name="Rectangle 250"/>
              <p:cNvSpPr>
                <a:spLocks noChangeArrowheads="1"/>
              </p:cNvSpPr>
              <p:nvPr/>
            </p:nvSpPr>
            <p:spPr bwMode="auto">
              <a:xfrm rot="-6300000">
                <a:off x="1313"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30</a:t>
                </a:r>
                <a:endParaRPr lang="en-GB"/>
              </a:p>
            </p:txBody>
          </p:sp>
          <p:sp>
            <p:nvSpPr>
              <p:cNvPr id="32285" name="AutoShape 251"/>
              <p:cNvSpPr>
                <a:spLocks noChangeArrowheads="1"/>
              </p:cNvSpPr>
              <p:nvPr/>
            </p:nvSpPr>
            <p:spPr bwMode="auto">
              <a:xfrm>
                <a:off x="1281" y="1655"/>
                <a:ext cx="60" cy="60"/>
              </a:xfrm>
              <a:prstGeom prst="roundRect">
                <a:avLst>
                  <a:gd name="adj" fmla="val 0"/>
                </a:avLst>
              </a:prstGeom>
              <a:solidFill>
                <a:srgbClr val="FFFFFF"/>
              </a:solidFill>
              <a:ln w="9525">
                <a:noFill/>
                <a:round/>
                <a:headEnd/>
                <a:tailEnd/>
              </a:ln>
            </p:spPr>
            <p:txBody>
              <a:bodyPr/>
              <a:lstStyle/>
              <a:p>
                <a:endParaRPr lang="en-GB"/>
              </a:p>
            </p:txBody>
          </p:sp>
          <p:sp>
            <p:nvSpPr>
              <p:cNvPr id="32286" name="Freeform 252"/>
              <p:cNvSpPr>
                <a:spLocks/>
              </p:cNvSpPr>
              <p:nvPr/>
            </p:nvSpPr>
            <p:spPr bwMode="auto">
              <a:xfrm>
                <a:off x="1270" y="1652"/>
                <a:ext cx="67" cy="60"/>
              </a:xfrm>
              <a:custGeom>
                <a:avLst/>
                <a:gdLst>
                  <a:gd name="T0" fmla="*/ 52 w 67"/>
                  <a:gd name="T1" fmla="*/ 0 h 60"/>
                  <a:gd name="T2" fmla="*/ 67 w 67"/>
                  <a:gd name="T3" fmla="*/ 45 h 60"/>
                  <a:gd name="T4" fmla="*/ 15 w 67"/>
                  <a:gd name="T5" fmla="*/ 60 h 60"/>
                  <a:gd name="T6" fmla="*/ 0 w 67"/>
                  <a:gd name="T7" fmla="*/ 7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7"/>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7" name="Rectangle 253"/>
              <p:cNvSpPr>
                <a:spLocks noChangeArrowheads="1"/>
              </p:cNvSpPr>
              <p:nvPr/>
            </p:nvSpPr>
            <p:spPr bwMode="auto">
              <a:xfrm rot="-6300000">
                <a:off x="130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31</a:t>
                </a:r>
                <a:endParaRPr lang="en-GB"/>
              </a:p>
            </p:txBody>
          </p:sp>
          <p:grpSp>
            <p:nvGrpSpPr>
              <p:cNvPr id="32288" name="Group 254"/>
              <p:cNvGrpSpPr>
                <a:grpSpLocks/>
              </p:cNvGrpSpPr>
              <p:nvPr/>
            </p:nvGrpSpPr>
            <p:grpSpPr bwMode="auto">
              <a:xfrm>
                <a:off x="1187" y="1929"/>
                <a:ext cx="71" cy="71"/>
                <a:chOff x="1187" y="1929"/>
                <a:chExt cx="71" cy="71"/>
              </a:xfrm>
            </p:grpSpPr>
            <p:sp>
              <p:nvSpPr>
                <p:cNvPr id="32336" name="AutoShape 255"/>
                <p:cNvSpPr>
                  <a:spLocks noChangeArrowheads="1"/>
                </p:cNvSpPr>
                <p:nvPr/>
              </p:nvSpPr>
              <p:spPr bwMode="auto">
                <a:xfrm>
                  <a:off x="1198" y="1940"/>
                  <a:ext cx="60" cy="60"/>
                </a:xfrm>
                <a:prstGeom prst="roundRect">
                  <a:avLst>
                    <a:gd name="adj" fmla="val 0"/>
                  </a:avLst>
                </a:prstGeom>
                <a:solidFill>
                  <a:srgbClr val="FFFFFF"/>
                </a:solidFill>
                <a:ln w="9525">
                  <a:noFill/>
                  <a:round/>
                  <a:headEnd/>
                  <a:tailEnd/>
                </a:ln>
              </p:spPr>
              <p:txBody>
                <a:bodyPr/>
                <a:lstStyle/>
                <a:p>
                  <a:endParaRPr lang="en-GB"/>
                </a:p>
              </p:txBody>
            </p:sp>
            <p:sp>
              <p:nvSpPr>
                <p:cNvPr id="32337" name="Freeform 256"/>
                <p:cNvSpPr>
                  <a:spLocks/>
                </p:cNvSpPr>
                <p:nvPr/>
              </p:nvSpPr>
              <p:spPr bwMode="auto">
                <a:xfrm>
                  <a:off x="1187" y="1929"/>
                  <a:ext cx="68" cy="67"/>
                </a:xfrm>
                <a:custGeom>
                  <a:avLst/>
                  <a:gdLst>
                    <a:gd name="T0" fmla="*/ 53 w 68"/>
                    <a:gd name="T1" fmla="*/ 0 h 67"/>
                    <a:gd name="T2" fmla="*/ 68 w 68"/>
                    <a:gd name="T3" fmla="*/ 52 h 67"/>
                    <a:gd name="T4" fmla="*/ 15 w 68"/>
                    <a:gd name="T5" fmla="*/ 67 h 67"/>
                    <a:gd name="T6" fmla="*/ 0 w 68"/>
                    <a:gd name="T7" fmla="*/ 15 h 67"/>
                    <a:gd name="T8" fmla="*/ 53 w 68"/>
                    <a:gd name="T9" fmla="*/ 0 h 67"/>
                    <a:gd name="T10" fmla="*/ 0 60000 65536"/>
                    <a:gd name="T11" fmla="*/ 0 60000 65536"/>
                    <a:gd name="T12" fmla="*/ 0 60000 65536"/>
                    <a:gd name="T13" fmla="*/ 0 60000 65536"/>
                    <a:gd name="T14" fmla="*/ 0 60000 65536"/>
                    <a:gd name="T15" fmla="*/ 0 w 68"/>
                    <a:gd name="T16" fmla="*/ 0 h 67"/>
                    <a:gd name="T17" fmla="*/ 68 w 68"/>
                    <a:gd name="T18" fmla="*/ 67 h 67"/>
                  </a:gdLst>
                  <a:ahLst/>
                  <a:cxnLst>
                    <a:cxn ang="T10">
                      <a:pos x="T0" y="T1"/>
                    </a:cxn>
                    <a:cxn ang="T11">
                      <a:pos x="T2" y="T3"/>
                    </a:cxn>
                    <a:cxn ang="T12">
                      <a:pos x="T4" y="T5"/>
                    </a:cxn>
                    <a:cxn ang="T13">
                      <a:pos x="T6" y="T7"/>
                    </a:cxn>
                    <a:cxn ang="T14">
                      <a:pos x="T8" y="T9"/>
                    </a:cxn>
                  </a:cxnLst>
                  <a:rect l="T15" t="T16" r="T17" b="T18"/>
                  <a:pathLst>
                    <a:path w="68" h="67">
                      <a:moveTo>
                        <a:pt x="53" y="0"/>
                      </a:moveTo>
                      <a:lnTo>
                        <a:pt x="68"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38" name="Rectangle 257"/>
                <p:cNvSpPr>
                  <a:spLocks noChangeArrowheads="1"/>
                </p:cNvSpPr>
                <p:nvPr/>
              </p:nvSpPr>
              <p:spPr bwMode="auto">
                <a:xfrm rot="-6300000">
                  <a:off x="1228" y="196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5</a:t>
                  </a:r>
                  <a:endParaRPr lang="en-GB"/>
                </a:p>
              </p:txBody>
            </p:sp>
          </p:grpSp>
          <p:grpSp>
            <p:nvGrpSpPr>
              <p:cNvPr id="32289" name="Group 258"/>
              <p:cNvGrpSpPr>
                <a:grpSpLocks/>
              </p:cNvGrpSpPr>
              <p:nvPr/>
            </p:nvGrpSpPr>
            <p:grpSpPr bwMode="auto">
              <a:xfrm>
                <a:off x="1180" y="1884"/>
                <a:ext cx="71" cy="71"/>
                <a:chOff x="1180" y="1884"/>
                <a:chExt cx="71" cy="71"/>
              </a:xfrm>
            </p:grpSpPr>
            <p:sp>
              <p:nvSpPr>
                <p:cNvPr id="32333" name="AutoShape 259"/>
                <p:cNvSpPr>
                  <a:spLocks noChangeArrowheads="1"/>
                </p:cNvSpPr>
                <p:nvPr/>
              </p:nvSpPr>
              <p:spPr bwMode="auto">
                <a:xfrm>
                  <a:off x="1191" y="1895"/>
                  <a:ext cx="60" cy="60"/>
                </a:xfrm>
                <a:prstGeom prst="roundRect">
                  <a:avLst>
                    <a:gd name="adj" fmla="val 0"/>
                  </a:avLst>
                </a:prstGeom>
                <a:solidFill>
                  <a:srgbClr val="FFFFFF"/>
                </a:solidFill>
                <a:ln w="9525">
                  <a:noFill/>
                  <a:round/>
                  <a:headEnd/>
                  <a:tailEnd/>
                </a:ln>
              </p:spPr>
              <p:txBody>
                <a:bodyPr/>
                <a:lstStyle/>
                <a:p>
                  <a:endParaRPr lang="en-GB"/>
                </a:p>
              </p:txBody>
            </p:sp>
            <p:sp>
              <p:nvSpPr>
                <p:cNvPr id="32334" name="Freeform 260"/>
                <p:cNvSpPr>
                  <a:spLocks/>
                </p:cNvSpPr>
                <p:nvPr/>
              </p:nvSpPr>
              <p:spPr bwMode="auto">
                <a:xfrm>
                  <a:off x="1180" y="1884"/>
                  <a:ext cx="60" cy="60"/>
                </a:xfrm>
                <a:custGeom>
                  <a:avLst/>
                  <a:gdLst>
                    <a:gd name="T0" fmla="*/ 45 w 60"/>
                    <a:gd name="T1" fmla="*/ 0 h 60"/>
                    <a:gd name="T2" fmla="*/ 60 w 60"/>
                    <a:gd name="T3" fmla="*/ 45 h 60"/>
                    <a:gd name="T4" fmla="*/ 7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35" name="Rectangle 261"/>
                <p:cNvSpPr>
                  <a:spLocks noChangeArrowheads="1"/>
                </p:cNvSpPr>
                <p:nvPr/>
              </p:nvSpPr>
              <p:spPr bwMode="auto">
                <a:xfrm rot="-6300000">
                  <a:off x="1208" y="1907"/>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6</a:t>
                  </a:r>
                  <a:endParaRPr lang="en-GB"/>
                </a:p>
              </p:txBody>
            </p:sp>
          </p:grpSp>
          <p:grpSp>
            <p:nvGrpSpPr>
              <p:cNvPr id="32290" name="Group 262"/>
              <p:cNvGrpSpPr>
                <a:grpSpLocks/>
              </p:cNvGrpSpPr>
              <p:nvPr/>
            </p:nvGrpSpPr>
            <p:grpSpPr bwMode="auto">
              <a:xfrm>
                <a:off x="1165" y="1831"/>
                <a:ext cx="71" cy="71"/>
                <a:chOff x="1165" y="1831"/>
                <a:chExt cx="71" cy="71"/>
              </a:xfrm>
            </p:grpSpPr>
            <p:sp>
              <p:nvSpPr>
                <p:cNvPr id="32330" name="AutoShape 263"/>
                <p:cNvSpPr>
                  <a:spLocks noChangeArrowheads="1"/>
                </p:cNvSpPr>
                <p:nvPr/>
              </p:nvSpPr>
              <p:spPr bwMode="auto">
                <a:xfrm>
                  <a:off x="1176" y="1843"/>
                  <a:ext cx="60" cy="59"/>
                </a:xfrm>
                <a:prstGeom prst="roundRect">
                  <a:avLst>
                    <a:gd name="adj" fmla="val 0"/>
                  </a:avLst>
                </a:prstGeom>
                <a:solidFill>
                  <a:srgbClr val="FFFFFF"/>
                </a:solidFill>
                <a:ln w="9525">
                  <a:noFill/>
                  <a:round/>
                  <a:headEnd/>
                  <a:tailEnd/>
                </a:ln>
              </p:spPr>
              <p:txBody>
                <a:bodyPr/>
                <a:lstStyle/>
                <a:p>
                  <a:endParaRPr lang="en-GB"/>
                </a:p>
              </p:txBody>
            </p:sp>
            <p:sp>
              <p:nvSpPr>
                <p:cNvPr id="32331" name="Freeform 264"/>
                <p:cNvSpPr>
                  <a:spLocks/>
                </p:cNvSpPr>
                <p:nvPr/>
              </p:nvSpPr>
              <p:spPr bwMode="auto">
                <a:xfrm>
                  <a:off x="1165" y="1831"/>
                  <a:ext cx="60" cy="68"/>
                </a:xfrm>
                <a:custGeom>
                  <a:avLst/>
                  <a:gdLst>
                    <a:gd name="T0" fmla="*/ 52 w 60"/>
                    <a:gd name="T1" fmla="*/ 0 h 68"/>
                    <a:gd name="T2" fmla="*/ 60 w 60"/>
                    <a:gd name="T3" fmla="*/ 53 h 68"/>
                    <a:gd name="T4" fmla="*/ 15 w 60"/>
                    <a:gd name="T5" fmla="*/ 68 h 68"/>
                    <a:gd name="T6" fmla="*/ 0 w 60"/>
                    <a:gd name="T7" fmla="*/ 15 h 68"/>
                    <a:gd name="T8" fmla="*/ 52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52" y="0"/>
                      </a:moveTo>
                      <a:lnTo>
                        <a:pt x="60" y="53"/>
                      </a:lnTo>
                      <a:lnTo>
                        <a:pt x="15" y="68"/>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32" name="Rectangle 265"/>
                <p:cNvSpPr>
                  <a:spLocks noChangeArrowheads="1"/>
                </p:cNvSpPr>
                <p:nvPr/>
              </p:nvSpPr>
              <p:spPr bwMode="auto">
                <a:xfrm rot="-6300000">
                  <a:off x="1193" y="185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7</a:t>
                  </a:r>
                  <a:endParaRPr lang="en-GB"/>
                </a:p>
              </p:txBody>
            </p:sp>
          </p:grpSp>
          <p:sp>
            <p:nvSpPr>
              <p:cNvPr id="32291" name="AutoShape 266"/>
              <p:cNvSpPr>
                <a:spLocks noChangeArrowheads="1"/>
              </p:cNvSpPr>
              <p:nvPr/>
            </p:nvSpPr>
            <p:spPr bwMode="auto">
              <a:xfrm>
                <a:off x="1251" y="1925"/>
                <a:ext cx="60" cy="60"/>
              </a:xfrm>
              <a:prstGeom prst="roundRect">
                <a:avLst>
                  <a:gd name="adj" fmla="val 0"/>
                </a:avLst>
              </a:prstGeom>
              <a:solidFill>
                <a:srgbClr val="FFFFFF"/>
              </a:solidFill>
              <a:ln w="9525">
                <a:noFill/>
                <a:round/>
                <a:headEnd/>
                <a:tailEnd/>
              </a:ln>
            </p:spPr>
            <p:txBody>
              <a:bodyPr/>
              <a:lstStyle/>
              <a:p>
                <a:endParaRPr lang="en-GB"/>
              </a:p>
            </p:txBody>
          </p:sp>
          <p:sp>
            <p:nvSpPr>
              <p:cNvPr id="32292" name="Freeform 267"/>
              <p:cNvSpPr>
                <a:spLocks/>
              </p:cNvSpPr>
              <p:nvPr/>
            </p:nvSpPr>
            <p:spPr bwMode="auto">
              <a:xfrm>
                <a:off x="1240" y="1921"/>
                <a:ext cx="60" cy="60"/>
              </a:xfrm>
              <a:custGeom>
                <a:avLst/>
                <a:gdLst>
                  <a:gd name="T0" fmla="*/ 52 w 60"/>
                  <a:gd name="T1" fmla="*/ 0 h 60"/>
                  <a:gd name="T2" fmla="*/ 60 w 60"/>
                  <a:gd name="T3" fmla="*/ 45 h 60"/>
                  <a:gd name="T4" fmla="*/ 15 w 60"/>
                  <a:gd name="T5" fmla="*/ 60 h 60"/>
                  <a:gd name="T6" fmla="*/ 0 w 60"/>
                  <a:gd name="T7" fmla="*/ 8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3" name="Rectangle 268"/>
              <p:cNvSpPr>
                <a:spLocks noChangeArrowheads="1"/>
              </p:cNvSpPr>
              <p:nvPr/>
            </p:nvSpPr>
            <p:spPr bwMode="auto">
              <a:xfrm rot="-6300000">
                <a:off x="1269" y="194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12</a:t>
                </a:r>
                <a:endParaRPr lang="en-GB"/>
              </a:p>
            </p:txBody>
          </p:sp>
          <p:sp>
            <p:nvSpPr>
              <p:cNvPr id="32294" name="AutoShape 269"/>
              <p:cNvSpPr>
                <a:spLocks noChangeArrowheads="1"/>
              </p:cNvSpPr>
              <p:nvPr/>
            </p:nvSpPr>
            <p:spPr bwMode="auto">
              <a:xfrm>
                <a:off x="1236" y="1880"/>
                <a:ext cx="60" cy="60"/>
              </a:xfrm>
              <a:prstGeom prst="roundRect">
                <a:avLst>
                  <a:gd name="adj" fmla="val 0"/>
                </a:avLst>
              </a:prstGeom>
              <a:solidFill>
                <a:srgbClr val="FFFFFF"/>
              </a:solidFill>
              <a:ln w="9525">
                <a:noFill/>
                <a:round/>
                <a:headEnd/>
                <a:tailEnd/>
              </a:ln>
            </p:spPr>
            <p:txBody>
              <a:bodyPr/>
              <a:lstStyle/>
              <a:p>
                <a:endParaRPr lang="en-GB"/>
              </a:p>
            </p:txBody>
          </p:sp>
          <p:sp>
            <p:nvSpPr>
              <p:cNvPr id="32295" name="Freeform 270"/>
              <p:cNvSpPr>
                <a:spLocks/>
              </p:cNvSpPr>
              <p:nvPr/>
            </p:nvSpPr>
            <p:spPr bwMode="auto">
              <a:xfrm>
                <a:off x="1225" y="1869"/>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6" name="Rectangle 271"/>
              <p:cNvSpPr>
                <a:spLocks noChangeArrowheads="1"/>
              </p:cNvSpPr>
              <p:nvPr/>
            </p:nvSpPr>
            <p:spPr bwMode="auto">
              <a:xfrm rot="-6300000">
                <a:off x="1251"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13</a:t>
                </a:r>
                <a:endParaRPr lang="en-GB"/>
              </a:p>
            </p:txBody>
          </p:sp>
          <p:sp>
            <p:nvSpPr>
              <p:cNvPr id="32297" name="AutoShape 272"/>
              <p:cNvSpPr>
                <a:spLocks noChangeArrowheads="1"/>
              </p:cNvSpPr>
              <p:nvPr/>
            </p:nvSpPr>
            <p:spPr bwMode="auto">
              <a:xfrm>
                <a:off x="1221" y="1828"/>
                <a:ext cx="60" cy="59"/>
              </a:xfrm>
              <a:prstGeom prst="roundRect">
                <a:avLst>
                  <a:gd name="adj" fmla="val 0"/>
                </a:avLst>
              </a:prstGeom>
              <a:solidFill>
                <a:srgbClr val="FFFFFF"/>
              </a:solidFill>
              <a:ln w="9525">
                <a:noFill/>
                <a:round/>
                <a:headEnd/>
                <a:tailEnd/>
              </a:ln>
            </p:spPr>
            <p:txBody>
              <a:bodyPr/>
              <a:lstStyle/>
              <a:p>
                <a:endParaRPr lang="en-GB"/>
              </a:p>
            </p:txBody>
          </p:sp>
          <p:sp>
            <p:nvSpPr>
              <p:cNvPr id="32298" name="Freeform 273"/>
              <p:cNvSpPr>
                <a:spLocks/>
              </p:cNvSpPr>
              <p:nvPr/>
            </p:nvSpPr>
            <p:spPr bwMode="auto">
              <a:xfrm>
                <a:off x="1217" y="1824"/>
                <a:ext cx="60" cy="60"/>
              </a:xfrm>
              <a:custGeom>
                <a:avLst/>
                <a:gdLst>
                  <a:gd name="T0" fmla="*/ 45 w 60"/>
                  <a:gd name="T1" fmla="*/ 0 h 60"/>
                  <a:gd name="T2" fmla="*/ 60 w 60"/>
                  <a:gd name="T3" fmla="*/ 45 h 60"/>
                  <a:gd name="T4" fmla="*/ 8 w 60"/>
                  <a:gd name="T5" fmla="*/ 60 h 60"/>
                  <a:gd name="T6" fmla="*/ 0 w 60"/>
                  <a:gd name="T7" fmla="*/ 7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99" name="Rectangle 274"/>
              <p:cNvSpPr>
                <a:spLocks noChangeArrowheads="1"/>
              </p:cNvSpPr>
              <p:nvPr/>
            </p:nvSpPr>
            <p:spPr bwMode="auto">
              <a:xfrm rot="-6300000">
                <a:off x="1238" y="184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14</a:t>
                </a:r>
                <a:endParaRPr lang="en-GB"/>
              </a:p>
            </p:txBody>
          </p:sp>
          <p:sp>
            <p:nvSpPr>
              <p:cNvPr id="32300" name="AutoShape 275"/>
              <p:cNvSpPr>
                <a:spLocks noChangeArrowheads="1"/>
              </p:cNvSpPr>
              <p:nvPr/>
            </p:nvSpPr>
            <p:spPr bwMode="auto">
              <a:xfrm>
                <a:off x="1348" y="1902"/>
                <a:ext cx="60" cy="60"/>
              </a:xfrm>
              <a:prstGeom prst="roundRect">
                <a:avLst>
                  <a:gd name="adj" fmla="val 0"/>
                </a:avLst>
              </a:prstGeom>
              <a:solidFill>
                <a:srgbClr val="FFFFFF"/>
              </a:solidFill>
              <a:ln w="9525">
                <a:noFill/>
                <a:round/>
                <a:headEnd/>
                <a:tailEnd/>
              </a:ln>
            </p:spPr>
            <p:txBody>
              <a:bodyPr/>
              <a:lstStyle/>
              <a:p>
                <a:endParaRPr lang="en-GB"/>
              </a:p>
            </p:txBody>
          </p:sp>
          <p:sp>
            <p:nvSpPr>
              <p:cNvPr id="32301" name="Freeform 276"/>
              <p:cNvSpPr>
                <a:spLocks/>
              </p:cNvSpPr>
              <p:nvPr/>
            </p:nvSpPr>
            <p:spPr bwMode="auto">
              <a:xfrm>
                <a:off x="1337" y="1891"/>
                <a:ext cx="60" cy="60"/>
              </a:xfrm>
              <a:custGeom>
                <a:avLst/>
                <a:gdLst>
                  <a:gd name="T0" fmla="*/ 52 w 60"/>
                  <a:gd name="T1" fmla="*/ 0 h 60"/>
                  <a:gd name="T2" fmla="*/ 60 w 60"/>
                  <a:gd name="T3" fmla="*/ 53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3"/>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2" name="Rectangle 277"/>
              <p:cNvSpPr>
                <a:spLocks noChangeArrowheads="1"/>
              </p:cNvSpPr>
              <p:nvPr/>
            </p:nvSpPr>
            <p:spPr bwMode="auto">
              <a:xfrm rot="-6300000">
                <a:off x="1367" y="191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26</a:t>
                </a:r>
                <a:endParaRPr lang="en-GB"/>
              </a:p>
            </p:txBody>
          </p:sp>
          <p:sp>
            <p:nvSpPr>
              <p:cNvPr id="32303" name="AutoShape 278"/>
              <p:cNvSpPr>
                <a:spLocks noChangeArrowheads="1"/>
              </p:cNvSpPr>
              <p:nvPr/>
            </p:nvSpPr>
            <p:spPr bwMode="auto">
              <a:xfrm>
                <a:off x="1333" y="1850"/>
                <a:ext cx="60" cy="60"/>
              </a:xfrm>
              <a:prstGeom prst="roundRect">
                <a:avLst>
                  <a:gd name="adj" fmla="val 0"/>
                </a:avLst>
              </a:prstGeom>
              <a:solidFill>
                <a:srgbClr val="FFFFFF"/>
              </a:solidFill>
              <a:ln w="9525">
                <a:noFill/>
                <a:round/>
                <a:headEnd/>
                <a:tailEnd/>
              </a:ln>
            </p:spPr>
            <p:txBody>
              <a:bodyPr/>
              <a:lstStyle/>
              <a:p>
                <a:endParaRPr lang="en-GB"/>
              </a:p>
            </p:txBody>
          </p:sp>
          <p:sp>
            <p:nvSpPr>
              <p:cNvPr id="32304" name="Freeform 279"/>
              <p:cNvSpPr>
                <a:spLocks/>
              </p:cNvSpPr>
              <p:nvPr/>
            </p:nvSpPr>
            <p:spPr bwMode="auto">
              <a:xfrm>
                <a:off x="1322" y="1846"/>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5" name="Rectangle 280"/>
              <p:cNvSpPr>
                <a:spLocks noChangeArrowheads="1"/>
              </p:cNvSpPr>
              <p:nvPr/>
            </p:nvSpPr>
            <p:spPr bwMode="auto">
              <a:xfrm rot="-6300000">
                <a:off x="1349" y="187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27</a:t>
                </a:r>
                <a:endParaRPr lang="en-GB"/>
              </a:p>
            </p:txBody>
          </p:sp>
          <p:sp>
            <p:nvSpPr>
              <p:cNvPr id="32306" name="AutoShape 281"/>
              <p:cNvSpPr>
                <a:spLocks noChangeArrowheads="1"/>
              </p:cNvSpPr>
              <p:nvPr/>
            </p:nvSpPr>
            <p:spPr bwMode="auto">
              <a:xfrm>
                <a:off x="1318" y="1805"/>
                <a:ext cx="60" cy="60"/>
              </a:xfrm>
              <a:prstGeom prst="roundRect">
                <a:avLst>
                  <a:gd name="adj" fmla="val 0"/>
                </a:avLst>
              </a:prstGeom>
              <a:solidFill>
                <a:srgbClr val="FFFFFF"/>
              </a:solidFill>
              <a:ln w="9525">
                <a:noFill/>
                <a:round/>
                <a:headEnd/>
                <a:tailEnd/>
              </a:ln>
            </p:spPr>
            <p:txBody>
              <a:bodyPr/>
              <a:lstStyle/>
              <a:p>
                <a:endParaRPr lang="en-GB"/>
              </a:p>
            </p:txBody>
          </p:sp>
          <p:sp>
            <p:nvSpPr>
              <p:cNvPr id="32307" name="Freeform 282"/>
              <p:cNvSpPr>
                <a:spLocks/>
              </p:cNvSpPr>
              <p:nvPr/>
            </p:nvSpPr>
            <p:spPr bwMode="auto">
              <a:xfrm>
                <a:off x="1315" y="1794"/>
                <a:ext cx="59" cy="60"/>
              </a:xfrm>
              <a:custGeom>
                <a:avLst/>
                <a:gdLst>
                  <a:gd name="T0" fmla="*/ 44 w 59"/>
                  <a:gd name="T1" fmla="*/ 0 h 60"/>
                  <a:gd name="T2" fmla="*/ 59 w 59"/>
                  <a:gd name="T3" fmla="*/ 52 h 60"/>
                  <a:gd name="T4" fmla="*/ 7 w 59"/>
                  <a:gd name="T5" fmla="*/ 60 h 60"/>
                  <a:gd name="T6" fmla="*/ 0 w 59"/>
                  <a:gd name="T7" fmla="*/ 15 h 60"/>
                  <a:gd name="T8" fmla="*/ 44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4" y="0"/>
                    </a:moveTo>
                    <a:lnTo>
                      <a:pt x="59" y="52"/>
                    </a:lnTo>
                    <a:lnTo>
                      <a:pt x="7" y="60"/>
                    </a:lnTo>
                    <a:lnTo>
                      <a:pt x="0" y="15"/>
                    </a:lnTo>
                    <a:lnTo>
                      <a:pt x="44" y="0"/>
                    </a:lnTo>
                    <a:close/>
                  </a:path>
                </a:pathLst>
              </a:custGeom>
              <a:solidFill>
                <a:srgbClr val="FFFFFF"/>
              </a:solidFill>
              <a:ln w="11113">
                <a:solidFill>
                  <a:srgbClr val="000000"/>
                </a:solidFill>
                <a:prstDash val="solid"/>
                <a:round/>
                <a:headEnd/>
                <a:tailEnd/>
              </a:ln>
            </p:spPr>
            <p:txBody>
              <a:bodyPr/>
              <a:lstStyle/>
              <a:p>
                <a:endParaRPr lang="en-GB"/>
              </a:p>
            </p:txBody>
          </p:sp>
          <p:sp>
            <p:nvSpPr>
              <p:cNvPr id="32308" name="Rectangle 283"/>
              <p:cNvSpPr>
                <a:spLocks noChangeArrowheads="1"/>
              </p:cNvSpPr>
              <p:nvPr/>
            </p:nvSpPr>
            <p:spPr bwMode="auto">
              <a:xfrm rot="-6300000">
                <a:off x="1345" y="180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28</a:t>
                </a:r>
                <a:endParaRPr lang="en-GB"/>
              </a:p>
            </p:txBody>
          </p:sp>
          <p:sp>
            <p:nvSpPr>
              <p:cNvPr id="32309" name="AutoShape 284"/>
              <p:cNvSpPr>
                <a:spLocks noChangeArrowheads="1"/>
              </p:cNvSpPr>
              <p:nvPr/>
            </p:nvSpPr>
            <p:spPr bwMode="auto">
              <a:xfrm>
                <a:off x="1258" y="1768"/>
                <a:ext cx="60" cy="60"/>
              </a:xfrm>
              <a:prstGeom prst="roundRect">
                <a:avLst>
                  <a:gd name="adj" fmla="val 0"/>
                </a:avLst>
              </a:prstGeom>
              <a:solidFill>
                <a:srgbClr val="FFFFFF"/>
              </a:solidFill>
              <a:ln w="9525">
                <a:noFill/>
                <a:round/>
                <a:headEnd/>
                <a:tailEnd/>
              </a:ln>
            </p:spPr>
            <p:txBody>
              <a:bodyPr/>
              <a:lstStyle/>
              <a:p>
                <a:endParaRPr lang="en-GB"/>
              </a:p>
            </p:txBody>
          </p:sp>
          <p:sp>
            <p:nvSpPr>
              <p:cNvPr id="32310" name="Freeform 285"/>
              <p:cNvSpPr>
                <a:spLocks/>
              </p:cNvSpPr>
              <p:nvPr/>
            </p:nvSpPr>
            <p:spPr bwMode="auto">
              <a:xfrm>
                <a:off x="1247" y="1756"/>
                <a:ext cx="68" cy="68"/>
              </a:xfrm>
              <a:custGeom>
                <a:avLst/>
                <a:gdLst>
                  <a:gd name="T0" fmla="*/ 53 w 68"/>
                  <a:gd name="T1" fmla="*/ 0 h 68"/>
                  <a:gd name="T2" fmla="*/ 68 w 68"/>
                  <a:gd name="T3" fmla="*/ 53 h 68"/>
                  <a:gd name="T4" fmla="*/ 15 w 68"/>
                  <a:gd name="T5" fmla="*/ 68 h 68"/>
                  <a:gd name="T6" fmla="*/ 0 w 68"/>
                  <a:gd name="T7" fmla="*/ 15 h 68"/>
                  <a:gd name="T8" fmla="*/ 53 w 68"/>
                  <a:gd name="T9" fmla="*/ 0 h 68"/>
                  <a:gd name="T10" fmla="*/ 0 60000 65536"/>
                  <a:gd name="T11" fmla="*/ 0 60000 65536"/>
                  <a:gd name="T12" fmla="*/ 0 60000 65536"/>
                  <a:gd name="T13" fmla="*/ 0 60000 65536"/>
                  <a:gd name="T14" fmla="*/ 0 60000 65536"/>
                  <a:gd name="T15" fmla="*/ 0 w 68"/>
                  <a:gd name="T16" fmla="*/ 0 h 68"/>
                  <a:gd name="T17" fmla="*/ 68 w 68"/>
                  <a:gd name="T18" fmla="*/ 68 h 68"/>
                </a:gdLst>
                <a:ahLst/>
                <a:cxnLst>
                  <a:cxn ang="T10">
                    <a:pos x="T0" y="T1"/>
                  </a:cxn>
                  <a:cxn ang="T11">
                    <a:pos x="T2" y="T3"/>
                  </a:cxn>
                  <a:cxn ang="T12">
                    <a:pos x="T4" y="T5"/>
                  </a:cxn>
                  <a:cxn ang="T13">
                    <a:pos x="T6" y="T7"/>
                  </a:cxn>
                  <a:cxn ang="T14">
                    <a:pos x="T8" y="T9"/>
                  </a:cxn>
                </a:cxnLst>
                <a:rect l="T15" t="T16" r="T17" b="T18"/>
                <a:pathLst>
                  <a:path w="68" h="68">
                    <a:moveTo>
                      <a:pt x="53" y="0"/>
                    </a:moveTo>
                    <a:lnTo>
                      <a:pt x="68" y="53"/>
                    </a:lnTo>
                    <a:lnTo>
                      <a:pt x="15" y="68"/>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11" name="Rectangle 286"/>
              <p:cNvSpPr>
                <a:spLocks noChangeArrowheads="1"/>
              </p:cNvSpPr>
              <p:nvPr/>
            </p:nvSpPr>
            <p:spPr bwMode="auto">
              <a:xfrm rot="-6300000">
                <a:off x="1281"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22</a:t>
                </a:r>
                <a:endParaRPr lang="en-GB"/>
              </a:p>
            </p:txBody>
          </p:sp>
          <p:sp>
            <p:nvSpPr>
              <p:cNvPr id="32312" name="AutoShape 287"/>
              <p:cNvSpPr>
                <a:spLocks noChangeArrowheads="1"/>
              </p:cNvSpPr>
              <p:nvPr/>
            </p:nvSpPr>
            <p:spPr bwMode="auto">
              <a:xfrm>
                <a:off x="1243" y="1723"/>
                <a:ext cx="60" cy="60"/>
              </a:xfrm>
              <a:prstGeom prst="roundRect">
                <a:avLst>
                  <a:gd name="adj" fmla="val 0"/>
                </a:avLst>
              </a:prstGeom>
              <a:solidFill>
                <a:srgbClr val="FFFFFF"/>
              </a:solidFill>
              <a:ln w="9525">
                <a:noFill/>
                <a:round/>
                <a:headEnd/>
                <a:tailEnd/>
              </a:ln>
            </p:spPr>
            <p:txBody>
              <a:bodyPr/>
              <a:lstStyle/>
              <a:p>
                <a:endParaRPr lang="en-GB"/>
              </a:p>
            </p:txBody>
          </p:sp>
          <p:sp>
            <p:nvSpPr>
              <p:cNvPr id="32313" name="Freeform 288"/>
              <p:cNvSpPr>
                <a:spLocks/>
              </p:cNvSpPr>
              <p:nvPr/>
            </p:nvSpPr>
            <p:spPr bwMode="auto">
              <a:xfrm>
                <a:off x="1240" y="1712"/>
                <a:ext cx="60" cy="59"/>
              </a:xfrm>
              <a:custGeom>
                <a:avLst/>
                <a:gdLst>
                  <a:gd name="T0" fmla="*/ 45 w 60"/>
                  <a:gd name="T1" fmla="*/ 0 h 59"/>
                  <a:gd name="T2" fmla="*/ 60 w 60"/>
                  <a:gd name="T3" fmla="*/ 44 h 59"/>
                  <a:gd name="T4" fmla="*/ 7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44"/>
                    </a:lnTo>
                    <a:lnTo>
                      <a:pt x="7"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4" name="Rectangle 289"/>
              <p:cNvSpPr>
                <a:spLocks noChangeArrowheads="1"/>
              </p:cNvSpPr>
              <p:nvPr/>
            </p:nvSpPr>
            <p:spPr bwMode="auto">
              <a:xfrm rot="-6300000">
                <a:off x="1267" y="1731"/>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23</a:t>
                </a:r>
                <a:endParaRPr lang="en-GB"/>
              </a:p>
            </p:txBody>
          </p:sp>
          <p:sp>
            <p:nvSpPr>
              <p:cNvPr id="32315" name="AutoShape 290"/>
              <p:cNvSpPr>
                <a:spLocks noChangeArrowheads="1"/>
              </p:cNvSpPr>
              <p:nvPr/>
            </p:nvSpPr>
            <p:spPr bwMode="auto">
              <a:xfrm>
                <a:off x="1236" y="1670"/>
                <a:ext cx="60" cy="60"/>
              </a:xfrm>
              <a:prstGeom prst="roundRect">
                <a:avLst>
                  <a:gd name="adj" fmla="val 0"/>
                </a:avLst>
              </a:prstGeom>
              <a:solidFill>
                <a:srgbClr val="FFFFFF"/>
              </a:solidFill>
              <a:ln w="9525">
                <a:noFill/>
                <a:round/>
                <a:headEnd/>
                <a:tailEnd/>
              </a:ln>
            </p:spPr>
            <p:txBody>
              <a:bodyPr/>
              <a:lstStyle/>
              <a:p>
                <a:endParaRPr lang="en-GB"/>
              </a:p>
            </p:txBody>
          </p:sp>
          <p:sp>
            <p:nvSpPr>
              <p:cNvPr id="32316" name="Freeform 291"/>
              <p:cNvSpPr>
                <a:spLocks/>
              </p:cNvSpPr>
              <p:nvPr/>
            </p:nvSpPr>
            <p:spPr bwMode="auto">
              <a:xfrm>
                <a:off x="1225" y="1659"/>
                <a:ext cx="60" cy="68"/>
              </a:xfrm>
              <a:custGeom>
                <a:avLst/>
                <a:gdLst>
                  <a:gd name="T0" fmla="*/ 45 w 60"/>
                  <a:gd name="T1" fmla="*/ 0 h 68"/>
                  <a:gd name="T2" fmla="*/ 60 w 60"/>
                  <a:gd name="T3" fmla="*/ 53 h 68"/>
                  <a:gd name="T4" fmla="*/ 15 w 60"/>
                  <a:gd name="T5" fmla="*/ 68 h 68"/>
                  <a:gd name="T6" fmla="*/ 0 w 60"/>
                  <a:gd name="T7" fmla="*/ 15 h 68"/>
                  <a:gd name="T8" fmla="*/ 45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45" y="0"/>
                    </a:moveTo>
                    <a:lnTo>
                      <a:pt x="60" y="53"/>
                    </a:lnTo>
                    <a:lnTo>
                      <a:pt x="15" y="68"/>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7" name="Rectangle 292"/>
              <p:cNvSpPr>
                <a:spLocks noChangeArrowheads="1"/>
              </p:cNvSpPr>
              <p:nvPr/>
            </p:nvSpPr>
            <p:spPr bwMode="auto">
              <a:xfrm rot="-6300000">
                <a:off x="124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24</a:t>
                </a:r>
                <a:endParaRPr lang="en-GB"/>
              </a:p>
            </p:txBody>
          </p:sp>
          <p:sp>
            <p:nvSpPr>
              <p:cNvPr id="32318" name="AutoShape 293"/>
              <p:cNvSpPr>
                <a:spLocks noChangeArrowheads="1"/>
              </p:cNvSpPr>
              <p:nvPr/>
            </p:nvSpPr>
            <p:spPr bwMode="auto">
              <a:xfrm>
                <a:off x="1221" y="1625"/>
                <a:ext cx="60" cy="60"/>
              </a:xfrm>
              <a:prstGeom prst="roundRect">
                <a:avLst>
                  <a:gd name="adj" fmla="val 0"/>
                </a:avLst>
              </a:prstGeom>
              <a:solidFill>
                <a:srgbClr val="FFFFFF"/>
              </a:solidFill>
              <a:ln w="9525">
                <a:noFill/>
                <a:round/>
                <a:headEnd/>
                <a:tailEnd/>
              </a:ln>
            </p:spPr>
            <p:txBody>
              <a:bodyPr/>
              <a:lstStyle/>
              <a:p>
                <a:endParaRPr lang="en-GB"/>
              </a:p>
            </p:txBody>
          </p:sp>
          <p:sp>
            <p:nvSpPr>
              <p:cNvPr id="32319" name="Freeform 294"/>
              <p:cNvSpPr>
                <a:spLocks/>
              </p:cNvSpPr>
              <p:nvPr/>
            </p:nvSpPr>
            <p:spPr bwMode="auto">
              <a:xfrm>
                <a:off x="1210" y="1614"/>
                <a:ext cx="60" cy="60"/>
              </a:xfrm>
              <a:custGeom>
                <a:avLst/>
                <a:gdLst>
                  <a:gd name="T0" fmla="*/ 52 w 60"/>
                  <a:gd name="T1" fmla="*/ 0 h 60"/>
                  <a:gd name="T2" fmla="*/ 60 w 60"/>
                  <a:gd name="T3" fmla="*/ 45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20" name="Rectangle 295"/>
              <p:cNvSpPr>
                <a:spLocks noChangeArrowheads="1"/>
              </p:cNvSpPr>
              <p:nvPr/>
            </p:nvSpPr>
            <p:spPr bwMode="auto">
              <a:xfrm rot="-6300000">
                <a:off x="1238" y="1637"/>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25</a:t>
                </a:r>
                <a:endParaRPr lang="en-GB"/>
              </a:p>
            </p:txBody>
          </p:sp>
          <p:sp>
            <p:nvSpPr>
              <p:cNvPr id="32321" name="AutoShape 296"/>
              <p:cNvSpPr>
                <a:spLocks noChangeArrowheads="1"/>
              </p:cNvSpPr>
              <p:nvPr/>
            </p:nvSpPr>
            <p:spPr bwMode="auto">
              <a:xfrm>
                <a:off x="1296" y="1917"/>
                <a:ext cx="60" cy="60"/>
              </a:xfrm>
              <a:prstGeom prst="roundRect">
                <a:avLst>
                  <a:gd name="adj" fmla="val 0"/>
                </a:avLst>
              </a:prstGeom>
              <a:solidFill>
                <a:srgbClr val="FFFFFF"/>
              </a:solidFill>
              <a:ln w="9525">
                <a:noFill/>
                <a:round/>
                <a:headEnd/>
                <a:tailEnd/>
              </a:ln>
            </p:spPr>
            <p:txBody>
              <a:bodyPr/>
              <a:lstStyle/>
              <a:p>
                <a:endParaRPr lang="en-GB"/>
              </a:p>
            </p:txBody>
          </p:sp>
          <p:sp>
            <p:nvSpPr>
              <p:cNvPr id="32322" name="Freeform 297"/>
              <p:cNvSpPr>
                <a:spLocks/>
              </p:cNvSpPr>
              <p:nvPr/>
            </p:nvSpPr>
            <p:spPr bwMode="auto">
              <a:xfrm>
                <a:off x="1292" y="1906"/>
                <a:ext cx="60" cy="60"/>
              </a:xfrm>
              <a:custGeom>
                <a:avLst/>
                <a:gdLst>
                  <a:gd name="T0" fmla="*/ 45 w 60"/>
                  <a:gd name="T1" fmla="*/ 0 h 60"/>
                  <a:gd name="T2" fmla="*/ 60 w 60"/>
                  <a:gd name="T3" fmla="*/ 45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3" name="Rectangle 298"/>
              <p:cNvSpPr>
                <a:spLocks noChangeArrowheads="1"/>
              </p:cNvSpPr>
              <p:nvPr/>
            </p:nvSpPr>
            <p:spPr bwMode="auto">
              <a:xfrm rot="-6300000">
                <a:off x="1313" y="192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19</a:t>
                </a:r>
                <a:endParaRPr lang="en-GB"/>
              </a:p>
            </p:txBody>
          </p:sp>
          <p:sp>
            <p:nvSpPr>
              <p:cNvPr id="32324" name="AutoShape 299"/>
              <p:cNvSpPr>
                <a:spLocks noChangeArrowheads="1"/>
              </p:cNvSpPr>
              <p:nvPr/>
            </p:nvSpPr>
            <p:spPr bwMode="auto">
              <a:xfrm>
                <a:off x="1288" y="1865"/>
                <a:ext cx="60" cy="60"/>
              </a:xfrm>
              <a:prstGeom prst="roundRect">
                <a:avLst>
                  <a:gd name="adj" fmla="val 0"/>
                </a:avLst>
              </a:prstGeom>
              <a:solidFill>
                <a:srgbClr val="FFFFFF"/>
              </a:solidFill>
              <a:ln w="9525">
                <a:noFill/>
                <a:round/>
                <a:headEnd/>
                <a:tailEnd/>
              </a:ln>
            </p:spPr>
            <p:txBody>
              <a:bodyPr/>
              <a:lstStyle/>
              <a:p>
                <a:endParaRPr lang="en-GB"/>
              </a:p>
            </p:txBody>
          </p:sp>
          <p:sp>
            <p:nvSpPr>
              <p:cNvPr id="32325" name="Freeform 300"/>
              <p:cNvSpPr>
                <a:spLocks/>
              </p:cNvSpPr>
              <p:nvPr/>
            </p:nvSpPr>
            <p:spPr bwMode="auto">
              <a:xfrm>
                <a:off x="1277" y="1854"/>
                <a:ext cx="60" cy="67"/>
              </a:xfrm>
              <a:custGeom>
                <a:avLst/>
                <a:gdLst>
                  <a:gd name="T0" fmla="*/ 45 w 60"/>
                  <a:gd name="T1" fmla="*/ 0 h 67"/>
                  <a:gd name="T2" fmla="*/ 60 w 60"/>
                  <a:gd name="T3" fmla="*/ 52 h 67"/>
                  <a:gd name="T4" fmla="*/ 15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15"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6" name="Rectangle 301"/>
              <p:cNvSpPr>
                <a:spLocks noChangeArrowheads="1"/>
              </p:cNvSpPr>
              <p:nvPr/>
            </p:nvSpPr>
            <p:spPr bwMode="auto">
              <a:xfrm rot="-6300000">
                <a:off x="1295"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20</a:t>
                </a:r>
                <a:endParaRPr lang="en-GB"/>
              </a:p>
            </p:txBody>
          </p:sp>
          <p:sp>
            <p:nvSpPr>
              <p:cNvPr id="32327" name="AutoShape 302"/>
              <p:cNvSpPr>
                <a:spLocks noChangeArrowheads="1"/>
              </p:cNvSpPr>
              <p:nvPr/>
            </p:nvSpPr>
            <p:spPr bwMode="auto">
              <a:xfrm>
                <a:off x="1273" y="1820"/>
                <a:ext cx="60" cy="60"/>
              </a:xfrm>
              <a:prstGeom prst="roundRect">
                <a:avLst>
                  <a:gd name="adj" fmla="val 0"/>
                </a:avLst>
              </a:prstGeom>
              <a:solidFill>
                <a:srgbClr val="FFFFFF"/>
              </a:solidFill>
              <a:ln w="9525">
                <a:noFill/>
                <a:round/>
                <a:headEnd/>
                <a:tailEnd/>
              </a:ln>
            </p:spPr>
            <p:txBody>
              <a:bodyPr/>
              <a:lstStyle/>
              <a:p>
                <a:endParaRPr lang="en-GB"/>
              </a:p>
            </p:txBody>
          </p:sp>
          <p:sp>
            <p:nvSpPr>
              <p:cNvPr id="32328" name="Freeform 303"/>
              <p:cNvSpPr>
                <a:spLocks/>
              </p:cNvSpPr>
              <p:nvPr/>
            </p:nvSpPr>
            <p:spPr bwMode="auto">
              <a:xfrm>
                <a:off x="1262" y="1809"/>
                <a:ext cx="60" cy="60"/>
              </a:xfrm>
              <a:custGeom>
                <a:avLst/>
                <a:gdLst>
                  <a:gd name="T0" fmla="*/ 53 w 60"/>
                  <a:gd name="T1" fmla="*/ 0 h 60"/>
                  <a:gd name="T2" fmla="*/ 60 w 60"/>
                  <a:gd name="T3" fmla="*/ 45 h 60"/>
                  <a:gd name="T4" fmla="*/ 15 w 60"/>
                  <a:gd name="T5" fmla="*/ 60 h 60"/>
                  <a:gd name="T6" fmla="*/ 0 w 60"/>
                  <a:gd name="T7" fmla="*/ 15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29" name="Rectangle 304"/>
              <p:cNvSpPr>
                <a:spLocks noChangeArrowheads="1"/>
              </p:cNvSpPr>
              <p:nvPr/>
            </p:nvSpPr>
            <p:spPr bwMode="auto">
              <a:xfrm rot="-6300000">
                <a:off x="1292" y="182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21</a:t>
                </a:r>
                <a:endParaRPr lang="en-GB"/>
              </a:p>
            </p:txBody>
          </p:sp>
        </p:grpSp>
        <p:grpSp>
          <p:nvGrpSpPr>
            <p:cNvPr id="31767" name="Group 305"/>
            <p:cNvGrpSpPr>
              <a:grpSpLocks/>
            </p:cNvGrpSpPr>
            <p:nvPr/>
          </p:nvGrpSpPr>
          <p:grpSpPr bwMode="auto">
            <a:xfrm>
              <a:off x="1150" y="1794"/>
              <a:ext cx="131" cy="146"/>
              <a:chOff x="1150" y="1794"/>
              <a:chExt cx="131" cy="146"/>
            </a:xfrm>
          </p:grpSpPr>
          <p:grpSp>
            <p:nvGrpSpPr>
              <p:cNvPr id="32209" name="Group 306"/>
              <p:cNvGrpSpPr>
                <a:grpSpLocks/>
              </p:cNvGrpSpPr>
              <p:nvPr/>
            </p:nvGrpSpPr>
            <p:grpSpPr bwMode="auto">
              <a:xfrm>
                <a:off x="1187" y="1831"/>
                <a:ext cx="94" cy="109"/>
                <a:chOff x="1187" y="1831"/>
                <a:chExt cx="94" cy="109"/>
              </a:xfrm>
            </p:grpSpPr>
            <p:sp>
              <p:nvSpPr>
                <p:cNvPr id="32212" name="AutoShape 307"/>
                <p:cNvSpPr>
                  <a:spLocks noChangeArrowheads="1"/>
                </p:cNvSpPr>
                <p:nvPr/>
              </p:nvSpPr>
              <p:spPr bwMode="auto">
                <a:xfrm>
                  <a:off x="1206" y="1850"/>
                  <a:ext cx="75" cy="90"/>
                </a:xfrm>
                <a:prstGeom prst="roundRect">
                  <a:avLst>
                    <a:gd name="adj" fmla="val 0"/>
                  </a:avLst>
                </a:prstGeom>
                <a:solidFill>
                  <a:srgbClr val="FFFFFF"/>
                </a:solidFill>
                <a:ln w="9525">
                  <a:noFill/>
                  <a:round/>
                  <a:headEnd/>
                  <a:tailEnd/>
                </a:ln>
              </p:spPr>
              <p:txBody>
                <a:bodyPr/>
                <a:lstStyle/>
                <a:p>
                  <a:endParaRPr lang="en-GB"/>
                </a:p>
              </p:txBody>
            </p:sp>
            <p:sp>
              <p:nvSpPr>
                <p:cNvPr id="32213" name="Freeform 308"/>
                <p:cNvSpPr>
                  <a:spLocks/>
                </p:cNvSpPr>
                <p:nvPr/>
              </p:nvSpPr>
              <p:spPr bwMode="auto">
                <a:xfrm>
                  <a:off x="1187" y="1831"/>
                  <a:ext cx="90" cy="105"/>
                </a:xfrm>
                <a:custGeom>
                  <a:avLst/>
                  <a:gdLst>
                    <a:gd name="T0" fmla="*/ 53 w 90"/>
                    <a:gd name="T1" fmla="*/ 0 h 105"/>
                    <a:gd name="T2" fmla="*/ 90 w 90"/>
                    <a:gd name="T3" fmla="*/ 75 h 105"/>
                    <a:gd name="T4" fmla="*/ 38 w 90"/>
                    <a:gd name="T5" fmla="*/ 105 h 105"/>
                    <a:gd name="T6" fmla="*/ 0 w 90"/>
                    <a:gd name="T7" fmla="*/ 38 h 105"/>
                    <a:gd name="T8" fmla="*/ 53 w 90"/>
                    <a:gd name="T9" fmla="*/ 0 h 105"/>
                    <a:gd name="T10" fmla="*/ 0 60000 65536"/>
                    <a:gd name="T11" fmla="*/ 0 60000 65536"/>
                    <a:gd name="T12" fmla="*/ 0 60000 65536"/>
                    <a:gd name="T13" fmla="*/ 0 60000 65536"/>
                    <a:gd name="T14" fmla="*/ 0 60000 65536"/>
                    <a:gd name="T15" fmla="*/ 0 w 90"/>
                    <a:gd name="T16" fmla="*/ 0 h 105"/>
                    <a:gd name="T17" fmla="*/ 90 w 90"/>
                    <a:gd name="T18" fmla="*/ 105 h 105"/>
                  </a:gdLst>
                  <a:ahLst/>
                  <a:cxnLst>
                    <a:cxn ang="T10">
                      <a:pos x="T0" y="T1"/>
                    </a:cxn>
                    <a:cxn ang="T11">
                      <a:pos x="T2" y="T3"/>
                    </a:cxn>
                    <a:cxn ang="T12">
                      <a:pos x="T4" y="T5"/>
                    </a:cxn>
                    <a:cxn ang="T13">
                      <a:pos x="T6" y="T7"/>
                    </a:cxn>
                    <a:cxn ang="T14">
                      <a:pos x="T8" y="T9"/>
                    </a:cxn>
                  </a:cxnLst>
                  <a:rect l="T15" t="T16" r="T17" b="T18"/>
                  <a:pathLst>
                    <a:path w="90" h="105">
                      <a:moveTo>
                        <a:pt x="53" y="0"/>
                      </a:moveTo>
                      <a:lnTo>
                        <a:pt x="90" y="75"/>
                      </a:lnTo>
                      <a:lnTo>
                        <a:pt x="38" y="105"/>
                      </a:lnTo>
                      <a:lnTo>
                        <a:pt x="0" y="38"/>
                      </a:lnTo>
                      <a:lnTo>
                        <a:pt x="5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214" name="Group 309"/>
                <p:cNvGrpSpPr>
                  <a:grpSpLocks/>
                </p:cNvGrpSpPr>
                <p:nvPr/>
              </p:nvGrpSpPr>
              <p:grpSpPr bwMode="auto">
                <a:xfrm>
                  <a:off x="1191" y="1843"/>
                  <a:ext cx="85" cy="92"/>
                  <a:chOff x="1191" y="1843"/>
                  <a:chExt cx="85" cy="92"/>
                </a:xfrm>
              </p:grpSpPr>
              <p:sp>
                <p:nvSpPr>
                  <p:cNvPr id="32215" name="Line 310"/>
                  <p:cNvSpPr>
                    <a:spLocks noChangeShapeType="1"/>
                  </p:cNvSpPr>
                  <p:nvPr/>
                </p:nvSpPr>
                <p:spPr bwMode="auto">
                  <a:xfrm flipV="1">
                    <a:off x="1198" y="1850"/>
                    <a:ext cx="48" cy="25"/>
                  </a:xfrm>
                  <a:prstGeom prst="line">
                    <a:avLst/>
                  </a:prstGeom>
                  <a:noFill/>
                  <a:ln w="7938">
                    <a:solidFill>
                      <a:srgbClr val="000000"/>
                    </a:solidFill>
                    <a:round/>
                    <a:headEnd/>
                    <a:tailEnd/>
                  </a:ln>
                </p:spPr>
                <p:txBody>
                  <a:bodyPr/>
                  <a:lstStyle/>
                  <a:p>
                    <a:endParaRPr lang="en-GB"/>
                  </a:p>
                </p:txBody>
              </p:sp>
              <p:sp>
                <p:nvSpPr>
                  <p:cNvPr id="32216" name="Line 311"/>
                  <p:cNvSpPr>
                    <a:spLocks noChangeShapeType="1"/>
                  </p:cNvSpPr>
                  <p:nvPr/>
                </p:nvSpPr>
                <p:spPr bwMode="auto">
                  <a:xfrm flipV="1">
                    <a:off x="1206" y="1865"/>
                    <a:ext cx="48" cy="33"/>
                  </a:xfrm>
                  <a:prstGeom prst="line">
                    <a:avLst/>
                  </a:prstGeom>
                  <a:noFill/>
                  <a:ln w="7938">
                    <a:solidFill>
                      <a:srgbClr val="000000"/>
                    </a:solidFill>
                    <a:round/>
                    <a:headEnd/>
                    <a:tailEnd/>
                  </a:ln>
                </p:spPr>
                <p:txBody>
                  <a:bodyPr/>
                  <a:lstStyle/>
                  <a:p>
                    <a:endParaRPr lang="en-GB"/>
                  </a:p>
                </p:txBody>
              </p:sp>
              <p:sp>
                <p:nvSpPr>
                  <p:cNvPr id="32217" name="Line 312"/>
                  <p:cNvSpPr>
                    <a:spLocks noChangeShapeType="1"/>
                  </p:cNvSpPr>
                  <p:nvPr/>
                </p:nvSpPr>
                <p:spPr bwMode="auto">
                  <a:xfrm flipV="1">
                    <a:off x="1213" y="1880"/>
                    <a:ext cx="48" cy="25"/>
                  </a:xfrm>
                  <a:prstGeom prst="line">
                    <a:avLst/>
                  </a:prstGeom>
                  <a:noFill/>
                  <a:ln w="7938">
                    <a:solidFill>
                      <a:srgbClr val="000000"/>
                    </a:solidFill>
                    <a:round/>
                    <a:headEnd/>
                    <a:tailEnd/>
                  </a:ln>
                </p:spPr>
                <p:txBody>
                  <a:bodyPr/>
                  <a:lstStyle/>
                  <a:p>
                    <a:endParaRPr lang="en-GB"/>
                  </a:p>
                </p:txBody>
              </p:sp>
              <p:sp>
                <p:nvSpPr>
                  <p:cNvPr id="32218" name="Line 313"/>
                  <p:cNvSpPr>
                    <a:spLocks noChangeShapeType="1"/>
                  </p:cNvSpPr>
                  <p:nvPr/>
                </p:nvSpPr>
                <p:spPr bwMode="auto">
                  <a:xfrm flipV="1">
                    <a:off x="1221" y="1895"/>
                    <a:ext cx="48" cy="25"/>
                  </a:xfrm>
                  <a:prstGeom prst="line">
                    <a:avLst/>
                  </a:prstGeom>
                  <a:noFill/>
                  <a:ln w="7938">
                    <a:solidFill>
                      <a:srgbClr val="000000"/>
                    </a:solidFill>
                    <a:round/>
                    <a:headEnd/>
                    <a:tailEnd/>
                  </a:ln>
                </p:spPr>
                <p:txBody>
                  <a:bodyPr/>
                  <a:lstStyle/>
                  <a:p>
                    <a:endParaRPr lang="en-GB"/>
                  </a:p>
                </p:txBody>
              </p:sp>
              <p:sp>
                <p:nvSpPr>
                  <p:cNvPr id="32219" name="Line 314"/>
                  <p:cNvSpPr>
                    <a:spLocks noChangeShapeType="1"/>
                  </p:cNvSpPr>
                  <p:nvPr/>
                </p:nvSpPr>
                <p:spPr bwMode="auto">
                  <a:xfrm flipV="1">
                    <a:off x="1191" y="1843"/>
                    <a:ext cx="48" cy="32"/>
                  </a:xfrm>
                  <a:prstGeom prst="line">
                    <a:avLst/>
                  </a:prstGeom>
                  <a:noFill/>
                  <a:ln w="7938">
                    <a:solidFill>
                      <a:srgbClr val="000000"/>
                    </a:solidFill>
                    <a:round/>
                    <a:headEnd/>
                    <a:tailEnd/>
                  </a:ln>
                </p:spPr>
                <p:txBody>
                  <a:bodyPr/>
                  <a:lstStyle/>
                  <a:p>
                    <a:endParaRPr lang="en-GB"/>
                  </a:p>
                </p:txBody>
              </p:sp>
              <p:sp>
                <p:nvSpPr>
                  <p:cNvPr id="32220" name="Line 315"/>
                  <p:cNvSpPr>
                    <a:spLocks noChangeShapeType="1"/>
                  </p:cNvSpPr>
                  <p:nvPr/>
                </p:nvSpPr>
                <p:spPr bwMode="auto">
                  <a:xfrm flipV="1">
                    <a:off x="1198" y="1857"/>
                    <a:ext cx="48" cy="33"/>
                  </a:xfrm>
                  <a:prstGeom prst="line">
                    <a:avLst/>
                  </a:prstGeom>
                  <a:noFill/>
                  <a:ln w="7938">
                    <a:solidFill>
                      <a:srgbClr val="000000"/>
                    </a:solidFill>
                    <a:round/>
                    <a:headEnd/>
                    <a:tailEnd/>
                  </a:ln>
                </p:spPr>
                <p:txBody>
                  <a:bodyPr/>
                  <a:lstStyle/>
                  <a:p>
                    <a:endParaRPr lang="en-GB"/>
                  </a:p>
                </p:txBody>
              </p:sp>
              <p:sp>
                <p:nvSpPr>
                  <p:cNvPr id="32221" name="Line 316"/>
                  <p:cNvSpPr>
                    <a:spLocks noChangeShapeType="1"/>
                  </p:cNvSpPr>
                  <p:nvPr/>
                </p:nvSpPr>
                <p:spPr bwMode="auto">
                  <a:xfrm flipV="1">
                    <a:off x="1206" y="1872"/>
                    <a:ext cx="55" cy="33"/>
                  </a:xfrm>
                  <a:prstGeom prst="line">
                    <a:avLst/>
                  </a:prstGeom>
                  <a:noFill/>
                  <a:ln w="7938">
                    <a:solidFill>
                      <a:srgbClr val="000000"/>
                    </a:solidFill>
                    <a:round/>
                    <a:headEnd/>
                    <a:tailEnd/>
                  </a:ln>
                </p:spPr>
                <p:txBody>
                  <a:bodyPr/>
                  <a:lstStyle/>
                  <a:p>
                    <a:endParaRPr lang="en-GB"/>
                  </a:p>
                </p:txBody>
              </p:sp>
              <p:sp>
                <p:nvSpPr>
                  <p:cNvPr id="32222" name="Line 317"/>
                  <p:cNvSpPr>
                    <a:spLocks noChangeShapeType="1"/>
                  </p:cNvSpPr>
                  <p:nvPr/>
                </p:nvSpPr>
                <p:spPr bwMode="auto">
                  <a:xfrm flipV="1">
                    <a:off x="1213" y="1887"/>
                    <a:ext cx="56" cy="26"/>
                  </a:xfrm>
                  <a:prstGeom prst="line">
                    <a:avLst/>
                  </a:prstGeom>
                  <a:noFill/>
                  <a:ln w="7938">
                    <a:solidFill>
                      <a:srgbClr val="000000"/>
                    </a:solidFill>
                    <a:round/>
                    <a:headEnd/>
                    <a:tailEnd/>
                  </a:ln>
                </p:spPr>
                <p:txBody>
                  <a:bodyPr/>
                  <a:lstStyle/>
                  <a:p>
                    <a:endParaRPr lang="en-GB"/>
                  </a:p>
                </p:txBody>
              </p:sp>
              <p:sp>
                <p:nvSpPr>
                  <p:cNvPr id="32223" name="Line 318"/>
                  <p:cNvSpPr>
                    <a:spLocks noChangeShapeType="1"/>
                  </p:cNvSpPr>
                  <p:nvPr/>
                </p:nvSpPr>
                <p:spPr bwMode="auto">
                  <a:xfrm flipV="1">
                    <a:off x="1221" y="1902"/>
                    <a:ext cx="55" cy="33"/>
                  </a:xfrm>
                  <a:prstGeom prst="line">
                    <a:avLst/>
                  </a:prstGeom>
                  <a:noFill/>
                  <a:ln w="7938">
                    <a:solidFill>
                      <a:srgbClr val="000000"/>
                    </a:solidFill>
                    <a:round/>
                    <a:headEnd/>
                    <a:tailEnd/>
                  </a:ln>
                </p:spPr>
                <p:txBody>
                  <a:bodyPr/>
                  <a:lstStyle/>
                  <a:p>
                    <a:endParaRPr lang="en-GB"/>
                  </a:p>
                </p:txBody>
              </p:sp>
            </p:grpSp>
          </p:grpSp>
          <p:sp>
            <p:nvSpPr>
              <p:cNvPr id="32210" name="Freeform 319"/>
              <p:cNvSpPr>
                <a:spLocks/>
              </p:cNvSpPr>
              <p:nvPr/>
            </p:nvSpPr>
            <p:spPr bwMode="auto">
              <a:xfrm>
                <a:off x="1154" y="1798"/>
                <a:ext cx="97" cy="74"/>
              </a:xfrm>
              <a:custGeom>
                <a:avLst/>
                <a:gdLst>
                  <a:gd name="T0" fmla="*/ 59 w 97"/>
                  <a:gd name="T1" fmla="*/ 59 h 74"/>
                  <a:gd name="T2" fmla="*/ 97 w 97"/>
                  <a:gd name="T3" fmla="*/ 45 h 74"/>
                  <a:gd name="T4" fmla="*/ 97 w 97"/>
                  <a:gd name="T5" fmla="*/ 0 h 74"/>
                  <a:gd name="T6" fmla="*/ 59 w 97"/>
                  <a:gd name="T7" fmla="*/ 22 h 74"/>
                  <a:gd name="T8" fmla="*/ 67 w 97"/>
                  <a:gd name="T9" fmla="*/ 37 h 74"/>
                  <a:gd name="T10" fmla="*/ 44 w 97"/>
                  <a:gd name="T11" fmla="*/ 45 h 74"/>
                  <a:gd name="T12" fmla="*/ 37 w 97"/>
                  <a:gd name="T13" fmla="*/ 30 h 74"/>
                  <a:gd name="T14" fmla="*/ 0 w 97"/>
                  <a:gd name="T15" fmla="*/ 52 h 74"/>
                  <a:gd name="T16" fmla="*/ 37 w 97"/>
                  <a:gd name="T17" fmla="*/ 74 h 74"/>
                  <a:gd name="T18" fmla="*/ 52 w 97"/>
                  <a:gd name="T19" fmla="*/ 67 h 74"/>
                  <a:gd name="T20" fmla="*/ 59 w 97"/>
                  <a:gd name="T21" fmla="*/ 5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
                  <a:gd name="T34" fmla="*/ 0 h 74"/>
                  <a:gd name="T35" fmla="*/ 97 w 97"/>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 h="74">
                    <a:moveTo>
                      <a:pt x="59" y="59"/>
                    </a:moveTo>
                    <a:lnTo>
                      <a:pt x="97" y="45"/>
                    </a:lnTo>
                    <a:lnTo>
                      <a:pt x="97" y="0"/>
                    </a:lnTo>
                    <a:lnTo>
                      <a:pt x="59" y="22"/>
                    </a:lnTo>
                    <a:lnTo>
                      <a:pt x="67" y="37"/>
                    </a:lnTo>
                    <a:lnTo>
                      <a:pt x="44" y="45"/>
                    </a:lnTo>
                    <a:lnTo>
                      <a:pt x="37" y="30"/>
                    </a:lnTo>
                    <a:lnTo>
                      <a:pt x="0" y="52"/>
                    </a:lnTo>
                    <a:lnTo>
                      <a:pt x="37" y="74"/>
                    </a:lnTo>
                    <a:lnTo>
                      <a:pt x="52" y="67"/>
                    </a:lnTo>
                    <a:lnTo>
                      <a:pt x="59" y="59"/>
                    </a:lnTo>
                    <a:close/>
                  </a:path>
                </a:pathLst>
              </a:custGeom>
              <a:solidFill>
                <a:srgbClr val="FFFFFF"/>
              </a:solidFill>
              <a:ln w="9525">
                <a:noFill/>
                <a:round/>
                <a:headEnd/>
                <a:tailEnd/>
              </a:ln>
            </p:spPr>
            <p:txBody>
              <a:bodyPr/>
              <a:lstStyle/>
              <a:p>
                <a:endParaRPr lang="en-GB"/>
              </a:p>
            </p:txBody>
          </p:sp>
          <p:sp>
            <p:nvSpPr>
              <p:cNvPr id="32211" name="Freeform 320"/>
              <p:cNvSpPr>
                <a:spLocks/>
              </p:cNvSpPr>
              <p:nvPr/>
            </p:nvSpPr>
            <p:spPr bwMode="auto">
              <a:xfrm>
                <a:off x="1150" y="1794"/>
                <a:ext cx="90" cy="75"/>
              </a:xfrm>
              <a:custGeom>
                <a:avLst/>
                <a:gdLst>
                  <a:gd name="T0" fmla="*/ 60 w 90"/>
                  <a:gd name="T1" fmla="*/ 60 h 75"/>
                  <a:gd name="T2" fmla="*/ 90 w 90"/>
                  <a:gd name="T3" fmla="*/ 45 h 75"/>
                  <a:gd name="T4" fmla="*/ 90 w 90"/>
                  <a:gd name="T5" fmla="*/ 0 h 75"/>
                  <a:gd name="T6" fmla="*/ 52 w 90"/>
                  <a:gd name="T7" fmla="*/ 22 h 75"/>
                  <a:gd name="T8" fmla="*/ 60 w 90"/>
                  <a:gd name="T9" fmla="*/ 30 h 75"/>
                  <a:gd name="T10" fmla="*/ 45 w 90"/>
                  <a:gd name="T11" fmla="*/ 45 h 75"/>
                  <a:gd name="T12" fmla="*/ 37 w 90"/>
                  <a:gd name="T13" fmla="*/ 30 h 75"/>
                  <a:gd name="T14" fmla="*/ 0 w 90"/>
                  <a:gd name="T15" fmla="*/ 52 h 75"/>
                  <a:gd name="T16" fmla="*/ 37 w 90"/>
                  <a:gd name="T17" fmla="*/ 75 h 75"/>
                  <a:gd name="T18" fmla="*/ 45 w 90"/>
                  <a:gd name="T19" fmla="*/ 67 h 75"/>
                  <a:gd name="T20" fmla="*/ 60 w 90"/>
                  <a:gd name="T21" fmla="*/ 60 h 7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75"/>
                  <a:gd name="T35" fmla="*/ 90 w 90"/>
                  <a:gd name="T36" fmla="*/ 75 h 7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75">
                    <a:moveTo>
                      <a:pt x="60" y="60"/>
                    </a:moveTo>
                    <a:lnTo>
                      <a:pt x="90" y="45"/>
                    </a:lnTo>
                    <a:lnTo>
                      <a:pt x="90" y="0"/>
                    </a:lnTo>
                    <a:lnTo>
                      <a:pt x="52" y="22"/>
                    </a:lnTo>
                    <a:lnTo>
                      <a:pt x="60" y="30"/>
                    </a:lnTo>
                    <a:lnTo>
                      <a:pt x="45" y="45"/>
                    </a:lnTo>
                    <a:lnTo>
                      <a:pt x="37" y="30"/>
                    </a:lnTo>
                    <a:lnTo>
                      <a:pt x="0" y="52"/>
                    </a:lnTo>
                    <a:lnTo>
                      <a:pt x="37" y="75"/>
                    </a:lnTo>
                    <a:lnTo>
                      <a:pt x="45" y="67"/>
                    </a:lnTo>
                    <a:lnTo>
                      <a:pt x="60" y="60"/>
                    </a:lnTo>
                    <a:close/>
                  </a:path>
                </a:pathLst>
              </a:custGeom>
              <a:noFill/>
              <a:ln w="11113">
                <a:solidFill>
                  <a:srgbClr val="000000"/>
                </a:solidFill>
                <a:prstDash val="solid"/>
                <a:round/>
                <a:headEnd/>
                <a:tailEnd/>
              </a:ln>
            </p:spPr>
            <p:txBody>
              <a:bodyPr/>
              <a:lstStyle/>
              <a:p>
                <a:endParaRPr lang="en-GB"/>
              </a:p>
            </p:txBody>
          </p:sp>
        </p:grpSp>
        <p:grpSp>
          <p:nvGrpSpPr>
            <p:cNvPr id="31768" name="Group 321"/>
            <p:cNvGrpSpPr>
              <a:grpSpLocks/>
            </p:cNvGrpSpPr>
            <p:nvPr/>
          </p:nvGrpSpPr>
          <p:grpSpPr bwMode="auto">
            <a:xfrm>
              <a:off x="974" y="1532"/>
              <a:ext cx="397" cy="647"/>
              <a:chOff x="974" y="1532"/>
              <a:chExt cx="397" cy="647"/>
            </a:xfrm>
          </p:grpSpPr>
          <p:sp>
            <p:nvSpPr>
              <p:cNvPr id="32173" name="Freeform 322"/>
              <p:cNvSpPr>
                <a:spLocks/>
              </p:cNvSpPr>
              <p:nvPr/>
            </p:nvSpPr>
            <p:spPr bwMode="auto">
              <a:xfrm>
                <a:off x="1004" y="1685"/>
                <a:ext cx="202" cy="494"/>
              </a:xfrm>
              <a:custGeom>
                <a:avLst/>
                <a:gdLst>
                  <a:gd name="T0" fmla="*/ 0 w 202"/>
                  <a:gd name="T1" fmla="*/ 23 h 494"/>
                  <a:gd name="T2" fmla="*/ 7 w 202"/>
                  <a:gd name="T3" fmla="*/ 75 h 494"/>
                  <a:gd name="T4" fmla="*/ 22 w 202"/>
                  <a:gd name="T5" fmla="*/ 143 h 494"/>
                  <a:gd name="T6" fmla="*/ 37 w 202"/>
                  <a:gd name="T7" fmla="*/ 225 h 494"/>
                  <a:gd name="T8" fmla="*/ 52 w 202"/>
                  <a:gd name="T9" fmla="*/ 307 h 494"/>
                  <a:gd name="T10" fmla="*/ 52 w 202"/>
                  <a:gd name="T11" fmla="*/ 337 h 494"/>
                  <a:gd name="T12" fmla="*/ 60 w 202"/>
                  <a:gd name="T13" fmla="*/ 375 h 494"/>
                  <a:gd name="T14" fmla="*/ 75 w 202"/>
                  <a:gd name="T15" fmla="*/ 434 h 494"/>
                  <a:gd name="T16" fmla="*/ 75 w 202"/>
                  <a:gd name="T17" fmla="*/ 464 h 494"/>
                  <a:gd name="T18" fmla="*/ 90 w 202"/>
                  <a:gd name="T19" fmla="*/ 479 h 494"/>
                  <a:gd name="T20" fmla="*/ 120 w 202"/>
                  <a:gd name="T21" fmla="*/ 494 h 494"/>
                  <a:gd name="T22" fmla="*/ 150 w 202"/>
                  <a:gd name="T23" fmla="*/ 487 h 494"/>
                  <a:gd name="T24" fmla="*/ 172 w 202"/>
                  <a:gd name="T25" fmla="*/ 479 h 494"/>
                  <a:gd name="T26" fmla="*/ 194 w 202"/>
                  <a:gd name="T27" fmla="*/ 479 h 494"/>
                  <a:gd name="T28" fmla="*/ 202 w 202"/>
                  <a:gd name="T29" fmla="*/ 479 h 494"/>
                  <a:gd name="T30" fmla="*/ 194 w 202"/>
                  <a:gd name="T31" fmla="*/ 457 h 494"/>
                  <a:gd name="T32" fmla="*/ 187 w 202"/>
                  <a:gd name="T33" fmla="*/ 457 h 494"/>
                  <a:gd name="T34" fmla="*/ 164 w 202"/>
                  <a:gd name="T35" fmla="*/ 464 h 494"/>
                  <a:gd name="T36" fmla="*/ 135 w 202"/>
                  <a:gd name="T37" fmla="*/ 464 h 494"/>
                  <a:gd name="T38" fmla="*/ 120 w 202"/>
                  <a:gd name="T39" fmla="*/ 472 h 494"/>
                  <a:gd name="T40" fmla="*/ 105 w 202"/>
                  <a:gd name="T41" fmla="*/ 464 h 494"/>
                  <a:gd name="T42" fmla="*/ 97 w 202"/>
                  <a:gd name="T43" fmla="*/ 457 h 494"/>
                  <a:gd name="T44" fmla="*/ 90 w 202"/>
                  <a:gd name="T45" fmla="*/ 427 h 494"/>
                  <a:gd name="T46" fmla="*/ 82 w 202"/>
                  <a:gd name="T47" fmla="*/ 375 h 494"/>
                  <a:gd name="T48" fmla="*/ 67 w 202"/>
                  <a:gd name="T49" fmla="*/ 300 h 494"/>
                  <a:gd name="T50" fmla="*/ 52 w 202"/>
                  <a:gd name="T51" fmla="*/ 217 h 494"/>
                  <a:gd name="T52" fmla="*/ 37 w 202"/>
                  <a:gd name="T53" fmla="*/ 135 h 494"/>
                  <a:gd name="T54" fmla="*/ 30 w 202"/>
                  <a:gd name="T55" fmla="*/ 68 h 494"/>
                  <a:gd name="T56" fmla="*/ 22 w 202"/>
                  <a:gd name="T57" fmla="*/ 15 h 494"/>
                  <a:gd name="T58" fmla="*/ 15 w 202"/>
                  <a:gd name="T59" fmla="*/ 0 h 494"/>
                  <a:gd name="T60" fmla="*/ 0 w 202"/>
                  <a:gd name="T61" fmla="*/ 0 h 494"/>
                  <a:gd name="T62" fmla="*/ 0 w 202"/>
                  <a:gd name="T63" fmla="*/ 8 h 494"/>
                  <a:gd name="T64" fmla="*/ 0 w 202"/>
                  <a:gd name="T65" fmla="*/ 23 h 49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494"/>
                  <a:gd name="T101" fmla="*/ 202 w 202"/>
                  <a:gd name="T102" fmla="*/ 494 h 49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494">
                    <a:moveTo>
                      <a:pt x="0" y="23"/>
                    </a:moveTo>
                    <a:lnTo>
                      <a:pt x="7" y="75"/>
                    </a:lnTo>
                    <a:lnTo>
                      <a:pt x="22" y="143"/>
                    </a:lnTo>
                    <a:lnTo>
                      <a:pt x="37" y="225"/>
                    </a:lnTo>
                    <a:lnTo>
                      <a:pt x="52" y="307"/>
                    </a:lnTo>
                    <a:lnTo>
                      <a:pt x="52" y="337"/>
                    </a:lnTo>
                    <a:lnTo>
                      <a:pt x="60" y="375"/>
                    </a:lnTo>
                    <a:lnTo>
                      <a:pt x="75" y="434"/>
                    </a:lnTo>
                    <a:lnTo>
                      <a:pt x="75" y="464"/>
                    </a:lnTo>
                    <a:lnTo>
                      <a:pt x="90" y="479"/>
                    </a:lnTo>
                    <a:lnTo>
                      <a:pt x="120" y="494"/>
                    </a:lnTo>
                    <a:lnTo>
                      <a:pt x="150" y="487"/>
                    </a:lnTo>
                    <a:lnTo>
                      <a:pt x="172" y="479"/>
                    </a:lnTo>
                    <a:lnTo>
                      <a:pt x="194" y="479"/>
                    </a:lnTo>
                    <a:lnTo>
                      <a:pt x="202" y="479"/>
                    </a:lnTo>
                    <a:lnTo>
                      <a:pt x="194" y="457"/>
                    </a:lnTo>
                    <a:lnTo>
                      <a:pt x="187" y="457"/>
                    </a:lnTo>
                    <a:lnTo>
                      <a:pt x="164" y="464"/>
                    </a:lnTo>
                    <a:lnTo>
                      <a:pt x="135" y="464"/>
                    </a:lnTo>
                    <a:lnTo>
                      <a:pt x="120" y="472"/>
                    </a:lnTo>
                    <a:lnTo>
                      <a:pt x="105" y="464"/>
                    </a:lnTo>
                    <a:lnTo>
                      <a:pt x="97" y="457"/>
                    </a:lnTo>
                    <a:lnTo>
                      <a:pt x="90" y="427"/>
                    </a:lnTo>
                    <a:lnTo>
                      <a:pt x="82" y="375"/>
                    </a:lnTo>
                    <a:lnTo>
                      <a:pt x="67" y="300"/>
                    </a:lnTo>
                    <a:lnTo>
                      <a:pt x="52" y="217"/>
                    </a:lnTo>
                    <a:lnTo>
                      <a:pt x="37" y="135"/>
                    </a:lnTo>
                    <a:lnTo>
                      <a:pt x="30" y="68"/>
                    </a:lnTo>
                    <a:lnTo>
                      <a:pt x="22" y="15"/>
                    </a:lnTo>
                    <a:lnTo>
                      <a:pt x="15" y="0"/>
                    </a:lnTo>
                    <a:lnTo>
                      <a:pt x="0" y="0"/>
                    </a:lnTo>
                    <a:lnTo>
                      <a:pt x="0" y="8"/>
                    </a:lnTo>
                    <a:lnTo>
                      <a:pt x="0" y="23"/>
                    </a:lnTo>
                    <a:close/>
                  </a:path>
                </a:pathLst>
              </a:custGeom>
              <a:solidFill>
                <a:srgbClr val="FFFFFF"/>
              </a:solidFill>
              <a:ln w="9525">
                <a:noFill/>
                <a:round/>
                <a:headEnd/>
                <a:tailEnd/>
              </a:ln>
            </p:spPr>
            <p:txBody>
              <a:bodyPr/>
              <a:lstStyle/>
              <a:p>
                <a:endParaRPr lang="en-GB"/>
              </a:p>
            </p:txBody>
          </p:sp>
          <p:sp>
            <p:nvSpPr>
              <p:cNvPr id="32174" name="Freeform 323"/>
              <p:cNvSpPr>
                <a:spLocks/>
              </p:cNvSpPr>
              <p:nvPr/>
            </p:nvSpPr>
            <p:spPr bwMode="auto">
              <a:xfrm>
                <a:off x="992" y="1682"/>
                <a:ext cx="210" cy="494"/>
              </a:xfrm>
              <a:custGeom>
                <a:avLst/>
                <a:gdLst>
                  <a:gd name="T0" fmla="*/ 8 w 210"/>
                  <a:gd name="T1" fmla="*/ 22 h 494"/>
                  <a:gd name="T2" fmla="*/ 15 w 210"/>
                  <a:gd name="T3" fmla="*/ 74 h 494"/>
                  <a:gd name="T4" fmla="*/ 23 w 210"/>
                  <a:gd name="T5" fmla="*/ 104 h 494"/>
                  <a:gd name="T6" fmla="*/ 30 w 210"/>
                  <a:gd name="T7" fmla="*/ 142 h 494"/>
                  <a:gd name="T8" fmla="*/ 45 w 210"/>
                  <a:gd name="T9" fmla="*/ 224 h 494"/>
                  <a:gd name="T10" fmla="*/ 60 w 210"/>
                  <a:gd name="T11" fmla="*/ 306 h 494"/>
                  <a:gd name="T12" fmla="*/ 68 w 210"/>
                  <a:gd name="T13" fmla="*/ 381 h 494"/>
                  <a:gd name="T14" fmla="*/ 83 w 210"/>
                  <a:gd name="T15" fmla="*/ 434 h 494"/>
                  <a:gd name="T16" fmla="*/ 83 w 210"/>
                  <a:gd name="T17" fmla="*/ 464 h 494"/>
                  <a:gd name="T18" fmla="*/ 98 w 210"/>
                  <a:gd name="T19" fmla="*/ 486 h 494"/>
                  <a:gd name="T20" fmla="*/ 128 w 210"/>
                  <a:gd name="T21" fmla="*/ 494 h 494"/>
                  <a:gd name="T22" fmla="*/ 158 w 210"/>
                  <a:gd name="T23" fmla="*/ 486 h 494"/>
                  <a:gd name="T24" fmla="*/ 180 w 210"/>
                  <a:gd name="T25" fmla="*/ 479 h 494"/>
                  <a:gd name="T26" fmla="*/ 203 w 210"/>
                  <a:gd name="T27" fmla="*/ 479 h 494"/>
                  <a:gd name="T28" fmla="*/ 210 w 210"/>
                  <a:gd name="T29" fmla="*/ 479 h 494"/>
                  <a:gd name="T30" fmla="*/ 203 w 210"/>
                  <a:gd name="T31" fmla="*/ 456 h 494"/>
                  <a:gd name="T32" fmla="*/ 195 w 210"/>
                  <a:gd name="T33" fmla="*/ 456 h 494"/>
                  <a:gd name="T34" fmla="*/ 173 w 210"/>
                  <a:gd name="T35" fmla="*/ 464 h 494"/>
                  <a:gd name="T36" fmla="*/ 143 w 210"/>
                  <a:gd name="T37" fmla="*/ 471 h 494"/>
                  <a:gd name="T38" fmla="*/ 128 w 210"/>
                  <a:gd name="T39" fmla="*/ 471 h 494"/>
                  <a:gd name="T40" fmla="*/ 113 w 210"/>
                  <a:gd name="T41" fmla="*/ 471 h 494"/>
                  <a:gd name="T42" fmla="*/ 105 w 210"/>
                  <a:gd name="T43" fmla="*/ 456 h 494"/>
                  <a:gd name="T44" fmla="*/ 98 w 210"/>
                  <a:gd name="T45" fmla="*/ 426 h 494"/>
                  <a:gd name="T46" fmla="*/ 90 w 210"/>
                  <a:gd name="T47" fmla="*/ 374 h 494"/>
                  <a:gd name="T48" fmla="*/ 75 w 210"/>
                  <a:gd name="T49" fmla="*/ 299 h 494"/>
                  <a:gd name="T50" fmla="*/ 60 w 210"/>
                  <a:gd name="T51" fmla="*/ 217 h 494"/>
                  <a:gd name="T52" fmla="*/ 45 w 210"/>
                  <a:gd name="T53" fmla="*/ 134 h 494"/>
                  <a:gd name="T54" fmla="*/ 38 w 210"/>
                  <a:gd name="T55" fmla="*/ 67 h 494"/>
                  <a:gd name="T56" fmla="*/ 23 w 210"/>
                  <a:gd name="T57" fmla="*/ 22 h 494"/>
                  <a:gd name="T58" fmla="*/ 23 w 210"/>
                  <a:gd name="T59" fmla="*/ 0 h 494"/>
                  <a:gd name="T60" fmla="*/ 0 w 210"/>
                  <a:gd name="T61" fmla="*/ 7 h 494"/>
                  <a:gd name="T62" fmla="*/ 8 w 210"/>
                  <a:gd name="T63" fmla="*/ 22 h 4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10"/>
                  <a:gd name="T97" fmla="*/ 0 h 494"/>
                  <a:gd name="T98" fmla="*/ 210 w 210"/>
                  <a:gd name="T99" fmla="*/ 494 h 4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10" h="494">
                    <a:moveTo>
                      <a:pt x="8" y="22"/>
                    </a:moveTo>
                    <a:lnTo>
                      <a:pt x="15" y="74"/>
                    </a:lnTo>
                    <a:lnTo>
                      <a:pt x="23" y="104"/>
                    </a:lnTo>
                    <a:lnTo>
                      <a:pt x="30" y="142"/>
                    </a:lnTo>
                    <a:lnTo>
                      <a:pt x="45" y="224"/>
                    </a:lnTo>
                    <a:lnTo>
                      <a:pt x="60" y="306"/>
                    </a:lnTo>
                    <a:lnTo>
                      <a:pt x="68" y="381"/>
                    </a:lnTo>
                    <a:lnTo>
                      <a:pt x="83" y="434"/>
                    </a:lnTo>
                    <a:lnTo>
                      <a:pt x="83" y="464"/>
                    </a:lnTo>
                    <a:lnTo>
                      <a:pt x="98" y="486"/>
                    </a:lnTo>
                    <a:lnTo>
                      <a:pt x="128" y="494"/>
                    </a:lnTo>
                    <a:lnTo>
                      <a:pt x="158" y="486"/>
                    </a:lnTo>
                    <a:lnTo>
                      <a:pt x="180" y="479"/>
                    </a:lnTo>
                    <a:lnTo>
                      <a:pt x="203" y="479"/>
                    </a:lnTo>
                    <a:lnTo>
                      <a:pt x="210" y="479"/>
                    </a:lnTo>
                    <a:lnTo>
                      <a:pt x="203" y="456"/>
                    </a:lnTo>
                    <a:lnTo>
                      <a:pt x="195" y="456"/>
                    </a:lnTo>
                    <a:lnTo>
                      <a:pt x="173" y="464"/>
                    </a:lnTo>
                    <a:lnTo>
                      <a:pt x="143" y="471"/>
                    </a:lnTo>
                    <a:lnTo>
                      <a:pt x="128" y="471"/>
                    </a:lnTo>
                    <a:lnTo>
                      <a:pt x="113" y="471"/>
                    </a:lnTo>
                    <a:lnTo>
                      <a:pt x="105" y="456"/>
                    </a:lnTo>
                    <a:lnTo>
                      <a:pt x="98" y="426"/>
                    </a:lnTo>
                    <a:lnTo>
                      <a:pt x="90" y="374"/>
                    </a:lnTo>
                    <a:lnTo>
                      <a:pt x="75" y="299"/>
                    </a:lnTo>
                    <a:lnTo>
                      <a:pt x="60" y="217"/>
                    </a:lnTo>
                    <a:lnTo>
                      <a:pt x="45" y="134"/>
                    </a:lnTo>
                    <a:lnTo>
                      <a:pt x="38" y="67"/>
                    </a:lnTo>
                    <a:lnTo>
                      <a:pt x="23" y="22"/>
                    </a:lnTo>
                    <a:lnTo>
                      <a:pt x="23" y="0"/>
                    </a:lnTo>
                    <a:lnTo>
                      <a:pt x="0" y="7"/>
                    </a:lnTo>
                    <a:lnTo>
                      <a:pt x="8" y="22"/>
                    </a:lnTo>
                    <a:close/>
                  </a:path>
                </a:pathLst>
              </a:custGeom>
              <a:noFill/>
              <a:ln w="11113">
                <a:solidFill>
                  <a:srgbClr val="000000"/>
                </a:solidFill>
                <a:prstDash val="solid"/>
                <a:round/>
                <a:headEnd/>
                <a:tailEnd/>
              </a:ln>
            </p:spPr>
            <p:txBody>
              <a:bodyPr/>
              <a:lstStyle/>
              <a:p>
                <a:endParaRPr lang="en-GB"/>
              </a:p>
            </p:txBody>
          </p:sp>
          <p:sp>
            <p:nvSpPr>
              <p:cNvPr id="32175" name="Freeform 324"/>
              <p:cNvSpPr>
                <a:spLocks/>
              </p:cNvSpPr>
              <p:nvPr/>
            </p:nvSpPr>
            <p:spPr bwMode="auto">
              <a:xfrm>
                <a:off x="1007" y="1749"/>
                <a:ext cx="188" cy="419"/>
              </a:xfrm>
              <a:custGeom>
                <a:avLst/>
                <a:gdLst>
                  <a:gd name="T0" fmla="*/ 0 w 188"/>
                  <a:gd name="T1" fmla="*/ 0 h 419"/>
                  <a:gd name="T2" fmla="*/ 68 w 188"/>
                  <a:gd name="T3" fmla="*/ 382 h 419"/>
                  <a:gd name="T4" fmla="*/ 75 w 188"/>
                  <a:gd name="T5" fmla="*/ 389 h 419"/>
                  <a:gd name="T6" fmla="*/ 75 w 188"/>
                  <a:gd name="T7" fmla="*/ 397 h 419"/>
                  <a:gd name="T8" fmla="*/ 90 w 188"/>
                  <a:gd name="T9" fmla="*/ 412 h 419"/>
                  <a:gd name="T10" fmla="*/ 113 w 188"/>
                  <a:gd name="T11" fmla="*/ 419 h 419"/>
                  <a:gd name="T12" fmla="*/ 120 w 188"/>
                  <a:gd name="T13" fmla="*/ 419 h 419"/>
                  <a:gd name="T14" fmla="*/ 188 w 188"/>
                  <a:gd name="T15" fmla="*/ 404 h 419"/>
                  <a:gd name="T16" fmla="*/ 0 60000 65536"/>
                  <a:gd name="T17" fmla="*/ 0 60000 65536"/>
                  <a:gd name="T18" fmla="*/ 0 60000 65536"/>
                  <a:gd name="T19" fmla="*/ 0 60000 65536"/>
                  <a:gd name="T20" fmla="*/ 0 60000 65536"/>
                  <a:gd name="T21" fmla="*/ 0 60000 65536"/>
                  <a:gd name="T22" fmla="*/ 0 60000 65536"/>
                  <a:gd name="T23" fmla="*/ 0 60000 65536"/>
                  <a:gd name="T24" fmla="*/ 0 w 188"/>
                  <a:gd name="T25" fmla="*/ 0 h 419"/>
                  <a:gd name="T26" fmla="*/ 188 w 188"/>
                  <a:gd name="T27" fmla="*/ 419 h 4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8" h="419">
                    <a:moveTo>
                      <a:pt x="0" y="0"/>
                    </a:moveTo>
                    <a:lnTo>
                      <a:pt x="68" y="382"/>
                    </a:lnTo>
                    <a:lnTo>
                      <a:pt x="75" y="389"/>
                    </a:lnTo>
                    <a:lnTo>
                      <a:pt x="75" y="397"/>
                    </a:lnTo>
                    <a:lnTo>
                      <a:pt x="90" y="412"/>
                    </a:lnTo>
                    <a:lnTo>
                      <a:pt x="113" y="419"/>
                    </a:lnTo>
                    <a:lnTo>
                      <a:pt x="120" y="419"/>
                    </a:lnTo>
                    <a:lnTo>
                      <a:pt x="188" y="404"/>
                    </a:lnTo>
                  </a:path>
                </a:pathLst>
              </a:custGeom>
              <a:noFill/>
              <a:ln w="11113">
                <a:solidFill>
                  <a:srgbClr val="BFBFBF"/>
                </a:solidFill>
                <a:prstDash val="solid"/>
                <a:round/>
                <a:headEnd/>
                <a:tailEnd/>
              </a:ln>
            </p:spPr>
            <p:txBody>
              <a:bodyPr/>
              <a:lstStyle/>
              <a:p>
                <a:endParaRPr lang="en-GB"/>
              </a:p>
            </p:txBody>
          </p:sp>
          <p:sp>
            <p:nvSpPr>
              <p:cNvPr id="32176" name="AutoShape 325"/>
              <p:cNvSpPr>
                <a:spLocks noChangeArrowheads="1"/>
              </p:cNvSpPr>
              <p:nvPr/>
            </p:nvSpPr>
            <p:spPr bwMode="auto">
              <a:xfrm>
                <a:off x="974" y="1902"/>
                <a:ext cx="397" cy="38"/>
              </a:xfrm>
              <a:prstGeom prst="roundRect">
                <a:avLst>
                  <a:gd name="adj" fmla="val 39472"/>
                </a:avLst>
              </a:prstGeom>
              <a:solidFill>
                <a:srgbClr val="FFFFFF"/>
              </a:solidFill>
              <a:ln w="9525">
                <a:noFill/>
                <a:round/>
                <a:headEnd/>
                <a:tailEnd/>
              </a:ln>
            </p:spPr>
            <p:txBody>
              <a:bodyPr/>
              <a:lstStyle/>
              <a:p>
                <a:endParaRPr lang="en-GB"/>
              </a:p>
            </p:txBody>
          </p:sp>
          <p:sp>
            <p:nvSpPr>
              <p:cNvPr id="32177" name="Freeform 326"/>
              <p:cNvSpPr>
                <a:spLocks/>
              </p:cNvSpPr>
              <p:nvPr/>
            </p:nvSpPr>
            <p:spPr bwMode="auto">
              <a:xfrm>
                <a:off x="1120" y="1719"/>
                <a:ext cx="97" cy="389"/>
              </a:xfrm>
              <a:custGeom>
                <a:avLst/>
                <a:gdLst>
                  <a:gd name="T0" fmla="*/ 82 w 97"/>
                  <a:gd name="T1" fmla="*/ 389 h 389"/>
                  <a:gd name="T2" fmla="*/ 82 w 97"/>
                  <a:gd name="T3" fmla="*/ 389 h 389"/>
                  <a:gd name="T4" fmla="*/ 75 w 97"/>
                  <a:gd name="T5" fmla="*/ 389 h 389"/>
                  <a:gd name="T6" fmla="*/ 67 w 97"/>
                  <a:gd name="T7" fmla="*/ 382 h 389"/>
                  <a:gd name="T8" fmla="*/ 60 w 97"/>
                  <a:gd name="T9" fmla="*/ 374 h 389"/>
                  <a:gd name="T10" fmla="*/ 0 w 97"/>
                  <a:gd name="T11" fmla="*/ 22 h 389"/>
                  <a:gd name="T12" fmla="*/ 0 w 97"/>
                  <a:gd name="T13" fmla="*/ 22 h 389"/>
                  <a:gd name="T14" fmla="*/ 0 w 97"/>
                  <a:gd name="T15" fmla="*/ 15 h 389"/>
                  <a:gd name="T16" fmla="*/ 0 w 97"/>
                  <a:gd name="T17" fmla="*/ 8 h 389"/>
                  <a:gd name="T18" fmla="*/ 0 w 97"/>
                  <a:gd name="T19" fmla="*/ 8 h 389"/>
                  <a:gd name="T20" fmla="*/ 15 w 97"/>
                  <a:gd name="T21" fmla="*/ 0 h 389"/>
                  <a:gd name="T22" fmla="*/ 15 w 97"/>
                  <a:gd name="T23" fmla="*/ 0 h 389"/>
                  <a:gd name="T24" fmla="*/ 15 w 97"/>
                  <a:gd name="T25" fmla="*/ 0 h 389"/>
                  <a:gd name="T26" fmla="*/ 22 w 97"/>
                  <a:gd name="T27" fmla="*/ 0 h 389"/>
                  <a:gd name="T28" fmla="*/ 30 w 97"/>
                  <a:gd name="T29" fmla="*/ 0 h 389"/>
                  <a:gd name="T30" fmla="*/ 30 w 97"/>
                  <a:gd name="T31" fmla="*/ 0 h 389"/>
                  <a:gd name="T32" fmla="*/ 30 w 97"/>
                  <a:gd name="T33" fmla="*/ 8 h 389"/>
                  <a:gd name="T34" fmla="*/ 30 w 97"/>
                  <a:gd name="T35" fmla="*/ 15 h 389"/>
                  <a:gd name="T36" fmla="*/ 30 w 97"/>
                  <a:gd name="T37" fmla="*/ 15 h 389"/>
                  <a:gd name="T38" fmla="*/ 97 w 97"/>
                  <a:gd name="T39" fmla="*/ 367 h 389"/>
                  <a:gd name="T40" fmla="*/ 97 w 97"/>
                  <a:gd name="T41" fmla="*/ 374 h 389"/>
                  <a:gd name="T42" fmla="*/ 97 w 97"/>
                  <a:gd name="T43" fmla="*/ 374 h 389"/>
                  <a:gd name="T44" fmla="*/ 90 w 97"/>
                  <a:gd name="T45" fmla="*/ 382 h 389"/>
                  <a:gd name="T46" fmla="*/ 82 w 97"/>
                  <a:gd name="T47" fmla="*/ 389 h 389"/>
                  <a:gd name="T48" fmla="*/ 82 w 97"/>
                  <a:gd name="T49" fmla="*/ 389 h 3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7"/>
                  <a:gd name="T76" fmla="*/ 0 h 389"/>
                  <a:gd name="T77" fmla="*/ 97 w 97"/>
                  <a:gd name="T78" fmla="*/ 389 h 3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7" h="389">
                    <a:moveTo>
                      <a:pt x="82" y="389"/>
                    </a:moveTo>
                    <a:lnTo>
                      <a:pt x="82" y="389"/>
                    </a:lnTo>
                    <a:lnTo>
                      <a:pt x="75" y="389"/>
                    </a:lnTo>
                    <a:lnTo>
                      <a:pt x="67" y="382"/>
                    </a:lnTo>
                    <a:lnTo>
                      <a:pt x="60" y="374"/>
                    </a:lnTo>
                    <a:lnTo>
                      <a:pt x="0" y="22"/>
                    </a:lnTo>
                    <a:lnTo>
                      <a:pt x="0" y="15"/>
                    </a:lnTo>
                    <a:lnTo>
                      <a:pt x="0" y="8"/>
                    </a:lnTo>
                    <a:lnTo>
                      <a:pt x="15" y="0"/>
                    </a:lnTo>
                    <a:lnTo>
                      <a:pt x="22" y="0"/>
                    </a:lnTo>
                    <a:lnTo>
                      <a:pt x="30" y="0"/>
                    </a:lnTo>
                    <a:lnTo>
                      <a:pt x="30" y="8"/>
                    </a:lnTo>
                    <a:lnTo>
                      <a:pt x="30" y="15"/>
                    </a:lnTo>
                    <a:lnTo>
                      <a:pt x="97" y="367"/>
                    </a:lnTo>
                    <a:lnTo>
                      <a:pt x="97" y="374"/>
                    </a:lnTo>
                    <a:lnTo>
                      <a:pt x="90" y="382"/>
                    </a:lnTo>
                    <a:lnTo>
                      <a:pt x="82" y="389"/>
                    </a:lnTo>
                    <a:close/>
                  </a:path>
                </a:pathLst>
              </a:custGeom>
              <a:solidFill>
                <a:srgbClr val="FFFFFF"/>
              </a:solidFill>
              <a:ln w="11113">
                <a:solidFill>
                  <a:srgbClr val="000000"/>
                </a:solidFill>
                <a:prstDash val="solid"/>
                <a:round/>
                <a:headEnd/>
                <a:tailEnd/>
              </a:ln>
            </p:spPr>
            <p:txBody>
              <a:bodyPr/>
              <a:lstStyle/>
              <a:p>
                <a:endParaRPr lang="en-GB"/>
              </a:p>
            </p:txBody>
          </p:sp>
          <p:sp>
            <p:nvSpPr>
              <p:cNvPr id="32178" name="Freeform 327"/>
              <p:cNvSpPr>
                <a:spLocks/>
              </p:cNvSpPr>
              <p:nvPr/>
            </p:nvSpPr>
            <p:spPr bwMode="auto">
              <a:xfrm>
                <a:off x="981" y="1536"/>
                <a:ext cx="165" cy="157"/>
              </a:xfrm>
              <a:custGeom>
                <a:avLst/>
                <a:gdLst>
                  <a:gd name="T0" fmla="*/ 15 w 165"/>
                  <a:gd name="T1" fmla="*/ 157 h 157"/>
                  <a:gd name="T2" fmla="*/ 0 w 165"/>
                  <a:gd name="T3" fmla="*/ 89 h 157"/>
                  <a:gd name="T4" fmla="*/ 8 w 165"/>
                  <a:gd name="T5" fmla="*/ 89 h 157"/>
                  <a:gd name="T6" fmla="*/ 15 w 165"/>
                  <a:gd name="T7" fmla="*/ 82 h 157"/>
                  <a:gd name="T8" fmla="*/ 23 w 165"/>
                  <a:gd name="T9" fmla="*/ 74 h 157"/>
                  <a:gd name="T10" fmla="*/ 30 w 165"/>
                  <a:gd name="T11" fmla="*/ 60 h 157"/>
                  <a:gd name="T12" fmla="*/ 53 w 165"/>
                  <a:gd name="T13" fmla="*/ 37 h 157"/>
                  <a:gd name="T14" fmla="*/ 75 w 165"/>
                  <a:gd name="T15" fmla="*/ 15 h 157"/>
                  <a:gd name="T16" fmla="*/ 113 w 165"/>
                  <a:gd name="T17" fmla="*/ 0 h 157"/>
                  <a:gd name="T18" fmla="*/ 128 w 165"/>
                  <a:gd name="T19" fmla="*/ 0 h 157"/>
                  <a:gd name="T20" fmla="*/ 143 w 165"/>
                  <a:gd name="T21" fmla="*/ 7 h 157"/>
                  <a:gd name="T22" fmla="*/ 158 w 165"/>
                  <a:gd name="T23" fmla="*/ 22 h 157"/>
                  <a:gd name="T24" fmla="*/ 165 w 165"/>
                  <a:gd name="T25" fmla="*/ 30 h 157"/>
                  <a:gd name="T26" fmla="*/ 165 w 165"/>
                  <a:gd name="T27" fmla="*/ 45 h 157"/>
                  <a:gd name="T28" fmla="*/ 158 w 165"/>
                  <a:gd name="T29" fmla="*/ 45 h 157"/>
                  <a:gd name="T30" fmla="*/ 143 w 165"/>
                  <a:gd name="T31" fmla="*/ 45 h 157"/>
                  <a:gd name="T32" fmla="*/ 135 w 165"/>
                  <a:gd name="T33" fmla="*/ 60 h 157"/>
                  <a:gd name="T34" fmla="*/ 120 w 165"/>
                  <a:gd name="T35" fmla="*/ 74 h 157"/>
                  <a:gd name="T36" fmla="*/ 98 w 165"/>
                  <a:gd name="T37" fmla="*/ 82 h 157"/>
                  <a:gd name="T38" fmla="*/ 83 w 165"/>
                  <a:gd name="T39" fmla="*/ 89 h 157"/>
                  <a:gd name="T40" fmla="*/ 68 w 165"/>
                  <a:gd name="T41" fmla="*/ 104 h 157"/>
                  <a:gd name="T42" fmla="*/ 68 w 165"/>
                  <a:gd name="T43" fmla="*/ 127 h 157"/>
                  <a:gd name="T44" fmla="*/ 68 w 165"/>
                  <a:gd name="T45" fmla="*/ 142 h 157"/>
                  <a:gd name="T46" fmla="*/ 38 w 165"/>
                  <a:gd name="T47" fmla="*/ 149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89"/>
                    </a:lnTo>
                    <a:lnTo>
                      <a:pt x="8" y="89"/>
                    </a:lnTo>
                    <a:lnTo>
                      <a:pt x="15" y="82"/>
                    </a:lnTo>
                    <a:lnTo>
                      <a:pt x="23" y="74"/>
                    </a:lnTo>
                    <a:lnTo>
                      <a:pt x="30" y="60"/>
                    </a:lnTo>
                    <a:lnTo>
                      <a:pt x="53" y="37"/>
                    </a:lnTo>
                    <a:lnTo>
                      <a:pt x="75" y="15"/>
                    </a:lnTo>
                    <a:lnTo>
                      <a:pt x="113" y="0"/>
                    </a:lnTo>
                    <a:lnTo>
                      <a:pt x="128" y="0"/>
                    </a:lnTo>
                    <a:lnTo>
                      <a:pt x="143" y="7"/>
                    </a:lnTo>
                    <a:lnTo>
                      <a:pt x="158" y="22"/>
                    </a:lnTo>
                    <a:lnTo>
                      <a:pt x="165" y="30"/>
                    </a:lnTo>
                    <a:lnTo>
                      <a:pt x="165" y="45"/>
                    </a:lnTo>
                    <a:lnTo>
                      <a:pt x="158" y="45"/>
                    </a:lnTo>
                    <a:lnTo>
                      <a:pt x="143" y="45"/>
                    </a:lnTo>
                    <a:lnTo>
                      <a:pt x="135" y="60"/>
                    </a:lnTo>
                    <a:lnTo>
                      <a:pt x="120" y="74"/>
                    </a:lnTo>
                    <a:lnTo>
                      <a:pt x="98" y="82"/>
                    </a:lnTo>
                    <a:lnTo>
                      <a:pt x="83" y="89"/>
                    </a:lnTo>
                    <a:lnTo>
                      <a:pt x="68" y="104"/>
                    </a:lnTo>
                    <a:lnTo>
                      <a:pt x="68" y="127"/>
                    </a:lnTo>
                    <a:lnTo>
                      <a:pt x="68" y="142"/>
                    </a:lnTo>
                    <a:lnTo>
                      <a:pt x="38" y="149"/>
                    </a:lnTo>
                    <a:lnTo>
                      <a:pt x="15" y="157"/>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32179" name="Freeform 328"/>
              <p:cNvSpPr>
                <a:spLocks/>
              </p:cNvSpPr>
              <p:nvPr/>
            </p:nvSpPr>
            <p:spPr bwMode="auto">
              <a:xfrm>
                <a:off x="977" y="1532"/>
                <a:ext cx="165" cy="157"/>
              </a:xfrm>
              <a:custGeom>
                <a:avLst/>
                <a:gdLst>
                  <a:gd name="T0" fmla="*/ 15 w 165"/>
                  <a:gd name="T1" fmla="*/ 157 h 157"/>
                  <a:gd name="T2" fmla="*/ 0 w 165"/>
                  <a:gd name="T3" fmla="*/ 97 h 157"/>
                  <a:gd name="T4" fmla="*/ 0 w 165"/>
                  <a:gd name="T5" fmla="*/ 90 h 157"/>
                  <a:gd name="T6" fmla="*/ 8 w 165"/>
                  <a:gd name="T7" fmla="*/ 82 h 157"/>
                  <a:gd name="T8" fmla="*/ 23 w 165"/>
                  <a:gd name="T9" fmla="*/ 75 h 157"/>
                  <a:gd name="T10" fmla="*/ 30 w 165"/>
                  <a:gd name="T11" fmla="*/ 67 h 157"/>
                  <a:gd name="T12" fmla="*/ 53 w 165"/>
                  <a:gd name="T13" fmla="*/ 37 h 157"/>
                  <a:gd name="T14" fmla="*/ 75 w 165"/>
                  <a:gd name="T15" fmla="*/ 15 h 157"/>
                  <a:gd name="T16" fmla="*/ 113 w 165"/>
                  <a:gd name="T17" fmla="*/ 0 h 157"/>
                  <a:gd name="T18" fmla="*/ 143 w 165"/>
                  <a:gd name="T19" fmla="*/ 7 h 157"/>
                  <a:gd name="T20" fmla="*/ 158 w 165"/>
                  <a:gd name="T21" fmla="*/ 22 h 157"/>
                  <a:gd name="T22" fmla="*/ 165 w 165"/>
                  <a:gd name="T23" fmla="*/ 37 h 157"/>
                  <a:gd name="T24" fmla="*/ 165 w 165"/>
                  <a:gd name="T25" fmla="*/ 45 h 157"/>
                  <a:gd name="T26" fmla="*/ 158 w 165"/>
                  <a:gd name="T27" fmla="*/ 52 h 157"/>
                  <a:gd name="T28" fmla="*/ 143 w 165"/>
                  <a:gd name="T29" fmla="*/ 52 h 157"/>
                  <a:gd name="T30" fmla="*/ 135 w 165"/>
                  <a:gd name="T31" fmla="*/ 60 h 157"/>
                  <a:gd name="T32" fmla="*/ 120 w 165"/>
                  <a:gd name="T33" fmla="*/ 75 h 157"/>
                  <a:gd name="T34" fmla="*/ 98 w 165"/>
                  <a:gd name="T35" fmla="*/ 82 h 157"/>
                  <a:gd name="T36" fmla="*/ 83 w 165"/>
                  <a:gd name="T37" fmla="*/ 90 h 157"/>
                  <a:gd name="T38" fmla="*/ 68 w 165"/>
                  <a:gd name="T39" fmla="*/ 105 h 157"/>
                  <a:gd name="T40" fmla="*/ 68 w 165"/>
                  <a:gd name="T41" fmla="*/ 127 h 157"/>
                  <a:gd name="T42" fmla="*/ 60 w 165"/>
                  <a:gd name="T43" fmla="*/ 135 h 157"/>
                  <a:gd name="T44" fmla="*/ 68 w 165"/>
                  <a:gd name="T45" fmla="*/ 142 h 157"/>
                  <a:gd name="T46" fmla="*/ 38 w 165"/>
                  <a:gd name="T47" fmla="*/ 150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97"/>
                    </a:lnTo>
                    <a:lnTo>
                      <a:pt x="0" y="90"/>
                    </a:lnTo>
                    <a:lnTo>
                      <a:pt x="8" y="82"/>
                    </a:lnTo>
                    <a:lnTo>
                      <a:pt x="23" y="75"/>
                    </a:lnTo>
                    <a:lnTo>
                      <a:pt x="30" y="67"/>
                    </a:lnTo>
                    <a:lnTo>
                      <a:pt x="53" y="37"/>
                    </a:lnTo>
                    <a:lnTo>
                      <a:pt x="75" y="15"/>
                    </a:lnTo>
                    <a:lnTo>
                      <a:pt x="113" y="0"/>
                    </a:lnTo>
                    <a:lnTo>
                      <a:pt x="143" y="7"/>
                    </a:lnTo>
                    <a:lnTo>
                      <a:pt x="158" y="22"/>
                    </a:lnTo>
                    <a:lnTo>
                      <a:pt x="165" y="37"/>
                    </a:lnTo>
                    <a:lnTo>
                      <a:pt x="165" y="45"/>
                    </a:lnTo>
                    <a:lnTo>
                      <a:pt x="158" y="52"/>
                    </a:lnTo>
                    <a:lnTo>
                      <a:pt x="143" y="52"/>
                    </a:lnTo>
                    <a:lnTo>
                      <a:pt x="135" y="60"/>
                    </a:lnTo>
                    <a:lnTo>
                      <a:pt x="120" y="75"/>
                    </a:lnTo>
                    <a:lnTo>
                      <a:pt x="98" y="82"/>
                    </a:lnTo>
                    <a:lnTo>
                      <a:pt x="83" y="90"/>
                    </a:lnTo>
                    <a:lnTo>
                      <a:pt x="68" y="105"/>
                    </a:lnTo>
                    <a:lnTo>
                      <a:pt x="68" y="127"/>
                    </a:lnTo>
                    <a:lnTo>
                      <a:pt x="60" y="135"/>
                    </a:lnTo>
                    <a:lnTo>
                      <a:pt x="68" y="142"/>
                    </a:lnTo>
                    <a:lnTo>
                      <a:pt x="38" y="150"/>
                    </a:lnTo>
                    <a:lnTo>
                      <a:pt x="15" y="157"/>
                    </a:lnTo>
                    <a:close/>
                  </a:path>
                </a:pathLst>
              </a:custGeom>
              <a:noFill/>
              <a:ln w="11113">
                <a:solidFill>
                  <a:srgbClr val="000000"/>
                </a:solidFill>
                <a:prstDash val="solid"/>
                <a:round/>
                <a:headEnd/>
                <a:tailEnd/>
              </a:ln>
            </p:spPr>
            <p:txBody>
              <a:bodyPr/>
              <a:lstStyle/>
              <a:p>
                <a:endParaRPr lang="en-GB"/>
              </a:p>
            </p:txBody>
          </p:sp>
          <p:sp>
            <p:nvSpPr>
              <p:cNvPr id="32180" name="Freeform 329"/>
              <p:cNvSpPr>
                <a:spLocks/>
              </p:cNvSpPr>
              <p:nvPr/>
            </p:nvSpPr>
            <p:spPr bwMode="auto">
              <a:xfrm>
                <a:off x="1004" y="1551"/>
                <a:ext cx="127" cy="89"/>
              </a:xfrm>
              <a:custGeom>
                <a:avLst/>
                <a:gdLst>
                  <a:gd name="T0" fmla="*/ 37 w 127"/>
                  <a:gd name="T1" fmla="*/ 30 h 89"/>
                  <a:gd name="T2" fmla="*/ 60 w 127"/>
                  <a:gd name="T3" fmla="*/ 7 h 89"/>
                  <a:gd name="T4" fmla="*/ 82 w 127"/>
                  <a:gd name="T5" fmla="*/ 0 h 89"/>
                  <a:gd name="T6" fmla="*/ 105 w 127"/>
                  <a:gd name="T7" fmla="*/ 0 h 89"/>
                  <a:gd name="T8" fmla="*/ 120 w 127"/>
                  <a:gd name="T9" fmla="*/ 7 h 89"/>
                  <a:gd name="T10" fmla="*/ 127 w 127"/>
                  <a:gd name="T11" fmla="*/ 22 h 89"/>
                  <a:gd name="T12" fmla="*/ 112 w 127"/>
                  <a:gd name="T13" fmla="*/ 22 h 89"/>
                  <a:gd name="T14" fmla="*/ 90 w 127"/>
                  <a:gd name="T15" fmla="*/ 30 h 89"/>
                  <a:gd name="T16" fmla="*/ 67 w 127"/>
                  <a:gd name="T17" fmla="*/ 52 h 89"/>
                  <a:gd name="T18" fmla="*/ 45 w 127"/>
                  <a:gd name="T19" fmla="*/ 74 h 89"/>
                  <a:gd name="T20" fmla="*/ 30 w 127"/>
                  <a:gd name="T21" fmla="*/ 89 h 89"/>
                  <a:gd name="T22" fmla="*/ 0 w 127"/>
                  <a:gd name="T23" fmla="*/ 74 h 89"/>
                  <a:gd name="T24" fmla="*/ 7 w 127"/>
                  <a:gd name="T25" fmla="*/ 59 h 89"/>
                  <a:gd name="T26" fmla="*/ 37 w 127"/>
                  <a:gd name="T27" fmla="*/ 30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7"/>
                  <a:gd name="T43" fmla="*/ 0 h 89"/>
                  <a:gd name="T44" fmla="*/ 127 w 127"/>
                  <a:gd name="T45" fmla="*/ 89 h 8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7" h="89">
                    <a:moveTo>
                      <a:pt x="37" y="30"/>
                    </a:moveTo>
                    <a:lnTo>
                      <a:pt x="60" y="7"/>
                    </a:lnTo>
                    <a:lnTo>
                      <a:pt x="82" y="0"/>
                    </a:lnTo>
                    <a:lnTo>
                      <a:pt x="105" y="0"/>
                    </a:lnTo>
                    <a:lnTo>
                      <a:pt x="120" y="7"/>
                    </a:lnTo>
                    <a:lnTo>
                      <a:pt x="127" y="22"/>
                    </a:lnTo>
                    <a:lnTo>
                      <a:pt x="112" y="22"/>
                    </a:lnTo>
                    <a:lnTo>
                      <a:pt x="90" y="30"/>
                    </a:lnTo>
                    <a:lnTo>
                      <a:pt x="67" y="52"/>
                    </a:lnTo>
                    <a:lnTo>
                      <a:pt x="45" y="74"/>
                    </a:lnTo>
                    <a:lnTo>
                      <a:pt x="30" y="89"/>
                    </a:lnTo>
                    <a:lnTo>
                      <a:pt x="0" y="74"/>
                    </a:lnTo>
                    <a:lnTo>
                      <a:pt x="7" y="59"/>
                    </a:lnTo>
                    <a:lnTo>
                      <a:pt x="37" y="3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32181" name="Freeform 330"/>
              <p:cNvSpPr>
                <a:spLocks/>
              </p:cNvSpPr>
              <p:nvPr/>
            </p:nvSpPr>
            <p:spPr bwMode="auto">
              <a:xfrm>
                <a:off x="1067" y="1569"/>
                <a:ext cx="60" cy="38"/>
              </a:xfrm>
              <a:custGeom>
                <a:avLst/>
                <a:gdLst>
                  <a:gd name="T0" fmla="*/ 0 w 60"/>
                  <a:gd name="T1" fmla="*/ 38 h 38"/>
                  <a:gd name="T2" fmla="*/ 8 w 60"/>
                  <a:gd name="T3" fmla="*/ 38 h 38"/>
                  <a:gd name="T4" fmla="*/ 15 w 60"/>
                  <a:gd name="T5" fmla="*/ 38 h 38"/>
                  <a:gd name="T6" fmla="*/ 30 w 60"/>
                  <a:gd name="T7" fmla="*/ 30 h 38"/>
                  <a:gd name="T8" fmla="*/ 38 w 60"/>
                  <a:gd name="T9" fmla="*/ 15 h 38"/>
                  <a:gd name="T10" fmla="*/ 45 w 60"/>
                  <a:gd name="T11" fmla="*/ 0 h 38"/>
                  <a:gd name="T12" fmla="*/ 53 w 60"/>
                  <a:gd name="T13" fmla="*/ 8 h 38"/>
                  <a:gd name="T14" fmla="*/ 60 w 60"/>
                  <a:gd name="T15" fmla="*/ 8 h 38"/>
                  <a:gd name="T16" fmla="*/ 0 60000 65536"/>
                  <a:gd name="T17" fmla="*/ 0 60000 65536"/>
                  <a:gd name="T18" fmla="*/ 0 60000 65536"/>
                  <a:gd name="T19" fmla="*/ 0 60000 65536"/>
                  <a:gd name="T20" fmla="*/ 0 60000 65536"/>
                  <a:gd name="T21" fmla="*/ 0 60000 65536"/>
                  <a:gd name="T22" fmla="*/ 0 60000 65536"/>
                  <a:gd name="T23" fmla="*/ 0 60000 65536"/>
                  <a:gd name="T24" fmla="*/ 0 w 60"/>
                  <a:gd name="T25" fmla="*/ 0 h 38"/>
                  <a:gd name="T26" fmla="*/ 60 w 60"/>
                  <a:gd name="T27" fmla="*/ 38 h 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0" h="38">
                    <a:moveTo>
                      <a:pt x="0" y="38"/>
                    </a:moveTo>
                    <a:lnTo>
                      <a:pt x="8" y="38"/>
                    </a:lnTo>
                    <a:lnTo>
                      <a:pt x="15" y="38"/>
                    </a:lnTo>
                    <a:lnTo>
                      <a:pt x="30" y="30"/>
                    </a:lnTo>
                    <a:lnTo>
                      <a:pt x="38" y="15"/>
                    </a:lnTo>
                    <a:lnTo>
                      <a:pt x="45" y="0"/>
                    </a:lnTo>
                    <a:lnTo>
                      <a:pt x="53" y="8"/>
                    </a:lnTo>
                    <a:lnTo>
                      <a:pt x="60" y="8"/>
                    </a:lnTo>
                  </a:path>
                </a:pathLst>
              </a:custGeom>
              <a:noFill/>
              <a:ln w="11113">
                <a:solidFill>
                  <a:srgbClr val="000000"/>
                </a:solidFill>
                <a:prstDash val="solid"/>
                <a:round/>
                <a:headEnd/>
                <a:tailEnd/>
              </a:ln>
            </p:spPr>
            <p:txBody>
              <a:bodyPr/>
              <a:lstStyle/>
              <a:p>
                <a:endParaRPr lang="en-GB"/>
              </a:p>
            </p:txBody>
          </p:sp>
          <p:sp>
            <p:nvSpPr>
              <p:cNvPr id="32182" name="AutoShape 331"/>
              <p:cNvSpPr>
                <a:spLocks noChangeArrowheads="1"/>
              </p:cNvSpPr>
              <p:nvPr/>
            </p:nvSpPr>
            <p:spPr bwMode="auto">
              <a:xfrm>
                <a:off x="1071" y="1648"/>
                <a:ext cx="30" cy="90"/>
              </a:xfrm>
              <a:prstGeom prst="roundRect">
                <a:avLst>
                  <a:gd name="adj" fmla="val 0"/>
                </a:avLst>
              </a:prstGeom>
              <a:solidFill>
                <a:srgbClr val="FFFFFF"/>
              </a:solidFill>
              <a:ln w="9525">
                <a:noFill/>
                <a:round/>
                <a:headEnd/>
                <a:tailEnd/>
              </a:ln>
            </p:spPr>
            <p:txBody>
              <a:bodyPr/>
              <a:lstStyle/>
              <a:p>
                <a:endParaRPr lang="en-GB"/>
              </a:p>
            </p:txBody>
          </p:sp>
          <p:sp>
            <p:nvSpPr>
              <p:cNvPr id="32183" name="Freeform 332"/>
              <p:cNvSpPr>
                <a:spLocks/>
              </p:cNvSpPr>
              <p:nvPr/>
            </p:nvSpPr>
            <p:spPr bwMode="auto">
              <a:xfrm>
                <a:off x="1037" y="1674"/>
                <a:ext cx="90" cy="30"/>
              </a:xfrm>
              <a:custGeom>
                <a:avLst/>
                <a:gdLst>
                  <a:gd name="T0" fmla="*/ 83 w 90"/>
                  <a:gd name="T1" fmla="*/ 0 h 30"/>
                  <a:gd name="T2" fmla="*/ 90 w 90"/>
                  <a:gd name="T3" fmla="*/ 15 h 30"/>
                  <a:gd name="T4" fmla="*/ 0 w 90"/>
                  <a:gd name="T5" fmla="*/ 30 h 30"/>
                  <a:gd name="T6" fmla="*/ 0 w 90"/>
                  <a:gd name="T7" fmla="*/ 15 h 30"/>
                  <a:gd name="T8" fmla="*/ 83 w 90"/>
                  <a:gd name="T9" fmla="*/ 0 h 30"/>
                  <a:gd name="T10" fmla="*/ 0 60000 65536"/>
                  <a:gd name="T11" fmla="*/ 0 60000 65536"/>
                  <a:gd name="T12" fmla="*/ 0 60000 65536"/>
                  <a:gd name="T13" fmla="*/ 0 60000 65536"/>
                  <a:gd name="T14" fmla="*/ 0 60000 65536"/>
                  <a:gd name="T15" fmla="*/ 0 w 90"/>
                  <a:gd name="T16" fmla="*/ 0 h 30"/>
                  <a:gd name="T17" fmla="*/ 90 w 90"/>
                  <a:gd name="T18" fmla="*/ 30 h 30"/>
                </a:gdLst>
                <a:ahLst/>
                <a:cxnLst>
                  <a:cxn ang="T10">
                    <a:pos x="T0" y="T1"/>
                  </a:cxn>
                  <a:cxn ang="T11">
                    <a:pos x="T2" y="T3"/>
                  </a:cxn>
                  <a:cxn ang="T12">
                    <a:pos x="T4" y="T5"/>
                  </a:cxn>
                  <a:cxn ang="T13">
                    <a:pos x="T6" y="T7"/>
                  </a:cxn>
                  <a:cxn ang="T14">
                    <a:pos x="T8" y="T9"/>
                  </a:cxn>
                </a:cxnLst>
                <a:rect l="T15" t="T16" r="T17" b="T18"/>
                <a:pathLst>
                  <a:path w="90" h="30">
                    <a:moveTo>
                      <a:pt x="83" y="0"/>
                    </a:moveTo>
                    <a:lnTo>
                      <a:pt x="90" y="15"/>
                    </a:lnTo>
                    <a:lnTo>
                      <a:pt x="0" y="30"/>
                    </a:lnTo>
                    <a:lnTo>
                      <a:pt x="0" y="15"/>
                    </a:lnTo>
                    <a:lnTo>
                      <a:pt x="8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184" name="Group 333"/>
              <p:cNvGrpSpPr>
                <a:grpSpLocks/>
              </p:cNvGrpSpPr>
              <p:nvPr/>
            </p:nvGrpSpPr>
            <p:grpSpPr bwMode="auto">
              <a:xfrm>
                <a:off x="992" y="1682"/>
                <a:ext cx="64" cy="71"/>
                <a:chOff x="992" y="1682"/>
                <a:chExt cx="64" cy="71"/>
              </a:xfrm>
            </p:grpSpPr>
            <p:sp>
              <p:nvSpPr>
                <p:cNvPr id="32203" name="Freeform 334"/>
                <p:cNvSpPr>
                  <a:spLocks/>
                </p:cNvSpPr>
                <p:nvPr/>
              </p:nvSpPr>
              <p:spPr bwMode="auto">
                <a:xfrm>
                  <a:off x="1004" y="1685"/>
                  <a:ext cx="45" cy="68"/>
                </a:xfrm>
                <a:custGeom>
                  <a:avLst/>
                  <a:gdLst>
                    <a:gd name="T0" fmla="*/ 0 w 45"/>
                    <a:gd name="T1" fmla="*/ 8 h 68"/>
                    <a:gd name="T2" fmla="*/ 7 w 45"/>
                    <a:gd name="T3" fmla="*/ 68 h 68"/>
                    <a:gd name="T4" fmla="*/ 15 w 45"/>
                    <a:gd name="T5" fmla="*/ 68 h 68"/>
                    <a:gd name="T6" fmla="*/ 22 w 45"/>
                    <a:gd name="T7" fmla="*/ 60 h 68"/>
                    <a:gd name="T8" fmla="*/ 30 w 45"/>
                    <a:gd name="T9" fmla="*/ 45 h 68"/>
                    <a:gd name="T10" fmla="*/ 37 w 45"/>
                    <a:gd name="T11" fmla="*/ 38 h 68"/>
                    <a:gd name="T12" fmla="*/ 45 w 45"/>
                    <a:gd name="T13" fmla="*/ 23 h 68"/>
                    <a:gd name="T14" fmla="*/ 45 w 45"/>
                    <a:gd name="T15" fmla="*/ 15 h 68"/>
                    <a:gd name="T16" fmla="*/ 45 w 45"/>
                    <a:gd name="T17" fmla="*/ 0 h 68"/>
                    <a:gd name="T18" fmla="*/ 30 w 45"/>
                    <a:gd name="T19" fmla="*/ 0 h 68"/>
                    <a:gd name="T20" fmla="*/ 15 w 45"/>
                    <a:gd name="T21" fmla="*/ 0 h 68"/>
                    <a:gd name="T22" fmla="*/ 0 w 45"/>
                    <a:gd name="T23" fmla="*/ 0 h 68"/>
                    <a:gd name="T24" fmla="*/ 0 w 45"/>
                    <a:gd name="T25" fmla="*/ 8 h 6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5"/>
                    <a:gd name="T40" fmla="*/ 0 h 68"/>
                    <a:gd name="T41" fmla="*/ 45 w 45"/>
                    <a:gd name="T42" fmla="*/ 68 h 6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5" h="68">
                      <a:moveTo>
                        <a:pt x="0" y="8"/>
                      </a:moveTo>
                      <a:lnTo>
                        <a:pt x="7" y="68"/>
                      </a:lnTo>
                      <a:lnTo>
                        <a:pt x="15" y="68"/>
                      </a:lnTo>
                      <a:lnTo>
                        <a:pt x="22" y="60"/>
                      </a:lnTo>
                      <a:lnTo>
                        <a:pt x="30" y="45"/>
                      </a:lnTo>
                      <a:lnTo>
                        <a:pt x="37" y="38"/>
                      </a:lnTo>
                      <a:lnTo>
                        <a:pt x="45" y="23"/>
                      </a:lnTo>
                      <a:lnTo>
                        <a:pt x="45" y="15"/>
                      </a:lnTo>
                      <a:lnTo>
                        <a:pt x="45" y="0"/>
                      </a:lnTo>
                      <a:lnTo>
                        <a:pt x="30" y="0"/>
                      </a:lnTo>
                      <a:lnTo>
                        <a:pt x="15" y="0"/>
                      </a:lnTo>
                      <a:lnTo>
                        <a:pt x="0" y="0"/>
                      </a:lnTo>
                      <a:lnTo>
                        <a:pt x="0" y="8"/>
                      </a:lnTo>
                      <a:close/>
                    </a:path>
                  </a:pathLst>
                </a:custGeom>
                <a:solidFill>
                  <a:srgbClr val="FFFFFF"/>
                </a:solidFill>
                <a:ln w="9525">
                  <a:noFill/>
                  <a:round/>
                  <a:headEnd/>
                  <a:tailEnd/>
                </a:ln>
              </p:spPr>
              <p:txBody>
                <a:bodyPr/>
                <a:lstStyle/>
                <a:p>
                  <a:endParaRPr lang="en-GB"/>
                </a:p>
              </p:txBody>
            </p:sp>
            <p:sp>
              <p:nvSpPr>
                <p:cNvPr id="32204" name="Freeform 335"/>
                <p:cNvSpPr>
                  <a:spLocks/>
                </p:cNvSpPr>
                <p:nvPr/>
              </p:nvSpPr>
              <p:spPr bwMode="auto">
                <a:xfrm>
                  <a:off x="992" y="1682"/>
                  <a:ext cx="53" cy="67"/>
                </a:xfrm>
                <a:custGeom>
                  <a:avLst/>
                  <a:gdLst>
                    <a:gd name="T0" fmla="*/ 0 w 53"/>
                    <a:gd name="T1" fmla="*/ 7 h 67"/>
                    <a:gd name="T2" fmla="*/ 15 w 53"/>
                    <a:gd name="T3" fmla="*/ 67 h 67"/>
                    <a:gd name="T4" fmla="*/ 23 w 53"/>
                    <a:gd name="T5" fmla="*/ 67 h 67"/>
                    <a:gd name="T6" fmla="*/ 30 w 53"/>
                    <a:gd name="T7" fmla="*/ 59 h 67"/>
                    <a:gd name="T8" fmla="*/ 38 w 53"/>
                    <a:gd name="T9" fmla="*/ 52 h 67"/>
                    <a:gd name="T10" fmla="*/ 45 w 53"/>
                    <a:gd name="T11" fmla="*/ 37 h 67"/>
                    <a:gd name="T12" fmla="*/ 53 w 53"/>
                    <a:gd name="T13" fmla="*/ 22 h 67"/>
                    <a:gd name="T14" fmla="*/ 53 w 53"/>
                    <a:gd name="T15" fmla="*/ 15 h 67"/>
                    <a:gd name="T16" fmla="*/ 45 w 53"/>
                    <a:gd name="T17" fmla="*/ 0 h 67"/>
                    <a:gd name="T18" fmla="*/ 38 w 53"/>
                    <a:gd name="T19" fmla="*/ 0 h 67"/>
                    <a:gd name="T20" fmla="*/ 23 w 53"/>
                    <a:gd name="T21" fmla="*/ 0 h 67"/>
                    <a:gd name="T22" fmla="*/ 0 w 53"/>
                    <a:gd name="T23" fmla="*/ 7 h 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3"/>
                    <a:gd name="T37" fmla="*/ 0 h 67"/>
                    <a:gd name="T38" fmla="*/ 53 w 53"/>
                    <a:gd name="T39" fmla="*/ 67 h 6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3" h="67">
                      <a:moveTo>
                        <a:pt x="0" y="7"/>
                      </a:moveTo>
                      <a:lnTo>
                        <a:pt x="15" y="67"/>
                      </a:lnTo>
                      <a:lnTo>
                        <a:pt x="23" y="67"/>
                      </a:lnTo>
                      <a:lnTo>
                        <a:pt x="30" y="59"/>
                      </a:lnTo>
                      <a:lnTo>
                        <a:pt x="38" y="52"/>
                      </a:lnTo>
                      <a:lnTo>
                        <a:pt x="45" y="37"/>
                      </a:lnTo>
                      <a:lnTo>
                        <a:pt x="53" y="22"/>
                      </a:lnTo>
                      <a:lnTo>
                        <a:pt x="53" y="15"/>
                      </a:lnTo>
                      <a:lnTo>
                        <a:pt x="45" y="0"/>
                      </a:lnTo>
                      <a:lnTo>
                        <a:pt x="38" y="0"/>
                      </a:lnTo>
                      <a:lnTo>
                        <a:pt x="23" y="0"/>
                      </a:lnTo>
                      <a:lnTo>
                        <a:pt x="0" y="7"/>
                      </a:lnTo>
                      <a:close/>
                    </a:path>
                  </a:pathLst>
                </a:custGeom>
                <a:noFill/>
                <a:ln w="11113">
                  <a:solidFill>
                    <a:srgbClr val="000000"/>
                  </a:solidFill>
                  <a:prstDash val="solid"/>
                  <a:round/>
                  <a:headEnd/>
                  <a:tailEnd/>
                </a:ln>
              </p:spPr>
              <p:txBody>
                <a:bodyPr/>
                <a:lstStyle/>
                <a:p>
                  <a:endParaRPr lang="en-GB"/>
                </a:p>
              </p:txBody>
            </p:sp>
            <p:sp>
              <p:nvSpPr>
                <p:cNvPr id="32205" name="Oval 336"/>
                <p:cNvSpPr>
                  <a:spLocks noChangeArrowheads="1"/>
                </p:cNvSpPr>
                <p:nvPr/>
              </p:nvSpPr>
              <p:spPr bwMode="auto">
                <a:xfrm>
                  <a:off x="1011" y="1730"/>
                  <a:ext cx="23" cy="23"/>
                </a:xfrm>
                <a:prstGeom prst="ellipse">
                  <a:avLst/>
                </a:prstGeom>
                <a:solidFill>
                  <a:srgbClr val="FFFFFF"/>
                </a:solidFill>
                <a:ln w="9525">
                  <a:noFill/>
                  <a:round/>
                  <a:headEnd/>
                  <a:tailEnd/>
                </a:ln>
              </p:spPr>
              <p:txBody>
                <a:bodyPr/>
                <a:lstStyle/>
                <a:p>
                  <a:endParaRPr lang="en-GB"/>
                </a:p>
              </p:txBody>
            </p:sp>
            <p:sp>
              <p:nvSpPr>
                <p:cNvPr id="32206" name="Oval 337"/>
                <p:cNvSpPr>
                  <a:spLocks noChangeArrowheads="1"/>
                </p:cNvSpPr>
                <p:nvPr/>
              </p:nvSpPr>
              <p:spPr bwMode="auto">
                <a:xfrm>
                  <a:off x="1011" y="1730"/>
                  <a:ext cx="23" cy="23"/>
                </a:xfrm>
                <a:prstGeom prst="ellipse">
                  <a:avLst/>
                </a:prstGeom>
                <a:solidFill>
                  <a:srgbClr val="FFFFFF"/>
                </a:solidFill>
                <a:ln w="11113">
                  <a:solidFill>
                    <a:srgbClr val="000000"/>
                  </a:solidFill>
                  <a:round/>
                  <a:headEnd/>
                  <a:tailEnd/>
                </a:ln>
              </p:spPr>
              <p:txBody>
                <a:bodyPr/>
                <a:lstStyle/>
                <a:p>
                  <a:endParaRPr lang="en-GB"/>
                </a:p>
              </p:txBody>
            </p:sp>
            <p:sp>
              <p:nvSpPr>
                <p:cNvPr id="32207" name="Oval 338"/>
                <p:cNvSpPr>
                  <a:spLocks noChangeArrowheads="1"/>
                </p:cNvSpPr>
                <p:nvPr/>
              </p:nvSpPr>
              <p:spPr bwMode="auto">
                <a:xfrm>
                  <a:off x="1034" y="1693"/>
                  <a:ext cx="22" cy="22"/>
                </a:xfrm>
                <a:prstGeom prst="ellipse">
                  <a:avLst/>
                </a:prstGeom>
                <a:solidFill>
                  <a:srgbClr val="FFFFFF"/>
                </a:solidFill>
                <a:ln w="9525">
                  <a:noFill/>
                  <a:round/>
                  <a:headEnd/>
                  <a:tailEnd/>
                </a:ln>
              </p:spPr>
              <p:txBody>
                <a:bodyPr/>
                <a:lstStyle/>
                <a:p>
                  <a:endParaRPr lang="en-GB"/>
                </a:p>
              </p:txBody>
            </p:sp>
            <p:sp>
              <p:nvSpPr>
                <p:cNvPr id="32208" name="Freeform 339"/>
                <p:cNvSpPr>
                  <a:spLocks/>
                </p:cNvSpPr>
                <p:nvPr/>
              </p:nvSpPr>
              <p:spPr bwMode="auto">
                <a:xfrm>
                  <a:off x="1030" y="1689"/>
                  <a:ext cx="15" cy="15"/>
                </a:xfrm>
                <a:custGeom>
                  <a:avLst/>
                  <a:gdLst>
                    <a:gd name="T0" fmla="*/ 7 w 15"/>
                    <a:gd name="T1" fmla="*/ 15 h 15"/>
                    <a:gd name="T2" fmla="*/ 0 w 15"/>
                    <a:gd name="T3" fmla="*/ 15 h 15"/>
                    <a:gd name="T4" fmla="*/ 0 w 15"/>
                    <a:gd name="T5" fmla="*/ 8 h 15"/>
                    <a:gd name="T6" fmla="*/ 0 w 15"/>
                    <a:gd name="T7" fmla="*/ 8 h 15"/>
                    <a:gd name="T8" fmla="*/ 0 w 15"/>
                    <a:gd name="T9" fmla="*/ 8 h 15"/>
                    <a:gd name="T10" fmla="*/ 7 w 15"/>
                    <a:gd name="T11" fmla="*/ 0 h 15"/>
                    <a:gd name="T12" fmla="*/ 7 w 15"/>
                    <a:gd name="T13" fmla="*/ 0 h 15"/>
                    <a:gd name="T14" fmla="*/ 7 w 15"/>
                    <a:gd name="T15" fmla="*/ 0 h 15"/>
                    <a:gd name="T16" fmla="*/ 15 w 15"/>
                    <a:gd name="T17" fmla="*/ 8 h 15"/>
                    <a:gd name="T18" fmla="*/ 7 w 15"/>
                    <a:gd name="T19" fmla="*/ 15 h 15"/>
                    <a:gd name="T20" fmla="*/ 7 w 15"/>
                    <a:gd name="T21" fmla="*/ 15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15"/>
                    <a:gd name="T35" fmla="*/ 15 w 1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15">
                      <a:moveTo>
                        <a:pt x="7" y="15"/>
                      </a:moveTo>
                      <a:lnTo>
                        <a:pt x="0" y="15"/>
                      </a:lnTo>
                      <a:lnTo>
                        <a:pt x="0" y="8"/>
                      </a:lnTo>
                      <a:lnTo>
                        <a:pt x="7" y="0"/>
                      </a:lnTo>
                      <a:lnTo>
                        <a:pt x="15" y="8"/>
                      </a:lnTo>
                      <a:lnTo>
                        <a:pt x="7" y="15"/>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2185" name="Oval 340"/>
              <p:cNvSpPr>
                <a:spLocks noChangeArrowheads="1"/>
              </p:cNvSpPr>
              <p:nvPr/>
            </p:nvSpPr>
            <p:spPr bwMode="auto">
              <a:xfrm>
                <a:off x="1198" y="2089"/>
                <a:ext cx="15" cy="15"/>
              </a:xfrm>
              <a:prstGeom prst="ellipse">
                <a:avLst/>
              </a:prstGeom>
              <a:solidFill>
                <a:srgbClr val="FFFFFF"/>
              </a:solidFill>
              <a:ln w="9525">
                <a:noFill/>
                <a:round/>
                <a:headEnd/>
                <a:tailEnd/>
              </a:ln>
            </p:spPr>
            <p:txBody>
              <a:bodyPr/>
              <a:lstStyle/>
              <a:p>
                <a:endParaRPr lang="en-GB"/>
              </a:p>
            </p:txBody>
          </p:sp>
          <p:sp>
            <p:nvSpPr>
              <p:cNvPr id="32186" name="Oval 341"/>
              <p:cNvSpPr>
                <a:spLocks noChangeArrowheads="1"/>
              </p:cNvSpPr>
              <p:nvPr/>
            </p:nvSpPr>
            <p:spPr bwMode="auto">
              <a:xfrm>
                <a:off x="1198" y="2089"/>
                <a:ext cx="15" cy="15"/>
              </a:xfrm>
              <a:prstGeom prst="ellipse">
                <a:avLst/>
              </a:prstGeom>
              <a:solidFill>
                <a:srgbClr val="FFFFFF"/>
              </a:solidFill>
              <a:ln w="11113">
                <a:solidFill>
                  <a:srgbClr val="000000"/>
                </a:solidFill>
                <a:round/>
                <a:headEnd/>
                <a:tailEnd/>
              </a:ln>
            </p:spPr>
            <p:txBody>
              <a:bodyPr/>
              <a:lstStyle/>
              <a:p>
                <a:endParaRPr lang="en-GB"/>
              </a:p>
            </p:txBody>
          </p:sp>
          <p:sp>
            <p:nvSpPr>
              <p:cNvPr id="32187" name="Line 342"/>
              <p:cNvSpPr>
                <a:spLocks noChangeShapeType="1"/>
              </p:cNvSpPr>
              <p:nvPr/>
            </p:nvSpPr>
            <p:spPr bwMode="auto">
              <a:xfrm>
                <a:off x="1206" y="2108"/>
                <a:ext cx="1" cy="1"/>
              </a:xfrm>
              <a:prstGeom prst="line">
                <a:avLst/>
              </a:prstGeom>
              <a:noFill/>
              <a:ln w="11113">
                <a:solidFill>
                  <a:srgbClr val="000000"/>
                </a:solidFill>
                <a:round/>
                <a:headEnd/>
                <a:tailEnd/>
              </a:ln>
            </p:spPr>
            <p:txBody>
              <a:bodyPr/>
              <a:lstStyle/>
              <a:p>
                <a:endParaRPr lang="en-GB"/>
              </a:p>
            </p:txBody>
          </p:sp>
          <p:sp>
            <p:nvSpPr>
              <p:cNvPr id="32188" name="AutoShape 343"/>
              <p:cNvSpPr>
                <a:spLocks noChangeArrowheads="1"/>
              </p:cNvSpPr>
              <p:nvPr/>
            </p:nvSpPr>
            <p:spPr bwMode="auto">
              <a:xfrm>
                <a:off x="1109" y="1655"/>
                <a:ext cx="37" cy="23"/>
              </a:xfrm>
              <a:prstGeom prst="roundRect">
                <a:avLst>
                  <a:gd name="adj" fmla="val 0"/>
                </a:avLst>
              </a:prstGeom>
              <a:blipFill dpi="0" rotWithShape="0">
                <a:blip r:embed="rId11" cstate="print"/>
                <a:srcRect/>
                <a:tile tx="0" ty="0" sx="100000" sy="100000" flip="none" algn="tl"/>
              </a:blipFill>
              <a:ln w="9525">
                <a:noFill/>
                <a:round/>
                <a:headEnd/>
                <a:tailEnd/>
              </a:ln>
            </p:spPr>
            <p:txBody>
              <a:bodyPr/>
              <a:lstStyle/>
              <a:p>
                <a:endParaRPr lang="en-GB"/>
              </a:p>
            </p:txBody>
          </p:sp>
          <p:sp>
            <p:nvSpPr>
              <p:cNvPr id="32189" name="Freeform 344"/>
              <p:cNvSpPr>
                <a:spLocks/>
              </p:cNvSpPr>
              <p:nvPr/>
            </p:nvSpPr>
            <p:spPr bwMode="auto">
              <a:xfrm>
                <a:off x="1112" y="1637"/>
                <a:ext cx="15" cy="30"/>
              </a:xfrm>
              <a:custGeom>
                <a:avLst/>
                <a:gdLst>
                  <a:gd name="T0" fmla="*/ 15 w 15"/>
                  <a:gd name="T1" fmla="*/ 0 h 30"/>
                  <a:gd name="T2" fmla="*/ 15 w 15"/>
                  <a:gd name="T3" fmla="*/ 30 h 30"/>
                  <a:gd name="T4" fmla="*/ 8 w 15"/>
                  <a:gd name="T5" fmla="*/ 30 h 30"/>
                  <a:gd name="T6" fmla="*/ 0 w 15"/>
                  <a:gd name="T7" fmla="*/ 7 h 30"/>
                  <a:gd name="T8" fmla="*/ 15 w 15"/>
                  <a:gd name="T9" fmla="*/ 0 h 30"/>
                  <a:gd name="T10" fmla="*/ 0 60000 65536"/>
                  <a:gd name="T11" fmla="*/ 0 60000 65536"/>
                  <a:gd name="T12" fmla="*/ 0 60000 65536"/>
                  <a:gd name="T13" fmla="*/ 0 60000 65536"/>
                  <a:gd name="T14" fmla="*/ 0 60000 65536"/>
                  <a:gd name="T15" fmla="*/ 0 w 15"/>
                  <a:gd name="T16" fmla="*/ 0 h 30"/>
                  <a:gd name="T17" fmla="*/ 15 w 15"/>
                  <a:gd name="T18" fmla="*/ 30 h 30"/>
                </a:gdLst>
                <a:ahLst/>
                <a:cxnLst>
                  <a:cxn ang="T10">
                    <a:pos x="T0" y="T1"/>
                  </a:cxn>
                  <a:cxn ang="T11">
                    <a:pos x="T2" y="T3"/>
                  </a:cxn>
                  <a:cxn ang="T12">
                    <a:pos x="T4" y="T5"/>
                  </a:cxn>
                  <a:cxn ang="T13">
                    <a:pos x="T6" y="T7"/>
                  </a:cxn>
                  <a:cxn ang="T14">
                    <a:pos x="T8" y="T9"/>
                  </a:cxn>
                </a:cxnLst>
                <a:rect l="T15" t="T16" r="T17" b="T18"/>
                <a:pathLst>
                  <a:path w="15" h="30">
                    <a:moveTo>
                      <a:pt x="15" y="0"/>
                    </a:moveTo>
                    <a:lnTo>
                      <a:pt x="15" y="30"/>
                    </a:lnTo>
                    <a:lnTo>
                      <a:pt x="8" y="30"/>
                    </a:lnTo>
                    <a:lnTo>
                      <a:pt x="0" y="7"/>
                    </a:lnTo>
                    <a:lnTo>
                      <a:pt x="15" y="0"/>
                    </a:lnTo>
                    <a:close/>
                  </a:path>
                </a:pathLst>
              </a:custGeom>
              <a:blipFill dpi="0" rotWithShape="0">
                <a:blip r:embed="rId11" cstate="print"/>
                <a:srcRect/>
                <a:tile tx="0" ty="0" sx="100000" sy="100000" flip="none" algn="tl"/>
              </a:blipFill>
              <a:ln w="11113">
                <a:solidFill>
                  <a:srgbClr val="000000"/>
                </a:solidFill>
                <a:prstDash val="solid"/>
                <a:round/>
                <a:headEnd/>
                <a:tailEnd/>
              </a:ln>
            </p:spPr>
            <p:txBody>
              <a:bodyPr/>
              <a:lstStyle/>
              <a:p>
                <a:endParaRPr lang="en-GB"/>
              </a:p>
            </p:txBody>
          </p:sp>
          <p:sp>
            <p:nvSpPr>
              <p:cNvPr id="32190" name="Freeform 345"/>
              <p:cNvSpPr>
                <a:spLocks/>
              </p:cNvSpPr>
              <p:nvPr/>
            </p:nvSpPr>
            <p:spPr bwMode="auto">
              <a:xfrm>
                <a:off x="1154" y="1738"/>
                <a:ext cx="67" cy="351"/>
              </a:xfrm>
              <a:custGeom>
                <a:avLst/>
                <a:gdLst>
                  <a:gd name="T0" fmla="*/ 0 w 67"/>
                  <a:gd name="T1" fmla="*/ 0 h 351"/>
                  <a:gd name="T2" fmla="*/ 7 w 67"/>
                  <a:gd name="T3" fmla="*/ 0 h 351"/>
                  <a:gd name="T4" fmla="*/ 67 w 67"/>
                  <a:gd name="T5" fmla="*/ 344 h 351"/>
                  <a:gd name="T6" fmla="*/ 67 w 67"/>
                  <a:gd name="T7" fmla="*/ 351 h 351"/>
                  <a:gd name="T8" fmla="*/ 59 w 67"/>
                  <a:gd name="T9" fmla="*/ 351 h 351"/>
                  <a:gd name="T10" fmla="*/ 0 w 67"/>
                  <a:gd name="T11" fmla="*/ 7 h 351"/>
                  <a:gd name="T12" fmla="*/ 0 w 67"/>
                  <a:gd name="T13" fmla="*/ 0 h 351"/>
                  <a:gd name="T14" fmla="*/ 0 60000 65536"/>
                  <a:gd name="T15" fmla="*/ 0 60000 65536"/>
                  <a:gd name="T16" fmla="*/ 0 60000 65536"/>
                  <a:gd name="T17" fmla="*/ 0 60000 65536"/>
                  <a:gd name="T18" fmla="*/ 0 60000 65536"/>
                  <a:gd name="T19" fmla="*/ 0 60000 65536"/>
                  <a:gd name="T20" fmla="*/ 0 60000 65536"/>
                  <a:gd name="T21" fmla="*/ 0 w 67"/>
                  <a:gd name="T22" fmla="*/ 0 h 351"/>
                  <a:gd name="T23" fmla="*/ 67 w 67"/>
                  <a:gd name="T24" fmla="*/ 351 h 35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7" h="351">
                    <a:moveTo>
                      <a:pt x="0" y="0"/>
                    </a:moveTo>
                    <a:lnTo>
                      <a:pt x="7" y="0"/>
                    </a:lnTo>
                    <a:lnTo>
                      <a:pt x="67" y="344"/>
                    </a:lnTo>
                    <a:lnTo>
                      <a:pt x="67" y="351"/>
                    </a:lnTo>
                    <a:lnTo>
                      <a:pt x="59" y="351"/>
                    </a:lnTo>
                    <a:lnTo>
                      <a:pt x="0" y="7"/>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grpSp>
            <p:nvGrpSpPr>
              <p:cNvPr id="32191" name="Group 346"/>
              <p:cNvGrpSpPr>
                <a:grpSpLocks/>
              </p:cNvGrpSpPr>
              <p:nvPr/>
            </p:nvGrpSpPr>
            <p:grpSpPr bwMode="auto">
              <a:xfrm>
                <a:off x="1195" y="2108"/>
                <a:ext cx="33" cy="64"/>
                <a:chOff x="1195" y="2108"/>
                <a:chExt cx="33" cy="64"/>
              </a:xfrm>
            </p:grpSpPr>
            <p:sp>
              <p:nvSpPr>
                <p:cNvPr id="32200" name="Freeform 347"/>
                <p:cNvSpPr>
                  <a:spLocks/>
                </p:cNvSpPr>
                <p:nvPr/>
              </p:nvSpPr>
              <p:spPr bwMode="auto">
                <a:xfrm>
                  <a:off x="1198" y="2112"/>
                  <a:ext cx="30" cy="60"/>
                </a:xfrm>
                <a:custGeom>
                  <a:avLst/>
                  <a:gdLst>
                    <a:gd name="T0" fmla="*/ 0 w 30"/>
                    <a:gd name="T1" fmla="*/ 0 h 60"/>
                    <a:gd name="T2" fmla="*/ 8 w 30"/>
                    <a:gd name="T3" fmla="*/ 60 h 60"/>
                    <a:gd name="T4" fmla="*/ 15 w 30"/>
                    <a:gd name="T5" fmla="*/ 60 h 60"/>
                    <a:gd name="T6" fmla="*/ 30 w 30"/>
                    <a:gd name="T7" fmla="*/ 60 h 60"/>
                    <a:gd name="T8" fmla="*/ 30 w 30"/>
                    <a:gd name="T9" fmla="*/ 52 h 60"/>
                    <a:gd name="T10" fmla="*/ 23 w 30"/>
                    <a:gd name="T11" fmla="*/ 0 h 60"/>
                    <a:gd name="T12" fmla="*/ 8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8" y="60"/>
                      </a:lnTo>
                      <a:lnTo>
                        <a:pt x="15" y="60"/>
                      </a:lnTo>
                      <a:lnTo>
                        <a:pt x="30" y="60"/>
                      </a:lnTo>
                      <a:lnTo>
                        <a:pt x="30" y="52"/>
                      </a:lnTo>
                      <a:lnTo>
                        <a:pt x="23" y="0"/>
                      </a:lnTo>
                      <a:lnTo>
                        <a:pt x="8" y="0"/>
                      </a:lnTo>
                      <a:lnTo>
                        <a:pt x="0" y="0"/>
                      </a:lnTo>
                      <a:close/>
                    </a:path>
                  </a:pathLst>
                </a:custGeom>
                <a:solidFill>
                  <a:srgbClr val="FFFFFF"/>
                </a:solidFill>
                <a:ln w="9525">
                  <a:noFill/>
                  <a:round/>
                  <a:headEnd/>
                  <a:tailEnd/>
                </a:ln>
              </p:spPr>
              <p:txBody>
                <a:bodyPr/>
                <a:lstStyle/>
                <a:p>
                  <a:endParaRPr lang="en-GB"/>
                </a:p>
              </p:txBody>
            </p:sp>
            <p:sp>
              <p:nvSpPr>
                <p:cNvPr id="32201" name="Freeform 348"/>
                <p:cNvSpPr>
                  <a:spLocks/>
                </p:cNvSpPr>
                <p:nvPr/>
              </p:nvSpPr>
              <p:spPr bwMode="auto">
                <a:xfrm>
                  <a:off x="1195" y="2108"/>
                  <a:ext cx="30" cy="60"/>
                </a:xfrm>
                <a:custGeom>
                  <a:avLst/>
                  <a:gdLst>
                    <a:gd name="T0" fmla="*/ 0 w 30"/>
                    <a:gd name="T1" fmla="*/ 0 h 60"/>
                    <a:gd name="T2" fmla="*/ 7 w 30"/>
                    <a:gd name="T3" fmla="*/ 60 h 60"/>
                    <a:gd name="T4" fmla="*/ 15 w 30"/>
                    <a:gd name="T5" fmla="*/ 60 h 60"/>
                    <a:gd name="T6" fmla="*/ 22 w 30"/>
                    <a:gd name="T7" fmla="*/ 60 h 60"/>
                    <a:gd name="T8" fmla="*/ 30 w 30"/>
                    <a:gd name="T9" fmla="*/ 60 h 60"/>
                    <a:gd name="T10" fmla="*/ 15 w 30"/>
                    <a:gd name="T11" fmla="*/ 0 h 60"/>
                    <a:gd name="T12" fmla="*/ 7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7" y="60"/>
                      </a:lnTo>
                      <a:lnTo>
                        <a:pt x="15" y="60"/>
                      </a:lnTo>
                      <a:lnTo>
                        <a:pt x="22" y="60"/>
                      </a:lnTo>
                      <a:lnTo>
                        <a:pt x="30" y="60"/>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202" name="Freeform 349"/>
                <p:cNvSpPr>
                  <a:spLocks/>
                </p:cNvSpPr>
                <p:nvPr/>
              </p:nvSpPr>
              <p:spPr bwMode="auto">
                <a:xfrm>
                  <a:off x="1195" y="2116"/>
                  <a:ext cx="22" cy="52"/>
                </a:xfrm>
                <a:custGeom>
                  <a:avLst/>
                  <a:gdLst>
                    <a:gd name="T0" fmla="*/ 0 w 22"/>
                    <a:gd name="T1" fmla="*/ 0 h 52"/>
                    <a:gd name="T2" fmla="*/ 7 w 22"/>
                    <a:gd name="T3" fmla="*/ 52 h 52"/>
                    <a:gd name="T4" fmla="*/ 15 w 22"/>
                    <a:gd name="T5" fmla="*/ 52 h 52"/>
                    <a:gd name="T6" fmla="*/ 22 w 22"/>
                    <a:gd name="T7" fmla="*/ 52 h 52"/>
                    <a:gd name="T8" fmla="*/ 0 60000 65536"/>
                    <a:gd name="T9" fmla="*/ 0 60000 65536"/>
                    <a:gd name="T10" fmla="*/ 0 60000 65536"/>
                    <a:gd name="T11" fmla="*/ 0 60000 65536"/>
                    <a:gd name="T12" fmla="*/ 0 w 22"/>
                    <a:gd name="T13" fmla="*/ 0 h 52"/>
                    <a:gd name="T14" fmla="*/ 22 w 22"/>
                    <a:gd name="T15" fmla="*/ 52 h 52"/>
                  </a:gdLst>
                  <a:ahLst/>
                  <a:cxnLst>
                    <a:cxn ang="T8">
                      <a:pos x="T0" y="T1"/>
                    </a:cxn>
                    <a:cxn ang="T9">
                      <a:pos x="T2" y="T3"/>
                    </a:cxn>
                    <a:cxn ang="T10">
                      <a:pos x="T4" y="T5"/>
                    </a:cxn>
                    <a:cxn ang="T11">
                      <a:pos x="T6" y="T7"/>
                    </a:cxn>
                  </a:cxnLst>
                  <a:rect l="T12" t="T13" r="T14" b="T15"/>
                  <a:pathLst>
                    <a:path w="22" h="52">
                      <a:moveTo>
                        <a:pt x="0" y="0"/>
                      </a:moveTo>
                      <a:lnTo>
                        <a:pt x="7" y="52"/>
                      </a:lnTo>
                      <a:lnTo>
                        <a:pt x="15" y="52"/>
                      </a:lnTo>
                      <a:lnTo>
                        <a:pt x="22" y="52"/>
                      </a:lnTo>
                    </a:path>
                  </a:pathLst>
                </a:custGeom>
                <a:noFill/>
                <a:ln w="11113">
                  <a:solidFill>
                    <a:srgbClr val="BFBFBF"/>
                  </a:solidFill>
                  <a:prstDash val="solid"/>
                  <a:round/>
                  <a:headEnd/>
                  <a:tailEnd/>
                </a:ln>
              </p:spPr>
              <p:txBody>
                <a:bodyPr/>
                <a:lstStyle/>
                <a:p>
                  <a:endParaRPr lang="en-GB"/>
                </a:p>
              </p:txBody>
            </p:sp>
          </p:grpSp>
          <p:sp>
            <p:nvSpPr>
              <p:cNvPr id="32192" name="Freeform 350"/>
              <p:cNvSpPr>
                <a:spLocks/>
              </p:cNvSpPr>
              <p:nvPr/>
            </p:nvSpPr>
            <p:spPr bwMode="auto">
              <a:xfrm>
                <a:off x="1094" y="1648"/>
                <a:ext cx="60" cy="22"/>
              </a:xfrm>
              <a:custGeom>
                <a:avLst/>
                <a:gdLst>
                  <a:gd name="T0" fmla="*/ 22 w 60"/>
                  <a:gd name="T1" fmla="*/ 22 h 22"/>
                  <a:gd name="T2" fmla="*/ 30 w 60"/>
                  <a:gd name="T3" fmla="*/ 22 h 22"/>
                  <a:gd name="T4" fmla="*/ 37 w 60"/>
                  <a:gd name="T5" fmla="*/ 15 h 22"/>
                  <a:gd name="T6" fmla="*/ 45 w 60"/>
                  <a:gd name="T7" fmla="*/ 15 h 22"/>
                  <a:gd name="T8" fmla="*/ 45 w 60"/>
                  <a:gd name="T9" fmla="*/ 7 h 22"/>
                  <a:gd name="T10" fmla="*/ 52 w 60"/>
                  <a:gd name="T11" fmla="*/ 7 h 22"/>
                  <a:gd name="T12" fmla="*/ 60 w 60"/>
                  <a:gd name="T13" fmla="*/ 0 h 22"/>
                  <a:gd name="T14" fmla="*/ 52 w 60"/>
                  <a:gd name="T15" fmla="*/ 0 h 22"/>
                  <a:gd name="T16" fmla="*/ 45 w 60"/>
                  <a:gd name="T17" fmla="*/ 0 h 22"/>
                  <a:gd name="T18" fmla="*/ 37 w 60"/>
                  <a:gd name="T19" fmla="*/ 7 h 22"/>
                  <a:gd name="T20" fmla="*/ 30 w 60"/>
                  <a:gd name="T21" fmla="*/ 7 h 22"/>
                  <a:gd name="T22" fmla="*/ 22 w 60"/>
                  <a:gd name="T23" fmla="*/ 7 h 22"/>
                  <a:gd name="T24" fmla="*/ 7 w 60"/>
                  <a:gd name="T25" fmla="*/ 7 h 22"/>
                  <a:gd name="T26" fmla="*/ 0 w 60"/>
                  <a:gd name="T27" fmla="*/ 7 h 22"/>
                  <a:gd name="T28" fmla="*/ 7 w 60"/>
                  <a:gd name="T29" fmla="*/ 7 h 22"/>
                  <a:gd name="T30" fmla="*/ 7 w 60"/>
                  <a:gd name="T31" fmla="*/ 15 h 22"/>
                  <a:gd name="T32" fmla="*/ 15 w 60"/>
                  <a:gd name="T33" fmla="*/ 15 h 22"/>
                  <a:gd name="T34" fmla="*/ 22 w 60"/>
                  <a:gd name="T35" fmla="*/ 22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0"/>
                  <a:gd name="T55" fmla="*/ 0 h 22"/>
                  <a:gd name="T56" fmla="*/ 60 w 6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0" h="22">
                    <a:moveTo>
                      <a:pt x="22" y="22"/>
                    </a:moveTo>
                    <a:lnTo>
                      <a:pt x="30" y="22"/>
                    </a:lnTo>
                    <a:lnTo>
                      <a:pt x="37" y="15"/>
                    </a:lnTo>
                    <a:lnTo>
                      <a:pt x="45" y="15"/>
                    </a:lnTo>
                    <a:lnTo>
                      <a:pt x="45" y="7"/>
                    </a:lnTo>
                    <a:lnTo>
                      <a:pt x="52" y="7"/>
                    </a:lnTo>
                    <a:lnTo>
                      <a:pt x="60" y="0"/>
                    </a:lnTo>
                    <a:lnTo>
                      <a:pt x="52" y="0"/>
                    </a:lnTo>
                    <a:lnTo>
                      <a:pt x="45" y="0"/>
                    </a:lnTo>
                    <a:lnTo>
                      <a:pt x="37" y="7"/>
                    </a:lnTo>
                    <a:lnTo>
                      <a:pt x="30" y="7"/>
                    </a:lnTo>
                    <a:lnTo>
                      <a:pt x="22" y="7"/>
                    </a:lnTo>
                    <a:lnTo>
                      <a:pt x="7" y="7"/>
                    </a:lnTo>
                    <a:lnTo>
                      <a:pt x="0" y="7"/>
                    </a:lnTo>
                    <a:lnTo>
                      <a:pt x="7" y="7"/>
                    </a:lnTo>
                    <a:lnTo>
                      <a:pt x="7" y="15"/>
                    </a:lnTo>
                    <a:lnTo>
                      <a:pt x="15" y="15"/>
                    </a:lnTo>
                    <a:lnTo>
                      <a:pt x="22" y="22"/>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193" name="Freeform 351"/>
              <p:cNvSpPr>
                <a:spLocks/>
              </p:cNvSpPr>
              <p:nvPr/>
            </p:nvSpPr>
            <p:spPr bwMode="auto">
              <a:xfrm>
                <a:off x="1090" y="1644"/>
                <a:ext cx="60" cy="23"/>
              </a:xfrm>
              <a:custGeom>
                <a:avLst/>
                <a:gdLst>
                  <a:gd name="T0" fmla="*/ 22 w 60"/>
                  <a:gd name="T1" fmla="*/ 23 h 23"/>
                  <a:gd name="T2" fmla="*/ 30 w 60"/>
                  <a:gd name="T3" fmla="*/ 23 h 23"/>
                  <a:gd name="T4" fmla="*/ 37 w 60"/>
                  <a:gd name="T5" fmla="*/ 15 h 23"/>
                  <a:gd name="T6" fmla="*/ 45 w 60"/>
                  <a:gd name="T7" fmla="*/ 15 h 23"/>
                  <a:gd name="T8" fmla="*/ 52 w 60"/>
                  <a:gd name="T9" fmla="*/ 8 h 23"/>
                  <a:gd name="T10" fmla="*/ 60 w 60"/>
                  <a:gd name="T11" fmla="*/ 0 h 23"/>
                  <a:gd name="T12" fmla="*/ 52 w 60"/>
                  <a:gd name="T13" fmla="*/ 0 h 23"/>
                  <a:gd name="T14" fmla="*/ 45 w 60"/>
                  <a:gd name="T15" fmla="*/ 0 h 23"/>
                  <a:gd name="T16" fmla="*/ 37 w 60"/>
                  <a:gd name="T17" fmla="*/ 8 h 23"/>
                  <a:gd name="T18" fmla="*/ 30 w 60"/>
                  <a:gd name="T19" fmla="*/ 8 h 23"/>
                  <a:gd name="T20" fmla="*/ 22 w 60"/>
                  <a:gd name="T21" fmla="*/ 8 h 23"/>
                  <a:gd name="T22" fmla="*/ 7 w 60"/>
                  <a:gd name="T23" fmla="*/ 8 h 23"/>
                  <a:gd name="T24" fmla="*/ 0 w 60"/>
                  <a:gd name="T25" fmla="*/ 8 h 23"/>
                  <a:gd name="T26" fmla="*/ 7 w 60"/>
                  <a:gd name="T27" fmla="*/ 15 h 23"/>
                  <a:gd name="T28" fmla="*/ 15 w 60"/>
                  <a:gd name="T29" fmla="*/ 15 h 23"/>
                  <a:gd name="T30" fmla="*/ 22 w 60"/>
                  <a:gd name="T31" fmla="*/ 23 h 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0"/>
                  <a:gd name="T49" fmla="*/ 0 h 23"/>
                  <a:gd name="T50" fmla="*/ 60 w 60"/>
                  <a:gd name="T51" fmla="*/ 23 h 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0" h="23">
                    <a:moveTo>
                      <a:pt x="22" y="23"/>
                    </a:moveTo>
                    <a:lnTo>
                      <a:pt x="30" y="23"/>
                    </a:lnTo>
                    <a:lnTo>
                      <a:pt x="37" y="15"/>
                    </a:lnTo>
                    <a:lnTo>
                      <a:pt x="45" y="15"/>
                    </a:lnTo>
                    <a:lnTo>
                      <a:pt x="52" y="8"/>
                    </a:lnTo>
                    <a:lnTo>
                      <a:pt x="60" y="0"/>
                    </a:lnTo>
                    <a:lnTo>
                      <a:pt x="52" y="0"/>
                    </a:lnTo>
                    <a:lnTo>
                      <a:pt x="45" y="0"/>
                    </a:lnTo>
                    <a:lnTo>
                      <a:pt x="37" y="8"/>
                    </a:lnTo>
                    <a:lnTo>
                      <a:pt x="30" y="8"/>
                    </a:lnTo>
                    <a:lnTo>
                      <a:pt x="22" y="8"/>
                    </a:lnTo>
                    <a:lnTo>
                      <a:pt x="7" y="8"/>
                    </a:lnTo>
                    <a:lnTo>
                      <a:pt x="0" y="8"/>
                    </a:lnTo>
                    <a:lnTo>
                      <a:pt x="7" y="15"/>
                    </a:lnTo>
                    <a:lnTo>
                      <a:pt x="15" y="15"/>
                    </a:lnTo>
                    <a:lnTo>
                      <a:pt x="22" y="23"/>
                    </a:lnTo>
                    <a:close/>
                  </a:path>
                </a:pathLst>
              </a:custGeom>
              <a:noFill/>
              <a:ln w="11113">
                <a:solidFill>
                  <a:srgbClr val="000000"/>
                </a:solidFill>
                <a:prstDash val="solid"/>
                <a:round/>
                <a:headEnd/>
                <a:tailEnd/>
              </a:ln>
            </p:spPr>
            <p:txBody>
              <a:bodyPr/>
              <a:lstStyle/>
              <a:p>
                <a:endParaRPr lang="en-GB"/>
              </a:p>
            </p:txBody>
          </p:sp>
          <p:sp>
            <p:nvSpPr>
              <p:cNvPr id="32194" name="Oval 352"/>
              <p:cNvSpPr>
                <a:spLocks noChangeArrowheads="1"/>
              </p:cNvSpPr>
              <p:nvPr/>
            </p:nvSpPr>
            <p:spPr bwMode="auto">
              <a:xfrm>
                <a:off x="1131" y="1730"/>
                <a:ext cx="15" cy="15"/>
              </a:xfrm>
              <a:prstGeom prst="ellipse">
                <a:avLst/>
              </a:prstGeom>
              <a:solidFill>
                <a:srgbClr val="FFFFFF"/>
              </a:solidFill>
              <a:ln w="9525">
                <a:noFill/>
                <a:round/>
                <a:headEnd/>
                <a:tailEnd/>
              </a:ln>
            </p:spPr>
            <p:txBody>
              <a:bodyPr/>
              <a:lstStyle/>
              <a:p>
                <a:endParaRPr lang="en-GB"/>
              </a:p>
            </p:txBody>
          </p:sp>
          <p:sp>
            <p:nvSpPr>
              <p:cNvPr id="32195" name="Freeform 353"/>
              <p:cNvSpPr>
                <a:spLocks/>
              </p:cNvSpPr>
              <p:nvPr/>
            </p:nvSpPr>
            <p:spPr bwMode="auto">
              <a:xfrm>
                <a:off x="1135" y="1727"/>
                <a:ext cx="7" cy="14"/>
              </a:xfrm>
              <a:custGeom>
                <a:avLst/>
                <a:gdLst>
                  <a:gd name="T0" fmla="*/ 0 w 7"/>
                  <a:gd name="T1" fmla="*/ 7 h 14"/>
                  <a:gd name="T2" fmla="*/ 0 w 7"/>
                  <a:gd name="T3" fmla="*/ 14 h 14"/>
                  <a:gd name="T4" fmla="*/ 0 w 7"/>
                  <a:gd name="T5" fmla="*/ 14 h 14"/>
                  <a:gd name="T6" fmla="*/ 0 w 7"/>
                  <a:gd name="T7" fmla="*/ 7 h 14"/>
                  <a:gd name="T8" fmla="*/ 0 w 7"/>
                  <a:gd name="T9" fmla="*/ 7 h 14"/>
                  <a:gd name="T10" fmla="*/ 0 w 7"/>
                  <a:gd name="T11" fmla="*/ 0 h 14"/>
                  <a:gd name="T12" fmla="*/ 0 w 7"/>
                  <a:gd name="T13" fmla="*/ 0 h 14"/>
                  <a:gd name="T14" fmla="*/ 0 w 7"/>
                  <a:gd name="T15" fmla="*/ 0 h 14"/>
                  <a:gd name="T16" fmla="*/ 7 w 7"/>
                  <a:gd name="T17" fmla="*/ 0 h 14"/>
                  <a:gd name="T18" fmla="*/ 7 w 7"/>
                  <a:gd name="T19" fmla="*/ 7 h 14"/>
                  <a:gd name="T20" fmla="*/ 7 w 7"/>
                  <a:gd name="T21" fmla="*/ 7 h 14"/>
                  <a:gd name="T22" fmla="*/ 7 w 7"/>
                  <a:gd name="T23" fmla="*/ 7 h 14"/>
                  <a:gd name="T24" fmla="*/ 0 w 7"/>
                  <a:gd name="T25" fmla="*/ 7 h 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
                  <a:gd name="T40" fmla="*/ 0 h 14"/>
                  <a:gd name="T41" fmla="*/ 7 w 7"/>
                  <a:gd name="T42" fmla="*/ 14 h 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 h="14">
                    <a:moveTo>
                      <a:pt x="0" y="7"/>
                    </a:moveTo>
                    <a:lnTo>
                      <a:pt x="0" y="14"/>
                    </a:lnTo>
                    <a:lnTo>
                      <a:pt x="0" y="7"/>
                    </a:lnTo>
                    <a:lnTo>
                      <a:pt x="0" y="0"/>
                    </a:lnTo>
                    <a:lnTo>
                      <a:pt x="7" y="0"/>
                    </a:lnTo>
                    <a:lnTo>
                      <a:pt x="7" y="7"/>
                    </a:lnTo>
                    <a:lnTo>
                      <a:pt x="0" y="7"/>
                    </a:lnTo>
                    <a:close/>
                  </a:path>
                </a:pathLst>
              </a:custGeom>
              <a:noFill/>
              <a:ln w="11113">
                <a:solidFill>
                  <a:srgbClr val="000000"/>
                </a:solidFill>
                <a:prstDash val="solid"/>
                <a:round/>
                <a:headEnd/>
                <a:tailEnd/>
              </a:ln>
            </p:spPr>
            <p:txBody>
              <a:bodyPr/>
              <a:lstStyle/>
              <a:p>
                <a:endParaRPr lang="en-GB"/>
              </a:p>
            </p:txBody>
          </p:sp>
          <p:sp>
            <p:nvSpPr>
              <p:cNvPr id="32196" name="Freeform 354"/>
              <p:cNvSpPr>
                <a:spLocks/>
              </p:cNvSpPr>
              <p:nvPr/>
            </p:nvSpPr>
            <p:spPr bwMode="auto">
              <a:xfrm>
                <a:off x="1116" y="1670"/>
                <a:ext cx="30" cy="45"/>
              </a:xfrm>
              <a:custGeom>
                <a:avLst/>
                <a:gdLst>
                  <a:gd name="T0" fmla="*/ 0 w 30"/>
                  <a:gd name="T1" fmla="*/ 0 h 45"/>
                  <a:gd name="T2" fmla="*/ 8 w 30"/>
                  <a:gd name="T3" fmla="*/ 45 h 45"/>
                  <a:gd name="T4" fmla="*/ 15 w 30"/>
                  <a:gd name="T5" fmla="*/ 45 h 45"/>
                  <a:gd name="T6" fmla="*/ 30 w 30"/>
                  <a:gd name="T7" fmla="*/ 45 h 45"/>
                  <a:gd name="T8" fmla="*/ 30 w 30"/>
                  <a:gd name="T9" fmla="*/ 38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8"/>
                    </a:lnTo>
                    <a:lnTo>
                      <a:pt x="23" y="0"/>
                    </a:lnTo>
                    <a:lnTo>
                      <a:pt x="15" y="0"/>
                    </a:lnTo>
                    <a:lnTo>
                      <a:pt x="0" y="0"/>
                    </a:lnTo>
                    <a:close/>
                  </a:path>
                </a:pathLst>
              </a:custGeom>
              <a:solidFill>
                <a:srgbClr val="FFFFFF"/>
              </a:solidFill>
              <a:ln w="9525">
                <a:noFill/>
                <a:round/>
                <a:headEnd/>
                <a:tailEnd/>
              </a:ln>
            </p:spPr>
            <p:txBody>
              <a:bodyPr/>
              <a:lstStyle/>
              <a:p>
                <a:endParaRPr lang="en-GB"/>
              </a:p>
            </p:txBody>
          </p:sp>
          <p:sp>
            <p:nvSpPr>
              <p:cNvPr id="32197" name="Freeform 355"/>
              <p:cNvSpPr>
                <a:spLocks/>
              </p:cNvSpPr>
              <p:nvPr/>
            </p:nvSpPr>
            <p:spPr bwMode="auto">
              <a:xfrm>
                <a:off x="1112" y="1667"/>
                <a:ext cx="30" cy="45"/>
              </a:xfrm>
              <a:custGeom>
                <a:avLst/>
                <a:gdLst>
                  <a:gd name="T0" fmla="*/ 0 w 30"/>
                  <a:gd name="T1" fmla="*/ 0 h 45"/>
                  <a:gd name="T2" fmla="*/ 8 w 30"/>
                  <a:gd name="T3" fmla="*/ 45 h 45"/>
                  <a:gd name="T4" fmla="*/ 15 w 30"/>
                  <a:gd name="T5" fmla="*/ 45 h 45"/>
                  <a:gd name="T6" fmla="*/ 30 w 30"/>
                  <a:gd name="T7" fmla="*/ 45 h 45"/>
                  <a:gd name="T8" fmla="*/ 30 w 30"/>
                  <a:gd name="T9" fmla="*/ 37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7"/>
                    </a:lnTo>
                    <a:lnTo>
                      <a:pt x="23" y="0"/>
                    </a:lnTo>
                    <a:lnTo>
                      <a:pt x="15" y="0"/>
                    </a:lnTo>
                    <a:lnTo>
                      <a:pt x="0" y="0"/>
                    </a:lnTo>
                    <a:close/>
                  </a:path>
                </a:pathLst>
              </a:custGeom>
              <a:noFill/>
              <a:ln w="11113">
                <a:solidFill>
                  <a:srgbClr val="000000"/>
                </a:solidFill>
                <a:prstDash val="solid"/>
                <a:round/>
                <a:headEnd/>
                <a:tailEnd/>
              </a:ln>
            </p:spPr>
            <p:txBody>
              <a:bodyPr/>
              <a:lstStyle/>
              <a:p>
                <a:endParaRPr lang="en-GB"/>
              </a:p>
            </p:txBody>
          </p:sp>
          <p:sp>
            <p:nvSpPr>
              <p:cNvPr id="32198" name="Freeform 356"/>
              <p:cNvSpPr>
                <a:spLocks/>
              </p:cNvSpPr>
              <p:nvPr/>
            </p:nvSpPr>
            <p:spPr bwMode="auto">
              <a:xfrm>
                <a:off x="1120" y="1674"/>
                <a:ext cx="15" cy="38"/>
              </a:xfrm>
              <a:custGeom>
                <a:avLst/>
                <a:gdLst>
                  <a:gd name="T0" fmla="*/ 0 w 15"/>
                  <a:gd name="T1" fmla="*/ 0 h 38"/>
                  <a:gd name="T2" fmla="*/ 7 w 15"/>
                  <a:gd name="T3" fmla="*/ 30 h 38"/>
                  <a:gd name="T4" fmla="*/ 7 w 15"/>
                  <a:gd name="T5" fmla="*/ 38 h 38"/>
                  <a:gd name="T6" fmla="*/ 15 w 15"/>
                  <a:gd name="T7" fmla="*/ 38 h 38"/>
                  <a:gd name="T8" fmla="*/ 0 60000 65536"/>
                  <a:gd name="T9" fmla="*/ 0 60000 65536"/>
                  <a:gd name="T10" fmla="*/ 0 60000 65536"/>
                  <a:gd name="T11" fmla="*/ 0 60000 65536"/>
                  <a:gd name="T12" fmla="*/ 0 w 15"/>
                  <a:gd name="T13" fmla="*/ 0 h 38"/>
                  <a:gd name="T14" fmla="*/ 15 w 15"/>
                  <a:gd name="T15" fmla="*/ 38 h 38"/>
                </a:gdLst>
                <a:ahLst/>
                <a:cxnLst>
                  <a:cxn ang="T8">
                    <a:pos x="T0" y="T1"/>
                  </a:cxn>
                  <a:cxn ang="T9">
                    <a:pos x="T2" y="T3"/>
                  </a:cxn>
                  <a:cxn ang="T10">
                    <a:pos x="T4" y="T5"/>
                  </a:cxn>
                  <a:cxn ang="T11">
                    <a:pos x="T6" y="T7"/>
                  </a:cxn>
                </a:cxnLst>
                <a:rect l="T12" t="T13" r="T14" b="T15"/>
                <a:pathLst>
                  <a:path w="15" h="38">
                    <a:moveTo>
                      <a:pt x="0" y="0"/>
                    </a:moveTo>
                    <a:lnTo>
                      <a:pt x="7" y="30"/>
                    </a:lnTo>
                    <a:lnTo>
                      <a:pt x="7" y="38"/>
                    </a:lnTo>
                    <a:lnTo>
                      <a:pt x="15" y="38"/>
                    </a:lnTo>
                  </a:path>
                </a:pathLst>
              </a:custGeom>
              <a:noFill/>
              <a:ln w="11113">
                <a:solidFill>
                  <a:srgbClr val="BFBFBF"/>
                </a:solidFill>
                <a:prstDash val="solid"/>
                <a:round/>
                <a:headEnd/>
                <a:tailEnd/>
              </a:ln>
            </p:spPr>
            <p:txBody>
              <a:bodyPr/>
              <a:lstStyle/>
              <a:p>
                <a:endParaRPr lang="en-GB"/>
              </a:p>
            </p:txBody>
          </p:sp>
          <p:sp>
            <p:nvSpPr>
              <p:cNvPr id="32199" name="Line 357"/>
              <p:cNvSpPr>
                <a:spLocks noChangeShapeType="1"/>
              </p:cNvSpPr>
              <p:nvPr/>
            </p:nvSpPr>
            <p:spPr bwMode="auto">
              <a:xfrm flipV="1">
                <a:off x="1135" y="1715"/>
                <a:ext cx="1" cy="22"/>
              </a:xfrm>
              <a:prstGeom prst="line">
                <a:avLst/>
              </a:prstGeom>
              <a:noFill/>
              <a:ln w="11113">
                <a:solidFill>
                  <a:srgbClr val="000000"/>
                </a:solidFill>
                <a:round/>
                <a:headEnd/>
                <a:tailEnd/>
              </a:ln>
            </p:spPr>
            <p:txBody>
              <a:bodyPr/>
              <a:lstStyle/>
              <a:p>
                <a:endParaRPr lang="en-GB"/>
              </a:p>
            </p:txBody>
          </p:sp>
        </p:grpSp>
        <p:grpSp>
          <p:nvGrpSpPr>
            <p:cNvPr id="31769" name="Group 358"/>
            <p:cNvGrpSpPr>
              <a:grpSpLocks/>
            </p:cNvGrpSpPr>
            <p:nvPr/>
          </p:nvGrpSpPr>
          <p:grpSpPr bwMode="auto">
            <a:xfrm>
              <a:off x="955" y="1809"/>
              <a:ext cx="116" cy="131"/>
              <a:chOff x="955" y="1809"/>
              <a:chExt cx="116" cy="131"/>
            </a:xfrm>
          </p:grpSpPr>
          <p:grpSp>
            <p:nvGrpSpPr>
              <p:cNvPr id="32159" name="Group 359"/>
              <p:cNvGrpSpPr>
                <a:grpSpLocks/>
              </p:cNvGrpSpPr>
              <p:nvPr/>
            </p:nvGrpSpPr>
            <p:grpSpPr bwMode="auto">
              <a:xfrm>
                <a:off x="981" y="1850"/>
                <a:ext cx="75" cy="90"/>
                <a:chOff x="981" y="1850"/>
                <a:chExt cx="75" cy="90"/>
              </a:xfrm>
            </p:grpSpPr>
            <p:sp>
              <p:nvSpPr>
                <p:cNvPr id="32162" name="Rectangle 360"/>
                <p:cNvSpPr>
                  <a:spLocks noChangeArrowheads="1"/>
                </p:cNvSpPr>
                <p:nvPr/>
              </p:nvSpPr>
              <p:spPr bwMode="auto">
                <a:xfrm>
                  <a:off x="981" y="1850"/>
                  <a:ext cx="75" cy="90"/>
                </a:xfrm>
                <a:prstGeom prst="rect">
                  <a:avLst/>
                </a:prstGeom>
                <a:solidFill>
                  <a:srgbClr val="FFFFFF"/>
                </a:solidFill>
                <a:ln w="11113">
                  <a:solidFill>
                    <a:srgbClr val="000000"/>
                  </a:solidFill>
                  <a:miter lim="800000"/>
                  <a:headEnd/>
                  <a:tailEnd/>
                </a:ln>
              </p:spPr>
              <p:txBody>
                <a:bodyPr/>
                <a:lstStyle/>
                <a:p>
                  <a:endParaRPr lang="en-GB"/>
                </a:p>
              </p:txBody>
            </p:sp>
            <p:grpSp>
              <p:nvGrpSpPr>
                <p:cNvPr id="32163" name="Group 361"/>
                <p:cNvGrpSpPr>
                  <a:grpSpLocks/>
                </p:cNvGrpSpPr>
                <p:nvPr/>
              </p:nvGrpSpPr>
              <p:grpSpPr bwMode="auto">
                <a:xfrm>
                  <a:off x="981" y="1854"/>
                  <a:ext cx="67" cy="68"/>
                  <a:chOff x="981" y="1854"/>
                  <a:chExt cx="67" cy="68"/>
                </a:xfrm>
              </p:grpSpPr>
              <p:sp>
                <p:nvSpPr>
                  <p:cNvPr id="32164" name="Line 362"/>
                  <p:cNvSpPr>
                    <a:spLocks noChangeShapeType="1"/>
                  </p:cNvSpPr>
                  <p:nvPr/>
                </p:nvSpPr>
                <p:spPr bwMode="auto">
                  <a:xfrm>
                    <a:off x="981" y="1861"/>
                    <a:ext cx="67" cy="1"/>
                  </a:xfrm>
                  <a:prstGeom prst="line">
                    <a:avLst/>
                  </a:prstGeom>
                  <a:noFill/>
                  <a:ln w="1588">
                    <a:solidFill>
                      <a:srgbClr val="000000"/>
                    </a:solidFill>
                    <a:round/>
                    <a:headEnd/>
                    <a:tailEnd/>
                  </a:ln>
                </p:spPr>
                <p:txBody>
                  <a:bodyPr/>
                  <a:lstStyle/>
                  <a:p>
                    <a:endParaRPr lang="en-GB"/>
                  </a:p>
                </p:txBody>
              </p:sp>
              <p:sp>
                <p:nvSpPr>
                  <p:cNvPr id="32165" name="Line 363"/>
                  <p:cNvSpPr>
                    <a:spLocks noChangeShapeType="1"/>
                  </p:cNvSpPr>
                  <p:nvPr/>
                </p:nvSpPr>
                <p:spPr bwMode="auto">
                  <a:xfrm>
                    <a:off x="981" y="1876"/>
                    <a:ext cx="67" cy="1"/>
                  </a:xfrm>
                  <a:prstGeom prst="line">
                    <a:avLst/>
                  </a:prstGeom>
                  <a:noFill/>
                  <a:ln w="1588">
                    <a:solidFill>
                      <a:srgbClr val="000000"/>
                    </a:solidFill>
                    <a:round/>
                    <a:headEnd/>
                    <a:tailEnd/>
                  </a:ln>
                </p:spPr>
                <p:txBody>
                  <a:bodyPr/>
                  <a:lstStyle/>
                  <a:p>
                    <a:endParaRPr lang="en-GB"/>
                  </a:p>
                </p:txBody>
              </p:sp>
              <p:sp>
                <p:nvSpPr>
                  <p:cNvPr id="32166" name="Line 364"/>
                  <p:cNvSpPr>
                    <a:spLocks noChangeShapeType="1"/>
                  </p:cNvSpPr>
                  <p:nvPr/>
                </p:nvSpPr>
                <p:spPr bwMode="auto">
                  <a:xfrm>
                    <a:off x="981" y="1891"/>
                    <a:ext cx="67" cy="1"/>
                  </a:xfrm>
                  <a:prstGeom prst="line">
                    <a:avLst/>
                  </a:prstGeom>
                  <a:noFill/>
                  <a:ln w="1588">
                    <a:solidFill>
                      <a:srgbClr val="000000"/>
                    </a:solidFill>
                    <a:round/>
                    <a:headEnd/>
                    <a:tailEnd/>
                  </a:ln>
                </p:spPr>
                <p:txBody>
                  <a:bodyPr/>
                  <a:lstStyle/>
                  <a:p>
                    <a:endParaRPr lang="en-GB"/>
                  </a:p>
                </p:txBody>
              </p:sp>
              <p:sp>
                <p:nvSpPr>
                  <p:cNvPr id="32167" name="Line 365"/>
                  <p:cNvSpPr>
                    <a:spLocks noChangeShapeType="1"/>
                  </p:cNvSpPr>
                  <p:nvPr/>
                </p:nvSpPr>
                <p:spPr bwMode="auto">
                  <a:xfrm>
                    <a:off x="981" y="1914"/>
                    <a:ext cx="67" cy="1"/>
                  </a:xfrm>
                  <a:prstGeom prst="line">
                    <a:avLst/>
                  </a:prstGeom>
                  <a:noFill/>
                  <a:ln w="1588">
                    <a:solidFill>
                      <a:srgbClr val="000000"/>
                    </a:solidFill>
                    <a:round/>
                    <a:headEnd/>
                    <a:tailEnd/>
                  </a:ln>
                </p:spPr>
                <p:txBody>
                  <a:bodyPr/>
                  <a:lstStyle/>
                  <a:p>
                    <a:endParaRPr lang="en-GB"/>
                  </a:p>
                </p:txBody>
              </p:sp>
              <p:sp>
                <p:nvSpPr>
                  <p:cNvPr id="32168" name="Line 366"/>
                  <p:cNvSpPr>
                    <a:spLocks noChangeShapeType="1"/>
                  </p:cNvSpPr>
                  <p:nvPr/>
                </p:nvSpPr>
                <p:spPr bwMode="auto">
                  <a:xfrm>
                    <a:off x="981" y="1854"/>
                    <a:ext cx="67" cy="1"/>
                  </a:xfrm>
                  <a:prstGeom prst="line">
                    <a:avLst/>
                  </a:prstGeom>
                  <a:noFill/>
                  <a:ln w="1588">
                    <a:solidFill>
                      <a:srgbClr val="000000"/>
                    </a:solidFill>
                    <a:round/>
                    <a:headEnd/>
                    <a:tailEnd/>
                  </a:ln>
                </p:spPr>
                <p:txBody>
                  <a:bodyPr/>
                  <a:lstStyle/>
                  <a:p>
                    <a:endParaRPr lang="en-GB"/>
                  </a:p>
                </p:txBody>
              </p:sp>
              <p:sp>
                <p:nvSpPr>
                  <p:cNvPr id="32169" name="Line 367"/>
                  <p:cNvSpPr>
                    <a:spLocks noChangeShapeType="1"/>
                  </p:cNvSpPr>
                  <p:nvPr/>
                </p:nvSpPr>
                <p:spPr bwMode="auto">
                  <a:xfrm>
                    <a:off x="981" y="1869"/>
                    <a:ext cx="67" cy="1"/>
                  </a:xfrm>
                  <a:prstGeom prst="line">
                    <a:avLst/>
                  </a:prstGeom>
                  <a:noFill/>
                  <a:ln w="1588">
                    <a:solidFill>
                      <a:srgbClr val="000000"/>
                    </a:solidFill>
                    <a:round/>
                    <a:headEnd/>
                    <a:tailEnd/>
                  </a:ln>
                </p:spPr>
                <p:txBody>
                  <a:bodyPr/>
                  <a:lstStyle/>
                  <a:p>
                    <a:endParaRPr lang="en-GB"/>
                  </a:p>
                </p:txBody>
              </p:sp>
              <p:sp>
                <p:nvSpPr>
                  <p:cNvPr id="32170" name="Line 368"/>
                  <p:cNvSpPr>
                    <a:spLocks noChangeShapeType="1"/>
                  </p:cNvSpPr>
                  <p:nvPr/>
                </p:nvSpPr>
                <p:spPr bwMode="auto">
                  <a:xfrm>
                    <a:off x="981" y="1884"/>
                    <a:ext cx="67" cy="1"/>
                  </a:xfrm>
                  <a:prstGeom prst="line">
                    <a:avLst/>
                  </a:prstGeom>
                  <a:noFill/>
                  <a:ln w="1588">
                    <a:solidFill>
                      <a:srgbClr val="000000"/>
                    </a:solidFill>
                    <a:round/>
                    <a:headEnd/>
                    <a:tailEnd/>
                  </a:ln>
                </p:spPr>
                <p:txBody>
                  <a:bodyPr/>
                  <a:lstStyle/>
                  <a:p>
                    <a:endParaRPr lang="en-GB"/>
                  </a:p>
                </p:txBody>
              </p:sp>
              <p:sp>
                <p:nvSpPr>
                  <p:cNvPr id="32171" name="Line 369"/>
                  <p:cNvSpPr>
                    <a:spLocks noChangeShapeType="1"/>
                  </p:cNvSpPr>
                  <p:nvPr/>
                </p:nvSpPr>
                <p:spPr bwMode="auto">
                  <a:xfrm>
                    <a:off x="981" y="1899"/>
                    <a:ext cx="67" cy="1"/>
                  </a:xfrm>
                  <a:prstGeom prst="line">
                    <a:avLst/>
                  </a:prstGeom>
                  <a:noFill/>
                  <a:ln w="1588">
                    <a:solidFill>
                      <a:srgbClr val="000000"/>
                    </a:solidFill>
                    <a:round/>
                    <a:headEnd/>
                    <a:tailEnd/>
                  </a:ln>
                </p:spPr>
                <p:txBody>
                  <a:bodyPr/>
                  <a:lstStyle/>
                  <a:p>
                    <a:endParaRPr lang="en-GB"/>
                  </a:p>
                </p:txBody>
              </p:sp>
              <p:sp>
                <p:nvSpPr>
                  <p:cNvPr id="32172" name="Line 370"/>
                  <p:cNvSpPr>
                    <a:spLocks noChangeShapeType="1"/>
                  </p:cNvSpPr>
                  <p:nvPr/>
                </p:nvSpPr>
                <p:spPr bwMode="auto">
                  <a:xfrm>
                    <a:off x="981" y="1921"/>
                    <a:ext cx="67" cy="1"/>
                  </a:xfrm>
                  <a:prstGeom prst="line">
                    <a:avLst/>
                  </a:prstGeom>
                  <a:noFill/>
                  <a:ln w="1588">
                    <a:solidFill>
                      <a:srgbClr val="000000"/>
                    </a:solidFill>
                    <a:round/>
                    <a:headEnd/>
                    <a:tailEnd/>
                  </a:ln>
                </p:spPr>
                <p:txBody>
                  <a:bodyPr/>
                  <a:lstStyle/>
                  <a:p>
                    <a:endParaRPr lang="en-GB"/>
                  </a:p>
                </p:txBody>
              </p:sp>
            </p:grpSp>
          </p:grpSp>
          <p:sp>
            <p:nvSpPr>
              <p:cNvPr id="32160" name="Freeform 371"/>
              <p:cNvSpPr>
                <a:spLocks/>
              </p:cNvSpPr>
              <p:nvPr/>
            </p:nvSpPr>
            <p:spPr bwMode="auto">
              <a:xfrm>
                <a:off x="966" y="1813"/>
                <a:ext cx="105" cy="37"/>
              </a:xfrm>
              <a:custGeom>
                <a:avLst/>
                <a:gdLst>
                  <a:gd name="T0" fmla="*/ 45 w 105"/>
                  <a:gd name="T1" fmla="*/ 37 h 37"/>
                  <a:gd name="T2" fmla="*/ 83 w 105"/>
                  <a:gd name="T3" fmla="*/ 37 h 37"/>
                  <a:gd name="T4" fmla="*/ 105 w 105"/>
                  <a:gd name="T5" fmla="*/ 0 h 37"/>
                  <a:gd name="T6" fmla="*/ 60 w 105"/>
                  <a:gd name="T7" fmla="*/ 0 h 37"/>
                  <a:gd name="T8" fmla="*/ 60 w 105"/>
                  <a:gd name="T9" fmla="*/ 15 h 37"/>
                  <a:gd name="T10" fmla="*/ 45 w 105"/>
                  <a:gd name="T11" fmla="*/ 15 h 37"/>
                  <a:gd name="T12" fmla="*/ 45 w 105"/>
                  <a:gd name="T13" fmla="*/ 0 h 37"/>
                  <a:gd name="T14" fmla="*/ 0 w 105"/>
                  <a:gd name="T15" fmla="*/ 0 h 37"/>
                  <a:gd name="T16" fmla="*/ 23 w 105"/>
                  <a:gd name="T17" fmla="*/ 37 h 37"/>
                  <a:gd name="T18" fmla="*/ 30 w 105"/>
                  <a:gd name="T19" fmla="*/ 37 h 37"/>
                  <a:gd name="T20" fmla="*/ 45 w 105"/>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5"/>
                  <a:gd name="T34" fmla="*/ 0 h 37"/>
                  <a:gd name="T35" fmla="*/ 105 w 105"/>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5" h="37">
                    <a:moveTo>
                      <a:pt x="45" y="37"/>
                    </a:moveTo>
                    <a:lnTo>
                      <a:pt x="83" y="37"/>
                    </a:lnTo>
                    <a:lnTo>
                      <a:pt x="105" y="0"/>
                    </a:lnTo>
                    <a:lnTo>
                      <a:pt x="60" y="0"/>
                    </a:lnTo>
                    <a:lnTo>
                      <a:pt x="60" y="15"/>
                    </a:lnTo>
                    <a:lnTo>
                      <a:pt x="45" y="15"/>
                    </a:lnTo>
                    <a:lnTo>
                      <a:pt x="45" y="0"/>
                    </a:lnTo>
                    <a:lnTo>
                      <a:pt x="0" y="0"/>
                    </a:lnTo>
                    <a:lnTo>
                      <a:pt x="23" y="37"/>
                    </a:lnTo>
                    <a:lnTo>
                      <a:pt x="30" y="37"/>
                    </a:lnTo>
                    <a:lnTo>
                      <a:pt x="45" y="37"/>
                    </a:lnTo>
                    <a:close/>
                  </a:path>
                </a:pathLst>
              </a:custGeom>
              <a:solidFill>
                <a:srgbClr val="FFFFFF"/>
              </a:solidFill>
              <a:ln w="9525">
                <a:noFill/>
                <a:round/>
                <a:headEnd/>
                <a:tailEnd/>
              </a:ln>
            </p:spPr>
            <p:txBody>
              <a:bodyPr/>
              <a:lstStyle/>
              <a:p>
                <a:endParaRPr lang="en-GB"/>
              </a:p>
            </p:txBody>
          </p:sp>
          <p:sp>
            <p:nvSpPr>
              <p:cNvPr id="32161" name="Freeform 372"/>
              <p:cNvSpPr>
                <a:spLocks/>
              </p:cNvSpPr>
              <p:nvPr/>
            </p:nvSpPr>
            <p:spPr bwMode="auto">
              <a:xfrm>
                <a:off x="955" y="1809"/>
                <a:ext cx="112" cy="37"/>
              </a:xfrm>
              <a:custGeom>
                <a:avLst/>
                <a:gdLst>
                  <a:gd name="T0" fmla="*/ 45 w 112"/>
                  <a:gd name="T1" fmla="*/ 37 h 37"/>
                  <a:gd name="T2" fmla="*/ 90 w 112"/>
                  <a:gd name="T3" fmla="*/ 37 h 37"/>
                  <a:gd name="T4" fmla="*/ 112 w 112"/>
                  <a:gd name="T5" fmla="*/ 0 h 37"/>
                  <a:gd name="T6" fmla="*/ 67 w 112"/>
                  <a:gd name="T7" fmla="*/ 0 h 37"/>
                  <a:gd name="T8" fmla="*/ 67 w 112"/>
                  <a:gd name="T9" fmla="*/ 15 h 37"/>
                  <a:gd name="T10" fmla="*/ 45 w 112"/>
                  <a:gd name="T11" fmla="*/ 15 h 37"/>
                  <a:gd name="T12" fmla="*/ 45 w 112"/>
                  <a:gd name="T13" fmla="*/ 0 h 37"/>
                  <a:gd name="T14" fmla="*/ 0 w 112"/>
                  <a:gd name="T15" fmla="*/ 0 h 37"/>
                  <a:gd name="T16" fmla="*/ 22 w 112"/>
                  <a:gd name="T17" fmla="*/ 37 h 37"/>
                  <a:gd name="T18" fmla="*/ 37 w 112"/>
                  <a:gd name="T19" fmla="*/ 37 h 37"/>
                  <a:gd name="T20" fmla="*/ 45 w 112"/>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
                  <a:gd name="T34" fmla="*/ 0 h 37"/>
                  <a:gd name="T35" fmla="*/ 112 w 112"/>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 h="37">
                    <a:moveTo>
                      <a:pt x="45" y="37"/>
                    </a:moveTo>
                    <a:lnTo>
                      <a:pt x="90" y="37"/>
                    </a:lnTo>
                    <a:lnTo>
                      <a:pt x="112" y="0"/>
                    </a:lnTo>
                    <a:lnTo>
                      <a:pt x="67" y="0"/>
                    </a:lnTo>
                    <a:lnTo>
                      <a:pt x="67" y="15"/>
                    </a:lnTo>
                    <a:lnTo>
                      <a:pt x="45" y="15"/>
                    </a:lnTo>
                    <a:lnTo>
                      <a:pt x="45" y="0"/>
                    </a:lnTo>
                    <a:lnTo>
                      <a:pt x="0" y="0"/>
                    </a:lnTo>
                    <a:lnTo>
                      <a:pt x="22" y="37"/>
                    </a:lnTo>
                    <a:lnTo>
                      <a:pt x="37" y="37"/>
                    </a:lnTo>
                    <a:lnTo>
                      <a:pt x="45" y="37"/>
                    </a:lnTo>
                    <a:close/>
                  </a:path>
                </a:pathLst>
              </a:custGeom>
              <a:noFill/>
              <a:ln w="11113">
                <a:solidFill>
                  <a:srgbClr val="000000"/>
                </a:solidFill>
                <a:prstDash val="solid"/>
                <a:round/>
                <a:headEnd/>
                <a:tailEnd/>
              </a:ln>
            </p:spPr>
            <p:txBody>
              <a:bodyPr/>
              <a:lstStyle/>
              <a:p>
                <a:endParaRPr lang="en-GB"/>
              </a:p>
            </p:txBody>
          </p:sp>
        </p:grpSp>
        <p:grpSp>
          <p:nvGrpSpPr>
            <p:cNvPr id="31770" name="Group 373"/>
            <p:cNvGrpSpPr>
              <a:grpSpLocks/>
            </p:cNvGrpSpPr>
            <p:nvPr/>
          </p:nvGrpSpPr>
          <p:grpSpPr bwMode="auto">
            <a:xfrm>
              <a:off x="1165" y="1502"/>
              <a:ext cx="378" cy="585"/>
              <a:chOff x="1165" y="1502"/>
              <a:chExt cx="378" cy="585"/>
            </a:xfrm>
          </p:grpSpPr>
          <p:sp>
            <p:nvSpPr>
              <p:cNvPr id="32122" name="AutoShape 374"/>
              <p:cNvSpPr>
                <a:spLocks noChangeArrowheads="1"/>
              </p:cNvSpPr>
              <p:nvPr/>
            </p:nvSpPr>
            <p:spPr bwMode="auto">
              <a:xfrm>
                <a:off x="1341" y="1865"/>
                <a:ext cx="22" cy="45"/>
              </a:xfrm>
              <a:prstGeom prst="roundRect">
                <a:avLst>
                  <a:gd name="adj" fmla="val 0"/>
                </a:avLst>
              </a:prstGeom>
              <a:solidFill>
                <a:srgbClr val="FFFFFF"/>
              </a:solidFill>
              <a:ln w="9525">
                <a:noFill/>
                <a:round/>
                <a:headEnd/>
                <a:tailEnd/>
              </a:ln>
            </p:spPr>
            <p:txBody>
              <a:bodyPr/>
              <a:lstStyle/>
              <a:p>
                <a:endParaRPr lang="en-GB"/>
              </a:p>
            </p:txBody>
          </p:sp>
          <p:sp>
            <p:nvSpPr>
              <p:cNvPr id="32123" name="Freeform 375"/>
              <p:cNvSpPr>
                <a:spLocks/>
              </p:cNvSpPr>
              <p:nvPr/>
            </p:nvSpPr>
            <p:spPr bwMode="auto">
              <a:xfrm>
                <a:off x="1322" y="1861"/>
                <a:ext cx="37" cy="38"/>
              </a:xfrm>
              <a:custGeom>
                <a:avLst/>
                <a:gdLst>
                  <a:gd name="T0" fmla="*/ 15 w 37"/>
                  <a:gd name="T1" fmla="*/ 0 h 38"/>
                  <a:gd name="T2" fmla="*/ 37 w 37"/>
                  <a:gd name="T3" fmla="*/ 23 h 38"/>
                  <a:gd name="T4" fmla="*/ 30 w 37"/>
                  <a:gd name="T5" fmla="*/ 38 h 38"/>
                  <a:gd name="T6" fmla="*/ 0 w 37"/>
                  <a:gd name="T7" fmla="*/ 15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23"/>
                    </a:lnTo>
                    <a:lnTo>
                      <a:pt x="30" y="38"/>
                    </a:lnTo>
                    <a:lnTo>
                      <a:pt x="0" y="15"/>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24" name="AutoShape 376"/>
              <p:cNvSpPr>
                <a:spLocks noChangeArrowheads="1"/>
              </p:cNvSpPr>
              <p:nvPr/>
            </p:nvSpPr>
            <p:spPr bwMode="auto">
              <a:xfrm>
                <a:off x="1356" y="1872"/>
                <a:ext cx="22"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25" name="Freeform 377"/>
              <p:cNvSpPr>
                <a:spLocks/>
              </p:cNvSpPr>
              <p:nvPr/>
            </p:nvSpPr>
            <p:spPr bwMode="auto">
              <a:xfrm>
                <a:off x="1356" y="1865"/>
                <a:ext cx="22" cy="22"/>
              </a:xfrm>
              <a:custGeom>
                <a:avLst/>
                <a:gdLst>
                  <a:gd name="T0" fmla="*/ 15 w 22"/>
                  <a:gd name="T1" fmla="*/ 0 h 22"/>
                  <a:gd name="T2" fmla="*/ 22 w 22"/>
                  <a:gd name="T3" fmla="*/ 0 h 22"/>
                  <a:gd name="T4" fmla="*/ 7 w 22"/>
                  <a:gd name="T5" fmla="*/ 22 h 22"/>
                  <a:gd name="T6" fmla="*/ 0 w 22"/>
                  <a:gd name="T7" fmla="*/ 15 h 22"/>
                  <a:gd name="T8" fmla="*/ 15 w 22"/>
                  <a:gd name="T9" fmla="*/ 0 h 22"/>
                  <a:gd name="T10" fmla="*/ 0 60000 65536"/>
                  <a:gd name="T11" fmla="*/ 0 60000 65536"/>
                  <a:gd name="T12" fmla="*/ 0 60000 65536"/>
                  <a:gd name="T13" fmla="*/ 0 60000 65536"/>
                  <a:gd name="T14" fmla="*/ 0 60000 65536"/>
                  <a:gd name="T15" fmla="*/ 0 w 22"/>
                  <a:gd name="T16" fmla="*/ 0 h 22"/>
                  <a:gd name="T17" fmla="*/ 22 w 22"/>
                  <a:gd name="T18" fmla="*/ 22 h 22"/>
                </a:gdLst>
                <a:ahLst/>
                <a:cxnLst>
                  <a:cxn ang="T10">
                    <a:pos x="T0" y="T1"/>
                  </a:cxn>
                  <a:cxn ang="T11">
                    <a:pos x="T2" y="T3"/>
                  </a:cxn>
                  <a:cxn ang="T12">
                    <a:pos x="T4" y="T5"/>
                  </a:cxn>
                  <a:cxn ang="T13">
                    <a:pos x="T6" y="T7"/>
                  </a:cxn>
                  <a:cxn ang="T14">
                    <a:pos x="T8" y="T9"/>
                  </a:cxn>
                </a:cxnLst>
                <a:rect l="T15" t="T16" r="T17" b="T18"/>
                <a:pathLst>
                  <a:path w="22" h="22">
                    <a:moveTo>
                      <a:pt x="15" y="0"/>
                    </a:moveTo>
                    <a:lnTo>
                      <a:pt x="22" y="0"/>
                    </a:lnTo>
                    <a:lnTo>
                      <a:pt x="7"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26" name="Freeform 378"/>
              <p:cNvSpPr>
                <a:spLocks/>
              </p:cNvSpPr>
              <p:nvPr/>
            </p:nvSpPr>
            <p:spPr bwMode="auto">
              <a:xfrm>
                <a:off x="1363" y="1850"/>
                <a:ext cx="15" cy="15"/>
              </a:xfrm>
              <a:custGeom>
                <a:avLst/>
                <a:gdLst>
                  <a:gd name="T0" fmla="*/ 0 w 15"/>
                  <a:gd name="T1" fmla="*/ 0 h 15"/>
                  <a:gd name="T2" fmla="*/ 15 w 15"/>
                  <a:gd name="T3" fmla="*/ 7 h 15"/>
                  <a:gd name="T4" fmla="*/ 8 w 15"/>
                  <a:gd name="T5" fmla="*/ 15 h 15"/>
                  <a:gd name="T6" fmla="*/ 0 w 15"/>
                  <a:gd name="T7" fmla="*/ 7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15" y="7"/>
                    </a:lnTo>
                    <a:lnTo>
                      <a:pt x="8" y="15"/>
                    </a:lnTo>
                    <a:lnTo>
                      <a:pt x="0"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27" name="Freeform 379"/>
              <p:cNvSpPr>
                <a:spLocks/>
              </p:cNvSpPr>
              <p:nvPr/>
            </p:nvSpPr>
            <p:spPr bwMode="auto">
              <a:xfrm>
                <a:off x="1352" y="1846"/>
                <a:ext cx="22" cy="15"/>
              </a:xfrm>
              <a:custGeom>
                <a:avLst/>
                <a:gdLst>
                  <a:gd name="T0" fmla="*/ 0 w 22"/>
                  <a:gd name="T1" fmla="*/ 0 h 15"/>
                  <a:gd name="T2" fmla="*/ 7 w 22"/>
                  <a:gd name="T3" fmla="*/ 0 h 15"/>
                  <a:gd name="T4" fmla="*/ 22 w 22"/>
                  <a:gd name="T5" fmla="*/ 8 h 15"/>
                  <a:gd name="T6" fmla="*/ 15 w 22"/>
                  <a:gd name="T7" fmla="*/ 15 h 15"/>
                  <a:gd name="T8" fmla="*/ 7 w 22"/>
                  <a:gd name="T9" fmla="*/ 8 h 15"/>
                  <a:gd name="T10" fmla="*/ 0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0" y="0"/>
                    </a:moveTo>
                    <a:lnTo>
                      <a:pt x="7" y="0"/>
                    </a:lnTo>
                    <a:lnTo>
                      <a:pt x="22" y="8"/>
                    </a:lnTo>
                    <a:lnTo>
                      <a:pt x="15" y="15"/>
                    </a:lnTo>
                    <a:lnTo>
                      <a:pt x="7" y="8"/>
                    </a:lnTo>
                    <a:lnTo>
                      <a:pt x="0" y="0"/>
                    </a:lnTo>
                    <a:close/>
                  </a:path>
                </a:pathLst>
              </a:custGeom>
              <a:noFill/>
              <a:ln w="11113">
                <a:solidFill>
                  <a:srgbClr val="000000"/>
                </a:solidFill>
                <a:prstDash val="solid"/>
                <a:round/>
                <a:headEnd/>
                <a:tailEnd/>
              </a:ln>
            </p:spPr>
            <p:txBody>
              <a:bodyPr/>
              <a:lstStyle/>
              <a:p>
                <a:endParaRPr lang="en-GB"/>
              </a:p>
            </p:txBody>
          </p:sp>
          <p:sp>
            <p:nvSpPr>
              <p:cNvPr id="32128" name="Freeform 380"/>
              <p:cNvSpPr>
                <a:spLocks/>
              </p:cNvSpPr>
              <p:nvPr/>
            </p:nvSpPr>
            <p:spPr bwMode="auto">
              <a:xfrm>
                <a:off x="1326" y="1880"/>
                <a:ext cx="30" cy="30"/>
              </a:xfrm>
              <a:custGeom>
                <a:avLst/>
                <a:gdLst>
                  <a:gd name="T0" fmla="*/ 7 w 30"/>
                  <a:gd name="T1" fmla="*/ 0 h 30"/>
                  <a:gd name="T2" fmla="*/ 0 w 30"/>
                  <a:gd name="T3" fmla="*/ 7 h 30"/>
                  <a:gd name="T4" fmla="*/ 30 w 30"/>
                  <a:gd name="T5" fmla="*/ 30 h 30"/>
                  <a:gd name="T6" fmla="*/ 30 w 30"/>
                  <a:gd name="T7" fmla="*/ 22 h 30"/>
                  <a:gd name="T8" fmla="*/ 15 w 30"/>
                  <a:gd name="T9" fmla="*/ 15 h 30"/>
                  <a:gd name="T10" fmla="*/ 7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7" y="0"/>
                    </a:moveTo>
                    <a:lnTo>
                      <a:pt x="0" y="7"/>
                    </a:lnTo>
                    <a:lnTo>
                      <a:pt x="30" y="30"/>
                    </a:lnTo>
                    <a:lnTo>
                      <a:pt x="30" y="22"/>
                    </a:lnTo>
                    <a:lnTo>
                      <a:pt x="15" y="15"/>
                    </a:lnTo>
                    <a:lnTo>
                      <a:pt x="7"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129" name="Freeform 381"/>
              <p:cNvSpPr>
                <a:spLocks/>
              </p:cNvSpPr>
              <p:nvPr/>
            </p:nvSpPr>
            <p:spPr bwMode="auto">
              <a:xfrm>
                <a:off x="1322" y="1876"/>
                <a:ext cx="30" cy="30"/>
              </a:xfrm>
              <a:custGeom>
                <a:avLst/>
                <a:gdLst>
                  <a:gd name="T0" fmla="*/ 0 w 30"/>
                  <a:gd name="T1" fmla="*/ 0 h 30"/>
                  <a:gd name="T2" fmla="*/ 0 w 30"/>
                  <a:gd name="T3" fmla="*/ 8 h 30"/>
                  <a:gd name="T4" fmla="*/ 30 w 30"/>
                  <a:gd name="T5" fmla="*/ 30 h 30"/>
                  <a:gd name="T6" fmla="*/ 30 w 30"/>
                  <a:gd name="T7" fmla="*/ 23 h 30"/>
                  <a:gd name="T8" fmla="*/ 15 w 30"/>
                  <a:gd name="T9" fmla="*/ 15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0" y="8"/>
                    </a:lnTo>
                    <a:lnTo>
                      <a:pt x="30" y="30"/>
                    </a:lnTo>
                    <a:lnTo>
                      <a:pt x="30" y="23"/>
                    </a:lnTo>
                    <a:lnTo>
                      <a:pt x="15" y="15"/>
                    </a:lnTo>
                    <a:lnTo>
                      <a:pt x="0" y="0"/>
                    </a:lnTo>
                    <a:close/>
                  </a:path>
                </a:pathLst>
              </a:custGeom>
              <a:noFill/>
              <a:ln w="11113">
                <a:solidFill>
                  <a:srgbClr val="000000"/>
                </a:solidFill>
                <a:prstDash val="solid"/>
                <a:round/>
                <a:headEnd/>
                <a:tailEnd/>
              </a:ln>
            </p:spPr>
            <p:txBody>
              <a:bodyPr/>
              <a:lstStyle/>
              <a:p>
                <a:endParaRPr lang="en-GB"/>
              </a:p>
            </p:txBody>
          </p:sp>
          <p:sp>
            <p:nvSpPr>
              <p:cNvPr id="32130" name="Line 382"/>
              <p:cNvSpPr>
                <a:spLocks noChangeShapeType="1"/>
              </p:cNvSpPr>
              <p:nvPr/>
            </p:nvSpPr>
            <p:spPr bwMode="auto">
              <a:xfrm>
                <a:off x="1363" y="1850"/>
                <a:ext cx="11" cy="3"/>
              </a:xfrm>
              <a:prstGeom prst="line">
                <a:avLst/>
              </a:prstGeom>
              <a:noFill/>
              <a:ln w="7938">
                <a:solidFill>
                  <a:srgbClr val="000000"/>
                </a:solidFill>
                <a:round/>
                <a:headEnd/>
                <a:tailEnd/>
              </a:ln>
            </p:spPr>
            <p:txBody>
              <a:bodyPr/>
              <a:lstStyle/>
              <a:p>
                <a:endParaRPr lang="en-GB"/>
              </a:p>
            </p:txBody>
          </p:sp>
          <p:sp>
            <p:nvSpPr>
              <p:cNvPr id="32131" name="Arc 383"/>
              <p:cNvSpPr>
                <a:spLocks/>
              </p:cNvSpPr>
              <p:nvPr/>
            </p:nvSpPr>
            <p:spPr bwMode="auto">
              <a:xfrm>
                <a:off x="1213" y="2033"/>
                <a:ext cx="30" cy="54"/>
              </a:xfrm>
              <a:custGeom>
                <a:avLst/>
                <a:gdLst>
                  <a:gd name="T0" fmla="*/ 0 w 21600"/>
                  <a:gd name="T1" fmla="*/ 0 h 39573"/>
                  <a:gd name="T2" fmla="*/ 0 w 21600"/>
                  <a:gd name="T3" fmla="*/ 0 h 39573"/>
                  <a:gd name="T4" fmla="*/ 0 w 21600"/>
                  <a:gd name="T5" fmla="*/ 0 h 39573"/>
                  <a:gd name="T6" fmla="*/ 0 60000 65536"/>
                  <a:gd name="T7" fmla="*/ 0 60000 65536"/>
                  <a:gd name="T8" fmla="*/ 0 60000 65536"/>
                  <a:gd name="T9" fmla="*/ 0 w 21600"/>
                  <a:gd name="T10" fmla="*/ 0 h 39573"/>
                  <a:gd name="T11" fmla="*/ 21600 w 21600"/>
                  <a:gd name="T12" fmla="*/ 39573 h 39573"/>
                </a:gdLst>
                <a:ahLst/>
                <a:cxnLst>
                  <a:cxn ang="T6">
                    <a:pos x="T0" y="T1"/>
                  </a:cxn>
                  <a:cxn ang="T7">
                    <a:pos x="T2" y="T3"/>
                  </a:cxn>
                  <a:cxn ang="T8">
                    <a:pos x="T4" y="T5"/>
                  </a:cxn>
                </a:cxnLst>
                <a:rect l="T9" t="T10" r="T11" b="T12"/>
                <a:pathLst>
                  <a:path w="21600" h="39573" fill="none" extrusionOk="0">
                    <a:moveTo>
                      <a:pt x="12673" y="39573"/>
                    </a:moveTo>
                    <a:cubicBezTo>
                      <a:pt x="4956" y="36071"/>
                      <a:pt x="0" y="28379"/>
                      <a:pt x="0" y="19904"/>
                    </a:cubicBezTo>
                    <a:cubicBezTo>
                      <a:pt x="-1" y="11215"/>
                      <a:pt x="5205" y="3373"/>
                      <a:pt x="13211" y="-1"/>
                    </a:cubicBezTo>
                  </a:path>
                  <a:path w="21600" h="39573" stroke="0" extrusionOk="0">
                    <a:moveTo>
                      <a:pt x="12673" y="39573"/>
                    </a:moveTo>
                    <a:cubicBezTo>
                      <a:pt x="4956" y="36071"/>
                      <a:pt x="0" y="28379"/>
                      <a:pt x="0" y="19904"/>
                    </a:cubicBezTo>
                    <a:cubicBezTo>
                      <a:pt x="-1" y="11215"/>
                      <a:pt x="5205" y="3373"/>
                      <a:pt x="13211" y="-1"/>
                    </a:cubicBezTo>
                    <a:lnTo>
                      <a:pt x="21600" y="19904"/>
                    </a:lnTo>
                    <a:lnTo>
                      <a:pt x="12673" y="39573"/>
                    </a:lnTo>
                    <a:close/>
                  </a:path>
                </a:pathLst>
              </a:custGeom>
              <a:solidFill>
                <a:srgbClr val="000000"/>
              </a:solidFill>
              <a:ln w="9525">
                <a:noFill/>
                <a:round/>
                <a:headEnd/>
                <a:tailEnd/>
              </a:ln>
            </p:spPr>
            <p:txBody>
              <a:bodyPr/>
              <a:lstStyle/>
              <a:p>
                <a:endParaRPr lang="en-GB"/>
              </a:p>
            </p:txBody>
          </p:sp>
          <p:sp>
            <p:nvSpPr>
              <p:cNvPr id="32132" name="Freeform 384"/>
              <p:cNvSpPr>
                <a:spLocks/>
              </p:cNvSpPr>
              <p:nvPr/>
            </p:nvSpPr>
            <p:spPr bwMode="auto">
              <a:xfrm>
                <a:off x="1213" y="2037"/>
                <a:ext cx="38" cy="38"/>
              </a:xfrm>
              <a:custGeom>
                <a:avLst/>
                <a:gdLst>
                  <a:gd name="T0" fmla="*/ 38 w 38"/>
                  <a:gd name="T1" fmla="*/ 30 h 38"/>
                  <a:gd name="T2" fmla="*/ 30 w 38"/>
                  <a:gd name="T3" fmla="*/ 38 h 38"/>
                  <a:gd name="T4" fmla="*/ 30 w 38"/>
                  <a:gd name="T5" fmla="*/ 38 h 38"/>
                  <a:gd name="T6" fmla="*/ 15 w 38"/>
                  <a:gd name="T7" fmla="*/ 38 h 38"/>
                  <a:gd name="T8" fmla="*/ 8 w 38"/>
                  <a:gd name="T9" fmla="*/ 30 h 38"/>
                  <a:gd name="T10" fmla="*/ 8 w 38"/>
                  <a:gd name="T11" fmla="*/ 30 h 38"/>
                  <a:gd name="T12" fmla="*/ 0 w 38"/>
                  <a:gd name="T13" fmla="*/ 23 h 38"/>
                  <a:gd name="T14" fmla="*/ 0 w 38"/>
                  <a:gd name="T15" fmla="*/ 15 h 38"/>
                  <a:gd name="T16" fmla="*/ 0 w 38"/>
                  <a:gd name="T17" fmla="*/ 15 h 38"/>
                  <a:gd name="T18" fmla="*/ 0 w 38"/>
                  <a:gd name="T19" fmla="*/ 8 h 38"/>
                  <a:gd name="T20" fmla="*/ 0 w 38"/>
                  <a:gd name="T21" fmla="*/ 0 h 38"/>
                  <a:gd name="T22" fmla="*/ 23 w 38"/>
                  <a:gd name="T23" fmla="*/ 8 h 38"/>
                  <a:gd name="T24" fmla="*/ 38 w 38"/>
                  <a:gd name="T25" fmla="*/ 3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
                  <a:gd name="T40" fmla="*/ 0 h 38"/>
                  <a:gd name="T41" fmla="*/ 38 w 38"/>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 h="38">
                    <a:moveTo>
                      <a:pt x="38" y="30"/>
                    </a:moveTo>
                    <a:lnTo>
                      <a:pt x="30" y="38"/>
                    </a:lnTo>
                    <a:lnTo>
                      <a:pt x="15" y="38"/>
                    </a:lnTo>
                    <a:lnTo>
                      <a:pt x="8" y="30"/>
                    </a:lnTo>
                    <a:lnTo>
                      <a:pt x="0" y="23"/>
                    </a:lnTo>
                    <a:lnTo>
                      <a:pt x="0" y="15"/>
                    </a:lnTo>
                    <a:lnTo>
                      <a:pt x="0" y="8"/>
                    </a:lnTo>
                    <a:lnTo>
                      <a:pt x="0" y="0"/>
                    </a:lnTo>
                    <a:lnTo>
                      <a:pt x="23" y="8"/>
                    </a:lnTo>
                    <a:lnTo>
                      <a:pt x="38" y="30"/>
                    </a:lnTo>
                    <a:close/>
                  </a:path>
                </a:pathLst>
              </a:custGeom>
              <a:solidFill>
                <a:srgbClr val="000000"/>
              </a:solidFill>
              <a:ln w="9525">
                <a:noFill/>
                <a:round/>
                <a:headEnd/>
                <a:tailEnd/>
              </a:ln>
            </p:spPr>
            <p:txBody>
              <a:bodyPr/>
              <a:lstStyle/>
              <a:p>
                <a:endParaRPr lang="en-GB"/>
              </a:p>
            </p:txBody>
          </p:sp>
          <p:sp>
            <p:nvSpPr>
              <p:cNvPr id="32133" name="Freeform 385"/>
              <p:cNvSpPr>
                <a:spLocks/>
              </p:cNvSpPr>
              <p:nvPr/>
            </p:nvSpPr>
            <p:spPr bwMode="auto">
              <a:xfrm>
                <a:off x="1210" y="2033"/>
                <a:ext cx="37" cy="38"/>
              </a:xfrm>
              <a:custGeom>
                <a:avLst/>
                <a:gdLst>
                  <a:gd name="T0" fmla="*/ 37 w 37"/>
                  <a:gd name="T1" fmla="*/ 30 h 38"/>
                  <a:gd name="T2" fmla="*/ 30 w 37"/>
                  <a:gd name="T3" fmla="*/ 38 h 38"/>
                  <a:gd name="T4" fmla="*/ 30 w 37"/>
                  <a:gd name="T5" fmla="*/ 38 h 38"/>
                  <a:gd name="T6" fmla="*/ 15 w 37"/>
                  <a:gd name="T7" fmla="*/ 38 h 38"/>
                  <a:gd name="T8" fmla="*/ 7 w 37"/>
                  <a:gd name="T9" fmla="*/ 30 h 38"/>
                  <a:gd name="T10" fmla="*/ 7 w 37"/>
                  <a:gd name="T11" fmla="*/ 30 h 38"/>
                  <a:gd name="T12" fmla="*/ 0 w 37"/>
                  <a:gd name="T13" fmla="*/ 23 h 38"/>
                  <a:gd name="T14" fmla="*/ 0 w 37"/>
                  <a:gd name="T15" fmla="*/ 15 h 38"/>
                  <a:gd name="T16" fmla="*/ 0 w 37"/>
                  <a:gd name="T17" fmla="*/ 15 h 38"/>
                  <a:gd name="T18" fmla="*/ 0 w 37"/>
                  <a:gd name="T19" fmla="*/ 8 h 38"/>
                  <a:gd name="T20" fmla="*/ 0 w 37"/>
                  <a:gd name="T21" fmla="*/ 0 h 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
                  <a:gd name="T34" fmla="*/ 0 h 38"/>
                  <a:gd name="T35" fmla="*/ 37 w 37"/>
                  <a:gd name="T36" fmla="*/ 38 h 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 h="38">
                    <a:moveTo>
                      <a:pt x="37" y="30"/>
                    </a:moveTo>
                    <a:lnTo>
                      <a:pt x="30" y="38"/>
                    </a:lnTo>
                    <a:lnTo>
                      <a:pt x="15" y="38"/>
                    </a:lnTo>
                    <a:lnTo>
                      <a:pt x="7" y="30"/>
                    </a:lnTo>
                    <a:lnTo>
                      <a:pt x="0" y="23"/>
                    </a:lnTo>
                    <a:lnTo>
                      <a:pt x="0" y="15"/>
                    </a:lnTo>
                    <a:lnTo>
                      <a:pt x="0" y="8"/>
                    </a:lnTo>
                    <a:lnTo>
                      <a:pt x="0" y="0"/>
                    </a:lnTo>
                  </a:path>
                </a:pathLst>
              </a:custGeom>
              <a:noFill/>
              <a:ln w="11113">
                <a:solidFill>
                  <a:srgbClr val="000000"/>
                </a:solidFill>
                <a:prstDash val="solid"/>
                <a:round/>
                <a:headEnd/>
                <a:tailEnd/>
              </a:ln>
            </p:spPr>
            <p:txBody>
              <a:bodyPr/>
              <a:lstStyle/>
              <a:p>
                <a:endParaRPr lang="en-GB"/>
              </a:p>
            </p:txBody>
          </p:sp>
          <p:sp>
            <p:nvSpPr>
              <p:cNvPr id="32134" name="Freeform 386"/>
              <p:cNvSpPr>
                <a:spLocks/>
              </p:cNvSpPr>
              <p:nvPr/>
            </p:nvSpPr>
            <p:spPr bwMode="auto">
              <a:xfrm>
                <a:off x="1210" y="2033"/>
                <a:ext cx="7" cy="23"/>
              </a:xfrm>
              <a:custGeom>
                <a:avLst/>
                <a:gdLst>
                  <a:gd name="T0" fmla="*/ 7 w 7"/>
                  <a:gd name="T1" fmla="*/ 23 h 23"/>
                  <a:gd name="T2" fmla="*/ 7 w 7"/>
                  <a:gd name="T3" fmla="*/ 23 h 23"/>
                  <a:gd name="T4" fmla="*/ 0 w 7"/>
                  <a:gd name="T5" fmla="*/ 23 h 23"/>
                  <a:gd name="T6" fmla="*/ 0 w 7"/>
                  <a:gd name="T7" fmla="*/ 15 h 23"/>
                  <a:gd name="T8" fmla="*/ 0 w 7"/>
                  <a:gd name="T9" fmla="*/ 15 h 23"/>
                  <a:gd name="T10" fmla="*/ 0 w 7"/>
                  <a:gd name="T11" fmla="*/ 8 h 23"/>
                  <a:gd name="T12" fmla="*/ 0 w 7"/>
                  <a:gd name="T13" fmla="*/ 0 h 23"/>
                  <a:gd name="T14" fmla="*/ 0 60000 65536"/>
                  <a:gd name="T15" fmla="*/ 0 60000 65536"/>
                  <a:gd name="T16" fmla="*/ 0 60000 65536"/>
                  <a:gd name="T17" fmla="*/ 0 60000 65536"/>
                  <a:gd name="T18" fmla="*/ 0 60000 65536"/>
                  <a:gd name="T19" fmla="*/ 0 60000 65536"/>
                  <a:gd name="T20" fmla="*/ 0 60000 65536"/>
                  <a:gd name="T21" fmla="*/ 0 w 7"/>
                  <a:gd name="T22" fmla="*/ 0 h 23"/>
                  <a:gd name="T23" fmla="*/ 7 w 7"/>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23">
                    <a:moveTo>
                      <a:pt x="7" y="23"/>
                    </a:moveTo>
                    <a:lnTo>
                      <a:pt x="7" y="23"/>
                    </a:lnTo>
                    <a:lnTo>
                      <a:pt x="0" y="23"/>
                    </a:lnTo>
                    <a:lnTo>
                      <a:pt x="0" y="15"/>
                    </a:lnTo>
                    <a:lnTo>
                      <a:pt x="0" y="8"/>
                    </a:lnTo>
                    <a:lnTo>
                      <a:pt x="0" y="0"/>
                    </a:lnTo>
                  </a:path>
                </a:pathLst>
              </a:custGeom>
              <a:noFill/>
              <a:ln w="11113">
                <a:solidFill>
                  <a:srgbClr val="FFFFFF"/>
                </a:solidFill>
                <a:prstDash val="solid"/>
                <a:round/>
                <a:headEnd/>
                <a:tailEnd/>
              </a:ln>
            </p:spPr>
            <p:txBody>
              <a:bodyPr/>
              <a:lstStyle/>
              <a:p>
                <a:endParaRPr lang="en-GB"/>
              </a:p>
            </p:txBody>
          </p:sp>
          <p:sp>
            <p:nvSpPr>
              <p:cNvPr id="32135" name="Freeform 387"/>
              <p:cNvSpPr>
                <a:spLocks/>
              </p:cNvSpPr>
              <p:nvPr/>
            </p:nvSpPr>
            <p:spPr bwMode="auto">
              <a:xfrm>
                <a:off x="1213" y="1887"/>
                <a:ext cx="143" cy="180"/>
              </a:xfrm>
              <a:custGeom>
                <a:avLst/>
                <a:gdLst>
                  <a:gd name="T0" fmla="*/ 30 w 143"/>
                  <a:gd name="T1" fmla="*/ 173 h 180"/>
                  <a:gd name="T2" fmla="*/ 0 w 143"/>
                  <a:gd name="T3" fmla="*/ 150 h 180"/>
                  <a:gd name="T4" fmla="*/ 15 w 143"/>
                  <a:gd name="T5" fmla="*/ 128 h 180"/>
                  <a:gd name="T6" fmla="*/ 30 w 143"/>
                  <a:gd name="T7" fmla="*/ 98 h 180"/>
                  <a:gd name="T8" fmla="*/ 53 w 143"/>
                  <a:gd name="T9" fmla="*/ 75 h 180"/>
                  <a:gd name="T10" fmla="*/ 75 w 143"/>
                  <a:gd name="T11" fmla="*/ 53 h 180"/>
                  <a:gd name="T12" fmla="*/ 90 w 143"/>
                  <a:gd name="T13" fmla="*/ 30 h 180"/>
                  <a:gd name="T14" fmla="*/ 98 w 143"/>
                  <a:gd name="T15" fmla="*/ 15 h 180"/>
                  <a:gd name="T16" fmla="*/ 105 w 143"/>
                  <a:gd name="T17" fmla="*/ 8 h 180"/>
                  <a:gd name="T18" fmla="*/ 113 w 143"/>
                  <a:gd name="T19" fmla="*/ 0 h 180"/>
                  <a:gd name="T20" fmla="*/ 128 w 143"/>
                  <a:gd name="T21" fmla="*/ 8 h 180"/>
                  <a:gd name="T22" fmla="*/ 143 w 143"/>
                  <a:gd name="T23" fmla="*/ 23 h 180"/>
                  <a:gd name="T24" fmla="*/ 143 w 143"/>
                  <a:gd name="T25" fmla="*/ 30 h 180"/>
                  <a:gd name="T26" fmla="*/ 135 w 143"/>
                  <a:gd name="T27" fmla="*/ 45 h 180"/>
                  <a:gd name="T28" fmla="*/ 120 w 143"/>
                  <a:gd name="T29" fmla="*/ 53 h 180"/>
                  <a:gd name="T30" fmla="*/ 105 w 143"/>
                  <a:gd name="T31" fmla="*/ 68 h 180"/>
                  <a:gd name="T32" fmla="*/ 90 w 143"/>
                  <a:gd name="T33" fmla="*/ 98 h 180"/>
                  <a:gd name="T34" fmla="*/ 83 w 143"/>
                  <a:gd name="T35" fmla="*/ 135 h 180"/>
                  <a:gd name="T36" fmla="*/ 60 w 143"/>
                  <a:gd name="T37" fmla="*/ 158 h 180"/>
                  <a:gd name="T38" fmla="*/ 45 w 143"/>
                  <a:gd name="T39" fmla="*/ 180 h 180"/>
                  <a:gd name="T40" fmla="*/ 30 w 143"/>
                  <a:gd name="T41" fmla="*/ 173 h 18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3"/>
                  <a:gd name="T64" fmla="*/ 0 h 180"/>
                  <a:gd name="T65" fmla="*/ 143 w 143"/>
                  <a:gd name="T66" fmla="*/ 180 h 18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3" h="180">
                    <a:moveTo>
                      <a:pt x="30" y="173"/>
                    </a:moveTo>
                    <a:lnTo>
                      <a:pt x="0" y="150"/>
                    </a:lnTo>
                    <a:lnTo>
                      <a:pt x="15" y="128"/>
                    </a:lnTo>
                    <a:lnTo>
                      <a:pt x="30" y="98"/>
                    </a:lnTo>
                    <a:lnTo>
                      <a:pt x="53" y="75"/>
                    </a:lnTo>
                    <a:lnTo>
                      <a:pt x="75" y="53"/>
                    </a:lnTo>
                    <a:lnTo>
                      <a:pt x="90" y="30"/>
                    </a:lnTo>
                    <a:lnTo>
                      <a:pt x="98" y="15"/>
                    </a:lnTo>
                    <a:lnTo>
                      <a:pt x="105" y="8"/>
                    </a:lnTo>
                    <a:lnTo>
                      <a:pt x="113" y="0"/>
                    </a:lnTo>
                    <a:lnTo>
                      <a:pt x="128" y="8"/>
                    </a:lnTo>
                    <a:lnTo>
                      <a:pt x="143" y="23"/>
                    </a:lnTo>
                    <a:lnTo>
                      <a:pt x="143" y="30"/>
                    </a:lnTo>
                    <a:lnTo>
                      <a:pt x="135" y="45"/>
                    </a:lnTo>
                    <a:lnTo>
                      <a:pt x="120" y="53"/>
                    </a:lnTo>
                    <a:lnTo>
                      <a:pt x="105" y="68"/>
                    </a:lnTo>
                    <a:lnTo>
                      <a:pt x="90" y="98"/>
                    </a:lnTo>
                    <a:lnTo>
                      <a:pt x="83" y="135"/>
                    </a:lnTo>
                    <a:lnTo>
                      <a:pt x="60" y="158"/>
                    </a:lnTo>
                    <a:lnTo>
                      <a:pt x="45" y="180"/>
                    </a:lnTo>
                    <a:lnTo>
                      <a:pt x="30" y="173"/>
                    </a:lnTo>
                    <a:close/>
                  </a:path>
                </a:pathLst>
              </a:custGeom>
              <a:solidFill>
                <a:srgbClr val="FFFFFF"/>
              </a:solidFill>
              <a:ln w="9525">
                <a:noFill/>
                <a:round/>
                <a:headEnd/>
                <a:tailEnd/>
              </a:ln>
            </p:spPr>
            <p:txBody>
              <a:bodyPr/>
              <a:lstStyle/>
              <a:p>
                <a:endParaRPr lang="en-GB"/>
              </a:p>
            </p:txBody>
          </p:sp>
          <p:sp>
            <p:nvSpPr>
              <p:cNvPr id="32136" name="Freeform 388"/>
              <p:cNvSpPr>
                <a:spLocks/>
              </p:cNvSpPr>
              <p:nvPr/>
            </p:nvSpPr>
            <p:spPr bwMode="auto">
              <a:xfrm>
                <a:off x="1210" y="1884"/>
                <a:ext cx="142" cy="179"/>
              </a:xfrm>
              <a:custGeom>
                <a:avLst/>
                <a:gdLst>
                  <a:gd name="T0" fmla="*/ 30 w 142"/>
                  <a:gd name="T1" fmla="*/ 172 h 179"/>
                  <a:gd name="T2" fmla="*/ 0 w 142"/>
                  <a:gd name="T3" fmla="*/ 149 h 179"/>
                  <a:gd name="T4" fmla="*/ 7 w 142"/>
                  <a:gd name="T5" fmla="*/ 127 h 179"/>
                  <a:gd name="T6" fmla="*/ 30 w 142"/>
                  <a:gd name="T7" fmla="*/ 97 h 179"/>
                  <a:gd name="T8" fmla="*/ 52 w 142"/>
                  <a:gd name="T9" fmla="*/ 75 h 179"/>
                  <a:gd name="T10" fmla="*/ 75 w 142"/>
                  <a:gd name="T11" fmla="*/ 52 h 179"/>
                  <a:gd name="T12" fmla="*/ 90 w 142"/>
                  <a:gd name="T13" fmla="*/ 30 h 179"/>
                  <a:gd name="T14" fmla="*/ 90 w 142"/>
                  <a:gd name="T15" fmla="*/ 15 h 179"/>
                  <a:gd name="T16" fmla="*/ 105 w 142"/>
                  <a:gd name="T17" fmla="*/ 7 h 179"/>
                  <a:gd name="T18" fmla="*/ 112 w 142"/>
                  <a:gd name="T19" fmla="*/ 0 h 179"/>
                  <a:gd name="T20" fmla="*/ 127 w 142"/>
                  <a:gd name="T21" fmla="*/ 7 h 179"/>
                  <a:gd name="T22" fmla="*/ 142 w 142"/>
                  <a:gd name="T23" fmla="*/ 22 h 179"/>
                  <a:gd name="T24" fmla="*/ 142 w 142"/>
                  <a:gd name="T25" fmla="*/ 30 h 179"/>
                  <a:gd name="T26" fmla="*/ 135 w 142"/>
                  <a:gd name="T27" fmla="*/ 45 h 179"/>
                  <a:gd name="T28" fmla="*/ 120 w 142"/>
                  <a:gd name="T29" fmla="*/ 52 h 179"/>
                  <a:gd name="T30" fmla="*/ 105 w 142"/>
                  <a:gd name="T31" fmla="*/ 67 h 179"/>
                  <a:gd name="T32" fmla="*/ 90 w 142"/>
                  <a:gd name="T33" fmla="*/ 97 h 179"/>
                  <a:gd name="T34" fmla="*/ 75 w 142"/>
                  <a:gd name="T35" fmla="*/ 134 h 179"/>
                  <a:gd name="T36" fmla="*/ 60 w 142"/>
                  <a:gd name="T37" fmla="*/ 157 h 179"/>
                  <a:gd name="T38" fmla="*/ 45 w 142"/>
                  <a:gd name="T39" fmla="*/ 179 h 179"/>
                  <a:gd name="T40" fmla="*/ 37 w 142"/>
                  <a:gd name="T41" fmla="*/ 179 h 179"/>
                  <a:gd name="T42" fmla="*/ 30 w 142"/>
                  <a:gd name="T43" fmla="*/ 172 h 17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42"/>
                  <a:gd name="T67" fmla="*/ 0 h 179"/>
                  <a:gd name="T68" fmla="*/ 142 w 142"/>
                  <a:gd name="T69" fmla="*/ 179 h 17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42" h="179">
                    <a:moveTo>
                      <a:pt x="30" y="172"/>
                    </a:moveTo>
                    <a:lnTo>
                      <a:pt x="0" y="149"/>
                    </a:lnTo>
                    <a:lnTo>
                      <a:pt x="7" y="127"/>
                    </a:lnTo>
                    <a:lnTo>
                      <a:pt x="30" y="97"/>
                    </a:lnTo>
                    <a:lnTo>
                      <a:pt x="52" y="75"/>
                    </a:lnTo>
                    <a:lnTo>
                      <a:pt x="75" y="52"/>
                    </a:lnTo>
                    <a:lnTo>
                      <a:pt x="90" y="30"/>
                    </a:lnTo>
                    <a:lnTo>
                      <a:pt x="90" y="15"/>
                    </a:lnTo>
                    <a:lnTo>
                      <a:pt x="105" y="7"/>
                    </a:lnTo>
                    <a:lnTo>
                      <a:pt x="112" y="0"/>
                    </a:lnTo>
                    <a:lnTo>
                      <a:pt x="127" y="7"/>
                    </a:lnTo>
                    <a:lnTo>
                      <a:pt x="142" y="22"/>
                    </a:lnTo>
                    <a:lnTo>
                      <a:pt x="142" y="30"/>
                    </a:lnTo>
                    <a:lnTo>
                      <a:pt x="135" y="45"/>
                    </a:lnTo>
                    <a:lnTo>
                      <a:pt x="120" y="52"/>
                    </a:lnTo>
                    <a:lnTo>
                      <a:pt x="105" y="67"/>
                    </a:lnTo>
                    <a:lnTo>
                      <a:pt x="90" y="97"/>
                    </a:lnTo>
                    <a:lnTo>
                      <a:pt x="75" y="134"/>
                    </a:lnTo>
                    <a:lnTo>
                      <a:pt x="60" y="157"/>
                    </a:lnTo>
                    <a:lnTo>
                      <a:pt x="45" y="179"/>
                    </a:lnTo>
                    <a:lnTo>
                      <a:pt x="37" y="179"/>
                    </a:lnTo>
                    <a:lnTo>
                      <a:pt x="30" y="172"/>
                    </a:lnTo>
                    <a:close/>
                  </a:path>
                </a:pathLst>
              </a:custGeom>
              <a:noFill/>
              <a:ln w="11113">
                <a:solidFill>
                  <a:srgbClr val="000000"/>
                </a:solidFill>
                <a:prstDash val="solid"/>
                <a:round/>
                <a:headEnd/>
                <a:tailEnd/>
              </a:ln>
            </p:spPr>
            <p:txBody>
              <a:bodyPr/>
              <a:lstStyle/>
              <a:p>
                <a:endParaRPr lang="en-GB"/>
              </a:p>
            </p:txBody>
          </p:sp>
          <p:grpSp>
            <p:nvGrpSpPr>
              <p:cNvPr id="32137" name="Group 389"/>
              <p:cNvGrpSpPr>
                <a:grpSpLocks/>
              </p:cNvGrpSpPr>
              <p:nvPr/>
            </p:nvGrpSpPr>
            <p:grpSpPr bwMode="auto">
              <a:xfrm>
                <a:off x="1217" y="1891"/>
                <a:ext cx="120" cy="142"/>
                <a:chOff x="1217" y="1891"/>
                <a:chExt cx="120" cy="142"/>
              </a:xfrm>
            </p:grpSpPr>
            <p:sp>
              <p:nvSpPr>
                <p:cNvPr id="32156" name="Freeform 390"/>
                <p:cNvSpPr>
                  <a:spLocks/>
                </p:cNvSpPr>
                <p:nvPr/>
              </p:nvSpPr>
              <p:spPr bwMode="auto">
                <a:xfrm>
                  <a:off x="1277" y="1921"/>
                  <a:ext cx="23" cy="30"/>
                </a:xfrm>
                <a:custGeom>
                  <a:avLst/>
                  <a:gdLst>
                    <a:gd name="T0" fmla="*/ 0 w 23"/>
                    <a:gd name="T1" fmla="*/ 30 h 30"/>
                    <a:gd name="T2" fmla="*/ 8 w 23"/>
                    <a:gd name="T3" fmla="*/ 23 h 30"/>
                    <a:gd name="T4" fmla="*/ 15 w 23"/>
                    <a:gd name="T5" fmla="*/ 15 h 30"/>
                    <a:gd name="T6" fmla="*/ 23 w 23"/>
                    <a:gd name="T7" fmla="*/ 0 h 30"/>
                    <a:gd name="T8" fmla="*/ 0 60000 65536"/>
                    <a:gd name="T9" fmla="*/ 0 60000 65536"/>
                    <a:gd name="T10" fmla="*/ 0 60000 65536"/>
                    <a:gd name="T11" fmla="*/ 0 60000 65536"/>
                    <a:gd name="T12" fmla="*/ 0 w 23"/>
                    <a:gd name="T13" fmla="*/ 0 h 30"/>
                    <a:gd name="T14" fmla="*/ 23 w 23"/>
                    <a:gd name="T15" fmla="*/ 30 h 30"/>
                  </a:gdLst>
                  <a:ahLst/>
                  <a:cxnLst>
                    <a:cxn ang="T8">
                      <a:pos x="T0" y="T1"/>
                    </a:cxn>
                    <a:cxn ang="T9">
                      <a:pos x="T2" y="T3"/>
                    </a:cxn>
                    <a:cxn ang="T10">
                      <a:pos x="T4" y="T5"/>
                    </a:cxn>
                    <a:cxn ang="T11">
                      <a:pos x="T6" y="T7"/>
                    </a:cxn>
                  </a:cxnLst>
                  <a:rect l="T12" t="T13" r="T14" b="T15"/>
                  <a:pathLst>
                    <a:path w="23" h="30">
                      <a:moveTo>
                        <a:pt x="0" y="30"/>
                      </a:moveTo>
                      <a:lnTo>
                        <a:pt x="8" y="23"/>
                      </a:lnTo>
                      <a:lnTo>
                        <a:pt x="15" y="15"/>
                      </a:lnTo>
                      <a:lnTo>
                        <a:pt x="23" y="0"/>
                      </a:lnTo>
                    </a:path>
                  </a:pathLst>
                </a:custGeom>
                <a:noFill/>
                <a:ln w="11113">
                  <a:solidFill>
                    <a:srgbClr val="BFBFBF"/>
                  </a:solidFill>
                  <a:prstDash val="solid"/>
                  <a:round/>
                  <a:headEnd/>
                  <a:tailEnd/>
                </a:ln>
              </p:spPr>
              <p:txBody>
                <a:bodyPr/>
                <a:lstStyle/>
                <a:p>
                  <a:endParaRPr lang="en-GB"/>
                </a:p>
              </p:txBody>
            </p:sp>
            <p:sp>
              <p:nvSpPr>
                <p:cNvPr id="32157" name="Freeform 391"/>
                <p:cNvSpPr>
                  <a:spLocks/>
                </p:cNvSpPr>
                <p:nvPr/>
              </p:nvSpPr>
              <p:spPr bwMode="auto">
                <a:xfrm>
                  <a:off x="1307" y="1891"/>
                  <a:ext cx="30" cy="15"/>
                </a:xfrm>
                <a:custGeom>
                  <a:avLst/>
                  <a:gdLst>
                    <a:gd name="T0" fmla="*/ 0 w 30"/>
                    <a:gd name="T1" fmla="*/ 15 h 15"/>
                    <a:gd name="T2" fmla="*/ 0 w 30"/>
                    <a:gd name="T3" fmla="*/ 8 h 15"/>
                    <a:gd name="T4" fmla="*/ 8 w 30"/>
                    <a:gd name="T5" fmla="*/ 0 h 15"/>
                    <a:gd name="T6" fmla="*/ 15 w 30"/>
                    <a:gd name="T7" fmla="*/ 0 h 15"/>
                    <a:gd name="T8" fmla="*/ 30 w 30"/>
                    <a:gd name="T9" fmla="*/ 8 h 15"/>
                    <a:gd name="T10" fmla="*/ 0 60000 65536"/>
                    <a:gd name="T11" fmla="*/ 0 60000 65536"/>
                    <a:gd name="T12" fmla="*/ 0 60000 65536"/>
                    <a:gd name="T13" fmla="*/ 0 60000 65536"/>
                    <a:gd name="T14" fmla="*/ 0 60000 65536"/>
                    <a:gd name="T15" fmla="*/ 0 w 30"/>
                    <a:gd name="T16" fmla="*/ 0 h 15"/>
                    <a:gd name="T17" fmla="*/ 30 w 30"/>
                    <a:gd name="T18" fmla="*/ 15 h 15"/>
                  </a:gdLst>
                  <a:ahLst/>
                  <a:cxnLst>
                    <a:cxn ang="T10">
                      <a:pos x="T0" y="T1"/>
                    </a:cxn>
                    <a:cxn ang="T11">
                      <a:pos x="T2" y="T3"/>
                    </a:cxn>
                    <a:cxn ang="T12">
                      <a:pos x="T4" y="T5"/>
                    </a:cxn>
                    <a:cxn ang="T13">
                      <a:pos x="T6" y="T7"/>
                    </a:cxn>
                    <a:cxn ang="T14">
                      <a:pos x="T8" y="T9"/>
                    </a:cxn>
                  </a:cxnLst>
                  <a:rect l="T15" t="T16" r="T17" b="T18"/>
                  <a:pathLst>
                    <a:path w="30" h="15">
                      <a:moveTo>
                        <a:pt x="0" y="15"/>
                      </a:moveTo>
                      <a:lnTo>
                        <a:pt x="0" y="8"/>
                      </a:lnTo>
                      <a:lnTo>
                        <a:pt x="8" y="0"/>
                      </a:lnTo>
                      <a:lnTo>
                        <a:pt x="15" y="0"/>
                      </a:lnTo>
                      <a:lnTo>
                        <a:pt x="30" y="8"/>
                      </a:lnTo>
                    </a:path>
                  </a:pathLst>
                </a:custGeom>
                <a:noFill/>
                <a:ln w="11113">
                  <a:solidFill>
                    <a:srgbClr val="BFBFBF"/>
                  </a:solidFill>
                  <a:prstDash val="solid"/>
                  <a:round/>
                  <a:headEnd/>
                  <a:tailEnd/>
                </a:ln>
              </p:spPr>
              <p:txBody>
                <a:bodyPr/>
                <a:lstStyle/>
                <a:p>
                  <a:endParaRPr lang="en-GB"/>
                </a:p>
              </p:txBody>
            </p:sp>
            <p:sp>
              <p:nvSpPr>
                <p:cNvPr id="32158" name="Freeform 392"/>
                <p:cNvSpPr>
                  <a:spLocks/>
                </p:cNvSpPr>
                <p:nvPr/>
              </p:nvSpPr>
              <p:spPr bwMode="auto">
                <a:xfrm>
                  <a:off x="1217" y="1966"/>
                  <a:ext cx="53" cy="67"/>
                </a:xfrm>
                <a:custGeom>
                  <a:avLst/>
                  <a:gdLst>
                    <a:gd name="T0" fmla="*/ 0 w 53"/>
                    <a:gd name="T1" fmla="*/ 67 h 67"/>
                    <a:gd name="T2" fmla="*/ 0 w 53"/>
                    <a:gd name="T3" fmla="*/ 60 h 67"/>
                    <a:gd name="T4" fmla="*/ 8 w 53"/>
                    <a:gd name="T5" fmla="*/ 45 h 67"/>
                    <a:gd name="T6" fmla="*/ 30 w 53"/>
                    <a:gd name="T7" fmla="*/ 15 h 67"/>
                    <a:gd name="T8" fmla="*/ 45 w 53"/>
                    <a:gd name="T9" fmla="*/ 0 h 67"/>
                    <a:gd name="T10" fmla="*/ 53 w 53"/>
                    <a:gd name="T11" fmla="*/ 0 h 67"/>
                    <a:gd name="T12" fmla="*/ 0 60000 65536"/>
                    <a:gd name="T13" fmla="*/ 0 60000 65536"/>
                    <a:gd name="T14" fmla="*/ 0 60000 65536"/>
                    <a:gd name="T15" fmla="*/ 0 60000 65536"/>
                    <a:gd name="T16" fmla="*/ 0 60000 65536"/>
                    <a:gd name="T17" fmla="*/ 0 60000 65536"/>
                    <a:gd name="T18" fmla="*/ 0 w 53"/>
                    <a:gd name="T19" fmla="*/ 0 h 67"/>
                    <a:gd name="T20" fmla="*/ 53 w 53"/>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53" h="67">
                      <a:moveTo>
                        <a:pt x="0" y="67"/>
                      </a:moveTo>
                      <a:lnTo>
                        <a:pt x="0" y="60"/>
                      </a:lnTo>
                      <a:lnTo>
                        <a:pt x="8" y="45"/>
                      </a:lnTo>
                      <a:lnTo>
                        <a:pt x="30" y="15"/>
                      </a:lnTo>
                      <a:lnTo>
                        <a:pt x="45" y="0"/>
                      </a:lnTo>
                      <a:lnTo>
                        <a:pt x="53" y="0"/>
                      </a:lnTo>
                    </a:path>
                  </a:pathLst>
                </a:custGeom>
                <a:noFill/>
                <a:ln w="11113">
                  <a:solidFill>
                    <a:srgbClr val="BFBFBF"/>
                  </a:solidFill>
                  <a:prstDash val="solid"/>
                  <a:round/>
                  <a:headEnd/>
                  <a:tailEnd/>
                </a:ln>
              </p:spPr>
              <p:txBody>
                <a:bodyPr/>
                <a:lstStyle/>
                <a:p>
                  <a:endParaRPr lang="en-GB"/>
                </a:p>
              </p:txBody>
            </p:sp>
          </p:grpSp>
          <p:sp>
            <p:nvSpPr>
              <p:cNvPr id="32138" name="AutoShape 393"/>
              <p:cNvSpPr>
                <a:spLocks noChangeArrowheads="1"/>
              </p:cNvSpPr>
              <p:nvPr/>
            </p:nvSpPr>
            <p:spPr bwMode="auto">
              <a:xfrm>
                <a:off x="1348" y="1887"/>
                <a:ext cx="15"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39" name="Freeform 394"/>
              <p:cNvSpPr>
                <a:spLocks/>
              </p:cNvSpPr>
              <p:nvPr/>
            </p:nvSpPr>
            <p:spPr bwMode="auto">
              <a:xfrm>
                <a:off x="1348" y="1880"/>
                <a:ext cx="15" cy="22"/>
              </a:xfrm>
              <a:custGeom>
                <a:avLst/>
                <a:gdLst>
                  <a:gd name="T0" fmla="*/ 15 w 15"/>
                  <a:gd name="T1" fmla="*/ 0 h 22"/>
                  <a:gd name="T2" fmla="*/ 15 w 15"/>
                  <a:gd name="T3" fmla="*/ 7 h 22"/>
                  <a:gd name="T4" fmla="*/ 8 w 15"/>
                  <a:gd name="T5" fmla="*/ 22 h 22"/>
                  <a:gd name="T6" fmla="*/ 0 w 15"/>
                  <a:gd name="T7" fmla="*/ 15 h 22"/>
                  <a:gd name="T8" fmla="*/ 15 w 15"/>
                  <a:gd name="T9" fmla="*/ 0 h 22"/>
                  <a:gd name="T10" fmla="*/ 0 60000 65536"/>
                  <a:gd name="T11" fmla="*/ 0 60000 65536"/>
                  <a:gd name="T12" fmla="*/ 0 60000 65536"/>
                  <a:gd name="T13" fmla="*/ 0 60000 65536"/>
                  <a:gd name="T14" fmla="*/ 0 60000 65536"/>
                  <a:gd name="T15" fmla="*/ 0 w 15"/>
                  <a:gd name="T16" fmla="*/ 0 h 22"/>
                  <a:gd name="T17" fmla="*/ 15 w 15"/>
                  <a:gd name="T18" fmla="*/ 22 h 22"/>
                </a:gdLst>
                <a:ahLst/>
                <a:cxnLst>
                  <a:cxn ang="T10">
                    <a:pos x="T0" y="T1"/>
                  </a:cxn>
                  <a:cxn ang="T11">
                    <a:pos x="T2" y="T3"/>
                  </a:cxn>
                  <a:cxn ang="T12">
                    <a:pos x="T4" y="T5"/>
                  </a:cxn>
                  <a:cxn ang="T13">
                    <a:pos x="T6" y="T7"/>
                  </a:cxn>
                  <a:cxn ang="T14">
                    <a:pos x="T8" y="T9"/>
                  </a:cxn>
                </a:cxnLst>
                <a:rect l="T15" t="T16" r="T17" b="T18"/>
                <a:pathLst>
                  <a:path w="15" h="22">
                    <a:moveTo>
                      <a:pt x="15" y="0"/>
                    </a:moveTo>
                    <a:lnTo>
                      <a:pt x="15" y="7"/>
                    </a:lnTo>
                    <a:lnTo>
                      <a:pt x="8"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40" name="Freeform 395"/>
              <p:cNvSpPr>
                <a:spLocks/>
              </p:cNvSpPr>
              <p:nvPr/>
            </p:nvSpPr>
            <p:spPr bwMode="auto">
              <a:xfrm>
                <a:off x="1168" y="1506"/>
                <a:ext cx="353" cy="359"/>
              </a:xfrm>
              <a:custGeom>
                <a:avLst/>
                <a:gdLst>
                  <a:gd name="T0" fmla="*/ 188 w 353"/>
                  <a:gd name="T1" fmla="*/ 344 h 359"/>
                  <a:gd name="T2" fmla="*/ 173 w 353"/>
                  <a:gd name="T3" fmla="*/ 337 h 359"/>
                  <a:gd name="T4" fmla="*/ 128 w 353"/>
                  <a:gd name="T5" fmla="*/ 307 h 359"/>
                  <a:gd name="T6" fmla="*/ 83 w 353"/>
                  <a:gd name="T7" fmla="*/ 277 h 359"/>
                  <a:gd name="T8" fmla="*/ 45 w 353"/>
                  <a:gd name="T9" fmla="*/ 247 h 359"/>
                  <a:gd name="T10" fmla="*/ 23 w 353"/>
                  <a:gd name="T11" fmla="*/ 217 h 359"/>
                  <a:gd name="T12" fmla="*/ 30 w 353"/>
                  <a:gd name="T13" fmla="*/ 194 h 359"/>
                  <a:gd name="T14" fmla="*/ 38 w 353"/>
                  <a:gd name="T15" fmla="*/ 172 h 359"/>
                  <a:gd name="T16" fmla="*/ 53 w 353"/>
                  <a:gd name="T17" fmla="*/ 157 h 359"/>
                  <a:gd name="T18" fmla="*/ 83 w 353"/>
                  <a:gd name="T19" fmla="*/ 119 h 359"/>
                  <a:gd name="T20" fmla="*/ 113 w 353"/>
                  <a:gd name="T21" fmla="*/ 75 h 359"/>
                  <a:gd name="T22" fmla="*/ 128 w 353"/>
                  <a:gd name="T23" fmla="*/ 45 h 359"/>
                  <a:gd name="T24" fmla="*/ 158 w 353"/>
                  <a:gd name="T25" fmla="*/ 30 h 359"/>
                  <a:gd name="T26" fmla="*/ 173 w 353"/>
                  <a:gd name="T27" fmla="*/ 22 h 359"/>
                  <a:gd name="T28" fmla="*/ 188 w 353"/>
                  <a:gd name="T29" fmla="*/ 30 h 359"/>
                  <a:gd name="T30" fmla="*/ 203 w 353"/>
                  <a:gd name="T31" fmla="*/ 45 h 359"/>
                  <a:gd name="T32" fmla="*/ 233 w 353"/>
                  <a:gd name="T33" fmla="*/ 60 h 359"/>
                  <a:gd name="T34" fmla="*/ 278 w 353"/>
                  <a:gd name="T35" fmla="*/ 97 h 359"/>
                  <a:gd name="T36" fmla="*/ 323 w 353"/>
                  <a:gd name="T37" fmla="*/ 127 h 359"/>
                  <a:gd name="T38" fmla="*/ 345 w 353"/>
                  <a:gd name="T39" fmla="*/ 134 h 359"/>
                  <a:gd name="T40" fmla="*/ 345 w 353"/>
                  <a:gd name="T41" fmla="*/ 142 h 359"/>
                  <a:gd name="T42" fmla="*/ 353 w 353"/>
                  <a:gd name="T43" fmla="*/ 127 h 359"/>
                  <a:gd name="T44" fmla="*/ 353 w 353"/>
                  <a:gd name="T45" fmla="*/ 119 h 359"/>
                  <a:gd name="T46" fmla="*/ 338 w 353"/>
                  <a:gd name="T47" fmla="*/ 112 h 359"/>
                  <a:gd name="T48" fmla="*/ 330 w 353"/>
                  <a:gd name="T49" fmla="*/ 104 h 359"/>
                  <a:gd name="T50" fmla="*/ 278 w 353"/>
                  <a:gd name="T51" fmla="*/ 75 h 359"/>
                  <a:gd name="T52" fmla="*/ 225 w 353"/>
                  <a:gd name="T53" fmla="*/ 37 h 359"/>
                  <a:gd name="T54" fmla="*/ 188 w 353"/>
                  <a:gd name="T55" fmla="*/ 7 h 359"/>
                  <a:gd name="T56" fmla="*/ 165 w 353"/>
                  <a:gd name="T57" fmla="*/ 0 h 359"/>
                  <a:gd name="T58" fmla="*/ 150 w 353"/>
                  <a:gd name="T59" fmla="*/ 7 h 359"/>
                  <a:gd name="T60" fmla="*/ 120 w 353"/>
                  <a:gd name="T61" fmla="*/ 22 h 359"/>
                  <a:gd name="T62" fmla="*/ 98 w 353"/>
                  <a:gd name="T63" fmla="*/ 52 h 359"/>
                  <a:gd name="T64" fmla="*/ 68 w 353"/>
                  <a:gd name="T65" fmla="*/ 104 h 359"/>
                  <a:gd name="T66" fmla="*/ 30 w 353"/>
                  <a:gd name="T67" fmla="*/ 157 h 359"/>
                  <a:gd name="T68" fmla="*/ 8 w 353"/>
                  <a:gd name="T69" fmla="*/ 194 h 359"/>
                  <a:gd name="T70" fmla="*/ 0 w 353"/>
                  <a:gd name="T71" fmla="*/ 224 h 359"/>
                  <a:gd name="T72" fmla="*/ 23 w 353"/>
                  <a:gd name="T73" fmla="*/ 254 h 359"/>
                  <a:gd name="T74" fmla="*/ 60 w 353"/>
                  <a:gd name="T75" fmla="*/ 284 h 359"/>
                  <a:gd name="T76" fmla="*/ 113 w 353"/>
                  <a:gd name="T77" fmla="*/ 314 h 359"/>
                  <a:gd name="T78" fmla="*/ 158 w 353"/>
                  <a:gd name="T79" fmla="*/ 344 h 359"/>
                  <a:gd name="T80" fmla="*/ 165 w 353"/>
                  <a:gd name="T81" fmla="*/ 351 h 359"/>
                  <a:gd name="T82" fmla="*/ 180 w 353"/>
                  <a:gd name="T83" fmla="*/ 359 h 359"/>
                  <a:gd name="T84" fmla="*/ 180 w 353"/>
                  <a:gd name="T85" fmla="*/ 351 h 359"/>
                  <a:gd name="T86" fmla="*/ 188 w 353"/>
                  <a:gd name="T87" fmla="*/ 344 h 35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53"/>
                  <a:gd name="T133" fmla="*/ 0 h 359"/>
                  <a:gd name="T134" fmla="*/ 353 w 353"/>
                  <a:gd name="T135" fmla="*/ 359 h 35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53" h="359">
                    <a:moveTo>
                      <a:pt x="188" y="344"/>
                    </a:moveTo>
                    <a:lnTo>
                      <a:pt x="173" y="337"/>
                    </a:lnTo>
                    <a:lnTo>
                      <a:pt x="128" y="307"/>
                    </a:lnTo>
                    <a:lnTo>
                      <a:pt x="83" y="277"/>
                    </a:lnTo>
                    <a:lnTo>
                      <a:pt x="45" y="247"/>
                    </a:lnTo>
                    <a:lnTo>
                      <a:pt x="23" y="217"/>
                    </a:lnTo>
                    <a:lnTo>
                      <a:pt x="30" y="194"/>
                    </a:lnTo>
                    <a:lnTo>
                      <a:pt x="38" y="172"/>
                    </a:lnTo>
                    <a:lnTo>
                      <a:pt x="53" y="157"/>
                    </a:lnTo>
                    <a:lnTo>
                      <a:pt x="83" y="119"/>
                    </a:lnTo>
                    <a:lnTo>
                      <a:pt x="113" y="75"/>
                    </a:lnTo>
                    <a:lnTo>
                      <a:pt x="128" y="45"/>
                    </a:lnTo>
                    <a:lnTo>
                      <a:pt x="158" y="30"/>
                    </a:lnTo>
                    <a:lnTo>
                      <a:pt x="173" y="22"/>
                    </a:lnTo>
                    <a:lnTo>
                      <a:pt x="188" y="30"/>
                    </a:lnTo>
                    <a:lnTo>
                      <a:pt x="203" y="45"/>
                    </a:lnTo>
                    <a:lnTo>
                      <a:pt x="233" y="60"/>
                    </a:lnTo>
                    <a:lnTo>
                      <a:pt x="278" y="97"/>
                    </a:lnTo>
                    <a:lnTo>
                      <a:pt x="323" y="127"/>
                    </a:lnTo>
                    <a:lnTo>
                      <a:pt x="345" y="134"/>
                    </a:lnTo>
                    <a:lnTo>
                      <a:pt x="345" y="142"/>
                    </a:lnTo>
                    <a:lnTo>
                      <a:pt x="353" y="127"/>
                    </a:lnTo>
                    <a:lnTo>
                      <a:pt x="353" y="119"/>
                    </a:lnTo>
                    <a:lnTo>
                      <a:pt x="338" y="112"/>
                    </a:lnTo>
                    <a:lnTo>
                      <a:pt x="330" y="104"/>
                    </a:lnTo>
                    <a:lnTo>
                      <a:pt x="278" y="75"/>
                    </a:lnTo>
                    <a:lnTo>
                      <a:pt x="225" y="37"/>
                    </a:lnTo>
                    <a:lnTo>
                      <a:pt x="188" y="7"/>
                    </a:lnTo>
                    <a:lnTo>
                      <a:pt x="165" y="0"/>
                    </a:lnTo>
                    <a:lnTo>
                      <a:pt x="150" y="7"/>
                    </a:lnTo>
                    <a:lnTo>
                      <a:pt x="120" y="22"/>
                    </a:lnTo>
                    <a:lnTo>
                      <a:pt x="98" y="52"/>
                    </a:lnTo>
                    <a:lnTo>
                      <a:pt x="68" y="104"/>
                    </a:lnTo>
                    <a:lnTo>
                      <a:pt x="30" y="157"/>
                    </a:lnTo>
                    <a:lnTo>
                      <a:pt x="8" y="194"/>
                    </a:lnTo>
                    <a:lnTo>
                      <a:pt x="0" y="224"/>
                    </a:lnTo>
                    <a:lnTo>
                      <a:pt x="23" y="254"/>
                    </a:lnTo>
                    <a:lnTo>
                      <a:pt x="60" y="284"/>
                    </a:lnTo>
                    <a:lnTo>
                      <a:pt x="113" y="314"/>
                    </a:lnTo>
                    <a:lnTo>
                      <a:pt x="158" y="344"/>
                    </a:lnTo>
                    <a:lnTo>
                      <a:pt x="165" y="351"/>
                    </a:lnTo>
                    <a:lnTo>
                      <a:pt x="180" y="359"/>
                    </a:lnTo>
                    <a:lnTo>
                      <a:pt x="180" y="351"/>
                    </a:lnTo>
                    <a:lnTo>
                      <a:pt x="188" y="344"/>
                    </a:lnTo>
                    <a:close/>
                  </a:path>
                </a:pathLst>
              </a:custGeom>
              <a:solidFill>
                <a:srgbClr val="FFFFFF"/>
              </a:solidFill>
              <a:ln w="9525">
                <a:noFill/>
                <a:round/>
                <a:headEnd/>
                <a:tailEnd/>
              </a:ln>
            </p:spPr>
            <p:txBody>
              <a:bodyPr/>
              <a:lstStyle/>
              <a:p>
                <a:endParaRPr lang="en-GB"/>
              </a:p>
            </p:txBody>
          </p:sp>
          <p:sp>
            <p:nvSpPr>
              <p:cNvPr id="32141" name="Freeform 396"/>
              <p:cNvSpPr>
                <a:spLocks/>
              </p:cNvSpPr>
              <p:nvPr/>
            </p:nvSpPr>
            <p:spPr bwMode="auto">
              <a:xfrm>
                <a:off x="1165" y="1502"/>
                <a:ext cx="352" cy="359"/>
              </a:xfrm>
              <a:custGeom>
                <a:avLst/>
                <a:gdLst>
                  <a:gd name="T0" fmla="*/ 187 w 352"/>
                  <a:gd name="T1" fmla="*/ 344 h 359"/>
                  <a:gd name="T2" fmla="*/ 165 w 352"/>
                  <a:gd name="T3" fmla="*/ 337 h 359"/>
                  <a:gd name="T4" fmla="*/ 127 w 352"/>
                  <a:gd name="T5" fmla="*/ 307 h 359"/>
                  <a:gd name="T6" fmla="*/ 82 w 352"/>
                  <a:gd name="T7" fmla="*/ 277 h 359"/>
                  <a:gd name="T8" fmla="*/ 45 w 352"/>
                  <a:gd name="T9" fmla="*/ 247 h 359"/>
                  <a:gd name="T10" fmla="*/ 22 w 352"/>
                  <a:gd name="T11" fmla="*/ 225 h 359"/>
                  <a:gd name="T12" fmla="*/ 30 w 352"/>
                  <a:gd name="T13" fmla="*/ 195 h 359"/>
                  <a:gd name="T14" fmla="*/ 52 w 352"/>
                  <a:gd name="T15" fmla="*/ 157 h 359"/>
                  <a:gd name="T16" fmla="*/ 75 w 352"/>
                  <a:gd name="T17" fmla="*/ 120 h 359"/>
                  <a:gd name="T18" fmla="*/ 90 w 352"/>
                  <a:gd name="T19" fmla="*/ 90 h 359"/>
                  <a:gd name="T20" fmla="*/ 105 w 352"/>
                  <a:gd name="T21" fmla="*/ 75 h 359"/>
                  <a:gd name="T22" fmla="*/ 112 w 352"/>
                  <a:gd name="T23" fmla="*/ 52 h 359"/>
                  <a:gd name="T24" fmla="*/ 127 w 352"/>
                  <a:gd name="T25" fmla="*/ 45 h 359"/>
                  <a:gd name="T26" fmla="*/ 150 w 352"/>
                  <a:gd name="T27" fmla="*/ 30 h 359"/>
                  <a:gd name="T28" fmla="*/ 165 w 352"/>
                  <a:gd name="T29" fmla="*/ 22 h 359"/>
                  <a:gd name="T30" fmla="*/ 187 w 352"/>
                  <a:gd name="T31" fmla="*/ 30 h 359"/>
                  <a:gd name="T32" fmla="*/ 224 w 352"/>
                  <a:gd name="T33" fmla="*/ 60 h 359"/>
                  <a:gd name="T34" fmla="*/ 277 w 352"/>
                  <a:gd name="T35" fmla="*/ 97 h 359"/>
                  <a:gd name="T36" fmla="*/ 322 w 352"/>
                  <a:gd name="T37" fmla="*/ 127 h 359"/>
                  <a:gd name="T38" fmla="*/ 344 w 352"/>
                  <a:gd name="T39" fmla="*/ 135 h 359"/>
                  <a:gd name="T40" fmla="*/ 344 w 352"/>
                  <a:gd name="T41" fmla="*/ 142 h 359"/>
                  <a:gd name="T42" fmla="*/ 352 w 352"/>
                  <a:gd name="T43" fmla="*/ 127 h 359"/>
                  <a:gd name="T44" fmla="*/ 352 w 352"/>
                  <a:gd name="T45" fmla="*/ 120 h 359"/>
                  <a:gd name="T46" fmla="*/ 322 w 352"/>
                  <a:gd name="T47" fmla="*/ 105 h 359"/>
                  <a:gd name="T48" fmla="*/ 277 w 352"/>
                  <a:gd name="T49" fmla="*/ 75 h 359"/>
                  <a:gd name="T50" fmla="*/ 224 w 352"/>
                  <a:gd name="T51" fmla="*/ 37 h 359"/>
                  <a:gd name="T52" fmla="*/ 187 w 352"/>
                  <a:gd name="T53" fmla="*/ 7 h 359"/>
                  <a:gd name="T54" fmla="*/ 165 w 352"/>
                  <a:gd name="T55" fmla="*/ 0 h 359"/>
                  <a:gd name="T56" fmla="*/ 150 w 352"/>
                  <a:gd name="T57" fmla="*/ 7 h 359"/>
                  <a:gd name="T58" fmla="*/ 120 w 352"/>
                  <a:gd name="T59" fmla="*/ 22 h 359"/>
                  <a:gd name="T60" fmla="*/ 112 w 352"/>
                  <a:gd name="T61" fmla="*/ 30 h 359"/>
                  <a:gd name="T62" fmla="*/ 97 w 352"/>
                  <a:gd name="T63" fmla="*/ 60 h 359"/>
                  <a:gd name="T64" fmla="*/ 67 w 352"/>
                  <a:gd name="T65" fmla="*/ 105 h 359"/>
                  <a:gd name="T66" fmla="*/ 30 w 352"/>
                  <a:gd name="T67" fmla="*/ 157 h 359"/>
                  <a:gd name="T68" fmla="*/ 7 w 352"/>
                  <a:gd name="T69" fmla="*/ 195 h 359"/>
                  <a:gd name="T70" fmla="*/ 0 w 352"/>
                  <a:gd name="T71" fmla="*/ 225 h 359"/>
                  <a:gd name="T72" fmla="*/ 7 w 352"/>
                  <a:gd name="T73" fmla="*/ 239 h 359"/>
                  <a:gd name="T74" fmla="*/ 22 w 352"/>
                  <a:gd name="T75" fmla="*/ 254 h 359"/>
                  <a:gd name="T76" fmla="*/ 60 w 352"/>
                  <a:gd name="T77" fmla="*/ 284 h 359"/>
                  <a:gd name="T78" fmla="*/ 112 w 352"/>
                  <a:gd name="T79" fmla="*/ 314 h 359"/>
                  <a:gd name="T80" fmla="*/ 157 w 352"/>
                  <a:gd name="T81" fmla="*/ 344 h 359"/>
                  <a:gd name="T82" fmla="*/ 165 w 352"/>
                  <a:gd name="T83" fmla="*/ 352 h 359"/>
                  <a:gd name="T84" fmla="*/ 172 w 352"/>
                  <a:gd name="T85" fmla="*/ 359 h 359"/>
                  <a:gd name="T86" fmla="*/ 180 w 352"/>
                  <a:gd name="T87" fmla="*/ 352 h 359"/>
                  <a:gd name="T88" fmla="*/ 187 w 352"/>
                  <a:gd name="T89" fmla="*/ 344 h 3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2"/>
                  <a:gd name="T136" fmla="*/ 0 h 359"/>
                  <a:gd name="T137" fmla="*/ 352 w 352"/>
                  <a:gd name="T138" fmla="*/ 359 h 3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2" h="359">
                    <a:moveTo>
                      <a:pt x="187" y="344"/>
                    </a:moveTo>
                    <a:lnTo>
                      <a:pt x="165" y="337"/>
                    </a:lnTo>
                    <a:lnTo>
                      <a:pt x="127" y="307"/>
                    </a:lnTo>
                    <a:lnTo>
                      <a:pt x="82" y="277"/>
                    </a:lnTo>
                    <a:lnTo>
                      <a:pt x="45" y="247"/>
                    </a:lnTo>
                    <a:lnTo>
                      <a:pt x="22" y="225"/>
                    </a:lnTo>
                    <a:lnTo>
                      <a:pt x="30" y="195"/>
                    </a:lnTo>
                    <a:lnTo>
                      <a:pt x="52" y="157"/>
                    </a:lnTo>
                    <a:lnTo>
                      <a:pt x="75" y="120"/>
                    </a:lnTo>
                    <a:lnTo>
                      <a:pt x="90" y="90"/>
                    </a:lnTo>
                    <a:lnTo>
                      <a:pt x="105" y="75"/>
                    </a:lnTo>
                    <a:lnTo>
                      <a:pt x="112" y="52"/>
                    </a:lnTo>
                    <a:lnTo>
                      <a:pt x="127" y="45"/>
                    </a:lnTo>
                    <a:lnTo>
                      <a:pt x="150" y="30"/>
                    </a:lnTo>
                    <a:lnTo>
                      <a:pt x="165" y="22"/>
                    </a:lnTo>
                    <a:lnTo>
                      <a:pt x="187" y="30"/>
                    </a:lnTo>
                    <a:lnTo>
                      <a:pt x="224" y="60"/>
                    </a:lnTo>
                    <a:lnTo>
                      <a:pt x="277" y="97"/>
                    </a:lnTo>
                    <a:lnTo>
                      <a:pt x="322" y="127"/>
                    </a:lnTo>
                    <a:lnTo>
                      <a:pt x="344" y="135"/>
                    </a:lnTo>
                    <a:lnTo>
                      <a:pt x="344" y="142"/>
                    </a:lnTo>
                    <a:lnTo>
                      <a:pt x="352" y="127"/>
                    </a:lnTo>
                    <a:lnTo>
                      <a:pt x="352" y="120"/>
                    </a:lnTo>
                    <a:lnTo>
                      <a:pt x="322" y="105"/>
                    </a:lnTo>
                    <a:lnTo>
                      <a:pt x="277" y="75"/>
                    </a:lnTo>
                    <a:lnTo>
                      <a:pt x="224" y="37"/>
                    </a:lnTo>
                    <a:lnTo>
                      <a:pt x="187" y="7"/>
                    </a:lnTo>
                    <a:lnTo>
                      <a:pt x="165" y="0"/>
                    </a:lnTo>
                    <a:lnTo>
                      <a:pt x="150" y="7"/>
                    </a:lnTo>
                    <a:lnTo>
                      <a:pt x="120" y="22"/>
                    </a:lnTo>
                    <a:lnTo>
                      <a:pt x="112" y="30"/>
                    </a:lnTo>
                    <a:lnTo>
                      <a:pt x="97" y="60"/>
                    </a:lnTo>
                    <a:lnTo>
                      <a:pt x="67" y="105"/>
                    </a:lnTo>
                    <a:lnTo>
                      <a:pt x="30" y="157"/>
                    </a:lnTo>
                    <a:lnTo>
                      <a:pt x="7" y="195"/>
                    </a:lnTo>
                    <a:lnTo>
                      <a:pt x="0" y="225"/>
                    </a:lnTo>
                    <a:lnTo>
                      <a:pt x="7" y="239"/>
                    </a:lnTo>
                    <a:lnTo>
                      <a:pt x="22" y="254"/>
                    </a:lnTo>
                    <a:lnTo>
                      <a:pt x="60" y="284"/>
                    </a:lnTo>
                    <a:lnTo>
                      <a:pt x="112" y="314"/>
                    </a:lnTo>
                    <a:lnTo>
                      <a:pt x="157" y="344"/>
                    </a:lnTo>
                    <a:lnTo>
                      <a:pt x="165" y="352"/>
                    </a:lnTo>
                    <a:lnTo>
                      <a:pt x="172" y="359"/>
                    </a:lnTo>
                    <a:lnTo>
                      <a:pt x="180" y="352"/>
                    </a:lnTo>
                    <a:lnTo>
                      <a:pt x="187" y="344"/>
                    </a:lnTo>
                    <a:close/>
                  </a:path>
                </a:pathLst>
              </a:custGeom>
              <a:noFill/>
              <a:ln w="11113">
                <a:solidFill>
                  <a:srgbClr val="000000"/>
                </a:solidFill>
                <a:prstDash val="solid"/>
                <a:round/>
                <a:headEnd/>
                <a:tailEnd/>
              </a:ln>
            </p:spPr>
            <p:txBody>
              <a:bodyPr/>
              <a:lstStyle/>
              <a:p>
                <a:endParaRPr lang="en-GB"/>
              </a:p>
            </p:txBody>
          </p:sp>
          <p:sp>
            <p:nvSpPr>
              <p:cNvPr id="32142" name="Freeform 397"/>
              <p:cNvSpPr>
                <a:spLocks/>
              </p:cNvSpPr>
              <p:nvPr/>
            </p:nvSpPr>
            <p:spPr bwMode="auto">
              <a:xfrm>
                <a:off x="1371" y="1655"/>
                <a:ext cx="142" cy="202"/>
              </a:xfrm>
              <a:custGeom>
                <a:avLst/>
                <a:gdLst>
                  <a:gd name="T0" fmla="*/ 0 w 142"/>
                  <a:gd name="T1" fmla="*/ 195 h 202"/>
                  <a:gd name="T2" fmla="*/ 135 w 142"/>
                  <a:gd name="T3" fmla="*/ 0 h 202"/>
                  <a:gd name="T4" fmla="*/ 142 w 142"/>
                  <a:gd name="T5" fmla="*/ 0 h 202"/>
                  <a:gd name="T6" fmla="*/ 142 w 142"/>
                  <a:gd name="T7" fmla="*/ 8 h 202"/>
                  <a:gd name="T8" fmla="*/ 7 w 142"/>
                  <a:gd name="T9" fmla="*/ 202 h 202"/>
                  <a:gd name="T10" fmla="*/ 0 w 142"/>
                  <a:gd name="T11" fmla="*/ 202 h 202"/>
                  <a:gd name="T12" fmla="*/ 0 w 142"/>
                  <a:gd name="T13" fmla="*/ 195 h 202"/>
                  <a:gd name="T14" fmla="*/ 0 60000 65536"/>
                  <a:gd name="T15" fmla="*/ 0 60000 65536"/>
                  <a:gd name="T16" fmla="*/ 0 60000 65536"/>
                  <a:gd name="T17" fmla="*/ 0 60000 65536"/>
                  <a:gd name="T18" fmla="*/ 0 60000 65536"/>
                  <a:gd name="T19" fmla="*/ 0 60000 65536"/>
                  <a:gd name="T20" fmla="*/ 0 60000 65536"/>
                  <a:gd name="T21" fmla="*/ 0 w 142"/>
                  <a:gd name="T22" fmla="*/ 0 h 202"/>
                  <a:gd name="T23" fmla="*/ 142 w 142"/>
                  <a:gd name="T24" fmla="*/ 202 h 20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202">
                    <a:moveTo>
                      <a:pt x="0" y="195"/>
                    </a:moveTo>
                    <a:lnTo>
                      <a:pt x="135" y="0"/>
                    </a:lnTo>
                    <a:lnTo>
                      <a:pt x="142" y="0"/>
                    </a:lnTo>
                    <a:lnTo>
                      <a:pt x="142" y="8"/>
                    </a:lnTo>
                    <a:lnTo>
                      <a:pt x="7" y="202"/>
                    </a:lnTo>
                    <a:lnTo>
                      <a:pt x="0" y="202"/>
                    </a:lnTo>
                    <a:lnTo>
                      <a:pt x="0" y="195"/>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143" name="AutoShape 398"/>
              <p:cNvSpPr>
                <a:spLocks noChangeArrowheads="1"/>
              </p:cNvSpPr>
              <p:nvPr/>
            </p:nvSpPr>
            <p:spPr bwMode="auto">
              <a:xfrm>
                <a:off x="1506" y="1618"/>
                <a:ext cx="37" cy="37"/>
              </a:xfrm>
              <a:prstGeom prst="roundRect">
                <a:avLst>
                  <a:gd name="adj" fmla="val 0"/>
                </a:avLst>
              </a:prstGeom>
              <a:solidFill>
                <a:srgbClr val="FFFFFF"/>
              </a:solidFill>
              <a:ln w="9525">
                <a:noFill/>
                <a:round/>
                <a:headEnd/>
                <a:tailEnd/>
              </a:ln>
            </p:spPr>
            <p:txBody>
              <a:bodyPr/>
              <a:lstStyle/>
              <a:p>
                <a:endParaRPr lang="en-GB"/>
              </a:p>
            </p:txBody>
          </p:sp>
          <p:sp>
            <p:nvSpPr>
              <p:cNvPr id="32144" name="Freeform 399"/>
              <p:cNvSpPr>
                <a:spLocks/>
              </p:cNvSpPr>
              <p:nvPr/>
            </p:nvSpPr>
            <p:spPr bwMode="auto">
              <a:xfrm>
                <a:off x="1494" y="1607"/>
                <a:ext cx="38" cy="45"/>
              </a:xfrm>
              <a:custGeom>
                <a:avLst/>
                <a:gdLst>
                  <a:gd name="T0" fmla="*/ 15 w 38"/>
                  <a:gd name="T1" fmla="*/ 0 h 45"/>
                  <a:gd name="T2" fmla="*/ 38 w 38"/>
                  <a:gd name="T3" fmla="*/ 15 h 45"/>
                  <a:gd name="T4" fmla="*/ 23 w 38"/>
                  <a:gd name="T5" fmla="*/ 45 h 45"/>
                  <a:gd name="T6" fmla="*/ 0 w 38"/>
                  <a:gd name="T7" fmla="*/ 30 h 45"/>
                  <a:gd name="T8" fmla="*/ 15 w 38"/>
                  <a:gd name="T9" fmla="*/ 0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15" y="0"/>
                    </a:moveTo>
                    <a:lnTo>
                      <a:pt x="38" y="15"/>
                    </a:lnTo>
                    <a:lnTo>
                      <a:pt x="23" y="45"/>
                    </a:lnTo>
                    <a:lnTo>
                      <a:pt x="0" y="3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45" name="AutoShape 400"/>
              <p:cNvSpPr>
                <a:spLocks noChangeArrowheads="1"/>
              </p:cNvSpPr>
              <p:nvPr/>
            </p:nvSpPr>
            <p:spPr bwMode="auto">
              <a:xfrm>
                <a:off x="1513" y="1633"/>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46" name="Freeform 401"/>
              <p:cNvSpPr>
                <a:spLocks/>
              </p:cNvSpPr>
              <p:nvPr/>
            </p:nvSpPr>
            <p:spPr bwMode="auto">
              <a:xfrm>
                <a:off x="1513" y="1625"/>
                <a:ext cx="23" cy="23"/>
              </a:xfrm>
              <a:custGeom>
                <a:avLst/>
                <a:gdLst>
                  <a:gd name="T0" fmla="*/ 15 w 23"/>
                  <a:gd name="T1" fmla="*/ 0 h 23"/>
                  <a:gd name="T2" fmla="*/ 23 w 23"/>
                  <a:gd name="T3" fmla="*/ 8 h 23"/>
                  <a:gd name="T4" fmla="*/ 8 w 23"/>
                  <a:gd name="T5" fmla="*/ 23 h 23"/>
                  <a:gd name="T6" fmla="*/ 0 w 23"/>
                  <a:gd name="T7" fmla="*/ 23 h 23"/>
                  <a:gd name="T8" fmla="*/ 15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5" y="0"/>
                    </a:moveTo>
                    <a:lnTo>
                      <a:pt x="23" y="8"/>
                    </a:lnTo>
                    <a:lnTo>
                      <a:pt x="8" y="23"/>
                    </a:lnTo>
                    <a:lnTo>
                      <a:pt x="0" y="23"/>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147" name="Group 402"/>
              <p:cNvGrpSpPr>
                <a:grpSpLocks/>
              </p:cNvGrpSpPr>
              <p:nvPr/>
            </p:nvGrpSpPr>
            <p:grpSpPr bwMode="auto">
              <a:xfrm>
                <a:off x="1494" y="1637"/>
                <a:ext cx="27" cy="18"/>
                <a:chOff x="1494" y="1637"/>
                <a:chExt cx="27" cy="18"/>
              </a:xfrm>
            </p:grpSpPr>
            <p:sp>
              <p:nvSpPr>
                <p:cNvPr id="32153" name="Freeform 403"/>
                <p:cNvSpPr>
                  <a:spLocks/>
                </p:cNvSpPr>
                <p:nvPr/>
              </p:nvSpPr>
              <p:spPr bwMode="auto">
                <a:xfrm>
                  <a:off x="1498" y="1640"/>
                  <a:ext cx="23" cy="15"/>
                </a:xfrm>
                <a:custGeom>
                  <a:avLst/>
                  <a:gdLst>
                    <a:gd name="T0" fmla="*/ 0 w 23"/>
                    <a:gd name="T1" fmla="*/ 0 h 15"/>
                    <a:gd name="T2" fmla="*/ 0 w 23"/>
                    <a:gd name="T3" fmla="*/ 8 h 15"/>
                    <a:gd name="T4" fmla="*/ 15 w 23"/>
                    <a:gd name="T5" fmla="*/ 15 h 15"/>
                    <a:gd name="T6" fmla="*/ 23 w 23"/>
                    <a:gd name="T7" fmla="*/ 15 h 15"/>
                    <a:gd name="T8" fmla="*/ 15 w 23"/>
                    <a:gd name="T9" fmla="*/ 8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8"/>
                      </a:lnTo>
                      <a:lnTo>
                        <a:pt x="15" y="15"/>
                      </a:lnTo>
                      <a:lnTo>
                        <a:pt x="23" y="15"/>
                      </a:lnTo>
                      <a:lnTo>
                        <a:pt x="15" y="8"/>
                      </a:lnTo>
                      <a:lnTo>
                        <a:pt x="0" y="0"/>
                      </a:lnTo>
                      <a:close/>
                    </a:path>
                  </a:pathLst>
                </a:custGeom>
                <a:solidFill>
                  <a:srgbClr val="FFFFFF"/>
                </a:solidFill>
                <a:ln w="9525">
                  <a:noFill/>
                  <a:round/>
                  <a:headEnd/>
                  <a:tailEnd/>
                </a:ln>
              </p:spPr>
              <p:txBody>
                <a:bodyPr/>
                <a:lstStyle/>
                <a:p>
                  <a:endParaRPr lang="en-GB"/>
                </a:p>
              </p:txBody>
            </p:sp>
            <p:sp>
              <p:nvSpPr>
                <p:cNvPr id="32154" name="Freeform 404"/>
                <p:cNvSpPr>
                  <a:spLocks/>
                </p:cNvSpPr>
                <p:nvPr/>
              </p:nvSpPr>
              <p:spPr bwMode="auto">
                <a:xfrm>
                  <a:off x="1494" y="1637"/>
                  <a:ext cx="23" cy="15"/>
                </a:xfrm>
                <a:custGeom>
                  <a:avLst/>
                  <a:gdLst>
                    <a:gd name="T0" fmla="*/ 0 w 23"/>
                    <a:gd name="T1" fmla="*/ 0 h 15"/>
                    <a:gd name="T2" fmla="*/ 0 w 23"/>
                    <a:gd name="T3" fmla="*/ 7 h 15"/>
                    <a:gd name="T4" fmla="*/ 15 w 23"/>
                    <a:gd name="T5" fmla="*/ 15 h 15"/>
                    <a:gd name="T6" fmla="*/ 23 w 23"/>
                    <a:gd name="T7" fmla="*/ 15 h 15"/>
                    <a:gd name="T8" fmla="*/ 15 w 23"/>
                    <a:gd name="T9" fmla="*/ 7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7"/>
                      </a:lnTo>
                      <a:lnTo>
                        <a:pt x="15" y="15"/>
                      </a:lnTo>
                      <a:lnTo>
                        <a:pt x="23" y="15"/>
                      </a:lnTo>
                      <a:lnTo>
                        <a:pt x="15" y="7"/>
                      </a:lnTo>
                      <a:lnTo>
                        <a:pt x="0" y="0"/>
                      </a:lnTo>
                      <a:close/>
                    </a:path>
                  </a:pathLst>
                </a:custGeom>
                <a:noFill/>
                <a:ln w="11113">
                  <a:solidFill>
                    <a:srgbClr val="000000"/>
                  </a:solidFill>
                  <a:prstDash val="solid"/>
                  <a:round/>
                  <a:headEnd/>
                  <a:tailEnd/>
                </a:ln>
              </p:spPr>
              <p:txBody>
                <a:bodyPr/>
                <a:lstStyle/>
                <a:p>
                  <a:endParaRPr lang="en-GB"/>
                </a:p>
              </p:txBody>
            </p:sp>
            <p:sp>
              <p:nvSpPr>
                <p:cNvPr id="32155" name="Line 405"/>
                <p:cNvSpPr>
                  <a:spLocks noChangeShapeType="1"/>
                </p:cNvSpPr>
                <p:nvPr/>
              </p:nvSpPr>
              <p:spPr bwMode="auto">
                <a:xfrm>
                  <a:off x="1498" y="1640"/>
                  <a:ext cx="18" cy="11"/>
                </a:xfrm>
                <a:prstGeom prst="line">
                  <a:avLst/>
                </a:prstGeom>
                <a:noFill/>
                <a:ln w="7938">
                  <a:solidFill>
                    <a:srgbClr val="000000"/>
                  </a:solidFill>
                  <a:round/>
                  <a:headEnd/>
                  <a:tailEnd/>
                </a:ln>
              </p:spPr>
              <p:txBody>
                <a:bodyPr/>
                <a:lstStyle/>
                <a:p>
                  <a:endParaRPr lang="en-GB"/>
                </a:p>
              </p:txBody>
            </p:sp>
          </p:grpSp>
          <p:sp>
            <p:nvSpPr>
              <p:cNvPr id="32148" name="AutoShape 406"/>
              <p:cNvSpPr>
                <a:spLocks noChangeArrowheads="1"/>
              </p:cNvSpPr>
              <p:nvPr/>
            </p:nvSpPr>
            <p:spPr bwMode="auto">
              <a:xfrm>
                <a:off x="1348" y="1850"/>
                <a:ext cx="30" cy="37"/>
              </a:xfrm>
              <a:prstGeom prst="roundRect">
                <a:avLst>
                  <a:gd name="adj" fmla="val 0"/>
                </a:avLst>
              </a:prstGeom>
              <a:solidFill>
                <a:srgbClr val="FFFFFF"/>
              </a:solidFill>
              <a:ln w="9525">
                <a:noFill/>
                <a:round/>
                <a:headEnd/>
                <a:tailEnd/>
              </a:ln>
            </p:spPr>
            <p:txBody>
              <a:bodyPr/>
              <a:lstStyle/>
              <a:p>
                <a:endParaRPr lang="en-GB"/>
              </a:p>
            </p:txBody>
          </p:sp>
          <p:sp>
            <p:nvSpPr>
              <p:cNvPr id="32149" name="Freeform 407"/>
              <p:cNvSpPr>
                <a:spLocks/>
              </p:cNvSpPr>
              <p:nvPr/>
            </p:nvSpPr>
            <p:spPr bwMode="auto">
              <a:xfrm>
                <a:off x="1337" y="1846"/>
                <a:ext cx="37" cy="38"/>
              </a:xfrm>
              <a:custGeom>
                <a:avLst/>
                <a:gdLst>
                  <a:gd name="T0" fmla="*/ 15 w 37"/>
                  <a:gd name="T1" fmla="*/ 0 h 38"/>
                  <a:gd name="T2" fmla="*/ 37 w 37"/>
                  <a:gd name="T3" fmla="*/ 15 h 38"/>
                  <a:gd name="T4" fmla="*/ 22 w 37"/>
                  <a:gd name="T5" fmla="*/ 38 h 38"/>
                  <a:gd name="T6" fmla="*/ 0 w 37"/>
                  <a:gd name="T7" fmla="*/ 23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15"/>
                    </a:lnTo>
                    <a:lnTo>
                      <a:pt x="22" y="38"/>
                    </a:lnTo>
                    <a:lnTo>
                      <a:pt x="0" y="23"/>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50" name="Freeform 408"/>
              <p:cNvSpPr>
                <a:spLocks/>
              </p:cNvSpPr>
              <p:nvPr/>
            </p:nvSpPr>
            <p:spPr bwMode="auto">
              <a:xfrm>
                <a:off x="1498" y="1648"/>
                <a:ext cx="15" cy="15"/>
              </a:xfrm>
              <a:custGeom>
                <a:avLst/>
                <a:gdLst>
                  <a:gd name="T0" fmla="*/ 0 w 15"/>
                  <a:gd name="T1" fmla="*/ 0 h 15"/>
                  <a:gd name="T2" fmla="*/ 0 w 15"/>
                  <a:gd name="T3" fmla="*/ 7 h 15"/>
                  <a:gd name="T4" fmla="*/ 8 w 15"/>
                  <a:gd name="T5" fmla="*/ 15 h 15"/>
                  <a:gd name="T6" fmla="*/ 15 w 15"/>
                  <a:gd name="T7" fmla="*/ 7 h 15"/>
                  <a:gd name="T8" fmla="*/ 8 w 15"/>
                  <a:gd name="T9" fmla="*/ 7 h 15"/>
                  <a:gd name="T10" fmla="*/ 0 w 15"/>
                  <a:gd name="T11" fmla="*/ 0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0" y="0"/>
                    </a:moveTo>
                    <a:lnTo>
                      <a:pt x="0" y="7"/>
                    </a:lnTo>
                    <a:lnTo>
                      <a:pt x="8" y="15"/>
                    </a:lnTo>
                    <a:lnTo>
                      <a:pt x="15" y="7"/>
                    </a:lnTo>
                    <a:lnTo>
                      <a:pt x="8"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51" name="Freeform 409"/>
              <p:cNvSpPr>
                <a:spLocks/>
              </p:cNvSpPr>
              <p:nvPr/>
            </p:nvSpPr>
            <p:spPr bwMode="auto">
              <a:xfrm>
                <a:off x="1487" y="1644"/>
                <a:ext cx="22" cy="15"/>
              </a:xfrm>
              <a:custGeom>
                <a:avLst/>
                <a:gdLst>
                  <a:gd name="T0" fmla="*/ 7 w 22"/>
                  <a:gd name="T1" fmla="*/ 0 h 15"/>
                  <a:gd name="T2" fmla="*/ 0 w 22"/>
                  <a:gd name="T3" fmla="*/ 8 h 15"/>
                  <a:gd name="T4" fmla="*/ 15 w 22"/>
                  <a:gd name="T5" fmla="*/ 15 h 15"/>
                  <a:gd name="T6" fmla="*/ 22 w 22"/>
                  <a:gd name="T7" fmla="*/ 8 h 15"/>
                  <a:gd name="T8" fmla="*/ 15 w 22"/>
                  <a:gd name="T9" fmla="*/ 8 h 15"/>
                  <a:gd name="T10" fmla="*/ 7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7" y="0"/>
                    </a:moveTo>
                    <a:lnTo>
                      <a:pt x="0" y="8"/>
                    </a:lnTo>
                    <a:lnTo>
                      <a:pt x="15" y="15"/>
                    </a:lnTo>
                    <a:lnTo>
                      <a:pt x="22" y="8"/>
                    </a:lnTo>
                    <a:lnTo>
                      <a:pt x="15" y="8"/>
                    </a:lnTo>
                    <a:lnTo>
                      <a:pt x="7" y="0"/>
                    </a:lnTo>
                    <a:close/>
                  </a:path>
                </a:pathLst>
              </a:custGeom>
              <a:noFill/>
              <a:ln w="11113">
                <a:solidFill>
                  <a:srgbClr val="000000"/>
                </a:solidFill>
                <a:prstDash val="solid"/>
                <a:round/>
                <a:headEnd/>
                <a:tailEnd/>
              </a:ln>
            </p:spPr>
            <p:txBody>
              <a:bodyPr/>
              <a:lstStyle/>
              <a:p>
                <a:endParaRPr lang="en-GB"/>
              </a:p>
            </p:txBody>
          </p:sp>
          <p:sp>
            <p:nvSpPr>
              <p:cNvPr id="32152" name="Line 410"/>
              <p:cNvSpPr>
                <a:spLocks noChangeShapeType="1"/>
              </p:cNvSpPr>
              <p:nvPr/>
            </p:nvSpPr>
            <p:spPr bwMode="auto">
              <a:xfrm>
                <a:off x="1491" y="1648"/>
                <a:ext cx="10" cy="10"/>
              </a:xfrm>
              <a:prstGeom prst="line">
                <a:avLst/>
              </a:prstGeom>
              <a:noFill/>
              <a:ln w="7938">
                <a:solidFill>
                  <a:srgbClr val="000000"/>
                </a:solidFill>
                <a:round/>
                <a:headEnd/>
                <a:tailEnd/>
              </a:ln>
            </p:spPr>
            <p:txBody>
              <a:bodyPr/>
              <a:lstStyle/>
              <a:p>
                <a:endParaRPr lang="en-GB"/>
              </a:p>
            </p:txBody>
          </p:sp>
        </p:grpSp>
        <p:sp>
          <p:nvSpPr>
            <p:cNvPr id="31771" name="Freeform 411"/>
            <p:cNvSpPr>
              <a:spLocks/>
            </p:cNvSpPr>
            <p:nvPr/>
          </p:nvSpPr>
          <p:spPr bwMode="auto">
            <a:xfrm>
              <a:off x="910" y="1869"/>
              <a:ext cx="539" cy="441"/>
            </a:xfrm>
            <a:custGeom>
              <a:avLst/>
              <a:gdLst>
                <a:gd name="T0" fmla="*/ 0 w 539"/>
                <a:gd name="T1" fmla="*/ 441 h 441"/>
                <a:gd name="T2" fmla="*/ 0 w 539"/>
                <a:gd name="T3" fmla="*/ 0 h 441"/>
                <a:gd name="T4" fmla="*/ 23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3"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72" name="Rectangle 412"/>
            <p:cNvSpPr>
              <a:spLocks noChangeArrowheads="1"/>
            </p:cNvSpPr>
            <p:nvPr/>
          </p:nvSpPr>
          <p:spPr bwMode="auto">
            <a:xfrm>
              <a:off x="1086" y="2021"/>
              <a:ext cx="477"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NO</a:t>
              </a:r>
              <a:endParaRPr lang="en-GB"/>
            </a:p>
          </p:txBody>
        </p:sp>
        <p:grpSp>
          <p:nvGrpSpPr>
            <p:cNvPr id="31773" name="Group 413"/>
            <p:cNvGrpSpPr>
              <a:grpSpLocks/>
            </p:cNvGrpSpPr>
            <p:nvPr/>
          </p:nvGrpSpPr>
          <p:grpSpPr bwMode="auto">
            <a:xfrm>
              <a:off x="906" y="1977"/>
              <a:ext cx="562" cy="45"/>
              <a:chOff x="906" y="1977"/>
              <a:chExt cx="562" cy="45"/>
            </a:xfrm>
          </p:grpSpPr>
          <p:sp>
            <p:nvSpPr>
              <p:cNvPr id="32120" name="Arc 414"/>
              <p:cNvSpPr>
                <a:spLocks/>
              </p:cNvSpPr>
              <p:nvPr/>
            </p:nvSpPr>
            <p:spPr bwMode="auto">
              <a:xfrm>
                <a:off x="906"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21" name="Arc 415"/>
              <p:cNvSpPr>
                <a:spLocks/>
              </p:cNvSpPr>
              <p:nvPr/>
            </p:nvSpPr>
            <p:spPr bwMode="auto">
              <a:xfrm>
                <a:off x="1187"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4" name="Group 416"/>
            <p:cNvGrpSpPr>
              <a:grpSpLocks/>
            </p:cNvGrpSpPr>
            <p:nvPr/>
          </p:nvGrpSpPr>
          <p:grpSpPr bwMode="auto">
            <a:xfrm>
              <a:off x="906" y="2209"/>
              <a:ext cx="562" cy="45"/>
              <a:chOff x="906" y="2209"/>
              <a:chExt cx="562" cy="45"/>
            </a:xfrm>
          </p:grpSpPr>
          <p:sp>
            <p:nvSpPr>
              <p:cNvPr id="32118" name="Arc 417"/>
              <p:cNvSpPr>
                <a:spLocks/>
              </p:cNvSpPr>
              <p:nvPr/>
            </p:nvSpPr>
            <p:spPr bwMode="auto">
              <a:xfrm>
                <a:off x="906"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19" name="Arc 418"/>
              <p:cNvSpPr>
                <a:spLocks/>
              </p:cNvSpPr>
              <p:nvPr/>
            </p:nvSpPr>
            <p:spPr bwMode="auto">
              <a:xfrm>
                <a:off x="1187"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5" name="Group 419"/>
            <p:cNvGrpSpPr>
              <a:grpSpLocks/>
            </p:cNvGrpSpPr>
            <p:nvPr/>
          </p:nvGrpSpPr>
          <p:grpSpPr bwMode="auto">
            <a:xfrm>
              <a:off x="906" y="2314"/>
              <a:ext cx="562" cy="45"/>
              <a:chOff x="906" y="2314"/>
              <a:chExt cx="562" cy="45"/>
            </a:xfrm>
          </p:grpSpPr>
          <p:sp>
            <p:nvSpPr>
              <p:cNvPr id="32114" name="Arc 420"/>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solidFill>
                <a:srgbClr val="D9D9D9"/>
              </a:solidFill>
              <a:ln w="9525">
                <a:noFill/>
                <a:round/>
                <a:headEnd/>
                <a:tailEnd/>
              </a:ln>
            </p:spPr>
            <p:txBody>
              <a:bodyPr/>
              <a:lstStyle/>
              <a:p>
                <a:endParaRPr lang="en-GB"/>
              </a:p>
            </p:txBody>
          </p:sp>
          <p:sp>
            <p:nvSpPr>
              <p:cNvPr id="32115" name="Arc 421"/>
              <p:cNvSpPr>
                <a:spLocks/>
              </p:cNvSpPr>
              <p:nvPr/>
            </p:nvSpPr>
            <p:spPr bwMode="auto">
              <a:xfrm>
                <a:off x="906"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116" name="Arc 422"/>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solidFill>
                <a:srgbClr val="D9D9D9"/>
              </a:solidFill>
              <a:ln w="9525">
                <a:noFill/>
                <a:round/>
                <a:headEnd/>
                <a:tailEnd/>
              </a:ln>
            </p:spPr>
            <p:txBody>
              <a:bodyPr/>
              <a:lstStyle/>
              <a:p>
                <a:endParaRPr lang="en-GB"/>
              </a:p>
            </p:txBody>
          </p:sp>
          <p:sp>
            <p:nvSpPr>
              <p:cNvPr id="32117" name="Arc 423"/>
              <p:cNvSpPr>
                <a:spLocks/>
              </p:cNvSpPr>
              <p:nvPr/>
            </p:nvSpPr>
            <p:spPr bwMode="auto">
              <a:xfrm>
                <a:off x="1187"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76" name="Group 424"/>
            <p:cNvGrpSpPr>
              <a:grpSpLocks/>
            </p:cNvGrpSpPr>
            <p:nvPr/>
          </p:nvGrpSpPr>
          <p:grpSpPr bwMode="auto">
            <a:xfrm>
              <a:off x="914" y="2314"/>
              <a:ext cx="547" cy="37"/>
              <a:chOff x="914" y="2314"/>
              <a:chExt cx="547" cy="37"/>
            </a:xfrm>
          </p:grpSpPr>
          <p:sp>
            <p:nvSpPr>
              <p:cNvPr id="32112" name="Arc 425"/>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noFill/>
              <a:ln w="11113">
                <a:solidFill>
                  <a:srgbClr val="000000"/>
                </a:solidFill>
                <a:round/>
                <a:headEnd/>
                <a:tailEnd/>
              </a:ln>
            </p:spPr>
            <p:txBody>
              <a:bodyPr/>
              <a:lstStyle/>
              <a:p>
                <a:endParaRPr lang="en-GB"/>
              </a:p>
            </p:txBody>
          </p:sp>
          <p:sp>
            <p:nvSpPr>
              <p:cNvPr id="32113" name="Arc 426"/>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noFill/>
              <a:ln w="11113">
                <a:solidFill>
                  <a:srgbClr val="000000"/>
                </a:solidFill>
                <a:round/>
                <a:headEnd/>
                <a:tailEnd/>
              </a:ln>
            </p:spPr>
            <p:txBody>
              <a:bodyPr/>
              <a:lstStyle/>
              <a:p>
                <a:endParaRPr lang="en-GB"/>
              </a:p>
            </p:txBody>
          </p:sp>
        </p:grpSp>
        <p:sp>
          <p:nvSpPr>
            <p:cNvPr id="31777" name="Rectangle 427"/>
            <p:cNvSpPr>
              <a:spLocks noChangeArrowheads="1"/>
            </p:cNvSpPr>
            <p:nvPr/>
          </p:nvSpPr>
          <p:spPr bwMode="auto">
            <a:xfrm>
              <a:off x="1753" y="1334"/>
              <a:ext cx="2635" cy="1152"/>
            </a:xfrm>
            <a:prstGeom prst="rect">
              <a:avLst/>
            </a:prstGeom>
            <a:solidFill>
              <a:srgbClr val="FFCCEE"/>
            </a:solidFill>
            <a:ln w="11113">
              <a:solidFill>
                <a:srgbClr val="000000"/>
              </a:solidFill>
              <a:miter lim="800000"/>
              <a:headEnd/>
              <a:tailEnd/>
            </a:ln>
          </p:spPr>
          <p:txBody>
            <a:bodyPr/>
            <a:lstStyle/>
            <a:p>
              <a:endParaRPr lang="en-GB"/>
            </a:p>
          </p:txBody>
        </p:sp>
        <p:grpSp>
          <p:nvGrpSpPr>
            <p:cNvPr id="31778" name="Group 428"/>
            <p:cNvGrpSpPr>
              <a:grpSpLocks/>
            </p:cNvGrpSpPr>
            <p:nvPr/>
          </p:nvGrpSpPr>
          <p:grpSpPr bwMode="auto">
            <a:xfrm>
              <a:off x="1873" y="1442"/>
              <a:ext cx="2395" cy="1262"/>
              <a:chOff x="1873" y="1442"/>
              <a:chExt cx="2395" cy="1262"/>
            </a:xfrm>
          </p:grpSpPr>
          <p:sp>
            <p:nvSpPr>
              <p:cNvPr id="31899" name="Rectangle 429"/>
              <p:cNvSpPr>
                <a:spLocks noChangeArrowheads="1"/>
              </p:cNvSpPr>
              <p:nvPr/>
            </p:nvSpPr>
            <p:spPr bwMode="auto">
              <a:xfrm>
                <a:off x="1873" y="1513"/>
                <a:ext cx="1766" cy="1093"/>
              </a:xfrm>
              <a:prstGeom prst="rect">
                <a:avLst/>
              </a:prstGeom>
              <a:solidFill>
                <a:srgbClr val="FFFFCC"/>
              </a:solidFill>
              <a:ln w="9525">
                <a:noFill/>
                <a:miter lim="800000"/>
                <a:headEnd/>
                <a:tailEnd/>
              </a:ln>
            </p:spPr>
            <p:txBody>
              <a:bodyPr/>
              <a:lstStyle/>
              <a:p>
                <a:endParaRPr lang="en-GB"/>
              </a:p>
            </p:txBody>
          </p:sp>
          <p:sp>
            <p:nvSpPr>
              <p:cNvPr id="31900" name="Line 430"/>
              <p:cNvSpPr>
                <a:spLocks noChangeShapeType="1"/>
              </p:cNvSpPr>
              <p:nvPr/>
            </p:nvSpPr>
            <p:spPr bwMode="auto">
              <a:xfrm>
                <a:off x="1880" y="1509"/>
                <a:ext cx="1564" cy="1"/>
              </a:xfrm>
              <a:prstGeom prst="line">
                <a:avLst/>
              </a:prstGeom>
              <a:noFill/>
              <a:ln w="1588">
                <a:solidFill>
                  <a:srgbClr val="000000"/>
                </a:solidFill>
                <a:round/>
                <a:headEnd/>
                <a:tailEnd/>
              </a:ln>
            </p:spPr>
            <p:txBody>
              <a:bodyPr/>
              <a:lstStyle/>
              <a:p>
                <a:endParaRPr lang="en-GB"/>
              </a:p>
            </p:txBody>
          </p:sp>
          <p:sp>
            <p:nvSpPr>
              <p:cNvPr id="31901" name="Line 431"/>
              <p:cNvSpPr>
                <a:spLocks noChangeShapeType="1"/>
              </p:cNvSpPr>
              <p:nvPr/>
            </p:nvSpPr>
            <p:spPr bwMode="auto">
              <a:xfrm>
                <a:off x="1880" y="2587"/>
                <a:ext cx="1751" cy="1"/>
              </a:xfrm>
              <a:prstGeom prst="line">
                <a:avLst/>
              </a:prstGeom>
              <a:noFill/>
              <a:ln w="1588">
                <a:solidFill>
                  <a:srgbClr val="000000"/>
                </a:solidFill>
                <a:round/>
                <a:headEnd/>
                <a:tailEnd/>
              </a:ln>
            </p:spPr>
            <p:txBody>
              <a:bodyPr/>
              <a:lstStyle/>
              <a:p>
                <a:endParaRPr lang="en-GB"/>
              </a:p>
            </p:txBody>
          </p:sp>
          <p:sp>
            <p:nvSpPr>
              <p:cNvPr id="31902" name="Rectangle 432"/>
              <p:cNvSpPr>
                <a:spLocks noChangeArrowheads="1"/>
              </p:cNvSpPr>
              <p:nvPr/>
            </p:nvSpPr>
            <p:spPr bwMode="auto">
              <a:xfrm>
                <a:off x="1880"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3" name="Rectangle 433"/>
              <p:cNvSpPr>
                <a:spLocks noChangeArrowheads="1"/>
              </p:cNvSpPr>
              <p:nvPr/>
            </p:nvSpPr>
            <p:spPr bwMode="auto">
              <a:xfrm>
                <a:off x="2583"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4" name="Rectangle 434"/>
              <p:cNvSpPr>
                <a:spLocks noChangeArrowheads="1"/>
              </p:cNvSpPr>
              <p:nvPr/>
            </p:nvSpPr>
            <p:spPr bwMode="auto">
              <a:xfrm>
                <a:off x="3295"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5" name="Freeform 435"/>
              <p:cNvSpPr>
                <a:spLocks/>
              </p:cNvSpPr>
              <p:nvPr/>
            </p:nvSpPr>
            <p:spPr bwMode="auto">
              <a:xfrm>
                <a:off x="1906" y="1442"/>
                <a:ext cx="134" cy="1243"/>
              </a:xfrm>
              <a:custGeom>
                <a:avLst/>
                <a:gdLst>
                  <a:gd name="T0" fmla="*/ 0 w 134"/>
                  <a:gd name="T1" fmla="*/ 0 h 1243"/>
                  <a:gd name="T2" fmla="*/ 134 w 134"/>
                  <a:gd name="T3" fmla="*/ 67 h 1243"/>
                  <a:gd name="T4" fmla="*/ 134 w 134"/>
                  <a:gd name="T5" fmla="*/ 1145 h 1243"/>
                  <a:gd name="T6" fmla="*/ 0 w 134"/>
                  <a:gd name="T7" fmla="*/ 1243 h 1243"/>
                  <a:gd name="T8" fmla="*/ 0 w 134"/>
                  <a:gd name="T9" fmla="*/ 0 h 1243"/>
                  <a:gd name="T10" fmla="*/ 0 60000 65536"/>
                  <a:gd name="T11" fmla="*/ 0 60000 65536"/>
                  <a:gd name="T12" fmla="*/ 0 60000 65536"/>
                  <a:gd name="T13" fmla="*/ 0 60000 65536"/>
                  <a:gd name="T14" fmla="*/ 0 60000 65536"/>
                  <a:gd name="T15" fmla="*/ 0 w 134"/>
                  <a:gd name="T16" fmla="*/ 0 h 1243"/>
                  <a:gd name="T17" fmla="*/ 134 w 134"/>
                  <a:gd name="T18" fmla="*/ 1243 h 1243"/>
                </a:gdLst>
                <a:ahLst/>
                <a:cxnLst>
                  <a:cxn ang="T10">
                    <a:pos x="T0" y="T1"/>
                  </a:cxn>
                  <a:cxn ang="T11">
                    <a:pos x="T2" y="T3"/>
                  </a:cxn>
                  <a:cxn ang="T12">
                    <a:pos x="T4" y="T5"/>
                  </a:cxn>
                  <a:cxn ang="T13">
                    <a:pos x="T6" y="T7"/>
                  </a:cxn>
                  <a:cxn ang="T14">
                    <a:pos x="T8" y="T9"/>
                  </a:cxn>
                </a:cxnLst>
                <a:rect l="T15" t="T16" r="T17" b="T18"/>
                <a:pathLst>
                  <a:path w="134" h="1243">
                    <a:moveTo>
                      <a:pt x="0" y="0"/>
                    </a:moveTo>
                    <a:lnTo>
                      <a:pt x="134" y="67"/>
                    </a:lnTo>
                    <a:lnTo>
                      <a:pt x="134"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6" name="Freeform 436"/>
              <p:cNvSpPr>
                <a:spLocks/>
              </p:cNvSpPr>
              <p:nvPr/>
            </p:nvSpPr>
            <p:spPr bwMode="auto">
              <a:xfrm>
                <a:off x="2617" y="1442"/>
                <a:ext cx="97" cy="1243"/>
              </a:xfrm>
              <a:custGeom>
                <a:avLst/>
                <a:gdLst>
                  <a:gd name="T0" fmla="*/ 0 w 97"/>
                  <a:gd name="T1" fmla="*/ 0 h 1243"/>
                  <a:gd name="T2" fmla="*/ 97 w 97"/>
                  <a:gd name="T3" fmla="*/ 67 h 1243"/>
                  <a:gd name="T4" fmla="*/ 97 w 97"/>
                  <a:gd name="T5" fmla="*/ 1145 h 1243"/>
                  <a:gd name="T6" fmla="*/ 0 w 97"/>
                  <a:gd name="T7" fmla="*/ 1243 h 1243"/>
                  <a:gd name="T8" fmla="*/ 0 w 97"/>
                  <a:gd name="T9" fmla="*/ 0 h 1243"/>
                  <a:gd name="T10" fmla="*/ 0 60000 65536"/>
                  <a:gd name="T11" fmla="*/ 0 60000 65536"/>
                  <a:gd name="T12" fmla="*/ 0 60000 65536"/>
                  <a:gd name="T13" fmla="*/ 0 60000 65536"/>
                  <a:gd name="T14" fmla="*/ 0 60000 65536"/>
                  <a:gd name="T15" fmla="*/ 0 w 97"/>
                  <a:gd name="T16" fmla="*/ 0 h 1243"/>
                  <a:gd name="T17" fmla="*/ 97 w 97"/>
                  <a:gd name="T18" fmla="*/ 1243 h 1243"/>
                </a:gdLst>
                <a:ahLst/>
                <a:cxnLst>
                  <a:cxn ang="T10">
                    <a:pos x="T0" y="T1"/>
                  </a:cxn>
                  <a:cxn ang="T11">
                    <a:pos x="T2" y="T3"/>
                  </a:cxn>
                  <a:cxn ang="T12">
                    <a:pos x="T4" y="T5"/>
                  </a:cxn>
                  <a:cxn ang="T13">
                    <a:pos x="T6" y="T7"/>
                  </a:cxn>
                  <a:cxn ang="T14">
                    <a:pos x="T8" y="T9"/>
                  </a:cxn>
                </a:cxnLst>
                <a:rect l="T15" t="T16" r="T17" b="T18"/>
                <a:pathLst>
                  <a:path w="97" h="1243">
                    <a:moveTo>
                      <a:pt x="0" y="0"/>
                    </a:moveTo>
                    <a:lnTo>
                      <a:pt x="97" y="67"/>
                    </a:lnTo>
                    <a:lnTo>
                      <a:pt x="9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7" name="Freeform 437"/>
              <p:cNvSpPr>
                <a:spLocks/>
              </p:cNvSpPr>
              <p:nvPr/>
            </p:nvSpPr>
            <p:spPr bwMode="auto">
              <a:xfrm>
                <a:off x="3321" y="1442"/>
                <a:ext cx="67" cy="1243"/>
              </a:xfrm>
              <a:custGeom>
                <a:avLst/>
                <a:gdLst>
                  <a:gd name="T0" fmla="*/ 0 w 67"/>
                  <a:gd name="T1" fmla="*/ 0 h 1243"/>
                  <a:gd name="T2" fmla="*/ 67 w 67"/>
                  <a:gd name="T3" fmla="*/ 67 h 1243"/>
                  <a:gd name="T4" fmla="*/ 67 w 67"/>
                  <a:gd name="T5" fmla="*/ 1145 h 1243"/>
                  <a:gd name="T6" fmla="*/ 0 w 67"/>
                  <a:gd name="T7" fmla="*/ 1243 h 1243"/>
                  <a:gd name="T8" fmla="*/ 0 w 67"/>
                  <a:gd name="T9" fmla="*/ 0 h 1243"/>
                  <a:gd name="T10" fmla="*/ 0 60000 65536"/>
                  <a:gd name="T11" fmla="*/ 0 60000 65536"/>
                  <a:gd name="T12" fmla="*/ 0 60000 65536"/>
                  <a:gd name="T13" fmla="*/ 0 60000 65536"/>
                  <a:gd name="T14" fmla="*/ 0 60000 65536"/>
                  <a:gd name="T15" fmla="*/ 0 w 67"/>
                  <a:gd name="T16" fmla="*/ 0 h 1243"/>
                  <a:gd name="T17" fmla="*/ 67 w 67"/>
                  <a:gd name="T18" fmla="*/ 1243 h 1243"/>
                </a:gdLst>
                <a:ahLst/>
                <a:cxnLst>
                  <a:cxn ang="T10">
                    <a:pos x="T0" y="T1"/>
                  </a:cxn>
                  <a:cxn ang="T11">
                    <a:pos x="T2" y="T3"/>
                  </a:cxn>
                  <a:cxn ang="T12">
                    <a:pos x="T4" y="T5"/>
                  </a:cxn>
                  <a:cxn ang="T13">
                    <a:pos x="T6" y="T7"/>
                  </a:cxn>
                  <a:cxn ang="T14">
                    <a:pos x="T8" y="T9"/>
                  </a:cxn>
                </a:cxnLst>
                <a:rect l="T15" t="T16" r="T17" b="T18"/>
                <a:pathLst>
                  <a:path w="67" h="1243">
                    <a:moveTo>
                      <a:pt x="0" y="0"/>
                    </a:moveTo>
                    <a:lnTo>
                      <a:pt x="67" y="67"/>
                    </a:lnTo>
                    <a:lnTo>
                      <a:pt x="6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8" name="Freeform 438"/>
              <p:cNvSpPr>
                <a:spLocks/>
              </p:cNvSpPr>
              <p:nvPr/>
            </p:nvSpPr>
            <p:spPr bwMode="auto">
              <a:xfrm>
                <a:off x="1906" y="2183"/>
                <a:ext cx="673" cy="67"/>
              </a:xfrm>
              <a:custGeom>
                <a:avLst/>
                <a:gdLst>
                  <a:gd name="T0" fmla="*/ 0 w 673"/>
                  <a:gd name="T1" fmla="*/ 67 h 67"/>
                  <a:gd name="T2" fmla="*/ 134 w 673"/>
                  <a:gd name="T3" fmla="*/ 0 h 67"/>
                  <a:gd name="T4" fmla="*/ 673 w 673"/>
                  <a:gd name="T5" fmla="*/ 0 h 67"/>
                  <a:gd name="T6" fmla="*/ 673 w 673"/>
                  <a:gd name="T7" fmla="*/ 67 h 67"/>
                  <a:gd name="T8" fmla="*/ 0 w 673"/>
                  <a:gd name="T9" fmla="*/ 67 h 67"/>
                  <a:gd name="T10" fmla="*/ 0 60000 65536"/>
                  <a:gd name="T11" fmla="*/ 0 60000 65536"/>
                  <a:gd name="T12" fmla="*/ 0 60000 65536"/>
                  <a:gd name="T13" fmla="*/ 0 60000 65536"/>
                  <a:gd name="T14" fmla="*/ 0 60000 65536"/>
                  <a:gd name="T15" fmla="*/ 0 w 673"/>
                  <a:gd name="T16" fmla="*/ 0 h 67"/>
                  <a:gd name="T17" fmla="*/ 673 w 673"/>
                  <a:gd name="T18" fmla="*/ 67 h 67"/>
                </a:gdLst>
                <a:ahLst/>
                <a:cxnLst>
                  <a:cxn ang="T10">
                    <a:pos x="T0" y="T1"/>
                  </a:cxn>
                  <a:cxn ang="T11">
                    <a:pos x="T2" y="T3"/>
                  </a:cxn>
                  <a:cxn ang="T12">
                    <a:pos x="T4" y="T5"/>
                  </a:cxn>
                  <a:cxn ang="T13">
                    <a:pos x="T6" y="T7"/>
                  </a:cxn>
                  <a:cxn ang="T14">
                    <a:pos x="T8" y="T9"/>
                  </a:cxn>
                </a:cxnLst>
                <a:rect l="T15" t="T16" r="T17" b="T18"/>
                <a:pathLst>
                  <a:path w="673" h="67">
                    <a:moveTo>
                      <a:pt x="0" y="67"/>
                    </a:moveTo>
                    <a:lnTo>
                      <a:pt x="134" y="0"/>
                    </a:lnTo>
                    <a:lnTo>
                      <a:pt x="673" y="0"/>
                    </a:lnTo>
                    <a:lnTo>
                      <a:pt x="673"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09" name="Rectangle 439"/>
              <p:cNvSpPr>
                <a:spLocks noChangeArrowheads="1"/>
              </p:cNvSpPr>
              <p:nvPr/>
            </p:nvSpPr>
            <p:spPr bwMode="auto">
              <a:xfrm>
                <a:off x="1910"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0" name="Freeform 440"/>
              <p:cNvSpPr>
                <a:spLocks/>
              </p:cNvSpPr>
              <p:nvPr/>
            </p:nvSpPr>
            <p:spPr bwMode="auto">
              <a:xfrm>
                <a:off x="2617" y="2183"/>
                <a:ext cx="674" cy="67"/>
              </a:xfrm>
              <a:custGeom>
                <a:avLst/>
                <a:gdLst>
                  <a:gd name="T0" fmla="*/ 0 w 674"/>
                  <a:gd name="T1" fmla="*/ 67 h 67"/>
                  <a:gd name="T2" fmla="*/ 97 w 674"/>
                  <a:gd name="T3" fmla="*/ 0 h 67"/>
                  <a:gd name="T4" fmla="*/ 674 w 674"/>
                  <a:gd name="T5" fmla="*/ 0 h 67"/>
                  <a:gd name="T6" fmla="*/ 674 w 674"/>
                  <a:gd name="T7" fmla="*/ 67 h 67"/>
                  <a:gd name="T8" fmla="*/ 0 w 674"/>
                  <a:gd name="T9" fmla="*/ 67 h 67"/>
                  <a:gd name="T10" fmla="*/ 0 60000 65536"/>
                  <a:gd name="T11" fmla="*/ 0 60000 65536"/>
                  <a:gd name="T12" fmla="*/ 0 60000 65536"/>
                  <a:gd name="T13" fmla="*/ 0 60000 65536"/>
                  <a:gd name="T14" fmla="*/ 0 60000 65536"/>
                  <a:gd name="T15" fmla="*/ 0 w 674"/>
                  <a:gd name="T16" fmla="*/ 0 h 67"/>
                  <a:gd name="T17" fmla="*/ 674 w 674"/>
                  <a:gd name="T18" fmla="*/ 67 h 67"/>
                </a:gdLst>
                <a:ahLst/>
                <a:cxnLst>
                  <a:cxn ang="T10">
                    <a:pos x="T0" y="T1"/>
                  </a:cxn>
                  <a:cxn ang="T11">
                    <a:pos x="T2" y="T3"/>
                  </a:cxn>
                  <a:cxn ang="T12">
                    <a:pos x="T4" y="T5"/>
                  </a:cxn>
                  <a:cxn ang="T13">
                    <a:pos x="T6" y="T7"/>
                  </a:cxn>
                  <a:cxn ang="T14">
                    <a:pos x="T8" y="T9"/>
                  </a:cxn>
                </a:cxnLst>
                <a:rect l="T15" t="T16" r="T17" b="T18"/>
                <a:pathLst>
                  <a:path w="674" h="67">
                    <a:moveTo>
                      <a:pt x="0" y="67"/>
                    </a:moveTo>
                    <a:lnTo>
                      <a:pt x="97" y="0"/>
                    </a:lnTo>
                    <a:lnTo>
                      <a:pt x="674" y="0"/>
                    </a:lnTo>
                    <a:lnTo>
                      <a:pt x="674"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1" name="Rectangle 441"/>
              <p:cNvSpPr>
                <a:spLocks noChangeArrowheads="1"/>
              </p:cNvSpPr>
              <p:nvPr/>
            </p:nvSpPr>
            <p:spPr bwMode="auto">
              <a:xfrm>
                <a:off x="2621"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2" name="Freeform 442"/>
              <p:cNvSpPr>
                <a:spLocks/>
              </p:cNvSpPr>
              <p:nvPr/>
            </p:nvSpPr>
            <p:spPr bwMode="auto">
              <a:xfrm>
                <a:off x="3321" y="2183"/>
                <a:ext cx="307" cy="67"/>
              </a:xfrm>
              <a:custGeom>
                <a:avLst/>
                <a:gdLst>
                  <a:gd name="T0" fmla="*/ 0 w 307"/>
                  <a:gd name="T1" fmla="*/ 67 h 67"/>
                  <a:gd name="T2" fmla="*/ 67 w 307"/>
                  <a:gd name="T3" fmla="*/ 0 h 67"/>
                  <a:gd name="T4" fmla="*/ 307 w 307"/>
                  <a:gd name="T5" fmla="*/ 0 h 67"/>
                  <a:gd name="T6" fmla="*/ 307 w 307"/>
                  <a:gd name="T7" fmla="*/ 67 h 67"/>
                  <a:gd name="T8" fmla="*/ 0 w 307"/>
                  <a:gd name="T9" fmla="*/ 67 h 67"/>
                  <a:gd name="T10" fmla="*/ 0 60000 65536"/>
                  <a:gd name="T11" fmla="*/ 0 60000 65536"/>
                  <a:gd name="T12" fmla="*/ 0 60000 65536"/>
                  <a:gd name="T13" fmla="*/ 0 60000 65536"/>
                  <a:gd name="T14" fmla="*/ 0 60000 65536"/>
                  <a:gd name="T15" fmla="*/ 0 w 307"/>
                  <a:gd name="T16" fmla="*/ 0 h 67"/>
                  <a:gd name="T17" fmla="*/ 307 w 307"/>
                  <a:gd name="T18" fmla="*/ 67 h 67"/>
                </a:gdLst>
                <a:ahLst/>
                <a:cxnLst>
                  <a:cxn ang="T10">
                    <a:pos x="T0" y="T1"/>
                  </a:cxn>
                  <a:cxn ang="T11">
                    <a:pos x="T2" y="T3"/>
                  </a:cxn>
                  <a:cxn ang="T12">
                    <a:pos x="T4" y="T5"/>
                  </a:cxn>
                  <a:cxn ang="T13">
                    <a:pos x="T6" y="T7"/>
                  </a:cxn>
                  <a:cxn ang="T14">
                    <a:pos x="T8" y="T9"/>
                  </a:cxn>
                </a:cxnLst>
                <a:rect l="T15" t="T16" r="T17" b="T18"/>
                <a:pathLst>
                  <a:path w="307" h="67">
                    <a:moveTo>
                      <a:pt x="0" y="67"/>
                    </a:moveTo>
                    <a:lnTo>
                      <a:pt x="67" y="0"/>
                    </a:lnTo>
                    <a:lnTo>
                      <a:pt x="307" y="0"/>
                    </a:lnTo>
                    <a:lnTo>
                      <a:pt x="307"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3" name="Rectangle 443"/>
              <p:cNvSpPr>
                <a:spLocks noChangeArrowheads="1"/>
              </p:cNvSpPr>
              <p:nvPr/>
            </p:nvSpPr>
            <p:spPr bwMode="auto">
              <a:xfrm>
                <a:off x="3325" y="2254"/>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14" name="Freeform 444"/>
              <p:cNvSpPr>
                <a:spLocks/>
              </p:cNvSpPr>
              <p:nvPr/>
            </p:nvSpPr>
            <p:spPr bwMode="auto">
              <a:xfrm>
                <a:off x="1906" y="1727"/>
                <a:ext cx="673" cy="37"/>
              </a:xfrm>
              <a:custGeom>
                <a:avLst/>
                <a:gdLst>
                  <a:gd name="T0" fmla="*/ 0 w 673"/>
                  <a:gd name="T1" fmla="*/ 37 h 37"/>
                  <a:gd name="T2" fmla="*/ 134 w 673"/>
                  <a:gd name="T3" fmla="*/ 0 h 37"/>
                  <a:gd name="T4" fmla="*/ 673 w 673"/>
                  <a:gd name="T5" fmla="*/ 0 h 37"/>
                  <a:gd name="T6" fmla="*/ 673 w 673"/>
                  <a:gd name="T7" fmla="*/ 37 h 37"/>
                  <a:gd name="T8" fmla="*/ 0 w 673"/>
                  <a:gd name="T9" fmla="*/ 37 h 37"/>
                  <a:gd name="T10" fmla="*/ 0 60000 65536"/>
                  <a:gd name="T11" fmla="*/ 0 60000 65536"/>
                  <a:gd name="T12" fmla="*/ 0 60000 65536"/>
                  <a:gd name="T13" fmla="*/ 0 60000 65536"/>
                  <a:gd name="T14" fmla="*/ 0 60000 65536"/>
                  <a:gd name="T15" fmla="*/ 0 w 673"/>
                  <a:gd name="T16" fmla="*/ 0 h 37"/>
                  <a:gd name="T17" fmla="*/ 673 w 673"/>
                  <a:gd name="T18" fmla="*/ 37 h 37"/>
                </a:gdLst>
                <a:ahLst/>
                <a:cxnLst>
                  <a:cxn ang="T10">
                    <a:pos x="T0" y="T1"/>
                  </a:cxn>
                  <a:cxn ang="T11">
                    <a:pos x="T2" y="T3"/>
                  </a:cxn>
                  <a:cxn ang="T12">
                    <a:pos x="T4" y="T5"/>
                  </a:cxn>
                  <a:cxn ang="T13">
                    <a:pos x="T6" y="T7"/>
                  </a:cxn>
                  <a:cxn ang="T14">
                    <a:pos x="T8" y="T9"/>
                  </a:cxn>
                </a:cxnLst>
                <a:rect l="T15" t="T16" r="T17" b="T18"/>
                <a:pathLst>
                  <a:path w="673" h="37">
                    <a:moveTo>
                      <a:pt x="0" y="37"/>
                    </a:moveTo>
                    <a:lnTo>
                      <a:pt x="134" y="0"/>
                    </a:lnTo>
                    <a:lnTo>
                      <a:pt x="673" y="0"/>
                    </a:lnTo>
                    <a:lnTo>
                      <a:pt x="673"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5" name="Rectangle 445"/>
              <p:cNvSpPr>
                <a:spLocks noChangeArrowheads="1"/>
              </p:cNvSpPr>
              <p:nvPr/>
            </p:nvSpPr>
            <p:spPr bwMode="auto">
              <a:xfrm>
                <a:off x="1910"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6" name="Freeform 446"/>
              <p:cNvSpPr>
                <a:spLocks/>
              </p:cNvSpPr>
              <p:nvPr/>
            </p:nvSpPr>
            <p:spPr bwMode="auto">
              <a:xfrm>
                <a:off x="2617" y="1727"/>
                <a:ext cx="674" cy="37"/>
              </a:xfrm>
              <a:custGeom>
                <a:avLst/>
                <a:gdLst>
                  <a:gd name="T0" fmla="*/ 0 w 674"/>
                  <a:gd name="T1" fmla="*/ 37 h 37"/>
                  <a:gd name="T2" fmla="*/ 97 w 674"/>
                  <a:gd name="T3" fmla="*/ 0 h 37"/>
                  <a:gd name="T4" fmla="*/ 674 w 674"/>
                  <a:gd name="T5" fmla="*/ 0 h 37"/>
                  <a:gd name="T6" fmla="*/ 674 w 674"/>
                  <a:gd name="T7" fmla="*/ 37 h 37"/>
                  <a:gd name="T8" fmla="*/ 0 w 674"/>
                  <a:gd name="T9" fmla="*/ 37 h 37"/>
                  <a:gd name="T10" fmla="*/ 0 60000 65536"/>
                  <a:gd name="T11" fmla="*/ 0 60000 65536"/>
                  <a:gd name="T12" fmla="*/ 0 60000 65536"/>
                  <a:gd name="T13" fmla="*/ 0 60000 65536"/>
                  <a:gd name="T14" fmla="*/ 0 60000 65536"/>
                  <a:gd name="T15" fmla="*/ 0 w 674"/>
                  <a:gd name="T16" fmla="*/ 0 h 37"/>
                  <a:gd name="T17" fmla="*/ 674 w 674"/>
                  <a:gd name="T18" fmla="*/ 37 h 37"/>
                </a:gdLst>
                <a:ahLst/>
                <a:cxnLst>
                  <a:cxn ang="T10">
                    <a:pos x="T0" y="T1"/>
                  </a:cxn>
                  <a:cxn ang="T11">
                    <a:pos x="T2" y="T3"/>
                  </a:cxn>
                  <a:cxn ang="T12">
                    <a:pos x="T4" y="T5"/>
                  </a:cxn>
                  <a:cxn ang="T13">
                    <a:pos x="T6" y="T7"/>
                  </a:cxn>
                  <a:cxn ang="T14">
                    <a:pos x="T8" y="T9"/>
                  </a:cxn>
                </a:cxnLst>
                <a:rect l="T15" t="T16" r="T17" b="T18"/>
                <a:pathLst>
                  <a:path w="674" h="37">
                    <a:moveTo>
                      <a:pt x="0" y="37"/>
                    </a:moveTo>
                    <a:lnTo>
                      <a:pt x="97" y="0"/>
                    </a:lnTo>
                    <a:lnTo>
                      <a:pt x="674" y="0"/>
                    </a:lnTo>
                    <a:lnTo>
                      <a:pt x="674"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7" name="Rectangle 447"/>
              <p:cNvSpPr>
                <a:spLocks noChangeArrowheads="1"/>
              </p:cNvSpPr>
              <p:nvPr/>
            </p:nvSpPr>
            <p:spPr bwMode="auto">
              <a:xfrm>
                <a:off x="2621"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8" name="Freeform 448"/>
              <p:cNvSpPr>
                <a:spLocks/>
              </p:cNvSpPr>
              <p:nvPr/>
            </p:nvSpPr>
            <p:spPr bwMode="auto">
              <a:xfrm>
                <a:off x="3321" y="1727"/>
                <a:ext cx="307" cy="37"/>
              </a:xfrm>
              <a:custGeom>
                <a:avLst/>
                <a:gdLst>
                  <a:gd name="T0" fmla="*/ 0 w 307"/>
                  <a:gd name="T1" fmla="*/ 37 h 37"/>
                  <a:gd name="T2" fmla="*/ 67 w 307"/>
                  <a:gd name="T3" fmla="*/ 0 h 37"/>
                  <a:gd name="T4" fmla="*/ 307 w 307"/>
                  <a:gd name="T5" fmla="*/ 0 h 37"/>
                  <a:gd name="T6" fmla="*/ 307 w 307"/>
                  <a:gd name="T7" fmla="*/ 37 h 37"/>
                  <a:gd name="T8" fmla="*/ 0 w 307"/>
                  <a:gd name="T9" fmla="*/ 37 h 37"/>
                  <a:gd name="T10" fmla="*/ 0 60000 65536"/>
                  <a:gd name="T11" fmla="*/ 0 60000 65536"/>
                  <a:gd name="T12" fmla="*/ 0 60000 65536"/>
                  <a:gd name="T13" fmla="*/ 0 60000 65536"/>
                  <a:gd name="T14" fmla="*/ 0 60000 65536"/>
                  <a:gd name="T15" fmla="*/ 0 w 307"/>
                  <a:gd name="T16" fmla="*/ 0 h 37"/>
                  <a:gd name="T17" fmla="*/ 307 w 307"/>
                  <a:gd name="T18" fmla="*/ 37 h 37"/>
                </a:gdLst>
                <a:ahLst/>
                <a:cxnLst>
                  <a:cxn ang="T10">
                    <a:pos x="T0" y="T1"/>
                  </a:cxn>
                  <a:cxn ang="T11">
                    <a:pos x="T2" y="T3"/>
                  </a:cxn>
                  <a:cxn ang="T12">
                    <a:pos x="T4" y="T5"/>
                  </a:cxn>
                  <a:cxn ang="T13">
                    <a:pos x="T6" y="T7"/>
                  </a:cxn>
                  <a:cxn ang="T14">
                    <a:pos x="T8" y="T9"/>
                  </a:cxn>
                </a:cxnLst>
                <a:rect l="T15" t="T16" r="T17" b="T18"/>
                <a:pathLst>
                  <a:path w="307" h="37">
                    <a:moveTo>
                      <a:pt x="0" y="37"/>
                    </a:moveTo>
                    <a:lnTo>
                      <a:pt x="67" y="0"/>
                    </a:lnTo>
                    <a:lnTo>
                      <a:pt x="307" y="0"/>
                    </a:lnTo>
                    <a:lnTo>
                      <a:pt x="307"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9" name="Rectangle 449"/>
              <p:cNvSpPr>
                <a:spLocks noChangeArrowheads="1"/>
              </p:cNvSpPr>
              <p:nvPr/>
            </p:nvSpPr>
            <p:spPr bwMode="auto">
              <a:xfrm>
                <a:off x="3325" y="1768"/>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20" name="Rectangle 450"/>
              <p:cNvSpPr>
                <a:spLocks noChangeArrowheads="1"/>
              </p:cNvSpPr>
              <p:nvPr/>
            </p:nvSpPr>
            <p:spPr bwMode="auto">
              <a:xfrm>
                <a:off x="2111" y="1723"/>
                <a:ext cx="315" cy="149"/>
              </a:xfrm>
              <a:prstGeom prst="rect">
                <a:avLst/>
              </a:prstGeom>
              <a:solidFill>
                <a:srgbClr val="FFFFFF"/>
              </a:solidFill>
              <a:ln w="11113">
                <a:solidFill>
                  <a:srgbClr val="000000"/>
                </a:solidFill>
                <a:miter lim="800000"/>
                <a:headEnd/>
                <a:tailEnd/>
              </a:ln>
            </p:spPr>
            <p:txBody>
              <a:bodyPr/>
              <a:lstStyle/>
              <a:p>
                <a:endParaRPr lang="en-GB"/>
              </a:p>
            </p:txBody>
          </p:sp>
          <p:sp>
            <p:nvSpPr>
              <p:cNvPr id="31921" name="Rectangle 451"/>
              <p:cNvSpPr>
                <a:spLocks noChangeArrowheads="1"/>
              </p:cNvSpPr>
              <p:nvPr/>
            </p:nvSpPr>
            <p:spPr bwMode="auto">
              <a:xfrm>
                <a:off x="2853" y="1723"/>
                <a:ext cx="314" cy="149"/>
              </a:xfrm>
              <a:prstGeom prst="rect">
                <a:avLst/>
              </a:prstGeom>
              <a:solidFill>
                <a:srgbClr val="FFFFFF"/>
              </a:solidFill>
              <a:ln w="11113">
                <a:solidFill>
                  <a:srgbClr val="000000"/>
                </a:solidFill>
                <a:miter lim="800000"/>
                <a:headEnd/>
                <a:tailEnd/>
              </a:ln>
            </p:spPr>
            <p:txBody>
              <a:bodyPr/>
              <a:lstStyle/>
              <a:p>
                <a:endParaRPr lang="en-GB"/>
              </a:p>
            </p:txBody>
          </p:sp>
          <p:sp>
            <p:nvSpPr>
              <p:cNvPr id="31922" name="Rectangle 452"/>
              <p:cNvSpPr>
                <a:spLocks noChangeArrowheads="1"/>
              </p:cNvSpPr>
              <p:nvPr/>
            </p:nvSpPr>
            <p:spPr bwMode="auto">
              <a:xfrm>
                <a:off x="2111" y="2209"/>
                <a:ext cx="315" cy="150"/>
              </a:xfrm>
              <a:prstGeom prst="rect">
                <a:avLst/>
              </a:prstGeom>
              <a:solidFill>
                <a:srgbClr val="FFFFFF"/>
              </a:solidFill>
              <a:ln w="11113">
                <a:solidFill>
                  <a:srgbClr val="000000"/>
                </a:solidFill>
                <a:miter lim="800000"/>
                <a:headEnd/>
                <a:tailEnd/>
              </a:ln>
            </p:spPr>
            <p:txBody>
              <a:bodyPr/>
              <a:lstStyle/>
              <a:p>
                <a:endParaRPr lang="en-GB"/>
              </a:p>
            </p:txBody>
          </p:sp>
          <p:sp>
            <p:nvSpPr>
              <p:cNvPr id="31923" name="Rectangle 453"/>
              <p:cNvSpPr>
                <a:spLocks noChangeArrowheads="1"/>
              </p:cNvSpPr>
              <p:nvPr/>
            </p:nvSpPr>
            <p:spPr bwMode="auto">
              <a:xfrm>
                <a:off x="2853" y="2209"/>
                <a:ext cx="314" cy="150"/>
              </a:xfrm>
              <a:prstGeom prst="rect">
                <a:avLst/>
              </a:prstGeom>
              <a:solidFill>
                <a:srgbClr val="FFFFFF"/>
              </a:solidFill>
              <a:ln w="11113">
                <a:solidFill>
                  <a:srgbClr val="000000"/>
                </a:solidFill>
                <a:miter lim="800000"/>
                <a:headEnd/>
                <a:tailEnd/>
              </a:ln>
            </p:spPr>
            <p:txBody>
              <a:bodyPr/>
              <a:lstStyle/>
              <a:p>
                <a:endParaRPr lang="en-GB"/>
              </a:p>
            </p:txBody>
          </p:sp>
          <p:grpSp>
            <p:nvGrpSpPr>
              <p:cNvPr id="31924" name="Group 454"/>
              <p:cNvGrpSpPr>
                <a:grpSpLocks/>
              </p:cNvGrpSpPr>
              <p:nvPr/>
            </p:nvGrpSpPr>
            <p:grpSpPr bwMode="auto">
              <a:xfrm>
                <a:off x="2123" y="2243"/>
                <a:ext cx="269" cy="71"/>
                <a:chOff x="2123" y="2243"/>
                <a:chExt cx="269" cy="71"/>
              </a:xfrm>
            </p:grpSpPr>
            <p:grpSp>
              <p:nvGrpSpPr>
                <p:cNvPr id="32081" name="Group 455"/>
                <p:cNvGrpSpPr>
                  <a:grpSpLocks/>
                </p:cNvGrpSpPr>
                <p:nvPr/>
              </p:nvGrpSpPr>
              <p:grpSpPr bwMode="auto">
                <a:xfrm>
                  <a:off x="2123" y="2243"/>
                  <a:ext cx="269" cy="56"/>
                  <a:chOff x="2123" y="2243"/>
                  <a:chExt cx="269" cy="56"/>
                </a:xfrm>
              </p:grpSpPr>
              <p:sp>
                <p:nvSpPr>
                  <p:cNvPr id="32101" name="Freeform 456"/>
                  <p:cNvSpPr>
                    <a:spLocks/>
                  </p:cNvSpPr>
                  <p:nvPr/>
                </p:nvSpPr>
                <p:spPr bwMode="auto">
                  <a:xfrm>
                    <a:off x="2126" y="2247"/>
                    <a:ext cx="120" cy="22"/>
                  </a:xfrm>
                  <a:custGeom>
                    <a:avLst/>
                    <a:gdLst>
                      <a:gd name="T0" fmla="*/ 105 w 120"/>
                      <a:gd name="T1" fmla="*/ 15 h 22"/>
                      <a:gd name="T2" fmla="*/ 75 w 120"/>
                      <a:gd name="T3" fmla="*/ 7 h 22"/>
                      <a:gd name="T4" fmla="*/ 53 w 120"/>
                      <a:gd name="T5" fmla="*/ 7 h 22"/>
                      <a:gd name="T6" fmla="*/ 38 w 120"/>
                      <a:gd name="T7" fmla="*/ 15 h 22"/>
                      <a:gd name="T8" fmla="*/ 30 w 120"/>
                      <a:gd name="T9" fmla="*/ 15 h 22"/>
                      <a:gd name="T10" fmla="*/ 15 w 120"/>
                      <a:gd name="T11" fmla="*/ 15 h 22"/>
                      <a:gd name="T12" fmla="*/ 8 w 120"/>
                      <a:gd name="T13" fmla="*/ 15 h 22"/>
                      <a:gd name="T14" fmla="*/ 0 w 120"/>
                      <a:gd name="T15" fmla="*/ 7 h 22"/>
                      <a:gd name="T16" fmla="*/ 8 w 120"/>
                      <a:gd name="T17" fmla="*/ 7 h 22"/>
                      <a:gd name="T18" fmla="*/ 15 w 120"/>
                      <a:gd name="T19" fmla="*/ 7 h 22"/>
                      <a:gd name="T20" fmla="*/ 38 w 120"/>
                      <a:gd name="T21" fmla="*/ 0 h 22"/>
                      <a:gd name="T22" fmla="*/ 53 w 120"/>
                      <a:gd name="T23" fmla="*/ 0 h 22"/>
                      <a:gd name="T24" fmla="*/ 68 w 120"/>
                      <a:gd name="T25" fmla="*/ 0 h 22"/>
                      <a:gd name="T26" fmla="*/ 90 w 120"/>
                      <a:gd name="T27" fmla="*/ 0 h 22"/>
                      <a:gd name="T28" fmla="*/ 105 w 120"/>
                      <a:gd name="T29" fmla="*/ 0 h 22"/>
                      <a:gd name="T30" fmla="*/ 120 w 120"/>
                      <a:gd name="T31" fmla="*/ 7 h 22"/>
                      <a:gd name="T32" fmla="*/ 120 w 120"/>
                      <a:gd name="T33" fmla="*/ 22 h 22"/>
                      <a:gd name="T34" fmla="*/ 105 w 120"/>
                      <a:gd name="T35" fmla="*/ 15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0"/>
                      <a:gd name="T55" fmla="*/ 0 h 22"/>
                      <a:gd name="T56" fmla="*/ 120 w 12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0" h="22">
                        <a:moveTo>
                          <a:pt x="105" y="15"/>
                        </a:moveTo>
                        <a:lnTo>
                          <a:pt x="75" y="7"/>
                        </a:lnTo>
                        <a:lnTo>
                          <a:pt x="53" y="7"/>
                        </a:lnTo>
                        <a:lnTo>
                          <a:pt x="38" y="15"/>
                        </a:lnTo>
                        <a:lnTo>
                          <a:pt x="30" y="15"/>
                        </a:lnTo>
                        <a:lnTo>
                          <a:pt x="15" y="15"/>
                        </a:lnTo>
                        <a:lnTo>
                          <a:pt x="8" y="15"/>
                        </a:lnTo>
                        <a:lnTo>
                          <a:pt x="0" y="7"/>
                        </a:lnTo>
                        <a:lnTo>
                          <a:pt x="8" y="7"/>
                        </a:lnTo>
                        <a:lnTo>
                          <a:pt x="15" y="7"/>
                        </a:lnTo>
                        <a:lnTo>
                          <a:pt x="38" y="0"/>
                        </a:lnTo>
                        <a:lnTo>
                          <a:pt x="53" y="0"/>
                        </a:lnTo>
                        <a:lnTo>
                          <a:pt x="68" y="0"/>
                        </a:lnTo>
                        <a:lnTo>
                          <a:pt x="90" y="0"/>
                        </a:lnTo>
                        <a:lnTo>
                          <a:pt x="105" y="0"/>
                        </a:lnTo>
                        <a:lnTo>
                          <a:pt x="120" y="7"/>
                        </a:lnTo>
                        <a:lnTo>
                          <a:pt x="120" y="22"/>
                        </a:lnTo>
                        <a:lnTo>
                          <a:pt x="105" y="15"/>
                        </a:lnTo>
                        <a:close/>
                      </a:path>
                    </a:pathLst>
                  </a:custGeom>
                  <a:solidFill>
                    <a:srgbClr val="000000"/>
                  </a:solidFill>
                  <a:ln w="9525">
                    <a:noFill/>
                    <a:round/>
                    <a:headEnd/>
                    <a:tailEnd/>
                  </a:ln>
                </p:spPr>
                <p:txBody>
                  <a:bodyPr/>
                  <a:lstStyle/>
                  <a:p>
                    <a:endParaRPr lang="en-GB"/>
                  </a:p>
                </p:txBody>
              </p:sp>
              <p:sp>
                <p:nvSpPr>
                  <p:cNvPr id="32102" name="Freeform 457"/>
                  <p:cNvSpPr>
                    <a:spLocks/>
                  </p:cNvSpPr>
                  <p:nvPr/>
                </p:nvSpPr>
                <p:spPr bwMode="auto">
                  <a:xfrm>
                    <a:off x="2123" y="2243"/>
                    <a:ext cx="119" cy="22"/>
                  </a:xfrm>
                  <a:custGeom>
                    <a:avLst/>
                    <a:gdLst>
                      <a:gd name="T0" fmla="*/ 104 w 119"/>
                      <a:gd name="T1" fmla="*/ 15 h 22"/>
                      <a:gd name="T2" fmla="*/ 82 w 119"/>
                      <a:gd name="T3" fmla="*/ 7 h 22"/>
                      <a:gd name="T4" fmla="*/ 74 w 119"/>
                      <a:gd name="T5" fmla="*/ 7 h 22"/>
                      <a:gd name="T6" fmla="*/ 67 w 119"/>
                      <a:gd name="T7" fmla="*/ 7 h 22"/>
                      <a:gd name="T8" fmla="*/ 52 w 119"/>
                      <a:gd name="T9" fmla="*/ 7 h 22"/>
                      <a:gd name="T10" fmla="*/ 37 w 119"/>
                      <a:gd name="T11" fmla="*/ 15 h 22"/>
                      <a:gd name="T12" fmla="*/ 29 w 119"/>
                      <a:gd name="T13" fmla="*/ 15 h 22"/>
                      <a:gd name="T14" fmla="*/ 22 w 119"/>
                      <a:gd name="T15" fmla="*/ 15 h 22"/>
                      <a:gd name="T16" fmla="*/ 15 w 119"/>
                      <a:gd name="T17" fmla="*/ 15 h 22"/>
                      <a:gd name="T18" fmla="*/ 7 w 119"/>
                      <a:gd name="T19" fmla="*/ 15 h 22"/>
                      <a:gd name="T20" fmla="*/ 0 w 119"/>
                      <a:gd name="T21" fmla="*/ 7 h 22"/>
                      <a:gd name="T22" fmla="*/ 7 w 119"/>
                      <a:gd name="T23" fmla="*/ 7 h 22"/>
                      <a:gd name="T24" fmla="*/ 15 w 119"/>
                      <a:gd name="T25" fmla="*/ 7 h 22"/>
                      <a:gd name="T26" fmla="*/ 29 w 119"/>
                      <a:gd name="T27" fmla="*/ 0 h 22"/>
                      <a:gd name="T28" fmla="*/ 52 w 119"/>
                      <a:gd name="T29" fmla="*/ 0 h 22"/>
                      <a:gd name="T30" fmla="*/ 74 w 119"/>
                      <a:gd name="T31" fmla="*/ 0 h 22"/>
                      <a:gd name="T32" fmla="*/ 89 w 119"/>
                      <a:gd name="T33" fmla="*/ 0 h 22"/>
                      <a:gd name="T34" fmla="*/ 104 w 119"/>
                      <a:gd name="T35" fmla="*/ 0 h 22"/>
                      <a:gd name="T36" fmla="*/ 119 w 119"/>
                      <a:gd name="T37" fmla="*/ 7 h 22"/>
                      <a:gd name="T38" fmla="*/ 119 w 119"/>
                      <a:gd name="T39" fmla="*/ 22 h 22"/>
                      <a:gd name="T40" fmla="*/ 104 w 119"/>
                      <a:gd name="T41" fmla="*/ 15 h 2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9"/>
                      <a:gd name="T64" fmla="*/ 0 h 22"/>
                      <a:gd name="T65" fmla="*/ 119 w 119"/>
                      <a:gd name="T66" fmla="*/ 22 h 2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9" h="22">
                        <a:moveTo>
                          <a:pt x="104" y="15"/>
                        </a:moveTo>
                        <a:lnTo>
                          <a:pt x="82" y="7"/>
                        </a:lnTo>
                        <a:lnTo>
                          <a:pt x="74" y="7"/>
                        </a:lnTo>
                        <a:lnTo>
                          <a:pt x="67" y="7"/>
                        </a:lnTo>
                        <a:lnTo>
                          <a:pt x="52" y="7"/>
                        </a:lnTo>
                        <a:lnTo>
                          <a:pt x="37" y="15"/>
                        </a:lnTo>
                        <a:lnTo>
                          <a:pt x="29" y="15"/>
                        </a:lnTo>
                        <a:lnTo>
                          <a:pt x="22" y="15"/>
                        </a:lnTo>
                        <a:lnTo>
                          <a:pt x="15" y="15"/>
                        </a:lnTo>
                        <a:lnTo>
                          <a:pt x="7" y="15"/>
                        </a:lnTo>
                        <a:lnTo>
                          <a:pt x="0" y="7"/>
                        </a:lnTo>
                        <a:lnTo>
                          <a:pt x="7" y="7"/>
                        </a:lnTo>
                        <a:lnTo>
                          <a:pt x="15" y="7"/>
                        </a:lnTo>
                        <a:lnTo>
                          <a:pt x="29" y="0"/>
                        </a:lnTo>
                        <a:lnTo>
                          <a:pt x="52" y="0"/>
                        </a:lnTo>
                        <a:lnTo>
                          <a:pt x="74" y="0"/>
                        </a:lnTo>
                        <a:lnTo>
                          <a:pt x="89" y="0"/>
                        </a:lnTo>
                        <a:lnTo>
                          <a:pt x="104" y="0"/>
                        </a:lnTo>
                        <a:lnTo>
                          <a:pt x="119" y="7"/>
                        </a:lnTo>
                        <a:lnTo>
                          <a:pt x="119" y="22"/>
                        </a:lnTo>
                        <a:lnTo>
                          <a:pt x="104" y="15"/>
                        </a:lnTo>
                        <a:close/>
                      </a:path>
                    </a:pathLst>
                  </a:custGeom>
                  <a:noFill/>
                  <a:ln w="11113">
                    <a:solidFill>
                      <a:srgbClr val="000000"/>
                    </a:solidFill>
                    <a:prstDash val="solid"/>
                    <a:round/>
                    <a:headEnd/>
                    <a:tailEnd/>
                  </a:ln>
                </p:spPr>
                <p:txBody>
                  <a:bodyPr/>
                  <a:lstStyle/>
                  <a:p>
                    <a:endParaRPr lang="en-GB"/>
                  </a:p>
                </p:txBody>
              </p:sp>
              <p:grpSp>
                <p:nvGrpSpPr>
                  <p:cNvPr id="32103" name="Group 458"/>
                  <p:cNvGrpSpPr>
                    <a:grpSpLocks/>
                  </p:cNvGrpSpPr>
                  <p:nvPr/>
                </p:nvGrpSpPr>
                <p:grpSpPr bwMode="auto">
                  <a:xfrm>
                    <a:off x="2134" y="2243"/>
                    <a:ext cx="258" cy="56"/>
                    <a:chOff x="2134" y="2243"/>
                    <a:chExt cx="258" cy="56"/>
                  </a:xfrm>
                </p:grpSpPr>
                <p:sp>
                  <p:nvSpPr>
                    <p:cNvPr id="32104" name="Freeform 459"/>
                    <p:cNvSpPr>
                      <a:spLocks/>
                    </p:cNvSpPr>
                    <p:nvPr/>
                  </p:nvSpPr>
                  <p:spPr bwMode="auto">
                    <a:xfrm>
                      <a:off x="2261" y="2247"/>
                      <a:ext cx="127" cy="52"/>
                    </a:xfrm>
                    <a:custGeom>
                      <a:avLst/>
                      <a:gdLst>
                        <a:gd name="T0" fmla="*/ 112 w 127"/>
                        <a:gd name="T1" fmla="*/ 37 h 52"/>
                        <a:gd name="T2" fmla="*/ 127 w 127"/>
                        <a:gd name="T3" fmla="*/ 37 h 52"/>
                        <a:gd name="T4" fmla="*/ 127 w 127"/>
                        <a:gd name="T5" fmla="*/ 45 h 52"/>
                        <a:gd name="T6" fmla="*/ 120 w 127"/>
                        <a:gd name="T7" fmla="*/ 45 h 52"/>
                        <a:gd name="T8" fmla="*/ 112 w 127"/>
                        <a:gd name="T9" fmla="*/ 52 h 52"/>
                        <a:gd name="T10" fmla="*/ 105 w 127"/>
                        <a:gd name="T11" fmla="*/ 52 h 52"/>
                        <a:gd name="T12" fmla="*/ 97 w 127"/>
                        <a:gd name="T13" fmla="*/ 52 h 52"/>
                        <a:gd name="T14" fmla="*/ 90 w 127"/>
                        <a:gd name="T15" fmla="*/ 52 h 52"/>
                        <a:gd name="T16" fmla="*/ 82 w 127"/>
                        <a:gd name="T17" fmla="*/ 52 h 52"/>
                        <a:gd name="T18" fmla="*/ 75 w 127"/>
                        <a:gd name="T19" fmla="*/ 52 h 52"/>
                        <a:gd name="T20" fmla="*/ 68 w 127"/>
                        <a:gd name="T21" fmla="*/ 52 h 52"/>
                        <a:gd name="T22" fmla="*/ 68 w 127"/>
                        <a:gd name="T23" fmla="*/ 45 h 52"/>
                        <a:gd name="T24" fmla="*/ 60 w 127"/>
                        <a:gd name="T25" fmla="*/ 45 h 52"/>
                        <a:gd name="T26" fmla="*/ 0 w 127"/>
                        <a:gd name="T27" fmla="*/ 15 h 52"/>
                        <a:gd name="T28" fmla="*/ 0 w 127"/>
                        <a:gd name="T29" fmla="*/ 0 h 52"/>
                        <a:gd name="T30" fmla="*/ 0 w 127"/>
                        <a:gd name="T31" fmla="*/ 7 h 52"/>
                        <a:gd name="T32" fmla="*/ 15 w 127"/>
                        <a:gd name="T33" fmla="*/ 7 h 52"/>
                        <a:gd name="T34" fmla="*/ 23 w 127"/>
                        <a:gd name="T35" fmla="*/ 7 h 52"/>
                        <a:gd name="T36" fmla="*/ 23 w 127"/>
                        <a:gd name="T37" fmla="*/ 15 h 52"/>
                        <a:gd name="T38" fmla="*/ 38 w 127"/>
                        <a:gd name="T39" fmla="*/ 15 h 52"/>
                        <a:gd name="T40" fmla="*/ 45 w 127"/>
                        <a:gd name="T41" fmla="*/ 15 h 52"/>
                        <a:gd name="T42" fmla="*/ 53 w 127"/>
                        <a:gd name="T43" fmla="*/ 15 h 52"/>
                        <a:gd name="T44" fmla="*/ 60 w 127"/>
                        <a:gd name="T45" fmla="*/ 15 h 52"/>
                        <a:gd name="T46" fmla="*/ 75 w 127"/>
                        <a:gd name="T47" fmla="*/ 15 h 52"/>
                        <a:gd name="T48" fmla="*/ 75 w 127"/>
                        <a:gd name="T49" fmla="*/ 22 h 52"/>
                        <a:gd name="T50" fmla="*/ 82 w 127"/>
                        <a:gd name="T51" fmla="*/ 22 h 52"/>
                        <a:gd name="T52" fmla="*/ 82 w 127"/>
                        <a:gd name="T53" fmla="*/ 30 h 52"/>
                        <a:gd name="T54" fmla="*/ 90 w 127"/>
                        <a:gd name="T55" fmla="*/ 30 h 52"/>
                        <a:gd name="T56" fmla="*/ 82 w 127"/>
                        <a:gd name="T57" fmla="*/ 30 h 52"/>
                        <a:gd name="T58" fmla="*/ 97 w 127"/>
                        <a:gd name="T59" fmla="*/ 30 h 52"/>
                        <a:gd name="T60" fmla="*/ 97 w 127"/>
                        <a:gd name="T61" fmla="*/ 37 h 52"/>
                        <a:gd name="T62" fmla="*/ 105 w 127"/>
                        <a:gd name="T63" fmla="*/ 37 h 52"/>
                        <a:gd name="T64" fmla="*/ 112 w 127"/>
                        <a:gd name="T65" fmla="*/ 37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7"/>
                        <a:gd name="T100" fmla="*/ 0 h 52"/>
                        <a:gd name="T101" fmla="*/ 127 w 127"/>
                        <a:gd name="T102" fmla="*/ 52 h 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7" h="52">
                          <a:moveTo>
                            <a:pt x="112" y="37"/>
                          </a:moveTo>
                          <a:lnTo>
                            <a:pt x="127" y="37"/>
                          </a:lnTo>
                          <a:lnTo>
                            <a:pt x="127" y="45"/>
                          </a:lnTo>
                          <a:lnTo>
                            <a:pt x="120" y="45"/>
                          </a:lnTo>
                          <a:lnTo>
                            <a:pt x="112" y="52"/>
                          </a:lnTo>
                          <a:lnTo>
                            <a:pt x="105" y="52"/>
                          </a:lnTo>
                          <a:lnTo>
                            <a:pt x="97" y="52"/>
                          </a:lnTo>
                          <a:lnTo>
                            <a:pt x="90" y="52"/>
                          </a:lnTo>
                          <a:lnTo>
                            <a:pt x="82" y="52"/>
                          </a:lnTo>
                          <a:lnTo>
                            <a:pt x="75" y="52"/>
                          </a:lnTo>
                          <a:lnTo>
                            <a:pt x="68" y="52"/>
                          </a:lnTo>
                          <a:lnTo>
                            <a:pt x="68" y="45"/>
                          </a:lnTo>
                          <a:lnTo>
                            <a:pt x="60" y="45"/>
                          </a:lnTo>
                          <a:lnTo>
                            <a:pt x="0" y="15"/>
                          </a:lnTo>
                          <a:lnTo>
                            <a:pt x="0" y="0"/>
                          </a:lnTo>
                          <a:lnTo>
                            <a:pt x="0" y="7"/>
                          </a:lnTo>
                          <a:lnTo>
                            <a:pt x="15" y="7"/>
                          </a:lnTo>
                          <a:lnTo>
                            <a:pt x="23" y="7"/>
                          </a:lnTo>
                          <a:lnTo>
                            <a:pt x="23" y="15"/>
                          </a:lnTo>
                          <a:lnTo>
                            <a:pt x="38" y="15"/>
                          </a:lnTo>
                          <a:lnTo>
                            <a:pt x="45" y="15"/>
                          </a:lnTo>
                          <a:lnTo>
                            <a:pt x="53" y="15"/>
                          </a:lnTo>
                          <a:lnTo>
                            <a:pt x="60" y="15"/>
                          </a:lnTo>
                          <a:lnTo>
                            <a:pt x="75" y="15"/>
                          </a:lnTo>
                          <a:lnTo>
                            <a:pt x="75" y="22"/>
                          </a:lnTo>
                          <a:lnTo>
                            <a:pt x="82" y="22"/>
                          </a:lnTo>
                          <a:lnTo>
                            <a:pt x="82" y="30"/>
                          </a:lnTo>
                          <a:lnTo>
                            <a:pt x="90" y="30"/>
                          </a:lnTo>
                          <a:lnTo>
                            <a:pt x="82" y="30"/>
                          </a:lnTo>
                          <a:lnTo>
                            <a:pt x="97" y="30"/>
                          </a:lnTo>
                          <a:lnTo>
                            <a:pt x="97" y="37"/>
                          </a:lnTo>
                          <a:lnTo>
                            <a:pt x="105" y="37"/>
                          </a:lnTo>
                          <a:lnTo>
                            <a:pt x="112" y="37"/>
                          </a:lnTo>
                          <a:close/>
                        </a:path>
                      </a:pathLst>
                    </a:custGeom>
                    <a:solidFill>
                      <a:srgbClr val="FFFFFF"/>
                    </a:solidFill>
                    <a:ln w="9525">
                      <a:noFill/>
                      <a:round/>
                      <a:headEnd/>
                      <a:tailEnd/>
                    </a:ln>
                  </p:spPr>
                  <p:txBody>
                    <a:bodyPr/>
                    <a:lstStyle/>
                    <a:p>
                      <a:endParaRPr lang="en-GB"/>
                    </a:p>
                  </p:txBody>
                </p:sp>
                <p:sp>
                  <p:nvSpPr>
                    <p:cNvPr id="32105" name="Freeform 460"/>
                    <p:cNvSpPr>
                      <a:spLocks/>
                    </p:cNvSpPr>
                    <p:nvPr/>
                  </p:nvSpPr>
                  <p:spPr bwMode="auto">
                    <a:xfrm>
                      <a:off x="2257" y="2243"/>
                      <a:ext cx="135" cy="52"/>
                    </a:xfrm>
                    <a:custGeom>
                      <a:avLst/>
                      <a:gdLst>
                        <a:gd name="T0" fmla="*/ 113 w 135"/>
                        <a:gd name="T1" fmla="*/ 37 h 52"/>
                        <a:gd name="T2" fmla="*/ 135 w 135"/>
                        <a:gd name="T3" fmla="*/ 37 h 52"/>
                        <a:gd name="T4" fmla="*/ 128 w 135"/>
                        <a:gd name="T5" fmla="*/ 37 h 52"/>
                        <a:gd name="T6" fmla="*/ 128 w 135"/>
                        <a:gd name="T7" fmla="*/ 45 h 52"/>
                        <a:gd name="T8" fmla="*/ 120 w 135"/>
                        <a:gd name="T9" fmla="*/ 45 h 52"/>
                        <a:gd name="T10" fmla="*/ 105 w 135"/>
                        <a:gd name="T11" fmla="*/ 52 h 52"/>
                        <a:gd name="T12" fmla="*/ 90 w 135"/>
                        <a:gd name="T13" fmla="*/ 52 h 52"/>
                        <a:gd name="T14" fmla="*/ 75 w 135"/>
                        <a:gd name="T15" fmla="*/ 52 h 52"/>
                        <a:gd name="T16" fmla="*/ 68 w 135"/>
                        <a:gd name="T17" fmla="*/ 52 h 52"/>
                        <a:gd name="T18" fmla="*/ 68 w 135"/>
                        <a:gd name="T19" fmla="*/ 45 h 52"/>
                        <a:gd name="T20" fmla="*/ 60 w 135"/>
                        <a:gd name="T21" fmla="*/ 45 h 52"/>
                        <a:gd name="T22" fmla="*/ 0 w 135"/>
                        <a:gd name="T23" fmla="*/ 15 h 52"/>
                        <a:gd name="T24" fmla="*/ 0 w 135"/>
                        <a:gd name="T25" fmla="*/ 0 h 52"/>
                        <a:gd name="T26" fmla="*/ 8 w 135"/>
                        <a:gd name="T27" fmla="*/ 7 h 52"/>
                        <a:gd name="T28" fmla="*/ 23 w 135"/>
                        <a:gd name="T29" fmla="*/ 7 h 52"/>
                        <a:gd name="T30" fmla="*/ 38 w 135"/>
                        <a:gd name="T31" fmla="*/ 15 h 52"/>
                        <a:gd name="T32" fmla="*/ 45 w 135"/>
                        <a:gd name="T33" fmla="*/ 15 h 52"/>
                        <a:gd name="T34" fmla="*/ 53 w 135"/>
                        <a:gd name="T35" fmla="*/ 15 h 52"/>
                        <a:gd name="T36" fmla="*/ 60 w 135"/>
                        <a:gd name="T37" fmla="*/ 15 h 52"/>
                        <a:gd name="T38" fmla="*/ 75 w 135"/>
                        <a:gd name="T39" fmla="*/ 15 h 52"/>
                        <a:gd name="T40" fmla="*/ 75 w 135"/>
                        <a:gd name="T41" fmla="*/ 22 h 52"/>
                        <a:gd name="T42" fmla="*/ 83 w 135"/>
                        <a:gd name="T43" fmla="*/ 22 h 52"/>
                        <a:gd name="T44" fmla="*/ 90 w 135"/>
                        <a:gd name="T45" fmla="*/ 30 h 52"/>
                        <a:gd name="T46" fmla="*/ 98 w 135"/>
                        <a:gd name="T47" fmla="*/ 30 h 52"/>
                        <a:gd name="T48" fmla="*/ 98 w 135"/>
                        <a:gd name="T49" fmla="*/ 37 h 52"/>
                        <a:gd name="T50" fmla="*/ 105 w 135"/>
                        <a:gd name="T51" fmla="*/ 37 h 52"/>
                        <a:gd name="T52" fmla="*/ 105 w 135"/>
                        <a:gd name="T53" fmla="*/ 45 h 52"/>
                        <a:gd name="T54" fmla="*/ 105 w 135"/>
                        <a:gd name="T55" fmla="*/ 37 h 52"/>
                        <a:gd name="T56" fmla="*/ 113 w 135"/>
                        <a:gd name="T57" fmla="*/ 37 h 5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5"/>
                        <a:gd name="T88" fmla="*/ 0 h 52"/>
                        <a:gd name="T89" fmla="*/ 135 w 135"/>
                        <a:gd name="T90" fmla="*/ 52 h 5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5" h="52">
                          <a:moveTo>
                            <a:pt x="113" y="37"/>
                          </a:moveTo>
                          <a:lnTo>
                            <a:pt x="135" y="37"/>
                          </a:lnTo>
                          <a:lnTo>
                            <a:pt x="128" y="37"/>
                          </a:lnTo>
                          <a:lnTo>
                            <a:pt x="128" y="45"/>
                          </a:lnTo>
                          <a:lnTo>
                            <a:pt x="120" y="45"/>
                          </a:lnTo>
                          <a:lnTo>
                            <a:pt x="105" y="52"/>
                          </a:lnTo>
                          <a:lnTo>
                            <a:pt x="90" y="52"/>
                          </a:lnTo>
                          <a:lnTo>
                            <a:pt x="75" y="52"/>
                          </a:lnTo>
                          <a:lnTo>
                            <a:pt x="68" y="52"/>
                          </a:lnTo>
                          <a:lnTo>
                            <a:pt x="68" y="45"/>
                          </a:lnTo>
                          <a:lnTo>
                            <a:pt x="60" y="45"/>
                          </a:lnTo>
                          <a:lnTo>
                            <a:pt x="0" y="15"/>
                          </a:lnTo>
                          <a:lnTo>
                            <a:pt x="0" y="0"/>
                          </a:lnTo>
                          <a:lnTo>
                            <a:pt x="8" y="7"/>
                          </a:lnTo>
                          <a:lnTo>
                            <a:pt x="23" y="7"/>
                          </a:lnTo>
                          <a:lnTo>
                            <a:pt x="38" y="15"/>
                          </a:lnTo>
                          <a:lnTo>
                            <a:pt x="45" y="15"/>
                          </a:lnTo>
                          <a:lnTo>
                            <a:pt x="53" y="15"/>
                          </a:lnTo>
                          <a:lnTo>
                            <a:pt x="60" y="15"/>
                          </a:lnTo>
                          <a:lnTo>
                            <a:pt x="75" y="15"/>
                          </a:lnTo>
                          <a:lnTo>
                            <a:pt x="75" y="22"/>
                          </a:lnTo>
                          <a:lnTo>
                            <a:pt x="83" y="22"/>
                          </a:lnTo>
                          <a:lnTo>
                            <a:pt x="90" y="30"/>
                          </a:lnTo>
                          <a:lnTo>
                            <a:pt x="98" y="30"/>
                          </a:lnTo>
                          <a:lnTo>
                            <a:pt x="98" y="37"/>
                          </a:lnTo>
                          <a:lnTo>
                            <a:pt x="105" y="37"/>
                          </a:lnTo>
                          <a:lnTo>
                            <a:pt x="105" y="45"/>
                          </a:lnTo>
                          <a:lnTo>
                            <a:pt x="105" y="37"/>
                          </a:lnTo>
                          <a:lnTo>
                            <a:pt x="113" y="37"/>
                          </a:lnTo>
                          <a:close/>
                        </a:path>
                      </a:pathLst>
                    </a:custGeom>
                    <a:noFill/>
                    <a:ln w="11113">
                      <a:solidFill>
                        <a:srgbClr val="000000"/>
                      </a:solidFill>
                      <a:prstDash val="solid"/>
                      <a:round/>
                      <a:headEnd/>
                      <a:tailEnd/>
                    </a:ln>
                  </p:spPr>
                  <p:txBody>
                    <a:bodyPr/>
                    <a:lstStyle/>
                    <a:p>
                      <a:endParaRPr lang="en-GB"/>
                    </a:p>
                  </p:txBody>
                </p:sp>
                <p:grpSp>
                  <p:nvGrpSpPr>
                    <p:cNvPr id="32106" name="Group 461"/>
                    <p:cNvGrpSpPr>
                      <a:grpSpLocks/>
                    </p:cNvGrpSpPr>
                    <p:nvPr/>
                  </p:nvGrpSpPr>
                  <p:grpSpPr bwMode="auto">
                    <a:xfrm>
                      <a:off x="2134" y="2250"/>
                      <a:ext cx="127" cy="19"/>
                      <a:chOff x="2134" y="2250"/>
                      <a:chExt cx="127" cy="19"/>
                    </a:xfrm>
                  </p:grpSpPr>
                  <p:sp>
                    <p:nvSpPr>
                      <p:cNvPr id="32107" name="Oval 462"/>
                      <p:cNvSpPr>
                        <a:spLocks noChangeArrowheads="1"/>
                      </p:cNvSpPr>
                      <p:nvPr/>
                    </p:nvSpPr>
                    <p:spPr bwMode="auto">
                      <a:xfrm>
                        <a:off x="2134" y="2262"/>
                        <a:ext cx="7" cy="7"/>
                      </a:xfrm>
                      <a:prstGeom prst="ellipse">
                        <a:avLst/>
                      </a:prstGeom>
                      <a:solidFill>
                        <a:srgbClr val="FFFF00"/>
                      </a:solidFill>
                      <a:ln w="9525">
                        <a:noFill/>
                        <a:round/>
                        <a:headEnd/>
                        <a:tailEnd/>
                      </a:ln>
                    </p:spPr>
                    <p:txBody>
                      <a:bodyPr/>
                      <a:lstStyle/>
                      <a:p>
                        <a:endParaRPr lang="en-GB"/>
                      </a:p>
                    </p:txBody>
                  </p:sp>
                  <p:sp>
                    <p:nvSpPr>
                      <p:cNvPr id="32108" name="Oval 463"/>
                      <p:cNvSpPr>
                        <a:spLocks noChangeArrowheads="1"/>
                      </p:cNvSpPr>
                      <p:nvPr/>
                    </p:nvSpPr>
                    <p:spPr bwMode="auto">
                      <a:xfrm>
                        <a:off x="2134" y="2262"/>
                        <a:ext cx="7" cy="7"/>
                      </a:xfrm>
                      <a:prstGeom prst="ellipse">
                        <a:avLst/>
                      </a:prstGeom>
                      <a:solidFill>
                        <a:srgbClr val="FFFF00"/>
                      </a:solidFill>
                      <a:ln w="11113">
                        <a:solidFill>
                          <a:srgbClr val="FFFFFF"/>
                        </a:solidFill>
                        <a:round/>
                        <a:headEnd/>
                        <a:tailEnd/>
                      </a:ln>
                    </p:spPr>
                    <p:txBody>
                      <a:bodyPr/>
                      <a:lstStyle/>
                      <a:p>
                        <a:endParaRPr lang="en-GB"/>
                      </a:p>
                    </p:txBody>
                  </p:sp>
                  <p:sp>
                    <p:nvSpPr>
                      <p:cNvPr id="32109" name="Freeform 464"/>
                      <p:cNvSpPr>
                        <a:spLocks/>
                      </p:cNvSpPr>
                      <p:nvPr/>
                    </p:nvSpPr>
                    <p:spPr bwMode="auto">
                      <a:xfrm>
                        <a:off x="2138" y="2250"/>
                        <a:ext cx="104" cy="8"/>
                      </a:xfrm>
                      <a:custGeom>
                        <a:avLst/>
                        <a:gdLst>
                          <a:gd name="T0" fmla="*/ 104 w 104"/>
                          <a:gd name="T1" fmla="*/ 8 h 8"/>
                          <a:gd name="T2" fmla="*/ 89 w 104"/>
                          <a:gd name="T3" fmla="*/ 8 h 8"/>
                          <a:gd name="T4" fmla="*/ 82 w 104"/>
                          <a:gd name="T5" fmla="*/ 0 h 8"/>
                          <a:gd name="T6" fmla="*/ 67 w 104"/>
                          <a:gd name="T7" fmla="*/ 0 h 8"/>
                          <a:gd name="T8" fmla="*/ 59 w 104"/>
                          <a:gd name="T9" fmla="*/ 0 h 8"/>
                          <a:gd name="T10" fmla="*/ 44 w 104"/>
                          <a:gd name="T11" fmla="*/ 0 h 8"/>
                          <a:gd name="T12" fmla="*/ 22 w 104"/>
                          <a:gd name="T13" fmla="*/ 0 h 8"/>
                          <a:gd name="T14" fmla="*/ 14 w 104"/>
                          <a:gd name="T15" fmla="*/ 0 h 8"/>
                          <a:gd name="T16" fmla="*/ 7 w 104"/>
                          <a:gd name="T17" fmla="*/ 8 h 8"/>
                          <a:gd name="T18" fmla="*/ 0 w 104"/>
                          <a:gd name="T19" fmla="*/ 8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4"/>
                          <a:gd name="T31" fmla="*/ 0 h 8"/>
                          <a:gd name="T32" fmla="*/ 104 w 104"/>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4" h="8">
                            <a:moveTo>
                              <a:pt x="104" y="8"/>
                            </a:moveTo>
                            <a:lnTo>
                              <a:pt x="89" y="8"/>
                            </a:lnTo>
                            <a:lnTo>
                              <a:pt x="82" y="0"/>
                            </a:lnTo>
                            <a:lnTo>
                              <a:pt x="67" y="0"/>
                            </a:lnTo>
                            <a:lnTo>
                              <a:pt x="59" y="0"/>
                            </a:lnTo>
                            <a:lnTo>
                              <a:pt x="44" y="0"/>
                            </a:lnTo>
                            <a:lnTo>
                              <a:pt x="22" y="0"/>
                            </a:lnTo>
                            <a:lnTo>
                              <a:pt x="14" y="0"/>
                            </a:lnTo>
                            <a:lnTo>
                              <a:pt x="7" y="8"/>
                            </a:lnTo>
                            <a:lnTo>
                              <a:pt x="0" y="8"/>
                            </a:lnTo>
                          </a:path>
                        </a:pathLst>
                      </a:custGeom>
                      <a:noFill/>
                      <a:ln w="11113">
                        <a:solidFill>
                          <a:srgbClr val="FFFFFF"/>
                        </a:solidFill>
                        <a:prstDash val="solid"/>
                        <a:round/>
                        <a:headEnd/>
                        <a:tailEnd/>
                      </a:ln>
                    </p:spPr>
                    <p:txBody>
                      <a:bodyPr/>
                      <a:lstStyle/>
                      <a:p>
                        <a:endParaRPr lang="en-GB"/>
                      </a:p>
                    </p:txBody>
                  </p:sp>
                  <p:sp>
                    <p:nvSpPr>
                      <p:cNvPr id="32110" name="Oval 465"/>
                      <p:cNvSpPr>
                        <a:spLocks noChangeArrowheads="1"/>
                      </p:cNvSpPr>
                      <p:nvPr/>
                    </p:nvSpPr>
                    <p:spPr bwMode="auto">
                      <a:xfrm>
                        <a:off x="2254" y="2262"/>
                        <a:ext cx="7" cy="7"/>
                      </a:xfrm>
                      <a:prstGeom prst="ellipse">
                        <a:avLst/>
                      </a:prstGeom>
                      <a:solidFill>
                        <a:srgbClr val="FFFF00"/>
                      </a:solidFill>
                      <a:ln w="9525">
                        <a:noFill/>
                        <a:round/>
                        <a:headEnd/>
                        <a:tailEnd/>
                      </a:ln>
                    </p:spPr>
                    <p:txBody>
                      <a:bodyPr/>
                      <a:lstStyle/>
                      <a:p>
                        <a:endParaRPr lang="en-GB"/>
                      </a:p>
                    </p:txBody>
                  </p:sp>
                  <p:sp>
                    <p:nvSpPr>
                      <p:cNvPr id="32111" name="Oval 466"/>
                      <p:cNvSpPr>
                        <a:spLocks noChangeArrowheads="1"/>
                      </p:cNvSpPr>
                      <p:nvPr/>
                    </p:nvSpPr>
                    <p:spPr bwMode="auto">
                      <a:xfrm>
                        <a:off x="2254" y="2262"/>
                        <a:ext cx="7" cy="7"/>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082" name="Group 467"/>
                <p:cNvGrpSpPr>
                  <a:grpSpLocks/>
                </p:cNvGrpSpPr>
                <p:nvPr/>
              </p:nvGrpSpPr>
              <p:grpSpPr bwMode="auto">
                <a:xfrm>
                  <a:off x="2123" y="2258"/>
                  <a:ext cx="269" cy="56"/>
                  <a:chOff x="2123" y="2258"/>
                  <a:chExt cx="269" cy="56"/>
                </a:xfrm>
              </p:grpSpPr>
              <p:sp>
                <p:nvSpPr>
                  <p:cNvPr id="32089" name="Freeform 468"/>
                  <p:cNvSpPr>
                    <a:spLocks/>
                  </p:cNvSpPr>
                  <p:nvPr/>
                </p:nvSpPr>
                <p:spPr bwMode="auto">
                  <a:xfrm>
                    <a:off x="2261" y="2262"/>
                    <a:ext cx="127" cy="45"/>
                  </a:xfrm>
                  <a:custGeom>
                    <a:avLst/>
                    <a:gdLst>
                      <a:gd name="T0" fmla="*/ 112 w 127"/>
                      <a:gd name="T1" fmla="*/ 15 h 45"/>
                      <a:gd name="T2" fmla="*/ 127 w 127"/>
                      <a:gd name="T3" fmla="*/ 15 h 45"/>
                      <a:gd name="T4" fmla="*/ 120 w 127"/>
                      <a:gd name="T5" fmla="*/ 15 h 45"/>
                      <a:gd name="T6" fmla="*/ 112 w 127"/>
                      <a:gd name="T7" fmla="*/ 7 h 45"/>
                      <a:gd name="T8" fmla="*/ 105 w 127"/>
                      <a:gd name="T9" fmla="*/ 0 h 45"/>
                      <a:gd name="T10" fmla="*/ 82 w 127"/>
                      <a:gd name="T11" fmla="*/ 0 h 45"/>
                      <a:gd name="T12" fmla="*/ 68 w 127"/>
                      <a:gd name="T13" fmla="*/ 0 h 45"/>
                      <a:gd name="T14" fmla="*/ 60 w 127"/>
                      <a:gd name="T15" fmla="*/ 7 h 45"/>
                      <a:gd name="T16" fmla="*/ 0 w 127"/>
                      <a:gd name="T17" fmla="*/ 30 h 45"/>
                      <a:gd name="T18" fmla="*/ 0 w 127"/>
                      <a:gd name="T19" fmla="*/ 45 h 45"/>
                      <a:gd name="T20" fmla="*/ 8 w 127"/>
                      <a:gd name="T21" fmla="*/ 45 h 45"/>
                      <a:gd name="T22" fmla="*/ 15 w 127"/>
                      <a:gd name="T23" fmla="*/ 37 h 45"/>
                      <a:gd name="T24" fmla="*/ 23 w 127"/>
                      <a:gd name="T25" fmla="*/ 37 h 45"/>
                      <a:gd name="T26" fmla="*/ 38 w 127"/>
                      <a:gd name="T27" fmla="*/ 37 h 45"/>
                      <a:gd name="T28" fmla="*/ 45 w 127"/>
                      <a:gd name="T29" fmla="*/ 37 h 45"/>
                      <a:gd name="T30" fmla="*/ 53 w 127"/>
                      <a:gd name="T31" fmla="*/ 30 h 45"/>
                      <a:gd name="T32" fmla="*/ 60 w 127"/>
                      <a:gd name="T33" fmla="*/ 37 h 45"/>
                      <a:gd name="T34" fmla="*/ 75 w 127"/>
                      <a:gd name="T35" fmla="*/ 37 h 45"/>
                      <a:gd name="T36" fmla="*/ 75 w 127"/>
                      <a:gd name="T37" fmla="*/ 30 h 45"/>
                      <a:gd name="T38" fmla="*/ 82 w 127"/>
                      <a:gd name="T39" fmla="*/ 30 h 45"/>
                      <a:gd name="T40" fmla="*/ 90 w 127"/>
                      <a:gd name="T41" fmla="*/ 22 h 45"/>
                      <a:gd name="T42" fmla="*/ 82 w 127"/>
                      <a:gd name="T43" fmla="*/ 22 h 45"/>
                      <a:gd name="T44" fmla="*/ 97 w 127"/>
                      <a:gd name="T45" fmla="*/ 22 h 45"/>
                      <a:gd name="T46" fmla="*/ 97 w 127"/>
                      <a:gd name="T47" fmla="*/ 15 h 45"/>
                      <a:gd name="T48" fmla="*/ 105 w 127"/>
                      <a:gd name="T49" fmla="*/ 15 h 45"/>
                      <a:gd name="T50" fmla="*/ 112 w 127"/>
                      <a:gd name="T51" fmla="*/ 15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27"/>
                      <a:gd name="T79" fmla="*/ 0 h 45"/>
                      <a:gd name="T80" fmla="*/ 127 w 127"/>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27" h="45">
                        <a:moveTo>
                          <a:pt x="112" y="15"/>
                        </a:moveTo>
                        <a:lnTo>
                          <a:pt x="127" y="15"/>
                        </a:lnTo>
                        <a:lnTo>
                          <a:pt x="120" y="15"/>
                        </a:lnTo>
                        <a:lnTo>
                          <a:pt x="112" y="7"/>
                        </a:lnTo>
                        <a:lnTo>
                          <a:pt x="105" y="0"/>
                        </a:lnTo>
                        <a:lnTo>
                          <a:pt x="82" y="0"/>
                        </a:lnTo>
                        <a:lnTo>
                          <a:pt x="68" y="0"/>
                        </a:lnTo>
                        <a:lnTo>
                          <a:pt x="60" y="7"/>
                        </a:lnTo>
                        <a:lnTo>
                          <a:pt x="0" y="30"/>
                        </a:lnTo>
                        <a:lnTo>
                          <a:pt x="0" y="45"/>
                        </a:lnTo>
                        <a:lnTo>
                          <a:pt x="8" y="45"/>
                        </a:lnTo>
                        <a:lnTo>
                          <a:pt x="15" y="37"/>
                        </a:lnTo>
                        <a:lnTo>
                          <a:pt x="23" y="37"/>
                        </a:lnTo>
                        <a:lnTo>
                          <a:pt x="38" y="37"/>
                        </a:lnTo>
                        <a:lnTo>
                          <a:pt x="45" y="37"/>
                        </a:lnTo>
                        <a:lnTo>
                          <a:pt x="53" y="30"/>
                        </a:lnTo>
                        <a:lnTo>
                          <a:pt x="60" y="37"/>
                        </a:lnTo>
                        <a:lnTo>
                          <a:pt x="75" y="37"/>
                        </a:lnTo>
                        <a:lnTo>
                          <a:pt x="75" y="30"/>
                        </a:lnTo>
                        <a:lnTo>
                          <a:pt x="82" y="30"/>
                        </a:lnTo>
                        <a:lnTo>
                          <a:pt x="90" y="22"/>
                        </a:lnTo>
                        <a:lnTo>
                          <a:pt x="82" y="22"/>
                        </a:lnTo>
                        <a:lnTo>
                          <a:pt x="97" y="22"/>
                        </a:lnTo>
                        <a:lnTo>
                          <a:pt x="97" y="15"/>
                        </a:lnTo>
                        <a:lnTo>
                          <a:pt x="105" y="15"/>
                        </a:lnTo>
                        <a:lnTo>
                          <a:pt x="112" y="15"/>
                        </a:lnTo>
                        <a:close/>
                      </a:path>
                    </a:pathLst>
                  </a:custGeom>
                  <a:solidFill>
                    <a:srgbClr val="FFFFFF"/>
                  </a:solidFill>
                  <a:ln w="9525">
                    <a:noFill/>
                    <a:round/>
                    <a:headEnd/>
                    <a:tailEnd/>
                  </a:ln>
                </p:spPr>
                <p:txBody>
                  <a:bodyPr/>
                  <a:lstStyle/>
                  <a:p>
                    <a:endParaRPr lang="en-GB"/>
                  </a:p>
                </p:txBody>
              </p:sp>
              <p:sp>
                <p:nvSpPr>
                  <p:cNvPr id="32090" name="Freeform 469"/>
                  <p:cNvSpPr>
                    <a:spLocks/>
                  </p:cNvSpPr>
                  <p:nvPr/>
                </p:nvSpPr>
                <p:spPr bwMode="auto">
                  <a:xfrm>
                    <a:off x="2257" y="2258"/>
                    <a:ext cx="135" cy="45"/>
                  </a:xfrm>
                  <a:custGeom>
                    <a:avLst/>
                    <a:gdLst>
                      <a:gd name="T0" fmla="*/ 113 w 135"/>
                      <a:gd name="T1" fmla="*/ 15 h 45"/>
                      <a:gd name="T2" fmla="*/ 135 w 135"/>
                      <a:gd name="T3" fmla="*/ 22 h 45"/>
                      <a:gd name="T4" fmla="*/ 128 w 135"/>
                      <a:gd name="T5" fmla="*/ 15 h 45"/>
                      <a:gd name="T6" fmla="*/ 120 w 135"/>
                      <a:gd name="T7" fmla="*/ 7 h 45"/>
                      <a:gd name="T8" fmla="*/ 105 w 135"/>
                      <a:gd name="T9" fmla="*/ 0 h 45"/>
                      <a:gd name="T10" fmla="*/ 98 w 135"/>
                      <a:gd name="T11" fmla="*/ 0 h 45"/>
                      <a:gd name="T12" fmla="*/ 90 w 135"/>
                      <a:gd name="T13" fmla="*/ 0 h 45"/>
                      <a:gd name="T14" fmla="*/ 83 w 135"/>
                      <a:gd name="T15" fmla="*/ 0 h 45"/>
                      <a:gd name="T16" fmla="*/ 75 w 135"/>
                      <a:gd name="T17" fmla="*/ 0 h 45"/>
                      <a:gd name="T18" fmla="*/ 68 w 135"/>
                      <a:gd name="T19" fmla="*/ 7 h 45"/>
                      <a:gd name="T20" fmla="*/ 60 w 135"/>
                      <a:gd name="T21" fmla="*/ 7 h 45"/>
                      <a:gd name="T22" fmla="*/ 0 w 135"/>
                      <a:gd name="T23" fmla="*/ 30 h 45"/>
                      <a:gd name="T24" fmla="*/ 0 w 135"/>
                      <a:gd name="T25" fmla="*/ 45 h 45"/>
                      <a:gd name="T26" fmla="*/ 8 w 135"/>
                      <a:gd name="T27" fmla="*/ 45 h 45"/>
                      <a:gd name="T28" fmla="*/ 23 w 135"/>
                      <a:gd name="T29" fmla="*/ 37 h 45"/>
                      <a:gd name="T30" fmla="*/ 45 w 135"/>
                      <a:gd name="T31" fmla="*/ 37 h 45"/>
                      <a:gd name="T32" fmla="*/ 53 w 135"/>
                      <a:gd name="T33" fmla="*/ 30 h 45"/>
                      <a:gd name="T34" fmla="*/ 60 w 135"/>
                      <a:gd name="T35" fmla="*/ 30 h 45"/>
                      <a:gd name="T36" fmla="*/ 75 w 135"/>
                      <a:gd name="T37" fmla="*/ 30 h 45"/>
                      <a:gd name="T38" fmla="*/ 83 w 135"/>
                      <a:gd name="T39" fmla="*/ 30 h 45"/>
                      <a:gd name="T40" fmla="*/ 90 w 135"/>
                      <a:gd name="T41" fmla="*/ 22 h 45"/>
                      <a:gd name="T42" fmla="*/ 98 w 135"/>
                      <a:gd name="T43" fmla="*/ 22 h 45"/>
                      <a:gd name="T44" fmla="*/ 98 w 135"/>
                      <a:gd name="T45" fmla="*/ 15 h 45"/>
                      <a:gd name="T46" fmla="*/ 105 w 135"/>
                      <a:gd name="T47" fmla="*/ 15 h 45"/>
                      <a:gd name="T48" fmla="*/ 113 w 135"/>
                      <a:gd name="T49" fmla="*/ 15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45"/>
                      <a:gd name="T77" fmla="*/ 135 w 13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45">
                        <a:moveTo>
                          <a:pt x="113" y="15"/>
                        </a:moveTo>
                        <a:lnTo>
                          <a:pt x="135" y="22"/>
                        </a:lnTo>
                        <a:lnTo>
                          <a:pt x="128" y="15"/>
                        </a:lnTo>
                        <a:lnTo>
                          <a:pt x="120" y="7"/>
                        </a:lnTo>
                        <a:lnTo>
                          <a:pt x="105" y="0"/>
                        </a:lnTo>
                        <a:lnTo>
                          <a:pt x="98" y="0"/>
                        </a:lnTo>
                        <a:lnTo>
                          <a:pt x="90" y="0"/>
                        </a:lnTo>
                        <a:lnTo>
                          <a:pt x="83" y="0"/>
                        </a:lnTo>
                        <a:lnTo>
                          <a:pt x="75" y="0"/>
                        </a:lnTo>
                        <a:lnTo>
                          <a:pt x="68" y="7"/>
                        </a:lnTo>
                        <a:lnTo>
                          <a:pt x="60" y="7"/>
                        </a:lnTo>
                        <a:lnTo>
                          <a:pt x="0" y="30"/>
                        </a:lnTo>
                        <a:lnTo>
                          <a:pt x="0" y="45"/>
                        </a:lnTo>
                        <a:lnTo>
                          <a:pt x="8" y="45"/>
                        </a:lnTo>
                        <a:lnTo>
                          <a:pt x="23" y="37"/>
                        </a:lnTo>
                        <a:lnTo>
                          <a:pt x="45" y="37"/>
                        </a:lnTo>
                        <a:lnTo>
                          <a:pt x="53" y="30"/>
                        </a:lnTo>
                        <a:lnTo>
                          <a:pt x="60" y="30"/>
                        </a:lnTo>
                        <a:lnTo>
                          <a:pt x="75" y="30"/>
                        </a:lnTo>
                        <a:lnTo>
                          <a:pt x="83" y="30"/>
                        </a:lnTo>
                        <a:lnTo>
                          <a:pt x="90" y="22"/>
                        </a:lnTo>
                        <a:lnTo>
                          <a:pt x="98" y="22"/>
                        </a:lnTo>
                        <a:lnTo>
                          <a:pt x="98" y="15"/>
                        </a:lnTo>
                        <a:lnTo>
                          <a:pt x="105" y="15"/>
                        </a:lnTo>
                        <a:lnTo>
                          <a:pt x="113" y="15"/>
                        </a:lnTo>
                        <a:close/>
                      </a:path>
                    </a:pathLst>
                  </a:custGeom>
                  <a:noFill/>
                  <a:ln w="11113">
                    <a:solidFill>
                      <a:srgbClr val="000000"/>
                    </a:solidFill>
                    <a:prstDash val="solid"/>
                    <a:round/>
                    <a:headEnd/>
                    <a:tailEnd/>
                  </a:ln>
                </p:spPr>
                <p:txBody>
                  <a:bodyPr/>
                  <a:lstStyle/>
                  <a:p>
                    <a:endParaRPr lang="en-GB"/>
                  </a:p>
                </p:txBody>
              </p:sp>
              <p:grpSp>
                <p:nvGrpSpPr>
                  <p:cNvPr id="32091" name="Group 470"/>
                  <p:cNvGrpSpPr>
                    <a:grpSpLocks/>
                  </p:cNvGrpSpPr>
                  <p:nvPr/>
                </p:nvGrpSpPr>
                <p:grpSpPr bwMode="auto">
                  <a:xfrm>
                    <a:off x="2123" y="2288"/>
                    <a:ext cx="138" cy="26"/>
                    <a:chOff x="2123" y="2288"/>
                    <a:chExt cx="138" cy="26"/>
                  </a:xfrm>
                </p:grpSpPr>
                <p:sp>
                  <p:nvSpPr>
                    <p:cNvPr id="32092" name="Freeform 471"/>
                    <p:cNvSpPr>
                      <a:spLocks/>
                    </p:cNvSpPr>
                    <p:nvPr/>
                  </p:nvSpPr>
                  <p:spPr bwMode="auto">
                    <a:xfrm>
                      <a:off x="2126" y="2292"/>
                      <a:ext cx="120" cy="22"/>
                    </a:xfrm>
                    <a:custGeom>
                      <a:avLst/>
                      <a:gdLst>
                        <a:gd name="T0" fmla="*/ 105 w 120"/>
                        <a:gd name="T1" fmla="*/ 7 h 22"/>
                        <a:gd name="T2" fmla="*/ 98 w 120"/>
                        <a:gd name="T3" fmla="*/ 7 h 22"/>
                        <a:gd name="T4" fmla="*/ 83 w 120"/>
                        <a:gd name="T5" fmla="*/ 15 h 22"/>
                        <a:gd name="T6" fmla="*/ 75 w 120"/>
                        <a:gd name="T7" fmla="*/ 15 h 22"/>
                        <a:gd name="T8" fmla="*/ 68 w 120"/>
                        <a:gd name="T9" fmla="*/ 7 h 22"/>
                        <a:gd name="T10" fmla="*/ 53 w 120"/>
                        <a:gd name="T11" fmla="*/ 7 h 22"/>
                        <a:gd name="T12" fmla="*/ 38 w 120"/>
                        <a:gd name="T13" fmla="*/ 7 h 22"/>
                        <a:gd name="T14" fmla="*/ 30 w 120"/>
                        <a:gd name="T15" fmla="*/ 7 h 22"/>
                        <a:gd name="T16" fmla="*/ 15 w 120"/>
                        <a:gd name="T17" fmla="*/ 7 h 22"/>
                        <a:gd name="T18" fmla="*/ 8 w 120"/>
                        <a:gd name="T19" fmla="*/ 7 h 22"/>
                        <a:gd name="T20" fmla="*/ 0 w 120"/>
                        <a:gd name="T21" fmla="*/ 7 h 22"/>
                        <a:gd name="T22" fmla="*/ 8 w 120"/>
                        <a:gd name="T23" fmla="*/ 7 h 22"/>
                        <a:gd name="T24" fmla="*/ 23 w 120"/>
                        <a:gd name="T25" fmla="*/ 15 h 22"/>
                        <a:gd name="T26" fmla="*/ 38 w 120"/>
                        <a:gd name="T27" fmla="*/ 15 h 22"/>
                        <a:gd name="T28" fmla="*/ 53 w 120"/>
                        <a:gd name="T29" fmla="*/ 22 h 22"/>
                        <a:gd name="T30" fmla="*/ 75 w 120"/>
                        <a:gd name="T31" fmla="*/ 22 h 22"/>
                        <a:gd name="T32" fmla="*/ 90 w 120"/>
                        <a:gd name="T33" fmla="*/ 22 h 22"/>
                        <a:gd name="T34" fmla="*/ 105 w 120"/>
                        <a:gd name="T35" fmla="*/ 22 h 22"/>
                        <a:gd name="T36" fmla="*/ 120 w 120"/>
                        <a:gd name="T37" fmla="*/ 15 h 22"/>
                        <a:gd name="T38" fmla="*/ 120 w 120"/>
                        <a:gd name="T39" fmla="*/ 7 h 22"/>
                        <a:gd name="T40" fmla="*/ 120 w 120"/>
                        <a:gd name="T41" fmla="*/ 0 h 22"/>
                        <a:gd name="T42" fmla="*/ 113 w 120"/>
                        <a:gd name="T43" fmla="*/ 0 h 22"/>
                        <a:gd name="T44" fmla="*/ 105 w 120"/>
                        <a:gd name="T45" fmla="*/ 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0"/>
                        <a:gd name="T70" fmla="*/ 0 h 22"/>
                        <a:gd name="T71" fmla="*/ 120 w 12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0" h="22">
                          <a:moveTo>
                            <a:pt x="105" y="7"/>
                          </a:moveTo>
                          <a:lnTo>
                            <a:pt x="98" y="7"/>
                          </a:lnTo>
                          <a:lnTo>
                            <a:pt x="83" y="15"/>
                          </a:lnTo>
                          <a:lnTo>
                            <a:pt x="75" y="15"/>
                          </a:lnTo>
                          <a:lnTo>
                            <a:pt x="68" y="7"/>
                          </a:lnTo>
                          <a:lnTo>
                            <a:pt x="53" y="7"/>
                          </a:lnTo>
                          <a:lnTo>
                            <a:pt x="38" y="7"/>
                          </a:lnTo>
                          <a:lnTo>
                            <a:pt x="30" y="7"/>
                          </a:lnTo>
                          <a:lnTo>
                            <a:pt x="15" y="7"/>
                          </a:lnTo>
                          <a:lnTo>
                            <a:pt x="8" y="7"/>
                          </a:lnTo>
                          <a:lnTo>
                            <a:pt x="0" y="7"/>
                          </a:lnTo>
                          <a:lnTo>
                            <a:pt x="8" y="7"/>
                          </a:lnTo>
                          <a:lnTo>
                            <a:pt x="23" y="15"/>
                          </a:lnTo>
                          <a:lnTo>
                            <a:pt x="38" y="15"/>
                          </a:lnTo>
                          <a:lnTo>
                            <a:pt x="53" y="22"/>
                          </a:lnTo>
                          <a:lnTo>
                            <a:pt x="75" y="22"/>
                          </a:lnTo>
                          <a:lnTo>
                            <a:pt x="90" y="22"/>
                          </a:lnTo>
                          <a:lnTo>
                            <a:pt x="105" y="22"/>
                          </a:lnTo>
                          <a:lnTo>
                            <a:pt x="120" y="15"/>
                          </a:lnTo>
                          <a:lnTo>
                            <a:pt x="120" y="7"/>
                          </a:lnTo>
                          <a:lnTo>
                            <a:pt x="120" y="0"/>
                          </a:lnTo>
                          <a:lnTo>
                            <a:pt x="113" y="0"/>
                          </a:lnTo>
                          <a:lnTo>
                            <a:pt x="105" y="7"/>
                          </a:lnTo>
                          <a:close/>
                        </a:path>
                      </a:pathLst>
                    </a:custGeom>
                    <a:solidFill>
                      <a:srgbClr val="000000"/>
                    </a:solidFill>
                    <a:ln w="9525">
                      <a:noFill/>
                      <a:round/>
                      <a:headEnd/>
                      <a:tailEnd/>
                    </a:ln>
                  </p:spPr>
                  <p:txBody>
                    <a:bodyPr/>
                    <a:lstStyle/>
                    <a:p>
                      <a:endParaRPr lang="en-GB"/>
                    </a:p>
                  </p:txBody>
                </p:sp>
                <p:sp>
                  <p:nvSpPr>
                    <p:cNvPr id="32093" name="Freeform 472"/>
                    <p:cNvSpPr>
                      <a:spLocks/>
                    </p:cNvSpPr>
                    <p:nvPr/>
                  </p:nvSpPr>
                  <p:spPr bwMode="auto">
                    <a:xfrm>
                      <a:off x="2123" y="2288"/>
                      <a:ext cx="119" cy="22"/>
                    </a:xfrm>
                    <a:custGeom>
                      <a:avLst/>
                      <a:gdLst>
                        <a:gd name="T0" fmla="*/ 112 w 119"/>
                        <a:gd name="T1" fmla="*/ 7 h 22"/>
                        <a:gd name="T2" fmla="*/ 104 w 119"/>
                        <a:gd name="T3" fmla="*/ 7 h 22"/>
                        <a:gd name="T4" fmla="*/ 97 w 119"/>
                        <a:gd name="T5" fmla="*/ 7 h 22"/>
                        <a:gd name="T6" fmla="*/ 82 w 119"/>
                        <a:gd name="T7" fmla="*/ 15 h 22"/>
                        <a:gd name="T8" fmla="*/ 74 w 119"/>
                        <a:gd name="T9" fmla="*/ 7 h 22"/>
                        <a:gd name="T10" fmla="*/ 67 w 119"/>
                        <a:gd name="T11" fmla="*/ 7 h 22"/>
                        <a:gd name="T12" fmla="*/ 44 w 119"/>
                        <a:gd name="T13" fmla="*/ 7 h 22"/>
                        <a:gd name="T14" fmla="*/ 15 w 119"/>
                        <a:gd name="T15" fmla="*/ 7 h 22"/>
                        <a:gd name="T16" fmla="*/ 7 w 119"/>
                        <a:gd name="T17" fmla="*/ 0 h 22"/>
                        <a:gd name="T18" fmla="*/ 0 w 119"/>
                        <a:gd name="T19" fmla="*/ 7 h 22"/>
                        <a:gd name="T20" fmla="*/ 7 w 119"/>
                        <a:gd name="T21" fmla="*/ 7 h 22"/>
                        <a:gd name="T22" fmla="*/ 22 w 119"/>
                        <a:gd name="T23" fmla="*/ 15 h 22"/>
                        <a:gd name="T24" fmla="*/ 29 w 119"/>
                        <a:gd name="T25" fmla="*/ 15 h 22"/>
                        <a:gd name="T26" fmla="*/ 37 w 119"/>
                        <a:gd name="T27" fmla="*/ 22 h 22"/>
                        <a:gd name="T28" fmla="*/ 52 w 119"/>
                        <a:gd name="T29" fmla="*/ 22 h 22"/>
                        <a:gd name="T30" fmla="*/ 59 w 119"/>
                        <a:gd name="T31" fmla="*/ 22 h 22"/>
                        <a:gd name="T32" fmla="*/ 74 w 119"/>
                        <a:gd name="T33" fmla="*/ 22 h 22"/>
                        <a:gd name="T34" fmla="*/ 89 w 119"/>
                        <a:gd name="T35" fmla="*/ 22 h 22"/>
                        <a:gd name="T36" fmla="*/ 104 w 119"/>
                        <a:gd name="T37" fmla="*/ 22 h 22"/>
                        <a:gd name="T38" fmla="*/ 119 w 119"/>
                        <a:gd name="T39" fmla="*/ 15 h 22"/>
                        <a:gd name="T40" fmla="*/ 119 w 119"/>
                        <a:gd name="T41" fmla="*/ 0 h 22"/>
                        <a:gd name="T42" fmla="*/ 112 w 119"/>
                        <a:gd name="T43" fmla="*/ 7 h 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9"/>
                        <a:gd name="T67" fmla="*/ 0 h 22"/>
                        <a:gd name="T68" fmla="*/ 119 w 119"/>
                        <a:gd name="T69" fmla="*/ 22 h 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9" h="22">
                          <a:moveTo>
                            <a:pt x="112" y="7"/>
                          </a:moveTo>
                          <a:lnTo>
                            <a:pt x="104" y="7"/>
                          </a:lnTo>
                          <a:lnTo>
                            <a:pt x="97" y="7"/>
                          </a:lnTo>
                          <a:lnTo>
                            <a:pt x="82" y="15"/>
                          </a:lnTo>
                          <a:lnTo>
                            <a:pt x="74" y="7"/>
                          </a:lnTo>
                          <a:lnTo>
                            <a:pt x="67" y="7"/>
                          </a:lnTo>
                          <a:lnTo>
                            <a:pt x="44" y="7"/>
                          </a:lnTo>
                          <a:lnTo>
                            <a:pt x="15" y="7"/>
                          </a:lnTo>
                          <a:lnTo>
                            <a:pt x="7" y="0"/>
                          </a:lnTo>
                          <a:lnTo>
                            <a:pt x="0" y="7"/>
                          </a:lnTo>
                          <a:lnTo>
                            <a:pt x="7" y="7"/>
                          </a:lnTo>
                          <a:lnTo>
                            <a:pt x="22" y="15"/>
                          </a:lnTo>
                          <a:lnTo>
                            <a:pt x="29" y="15"/>
                          </a:lnTo>
                          <a:lnTo>
                            <a:pt x="37" y="22"/>
                          </a:lnTo>
                          <a:lnTo>
                            <a:pt x="52" y="22"/>
                          </a:lnTo>
                          <a:lnTo>
                            <a:pt x="59" y="22"/>
                          </a:lnTo>
                          <a:lnTo>
                            <a:pt x="74" y="22"/>
                          </a:lnTo>
                          <a:lnTo>
                            <a:pt x="89" y="22"/>
                          </a:lnTo>
                          <a:lnTo>
                            <a:pt x="104" y="22"/>
                          </a:lnTo>
                          <a:lnTo>
                            <a:pt x="119" y="15"/>
                          </a:lnTo>
                          <a:lnTo>
                            <a:pt x="119" y="0"/>
                          </a:lnTo>
                          <a:lnTo>
                            <a:pt x="112" y="7"/>
                          </a:lnTo>
                          <a:close/>
                        </a:path>
                      </a:pathLst>
                    </a:custGeom>
                    <a:noFill/>
                    <a:ln w="11113">
                      <a:solidFill>
                        <a:srgbClr val="000000"/>
                      </a:solidFill>
                      <a:prstDash val="solid"/>
                      <a:round/>
                      <a:headEnd/>
                      <a:tailEnd/>
                    </a:ln>
                  </p:spPr>
                  <p:txBody>
                    <a:bodyPr/>
                    <a:lstStyle/>
                    <a:p>
                      <a:endParaRPr lang="en-GB"/>
                    </a:p>
                  </p:txBody>
                </p:sp>
                <p:grpSp>
                  <p:nvGrpSpPr>
                    <p:cNvPr id="32094" name="Group 473"/>
                    <p:cNvGrpSpPr>
                      <a:grpSpLocks/>
                    </p:cNvGrpSpPr>
                    <p:nvPr/>
                  </p:nvGrpSpPr>
                  <p:grpSpPr bwMode="auto">
                    <a:xfrm>
                      <a:off x="2134" y="2295"/>
                      <a:ext cx="127" cy="19"/>
                      <a:chOff x="2134" y="2295"/>
                      <a:chExt cx="127" cy="19"/>
                    </a:xfrm>
                  </p:grpSpPr>
                  <p:grpSp>
                    <p:nvGrpSpPr>
                      <p:cNvPr id="32095" name="Group 474"/>
                      <p:cNvGrpSpPr>
                        <a:grpSpLocks/>
                      </p:cNvGrpSpPr>
                      <p:nvPr/>
                    </p:nvGrpSpPr>
                    <p:grpSpPr bwMode="auto">
                      <a:xfrm>
                        <a:off x="2134" y="2295"/>
                        <a:ext cx="108" cy="19"/>
                        <a:chOff x="2134" y="2295"/>
                        <a:chExt cx="108" cy="19"/>
                      </a:xfrm>
                    </p:grpSpPr>
                    <p:sp>
                      <p:nvSpPr>
                        <p:cNvPr id="32098" name="Freeform 475"/>
                        <p:cNvSpPr>
                          <a:spLocks/>
                        </p:cNvSpPr>
                        <p:nvPr/>
                      </p:nvSpPr>
                      <p:spPr bwMode="auto">
                        <a:xfrm>
                          <a:off x="2138" y="2295"/>
                          <a:ext cx="104" cy="15"/>
                        </a:xfrm>
                        <a:custGeom>
                          <a:avLst/>
                          <a:gdLst>
                            <a:gd name="T0" fmla="*/ 104 w 104"/>
                            <a:gd name="T1" fmla="*/ 8 h 15"/>
                            <a:gd name="T2" fmla="*/ 89 w 104"/>
                            <a:gd name="T3" fmla="*/ 15 h 15"/>
                            <a:gd name="T4" fmla="*/ 67 w 104"/>
                            <a:gd name="T5" fmla="*/ 15 h 15"/>
                            <a:gd name="T6" fmla="*/ 44 w 104"/>
                            <a:gd name="T7" fmla="*/ 15 h 15"/>
                            <a:gd name="T8" fmla="*/ 22 w 104"/>
                            <a:gd name="T9" fmla="*/ 15 h 15"/>
                            <a:gd name="T10" fmla="*/ 7 w 104"/>
                            <a:gd name="T11" fmla="*/ 8 h 15"/>
                            <a:gd name="T12" fmla="*/ 0 w 104"/>
                            <a:gd name="T13" fmla="*/ 0 h 15"/>
                            <a:gd name="T14" fmla="*/ 0 60000 65536"/>
                            <a:gd name="T15" fmla="*/ 0 60000 65536"/>
                            <a:gd name="T16" fmla="*/ 0 60000 65536"/>
                            <a:gd name="T17" fmla="*/ 0 60000 65536"/>
                            <a:gd name="T18" fmla="*/ 0 60000 65536"/>
                            <a:gd name="T19" fmla="*/ 0 60000 65536"/>
                            <a:gd name="T20" fmla="*/ 0 60000 65536"/>
                            <a:gd name="T21" fmla="*/ 0 w 104"/>
                            <a:gd name="T22" fmla="*/ 0 h 15"/>
                            <a:gd name="T23" fmla="*/ 104 w 104"/>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 h="15">
                              <a:moveTo>
                                <a:pt x="104" y="8"/>
                              </a:moveTo>
                              <a:lnTo>
                                <a:pt x="89" y="15"/>
                              </a:lnTo>
                              <a:lnTo>
                                <a:pt x="67" y="15"/>
                              </a:lnTo>
                              <a:lnTo>
                                <a:pt x="44" y="15"/>
                              </a:lnTo>
                              <a:lnTo>
                                <a:pt x="22" y="15"/>
                              </a:lnTo>
                              <a:lnTo>
                                <a:pt x="7" y="8"/>
                              </a:lnTo>
                              <a:lnTo>
                                <a:pt x="0" y="0"/>
                              </a:lnTo>
                            </a:path>
                          </a:pathLst>
                        </a:custGeom>
                        <a:noFill/>
                        <a:ln w="11113">
                          <a:solidFill>
                            <a:srgbClr val="FFFFFF"/>
                          </a:solidFill>
                          <a:prstDash val="solid"/>
                          <a:round/>
                          <a:headEnd/>
                          <a:tailEnd/>
                        </a:ln>
                      </p:spPr>
                      <p:txBody>
                        <a:bodyPr/>
                        <a:lstStyle/>
                        <a:p>
                          <a:endParaRPr lang="en-GB"/>
                        </a:p>
                      </p:txBody>
                    </p:sp>
                    <p:sp>
                      <p:nvSpPr>
                        <p:cNvPr id="32099" name="Oval 476"/>
                        <p:cNvSpPr>
                          <a:spLocks noChangeArrowheads="1"/>
                        </p:cNvSpPr>
                        <p:nvPr/>
                      </p:nvSpPr>
                      <p:spPr bwMode="auto">
                        <a:xfrm>
                          <a:off x="2134" y="2307"/>
                          <a:ext cx="7" cy="7"/>
                        </a:xfrm>
                        <a:prstGeom prst="ellipse">
                          <a:avLst/>
                        </a:prstGeom>
                        <a:solidFill>
                          <a:srgbClr val="FFFF00"/>
                        </a:solidFill>
                        <a:ln w="9525">
                          <a:noFill/>
                          <a:round/>
                          <a:headEnd/>
                          <a:tailEnd/>
                        </a:ln>
                      </p:spPr>
                      <p:txBody>
                        <a:bodyPr/>
                        <a:lstStyle/>
                        <a:p>
                          <a:endParaRPr lang="en-GB"/>
                        </a:p>
                      </p:txBody>
                    </p:sp>
                    <p:sp>
                      <p:nvSpPr>
                        <p:cNvPr id="32100" name="Oval 477"/>
                        <p:cNvSpPr>
                          <a:spLocks noChangeArrowheads="1"/>
                        </p:cNvSpPr>
                        <p:nvPr/>
                      </p:nvSpPr>
                      <p:spPr bwMode="auto">
                        <a:xfrm>
                          <a:off x="2134" y="2307"/>
                          <a:ext cx="7" cy="7"/>
                        </a:xfrm>
                        <a:prstGeom prst="ellipse">
                          <a:avLst/>
                        </a:prstGeom>
                        <a:solidFill>
                          <a:srgbClr val="FFFF00"/>
                        </a:solidFill>
                        <a:ln w="11113">
                          <a:solidFill>
                            <a:srgbClr val="FFFFFF"/>
                          </a:solidFill>
                          <a:round/>
                          <a:headEnd/>
                          <a:tailEnd/>
                        </a:ln>
                      </p:spPr>
                      <p:txBody>
                        <a:bodyPr/>
                        <a:lstStyle/>
                        <a:p>
                          <a:endParaRPr lang="en-GB"/>
                        </a:p>
                      </p:txBody>
                    </p:sp>
                  </p:grpSp>
                  <p:sp>
                    <p:nvSpPr>
                      <p:cNvPr id="32096" name="Oval 478"/>
                      <p:cNvSpPr>
                        <a:spLocks noChangeArrowheads="1"/>
                      </p:cNvSpPr>
                      <p:nvPr/>
                    </p:nvSpPr>
                    <p:spPr bwMode="auto">
                      <a:xfrm>
                        <a:off x="2254" y="2307"/>
                        <a:ext cx="7" cy="7"/>
                      </a:xfrm>
                      <a:prstGeom prst="ellipse">
                        <a:avLst/>
                      </a:prstGeom>
                      <a:solidFill>
                        <a:srgbClr val="FFFF00"/>
                      </a:solidFill>
                      <a:ln w="9525">
                        <a:noFill/>
                        <a:round/>
                        <a:headEnd/>
                        <a:tailEnd/>
                      </a:ln>
                    </p:spPr>
                    <p:txBody>
                      <a:bodyPr/>
                      <a:lstStyle/>
                      <a:p>
                        <a:endParaRPr lang="en-GB"/>
                      </a:p>
                    </p:txBody>
                  </p:sp>
                  <p:sp>
                    <p:nvSpPr>
                      <p:cNvPr id="32097" name="Freeform 479"/>
                      <p:cNvSpPr>
                        <a:spLocks/>
                      </p:cNvSpPr>
                      <p:nvPr/>
                    </p:nvSpPr>
                    <p:spPr bwMode="auto">
                      <a:xfrm>
                        <a:off x="2250" y="230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083" name="Group 480"/>
                <p:cNvGrpSpPr>
                  <a:grpSpLocks/>
                </p:cNvGrpSpPr>
                <p:nvPr/>
              </p:nvGrpSpPr>
              <p:grpSpPr bwMode="auto">
                <a:xfrm>
                  <a:off x="2325" y="2265"/>
                  <a:ext cx="26" cy="34"/>
                  <a:chOff x="2325" y="2265"/>
                  <a:chExt cx="26" cy="34"/>
                </a:xfrm>
              </p:grpSpPr>
              <p:sp>
                <p:nvSpPr>
                  <p:cNvPr id="32084" name="AutoShape 481"/>
                  <p:cNvSpPr>
                    <a:spLocks noChangeArrowheads="1"/>
                  </p:cNvSpPr>
                  <p:nvPr/>
                </p:nvSpPr>
                <p:spPr bwMode="auto">
                  <a:xfrm>
                    <a:off x="2329" y="2269"/>
                    <a:ext cx="22" cy="30"/>
                  </a:xfrm>
                  <a:prstGeom prst="roundRect">
                    <a:avLst>
                      <a:gd name="adj" fmla="val 34093"/>
                    </a:avLst>
                  </a:prstGeom>
                  <a:solidFill>
                    <a:srgbClr val="FFFFFF"/>
                  </a:solidFill>
                  <a:ln w="9525">
                    <a:noFill/>
                    <a:round/>
                    <a:headEnd/>
                    <a:tailEnd/>
                  </a:ln>
                </p:spPr>
                <p:txBody>
                  <a:bodyPr/>
                  <a:lstStyle/>
                  <a:p>
                    <a:endParaRPr lang="en-GB"/>
                  </a:p>
                </p:txBody>
              </p:sp>
              <p:sp>
                <p:nvSpPr>
                  <p:cNvPr id="32085" name="Freeform 482"/>
                  <p:cNvSpPr>
                    <a:spLocks/>
                  </p:cNvSpPr>
                  <p:nvPr/>
                </p:nvSpPr>
                <p:spPr bwMode="auto">
                  <a:xfrm>
                    <a:off x="2325" y="2265"/>
                    <a:ext cx="15" cy="23"/>
                  </a:xfrm>
                  <a:custGeom>
                    <a:avLst/>
                    <a:gdLst>
                      <a:gd name="T0" fmla="*/ 15 w 15"/>
                      <a:gd name="T1" fmla="*/ 15 h 23"/>
                      <a:gd name="T2" fmla="*/ 15 w 15"/>
                      <a:gd name="T3" fmla="*/ 23 h 23"/>
                      <a:gd name="T4" fmla="*/ 7 w 15"/>
                      <a:gd name="T5" fmla="*/ 23 h 23"/>
                      <a:gd name="T6" fmla="*/ 7 w 15"/>
                      <a:gd name="T7" fmla="*/ 23 h 23"/>
                      <a:gd name="T8" fmla="*/ 0 w 15"/>
                      <a:gd name="T9" fmla="*/ 23 h 23"/>
                      <a:gd name="T10" fmla="*/ 0 w 15"/>
                      <a:gd name="T11" fmla="*/ 15 h 23"/>
                      <a:gd name="T12" fmla="*/ 0 w 15"/>
                      <a:gd name="T13" fmla="*/ 8 h 23"/>
                      <a:gd name="T14" fmla="*/ 0 w 15"/>
                      <a:gd name="T15" fmla="*/ 8 h 23"/>
                      <a:gd name="T16" fmla="*/ 7 w 15"/>
                      <a:gd name="T17" fmla="*/ 0 h 23"/>
                      <a:gd name="T18" fmla="*/ 7 w 15"/>
                      <a:gd name="T19" fmla="*/ 0 h 23"/>
                      <a:gd name="T20" fmla="*/ 15 w 15"/>
                      <a:gd name="T21" fmla="*/ 8 h 23"/>
                      <a:gd name="T22" fmla="*/ 15 w 15"/>
                      <a:gd name="T23" fmla="*/ 8 h 23"/>
                      <a:gd name="T24" fmla="*/ 15 w 15"/>
                      <a:gd name="T25" fmla="*/ 15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23"/>
                      <a:gd name="T41" fmla="*/ 15 w 15"/>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23">
                        <a:moveTo>
                          <a:pt x="15" y="15"/>
                        </a:moveTo>
                        <a:lnTo>
                          <a:pt x="15" y="23"/>
                        </a:lnTo>
                        <a:lnTo>
                          <a:pt x="7" y="23"/>
                        </a:lnTo>
                        <a:lnTo>
                          <a:pt x="0" y="23"/>
                        </a:lnTo>
                        <a:lnTo>
                          <a:pt x="0" y="15"/>
                        </a:lnTo>
                        <a:lnTo>
                          <a:pt x="0" y="8"/>
                        </a:lnTo>
                        <a:lnTo>
                          <a:pt x="7" y="0"/>
                        </a:lnTo>
                        <a:lnTo>
                          <a:pt x="15" y="8"/>
                        </a:lnTo>
                        <a:lnTo>
                          <a:pt x="15" y="15"/>
                        </a:lnTo>
                        <a:close/>
                      </a:path>
                    </a:pathLst>
                  </a:custGeom>
                  <a:solidFill>
                    <a:srgbClr val="FFFFFF"/>
                  </a:solidFill>
                  <a:ln w="11113">
                    <a:solidFill>
                      <a:srgbClr val="000000"/>
                    </a:solidFill>
                    <a:prstDash val="solid"/>
                    <a:round/>
                    <a:headEnd/>
                    <a:tailEnd/>
                  </a:ln>
                </p:spPr>
                <p:txBody>
                  <a:bodyPr/>
                  <a:lstStyle/>
                  <a:p>
                    <a:endParaRPr lang="en-GB"/>
                  </a:p>
                </p:txBody>
              </p:sp>
              <p:sp>
                <p:nvSpPr>
                  <p:cNvPr id="32086" name="Freeform 483"/>
                  <p:cNvSpPr>
                    <a:spLocks/>
                  </p:cNvSpPr>
                  <p:nvPr/>
                </p:nvSpPr>
                <p:spPr bwMode="auto">
                  <a:xfrm>
                    <a:off x="2325" y="2280"/>
                    <a:ext cx="15" cy="8"/>
                  </a:xfrm>
                  <a:custGeom>
                    <a:avLst/>
                    <a:gdLst>
                      <a:gd name="T0" fmla="*/ 15 w 15"/>
                      <a:gd name="T1" fmla="*/ 0 h 8"/>
                      <a:gd name="T2" fmla="*/ 15 w 15"/>
                      <a:gd name="T3" fmla="*/ 8 h 8"/>
                      <a:gd name="T4" fmla="*/ 7 w 15"/>
                      <a:gd name="T5" fmla="*/ 8 h 8"/>
                      <a:gd name="T6" fmla="*/ 7 w 15"/>
                      <a:gd name="T7" fmla="*/ 8 h 8"/>
                      <a:gd name="T8" fmla="*/ 7 w 15"/>
                      <a:gd name="T9" fmla="*/ 8 h 8"/>
                      <a:gd name="T10" fmla="*/ 0 w 15"/>
                      <a:gd name="T11" fmla="*/ 8 h 8"/>
                      <a:gd name="T12" fmla="*/ 0 w 15"/>
                      <a:gd name="T13" fmla="*/ 0 h 8"/>
                      <a:gd name="T14" fmla="*/ 7 w 15"/>
                      <a:gd name="T15" fmla="*/ 0 h 8"/>
                      <a:gd name="T16" fmla="*/ 7 w 15"/>
                      <a:gd name="T17" fmla="*/ 0 h 8"/>
                      <a:gd name="T18" fmla="*/ 15 w 15"/>
                      <a:gd name="T19" fmla="*/ 0 h 8"/>
                      <a:gd name="T20" fmla="*/ 15 w 15"/>
                      <a:gd name="T21" fmla="*/ 0 h 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8"/>
                      <a:gd name="T35" fmla="*/ 15 w 15"/>
                      <a:gd name="T36" fmla="*/ 8 h 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8">
                        <a:moveTo>
                          <a:pt x="15" y="0"/>
                        </a:moveTo>
                        <a:lnTo>
                          <a:pt x="15" y="8"/>
                        </a:lnTo>
                        <a:lnTo>
                          <a:pt x="7" y="8"/>
                        </a:lnTo>
                        <a:lnTo>
                          <a:pt x="0" y="8"/>
                        </a:lnTo>
                        <a:lnTo>
                          <a:pt x="0" y="0"/>
                        </a:lnTo>
                        <a:lnTo>
                          <a:pt x="7" y="0"/>
                        </a:lnTo>
                        <a:lnTo>
                          <a:pt x="15" y="0"/>
                        </a:lnTo>
                        <a:close/>
                      </a:path>
                    </a:pathLst>
                  </a:custGeom>
                  <a:noFill/>
                  <a:ln w="11113">
                    <a:solidFill>
                      <a:srgbClr val="000000"/>
                    </a:solidFill>
                    <a:prstDash val="solid"/>
                    <a:round/>
                    <a:headEnd/>
                    <a:tailEnd/>
                  </a:ln>
                </p:spPr>
                <p:txBody>
                  <a:bodyPr/>
                  <a:lstStyle/>
                  <a:p>
                    <a:endParaRPr lang="en-GB"/>
                  </a:p>
                </p:txBody>
              </p:sp>
              <p:sp>
                <p:nvSpPr>
                  <p:cNvPr id="32087" name="Oval 484"/>
                  <p:cNvSpPr>
                    <a:spLocks noChangeArrowheads="1"/>
                  </p:cNvSpPr>
                  <p:nvPr/>
                </p:nvSpPr>
                <p:spPr bwMode="auto">
                  <a:xfrm>
                    <a:off x="2329" y="2269"/>
                    <a:ext cx="22" cy="23"/>
                  </a:xfrm>
                  <a:prstGeom prst="ellipse">
                    <a:avLst/>
                  </a:prstGeom>
                  <a:solidFill>
                    <a:srgbClr val="FFFFFF"/>
                  </a:solidFill>
                  <a:ln w="9525">
                    <a:noFill/>
                    <a:round/>
                    <a:headEnd/>
                    <a:tailEnd/>
                  </a:ln>
                </p:spPr>
                <p:txBody>
                  <a:bodyPr/>
                  <a:lstStyle/>
                  <a:p>
                    <a:endParaRPr lang="en-GB"/>
                  </a:p>
                </p:txBody>
              </p:sp>
              <p:sp>
                <p:nvSpPr>
                  <p:cNvPr id="32088" name="Oval 485"/>
                  <p:cNvSpPr>
                    <a:spLocks noChangeArrowheads="1"/>
                  </p:cNvSpPr>
                  <p:nvPr/>
                </p:nvSpPr>
                <p:spPr bwMode="auto">
                  <a:xfrm>
                    <a:off x="2329" y="2269"/>
                    <a:ext cx="22" cy="23"/>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925" name="Group 486"/>
              <p:cNvGrpSpPr>
                <a:grpSpLocks/>
              </p:cNvGrpSpPr>
              <p:nvPr/>
            </p:nvGrpSpPr>
            <p:grpSpPr bwMode="auto">
              <a:xfrm>
                <a:off x="2138" y="1749"/>
                <a:ext cx="220" cy="94"/>
                <a:chOff x="2138" y="1749"/>
                <a:chExt cx="220" cy="94"/>
              </a:xfrm>
            </p:grpSpPr>
            <p:grpSp>
              <p:nvGrpSpPr>
                <p:cNvPr id="32064" name="Group 487"/>
                <p:cNvGrpSpPr>
                  <a:grpSpLocks/>
                </p:cNvGrpSpPr>
                <p:nvPr/>
              </p:nvGrpSpPr>
              <p:grpSpPr bwMode="auto">
                <a:xfrm>
                  <a:off x="2254" y="1749"/>
                  <a:ext cx="104" cy="94"/>
                  <a:chOff x="2254" y="1749"/>
                  <a:chExt cx="104" cy="94"/>
                </a:xfrm>
              </p:grpSpPr>
              <p:sp>
                <p:nvSpPr>
                  <p:cNvPr id="32069" name="Freeform 488"/>
                  <p:cNvSpPr>
                    <a:spLocks/>
                  </p:cNvSpPr>
                  <p:nvPr/>
                </p:nvSpPr>
                <p:spPr bwMode="auto">
                  <a:xfrm>
                    <a:off x="2261" y="1783"/>
                    <a:ext cx="97" cy="60"/>
                  </a:xfrm>
                  <a:custGeom>
                    <a:avLst/>
                    <a:gdLst>
                      <a:gd name="T0" fmla="*/ 0 w 97"/>
                      <a:gd name="T1" fmla="*/ 15 h 60"/>
                      <a:gd name="T2" fmla="*/ 0 w 97"/>
                      <a:gd name="T3" fmla="*/ 7 h 60"/>
                      <a:gd name="T4" fmla="*/ 8 w 97"/>
                      <a:gd name="T5" fmla="*/ 7 h 60"/>
                      <a:gd name="T6" fmla="*/ 15 w 97"/>
                      <a:gd name="T7" fmla="*/ 7 h 60"/>
                      <a:gd name="T8" fmla="*/ 23 w 97"/>
                      <a:gd name="T9" fmla="*/ 7 h 60"/>
                      <a:gd name="T10" fmla="*/ 45 w 97"/>
                      <a:gd name="T11" fmla="*/ 7 h 60"/>
                      <a:gd name="T12" fmla="*/ 60 w 97"/>
                      <a:gd name="T13" fmla="*/ 7 h 60"/>
                      <a:gd name="T14" fmla="*/ 75 w 97"/>
                      <a:gd name="T15" fmla="*/ 7 h 60"/>
                      <a:gd name="T16" fmla="*/ 82 w 97"/>
                      <a:gd name="T17" fmla="*/ 0 h 60"/>
                      <a:gd name="T18" fmla="*/ 97 w 97"/>
                      <a:gd name="T19" fmla="*/ 7 h 60"/>
                      <a:gd name="T20" fmla="*/ 97 w 97"/>
                      <a:gd name="T21" fmla="*/ 30 h 60"/>
                      <a:gd name="T22" fmla="*/ 97 w 97"/>
                      <a:gd name="T23" fmla="*/ 37 h 60"/>
                      <a:gd name="T24" fmla="*/ 97 w 97"/>
                      <a:gd name="T25" fmla="*/ 45 h 60"/>
                      <a:gd name="T26" fmla="*/ 97 w 97"/>
                      <a:gd name="T27" fmla="*/ 52 h 60"/>
                      <a:gd name="T28" fmla="*/ 97 w 97"/>
                      <a:gd name="T29" fmla="*/ 60 h 60"/>
                      <a:gd name="T30" fmla="*/ 90 w 97"/>
                      <a:gd name="T31" fmla="*/ 60 h 60"/>
                      <a:gd name="T32" fmla="*/ 82 w 97"/>
                      <a:gd name="T33" fmla="*/ 60 h 60"/>
                      <a:gd name="T34" fmla="*/ 82 w 97"/>
                      <a:gd name="T35" fmla="*/ 52 h 60"/>
                      <a:gd name="T36" fmla="*/ 82 w 97"/>
                      <a:gd name="T37" fmla="*/ 45 h 60"/>
                      <a:gd name="T38" fmla="*/ 82 w 97"/>
                      <a:gd name="T39" fmla="*/ 37 h 60"/>
                      <a:gd name="T40" fmla="*/ 75 w 97"/>
                      <a:gd name="T41" fmla="*/ 30 h 60"/>
                      <a:gd name="T42" fmla="*/ 68 w 97"/>
                      <a:gd name="T43" fmla="*/ 22 h 60"/>
                      <a:gd name="T44" fmla="*/ 60 w 97"/>
                      <a:gd name="T45" fmla="*/ 22 h 60"/>
                      <a:gd name="T46" fmla="*/ 38 w 97"/>
                      <a:gd name="T47" fmla="*/ 22 h 60"/>
                      <a:gd name="T48" fmla="*/ 23 w 97"/>
                      <a:gd name="T49" fmla="*/ 22 h 60"/>
                      <a:gd name="T50" fmla="*/ 8 w 97"/>
                      <a:gd name="T51" fmla="*/ 22 h 60"/>
                      <a:gd name="T52" fmla="*/ 0 w 97"/>
                      <a:gd name="T53" fmla="*/ 22 h 60"/>
                      <a:gd name="T54" fmla="*/ 0 w 97"/>
                      <a:gd name="T55" fmla="*/ 15 h 6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7"/>
                      <a:gd name="T85" fmla="*/ 0 h 60"/>
                      <a:gd name="T86" fmla="*/ 97 w 97"/>
                      <a:gd name="T87" fmla="*/ 60 h 6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7" h="60">
                        <a:moveTo>
                          <a:pt x="0" y="15"/>
                        </a:moveTo>
                        <a:lnTo>
                          <a:pt x="0" y="7"/>
                        </a:lnTo>
                        <a:lnTo>
                          <a:pt x="8" y="7"/>
                        </a:lnTo>
                        <a:lnTo>
                          <a:pt x="15" y="7"/>
                        </a:lnTo>
                        <a:lnTo>
                          <a:pt x="23" y="7"/>
                        </a:lnTo>
                        <a:lnTo>
                          <a:pt x="45" y="7"/>
                        </a:lnTo>
                        <a:lnTo>
                          <a:pt x="60" y="7"/>
                        </a:lnTo>
                        <a:lnTo>
                          <a:pt x="75" y="7"/>
                        </a:lnTo>
                        <a:lnTo>
                          <a:pt x="82" y="0"/>
                        </a:lnTo>
                        <a:lnTo>
                          <a:pt x="97" y="7"/>
                        </a:lnTo>
                        <a:lnTo>
                          <a:pt x="97" y="30"/>
                        </a:lnTo>
                        <a:lnTo>
                          <a:pt x="97" y="37"/>
                        </a:lnTo>
                        <a:lnTo>
                          <a:pt x="97" y="45"/>
                        </a:lnTo>
                        <a:lnTo>
                          <a:pt x="97" y="52"/>
                        </a:lnTo>
                        <a:lnTo>
                          <a:pt x="97" y="60"/>
                        </a:lnTo>
                        <a:lnTo>
                          <a:pt x="90" y="60"/>
                        </a:lnTo>
                        <a:lnTo>
                          <a:pt x="82" y="60"/>
                        </a:lnTo>
                        <a:lnTo>
                          <a:pt x="82" y="52"/>
                        </a:lnTo>
                        <a:lnTo>
                          <a:pt x="82" y="45"/>
                        </a:lnTo>
                        <a:lnTo>
                          <a:pt x="82" y="37"/>
                        </a:lnTo>
                        <a:lnTo>
                          <a:pt x="75" y="30"/>
                        </a:lnTo>
                        <a:lnTo>
                          <a:pt x="68" y="22"/>
                        </a:lnTo>
                        <a:lnTo>
                          <a:pt x="60" y="22"/>
                        </a:lnTo>
                        <a:lnTo>
                          <a:pt x="38" y="22"/>
                        </a:lnTo>
                        <a:lnTo>
                          <a:pt x="23" y="22"/>
                        </a:lnTo>
                        <a:lnTo>
                          <a:pt x="8" y="22"/>
                        </a:lnTo>
                        <a:lnTo>
                          <a:pt x="0" y="22"/>
                        </a:lnTo>
                        <a:lnTo>
                          <a:pt x="0" y="15"/>
                        </a:lnTo>
                        <a:close/>
                      </a:path>
                    </a:pathLst>
                  </a:custGeom>
                  <a:solidFill>
                    <a:srgbClr val="FFFFFF"/>
                  </a:solidFill>
                  <a:ln w="9525">
                    <a:noFill/>
                    <a:round/>
                    <a:headEnd/>
                    <a:tailEnd/>
                  </a:ln>
                </p:spPr>
                <p:txBody>
                  <a:bodyPr/>
                  <a:lstStyle/>
                  <a:p>
                    <a:endParaRPr lang="en-GB"/>
                  </a:p>
                </p:txBody>
              </p:sp>
              <p:sp>
                <p:nvSpPr>
                  <p:cNvPr id="32070" name="Freeform 489"/>
                  <p:cNvSpPr>
                    <a:spLocks/>
                  </p:cNvSpPr>
                  <p:nvPr/>
                </p:nvSpPr>
                <p:spPr bwMode="auto">
                  <a:xfrm>
                    <a:off x="2257" y="1779"/>
                    <a:ext cx="98" cy="60"/>
                  </a:xfrm>
                  <a:custGeom>
                    <a:avLst/>
                    <a:gdLst>
                      <a:gd name="T0" fmla="*/ 0 w 98"/>
                      <a:gd name="T1" fmla="*/ 15 h 60"/>
                      <a:gd name="T2" fmla="*/ 0 w 98"/>
                      <a:gd name="T3" fmla="*/ 7 h 60"/>
                      <a:gd name="T4" fmla="*/ 8 w 98"/>
                      <a:gd name="T5" fmla="*/ 7 h 60"/>
                      <a:gd name="T6" fmla="*/ 15 w 98"/>
                      <a:gd name="T7" fmla="*/ 7 h 60"/>
                      <a:gd name="T8" fmla="*/ 23 w 98"/>
                      <a:gd name="T9" fmla="*/ 7 h 60"/>
                      <a:gd name="T10" fmla="*/ 45 w 98"/>
                      <a:gd name="T11" fmla="*/ 7 h 60"/>
                      <a:gd name="T12" fmla="*/ 60 w 98"/>
                      <a:gd name="T13" fmla="*/ 7 h 60"/>
                      <a:gd name="T14" fmla="*/ 75 w 98"/>
                      <a:gd name="T15" fmla="*/ 7 h 60"/>
                      <a:gd name="T16" fmla="*/ 83 w 98"/>
                      <a:gd name="T17" fmla="*/ 7 h 60"/>
                      <a:gd name="T18" fmla="*/ 83 w 98"/>
                      <a:gd name="T19" fmla="*/ 0 h 60"/>
                      <a:gd name="T20" fmla="*/ 98 w 98"/>
                      <a:gd name="T21" fmla="*/ 7 h 60"/>
                      <a:gd name="T22" fmla="*/ 98 w 98"/>
                      <a:gd name="T23" fmla="*/ 30 h 60"/>
                      <a:gd name="T24" fmla="*/ 98 w 98"/>
                      <a:gd name="T25" fmla="*/ 37 h 60"/>
                      <a:gd name="T26" fmla="*/ 98 w 98"/>
                      <a:gd name="T27" fmla="*/ 45 h 60"/>
                      <a:gd name="T28" fmla="*/ 98 w 98"/>
                      <a:gd name="T29" fmla="*/ 52 h 60"/>
                      <a:gd name="T30" fmla="*/ 98 w 98"/>
                      <a:gd name="T31" fmla="*/ 60 h 60"/>
                      <a:gd name="T32" fmla="*/ 90 w 98"/>
                      <a:gd name="T33" fmla="*/ 60 h 60"/>
                      <a:gd name="T34" fmla="*/ 83 w 98"/>
                      <a:gd name="T35" fmla="*/ 60 h 60"/>
                      <a:gd name="T36" fmla="*/ 83 w 98"/>
                      <a:gd name="T37" fmla="*/ 52 h 60"/>
                      <a:gd name="T38" fmla="*/ 83 w 98"/>
                      <a:gd name="T39" fmla="*/ 45 h 60"/>
                      <a:gd name="T40" fmla="*/ 83 w 98"/>
                      <a:gd name="T41" fmla="*/ 37 h 60"/>
                      <a:gd name="T42" fmla="*/ 75 w 98"/>
                      <a:gd name="T43" fmla="*/ 30 h 60"/>
                      <a:gd name="T44" fmla="*/ 75 w 98"/>
                      <a:gd name="T45" fmla="*/ 22 h 60"/>
                      <a:gd name="T46" fmla="*/ 60 w 98"/>
                      <a:gd name="T47" fmla="*/ 22 h 60"/>
                      <a:gd name="T48" fmla="*/ 45 w 98"/>
                      <a:gd name="T49" fmla="*/ 22 h 60"/>
                      <a:gd name="T50" fmla="*/ 23 w 98"/>
                      <a:gd name="T51" fmla="*/ 22 h 60"/>
                      <a:gd name="T52" fmla="*/ 8 w 98"/>
                      <a:gd name="T53" fmla="*/ 22 h 60"/>
                      <a:gd name="T54" fmla="*/ 0 w 98"/>
                      <a:gd name="T55" fmla="*/ 22 h 60"/>
                      <a:gd name="T56" fmla="*/ 0 w 98"/>
                      <a:gd name="T57" fmla="*/ 15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98"/>
                      <a:gd name="T88" fmla="*/ 0 h 60"/>
                      <a:gd name="T89" fmla="*/ 98 w 98"/>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98" h="60">
                        <a:moveTo>
                          <a:pt x="0" y="15"/>
                        </a:moveTo>
                        <a:lnTo>
                          <a:pt x="0" y="7"/>
                        </a:lnTo>
                        <a:lnTo>
                          <a:pt x="8" y="7"/>
                        </a:lnTo>
                        <a:lnTo>
                          <a:pt x="15" y="7"/>
                        </a:lnTo>
                        <a:lnTo>
                          <a:pt x="23" y="7"/>
                        </a:lnTo>
                        <a:lnTo>
                          <a:pt x="45" y="7"/>
                        </a:lnTo>
                        <a:lnTo>
                          <a:pt x="60" y="7"/>
                        </a:lnTo>
                        <a:lnTo>
                          <a:pt x="75" y="7"/>
                        </a:lnTo>
                        <a:lnTo>
                          <a:pt x="83" y="7"/>
                        </a:lnTo>
                        <a:lnTo>
                          <a:pt x="83" y="0"/>
                        </a:lnTo>
                        <a:lnTo>
                          <a:pt x="98" y="7"/>
                        </a:lnTo>
                        <a:lnTo>
                          <a:pt x="98" y="30"/>
                        </a:lnTo>
                        <a:lnTo>
                          <a:pt x="98" y="37"/>
                        </a:lnTo>
                        <a:lnTo>
                          <a:pt x="98" y="45"/>
                        </a:lnTo>
                        <a:lnTo>
                          <a:pt x="98" y="52"/>
                        </a:lnTo>
                        <a:lnTo>
                          <a:pt x="98" y="60"/>
                        </a:lnTo>
                        <a:lnTo>
                          <a:pt x="90" y="60"/>
                        </a:lnTo>
                        <a:lnTo>
                          <a:pt x="83" y="60"/>
                        </a:lnTo>
                        <a:lnTo>
                          <a:pt x="83" y="52"/>
                        </a:lnTo>
                        <a:lnTo>
                          <a:pt x="83" y="45"/>
                        </a:lnTo>
                        <a:lnTo>
                          <a:pt x="83" y="37"/>
                        </a:lnTo>
                        <a:lnTo>
                          <a:pt x="75" y="30"/>
                        </a:lnTo>
                        <a:lnTo>
                          <a:pt x="75" y="22"/>
                        </a:lnTo>
                        <a:lnTo>
                          <a:pt x="60" y="22"/>
                        </a:lnTo>
                        <a:lnTo>
                          <a:pt x="45" y="22"/>
                        </a:lnTo>
                        <a:lnTo>
                          <a:pt x="23" y="22"/>
                        </a:lnTo>
                        <a:lnTo>
                          <a:pt x="8" y="22"/>
                        </a:lnTo>
                        <a:lnTo>
                          <a:pt x="0" y="22"/>
                        </a:lnTo>
                        <a:lnTo>
                          <a:pt x="0" y="15"/>
                        </a:lnTo>
                        <a:close/>
                      </a:path>
                    </a:pathLst>
                  </a:custGeom>
                  <a:noFill/>
                  <a:ln w="11113">
                    <a:solidFill>
                      <a:srgbClr val="000000"/>
                    </a:solidFill>
                    <a:prstDash val="solid"/>
                    <a:round/>
                    <a:headEnd/>
                    <a:tailEnd/>
                  </a:ln>
                </p:spPr>
                <p:txBody>
                  <a:bodyPr/>
                  <a:lstStyle/>
                  <a:p>
                    <a:endParaRPr lang="en-GB"/>
                  </a:p>
                </p:txBody>
              </p:sp>
              <p:grpSp>
                <p:nvGrpSpPr>
                  <p:cNvPr id="32071" name="Group 490"/>
                  <p:cNvGrpSpPr>
                    <a:grpSpLocks/>
                  </p:cNvGrpSpPr>
                  <p:nvPr/>
                </p:nvGrpSpPr>
                <p:grpSpPr bwMode="auto">
                  <a:xfrm>
                    <a:off x="2340" y="1809"/>
                    <a:ext cx="18" cy="34"/>
                    <a:chOff x="2340" y="1809"/>
                    <a:chExt cx="18" cy="34"/>
                  </a:xfrm>
                </p:grpSpPr>
                <p:sp>
                  <p:nvSpPr>
                    <p:cNvPr id="32077" name="Freeform 491"/>
                    <p:cNvSpPr>
                      <a:spLocks/>
                    </p:cNvSpPr>
                    <p:nvPr/>
                  </p:nvSpPr>
                  <p:spPr bwMode="auto">
                    <a:xfrm>
                      <a:off x="2343" y="1813"/>
                      <a:ext cx="8" cy="30"/>
                    </a:xfrm>
                    <a:custGeom>
                      <a:avLst/>
                      <a:gdLst>
                        <a:gd name="T0" fmla="*/ 8 w 8"/>
                        <a:gd name="T1" fmla="*/ 0 h 30"/>
                        <a:gd name="T2" fmla="*/ 8 w 8"/>
                        <a:gd name="T3" fmla="*/ 7 h 30"/>
                        <a:gd name="T4" fmla="*/ 8 w 8"/>
                        <a:gd name="T5" fmla="*/ 15 h 30"/>
                        <a:gd name="T6" fmla="*/ 8 w 8"/>
                        <a:gd name="T7" fmla="*/ 22 h 30"/>
                        <a:gd name="T8" fmla="*/ 8 w 8"/>
                        <a:gd name="T9" fmla="*/ 30 h 30"/>
                        <a:gd name="T10" fmla="*/ 0 w 8"/>
                        <a:gd name="T11" fmla="*/ 30 h 30"/>
                        <a:gd name="T12" fmla="*/ 0 w 8"/>
                        <a:gd name="T13" fmla="*/ 22 h 30"/>
                        <a:gd name="T14" fmla="*/ 8 w 8"/>
                        <a:gd name="T15" fmla="*/ 22 h 30"/>
                        <a:gd name="T16" fmla="*/ 8 w 8"/>
                        <a:gd name="T17" fmla="*/ 15 h 30"/>
                        <a:gd name="T18" fmla="*/ 8 w 8"/>
                        <a:gd name="T19" fmla="*/ 7 h 30"/>
                        <a:gd name="T20" fmla="*/ 0 w 8"/>
                        <a:gd name="T21" fmla="*/ 0 h 30"/>
                        <a:gd name="T22" fmla="*/ 8 w 8"/>
                        <a:gd name="T23" fmla="*/ 0 h 3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
                        <a:gd name="T37" fmla="*/ 0 h 30"/>
                        <a:gd name="T38" fmla="*/ 8 w 8"/>
                        <a:gd name="T39" fmla="*/ 30 h 3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 h="30">
                          <a:moveTo>
                            <a:pt x="8" y="0"/>
                          </a:moveTo>
                          <a:lnTo>
                            <a:pt x="8" y="7"/>
                          </a:lnTo>
                          <a:lnTo>
                            <a:pt x="8" y="15"/>
                          </a:lnTo>
                          <a:lnTo>
                            <a:pt x="8" y="22"/>
                          </a:lnTo>
                          <a:lnTo>
                            <a:pt x="8" y="30"/>
                          </a:lnTo>
                          <a:lnTo>
                            <a:pt x="0" y="30"/>
                          </a:lnTo>
                          <a:lnTo>
                            <a:pt x="0" y="22"/>
                          </a:lnTo>
                          <a:lnTo>
                            <a:pt x="8" y="22"/>
                          </a:lnTo>
                          <a:lnTo>
                            <a:pt x="8" y="15"/>
                          </a:lnTo>
                          <a:lnTo>
                            <a:pt x="8" y="7"/>
                          </a:lnTo>
                          <a:lnTo>
                            <a:pt x="0" y="0"/>
                          </a:lnTo>
                          <a:lnTo>
                            <a:pt x="8" y="0"/>
                          </a:lnTo>
                          <a:close/>
                        </a:path>
                      </a:pathLst>
                    </a:custGeom>
                    <a:solidFill>
                      <a:srgbClr val="FFFFFF"/>
                    </a:solidFill>
                    <a:ln w="9525">
                      <a:noFill/>
                      <a:round/>
                      <a:headEnd/>
                      <a:tailEnd/>
                    </a:ln>
                  </p:spPr>
                  <p:txBody>
                    <a:bodyPr/>
                    <a:lstStyle/>
                    <a:p>
                      <a:endParaRPr lang="en-GB"/>
                    </a:p>
                  </p:txBody>
                </p:sp>
                <p:sp>
                  <p:nvSpPr>
                    <p:cNvPr id="32078" name="Freeform 492"/>
                    <p:cNvSpPr>
                      <a:spLocks/>
                    </p:cNvSpPr>
                    <p:nvPr/>
                  </p:nvSpPr>
                  <p:spPr bwMode="auto">
                    <a:xfrm>
                      <a:off x="2340" y="1809"/>
                      <a:ext cx="15" cy="30"/>
                    </a:xfrm>
                    <a:custGeom>
                      <a:avLst/>
                      <a:gdLst>
                        <a:gd name="T0" fmla="*/ 15 w 15"/>
                        <a:gd name="T1" fmla="*/ 0 h 30"/>
                        <a:gd name="T2" fmla="*/ 15 w 15"/>
                        <a:gd name="T3" fmla="*/ 7 h 30"/>
                        <a:gd name="T4" fmla="*/ 7 w 15"/>
                        <a:gd name="T5" fmla="*/ 7 h 30"/>
                        <a:gd name="T6" fmla="*/ 7 w 15"/>
                        <a:gd name="T7" fmla="*/ 15 h 30"/>
                        <a:gd name="T8" fmla="*/ 7 w 15"/>
                        <a:gd name="T9" fmla="*/ 22 h 30"/>
                        <a:gd name="T10" fmla="*/ 15 w 15"/>
                        <a:gd name="T11" fmla="*/ 22 h 30"/>
                        <a:gd name="T12" fmla="*/ 15 w 15"/>
                        <a:gd name="T13" fmla="*/ 30 h 30"/>
                        <a:gd name="T14" fmla="*/ 7 w 15"/>
                        <a:gd name="T15" fmla="*/ 30 h 30"/>
                        <a:gd name="T16" fmla="*/ 0 w 15"/>
                        <a:gd name="T17" fmla="*/ 30 h 30"/>
                        <a:gd name="T18" fmla="*/ 0 w 15"/>
                        <a:gd name="T19" fmla="*/ 22 h 30"/>
                        <a:gd name="T20" fmla="*/ 7 w 15"/>
                        <a:gd name="T21" fmla="*/ 22 h 30"/>
                        <a:gd name="T22" fmla="*/ 7 w 15"/>
                        <a:gd name="T23" fmla="*/ 15 h 30"/>
                        <a:gd name="T24" fmla="*/ 7 w 15"/>
                        <a:gd name="T25" fmla="*/ 7 h 30"/>
                        <a:gd name="T26" fmla="*/ 0 w 15"/>
                        <a:gd name="T27" fmla="*/ 0 h 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30"/>
                        <a:gd name="T44" fmla="*/ 15 w 15"/>
                        <a:gd name="T45" fmla="*/ 30 h 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30">
                          <a:moveTo>
                            <a:pt x="15" y="0"/>
                          </a:moveTo>
                          <a:lnTo>
                            <a:pt x="15" y="7"/>
                          </a:lnTo>
                          <a:lnTo>
                            <a:pt x="7" y="7"/>
                          </a:lnTo>
                          <a:lnTo>
                            <a:pt x="7" y="15"/>
                          </a:lnTo>
                          <a:lnTo>
                            <a:pt x="7" y="22"/>
                          </a:lnTo>
                          <a:lnTo>
                            <a:pt x="15" y="22"/>
                          </a:lnTo>
                          <a:lnTo>
                            <a:pt x="15" y="30"/>
                          </a:lnTo>
                          <a:lnTo>
                            <a:pt x="7" y="30"/>
                          </a:lnTo>
                          <a:lnTo>
                            <a:pt x="0" y="30"/>
                          </a:lnTo>
                          <a:lnTo>
                            <a:pt x="0" y="22"/>
                          </a:lnTo>
                          <a:lnTo>
                            <a:pt x="7" y="22"/>
                          </a:lnTo>
                          <a:lnTo>
                            <a:pt x="7" y="15"/>
                          </a:lnTo>
                          <a:lnTo>
                            <a:pt x="7" y="7"/>
                          </a:lnTo>
                          <a:lnTo>
                            <a:pt x="0" y="0"/>
                          </a:lnTo>
                        </a:path>
                      </a:pathLst>
                    </a:custGeom>
                    <a:noFill/>
                    <a:ln w="11113">
                      <a:solidFill>
                        <a:srgbClr val="000000"/>
                      </a:solidFill>
                      <a:prstDash val="solid"/>
                      <a:round/>
                      <a:headEnd/>
                      <a:tailEnd/>
                    </a:ln>
                  </p:spPr>
                  <p:txBody>
                    <a:bodyPr/>
                    <a:lstStyle/>
                    <a:p>
                      <a:endParaRPr lang="en-GB"/>
                    </a:p>
                  </p:txBody>
                </p:sp>
                <p:sp>
                  <p:nvSpPr>
                    <p:cNvPr id="32079" name="Line 493"/>
                    <p:cNvSpPr>
                      <a:spLocks noChangeShapeType="1"/>
                    </p:cNvSpPr>
                    <p:nvPr/>
                  </p:nvSpPr>
                  <p:spPr bwMode="auto">
                    <a:xfrm flipH="1">
                      <a:off x="2343" y="1831"/>
                      <a:ext cx="15" cy="1"/>
                    </a:xfrm>
                    <a:prstGeom prst="line">
                      <a:avLst/>
                    </a:prstGeom>
                    <a:noFill/>
                    <a:ln w="1588">
                      <a:solidFill>
                        <a:srgbClr val="000000"/>
                      </a:solidFill>
                      <a:round/>
                      <a:headEnd/>
                      <a:tailEnd/>
                    </a:ln>
                  </p:spPr>
                  <p:txBody>
                    <a:bodyPr/>
                    <a:lstStyle/>
                    <a:p>
                      <a:endParaRPr lang="en-GB"/>
                    </a:p>
                  </p:txBody>
                </p:sp>
                <p:sp>
                  <p:nvSpPr>
                    <p:cNvPr id="32080" name="Line 494"/>
                    <p:cNvSpPr>
                      <a:spLocks noChangeShapeType="1"/>
                    </p:cNvSpPr>
                    <p:nvPr/>
                  </p:nvSpPr>
                  <p:spPr bwMode="auto">
                    <a:xfrm flipH="1">
                      <a:off x="2343" y="1839"/>
                      <a:ext cx="15" cy="1"/>
                    </a:xfrm>
                    <a:prstGeom prst="line">
                      <a:avLst/>
                    </a:prstGeom>
                    <a:noFill/>
                    <a:ln w="1588">
                      <a:solidFill>
                        <a:srgbClr val="000000"/>
                      </a:solidFill>
                      <a:round/>
                      <a:headEnd/>
                      <a:tailEnd/>
                    </a:ln>
                  </p:spPr>
                  <p:txBody>
                    <a:bodyPr/>
                    <a:lstStyle/>
                    <a:p>
                      <a:endParaRPr lang="en-GB"/>
                    </a:p>
                  </p:txBody>
                </p:sp>
              </p:grpSp>
              <p:sp>
                <p:nvSpPr>
                  <p:cNvPr id="32072" name="Rectangle 495"/>
                  <p:cNvSpPr>
                    <a:spLocks noChangeArrowheads="1"/>
                  </p:cNvSpPr>
                  <p:nvPr/>
                </p:nvSpPr>
                <p:spPr bwMode="auto">
                  <a:xfrm>
                    <a:off x="2314" y="1790"/>
                    <a:ext cx="15" cy="23"/>
                  </a:xfrm>
                  <a:prstGeom prst="rect">
                    <a:avLst/>
                  </a:prstGeom>
                  <a:solidFill>
                    <a:srgbClr val="000000"/>
                  </a:solidFill>
                  <a:ln w="11113">
                    <a:solidFill>
                      <a:srgbClr val="000000"/>
                    </a:solidFill>
                    <a:miter lim="800000"/>
                    <a:headEnd/>
                    <a:tailEnd/>
                  </a:ln>
                </p:spPr>
                <p:txBody>
                  <a:bodyPr/>
                  <a:lstStyle/>
                  <a:p>
                    <a:endParaRPr lang="en-GB"/>
                  </a:p>
                </p:txBody>
              </p:sp>
              <p:sp>
                <p:nvSpPr>
                  <p:cNvPr id="32073" name="Freeform 496"/>
                  <p:cNvSpPr>
                    <a:spLocks/>
                  </p:cNvSpPr>
                  <p:nvPr/>
                </p:nvSpPr>
                <p:spPr bwMode="auto">
                  <a:xfrm>
                    <a:off x="2254" y="1783"/>
                    <a:ext cx="82" cy="7"/>
                  </a:xfrm>
                  <a:custGeom>
                    <a:avLst/>
                    <a:gdLst>
                      <a:gd name="T0" fmla="*/ 0 w 82"/>
                      <a:gd name="T1" fmla="*/ 7 h 7"/>
                      <a:gd name="T2" fmla="*/ 7 w 82"/>
                      <a:gd name="T3" fmla="*/ 7 h 7"/>
                      <a:gd name="T4" fmla="*/ 15 w 82"/>
                      <a:gd name="T5" fmla="*/ 7 h 7"/>
                      <a:gd name="T6" fmla="*/ 22 w 82"/>
                      <a:gd name="T7" fmla="*/ 7 h 7"/>
                      <a:gd name="T8" fmla="*/ 37 w 82"/>
                      <a:gd name="T9" fmla="*/ 7 h 7"/>
                      <a:gd name="T10" fmla="*/ 52 w 82"/>
                      <a:gd name="T11" fmla="*/ 7 h 7"/>
                      <a:gd name="T12" fmla="*/ 67 w 82"/>
                      <a:gd name="T13" fmla="*/ 7 h 7"/>
                      <a:gd name="T14" fmla="*/ 75 w 82"/>
                      <a:gd name="T15" fmla="*/ 0 h 7"/>
                      <a:gd name="T16" fmla="*/ 82 w 82"/>
                      <a:gd name="T17" fmla="*/ 0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
                      <a:gd name="T28" fmla="*/ 0 h 7"/>
                      <a:gd name="T29" fmla="*/ 82 w 82"/>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 h="7">
                        <a:moveTo>
                          <a:pt x="0" y="7"/>
                        </a:moveTo>
                        <a:lnTo>
                          <a:pt x="7" y="7"/>
                        </a:lnTo>
                        <a:lnTo>
                          <a:pt x="15" y="7"/>
                        </a:lnTo>
                        <a:lnTo>
                          <a:pt x="22" y="7"/>
                        </a:lnTo>
                        <a:lnTo>
                          <a:pt x="37" y="7"/>
                        </a:lnTo>
                        <a:lnTo>
                          <a:pt x="52" y="7"/>
                        </a:lnTo>
                        <a:lnTo>
                          <a:pt x="67" y="7"/>
                        </a:lnTo>
                        <a:lnTo>
                          <a:pt x="75" y="0"/>
                        </a:lnTo>
                        <a:lnTo>
                          <a:pt x="82" y="0"/>
                        </a:lnTo>
                      </a:path>
                    </a:pathLst>
                  </a:custGeom>
                  <a:noFill/>
                  <a:ln w="23813">
                    <a:solidFill>
                      <a:srgbClr val="BFBFBF"/>
                    </a:solidFill>
                    <a:prstDash val="solid"/>
                    <a:round/>
                    <a:headEnd/>
                    <a:tailEnd/>
                  </a:ln>
                </p:spPr>
                <p:txBody>
                  <a:bodyPr/>
                  <a:lstStyle/>
                  <a:p>
                    <a:endParaRPr lang="en-GB"/>
                  </a:p>
                </p:txBody>
              </p:sp>
              <p:sp>
                <p:nvSpPr>
                  <p:cNvPr id="32074" name="Rectangle 497"/>
                  <p:cNvSpPr>
                    <a:spLocks noChangeArrowheads="1"/>
                  </p:cNvSpPr>
                  <p:nvPr/>
                </p:nvSpPr>
                <p:spPr bwMode="auto">
                  <a:xfrm>
                    <a:off x="2306" y="1783"/>
                    <a:ext cx="23"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075" name="Freeform 498"/>
                  <p:cNvSpPr>
                    <a:spLocks/>
                  </p:cNvSpPr>
                  <p:nvPr/>
                </p:nvSpPr>
                <p:spPr bwMode="auto">
                  <a:xfrm>
                    <a:off x="2321" y="1753"/>
                    <a:ext cx="37" cy="60"/>
                  </a:xfrm>
                  <a:custGeom>
                    <a:avLst/>
                    <a:gdLst>
                      <a:gd name="T0" fmla="*/ 30 w 37"/>
                      <a:gd name="T1" fmla="*/ 22 h 60"/>
                      <a:gd name="T2" fmla="*/ 37 w 37"/>
                      <a:gd name="T3" fmla="*/ 30 h 60"/>
                      <a:gd name="T4" fmla="*/ 37 w 37"/>
                      <a:gd name="T5" fmla="*/ 37 h 60"/>
                      <a:gd name="T6" fmla="*/ 37 w 37"/>
                      <a:gd name="T7" fmla="*/ 60 h 60"/>
                      <a:gd name="T8" fmla="*/ 30 w 37"/>
                      <a:gd name="T9" fmla="*/ 60 h 60"/>
                      <a:gd name="T10" fmla="*/ 22 w 37"/>
                      <a:gd name="T11" fmla="*/ 60 h 60"/>
                      <a:gd name="T12" fmla="*/ 15 w 37"/>
                      <a:gd name="T13" fmla="*/ 52 h 60"/>
                      <a:gd name="T14" fmla="*/ 15 w 37"/>
                      <a:gd name="T15" fmla="*/ 45 h 60"/>
                      <a:gd name="T16" fmla="*/ 15 w 37"/>
                      <a:gd name="T17" fmla="*/ 37 h 60"/>
                      <a:gd name="T18" fmla="*/ 22 w 37"/>
                      <a:gd name="T19" fmla="*/ 37 h 60"/>
                      <a:gd name="T20" fmla="*/ 22 w 37"/>
                      <a:gd name="T21" fmla="*/ 30 h 60"/>
                      <a:gd name="T22" fmla="*/ 22 w 37"/>
                      <a:gd name="T23" fmla="*/ 22 h 60"/>
                      <a:gd name="T24" fmla="*/ 15 w 37"/>
                      <a:gd name="T25" fmla="*/ 15 h 60"/>
                      <a:gd name="T26" fmla="*/ 8 w 37"/>
                      <a:gd name="T27" fmla="*/ 7 h 60"/>
                      <a:gd name="T28" fmla="*/ 0 w 37"/>
                      <a:gd name="T29" fmla="*/ 7 h 60"/>
                      <a:gd name="T30" fmla="*/ 0 w 37"/>
                      <a:gd name="T31" fmla="*/ 0 h 60"/>
                      <a:gd name="T32" fmla="*/ 8 w 37"/>
                      <a:gd name="T33" fmla="*/ 0 h 60"/>
                      <a:gd name="T34" fmla="*/ 8 w 37"/>
                      <a:gd name="T35" fmla="*/ 7 h 60"/>
                      <a:gd name="T36" fmla="*/ 15 w 37"/>
                      <a:gd name="T37" fmla="*/ 7 h 60"/>
                      <a:gd name="T38" fmla="*/ 22 w 37"/>
                      <a:gd name="T39" fmla="*/ 7 h 60"/>
                      <a:gd name="T40" fmla="*/ 30 w 37"/>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60"/>
                      <a:gd name="T65" fmla="*/ 37 w 37"/>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60">
                        <a:moveTo>
                          <a:pt x="30" y="22"/>
                        </a:moveTo>
                        <a:lnTo>
                          <a:pt x="37" y="30"/>
                        </a:lnTo>
                        <a:lnTo>
                          <a:pt x="37" y="37"/>
                        </a:lnTo>
                        <a:lnTo>
                          <a:pt x="37" y="60"/>
                        </a:lnTo>
                        <a:lnTo>
                          <a:pt x="30" y="60"/>
                        </a:lnTo>
                        <a:lnTo>
                          <a:pt x="22" y="60"/>
                        </a:lnTo>
                        <a:lnTo>
                          <a:pt x="15" y="52"/>
                        </a:lnTo>
                        <a:lnTo>
                          <a:pt x="15" y="45"/>
                        </a:lnTo>
                        <a:lnTo>
                          <a:pt x="15" y="37"/>
                        </a:lnTo>
                        <a:lnTo>
                          <a:pt x="22" y="37"/>
                        </a:lnTo>
                        <a:lnTo>
                          <a:pt x="22" y="30"/>
                        </a:lnTo>
                        <a:lnTo>
                          <a:pt x="22" y="22"/>
                        </a:lnTo>
                        <a:lnTo>
                          <a:pt x="15" y="15"/>
                        </a:lnTo>
                        <a:lnTo>
                          <a:pt x="8" y="7"/>
                        </a:lnTo>
                        <a:lnTo>
                          <a:pt x="0" y="7"/>
                        </a:lnTo>
                        <a:lnTo>
                          <a:pt x="0" y="0"/>
                        </a:lnTo>
                        <a:lnTo>
                          <a:pt x="8" y="0"/>
                        </a:lnTo>
                        <a:lnTo>
                          <a:pt x="8" y="7"/>
                        </a:lnTo>
                        <a:lnTo>
                          <a:pt x="15" y="7"/>
                        </a:lnTo>
                        <a:lnTo>
                          <a:pt x="22" y="7"/>
                        </a:lnTo>
                        <a:lnTo>
                          <a:pt x="30" y="22"/>
                        </a:lnTo>
                        <a:close/>
                      </a:path>
                    </a:pathLst>
                  </a:custGeom>
                  <a:solidFill>
                    <a:srgbClr val="FFFFFF"/>
                  </a:solidFill>
                  <a:ln w="9525">
                    <a:noFill/>
                    <a:round/>
                    <a:headEnd/>
                    <a:tailEnd/>
                  </a:ln>
                </p:spPr>
                <p:txBody>
                  <a:bodyPr/>
                  <a:lstStyle/>
                  <a:p>
                    <a:endParaRPr lang="en-GB"/>
                  </a:p>
                </p:txBody>
              </p:sp>
              <p:sp>
                <p:nvSpPr>
                  <p:cNvPr id="32076" name="Freeform 499"/>
                  <p:cNvSpPr>
                    <a:spLocks/>
                  </p:cNvSpPr>
                  <p:nvPr/>
                </p:nvSpPr>
                <p:spPr bwMode="auto">
                  <a:xfrm>
                    <a:off x="2317" y="1749"/>
                    <a:ext cx="38" cy="60"/>
                  </a:xfrm>
                  <a:custGeom>
                    <a:avLst/>
                    <a:gdLst>
                      <a:gd name="T0" fmla="*/ 30 w 38"/>
                      <a:gd name="T1" fmla="*/ 22 h 60"/>
                      <a:gd name="T2" fmla="*/ 38 w 38"/>
                      <a:gd name="T3" fmla="*/ 30 h 60"/>
                      <a:gd name="T4" fmla="*/ 38 w 38"/>
                      <a:gd name="T5" fmla="*/ 37 h 60"/>
                      <a:gd name="T6" fmla="*/ 38 w 38"/>
                      <a:gd name="T7" fmla="*/ 60 h 60"/>
                      <a:gd name="T8" fmla="*/ 30 w 38"/>
                      <a:gd name="T9" fmla="*/ 60 h 60"/>
                      <a:gd name="T10" fmla="*/ 23 w 38"/>
                      <a:gd name="T11" fmla="*/ 60 h 60"/>
                      <a:gd name="T12" fmla="*/ 15 w 38"/>
                      <a:gd name="T13" fmla="*/ 52 h 60"/>
                      <a:gd name="T14" fmla="*/ 15 w 38"/>
                      <a:gd name="T15" fmla="*/ 45 h 60"/>
                      <a:gd name="T16" fmla="*/ 15 w 38"/>
                      <a:gd name="T17" fmla="*/ 37 h 60"/>
                      <a:gd name="T18" fmla="*/ 23 w 38"/>
                      <a:gd name="T19" fmla="*/ 37 h 60"/>
                      <a:gd name="T20" fmla="*/ 23 w 38"/>
                      <a:gd name="T21" fmla="*/ 30 h 60"/>
                      <a:gd name="T22" fmla="*/ 23 w 38"/>
                      <a:gd name="T23" fmla="*/ 22 h 60"/>
                      <a:gd name="T24" fmla="*/ 15 w 38"/>
                      <a:gd name="T25" fmla="*/ 15 h 60"/>
                      <a:gd name="T26" fmla="*/ 8 w 38"/>
                      <a:gd name="T27" fmla="*/ 7 h 60"/>
                      <a:gd name="T28" fmla="*/ 0 w 38"/>
                      <a:gd name="T29" fmla="*/ 7 h 60"/>
                      <a:gd name="T30" fmla="*/ 0 w 38"/>
                      <a:gd name="T31" fmla="*/ 0 h 60"/>
                      <a:gd name="T32" fmla="*/ 8 w 38"/>
                      <a:gd name="T33" fmla="*/ 0 h 60"/>
                      <a:gd name="T34" fmla="*/ 8 w 38"/>
                      <a:gd name="T35" fmla="*/ 7 h 60"/>
                      <a:gd name="T36" fmla="*/ 15 w 38"/>
                      <a:gd name="T37" fmla="*/ 7 h 60"/>
                      <a:gd name="T38" fmla="*/ 23 w 38"/>
                      <a:gd name="T39" fmla="*/ 7 h 60"/>
                      <a:gd name="T40" fmla="*/ 30 w 38"/>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
                      <a:gd name="T64" fmla="*/ 0 h 60"/>
                      <a:gd name="T65" fmla="*/ 38 w 38"/>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 h="60">
                        <a:moveTo>
                          <a:pt x="30" y="22"/>
                        </a:moveTo>
                        <a:lnTo>
                          <a:pt x="38" y="30"/>
                        </a:lnTo>
                        <a:lnTo>
                          <a:pt x="38" y="37"/>
                        </a:lnTo>
                        <a:lnTo>
                          <a:pt x="38" y="60"/>
                        </a:lnTo>
                        <a:lnTo>
                          <a:pt x="30" y="60"/>
                        </a:lnTo>
                        <a:lnTo>
                          <a:pt x="23" y="60"/>
                        </a:lnTo>
                        <a:lnTo>
                          <a:pt x="15" y="52"/>
                        </a:lnTo>
                        <a:lnTo>
                          <a:pt x="15" y="45"/>
                        </a:lnTo>
                        <a:lnTo>
                          <a:pt x="15" y="37"/>
                        </a:lnTo>
                        <a:lnTo>
                          <a:pt x="23" y="37"/>
                        </a:lnTo>
                        <a:lnTo>
                          <a:pt x="23" y="30"/>
                        </a:lnTo>
                        <a:lnTo>
                          <a:pt x="23" y="22"/>
                        </a:lnTo>
                        <a:lnTo>
                          <a:pt x="15" y="15"/>
                        </a:lnTo>
                        <a:lnTo>
                          <a:pt x="8" y="7"/>
                        </a:lnTo>
                        <a:lnTo>
                          <a:pt x="0" y="7"/>
                        </a:lnTo>
                        <a:lnTo>
                          <a:pt x="0" y="0"/>
                        </a:lnTo>
                        <a:lnTo>
                          <a:pt x="8" y="0"/>
                        </a:lnTo>
                        <a:lnTo>
                          <a:pt x="8" y="7"/>
                        </a:lnTo>
                        <a:lnTo>
                          <a:pt x="15" y="7"/>
                        </a:lnTo>
                        <a:lnTo>
                          <a:pt x="23" y="7"/>
                        </a:lnTo>
                        <a:lnTo>
                          <a:pt x="30" y="22"/>
                        </a:lnTo>
                        <a:close/>
                      </a:path>
                    </a:pathLst>
                  </a:custGeom>
                  <a:noFill/>
                  <a:ln w="11113">
                    <a:solidFill>
                      <a:srgbClr val="000000"/>
                    </a:solidFill>
                    <a:prstDash val="solid"/>
                    <a:round/>
                    <a:headEnd/>
                    <a:tailEnd/>
                  </a:ln>
                </p:spPr>
                <p:txBody>
                  <a:bodyPr/>
                  <a:lstStyle/>
                  <a:p>
                    <a:endParaRPr lang="en-GB"/>
                  </a:p>
                </p:txBody>
              </p:sp>
            </p:grpSp>
            <p:grpSp>
              <p:nvGrpSpPr>
                <p:cNvPr id="32065" name="Group 500"/>
                <p:cNvGrpSpPr>
                  <a:grpSpLocks/>
                </p:cNvGrpSpPr>
                <p:nvPr/>
              </p:nvGrpSpPr>
              <p:grpSpPr bwMode="auto">
                <a:xfrm>
                  <a:off x="2138" y="1779"/>
                  <a:ext cx="123" cy="34"/>
                  <a:chOff x="2138" y="1779"/>
                  <a:chExt cx="123" cy="34"/>
                </a:xfrm>
              </p:grpSpPr>
              <p:sp>
                <p:nvSpPr>
                  <p:cNvPr id="32066" name="Freeform 501"/>
                  <p:cNvSpPr>
                    <a:spLocks/>
                  </p:cNvSpPr>
                  <p:nvPr/>
                </p:nvSpPr>
                <p:spPr bwMode="auto">
                  <a:xfrm>
                    <a:off x="2141" y="1790"/>
                    <a:ext cx="120" cy="23"/>
                  </a:xfrm>
                  <a:custGeom>
                    <a:avLst/>
                    <a:gdLst>
                      <a:gd name="T0" fmla="*/ 0 w 120"/>
                      <a:gd name="T1" fmla="*/ 8 h 23"/>
                      <a:gd name="T2" fmla="*/ 0 w 120"/>
                      <a:gd name="T3" fmla="*/ 15 h 23"/>
                      <a:gd name="T4" fmla="*/ 0 w 120"/>
                      <a:gd name="T5" fmla="*/ 23 h 23"/>
                      <a:gd name="T6" fmla="*/ 15 w 120"/>
                      <a:gd name="T7" fmla="*/ 23 h 23"/>
                      <a:gd name="T8" fmla="*/ 23 w 120"/>
                      <a:gd name="T9" fmla="*/ 15 h 23"/>
                      <a:gd name="T10" fmla="*/ 30 w 120"/>
                      <a:gd name="T11" fmla="*/ 15 h 23"/>
                      <a:gd name="T12" fmla="*/ 45 w 120"/>
                      <a:gd name="T13" fmla="*/ 15 h 23"/>
                      <a:gd name="T14" fmla="*/ 53 w 120"/>
                      <a:gd name="T15" fmla="*/ 15 h 23"/>
                      <a:gd name="T16" fmla="*/ 68 w 120"/>
                      <a:gd name="T17" fmla="*/ 15 h 23"/>
                      <a:gd name="T18" fmla="*/ 83 w 120"/>
                      <a:gd name="T19" fmla="*/ 15 h 23"/>
                      <a:gd name="T20" fmla="*/ 98 w 120"/>
                      <a:gd name="T21" fmla="*/ 15 h 23"/>
                      <a:gd name="T22" fmla="*/ 105 w 120"/>
                      <a:gd name="T23" fmla="*/ 15 h 23"/>
                      <a:gd name="T24" fmla="*/ 113 w 120"/>
                      <a:gd name="T25" fmla="*/ 15 h 23"/>
                      <a:gd name="T26" fmla="*/ 120 w 120"/>
                      <a:gd name="T27" fmla="*/ 15 h 23"/>
                      <a:gd name="T28" fmla="*/ 120 w 120"/>
                      <a:gd name="T29" fmla="*/ 8 h 23"/>
                      <a:gd name="T30" fmla="*/ 120 w 120"/>
                      <a:gd name="T31" fmla="*/ 0 h 23"/>
                      <a:gd name="T32" fmla="*/ 113 w 120"/>
                      <a:gd name="T33" fmla="*/ 0 h 23"/>
                      <a:gd name="T34" fmla="*/ 105 w 120"/>
                      <a:gd name="T35" fmla="*/ 0 h 23"/>
                      <a:gd name="T36" fmla="*/ 98 w 120"/>
                      <a:gd name="T37" fmla="*/ 0 h 23"/>
                      <a:gd name="T38" fmla="*/ 83 w 120"/>
                      <a:gd name="T39" fmla="*/ 0 h 23"/>
                      <a:gd name="T40" fmla="*/ 68 w 120"/>
                      <a:gd name="T41" fmla="*/ 0 h 23"/>
                      <a:gd name="T42" fmla="*/ 53 w 120"/>
                      <a:gd name="T43" fmla="*/ 0 h 23"/>
                      <a:gd name="T44" fmla="*/ 45 w 120"/>
                      <a:gd name="T45" fmla="*/ 0 h 23"/>
                      <a:gd name="T46" fmla="*/ 30 w 120"/>
                      <a:gd name="T47" fmla="*/ 0 h 23"/>
                      <a:gd name="T48" fmla="*/ 23 w 120"/>
                      <a:gd name="T49" fmla="*/ 0 h 23"/>
                      <a:gd name="T50" fmla="*/ 15 w 120"/>
                      <a:gd name="T51" fmla="*/ 0 h 23"/>
                      <a:gd name="T52" fmla="*/ 0 w 120"/>
                      <a:gd name="T53" fmla="*/ 0 h 23"/>
                      <a:gd name="T54" fmla="*/ 0 w 120"/>
                      <a:gd name="T55" fmla="*/ 8 h 2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0"/>
                      <a:gd name="T85" fmla="*/ 0 h 23"/>
                      <a:gd name="T86" fmla="*/ 120 w 120"/>
                      <a:gd name="T87" fmla="*/ 23 h 2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0" h="23">
                        <a:moveTo>
                          <a:pt x="0" y="8"/>
                        </a:moveTo>
                        <a:lnTo>
                          <a:pt x="0" y="15"/>
                        </a:lnTo>
                        <a:lnTo>
                          <a:pt x="0" y="23"/>
                        </a:lnTo>
                        <a:lnTo>
                          <a:pt x="15" y="23"/>
                        </a:lnTo>
                        <a:lnTo>
                          <a:pt x="23" y="15"/>
                        </a:lnTo>
                        <a:lnTo>
                          <a:pt x="30" y="15"/>
                        </a:lnTo>
                        <a:lnTo>
                          <a:pt x="45" y="15"/>
                        </a:lnTo>
                        <a:lnTo>
                          <a:pt x="53" y="15"/>
                        </a:lnTo>
                        <a:lnTo>
                          <a:pt x="68" y="15"/>
                        </a:lnTo>
                        <a:lnTo>
                          <a:pt x="83" y="15"/>
                        </a:lnTo>
                        <a:lnTo>
                          <a:pt x="98" y="15"/>
                        </a:lnTo>
                        <a:lnTo>
                          <a:pt x="105" y="15"/>
                        </a:lnTo>
                        <a:lnTo>
                          <a:pt x="113" y="15"/>
                        </a:lnTo>
                        <a:lnTo>
                          <a:pt x="120" y="15"/>
                        </a:lnTo>
                        <a:lnTo>
                          <a:pt x="120" y="8"/>
                        </a:lnTo>
                        <a:lnTo>
                          <a:pt x="120" y="0"/>
                        </a:lnTo>
                        <a:lnTo>
                          <a:pt x="113" y="0"/>
                        </a:lnTo>
                        <a:lnTo>
                          <a:pt x="105" y="0"/>
                        </a:lnTo>
                        <a:lnTo>
                          <a:pt x="98" y="0"/>
                        </a:lnTo>
                        <a:lnTo>
                          <a:pt x="83" y="0"/>
                        </a:lnTo>
                        <a:lnTo>
                          <a:pt x="68" y="0"/>
                        </a:lnTo>
                        <a:lnTo>
                          <a:pt x="53" y="0"/>
                        </a:lnTo>
                        <a:lnTo>
                          <a:pt x="45" y="0"/>
                        </a:lnTo>
                        <a:lnTo>
                          <a:pt x="30" y="0"/>
                        </a:lnTo>
                        <a:lnTo>
                          <a:pt x="23" y="0"/>
                        </a:lnTo>
                        <a:lnTo>
                          <a:pt x="15" y="0"/>
                        </a:lnTo>
                        <a:lnTo>
                          <a:pt x="0" y="0"/>
                        </a:lnTo>
                        <a:lnTo>
                          <a:pt x="0" y="8"/>
                        </a:lnTo>
                        <a:close/>
                      </a:path>
                    </a:pathLst>
                  </a:custGeom>
                  <a:solidFill>
                    <a:srgbClr val="000000"/>
                  </a:solidFill>
                  <a:ln w="9525">
                    <a:noFill/>
                    <a:round/>
                    <a:headEnd/>
                    <a:tailEnd/>
                  </a:ln>
                </p:spPr>
                <p:txBody>
                  <a:bodyPr/>
                  <a:lstStyle/>
                  <a:p>
                    <a:endParaRPr lang="en-GB"/>
                  </a:p>
                </p:txBody>
              </p:sp>
              <p:sp>
                <p:nvSpPr>
                  <p:cNvPr id="32067" name="Freeform 502"/>
                  <p:cNvSpPr>
                    <a:spLocks/>
                  </p:cNvSpPr>
                  <p:nvPr/>
                </p:nvSpPr>
                <p:spPr bwMode="auto">
                  <a:xfrm>
                    <a:off x="2138" y="1779"/>
                    <a:ext cx="119" cy="30"/>
                  </a:xfrm>
                  <a:custGeom>
                    <a:avLst/>
                    <a:gdLst>
                      <a:gd name="T0" fmla="*/ 0 w 119"/>
                      <a:gd name="T1" fmla="*/ 15 h 30"/>
                      <a:gd name="T2" fmla="*/ 0 w 119"/>
                      <a:gd name="T3" fmla="*/ 22 h 30"/>
                      <a:gd name="T4" fmla="*/ 0 w 119"/>
                      <a:gd name="T5" fmla="*/ 30 h 30"/>
                      <a:gd name="T6" fmla="*/ 14 w 119"/>
                      <a:gd name="T7" fmla="*/ 30 h 30"/>
                      <a:gd name="T8" fmla="*/ 22 w 119"/>
                      <a:gd name="T9" fmla="*/ 30 h 30"/>
                      <a:gd name="T10" fmla="*/ 37 w 119"/>
                      <a:gd name="T11" fmla="*/ 22 h 30"/>
                      <a:gd name="T12" fmla="*/ 44 w 119"/>
                      <a:gd name="T13" fmla="*/ 22 h 30"/>
                      <a:gd name="T14" fmla="*/ 52 w 119"/>
                      <a:gd name="T15" fmla="*/ 22 h 30"/>
                      <a:gd name="T16" fmla="*/ 67 w 119"/>
                      <a:gd name="T17" fmla="*/ 22 h 30"/>
                      <a:gd name="T18" fmla="*/ 82 w 119"/>
                      <a:gd name="T19" fmla="*/ 22 h 30"/>
                      <a:gd name="T20" fmla="*/ 97 w 119"/>
                      <a:gd name="T21" fmla="*/ 22 h 30"/>
                      <a:gd name="T22" fmla="*/ 104 w 119"/>
                      <a:gd name="T23" fmla="*/ 22 h 30"/>
                      <a:gd name="T24" fmla="*/ 112 w 119"/>
                      <a:gd name="T25" fmla="*/ 22 h 30"/>
                      <a:gd name="T26" fmla="*/ 119 w 119"/>
                      <a:gd name="T27" fmla="*/ 22 h 30"/>
                      <a:gd name="T28" fmla="*/ 119 w 119"/>
                      <a:gd name="T29" fmla="*/ 15 h 30"/>
                      <a:gd name="T30" fmla="*/ 119 w 119"/>
                      <a:gd name="T31" fmla="*/ 7 h 30"/>
                      <a:gd name="T32" fmla="*/ 112 w 119"/>
                      <a:gd name="T33" fmla="*/ 7 h 30"/>
                      <a:gd name="T34" fmla="*/ 104 w 119"/>
                      <a:gd name="T35" fmla="*/ 7 h 30"/>
                      <a:gd name="T36" fmla="*/ 97 w 119"/>
                      <a:gd name="T37" fmla="*/ 7 h 30"/>
                      <a:gd name="T38" fmla="*/ 82 w 119"/>
                      <a:gd name="T39" fmla="*/ 7 h 30"/>
                      <a:gd name="T40" fmla="*/ 67 w 119"/>
                      <a:gd name="T41" fmla="*/ 7 h 30"/>
                      <a:gd name="T42" fmla="*/ 52 w 119"/>
                      <a:gd name="T43" fmla="*/ 7 h 30"/>
                      <a:gd name="T44" fmla="*/ 44 w 119"/>
                      <a:gd name="T45" fmla="*/ 7 h 30"/>
                      <a:gd name="T46" fmla="*/ 37 w 119"/>
                      <a:gd name="T47" fmla="*/ 7 h 30"/>
                      <a:gd name="T48" fmla="*/ 22 w 119"/>
                      <a:gd name="T49" fmla="*/ 7 h 30"/>
                      <a:gd name="T50" fmla="*/ 14 w 119"/>
                      <a:gd name="T51" fmla="*/ 7 h 30"/>
                      <a:gd name="T52" fmla="*/ 0 w 119"/>
                      <a:gd name="T53" fmla="*/ 0 h 30"/>
                      <a:gd name="T54" fmla="*/ 0 w 119"/>
                      <a:gd name="T55" fmla="*/ 7 h 30"/>
                      <a:gd name="T56" fmla="*/ 0 w 119"/>
                      <a:gd name="T57" fmla="*/ 15 h 3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9"/>
                      <a:gd name="T88" fmla="*/ 0 h 30"/>
                      <a:gd name="T89" fmla="*/ 119 w 119"/>
                      <a:gd name="T90" fmla="*/ 30 h 3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9" h="30">
                        <a:moveTo>
                          <a:pt x="0" y="15"/>
                        </a:moveTo>
                        <a:lnTo>
                          <a:pt x="0" y="22"/>
                        </a:lnTo>
                        <a:lnTo>
                          <a:pt x="0" y="30"/>
                        </a:lnTo>
                        <a:lnTo>
                          <a:pt x="14" y="30"/>
                        </a:lnTo>
                        <a:lnTo>
                          <a:pt x="22" y="30"/>
                        </a:lnTo>
                        <a:lnTo>
                          <a:pt x="37" y="22"/>
                        </a:lnTo>
                        <a:lnTo>
                          <a:pt x="44" y="22"/>
                        </a:lnTo>
                        <a:lnTo>
                          <a:pt x="52" y="22"/>
                        </a:lnTo>
                        <a:lnTo>
                          <a:pt x="67" y="22"/>
                        </a:lnTo>
                        <a:lnTo>
                          <a:pt x="82" y="22"/>
                        </a:lnTo>
                        <a:lnTo>
                          <a:pt x="97" y="22"/>
                        </a:lnTo>
                        <a:lnTo>
                          <a:pt x="104" y="22"/>
                        </a:lnTo>
                        <a:lnTo>
                          <a:pt x="112" y="22"/>
                        </a:lnTo>
                        <a:lnTo>
                          <a:pt x="119" y="22"/>
                        </a:lnTo>
                        <a:lnTo>
                          <a:pt x="119" y="15"/>
                        </a:lnTo>
                        <a:lnTo>
                          <a:pt x="119" y="7"/>
                        </a:lnTo>
                        <a:lnTo>
                          <a:pt x="112" y="7"/>
                        </a:lnTo>
                        <a:lnTo>
                          <a:pt x="104" y="7"/>
                        </a:lnTo>
                        <a:lnTo>
                          <a:pt x="97" y="7"/>
                        </a:lnTo>
                        <a:lnTo>
                          <a:pt x="82" y="7"/>
                        </a:lnTo>
                        <a:lnTo>
                          <a:pt x="67" y="7"/>
                        </a:lnTo>
                        <a:lnTo>
                          <a:pt x="52" y="7"/>
                        </a:lnTo>
                        <a:lnTo>
                          <a:pt x="44" y="7"/>
                        </a:lnTo>
                        <a:lnTo>
                          <a:pt x="37" y="7"/>
                        </a:lnTo>
                        <a:lnTo>
                          <a:pt x="22" y="7"/>
                        </a:lnTo>
                        <a:lnTo>
                          <a:pt x="14" y="7"/>
                        </a:lnTo>
                        <a:lnTo>
                          <a:pt x="0" y="0"/>
                        </a:lnTo>
                        <a:lnTo>
                          <a:pt x="0" y="7"/>
                        </a:lnTo>
                        <a:lnTo>
                          <a:pt x="0" y="15"/>
                        </a:lnTo>
                        <a:close/>
                      </a:path>
                    </a:pathLst>
                  </a:custGeom>
                  <a:noFill/>
                  <a:ln w="11113">
                    <a:solidFill>
                      <a:srgbClr val="000000"/>
                    </a:solidFill>
                    <a:prstDash val="solid"/>
                    <a:round/>
                    <a:headEnd/>
                    <a:tailEnd/>
                  </a:ln>
                </p:spPr>
                <p:txBody>
                  <a:bodyPr/>
                  <a:lstStyle/>
                  <a:p>
                    <a:endParaRPr lang="en-GB"/>
                  </a:p>
                </p:txBody>
              </p:sp>
              <p:sp>
                <p:nvSpPr>
                  <p:cNvPr id="32068" name="Freeform 503"/>
                  <p:cNvSpPr>
                    <a:spLocks/>
                  </p:cNvSpPr>
                  <p:nvPr/>
                </p:nvSpPr>
                <p:spPr bwMode="auto">
                  <a:xfrm>
                    <a:off x="2138" y="1786"/>
                    <a:ext cx="119" cy="8"/>
                  </a:xfrm>
                  <a:custGeom>
                    <a:avLst/>
                    <a:gdLst>
                      <a:gd name="T0" fmla="*/ 119 w 119"/>
                      <a:gd name="T1" fmla="*/ 8 h 8"/>
                      <a:gd name="T2" fmla="*/ 119 w 119"/>
                      <a:gd name="T3" fmla="*/ 0 h 8"/>
                      <a:gd name="T4" fmla="*/ 112 w 119"/>
                      <a:gd name="T5" fmla="*/ 0 h 8"/>
                      <a:gd name="T6" fmla="*/ 104 w 119"/>
                      <a:gd name="T7" fmla="*/ 0 h 8"/>
                      <a:gd name="T8" fmla="*/ 97 w 119"/>
                      <a:gd name="T9" fmla="*/ 0 h 8"/>
                      <a:gd name="T10" fmla="*/ 82 w 119"/>
                      <a:gd name="T11" fmla="*/ 0 h 8"/>
                      <a:gd name="T12" fmla="*/ 67 w 119"/>
                      <a:gd name="T13" fmla="*/ 0 h 8"/>
                      <a:gd name="T14" fmla="*/ 52 w 119"/>
                      <a:gd name="T15" fmla="*/ 0 h 8"/>
                      <a:gd name="T16" fmla="*/ 44 w 119"/>
                      <a:gd name="T17" fmla="*/ 0 h 8"/>
                      <a:gd name="T18" fmla="*/ 29 w 119"/>
                      <a:gd name="T19" fmla="*/ 0 h 8"/>
                      <a:gd name="T20" fmla="*/ 22 w 119"/>
                      <a:gd name="T21" fmla="*/ 0 h 8"/>
                      <a:gd name="T22" fmla="*/ 14 w 119"/>
                      <a:gd name="T23" fmla="*/ 0 h 8"/>
                      <a:gd name="T24" fmla="*/ 7 w 119"/>
                      <a:gd name="T25" fmla="*/ 0 h 8"/>
                      <a:gd name="T26" fmla="*/ 0 w 119"/>
                      <a:gd name="T27" fmla="*/ 0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9"/>
                      <a:gd name="T43" fmla="*/ 0 h 8"/>
                      <a:gd name="T44" fmla="*/ 119 w 119"/>
                      <a:gd name="T45" fmla="*/ 8 h 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9" h="8">
                        <a:moveTo>
                          <a:pt x="119" y="8"/>
                        </a:moveTo>
                        <a:lnTo>
                          <a:pt x="119" y="0"/>
                        </a:lnTo>
                        <a:lnTo>
                          <a:pt x="112" y="0"/>
                        </a:lnTo>
                        <a:lnTo>
                          <a:pt x="104" y="0"/>
                        </a:lnTo>
                        <a:lnTo>
                          <a:pt x="97" y="0"/>
                        </a:lnTo>
                        <a:lnTo>
                          <a:pt x="82" y="0"/>
                        </a:lnTo>
                        <a:lnTo>
                          <a:pt x="67" y="0"/>
                        </a:lnTo>
                        <a:lnTo>
                          <a:pt x="52" y="0"/>
                        </a:lnTo>
                        <a:lnTo>
                          <a:pt x="44" y="0"/>
                        </a:lnTo>
                        <a:lnTo>
                          <a:pt x="29" y="0"/>
                        </a:lnTo>
                        <a:lnTo>
                          <a:pt x="22" y="0"/>
                        </a:lnTo>
                        <a:lnTo>
                          <a:pt x="14" y="0"/>
                        </a:lnTo>
                        <a:lnTo>
                          <a:pt x="7" y="0"/>
                        </a:lnTo>
                        <a:lnTo>
                          <a:pt x="0" y="0"/>
                        </a:lnTo>
                      </a:path>
                    </a:pathLst>
                  </a:custGeom>
                  <a:noFill/>
                  <a:ln w="11113">
                    <a:solidFill>
                      <a:srgbClr val="FFFFFF"/>
                    </a:solidFill>
                    <a:prstDash val="solid"/>
                    <a:round/>
                    <a:headEnd/>
                    <a:tailEnd/>
                  </a:ln>
                </p:spPr>
                <p:txBody>
                  <a:bodyPr/>
                  <a:lstStyle/>
                  <a:p>
                    <a:endParaRPr lang="en-GB"/>
                  </a:p>
                </p:txBody>
              </p:sp>
            </p:grpSp>
          </p:grpSp>
          <p:grpSp>
            <p:nvGrpSpPr>
              <p:cNvPr id="31926" name="Group 504"/>
              <p:cNvGrpSpPr>
                <a:grpSpLocks/>
              </p:cNvGrpSpPr>
              <p:nvPr/>
            </p:nvGrpSpPr>
            <p:grpSpPr bwMode="auto">
              <a:xfrm>
                <a:off x="2879" y="1756"/>
                <a:ext cx="266" cy="79"/>
                <a:chOff x="2879" y="1756"/>
                <a:chExt cx="266" cy="79"/>
              </a:xfrm>
            </p:grpSpPr>
            <p:sp>
              <p:nvSpPr>
                <p:cNvPr id="32051" name="Freeform 505"/>
                <p:cNvSpPr>
                  <a:spLocks/>
                </p:cNvSpPr>
                <p:nvPr/>
              </p:nvSpPr>
              <p:spPr bwMode="auto">
                <a:xfrm>
                  <a:off x="2890" y="1798"/>
                  <a:ext cx="38" cy="30"/>
                </a:xfrm>
                <a:custGeom>
                  <a:avLst/>
                  <a:gdLst>
                    <a:gd name="T0" fmla="*/ 15 w 38"/>
                    <a:gd name="T1" fmla="*/ 22 h 30"/>
                    <a:gd name="T2" fmla="*/ 0 w 38"/>
                    <a:gd name="T3" fmla="*/ 22 h 30"/>
                    <a:gd name="T4" fmla="*/ 0 w 38"/>
                    <a:gd name="T5" fmla="*/ 15 h 30"/>
                    <a:gd name="T6" fmla="*/ 23 w 38"/>
                    <a:gd name="T7" fmla="*/ 7 h 30"/>
                    <a:gd name="T8" fmla="*/ 30 w 38"/>
                    <a:gd name="T9" fmla="*/ 0 h 30"/>
                    <a:gd name="T10" fmla="*/ 38 w 38"/>
                    <a:gd name="T11" fmla="*/ 30 h 30"/>
                    <a:gd name="T12" fmla="*/ 30 w 38"/>
                    <a:gd name="T13" fmla="*/ 30 h 30"/>
                    <a:gd name="T14" fmla="*/ 23 w 38"/>
                    <a:gd name="T15" fmla="*/ 30 h 30"/>
                    <a:gd name="T16" fmla="*/ 15 w 38"/>
                    <a:gd name="T17" fmla="*/ 22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
                    <a:gd name="T28" fmla="*/ 0 h 30"/>
                    <a:gd name="T29" fmla="*/ 38 w 38"/>
                    <a:gd name="T30" fmla="*/ 30 h 3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 h="30">
                      <a:moveTo>
                        <a:pt x="15" y="22"/>
                      </a:moveTo>
                      <a:lnTo>
                        <a:pt x="0" y="22"/>
                      </a:lnTo>
                      <a:lnTo>
                        <a:pt x="0" y="15"/>
                      </a:lnTo>
                      <a:lnTo>
                        <a:pt x="23" y="7"/>
                      </a:lnTo>
                      <a:lnTo>
                        <a:pt x="30" y="0"/>
                      </a:lnTo>
                      <a:lnTo>
                        <a:pt x="38" y="30"/>
                      </a:lnTo>
                      <a:lnTo>
                        <a:pt x="30" y="30"/>
                      </a:lnTo>
                      <a:lnTo>
                        <a:pt x="23" y="30"/>
                      </a:lnTo>
                      <a:lnTo>
                        <a:pt x="15" y="22"/>
                      </a:lnTo>
                      <a:close/>
                    </a:path>
                  </a:pathLst>
                </a:custGeom>
                <a:solidFill>
                  <a:srgbClr val="FFFFFF"/>
                </a:solidFill>
                <a:ln w="9525">
                  <a:noFill/>
                  <a:round/>
                  <a:headEnd/>
                  <a:tailEnd/>
                </a:ln>
              </p:spPr>
              <p:txBody>
                <a:bodyPr/>
                <a:lstStyle/>
                <a:p>
                  <a:endParaRPr lang="en-GB"/>
                </a:p>
              </p:txBody>
            </p:sp>
            <p:sp>
              <p:nvSpPr>
                <p:cNvPr id="32052" name="Freeform 506"/>
                <p:cNvSpPr>
                  <a:spLocks/>
                </p:cNvSpPr>
                <p:nvPr/>
              </p:nvSpPr>
              <p:spPr bwMode="auto">
                <a:xfrm>
                  <a:off x="2887" y="1794"/>
                  <a:ext cx="37" cy="30"/>
                </a:xfrm>
                <a:custGeom>
                  <a:avLst/>
                  <a:gdLst>
                    <a:gd name="T0" fmla="*/ 0 w 37"/>
                    <a:gd name="T1" fmla="*/ 22 h 30"/>
                    <a:gd name="T2" fmla="*/ 22 w 37"/>
                    <a:gd name="T3" fmla="*/ 7 h 30"/>
                    <a:gd name="T4" fmla="*/ 22 w 37"/>
                    <a:gd name="T5" fmla="*/ 0 h 30"/>
                    <a:gd name="T6" fmla="*/ 37 w 37"/>
                    <a:gd name="T7" fmla="*/ 30 h 30"/>
                    <a:gd name="T8" fmla="*/ 29 w 37"/>
                    <a:gd name="T9" fmla="*/ 30 h 30"/>
                    <a:gd name="T10" fmla="*/ 22 w 37"/>
                    <a:gd name="T11" fmla="*/ 30 h 30"/>
                    <a:gd name="T12" fmla="*/ 0 w 37"/>
                    <a:gd name="T13" fmla="*/ 22 h 30"/>
                    <a:gd name="T14" fmla="*/ 0 60000 65536"/>
                    <a:gd name="T15" fmla="*/ 0 60000 65536"/>
                    <a:gd name="T16" fmla="*/ 0 60000 65536"/>
                    <a:gd name="T17" fmla="*/ 0 60000 65536"/>
                    <a:gd name="T18" fmla="*/ 0 60000 65536"/>
                    <a:gd name="T19" fmla="*/ 0 60000 65536"/>
                    <a:gd name="T20" fmla="*/ 0 60000 65536"/>
                    <a:gd name="T21" fmla="*/ 0 w 37"/>
                    <a:gd name="T22" fmla="*/ 0 h 30"/>
                    <a:gd name="T23" fmla="*/ 37 w 37"/>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30">
                      <a:moveTo>
                        <a:pt x="0" y="22"/>
                      </a:moveTo>
                      <a:lnTo>
                        <a:pt x="22" y="7"/>
                      </a:lnTo>
                      <a:lnTo>
                        <a:pt x="22" y="0"/>
                      </a:lnTo>
                      <a:lnTo>
                        <a:pt x="37" y="30"/>
                      </a:lnTo>
                      <a:lnTo>
                        <a:pt x="29" y="30"/>
                      </a:lnTo>
                      <a:lnTo>
                        <a:pt x="22" y="30"/>
                      </a:lnTo>
                      <a:lnTo>
                        <a:pt x="0" y="22"/>
                      </a:lnTo>
                      <a:close/>
                    </a:path>
                  </a:pathLst>
                </a:custGeom>
                <a:noFill/>
                <a:ln w="11113">
                  <a:solidFill>
                    <a:srgbClr val="000000"/>
                  </a:solidFill>
                  <a:prstDash val="solid"/>
                  <a:round/>
                  <a:headEnd/>
                  <a:tailEnd/>
                </a:ln>
              </p:spPr>
              <p:txBody>
                <a:bodyPr/>
                <a:lstStyle/>
                <a:p>
                  <a:endParaRPr lang="en-GB"/>
                </a:p>
              </p:txBody>
            </p:sp>
            <p:sp>
              <p:nvSpPr>
                <p:cNvPr id="32053" name="Freeform 507"/>
                <p:cNvSpPr>
                  <a:spLocks/>
                </p:cNvSpPr>
                <p:nvPr/>
              </p:nvSpPr>
              <p:spPr bwMode="auto">
                <a:xfrm>
                  <a:off x="2883" y="1760"/>
                  <a:ext cx="262" cy="75"/>
                </a:xfrm>
                <a:custGeom>
                  <a:avLst/>
                  <a:gdLst>
                    <a:gd name="T0" fmla="*/ 172 w 262"/>
                    <a:gd name="T1" fmla="*/ 23 h 75"/>
                    <a:gd name="T2" fmla="*/ 217 w 262"/>
                    <a:gd name="T3" fmla="*/ 15 h 75"/>
                    <a:gd name="T4" fmla="*/ 247 w 262"/>
                    <a:gd name="T5" fmla="*/ 15 h 75"/>
                    <a:gd name="T6" fmla="*/ 254 w 262"/>
                    <a:gd name="T7" fmla="*/ 15 h 75"/>
                    <a:gd name="T8" fmla="*/ 262 w 262"/>
                    <a:gd name="T9" fmla="*/ 30 h 75"/>
                    <a:gd name="T10" fmla="*/ 254 w 262"/>
                    <a:gd name="T11" fmla="*/ 38 h 75"/>
                    <a:gd name="T12" fmla="*/ 247 w 262"/>
                    <a:gd name="T13" fmla="*/ 45 h 75"/>
                    <a:gd name="T14" fmla="*/ 239 w 262"/>
                    <a:gd name="T15" fmla="*/ 45 h 75"/>
                    <a:gd name="T16" fmla="*/ 217 w 262"/>
                    <a:gd name="T17" fmla="*/ 45 h 75"/>
                    <a:gd name="T18" fmla="*/ 195 w 262"/>
                    <a:gd name="T19" fmla="*/ 45 h 75"/>
                    <a:gd name="T20" fmla="*/ 172 w 262"/>
                    <a:gd name="T21" fmla="*/ 45 h 75"/>
                    <a:gd name="T22" fmla="*/ 150 w 262"/>
                    <a:gd name="T23" fmla="*/ 45 h 75"/>
                    <a:gd name="T24" fmla="*/ 127 w 262"/>
                    <a:gd name="T25" fmla="*/ 45 h 75"/>
                    <a:gd name="T26" fmla="*/ 105 w 262"/>
                    <a:gd name="T27" fmla="*/ 45 h 75"/>
                    <a:gd name="T28" fmla="*/ 90 w 262"/>
                    <a:gd name="T29" fmla="*/ 53 h 75"/>
                    <a:gd name="T30" fmla="*/ 75 w 262"/>
                    <a:gd name="T31" fmla="*/ 53 h 75"/>
                    <a:gd name="T32" fmla="*/ 60 w 262"/>
                    <a:gd name="T33" fmla="*/ 68 h 75"/>
                    <a:gd name="T34" fmla="*/ 52 w 262"/>
                    <a:gd name="T35" fmla="*/ 75 h 75"/>
                    <a:gd name="T36" fmla="*/ 45 w 262"/>
                    <a:gd name="T37" fmla="*/ 75 h 75"/>
                    <a:gd name="T38" fmla="*/ 37 w 262"/>
                    <a:gd name="T39" fmla="*/ 38 h 75"/>
                    <a:gd name="T40" fmla="*/ 22 w 262"/>
                    <a:gd name="T41" fmla="*/ 23 h 75"/>
                    <a:gd name="T42" fmla="*/ 0 w 262"/>
                    <a:gd name="T43" fmla="*/ 30 h 75"/>
                    <a:gd name="T44" fmla="*/ 0 w 262"/>
                    <a:gd name="T45" fmla="*/ 23 h 75"/>
                    <a:gd name="T46" fmla="*/ 0 w 262"/>
                    <a:gd name="T47" fmla="*/ 15 h 75"/>
                    <a:gd name="T48" fmla="*/ 7 w 262"/>
                    <a:gd name="T49" fmla="*/ 8 h 75"/>
                    <a:gd name="T50" fmla="*/ 22 w 262"/>
                    <a:gd name="T51" fmla="*/ 0 h 75"/>
                    <a:gd name="T52" fmla="*/ 30 w 262"/>
                    <a:gd name="T53" fmla="*/ 0 h 75"/>
                    <a:gd name="T54" fmla="*/ 37 w 262"/>
                    <a:gd name="T55" fmla="*/ 8 h 75"/>
                    <a:gd name="T56" fmla="*/ 52 w 262"/>
                    <a:gd name="T57" fmla="*/ 15 h 75"/>
                    <a:gd name="T58" fmla="*/ 67 w 262"/>
                    <a:gd name="T59" fmla="*/ 23 h 75"/>
                    <a:gd name="T60" fmla="*/ 75 w 262"/>
                    <a:gd name="T61" fmla="*/ 23 h 75"/>
                    <a:gd name="T62" fmla="*/ 82 w 262"/>
                    <a:gd name="T63" fmla="*/ 23 h 75"/>
                    <a:gd name="T64" fmla="*/ 90 w 262"/>
                    <a:gd name="T65" fmla="*/ 23 h 75"/>
                    <a:gd name="T66" fmla="*/ 97 w 262"/>
                    <a:gd name="T67" fmla="*/ 23 h 75"/>
                    <a:gd name="T68" fmla="*/ 127 w 262"/>
                    <a:gd name="T69" fmla="*/ 23 h 75"/>
                    <a:gd name="T70" fmla="*/ 172 w 262"/>
                    <a:gd name="T71" fmla="*/ 23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23"/>
                      </a:moveTo>
                      <a:lnTo>
                        <a:pt x="217" y="15"/>
                      </a:lnTo>
                      <a:lnTo>
                        <a:pt x="247" y="15"/>
                      </a:lnTo>
                      <a:lnTo>
                        <a:pt x="254" y="15"/>
                      </a:lnTo>
                      <a:lnTo>
                        <a:pt x="262" y="30"/>
                      </a:lnTo>
                      <a:lnTo>
                        <a:pt x="254" y="38"/>
                      </a:lnTo>
                      <a:lnTo>
                        <a:pt x="247" y="45"/>
                      </a:lnTo>
                      <a:lnTo>
                        <a:pt x="239" y="45"/>
                      </a:lnTo>
                      <a:lnTo>
                        <a:pt x="217" y="45"/>
                      </a:lnTo>
                      <a:lnTo>
                        <a:pt x="195" y="45"/>
                      </a:lnTo>
                      <a:lnTo>
                        <a:pt x="172" y="45"/>
                      </a:lnTo>
                      <a:lnTo>
                        <a:pt x="150" y="45"/>
                      </a:lnTo>
                      <a:lnTo>
                        <a:pt x="127" y="45"/>
                      </a:lnTo>
                      <a:lnTo>
                        <a:pt x="105" y="45"/>
                      </a:lnTo>
                      <a:lnTo>
                        <a:pt x="90" y="53"/>
                      </a:lnTo>
                      <a:lnTo>
                        <a:pt x="75" y="53"/>
                      </a:lnTo>
                      <a:lnTo>
                        <a:pt x="60" y="68"/>
                      </a:lnTo>
                      <a:lnTo>
                        <a:pt x="52" y="75"/>
                      </a:lnTo>
                      <a:lnTo>
                        <a:pt x="45" y="75"/>
                      </a:lnTo>
                      <a:lnTo>
                        <a:pt x="37" y="38"/>
                      </a:lnTo>
                      <a:lnTo>
                        <a:pt x="22" y="23"/>
                      </a:lnTo>
                      <a:lnTo>
                        <a:pt x="0" y="30"/>
                      </a:lnTo>
                      <a:lnTo>
                        <a:pt x="0" y="23"/>
                      </a:lnTo>
                      <a:lnTo>
                        <a:pt x="0" y="15"/>
                      </a:lnTo>
                      <a:lnTo>
                        <a:pt x="7" y="8"/>
                      </a:lnTo>
                      <a:lnTo>
                        <a:pt x="22" y="0"/>
                      </a:lnTo>
                      <a:lnTo>
                        <a:pt x="30" y="0"/>
                      </a:lnTo>
                      <a:lnTo>
                        <a:pt x="37" y="8"/>
                      </a:lnTo>
                      <a:lnTo>
                        <a:pt x="52" y="15"/>
                      </a:lnTo>
                      <a:lnTo>
                        <a:pt x="67" y="23"/>
                      </a:lnTo>
                      <a:lnTo>
                        <a:pt x="75" y="23"/>
                      </a:lnTo>
                      <a:lnTo>
                        <a:pt x="82" y="23"/>
                      </a:lnTo>
                      <a:lnTo>
                        <a:pt x="90" y="23"/>
                      </a:lnTo>
                      <a:lnTo>
                        <a:pt x="97" y="23"/>
                      </a:lnTo>
                      <a:lnTo>
                        <a:pt x="127" y="23"/>
                      </a:lnTo>
                      <a:lnTo>
                        <a:pt x="172" y="23"/>
                      </a:lnTo>
                      <a:close/>
                    </a:path>
                  </a:pathLst>
                </a:custGeom>
                <a:solidFill>
                  <a:srgbClr val="FFFFFF"/>
                </a:solidFill>
                <a:ln w="9525">
                  <a:noFill/>
                  <a:round/>
                  <a:headEnd/>
                  <a:tailEnd/>
                </a:ln>
              </p:spPr>
              <p:txBody>
                <a:bodyPr/>
                <a:lstStyle/>
                <a:p>
                  <a:endParaRPr lang="en-GB"/>
                </a:p>
              </p:txBody>
            </p:sp>
            <p:sp>
              <p:nvSpPr>
                <p:cNvPr id="32054" name="Freeform 508"/>
                <p:cNvSpPr>
                  <a:spLocks/>
                </p:cNvSpPr>
                <p:nvPr/>
              </p:nvSpPr>
              <p:spPr bwMode="auto">
                <a:xfrm>
                  <a:off x="2879" y="1756"/>
                  <a:ext cx="262" cy="75"/>
                </a:xfrm>
                <a:custGeom>
                  <a:avLst/>
                  <a:gdLst>
                    <a:gd name="T0" fmla="*/ 172 w 262"/>
                    <a:gd name="T1" fmla="*/ 15 h 75"/>
                    <a:gd name="T2" fmla="*/ 210 w 262"/>
                    <a:gd name="T3" fmla="*/ 15 h 75"/>
                    <a:gd name="T4" fmla="*/ 217 w 262"/>
                    <a:gd name="T5" fmla="*/ 15 h 75"/>
                    <a:gd name="T6" fmla="*/ 225 w 262"/>
                    <a:gd name="T7" fmla="*/ 15 h 75"/>
                    <a:gd name="T8" fmla="*/ 240 w 262"/>
                    <a:gd name="T9" fmla="*/ 15 h 75"/>
                    <a:gd name="T10" fmla="*/ 247 w 262"/>
                    <a:gd name="T11" fmla="*/ 15 h 75"/>
                    <a:gd name="T12" fmla="*/ 255 w 262"/>
                    <a:gd name="T13" fmla="*/ 15 h 75"/>
                    <a:gd name="T14" fmla="*/ 262 w 262"/>
                    <a:gd name="T15" fmla="*/ 30 h 75"/>
                    <a:gd name="T16" fmla="*/ 255 w 262"/>
                    <a:gd name="T17" fmla="*/ 38 h 75"/>
                    <a:gd name="T18" fmla="*/ 247 w 262"/>
                    <a:gd name="T19" fmla="*/ 45 h 75"/>
                    <a:gd name="T20" fmla="*/ 232 w 262"/>
                    <a:gd name="T21" fmla="*/ 45 h 75"/>
                    <a:gd name="T22" fmla="*/ 217 w 262"/>
                    <a:gd name="T23" fmla="*/ 45 h 75"/>
                    <a:gd name="T24" fmla="*/ 195 w 262"/>
                    <a:gd name="T25" fmla="*/ 45 h 75"/>
                    <a:gd name="T26" fmla="*/ 172 w 262"/>
                    <a:gd name="T27" fmla="*/ 45 h 75"/>
                    <a:gd name="T28" fmla="*/ 150 w 262"/>
                    <a:gd name="T29" fmla="*/ 45 h 75"/>
                    <a:gd name="T30" fmla="*/ 120 w 262"/>
                    <a:gd name="T31" fmla="*/ 45 h 75"/>
                    <a:gd name="T32" fmla="*/ 105 w 262"/>
                    <a:gd name="T33" fmla="*/ 53 h 75"/>
                    <a:gd name="T34" fmla="*/ 90 w 262"/>
                    <a:gd name="T35" fmla="*/ 53 h 75"/>
                    <a:gd name="T36" fmla="*/ 75 w 262"/>
                    <a:gd name="T37" fmla="*/ 53 h 75"/>
                    <a:gd name="T38" fmla="*/ 60 w 262"/>
                    <a:gd name="T39" fmla="*/ 68 h 75"/>
                    <a:gd name="T40" fmla="*/ 52 w 262"/>
                    <a:gd name="T41" fmla="*/ 75 h 75"/>
                    <a:gd name="T42" fmla="*/ 45 w 262"/>
                    <a:gd name="T43" fmla="*/ 75 h 75"/>
                    <a:gd name="T44" fmla="*/ 30 w 262"/>
                    <a:gd name="T45" fmla="*/ 38 h 75"/>
                    <a:gd name="T46" fmla="*/ 15 w 262"/>
                    <a:gd name="T47" fmla="*/ 23 h 75"/>
                    <a:gd name="T48" fmla="*/ 0 w 262"/>
                    <a:gd name="T49" fmla="*/ 30 h 75"/>
                    <a:gd name="T50" fmla="*/ 0 w 262"/>
                    <a:gd name="T51" fmla="*/ 23 h 75"/>
                    <a:gd name="T52" fmla="*/ 0 w 262"/>
                    <a:gd name="T53" fmla="*/ 15 h 75"/>
                    <a:gd name="T54" fmla="*/ 8 w 262"/>
                    <a:gd name="T55" fmla="*/ 8 h 75"/>
                    <a:gd name="T56" fmla="*/ 23 w 262"/>
                    <a:gd name="T57" fmla="*/ 0 h 75"/>
                    <a:gd name="T58" fmla="*/ 30 w 262"/>
                    <a:gd name="T59" fmla="*/ 0 h 75"/>
                    <a:gd name="T60" fmla="*/ 37 w 262"/>
                    <a:gd name="T61" fmla="*/ 8 h 75"/>
                    <a:gd name="T62" fmla="*/ 52 w 262"/>
                    <a:gd name="T63" fmla="*/ 15 h 75"/>
                    <a:gd name="T64" fmla="*/ 67 w 262"/>
                    <a:gd name="T65" fmla="*/ 23 h 75"/>
                    <a:gd name="T66" fmla="*/ 90 w 262"/>
                    <a:gd name="T67" fmla="*/ 23 h 75"/>
                    <a:gd name="T68" fmla="*/ 127 w 262"/>
                    <a:gd name="T69" fmla="*/ 23 h 75"/>
                    <a:gd name="T70" fmla="*/ 172 w 262"/>
                    <a:gd name="T71" fmla="*/ 15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15"/>
                      </a:moveTo>
                      <a:lnTo>
                        <a:pt x="210" y="15"/>
                      </a:lnTo>
                      <a:lnTo>
                        <a:pt x="217" y="15"/>
                      </a:lnTo>
                      <a:lnTo>
                        <a:pt x="225" y="15"/>
                      </a:lnTo>
                      <a:lnTo>
                        <a:pt x="240" y="15"/>
                      </a:lnTo>
                      <a:lnTo>
                        <a:pt x="247" y="15"/>
                      </a:lnTo>
                      <a:lnTo>
                        <a:pt x="255" y="15"/>
                      </a:lnTo>
                      <a:lnTo>
                        <a:pt x="262" y="30"/>
                      </a:lnTo>
                      <a:lnTo>
                        <a:pt x="255" y="38"/>
                      </a:lnTo>
                      <a:lnTo>
                        <a:pt x="247" y="45"/>
                      </a:lnTo>
                      <a:lnTo>
                        <a:pt x="232" y="45"/>
                      </a:lnTo>
                      <a:lnTo>
                        <a:pt x="217" y="45"/>
                      </a:lnTo>
                      <a:lnTo>
                        <a:pt x="195" y="45"/>
                      </a:lnTo>
                      <a:lnTo>
                        <a:pt x="172" y="45"/>
                      </a:lnTo>
                      <a:lnTo>
                        <a:pt x="150" y="45"/>
                      </a:lnTo>
                      <a:lnTo>
                        <a:pt x="120" y="45"/>
                      </a:lnTo>
                      <a:lnTo>
                        <a:pt x="105" y="53"/>
                      </a:lnTo>
                      <a:lnTo>
                        <a:pt x="90" y="53"/>
                      </a:lnTo>
                      <a:lnTo>
                        <a:pt x="75" y="53"/>
                      </a:lnTo>
                      <a:lnTo>
                        <a:pt x="60" y="68"/>
                      </a:lnTo>
                      <a:lnTo>
                        <a:pt x="52" y="75"/>
                      </a:lnTo>
                      <a:lnTo>
                        <a:pt x="45" y="75"/>
                      </a:lnTo>
                      <a:lnTo>
                        <a:pt x="30" y="38"/>
                      </a:lnTo>
                      <a:lnTo>
                        <a:pt x="15" y="23"/>
                      </a:lnTo>
                      <a:lnTo>
                        <a:pt x="0" y="30"/>
                      </a:lnTo>
                      <a:lnTo>
                        <a:pt x="0" y="23"/>
                      </a:lnTo>
                      <a:lnTo>
                        <a:pt x="0" y="15"/>
                      </a:lnTo>
                      <a:lnTo>
                        <a:pt x="8" y="8"/>
                      </a:lnTo>
                      <a:lnTo>
                        <a:pt x="23" y="0"/>
                      </a:lnTo>
                      <a:lnTo>
                        <a:pt x="30" y="0"/>
                      </a:lnTo>
                      <a:lnTo>
                        <a:pt x="37" y="8"/>
                      </a:lnTo>
                      <a:lnTo>
                        <a:pt x="52" y="15"/>
                      </a:lnTo>
                      <a:lnTo>
                        <a:pt x="67" y="23"/>
                      </a:lnTo>
                      <a:lnTo>
                        <a:pt x="90" y="23"/>
                      </a:lnTo>
                      <a:lnTo>
                        <a:pt x="127" y="23"/>
                      </a:lnTo>
                      <a:lnTo>
                        <a:pt x="172" y="15"/>
                      </a:lnTo>
                      <a:close/>
                    </a:path>
                  </a:pathLst>
                </a:custGeom>
                <a:noFill/>
                <a:ln w="11113">
                  <a:solidFill>
                    <a:srgbClr val="000000"/>
                  </a:solidFill>
                  <a:prstDash val="solid"/>
                  <a:round/>
                  <a:headEnd/>
                  <a:tailEnd/>
                </a:ln>
              </p:spPr>
              <p:txBody>
                <a:bodyPr/>
                <a:lstStyle/>
                <a:p>
                  <a:endParaRPr lang="en-GB"/>
                </a:p>
              </p:txBody>
            </p:sp>
            <p:sp>
              <p:nvSpPr>
                <p:cNvPr id="32055" name="Line 509"/>
                <p:cNvSpPr>
                  <a:spLocks noChangeShapeType="1"/>
                </p:cNvSpPr>
                <p:nvPr/>
              </p:nvSpPr>
              <p:spPr bwMode="auto">
                <a:xfrm>
                  <a:off x="2913" y="1805"/>
                  <a:ext cx="3" cy="3"/>
                </a:xfrm>
                <a:prstGeom prst="line">
                  <a:avLst/>
                </a:prstGeom>
                <a:noFill/>
                <a:ln w="7938">
                  <a:solidFill>
                    <a:srgbClr val="000000"/>
                  </a:solidFill>
                  <a:round/>
                  <a:headEnd/>
                  <a:tailEnd/>
                </a:ln>
              </p:spPr>
              <p:txBody>
                <a:bodyPr/>
                <a:lstStyle/>
                <a:p>
                  <a:endParaRPr lang="en-GB"/>
                </a:p>
              </p:txBody>
            </p:sp>
            <p:sp>
              <p:nvSpPr>
                <p:cNvPr id="32056" name="Line 510"/>
                <p:cNvSpPr>
                  <a:spLocks noChangeShapeType="1"/>
                </p:cNvSpPr>
                <p:nvPr/>
              </p:nvSpPr>
              <p:spPr bwMode="auto">
                <a:xfrm>
                  <a:off x="2913" y="1769"/>
                  <a:ext cx="22" cy="50"/>
                </a:xfrm>
                <a:prstGeom prst="line">
                  <a:avLst/>
                </a:prstGeom>
                <a:noFill/>
                <a:ln w="11113">
                  <a:solidFill>
                    <a:srgbClr val="000000"/>
                  </a:solidFill>
                  <a:round/>
                  <a:headEnd/>
                  <a:tailEnd/>
                </a:ln>
              </p:spPr>
              <p:txBody>
                <a:bodyPr/>
                <a:lstStyle/>
                <a:p>
                  <a:endParaRPr lang="en-GB"/>
                </a:p>
              </p:txBody>
            </p:sp>
            <p:sp>
              <p:nvSpPr>
                <p:cNvPr id="32057" name="AutoShape 511"/>
                <p:cNvSpPr>
                  <a:spLocks noChangeArrowheads="1"/>
                </p:cNvSpPr>
                <p:nvPr/>
              </p:nvSpPr>
              <p:spPr bwMode="auto">
                <a:xfrm>
                  <a:off x="2928" y="1790"/>
                  <a:ext cx="37" cy="30"/>
                </a:xfrm>
                <a:prstGeom prst="roundRect">
                  <a:avLst>
                    <a:gd name="adj" fmla="val 36667"/>
                  </a:avLst>
                </a:prstGeom>
                <a:solidFill>
                  <a:srgbClr val="FFFFFF"/>
                </a:solidFill>
                <a:ln w="9525">
                  <a:noFill/>
                  <a:round/>
                  <a:headEnd/>
                  <a:tailEnd/>
                </a:ln>
              </p:spPr>
              <p:txBody>
                <a:bodyPr/>
                <a:lstStyle/>
                <a:p>
                  <a:endParaRPr lang="en-GB"/>
                </a:p>
              </p:txBody>
            </p:sp>
            <p:sp>
              <p:nvSpPr>
                <p:cNvPr id="32058" name="Freeform 512"/>
                <p:cNvSpPr>
                  <a:spLocks/>
                </p:cNvSpPr>
                <p:nvPr/>
              </p:nvSpPr>
              <p:spPr bwMode="auto">
                <a:xfrm>
                  <a:off x="2924" y="1786"/>
                  <a:ext cx="30" cy="23"/>
                </a:xfrm>
                <a:custGeom>
                  <a:avLst/>
                  <a:gdLst>
                    <a:gd name="T0" fmla="*/ 0 w 30"/>
                    <a:gd name="T1" fmla="*/ 15 h 23"/>
                    <a:gd name="T2" fmla="*/ 0 w 30"/>
                    <a:gd name="T3" fmla="*/ 8 h 23"/>
                    <a:gd name="T4" fmla="*/ 7 w 30"/>
                    <a:gd name="T5" fmla="*/ 0 h 23"/>
                    <a:gd name="T6" fmla="*/ 7 w 30"/>
                    <a:gd name="T7" fmla="*/ 0 h 23"/>
                    <a:gd name="T8" fmla="*/ 15 w 30"/>
                    <a:gd name="T9" fmla="*/ 0 h 23"/>
                    <a:gd name="T10" fmla="*/ 22 w 30"/>
                    <a:gd name="T11" fmla="*/ 0 h 23"/>
                    <a:gd name="T12" fmla="*/ 22 w 30"/>
                    <a:gd name="T13" fmla="*/ 0 h 23"/>
                    <a:gd name="T14" fmla="*/ 30 w 30"/>
                    <a:gd name="T15" fmla="*/ 8 h 23"/>
                    <a:gd name="T16" fmla="*/ 30 w 30"/>
                    <a:gd name="T17" fmla="*/ 8 h 23"/>
                    <a:gd name="T18" fmla="*/ 30 w 30"/>
                    <a:gd name="T19" fmla="*/ 15 h 23"/>
                    <a:gd name="T20" fmla="*/ 22 w 30"/>
                    <a:gd name="T21" fmla="*/ 23 h 23"/>
                    <a:gd name="T22" fmla="*/ 22 w 30"/>
                    <a:gd name="T23" fmla="*/ 23 h 23"/>
                    <a:gd name="T24" fmla="*/ 22 w 30"/>
                    <a:gd name="T25" fmla="*/ 23 h 23"/>
                    <a:gd name="T26" fmla="*/ 15 w 30"/>
                    <a:gd name="T27" fmla="*/ 23 h 23"/>
                    <a:gd name="T28" fmla="*/ 7 w 30"/>
                    <a:gd name="T29" fmla="*/ 23 h 23"/>
                    <a:gd name="T30" fmla="*/ 0 w 30"/>
                    <a:gd name="T31" fmla="*/ 15 h 23"/>
                    <a:gd name="T32" fmla="*/ 0 w 30"/>
                    <a:gd name="T33" fmla="*/ 15 h 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0"/>
                    <a:gd name="T52" fmla="*/ 0 h 23"/>
                    <a:gd name="T53" fmla="*/ 30 w 30"/>
                    <a:gd name="T54" fmla="*/ 23 h 2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0" h="23">
                      <a:moveTo>
                        <a:pt x="0" y="15"/>
                      </a:moveTo>
                      <a:lnTo>
                        <a:pt x="0" y="8"/>
                      </a:lnTo>
                      <a:lnTo>
                        <a:pt x="7" y="0"/>
                      </a:lnTo>
                      <a:lnTo>
                        <a:pt x="15" y="0"/>
                      </a:lnTo>
                      <a:lnTo>
                        <a:pt x="22" y="0"/>
                      </a:lnTo>
                      <a:lnTo>
                        <a:pt x="30" y="8"/>
                      </a:lnTo>
                      <a:lnTo>
                        <a:pt x="30" y="15"/>
                      </a:lnTo>
                      <a:lnTo>
                        <a:pt x="22" y="23"/>
                      </a:lnTo>
                      <a:lnTo>
                        <a:pt x="15" y="23"/>
                      </a:lnTo>
                      <a:lnTo>
                        <a:pt x="7" y="23"/>
                      </a:lnTo>
                      <a:lnTo>
                        <a:pt x="0" y="15"/>
                      </a:lnTo>
                      <a:close/>
                    </a:path>
                  </a:pathLst>
                </a:custGeom>
                <a:solidFill>
                  <a:srgbClr val="FFFFFF"/>
                </a:solidFill>
                <a:ln w="11113">
                  <a:solidFill>
                    <a:srgbClr val="000000"/>
                  </a:solidFill>
                  <a:prstDash val="solid"/>
                  <a:round/>
                  <a:headEnd/>
                  <a:tailEnd/>
                </a:ln>
              </p:spPr>
              <p:txBody>
                <a:bodyPr/>
                <a:lstStyle/>
                <a:p>
                  <a:endParaRPr lang="en-GB"/>
                </a:p>
              </p:txBody>
            </p:sp>
            <p:sp>
              <p:nvSpPr>
                <p:cNvPr id="32059" name="Freeform 513"/>
                <p:cNvSpPr>
                  <a:spLocks/>
                </p:cNvSpPr>
                <p:nvPr/>
              </p:nvSpPr>
              <p:spPr bwMode="auto">
                <a:xfrm>
                  <a:off x="2928" y="1790"/>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60" name="Freeform 514"/>
                <p:cNvSpPr>
                  <a:spLocks/>
                </p:cNvSpPr>
                <p:nvPr/>
              </p:nvSpPr>
              <p:spPr bwMode="auto">
                <a:xfrm>
                  <a:off x="2924" y="1786"/>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61" name="Oval 515"/>
                <p:cNvSpPr>
                  <a:spLocks noChangeArrowheads="1"/>
                </p:cNvSpPr>
                <p:nvPr/>
              </p:nvSpPr>
              <p:spPr bwMode="auto">
                <a:xfrm>
                  <a:off x="3115" y="1775"/>
                  <a:ext cx="30" cy="30"/>
                </a:xfrm>
                <a:prstGeom prst="ellipse">
                  <a:avLst/>
                </a:prstGeom>
                <a:solidFill>
                  <a:srgbClr val="FFFFFF"/>
                </a:solidFill>
                <a:ln w="11113">
                  <a:solidFill>
                    <a:srgbClr val="000000"/>
                  </a:solidFill>
                  <a:round/>
                  <a:headEnd/>
                  <a:tailEnd/>
                </a:ln>
              </p:spPr>
              <p:txBody>
                <a:bodyPr/>
                <a:lstStyle/>
                <a:p>
                  <a:endParaRPr lang="en-GB"/>
                </a:p>
              </p:txBody>
            </p:sp>
            <p:sp>
              <p:nvSpPr>
                <p:cNvPr id="32062" name="Freeform 516"/>
                <p:cNvSpPr>
                  <a:spLocks/>
                </p:cNvSpPr>
                <p:nvPr/>
              </p:nvSpPr>
              <p:spPr bwMode="auto">
                <a:xfrm>
                  <a:off x="2973" y="1783"/>
                  <a:ext cx="142" cy="22"/>
                </a:xfrm>
                <a:custGeom>
                  <a:avLst/>
                  <a:gdLst>
                    <a:gd name="T0" fmla="*/ 7 w 142"/>
                    <a:gd name="T1" fmla="*/ 7 h 22"/>
                    <a:gd name="T2" fmla="*/ 134 w 142"/>
                    <a:gd name="T3" fmla="*/ 0 h 22"/>
                    <a:gd name="T4" fmla="*/ 134 w 142"/>
                    <a:gd name="T5" fmla="*/ 7 h 22"/>
                    <a:gd name="T6" fmla="*/ 142 w 142"/>
                    <a:gd name="T7" fmla="*/ 15 h 22"/>
                    <a:gd name="T8" fmla="*/ 134 w 142"/>
                    <a:gd name="T9" fmla="*/ 15 h 22"/>
                    <a:gd name="T10" fmla="*/ 7 w 142"/>
                    <a:gd name="T11" fmla="*/ 22 h 22"/>
                    <a:gd name="T12" fmla="*/ 0 w 142"/>
                    <a:gd name="T13" fmla="*/ 22 h 22"/>
                    <a:gd name="T14" fmla="*/ 0 w 142"/>
                    <a:gd name="T15" fmla="*/ 15 h 22"/>
                    <a:gd name="T16" fmla="*/ 0 w 142"/>
                    <a:gd name="T17" fmla="*/ 7 h 22"/>
                    <a:gd name="T18" fmla="*/ 7 w 142"/>
                    <a:gd name="T19" fmla="*/ 7 h 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2"/>
                    <a:gd name="T31" fmla="*/ 0 h 22"/>
                    <a:gd name="T32" fmla="*/ 142 w 142"/>
                    <a:gd name="T33" fmla="*/ 22 h 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2" h="22">
                      <a:moveTo>
                        <a:pt x="7" y="7"/>
                      </a:moveTo>
                      <a:lnTo>
                        <a:pt x="134" y="0"/>
                      </a:lnTo>
                      <a:lnTo>
                        <a:pt x="134" y="7"/>
                      </a:lnTo>
                      <a:lnTo>
                        <a:pt x="142" y="15"/>
                      </a:lnTo>
                      <a:lnTo>
                        <a:pt x="134" y="15"/>
                      </a:lnTo>
                      <a:lnTo>
                        <a:pt x="7" y="22"/>
                      </a:lnTo>
                      <a:lnTo>
                        <a:pt x="0" y="22"/>
                      </a:lnTo>
                      <a:lnTo>
                        <a:pt x="0" y="15"/>
                      </a:lnTo>
                      <a:lnTo>
                        <a:pt x="0" y="7"/>
                      </a:lnTo>
                      <a:lnTo>
                        <a:pt x="7" y="7"/>
                      </a:lnTo>
                      <a:close/>
                    </a:path>
                  </a:pathLst>
                </a:custGeom>
                <a:solidFill>
                  <a:srgbClr val="FFFFFF"/>
                </a:solidFill>
                <a:ln w="9525">
                  <a:noFill/>
                  <a:round/>
                  <a:headEnd/>
                  <a:tailEnd/>
                </a:ln>
              </p:spPr>
              <p:txBody>
                <a:bodyPr/>
                <a:lstStyle/>
                <a:p>
                  <a:endParaRPr lang="en-GB"/>
                </a:p>
              </p:txBody>
            </p:sp>
            <p:sp>
              <p:nvSpPr>
                <p:cNvPr id="32063" name="Freeform 517"/>
                <p:cNvSpPr>
                  <a:spLocks/>
                </p:cNvSpPr>
                <p:nvPr/>
              </p:nvSpPr>
              <p:spPr bwMode="auto">
                <a:xfrm>
                  <a:off x="2961" y="1779"/>
                  <a:ext cx="143" cy="22"/>
                </a:xfrm>
                <a:custGeom>
                  <a:avLst/>
                  <a:gdLst>
                    <a:gd name="T0" fmla="*/ 8 w 143"/>
                    <a:gd name="T1" fmla="*/ 7 h 22"/>
                    <a:gd name="T2" fmla="*/ 143 w 143"/>
                    <a:gd name="T3" fmla="*/ 0 h 22"/>
                    <a:gd name="T4" fmla="*/ 143 w 143"/>
                    <a:gd name="T5" fmla="*/ 7 h 22"/>
                    <a:gd name="T6" fmla="*/ 143 w 143"/>
                    <a:gd name="T7" fmla="*/ 15 h 22"/>
                    <a:gd name="T8" fmla="*/ 8 w 143"/>
                    <a:gd name="T9" fmla="*/ 22 h 22"/>
                    <a:gd name="T10" fmla="*/ 0 w 143"/>
                    <a:gd name="T11" fmla="*/ 15 h 22"/>
                    <a:gd name="T12" fmla="*/ 8 w 143"/>
                    <a:gd name="T13" fmla="*/ 15 h 22"/>
                    <a:gd name="T14" fmla="*/ 8 w 14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143"/>
                    <a:gd name="T25" fmla="*/ 0 h 22"/>
                    <a:gd name="T26" fmla="*/ 143 w 14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3" h="22">
                      <a:moveTo>
                        <a:pt x="8" y="7"/>
                      </a:moveTo>
                      <a:lnTo>
                        <a:pt x="143" y="0"/>
                      </a:lnTo>
                      <a:lnTo>
                        <a:pt x="143" y="7"/>
                      </a:lnTo>
                      <a:lnTo>
                        <a:pt x="143" y="15"/>
                      </a:lnTo>
                      <a:lnTo>
                        <a:pt x="8" y="22"/>
                      </a:lnTo>
                      <a:lnTo>
                        <a:pt x="0" y="15"/>
                      </a:lnTo>
                      <a:lnTo>
                        <a:pt x="8" y="15"/>
                      </a:lnTo>
                      <a:lnTo>
                        <a:pt x="8" y="7"/>
                      </a:lnTo>
                      <a:close/>
                    </a:path>
                  </a:pathLst>
                </a:custGeom>
                <a:noFill/>
                <a:ln w="11113">
                  <a:solidFill>
                    <a:srgbClr val="000000"/>
                  </a:solidFill>
                  <a:prstDash val="solid"/>
                  <a:round/>
                  <a:headEnd/>
                  <a:tailEnd/>
                </a:ln>
              </p:spPr>
              <p:txBody>
                <a:bodyPr/>
                <a:lstStyle/>
                <a:p>
                  <a:endParaRPr lang="en-GB"/>
                </a:p>
              </p:txBody>
            </p:sp>
          </p:grpSp>
          <p:grpSp>
            <p:nvGrpSpPr>
              <p:cNvPr id="31927" name="Group 518"/>
              <p:cNvGrpSpPr>
                <a:grpSpLocks/>
              </p:cNvGrpSpPr>
              <p:nvPr/>
            </p:nvGrpSpPr>
            <p:grpSpPr bwMode="auto">
              <a:xfrm>
                <a:off x="2961" y="2243"/>
                <a:ext cx="102" cy="86"/>
                <a:chOff x="2961" y="2243"/>
                <a:chExt cx="102" cy="86"/>
              </a:xfrm>
            </p:grpSpPr>
            <p:grpSp>
              <p:nvGrpSpPr>
                <p:cNvPr id="32037" name="Group 519"/>
                <p:cNvGrpSpPr>
                  <a:grpSpLocks/>
                </p:cNvGrpSpPr>
                <p:nvPr/>
              </p:nvGrpSpPr>
              <p:grpSpPr bwMode="auto">
                <a:xfrm>
                  <a:off x="2988" y="2269"/>
                  <a:ext cx="75" cy="60"/>
                  <a:chOff x="2988" y="2269"/>
                  <a:chExt cx="75" cy="60"/>
                </a:xfrm>
              </p:grpSpPr>
              <p:sp>
                <p:nvSpPr>
                  <p:cNvPr id="32040" name="Rectangle 520"/>
                  <p:cNvSpPr>
                    <a:spLocks noChangeArrowheads="1"/>
                  </p:cNvSpPr>
                  <p:nvPr/>
                </p:nvSpPr>
                <p:spPr bwMode="auto">
                  <a:xfrm>
                    <a:off x="2988" y="2269"/>
                    <a:ext cx="75" cy="60"/>
                  </a:xfrm>
                  <a:prstGeom prst="rect">
                    <a:avLst/>
                  </a:prstGeom>
                  <a:solidFill>
                    <a:srgbClr val="FFFFFF"/>
                  </a:solidFill>
                  <a:ln w="11113">
                    <a:solidFill>
                      <a:srgbClr val="000000"/>
                    </a:solidFill>
                    <a:miter lim="800000"/>
                    <a:headEnd/>
                    <a:tailEnd/>
                  </a:ln>
                </p:spPr>
                <p:txBody>
                  <a:bodyPr/>
                  <a:lstStyle/>
                  <a:p>
                    <a:endParaRPr lang="en-GB"/>
                  </a:p>
                </p:txBody>
              </p:sp>
              <p:grpSp>
                <p:nvGrpSpPr>
                  <p:cNvPr id="32041" name="Group 521"/>
                  <p:cNvGrpSpPr>
                    <a:grpSpLocks/>
                  </p:cNvGrpSpPr>
                  <p:nvPr/>
                </p:nvGrpSpPr>
                <p:grpSpPr bwMode="auto">
                  <a:xfrm>
                    <a:off x="2991" y="2269"/>
                    <a:ext cx="54" cy="52"/>
                    <a:chOff x="2991" y="2269"/>
                    <a:chExt cx="54" cy="52"/>
                  </a:xfrm>
                </p:grpSpPr>
                <p:sp>
                  <p:nvSpPr>
                    <p:cNvPr id="32042" name="Line 522"/>
                    <p:cNvSpPr>
                      <a:spLocks noChangeShapeType="1"/>
                    </p:cNvSpPr>
                    <p:nvPr/>
                  </p:nvSpPr>
                  <p:spPr bwMode="auto">
                    <a:xfrm flipV="1">
                      <a:off x="2999" y="2269"/>
                      <a:ext cx="1" cy="52"/>
                    </a:xfrm>
                    <a:prstGeom prst="line">
                      <a:avLst/>
                    </a:prstGeom>
                    <a:noFill/>
                    <a:ln w="11113">
                      <a:solidFill>
                        <a:srgbClr val="000000"/>
                      </a:solidFill>
                      <a:round/>
                      <a:headEnd/>
                      <a:tailEnd/>
                    </a:ln>
                  </p:spPr>
                  <p:txBody>
                    <a:bodyPr/>
                    <a:lstStyle/>
                    <a:p>
                      <a:endParaRPr lang="en-GB"/>
                    </a:p>
                  </p:txBody>
                </p:sp>
                <p:sp>
                  <p:nvSpPr>
                    <p:cNvPr id="32043" name="Line 523"/>
                    <p:cNvSpPr>
                      <a:spLocks noChangeShapeType="1"/>
                    </p:cNvSpPr>
                    <p:nvPr/>
                  </p:nvSpPr>
                  <p:spPr bwMode="auto">
                    <a:xfrm flipV="1">
                      <a:off x="3014" y="2269"/>
                      <a:ext cx="1" cy="52"/>
                    </a:xfrm>
                    <a:prstGeom prst="line">
                      <a:avLst/>
                    </a:prstGeom>
                    <a:noFill/>
                    <a:ln w="11113">
                      <a:solidFill>
                        <a:srgbClr val="000000"/>
                      </a:solidFill>
                      <a:round/>
                      <a:headEnd/>
                      <a:tailEnd/>
                    </a:ln>
                  </p:spPr>
                  <p:txBody>
                    <a:bodyPr/>
                    <a:lstStyle/>
                    <a:p>
                      <a:endParaRPr lang="en-GB"/>
                    </a:p>
                  </p:txBody>
                </p:sp>
                <p:sp>
                  <p:nvSpPr>
                    <p:cNvPr id="32044" name="Line 524"/>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45" name="Line 525"/>
                    <p:cNvSpPr>
                      <a:spLocks noChangeShapeType="1"/>
                    </p:cNvSpPr>
                    <p:nvPr/>
                  </p:nvSpPr>
                  <p:spPr bwMode="auto">
                    <a:xfrm flipV="1">
                      <a:off x="3036" y="2269"/>
                      <a:ext cx="1" cy="52"/>
                    </a:xfrm>
                    <a:prstGeom prst="line">
                      <a:avLst/>
                    </a:prstGeom>
                    <a:noFill/>
                    <a:ln w="11113">
                      <a:solidFill>
                        <a:srgbClr val="000000"/>
                      </a:solidFill>
                      <a:round/>
                      <a:headEnd/>
                      <a:tailEnd/>
                    </a:ln>
                  </p:spPr>
                  <p:txBody>
                    <a:bodyPr/>
                    <a:lstStyle/>
                    <a:p>
                      <a:endParaRPr lang="en-GB"/>
                    </a:p>
                  </p:txBody>
                </p:sp>
                <p:sp>
                  <p:nvSpPr>
                    <p:cNvPr id="32046" name="Line 526"/>
                    <p:cNvSpPr>
                      <a:spLocks noChangeShapeType="1"/>
                    </p:cNvSpPr>
                    <p:nvPr/>
                  </p:nvSpPr>
                  <p:spPr bwMode="auto">
                    <a:xfrm flipV="1">
                      <a:off x="2991" y="2269"/>
                      <a:ext cx="1" cy="52"/>
                    </a:xfrm>
                    <a:prstGeom prst="line">
                      <a:avLst/>
                    </a:prstGeom>
                    <a:noFill/>
                    <a:ln w="11113">
                      <a:solidFill>
                        <a:srgbClr val="000000"/>
                      </a:solidFill>
                      <a:round/>
                      <a:headEnd/>
                      <a:tailEnd/>
                    </a:ln>
                  </p:spPr>
                  <p:txBody>
                    <a:bodyPr/>
                    <a:lstStyle/>
                    <a:p>
                      <a:endParaRPr lang="en-GB"/>
                    </a:p>
                  </p:txBody>
                </p:sp>
                <p:sp>
                  <p:nvSpPr>
                    <p:cNvPr id="32047" name="Line 527"/>
                    <p:cNvSpPr>
                      <a:spLocks noChangeShapeType="1"/>
                    </p:cNvSpPr>
                    <p:nvPr/>
                  </p:nvSpPr>
                  <p:spPr bwMode="auto">
                    <a:xfrm flipV="1">
                      <a:off x="3006" y="2269"/>
                      <a:ext cx="1" cy="52"/>
                    </a:xfrm>
                    <a:prstGeom prst="line">
                      <a:avLst/>
                    </a:prstGeom>
                    <a:noFill/>
                    <a:ln w="11113">
                      <a:solidFill>
                        <a:srgbClr val="000000"/>
                      </a:solidFill>
                      <a:round/>
                      <a:headEnd/>
                      <a:tailEnd/>
                    </a:ln>
                  </p:spPr>
                  <p:txBody>
                    <a:bodyPr/>
                    <a:lstStyle/>
                    <a:p>
                      <a:endParaRPr lang="en-GB"/>
                    </a:p>
                  </p:txBody>
                </p:sp>
                <p:sp>
                  <p:nvSpPr>
                    <p:cNvPr id="32048" name="Line 528"/>
                    <p:cNvSpPr>
                      <a:spLocks noChangeShapeType="1"/>
                    </p:cNvSpPr>
                    <p:nvPr/>
                  </p:nvSpPr>
                  <p:spPr bwMode="auto">
                    <a:xfrm flipV="1">
                      <a:off x="3021" y="2269"/>
                      <a:ext cx="1" cy="52"/>
                    </a:xfrm>
                    <a:prstGeom prst="line">
                      <a:avLst/>
                    </a:prstGeom>
                    <a:noFill/>
                    <a:ln w="11113">
                      <a:solidFill>
                        <a:srgbClr val="000000"/>
                      </a:solidFill>
                      <a:round/>
                      <a:headEnd/>
                      <a:tailEnd/>
                    </a:ln>
                  </p:spPr>
                  <p:txBody>
                    <a:bodyPr/>
                    <a:lstStyle/>
                    <a:p>
                      <a:endParaRPr lang="en-GB"/>
                    </a:p>
                  </p:txBody>
                </p:sp>
                <p:sp>
                  <p:nvSpPr>
                    <p:cNvPr id="32049" name="Line 529"/>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50" name="Line 530"/>
                    <p:cNvSpPr>
                      <a:spLocks noChangeShapeType="1"/>
                    </p:cNvSpPr>
                    <p:nvPr/>
                  </p:nvSpPr>
                  <p:spPr bwMode="auto">
                    <a:xfrm flipV="1">
                      <a:off x="3044" y="2269"/>
                      <a:ext cx="1" cy="52"/>
                    </a:xfrm>
                    <a:prstGeom prst="line">
                      <a:avLst/>
                    </a:prstGeom>
                    <a:noFill/>
                    <a:ln w="11113">
                      <a:solidFill>
                        <a:srgbClr val="000000"/>
                      </a:solidFill>
                      <a:round/>
                      <a:headEnd/>
                      <a:tailEnd/>
                    </a:ln>
                  </p:spPr>
                  <p:txBody>
                    <a:bodyPr/>
                    <a:lstStyle/>
                    <a:p>
                      <a:endParaRPr lang="en-GB"/>
                    </a:p>
                  </p:txBody>
                </p:sp>
              </p:grpSp>
            </p:grpSp>
            <p:sp>
              <p:nvSpPr>
                <p:cNvPr id="32038" name="Freeform 531"/>
                <p:cNvSpPr>
                  <a:spLocks/>
                </p:cNvSpPr>
                <p:nvPr/>
              </p:nvSpPr>
              <p:spPr bwMode="auto">
                <a:xfrm>
                  <a:off x="2965" y="2247"/>
                  <a:ext cx="30" cy="82"/>
                </a:xfrm>
                <a:custGeom>
                  <a:avLst/>
                  <a:gdLst>
                    <a:gd name="T0" fmla="*/ 30 w 30"/>
                    <a:gd name="T1" fmla="*/ 45 h 82"/>
                    <a:gd name="T2" fmla="*/ 30 w 30"/>
                    <a:gd name="T3" fmla="*/ 15 h 82"/>
                    <a:gd name="T4" fmla="*/ 0 w 30"/>
                    <a:gd name="T5" fmla="*/ 0 h 82"/>
                    <a:gd name="T6" fmla="*/ 0 w 30"/>
                    <a:gd name="T7" fmla="*/ 30 h 82"/>
                    <a:gd name="T8" fmla="*/ 15 w 30"/>
                    <a:gd name="T9" fmla="*/ 30 h 82"/>
                    <a:gd name="T10" fmla="*/ 15 w 30"/>
                    <a:gd name="T11" fmla="*/ 45 h 82"/>
                    <a:gd name="T12" fmla="*/ 0 w 30"/>
                    <a:gd name="T13" fmla="*/ 45 h 82"/>
                    <a:gd name="T14" fmla="*/ 0 w 30"/>
                    <a:gd name="T15" fmla="*/ 82 h 82"/>
                    <a:gd name="T16" fmla="*/ 30 w 30"/>
                    <a:gd name="T17" fmla="*/ 67 h 82"/>
                    <a:gd name="T18" fmla="*/ 30 w 30"/>
                    <a:gd name="T19" fmla="*/ 60 h 82"/>
                    <a:gd name="T20" fmla="*/ 30 w 30"/>
                    <a:gd name="T21" fmla="*/ 52 h 82"/>
                    <a:gd name="T22" fmla="*/ 30 w 30"/>
                    <a:gd name="T23" fmla="*/ 45 h 8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
                    <a:gd name="T37" fmla="*/ 0 h 82"/>
                    <a:gd name="T38" fmla="*/ 30 w 30"/>
                    <a:gd name="T39" fmla="*/ 82 h 8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 h="82">
                      <a:moveTo>
                        <a:pt x="30" y="45"/>
                      </a:moveTo>
                      <a:lnTo>
                        <a:pt x="30" y="15"/>
                      </a:lnTo>
                      <a:lnTo>
                        <a:pt x="0" y="0"/>
                      </a:lnTo>
                      <a:lnTo>
                        <a:pt x="0" y="30"/>
                      </a:lnTo>
                      <a:lnTo>
                        <a:pt x="15" y="30"/>
                      </a:lnTo>
                      <a:lnTo>
                        <a:pt x="15" y="45"/>
                      </a:lnTo>
                      <a:lnTo>
                        <a:pt x="0" y="45"/>
                      </a:lnTo>
                      <a:lnTo>
                        <a:pt x="0" y="82"/>
                      </a:lnTo>
                      <a:lnTo>
                        <a:pt x="30" y="67"/>
                      </a:lnTo>
                      <a:lnTo>
                        <a:pt x="30" y="60"/>
                      </a:lnTo>
                      <a:lnTo>
                        <a:pt x="30" y="52"/>
                      </a:lnTo>
                      <a:lnTo>
                        <a:pt x="30" y="45"/>
                      </a:lnTo>
                      <a:close/>
                    </a:path>
                  </a:pathLst>
                </a:custGeom>
                <a:solidFill>
                  <a:srgbClr val="FFFFFF"/>
                </a:solidFill>
                <a:ln w="9525">
                  <a:noFill/>
                  <a:round/>
                  <a:headEnd/>
                  <a:tailEnd/>
                </a:ln>
              </p:spPr>
              <p:txBody>
                <a:bodyPr/>
                <a:lstStyle/>
                <a:p>
                  <a:endParaRPr lang="en-GB"/>
                </a:p>
              </p:txBody>
            </p:sp>
            <p:sp>
              <p:nvSpPr>
                <p:cNvPr id="32039" name="Freeform 532"/>
                <p:cNvSpPr>
                  <a:spLocks/>
                </p:cNvSpPr>
                <p:nvPr/>
              </p:nvSpPr>
              <p:spPr bwMode="auto">
                <a:xfrm>
                  <a:off x="2961" y="2243"/>
                  <a:ext cx="30" cy="82"/>
                </a:xfrm>
                <a:custGeom>
                  <a:avLst/>
                  <a:gdLst>
                    <a:gd name="T0" fmla="*/ 30 w 30"/>
                    <a:gd name="T1" fmla="*/ 52 h 82"/>
                    <a:gd name="T2" fmla="*/ 30 w 30"/>
                    <a:gd name="T3" fmla="*/ 15 h 82"/>
                    <a:gd name="T4" fmla="*/ 0 w 30"/>
                    <a:gd name="T5" fmla="*/ 0 h 82"/>
                    <a:gd name="T6" fmla="*/ 0 w 30"/>
                    <a:gd name="T7" fmla="*/ 37 h 82"/>
                    <a:gd name="T8" fmla="*/ 8 w 30"/>
                    <a:gd name="T9" fmla="*/ 37 h 82"/>
                    <a:gd name="T10" fmla="*/ 8 w 30"/>
                    <a:gd name="T11" fmla="*/ 52 h 82"/>
                    <a:gd name="T12" fmla="*/ 0 w 30"/>
                    <a:gd name="T13" fmla="*/ 52 h 82"/>
                    <a:gd name="T14" fmla="*/ 0 w 30"/>
                    <a:gd name="T15" fmla="*/ 82 h 82"/>
                    <a:gd name="T16" fmla="*/ 30 w 30"/>
                    <a:gd name="T17" fmla="*/ 67 h 82"/>
                    <a:gd name="T18" fmla="*/ 30 w 30"/>
                    <a:gd name="T19" fmla="*/ 60 h 82"/>
                    <a:gd name="T20" fmla="*/ 30 w 30"/>
                    <a:gd name="T21" fmla="*/ 52 h 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
                    <a:gd name="T34" fmla="*/ 0 h 82"/>
                    <a:gd name="T35" fmla="*/ 30 w 30"/>
                    <a:gd name="T36" fmla="*/ 82 h 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 h="82">
                      <a:moveTo>
                        <a:pt x="30" y="52"/>
                      </a:moveTo>
                      <a:lnTo>
                        <a:pt x="30" y="15"/>
                      </a:lnTo>
                      <a:lnTo>
                        <a:pt x="0" y="0"/>
                      </a:lnTo>
                      <a:lnTo>
                        <a:pt x="0" y="37"/>
                      </a:lnTo>
                      <a:lnTo>
                        <a:pt x="8" y="37"/>
                      </a:lnTo>
                      <a:lnTo>
                        <a:pt x="8" y="52"/>
                      </a:lnTo>
                      <a:lnTo>
                        <a:pt x="0" y="52"/>
                      </a:lnTo>
                      <a:lnTo>
                        <a:pt x="0" y="82"/>
                      </a:lnTo>
                      <a:lnTo>
                        <a:pt x="30" y="67"/>
                      </a:lnTo>
                      <a:lnTo>
                        <a:pt x="30" y="60"/>
                      </a:lnTo>
                      <a:lnTo>
                        <a:pt x="30" y="52"/>
                      </a:lnTo>
                      <a:close/>
                    </a:path>
                  </a:pathLst>
                </a:custGeom>
                <a:noFill/>
                <a:ln w="11113">
                  <a:solidFill>
                    <a:srgbClr val="000000"/>
                  </a:solidFill>
                  <a:prstDash val="solid"/>
                  <a:round/>
                  <a:headEnd/>
                  <a:tailEnd/>
                </a:ln>
              </p:spPr>
              <p:txBody>
                <a:bodyPr/>
                <a:lstStyle/>
                <a:p>
                  <a:endParaRPr lang="en-GB"/>
                </a:p>
              </p:txBody>
            </p:sp>
          </p:grpSp>
          <p:sp>
            <p:nvSpPr>
              <p:cNvPr id="31928" name="Line 533"/>
              <p:cNvSpPr>
                <a:spLocks noChangeShapeType="1"/>
              </p:cNvSpPr>
              <p:nvPr/>
            </p:nvSpPr>
            <p:spPr bwMode="auto">
              <a:xfrm>
                <a:off x="3628" y="1513"/>
                <a:ext cx="1" cy="1077"/>
              </a:xfrm>
              <a:prstGeom prst="line">
                <a:avLst/>
              </a:prstGeom>
              <a:noFill/>
              <a:ln w="11113">
                <a:solidFill>
                  <a:srgbClr val="FFFFFF"/>
                </a:solidFill>
                <a:round/>
                <a:headEnd/>
                <a:tailEnd/>
              </a:ln>
            </p:spPr>
            <p:txBody>
              <a:bodyPr/>
              <a:lstStyle/>
              <a:p>
                <a:endParaRPr lang="en-GB"/>
              </a:p>
            </p:txBody>
          </p:sp>
          <p:sp>
            <p:nvSpPr>
              <p:cNvPr id="31929" name="Freeform 534"/>
              <p:cNvSpPr>
                <a:spLocks/>
              </p:cNvSpPr>
              <p:nvPr/>
            </p:nvSpPr>
            <p:spPr bwMode="auto">
              <a:xfrm>
                <a:off x="3325" y="1513"/>
                <a:ext cx="943" cy="30"/>
              </a:xfrm>
              <a:custGeom>
                <a:avLst/>
                <a:gdLst>
                  <a:gd name="T0" fmla="*/ 0 w 943"/>
                  <a:gd name="T1" fmla="*/ 0 h 30"/>
                  <a:gd name="T2" fmla="*/ 105 w 943"/>
                  <a:gd name="T3" fmla="*/ 30 h 30"/>
                  <a:gd name="T4" fmla="*/ 943 w 943"/>
                  <a:gd name="T5" fmla="*/ 30 h 30"/>
                  <a:gd name="T6" fmla="*/ 846 w 943"/>
                  <a:gd name="T7" fmla="*/ 0 h 30"/>
                  <a:gd name="T8" fmla="*/ 0 w 943"/>
                  <a:gd name="T9" fmla="*/ 0 h 30"/>
                  <a:gd name="T10" fmla="*/ 0 60000 65536"/>
                  <a:gd name="T11" fmla="*/ 0 60000 65536"/>
                  <a:gd name="T12" fmla="*/ 0 60000 65536"/>
                  <a:gd name="T13" fmla="*/ 0 60000 65536"/>
                  <a:gd name="T14" fmla="*/ 0 60000 65536"/>
                  <a:gd name="T15" fmla="*/ 0 w 943"/>
                  <a:gd name="T16" fmla="*/ 0 h 30"/>
                  <a:gd name="T17" fmla="*/ 943 w 943"/>
                  <a:gd name="T18" fmla="*/ 30 h 30"/>
                </a:gdLst>
                <a:ahLst/>
                <a:cxnLst>
                  <a:cxn ang="T10">
                    <a:pos x="T0" y="T1"/>
                  </a:cxn>
                  <a:cxn ang="T11">
                    <a:pos x="T2" y="T3"/>
                  </a:cxn>
                  <a:cxn ang="T12">
                    <a:pos x="T4" y="T5"/>
                  </a:cxn>
                  <a:cxn ang="T13">
                    <a:pos x="T6" y="T7"/>
                  </a:cxn>
                  <a:cxn ang="T14">
                    <a:pos x="T8" y="T9"/>
                  </a:cxn>
                </a:cxnLst>
                <a:rect l="T15" t="T16" r="T17" b="T18"/>
                <a:pathLst>
                  <a:path w="943" h="30">
                    <a:moveTo>
                      <a:pt x="0" y="0"/>
                    </a:moveTo>
                    <a:lnTo>
                      <a:pt x="105" y="30"/>
                    </a:lnTo>
                    <a:lnTo>
                      <a:pt x="943" y="30"/>
                    </a:lnTo>
                    <a:lnTo>
                      <a:pt x="846" y="0"/>
                    </a:lnTo>
                    <a:lnTo>
                      <a:pt x="0" y="0"/>
                    </a:lnTo>
                    <a:close/>
                  </a:path>
                </a:pathLst>
              </a:custGeom>
              <a:solidFill>
                <a:srgbClr val="CCFFCC"/>
              </a:solidFill>
              <a:ln w="9525">
                <a:noFill/>
                <a:round/>
                <a:headEnd/>
                <a:tailEnd/>
              </a:ln>
            </p:spPr>
            <p:txBody>
              <a:bodyPr/>
              <a:lstStyle/>
              <a:p>
                <a:endParaRPr lang="en-GB"/>
              </a:p>
            </p:txBody>
          </p:sp>
          <p:sp>
            <p:nvSpPr>
              <p:cNvPr id="31930" name="Freeform 535"/>
              <p:cNvSpPr>
                <a:spLocks/>
              </p:cNvSpPr>
              <p:nvPr/>
            </p:nvSpPr>
            <p:spPr bwMode="auto">
              <a:xfrm>
                <a:off x="3321" y="1509"/>
                <a:ext cx="944" cy="30"/>
              </a:xfrm>
              <a:custGeom>
                <a:avLst/>
                <a:gdLst>
                  <a:gd name="T0" fmla="*/ 0 w 944"/>
                  <a:gd name="T1" fmla="*/ 0 h 30"/>
                  <a:gd name="T2" fmla="*/ 105 w 944"/>
                  <a:gd name="T3" fmla="*/ 30 h 30"/>
                  <a:gd name="T4" fmla="*/ 944 w 944"/>
                  <a:gd name="T5" fmla="*/ 30 h 30"/>
                  <a:gd name="T6" fmla="*/ 846 w 944"/>
                  <a:gd name="T7" fmla="*/ 0 h 30"/>
                  <a:gd name="T8" fmla="*/ 0 60000 65536"/>
                  <a:gd name="T9" fmla="*/ 0 60000 65536"/>
                  <a:gd name="T10" fmla="*/ 0 60000 65536"/>
                  <a:gd name="T11" fmla="*/ 0 60000 65536"/>
                  <a:gd name="T12" fmla="*/ 0 w 944"/>
                  <a:gd name="T13" fmla="*/ 0 h 30"/>
                  <a:gd name="T14" fmla="*/ 944 w 944"/>
                  <a:gd name="T15" fmla="*/ 30 h 30"/>
                </a:gdLst>
                <a:ahLst/>
                <a:cxnLst>
                  <a:cxn ang="T8">
                    <a:pos x="T0" y="T1"/>
                  </a:cxn>
                  <a:cxn ang="T9">
                    <a:pos x="T2" y="T3"/>
                  </a:cxn>
                  <a:cxn ang="T10">
                    <a:pos x="T4" y="T5"/>
                  </a:cxn>
                  <a:cxn ang="T11">
                    <a:pos x="T6" y="T7"/>
                  </a:cxn>
                </a:cxnLst>
                <a:rect l="T12" t="T13" r="T14" b="T15"/>
                <a:pathLst>
                  <a:path w="944" h="30">
                    <a:moveTo>
                      <a:pt x="0" y="0"/>
                    </a:moveTo>
                    <a:lnTo>
                      <a:pt x="105" y="30"/>
                    </a:lnTo>
                    <a:lnTo>
                      <a:pt x="944" y="30"/>
                    </a:lnTo>
                    <a:lnTo>
                      <a:pt x="846" y="0"/>
                    </a:lnTo>
                  </a:path>
                </a:pathLst>
              </a:custGeom>
              <a:noFill/>
              <a:ln w="11113">
                <a:solidFill>
                  <a:srgbClr val="000000"/>
                </a:solidFill>
                <a:prstDash val="solid"/>
                <a:round/>
                <a:headEnd/>
                <a:tailEnd/>
              </a:ln>
            </p:spPr>
            <p:txBody>
              <a:bodyPr/>
              <a:lstStyle/>
              <a:p>
                <a:endParaRPr lang="en-GB"/>
              </a:p>
            </p:txBody>
          </p:sp>
          <p:sp>
            <p:nvSpPr>
              <p:cNvPr id="31931" name="Freeform 536"/>
              <p:cNvSpPr>
                <a:spLocks/>
              </p:cNvSpPr>
              <p:nvPr/>
            </p:nvSpPr>
            <p:spPr bwMode="auto">
              <a:xfrm>
                <a:off x="4167" y="1509"/>
                <a:ext cx="98" cy="1176"/>
              </a:xfrm>
              <a:custGeom>
                <a:avLst/>
                <a:gdLst>
                  <a:gd name="T0" fmla="*/ 0 w 98"/>
                  <a:gd name="T1" fmla="*/ 1176 h 1176"/>
                  <a:gd name="T2" fmla="*/ 98 w 98"/>
                  <a:gd name="T3" fmla="*/ 1041 h 1176"/>
                  <a:gd name="T4" fmla="*/ 98 w 98"/>
                  <a:gd name="T5" fmla="*/ 30 h 1176"/>
                  <a:gd name="T6" fmla="*/ 0 w 98"/>
                  <a:gd name="T7" fmla="*/ 0 h 1176"/>
                  <a:gd name="T8" fmla="*/ 0 w 98"/>
                  <a:gd name="T9" fmla="*/ 1176 h 1176"/>
                  <a:gd name="T10" fmla="*/ 0 60000 65536"/>
                  <a:gd name="T11" fmla="*/ 0 60000 65536"/>
                  <a:gd name="T12" fmla="*/ 0 60000 65536"/>
                  <a:gd name="T13" fmla="*/ 0 60000 65536"/>
                  <a:gd name="T14" fmla="*/ 0 60000 65536"/>
                  <a:gd name="T15" fmla="*/ 0 w 98"/>
                  <a:gd name="T16" fmla="*/ 0 h 1176"/>
                  <a:gd name="T17" fmla="*/ 98 w 98"/>
                  <a:gd name="T18" fmla="*/ 1176 h 1176"/>
                </a:gdLst>
                <a:ahLst/>
                <a:cxnLst>
                  <a:cxn ang="T10">
                    <a:pos x="T0" y="T1"/>
                  </a:cxn>
                  <a:cxn ang="T11">
                    <a:pos x="T2" y="T3"/>
                  </a:cxn>
                  <a:cxn ang="T12">
                    <a:pos x="T4" y="T5"/>
                  </a:cxn>
                  <a:cxn ang="T13">
                    <a:pos x="T6" y="T7"/>
                  </a:cxn>
                  <a:cxn ang="T14">
                    <a:pos x="T8" y="T9"/>
                  </a:cxn>
                </a:cxnLst>
                <a:rect l="T15" t="T16" r="T17" b="T18"/>
                <a:pathLst>
                  <a:path w="98" h="1176">
                    <a:moveTo>
                      <a:pt x="0" y="1176"/>
                    </a:moveTo>
                    <a:lnTo>
                      <a:pt x="98" y="1041"/>
                    </a:lnTo>
                    <a:lnTo>
                      <a:pt x="98" y="30"/>
                    </a:lnTo>
                    <a:lnTo>
                      <a:pt x="0" y="0"/>
                    </a:lnTo>
                    <a:lnTo>
                      <a:pt x="0" y="1176"/>
                    </a:lnTo>
                    <a:close/>
                  </a:path>
                </a:pathLst>
              </a:custGeom>
              <a:solidFill>
                <a:srgbClr val="CCFFCC"/>
              </a:solidFill>
              <a:ln w="11113">
                <a:solidFill>
                  <a:srgbClr val="000000"/>
                </a:solidFill>
                <a:prstDash val="solid"/>
                <a:round/>
                <a:headEnd/>
                <a:tailEnd/>
              </a:ln>
            </p:spPr>
            <p:txBody>
              <a:bodyPr/>
              <a:lstStyle/>
              <a:p>
                <a:endParaRPr lang="en-GB"/>
              </a:p>
            </p:txBody>
          </p:sp>
          <p:sp>
            <p:nvSpPr>
              <p:cNvPr id="31932" name="Rectangle 537"/>
              <p:cNvSpPr>
                <a:spLocks noChangeArrowheads="1"/>
              </p:cNvSpPr>
              <p:nvPr/>
            </p:nvSpPr>
            <p:spPr bwMode="auto">
              <a:xfrm>
                <a:off x="3325" y="1513"/>
                <a:ext cx="854" cy="1190"/>
              </a:xfrm>
              <a:prstGeom prst="rect">
                <a:avLst/>
              </a:prstGeom>
              <a:solidFill>
                <a:srgbClr val="CCFFCC"/>
              </a:solidFill>
              <a:ln w="11113">
                <a:solidFill>
                  <a:srgbClr val="000000"/>
                </a:solidFill>
                <a:miter lim="800000"/>
                <a:headEnd/>
                <a:tailEnd/>
              </a:ln>
            </p:spPr>
            <p:txBody>
              <a:bodyPr/>
              <a:lstStyle/>
              <a:p>
                <a:endParaRPr lang="en-GB"/>
              </a:p>
            </p:txBody>
          </p:sp>
          <p:sp>
            <p:nvSpPr>
              <p:cNvPr id="31933" name="Rectangle 538"/>
              <p:cNvSpPr>
                <a:spLocks noChangeArrowheads="1"/>
              </p:cNvSpPr>
              <p:nvPr/>
            </p:nvSpPr>
            <p:spPr bwMode="auto">
              <a:xfrm>
                <a:off x="3392" y="1648"/>
                <a:ext cx="337" cy="980"/>
              </a:xfrm>
              <a:prstGeom prst="rect">
                <a:avLst/>
              </a:prstGeom>
              <a:solidFill>
                <a:srgbClr val="FFF399"/>
              </a:solidFill>
              <a:ln w="9525">
                <a:noFill/>
                <a:miter lim="800000"/>
                <a:headEnd/>
                <a:tailEnd/>
              </a:ln>
            </p:spPr>
            <p:txBody>
              <a:bodyPr/>
              <a:lstStyle/>
              <a:p>
                <a:endParaRPr lang="en-GB"/>
              </a:p>
            </p:txBody>
          </p:sp>
          <p:sp>
            <p:nvSpPr>
              <p:cNvPr id="31934" name="Rectangle 539"/>
              <p:cNvSpPr>
                <a:spLocks noChangeArrowheads="1"/>
              </p:cNvSpPr>
              <p:nvPr/>
            </p:nvSpPr>
            <p:spPr bwMode="auto">
              <a:xfrm>
                <a:off x="3377" y="1633"/>
                <a:ext cx="367" cy="1010"/>
              </a:xfrm>
              <a:prstGeom prst="rect">
                <a:avLst/>
              </a:prstGeom>
              <a:noFill/>
              <a:ln w="47625">
                <a:solidFill>
                  <a:srgbClr val="B3B3B3"/>
                </a:solidFill>
                <a:miter lim="800000"/>
                <a:headEnd/>
                <a:tailEnd/>
              </a:ln>
            </p:spPr>
            <p:txBody>
              <a:bodyPr/>
              <a:lstStyle/>
              <a:p>
                <a:endParaRPr lang="en-GB"/>
              </a:p>
            </p:txBody>
          </p:sp>
          <p:sp>
            <p:nvSpPr>
              <p:cNvPr id="31935" name="Rectangle 540"/>
              <p:cNvSpPr>
                <a:spLocks noChangeArrowheads="1"/>
              </p:cNvSpPr>
              <p:nvPr/>
            </p:nvSpPr>
            <p:spPr bwMode="auto">
              <a:xfrm>
                <a:off x="3767" y="1648"/>
                <a:ext cx="337" cy="980"/>
              </a:xfrm>
              <a:prstGeom prst="rect">
                <a:avLst/>
              </a:prstGeom>
              <a:solidFill>
                <a:srgbClr val="FFF399"/>
              </a:solidFill>
              <a:ln w="9525">
                <a:noFill/>
                <a:miter lim="800000"/>
                <a:headEnd/>
                <a:tailEnd/>
              </a:ln>
            </p:spPr>
            <p:txBody>
              <a:bodyPr/>
              <a:lstStyle/>
              <a:p>
                <a:endParaRPr lang="en-GB"/>
              </a:p>
            </p:txBody>
          </p:sp>
          <p:sp>
            <p:nvSpPr>
              <p:cNvPr id="31936" name="Rectangle 541"/>
              <p:cNvSpPr>
                <a:spLocks noChangeArrowheads="1"/>
              </p:cNvSpPr>
              <p:nvPr/>
            </p:nvSpPr>
            <p:spPr bwMode="auto">
              <a:xfrm>
                <a:off x="3752" y="1633"/>
                <a:ext cx="367" cy="1010"/>
              </a:xfrm>
              <a:prstGeom prst="rect">
                <a:avLst/>
              </a:prstGeom>
              <a:noFill/>
              <a:ln w="47625">
                <a:solidFill>
                  <a:srgbClr val="B3B3B3"/>
                </a:solidFill>
                <a:miter lim="800000"/>
                <a:headEnd/>
                <a:tailEnd/>
              </a:ln>
            </p:spPr>
            <p:txBody>
              <a:bodyPr/>
              <a:lstStyle/>
              <a:p>
                <a:endParaRPr lang="en-GB"/>
              </a:p>
            </p:txBody>
          </p:sp>
          <p:sp>
            <p:nvSpPr>
              <p:cNvPr id="31937" name="Rectangle 542"/>
              <p:cNvSpPr>
                <a:spLocks noChangeArrowheads="1"/>
              </p:cNvSpPr>
              <p:nvPr/>
            </p:nvSpPr>
            <p:spPr bwMode="auto">
              <a:xfrm>
                <a:off x="3392" y="1648"/>
                <a:ext cx="345" cy="988"/>
              </a:xfrm>
              <a:prstGeom prst="rect">
                <a:avLst/>
              </a:prstGeom>
              <a:solidFill>
                <a:srgbClr val="CCFFCC"/>
              </a:solidFill>
              <a:ln w="11113">
                <a:solidFill>
                  <a:srgbClr val="000000"/>
                </a:solidFill>
                <a:miter lim="800000"/>
                <a:headEnd/>
                <a:tailEnd/>
              </a:ln>
            </p:spPr>
            <p:txBody>
              <a:bodyPr/>
              <a:lstStyle/>
              <a:p>
                <a:endParaRPr lang="en-GB"/>
              </a:p>
            </p:txBody>
          </p:sp>
          <p:sp>
            <p:nvSpPr>
              <p:cNvPr id="31938" name="Rectangle 543"/>
              <p:cNvSpPr>
                <a:spLocks noChangeArrowheads="1"/>
              </p:cNvSpPr>
              <p:nvPr/>
            </p:nvSpPr>
            <p:spPr bwMode="auto">
              <a:xfrm>
                <a:off x="3767" y="1648"/>
                <a:ext cx="344" cy="988"/>
              </a:xfrm>
              <a:prstGeom prst="rect">
                <a:avLst/>
              </a:prstGeom>
              <a:solidFill>
                <a:srgbClr val="FFCC99"/>
              </a:solidFill>
              <a:ln w="11113">
                <a:solidFill>
                  <a:srgbClr val="000000"/>
                </a:solidFill>
                <a:miter lim="800000"/>
                <a:headEnd/>
                <a:tailEnd/>
              </a:ln>
            </p:spPr>
            <p:txBody>
              <a:bodyPr/>
              <a:lstStyle/>
              <a:p>
                <a:endParaRPr lang="en-GB"/>
              </a:p>
            </p:txBody>
          </p:sp>
          <p:sp>
            <p:nvSpPr>
              <p:cNvPr id="31939" name="AutoShape 544"/>
              <p:cNvSpPr>
                <a:spLocks noChangeArrowheads="1"/>
              </p:cNvSpPr>
              <p:nvPr/>
            </p:nvSpPr>
            <p:spPr bwMode="auto">
              <a:xfrm>
                <a:off x="3377"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0" name="AutoShape 545"/>
              <p:cNvSpPr>
                <a:spLocks noChangeArrowheads="1"/>
              </p:cNvSpPr>
              <p:nvPr/>
            </p:nvSpPr>
            <p:spPr bwMode="auto">
              <a:xfrm>
                <a:off x="3377"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1" name="AutoShape 546"/>
              <p:cNvSpPr>
                <a:spLocks noChangeArrowheads="1"/>
              </p:cNvSpPr>
              <p:nvPr/>
            </p:nvSpPr>
            <p:spPr bwMode="auto">
              <a:xfrm>
                <a:off x="4081"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2" name="AutoShape 547"/>
              <p:cNvSpPr>
                <a:spLocks noChangeArrowheads="1"/>
              </p:cNvSpPr>
              <p:nvPr/>
            </p:nvSpPr>
            <p:spPr bwMode="auto">
              <a:xfrm>
                <a:off x="4081"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3" name="Freeform 548"/>
              <p:cNvSpPr>
                <a:spLocks/>
              </p:cNvSpPr>
              <p:nvPr/>
            </p:nvSpPr>
            <p:spPr bwMode="auto">
              <a:xfrm>
                <a:off x="3680" y="2063"/>
                <a:ext cx="30" cy="98"/>
              </a:xfrm>
              <a:custGeom>
                <a:avLst/>
                <a:gdLst>
                  <a:gd name="T0" fmla="*/ 0 w 30"/>
                  <a:gd name="T1" fmla="*/ 0 h 98"/>
                  <a:gd name="T2" fmla="*/ 30 w 30"/>
                  <a:gd name="T3" fmla="*/ 0 h 98"/>
                  <a:gd name="T4" fmla="*/ 30 w 30"/>
                  <a:gd name="T5" fmla="*/ 38 h 98"/>
                  <a:gd name="T6" fmla="*/ 23 w 30"/>
                  <a:gd name="T7" fmla="*/ 38 h 98"/>
                  <a:gd name="T8" fmla="*/ 23 w 30"/>
                  <a:gd name="T9" fmla="*/ 98 h 98"/>
                  <a:gd name="T10" fmla="*/ 8 w 30"/>
                  <a:gd name="T11" fmla="*/ 98 h 98"/>
                  <a:gd name="T12" fmla="*/ 8 w 30"/>
                  <a:gd name="T13" fmla="*/ 38 h 98"/>
                  <a:gd name="T14" fmla="*/ 0 w 30"/>
                  <a:gd name="T15" fmla="*/ 38 h 98"/>
                  <a:gd name="T16" fmla="*/ 0 w 30"/>
                  <a:gd name="T17" fmla="*/ 0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98"/>
                  <a:gd name="T29" fmla="*/ 30 w 30"/>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98">
                    <a:moveTo>
                      <a:pt x="0" y="0"/>
                    </a:moveTo>
                    <a:lnTo>
                      <a:pt x="30" y="0"/>
                    </a:lnTo>
                    <a:lnTo>
                      <a:pt x="30" y="38"/>
                    </a:lnTo>
                    <a:lnTo>
                      <a:pt x="23" y="38"/>
                    </a:lnTo>
                    <a:lnTo>
                      <a:pt x="23" y="98"/>
                    </a:lnTo>
                    <a:lnTo>
                      <a:pt x="8" y="98"/>
                    </a:lnTo>
                    <a:lnTo>
                      <a:pt x="8" y="38"/>
                    </a:lnTo>
                    <a:lnTo>
                      <a:pt x="0" y="38"/>
                    </a:lnTo>
                    <a:lnTo>
                      <a:pt x="0" y="0"/>
                    </a:lnTo>
                    <a:close/>
                  </a:path>
                </a:pathLst>
              </a:custGeom>
              <a:solidFill>
                <a:srgbClr val="A6A6A6"/>
              </a:solidFill>
              <a:ln w="11113">
                <a:solidFill>
                  <a:srgbClr val="999999"/>
                </a:solidFill>
                <a:prstDash val="solid"/>
                <a:round/>
                <a:headEnd/>
                <a:tailEnd/>
              </a:ln>
            </p:spPr>
            <p:txBody>
              <a:bodyPr/>
              <a:lstStyle/>
              <a:p>
                <a:endParaRPr lang="en-GB"/>
              </a:p>
            </p:txBody>
          </p:sp>
          <p:sp>
            <p:nvSpPr>
              <p:cNvPr id="31944" name="Freeform 549"/>
              <p:cNvSpPr>
                <a:spLocks/>
              </p:cNvSpPr>
              <p:nvPr/>
            </p:nvSpPr>
            <p:spPr bwMode="auto">
              <a:xfrm>
                <a:off x="4100" y="1577"/>
                <a:ext cx="135" cy="1040"/>
              </a:xfrm>
              <a:custGeom>
                <a:avLst/>
                <a:gdLst>
                  <a:gd name="T0" fmla="*/ 135 w 135"/>
                  <a:gd name="T1" fmla="*/ 0 h 1040"/>
                  <a:gd name="T2" fmla="*/ 135 w 135"/>
                  <a:gd name="T3" fmla="*/ 905 h 1040"/>
                  <a:gd name="T4" fmla="*/ 0 w 135"/>
                  <a:gd name="T5" fmla="*/ 1040 h 1040"/>
                  <a:gd name="T6" fmla="*/ 0 w 135"/>
                  <a:gd name="T7" fmla="*/ 67 h 1040"/>
                  <a:gd name="T8" fmla="*/ 135 w 135"/>
                  <a:gd name="T9" fmla="*/ 0 h 1040"/>
                  <a:gd name="T10" fmla="*/ 0 60000 65536"/>
                  <a:gd name="T11" fmla="*/ 0 60000 65536"/>
                  <a:gd name="T12" fmla="*/ 0 60000 65536"/>
                  <a:gd name="T13" fmla="*/ 0 60000 65536"/>
                  <a:gd name="T14" fmla="*/ 0 60000 65536"/>
                  <a:gd name="T15" fmla="*/ 0 w 135"/>
                  <a:gd name="T16" fmla="*/ 0 h 1040"/>
                  <a:gd name="T17" fmla="*/ 135 w 135"/>
                  <a:gd name="T18" fmla="*/ 1040 h 1040"/>
                </a:gdLst>
                <a:ahLst/>
                <a:cxnLst>
                  <a:cxn ang="T10">
                    <a:pos x="T0" y="T1"/>
                  </a:cxn>
                  <a:cxn ang="T11">
                    <a:pos x="T2" y="T3"/>
                  </a:cxn>
                  <a:cxn ang="T12">
                    <a:pos x="T4" y="T5"/>
                  </a:cxn>
                  <a:cxn ang="T13">
                    <a:pos x="T6" y="T7"/>
                  </a:cxn>
                  <a:cxn ang="T14">
                    <a:pos x="T8" y="T9"/>
                  </a:cxn>
                </a:cxnLst>
                <a:rect l="T15" t="T16" r="T17" b="T18"/>
                <a:pathLst>
                  <a:path w="135" h="1040">
                    <a:moveTo>
                      <a:pt x="135" y="0"/>
                    </a:moveTo>
                    <a:lnTo>
                      <a:pt x="135" y="905"/>
                    </a:lnTo>
                    <a:lnTo>
                      <a:pt x="0" y="1040"/>
                    </a:lnTo>
                    <a:lnTo>
                      <a:pt x="0" y="67"/>
                    </a:lnTo>
                    <a:lnTo>
                      <a:pt x="135" y="0"/>
                    </a:lnTo>
                    <a:close/>
                  </a:path>
                </a:pathLst>
              </a:custGeom>
              <a:solidFill>
                <a:srgbClr val="FFCC99"/>
              </a:solidFill>
              <a:ln w="11113">
                <a:solidFill>
                  <a:srgbClr val="000000"/>
                </a:solidFill>
                <a:prstDash val="solid"/>
                <a:round/>
                <a:headEnd/>
                <a:tailEnd/>
              </a:ln>
            </p:spPr>
            <p:txBody>
              <a:bodyPr/>
              <a:lstStyle/>
              <a:p>
                <a:endParaRPr lang="en-GB"/>
              </a:p>
            </p:txBody>
          </p:sp>
          <p:sp>
            <p:nvSpPr>
              <p:cNvPr id="31945" name="Line 550"/>
              <p:cNvSpPr>
                <a:spLocks noChangeShapeType="1"/>
              </p:cNvSpPr>
              <p:nvPr/>
            </p:nvSpPr>
            <p:spPr bwMode="auto">
              <a:xfrm>
                <a:off x="3767" y="1809"/>
                <a:ext cx="336" cy="1"/>
              </a:xfrm>
              <a:prstGeom prst="line">
                <a:avLst/>
              </a:prstGeom>
              <a:noFill/>
              <a:ln w="1588">
                <a:solidFill>
                  <a:srgbClr val="000000"/>
                </a:solidFill>
                <a:round/>
                <a:headEnd/>
                <a:tailEnd/>
              </a:ln>
            </p:spPr>
            <p:txBody>
              <a:bodyPr/>
              <a:lstStyle/>
              <a:p>
                <a:endParaRPr lang="en-GB"/>
              </a:p>
            </p:txBody>
          </p:sp>
          <p:sp>
            <p:nvSpPr>
              <p:cNvPr id="31946" name="Line 551"/>
              <p:cNvSpPr>
                <a:spLocks noChangeShapeType="1"/>
              </p:cNvSpPr>
              <p:nvPr/>
            </p:nvSpPr>
            <p:spPr bwMode="auto">
              <a:xfrm>
                <a:off x="3767" y="1981"/>
                <a:ext cx="336" cy="1"/>
              </a:xfrm>
              <a:prstGeom prst="line">
                <a:avLst/>
              </a:prstGeom>
              <a:noFill/>
              <a:ln w="1588">
                <a:solidFill>
                  <a:srgbClr val="000000"/>
                </a:solidFill>
                <a:round/>
                <a:headEnd/>
                <a:tailEnd/>
              </a:ln>
            </p:spPr>
            <p:txBody>
              <a:bodyPr/>
              <a:lstStyle/>
              <a:p>
                <a:endParaRPr lang="en-GB"/>
              </a:p>
            </p:txBody>
          </p:sp>
          <p:sp>
            <p:nvSpPr>
              <p:cNvPr id="31947" name="Line 552"/>
              <p:cNvSpPr>
                <a:spLocks noChangeShapeType="1"/>
              </p:cNvSpPr>
              <p:nvPr/>
            </p:nvSpPr>
            <p:spPr bwMode="auto">
              <a:xfrm>
                <a:off x="3767" y="2146"/>
                <a:ext cx="336" cy="1"/>
              </a:xfrm>
              <a:prstGeom prst="line">
                <a:avLst/>
              </a:prstGeom>
              <a:noFill/>
              <a:ln w="1588">
                <a:solidFill>
                  <a:srgbClr val="000000"/>
                </a:solidFill>
                <a:round/>
                <a:headEnd/>
                <a:tailEnd/>
              </a:ln>
            </p:spPr>
            <p:txBody>
              <a:bodyPr/>
              <a:lstStyle/>
              <a:p>
                <a:endParaRPr lang="en-GB"/>
              </a:p>
            </p:txBody>
          </p:sp>
          <p:sp>
            <p:nvSpPr>
              <p:cNvPr id="31948" name="Line 553"/>
              <p:cNvSpPr>
                <a:spLocks noChangeShapeType="1"/>
              </p:cNvSpPr>
              <p:nvPr/>
            </p:nvSpPr>
            <p:spPr bwMode="auto">
              <a:xfrm>
                <a:off x="3767" y="2318"/>
                <a:ext cx="336" cy="1"/>
              </a:xfrm>
              <a:prstGeom prst="line">
                <a:avLst/>
              </a:prstGeom>
              <a:noFill/>
              <a:ln w="1588">
                <a:solidFill>
                  <a:srgbClr val="000000"/>
                </a:solidFill>
                <a:round/>
                <a:headEnd/>
                <a:tailEnd/>
              </a:ln>
            </p:spPr>
            <p:txBody>
              <a:bodyPr/>
              <a:lstStyle/>
              <a:p>
                <a:endParaRPr lang="en-GB"/>
              </a:p>
            </p:txBody>
          </p:sp>
          <p:sp>
            <p:nvSpPr>
              <p:cNvPr id="31949" name="Freeform 554"/>
              <p:cNvSpPr>
                <a:spLocks/>
              </p:cNvSpPr>
              <p:nvPr/>
            </p:nvSpPr>
            <p:spPr bwMode="auto">
              <a:xfrm>
                <a:off x="3763" y="1712"/>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0" name="Freeform 555"/>
              <p:cNvSpPr>
                <a:spLocks/>
              </p:cNvSpPr>
              <p:nvPr/>
            </p:nvSpPr>
            <p:spPr bwMode="auto">
              <a:xfrm>
                <a:off x="3763" y="1876"/>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1" name="Freeform 556"/>
              <p:cNvSpPr>
                <a:spLocks/>
              </p:cNvSpPr>
              <p:nvPr/>
            </p:nvSpPr>
            <p:spPr bwMode="auto">
              <a:xfrm>
                <a:off x="3763" y="2048"/>
                <a:ext cx="337" cy="98"/>
              </a:xfrm>
              <a:custGeom>
                <a:avLst/>
                <a:gdLst>
                  <a:gd name="T0" fmla="*/ 0 w 337"/>
                  <a:gd name="T1" fmla="*/ 98 h 98"/>
                  <a:gd name="T2" fmla="*/ 97 w 337"/>
                  <a:gd name="T3" fmla="*/ 0 h 98"/>
                  <a:gd name="T4" fmla="*/ 337 w 337"/>
                  <a:gd name="T5" fmla="*/ 0 h 98"/>
                  <a:gd name="T6" fmla="*/ 0 60000 65536"/>
                  <a:gd name="T7" fmla="*/ 0 60000 65536"/>
                  <a:gd name="T8" fmla="*/ 0 60000 65536"/>
                  <a:gd name="T9" fmla="*/ 0 w 337"/>
                  <a:gd name="T10" fmla="*/ 0 h 98"/>
                  <a:gd name="T11" fmla="*/ 337 w 337"/>
                  <a:gd name="T12" fmla="*/ 98 h 98"/>
                </a:gdLst>
                <a:ahLst/>
                <a:cxnLst>
                  <a:cxn ang="T6">
                    <a:pos x="T0" y="T1"/>
                  </a:cxn>
                  <a:cxn ang="T7">
                    <a:pos x="T2" y="T3"/>
                  </a:cxn>
                  <a:cxn ang="T8">
                    <a:pos x="T4" y="T5"/>
                  </a:cxn>
                </a:cxnLst>
                <a:rect l="T9" t="T10" r="T11" b="T12"/>
                <a:pathLst>
                  <a:path w="337" h="98">
                    <a:moveTo>
                      <a:pt x="0" y="98"/>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2" name="Freeform 557"/>
              <p:cNvSpPr>
                <a:spLocks/>
              </p:cNvSpPr>
              <p:nvPr/>
            </p:nvSpPr>
            <p:spPr bwMode="auto">
              <a:xfrm>
                <a:off x="3763" y="2213"/>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3" name="Freeform 558"/>
              <p:cNvSpPr>
                <a:spLocks/>
              </p:cNvSpPr>
              <p:nvPr/>
            </p:nvSpPr>
            <p:spPr bwMode="auto">
              <a:xfrm>
                <a:off x="3763" y="2520"/>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4" name="Rectangle 559"/>
              <p:cNvSpPr>
                <a:spLocks noChangeArrowheads="1"/>
              </p:cNvSpPr>
              <p:nvPr/>
            </p:nvSpPr>
            <p:spPr bwMode="auto">
              <a:xfrm>
                <a:off x="3864" y="1783"/>
                <a:ext cx="180" cy="74"/>
              </a:xfrm>
              <a:prstGeom prst="rect">
                <a:avLst/>
              </a:prstGeom>
              <a:solidFill>
                <a:srgbClr val="FFFFFF"/>
              </a:solidFill>
              <a:ln w="11113">
                <a:solidFill>
                  <a:srgbClr val="000000"/>
                </a:solidFill>
                <a:miter lim="800000"/>
                <a:headEnd/>
                <a:tailEnd/>
              </a:ln>
            </p:spPr>
            <p:txBody>
              <a:bodyPr/>
              <a:lstStyle/>
              <a:p>
                <a:endParaRPr lang="en-GB"/>
              </a:p>
            </p:txBody>
          </p:sp>
          <p:sp>
            <p:nvSpPr>
              <p:cNvPr id="31955" name="Rectangle 560"/>
              <p:cNvSpPr>
                <a:spLocks noChangeArrowheads="1"/>
              </p:cNvSpPr>
              <p:nvPr/>
            </p:nvSpPr>
            <p:spPr bwMode="auto">
              <a:xfrm>
                <a:off x="3864" y="1947"/>
                <a:ext cx="180" cy="75"/>
              </a:xfrm>
              <a:prstGeom prst="rect">
                <a:avLst/>
              </a:prstGeom>
              <a:solidFill>
                <a:srgbClr val="FFFFFF"/>
              </a:solidFill>
              <a:ln w="11113">
                <a:solidFill>
                  <a:srgbClr val="000000"/>
                </a:solidFill>
                <a:miter lim="800000"/>
                <a:headEnd/>
                <a:tailEnd/>
              </a:ln>
            </p:spPr>
            <p:txBody>
              <a:bodyPr/>
              <a:lstStyle/>
              <a:p>
                <a:endParaRPr lang="en-GB"/>
              </a:p>
            </p:txBody>
          </p:sp>
          <p:sp>
            <p:nvSpPr>
              <p:cNvPr id="31956" name="Rectangle 561"/>
              <p:cNvSpPr>
                <a:spLocks noChangeArrowheads="1"/>
              </p:cNvSpPr>
              <p:nvPr/>
            </p:nvSpPr>
            <p:spPr bwMode="auto">
              <a:xfrm>
                <a:off x="3864" y="2119"/>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57" name="Group 562"/>
              <p:cNvGrpSpPr>
                <a:grpSpLocks/>
              </p:cNvGrpSpPr>
              <p:nvPr/>
            </p:nvGrpSpPr>
            <p:grpSpPr bwMode="auto">
              <a:xfrm>
                <a:off x="3890" y="2131"/>
                <a:ext cx="139" cy="41"/>
                <a:chOff x="3890" y="2131"/>
                <a:chExt cx="139" cy="41"/>
              </a:xfrm>
            </p:grpSpPr>
            <p:sp>
              <p:nvSpPr>
                <p:cNvPr id="32024" name="Freeform 563"/>
                <p:cNvSpPr>
                  <a:spLocks/>
                </p:cNvSpPr>
                <p:nvPr/>
              </p:nvSpPr>
              <p:spPr bwMode="auto">
                <a:xfrm>
                  <a:off x="3894" y="2149"/>
                  <a:ext cx="22" cy="15"/>
                </a:xfrm>
                <a:custGeom>
                  <a:avLst/>
                  <a:gdLst>
                    <a:gd name="T0" fmla="*/ 7 w 22"/>
                    <a:gd name="T1" fmla="*/ 15 h 15"/>
                    <a:gd name="T2" fmla="*/ 0 w 22"/>
                    <a:gd name="T3" fmla="*/ 15 h 15"/>
                    <a:gd name="T4" fmla="*/ 15 w 22"/>
                    <a:gd name="T5" fmla="*/ 8 h 15"/>
                    <a:gd name="T6" fmla="*/ 15 w 22"/>
                    <a:gd name="T7" fmla="*/ 0 h 15"/>
                    <a:gd name="T8" fmla="*/ 22 w 22"/>
                    <a:gd name="T9" fmla="*/ 15 h 15"/>
                    <a:gd name="T10" fmla="*/ 15 w 22"/>
                    <a:gd name="T11" fmla="*/ 15 h 15"/>
                    <a:gd name="T12" fmla="*/ 7 w 22"/>
                    <a:gd name="T13" fmla="*/ 15 h 15"/>
                    <a:gd name="T14" fmla="*/ 0 60000 65536"/>
                    <a:gd name="T15" fmla="*/ 0 60000 65536"/>
                    <a:gd name="T16" fmla="*/ 0 60000 65536"/>
                    <a:gd name="T17" fmla="*/ 0 60000 65536"/>
                    <a:gd name="T18" fmla="*/ 0 60000 65536"/>
                    <a:gd name="T19" fmla="*/ 0 60000 65536"/>
                    <a:gd name="T20" fmla="*/ 0 60000 65536"/>
                    <a:gd name="T21" fmla="*/ 0 w 22"/>
                    <a:gd name="T22" fmla="*/ 0 h 15"/>
                    <a:gd name="T23" fmla="*/ 22 w 22"/>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5">
                      <a:moveTo>
                        <a:pt x="7" y="15"/>
                      </a:moveTo>
                      <a:lnTo>
                        <a:pt x="0" y="15"/>
                      </a:lnTo>
                      <a:lnTo>
                        <a:pt x="15" y="8"/>
                      </a:lnTo>
                      <a:lnTo>
                        <a:pt x="15" y="0"/>
                      </a:lnTo>
                      <a:lnTo>
                        <a:pt x="22" y="15"/>
                      </a:lnTo>
                      <a:lnTo>
                        <a:pt x="15" y="15"/>
                      </a:lnTo>
                      <a:lnTo>
                        <a:pt x="7" y="15"/>
                      </a:lnTo>
                      <a:close/>
                    </a:path>
                  </a:pathLst>
                </a:custGeom>
                <a:solidFill>
                  <a:srgbClr val="FFFFFF"/>
                </a:solidFill>
                <a:ln w="9525">
                  <a:noFill/>
                  <a:round/>
                  <a:headEnd/>
                  <a:tailEnd/>
                </a:ln>
              </p:spPr>
              <p:txBody>
                <a:bodyPr/>
                <a:lstStyle/>
                <a:p>
                  <a:endParaRPr lang="en-GB"/>
                </a:p>
              </p:txBody>
            </p:sp>
            <p:sp>
              <p:nvSpPr>
                <p:cNvPr id="32025" name="Freeform 564"/>
                <p:cNvSpPr>
                  <a:spLocks/>
                </p:cNvSpPr>
                <p:nvPr/>
              </p:nvSpPr>
              <p:spPr bwMode="auto">
                <a:xfrm>
                  <a:off x="3890" y="2153"/>
                  <a:ext cx="23" cy="8"/>
                </a:xfrm>
                <a:custGeom>
                  <a:avLst/>
                  <a:gdLst>
                    <a:gd name="T0" fmla="*/ 0 w 23"/>
                    <a:gd name="T1" fmla="*/ 8 h 8"/>
                    <a:gd name="T2" fmla="*/ 15 w 23"/>
                    <a:gd name="T3" fmla="*/ 0 h 8"/>
                    <a:gd name="T4" fmla="*/ 23 w 23"/>
                    <a:gd name="T5" fmla="*/ 8 h 8"/>
                    <a:gd name="T6" fmla="*/ 15 w 23"/>
                    <a:gd name="T7" fmla="*/ 8 h 8"/>
                    <a:gd name="T8" fmla="*/ 8 w 23"/>
                    <a:gd name="T9" fmla="*/ 8 h 8"/>
                    <a:gd name="T10" fmla="*/ 0 w 23"/>
                    <a:gd name="T11" fmla="*/ 8 h 8"/>
                    <a:gd name="T12" fmla="*/ 0 60000 65536"/>
                    <a:gd name="T13" fmla="*/ 0 60000 65536"/>
                    <a:gd name="T14" fmla="*/ 0 60000 65536"/>
                    <a:gd name="T15" fmla="*/ 0 60000 65536"/>
                    <a:gd name="T16" fmla="*/ 0 60000 65536"/>
                    <a:gd name="T17" fmla="*/ 0 60000 65536"/>
                    <a:gd name="T18" fmla="*/ 0 w 23"/>
                    <a:gd name="T19" fmla="*/ 0 h 8"/>
                    <a:gd name="T20" fmla="*/ 23 w 23"/>
                    <a:gd name="T21" fmla="*/ 8 h 8"/>
                  </a:gdLst>
                  <a:ahLst/>
                  <a:cxnLst>
                    <a:cxn ang="T12">
                      <a:pos x="T0" y="T1"/>
                    </a:cxn>
                    <a:cxn ang="T13">
                      <a:pos x="T2" y="T3"/>
                    </a:cxn>
                    <a:cxn ang="T14">
                      <a:pos x="T4" y="T5"/>
                    </a:cxn>
                    <a:cxn ang="T15">
                      <a:pos x="T6" y="T7"/>
                    </a:cxn>
                    <a:cxn ang="T16">
                      <a:pos x="T8" y="T9"/>
                    </a:cxn>
                    <a:cxn ang="T17">
                      <a:pos x="T10" y="T11"/>
                    </a:cxn>
                  </a:cxnLst>
                  <a:rect l="T18" t="T19" r="T20" b="T21"/>
                  <a:pathLst>
                    <a:path w="23" h="8">
                      <a:moveTo>
                        <a:pt x="0" y="8"/>
                      </a:moveTo>
                      <a:lnTo>
                        <a:pt x="15" y="0"/>
                      </a:lnTo>
                      <a:lnTo>
                        <a:pt x="23" y="8"/>
                      </a:lnTo>
                      <a:lnTo>
                        <a:pt x="15" y="8"/>
                      </a:lnTo>
                      <a:lnTo>
                        <a:pt x="8" y="8"/>
                      </a:lnTo>
                      <a:lnTo>
                        <a:pt x="0" y="8"/>
                      </a:lnTo>
                      <a:close/>
                    </a:path>
                  </a:pathLst>
                </a:custGeom>
                <a:noFill/>
                <a:ln w="11113">
                  <a:solidFill>
                    <a:srgbClr val="000000"/>
                  </a:solidFill>
                  <a:prstDash val="solid"/>
                  <a:round/>
                  <a:headEnd/>
                  <a:tailEnd/>
                </a:ln>
              </p:spPr>
              <p:txBody>
                <a:bodyPr/>
                <a:lstStyle/>
                <a:p>
                  <a:endParaRPr lang="en-GB"/>
                </a:p>
              </p:txBody>
            </p:sp>
            <p:sp>
              <p:nvSpPr>
                <p:cNvPr id="32026" name="Freeform 565"/>
                <p:cNvSpPr>
                  <a:spLocks/>
                </p:cNvSpPr>
                <p:nvPr/>
              </p:nvSpPr>
              <p:spPr bwMode="auto">
                <a:xfrm>
                  <a:off x="3894" y="2134"/>
                  <a:ext cx="127" cy="38"/>
                </a:xfrm>
                <a:custGeom>
                  <a:avLst/>
                  <a:gdLst>
                    <a:gd name="T0" fmla="*/ 82 w 127"/>
                    <a:gd name="T1" fmla="*/ 8 h 38"/>
                    <a:gd name="T2" fmla="*/ 105 w 127"/>
                    <a:gd name="T3" fmla="*/ 8 h 38"/>
                    <a:gd name="T4" fmla="*/ 120 w 127"/>
                    <a:gd name="T5" fmla="*/ 8 h 38"/>
                    <a:gd name="T6" fmla="*/ 127 w 127"/>
                    <a:gd name="T7" fmla="*/ 15 h 38"/>
                    <a:gd name="T8" fmla="*/ 120 w 127"/>
                    <a:gd name="T9" fmla="*/ 23 h 38"/>
                    <a:gd name="T10" fmla="*/ 112 w 127"/>
                    <a:gd name="T11" fmla="*/ 23 h 38"/>
                    <a:gd name="T12" fmla="*/ 105 w 127"/>
                    <a:gd name="T13" fmla="*/ 23 h 38"/>
                    <a:gd name="T14" fmla="*/ 97 w 127"/>
                    <a:gd name="T15" fmla="*/ 23 h 38"/>
                    <a:gd name="T16" fmla="*/ 82 w 127"/>
                    <a:gd name="T17" fmla="*/ 23 h 38"/>
                    <a:gd name="T18" fmla="*/ 67 w 127"/>
                    <a:gd name="T19" fmla="*/ 23 h 38"/>
                    <a:gd name="T20" fmla="*/ 60 w 127"/>
                    <a:gd name="T21" fmla="*/ 23 h 38"/>
                    <a:gd name="T22" fmla="*/ 52 w 127"/>
                    <a:gd name="T23" fmla="*/ 23 h 38"/>
                    <a:gd name="T24" fmla="*/ 45 w 127"/>
                    <a:gd name="T25" fmla="*/ 23 h 38"/>
                    <a:gd name="T26" fmla="*/ 37 w 127"/>
                    <a:gd name="T27" fmla="*/ 30 h 38"/>
                    <a:gd name="T28" fmla="*/ 30 w 127"/>
                    <a:gd name="T29" fmla="*/ 30 h 38"/>
                    <a:gd name="T30" fmla="*/ 22 w 127"/>
                    <a:gd name="T31" fmla="*/ 38 h 38"/>
                    <a:gd name="T32" fmla="*/ 15 w 127"/>
                    <a:gd name="T33" fmla="*/ 15 h 38"/>
                    <a:gd name="T34" fmla="*/ 7 w 127"/>
                    <a:gd name="T35" fmla="*/ 15 h 38"/>
                    <a:gd name="T36" fmla="*/ 0 w 127"/>
                    <a:gd name="T37" fmla="*/ 15 h 38"/>
                    <a:gd name="T38" fmla="*/ 0 w 127"/>
                    <a:gd name="T39" fmla="*/ 8 h 38"/>
                    <a:gd name="T40" fmla="*/ 7 w 127"/>
                    <a:gd name="T41" fmla="*/ 0 h 38"/>
                    <a:gd name="T42" fmla="*/ 15 w 127"/>
                    <a:gd name="T43" fmla="*/ 0 h 38"/>
                    <a:gd name="T44" fmla="*/ 22 w 127"/>
                    <a:gd name="T45" fmla="*/ 8 h 38"/>
                    <a:gd name="T46" fmla="*/ 30 w 127"/>
                    <a:gd name="T47" fmla="*/ 8 h 38"/>
                    <a:gd name="T48" fmla="*/ 30 w 127"/>
                    <a:gd name="T49" fmla="*/ 15 h 38"/>
                    <a:gd name="T50" fmla="*/ 37 w 127"/>
                    <a:gd name="T51" fmla="*/ 15 h 38"/>
                    <a:gd name="T52" fmla="*/ 45 w 127"/>
                    <a:gd name="T53" fmla="*/ 15 h 38"/>
                    <a:gd name="T54" fmla="*/ 60 w 127"/>
                    <a:gd name="T55" fmla="*/ 15 h 38"/>
                    <a:gd name="T56" fmla="*/ 82 w 127"/>
                    <a:gd name="T57" fmla="*/ 8 h 3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7"/>
                    <a:gd name="T88" fmla="*/ 0 h 38"/>
                    <a:gd name="T89" fmla="*/ 127 w 127"/>
                    <a:gd name="T90" fmla="*/ 38 h 3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7" h="38">
                      <a:moveTo>
                        <a:pt x="82" y="8"/>
                      </a:moveTo>
                      <a:lnTo>
                        <a:pt x="105" y="8"/>
                      </a:lnTo>
                      <a:lnTo>
                        <a:pt x="120" y="8"/>
                      </a:lnTo>
                      <a:lnTo>
                        <a:pt x="127" y="15"/>
                      </a:lnTo>
                      <a:lnTo>
                        <a:pt x="120" y="23"/>
                      </a:lnTo>
                      <a:lnTo>
                        <a:pt x="112" y="23"/>
                      </a:lnTo>
                      <a:lnTo>
                        <a:pt x="105" y="23"/>
                      </a:lnTo>
                      <a:lnTo>
                        <a:pt x="97" y="23"/>
                      </a:lnTo>
                      <a:lnTo>
                        <a:pt x="82" y="23"/>
                      </a:lnTo>
                      <a:lnTo>
                        <a:pt x="67" y="23"/>
                      </a:lnTo>
                      <a:lnTo>
                        <a:pt x="60" y="23"/>
                      </a:lnTo>
                      <a:lnTo>
                        <a:pt x="52" y="23"/>
                      </a:lnTo>
                      <a:lnTo>
                        <a:pt x="45" y="23"/>
                      </a:lnTo>
                      <a:lnTo>
                        <a:pt x="37" y="30"/>
                      </a:lnTo>
                      <a:lnTo>
                        <a:pt x="30" y="30"/>
                      </a:lnTo>
                      <a:lnTo>
                        <a:pt x="22" y="38"/>
                      </a:lnTo>
                      <a:lnTo>
                        <a:pt x="15" y="15"/>
                      </a:lnTo>
                      <a:lnTo>
                        <a:pt x="7" y="15"/>
                      </a:lnTo>
                      <a:lnTo>
                        <a:pt x="0" y="15"/>
                      </a:lnTo>
                      <a:lnTo>
                        <a:pt x="0" y="8"/>
                      </a:lnTo>
                      <a:lnTo>
                        <a:pt x="7" y="0"/>
                      </a:lnTo>
                      <a:lnTo>
                        <a:pt x="15" y="0"/>
                      </a:lnTo>
                      <a:lnTo>
                        <a:pt x="22" y="8"/>
                      </a:lnTo>
                      <a:lnTo>
                        <a:pt x="30" y="8"/>
                      </a:lnTo>
                      <a:lnTo>
                        <a:pt x="30" y="15"/>
                      </a:lnTo>
                      <a:lnTo>
                        <a:pt x="37" y="15"/>
                      </a:lnTo>
                      <a:lnTo>
                        <a:pt x="45" y="15"/>
                      </a:lnTo>
                      <a:lnTo>
                        <a:pt x="60" y="15"/>
                      </a:lnTo>
                      <a:lnTo>
                        <a:pt x="82" y="8"/>
                      </a:lnTo>
                      <a:close/>
                    </a:path>
                  </a:pathLst>
                </a:custGeom>
                <a:solidFill>
                  <a:srgbClr val="FFFFFF"/>
                </a:solidFill>
                <a:ln w="9525">
                  <a:noFill/>
                  <a:round/>
                  <a:headEnd/>
                  <a:tailEnd/>
                </a:ln>
              </p:spPr>
              <p:txBody>
                <a:bodyPr/>
                <a:lstStyle/>
                <a:p>
                  <a:endParaRPr lang="en-GB"/>
                </a:p>
              </p:txBody>
            </p:sp>
            <p:sp>
              <p:nvSpPr>
                <p:cNvPr id="32027" name="Freeform 566"/>
                <p:cNvSpPr>
                  <a:spLocks/>
                </p:cNvSpPr>
                <p:nvPr/>
              </p:nvSpPr>
              <p:spPr bwMode="auto">
                <a:xfrm>
                  <a:off x="3890" y="2131"/>
                  <a:ext cx="128" cy="37"/>
                </a:xfrm>
                <a:custGeom>
                  <a:avLst/>
                  <a:gdLst>
                    <a:gd name="T0" fmla="*/ 83 w 128"/>
                    <a:gd name="T1" fmla="*/ 7 h 37"/>
                    <a:gd name="T2" fmla="*/ 98 w 128"/>
                    <a:gd name="T3" fmla="*/ 7 h 37"/>
                    <a:gd name="T4" fmla="*/ 105 w 128"/>
                    <a:gd name="T5" fmla="*/ 7 h 37"/>
                    <a:gd name="T6" fmla="*/ 113 w 128"/>
                    <a:gd name="T7" fmla="*/ 7 h 37"/>
                    <a:gd name="T8" fmla="*/ 120 w 128"/>
                    <a:gd name="T9" fmla="*/ 7 h 37"/>
                    <a:gd name="T10" fmla="*/ 128 w 128"/>
                    <a:gd name="T11" fmla="*/ 7 h 37"/>
                    <a:gd name="T12" fmla="*/ 128 w 128"/>
                    <a:gd name="T13" fmla="*/ 15 h 37"/>
                    <a:gd name="T14" fmla="*/ 120 w 128"/>
                    <a:gd name="T15" fmla="*/ 22 h 37"/>
                    <a:gd name="T16" fmla="*/ 113 w 128"/>
                    <a:gd name="T17" fmla="*/ 22 h 37"/>
                    <a:gd name="T18" fmla="*/ 105 w 128"/>
                    <a:gd name="T19" fmla="*/ 22 h 37"/>
                    <a:gd name="T20" fmla="*/ 98 w 128"/>
                    <a:gd name="T21" fmla="*/ 22 h 37"/>
                    <a:gd name="T22" fmla="*/ 83 w 128"/>
                    <a:gd name="T23" fmla="*/ 22 h 37"/>
                    <a:gd name="T24" fmla="*/ 68 w 128"/>
                    <a:gd name="T25" fmla="*/ 22 h 37"/>
                    <a:gd name="T26" fmla="*/ 60 w 128"/>
                    <a:gd name="T27" fmla="*/ 22 h 37"/>
                    <a:gd name="T28" fmla="*/ 53 w 128"/>
                    <a:gd name="T29" fmla="*/ 22 h 37"/>
                    <a:gd name="T30" fmla="*/ 45 w 128"/>
                    <a:gd name="T31" fmla="*/ 22 h 37"/>
                    <a:gd name="T32" fmla="*/ 38 w 128"/>
                    <a:gd name="T33" fmla="*/ 30 h 37"/>
                    <a:gd name="T34" fmla="*/ 30 w 128"/>
                    <a:gd name="T35" fmla="*/ 30 h 37"/>
                    <a:gd name="T36" fmla="*/ 23 w 128"/>
                    <a:gd name="T37" fmla="*/ 37 h 37"/>
                    <a:gd name="T38" fmla="*/ 15 w 128"/>
                    <a:gd name="T39" fmla="*/ 22 h 37"/>
                    <a:gd name="T40" fmla="*/ 8 w 128"/>
                    <a:gd name="T41" fmla="*/ 15 h 37"/>
                    <a:gd name="T42" fmla="*/ 0 w 128"/>
                    <a:gd name="T43" fmla="*/ 15 h 37"/>
                    <a:gd name="T44" fmla="*/ 0 w 128"/>
                    <a:gd name="T45" fmla="*/ 7 h 37"/>
                    <a:gd name="T46" fmla="*/ 8 w 128"/>
                    <a:gd name="T47" fmla="*/ 0 h 37"/>
                    <a:gd name="T48" fmla="*/ 15 w 128"/>
                    <a:gd name="T49" fmla="*/ 0 h 37"/>
                    <a:gd name="T50" fmla="*/ 23 w 128"/>
                    <a:gd name="T51" fmla="*/ 7 h 37"/>
                    <a:gd name="T52" fmla="*/ 30 w 128"/>
                    <a:gd name="T53" fmla="*/ 15 h 37"/>
                    <a:gd name="T54" fmla="*/ 45 w 128"/>
                    <a:gd name="T55" fmla="*/ 15 h 37"/>
                    <a:gd name="T56" fmla="*/ 60 w 128"/>
                    <a:gd name="T57" fmla="*/ 15 h 37"/>
                    <a:gd name="T58" fmla="*/ 83 w 128"/>
                    <a:gd name="T59" fmla="*/ 7 h 3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37"/>
                    <a:gd name="T92" fmla="*/ 128 w 128"/>
                    <a:gd name="T93" fmla="*/ 37 h 3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37">
                      <a:moveTo>
                        <a:pt x="83" y="7"/>
                      </a:moveTo>
                      <a:lnTo>
                        <a:pt x="98" y="7"/>
                      </a:lnTo>
                      <a:lnTo>
                        <a:pt x="105" y="7"/>
                      </a:lnTo>
                      <a:lnTo>
                        <a:pt x="113" y="7"/>
                      </a:lnTo>
                      <a:lnTo>
                        <a:pt x="120" y="7"/>
                      </a:lnTo>
                      <a:lnTo>
                        <a:pt x="128" y="7"/>
                      </a:lnTo>
                      <a:lnTo>
                        <a:pt x="128" y="15"/>
                      </a:lnTo>
                      <a:lnTo>
                        <a:pt x="120" y="22"/>
                      </a:lnTo>
                      <a:lnTo>
                        <a:pt x="113" y="22"/>
                      </a:lnTo>
                      <a:lnTo>
                        <a:pt x="105" y="22"/>
                      </a:lnTo>
                      <a:lnTo>
                        <a:pt x="98" y="22"/>
                      </a:lnTo>
                      <a:lnTo>
                        <a:pt x="83" y="22"/>
                      </a:lnTo>
                      <a:lnTo>
                        <a:pt x="68" y="22"/>
                      </a:lnTo>
                      <a:lnTo>
                        <a:pt x="60" y="22"/>
                      </a:lnTo>
                      <a:lnTo>
                        <a:pt x="53" y="22"/>
                      </a:lnTo>
                      <a:lnTo>
                        <a:pt x="45" y="22"/>
                      </a:lnTo>
                      <a:lnTo>
                        <a:pt x="38" y="30"/>
                      </a:lnTo>
                      <a:lnTo>
                        <a:pt x="30" y="30"/>
                      </a:lnTo>
                      <a:lnTo>
                        <a:pt x="23" y="37"/>
                      </a:lnTo>
                      <a:lnTo>
                        <a:pt x="15" y="22"/>
                      </a:lnTo>
                      <a:lnTo>
                        <a:pt x="8" y="15"/>
                      </a:lnTo>
                      <a:lnTo>
                        <a:pt x="0" y="15"/>
                      </a:lnTo>
                      <a:lnTo>
                        <a:pt x="0" y="7"/>
                      </a:lnTo>
                      <a:lnTo>
                        <a:pt x="8" y="0"/>
                      </a:lnTo>
                      <a:lnTo>
                        <a:pt x="15" y="0"/>
                      </a:lnTo>
                      <a:lnTo>
                        <a:pt x="23" y="7"/>
                      </a:lnTo>
                      <a:lnTo>
                        <a:pt x="30" y="15"/>
                      </a:lnTo>
                      <a:lnTo>
                        <a:pt x="45" y="15"/>
                      </a:lnTo>
                      <a:lnTo>
                        <a:pt x="60" y="15"/>
                      </a:lnTo>
                      <a:lnTo>
                        <a:pt x="83" y="7"/>
                      </a:lnTo>
                      <a:close/>
                    </a:path>
                  </a:pathLst>
                </a:custGeom>
                <a:noFill/>
                <a:ln w="11113">
                  <a:solidFill>
                    <a:srgbClr val="000000"/>
                  </a:solidFill>
                  <a:prstDash val="solid"/>
                  <a:round/>
                  <a:headEnd/>
                  <a:tailEnd/>
                </a:ln>
              </p:spPr>
              <p:txBody>
                <a:bodyPr/>
                <a:lstStyle/>
                <a:p>
                  <a:endParaRPr lang="en-GB"/>
                </a:p>
              </p:txBody>
            </p:sp>
            <p:sp>
              <p:nvSpPr>
                <p:cNvPr id="32028" name="Line 567"/>
                <p:cNvSpPr>
                  <a:spLocks noChangeShapeType="1"/>
                </p:cNvSpPr>
                <p:nvPr/>
              </p:nvSpPr>
              <p:spPr bwMode="auto">
                <a:xfrm>
                  <a:off x="3901" y="2157"/>
                  <a:ext cx="3" cy="3"/>
                </a:xfrm>
                <a:prstGeom prst="line">
                  <a:avLst/>
                </a:prstGeom>
                <a:noFill/>
                <a:ln w="7938">
                  <a:solidFill>
                    <a:srgbClr val="000000"/>
                  </a:solidFill>
                  <a:round/>
                  <a:headEnd/>
                  <a:tailEnd/>
                </a:ln>
              </p:spPr>
              <p:txBody>
                <a:bodyPr/>
                <a:lstStyle/>
                <a:p>
                  <a:endParaRPr lang="en-GB"/>
                </a:p>
              </p:txBody>
            </p:sp>
            <p:sp>
              <p:nvSpPr>
                <p:cNvPr id="32029" name="Line 568"/>
                <p:cNvSpPr>
                  <a:spLocks noChangeShapeType="1"/>
                </p:cNvSpPr>
                <p:nvPr/>
              </p:nvSpPr>
              <p:spPr bwMode="auto">
                <a:xfrm>
                  <a:off x="3909" y="2153"/>
                  <a:ext cx="1" cy="1"/>
                </a:xfrm>
                <a:prstGeom prst="line">
                  <a:avLst/>
                </a:prstGeom>
                <a:noFill/>
                <a:ln w="11113">
                  <a:solidFill>
                    <a:srgbClr val="000000"/>
                  </a:solidFill>
                  <a:round/>
                  <a:headEnd/>
                  <a:tailEnd/>
                </a:ln>
              </p:spPr>
              <p:txBody>
                <a:bodyPr/>
                <a:lstStyle/>
                <a:p>
                  <a:endParaRPr lang="en-GB"/>
                </a:p>
              </p:txBody>
            </p:sp>
            <p:sp>
              <p:nvSpPr>
                <p:cNvPr id="32030" name="AutoShape 569"/>
                <p:cNvSpPr>
                  <a:spLocks noChangeArrowheads="1"/>
                </p:cNvSpPr>
                <p:nvPr/>
              </p:nvSpPr>
              <p:spPr bwMode="auto">
                <a:xfrm>
                  <a:off x="3916" y="2149"/>
                  <a:ext cx="23" cy="23"/>
                </a:xfrm>
                <a:prstGeom prst="roundRect">
                  <a:avLst>
                    <a:gd name="adj" fmla="val 32606"/>
                  </a:avLst>
                </a:prstGeom>
                <a:solidFill>
                  <a:srgbClr val="FFFFFF"/>
                </a:solidFill>
                <a:ln w="9525">
                  <a:noFill/>
                  <a:round/>
                  <a:headEnd/>
                  <a:tailEnd/>
                </a:ln>
              </p:spPr>
              <p:txBody>
                <a:bodyPr/>
                <a:lstStyle/>
                <a:p>
                  <a:endParaRPr lang="en-GB"/>
                </a:p>
              </p:txBody>
            </p:sp>
            <p:sp>
              <p:nvSpPr>
                <p:cNvPr id="32031" name="Freeform 570"/>
                <p:cNvSpPr>
                  <a:spLocks/>
                </p:cNvSpPr>
                <p:nvPr/>
              </p:nvSpPr>
              <p:spPr bwMode="auto">
                <a:xfrm>
                  <a:off x="3913" y="2146"/>
                  <a:ext cx="15" cy="15"/>
                </a:xfrm>
                <a:custGeom>
                  <a:avLst/>
                  <a:gdLst>
                    <a:gd name="T0" fmla="*/ 0 w 15"/>
                    <a:gd name="T1" fmla="*/ 7 h 15"/>
                    <a:gd name="T2" fmla="*/ 0 w 15"/>
                    <a:gd name="T3" fmla="*/ 0 h 15"/>
                    <a:gd name="T4" fmla="*/ 0 w 15"/>
                    <a:gd name="T5" fmla="*/ 0 h 15"/>
                    <a:gd name="T6" fmla="*/ 0 w 15"/>
                    <a:gd name="T7" fmla="*/ 0 h 15"/>
                    <a:gd name="T8" fmla="*/ 7 w 15"/>
                    <a:gd name="T9" fmla="*/ 0 h 15"/>
                    <a:gd name="T10" fmla="*/ 15 w 15"/>
                    <a:gd name="T11" fmla="*/ 0 h 15"/>
                    <a:gd name="T12" fmla="*/ 15 w 15"/>
                    <a:gd name="T13" fmla="*/ 0 h 15"/>
                    <a:gd name="T14" fmla="*/ 15 w 15"/>
                    <a:gd name="T15" fmla="*/ 7 h 15"/>
                    <a:gd name="T16" fmla="*/ 15 w 15"/>
                    <a:gd name="T17" fmla="*/ 7 h 15"/>
                    <a:gd name="T18" fmla="*/ 7 w 15"/>
                    <a:gd name="T19" fmla="*/ 7 h 15"/>
                    <a:gd name="T20" fmla="*/ 7 w 15"/>
                    <a:gd name="T21" fmla="*/ 15 h 15"/>
                    <a:gd name="T22" fmla="*/ 7 w 15"/>
                    <a:gd name="T23" fmla="*/ 15 h 15"/>
                    <a:gd name="T24" fmla="*/ 0 w 15"/>
                    <a:gd name="T25" fmla="*/ 15 h 15"/>
                    <a:gd name="T26" fmla="*/ 0 w 15"/>
                    <a:gd name="T27" fmla="*/ 7 h 15"/>
                    <a:gd name="T28" fmla="*/ 0 w 15"/>
                    <a:gd name="T29" fmla="*/ 7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
                    <a:gd name="T46" fmla="*/ 0 h 15"/>
                    <a:gd name="T47" fmla="*/ 15 w 15"/>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 h="15">
                      <a:moveTo>
                        <a:pt x="0" y="7"/>
                      </a:moveTo>
                      <a:lnTo>
                        <a:pt x="0" y="0"/>
                      </a:lnTo>
                      <a:lnTo>
                        <a:pt x="7" y="0"/>
                      </a:lnTo>
                      <a:lnTo>
                        <a:pt x="15" y="0"/>
                      </a:lnTo>
                      <a:lnTo>
                        <a:pt x="15" y="7"/>
                      </a:lnTo>
                      <a:lnTo>
                        <a:pt x="7" y="7"/>
                      </a:lnTo>
                      <a:lnTo>
                        <a:pt x="7" y="15"/>
                      </a:lnTo>
                      <a:lnTo>
                        <a:pt x="0" y="15"/>
                      </a:lnTo>
                      <a:lnTo>
                        <a:pt x="0" y="7"/>
                      </a:lnTo>
                      <a:close/>
                    </a:path>
                  </a:pathLst>
                </a:custGeom>
                <a:solidFill>
                  <a:srgbClr val="FFFFFF"/>
                </a:solidFill>
                <a:ln w="11113">
                  <a:solidFill>
                    <a:srgbClr val="000000"/>
                  </a:solidFill>
                  <a:prstDash val="solid"/>
                  <a:round/>
                  <a:headEnd/>
                  <a:tailEnd/>
                </a:ln>
              </p:spPr>
              <p:txBody>
                <a:bodyPr/>
                <a:lstStyle/>
                <a:p>
                  <a:endParaRPr lang="en-GB"/>
                </a:p>
              </p:txBody>
            </p:sp>
            <p:sp>
              <p:nvSpPr>
                <p:cNvPr id="32032" name="Freeform 571"/>
                <p:cNvSpPr>
                  <a:spLocks/>
                </p:cNvSpPr>
                <p:nvPr/>
              </p:nvSpPr>
              <p:spPr bwMode="auto">
                <a:xfrm>
                  <a:off x="3916" y="2149"/>
                  <a:ext cx="15" cy="15"/>
                </a:xfrm>
                <a:custGeom>
                  <a:avLst/>
                  <a:gdLst>
                    <a:gd name="T0" fmla="*/ 0 w 15"/>
                    <a:gd name="T1" fmla="*/ 0 h 15"/>
                    <a:gd name="T2" fmla="*/ 0 w 15"/>
                    <a:gd name="T3" fmla="*/ 15 h 15"/>
                    <a:gd name="T4" fmla="*/ 15 w 15"/>
                    <a:gd name="T5" fmla="*/ 8 h 15"/>
                    <a:gd name="T6" fmla="*/ 8 w 15"/>
                    <a:gd name="T7" fmla="*/ 0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0" y="15"/>
                      </a:lnTo>
                      <a:lnTo>
                        <a:pt x="15" y="8"/>
                      </a:lnTo>
                      <a:lnTo>
                        <a:pt x="8"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33" name="Freeform 572"/>
                <p:cNvSpPr>
                  <a:spLocks/>
                </p:cNvSpPr>
                <p:nvPr/>
              </p:nvSpPr>
              <p:spPr bwMode="auto">
                <a:xfrm>
                  <a:off x="3913" y="2146"/>
                  <a:ext cx="7" cy="15"/>
                </a:xfrm>
                <a:custGeom>
                  <a:avLst/>
                  <a:gdLst>
                    <a:gd name="T0" fmla="*/ 0 w 7"/>
                    <a:gd name="T1" fmla="*/ 0 h 15"/>
                    <a:gd name="T2" fmla="*/ 0 w 7"/>
                    <a:gd name="T3" fmla="*/ 15 h 15"/>
                    <a:gd name="T4" fmla="*/ 7 w 7"/>
                    <a:gd name="T5" fmla="*/ 7 h 15"/>
                    <a:gd name="T6" fmla="*/ 7 w 7"/>
                    <a:gd name="T7" fmla="*/ 0 h 15"/>
                    <a:gd name="T8" fmla="*/ 0 w 7"/>
                    <a:gd name="T9" fmla="*/ 0 h 15"/>
                    <a:gd name="T10" fmla="*/ 0 60000 65536"/>
                    <a:gd name="T11" fmla="*/ 0 60000 65536"/>
                    <a:gd name="T12" fmla="*/ 0 60000 65536"/>
                    <a:gd name="T13" fmla="*/ 0 60000 65536"/>
                    <a:gd name="T14" fmla="*/ 0 60000 65536"/>
                    <a:gd name="T15" fmla="*/ 0 w 7"/>
                    <a:gd name="T16" fmla="*/ 0 h 15"/>
                    <a:gd name="T17" fmla="*/ 7 w 7"/>
                    <a:gd name="T18" fmla="*/ 15 h 15"/>
                  </a:gdLst>
                  <a:ahLst/>
                  <a:cxnLst>
                    <a:cxn ang="T10">
                      <a:pos x="T0" y="T1"/>
                    </a:cxn>
                    <a:cxn ang="T11">
                      <a:pos x="T2" y="T3"/>
                    </a:cxn>
                    <a:cxn ang="T12">
                      <a:pos x="T4" y="T5"/>
                    </a:cxn>
                    <a:cxn ang="T13">
                      <a:pos x="T6" y="T7"/>
                    </a:cxn>
                    <a:cxn ang="T14">
                      <a:pos x="T8" y="T9"/>
                    </a:cxn>
                  </a:cxnLst>
                  <a:rect l="T15" t="T16" r="T17" b="T18"/>
                  <a:pathLst>
                    <a:path w="7" h="15">
                      <a:moveTo>
                        <a:pt x="0" y="0"/>
                      </a:moveTo>
                      <a:lnTo>
                        <a:pt x="0" y="15"/>
                      </a:lnTo>
                      <a:lnTo>
                        <a:pt x="7" y="7"/>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34" name="Oval 573"/>
                <p:cNvSpPr>
                  <a:spLocks noChangeArrowheads="1"/>
                </p:cNvSpPr>
                <p:nvPr/>
              </p:nvSpPr>
              <p:spPr bwMode="auto">
                <a:xfrm>
                  <a:off x="4006" y="2142"/>
                  <a:ext cx="23" cy="15"/>
                </a:xfrm>
                <a:prstGeom prst="ellipse">
                  <a:avLst/>
                </a:prstGeom>
                <a:solidFill>
                  <a:srgbClr val="FFFFFF"/>
                </a:solidFill>
                <a:ln w="11113">
                  <a:solidFill>
                    <a:srgbClr val="000000"/>
                  </a:solidFill>
                  <a:round/>
                  <a:headEnd/>
                  <a:tailEnd/>
                </a:ln>
              </p:spPr>
              <p:txBody>
                <a:bodyPr/>
                <a:lstStyle/>
                <a:p>
                  <a:endParaRPr lang="en-GB"/>
                </a:p>
              </p:txBody>
            </p:sp>
            <p:sp>
              <p:nvSpPr>
                <p:cNvPr id="32035" name="Freeform 574"/>
                <p:cNvSpPr>
                  <a:spLocks/>
                </p:cNvSpPr>
                <p:nvPr/>
              </p:nvSpPr>
              <p:spPr bwMode="auto">
                <a:xfrm>
                  <a:off x="3931" y="2142"/>
                  <a:ext cx="75" cy="15"/>
                </a:xfrm>
                <a:custGeom>
                  <a:avLst/>
                  <a:gdLst>
                    <a:gd name="T0" fmla="*/ 8 w 75"/>
                    <a:gd name="T1" fmla="*/ 7 h 15"/>
                    <a:gd name="T2" fmla="*/ 68 w 75"/>
                    <a:gd name="T3" fmla="*/ 0 h 15"/>
                    <a:gd name="T4" fmla="*/ 75 w 75"/>
                    <a:gd name="T5" fmla="*/ 0 h 15"/>
                    <a:gd name="T6" fmla="*/ 75 w 75"/>
                    <a:gd name="T7" fmla="*/ 7 h 15"/>
                    <a:gd name="T8" fmla="*/ 68 w 75"/>
                    <a:gd name="T9" fmla="*/ 7 h 15"/>
                    <a:gd name="T10" fmla="*/ 75 w 75"/>
                    <a:gd name="T11" fmla="*/ 7 h 15"/>
                    <a:gd name="T12" fmla="*/ 75 w 75"/>
                    <a:gd name="T13" fmla="*/ 15 h 15"/>
                    <a:gd name="T14" fmla="*/ 68 w 75"/>
                    <a:gd name="T15" fmla="*/ 15 h 15"/>
                    <a:gd name="T16" fmla="*/ 8 w 75"/>
                    <a:gd name="T17" fmla="*/ 15 h 15"/>
                    <a:gd name="T18" fmla="*/ 0 w 75"/>
                    <a:gd name="T19" fmla="*/ 15 h 15"/>
                    <a:gd name="T20" fmla="*/ 8 w 75"/>
                    <a:gd name="T21" fmla="*/ 7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8" y="7"/>
                      </a:moveTo>
                      <a:lnTo>
                        <a:pt x="68" y="0"/>
                      </a:lnTo>
                      <a:lnTo>
                        <a:pt x="75" y="0"/>
                      </a:lnTo>
                      <a:lnTo>
                        <a:pt x="75" y="7"/>
                      </a:lnTo>
                      <a:lnTo>
                        <a:pt x="68" y="7"/>
                      </a:lnTo>
                      <a:lnTo>
                        <a:pt x="75" y="7"/>
                      </a:lnTo>
                      <a:lnTo>
                        <a:pt x="75" y="15"/>
                      </a:lnTo>
                      <a:lnTo>
                        <a:pt x="68" y="15"/>
                      </a:lnTo>
                      <a:lnTo>
                        <a:pt x="8" y="15"/>
                      </a:lnTo>
                      <a:lnTo>
                        <a:pt x="0" y="15"/>
                      </a:lnTo>
                      <a:lnTo>
                        <a:pt x="8" y="7"/>
                      </a:lnTo>
                      <a:close/>
                    </a:path>
                  </a:pathLst>
                </a:custGeom>
                <a:solidFill>
                  <a:srgbClr val="FFFFFF"/>
                </a:solidFill>
                <a:ln w="9525">
                  <a:noFill/>
                  <a:round/>
                  <a:headEnd/>
                  <a:tailEnd/>
                </a:ln>
              </p:spPr>
              <p:txBody>
                <a:bodyPr/>
                <a:lstStyle/>
                <a:p>
                  <a:endParaRPr lang="en-GB"/>
                </a:p>
              </p:txBody>
            </p:sp>
            <p:sp>
              <p:nvSpPr>
                <p:cNvPr id="32036" name="Freeform 575"/>
                <p:cNvSpPr>
                  <a:spLocks/>
                </p:cNvSpPr>
                <p:nvPr/>
              </p:nvSpPr>
              <p:spPr bwMode="auto">
                <a:xfrm>
                  <a:off x="3928" y="2138"/>
                  <a:ext cx="75" cy="15"/>
                </a:xfrm>
                <a:custGeom>
                  <a:avLst/>
                  <a:gdLst>
                    <a:gd name="T0" fmla="*/ 7 w 75"/>
                    <a:gd name="T1" fmla="*/ 8 h 15"/>
                    <a:gd name="T2" fmla="*/ 67 w 75"/>
                    <a:gd name="T3" fmla="*/ 0 h 15"/>
                    <a:gd name="T4" fmla="*/ 75 w 75"/>
                    <a:gd name="T5" fmla="*/ 0 h 15"/>
                    <a:gd name="T6" fmla="*/ 75 w 75"/>
                    <a:gd name="T7" fmla="*/ 8 h 15"/>
                    <a:gd name="T8" fmla="*/ 67 w 75"/>
                    <a:gd name="T9" fmla="*/ 8 h 15"/>
                    <a:gd name="T10" fmla="*/ 75 w 75"/>
                    <a:gd name="T11" fmla="*/ 15 h 15"/>
                    <a:gd name="T12" fmla="*/ 67 w 75"/>
                    <a:gd name="T13" fmla="*/ 15 h 15"/>
                    <a:gd name="T14" fmla="*/ 7 w 75"/>
                    <a:gd name="T15" fmla="*/ 15 h 15"/>
                    <a:gd name="T16" fmla="*/ 0 w 75"/>
                    <a:gd name="T17" fmla="*/ 15 h 15"/>
                    <a:gd name="T18" fmla="*/ 0 w 75"/>
                    <a:gd name="T19" fmla="*/ 8 h 15"/>
                    <a:gd name="T20" fmla="*/ 7 w 75"/>
                    <a:gd name="T21" fmla="*/ 8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7" y="8"/>
                      </a:moveTo>
                      <a:lnTo>
                        <a:pt x="67" y="0"/>
                      </a:lnTo>
                      <a:lnTo>
                        <a:pt x="75" y="0"/>
                      </a:lnTo>
                      <a:lnTo>
                        <a:pt x="75" y="8"/>
                      </a:lnTo>
                      <a:lnTo>
                        <a:pt x="67" y="8"/>
                      </a:lnTo>
                      <a:lnTo>
                        <a:pt x="75" y="15"/>
                      </a:lnTo>
                      <a:lnTo>
                        <a:pt x="67" y="15"/>
                      </a:lnTo>
                      <a:lnTo>
                        <a:pt x="7" y="15"/>
                      </a:lnTo>
                      <a:lnTo>
                        <a:pt x="0" y="15"/>
                      </a:lnTo>
                      <a:lnTo>
                        <a:pt x="0" y="8"/>
                      </a:lnTo>
                      <a:lnTo>
                        <a:pt x="7" y="8"/>
                      </a:lnTo>
                      <a:close/>
                    </a:path>
                  </a:pathLst>
                </a:custGeom>
                <a:noFill/>
                <a:ln w="11113">
                  <a:solidFill>
                    <a:srgbClr val="000000"/>
                  </a:solidFill>
                  <a:prstDash val="solid"/>
                  <a:round/>
                  <a:headEnd/>
                  <a:tailEnd/>
                </a:ln>
              </p:spPr>
              <p:txBody>
                <a:bodyPr/>
                <a:lstStyle/>
                <a:p>
                  <a:endParaRPr lang="en-GB"/>
                </a:p>
              </p:txBody>
            </p:sp>
          </p:grpSp>
          <p:grpSp>
            <p:nvGrpSpPr>
              <p:cNvPr id="31958" name="Group 576"/>
              <p:cNvGrpSpPr>
                <a:grpSpLocks/>
              </p:cNvGrpSpPr>
              <p:nvPr/>
            </p:nvGrpSpPr>
            <p:grpSpPr bwMode="auto">
              <a:xfrm>
                <a:off x="3905" y="1959"/>
                <a:ext cx="56" cy="41"/>
                <a:chOff x="3905" y="1959"/>
                <a:chExt cx="56" cy="41"/>
              </a:xfrm>
            </p:grpSpPr>
            <p:grpSp>
              <p:nvGrpSpPr>
                <p:cNvPr id="32010" name="Group 577"/>
                <p:cNvGrpSpPr>
                  <a:grpSpLocks/>
                </p:cNvGrpSpPr>
                <p:nvPr/>
              </p:nvGrpSpPr>
              <p:grpSpPr bwMode="auto">
                <a:xfrm>
                  <a:off x="3920" y="1970"/>
                  <a:ext cx="41" cy="30"/>
                  <a:chOff x="3920" y="1970"/>
                  <a:chExt cx="41" cy="30"/>
                </a:xfrm>
              </p:grpSpPr>
              <p:sp>
                <p:nvSpPr>
                  <p:cNvPr id="32013" name="Rectangle 578"/>
                  <p:cNvSpPr>
                    <a:spLocks noChangeArrowheads="1"/>
                  </p:cNvSpPr>
                  <p:nvPr/>
                </p:nvSpPr>
                <p:spPr bwMode="auto">
                  <a:xfrm>
                    <a:off x="3924" y="1970"/>
                    <a:ext cx="37" cy="30"/>
                  </a:xfrm>
                  <a:prstGeom prst="rect">
                    <a:avLst/>
                  </a:prstGeom>
                  <a:solidFill>
                    <a:srgbClr val="FFFFFF"/>
                  </a:solidFill>
                  <a:ln w="11113">
                    <a:solidFill>
                      <a:srgbClr val="00CC00"/>
                    </a:solidFill>
                    <a:miter lim="800000"/>
                    <a:headEnd/>
                    <a:tailEnd/>
                  </a:ln>
                </p:spPr>
                <p:txBody>
                  <a:bodyPr/>
                  <a:lstStyle/>
                  <a:p>
                    <a:endParaRPr lang="en-GB"/>
                  </a:p>
                </p:txBody>
              </p:sp>
              <p:grpSp>
                <p:nvGrpSpPr>
                  <p:cNvPr id="32014" name="Group 579"/>
                  <p:cNvGrpSpPr>
                    <a:grpSpLocks/>
                  </p:cNvGrpSpPr>
                  <p:nvPr/>
                </p:nvGrpSpPr>
                <p:grpSpPr bwMode="auto">
                  <a:xfrm>
                    <a:off x="3920" y="1970"/>
                    <a:ext cx="31" cy="29"/>
                    <a:chOff x="3920" y="1970"/>
                    <a:chExt cx="31" cy="29"/>
                  </a:xfrm>
                </p:grpSpPr>
                <p:sp>
                  <p:nvSpPr>
                    <p:cNvPr id="32015" name="Line 580"/>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16" name="Line 581"/>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7" name="Line 582"/>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8" name="Line 583"/>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19" name="Line 584"/>
                    <p:cNvSpPr>
                      <a:spLocks noChangeShapeType="1"/>
                    </p:cNvSpPr>
                    <p:nvPr/>
                  </p:nvSpPr>
                  <p:spPr bwMode="auto">
                    <a:xfrm flipV="1">
                      <a:off x="3920" y="1970"/>
                      <a:ext cx="1" cy="29"/>
                    </a:xfrm>
                    <a:prstGeom prst="line">
                      <a:avLst/>
                    </a:prstGeom>
                    <a:noFill/>
                    <a:ln w="11113">
                      <a:solidFill>
                        <a:srgbClr val="00CC00"/>
                      </a:solidFill>
                      <a:round/>
                      <a:headEnd/>
                      <a:tailEnd/>
                    </a:ln>
                  </p:spPr>
                  <p:txBody>
                    <a:bodyPr/>
                    <a:lstStyle/>
                    <a:p>
                      <a:endParaRPr lang="en-GB"/>
                    </a:p>
                  </p:txBody>
                </p:sp>
                <p:sp>
                  <p:nvSpPr>
                    <p:cNvPr id="32020" name="Line 585"/>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21" name="Line 586"/>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22" name="Line 587"/>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23" name="Line 588"/>
                    <p:cNvSpPr>
                      <a:spLocks noChangeShapeType="1"/>
                    </p:cNvSpPr>
                    <p:nvPr/>
                  </p:nvSpPr>
                  <p:spPr bwMode="auto">
                    <a:xfrm flipV="1">
                      <a:off x="3950" y="1970"/>
                      <a:ext cx="1" cy="29"/>
                    </a:xfrm>
                    <a:prstGeom prst="line">
                      <a:avLst/>
                    </a:prstGeom>
                    <a:noFill/>
                    <a:ln w="11113">
                      <a:solidFill>
                        <a:srgbClr val="00CC00"/>
                      </a:solidFill>
                      <a:round/>
                      <a:headEnd/>
                      <a:tailEnd/>
                    </a:ln>
                  </p:spPr>
                  <p:txBody>
                    <a:bodyPr/>
                    <a:lstStyle/>
                    <a:p>
                      <a:endParaRPr lang="en-GB"/>
                    </a:p>
                  </p:txBody>
                </p:sp>
              </p:grpSp>
            </p:grpSp>
            <p:sp>
              <p:nvSpPr>
                <p:cNvPr id="32011" name="Freeform 589"/>
                <p:cNvSpPr>
                  <a:spLocks/>
                </p:cNvSpPr>
                <p:nvPr/>
              </p:nvSpPr>
              <p:spPr bwMode="auto">
                <a:xfrm>
                  <a:off x="3909" y="1962"/>
                  <a:ext cx="15" cy="38"/>
                </a:xfrm>
                <a:custGeom>
                  <a:avLst/>
                  <a:gdLst>
                    <a:gd name="T0" fmla="*/ 15 w 15"/>
                    <a:gd name="T1" fmla="*/ 23 h 38"/>
                    <a:gd name="T2" fmla="*/ 15 w 15"/>
                    <a:gd name="T3" fmla="*/ 8 h 38"/>
                    <a:gd name="T4" fmla="*/ 0 w 15"/>
                    <a:gd name="T5" fmla="*/ 0 h 38"/>
                    <a:gd name="T6" fmla="*/ 0 w 15"/>
                    <a:gd name="T7" fmla="*/ 15 h 38"/>
                    <a:gd name="T8" fmla="*/ 7 w 15"/>
                    <a:gd name="T9" fmla="*/ 15 h 38"/>
                    <a:gd name="T10" fmla="*/ 7 w 15"/>
                    <a:gd name="T11" fmla="*/ 23 h 38"/>
                    <a:gd name="T12" fmla="*/ 0 w 15"/>
                    <a:gd name="T13" fmla="*/ 23 h 38"/>
                    <a:gd name="T14" fmla="*/ 0 w 15"/>
                    <a:gd name="T15" fmla="*/ 38 h 38"/>
                    <a:gd name="T16" fmla="*/ 15 w 15"/>
                    <a:gd name="T17" fmla="*/ 30 h 38"/>
                    <a:gd name="T18" fmla="*/ 15 w 15"/>
                    <a:gd name="T19" fmla="*/ 23 h 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8"/>
                    <a:gd name="T32" fmla="*/ 15 w 15"/>
                    <a:gd name="T33" fmla="*/ 38 h 3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8">
                      <a:moveTo>
                        <a:pt x="15" y="23"/>
                      </a:moveTo>
                      <a:lnTo>
                        <a:pt x="15" y="8"/>
                      </a:lnTo>
                      <a:lnTo>
                        <a:pt x="0" y="0"/>
                      </a:lnTo>
                      <a:lnTo>
                        <a:pt x="0" y="15"/>
                      </a:lnTo>
                      <a:lnTo>
                        <a:pt x="7" y="15"/>
                      </a:lnTo>
                      <a:lnTo>
                        <a:pt x="7" y="23"/>
                      </a:lnTo>
                      <a:lnTo>
                        <a:pt x="0" y="23"/>
                      </a:lnTo>
                      <a:lnTo>
                        <a:pt x="0" y="38"/>
                      </a:lnTo>
                      <a:lnTo>
                        <a:pt x="15" y="30"/>
                      </a:lnTo>
                      <a:lnTo>
                        <a:pt x="15" y="23"/>
                      </a:lnTo>
                      <a:close/>
                    </a:path>
                  </a:pathLst>
                </a:custGeom>
                <a:solidFill>
                  <a:srgbClr val="FFFFFF"/>
                </a:solidFill>
                <a:ln w="9525">
                  <a:noFill/>
                  <a:round/>
                  <a:headEnd/>
                  <a:tailEnd/>
                </a:ln>
              </p:spPr>
              <p:txBody>
                <a:bodyPr/>
                <a:lstStyle/>
                <a:p>
                  <a:endParaRPr lang="en-GB"/>
                </a:p>
              </p:txBody>
            </p:sp>
            <p:sp>
              <p:nvSpPr>
                <p:cNvPr id="32012" name="Freeform 590"/>
                <p:cNvSpPr>
                  <a:spLocks/>
                </p:cNvSpPr>
                <p:nvPr/>
              </p:nvSpPr>
              <p:spPr bwMode="auto">
                <a:xfrm>
                  <a:off x="3905" y="1959"/>
                  <a:ext cx="15" cy="37"/>
                </a:xfrm>
                <a:custGeom>
                  <a:avLst/>
                  <a:gdLst>
                    <a:gd name="T0" fmla="*/ 15 w 15"/>
                    <a:gd name="T1" fmla="*/ 22 h 37"/>
                    <a:gd name="T2" fmla="*/ 15 w 15"/>
                    <a:gd name="T3" fmla="*/ 7 h 37"/>
                    <a:gd name="T4" fmla="*/ 0 w 15"/>
                    <a:gd name="T5" fmla="*/ 0 h 37"/>
                    <a:gd name="T6" fmla="*/ 0 w 15"/>
                    <a:gd name="T7" fmla="*/ 14 h 37"/>
                    <a:gd name="T8" fmla="*/ 8 w 15"/>
                    <a:gd name="T9" fmla="*/ 14 h 37"/>
                    <a:gd name="T10" fmla="*/ 8 w 15"/>
                    <a:gd name="T11" fmla="*/ 22 h 37"/>
                    <a:gd name="T12" fmla="*/ 0 w 15"/>
                    <a:gd name="T13" fmla="*/ 22 h 37"/>
                    <a:gd name="T14" fmla="*/ 0 w 15"/>
                    <a:gd name="T15" fmla="*/ 37 h 37"/>
                    <a:gd name="T16" fmla="*/ 15 w 15"/>
                    <a:gd name="T17" fmla="*/ 29 h 37"/>
                    <a:gd name="T18" fmla="*/ 15 w 15"/>
                    <a:gd name="T19" fmla="*/ 22 h 3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7"/>
                    <a:gd name="T32" fmla="*/ 15 w 15"/>
                    <a:gd name="T33" fmla="*/ 37 h 3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7">
                      <a:moveTo>
                        <a:pt x="15" y="22"/>
                      </a:moveTo>
                      <a:lnTo>
                        <a:pt x="15" y="7"/>
                      </a:lnTo>
                      <a:lnTo>
                        <a:pt x="0" y="0"/>
                      </a:lnTo>
                      <a:lnTo>
                        <a:pt x="0" y="14"/>
                      </a:lnTo>
                      <a:lnTo>
                        <a:pt x="8" y="14"/>
                      </a:lnTo>
                      <a:lnTo>
                        <a:pt x="8" y="22"/>
                      </a:lnTo>
                      <a:lnTo>
                        <a:pt x="0" y="22"/>
                      </a:lnTo>
                      <a:lnTo>
                        <a:pt x="0" y="37"/>
                      </a:lnTo>
                      <a:lnTo>
                        <a:pt x="15" y="29"/>
                      </a:lnTo>
                      <a:lnTo>
                        <a:pt x="15" y="22"/>
                      </a:lnTo>
                      <a:close/>
                    </a:path>
                  </a:pathLst>
                </a:custGeom>
                <a:noFill/>
                <a:ln w="11113">
                  <a:solidFill>
                    <a:srgbClr val="00CC00"/>
                  </a:solidFill>
                  <a:prstDash val="solid"/>
                  <a:round/>
                  <a:headEnd/>
                  <a:tailEnd/>
                </a:ln>
              </p:spPr>
              <p:txBody>
                <a:bodyPr/>
                <a:lstStyle/>
                <a:p>
                  <a:endParaRPr lang="en-GB"/>
                </a:p>
              </p:txBody>
            </p:sp>
          </p:grpSp>
          <p:grpSp>
            <p:nvGrpSpPr>
              <p:cNvPr id="31959" name="Group 591"/>
              <p:cNvGrpSpPr>
                <a:grpSpLocks/>
              </p:cNvGrpSpPr>
              <p:nvPr/>
            </p:nvGrpSpPr>
            <p:grpSpPr bwMode="auto">
              <a:xfrm>
                <a:off x="3898" y="1786"/>
                <a:ext cx="56" cy="49"/>
                <a:chOff x="3898" y="1786"/>
                <a:chExt cx="56" cy="49"/>
              </a:xfrm>
            </p:grpSpPr>
            <p:grpSp>
              <p:nvGrpSpPr>
                <p:cNvPr id="31996" name="Group 592"/>
                <p:cNvGrpSpPr>
                  <a:grpSpLocks/>
                </p:cNvGrpSpPr>
                <p:nvPr/>
              </p:nvGrpSpPr>
              <p:grpSpPr bwMode="auto">
                <a:xfrm>
                  <a:off x="3916" y="1805"/>
                  <a:ext cx="38" cy="30"/>
                  <a:chOff x="3916" y="1805"/>
                  <a:chExt cx="38" cy="30"/>
                </a:xfrm>
              </p:grpSpPr>
              <p:sp>
                <p:nvSpPr>
                  <p:cNvPr id="31999" name="Rectangle 593"/>
                  <p:cNvSpPr>
                    <a:spLocks noChangeArrowheads="1"/>
                  </p:cNvSpPr>
                  <p:nvPr/>
                </p:nvSpPr>
                <p:spPr bwMode="auto">
                  <a:xfrm>
                    <a:off x="3916" y="1805"/>
                    <a:ext cx="38" cy="30"/>
                  </a:xfrm>
                  <a:prstGeom prst="rect">
                    <a:avLst/>
                  </a:prstGeom>
                  <a:solidFill>
                    <a:srgbClr val="FFFFFF"/>
                  </a:solidFill>
                  <a:ln w="11113">
                    <a:solidFill>
                      <a:srgbClr val="FF0000"/>
                    </a:solidFill>
                    <a:miter lim="800000"/>
                    <a:headEnd/>
                    <a:tailEnd/>
                  </a:ln>
                </p:spPr>
                <p:txBody>
                  <a:bodyPr/>
                  <a:lstStyle/>
                  <a:p>
                    <a:endParaRPr lang="en-GB"/>
                  </a:p>
                </p:txBody>
              </p:sp>
              <p:grpSp>
                <p:nvGrpSpPr>
                  <p:cNvPr id="32000" name="Group 594"/>
                  <p:cNvGrpSpPr>
                    <a:grpSpLocks/>
                  </p:cNvGrpSpPr>
                  <p:nvPr/>
                </p:nvGrpSpPr>
                <p:grpSpPr bwMode="auto">
                  <a:xfrm>
                    <a:off x="3920" y="1805"/>
                    <a:ext cx="24" cy="22"/>
                    <a:chOff x="3920" y="1805"/>
                    <a:chExt cx="24" cy="22"/>
                  </a:xfrm>
                </p:grpSpPr>
                <p:sp>
                  <p:nvSpPr>
                    <p:cNvPr id="32001" name="Line 595"/>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2" name="Line 596"/>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3" name="Line 597"/>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4" name="Line 598"/>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sp>
                  <p:nvSpPr>
                    <p:cNvPr id="32005" name="Line 599"/>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6" name="Line 600"/>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7" name="Line 601"/>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8" name="Line 602"/>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9" name="Line 603"/>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grpSp>
            </p:grpSp>
            <p:sp>
              <p:nvSpPr>
                <p:cNvPr id="31997" name="Freeform 604"/>
                <p:cNvSpPr>
                  <a:spLocks/>
                </p:cNvSpPr>
                <p:nvPr/>
              </p:nvSpPr>
              <p:spPr bwMode="auto">
                <a:xfrm>
                  <a:off x="3909" y="1790"/>
                  <a:ext cx="15" cy="45"/>
                </a:xfrm>
                <a:custGeom>
                  <a:avLst/>
                  <a:gdLst>
                    <a:gd name="T0" fmla="*/ 15 w 15"/>
                    <a:gd name="T1" fmla="*/ 30 h 45"/>
                    <a:gd name="T2" fmla="*/ 15 w 15"/>
                    <a:gd name="T3" fmla="*/ 8 h 45"/>
                    <a:gd name="T4" fmla="*/ 0 w 15"/>
                    <a:gd name="T5" fmla="*/ 0 h 45"/>
                    <a:gd name="T6" fmla="*/ 0 w 15"/>
                    <a:gd name="T7" fmla="*/ 23 h 45"/>
                    <a:gd name="T8" fmla="*/ 0 w 15"/>
                    <a:gd name="T9" fmla="*/ 30 h 45"/>
                    <a:gd name="T10" fmla="*/ 0 w 15"/>
                    <a:gd name="T11" fmla="*/ 45 h 45"/>
                    <a:gd name="T12" fmla="*/ 15 w 15"/>
                    <a:gd name="T13" fmla="*/ 38 h 45"/>
                    <a:gd name="T14" fmla="*/ 15 w 15"/>
                    <a:gd name="T15" fmla="*/ 30 h 45"/>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45"/>
                    <a:gd name="T26" fmla="*/ 15 w 15"/>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45">
                      <a:moveTo>
                        <a:pt x="15" y="30"/>
                      </a:moveTo>
                      <a:lnTo>
                        <a:pt x="15" y="8"/>
                      </a:lnTo>
                      <a:lnTo>
                        <a:pt x="0" y="0"/>
                      </a:lnTo>
                      <a:lnTo>
                        <a:pt x="0" y="23"/>
                      </a:lnTo>
                      <a:lnTo>
                        <a:pt x="0" y="30"/>
                      </a:lnTo>
                      <a:lnTo>
                        <a:pt x="0" y="45"/>
                      </a:lnTo>
                      <a:lnTo>
                        <a:pt x="15" y="38"/>
                      </a:lnTo>
                      <a:lnTo>
                        <a:pt x="15" y="30"/>
                      </a:lnTo>
                      <a:close/>
                    </a:path>
                  </a:pathLst>
                </a:custGeom>
                <a:solidFill>
                  <a:srgbClr val="FFFFFF"/>
                </a:solidFill>
                <a:ln w="9525">
                  <a:noFill/>
                  <a:round/>
                  <a:headEnd/>
                  <a:tailEnd/>
                </a:ln>
              </p:spPr>
              <p:txBody>
                <a:bodyPr/>
                <a:lstStyle/>
                <a:p>
                  <a:endParaRPr lang="en-GB"/>
                </a:p>
              </p:txBody>
            </p:sp>
            <p:sp>
              <p:nvSpPr>
                <p:cNvPr id="31998" name="Freeform 605"/>
                <p:cNvSpPr>
                  <a:spLocks/>
                </p:cNvSpPr>
                <p:nvPr/>
              </p:nvSpPr>
              <p:spPr bwMode="auto">
                <a:xfrm>
                  <a:off x="3898" y="1786"/>
                  <a:ext cx="15" cy="45"/>
                </a:xfrm>
                <a:custGeom>
                  <a:avLst/>
                  <a:gdLst>
                    <a:gd name="T0" fmla="*/ 15 w 15"/>
                    <a:gd name="T1" fmla="*/ 30 h 45"/>
                    <a:gd name="T2" fmla="*/ 15 w 15"/>
                    <a:gd name="T3" fmla="*/ 8 h 45"/>
                    <a:gd name="T4" fmla="*/ 0 w 15"/>
                    <a:gd name="T5" fmla="*/ 0 h 45"/>
                    <a:gd name="T6" fmla="*/ 0 w 15"/>
                    <a:gd name="T7" fmla="*/ 23 h 45"/>
                    <a:gd name="T8" fmla="*/ 7 w 15"/>
                    <a:gd name="T9" fmla="*/ 23 h 45"/>
                    <a:gd name="T10" fmla="*/ 7 w 15"/>
                    <a:gd name="T11" fmla="*/ 30 h 45"/>
                    <a:gd name="T12" fmla="*/ 0 w 15"/>
                    <a:gd name="T13" fmla="*/ 30 h 45"/>
                    <a:gd name="T14" fmla="*/ 0 w 15"/>
                    <a:gd name="T15" fmla="*/ 45 h 45"/>
                    <a:gd name="T16" fmla="*/ 15 w 15"/>
                    <a:gd name="T17" fmla="*/ 38 h 45"/>
                    <a:gd name="T18" fmla="*/ 15 w 15"/>
                    <a:gd name="T19" fmla="*/ 30 h 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45"/>
                    <a:gd name="T32" fmla="*/ 15 w 15"/>
                    <a:gd name="T33" fmla="*/ 45 h 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45">
                      <a:moveTo>
                        <a:pt x="15" y="30"/>
                      </a:moveTo>
                      <a:lnTo>
                        <a:pt x="15" y="8"/>
                      </a:lnTo>
                      <a:lnTo>
                        <a:pt x="0" y="0"/>
                      </a:lnTo>
                      <a:lnTo>
                        <a:pt x="0" y="23"/>
                      </a:lnTo>
                      <a:lnTo>
                        <a:pt x="7" y="23"/>
                      </a:lnTo>
                      <a:lnTo>
                        <a:pt x="7" y="30"/>
                      </a:lnTo>
                      <a:lnTo>
                        <a:pt x="0" y="30"/>
                      </a:lnTo>
                      <a:lnTo>
                        <a:pt x="0" y="45"/>
                      </a:lnTo>
                      <a:lnTo>
                        <a:pt x="15" y="38"/>
                      </a:lnTo>
                      <a:lnTo>
                        <a:pt x="15" y="30"/>
                      </a:lnTo>
                      <a:close/>
                    </a:path>
                  </a:pathLst>
                </a:custGeom>
                <a:noFill/>
                <a:ln w="11113">
                  <a:solidFill>
                    <a:srgbClr val="FF0000"/>
                  </a:solidFill>
                  <a:prstDash val="solid"/>
                  <a:round/>
                  <a:headEnd/>
                  <a:tailEnd/>
                </a:ln>
              </p:spPr>
              <p:txBody>
                <a:bodyPr/>
                <a:lstStyle/>
                <a:p>
                  <a:endParaRPr lang="en-GB"/>
                </a:p>
              </p:txBody>
            </p:sp>
          </p:grpSp>
          <p:sp>
            <p:nvSpPr>
              <p:cNvPr id="31960" name="Rectangle 606"/>
              <p:cNvSpPr>
                <a:spLocks noChangeArrowheads="1"/>
              </p:cNvSpPr>
              <p:nvPr/>
            </p:nvSpPr>
            <p:spPr bwMode="auto">
              <a:xfrm>
                <a:off x="3797" y="2389"/>
                <a:ext cx="74" cy="247"/>
              </a:xfrm>
              <a:prstGeom prst="rect">
                <a:avLst/>
              </a:prstGeom>
              <a:solidFill>
                <a:srgbClr val="4C83FF"/>
              </a:solidFill>
              <a:ln w="11113">
                <a:solidFill>
                  <a:srgbClr val="000000"/>
                </a:solidFill>
                <a:miter lim="800000"/>
                <a:headEnd/>
                <a:tailEnd/>
              </a:ln>
            </p:spPr>
            <p:txBody>
              <a:bodyPr/>
              <a:lstStyle/>
              <a:p>
                <a:endParaRPr lang="en-GB"/>
              </a:p>
            </p:txBody>
          </p:sp>
          <p:sp>
            <p:nvSpPr>
              <p:cNvPr id="31961" name="Rectangle 607"/>
              <p:cNvSpPr>
                <a:spLocks noChangeArrowheads="1"/>
              </p:cNvSpPr>
              <p:nvPr/>
            </p:nvSpPr>
            <p:spPr bwMode="auto">
              <a:xfrm>
                <a:off x="3864"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2" name="Rectangle 608"/>
              <p:cNvSpPr>
                <a:spLocks noChangeArrowheads="1"/>
              </p:cNvSpPr>
              <p:nvPr/>
            </p:nvSpPr>
            <p:spPr bwMode="auto">
              <a:xfrm>
                <a:off x="3999"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3" name="Rectangle 609"/>
              <p:cNvSpPr>
                <a:spLocks noChangeArrowheads="1"/>
              </p:cNvSpPr>
              <p:nvPr/>
            </p:nvSpPr>
            <p:spPr bwMode="auto">
              <a:xfrm>
                <a:off x="3864" y="2284"/>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64" name="Group 610"/>
              <p:cNvGrpSpPr>
                <a:grpSpLocks/>
              </p:cNvGrpSpPr>
              <p:nvPr/>
            </p:nvGrpSpPr>
            <p:grpSpPr bwMode="auto">
              <a:xfrm>
                <a:off x="3890" y="2295"/>
                <a:ext cx="124" cy="56"/>
                <a:chOff x="3890" y="2295"/>
                <a:chExt cx="124" cy="56"/>
              </a:xfrm>
            </p:grpSpPr>
            <p:grpSp>
              <p:nvGrpSpPr>
                <p:cNvPr id="31979" name="Group 611"/>
                <p:cNvGrpSpPr>
                  <a:grpSpLocks/>
                </p:cNvGrpSpPr>
                <p:nvPr/>
              </p:nvGrpSpPr>
              <p:grpSpPr bwMode="auto">
                <a:xfrm>
                  <a:off x="3954" y="2295"/>
                  <a:ext cx="60" cy="56"/>
                  <a:chOff x="3954" y="2295"/>
                  <a:chExt cx="60" cy="56"/>
                </a:xfrm>
              </p:grpSpPr>
              <p:sp>
                <p:nvSpPr>
                  <p:cNvPr id="31984" name="Freeform 612"/>
                  <p:cNvSpPr>
                    <a:spLocks/>
                  </p:cNvSpPr>
                  <p:nvPr/>
                </p:nvSpPr>
                <p:spPr bwMode="auto">
                  <a:xfrm>
                    <a:off x="3954" y="2314"/>
                    <a:ext cx="60" cy="37"/>
                  </a:xfrm>
                  <a:custGeom>
                    <a:avLst/>
                    <a:gdLst>
                      <a:gd name="T0" fmla="*/ 0 w 60"/>
                      <a:gd name="T1" fmla="*/ 8 h 37"/>
                      <a:gd name="T2" fmla="*/ 7 w 60"/>
                      <a:gd name="T3" fmla="*/ 8 h 37"/>
                      <a:gd name="T4" fmla="*/ 15 w 60"/>
                      <a:gd name="T5" fmla="*/ 8 h 37"/>
                      <a:gd name="T6" fmla="*/ 30 w 60"/>
                      <a:gd name="T7" fmla="*/ 8 h 37"/>
                      <a:gd name="T8" fmla="*/ 37 w 60"/>
                      <a:gd name="T9" fmla="*/ 8 h 37"/>
                      <a:gd name="T10" fmla="*/ 45 w 60"/>
                      <a:gd name="T11" fmla="*/ 8 h 37"/>
                      <a:gd name="T12" fmla="*/ 45 w 60"/>
                      <a:gd name="T13" fmla="*/ 0 h 37"/>
                      <a:gd name="T14" fmla="*/ 60 w 60"/>
                      <a:gd name="T15" fmla="*/ 8 h 37"/>
                      <a:gd name="T16" fmla="*/ 60 w 60"/>
                      <a:gd name="T17" fmla="*/ 15 h 37"/>
                      <a:gd name="T18" fmla="*/ 60 w 60"/>
                      <a:gd name="T19" fmla="*/ 22 h 37"/>
                      <a:gd name="T20" fmla="*/ 60 w 60"/>
                      <a:gd name="T21" fmla="*/ 30 h 37"/>
                      <a:gd name="T22" fmla="*/ 60 w 60"/>
                      <a:gd name="T23" fmla="*/ 37 h 37"/>
                      <a:gd name="T24" fmla="*/ 52 w 60"/>
                      <a:gd name="T25" fmla="*/ 37 h 37"/>
                      <a:gd name="T26" fmla="*/ 45 w 60"/>
                      <a:gd name="T27" fmla="*/ 37 h 37"/>
                      <a:gd name="T28" fmla="*/ 45 w 60"/>
                      <a:gd name="T29" fmla="*/ 30 h 37"/>
                      <a:gd name="T30" fmla="*/ 52 w 60"/>
                      <a:gd name="T31" fmla="*/ 30 h 37"/>
                      <a:gd name="T32" fmla="*/ 52 w 60"/>
                      <a:gd name="T33" fmla="*/ 22 h 37"/>
                      <a:gd name="T34" fmla="*/ 45 w 60"/>
                      <a:gd name="T35" fmla="*/ 15 h 37"/>
                      <a:gd name="T36" fmla="*/ 37 w 60"/>
                      <a:gd name="T37" fmla="*/ 15 h 37"/>
                      <a:gd name="T38" fmla="*/ 30 w 60"/>
                      <a:gd name="T39" fmla="*/ 15 h 37"/>
                      <a:gd name="T40" fmla="*/ 15 w 60"/>
                      <a:gd name="T41" fmla="*/ 15 h 37"/>
                      <a:gd name="T42" fmla="*/ 7 w 60"/>
                      <a:gd name="T43" fmla="*/ 15 h 37"/>
                      <a:gd name="T44" fmla="*/ 0 w 60"/>
                      <a:gd name="T45" fmla="*/ 15 h 37"/>
                      <a:gd name="T46" fmla="*/ 0 w 60"/>
                      <a:gd name="T47" fmla="*/ 8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
                      <a:gd name="T73" fmla="*/ 0 h 37"/>
                      <a:gd name="T74" fmla="*/ 60 w 60"/>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 h="37">
                        <a:moveTo>
                          <a:pt x="0" y="8"/>
                        </a:moveTo>
                        <a:lnTo>
                          <a:pt x="7" y="8"/>
                        </a:lnTo>
                        <a:lnTo>
                          <a:pt x="15" y="8"/>
                        </a:lnTo>
                        <a:lnTo>
                          <a:pt x="30" y="8"/>
                        </a:lnTo>
                        <a:lnTo>
                          <a:pt x="37" y="8"/>
                        </a:lnTo>
                        <a:lnTo>
                          <a:pt x="45" y="8"/>
                        </a:lnTo>
                        <a:lnTo>
                          <a:pt x="45" y="0"/>
                        </a:lnTo>
                        <a:lnTo>
                          <a:pt x="60" y="8"/>
                        </a:lnTo>
                        <a:lnTo>
                          <a:pt x="60" y="15"/>
                        </a:lnTo>
                        <a:lnTo>
                          <a:pt x="60" y="22"/>
                        </a:lnTo>
                        <a:lnTo>
                          <a:pt x="60" y="30"/>
                        </a:lnTo>
                        <a:lnTo>
                          <a:pt x="60" y="37"/>
                        </a:lnTo>
                        <a:lnTo>
                          <a:pt x="52" y="37"/>
                        </a:lnTo>
                        <a:lnTo>
                          <a:pt x="45" y="37"/>
                        </a:lnTo>
                        <a:lnTo>
                          <a:pt x="45" y="30"/>
                        </a:lnTo>
                        <a:lnTo>
                          <a:pt x="52" y="30"/>
                        </a:lnTo>
                        <a:lnTo>
                          <a:pt x="52" y="22"/>
                        </a:lnTo>
                        <a:lnTo>
                          <a:pt x="45" y="15"/>
                        </a:lnTo>
                        <a:lnTo>
                          <a:pt x="37" y="15"/>
                        </a:lnTo>
                        <a:lnTo>
                          <a:pt x="30" y="15"/>
                        </a:lnTo>
                        <a:lnTo>
                          <a:pt x="15" y="15"/>
                        </a:lnTo>
                        <a:lnTo>
                          <a:pt x="7" y="15"/>
                        </a:lnTo>
                        <a:lnTo>
                          <a:pt x="0" y="15"/>
                        </a:lnTo>
                        <a:lnTo>
                          <a:pt x="0" y="8"/>
                        </a:lnTo>
                        <a:close/>
                      </a:path>
                    </a:pathLst>
                  </a:custGeom>
                  <a:solidFill>
                    <a:srgbClr val="FFFFFF"/>
                  </a:solidFill>
                  <a:ln w="9525">
                    <a:noFill/>
                    <a:round/>
                    <a:headEnd/>
                    <a:tailEnd/>
                  </a:ln>
                </p:spPr>
                <p:txBody>
                  <a:bodyPr/>
                  <a:lstStyle/>
                  <a:p>
                    <a:endParaRPr lang="en-GB"/>
                  </a:p>
                </p:txBody>
              </p:sp>
              <p:sp>
                <p:nvSpPr>
                  <p:cNvPr id="31985" name="Freeform 613"/>
                  <p:cNvSpPr>
                    <a:spLocks/>
                  </p:cNvSpPr>
                  <p:nvPr/>
                </p:nvSpPr>
                <p:spPr bwMode="auto">
                  <a:xfrm>
                    <a:off x="3958" y="2310"/>
                    <a:ext cx="52" cy="38"/>
                  </a:xfrm>
                  <a:custGeom>
                    <a:avLst/>
                    <a:gdLst>
                      <a:gd name="T0" fmla="*/ 0 w 52"/>
                      <a:gd name="T1" fmla="*/ 8 h 38"/>
                      <a:gd name="T2" fmla="*/ 7 w 52"/>
                      <a:gd name="T3" fmla="*/ 8 h 38"/>
                      <a:gd name="T4" fmla="*/ 22 w 52"/>
                      <a:gd name="T5" fmla="*/ 8 h 38"/>
                      <a:gd name="T6" fmla="*/ 30 w 52"/>
                      <a:gd name="T7" fmla="*/ 8 h 38"/>
                      <a:gd name="T8" fmla="*/ 37 w 52"/>
                      <a:gd name="T9" fmla="*/ 8 h 38"/>
                      <a:gd name="T10" fmla="*/ 45 w 52"/>
                      <a:gd name="T11" fmla="*/ 0 h 38"/>
                      <a:gd name="T12" fmla="*/ 52 w 52"/>
                      <a:gd name="T13" fmla="*/ 8 h 38"/>
                      <a:gd name="T14" fmla="*/ 52 w 52"/>
                      <a:gd name="T15" fmla="*/ 15 h 38"/>
                      <a:gd name="T16" fmla="*/ 52 w 52"/>
                      <a:gd name="T17" fmla="*/ 23 h 38"/>
                      <a:gd name="T18" fmla="*/ 52 w 52"/>
                      <a:gd name="T19" fmla="*/ 30 h 38"/>
                      <a:gd name="T20" fmla="*/ 52 w 52"/>
                      <a:gd name="T21" fmla="*/ 38 h 38"/>
                      <a:gd name="T22" fmla="*/ 45 w 52"/>
                      <a:gd name="T23" fmla="*/ 38 h 38"/>
                      <a:gd name="T24" fmla="*/ 37 w 52"/>
                      <a:gd name="T25" fmla="*/ 38 h 38"/>
                      <a:gd name="T26" fmla="*/ 37 w 52"/>
                      <a:gd name="T27" fmla="*/ 30 h 38"/>
                      <a:gd name="T28" fmla="*/ 45 w 52"/>
                      <a:gd name="T29" fmla="*/ 30 h 38"/>
                      <a:gd name="T30" fmla="*/ 45 w 52"/>
                      <a:gd name="T31" fmla="*/ 23 h 38"/>
                      <a:gd name="T32" fmla="*/ 37 w 52"/>
                      <a:gd name="T33" fmla="*/ 15 h 38"/>
                      <a:gd name="T34" fmla="*/ 30 w 52"/>
                      <a:gd name="T35" fmla="*/ 15 h 38"/>
                      <a:gd name="T36" fmla="*/ 22 w 52"/>
                      <a:gd name="T37" fmla="*/ 15 h 38"/>
                      <a:gd name="T38" fmla="*/ 7 w 52"/>
                      <a:gd name="T39" fmla="*/ 15 h 38"/>
                      <a:gd name="T40" fmla="*/ 0 w 52"/>
                      <a:gd name="T41" fmla="*/ 15 h 38"/>
                      <a:gd name="T42" fmla="*/ 0 w 52"/>
                      <a:gd name="T43" fmla="*/ 8 h 3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2"/>
                      <a:gd name="T67" fmla="*/ 0 h 38"/>
                      <a:gd name="T68" fmla="*/ 52 w 52"/>
                      <a:gd name="T69" fmla="*/ 38 h 3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2" h="38">
                        <a:moveTo>
                          <a:pt x="0" y="8"/>
                        </a:moveTo>
                        <a:lnTo>
                          <a:pt x="7" y="8"/>
                        </a:lnTo>
                        <a:lnTo>
                          <a:pt x="22" y="8"/>
                        </a:lnTo>
                        <a:lnTo>
                          <a:pt x="30" y="8"/>
                        </a:lnTo>
                        <a:lnTo>
                          <a:pt x="37" y="8"/>
                        </a:lnTo>
                        <a:lnTo>
                          <a:pt x="45" y="0"/>
                        </a:lnTo>
                        <a:lnTo>
                          <a:pt x="52" y="8"/>
                        </a:lnTo>
                        <a:lnTo>
                          <a:pt x="52" y="15"/>
                        </a:lnTo>
                        <a:lnTo>
                          <a:pt x="52" y="23"/>
                        </a:lnTo>
                        <a:lnTo>
                          <a:pt x="52" y="30"/>
                        </a:lnTo>
                        <a:lnTo>
                          <a:pt x="52" y="38"/>
                        </a:lnTo>
                        <a:lnTo>
                          <a:pt x="45" y="38"/>
                        </a:lnTo>
                        <a:lnTo>
                          <a:pt x="37" y="38"/>
                        </a:lnTo>
                        <a:lnTo>
                          <a:pt x="37" y="30"/>
                        </a:lnTo>
                        <a:lnTo>
                          <a:pt x="45" y="30"/>
                        </a:lnTo>
                        <a:lnTo>
                          <a:pt x="45" y="23"/>
                        </a:lnTo>
                        <a:lnTo>
                          <a:pt x="37" y="15"/>
                        </a:lnTo>
                        <a:lnTo>
                          <a:pt x="30" y="15"/>
                        </a:lnTo>
                        <a:lnTo>
                          <a:pt x="22" y="15"/>
                        </a:lnTo>
                        <a:lnTo>
                          <a:pt x="7" y="15"/>
                        </a:lnTo>
                        <a:lnTo>
                          <a:pt x="0" y="15"/>
                        </a:lnTo>
                        <a:lnTo>
                          <a:pt x="0" y="8"/>
                        </a:lnTo>
                        <a:close/>
                      </a:path>
                    </a:pathLst>
                  </a:custGeom>
                  <a:noFill/>
                  <a:ln w="11113">
                    <a:solidFill>
                      <a:srgbClr val="000000"/>
                    </a:solidFill>
                    <a:prstDash val="solid"/>
                    <a:round/>
                    <a:headEnd/>
                    <a:tailEnd/>
                  </a:ln>
                </p:spPr>
                <p:txBody>
                  <a:bodyPr/>
                  <a:lstStyle/>
                  <a:p>
                    <a:endParaRPr lang="en-GB"/>
                  </a:p>
                </p:txBody>
              </p:sp>
              <p:grpSp>
                <p:nvGrpSpPr>
                  <p:cNvPr id="31986" name="Group 614"/>
                  <p:cNvGrpSpPr>
                    <a:grpSpLocks/>
                  </p:cNvGrpSpPr>
                  <p:nvPr/>
                </p:nvGrpSpPr>
                <p:grpSpPr bwMode="auto">
                  <a:xfrm>
                    <a:off x="3999" y="2333"/>
                    <a:ext cx="14" cy="18"/>
                    <a:chOff x="3999" y="2333"/>
                    <a:chExt cx="14" cy="18"/>
                  </a:xfrm>
                </p:grpSpPr>
                <p:sp>
                  <p:nvSpPr>
                    <p:cNvPr id="31992" name="Freeform 615"/>
                    <p:cNvSpPr>
                      <a:spLocks/>
                    </p:cNvSpPr>
                    <p:nvPr/>
                  </p:nvSpPr>
                  <p:spPr bwMode="auto">
                    <a:xfrm>
                      <a:off x="4006" y="2336"/>
                      <a:ext cx="1" cy="15"/>
                    </a:xfrm>
                    <a:custGeom>
                      <a:avLst/>
                      <a:gdLst>
                        <a:gd name="T0" fmla="*/ 0 w 1"/>
                        <a:gd name="T1" fmla="*/ 0 h 15"/>
                        <a:gd name="T2" fmla="*/ 0 w 1"/>
                        <a:gd name="T3" fmla="*/ 8 h 15"/>
                        <a:gd name="T4" fmla="*/ 0 w 1"/>
                        <a:gd name="T5" fmla="*/ 15 h 15"/>
                        <a:gd name="T6" fmla="*/ 0 w 1"/>
                        <a:gd name="T7" fmla="*/ 8 h 15"/>
                        <a:gd name="T8" fmla="*/ 0 w 1"/>
                        <a:gd name="T9" fmla="*/ 0 h 15"/>
                        <a:gd name="T10" fmla="*/ 0 60000 65536"/>
                        <a:gd name="T11" fmla="*/ 0 60000 65536"/>
                        <a:gd name="T12" fmla="*/ 0 60000 65536"/>
                        <a:gd name="T13" fmla="*/ 0 60000 65536"/>
                        <a:gd name="T14" fmla="*/ 0 60000 65536"/>
                        <a:gd name="T15" fmla="*/ 0 w 1"/>
                        <a:gd name="T16" fmla="*/ 0 h 15"/>
                        <a:gd name="T17" fmla="*/ 1 w 1"/>
                        <a:gd name="T18" fmla="*/ 15 h 15"/>
                      </a:gdLst>
                      <a:ahLst/>
                      <a:cxnLst>
                        <a:cxn ang="T10">
                          <a:pos x="T0" y="T1"/>
                        </a:cxn>
                        <a:cxn ang="T11">
                          <a:pos x="T2" y="T3"/>
                        </a:cxn>
                        <a:cxn ang="T12">
                          <a:pos x="T4" y="T5"/>
                        </a:cxn>
                        <a:cxn ang="T13">
                          <a:pos x="T6" y="T7"/>
                        </a:cxn>
                        <a:cxn ang="T14">
                          <a:pos x="T8" y="T9"/>
                        </a:cxn>
                      </a:cxnLst>
                      <a:rect l="T15" t="T16" r="T17" b="T18"/>
                      <a:pathLst>
                        <a:path w="1" h="15">
                          <a:moveTo>
                            <a:pt x="0" y="0"/>
                          </a:moveTo>
                          <a:lnTo>
                            <a:pt x="0" y="8"/>
                          </a:lnTo>
                          <a:lnTo>
                            <a:pt x="0" y="15"/>
                          </a:lnTo>
                          <a:lnTo>
                            <a:pt x="0" y="8"/>
                          </a:lnTo>
                          <a:lnTo>
                            <a:pt x="0" y="0"/>
                          </a:lnTo>
                          <a:close/>
                        </a:path>
                      </a:pathLst>
                    </a:custGeom>
                    <a:solidFill>
                      <a:srgbClr val="FFFFFF"/>
                    </a:solidFill>
                    <a:ln w="9525">
                      <a:noFill/>
                      <a:round/>
                      <a:headEnd/>
                      <a:tailEnd/>
                    </a:ln>
                  </p:spPr>
                  <p:txBody>
                    <a:bodyPr/>
                    <a:lstStyle/>
                    <a:p>
                      <a:endParaRPr lang="en-GB"/>
                    </a:p>
                  </p:txBody>
                </p:sp>
                <p:sp>
                  <p:nvSpPr>
                    <p:cNvPr id="31993" name="Freeform 616"/>
                    <p:cNvSpPr>
                      <a:spLocks/>
                    </p:cNvSpPr>
                    <p:nvPr/>
                  </p:nvSpPr>
                  <p:spPr bwMode="auto">
                    <a:xfrm>
                      <a:off x="4003" y="2333"/>
                      <a:ext cx="7" cy="15"/>
                    </a:xfrm>
                    <a:custGeom>
                      <a:avLst/>
                      <a:gdLst>
                        <a:gd name="T0" fmla="*/ 7 w 7"/>
                        <a:gd name="T1" fmla="*/ 0 h 15"/>
                        <a:gd name="T2" fmla="*/ 0 w 7"/>
                        <a:gd name="T3" fmla="*/ 0 h 15"/>
                        <a:gd name="T4" fmla="*/ 0 w 7"/>
                        <a:gd name="T5" fmla="*/ 7 h 15"/>
                        <a:gd name="T6" fmla="*/ 0 w 7"/>
                        <a:gd name="T7" fmla="*/ 15 h 15"/>
                        <a:gd name="T8" fmla="*/ 0 w 7"/>
                        <a:gd name="T9" fmla="*/ 7 h 15"/>
                        <a:gd name="T10" fmla="*/ 0 w 7"/>
                        <a:gd name="T11" fmla="*/ 0 h 15"/>
                        <a:gd name="T12" fmla="*/ 0 60000 65536"/>
                        <a:gd name="T13" fmla="*/ 0 60000 65536"/>
                        <a:gd name="T14" fmla="*/ 0 60000 65536"/>
                        <a:gd name="T15" fmla="*/ 0 60000 65536"/>
                        <a:gd name="T16" fmla="*/ 0 60000 65536"/>
                        <a:gd name="T17" fmla="*/ 0 60000 65536"/>
                        <a:gd name="T18" fmla="*/ 0 w 7"/>
                        <a:gd name="T19" fmla="*/ 0 h 15"/>
                        <a:gd name="T20" fmla="*/ 7 w 7"/>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7" h="15">
                          <a:moveTo>
                            <a:pt x="7" y="0"/>
                          </a:moveTo>
                          <a:lnTo>
                            <a:pt x="0" y="0"/>
                          </a:lnTo>
                          <a:lnTo>
                            <a:pt x="0" y="7"/>
                          </a:lnTo>
                          <a:lnTo>
                            <a:pt x="0" y="15"/>
                          </a:lnTo>
                          <a:lnTo>
                            <a:pt x="0" y="7"/>
                          </a:lnTo>
                          <a:lnTo>
                            <a:pt x="0" y="0"/>
                          </a:lnTo>
                        </a:path>
                      </a:pathLst>
                    </a:custGeom>
                    <a:noFill/>
                    <a:ln w="11113">
                      <a:solidFill>
                        <a:srgbClr val="000000"/>
                      </a:solidFill>
                      <a:prstDash val="solid"/>
                      <a:round/>
                      <a:headEnd/>
                      <a:tailEnd/>
                    </a:ln>
                  </p:spPr>
                  <p:txBody>
                    <a:bodyPr/>
                    <a:lstStyle/>
                    <a:p>
                      <a:endParaRPr lang="en-GB"/>
                    </a:p>
                  </p:txBody>
                </p:sp>
                <p:sp>
                  <p:nvSpPr>
                    <p:cNvPr id="31994" name="Line 617"/>
                    <p:cNvSpPr>
                      <a:spLocks noChangeShapeType="1"/>
                    </p:cNvSpPr>
                    <p:nvPr/>
                  </p:nvSpPr>
                  <p:spPr bwMode="auto">
                    <a:xfrm flipH="1">
                      <a:off x="3999" y="2340"/>
                      <a:ext cx="14" cy="1"/>
                    </a:xfrm>
                    <a:prstGeom prst="line">
                      <a:avLst/>
                    </a:prstGeom>
                    <a:noFill/>
                    <a:ln w="1588">
                      <a:solidFill>
                        <a:srgbClr val="000000"/>
                      </a:solidFill>
                      <a:round/>
                      <a:headEnd/>
                      <a:tailEnd/>
                    </a:ln>
                  </p:spPr>
                  <p:txBody>
                    <a:bodyPr/>
                    <a:lstStyle/>
                    <a:p>
                      <a:endParaRPr lang="en-GB"/>
                    </a:p>
                  </p:txBody>
                </p:sp>
                <p:sp>
                  <p:nvSpPr>
                    <p:cNvPr id="31995" name="Line 618"/>
                    <p:cNvSpPr>
                      <a:spLocks noChangeShapeType="1"/>
                    </p:cNvSpPr>
                    <p:nvPr/>
                  </p:nvSpPr>
                  <p:spPr bwMode="auto">
                    <a:xfrm flipH="1">
                      <a:off x="3999" y="2348"/>
                      <a:ext cx="14" cy="1"/>
                    </a:xfrm>
                    <a:prstGeom prst="line">
                      <a:avLst/>
                    </a:prstGeom>
                    <a:noFill/>
                    <a:ln w="1588">
                      <a:solidFill>
                        <a:srgbClr val="000000"/>
                      </a:solidFill>
                      <a:round/>
                      <a:headEnd/>
                      <a:tailEnd/>
                    </a:ln>
                  </p:spPr>
                  <p:txBody>
                    <a:bodyPr/>
                    <a:lstStyle/>
                    <a:p>
                      <a:endParaRPr lang="en-GB"/>
                    </a:p>
                  </p:txBody>
                </p:sp>
              </p:grpSp>
              <p:sp>
                <p:nvSpPr>
                  <p:cNvPr id="31987" name="Rectangle 619"/>
                  <p:cNvSpPr>
                    <a:spLocks noChangeArrowheads="1"/>
                  </p:cNvSpPr>
                  <p:nvPr/>
                </p:nvSpPr>
                <p:spPr bwMode="auto">
                  <a:xfrm>
                    <a:off x="3991" y="2322"/>
                    <a:ext cx="15" cy="14"/>
                  </a:xfrm>
                  <a:prstGeom prst="rect">
                    <a:avLst/>
                  </a:prstGeom>
                  <a:solidFill>
                    <a:srgbClr val="000000"/>
                  </a:solidFill>
                  <a:ln w="11113">
                    <a:solidFill>
                      <a:srgbClr val="000000"/>
                    </a:solidFill>
                    <a:miter lim="800000"/>
                    <a:headEnd/>
                    <a:tailEnd/>
                  </a:ln>
                </p:spPr>
                <p:txBody>
                  <a:bodyPr/>
                  <a:lstStyle/>
                  <a:p>
                    <a:endParaRPr lang="en-GB"/>
                  </a:p>
                </p:txBody>
              </p:sp>
              <p:sp>
                <p:nvSpPr>
                  <p:cNvPr id="31988" name="Freeform 620"/>
                  <p:cNvSpPr>
                    <a:spLocks/>
                  </p:cNvSpPr>
                  <p:nvPr/>
                </p:nvSpPr>
                <p:spPr bwMode="auto">
                  <a:xfrm>
                    <a:off x="3954" y="2314"/>
                    <a:ext cx="45" cy="1"/>
                  </a:xfrm>
                  <a:custGeom>
                    <a:avLst/>
                    <a:gdLst>
                      <a:gd name="T0" fmla="*/ 0 w 45"/>
                      <a:gd name="T1" fmla="*/ 0 h 1"/>
                      <a:gd name="T2" fmla="*/ 7 w 45"/>
                      <a:gd name="T3" fmla="*/ 0 h 1"/>
                      <a:gd name="T4" fmla="*/ 15 w 45"/>
                      <a:gd name="T5" fmla="*/ 0 h 1"/>
                      <a:gd name="T6" fmla="*/ 30 w 45"/>
                      <a:gd name="T7" fmla="*/ 0 h 1"/>
                      <a:gd name="T8" fmla="*/ 37 w 45"/>
                      <a:gd name="T9" fmla="*/ 0 h 1"/>
                      <a:gd name="T10" fmla="*/ 45 w 45"/>
                      <a:gd name="T11" fmla="*/ 0 h 1"/>
                      <a:gd name="T12" fmla="*/ 0 60000 65536"/>
                      <a:gd name="T13" fmla="*/ 0 60000 65536"/>
                      <a:gd name="T14" fmla="*/ 0 60000 65536"/>
                      <a:gd name="T15" fmla="*/ 0 60000 65536"/>
                      <a:gd name="T16" fmla="*/ 0 60000 65536"/>
                      <a:gd name="T17" fmla="*/ 0 60000 65536"/>
                      <a:gd name="T18" fmla="*/ 0 w 45"/>
                      <a:gd name="T19" fmla="*/ 0 h 1"/>
                      <a:gd name="T20" fmla="*/ 45 w 45"/>
                      <a:gd name="T21" fmla="*/ 1 h 1"/>
                    </a:gdLst>
                    <a:ahLst/>
                    <a:cxnLst>
                      <a:cxn ang="T12">
                        <a:pos x="T0" y="T1"/>
                      </a:cxn>
                      <a:cxn ang="T13">
                        <a:pos x="T2" y="T3"/>
                      </a:cxn>
                      <a:cxn ang="T14">
                        <a:pos x="T4" y="T5"/>
                      </a:cxn>
                      <a:cxn ang="T15">
                        <a:pos x="T6" y="T7"/>
                      </a:cxn>
                      <a:cxn ang="T16">
                        <a:pos x="T8" y="T9"/>
                      </a:cxn>
                      <a:cxn ang="T17">
                        <a:pos x="T10" y="T11"/>
                      </a:cxn>
                    </a:cxnLst>
                    <a:rect l="T18" t="T19" r="T20" b="T21"/>
                    <a:pathLst>
                      <a:path w="45" h="1">
                        <a:moveTo>
                          <a:pt x="0" y="0"/>
                        </a:moveTo>
                        <a:lnTo>
                          <a:pt x="7" y="0"/>
                        </a:lnTo>
                        <a:lnTo>
                          <a:pt x="15" y="0"/>
                        </a:lnTo>
                        <a:lnTo>
                          <a:pt x="30" y="0"/>
                        </a:lnTo>
                        <a:lnTo>
                          <a:pt x="37" y="0"/>
                        </a:lnTo>
                        <a:lnTo>
                          <a:pt x="45" y="0"/>
                        </a:lnTo>
                      </a:path>
                    </a:pathLst>
                  </a:custGeom>
                  <a:noFill/>
                  <a:ln w="23813">
                    <a:solidFill>
                      <a:srgbClr val="BFBFBF"/>
                    </a:solidFill>
                    <a:prstDash val="solid"/>
                    <a:round/>
                    <a:headEnd/>
                    <a:tailEnd/>
                  </a:ln>
                </p:spPr>
                <p:txBody>
                  <a:bodyPr/>
                  <a:lstStyle/>
                  <a:p>
                    <a:endParaRPr lang="en-GB"/>
                  </a:p>
                </p:txBody>
              </p:sp>
              <p:sp>
                <p:nvSpPr>
                  <p:cNvPr id="31989" name="Rectangle 621"/>
                  <p:cNvSpPr>
                    <a:spLocks noChangeArrowheads="1"/>
                  </p:cNvSpPr>
                  <p:nvPr/>
                </p:nvSpPr>
                <p:spPr bwMode="auto">
                  <a:xfrm>
                    <a:off x="3984" y="2314"/>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990" name="Freeform 622"/>
                  <p:cNvSpPr>
                    <a:spLocks/>
                  </p:cNvSpPr>
                  <p:nvPr/>
                </p:nvSpPr>
                <p:spPr bwMode="auto">
                  <a:xfrm>
                    <a:off x="3991" y="2299"/>
                    <a:ext cx="23" cy="37"/>
                  </a:xfrm>
                  <a:custGeom>
                    <a:avLst/>
                    <a:gdLst>
                      <a:gd name="T0" fmla="*/ 15 w 23"/>
                      <a:gd name="T1" fmla="*/ 8 h 37"/>
                      <a:gd name="T2" fmla="*/ 23 w 23"/>
                      <a:gd name="T3" fmla="*/ 15 h 37"/>
                      <a:gd name="T4" fmla="*/ 23 w 23"/>
                      <a:gd name="T5" fmla="*/ 23 h 37"/>
                      <a:gd name="T6" fmla="*/ 23 w 23"/>
                      <a:gd name="T7" fmla="*/ 30 h 37"/>
                      <a:gd name="T8" fmla="*/ 15 w 23"/>
                      <a:gd name="T9" fmla="*/ 37 h 37"/>
                      <a:gd name="T10" fmla="*/ 15 w 23"/>
                      <a:gd name="T11" fmla="*/ 30 h 37"/>
                      <a:gd name="T12" fmla="*/ 8 w 23"/>
                      <a:gd name="T13" fmla="*/ 30 h 37"/>
                      <a:gd name="T14" fmla="*/ 8 w 23"/>
                      <a:gd name="T15" fmla="*/ 23 h 37"/>
                      <a:gd name="T16" fmla="*/ 15 w 23"/>
                      <a:gd name="T17" fmla="*/ 15 h 37"/>
                      <a:gd name="T18" fmla="*/ 8 w 23"/>
                      <a:gd name="T19" fmla="*/ 8 h 37"/>
                      <a:gd name="T20" fmla="*/ 0 w 23"/>
                      <a:gd name="T21" fmla="*/ 8 h 37"/>
                      <a:gd name="T22" fmla="*/ 0 w 23"/>
                      <a:gd name="T23" fmla="*/ 0 h 37"/>
                      <a:gd name="T24" fmla="*/ 8 w 23"/>
                      <a:gd name="T25" fmla="*/ 8 h 37"/>
                      <a:gd name="T26" fmla="*/ 15 w 23"/>
                      <a:gd name="T27" fmla="*/ 8 h 3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
                      <a:gd name="T43" fmla="*/ 0 h 37"/>
                      <a:gd name="T44" fmla="*/ 23 w 23"/>
                      <a:gd name="T45" fmla="*/ 37 h 3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 h="37">
                        <a:moveTo>
                          <a:pt x="15" y="8"/>
                        </a:moveTo>
                        <a:lnTo>
                          <a:pt x="23" y="15"/>
                        </a:lnTo>
                        <a:lnTo>
                          <a:pt x="23" y="23"/>
                        </a:lnTo>
                        <a:lnTo>
                          <a:pt x="23" y="30"/>
                        </a:lnTo>
                        <a:lnTo>
                          <a:pt x="15" y="37"/>
                        </a:lnTo>
                        <a:lnTo>
                          <a:pt x="15" y="30"/>
                        </a:lnTo>
                        <a:lnTo>
                          <a:pt x="8" y="30"/>
                        </a:lnTo>
                        <a:lnTo>
                          <a:pt x="8" y="23"/>
                        </a:lnTo>
                        <a:lnTo>
                          <a:pt x="15" y="15"/>
                        </a:lnTo>
                        <a:lnTo>
                          <a:pt x="8" y="8"/>
                        </a:lnTo>
                        <a:lnTo>
                          <a:pt x="0" y="8"/>
                        </a:lnTo>
                        <a:lnTo>
                          <a:pt x="0" y="0"/>
                        </a:lnTo>
                        <a:lnTo>
                          <a:pt x="8" y="8"/>
                        </a:lnTo>
                        <a:lnTo>
                          <a:pt x="15" y="8"/>
                        </a:lnTo>
                        <a:close/>
                      </a:path>
                    </a:pathLst>
                  </a:custGeom>
                  <a:solidFill>
                    <a:srgbClr val="FFFFFF"/>
                  </a:solidFill>
                  <a:ln w="9525">
                    <a:noFill/>
                    <a:round/>
                    <a:headEnd/>
                    <a:tailEnd/>
                  </a:ln>
                </p:spPr>
                <p:txBody>
                  <a:bodyPr/>
                  <a:lstStyle/>
                  <a:p>
                    <a:endParaRPr lang="en-GB"/>
                  </a:p>
                </p:txBody>
              </p:sp>
              <p:sp>
                <p:nvSpPr>
                  <p:cNvPr id="31991" name="Freeform 623"/>
                  <p:cNvSpPr>
                    <a:spLocks/>
                  </p:cNvSpPr>
                  <p:nvPr/>
                </p:nvSpPr>
                <p:spPr bwMode="auto">
                  <a:xfrm>
                    <a:off x="3988" y="2295"/>
                    <a:ext cx="22" cy="38"/>
                  </a:xfrm>
                  <a:custGeom>
                    <a:avLst/>
                    <a:gdLst>
                      <a:gd name="T0" fmla="*/ 22 w 22"/>
                      <a:gd name="T1" fmla="*/ 15 h 38"/>
                      <a:gd name="T2" fmla="*/ 22 w 22"/>
                      <a:gd name="T3" fmla="*/ 23 h 38"/>
                      <a:gd name="T4" fmla="*/ 22 w 22"/>
                      <a:gd name="T5" fmla="*/ 30 h 38"/>
                      <a:gd name="T6" fmla="*/ 15 w 22"/>
                      <a:gd name="T7" fmla="*/ 38 h 38"/>
                      <a:gd name="T8" fmla="*/ 15 w 22"/>
                      <a:gd name="T9" fmla="*/ 30 h 38"/>
                      <a:gd name="T10" fmla="*/ 7 w 22"/>
                      <a:gd name="T11" fmla="*/ 30 h 38"/>
                      <a:gd name="T12" fmla="*/ 7 w 22"/>
                      <a:gd name="T13" fmla="*/ 23 h 38"/>
                      <a:gd name="T14" fmla="*/ 15 w 22"/>
                      <a:gd name="T15" fmla="*/ 15 h 38"/>
                      <a:gd name="T16" fmla="*/ 7 w 22"/>
                      <a:gd name="T17" fmla="*/ 15 h 38"/>
                      <a:gd name="T18" fmla="*/ 7 w 22"/>
                      <a:gd name="T19" fmla="*/ 8 h 38"/>
                      <a:gd name="T20" fmla="*/ 0 w 22"/>
                      <a:gd name="T21" fmla="*/ 8 h 38"/>
                      <a:gd name="T22" fmla="*/ 0 w 22"/>
                      <a:gd name="T23" fmla="*/ 0 h 38"/>
                      <a:gd name="T24" fmla="*/ 7 w 22"/>
                      <a:gd name="T25" fmla="*/ 0 h 38"/>
                      <a:gd name="T26" fmla="*/ 7 w 22"/>
                      <a:gd name="T27" fmla="*/ 8 h 38"/>
                      <a:gd name="T28" fmla="*/ 15 w 22"/>
                      <a:gd name="T29" fmla="*/ 8 h 38"/>
                      <a:gd name="T30" fmla="*/ 22 w 22"/>
                      <a:gd name="T31" fmla="*/ 15 h 3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
                      <a:gd name="T49" fmla="*/ 0 h 38"/>
                      <a:gd name="T50" fmla="*/ 22 w 22"/>
                      <a:gd name="T51" fmla="*/ 38 h 3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 h="38">
                        <a:moveTo>
                          <a:pt x="22" y="15"/>
                        </a:moveTo>
                        <a:lnTo>
                          <a:pt x="22" y="23"/>
                        </a:lnTo>
                        <a:lnTo>
                          <a:pt x="22" y="30"/>
                        </a:lnTo>
                        <a:lnTo>
                          <a:pt x="15" y="38"/>
                        </a:lnTo>
                        <a:lnTo>
                          <a:pt x="15" y="30"/>
                        </a:lnTo>
                        <a:lnTo>
                          <a:pt x="7" y="30"/>
                        </a:lnTo>
                        <a:lnTo>
                          <a:pt x="7" y="23"/>
                        </a:lnTo>
                        <a:lnTo>
                          <a:pt x="15" y="15"/>
                        </a:lnTo>
                        <a:lnTo>
                          <a:pt x="7" y="15"/>
                        </a:lnTo>
                        <a:lnTo>
                          <a:pt x="7" y="8"/>
                        </a:lnTo>
                        <a:lnTo>
                          <a:pt x="0" y="8"/>
                        </a:lnTo>
                        <a:lnTo>
                          <a:pt x="0" y="0"/>
                        </a:lnTo>
                        <a:lnTo>
                          <a:pt x="7" y="0"/>
                        </a:lnTo>
                        <a:lnTo>
                          <a:pt x="7" y="8"/>
                        </a:lnTo>
                        <a:lnTo>
                          <a:pt x="15" y="8"/>
                        </a:lnTo>
                        <a:lnTo>
                          <a:pt x="22" y="15"/>
                        </a:lnTo>
                        <a:close/>
                      </a:path>
                    </a:pathLst>
                  </a:custGeom>
                  <a:noFill/>
                  <a:ln w="11113">
                    <a:solidFill>
                      <a:srgbClr val="000000"/>
                    </a:solidFill>
                    <a:prstDash val="solid"/>
                    <a:round/>
                    <a:headEnd/>
                    <a:tailEnd/>
                  </a:ln>
                </p:spPr>
                <p:txBody>
                  <a:bodyPr/>
                  <a:lstStyle/>
                  <a:p>
                    <a:endParaRPr lang="en-GB"/>
                  </a:p>
                </p:txBody>
              </p:sp>
            </p:grpSp>
            <p:grpSp>
              <p:nvGrpSpPr>
                <p:cNvPr id="31980" name="Group 624"/>
                <p:cNvGrpSpPr>
                  <a:grpSpLocks/>
                </p:cNvGrpSpPr>
                <p:nvPr/>
              </p:nvGrpSpPr>
              <p:grpSpPr bwMode="auto">
                <a:xfrm>
                  <a:off x="3890" y="2310"/>
                  <a:ext cx="68" cy="19"/>
                  <a:chOff x="3890" y="2310"/>
                  <a:chExt cx="68" cy="19"/>
                </a:xfrm>
              </p:grpSpPr>
              <p:sp>
                <p:nvSpPr>
                  <p:cNvPr id="31981" name="Freeform 625"/>
                  <p:cNvSpPr>
                    <a:spLocks/>
                  </p:cNvSpPr>
                  <p:nvPr/>
                </p:nvSpPr>
                <p:spPr bwMode="auto">
                  <a:xfrm>
                    <a:off x="3894" y="2322"/>
                    <a:ext cx="60" cy="7"/>
                  </a:xfrm>
                  <a:custGeom>
                    <a:avLst/>
                    <a:gdLst>
                      <a:gd name="T0" fmla="*/ 0 w 60"/>
                      <a:gd name="T1" fmla="*/ 0 h 7"/>
                      <a:gd name="T2" fmla="*/ 0 w 60"/>
                      <a:gd name="T3" fmla="*/ 7 h 7"/>
                      <a:gd name="T4" fmla="*/ 7 w 60"/>
                      <a:gd name="T5" fmla="*/ 7 h 7"/>
                      <a:gd name="T6" fmla="*/ 15 w 60"/>
                      <a:gd name="T7" fmla="*/ 7 h 7"/>
                      <a:gd name="T8" fmla="*/ 22 w 60"/>
                      <a:gd name="T9" fmla="*/ 7 h 7"/>
                      <a:gd name="T10" fmla="*/ 30 w 60"/>
                      <a:gd name="T11" fmla="*/ 7 h 7"/>
                      <a:gd name="T12" fmla="*/ 37 w 60"/>
                      <a:gd name="T13" fmla="*/ 7 h 7"/>
                      <a:gd name="T14" fmla="*/ 45 w 60"/>
                      <a:gd name="T15" fmla="*/ 7 h 7"/>
                      <a:gd name="T16" fmla="*/ 52 w 60"/>
                      <a:gd name="T17" fmla="*/ 7 h 7"/>
                      <a:gd name="T18" fmla="*/ 60 w 60"/>
                      <a:gd name="T19" fmla="*/ 7 h 7"/>
                      <a:gd name="T20" fmla="*/ 60 w 60"/>
                      <a:gd name="T21" fmla="*/ 0 h 7"/>
                      <a:gd name="T22" fmla="*/ 52 w 60"/>
                      <a:gd name="T23" fmla="*/ 0 h 7"/>
                      <a:gd name="T24" fmla="*/ 45 w 60"/>
                      <a:gd name="T25" fmla="*/ 0 h 7"/>
                      <a:gd name="T26" fmla="*/ 37 w 60"/>
                      <a:gd name="T27" fmla="*/ 0 h 7"/>
                      <a:gd name="T28" fmla="*/ 30 w 60"/>
                      <a:gd name="T29" fmla="*/ 0 h 7"/>
                      <a:gd name="T30" fmla="*/ 22 w 60"/>
                      <a:gd name="T31" fmla="*/ 0 h 7"/>
                      <a:gd name="T32" fmla="*/ 15 w 60"/>
                      <a:gd name="T33" fmla="*/ 0 h 7"/>
                      <a:gd name="T34" fmla="*/ 7 w 60"/>
                      <a:gd name="T35" fmla="*/ 0 h 7"/>
                      <a:gd name="T36" fmla="*/ 0 w 60"/>
                      <a:gd name="T37" fmla="*/ 0 h 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
                      <a:gd name="T59" fmla="*/ 60 w 60"/>
                      <a:gd name="T60" fmla="*/ 7 h 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
                        <a:moveTo>
                          <a:pt x="0" y="0"/>
                        </a:moveTo>
                        <a:lnTo>
                          <a:pt x="0" y="7"/>
                        </a:lnTo>
                        <a:lnTo>
                          <a:pt x="7" y="7"/>
                        </a:lnTo>
                        <a:lnTo>
                          <a:pt x="15" y="7"/>
                        </a:lnTo>
                        <a:lnTo>
                          <a:pt x="22" y="7"/>
                        </a:lnTo>
                        <a:lnTo>
                          <a:pt x="30" y="7"/>
                        </a:lnTo>
                        <a:lnTo>
                          <a:pt x="37" y="7"/>
                        </a:lnTo>
                        <a:lnTo>
                          <a:pt x="45" y="7"/>
                        </a:lnTo>
                        <a:lnTo>
                          <a:pt x="52" y="7"/>
                        </a:lnTo>
                        <a:lnTo>
                          <a:pt x="60" y="7"/>
                        </a:lnTo>
                        <a:lnTo>
                          <a:pt x="60" y="0"/>
                        </a:lnTo>
                        <a:lnTo>
                          <a:pt x="52" y="0"/>
                        </a:lnTo>
                        <a:lnTo>
                          <a:pt x="45" y="0"/>
                        </a:lnTo>
                        <a:lnTo>
                          <a:pt x="37" y="0"/>
                        </a:lnTo>
                        <a:lnTo>
                          <a:pt x="30" y="0"/>
                        </a:lnTo>
                        <a:lnTo>
                          <a:pt x="22" y="0"/>
                        </a:lnTo>
                        <a:lnTo>
                          <a:pt x="15" y="0"/>
                        </a:lnTo>
                        <a:lnTo>
                          <a:pt x="7" y="0"/>
                        </a:lnTo>
                        <a:lnTo>
                          <a:pt x="0" y="0"/>
                        </a:lnTo>
                        <a:close/>
                      </a:path>
                    </a:pathLst>
                  </a:custGeom>
                  <a:solidFill>
                    <a:srgbClr val="000000"/>
                  </a:solidFill>
                  <a:ln w="9525">
                    <a:noFill/>
                    <a:round/>
                    <a:headEnd/>
                    <a:tailEnd/>
                  </a:ln>
                </p:spPr>
                <p:txBody>
                  <a:bodyPr/>
                  <a:lstStyle/>
                  <a:p>
                    <a:endParaRPr lang="en-GB"/>
                  </a:p>
                </p:txBody>
              </p:sp>
              <p:sp>
                <p:nvSpPr>
                  <p:cNvPr id="31982" name="Freeform 626"/>
                  <p:cNvSpPr>
                    <a:spLocks/>
                  </p:cNvSpPr>
                  <p:nvPr/>
                </p:nvSpPr>
                <p:spPr bwMode="auto">
                  <a:xfrm>
                    <a:off x="3890" y="2310"/>
                    <a:ext cx="68" cy="15"/>
                  </a:xfrm>
                  <a:custGeom>
                    <a:avLst/>
                    <a:gdLst>
                      <a:gd name="T0" fmla="*/ 0 w 68"/>
                      <a:gd name="T1" fmla="*/ 8 h 15"/>
                      <a:gd name="T2" fmla="*/ 0 w 68"/>
                      <a:gd name="T3" fmla="*/ 15 h 15"/>
                      <a:gd name="T4" fmla="*/ 8 w 68"/>
                      <a:gd name="T5" fmla="*/ 15 h 15"/>
                      <a:gd name="T6" fmla="*/ 15 w 68"/>
                      <a:gd name="T7" fmla="*/ 15 h 15"/>
                      <a:gd name="T8" fmla="*/ 23 w 68"/>
                      <a:gd name="T9" fmla="*/ 15 h 15"/>
                      <a:gd name="T10" fmla="*/ 30 w 68"/>
                      <a:gd name="T11" fmla="*/ 15 h 15"/>
                      <a:gd name="T12" fmla="*/ 38 w 68"/>
                      <a:gd name="T13" fmla="*/ 15 h 15"/>
                      <a:gd name="T14" fmla="*/ 45 w 68"/>
                      <a:gd name="T15" fmla="*/ 15 h 15"/>
                      <a:gd name="T16" fmla="*/ 53 w 68"/>
                      <a:gd name="T17" fmla="*/ 15 h 15"/>
                      <a:gd name="T18" fmla="*/ 60 w 68"/>
                      <a:gd name="T19" fmla="*/ 15 h 15"/>
                      <a:gd name="T20" fmla="*/ 68 w 68"/>
                      <a:gd name="T21" fmla="*/ 15 h 15"/>
                      <a:gd name="T22" fmla="*/ 68 w 68"/>
                      <a:gd name="T23" fmla="*/ 8 h 15"/>
                      <a:gd name="T24" fmla="*/ 60 w 68"/>
                      <a:gd name="T25" fmla="*/ 8 h 15"/>
                      <a:gd name="T26" fmla="*/ 53 w 68"/>
                      <a:gd name="T27" fmla="*/ 8 h 15"/>
                      <a:gd name="T28" fmla="*/ 45 w 68"/>
                      <a:gd name="T29" fmla="*/ 8 h 15"/>
                      <a:gd name="T30" fmla="*/ 38 w 68"/>
                      <a:gd name="T31" fmla="*/ 8 h 15"/>
                      <a:gd name="T32" fmla="*/ 30 w 68"/>
                      <a:gd name="T33" fmla="*/ 8 h 15"/>
                      <a:gd name="T34" fmla="*/ 23 w 68"/>
                      <a:gd name="T35" fmla="*/ 8 h 15"/>
                      <a:gd name="T36" fmla="*/ 15 w 68"/>
                      <a:gd name="T37" fmla="*/ 8 h 15"/>
                      <a:gd name="T38" fmla="*/ 8 w 68"/>
                      <a:gd name="T39" fmla="*/ 8 h 15"/>
                      <a:gd name="T40" fmla="*/ 0 w 68"/>
                      <a:gd name="T41" fmla="*/ 0 h 15"/>
                      <a:gd name="T42" fmla="*/ 0 w 68"/>
                      <a:gd name="T43" fmla="*/ 8 h 1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15"/>
                      <a:gd name="T68" fmla="*/ 68 w 68"/>
                      <a:gd name="T69" fmla="*/ 15 h 1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15">
                        <a:moveTo>
                          <a:pt x="0" y="8"/>
                        </a:moveTo>
                        <a:lnTo>
                          <a:pt x="0" y="15"/>
                        </a:lnTo>
                        <a:lnTo>
                          <a:pt x="8" y="15"/>
                        </a:lnTo>
                        <a:lnTo>
                          <a:pt x="15" y="15"/>
                        </a:lnTo>
                        <a:lnTo>
                          <a:pt x="23" y="15"/>
                        </a:lnTo>
                        <a:lnTo>
                          <a:pt x="30" y="15"/>
                        </a:lnTo>
                        <a:lnTo>
                          <a:pt x="38" y="15"/>
                        </a:lnTo>
                        <a:lnTo>
                          <a:pt x="45" y="15"/>
                        </a:lnTo>
                        <a:lnTo>
                          <a:pt x="53" y="15"/>
                        </a:lnTo>
                        <a:lnTo>
                          <a:pt x="60" y="15"/>
                        </a:lnTo>
                        <a:lnTo>
                          <a:pt x="68" y="15"/>
                        </a:lnTo>
                        <a:lnTo>
                          <a:pt x="68" y="8"/>
                        </a:lnTo>
                        <a:lnTo>
                          <a:pt x="60" y="8"/>
                        </a:lnTo>
                        <a:lnTo>
                          <a:pt x="53" y="8"/>
                        </a:lnTo>
                        <a:lnTo>
                          <a:pt x="45" y="8"/>
                        </a:lnTo>
                        <a:lnTo>
                          <a:pt x="38" y="8"/>
                        </a:lnTo>
                        <a:lnTo>
                          <a:pt x="30" y="8"/>
                        </a:lnTo>
                        <a:lnTo>
                          <a:pt x="23" y="8"/>
                        </a:lnTo>
                        <a:lnTo>
                          <a:pt x="15" y="8"/>
                        </a:lnTo>
                        <a:lnTo>
                          <a:pt x="8" y="8"/>
                        </a:lnTo>
                        <a:lnTo>
                          <a:pt x="0" y="0"/>
                        </a:lnTo>
                        <a:lnTo>
                          <a:pt x="0" y="8"/>
                        </a:lnTo>
                        <a:close/>
                      </a:path>
                    </a:pathLst>
                  </a:custGeom>
                  <a:noFill/>
                  <a:ln w="11113">
                    <a:solidFill>
                      <a:srgbClr val="000000"/>
                    </a:solidFill>
                    <a:prstDash val="solid"/>
                    <a:round/>
                    <a:headEnd/>
                    <a:tailEnd/>
                  </a:ln>
                </p:spPr>
                <p:txBody>
                  <a:bodyPr/>
                  <a:lstStyle/>
                  <a:p>
                    <a:endParaRPr lang="en-GB"/>
                  </a:p>
                </p:txBody>
              </p:sp>
              <p:sp>
                <p:nvSpPr>
                  <p:cNvPr id="31983" name="Freeform 627"/>
                  <p:cNvSpPr>
                    <a:spLocks/>
                  </p:cNvSpPr>
                  <p:nvPr/>
                </p:nvSpPr>
                <p:spPr bwMode="auto">
                  <a:xfrm>
                    <a:off x="3890" y="2318"/>
                    <a:ext cx="60" cy="7"/>
                  </a:xfrm>
                  <a:custGeom>
                    <a:avLst/>
                    <a:gdLst>
                      <a:gd name="T0" fmla="*/ 60 w 60"/>
                      <a:gd name="T1" fmla="*/ 7 h 7"/>
                      <a:gd name="T2" fmla="*/ 60 w 60"/>
                      <a:gd name="T3" fmla="*/ 0 h 7"/>
                      <a:gd name="T4" fmla="*/ 53 w 60"/>
                      <a:gd name="T5" fmla="*/ 0 h 7"/>
                      <a:gd name="T6" fmla="*/ 45 w 60"/>
                      <a:gd name="T7" fmla="*/ 0 h 7"/>
                      <a:gd name="T8" fmla="*/ 38 w 60"/>
                      <a:gd name="T9" fmla="*/ 0 h 7"/>
                      <a:gd name="T10" fmla="*/ 30 w 60"/>
                      <a:gd name="T11" fmla="*/ 0 h 7"/>
                      <a:gd name="T12" fmla="*/ 23 w 60"/>
                      <a:gd name="T13" fmla="*/ 0 h 7"/>
                      <a:gd name="T14" fmla="*/ 15 w 60"/>
                      <a:gd name="T15" fmla="*/ 0 h 7"/>
                      <a:gd name="T16" fmla="*/ 8 w 60"/>
                      <a:gd name="T17" fmla="*/ 0 h 7"/>
                      <a:gd name="T18" fmla="*/ 0 w 60"/>
                      <a:gd name="T19" fmla="*/ 0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7"/>
                      <a:gd name="T32" fmla="*/ 60 w 60"/>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7">
                        <a:moveTo>
                          <a:pt x="60" y="7"/>
                        </a:moveTo>
                        <a:lnTo>
                          <a:pt x="60" y="0"/>
                        </a:lnTo>
                        <a:lnTo>
                          <a:pt x="53" y="0"/>
                        </a:lnTo>
                        <a:lnTo>
                          <a:pt x="45" y="0"/>
                        </a:lnTo>
                        <a:lnTo>
                          <a:pt x="38" y="0"/>
                        </a:lnTo>
                        <a:lnTo>
                          <a:pt x="30" y="0"/>
                        </a:lnTo>
                        <a:lnTo>
                          <a:pt x="23" y="0"/>
                        </a:lnTo>
                        <a:lnTo>
                          <a:pt x="15" y="0"/>
                        </a:lnTo>
                        <a:lnTo>
                          <a:pt x="8" y="0"/>
                        </a:lnTo>
                        <a:lnTo>
                          <a:pt x="0" y="0"/>
                        </a:lnTo>
                      </a:path>
                    </a:pathLst>
                  </a:custGeom>
                  <a:noFill/>
                  <a:ln w="11113">
                    <a:solidFill>
                      <a:srgbClr val="FFFFFF"/>
                    </a:solidFill>
                    <a:prstDash val="solid"/>
                    <a:round/>
                    <a:headEnd/>
                    <a:tailEnd/>
                  </a:ln>
                </p:spPr>
                <p:txBody>
                  <a:bodyPr/>
                  <a:lstStyle/>
                  <a:p>
                    <a:endParaRPr lang="en-GB"/>
                  </a:p>
                </p:txBody>
              </p:sp>
            </p:grpSp>
          </p:grpSp>
          <p:sp>
            <p:nvSpPr>
              <p:cNvPr id="31965" name="Rectangle 628"/>
              <p:cNvSpPr>
                <a:spLocks noChangeArrowheads="1"/>
              </p:cNvSpPr>
              <p:nvPr/>
            </p:nvSpPr>
            <p:spPr bwMode="auto">
              <a:xfrm rot="-5400000">
                <a:off x="3709"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1</a:t>
                </a:r>
                <a:endParaRPr lang="en-GB"/>
              </a:p>
            </p:txBody>
          </p:sp>
          <p:sp>
            <p:nvSpPr>
              <p:cNvPr id="31966" name="Freeform 629"/>
              <p:cNvSpPr>
                <a:spLocks/>
              </p:cNvSpPr>
              <p:nvPr/>
            </p:nvSpPr>
            <p:spPr bwMode="auto">
              <a:xfrm>
                <a:off x="3797" y="2351"/>
                <a:ext cx="134" cy="270"/>
              </a:xfrm>
              <a:custGeom>
                <a:avLst/>
                <a:gdLst>
                  <a:gd name="T0" fmla="*/ 67 w 134"/>
                  <a:gd name="T1" fmla="*/ 38 h 270"/>
                  <a:gd name="T2" fmla="*/ 0 w 134"/>
                  <a:gd name="T3" fmla="*/ 38 h 270"/>
                  <a:gd name="T4" fmla="*/ 67 w 134"/>
                  <a:gd name="T5" fmla="*/ 0 h 270"/>
                  <a:gd name="T6" fmla="*/ 104 w 134"/>
                  <a:gd name="T7" fmla="*/ 0 h 270"/>
                  <a:gd name="T8" fmla="*/ 67 w 134"/>
                  <a:gd name="T9" fmla="*/ 38 h 270"/>
                  <a:gd name="T10" fmla="*/ 67 w 134"/>
                  <a:gd name="T11" fmla="*/ 270 h 270"/>
                  <a:gd name="T12" fmla="*/ 134 w 134"/>
                  <a:gd name="T13" fmla="*/ 240 h 270"/>
                  <a:gd name="T14" fmla="*/ 134 w 134"/>
                  <a:gd name="T15" fmla="*/ 0 h 270"/>
                  <a:gd name="T16" fmla="*/ 67 w 134"/>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4"/>
                  <a:gd name="T28" fmla="*/ 0 h 270"/>
                  <a:gd name="T29" fmla="*/ 134 w 134"/>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4" h="270">
                    <a:moveTo>
                      <a:pt x="67" y="38"/>
                    </a:moveTo>
                    <a:lnTo>
                      <a:pt x="0" y="38"/>
                    </a:lnTo>
                    <a:lnTo>
                      <a:pt x="67" y="0"/>
                    </a:lnTo>
                    <a:lnTo>
                      <a:pt x="104" y="0"/>
                    </a:lnTo>
                    <a:lnTo>
                      <a:pt x="67" y="38"/>
                    </a:lnTo>
                    <a:lnTo>
                      <a:pt x="67" y="270"/>
                    </a:lnTo>
                    <a:lnTo>
                      <a:pt x="134" y="240"/>
                    </a:lnTo>
                    <a:lnTo>
                      <a:pt x="134" y="0"/>
                    </a:lnTo>
                    <a:lnTo>
                      <a:pt x="67" y="38"/>
                    </a:lnTo>
                    <a:close/>
                  </a:path>
                </a:pathLst>
              </a:custGeom>
              <a:solidFill>
                <a:srgbClr val="4C83FF"/>
              </a:solidFill>
              <a:ln w="9525">
                <a:noFill/>
                <a:round/>
                <a:headEnd/>
                <a:tailEnd/>
              </a:ln>
            </p:spPr>
            <p:txBody>
              <a:bodyPr/>
              <a:lstStyle/>
              <a:p>
                <a:endParaRPr lang="en-GB"/>
              </a:p>
            </p:txBody>
          </p:sp>
          <p:sp>
            <p:nvSpPr>
              <p:cNvPr id="31967" name="Freeform 630"/>
              <p:cNvSpPr>
                <a:spLocks/>
              </p:cNvSpPr>
              <p:nvPr/>
            </p:nvSpPr>
            <p:spPr bwMode="auto">
              <a:xfrm>
                <a:off x="3793" y="2348"/>
                <a:ext cx="135" cy="269"/>
              </a:xfrm>
              <a:custGeom>
                <a:avLst/>
                <a:gdLst>
                  <a:gd name="T0" fmla="*/ 67 w 135"/>
                  <a:gd name="T1" fmla="*/ 37 h 269"/>
                  <a:gd name="T2" fmla="*/ 0 w 135"/>
                  <a:gd name="T3" fmla="*/ 37 h 269"/>
                  <a:gd name="T4" fmla="*/ 67 w 135"/>
                  <a:gd name="T5" fmla="*/ 0 h 269"/>
                  <a:gd name="T6" fmla="*/ 105 w 135"/>
                  <a:gd name="T7" fmla="*/ 0 h 269"/>
                  <a:gd name="T8" fmla="*/ 67 w 135"/>
                  <a:gd name="T9" fmla="*/ 37 h 269"/>
                  <a:gd name="T10" fmla="*/ 67 w 135"/>
                  <a:gd name="T11" fmla="*/ 269 h 269"/>
                  <a:gd name="T12" fmla="*/ 135 w 135"/>
                  <a:gd name="T13" fmla="*/ 239 h 269"/>
                  <a:gd name="T14" fmla="*/ 135 w 13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35"/>
                  <a:gd name="T25" fmla="*/ 0 h 269"/>
                  <a:gd name="T26" fmla="*/ 135 w 13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5" h="269">
                    <a:moveTo>
                      <a:pt x="67" y="37"/>
                    </a:moveTo>
                    <a:lnTo>
                      <a:pt x="0" y="37"/>
                    </a:lnTo>
                    <a:lnTo>
                      <a:pt x="67" y="0"/>
                    </a:lnTo>
                    <a:lnTo>
                      <a:pt x="105" y="0"/>
                    </a:lnTo>
                    <a:lnTo>
                      <a:pt x="67" y="37"/>
                    </a:lnTo>
                    <a:lnTo>
                      <a:pt x="67" y="269"/>
                    </a:lnTo>
                    <a:lnTo>
                      <a:pt x="135" y="239"/>
                    </a:lnTo>
                    <a:lnTo>
                      <a:pt x="135" y="0"/>
                    </a:lnTo>
                  </a:path>
                </a:pathLst>
              </a:custGeom>
              <a:noFill/>
              <a:ln w="11113">
                <a:solidFill>
                  <a:srgbClr val="000000"/>
                </a:solidFill>
                <a:prstDash val="solid"/>
                <a:round/>
                <a:headEnd/>
                <a:tailEnd/>
              </a:ln>
            </p:spPr>
            <p:txBody>
              <a:bodyPr/>
              <a:lstStyle/>
              <a:p>
                <a:endParaRPr lang="en-GB"/>
              </a:p>
            </p:txBody>
          </p:sp>
          <p:sp>
            <p:nvSpPr>
              <p:cNvPr id="31968" name="Rectangle 631"/>
              <p:cNvSpPr>
                <a:spLocks noChangeArrowheads="1"/>
              </p:cNvSpPr>
              <p:nvPr/>
            </p:nvSpPr>
            <p:spPr bwMode="auto">
              <a:xfrm rot="-5400000">
                <a:off x="3777"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2</a:t>
                </a:r>
                <a:endParaRPr lang="en-GB"/>
              </a:p>
            </p:txBody>
          </p:sp>
          <p:sp>
            <p:nvSpPr>
              <p:cNvPr id="31969" name="Rectangle 632"/>
              <p:cNvSpPr>
                <a:spLocks noChangeArrowheads="1"/>
              </p:cNvSpPr>
              <p:nvPr/>
            </p:nvSpPr>
            <p:spPr bwMode="auto">
              <a:xfrm rot="-5400000">
                <a:off x="3911"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4</a:t>
                </a:r>
                <a:endParaRPr lang="en-GB"/>
              </a:p>
            </p:txBody>
          </p:sp>
          <p:sp>
            <p:nvSpPr>
              <p:cNvPr id="31970" name="Freeform 633"/>
              <p:cNvSpPr>
                <a:spLocks/>
              </p:cNvSpPr>
              <p:nvPr/>
            </p:nvSpPr>
            <p:spPr bwMode="auto">
              <a:xfrm>
                <a:off x="3864"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1" name="Freeform 634"/>
              <p:cNvSpPr>
                <a:spLocks/>
              </p:cNvSpPr>
              <p:nvPr/>
            </p:nvSpPr>
            <p:spPr bwMode="auto">
              <a:xfrm>
                <a:off x="3860" y="2348"/>
                <a:ext cx="105" cy="269"/>
              </a:xfrm>
              <a:custGeom>
                <a:avLst/>
                <a:gdLst>
                  <a:gd name="T0" fmla="*/ 68 w 105"/>
                  <a:gd name="T1" fmla="*/ 37 h 269"/>
                  <a:gd name="T2" fmla="*/ 0 w 105"/>
                  <a:gd name="T3" fmla="*/ 37 h 269"/>
                  <a:gd name="T4" fmla="*/ 68 w 105"/>
                  <a:gd name="T5" fmla="*/ 0 h 269"/>
                  <a:gd name="T6" fmla="*/ 105 w 105"/>
                  <a:gd name="T7" fmla="*/ 0 h 269"/>
                  <a:gd name="T8" fmla="*/ 68 w 105"/>
                  <a:gd name="T9" fmla="*/ 37 h 269"/>
                  <a:gd name="T10" fmla="*/ 68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8" y="37"/>
                    </a:moveTo>
                    <a:lnTo>
                      <a:pt x="0" y="37"/>
                    </a:lnTo>
                    <a:lnTo>
                      <a:pt x="68" y="0"/>
                    </a:lnTo>
                    <a:lnTo>
                      <a:pt x="105" y="0"/>
                    </a:lnTo>
                    <a:lnTo>
                      <a:pt x="68" y="37"/>
                    </a:lnTo>
                    <a:lnTo>
                      <a:pt x="68"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2" name="Freeform 635"/>
              <p:cNvSpPr>
                <a:spLocks/>
              </p:cNvSpPr>
              <p:nvPr/>
            </p:nvSpPr>
            <p:spPr bwMode="auto">
              <a:xfrm>
                <a:off x="3999"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3" name="Freeform 636"/>
              <p:cNvSpPr>
                <a:spLocks/>
              </p:cNvSpPr>
              <p:nvPr/>
            </p:nvSpPr>
            <p:spPr bwMode="auto">
              <a:xfrm>
                <a:off x="3995" y="2348"/>
                <a:ext cx="105" cy="269"/>
              </a:xfrm>
              <a:custGeom>
                <a:avLst/>
                <a:gdLst>
                  <a:gd name="T0" fmla="*/ 67 w 105"/>
                  <a:gd name="T1" fmla="*/ 37 h 269"/>
                  <a:gd name="T2" fmla="*/ 0 w 105"/>
                  <a:gd name="T3" fmla="*/ 37 h 269"/>
                  <a:gd name="T4" fmla="*/ 67 w 105"/>
                  <a:gd name="T5" fmla="*/ 0 h 269"/>
                  <a:gd name="T6" fmla="*/ 105 w 105"/>
                  <a:gd name="T7" fmla="*/ 0 h 269"/>
                  <a:gd name="T8" fmla="*/ 67 w 105"/>
                  <a:gd name="T9" fmla="*/ 37 h 269"/>
                  <a:gd name="T10" fmla="*/ 67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7" y="37"/>
                    </a:moveTo>
                    <a:lnTo>
                      <a:pt x="0" y="37"/>
                    </a:lnTo>
                    <a:lnTo>
                      <a:pt x="67" y="0"/>
                    </a:lnTo>
                    <a:lnTo>
                      <a:pt x="105" y="0"/>
                    </a:lnTo>
                    <a:lnTo>
                      <a:pt x="67" y="37"/>
                    </a:lnTo>
                    <a:lnTo>
                      <a:pt x="67"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4" name="Rectangle 637"/>
              <p:cNvSpPr>
                <a:spLocks noChangeArrowheads="1"/>
              </p:cNvSpPr>
              <p:nvPr/>
            </p:nvSpPr>
            <p:spPr bwMode="auto">
              <a:xfrm>
                <a:off x="3797" y="2554"/>
                <a:ext cx="277" cy="74"/>
              </a:xfrm>
              <a:prstGeom prst="rect">
                <a:avLst/>
              </a:prstGeom>
              <a:solidFill>
                <a:srgbClr val="FFFFFF"/>
              </a:solidFill>
              <a:ln w="11113">
                <a:solidFill>
                  <a:srgbClr val="000000"/>
                </a:solidFill>
                <a:miter lim="800000"/>
                <a:headEnd/>
                <a:tailEnd/>
              </a:ln>
            </p:spPr>
            <p:txBody>
              <a:bodyPr/>
              <a:lstStyle/>
              <a:p>
                <a:endParaRPr lang="en-GB"/>
              </a:p>
            </p:txBody>
          </p:sp>
          <p:sp>
            <p:nvSpPr>
              <p:cNvPr id="31975" name="Rectangle 638"/>
              <p:cNvSpPr>
                <a:spLocks noChangeArrowheads="1"/>
              </p:cNvSpPr>
              <p:nvPr/>
            </p:nvSpPr>
            <p:spPr bwMode="auto">
              <a:xfrm>
                <a:off x="3804"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P1</a:t>
                </a:r>
                <a:endParaRPr lang="en-GB"/>
              </a:p>
            </p:txBody>
          </p:sp>
          <p:sp>
            <p:nvSpPr>
              <p:cNvPr id="31976" name="Rectangle 639"/>
              <p:cNvSpPr>
                <a:spLocks noChangeArrowheads="1"/>
              </p:cNvSpPr>
              <p:nvPr/>
            </p:nvSpPr>
            <p:spPr bwMode="auto">
              <a:xfrm>
                <a:off x="3870"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P2</a:t>
                </a:r>
                <a:endParaRPr lang="en-GB"/>
              </a:p>
            </p:txBody>
          </p:sp>
          <p:sp>
            <p:nvSpPr>
              <p:cNvPr id="31977" name="Rectangle 640"/>
              <p:cNvSpPr>
                <a:spLocks noChangeArrowheads="1"/>
              </p:cNvSpPr>
              <p:nvPr/>
            </p:nvSpPr>
            <p:spPr bwMode="auto">
              <a:xfrm>
                <a:off x="3938"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P3</a:t>
                </a:r>
                <a:endParaRPr lang="en-GB"/>
              </a:p>
            </p:txBody>
          </p:sp>
          <p:sp>
            <p:nvSpPr>
              <p:cNvPr id="31978" name="Rectangle 641"/>
              <p:cNvSpPr>
                <a:spLocks noChangeArrowheads="1"/>
              </p:cNvSpPr>
              <p:nvPr/>
            </p:nvSpPr>
            <p:spPr bwMode="auto">
              <a:xfrm>
                <a:off x="4006"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P4</a:t>
                </a:r>
                <a:endParaRPr lang="en-GB"/>
              </a:p>
            </p:txBody>
          </p:sp>
        </p:grpSp>
        <p:sp>
          <p:nvSpPr>
            <p:cNvPr id="31779" name="Rectangle 642"/>
            <p:cNvSpPr>
              <a:spLocks noChangeArrowheads="1"/>
            </p:cNvSpPr>
            <p:nvPr/>
          </p:nvSpPr>
          <p:spPr bwMode="auto">
            <a:xfrm>
              <a:off x="944" y="2546"/>
              <a:ext cx="1152" cy="1287"/>
            </a:xfrm>
            <a:prstGeom prst="rect">
              <a:avLst/>
            </a:prstGeom>
            <a:solidFill>
              <a:srgbClr val="FFCCEE"/>
            </a:solidFill>
            <a:ln w="11113">
              <a:solidFill>
                <a:srgbClr val="000000"/>
              </a:solidFill>
              <a:miter lim="800000"/>
              <a:headEnd/>
              <a:tailEnd/>
            </a:ln>
          </p:spPr>
          <p:txBody>
            <a:bodyPr/>
            <a:lstStyle/>
            <a:p>
              <a:endParaRPr lang="en-GB"/>
            </a:p>
          </p:txBody>
        </p:sp>
        <p:grpSp>
          <p:nvGrpSpPr>
            <p:cNvPr id="31780" name="Group 643"/>
            <p:cNvGrpSpPr>
              <a:grpSpLocks/>
            </p:cNvGrpSpPr>
            <p:nvPr/>
          </p:nvGrpSpPr>
          <p:grpSpPr bwMode="auto">
            <a:xfrm>
              <a:off x="610" y="2617"/>
              <a:ext cx="1621" cy="1145"/>
              <a:chOff x="610" y="2617"/>
              <a:chExt cx="1621" cy="1145"/>
            </a:xfrm>
          </p:grpSpPr>
          <p:grpSp>
            <p:nvGrpSpPr>
              <p:cNvPr id="31781" name="Group 644"/>
              <p:cNvGrpSpPr>
                <a:grpSpLocks/>
              </p:cNvGrpSpPr>
              <p:nvPr/>
            </p:nvGrpSpPr>
            <p:grpSpPr bwMode="auto">
              <a:xfrm>
                <a:off x="1049" y="2636"/>
                <a:ext cx="314" cy="404"/>
                <a:chOff x="1049" y="2636"/>
                <a:chExt cx="314" cy="404"/>
              </a:xfrm>
            </p:grpSpPr>
            <p:sp>
              <p:nvSpPr>
                <p:cNvPr id="31895" name="Oval 645"/>
                <p:cNvSpPr>
                  <a:spLocks noChangeArrowheads="1"/>
                </p:cNvSpPr>
                <p:nvPr/>
              </p:nvSpPr>
              <p:spPr bwMode="auto">
                <a:xfrm>
                  <a:off x="1049" y="2636"/>
                  <a:ext cx="314" cy="404"/>
                </a:xfrm>
                <a:prstGeom prst="ellipse">
                  <a:avLst/>
                </a:prstGeom>
                <a:solidFill>
                  <a:srgbClr val="99FF99"/>
                </a:solidFill>
                <a:ln w="11113">
                  <a:solidFill>
                    <a:srgbClr val="000000"/>
                  </a:solidFill>
                  <a:round/>
                  <a:headEnd/>
                  <a:tailEnd/>
                </a:ln>
              </p:spPr>
              <p:txBody>
                <a:bodyPr/>
                <a:lstStyle/>
                <a:p>
                  <a:endParaRPr lang="en-GB"/>
                </a:p>
              </p:txBody>
            </p:sp>
            <p:sp>
              <p:nvSpPr>
                <p:cNvPr id="31896" name="Oval 646"/>
                <p:cNvSpPr>
                  <a:spLocks noChangeArrowheads="1"/>
                </p:cNvSpPr>
                <p:nvPr/>
              </p:nvSpPr>
              <p:spPr bwMode="auto">
                <a:xfrm>
                  <a:off x="1071" y="2658"/>
                  <a:ext cx="270" cy="322"/>
                </a:xfrm>
                <a:prstGeom prst="ellipse">
                  <a:avLst/>
                </a:prstGeom>
                <a:solidFill>
                  <a:srgbClr val="FFFFFF"/>
                </a:solidFill>
                <a:ln w="11113">
                  <a:solidFill>
                    <a:srgbClr val="000000"/>
                  </a:solidFill>
                  <a:round/>
                  <a:headEnd/>
                  <a:tailEnd/>
                </a:ln>
              </p:spPr>
              <p:txBody>
                <a:bodyPr/>
                <a:lstStyle/>
                <a:p>
                  <a:endParaRPr lang="en-GB"/>
                </a:p>
              </p:txBody>
            </p:sp>
            <p:sp>
              <p:nvSpPr>
                <p:cNvPr id="31897" name="Line 647"/>
                <p:cNvSpPr>
                  <a:spLocks noChangeShapeType="1"/>
                </p:cNvSpPr>
                <p:nvPr/>
              </p:nvSpPr>
              <p:spPr bwMode="auto">
                <a:xfrm>
                  <a:off x="1161" y="2793"/>
                  <a:ext cx="76" cy="53"/>
                </a:xfrm>
                <a:prstGeom prst="line">
                  <a:avLst/>
                </a:prstGeom>
                <a:noFill/>
                <a:ln w="93663">
                  <a:solidFill>
                    <a:srgbClr val="000000"/>
                  </a:solidFill>
                  <a:round/>
                  <a:headEnd/>
                  <a:tailEnd/>
                </a:ln>
              </p:spPr>
              <p:txBody>
                <a:bodyPr/>
                <a:lstStyle/>
                <a:p>
                  <a:endParaRPr lang="en-GB"/>
                </a:p>
              </p:txBody>
            </p:sp>
            <p:sp>
              <p:nvSpPr>
                <p:cNvPr id="31898" name="Line 648"/>
                <p:cNvSpPr>
                  <a:spLocks noChangeShapeType="1"/>
                </p:cNvSpPr>
                <p:nvPr/>
              </p:nvSpPr>
              <p:spPr bwMode="auto">
                <a:xfrm flipV="1">
                  <a:off x="1161" y="2666"/>
                  <a:ext cx="1" cy="186"/>
                </a:xfrm>
                <a:prstGeom prst="line">
                  <a:avLst/>
                </a:prstGeom>
                <a:noFill/>
                <a:ln w="95250">
                  <a:solidFill>
                    <a:srgbClr val="000000"/>
                  </a:solidFill>
                  <a:round/>
                  <a:headEnd/>
                  <a:tailEnd/>
                </a:ln>
              </p:spPr>
              <p:txBody>
                <a:bodyPr/>
                <a:lstStyle/>
                <a:p>
                  <a:endParaRPr lang="en-GB"/>
                </a:p>
              </p:txBody>
            </p:sp>
          </p:grpSp>
          <p:grpSp>
            <p:nvGrpSpPr>
              <p:cNvPr id="31782" name="Group 649"/>
              <p:cNvGrpSpPr>
                <a:grpSpLocks/>
              </p:cNvGrpSpPr>
              <p:nvPr/>
            </p:nvGrpSpPr>
            <p:grpSpPr bwMode="auto">
              <a:xfrm>
                <a:off x="1094" y="2950"/>
                <a:ext cx="232" cy="315"/>
                <a:chOff x="1094" y="2950"/>
                <a:chExt cx="232" cy="315"/>
              </a:xfrm>
            </p:grpSpPr>
            <p:sp>
              <p:nvSpPr>
                <p:cNvPr id="31884" name="Rectangle 650"/>
                <p:cNvSpPr>
                  <a:spLocks noChangeArrowheads="1"/>
                </p:cNvSpPr>
                <p:nvPr/>
              </p:nvSpPr>
              <p:spPr bwMode="auto">
                <a:xfrm>
                  <a:off x="1094" y="2950"/>
                  <a:ext cx="232" cy="315"/>
                </a:xfrm>
                <a:prstGeom prst="rect">
                  <a:avLst/>
                </a:prstGeom>
                <a:solidFill>
                  <a:srgbClr val="FFFFFF"/>
                </a:solidFill>
                <a:ln w="11113">
                  <a:solidFill>
                    <a:srgbClr val="000000"/>
                  </a:solidFill>
                  <a:miter lim="800000"/>
                  <a:headEnd/>
                  <a:tailEnd/>
                </a:ln>
              </p:spPr>
              <p:txBody>
                <a:bodyPr/>
                <a:lstStyle/>
                <a:p>
                  <a:endParaRPr lang="en-GB"/>
                </a:p>
              </p:txBody>
            </p:sp>
            <p:sp>
              <p:nvSpPr>
                <p:cNvPr id="31885" name="Line 651"/>
                <p:cNvSpPr>
                  <a:spLocks noChangeShapeType="1"/>
                </p:cNvSpPr>
                <p:nvPr/>
              </p:nvSpPr>
              <p:spPr bwMode="auto">
                <a:xfrm>
                  <a:off x="1116" y="2999"/>
                  <a:ext cx="74" cy="1"/>
                </a:xfrm>
                <a:prstGeom prst="line">
                  <a:avLst/>
                </a:prstGeom>
                <a:noFill/>
                <a:ln w="1588">
                  <a:solidFill>
                    <a:srgbClr val="000000"/>
                  </a:solidFill>
                  <a:round/>
                  <a:headEnd/>
                  <a:tailEnd/>
                </a:ln>
              </p:spPr>
              <p:txBody>
                <a:bodyPr/>
                <a:lstStyle/>
                <a:p>
                  <a:endParaRPr lang="en-GB"/>
                </a:p>
              </p:txBody>
            </p:sp>
            <p:sp>
              <p:nvSpPr>
                <p:cNvPr id="31886" name="Line 652"/>
                <p:cNvSpPr>
                  <a:spLocks noChangeShapeType="1"/>
                </p:cNvSpPr>
                <p:nvPr/>
              </p:nvSpPr>
              <p:spPr bwMode="auto">
                <a:xfrm>
                  <a:off x="1221" y="2999"/>
                  <a:ext cx="74" cy="1"/>
                </a:xfrm>
                <a:prstGeom prst="line">
                  <a:avLst/>
                </a:prstGeom>
                <a:noFill/>
                <a:ln w="1588">
                  <a:solidFill>
                    <a:srgbClr val="000000"/>
                  </a:solidFill>
                  <a:round/>
                  <a:headEnd/>
                  <a:tailEnd/>
                </a:ln>
              </p:spPr>
              <p:txBody>
                <a:bodyPr/>
                <a:lstStyle/>
                <a:p>
                  <a:endParaRPr lang="en-GB"/>
                </a:p>
              </p:txBody>
            </p:sp>
            <p:sp>
              <p:nvSpPr>
                <p:cNvPr id="31887" name="Line 653"/>
                <p:cNvSpPr>
                  <a:spLocks noChangeShapeType="1"/>
                </p:cNvSpPr>
                <p:nvPr/>
              </p:nvSpPr>
              <p:spPr bwMode="auto">
                <a:xfrm>
                  <a:off x="1116" y="3044"/>
                  <a:ext cx="74" cy="1"/>
                </a:xfrm>
                <a:prstGeom prst="line">
                  <a:avLst/>
                </a:prstGeom>
                <a:noFill/>
                <a:ln w="1588">
                  <a:solidFill>
                    <a:srgbClr val="000000"/>
                  </a:solidFill>
                  <a:round/>
                  <a:headEnd/>
                  <a:tailEnd/>
                </a:ln>
              </p:spPr>
              <p:txBody>
                <a:bodyPr/>
                <a:lstStyle/>
                <a:p>
                  <a:endParaRPr lang="en-GB"/>
                </a:p>
              </p:txBody>
            </p:sp>
            <p:sp>
              <p:nvSpPr>
                <p:cNvPr id="31888" name="Line 654"/>
                <p:cNvSpPr>
                  <a:spLocks noChangeShapeType="1"/>
                </p:cNvSpPr>
                <p:nvPr/>
              </p:nvSpPr>
              <p:spPr bwMode="auto">
                <a:xfrm>
                  <a:off x="1221" y="3044"/>
                  <a:ext cx="74" cy="1"/>
                </a:xfrm>
                <a:prstGeom prst="line">
                  <a:avLst/>
                </a:prstGeom>
                <a:noFill/>
                <a:ln w="1588">
                  <a:solidFill>
                    <a:srgbClr val="000000"/>
                  </a:solidFill>
                  <a:round/>
                  <a:headEnd/>
                  <a:tailEnd/>
                </a:ln>
              </p:spPr>
              <p:txBody>
                <a:bodyPr/>
                <a:lstStyle/>
                <a:p>
                  <a:endParaRPr lang="en-GB"/>
                </a:p>
              </p:txBody>
            </p:sp>
            <p:sp>
              <p:nvSpPr>
                <p:cNvPr id="31889" name="Line 655"/>
                <p:cNvSpPr>
                  <a:spLocks noChangeShapeType="1"/>
                </p:cNvSpPr>
                <p:nvPr/>
              </p:nvSpPr>
              <p:spPr bwMode="auto">
                <a:xfrm>
                  <a:off x="1116" y="3096"/>
                  <a:ext cx="74" cy="1"/>
                </a:xfrm>
                <a:prstGeom prst="line">
                  <a:avLst/>
                </a:prstGeom>
                <a:noFill/>
                <a:ln w="1588">
                  <a:solidFill>
                    <a:srgbClr val="000000"/>
                  </a:solidFill>
                  <a:round/>
                  <a:headEnd/>
                  <a:tailEnd/>
                </a:ln>
              </p:spPr>
              <p:txBody>
                <a:bodyPr/>
                <a:lstStyle/>
                <a:p>
                  <a:endParaRPr lang="en-GB"/>
                </a:p>
              </p:txBody>
            </p:sp>
            <p:sp>
              <p:nvSpPr>
                <p:cNvPr id="31890" name="Line 656"/>
                <p:cNvSpPr>
                  <a:spLocks noChangeShapeType="1"/>
                </p:cNvSpPr>
                <p:nvPr/>
              </p:nvSpPr>
              <p:spPr bwMode="auto">
                <a:xfrm>
                  <a:off x="1221" y="3096"/>
                  <a:ext cx="74" cy="1"/>
                </a:xfrm>
                <a:prstGeom prst="line">
                  <a:avLst/>
                </a:prstGeom>
                <a:noFill/>
                <a:ln w="1588">
                  <a:solidFill>
                    <a:srgbClr val="000000"/>
                  </a:solidFill>
                  <a:round/>
                  <a:headEnd/>
                  <a:tailEnd/>
                </a:ln>
              </p:spPr>
              <p:txBody>
                <a:bodyPr/>
                <a:lstStyle/>
                <a:p>
                  <a:endParaRPr lang="en-GB"/>
                </a:p>
              </p:txBody>
            </p:sp>
            <p:sp>
              <p:nvSpPr>
                <p:cNvPr id="31891" name="Line 657"/>
                <p:cNvSpPr>
                  <a:spLocks noChangeShapeType="1"/>
                </p:cNvSpPr>
                <p:nvPr/>
              </p:nvSpPr>
              <p:spPr bwMode="auto">
                <a:xfrm>
                  <a:off x="1116" y="3149"/>
                  <a:ext cx="74" cy="1"/>
                </a:xfrm>
                <a:prstGeom prst="line">
                  <a:avLst/>
                </a:prstGeom>
                <a:noFill/>
                <a:ln w="1588">
                  <a:solidFill>
                    <a:srgbClr val="000000"/>
                  </a:solidFill>
                  <a:round/>
                  <a:headEnd/>
                  <a:tailEnd/>
                </a:ln>
              </p:spPr>
              <p:txBody>
                <a:bodyPr/>
                <a:lstStyle/>
                <a:p>
                  <a:endParaRPr lang="en-GB"/>
                </a:p>
              </p:txBody>
            </p:sp>
            <p:sp>
              <p:nvSpPr>
                <p:cNvPr id="31892" name="Line 658"/>
                <p:cNvSpPr>
                  <a:spLocks noChangeShapeType="1"/>
                </p:cNvSpPr>
                <p:nvPr/>
              </p:nvSpPr>
              <p:spPr bwMode="auto">
                <a:xfrm>
                  <a:off x="1221" y="3149"/>
                  <a:ext cx="74" cy="1"/>
                </a:xfrm>
                <a:prstGeom prst="line">
                  <a:avLst/>
                </a:prstGeom>
                <a:noFill/>
                <a:ln w="1588">
                  <a:solidFill>
                    <a:srgbClr val="000000"/>
                  </a:solidFill>
                  <a:round/>
                  <a:headEnd/>
                  <a:tailEnd/>
                </a:ln>
              </p:spPr>
              <p:txBody>
                <a:bodyPr/>
                <a:lstStyle/>
                <a:p>
                  <a:endParaRPr lang="en-GB"/>
                </a:p>
              </p:txBody>
            </p:sp>
            <p:sp>
              <p:nvSpPr>
                <p:cNvPr id="31893" name="Line 659"/>
                <p:cNvSpPr>
                  <a:spLocks noChangeShapeType="1"/>
                </p:cNvSpPr>
                <p:nvPr/>
              </p:nvSpPr>
              <p:spPr bwMode="auto">
                <a:xfrm>
                  <a:off x="1116" y="3201"/>
                  <a:ext cx="74" cy="1"/>
                </a:xfrm>
                <a:prstGeom prst="line">
                  <a:avLst/>
                </a:prstGeom>
                <a:noFill/>
                <a:ln w="1588">
                  <a:solidFill>
                    <a:srgbClr val="000000"/>
                  </a:solidFill>
                  <a:round/>
                  <a:headEnd/>
                  <a:tailEnd/>
                </a:ln>
              </p:spPr>
              <p:txBody>
                <a:bodyPr/>
                <a:lstStyle/>
                <a:p>
                  <a:endParaRPr lang="en-GB"/>
                </a:p>
              </p:txBody>
            </p:sp>
            <p:sp>
              <p:nvSpPr>
                <p:cNvPr id="31894" name="Line 660"/>
                <p:cNvSpPr>
                  <a:spLocks noChangeShapeType="1"/>
                </p:cNvSpPr>
                <p:nvPr/>
              </p:nvSpPr>
              <p:spPr bwMode="auto">
                <a:xfrm>
                  <a:off x="1221" y="3201"/>
                  <a:ext cx="74" cy="1"/>
                </a:xfrm>
                <a:prstGeom prst="line">
                  <a:avLst/>
                </a:prstGeom>
                <a:noFill/>
                <a:ln w="1588">
                  <a:solidFill>
                    <a:srgbClr val="000000"/>
                  </a:solidFill>
                  <a:round/>
                  <a:headEnd/>
                  <a:tailEnd/>
                </a:ln>
              </p:spPr>
              <p:txBody>
                <a:bodyPr/>
                <a:lstStyle/>
                <a:p>
                  <a:endParaRPr lang="en-GB"/>
                </a:p>
              </p:txBody>
            </p:sp>
          </p:grpSp>
          <p:grpSp>
            <p:nvGrpSpPr>
              <p:cNvPr id="31783" name="Group 661"/>
              <p:cNvGrpSpPr>
                <a:grpSpLocks/>
              </p:cNvGrpSpPr>
              <p:nvPr/>
            </p:nvGrpSpPr>
            <p:grpSpPr bwMode="auto">
              <a:xfrm>
                <a:off x="610" y="2617"/>
                <a:ext cx="944" cy="1067"/>
                <a:chOff x="610" y="2617"/>
                <a:chExt cx="944" cy="1067"/>
              </a:xfrm>
            </p:grpSpPr>
            <p:grpSp>
              <p:nvGrpSpPr>
                <p:cNvPr id="31843" name="Group 662"/>
                <p:cNvGrpSpPr>
                  <a:grpSpLocks/>
                </p:cNvGrpSpPr>
                <p:nvPr/>
              </p:nvGrpSpPr>
              <p:grpSpPr bwMode="auto">
                <a:xfrm>
                  <a:off x="610" y="2617"/>
                  <a:ext cx="944" cy="1067"/>
                  <a:chOff x="610" y="2617"/>
                  <a:chExt cx="944" cy="1067"/>
                </a:xfrm>
              </p:grpSpPr>
              <p:sp>
                <p:nvSpPr>
                  <p:cNvPr id="31847" name="Freeform 663"/>
                  <p:cNvSpPr>
                    <a:spLocks/>
                  </p:cNvSpPr>
                  <p:nvPr/>
                </p:nvSpPr>
                <p:spPr bwMode="auto">
                  <a:xfrm>
                    <a:off x="685" y="2617"/>
                    <a:ext cx="375" cy="105"/>
                  </a:xfrm>
                  <a:custGeom>
                    <a:avLst/>
                    <a:gdLst>
                      <a:gd name="T0" fmla="*/ 0 w 375"/>
                      <a:gd name="T1" fmla="*/ 0 h 105"/>
                      <a:gd name="T2" fmla="*/ 0 w 375"/>
                      <a:gd name="T3" fmla="*/ 105 h 105"/>
                      <a:gd name="T4" fmla="*/ 375 w 375"/>
                      <a:gd name="T5" fmla="*/ 105 h 105"/>
                      <a:gd name="T6" fmla="*/ 225 w 375"/>
                      <a:gd name="T7" fmla="*/ 75 h 105"/>
                      <a:gd name="T8" fmla="*/ 173 w 375"/>
                      <a:gd name="T9" fmla="*/ 0 h 105"/>
                      <a:gd name="T10" fmla="*/ 0 w 375"/>
                      <a:gd name="T11" fmla="*/ 0 h 105"/>
                      <a:gd name="T12" fmla="*/ 0 60000 65536"/>
                      <a:gd name="T13" fmla="*/ 0 60000 65536"/>
                      <a:gd name="T14" fmla="*/ 0 60000 65536"/>
                      <a:gd name="T15" fmla="*/ 0 60000 65536"/>
                      <a:gd name="T16" fmla="*/ 0 60000 65536"/>
                      <a:gd name="T17" fmla="*/ 0 60000 65536"/>
                      <a:gd name="T18" fmla="*/ 0 w 375"/>
                      <a:gd name="T19" fmla="*/ 0 h 105"/>
                      <a:gd name="T20" fmla="*/ 375 w 375"/>
                      <a:gd name="T21" fmla="*/ 105 h 105"/>
                    </a:gdLst>
                    <a:ahLst/>
                    <a:cxnLst>
                      <a:cxn ang="T12">
                        <a:pos x="T0" y="T1"/>
                      </a:cxn>
                      <a:cxn ang="T13">
                        <a:pos x="T2" y="T3"/>
                      </a:cxn>
                      <a:cxn ang="T14">
                        <a:pos x="T4" y="T5"/>
                      </a:cxn>
                      <a:cxn ang="T15">
                        <a:pos x="T6" y="T7"/>
                      </a:cxn>
                      <a:cxn ang="T16">
                        <a:pos x="T8" y="T9"/>
                      </a:cxn>
                      <a:cxn ang="T17">
                        <a:pos x="T10" y="T11"/>
                      </a:cxn>
                    </a:cxnLst>
                    <a:rect l="T18" t="T19" r="T20" b="T21"/>
                    <a:pathLst>
                      <a:path w="375" h="105">
                        <a:moveTo>
                          <a:pt x="0" y="0"/>
                        </a:moveTo>
                        <a:lnTo>
                          <a:pt x="0" y="105"/>
                        </a:lnTo>
                        <a:lnTo>
                          <a:pt x="375" y="105"/>
                        </a:lnTo>
                        <a:lnTo>
                          <a:pt x="225" y="75"/>
                        </a:lnTo>
                        <a:lnTo>
                          <a:pt x="173"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31848" name="Freeform 664"/>
                  <p:cNvSpPr>
                    <a:spLocks/>
                  </p:cNvSpPr>
                  <p:nvPr/>
                </p:nvSpPr>
                <p:spPr bwMode="auto">
                  <a:xfrm>
                    <a:off x="689" y="2726"/>
                    <a:ext cx="277" cy="247"/>
                  </a:xfrm>
                  <a:custGeom>
                    <a:avLst/>
                    <a:gdLst>
                      <a:gd name="T0" fmla="*/ 0 w 277"/>
                      <a:gd name="T1" fmla="*/ 0 h 247"/>
                      <a:gd name="T2" fmla="*/ 23 w 277"/>
                      <a:gd name="T3" fmla="*/ 149 h 247"/>
                      <a:gd name="T4" fmla="*/ 75 w 277"/>
                      <a:gd name="T5" fmla="*/ 224 h 247"/>
                      <a:gd name="T6" fmla="*/ 172 w 277"/>
                      <a:gd name="T7" fmla="*/ 247 h 247"/>
                      <a:gd name="T8" fmla="*/ 225 w 277"/>
                      <a:gd name="T9" fmla="*/ 172 h 247"/>
                      <a:gd name="T10" fmla="*/ 225 w 277"/>
                      <a:gd name="T11" fmla="*/ 97 h 247"/>
                      <a:gd name="T12" fmla="*/ 277 w 277"/>
                      <a:gd name="T13" fmla="*/ 97 h 247"/>
                      <a:gd name="T14" fmla="*/ 277 w 277"/>
                      <a:gd name="T15" fmla="*/ 75 h 247"/>
                      <a:gd name="T16" fmla="*/ 202 w 277"/>
                      <a:gd name="T17" fmla="*/ 22 h 247"/>
                      <a:gd name="T18" fmla="*/ 202 w 277"/>
                      <a:gd name="T19" fmla="*/ 0 h 247"/>
                      <a:gd name="T20" fmla="*/ 0 w 277"/>
                      <a:gd name="T21" fmla="*/ 0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7"/>
                      <a:gd name="T34" fmla="*/ 0 h 247"/>
                      <a:gd name="T35" fmla="*/ 277 w 277"/>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7" h="247">
                        <a:moveTo>
                          <a:pt x="0" y="0"/>
                        </a:moveTo>
                        <a:lnTo>
                          <a:pt x="23" y="149"/>
                        </a:lnTo>
                        <a:lnTo>
                          <a:pt x="75" y="224"/>
                        </a:lnTo>
                        <a:lnTo>
                          <a:pt x="172" y="247"/>
                        </a:lnTo>
                        <a:lnTo>
                          <a:pt x="225" y="172"/>
                        </a:lnTo>
                        <a:lnTo>
                          <a:pt x="225" y="97"/>
                        </a:lnTo>
                        <a:lnTo>
                          <a:pt x="277" y="97"/>
                        </a:lnTo>
                        <a:lnTo>
                          <a:pt x="277" y="75"/>
                        </a:lnTo>
                        <a:lnTo>
                          <a:pt x="202" y="22"/>
                        </a:lnTo>
                        <a:lnTo>
                          <a:pt x="202" y="0"/>
                        </a:lnTo>
                        <a:lnTo>
                          <a:pt x="0" y="0"/>
                        </a:lnTo>
                        <a:close/>
                      </a:path>
                    </a:pathLst>
                  </a:custGeom>
                  <a:solidFill>
                    <a:srgbClr val="FFCCCC"/>
                  </a:solidFill>
                  <a:ln w="9525">
                    <a:noFill/>
                    <a:round/>
                    <a:headEnd/>
                    <a:tailEnd/>
                  </a:ln>
                </p:spPr>
                <p:txBody>
                  <a:bodyPr/>
                  <a:lstStyle/>
                  <a:p>
                    <a:endParaRPr lang="en-GB"/>
                  </a:p>
                </p:txBody>
              </p:sp>
              <p:sp>
                <p:nvSpPr>
                  <p:cNvPr id="31849" name="Freeform 665"/>
                  <p:cNvSpPr>
                    <a:spLocks/>
                  </p:cNvSpPr>
                  <p:nvPr/>
                </p:nvSpPr>
                <p:spPr bwMode="auto">
                  <a:xfrm>
                    <a:off x="685" y="2722"/>
                    <a:ext cx="278" cy="247"/>
                  </a:xfrm>
                  <a:custGeom>
                    <a:avLst/>
                    <a:gdLst>
                      <a:gd name="T0" fmla="*/ 0 w 278"/>
                      <a:gd name="T1" fmla="*/ 0 h 247"/>
                      <a:gd name="T2" fmla="*/ 23 w 278"/>
                      <a:gd name="T3" fmla="*/ 150 h 247"/>
                      <a:gd name="T4" fmla="*/ 75 w 278"/>
                      <a:gd name="T5" fmla="*/ 224 h 247"/>
                      <a:gd name="T6" fmla="*/ 173 w 278"/>
                      <a:gd name="T7" fmla="*/ 247 h 247"/>
                      <a:gd name="T8" fmla="*/ 225 w 278"/>
                      <a:gd name="T9" fmla="*/ 172 h 247"/>
                      <a:gd name="T10" fmla="*/ 225 w 278"/>
                      <a:gd name="T11" fmla="*/ 97 h 247"/>
                      <a:gd name="T12" fmla="*/ 278 w 278"/>
                      <a:gd name="T13" fmla="*/ 97 h 247"/>
                      <a:gd name="T14" fmla="*/ 278 w 278"/>
                      <a:gd name="T15" fmla="*/ 75 h 247"/>
                      <a:gd name="T16" fmla="*/ 203 w 278"/>
                      <a:gd name="T17" fmla="*/ 22 h 247"/>
                      <a:gd name="T18" fmla="*/ 203 w 278"/>
                      <a:gd name="T19" fmla="*/ 0 h 2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247"/>
                      <a:gd name="T32" fmla="*/ 278 w 278"/>
                      <a:gd name="T33" fmla="*/ 247 h 24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247">
                        <a:moveTo>
                          <a:pt x="0" y="0"/>
                        </a:moveTo>
                        <a:lnTo>
                          <a:pt x="23" y="150"/>
                        </a:lnTo>
                        <a:lnTo>
                          <a:pt x="75" y="224"/>
                        </a:lnTo>
                        <a:lnTo>
                          <a:pt x="173" y="247"/>
                        </a:lnTo>
                        <a:lnTo>
                          <a:pt x="225" y="172"/>
                        </a:lnTo>
                        <a:lnTo>
                          <a:pt x="225" y="97"/>
                        </a:lnTo>
                        <a:lnTo>
                          <a:pt x="278" y="97"/>
                        </a:lnTo>
                        <a:lnTo>
                          <a:pt x="278" y="75"/>
                        </a:lnTo>
                        <a:lnTo>
                          <a:pt x="203" y="22"/>
                        </a:lnTo>
                        <a:lnTo>
                          <a:pt x="203" y="0"/>
                        </a:lnTo>
                      </a:path>
                    </a:pathLst>
                  </a:custGeom>
                  <a:noFill/>
                  <a:ln w="11113">
                    <a:solidFill>
                      <a:srgbClr val="000000"/>
                    </a:solidFill>
                    <a:prstDash val="solid"/>
                    <a:round/>
                    <a:headEnd/>
                    <a:tailEnd/>
                  </a:ln>
                </p:spPr>
                <p:txBody>
                  <a:bodyPr/>
                  <a:lstStyle/>
                  <a:p>
                    <a:endParaRPr lang="en-GB"/>
                  </a:p>
                </p:txBody>
              </p:sp>
              <p:sp>
                <p:nvSpPr>
                  <p:cNvPr id="31850" name="Freeform 666"/>
                  <p:cNvSpPr>
                    <a:spLocks/>
                  </p:cNvSpPr>
                  <p:nvPr/>
                </p:nvSpPr>
                <p:spPr bwMode="auto">
                  <a:xfrm>
                    <a:off x="610" y="2946"/>
                    <a:ext cx="525" cy="382"/>
                  </a:xfrm>
                  <a:custGeom>
                    <a:avLst/>
                    <a:gdLst>
                      <a:gd name="T0" fmla="*/ 45 w 525"/>
                      <a:gd name="T1" fmla="*/ 23 h 382"/>
                      <a:gd name="T2" fmla="*/ 0 w 525"/>
                      <a:gd name="T3" fmla="*/ 180 h 382"/>
                      <a:gd name="T4" fmla="*/ 75 w 525"/>
                      <a:gd name="T5" fmla="*/ 255 h 382"/>
                      <a:gd name="T6" fmla="*/ 98 w 525"/>
                      <a:gd name="T7" fmla="*/ 180 h 382"/>
                      <a:gd name="T8" fmla="*/ 45 w 525"/>
                      <a:gd name="T9" fmla="*/ 382 h 382"/>
                      <a:gd name="T10" fmla="*/ 427 w 525"/>
                      <a:gd name="T11" fmla="*/ 382 h 382"/>
                      <a:gd name="T12" fmla="*/ 353 w 525"/>
                      <a:gd name="T13" fmla="*/ 150 h 382"/>
                      <a:gd name="T14" fmla="*/ 427 w 525"/>
                      <a:gd name="T15" fmla="*/ 180 h 382"/>
                      <a:gd name="T16" fmla="*/ 300 w 525"/>
                      <a:gd name="T17" fmla="*/ 255 h 382"/>
                      <a:gd name="T18" fmla="*/ 300 w 525"/>
                      <a:gd name="T19" fmla="*/ 300 h 382"/>
                      <a:gd name="T20" fmla="*/ 525 w 525"/>
                      <a:gd name="T21" fmla="*/ 255 h 382"/>
                      <a:gd name="T22" fmla="*/ 375 w 525"/>
                      <a:gd name="T23" fmla="*/ 23 h 382"/>
                      <a:gd name="T24" fmla="*/ 248 w 525"/>
                      <a:gd name="T25" fmla="*/ 23 h 382"/>
                      <a:gd name="T26" fmla="*/ 120 w 525"/>
                      <a:gd name="T27" fmla="*/ 0 h 382"/>
                      <a:gd name="T28" fmla="*/ 45 w 525"/>
                      <a:gd name="T29" fmla="*/ 23 h 38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5"/>
                      <a:gd name="T46" fmla="*/ 0 h 382"/>
                      <a:gd name="T47" fmla="*/ 525 w 525"/>
                      <a:gd name="T48" fmla="*/ 382 h 38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5" h="382">
                        <a:moveTo>
                          <a:pt x="45" y="23"/>
                        </a:moveTo>
                        <a:lnTo>
                          <a:pt x="0" y="180"/>
                        </a:lnTo>
                        <a:lnTo>
                          <a:pt x="75" y="255"/>
                        </a:lnTo>
                        <a:lnTo>
                          <a:pt x="98" y="180"/>
                        </a:lnTo>
                        <a:lnTo>
                          <a:pt x="45" y="382"/>
                        </a:lnTo>
                        <a:lnTo>
                          <a:pt x="427" y="382"/>
                        </a:lnTo>
                        <a:lnTo>
                          <a:pt x="353" y="150"/>
                        </a:lnTo>
                        <a:lnTo>
                          <a:pt x="427" y="180"/>
                        </a:lnTo>
                        <a:lnTo>
                          <a:pt x="300" y="255"/>
                        </a:lnTo>
                        <a:lnTo>
                          <a:pt x="300" y="300"/>
                        </a:lnTo>
                        <a:lnTo>
                          <a:pt x="525" y="255"/>
                        </a:lnTo>
                        <a:lnTo>
                          <a:pt x="375" y="23"/>
                        </a:lnTo>
                        <a:lnTo>
                          <a:pt x="248" y="23"/>
                        </a:lnTo>
                        <a:lnTo>
                          <a:pt x="120" y="0"/>
                        </a:lnTo>
                        <a:lnTo>
                          <a:pt x="45" y="23"/>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1" name="Freeform 667"/>
                  <p:cNvSpPr>
                    <a:spLocks/>
                  </p:cNvSpPr>
                  <p:nvPr/>
                </p:nvSpPr>
                <p:spPr bwMode="auto">
                  <a:xfrm>
                    <a:off x="614" y="3332"/>
                    <a:ext cx="427" cy="352"/>
                  </a:xfrm>
                  <a:custGeom>
                    <a:avLst/>
                    <a:gdLst>
                      <a:gd name="T0" fmla="*/ 45 w 427"/>
                      <a:gd name="T1" fmla="*/ 0 h 352"/>
                      <a:gd name="T2" fmla="*/ 0 w 427"/>
                      <a:gd name="T3" fmla="*/ 322 h 352"/>
                      <a:gd name="T4" fmla="*/ 120 w 427"/>
                      <a:gd name="T5" fmla="*/ 322 h 352"/>
                      <a:gd name="T6" fmla="*/ 225 w 427"/>
                      <a:gd name="T7" fmla="*/ 97 h 352"/>
                      <a:gd name="T8" fmla="*/ 202 w 427"/>
                      <a:gd name="T9" fmla="*/ 352 h 352"/>
                      <a:gd name="T10" fmla="*/ 352 w 427"/>
                      <a:gd name="T11" fmla="*/ 322 h 352"/>
                      <a:gd name="T12" fmla="*/ 427 w 427"/>
                      <a:gd name="T13" fmla="*/ 0 h 352"/>
                      <a:gd name="T14" fmla="*/ 45 w 427"/>
                      <a:gd name="T15" fmla="*/ 0 h 352"/>
                      <a:gd name="T16" fmla="*/ 0 60000 65536"/>
                      <a:gd name="T17" fmla="*/ 0 60000 65536"/>
                      <a:gd name="T18" fmla="*/ 0 60000 65536"/>
                      <a:gd name="T19" fmla="*/ 0 60000 65536"/>
                      <a:gd name="T20" fmla="*/ 0 60000 65536"/>
                      <a:gd name="T21" fmla="*/ 0 60000 65536"/>
                      <a:gd name="T22" fmla="*/ 0 60000 65536"/>
                      <a:gd name="T23" fmla="*/ 0 60000 65536"/>
                      <a:gd name="T24" fmla="*/ 0 w 427"/>
                      <a:gd name="T25" fmla="*/ 0 h 352"/>
                      <a:gd name="T26" fmla="*/ 427 w 427"/>
                      <a:gd name="T27" fmla="*/ 352 h 3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7" h="352">
                        <a:moveTo>
                          <a:pt x="45" y="0"/>
                        </a:moveTo>
                        <a:lnTo>
                          <a:pt x="0" y="322"/>
                        </a:lnTo>
                        <a:lnTo>
                          <a:pt x="120" y="322"/>
                        </a:lnTo>
                        <a:lnTo>
                          <a:pt x="225" y="97"/>
                        </a:lnTo>
                        <a:lnTo>
                          <a:pt x="202" y="352"/>
                        </a:lnTo>
                        <a:lnTo>
                          <a:pt x="352" y="322"/>
                        </a:lnTo>
                        <a:lnTo>
                          <a:pt x="427" y="0"/>
                        </a:lnTo>
                        <a:lnTo>
                          <a:pt x="45" y="0"/>
                        </a:lnTo>
                        <a:close/>
                      </a:path>
                    </a:pathLst>
                  </a:custGeom>
                  <a:solidFill>
                    <a:srgbClr val="0000CC"/>
                  </a:solidFill>
                  <a:ln w="9525">
                    <a:noFill/>
                    <a:round/>
                    <a:headEnd/>
                    <a:tailEnd/>
                  </a:ln>
                </p:spPr>
                <p:txBody>
                  <a:bodyPr/>
                  <a:lstStyle/>
                  <a:p>
                    <a:endParaRPr lang="en-GB"/>
                  </a:p>
                </p:txBody>
              </p:sp>
              <p:sp>
                <p:nvSpPr>
                  <p:cNvPr id="31852" name="Freeform 668"/>
                  <p:cNvSpPr>
                    <a:spLocks/>
                  </p:cNvSpPr>
                  <p:nvPr/>
                </p:nvSpPr>
                <p:spPr bwMode="auto">
                  <a:xfrm>
                    <a:off x="610" y="3328"/>
                    <a:ext cx="427" cy="352"/>
                  </a:xfrm>
                  <a:custGeom>
                    <a:avLst/>
                    <a:gdLst>
                      <a:gd name="T0" fmla="*/ 45 w 427"/>
                      <a:gd name="T1" fmla="*/ 0 h 352"/>
                      <a:gd name="T2" fmla="*/ 0 w 427"/>
                      <a:gd name="T3" fmla="*/ 322 h 352"/>
                      <a:gd name="T4" fmla="*/ 120 w 427"/>
                      <a:gd name="T5" fmla="*/ 322 h 352"/>
                      <a:gd name="T6" fmla="*/ 225 w 427"/>
                      <a:gd name="T7" fmla="*/ 97 h 352"/>
                      <a:gd name="T8" fmla="*/ 203 w 427"/>
                      <a:gd name="T9" fmla="*/ 352 h 352"/>
                      <a:gd name="T10" fmla="*/ 353 w 427"/>
                      <a:gd name="T11" fmla="*/ 322 h 352"/>
                      <a:gd name="T12" fmla="*/ 427 w 427"/>
                      <a:gd name="T13" fmla="*/ 0 h 352"/>
                      <a:gd name="T14" fmla="*/ 0 60000 65536"/>
                      <a:gd name="T15" fmla="*/ 0 60000 65536"/>
                      <a:gd name="T16" fmla="*/ 0 60000 65536"/>
                      <a:gd name="T17" fmla="*/ 0 60000 65536"/>
                      <a:gd name="T18" fmla="*/ 0 60000 65536"/>
                      <a:gd name="T19" fmla="*/ 0 60000 65536"/>
                      <a:gd name="T20" fmla="*/ 0 60000 65536"/>
                      <a:gd name="T21" fmla="*/ 0 w 427"/>
                      <a:gd name="T22" fmla="*/ 0 h 352"/>
                      <a:gd name="T23" fmla="*/ 427 w 427"/>
                      <a:gd name="T24" fmla="*/ 352 h 35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7" h="352">
                        <a:moveTo>
                          <a:pt x="45" y="0"/>
                        </a:moveTo>
                        <a:lnTo>
                          <a:pt x="0" y="322"/>
                        </a:lnTo>
                        <a:lnTo>
                          <a:pt x="120" y="322"/>
                        </a:lnTo>
                        <a:lnTo>
                          <a:pt x="225" y="97"/>
                        </a:lnTo>
                        <a:lnTo>
                          <a:pt x="203" y="352"/>
                        </a:lnTo>
                        <a:lnTo>
                          <a:pt x="353" y="322"/>
                        </a:lnTo>
                        <a:lnTo>
                          <a:pt x="427" y="0"/>
                        </a:lnTo>
                      </a:path>
                    </a:pathLst>
                  </a:custGeom>
                  <a:noFill/>
                  <a:ln w="11113">
                    <a:solidFill>
                      <a:srgbClr val="000000"/>
                    </a:solidFill>
                    <a:prstDash val="solid"/>
                    <a:round/>
                    <a:headEnd/>
                    <a:tailEnd/>
                  </a:ln>
                </p:spPr>
                <p:txBody>
                  <a:bodyPr/>
                  <a:lstStyle/>
                  <a:p>
                    <a:endParaRPr lang="en-GB"/>
                  </a:p>
                </p:txBody>
              </p:sp>
              <p:sp>
                <p:nvSpPr>
                  <p:cNvPr id="31853" name="Freeform 669"/>
                  <p:cNvSpPr>
                    <a:spLocks/>
                  </p:cNvSpPr>
                  <p:nvPr/>
                </p:nvSpPr>
                <p:spPr bwMode="auto">
                  <a:xfrm>
                    <a:off x="839" y="2875"/>
                    <a:ext cx="97" cy="53"/>
                  </a:xfrm>
                  <a:custGeom>
                    <a:avLst/>
                    <a:gdLst>
                      <a:gd name="T0" fmla="*/ 97 w 97"/>
                      <a:gd name="T1" fmla="*/ 0 h 53"/>
                      <a:gd name="T2" fmla="*/ 0 w 97"/>
                      <a:gd name="T3" fmla="*/ 0 h 53"/>
                      <a:gd name="T4" fmla="*/ 75 w 97"/>
                      <a:gd name="T5" fmla="*/ 53 h 53"/>
                      <a:gd name="T6" fmla="*/ 97 w 97"/>
                      <a:gd name="T7" fmla="*/ 0 h 53"/>
                      <a:gd name="T8" fmla="*/ 0 60000 65536"/>
                      <a:gd name="T9" fmla="*/ 0 60000 65536"/>
                      <a:gd name="T10" fmla="*/ 0 60000 65536"/>
                      <a:gd name="T11" fmla="*/ 0 60000 65536"/>
                      <a:gd name="T12" fmla="*/ 0 w 97"/>
                      <a:gd name="T13" fmla="*/ 0 h 53"/>
                      <a:gd name="T14" fmla="*/ 97 w 97"/>
                      <a:gd name="T15" fmla="*/ 53 h 53"/>
                    </a:gdLst>
                    <a:ahLst/>
                    <a:cxnLst>
                      <a:cxn ang="T8">
                        <a:pos x="T0" y="T1"/>
                      </a:cxn>
                      <a:cxn ang="T9">
                        <a:pos x="T2" y="T3"/>
                      </a:cxn>
                      <a:cxn ang="T10">
                        <a:pos x="T4" y="T5"/>
                      </a:cxn>
                      <a:cxn ang="T11">
                        <a:pos x="T6" y="T7"/>
                      </a:cxn>
                    </a:cxnLst>
                    <a:rect l="T12" t="T13" r="T14" b="T15"/>
                    <a:pathLst>
                      <a:path w="97" h="53">
                        <a:moveTo>
                          <a:pt x="97" y="0"/>
                        </a:moveTo>
                        <a:lnTo>
                          <a:pt x="0" y="0"/>
                        </a:lnTo>
                        <a:lnTo>
                          <a:pt x="75" y="53"/>
                        </a:lnTo>
                        <a:lnTo>
                          <a:pt x="97" y="0"/>
                        </a:lnTo>
                        <a:close/>
                      </a:path>
                    </a:pathLst>
                  </a:custGeom>
                  <a:solidFill>
                    <a:srgbClr val="FFFFFF"/>
                  </a:solidFill>
                  <a:ln w="9525">
                    <a:noFill/>
                    <a:round/>
                    <a:headEnd/>
                    <a:tailEnd/>
                  </a:ln>
                </p:spPr>
                <p:txBody>
                  <a:bodyPr/>
                  <a:lstStyle/>
                  <a:p>
                    <a:endParaRPr lang="en-GB"/>
                  </a:p>
                </p:txBody>
              </p:sp>
              <p:grpSp>
                <p:nvGrpSpPr>
                  <p:cNvPr id="31854" name="Group 670"/>
                  <p:cNvGrpSpPr>
                    <a:grpSpLocks/>
                  </p:cNvGrpSpPr>
                  <p:nvPr/>
                </p:nvGrpSpPr>
                <p:grpSpPr bwMode="auto">
                  <a:xfrm>
                    <a:off x="813" y="3018"/>
                    <a:ext cx="741" cy="639"/>
                    <a:chOff x="813" y="3018"/>
                    <a:chExt cx="741" cy="639"/>
                  </a:xfrm>
                </p:grpSpPr>
                <p:sp>
                  <p:nvSpPr>
                    <p:cNvPr id="31859" name="AutoShape 671"/>
                    <p:cNvSpPr>
                      <a:spLocks noChangeArrowheads="1"/>
                    </p:cNvSpPr>
                    <p:nvPr/>
                  </p:nvSpPr>
                  <p:spPr bwMode="auto">
                    <a:xfrm>
                      <a:off x="1041" y="3018"/>
                      <a:ext cx="30" cy="628"/>
                    </a:xfrm>
                    <a:prstGeom prst="roundRect">
                      <a:avLst>
                        <a:gd name="adj" fmla="val 0"/>
                      </a:avLst>
                    </a:prstGeom>
                    <a:solidFill>
                      <a:srgbClr val="FFB399"/>
                    </a:solidFill>
                    <a:ln w="9525">
                      <a:noFill/>
                      <a:round/>
                      <a:headEnd/>
                      <a:tailEnd/>
                    </a:ln>
                  </p:spPr>
                  <p:txBody>
                    <a:bodyPr/>
                    <a:lstStyle/>
                    <a:p>
                      <a:endParaRPr lang="en-GB"/>
                    </a:p>
                  </p:txBody>
                </p:sp>
                <p:sp>
                  <p:nvSpPr>
                    <p:cNvPr id="31860" name="Freeform 672"/>
                    <p:cNvSpPr>
                      <a:spLocks/>
                    </p:cNvSpPr>
                    <p:nvPr/>
                  </p:nvSpPr>
                  <p:spPr bwMode="auto">
                    <a:xfrm>
                      <a:off x="813" y="3104"/>
                      <a:ext cx="472" cy="434"/>
                    </a:xfrm>
                    <a:custGeom>
                      <a:avLst/>
                      <a:gdLst>
                        <a:gd name="T0" fmla="*/ 15 w 472"/>
                        <a:gd name="T1" fmla="*/ 0 h 434"/>
                        <a:gd name="T2" fmla="*/ 472 w 472"/>
                        <a:gd name="T3" fmla="*/ 419 h 434"/>
                        <a:gd name="T4" fmla="*/ 457 w 472"/>
                        <a:gd name="T5" fmla="*/ 434 h 434"/>
                        <a:gd name="T6" fmla="*/ 0 w 472"/>
                        <a:gd name="T7" fmla="*/ 22 h 434"/>
                        <a:gd name="T8" fmla="*/ 15 w 472"/>
                        <a:gd name="T9" fmla="*/ 0 h 434"/>
                        <a:gd name="T10" fmla="*/ 0 60000 65536"/>
                        <a:gd name="T11" fmla="*/ 0 60000 65536"/>
                        <a:gd name="T12" fmla="*/ 0 60000 65536"/>
                        <a:gd name="T13" fmla="*/ 0 60000 65536"/>
                        <a:gd name="T14" fmla="*/ 0 60000 65536"/>
                        <a:gd name="T15" fmla="*/ 0 w 472"/>
                        <a:gd name="T16" fmla="*/ 0 h 434"/>
                        <a:gd name="T17" fmla="*/ 472 w 472"/>
                        <a:gd name="T18" fmla="*/ 434 h 434"/>
                      </a:gdLst>
                      <a:ahLst/>
                      <a:cxnLst>
                        <a:cxn ang="T10">
                          <a:pos x="T0" y="T1"/>
                        </a:cxn>
                        <a:cxn ang="T11">
                          <a:pos x="T2" y="T3"/>
                        </a:cxn>
                        <a:cxn ang="T12">
                          <a:pos x="T4" y="T5"/>
                        </a:cxn>
                        <a:cxn ang="T13">
                          <a:pos x="T6" y="T7"/>
                        </a:cxn>
                        <a:cxn ang="T14">
                          <a:pos x="T8" y="T9"/>
                        </a:cxn>
                      </a:cxnLst>
                      <a:rect l="T15" t="T16" r="T17" b="T18"/>
                      <a:pathLst>
                        <a:path w="472" h="434">
                          <a:moveTo>
                            <a:pt x="15" y="0"/>
                          </a:moveTo>
                          <a:lnTo>
                            <a:pt x="472" y="419"/>
                          </a:lnTo>
                          <a:lnTo>
                            <a:pt x="457" y="434"/>
                          </a:lnTo>
                          <a:lnTo>
                            <a:pt x="0" y="22"/>
                          </a:lnTo>
                          <a:lnTo>
                            <a:pt x="1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31861" name="Group 673"/>
                    <p:cNvGrpSpPr>
                      <a:grpSpLocks/>
                    </p:cNvGrpSpPr>
                    <p:nvPr/>
                  </p:nvGrpSpPr>
                  <p:grpSpPr bwMode="auto">
                    <a:xfrm>
                      <a:off x="977" y="3515"/>
                      <a:ext cx="577" cy="142"/>
                      <a:chOff x="977" y="3515"/>
                      <a:chExt cx="577" cy="142"/>
                    </a:xfrm>
                  </p:grpSpPr>
                  <p:sp>
                    <p:nvSpPr>
                      <p:cNvPr id="31862" name="Rectangle 674"/>
                      <p:cNvSpPr>
                        <a:spLocks noChangeArrowheads="1"/>
                      </p:cNvSpPr>
                      <p:nvPr/>
                    </p:nvSpPr>
                    <p:spPr bwMode="auto">
                      <a:xfrm>
                        <a:off x="1056" y="3541"/>
                        <a:ext cx="487" cy="30"/>
                      </a:xfrm>
                      <a:prstGeom prst="rect">
                        <a:avLst/>
                      </a:prstGeom>
                      <a:solidFill>
                        <a:srgbClr val="FFB399"/>
                      </a:solidFill>
                      <a:ln w="11113">
                        <a:solidFill>
                          <a:srgbClr val="000000"/>
                        </a:solidFill>
                        <a:miter lim="800000"/>
                        <a:headEnd/>
                        <a:tailEnd/>
                      </a:ln>
                    </p:spPr>
                    <p:txBody>
                      <a:bodyPr/>
                      <a:lstStyle/>
                      <a:p>
                        <a:endParaRPr lang="en-GB"/>
                      </a:p>
                    </p:txBody>
                  </p:sp>
                  <p:sp>
                    <p:nvSpPr>
                      <p:cNvPr id="31863" name="Freeform 675"/>
                      <p:cNvSpPr>
                        <a:spLocks/>
                      </p:cNvSpPr>
                      <p:nvPr/>
                    </p:nvSpPr>
                    <p:spPr bwMode="auto">
                      <a:xfrm>
                        <a:off x="977" y="3515"/>
                        <a:ext cx="75" cy="45"/>
                      </a:xfrm>
                      <a:custGeom>
                        <a:avLst/>
                        <a:gdLst>
                          <a:gd name="T0" fmla="*/ 75 w 75"/>
                          <a:gd name="T1" fmla="*/ 45 h 45"/>
                          <a:gd name="T2" fmla="*/ 0 w 75"/>
                          <a:gd name="T3" fmla="*/ 23 h 45"/>
                          <a:gd name="T4" fmla="*/ 0 w 75"/>
                          <a:gd name="T5" fmla="*/ 0 h 45"/>
                          <a:gd name="T6" fmla="*/ 75 w 75"/>
                          <a:gd name="T7" fmla="*/ 23 h 45"/>
                          <a:gd name="T8" fmla="*/ 75 w 75"/>
                          <a:gd name="T9" fmla="*/ 45 h 45"/>
                          <a:gd name="T10" fmla="*/ 0 60000 65536"/>
                          <a:gd name="T11" fmla="*/ 0 60000 65536"/>
                          <a:gd name="T12" fmla="*/ 0 60000 65536"/>
                          <a:gd name="T13" fmla="*/ 0 60000 65536"/>
                          <a:gd name="T14" fmla="*/ 0 60000 65536"/>
                          <a:gd name="T15" fmla="*/ 0 w 75"/>
                          <a:gd name="T16" fmla="*/ 0 h 45"/>
                          <a:gd name="T17" fmla="*/ 75 w 75"/>
                          <a:gd name="T18" fmla="*/ 45 h 45"/>
                        </a:gdLst>
                        <a:ahLst/>
                        <a:cxnLst>
                          <a:cxn ang="T10">
                            <a:pos x="T0" y="T1"/>
                          </a:cxn>
                          <a:cxn ang="T11">
                            <a:pos x="T2" y="T3"/>
                          </a:cxn>
                          <a:cxn ang="T12">
                            <a:pos x="T4" y="T5"/>
                          </a:cxn>
                          <a:cxn ang="T13">
                            <a:pos x="T6" y="T7"/>
                          </a:cxn>
                          <a:cxn ang="T14">
                            <a:pos x="T8" y="T9"/>
                          </a:cxn>
                        </a:cxnLst>
                        <a:rect l="T15" t="T16" r="T17" b="T18"/>
                        <a:pathLst>
                          <a:path w="75" h="45">
                            <a:moveTo>
                              <a:pt x="75" y="45"/>
                            </a:moveTo>
                            <a:lnTo>
                              <a:pt x="0" y="23"/>
                            </a:lnTo>
                            <a:lnTo>
                              <a:pt x="0" y="0"/>
                            </a:lnTo>
                            <a:lnTo>
                              <a:pt x="75" y="23"/>
                            </a:lnTo>
                            <a:lnTo>
                              <a:pt x="75" y="45"/>
                            </a:lnTo>
                            <a:close/>
                          </a:path>
                        </a:pathLst>
                      </a:custGeom>
                      <a:solidFill>
                        <a:srgbClr val="FFB399"/>
                      </a:solidFill>
                      <a:ln w="11113">
                        <a:solidFill>
                          <a:srgbClr val="000000"/>
                        </a:solidFill>
                        <a:prstDash val="solid"/>
                        <a:round/>
                        <a:headEnd/>
                        <a:tailEnd/>
                      </a:ln>
                    </p:spPr>
                    <p:txBody>
                      <a:bodyPr/>
                      <a:lstStyle/>
                      <a:p>
                        <a:endParaRPr lang="en-GB"/>
                      </a:p>
                    </p:txBody>
                  </p:sp>
                  <p:sp>
                    <p:nvSpPr>
                      <p:cNvPr id="31864" name="Freeform 676"/>
                      <p:cNvSpPr>
                        <a:spLocks/>
                      </p:cNvSpPr>
                      <p:nvPr/>
                    </p:nvSpPr>
                    <p:spPr bwMode="auto">
                      <a:xfrm>
                        <a:off x="977" y="3515"/>
                        <a:ext cx="555" cy="23"/>
                      </a:xfrm>
                      <a:custGeom>
                        <a:avLst/>
                        <a:gdLst>
                          <a:gd name="T0" fmla="*/ 0 w 555"/>
                          <a:gd name="T1" fmla="*/ 0 h 23"/>
                          <a:gd name="T2" fmla="*/ 480 w 555"/>
                          <a:gd name="T3" fmla="*/ 0 h 23"/>
                          <a:gd name="T4" fmla="*/ 555 w 555"/>
                          <a:gd name="T5" fmla="*/ 23 h 23"/>
                          <a:gd name="T6" fmla="*/ 75 w 555"/>
                          <a:gd name="T7" fmla="*/ 23 h 23"/>
                          <a:gd name="T8" fmla="*/ 0 w 555"/>
                          <a:gd name="T9" fmla="*/ 0 h 23"/>
                          <a:gd name="T10" fmla="*/ 0 60000 65536"/>
                          <a:gd name="T11" fmla="*/ 0 60000 65536"/>
                          <a:gd name="T12" fmla="*/ 0 60000 65536"/>
                          <a:gd name="T13" fmla="*/ 0 60000 65536"/>
                          <a:gd name="T14" fmla="*/ 0 60000 65536"/>
                          <a:gd name="T15" fmla="*/ 0 w 555"/>
                          <a:gd name="T16" fmla="*/ 0 h 23"/>
                          <a:gd name="T17" fmla="*/ 555 w 555"/>
                          <a:gd name="T18" fmla="*/ 23 h 23"/>
                        </a:gdLst>
                        <a:ahLst/>
                        <a:cxnLst>
                          <a:cxn ang="T10">
                            <a:pos x="T0" y="T1"/>
                          </a:cxn>
                          <a:cxn ang="T11">
                            <a:pos x="T2" y="T3"/>
                          </a:cxn>
                          <a:cxn ang="T12">
                            <a:pos x="T4" y="T5"/>
                          </a:cxn>
                          <a:cxn ang="T13">
                            <a:pos x="T6" y="T7"/>
                          </a:cxn>
                          <a:cxn ang="T14">
                            <a:pos x="T8" y="T9"/>
                          </a:cxn>
                        </a:cxnLst>
                        <a:rect l="T15" t="T16" r="T17" b="T18"/>
                        <a:pathLst>
                          <a:path w="555" h="23">
                            <a:moveTo>
                              <a:pt x="0" y="0"/>
                            </a:moveTo>
                            <a:lnTo>
                              <a:pt x="480" y="0"/>
                            </a:lnTo>
                            <a:lnTo>
                              <a:pt x="555" y="23"/>
                            </a:lnTo>
                            <a:lnTo>
                              <a:pt x="75" y="23"/>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31865" name="Freeform 677"/>
                      <p:cNvSpPr>
                        <a:spLocks/>
                      </p:cNvSpPr>
                      <p:nvPr/>
                    </p:nvSpPr>
                    <p:spPr bwMode="auto">
                      <a:xfrm>
                        <a:off x="977" y="3538"/>
                        <a:ext cx="577" cy="119"/>
                      </a:xfrm>
                      <a:custGeom>
                        <a:avLst/>
                        <a:gdLst>
                          <a:gd name="T0" fmla="*/ 0 w 577"/>
                          <a:gd name="T1" fmla="*/ 0 h 119"/>
                          <a:gd name="T2" fmla="*/ 0 w 577"/>
                          <a:gd name="T3" fmla="*/ 75 h 119"/>
                          <a:gd name="T4" fmla="*/ 15 w 577"/>
                          <a:gd name="T5" fmla="*/ 67 h 119"/>
                          <a:gd name="T6" fmla="*/ 23 w 577"/>
                          <a:gd name="T7" fmla="*/ 90 h 119"/>
                          <a:gd name="T8" fmla="*/ 38 w 577"/>
                          <a:gd name="T9" fmla="*/ 75 h 119"/>
                          <a:gd name="T10" fmla="*/ 53 w 577"/>
                          <a:gd name="T11" fmla="*/ 105 h 119"/>
                          <a:gd name="T12" fmla="*/ 68 w 577"/>
                          <a:gd name="T13" fmla="*/ 82 h 119"/>
                          <a:gd name="T14" fmla="*/ 75 w 577"/>
                          <a:gd name="T15" fmla="*/ 105 h 119"/>
                          <a:gd name="T16" fmla="*/ 105 w 577"/>
                          <a:gd name="T17" fmla="*/ 97 h 119"/>
                          <a:gd name="T18" fmla="*/ 128 w 577"/>
                          <a:gd name="T19" fmla="*/ 112 h 119"/>
                          <a:gd name="T20" fmla="*/ 128 w 577"/>
                          <a:gd name="T21" fmla="*/ 97 h 119"/>
                          <a:gd name="T22" fmla="*/ 150 w 577"/>
                          <a:gd name="T23" fmla="*/ 105 h 119"/>
                          <a:gd name="T24" fmla="*/ 180 w 577"/>
                          <a:gd name="T25" fmla="*/ 97 h 119"/>
                          <a:gd name="T26" fmla="*/ 195 w 577"/>
                          <a:gd name="T27" fmla="*/ 105 h 119"/>
                          <a:gd name="T28" fmla="*/ 225 w 577"/>
                          <a:gd name="T29" fmla="*/ 97 h 119"/>
                          <a:gd name="T30" fmla="*/ 255 w 577"/>
                          <a:gd name="T31" fmla="*/ 119 h 119"/>
                          <a:gd name="T32" fmla="*/ 278 w 577"/>
                          <a:gd name="T33" fmla="*/ 105 h 119"/>
                          <a:gd name="T34" fmla="*/ 300 w 577"/>
                          <a:gd name="T35" fmla="*/ 119 h 119"/>
                          <a:gd name="T36" fmla="*/ 323 w 577"/>
                          <a:gd name="T37" fmla="*/ 97 h 119"/>
                          <a:gd name="T38" fmla="*/ 345 w 577"/>
                          <a:gd name="T39" fmla="*/ 112 h 119"/>
                          <a:gd name="T40" fmla="*/ 375 w 577"/>
                          <a:gd name="T41" fmla="*/ 105 h 119"/>
                          <a:gd name="T42" fmla="*/ 405 w 577"/>
                          <a:gd name="T43" fmla="*/ 112 h 119"/>
                          <a:gd name="T44" fmla="*/ 457 w 577"/>
                          <a:gd name="T45" fmla="*/ 97 h 119"/>
                          <a:gd name="T46" fmla="*/ 480 w 577"/>
                          <a:gd name="T47" fmla="*/ 119 h 119"/>
                          <a:gd name="T48" fmla="*/ 502 w 577"/>
                          <a:gd name="T49" fmla="*/ 105 h 119"/>
                          <a:gd name="T50" fmla="*/ 532 w 577"/>
                          <a:gd name="T51" fmla="*/ 112 h 119"/>
                          <a:gd name="T52" fmla="*/ 540 w 577"/>
                          <a:gd name="T53" fmla="*/ 97 h 119"/>
                          <a:gd name="T54" fmla="*/ 577 w 577"/>
                          <a:gd name="T55" fmla="*/ 112 h 119"/>
                          <a:gd name="T56" fmla="*/ 562 w 577"/>
                          <a:gd name="T57" fmla="*/ 82 h 119"/>
                          <a:gd name="T58" fmla="*/ 562 w 577"/>
                          <a:gd name="T59" fmla="*/ 22 h 119"/>
                          <a:gd name="T60" fmla="*/ 75 w 577"/>
                          <a:gd name="T61" fmla="*/ 22 h 119"/>
                          <a:gd name="T62" fmla="*/ 0 w 577"/>
                          <a:gd name="T63" fmla="*/ 0 h 11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7"/>
                          <a:gd name="T97" fmla="*/ 0 h 119"/>
                          <a:gd name="T98" fmla="*/ 577 w 577"/>
                          <a:gd name="T99" fmla="*/ 119 h 11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7" h="119">
                            <a:moveTo>
                              <a:pt x="0" y="0"/>
                            </a:moveTo>
                            <a:lnTo>
                              <a:pt x="0" y="75"/>
                            </a:lnTo>
                            <a:lnTo>
                              <a:pt x="15" y="67"/>
                            </a:lnTo>
                            <a:lnTo>
                              <a:pt x="23" y="90"/>
                            </a:lnTo>
                            <a:lnTo>
                              <a:pt x="38" y="75"/>
                            </a:lnTo>
                            <a:lnTo>
                              <a:pt x="53" y="105"/>
                            </a:lnTo>
                            <a:lnTo>
                              <a:pt x="68" y="82"/>
                            </a:lnTo>
                            <a:lnTo>
                              <a:pt x="75" y="105"/>
                            </a:lnTo>
                            <a:lnTo>
                              <a:pt x="105" y="97"/>
                            </a:lnTo>
                            <a:lnTo>
                              <a:pt x="128" y="112"/>
                            </a:lnTo>
                            <a:lnTo>
                              <a:pt x="128" y="97"/>
                            </a:lnTo>
                            <a:lnTo>
                              <a:pt x="150" y="105"/>
                            </a:lnTo>
                            <a:lnTo>
                              <a:pt x="180" y="97"/>
                            </a:lnTo>
                            <a:lnTo>
                              <a:pt x="195" y="105"/>
                            </a:lnTo>
                            <a:lnTo>
                              <a:pt x="225" y="97"/>
                            </a:lnTo>
                            <a:lnTo>
                              <a:pt x="255" y="119"/>
                            </a:lnTo>
                            <a:lnTo>
                              <a:pt x="278" y="105"/>
                            </a:lnTo>
                            <a:lnTo>
                              <a:pt x="300" y="119"/>
                            </a:lnTo>
                            <a:lnTo>
                              <a:pt x="323" y="97"/>
                            </a:lnTo>
                            <a:lnTo>
                              <a:pt x="345" y="112"/>
                            </a:lnTo>
                            <a:lnTo>
                              <a:pt x="375" y="105"/>
                            </a:lnTo>
                            <a:lnTo>
                              <a:pt x="405" y="112"/>
                            </a:lnTo>
                            <a:lnTo>
                              <a:pt x="457" y="97"/>
                            </a:lnTo>
                            <a:lnTo>
                              <a:pt x="480" y="119"/>
                            </a:lnTo>
                            <a:lnTo>
                              <a:pt x="502" y="105"/>
                            </a:lnTo>
                            <a:lnTo>
                              <a:pt x="532" y="112"/>
                            </a:lnTo>
                            <a:lnTo>
                              <a:pt x="540" y="97"/>
                            </a:lnTo>
                            <a:lnTo>
                              <a:pt x="577" y="112"/>
                            </a:lnTo>
                            <a:lnTo>
                              <a:pt x="562" y="82"/>
                            </a:lnTo>
                            <a:lnTo>
                              <a:pt x="562" y="22"/>
                            </a:lnTo>
                            <a:lnTo>
                              <a:pt x="75" y="22"/>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31866" name="Freeform 678"/>
                      <p:cNvSpPr>
                        <a:spLocks/>
                      </p:cNvSpPr>
                      <p:nvPr/>
                    </p:nvSpPr>
                    <p:spPr bwMode="auto">
                      <a:xfrm>
                        <a:off x="1045" y="3575"/>
                        <a:ext cx="7" cy="53"/>
                      </a:xfrm>
                      <a:custGeom>
                        <a:avLst/>
                        <a:gdLst>
                          <a:gd name="T0" fmla="*/ 7 w 7"/>
                          <a:gd name="T1" fmla="*/ 0 h 53"/>
                          <a:gd name="T2" fmla="*/ 7 w 7"/>
                          <a:gd name="T3" fmla="*/ 53 h 53"/>
                          <a:gd name="T4" fmla="*/ 0 w 7"/>
                          <a:gd name="T5" fmla="*/ 45 h 53"/>
                          <a:gd name="T6" fmla="*/ 0 60000 65536"/>
                          <a:gd name="T7" fmla="*/ 0 60000 65536"/>
                          <a:gd name="T8" fmla="*/ 0 60000 65536"/>
                          <a:gd name="T9" fmla="*/ 0 w 7"/>
                          <a:gd name="T10" fmla="*/ 0 h 53"/>
                          <a:gd name="T11" fmla="*/ 7 w 7"/>
                          <a:gd name="T12" fmla="*/ 53 h 53"/>
                        </a:gdLst>
                        <a:ahLst/>
                        <a:cxnLst>
                          <a:cxn ang="T6">
                            <a:pos x="T0" y="T1"/>
                          </a:cxn>
                          <a:cxn ang="T7">
                            <a:pos x="T2" y="T3"/>
                          </a:cxn>
                          <a:cxn ang="T8">
                            <a:pos x="T4" y="T5"/>
                          </a:cxn>
                        </a:cxnLst>
                        <a:rect l="T9" t="T10" r="T11" b="T12"/>
                        <a:pathLst>
                          <a:path w="7" h="53">
                            <a:moveTo>
                              <a:pt x="7" y="0"/>
                            </a:moveTo>
                            <a:lnTo>
                              <a:pt x="7" y="53"/>
                            </a:lnTo>
                            <a:lnTo>
                              <a:pt x="0" y="45"/>
                            </a:lnTo>
                          </a:path>
                        </a:pathLst>
                      </a:custGeom>
                      <a:noFill/>
                      <a:ln w="11113">
                        <a:solidFill>
                          <a:srgbClr val="000000"/>
                        </a:solidFill>
                        <a:prstDash val="solid"/>
                        <a:round/>
                        <a:headEnd/>
                        <a:tailEnd/>
                      </a:ln>
                    </p:spPr>
                    <p:txBody>
                      <a:bodyPr/>
                      <a:lstStyle/>
                      <a:p>
                        <a:endParaRPr lang="en-GB"/>
                      </a:p>
                    </p:txBody>
                  </p:sp>
                  <p:sp>
                    <p:nvSpPr>
                      <p:cNvPr id="31867" name="Line 679"/>
                      <p:cNvSpPr>
                        <a:spLocks noChangeShapeType="1"/>
                      </p:cNvSpPr>
                      <p:nvPr/>
                    </p:nvSpPr>
                    <p:spPr bwMode="auto">
                      <a:xfrm>
                        <a:off x="992" y="3564"/>
                        <a:ext cx="1" cy="29"/>
                      </a:xfrm>
                      <a:prstGeom prst="line">
                        <a:avLst/>
                      </a:prstGeom>
                      <a:noFill/>
                      <a:ln w="11113">
                        <a:solidFill>
                          <a:srgbClr val="000000"/>
                        </a:solidFill>
                        <a:round/>
                        <a:headEnd/>
                        <a:tailEnd/>
                      </a:ln>
                    </p:spPr>
                    <p:txBody>
                      <a:bodyPr/>
                      <a:lstStyle/>
                      <a:p>
                        <a:endParaRPr lang="en-GB"/>
                      </a:p>
                    </p:txBody>
                  </p:sp>
                  <p:sp>
                    <p:nvSpPr>
                      <p:cNvPr id="31868" name="Line 680"/>
                      <p:cNvSpPr>
                        <a:spLocks noChangeShapeType="1"/>
                      </p:cNvSpPr>
                      <p:nvPr/>
                    </p:nvSpPr>
                    <p:spPr bwMode="auto">
                      <a:xfrm>
                        <a:off x="1007" y="3571"/>
                        <a:ext cx="1" cy="44"/>
                      </a:xfrm>
                      <a:prstGeom prst="line">
                        <a:avLst/>
                      </a:prstGeom>
                      <a:noFill/>
                      <a:ln w="11113">
                        <a:solidFill>
                          <a:srgbClr val="000000"/>
                        </a:solidFill>
                        <a:round/>
                        <a:headEnd/>
                        <a:tailEnd/>
                      </a:ln>
                    </p:spPr>
                    <p:txBody>
                      <a:bodyPr/>
                      <a:lstStyle/>
                      <a:p>
                        <a:endParaRPr lang="en-GB"/>
                      </a:p>
                    </p:txBody>
                  </p:sp>
                  <p:sp>
                    <p:nvSpPr>
                      <p:cNvPr id="31869" name="Line 681"/>
                      <p:cNvSpPr>
                        <a:spLocks noChangeShapeType="1"/>
                      </p:cNvSpPr>
                      <p:nvPr/>
                    </p:nvSpPr>
                    <p:spPr bwMode="auto">
                      <a:xfrm>
                        <a:off x="1026" y="3594"/>
                        <a:ext cx="1" cy="1"/>
                      </a:xfrm>
                      <a:prstGeom prst="line">
                        <a:avLst/>
                      </a:prstGeom>
                      <a:noFill/>
                      <a:ln w="11113">
                        <a:solidFill>
                          <a:srgbClr val="000000"/>
                        </a:solidFill>
                        <a:round/>
                        <a:headEnd/>
                        <a:tailEnd/>
                      </a:ln>
                    </p:spPr>
                    <p:txBody>
                      <a:bodyPr/>
                      <a:lstStyle/>
                      <a:p>
                        <a:endParaRPr lang="en-GB"/>
                      </a:p>
                    </p:txBody>
                  </p:sp>
                  <p:sp>
                    <p:nvSpPr>
                      <p:cNvPr id="31870" name="Line 682"/>
                      <p:cNvSpPr>
                        <a:spLocks noChangeShapeType="1"/>
                      </p:cNvSpPr>
                      <p:nvPr/>
                    </p:nvSpPr>
                    <p:spPr bwMode="auto">
                      <a:xfrm>
                        <a:off x="1075" y="3586"/>
                        <a:ext cx="1" cy="29"/>
                      </a:xfrm>
                      <a:prstGeom prst="line">
                        <a:avLst/>
                      </a:prstGeom>
                      <a:noFill/>
                      <a:ln w="11113">
                        <a:solidFill>
                          <a:srgbClr val="000000"/>
                        </a:solidFill>
                        <a:round/>
                        <a:headEnd/>
                        <a:tailEnd/>
                      </a:ln>
                    </p:spPr>
                    <p:txBody>
                      <a:bodyPr/>
                      <a:lstStyle/>
                      <a:p>
                        <a:endParaRPr lang="en-GB"/>
                      </a:p>
                    </p:txBody>
                  </p:sp>
                  <p:sp>
                    <p:nvSpPr>
                      <p:cNvPr id="31871" name="Line 683"/>
                      <p:cNvSpPr>
                        <a:spLocks noChangeShapeType="1"/>
                      </p:cNvSpPr>
                      <p:nvPr/>
                    </p:nvSpPr>
                    <p:spPr bwMode="auto">
                      <a:xfrm>
                        <a:off x="1109" y="3620"/>
                        <a:ext cx="1" cy="1"/>
                      </a:xfrm>
                      <a:prstGeom prst="line">
                        <a:avLst/>
                      </a:prstGeom>
                      <a:noFill/>
                      <a:ln w="11113">
                        <a:solidFill>
                          <a:srgbClr val="000000"/>
                        </a:solidFill>
                        <a:round/>
                        <a:headEnd/>
                        <a:tailEnd/>
                      </a:ln>
                    </p:spPr>
                    <p:txBody>
                      <a:bodyPr/>
                      <a:lstStyle/>
                      <a:p>
                        <a:endParaRPr lang="en-GB"/>
                      </a:p>
                    </p:txBody>
                  </p:sp>
                  <p:sp>
                    <p:nvSpPr>
                      <p:cNvPr id="31872" name="Line 684"/>
                      <p:cNvSpPr>
                        <a:spLocks noChangeShapeType="1"/>
                      </p:cNvSpPr>
                      <p:nvPr/>
                    </p:nvSpPr>
                    <p:spPr bwMode="auto">
                      <a:xfrm>
                        <a:off x="1135" y="3586"/>
                        <a:ext cx="1" cy="37"/>
                      </a:xfrm>
                      <a:prstGeom prst="line">
                        <a:avLst/>
                      </a:prstGeom>
                      <a:noFill/>
                      <a:ln w="11113">
                        <a:solidFill>
                          <a:srgbClr val="000000"/>
                        </a:solidFill>
                        <a:round/>
                        <a:headEnd/>
                        <a:tailEnd/>
                      </a:ln>
                    </p:spPr>
                    <p:txBody>
                      <a:bodyPr/>
                      <a:lstStyle/>
                      <a:p>
                        <a:endParaRPr lang="en-GB"/>
                      </a:p>
                    </p:txBody>
                  </p:sp>
                  <p:sp>
                    <p:nvSpPr>
                      <p:cNvPr id="31873" name="Line 685"/>
                      <p:cNvSpPr>
                        <a:spLocks noChangeShapeType="1"/>
                      </p:cNvSpPr>
                      <p:nvPr/>
                    </p:nvSpPr>
                    <p:spPr bwMode="auto">
                      <a:xfrm>
                        <a:off x="1176" y="3609"/>
                        <a:ext cx="1" cy="1"/>
                      </a:xfrm>
                      <a:prstGeom prst="line">
                        <a:avLst/>
                      </a:prstGeom>
                      <a:noFill/>
                      <a:ln w="11113">
                        <a:solidFill>
                          <a:srgbClr val="000000"/>
                        </a:solidFill>
                        <a:round/>
                        <a:headEnd/>
                        <a:tailEnd/>
                      </a:ln>
                    </p:spPr>
                    <p:txBody>
                      <a:bodyPr/>
                      <a:lstStyle/>
                      <a:p>
                        <a:endParaRPr lang="en-GB"/>
                      </a:p>
                    </p:txBody>
                  </p:sp>
                  <p:sp>
                    <p:nvSpPr>
                      <p:cNvPr id="31874" name="Line 686"/>
                      <p:cNvSpPr>
                        <a:spLocks noChangeShapeType="1"/>
                      </p:cNvSpPr>
                      <p:nvPr/>
                    </p:nvSpPr>
                    <p:spPr bwMode="auto">
                      <a:xfrm>
                        <a:off x="1202" y="3601"/>
                        <a:ext cx="1" cy="44"/>
                      </a:xfrm>
                      <a:prstGeom prst="line">
                        <a:avLst/>
                      </a:prstGeom>
                      <a:noFill/>
                      <a:ln w="11113">
                        <a:solidFill>
                          <a:srgbClr val="000000"/>
                        </a:solidFill>
                        <a:round/>
                        <a:headEnd/>
                        <a:tailEnd/>
                      </a:ln>
                    </p:spPr>
                    <p:txBody>
                      <a:bodyPr/>
                      <a:lstStyle/>
                      <a:p>
                        <a:endParaRPr lang="en-GB"/>
                      </a:p>
                    </p:txBody>
                  </p:sp>
                  <p:sp>
                    <p:nvSpPr>
                      <p:cNvPr id="31875" name="Line 687"/>
                      <p:cNvSpPr>
                        <a:spLocks noChangeShapeType="1"/>
                      </p:cNvSpPr>
                      <p:nvPr/>
                    </p:nvSpPr>
                    <p:spPr bwMode="auto">
                      <a:xfrm>
                        <a:off x="1236" y="3613"/>
                        <a:ext cx="1" cy="1"/>
                      </a:xfrm>
                      <a:prstGeom prst="line">
                        <a:avLst/>
                      </a:prstGeom>
                      <a:noFill/>
                      <a:ln w="11113">
                        <a:solidFill>
                          <a:srgbClr val="000000"/>
                        </a:solidFill>
                        <a:round/>
                        <a:headEnd/>
                        <a:tailEnd/>
                      </a:ln>
                    </p:spPr>
                    <p:txBody>
                      <a:bodyPr/>
                      <a:lstStyle/>
                      <a:p>
                        <a:endParaRPr lang="en-GB"/>
                      </a:p>
                    </p:txBody>
                  </p:sp>
                  <p:sp>
                    <p:nvSpPr>
                      <p:cNvPr id="31876" name="Line 688"/>
                      <p:cNvSpPr>
                        <a:spLocks noChangeShapeType="1"/>
                      </p:cNvSpPr>
                      <p:nvPr/>
                    </p:nvSpPr>
                    <p:spPr bwMode="auto">
                      <a:xfrm>
                        <a:off x="1266" y="3609"/>
                        <a:ext cx="1" cy="1"/>
                      </a:xfrm>
                      <a:prstGeom prst="line">
                        <a:avLst/>
                      </a:prstGeom>
                      <a:noFill/>
                      <a:ln w="11113">
                        <a:solidFill>
                          <a:srgbClr val="000000"/>
                        </a:solidFill>
                        <a:round/>
                        <a:headEnd/>
                        <a:tailEnd/>
                      </a:ln>
                    </p:spPr>
                    <p:txBody>
                      <a:bodyPr/>
                      <a:lstStyle/>
                      <a:p>
                        <a:endParaRPr lang="en-GB"/>
                      </a:p>
                    </p:txBody>
                  </p:sp>
                  <p:sp>
                    <p:nvSpPr>
                      <p:cNvPr id="31877" name="Line 689"/>
                      <p:cNvSpPr>
                        <a:spLocks noChangeShapeType="1"/>
                      </p:cNvSpPr>
                      <p:nvPr/>
                    </p:nvSpPr>
                    <p:spPr bwMode="auto">
                      <a:xfrm>
                        <a:off x="1303" y="3609"/>
                        <a:ext cx="1" cy="1"/>
                      </a:xfrm>
                      <a:prstGeom prst="line">
                        <a:avLst/>
                      </a:prstGeom>
                      <a:noFill/>
                      <a:ln w="11113">
                        <a:solidFill>
                          <a:srgbClr val="000000"/>
                        </a:solidFill>
                        <a:round/>
                        <a:headEnd/>
                        <a:tailEnd/>
                      </a:ln>
                    </p:spPr>
                    <p:txBody>
                      <a:bodyPr/>
                      <a:lstStyle/>
                      <a:p>
                        <a:endParaRPr lang="en-GB"/>
                      </a:p>
                    </p:txBody>
                  </p:sp>
                  <p:sp>
                    <p:nvSpPr>
                      <p:cNvPr id="31878" name="Line 690"/>
                      <p:cNvSpPr>
                        <a:spLocks noChangeShapeType="1"/>
                      </p:cNvSpPr>
                      <p:nvPr/>
                    </p:nvSpPr>
                    <p:spPr bwMode="auto">
                      <a:xfrm>
                        <a:off x="1341" y="3609"/>
                        <a:ext cx="1" cy="1"/>
                      </a:xfrm>
                      <a:prstGeom prst="line">
                        <a:avLst/>
                      </a:prstGeom>
                      <a:noFill/>
                      <a:ln w="11113">
                        <a:solidFill>
                          <a:srgbClr val="000000"/>
                        </a:solidFill>
                        <a:round/>
                        <a:headEnd/>
                        <a:tailEnd/>
                      </a:ln>
                    </p:spPr>
                    <p:txBody>
                      <a:bodyPr/>
                      <a:lstStyle/>
                      <a:p>
                        <a:endParaRPr lang="en-GB"/>
                      </a:p>
                    </p:txBody>
                  </p:sp>
                  <p:sp>
                    <p:nvSpPr>
                      <p:cNvPr id="31879" name="Line 691"/>
                      <p:cNvSpPr>
                        <a:spLocks noChangeShapeType="1"/>
                      </p:cNvSpPr>
                      <p:nvPr/>
                    </p:nvSpPr>
                    <p:spPr bwMode="auto">
                      <a:xfrm>
                        <a:off x="1371" y="3605"/>
                        <a:ext cx="7" cy="23"/>
                      </a:xfrm>
                      <a:prstGeom prst="line">
                        <a:avLst/>
                      </a:prstGeom>
                      <a:noFill/>
                      <a:ln w="11113">
                        <a:solidFill>
                          <a:srgbClr val="000000"/>
                        </a:solidFill>
                        <a:round/>
                        <a:headEnd/>
                        <a:tailEnd/>
                      </a:ln>
                    </p:spPr>
                    <p:txBody>
                      <a:bodyPr/>
                      <a:lstStyle/>
                      <a:p>
                        <a:endParaRPr lang="en-GB"/>
                      </a:p>
                    </p:txBody>
                  </p:sp>
                  <p:sp>
                    <p:nvSpPr>
                      <p:cNvPr id="31880" name="Line 692"/>
                      <p:cNvSpPr>
                        <a:spLocks noChangeShapeType="1"/>
                      </p:cNvSpPr>
                      <p:nvPr/>
                    </p:nvSpPr>
                    <p:spPr bwMode="auto">
                      <a:xfrm>
                        <a:off x="1416" y="3601"/>
                        <a:ext cx="1" cy="1"/>
                      </a:xfrm>
                      <a:prstGeom prst="line">
                        <a:avLst/>
                      </a:prstGeom>
                      <a:noFill/>
                      <a:ln w="11113">
                        <a:solidFill>
                          <a:srgbClr val="000000"/>
                        </a:solidFill>
                        <a:round/>
                        <a:headEnd/>
                        <a:tailEnd/>
                      </a:ln>
                    </p:spPr>
                    <p:txBody>
                      <a:bodyPr/>
                      <a:lstStyle/>
                      <a:p>
                        <a:endParaRPr lang="en-GB"/>
                      </a:p>
                    </p:txBody>
                  </p:sp>
                  <p:sp>
                    <p:nvSpPr>
                      <p:cNvPr id="31881" name="Line 693"/>
                      <p:cNvSpPr>
                        <a:spLocks noChangeShapeType="1"/>
                      </p:cNvSpPr>
                      <p:nvPr/>
                    </p:nvSpPr>
                    <p:spPr bwMode="auto">
                      <a:xfrm>
                        <a:off x="1464" y="3586"/>
                        <a:ext cx="1" cy="59"/>
                      </a:xfrm>
                      <a:prstGeom prst="line">
                        <a:avLst/>
                      </a:prstGeom>
                      <a:noFill/>
                      <a:ln w="11113">
                        <a:solidFill>
                          <a:srgbClr val="000000"/>
                        </a:solidFill>
                        <a:round/>
                        <a:headEnd/>
                        <a:tailEnd/>
                      </a:ln>
                    </p:spPr>
                    <p:txBody>
                      <a:bodyPr/>
                      <a:lstStyle/>
                      <a:p>
                        <a:endParaRPr lang="en-GB"/>
                      </a:p>
                    </p:txBody>
                  </p:sp>
                  <p:sp>
                    <p:nvSpPr>
                      <p:cNvPr id="31882" name="Line 694"/>
                      <p:cNvSpPr>
                        <a:spLocks noChangeShapeType="1"/>
                      </p:cNvSpPr>
                      <p:nvPr/>
                    </p:nvSpPr>
                    <p:spPr bwMode="auto">
                      <a:xfrm>
                        <a:off x="1494" y="3594"/>
                        <a:ext cx="1" cy="29"/>
                      </a:xfrm>
                      <a:prstGeom prst="line">
                        <a:avLst/>
                      </a:prstGeom>
                      <a:noFill/>
                      <a:ln w="11113">
                        <a:solidFill>
                          <a:srgbClr val="000000"/>
                        </a:solidFill>
                        <a:round/>
                        <a:headEnd/>
                        <a:tailEnd/>
                      </a:ln>
                    </p:spPr>
                    <p:txBody>
                      <a:bodyPr/>
                      <a:lstStyle/>
                      <a:p>
                        <a:endParaRPr lang="en-GB"/>
                      </a:p>
                    </p:txBody>
                  </p:sp>
                  <p:sp>
                    <p:nvSpPr>
                      <p:cNvPr id="31883" name="Line 695"/>
                      <p:cNvSpPr>
                        <a:spLocks noChangeShapeType="1"/>
                      </p:cNvSpPr>
                      <p:nvPr/>
                    </p:nvSpPr>
                    <p:spPr bwMode="auto">
                      <a:xfrm>
                        <a:off x="1521" y="3596"/>
                        <a:ext cx="7" cy="18"/>
                      </a:xfrm>
                      <a:prstGeom prst="line">
                        <a:avLst/>
                      </a:prstGeom>
                      <a:noFill/>
                      <a:ln w="11113">
                        <a:solidFill>
                          <a:srgbClr val="000000"/>
                        </a:solidFill>
                        <a:round/>
                        <a:headEnd/>
                        <a:tailEnd/>
                      </a:ln>
                    </p:spPr>
                    <p:txBody>
                      <a:bodyPr/>
                      <a:lstStyle/>
                      <a:p>
                        <a:endParaRPr lang="en-GB"/>
                      </a:p>
                    </p:txBody>
                  </p:sp>
                </p:grpSp>
              </p:grpSp>
              <p:sp>
                <p:nvSpPr>
                  <p:cNvPr id="31855" name="Freeform 696"/>
                  <p:cNvSpPr>
                    <a:spLocks/>
                  </p:cNvSpPr>
                  <p:nvPr/>
                </p:nvSpPr>
                <p:spPr bwMode="auto">
                  <a:xfrm>
                    <a:off x="610" y="3081"/>
                    <a:ext cx="195" cy="112"/>
                  </a:xfrm>
                  <a:custGeom>
                    <a:avLst/>
                    <a:gdLst>
                      <a:gd name="T0" fmla="*/ 0 w 195"/>
                      <a:gd name="T1" fmla="*/ 38 h 112"/>
                      <a:gd name="T2" fmla="*/ 135 w 195"/>
                      <a:gd name="T3" fmla="*/ 0 h 112"/>
                      <a:gd name="T4" fmla="*/ 195 w 195"/>
                      <a:gd name="T5" fmla="*/ 68 h 112"/>
                      <a:gd name="T6" fmla="*/ 75 w 195"/>
                      <a:gd name="T7" fmla="*/ 112 h 112"/>
                      <a:gd name="T8" fmla="*/ 0 w 195"/>
                      <a:gd name="T9" fmla="*/ 38 h 112"/>
                      <a:gd name="T10" fmla="*/ 0 60000 65536"/>
                      <a:gd name="T11" fmla="*/ 0 60000 65536"/>
                      <a:gd name="T12" fmla="*/ 0 60000 65536"/>
                      <a:gd name="T13" fmla="*/ 0 60000 65536"/>
                      <a:gd name="T14" fmla="*/ 0 60000 65536"/>
                      <a:gd name="T15" fmla="*/ 0 w 195"/>
                      <a:gd name="T16" fmla="*/ 0 h 112"/>
                      <a:gd name="T17" fmla="*/ 195 w 195"/>
                      <a:gd name="T18" fmla="*/ 112 h 112"/>
                    </a:gdLst>
                    <a:ahLst/>
                    <a:cxnLst>
                      <a:cxn ang="T10">
                        <a:pos x="T0" y="T1"/>
                      </a:cxn>
                      <a:cxn ang="T11">
                        <a:pos x="T2" y="T3"/>
                      </a:cxn>
                      <a:cxn ang="T12">
                        <a:pos x="T4" y="T5"/>
                      </a:cxn>
                      <a:cxn ang="T13">
                        <a:pos x="T6" y="T7"/>
                      </a:cxn>
                      <a:cxn ang="T14">
                        <a:pos x="T8" y="T9"/>
                      </a:cxn>
                    </a:cxnLst>
                    <a:rect l="T15" t="T16" r="T17" b="T18"/>
                    <a:pathLst>
                      <a:path w="195" h="112">
                        <a:moveTo>
                          <a:pt x="0" y="38"/>
                        </a:moveTo>
                        <a:lnTo>
                          <a:pt x="135" y="0"/>
                        </a:lnTo>
                        <a:lnTo>
                          <a:pt x="195" y="68"/>
                        </a:lnTo>
                        <a:lnTo>
                          <a:pt x="75" y="112"/>
                        </a:lnTo>
                        <a:lnTo>
                          <a:pt x="0" y="38"/>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6" name="Freeform 697"/>
                  <p:cNvSpPr>
                    <a:spLocks/>
                  </p:cNvSpPr>
                  <p:nvPr/>
                </p:nvSpPr>
                <p:spPr bwMode="auto">
                  <a:xfrm>
                    <a:off x="757" y="3070"/>
                    <a:ext cx="112" cy="75"/>
                  </a:xfrm>
                  <a:custGeom>
                    <a:avLst/>
                    <a:gdLst>
                      <a:gd name="T0" fmla="*/ 0 w 112"/>
                      <a:gd name="T1" fmla="*/ 15 h 75"/>
                      <a:gd name="T2" fmla="*/ 97 w 112"/>
                      <a:gd name="T3" fmla="*/ 0 h 75"/>
                      <a:gd name="T4" fmla="*/ 112 w 112"/>
                      <a:gd name="T5" fmla="*/ 37 h 75"/>
                      <a:gd name="T6" fmla="*/ 52 w 112"/>
                      <a:gd name="T7" fmla="*/ 75 h 75"/>
                      <a:gd name="T8" fmla="*/ 0 w 112"/>
                      <a:gd name="T9" fmla="*/ 15 h 75"/>
                      <a:gd name="T10" fmla="*/ 0 60000 65536"/>
                      <a:gd name="T11" fmla="*/ 0 60000 65536"/>
                      <a:gd name="T12" fmla="*/ 0 60000 65536"/>
                      <a:gd name="T13" fmla="*/ 0 60000 65536"/>
                      <a:gd name="T14" fmla="*/ 0 60000 65536"/>
                      <a:gd name="T15" fmla="*/ 0 w 112"/>
                      <a:gd name="T16" fmla="*/ 0 h 75"/>
                      <a:gd name="T17" fmla="*/ 112 w 112"/>
                      <a:gd name="T18" fmla="*/ 75 h 75"/>
                    </a:gdLst>
                    <a:ahLst/>
                    <a:cxnLst>
                      <a:cxn ang="T10">
                        <a:pos x="T0" y="T1"/>
                      </a:cxn>
                      <a:cxn ang="T11">
                        <a:pos x="T2" y="T3"/>
                      </a:cxn>
                      <a:cxn ang="T12">
                        <a:pos x="T4" y="T5"/>
                      </a:cxn>
                      <a:cxn ang="T13">
                        <a:pos x="T6" y="T7"/>
                      </a:cxn>
                      <a:cxn ang="T14">
                        <a:pos x="T8" y="T9"/>
                      </a:cxn>
                    </a:cxnLst>
                    <a:rect l="T15" t="T16" r="T17" b="T18"/>
                    <a:pathLst>
                      <a:path w="112" h="75">
                        <a:moveTo>
                          <a:pt x="0" y="15"/>
                        </a:moveTo>
                        <a:lnTo>
                          <a:pt x="97" y="0"/>
                        </a:lnTo>
                        <a:lnTo>
                          <a:pt x="112" y="37"/>
                        </a:lnTo>
                        <a:lnTo>
                          <a:pt x="52" y="75"/>
                        </a:lnTo>
                        <a:lnTo>
                          <a:pt x="0" y="15"/>
                        </a:lnTo>
                        <a:close/>
                      </a:path>
                    </a:pathLst>
                  </a:custGeom>
                  <a:solidFill>
                    <a:srgbClr val="FFFFFF"/>
                  </a:solidFill>
                  <a:ln w="9525">
                    <a:noFill/>
                    <a:round/>
                    <a:headEnd/>
                    <a:tailEnd/>
                  </a:ln>
                </p:spPr>
                <p:txBody>
                  <a:bodyPr/>
                  <a:lstStyle/>
                  <a:p>
                    <a:endParaRPr lang="en-GB"/>
                  </a:p>
                </p:txBody>
              </p:sp>
              <p:sp>
                <p:nvSpPr>
                  <p:cNvPr id="31857" name="Freeform 698"/>
                  <p:cNvSpPr>
                    <a:spLocks/>
                  </p:cNvSpPr>
                  <p:nvPr/>
                </p:nvSpPr>
                <p:spPr bwMode="auto">
                  <a:xfrm>
                    <a:off x="753" y="3066"/>
                    <a:ext cx="112" cy="75"/>
                  </a:xfrm>
                  <a:custGeom>
                    <a:avLst/>
                    <a:gdLst>
                      <a:gd name="T0" fmla="*/ 0 w 112"/>
                      <a:gd name="T1" fmla="*/ 15 h 75"/>
                      <a:gd name="T2" fmla="*/ 97 w 112"/>
                      <a:gd name="T3" fmla="*/ 0 h 75"/>
                      <a:gd name="T4" fmla="*/ 112 w 112"/>
                      <a:gd name="T5" fmla="*/ 38 h 75"/>
                      <a:gd name="T6" fmla="*/ 52 w 112"/>
                      <a:gd name="T7" fmla="*/ 75 h 75"/>
                      <a:gd name="T8" fmla="*/ 0 60000 65536"/>
                      <a:gd name="T9" fmla="*/ 0 60000 65536"/>
                      <a:gd name="T10" fmla="*/ 0 60000 65536"/>
                      <a:gd name="T11" fmla="*/ 0 60000 65536"/>
                      <a:gd name="T12" fmla="*/ 0 w 112"/>
                      <a:gd name="T13" fmla="*/ 0 h 75"/>
                      <a:gd name="T14" fmla="*/ 112 w 112"/>
                      <a:gd name="T15" fmla="*/ 75 h 75"/>
                    </a:gdLst>
                    <a:ahLst/>
                    <a:cxnLst>
                      <a:cxn ang="T8">
                        <a:pos x="T0" y="T1"/>
                      </a:cxn>
                      <a:cxn ang="T9">
                        <a:pos x="T2" y="T3"/>
                      </a:cxn>
                      <a:cxn ang="T10">
                        <a:pos x="T4" y="T5"/>
                      </a:cxn>
                      <a:cxn ang="T11">
                        <a:pos x="T6" y="T7"/>
                      </a:cxn>
                    </a:cxnLst>
                    <a:rect l="T12" t="T13" r="T14" b="T15"/>
                    <a:pathLst>
                      <a:path w="112" h="75">
                        <a:moveTo>
                          <a:pt x="0" y="15"/>
                        </a:moveTo>
                        <a:lnTo>
                          <a:pt x="97" y="0"/>
                        </a:lnTo>
                        <a:lnTo>
                          <a:pt x="112" y="38"/>
                        </a:lnTo>
                        <a:lnTo>
                          <a:pt x="52" y="75"/>
                        </a:lnTo>
                      </a:path>
                    </a:pathLst>
                  </a:custGeom>
                  <a:noFill/>
                  <a:ln w="11113">
                    <a:solidFill>
                      <a:srgbClr val="000000"/>
                    </a:solidFill>
                    <a:prstDash val="solid"/>
                    <a:round/>
                    <a:headEnd/>
                    <a:tailEnd/>
                  </a:ln>
                </p:spPr>
                <p:txBody>
                  <a:bodyPr/>
                  <a:lstStyle/>
                  <a:p>
                    <a:endParaRPr lang="en-GB"/>
                  </a:p>
                </p:txBody>
              </p:sp>
              <p:sp>
                <p:nvSpPr>
                  <p:cNvPr id="31858" name="Freeform 699"/>
                  <p:cNvSpPr>
                    <a:spLocks/>
                  </p:cNvSpPr>
                  <p:nvPr/>
                </p:nvSpPr>
                <p:spPr bwMode="auto">
                  <a:xfrm>
                    <a:off x="910" y="3156"/>
                    <a:ext cx="90" cy="90"/>
                  </a:xfrm>
                  <a:custGeom>
                    <a:avLst/>
                    <a:gdLst>
                      <a:gd name="T0" fmla="*/ 0 w 90"/>
                      <a:gd name="T1" fmla="*/ 90 h 90"/>
                      <a:gd name="T2" fmla="*/ 8 w 90"/>
                      <a:gd name="T3" fmla="*/ 37 h 90"/>
                      <a:gd name="T4" fmla="*/ 67 w 90"/>
                      <a:gd name="T5" fmla="*/ 0 h 90"/>
                      <a:gd name="T6" fmla="*/ 90 w 90"/>
                      <a:gd name="T7" fmla="*/ 75 h 90"/>
                      <a:gd name="T8" fmla="*/ 0 w 90"/>
                      <a:gd name="T9" fmla="*/ 90 h 90"/>
                      <a:gd name="T10" fmla="*/ 0 60000 65536"/>
                      <a:gd name="T11" fmla="*/ 0 60000 65536"/>
                      <a:gd name="T12" fmla="*/ 0 60000 65536"/>
                      <a:gd name="T13" fmla="*/ 0 60000 65536"/>
                      <a:gd name="T14" fmla="*/ 0 60000 65536"/>
                      <a:gd name="T15" fmla="*/ 0 w 90"/>
                      <a:gd name="T16" fmla="*/ 0 h 90"/>
                      <a:gd name="T17" fmla="*/ 90 w 90"/>
                      <a:gd name="T18" fmla="*/ 90 h 90"/>
                    </a:gdLst>
                    <a:ahLst/>
                    <a:cxnLst>
                      <a:cxn ang="T10">
                        <a:pos x="T0" y="T1"/>
                      </a:cxn>
                      <a:cxn ang="T11">
                        <a:pos x="T2" y="T3"/>
                      </a:cxn>
                      <a:cxn ang="T12">
                        <a:pos x="T4" y="T5"/>
                      </a:cxn>
                      <a:cxn ang="T13">
                        <a:pos x="T6" y="T7"/>
                      </a:cxn>
                      <a:cxn ang="T14">
                        <a:pos x="T8" y="T9"/>
                      </a:cxn>
                    </a:cxnLst>
                    <a:rect l="T15" t="T16" r="T17" b="T18"/>
                    <a:pathLst>
                      <a:path w="90" h="90">
                        <a:moveTo>
                          <a:pt x="0" y="90"/>
                        </a:moveTo>
                        <a:lnTo>
                          <a:pt x="8" y="37"/>
                        </a:lnTo>
                        <a:lnTo>
                          <a:pt x="67" y="0"/>
                        </a:lnTo>
                        <a:lnTo>
                          <a:pt x="90" y="75"/>
                        </a:lnTo>
                        <a:lnTo>
                          <a:pt x="0" y="9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1844" name="Arc 700"/>
                <p:cNvSpPr>
                  <a:spLocks/>
                </p:cNvSpPr>
                <p:nvPr/>
              </p:nvSpPr>
              <p:spPr bwMode="auto">
                <a:xfrm>
                  <a:off x="850" y="2752"/>
                  <a:ext cx="49" cy="4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1113">
                  <a:solidFill>
                    <a:srgbClr val="000000"/>
                  </a:solidFill>
                  <a:round/>
                  <a:headEnd/>
                  <a:tailEnd/>
                </a:ln>
              </p:spPr>
              <p:txBody>
                <a:bodyPr/>
                <a:lstStyle/>
                <a:p>
                  <a:endParaRPr lang="en-GB"/>
                </a:p>
              </p:txBody>
            </p:sp>
            <p:sp>
              <p:nvSpPr>
                <p:cNvPr id="31845" name="Oval 701"/>
                <p:cNvSpPr>
                  <a:spLocks noChangeArrowheads="1"/>
                </p:cNvSpPr>
                <p:nvPr/>
              </p:nvSpPr>
              <p:spPr bwMode="auto">
                <a:xfrm>
                  <a:off x="846" y="2756"/>
                  <a:ext cx="30" cy="30"/>
                </a:xfrm>
                <a:prstGeom prst="ellipse">
                  <a:avLst/>
                </a:prstGeom>
                <a:solidFill>
                  <a:srgbClr val="99B8FF"/>
                </a:solidFill>
                <a:ln w="11113">
                  <a:solidFill>
                    <a:srgbClr val="000000"/>
                  </a:solidFill>
                  <a:round/>
                  <a:headEnd/>
                  <a:tailEnd/>
                </a:ln>
              </p:spPr>
              <p:txBody>
                <a:bodyPr/>
                <a:lstStyle/>
                <a:p>
                  <a:endParaRPr lang="en-GB"/>
                </a:p>
              </p:txBody>
            </p:sp>
            <p:sp>
              <p:nvSpPr>
                <p:cNvPr id="31846" name="Oval 702"/>
                <p:cNvSpPr>
                  <a:spLocks noChangeArrowheads="1"/>
                </p:cNvSpPr>
                <p:nvPr/>
              </p:nvSpPr>
              <p:spPr bwMode="auto">
                <a:xfrm>
                  <a:off x="854" y="2763"/>
                  <a:ext cx="22" cy="23"/>
                </a:xfrm>
                <a:prstGeom prst="ellipse">
                  <a:avLst/>
                </a:prstGeom>
                <a:solidFill>
                  <a:srgbClr val="661900"/>
                </a:solidFill>
                <a:ln w="9525">
                  <a:noFill/>
                  <a:round/>
                  <a:headEnd/>
                  <a:tailEnd/>
                </a:ln>
              </p:spPr>
              <p:txBody>
                <a:bodyPr/>
                <a:lstStyle/>
                <a:p>
                  <a:endParaRPr lang="en-GB"/>
                </a:p>
              </p:txBody>
            </p:sp>
          </p:grpSp>
          <p:grpSp>
            <p:nvGrpSpPr>
              <p:cNvPr id="31784" name="Group 703"/>
              <p:cNvGrpSpPr>
                <a:grpSpLocks/>
              </p:cNvGrpSpPr>
              <p:nvPr/>
            </p:nvGrpSpPr>
            <p:grpSpPr bwMode="auto">
              <a:xfrm>
                <a:off x="1592" y="2928"/>
                <a:ext cx="639" cy="599"/>
                <a:chOff x="1592" y="2928"/>
                <a:chExt cx="639" cy="599"/>
              </a:xfrm>
            </p:grpSpPr>
            <p:sp>
              <p:nvSpPr>
                <p:cNvPr id="31789" name="AutoShape 704"/>
                <p:cNvSpPr>
                  <a:spLocks noChangeArrowheads="1"/>
                </p:cNvSpPr>
                <p:nvPr/>
              </p:nvSpPr>
              <p:spPr bwMode="auto">
                <a:xfrm>
                  <a:off x="2036" y="3055"/>
                  <a:ext cx="30" cy="75"/>
                </a:xfrm>
                <a:prstGeom prst="roundRect">
                  <a:avLst>
                    <a:gd name="adj" fmla="val 36667"/>
                  </a:avLst>
                </a:prstGeom>
                <a:solidFill>
                  <a:srgbClr val="999999"/>
                </a:solidFill>
                <a:ln w="11113">
                  <a:solidFill>
                    <a:srgbClr val="000000"/>
                  </a:solidFill>
                  <a:round/>
                  <a:headEnd/>
                  <a:tailEnd/>
                </a:ln>
              </p:spPr>
              <p:txBody>
                <a:bodyPr/>
                <a:lstStyle/>
                <a:p>
                  <a:endParaRPr lang="en-GB"/>
                </a:p>
              </p:txBody>
            </p:sp>
            <p:sp>
              <p:nvSpPr>
                <p:cNvPr id="31790" name="AutoShape 705"/>
                <p:cNvSpPr>
                  <a:spLocks noChangeArrowheads="1"/>
                </p:cNvSpPr>
                <p:nvPr/>
              </p:nvSpPr>
              <p:spPr bwMode="auto">
                <a:xfrm>
                  <a:off x="1977" y="2928"/>
                  <a:ext cx="157" cy="112"/>
                </a:xfrm>
                <a:prstGeom prst="roundRect">
                  <a:avLst>
                    <a:gd name="adj" fmla="val 29912"/>
                  </a:avLst>
                </a:prstGeom>
                <a:solidFill>
                  <a:srgbClr val="001F66"/>
                </a:solidFill>
                <a:ln w="11113">
                  <a:solidFill>
                    <a:srgbClr val="000000"/>
                  </a:solidFill>
                  <a:round/>
                  <a:headEnd/>
                  <a:tailEnd/>
                </a:ln>
              </p:spPr>
              <p:txBody>
                <a:bodyPr/>
                <a:lstStyle/>
                <a:p>
                  <a:endParaRPr lang="en-GB"/>
                </a:p>
              </p:txBody>
            </p:sp>
            <p:sp>
              <p:nvSpPr>
                <p:cNvPr id="31791" name="Freeform 706"/>
                <p:cNvSpPr>
                  <a:spLocks/>
                </p:cNvSpPr>
                <p:nvPr/>
              </p:nvSpPr>
              <p:spPr bwMode="auto">
                <a:xfrm>
                  <a:off x="1640" y="3414"/>
                  <a:ext cx="546" cy="105"/>
                </a:xfrm>
                <a:custGeom>
                  <a:avLst/>
                  <a:gdLst>
                    <a:gd name="T0" fmla="*/ 0 w 546"/>
                    <a:gd name="T1" fmla="*/ 105 h 105"/>
                    <a:gd name="T2" fmla="*/ 98 w 546"/>
                    <a:gd name="T3" fmla="*/ 0 h 105"/>
                    <a:gd name="T4" fmla="*/ 464 w 546"/>
                    <a:gd name="T5" fmla="*/ 0 h 105"/>
                    <a:gd name="T6" fmla="*/ 546 w 546"/>
                    <a:gd name="T7" fmla="*/ 98 h 105"/>
                    <a:gd name="T8" fmla="*/ 0 w 546"/>
                    <a:gd name="T9" fmla="*/ 105 h 105"/>
                    <a:gd name="T10" fmla="*/ 0 60000 65536"/>
                    <a:gd name="T11" fmla="*/ 0 60000 65536"/>
                    <a:gd name="T12" fmla="*/ 0 60000 65536"/>
                    <a:gd name="T13" fmla="*/ 0 60000 65536"/>
                    <a:gd name="T14" fmla="*/ 0 60000 65536"/>
                    <a:gd name="T15" fmla="*/ 0 w 546"/>
                    <a:gd name="T16" fmla="*/ 0 h 105"/>
                    <a:gd name="T17" fmla="*/ 546 w 546"/>
                    <a:gd name="T18" fmla="*/ 105 h 105"/>
                  </a:gdLst>
                  <a:ahLst/>
                  <a:cxnLst>
                    <a:cxn ang="T10">
                      <a:pos x="T0" y="T1"/>
                    </a:cxn>
                    <a:cxn ang="T11">
                      <a:pos x="T2" y="T3"/>
                    </a:cxn>
                    <a:cxn ang="T12">
                      <a:pos x="T4" y="T5"/>
                    </a:cxn>
                    <a:cxn ang="T13">
                      <a:pos x="T6" y="T7"/>
                    </a:cxn>
                    <a:cxn ang="T14">
                      <a:pos x="T8" y="T9"/>
                    </a:cxn>
                  </a:cxnLst>
                  <a:rect l="T15" t="T16" r="T17" b="T18"/>
                  <a:pathLst>
                    <a:path w="546" h="105">
                      <a:moveTo>
                        <a:pt x="0" y="105"/>
                      </a:moveTo>
                      <a:lnTo>
                        <a:pt x="98" y="0"/>
                      </a:lnTo>
                      <a:lnTo>
                        <a:pt x="464" y="0"/>
                      </a:lnTo>
                      <a:lnTo>
                        <a:pt x="546" y="98"/>
                      </a:lnTo>
                      <a:lnTo>
                        <a:pt x="0" y="105"/>
                      </a:lnTo>
                      <a:close/>
                    </a:path>
                  </a:pathLst>
                </a:custGeom>
                <a:solidFill>
                  <a:srgbClr val="333333"/>
                </a:solidFill>
                <a:ln w="9525">
                  <a:noFill/>
                  <a:round/>
                  <a:headEnd/>
                  <a:tailEnd/>
                </a:ln>
              </p:spPr>
              <p:txBody>
                <a:bodyPr/>
                <a:lstStyle/>
                <a:p>
                  <a:endParaRPr lang="en-GB"/>
                </a:p>
              </p:txBody>
            </p:sp>
            <p:sp>
              <p:nvSpPr>
                <p:cNvPr id="31792" name="Rectangle 707"/>
                <p:cNvSpPr>
                  <a:spLocks noChangeArrowheads="1"/>
                </p:cNvSpPr>
                <p:nvPr/>
              </p:nvSpPr>
              <p:spPr bwMode="auto">
                <a:xfrm>
                  <a:off x="1625"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3" name="Rectangle 708"/>
                <p:cNvSpPr>
                  <a:spLocks noChangeArrowheads="1"/>
                </p:cNvSpPr>
                <p:nvPr/>
              </p:nvSpPr>
              <p:spPr bwMode="auto">
                <a:xfrm>
                  <a:off x="2156"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4" name="Rectangle 709"/>
                <p:cNvSpPr>
                  <a:spLocks noChangeArrowheads="1"/>
                </p:cNvSpPr>
                <p:nvPr/>
              </p:nvSpPr>
              <p:spPr bwMode="auto">
                <a:xfrm>
                  <a:off x="1730"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5" name="Rectangle 710"/>
                <p:cNvSpPr>
                  <a:spLocks noChangeArrowheads="1"/>
                </p:cNvSpPr>
                <p:nvPr/>
              </p:nvSpPr>
              <p:spPr bwMode="auto">
                <a:xfrm>
                  <a:off x="2081"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6" name="Rectangle 711"/>
                <p:cNvSpPr>
                  <a:spLocks noChangeArrowheads="1"/>
                </p:cNvSpPr>
                <p:nvPr/>
              </p:nvSpPr>
              <p:spPr bwMode="auto">
                <a:xfrm>
                  <a:off x="1595" y="3280"/>
                  <a:ext cx="636" cy="29"/>
                </a:xfrm>
                <a:prstGeom prst="rect">
                  <a:avLst/>
                </a:prstGeom>
                <a:solidFill>
                  <a:srgbClr val="BFBFBF"/>
                </a:solidFill>
                <a:ln w="11113">
                  <a:solidFill>
                    <a:srgbClr val="000000"/>
                  </a:solidFill>
                  <a:miter lim="800000"/>
                  <a:headEnd/>
                  <a:tailEnd/>
                </a:ln>
              </p:spPr>
              <p:txBody>
                <a:bodyPr/>
                <a:lstStyle/>
                <a:p>
                  <a:endParaRPr lang="en-GB"/>
                </a:p>
              </p:txBody>
            </p:sp>
            <p:sp>
              <p:nvSpPr>
                <p:cNvPr id="31797" name="Freeform 712"/>
                <p:cNvSpPr>
                  <a:spLocks/>
                </p:cNvSpPr>
                <p:nvPr/>
              </p:nvSpPr>
              <p:spPr bwMode="auto">
                <a:xfrm>
                  <a:off x="1595" y="3145"/>
                  <a:ext cx="636" cy="135"/>
                </a:xfrm>
                <a:custGeom>
                  <a:avLst/>
                  <a:gdLst>
                    <a:gd name="T0" fmla="*/ 0 w 636"/>
                    <a:gd name="T1" fmla="*/ 135 h 135"/>
                    <a:gd name="T2" fmla="*/ 128 w 636"/>
                    <a:gd name="T3" fmla="*/ 0 h 135"/>
                    <a:gd name="T4" fmla="*/ 531 w 636"/>
                    <a:gd name="T5" fmla="*/ 0 h 135"/>
                    <a:gd name="T6" fmla="*/ 636 w 636"/>
                    <a:gd name="T7" fmla="*/ 135 h 135"/>
                    <a:gd name="T8" fmla="*/ 0 w 636"/>
                    <a:gd name="T9" fmla="*/ 135 h 135"/>
                    <a:gd name="T10" fmla="*/ 0 60000 65536"/>
                    <a:gd name="T11" fmla="*/ 0 60000 65536"/>
                    <a:gd name="T12" fmla="*/ 0 60000 65536"/>
                    <a:gd name="T13" fmla="*/ 0 60000 65536"/>
                    <a:gd name="T14" fmla="*/ 0 60000 65536"/>
                    <a:gd name="T15" fmla="*/ 0 w 636"/>
                    <a:gd name="T16" fmla="*/ 0 h 135"/>
                    <a:gd name="T17" fmla="*/ 636 w 636"/>
                    <a:gd name="T18" fmla="*/ 135 h 135"/>
                  </a:gdLst>
                  <a:ahLst/>
                  <a:cxnLst>
                    <a:cxn ang="T10">
                      <a:pos x="T0" y="T1"/>
                    </a:cxn>
                    <a:cxn ang="T11">
                      <a:pos x="T2" y="T3"/>
                    </a:cxn>
                    <a:cxn ang="T12">
                      <a:pos x="T4" y="T5"/>
                    </a:cxn>
                    <a:cxn ang="T13">
                      <a:pos x="T6" y="T7"/>
                    </a:cxn>
                    <a:cxn ang="T14">
                      <a:pos x="T8" y="T9"/>
                    </a:cxn>
                  </a:cxnLst>
                  <a:rect l="T15" t="T16" r="T17" b="T18"/>
                  <a:pathLst>
                    <a:path w="636" h="135">
                      <a:moveTo>
                        <a:pt x="0" y="135"/>
                      </a:moveTo>
                      <a:lnTo>
                        <a:pt x="128" y="0"/>
                      </a:lnTo>
                      <a:lnTo>
                        <a:pt x="531" y="0"/>
                      </a:lnTo>
                      <a:lnTo>
                        <a:pt x="636" y="135"/>
                      </a:lnTo>
                      <a:lnTo>
                        <a:pt x="0" y="135"/>
                      </a:lnTo>
                      <a:close/>
                    </a:path>
                  </a:pathLst>
                </a:custGeom>
                <a:solidFill>
                  <a:srgbClr val="BFBFBF"/>
                </a:solidFill>
                <a:ln w="9525">
                  <a:noFill/>
                  <a:round/>
                  <a:headEnd/>
                  <a:tailEnd/>
                </a:ln>
              </p:spPr>
              <p:txBody>
                <a:bodyPr/>
                <a:lstStyle/>
                <a:p>
                  <a:endParaRPr lang="en-GB"/>
                </a:p>
              </p:txBody>
            </p:sp>
            <p:sp>
              <p:nvSpPr>
                <p:cNvPr id="31798" name="Freeform 713"/>
                <p:cNvSpPr>
                  <a:spLocks/>
                </p:cNvSpPr>
                <p:nvPr/>
              </p:nvSpPr>
              <p:spPr bwMode="auto">
                <a:xfrm>
                  <a:off x="1592" y="3141"/>
                  <a:ext cx="635" cy="135"/>
                </a:xfrm>
                <a:custGeom>
                  <a:avLst/>
                  <a:gdLst>
                    <a:gd name="T0" fmla="*/ 0 w 635"/>
                    <a:gd name="T1" fmla="*/ 135 h 135"/>
                    <a:gd name="T2" fmla="*/ 127 w 635"/>
                    <a:gd name="T3" fmla="*/ 0 h 135"/>
                    <a:gd name="T4" fmla="*/ 531 w 635"/>
                    <a:gd name="T5" fmla="*/ 0 h 135"/>
                    <a:gd name="T6" fmla="*/ 635 w 635"/>
                    <a:gd name="T7" fmla="*/ 135 h 135"/>
                    <a:gd name="T8" fmla="*/ 0 60000 65536"/>
                    <a:gd name="T9" fmla="*/ 0 60000 65536"/>
                    <a:gd name="T10" fmla="*/ 0 60000 65536"/>
                    <a:gd name="T11" fmla="*/ 0 60000 65536"/>
                    <a:gd name="T12" fmla="*/ 0 w 635"/>
                    <a:gd name="T13" fmla="*/ 0 h 135"/>
                    <a:gd name="T14" fmla="*/ 635 w 635"/>
                    <a:gd name="T15" fmla="*/ 135 h 135"/>
                  </a:gdLst>
                  <a:ahLst/>
                  <a:cxnLst>
                    <a:cxn ang="T8">
                      <a:pos x="T0" y="T1"/>
                    </a:cxn>
                    <a:cxn ang="T9">
                      <a:pos x="T2" y="T3"/>
                    </a:cxn>
                    <a:cxn ang="T10">
                      <a:pos x="T4" y="T5"/>
                    </a:cxn>
                    <a:cxn ang="T11">
                      <a:pos x="T6" y="T7"/>
                    </a:cxn>
                  </a:cxnLst>
                  <a:rect l="T12" t="T13" r="T14" b="T15"/>
                  <a:pathLst>
                    <a:path w="635" h="135">
                      <a:moveTo>
                        <a:pt x="0" y="135"/>
                      </a:moveTo>
                      <a:lnTo>
                        <a:pt x="127" y="0"/>
                      </a:lnTo>
                      <a:lnTo>
                        <a:pt x="531" y="0"/>
                      </a:lnTo>
                      <a:lnTo>
                        <a:pt x="635" y="135"/>
                      </a:lnTo>
                    </a:path>
                  </a:pathLst>
                </a:custGeom>
                <a:noFill/>
                <a:ln w="11113">
                  <a:solidFill>
                    <a:srgbClr val="000000"/>
                  </a:solidFill>
                  <a:prstDash val="solid"/>
                  <a:round/>
                  <a:headEnd/>
                  <a:tailEnd/>
                </a:ln>
              </p:spPr>
              <p:txBody>
                <a:bodyPr/>
                <a:lstStyle/>
                <a:p>
                  <a:endParaRPr lang="en-GB"/>
                </a:p>
              </p:txBody>
            </p:sp>
            <p:grpSp>
              <p:nvGrpSpPr>
                <p:cNvPr id="31799" name="Group 714"/>
                <p:cNvGrpSpPr>
                  <a:grpSpLocks/>
                </p:cNvGrpSpPr>
                <p:nvPr/>
              </p:nvGrpSpPr>
              <p:grpSpPr bwMode="auto">
                <a:xfrm>
                  <a:off x="1682" y="3104"/>
                  <a:ext cx="116" cy="153"/>
                  <a:chOff x="1682" y="3104"/>
                  <a:chExt cx="116" cy="153"/>
                </a:xfrm>
              </p:grpSpPr>
              <p:grpSp>
                <p:nvGrpSpPr>
                  <p:cNvPr id="31825" name="Group 715"/>
                  <p:cNvGrpSpPr>
                    <a:grpSpLocks/>
                  </p:cNvGrpSpPr>
                  <p:nvPr/>
                </p:nvGrpSpPr>
                <p:grpSpPr bwMode="auto">
                  <a:xfrm>
                    <a:off x="1734" y="3104"/>
                    <a:ext cx="64" cy="86"/>
                    <a:chOff x="1734" y="3104"/>
                    <a:chExt cx="64" cy="86"/>
                  </a:xfrm>
                </p:grpSpPr>
                <p:sp>
                  <p:nvSpPr>
                    <p:cNvPr id="31830" name="Freeform 716"/>
                    <p:cNvSpPr>
                      <a:spLocks/>
                    </p:cNvSpPr>
                    <p:nvPr/>
                  </p:nvSpPr>
                  <p:spPr bwMode="auto">
                    <a:xfrm>
                      <a:off x="1738" y="3107"/>
                      <a:ext cx="52" cy="83"/>
                    </a:xfrm>
                    <a:custGeom>
                      <a:avLst/>
                      <a:gdLst>
                        <a:gd name="T0" fmla="*/ 0 w 52"/>
                        <a:gd name="T1" fmla="*/ 83 h 83"/>
                        <a:gd name="T2" fmla="*/ 7 w 52"/>
                        <a:gd name="T3" fmla="*/ 83 h 83"/>
                        <a:gd name="T4" fmla="*/ 7 w 52"/>
                        <a:gd name="T5" fmla="*/ 75 h 83"/>
                        <a:gd name="T6" fmla="*/ 15 w 52"/>
                        <a:gd name="T7" fmla="*/ 68 h 83"/>
                        <a:gd name="T8" fmla="*/ 22 w 52"/>
                        <a:gd name="T9" fmla="*/ 53 h 83"/>
                        <a:gd name="T10" fmla="*/ 30 w 52"/>
                        <a:gd name="T11" fmla="*/ 45 h 83"/>
                        <a:gd name="T12" fmla="*/ 37 w 52"/>
                        <a:gd name="T13" fmla="*/ 38 h 83"/>
                        <a:gd name="T14" fmla="*/ 45 w 52"/>
                        <a:gd name="T15" fmla="*/ 38 h 83"/>
                        <a:gd name="T16" fmla="*/ 52 w 52"/>
                        <a:gd name="T17" fmla="*/ 23 h 83"/>
                        <a:gd name="T18" fmla="*/ 37 w 52"/>
                        <a:gd name="T19" fmla="*/ 15 h 83"/>
                        <a:gd name="T20" fmla="*/ 30 w 52"/>
                        <a:gd name="T21" fmla="*/ 8 h 83"/>
                        <a:gd name="T22" fmla="*/ 22 w 52"/>
                        <a:gd name="T23" fmla="*/ 8 h 83"/>
                        <a:gd name="T24" fmla="*/ 15 w 52"/>
                        <a:gd name="T25" fmla="*/ 0 h 83"/>
                        <a:gd name="T26" fmla="*/ 15 w 52"/>
                        <a:gd name="T27" fmla="*/ 8 h 83"/>
                        <a:gd name="T28" fmla="*/ 7 w 52"/>
                        <a:gd name="T29" fmla="*/ 8 h 83"/>
                        <a:gd name="T30" fmla="*/ 7 w 52"/>
                        <a:gd name="T31" fmla="*/ 15 h 83"/>
                        <a:gd name="T32" fmla="*/ 15 w 52"/>
                        <a:gd name="T33" fmla="*/ 15 h 83"/>
                        <a:gd name="T34" fmla="*/ 22 w 52"/>
                        <a:gd name="T35" fmla="*/ 15 h 83"/>
                        <a:gd name="T36" fmla="*/ 22 w 52"/>
                        <a:gd name="T37" fmla="*/ 23 h 83"/>
                        <a:gd name="T38" fmla="*/ 30 w 52"/>
                        <a:gd name="T39" fmla="*/ 30 h 83"/>
                        <a:gd name="T40" fmla="*/ 22 w 52"/>
                        <a:gd name="T41" fmla="*/ 38 h 83"/>
                        <a:gd name="T42" fmla="*/ 15 w 52"/>
                        <a:gd name="T43" fmla="*/ 53 h 83"/>
                        <a:gd name="T44" fmla="*/ 7 w 52"/>
                        <a:gd name="T45" fmla="*/ 60 h 83"/>
                        <a:gd name="T46" fmla="*/ 0 w 52"/>
                        <a:gd name="T47" fmla="*/ 75 h 83"/>
                        <a:gd name="T48" fmla="*/ 0 w 52"/>
                        <a:gd name="T49" fmla="*/ 83 h 8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3"/>
                        <a:gd name="T77" fmla="*/ 52 w 52"/>
                        <a:gd name="T78" fmla="*/ 83 h 8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3">
                          <a:moveTo>
                            <a:pt x="0" y="83"/>
                          </a:moveTo>
                          <a:lnTo>
                            <a:pt x="7" y="83"/>
                          </a:lnTo>
                          <a:lnTo>
                            <a:pt x="7" y="75"/>
                          </a:lnTo>
                          <a:lnTo>
                            <a:pt x="15" y="68"/>
                          </a:lnTo>
                          <a:lnTo>
                            <a:pt x="22" y="53"/>
                          </a:lnTo>
                          <a:lnTo>
                            <a:pt x="30" y="45"/>
                          </a:lnTo>
                          <a:lnTo>
                            <a:pt x="37" y="38"/>
                          </a:lnTo>
                          <a:lnTo>
                            <a:pt x="45" y="38"/>
                          </a:lnTo>
                          <a:lnTo>
                            <a:pt x="52" y="23"/>
                          </a:lnTo>
                          <a:lnTo>
                            <a:pt x="37" y="15"/>
                          </a:lnTo>
                          <a:lnTo>
                            <a:pt x="30" y="8"/>
                          </a:lnTo>
                          <a:lnTo>
                            <a:pt x="22" y="8"/>
                          </a:lnTo>
                          <a:lnTo>
                            <a:pt x="15" y="0"/>
                          </a:lnTo>
                          <a:lnTo>
                            <a:pt x="15" y="8"/>
                          </a:lnTo>
                          <a:lnTo>
                            <a:pt x="7" y="8"/>
                          </a:lnTo>
                          <a:lnTo>
                            <a:pt x="7" y="15"/>
                          </a:lnTo>
                          <a:lnTo>
                            <a:pt x="15" y="15"/>
                          </a:lnTo>
                          <a:lnTo>
                            <a:pt x="22" y="15"/>
                          </a:lnTo>
                          <a:lnTo>
                            <a:pt x="22" y="23"/>
                          </a:lnTo>
                          <a:lnTo>
                            <a:pt x="30" y="30"/>
                          </a:lnTo>
                          <a:lnTo>
                            <a:pt x="22" y="38"/>
                          </a:lnTo>
                          <a:lnTo>
                            <a:pt x="15" y="53"/>
                          </a:lnTo>
                          <a:lnTo>
                            <a:pt x="7" y="60"/>
                          </a:lnTo>
                          <a:lnTo>
                            <a:pt x="0" y="75"/>
                          </a:lnTo>
                          <a:lnTo>
                            <a:pt x="0" y="83"/>
                          </a:lnTo>
                          <a:close/>
                        </a:path>
                      </a:pathLst>
                    </a:custGeom>
                    <a:solidFill>
                      <a:srgbClr val="FFFFFF"/>
                    </a:solidFill>
                    <a:ln w="9525">
                      <a:noFill/>
                      <a:round/>
                      <a:headEnd/>
                      <a:tailEnd/>
                    </a:ln>
                  </p:spPr>
                  <p:txBody>
                    <a:bodyPr/>
                    <a:lstStyle/>
                    <a:p>
                      <a:endParaRPr lang="en-GB"/>
                    </a:p>
                  </p:txBody>
                </p:sp>
                <p:sp>
                  <p:nvSpPr>
                    <p:cNvPr id="31831" name="Freeform 717"/>
                    <p:cNvSpPr>
                      <a:spLocks/>
                    </p:cNvSpPr>
                    <p:nvPr/>
                  </p:nvSpPr>
                  <p:spPr bwMode="auto">
                    <a:xfrm>
                      <a:off x="1734" y="3104"/>
                      <a:ext cx="52" cy="82"/>
                    </a:xfrm>
                    <a:custGeom>
                      <a:avLst/>
                      <a:gdLst>
                        <a:gd name="T0" fmla="*/ 0 w 52"/>
                        <a:gd name="T1" fmla="*/ 82 h 82"/>
                        <a:gd name="T2" fmla="*/ 7 w 52"/>
                        <a:gd name="T3" fmla="*/ 82 h 82"/>
                        <a:gd name="T4" fmla="*/ 7 w 52"/>
                        <a:gd name="T5" fmla="*/ 74 h 82"/>
                        <a:gd name="T6" fmla="*/ 15 w 52"/>
                        <a:gd name="T7" fmla="*/ 67 h 82"/>
                        <a:gd name="T8" fmla="*/ 22 w 52"/>
                        <a:gd name="T9" fmla="*/ 52 h 82"/>
                        <a:gd name="T10" fmla="*/ 30 w 52"/>
                        <a:gd name="T11" fmla="*/ 45 h 82"/>
                        <a:gd name="T12" fmla="*/ 37 w 52"/>
                        <a:gd name="T13" fmla="*/ 37 h 82"/>
                        <a:gd name="T14" fmla="*/ 45 w 52"/>
                        <a:gd name="T15" fmla="*/ 37 h 82"/>
                        <a:gd name="T16" fmla="*/ 52 w 52"/>
                        <a:gd name="T17" fmla="*/ 22 h 82"/>
                        <a:gd name="T18" fmla="*/ 37 w 52"/>
                        <a:gd name="T19" fmla="*/ 15 h 82"/>
                        <a:gd name="T20" fmla="*/ 30 w 52"/>
                        <a:gd name="T21" fmla="*/ 7 h 82"/>
                        <a:gd name="T22" fmla="*/ 22 w 52"/>
                        <a:gd name="T23" fmla="*/ 7 h 82"/>
                        <a:gd name="T24" fmla="*/ 15 w 52"/>
                        <a:gd name="T25" fmla="*/ 0 h 82"/>
                        <a:gd name="T26" fmla="*/ 15 w 52"/>
                        <a:gd name="T27" fmla="*/ 7 h 82"/>
                        <a:gd name="T28" fmla="*/ 7 w 52"/>
                        <a:gd name="T29" fmla="*/ 7 h 82"/>
                        <a:gd name="T30" fmla="*/ 7 w 52"/>
                        <a:gd name="T31" fmla="*/ 15 h 82"/>
                        <a:gd name="T32" fmla="*/ 15 w 52"/>
                        <a:gd name="T33" fmla="*/ 15 h 82"/>
                        <a:gd name="T34" fmla="*/ 22 w 52"/>
                        <a:gd name="T35" fmla="*/ 15 h 82"/>
                        <a:gd name="T36" fmla="*/ 30 w 52"/>
                        <a:gd name="T37" fmla="*/ 22 h 82"/>
                        <a:gd name="T38" fmla="*/ 30 w 52"/>
                        <a:gd name="T39" fmla="*/ 30 h 82"/>
                        <a:gd name="T40" fmla="*/ 22 w 52"/>
                        <a:gd name="T41" fmla="*/ 37 h 82"/>
                        <a:gd name="T42" fmla="*/ 15 w 52"/>
                        <a:gd name="T43" fmla="*/ 52 h 82"/>
                        <a:gd name="T44" fmla="*/ 7 w 52"/>
                        <a:gd name="T45" fmla="*/ 60 h 82"/>
                        <a:gd name="T46" fmla="*/ 0 w 52"/>
                        <a:gd name="T47" fmla="*/ 74 h 82"/>
                        <a:gd name="T48" fmla="*/ 0 w 52"/>
                        <a:gd name="T49" fmla="*/ 82 h 8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2"/>
                        <a:gd name="T77" fmla="*/ 52 w 52"/>
                        <a:gd name="T78" fmla="*/ 82 h 8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2">
                          <a:moveTo>
                            <a:pt x="0" y="82"/>
                          </a:moveTo>
                          <a:lnTo>
                            <a:pt x="7" y="82"/>
                          </a:lnTo>
                          <a:lnTo>
                            <a:pt x="7" y="74"/>
                          </a:lnTo>
                          <a:lnTo>
                            <a:pt x="15" y="67"/>
                          </a:lnTo>
                          <a:lnTo>
                            <a:pt x="22" y="52"/>
                          </a:lnTo>
                          <a:lnTo>
                            <a:pt x="30" y="45"/>
                          </a:lnTo>
                          <a:lnTo>
                            <a:pt x="37" y="37"/>
                          </a:lnTo>
                          <a:lnTo>
                            <a:pt x="45" y="37"/>
                          </a:lnTo>
                          <a:lnTo>
                            <a:pt x="52" y="22"/>
                          </a:lnTo>
                          <a:lnTo>
                            <a:pt x="37" y="15"/>
                          </a:lnTo>
                          <a:lnTo>
                            <a:pt x="30" y="7"/>
                          </a:lnTo>
                          <a:lnTo>
                            <a:pt x="22" y="7"/>
                          </a:lnTo>
                          <a:lnTo>
                            <a:pt x="15" y="0"/>
                          </a:lnTo>
                          <a:lnTo>
                            <a:pt x="15" y="7"/>
                          </a:lnTo>
                          <a:lnTo>
                            <a:pt x="7" y="7"/>
                          </a:lnTo>
                          <a:lnTo>
                            <a:pt x="7" y="15"/>
                          </a:lnTo>
                          <a:lnTo>
                            <a:pt x="15" y="15"/>
                          </a:lnTo>
                          <a:lnTo>
                            <a:pt x="22" y="15"/>
                          </a:lnTo>
                          <a:lnTo>
                            <a:pt x="30" y="22"/>
                          </a:lnTo>
                          <a:lnTo>
                            <a:pt x="30" y="30"/>
                          </a:lnTo>
                          <a:lnTo>
                            <a:pt x="22" y="37"/>
                          </a:lnTo>
                          <a:lnTo>
                            <a:pt x="15" y="52"/>
                          </a:lnTo>
                          <a:lnTo>
                            <a:pt x="7" y="60"/>
                          </a:lnTo>
                          <a:lnTo>
                            <a:pt x="0" y="74"/>
                          </a:lnTo>
                          <a:lnTo>
                            <a:pt x="0" y="82"/>
                          </a:lnTo>
                          <a:close/>
                        </a:path>
                      </a:pathLst>
                    </a:custGeom>
                    <a:noFill/>
                    <a:ln w="11113">
                      <a:solidFill>
                        <a:srgbClr val="000000"/>
                      </a:solidFill>
                      <a:prstDash val="solid"/>
                      <a:round/>
                      <a:headEnd/>
                      <a:tailEnd/>
                    </a:ln>
                  </p:spPr>
                  <p:txBody>
                    <a:bodyPr/>
                    <a:lstStyle/>
                    <a:p>
                      <a:endParaRPr lang="en-GB"/>
                    </a:p>
                  </p:txBody>
                </p:sp>
                <p:grpSp>
                  <p:nvGrpSpPr>
                    <p:cNvPr id="31832" name="Group 718"/>
                    <p:cNvGrpSpPr>
                      <a:grpSpLocks/>
                    </p:cNvGrpSpPr>
                    <p:nvPr/>
                  </p:nvGrpSpPr>
                  <p:grpSpPr bwMode="auto">
                    <a:xfrm>
                      <a:off x="1745" y="3107"/>
                      <a:ext cx="23" cy="23"/>
                      <a:chOff x="1745" y="3107"/>
                      <a:chExt cx="23" cy="23"/>
                    </a:xfrm>
                  </p:grpSpPr>
                  <p:sp>
                    <p:nvSpPr>
                      <p:cNvPr id="31839" name="Freeform 719"/>
                      <p:cNvSpPr>
                        <a:spLocks/>
                      </p:cNvSpPr>
                      <p:nvPr/>
                    </p:nvSpPr>
                    <p:spPr bwMode="auto">
                      <a:xfrm>
                        <a:off x="1753" y="3115"/>
                        <a:ext cx="15" cy="15"/>
                      </a:xfrm>
                      <a:custGeom>
                        <a:avLst/>
                        <a:gdLst>
                          <a:gd name="T0" fmla="*/ 15 w 15"/>
                          <a:gd name="T1" fmla="*/ 7 h 15"/>
                          <a:gd name="T2" fmla="*/ 7 w 15"/>
                          <a:gd name="T3" fmla="*/ 7 h 15"/>
                          <a:gd name="T4" fmla="*/ 7 w 15"/>
                          <a:gd name="T5" fmla="*/ 0 h 15"/>
                          <a:gd name="T6" fmla="*/ 0 w 15"/>
                          <a:gd name="T7" fmla="*/ 0 h 15"/>
                          <a:gd name="T8" fmla="*/ 0 w 15"/>
                          <a:gd name="T9" fmla="*/ 7 h 15"/>
                          <a:gd name="T10" fmla="*/ 7 w 15"/>
                          <a:gd name="T11" fmla="*/ 7 h 15"/>
                          <a:gd name="T12" fmla="*/ 15 w 15"/>
                          <a:gd name="T13" fmla="*/ 7 h 15"/>
                          <a:gd name="T14" fmla="*/ 15 w 15"/>
                          <a:gd name="T15" fmla="*/ 15 h 15"/>
                          <a:gd name="T16" fmla="*/ 15 w 15"/>
                          <a:gd name="T17" fmla="*/ 7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7"/>
                            </a:moveTo>
                            <a:lnTo>
                              <a:pt x="7" y="7"/>
                            </a:lnTo>
                            <a:lnTo>
                              <a:pt x="7" y="0"/>
                            </a:lnTo>
                            <a:lnTo>
                              <a:pt x="0" y="0"/>
                            </a:lnTo>
                            <a:lnTo>
                              <a:pt x="0" y="7"/>
                            </a:lnTo>
                            <a:lnTo>
                              <a:pt x="7" y="7"/>
                            </a:lnTo>
                            <a:lnTo>
                              <a:pt x="15" y="7"/>
                            </a:lnTo>
                            <a:lnTo>
                              <a:pt x="15" y="15"/>
                            </a:lnTo>
                            <a:lnTo>
                              <a:pt x="15" y="7"/>
                            </a:lnTo>
                            <a:close/>
                          </a:path>
                        </a:pathLst>
                      </a:custGeom>
                      <a:solidFill>
                        <a:srgbClr val="FFFFFF"/>
                      </a:solidFill>
                      <a:ln w="9525">
                        <a:noFill/>
                        <a:round/>
                        <a:headEnd/>
                        <a:tailEnd/>
                      </a:ln>
                    </p:spPr>
                    <p:txBody>
                      <a:bodyPr/>
                      <a:lstStyle/>
                      <a:p>
                        <a:endParaRPr lang="en-GB"/>
                      </a:p>
                    </p:txBody>
                  </p:sp>
                  <p:sp>
                    <p:nvSpPr>
                      <p:cNvPr id="31840" name="Freeform 720"/>
                      <p:cNvSpPr>
                        <a:spLocks/>
                      </p:cNvSpPr>
                      <p:nvPr/>
                    </p:nvSpPr>
                    <p:spPr bwMode="auto">
                      <a:xfrm>
                        <a:off x="1749" y="3111"/>
                        <a:ext cx="15" cy="15"/>
                      </a:xfrm>
                      <a:custGeom>
                        <a:avLst/>
                        <a:gdLst>
                          <a:gd name="T0" fmla="*/ 15 w 15"/>
                          <a:gd name="T1" fmla="*/ 8 h 15"/>
                          <a:gd name="T2" fmla="*/ 7 w 15"/>
                          <a:gd name="T3" fmla="*/ 0 h 15"/>
                          <a:gd name="T4" fmla="*/ 0 w 15"/>
                          <a:gd name="T5" fmla="*/ 0 h 15"/>
                          <a:gd name="T6" fmla="*/ 0 w 15"/>
                          <a:gd name="T7" fmla="*/ 8 h 15"/>
                          <a:gd name="T8" fmla="*/ 7 w 15"/>
                          <a:gd name="T9" fmla="*/ 8 h 15"/>
                          <a:gd name="T10" fmla="*/ 15 w 15"/>
                          <a:gd name="T11" fmla="*/ 8 h 15"/>
                          <a:gd name="T12" fmla="*/ 15 w 15"/>
                          <a:gd name="T13" fmla="*/ 15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8"/>
                            </a:moveTo>
                            <a:lnTo>
                              <a:pt x="7" y="0"/>
                            </a:lnTo>
                            <a:lnTo>
                              <a:pt x="0" y="0"/>
                            </a:lnTo>
                            <a:lnTo>
                              <a:pt x="0" y="8"/>
                            </a:lnTo>
                            <a:lnTo>
                              <a:pt x="7" y="8"/>
                            </a:lnTo>
                            <a:lnTo>
                              <a:pt x="15" y="8"/>
                            </a:lnTo>
                            <a:lnTo>
                              <a:pt x="15" y="15"/>
                            </a:lnTo>
                          </a:path>
                        </a:pathLst>
                      </a:custGeom>
                      <a:noFill/>
                      <a:ln w="11113">
                        <a:solidFill>
                          <a:srgbClr val="000000"/>
                        </a:solidFill>
                        <a:prstDash val="solid"/>
                        <a:round/>
                        <a:headEnd/>
                        <a:tailEnd/>
                      </a:ln>
                    </p:spPr>
                    <p:txBody>
                      <a:bodyPr/>
                      <a:lstStyle/>
                      <a:p>
                        <a:endParaRPr lang="en-GB"/>
                      </a:p>
                    </p:txBody>
                  </p:sp>
                  <p:sp>
                    <p:nvSpPr>
                      <p:cNvPr id="31841" name="Line 721"/>
                      <p:cNvSpPr>
                        <a:spLocks noChangeShapeType="1"/>
                      </p:cNvSpPr>
                      <p:nvPr/>
                    </p:nvSpPr>
                    <p:spPr bwMode="auto">
                      <a:xfrm flipV="1">
                        <a:off x="1753" y="3115"/>
                        <a:ext cx="3" cy="3"/>
                      </a:xfrm>
                      <a:prstGeom prst="line">
                        <a:avLst/>
                      </a:prstGeom>
                      <a:noFill/>
                      <a:ln w="7938">
                        <a:solidFill>
                          <a:srgbClr val="000000"/>
                        </a:solidFill>
                        <a:round/>
                        <a:headEnd/>
                        <a:tailEnd/>
                      </a:ln>
                    </p:spPr>
                    <p:txBody>
                      <a:bodyPr/>
                      <a:lstStyle/>
                      <a:p>
                        <a:endParaRPr lang="en-GB"/>
                      </a:p>
                    </p:txBody>
                  </p:sp>
                  <p:sp>
                    <p:nvSpPr>
                      <p:cNvPr id="31842" name="Line 722"/>
                      <p:cNvSpPr>
                        <a:spLocks noChangeShapeType="1"/>
                      </p:cNvSpPr>
                      <p:nvPr/>
                    </p:nvSpPr>
                    <p:spPr bwMode="auto">
                      <a:xfrm flipV="1">
                        <a:off x="1745" y="3107"/>
                        <a:ext cx="11" cy="11"/>
                      </a:xfrm>
                      <a:prstGeom prst="line">
                        <a:avLst/>
                      </a:prstGeom>
                      <a:noFill/>
                      <a:ln w="7938">
                        <a:solidFill>
                          <a:srgbClr val="000000"/>
                        </a:solidFill>
                        <a:round/>
                        <a:headEnd/>
                        <a:tailEnd/>
                      </a:ln>
                    </p:spPr>
                    <p:txBody>
                      <a:bodyPr/>
                      <a:lstStyle/>
                      <a:p>
                        <a:endParaRPr lang="en-GB"/>
                      </a:p>
                    </p:txBody>
                  </p:sp>
                </p:grpSp>
                <p:sp>
                  <p:nvSpPr>
                    <p:cNvPr id="31833" name="AutoShape 723"/>
                    <p:cNvSpPr>
                      <a:spLocks noChangeArrowheads="1"/>
                    </p:cNvSpPr>
                    <p:nvPr/>
                  </p:nvSpPr>
                  <p:spPr bwMode="auto">
                    <a:xfrm>
                      <a:off x="1760" y="3145"/>
                      <a:ext cx="15" cy="15"/>
                    </a:xfrm>
                    <a:prstGeom prst="roundRect">
                      <a:avLst>
                        <a:gd name="adj" fmla="val 0"/>
                      </a:avLst>
                    </a:prstGeom>
                    <a:solidFill>
                      <a:srgbClr val="000000"/>
                    </a:solidFill>
                    <a:ln w="9525">
                      <a:noFill/>
                      <a:round/>
                      <a:headEnd/>
                      <a:tailEnd/>
                    </a:ln>
                  </p:spPr>
                  <p:txBody>
                    <a:bodyPr/>
                    <a:lstStyle/>
                    <a:p>
                      <a:endParaRPr lang="en-GB"/>
                    </a:p>
                  </p:txBody>
                </p:sp>
                <p:sp>
                  <p:nvSpPr>
                    <p:cNvPr id="31834" name="Freeform 724"/>
                    <p:cNvSpPr>
                      <a:spLocks/>
                    </p:cNvSpPr>
                    <p:nvPr/>
                  </p:nvSpPr>
                  <p:spPr bwMode="auto">
                    <a:xfrm>
                      <a:off x="1756" y="3141"/>
                      <a:ext cx="8" cy="8"/>
                    </a:xfrm>
                    <a:custGeom>
                      <a:avLst/>
                      <a:gdLst>
                        <a:gd name="T0" fmla="*/ 0 w 8"/>
                        <a:gd name="T1" fmla="*/ 0 h 8"/>
                        <a:gd name="T2" fmla="*/ 8 w 8"/>
                        <a:gd name="T3" fmla="*/ 8 h 8"/>
                        <a:gd name="T4" fmla="*/ 8 w 8"/>
                        <a:gd name="T5" fmla="*/ 8 h 8"/>
                        <a:gd name="T6" fmla="*/ 0 w 8"/>
                        <a:gd name="T7" fmla="*/ 8 h 8"/>
                        <a:gd name="T8" fmla="*/ 0 w 8"/>
                        <a:gd name="T9" fmla="*/ 0 h 8"/>
                        <a:gd name="T10" fmla="*/ 0 60000 65536"/>
                        <a:gd name="T11" fmla="*/ 0 60000 65536"/>
                        <a:gd name="T12" fmla="*/ 0 60000 65536"/>
                        <a:gd name="T13" fmla="*/ 0 60000 65536"/>
                        <a:gd name="T14" fmla="*/ 0 60000 65536"/>
                        <a:gd name="T15" fmla="*/ 0 w 8"/>
                        <a:gd name="T16" fmla="*/ 0 h 8"/>
                        <a:gd name="T17" fmla="*/ 8 w 8"/>
                        <a:gd name="T18" fmla="*/ 8 h 8"/>
                      </a:gdLst>
                      <a:ahLst/>
                      <a:cxnLst>
                        <a:cxn ang="T10">
                          <a:pos x="T0" y="T1"/>
                        </a:cxn>
                        <a:cxn ang="T11">
                          <a:pos x="T2" y="T3"/>
                        </a:cxn>
                        <a:cxn ang="T12">
                          <a:pos x="T4" y="T5"/>
                        </a:cxn>
                        <a:cxn ang="T13">
                          <a:pos x="T6" y="T7"/>
                        </a:cxn>
                        <a:cxn ang="T14">
                          <a:pos x="T8" y="T9"/>
                        </a:cxn>
                      </a:cxnLst>
                      <a:rect l="T15" t="T16" r="T17" b="T18"/>
                      <a:pathLst>
                        <a:path w="8" h="8">
                          <a:moveTo>
                            <a:pt x="0" y="0"/>
                          </a:moveTo>
                          <a:lnTo>
                            <a:pt x="8" y="8"/>
                          </a:lnTo>
                          <a:lnTo>
                            <a:pt x="0" y="8"/>
                          </a:lnTo>
                          <a:lnTo>
                            <a:pt x="0" y="0"/>
                          </a:lnTo>
                          <a:close/>
                        </a:path>
                      </a:pathLst>
                    </a:custGeom>
                    <a:noFill/>
                    <a:ln w="11113">
                      <a:solidFill>
                        <a:srgbClr val="000000"/>
                      </a:solidFill>
                      <a:prstDash val="solid"/>
                      <a:round/>
                      <a:headEnd/>
                      <a:tailEnd/>
                    </a:ln>
                  </p:spPr>
                  <p:txBody>
                    <a:bodyPr/>
                    <a:lstStyle/>
                    <a:p>
                      <a:endParaRPr lang="en-GB"/>
                    </a:p>
                  </p:txBody>
                </p:sp>
                <p:sp>
                  <p:nvSpPr>
                    <p:cNvPr id="31835" name="Freeform 725"/>
                    <p:cNvSpPr>
                      <a:spLocks/>
                    </p:cNvSpPr>
                    <p:nvPr/>
                  </p:nvSpPr>
                  <p:spPr bwMode="auto">
                    <a:xfrm>
                      <a:off x="1738" y="3137"/>
                      <a:ext cx="37" cy="45"/>
                    </a:xfrm>
                    <a:custGeom>
                      <a:avLst/>
                      <a:gdLst>
                        <a:gd name="T0" fmla="*/ 0 w 37"/>
                        <a:gd name="T1" fmla="*/ 45 h 45"/>
                        <a:gd name="T2" fmla="*/ 0 w 37"/>
                        <a:gd name="T3" fmla="*/ 38 h 45"/>
                        <a:gd name="T4" fmla="*/ 7 w 37"/>
                        <a:gd name="T5" fmla="*/ 30 h 45"/>
                        <a:gd name="T6" fmla="*/ 15 w 37"/>
                        <a:gd name="T7" fmla="*/ 23 h 45"/>
                        <a:gd name="T8" fmla="*/ 22 w 37"/>
                        <a:gd name="T9" fmla="*/ 8 h 45"/>
                        <a:gd name="T10" fmla="*/ 30 w 37"/>
                        <a:gd name="T11" fmla="*/ 0 h 45"/>
                        <a:gd name="T12" fmla="*/ 37 w 37"/>
                        <a:gd name="T13" fmla="*/ 0 h 45"/>
                        <a:gd name="T14" fmla="*/ 0 60000 65536"/>
                        <a:gd name="T15" fmla="*/ 0 60000 65536"/>
                        <a:gd name="T16" fmla="*/ 0 60000 65536"/>
                        <a:gd name="T17" fmla="*/ 0 60000 65536"/>
                        <a:gd name="T18" fmla="*/ 0 60000 65536"/>
                        <a:gd name="T19" fmla="*/ 0 60000 65536"/>
                        <a:gd name="T20" fmla="*/ 0 60000 65536"/>
                        <a:gd name="T21" fmla="*/ 0 w 37"/>
                        <a:gd name="T22" fmla="*/ 0 h 45"/>
                        <a:gd name="T23" fmla="*/ 37 w 3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45">
                          <a:moveTo>
                            <a:pt x="0" y="45"/>
                          </a:moveTo>
                          <a:lnTo>
                            <a:pt x="0" y="38"/>
                          </a:lnTo>
                          <a:lnTo>
                            <a:pt x="7" y="30"/>
                          </a:lnTo>
                          <a:lnTo>
                            <a:pt x="15" y="23"/>
                          </a:lnTo>
                          <a:lnTo>
                            <a:pt x="22" y="8"/>
                          </a:lnTo>
                          <a:lnTo>
                            <a:pt x="30" y="0"/>
                          </a:lnTo>
                          <a:lnTo>
                            <a:pt x="37" y="0"/>
                          </a:lnTo>
                        </a:path>
                      </a:pathLst>
                    </a:custGeom>
                    <a:noFill/>
                    <a:ln w="23813">
                      <a:solidFill>
                        <a:srgbClr val="BFBFBF"/>
                      </a:solidFill>
                      <a:prstDash val="solid"/>
                      <a:round/>
                      <a:headEnd/>
                      <a:tailEnd/>
                    </a:ln>
                  </p:spPr>
                  <p:txBody>
                    <a:bodyPr/>
                    <a:lstStyle/>
                    <a:p>
                      <a:endParaRPr lang="en-GB"/>
                    </a:p>
                  </p:txBody>
                </p:sp>
                <p:sp>
                  <p:nvSpPr>
                    <p:cNvPr id="31836" name="Rectangle 726"/>
                    <p:cNvSpPr>
                      <a:spLocks noChangeArrowheads="1"/>
                    </p:cNvSpPr>
                    <p:nvPr/>
                  </p:nvSpPr>
                  <p:spPr bwMode="auto">
                    <a:xfrm>
                      <a:off x="1760" y="3145"/>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837" name="Freeform 727"/>
                    <p:cNvSpPr>
                      <a:spLocks/>
                    </p:cNvSpPr>
                    <p:nvPr/>
                  </p:nvSpPr>
                  <p:spPr bwMode="auto">
                    <a:xfrm>
                      <a:off x="1768" y="3122"/>
                      <a:ext cx="30" cy="45"/>
                    </a:xfrm>
                    <a:custGeom>
                      <a:avLst/>
                      <a:gdLst>
                        <a:gd name="T0" fmla="*/ 30 w 30"/>
                        <a:gd name="T1" fmla="*/ 30 h 45"/>
                        <a:gd name="T2" fmla="*/ 30 w 30"/>
                        <a:gd name="T3" fmla="*/ 23 h 45"/>
                        <a:gd name="T4" fmla="*/ 22 w 30"/>
                        <a:gd name="T5" fmla="*/ 8 h 45"/>
                        <a:gd name="T6" fmla="*/ 7 w 30"/>
                        <a:gd name="T7" fmla="*/ 0 h 45"/>
                        <a:gd name="T8" fmla="*/ 0 w 30"/>
                        <a:gd name="T9" fmla="*/ 0 h 45"/>
                        <a:gd name="T10" fmla="*/ 0 w 30"/>
                        <a:gd name="T11" fmla="*/ 8 h 45"/>
                        <a:gd name="T12" fmla="*/ 0 w 30"/>
                        <a:gd name="T13" fmla="*/ 15 h 45"/>
                        <a:gd name="T14" fmla="*/ 0 w 30"/>
                        <a:gd name="T15" fmla="*/ 23 h 45"/>
                        <a:gd name="T16" fmla="*/ 7 w 30"/>
                        <a:gd name="T17" fmla="*/ 23 h 45"/>
                        <a:gd name="T18" fmla="*/ 15 w 30"/>
                        <a:gd name="T19" fmla="*/ 23 h 45"/>
                        <a:gd name="T20" fmla="*/ 22 w 30"/>
                        <a:gd name="T21" fmla="*/ 30 h 45"/>
                        <a:gd name="T22" fmla="*/ 22 w 30"/>
                        <a:gd name="T23" fmla="*/ 38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3"/>
                          </a:lnTo>
                          <a:lnTo>
                            <a:pt x="22" y="8"/>
                          </a:lnTo>
                          <a:lnTo>
                            <a:pt x="7" y="0"/>
                          </a:lnTo>
                          <a:lnTo>
                            <a:pt x="0" y="0"/>
                          </a:lnTo>
                          <a:lnTo>
                            <a:pt x="0" y="8"/>
                          </a:lnTo>
                          <a:lnTo>
                            <a:pt x="0" y="15"/>
                          </a:lnTo>
                          <a:lnTo>
                            <a:pt x="0" y="23"/>
                          </a:lnTo>
                          <a:lnTo>
                            <a:pt x="7" y="23"/>
                          </a:lnTo>
                          <a:lnTo>
                            <a:pt x="15" y="23"/>
                          </a:lnTo>
                          <a:lnTo>
                            <a:pt x="22" y="30"/>
                          </a:lnTo>
                          <a:lnTo>
                            <a:pt x="22" y="38"/>
                          </a:lnTo>
                          <a:lnTo>
                            <a:pt x="22" y="45"/>
                          </a:lnTo>
                          <a:lnTo>
                            <a:pt x="30" y="30"/>
                          </a:lnTo>
                          <a:close/>
                        </a:path>
                      </a:pathLst>
                    </a:custGeom>
                    <a:solidFill>
                      <a:srgbClr val="FFFFFF"/>
                    </a:solidFill>
                    <a:ln w="9525">
                      <a:noFill/>
                      <a:round/>
                      <a:headEnd/>
                      <a:tailEnd/>
                    </a:ln>
                  </p:spPr>
                  <p:txBody>
                    <a:bodyPr/>
                    <a:lstStyle/>
                    <a:p>
                      <a:endParaRPr lang="en-GB"/>
                    </a:p>
                  </p:txBody>
                </p:sp>
                <p:sp>
                  <p:nvSpPr>
                    <p:cNvPr id="31838" name="Freeform 728"/>
                    <p:cNvSpPr>
                      <a:spLocks/>
                    </p:cNvSpPr>
                    <p:nvPr/>
                  </p:nvSpPr>
                  <p:spPr bwMode="auto">
                    <a:xfrm>
                      <a:off x="1764" y="3119"/>
                      <a:ext cx="30" cy="45"/>
                    </a:xfrm>
                    <a:custGeom>
                      <a:avLst/>
                      <a:gdLst>
                        <a:gd name="T0" fmla="*/ 30 w 30"/>
                        <a:gd name="T1" fmla="*/ 30 h 45"/>
                        <a:gd name="T2" fmla="*/ 30 w 30"/>
                        <a:gd name="T3" fmla="*/ 22 h 45"/>
                        <a:gd name="T4" fmla="*/ 22 w 30"/>
                        <a:gd name="T5" fmla="*/ 7 h 45"/>
                        <a:gd name="T6" fmla="*/ 7 w 30"/>
                        <a:gd name="T7" fmla="*/ 0 h 45"/>
                        <a:gd name="T8" fmla="*/ 0 w 30"/>
                        <a:gd name="T9" fmla="*/ 0 h 45"/>
                        <a:gd name="T10" fmla="*/ 0 w 30"/>
                        <a:gd name="T11" fmla="*/ 7 h 45"/>
                        <a:gd name="T12" fmla="*/ 0 w 30"/>
                        <a:gd name="T13" fmla="*/ 15 h 45"/>
                        <a:gd name="T14" fmla="*/ 0 w 30"/>
                        <a:gd name="T15" fmla="*/ 22 h 45"/>
                        <a:gd name="T16" fmla="*/ 7 w 30"/>
                        <a:gd name="T17" fmla="*/ 22 h 45"/>
                        <a:gd name="T18" fmla="*/ 15 w 30"/>
                        <a:gd name="T19" fmla="*/ 22 h 45"/>
                        <a:gd name="T20" fmla="*/ 22 w 30"/>
                        <a:gd name="T21" fmla="*/ 30 h 45"/>
                        <a:gd name="T22" fmla="*/ 22 w 30"/>
                        <a:gd name="T23" fmla="*/ 37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2"/>
                          </a:lnTo>
                          <a:lnTo>
                            <a:pt x="22" y="7"/>
                          </a:lnTo>
                          <a:lnTo>
                            <a:pt x="7" y="0"/>
                          </a:lnTo>
                          <a:lnTo>
                            <a:pt x="0" y="0"/>
                          </a:lnTo>
                          <a:lnTo>
                            <a:pt x="0" y="7"/>
                          </a:lnTo>
                          <a:lnTo>
                            <a:pt x="0" y="15"/>
                          </a:lnTo>
                          <a:lnTo>
                            <a:pt x="0" y="22"/>
                          </a:lnTo>
                          <a:lnTo>
                            <a:pt x="7" y="22"/>
                          </a:lnTo>
                          <a:lnTo>
                            <a:pt x="15" y="22"/>
                          </a:lnTo>
                          <a:lnTo>
                            <a:pt x="22" y="30"/>
                          </a:lnTo>
                          <a:lnTo>
                            <a:pt x="22" y="37"/>
                          </a:lnTo>
                          <a:lnTo>
                            <a:pt x="22" y="45"/>
                          </a:lnTo>
                          <a:lnTo>
                            <a:pt x="30" y="30"/>
                          </a:lnTo>
                          <a:close/>
                        </a:path>
                      </a:pathLst>
                    </a:custGeom>
                    <a:noFill/>
                    <a:ln w="11113">
                      <a:solidFill>
                        <a:srgbClr val="000000"/>
                      </a:solidFill>
                      <a:prstDash val="solid"/>
                      <a:round/>
                      <a:headEnd/>
                      <a:tailEnd/>
                    </a:ln>
                  </p:spPr>
                  <p:txBody>
                    <a:bodyPr/>
                    <a:lstStyle/>
                    <a:p>
                      <a:endParaRPr lang="en-GB"/>
                    </a:p>
                  </p:txBody>
                </p:sp>
              </p:grpSp>
              <p:grpSp>
                <p:nvGrpSpPr>
                  <p:cNvPr id="31826" name="Group 729"/>
                  <p:cNvGrpSpPr>
                    <a:grpSpLocks/>
                  </p:cNvGrpSpPr>
                  <p:nvPr/>
                </p:nvGrpSpPr>
                <p:grpSpPr bwMode="auto">
                  <a:xfrm>
                    <a:off x="1682" y="3178"/>
                    <a:ext cx="63" cy="79"/>
                    <a:chOff x="1682" y="3178"/>
                    <a:chExt cx="63" cy="79"/>
                  </a:xfrm>
                </p:grpSpPr>
                <p:sp>
                  <p:nvSpPr>
                    <p:cNvPr id="31827" name="Freeform 730"/>
                    <p:cNvSpPr>
                      <a:spLocks/>
                    </p:cNvSpPr>
                    <p:nvPr/>
                  </p:nvSpPr>
                  <p:spPr bwMode="auto">
                    <a:xfrm>
                      <a:off x="1685" y="3182"/>
                      <a:ext cx="60" cy="75"/>
                    </a:xfrm>
                    <a:custGeom>
                      <a:avLst/>
                      <a:gdLst>
                        <a:gd name="T0" fmla="*/ 8 w 60"/>
                        <a:gd name="T1" fmla="*/ 75 h 75"/>
                        <a:gd name="T2" fmla="*/ 0 w 60"/>
                        <a:gd name="T3" fmla="*/ 75 h 75"/>
                        <a:gd name="T4" fmla="*/ 0 w 60"/>
                        <a:gd name="T5" fmla="*/ 68 h 75"/>
                        <a:gd name="T6" fmla="*/ 8 w 60"/>
                        <a:gd name="T7" fmla="*/ 60 h 75"/>
                        <a:gd name="T8" fmla="*/ 8 w 60"/>
                        <a:gd name="T9" fmla="*/ 53 h 75"/>
                        <a:gd name="T10" fmla="*/ 15 w 60"/>
                        <a:gd name="T11" fmla="*/ 53 h 75"/>
                        <a:gd name="T12" fmla="*/ 15 w 60"/>
                        <a:gd name="T13" fmla="*/ 45 h 75"/>
                        <a:gd name="T14" fmla="*/ 23 w 60"/>
                        <a:gd name="T15" fmla="*/ 38 h 75"/>
                        <a:gd name="T16" fmla="*/ 30 w 60"/>
                        <a:gd name="T17" fmla="*/ 30 h 75"/>
                        <a:gd name="T18" fmla="*/ 38 w 60"/>
                        <a:gd name="T19" fmla="*/ 23 h 75"/>
                        <a:gd name="T20" fmla="*/ 38 w 60"/>
                        <a:gd name="T21" fmla="*/ 15 h 75"/>
                        <a:gd name="T22" fmla="*/ 45 w 60"/>
                        <a:gd name="T23" fmla="*/ 8 h 75"/>
                        <a:gd name="T24" fmla="*/ 45 w 60"/>
                        <a:gd name="T25" fmla="*/ 0 h 75"/>
                        <a:gd name="T26" fmla="*/ 53 w 60"/>
                        <a:gd name="T27" fmla="*/ 0 h 75"/>
                        <a:gd name="T28" fmla="*/ 53 w 60"/>
                        <a:gd name="T29" fmla="*/ 8 h 75"/>
                        <a:gd name="T30" fmla="*/ 60 w 60"/>
                        <a:gd name="T31" fmla="*/ 8 h 75"/>
                        <a:gd name="T32" fmla="*/ 53 w 60"/>
                        <a:gd name="T33" fmla="*/ 15 h 75"/>
                        <a:gd name="T34" fmla="*/ 53 w 60"/>
                        <a:gd name="T35" fmla="*/ 23 h 75"/>
                        <a:gd name="T36" fmla="*/ 45 w 60"/>
                        <a:gd name="T37" fmla="*/ 30 h 75"/>
                        <a:gd name="T38" fmla="*/ 38 w 60"/>
                        <a:gd name="T39" fmla="*/ 38 h 75"/>
                        <a:gd name="T40" fmla="*/ 38 w 60"/>
                        <a:gd name="T41" fmla="*/ 45 h 75"/>
                        <a:gd name="T42" fmla="*/ 30 w 60"/>
                        <a:gd name="T43" fmla="*/ 53 h 75"/>
                        <a:gd name="T44" fmla="*/ 23 w 60"/>
                        <a:gd name="T45" fmla="*/ 60 h 75"/>
                        <a:gd name="T46" fmla="*/ 15 w 60"/>
                        <a:gd name="T47" fmla="*/ 75 h 75"/>
                        <a:gd name="T48" fmla="*/ 8 w 60"/>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0"/>
                        <a:gd name="T76" fmla="*/ 0 h 75"/>
                        <a:gd name="T77" fmla="*/ 60 w 60"/>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0" h="75">
                          <a:moveTo>
                            <a:pt x="8" y="75"/>
                          </a:moveTo>
                          <a:lnTo>
                            <a:pt x="0" y="75"/>
                          </a:lnTo>
                          <a:lnTo>
                            <a:pt x="0" y="68"/>
                          </a:lnTo>
                          <a:lnTo>
                            <a:pt x="8" y="60"/>
                          </a:lnTo>
                          <a:lnTo>
                            <a:pt x="8" y="53"/>
                          </a:lnTo>
                          <a:lnTo>
                            <a:pt x="15" y="53"/>
                          </a:lnTo>
                          <a:lnTo>
                            <a:pt x="15" y="45"/>
                          </a:lnTo>
                          <a:lnTo>
                            <a:pt x="23" y="38"/>
                          </a:lnTo>
                          <a:lnTo>
                            <a:pt x="30" y="30"/>
                          </a:lnTo>
                          <a:lnTo>
                            <a:pt x="38" y="23"/>
                          </a:lnTo>
                          <a:lnTo>
                            <a:pt x="38" y="15"/>
                          </a:lnTo>
                          <a:lnTo>
                            <a:pt x="45" y="8"/>
                          </a:lnTo>
                          <a:lnTo>
                            <a:pt x="45" y="0"/>
                          </a:lnTo>
                          <a:lnTo>
                            <a:pt x="53" y="0"/>
                          </a:lnTo>
                          <a:lnTo>
                            <a:pt x="53" y="8"/>
                          </a:lnTo>
                          <a:lnTo>
                            <a:pt x="60" y="8"/>
                          </a:lnTo>
                          <a:lnTo>
                            <a:pt x="53" y="15"/>
                          </a:lnTo>
                          <a:lnTo>
                            <a:pt x="53" y="23"/>
                          </a:lnTo>
                          <a:lnTo>
                            <a:pt x="45" y="30"/>
                          </a:lnTo>
                          <a:lnTo>
                            <a:pt x="38" y="38"/>
                          </a:lnTo>
                          <a:lnTo>
                            <a:pt x="38" y="45"/>
                          </a:lnTo>
                          <a:lnTo>
                            <a:pt x="30" y="53"/>
                          </a:lnTo>
                          <a:lnTo>
                            <a:pt x="23" y="60"/>
                          </a:lnTo>
                          <a:lnTo>
                            <a:pt x="15" y="75"/>
                          </a:lnTo>
                          <a:lnTo>
                            <a:pt x="8" y="75"/>
                          </a:lnTo>
                          <a:close/>
                        </a:path>
                      </a:pathLst>
                    </a:custGeom>
                    <a:solidFill>
                      <a:srgbClr val="000000"/>
                    </a:solidFill>
                    <a:ln w="9525">
                      <a:noFill/>
                      <a:round/>
                      <a:headEnd/>
                      <a:tailEnd/>
                    </a:ln>
                  </p:spPr>
                  <p:txBody>
                    <a:bodyPr/>
                    <a:lstStyle/>
                    <a:p>
                      <a:endParaRPr lang="en-GB"/>
                    </a:p>
                  </p:txBody>
                </p:sp>
                <p:sp>
                  <p:nvSpPr>
                    <p:cNvPr id="31828" name="Freeform 731"/>
                    <p:cNvSpPr>
                      <a:spLocks/>
                    </p:cNvSpPr>
                    <p:nvPr/>
                  </p:nvSpPr>
                  <p:spPr bwMode="auto">
                    <a:xfrm>
                      <a:off x="1682" y="3178"/>
                      <a:ext cx="59" cy="75"/>
                    </a:xfrm>
                    <a:custGeom>
                      <a:avLst/>
                      <a:gdLst>
                        <a:gd name="T0" fmla="*/ 7 w 59"/>
                        <a:gd name="T1" fmla="*/ 75 h 75"/>
                        <a:gd name="T2" fmla="*/ 0 w 59"/>
                        <a:gd name="T3" fmla="*/ 75 h 75"/>
                        <a:gd name="T4" fmla="*/ 0 w 59"/>
                        <a:gd name="T5" fmla="*/ 68 h 75"/>
                        <a:gd name="T6" fmla="*/ 7 w 59"/>
                        <a:gd name="T7" fmla="*/ 60 h 75"/>
                        <a:gd name="T8" fmla="*/ 7 w 59"/>
                        <a:gd name="T9" fmla="*/ 53 h 75"/>
                        <a:gd name="T10" fmla="*/ 15 w 59"/>
                        <a:gd name="T11" fmla="*/ 53 h 75"/>
                        <a:gd name="T12" fmla="*/ 15 w 59"/>
                        <a:gd name="T13" fmla="*/ 45 h 75"/>
                        <a:gd name="T14" fmla="*/ 22 w 59"/>
                        <a:gd name="T15" fmla="*/ 38 h 75"/>
                        <a:gd name="T16" fmla="*/ 30 w 59"/>
                        <a:gd name="T17" fmla="*/ 30 h 75"/>
                        <a:gd name="T18" fmla="*/ 37 w 59"/>
                        <a:gd name="T19" fmla="*/ 23 h 75"/>
                        <a:gd name="T20" fmla="*/ 44 w 59"/>
                        <a:gd name="T21" fmla="*/ 15 h 75"/>
                        <a:gd name="T22" fmla="*/ 44 w 59"/>
                        <a:gd name="T23" fmla="*/ 8 h 75"/>
                        <a:gd name="T24" fmla="*/ 44 w 59"/>
                        <a:gd name="T25" fmla="*/ 0 h 75"/>
                        <a:gd name="T26" fmla="*/ 52 w 59"/>
                        <a:gd name="T27" fmla="*/ 0 h 75"/>
                        <a:gd name="T28" fmla="*/ 52 w 59"/>
                        <a:gd name="T29" fmla="*/ 8 h 75"/>
                        <a:gd name="T30" fmla="*/ 59 w 59"/>
                        <a:gd name="T31" fmla="*/ 8 h 75"/>
                        <a:gd name="T32" fmla="*/ 59 w 59"/>
                        <a:gd name="T33" fmla="*/ 15 h 75"/>
                        <a:gd name="T34" fmla="*/ 52 w 59"/>
                        <a:gd name="T35" fmla="*/ 23 h 75"/>
                        <a:gd name="T36" fmla="*/ 44 w 59"/>
                        <a:gd name="T37" fmla="*/ 30 h 75"/>
                        <a:gd name="T38" fmla="*/ 37 w 59"/>
                        <a:gd name="T39" fmla="*/ 38 h 75"/>
                        <a:gd name="T40" fmla="*/ 37 w 59"/>
                        <a:gd name="T41" fmla="*/ 45 h 75"/>
                        <a:gd name="T42" fmla="*/ 30 w 59"/>
                        <a:gd name="T43" fmla="*/ 53 h 75"/>
                        <a:gd name="T44" fmla="*/ 22 w 59"/>
                        <a:gd name="T45" fmla="*/ 60 h 75"/>
                        <a:gd name="T46" fmla="*/ 15 w 59"/>
                        <a:gd name="T47" fmla="*/ 75 h 75"/>
                        <a:gd name="T48" fmla="*/ 7 w 59"/>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
                        <a:gd name="T76" fmla="*/ 0 h 75"/>
                        <a:gd name="T77" fmla="*/ 59 w 59"/>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 h="75">
                          <a:moveTo>
                            <a:pt x="7" y="75"/>
                          </a:moveTo>
                          <a:lnTo>
                            <a:pt x="0" y="75"/>
                          </a:lnTo>
                          <a:lnTo>
                            <a:pt x="0" y="68"/>
                          </a:lnTo>
                          <a:lnTo>
                            <a:pt x="7" y="60"/>
                          </a:lnTo>
                          <a:lnTo>
                            <a:pt x="7" y="53"/>
                          </a:lnTo>
                          <a:lnTo>
                            <a:pt x="15" y="53"/>
                          </a:lnTo>
                          <a:lnTo>
                            <a:pt x="15" y="45"/>
                          </a:lnTo>
                          <a:lnTo>
                            <a:pt x="22" y="38"/>
                          </a:lnTo>
                          <a:lnTo>
                            <a:pt x="30" y="30"/>
                          </a:lnTo>
                          <a:lnTo>
                            <a:pt x="37" y="23"/>
                          </a:lnTo>
                          <a:lnTo>
                            <a:pt x="44" y="15"/>
                          </a:lnTo>
                          <a:lnTo>
                            <a:pt x="44" y="8"/>
                          </a:lnTo>
                          <a:lnTo>
                            <a:pt x="44" y="0"/>
                          </a:lnTo>
                          <a:lnTo>
                            <a:pt x="52" y="0"/>
                          </a:lnTo>
                          <a:lnTo>
                            <a:pt x="52" y="8"/>
                          </a:lnTo>
                          <a:lnTo>
                            <a:pt x="59" y="8"/>
                          </a:lnTo>
                          <a:lnTo>
                            <a:pt x="59" y="15"/>
                          </a:lnTo>
                          <a:lnTo>
                            <a:pt x="52" y="23"/>
                          </a:lnTo>
                          <a:lnTo>
                            <a:pt x="44" y="30"/>
                          </a:lnTo>
                          <a:lnTo>
                            <a:pt x="37" y="38"/>
                          </a:lnTo>
                          <a:lnTo>
                            <a:pt x="37" y="45"/>
                          </a:lnTo>
                          <a:lnTo>
                            <a:pt x="30" y="53"/>
                          </a:lnTo>
                          <a:lnTo>
                            <a:pt x="22" y="60"/>
                          </a:lnTo>
                          <a:lnTo>
                            <a:pt x="15" y="75"/>
                          </a:lnTo>
                          <a:lnTo>
                            <a:pt x="7" y="75"/>
                          </a:lnTo>
                          <a:close/>
                        </a:path>
                      </a:pathLst>
                    </a:custGeom>
                    <a:noFill/>
                    <a:ln w="11113">
                      <a:solidFill>
                        <a:srgbClr val="000000"/>
                      </a:solidFill>
                      <a:prstDash val="solid"/>
                      <a:round/>
                      <a:headEnd/>
                      <a:tailEnd/>
                    </a:ln>
                  </p:spPr>
                  <p:txBody>
                    <a:bodyPr/>
                    <a:lstStyle/>
                    <a:p>
                      <a:endParaRPr lang="en-GB"/>
                    </a:p>
                  </p:txBody>
                </p:sp>
                <p:sp>
                  <p:nvSpPr>
                    <p:cNvPr id="31829" name="Freeform 732"/>
                    <p:cNvSpPr>
                      <a:spLocks/>
                    </p:cNvSpPr>
                    <p:nvPr/>
                  </p:nvSpPr>
                  <p:spPr bwMode="auto">
                    <a:xfrm>
                      <a:off x="1697" y="3186"/>
                      <a:ext cx="44" cy="67"/>
                    </a:xfrm>
                    <a:custGeom>
                      <a:avLst/>
                      <a:gdLst>
                        <a:gd name="T0" fmla="*/ 37 w 44"/>
                        <a:gd name="T1" fmla="*/ 0 h 67"/>
                        <a:gd name="T2" fmla="*/ 44 w 44"/>
                        <a:gd name="T3" fmla="*/ 0 h 67"/>
                        <a:gd name="T4" fmla="*/ 37 w 44"/>
                        <a:gd name="T5" fmla="*/ 7 h 67"/>
                        <a:gd name="T6" fmla="*/ 37 w 44"/>
                        <a:gd name="T7" fmla="*/ 15 h 67"/>
                        <a:gd name="T8" fmla="*/ 29 w 44"/>
                        <a:gd name="T9" fmla="*/ 22 h 67"/>
                        <a:gd name="T10" fmla="*/ 22 w 44"/>
                        <a:gd name="T11" fmla="*/ 30 h 67"/>
                        <a:gd name="T12" fmla="*/ 15 w 44"/>
                        <a:gd name="T13" fmla="*/ 37 h 67"/>
                        <a:gd name="T14" fmla="*/ 15 w 44"/>
                        <a:gd name="T15" fmla="*/ 45 h 67"/>
                        <a:gd name="T16" fmla="*/ 7 w 44"/>
                        <a:gd name="T17" fmla="*/ 52 h 67"/>
                        <a:gd name="T18" fmla="*/ 0 w 44"/>
                        <a:gd name="T19" fmla="*/ 67 h 6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
                        <a:gd name="T31" fmla="*/ 0 h 67"/>
                        <a:gd name="T32" fmla="*/ 44 w 44"/>
                        <a:gd name="T33" fmla="*/ 67 h 6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 h="67">
                          <a:moveTo>
                            <a:pt x="37" y="0"/>
                          </a:moveTo>
                          <a:lnTo>
                            <a:pt x="44" y="0"/>
                          </a:lnTo>
                          <a:lnTo>
                            <a:pt x="37" y="7"/>
                          </a:lnTo>
                          <a:lnTo>
                            <a:pt x="37" y="15"/>
                          </a:lnTo>
                          <a:lnTo>
                            <a:pt x="29" y="22"/>
                          </a:lnTo>
                          <a:lnTo>
                            <a:pt x="22" y="30"/>
                          </a:lnTo>
                          <a:lnTo>
                            <a:pt x="15" y="37"/>
                          </a:lnTo>
                          <a:lnTo>
                            <a:pt x="15" y="45"/>
                          </a:lnTo>
                          <a:lnTo>
                            <a:pt x="7" y="52"/>
                          </a:lnTo>
                          <a:lnTo>
                            <a:pt x="0" y="67"/>
                          </a:lnTo>
                        </a:path>
                      </a:pathLst>
                    </a:custGeom>
                    <a:noFill/>
                    <a:ln w="11113">
                      <a:solidFill>
                        <a:srgbClr val="FFFFFF"/>
                      </a:solidFill>
                      <a:prstDash val="solid"/>
                      <a:round/>
                      <a:headEnd/>
                      <a:tailEnd/>
                    </a:ln>
                  </p:spPr>
                  <p:txBody>
                    <a:bodyPr/>
                    <a:lstStyle/>
                    <a:p>
                      <a:endParaRPr lang="en-GB"/>
                    </a:p>
                  </p:txBody>
                </p:sp>
              </p:grpSp>
            </p:grpSp>
            <p:grpSp>
              <p:nvGrpSpPr>
                <p:cNvPr id="31800" name="Group 733"/>
                <p:cNvGrpSpPr>
                  <a:grpSpLocks/>
                </p:cNvGrpSpPr>
                <p:nvPr/>
              </p:nvGrpSpPr>
              <p:grpSpPr bwMode="auto">
                <a:xfrm>
                  <a:off x="1824" y="3096"/>
                  <a:ext cx="108" cy="169"/>
                  <a:chOff x="1824" y="3096"/>
                  <a:chExt cx="108" cy="169"/>
                </a:xfrm>
              </p:grpSpPr>
              <p:sp>
                <p:nvSpPr>
                  <p:cNvPr id="31811" name="Freeform 734"/>
                  <p:cNvSpPr>
                    <a:spLocks/>
                  </p:cNvSpPr>
                  <p:nvPr/>
                </p:nvSpPr>
                <p:spPr bwMode="auto">
                  <a:xfrm>
                    <a:off x="1888" y="3100"/>
                    <a:ext cx="15" cy="22"/>
                  </a:xfrm>
                  <a:custGeom>
                    <a:avLst/>
                    <a:gdLst>
                      <a:gd name="T0" fmla="*/ 0 w 15"/>
                      <a:gd name="T1" fmla="*/ 15 h 22"/>
                      <a:gd name="T2" fmla="*/ 7 w 15"/>
                      <a:gd name="T3" fmla="*/ 7 h 22"/>
                      <a:gd name="T4" fmla="*/ 15 w 15"/>
                      <a:gd name="T5" fmla="*/ 0 h 22"/>
                      <a:gd name="T6" fmla="*/ 15 w 15"/>
                      <a:gd name="T7" fmla="*/ 22 h 22"/>
                      <a:gd name="T8" fmla="*/ 0 w 15"/>
                      <a:gd name="T9" fmla="*/ 22 h 22"/>
                      <a:gd name="T10" fmla="*/ 0 w 15"/>
                      <a:gd name="T11" fmla="*/ 15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15"/>
                        </a:moveTo>
                        <a:lnTo>
                          <a:pt x="7" y="7"/>
                        </a:lnTo>
                        <a:lnTo>
                          <a:pt x="15" y="0"/>
                        </a:lnTo>
                        <a:lnTo>
                          <a:pt x="15" y="22"/>
                        </a:lnTo>
                        <a:lnTo>
                          <a:pt x="0" y="22"/>
                        </a:lnTo>
                        <a:lnTo>
                          <a:pt x="0" y="15"/>
                        </a:lnTo>
                        <a:close/>
                      </a:path>
                    </a:pathLst>
                  </a:custGeom>
                  <a:solidFill>
                    <a:srgbClr val="FFFFFF"/>
                  </a:solidFill>
                  <a:ln w="9525">
                    <a:noFill/>
                    <a:round/>
                    <a:headEnd/>
                    <a:tailEnd/>
                  </a:ln>
                </p:spPr>
                <p:txBody>
                  <a:bodyPr/>
                  <a:lstStyle/>
                  <a:p>
                    <a:endParaRPr lang="en-GB"/>
                  </a:p>
                </p:txBody>
              </p:sp>
              <p:sp>
                <p:nvSpPr>
                  <p:cNvPr id="31812" name="Freeform 735"/>
                  <p:cNvSpPr>
                    <a:spLocks/>
                  </p:cNvSpPr>
                  <p:nvPr/>
                </p:nvSpPr>
                <p:spPr bwMode="auto">
                  <a:xfrm>
                    <a:off x="1884" y="3096"/>
                    <a:ext cx="15" cy="23"/>
                  </a:xfrm>
                  <a:custGeom>
                    <a:avLst/>
                    <a:gdLst>
                      <a:gd name="T0" fmla="*/ 0 w 15"/>
                      <a:gd name="T1" fmla="*/ 15 h 23"/>
                      <a:gd name="T2" fmla="*/ 7 w 15"/>
                      <a:gd name="T3" fmla="*/ 8 h 23"/>
                      <a:gd name="T4" fmla="*/ 15 w 15"/>
                      <a:gd name="T5" fmla="*/ 0 h 23"/>
                      <a:gd name="T6" fmla="*/ 15 w 15"/>
                      <a:gd name="T7" fmla="*/ 15 h 23"/>
                      <a:gd name="T8" fmla="*/ 15 w 15"/>
                      <a:gd name="T9" fmla="*/ 23 h 23"/>
                      <a:gd name="T10" fmla="*/ 0 w 15"/>
                      <a:gd name="T11" fmla="*/ 23 h 23"/>
                      <a:gd name="T12" fmla="*/ 0 w 15"/>
                      <a:gd name="T13" fmla="*/ 15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15"/>
                        </a:moveTo>
                        <a:lnTo>
                          <a:pt x="7" y="8"/>
                        </a:lnTo>
                        <a:lnTo>
                          <a:pt x="15" y="0"/>
                        </a:lnTo>
                        <a:lnTo>
                          <a:pt x="15" y="15"/>
                        </a:lnTo>
                        <a:lnTo>
                          <a:pt x="15" y="23"/>
                        </a:lnTo>
                        <a:lnTo>
                          <a:pt x="0" y="23"/>
                        </a:lnTo>
                        <a:lnTo>
                          <a:pt x="0" y="15"/>
                        </a:lnTo>
                        <a:close/>
                      </a:path>
                    </a:pathLst>
                  </a:custGeom>
                  <a:noFill/>
                  <a:ln w="11113">
                    <a:solidFill>
                      <a:srgbClr val="000000"/>
                    </a:solidFill>
                    <a:prstDash val="solid"/>
                    <a:round/>
                    <a:headEnd/>
                    <a:tailEnd/>
                  </a:ln>
                </p:spPr>
                <p:txBody>
                  <a:bodyPr/>
                  <a:lstStyle/>
                  <a:p>
                    <a:endParaRPr lang="en-GB"/>
                  </a:p>
                </p:txBody>
              </p:sp>
              <p:sp>
                <p:nvSpPr>
                  <p:cNvPr id="31813" name="Freeform 736"/>
                  <p:cNvSpPr>
                    <a:spLocks/>
                  </p:cNvSpPr>
                  <p:nvPr/>
                </p:nvSpPr>
                <p:spPr bwMode="auto">
                  <a:xfrm>
                    <a:off x="1828" y="3107"/>
                    <a:ext cx="104" cy="158"/>
                  </a:xfrm>
                  <a:custGeom>
                    <a:avLst/>
                    <a:gdLst>
                      <a:gd name="T0" fmla="*/ 52 w 104"/>
                      <a:gd name="T1" fmla="*/ 75 h 158"/>
                      <a:gd name="T2" fmla="*/ 37 w 104"/>
                      <a:gd name="T3" fmla="*/ 105 h 158"/>
                      <a:gd name="T4" fmla="*/ 30 w 104"/>
                      <a:gd name="T5" fmla="*/ 135 h 158"/>
                      <a:gd name="T6" fmla="*/ 15 w 104"/>
                      <a:gd name="T7" fmla="*/ 150 h 158"/>
                      <a:gd name="T8" fmla="*/ 15 w 104"/>
                      <a:gd name="T9" fmla="*/ 158 h 158"/>
                      <a:gd name="T10" fmla="*/ 0 w 104"/>
                      <a:gd name="T11" fmla="*/ 158 h 158"/>
                      <a:gd name="T12" fmla="*/ 0 w 104"/>
                      <a:gd name="T13" fmla="*/ 150 h 158"/>
                      <a:gd name="T14" fmla="*/ 0 w 104"/>
                      <a:gd name="T15" fmla="*/ 143 h 158"/>
                      <a:gd name="T16" fmla="*/ 0 w 104"/>
                      <a:gd name="T17" fmla="*/ 135 h 158"/>
                      <a:gd name="T18" fmla="*/ 7 w 104"/>
                      <a:gd name="T19" fmla="*/ 128 h 158"/>
                      <a:gd name="T20" fmla="*/ 15 w 104"/>
                      <a:gd name="T21" fmla="*/ 113 h 158"/>
                      <a:gd name="T22" fmla="*/ 22 w 104"/>
                      <a:gd name="T23" fmla="*/ 98 h 158"/>
                      <a:gd name="T24" fmla="*/ 30 w 104"/>
                      <a:gd name="T25" fmla="*/ 83 h 158"/>
                      <a:gd name="T26" fmla="*/ 37 w 104"/>
                      <a:gd name="T27" fmla="*/ 68 h 158"/>
                      <a:gd name="T28" fmla="*/ 45 w 104"/>
                      <a:gd name="T29" fmla="*/ 53 h 158"/>
                      <a:gd name="T30" fmla="*/ 52 w 104"/>
                      <a:gd name="T31" fmla="*/ 45 h 158"/>
                      <a:gd name="T32" fmla="*/ 52 w 104"/>
                      <a:gd name="T33" fmla="*/ 38 h 158"/>
                      <a:gd name="T34" fmla="*/ 52 w 104"/>
                      <a:gd name="T35" fmla="*/ 23 h 158"/>
                      <a:gd name="T36" fmla="*/ 45 w 104"/>
                      <a:gd name="T37" fmla="*/ 15 h 158"/>
                      <a:gd name="T38" fmla="*/ 52 w 104"/>
                      <a:gd name="T39" fmla="*/ 15 h 158"/>
                      <a:gd name="T40" fmla="*/ 75 w 104"/>
                      <a:gd name="T41" fmla="*/ 15 h 158"/>
                      <a:gd name="T42" fmla="*/ 89 w 104"/>
                      <a:gd name="T43" fmla="*/ 15 h 158"/>
                      <a:gd name="T44" fmla="*/ 89 w 104"/>
                      <a:gd name="T45" fmla="*/ 0 h 158"/>
                      <a:gd name="T46" fmla="*/ 97 w 104"/>
                      <a:gd name="T47" fmla="*/ 0 h 158"/>
                      <a:gd name="T48" fmla="*/ 97 w 104"/>
                      <a:gd name="T49" fmla="*/ 8 h 158"/>
                      <a:gd name="T50" fmla="*/ 104 w 104"/>
                      <a:gd name="T51" fmla="*/ 15 h 158"/>
                      <a:gd name="T52" fmla="*/ 104 w 104"/>
                      <a:gd name="T53" fmla="*/ 23 h 158"/>
                      <a:gd name="T54" fmla="*/ 97 w 104"/>
                      <a:gd name="T55" fmla="*/ 30 h 158"/>
                      <a:gd name="T56" fmla="*/ 82 w 104"/>
                      <a:gd name="T57" fmla="*/ 38 h 158"/>
                      <a:gd name="T58" fmla="*/ 75 w 104"/>
                      <a:gd name="T59" fmla="*/ 45 h 158"/>
                      <a:gd name="T60" fmla="*/ 67 w 104"/>
                      <a:gd name="T61" fmla="*/ 53 h 158"/>
                      <a:gd name="T62" fmla="*/ 52 w 104"/>
                      <a:gd name="T63" fmla="*/ 75 h 15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158"/>
                      <a:gd name="T98" fmla="*/ 104 w 104"/>
                      <a:gd name="T99" fmla="*/ 158 h 15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158">
                        <a:moveTo>
                          <a:pt x="52" y="75"/>
                        </a:moveTo>
                        <a:lnTo>
                          <a:pt x="37" y="105"/>
                        </a:lnTo>
                        <a:lnTo>
                          <a:pt x="30" y="135"/>
                        </a:lnTo>
                        <a:lnTo>
                          <a:pt x="15" y="150"/>
                        </a:lnTo>
                        <a:lnTo>
                          <a:pt x="15" y="158"/>
                        </a:lnTo>
                        <a:lnTo>
                          <a:pt x="0" y="158"/>
                        </a:lnTo>
                        <a:lnTo>
                          <a:pt x="0" y="150"/>
                        </a:lnTo>
                        <a:lnTo>
                          <a:pt x="0" y="143"/>
                        </a:lnTo>
                        <a:lnTo>
                          <a:pt x="0" y="135"/>
                        </a:lnTo>
                        <a:lnTo>
                          <a:pt x="7" y="128"/>
                        </a:lnTo>
                        <a:lnTo>
                          <a:pt x="15" y="113"/>
                        </a:lnTo>
                        <a:lnTo>
                          <a:pt x="22" y="98"/>
                        </a:lnTo>
                        <a:lnTo>
                          <a:pt x="30" y="83"/>
                        </a:lnTo>
                        <a:lnTo>
                          <a:pt x="37" y="68"/>
                        </a:lnTo>
                        <a:lnTo>
                          <a:pt x="45" y="53"/>
                        </a:lnTo>
                        <a:lnTo>
                          <a:pt x="52" y="45"/>
                        </a:lnTo>
                        <a:lnTo>
                          <a:pt x="52" y="38"/>
                        </a:lnTo>
                        <a:lnTo>
                          <a:pt x="52" y="23"/>
                        </a:lnTo>
                        <a:lnTo>
                          <a:pt x="45" y="15"/>
                        </a:lnTo>
                        <a:lnTo>
                          <a:pt x="52" y="15"/>
                        </a:lnTo>
                        <a:lnTo>
                          <a:pt x="75" y="15"/>
                        </a:lnTo>
                        <a:lnTo>
                          <a:pt x="89" y="15"/>
                        </a:lnTo>
                        <a:lnTo>
                          <a:pt x="89" y="0"/>
                        </a:lnTo>
                        <a:lnTo>
                          <a:pt x="97" y="0"/>
                        </a:lnTo>
                        <a:lnTo>
                          <a:pt x="97" y="8"/>
                        </a:lnTo>
                        <a:lnTo>
                          <a:pt x="104" y="15"/>
                        </a:lnTo>
                        <a:lnTo>
                          <a:pt x="104" y="23"/>
                        </a:lnTo>
                        <a:lnTo>
                          <a:pt x="97" y="30"/>
                        </a:lnTo>
                        <a:lnTo>
                          <a:pt x="82" y="38"/>
                        </a:lnTo>
                        <a:lnTo>
                          <a:pt x="75" y="45"/>
                        </a:lnTo>
                        <a:lnTo>
                          <a:pt x="67" y="53"/>
                        </a:lnTo>
                        <a:lnTo>
                          <a:pt x="52" y="75"/>
                        </a:lnTo>
                        <a:close/>
                      </a:path>
                    </a:pathLst>
                  </a:custGeom>
                  <a:solidFill>
                    <a:srgbClr val="FFFFFF"/>
                  </a:solidFill>
                  <a:ln w="9525">
                    <a:noFill/>
                    <a:round/>
                    <a:headEnd/>
                    <a:tailEnd/>
                  </a:ln>
                </p:spPr>
                <p:txBody>
                  <a:bodyPr/>
                  <a:lstStyle/>
                  <a:p>
                    <a:endParaRPr lang="en-GB"/>
                  </a:p>
                </p:txBody>
              </p:sp>
              <p:sp>
                <p:nvSpPr>
                  <p:cNvPr id="31814" name="Freeform 737"/>
                  <p:cNvSpPr>
                    <a:spLocks/>
                  </p:cNvSpPr>
                  <p:nvPr/>
                </p:nvSpPr>
                <p:spPr bwMode="auto">
                  <a:xfrm>
                    <a:off x="1824" y="3104"/>
                    <a:ext cx="105" cy="157"/>
                  </a:xfrm>
                  <a:custGeom>
                    <a:avLst/>
                    <a:gdLst>
                      <a:gd name="T0" fmla="*/ 52 w 105"/>
                      <a:gd name="T1" fmla="*/ 74 h 157"/>
                      <a:gd name="T2" fmla="*/ 37 w 105"/>
                      <a:gd name="T3" fmla="*/ 104 h 157"/>
                      <a:gd name="T4" fmla="*/ 30 w 105"/>
                      <a:gd name="T5" fmla="*/ 134 h 157"/>
                      <a:gd name="T6" fmla="*/ 22 w 105"/>
                      <a:gd name="T7" fmla="*/ 149 h 157"/>
                      <a:gd name="T8" fmla="*/ 15 w 105"/>
                      <a:gd name="T9" fmla="*/ 157 h 157"/>
                      <a:gd name="T10" fmla="*/ 0 w 105"/>
                      <a:gd name="T11" fmla="*/ 157 h 157"/>
                      <a:gd name="T12" fmla="*/ 0 w 105"/>
                      <a:gd name="T13" fmla="*/ 149 h 157"/>
                      <a:gd name="T14" fmla="*/ 0 w 105"/>
                      <a:gd name="T15" fmla="*/ 142 h 157"/>
                      <a:gd name="T16" fmla="*/ 0 w 105"/>
                      <a:gd name="T17" fmla="*/ 134 h 157"/>
                      <a:gd name="T18" fmla="*/ 7 w 105"/>
                      <a:gd name="T19" fmla="*/ 127 h 157"/>
                      <a:gd name="T20" fmla="*/ 15 w 105"/>
                      <a:gd name="T21" fmla="*/ 112 h 157"/>
                      <a:gd name="T22" fmla="*/ 22 w 105"/>
                      <a:gd name="T23" fmla="*/ 97 h 157"/>
                      <a:gd name="T24" fmla="*/ 30 w 105"/>
                      <a:gd name="T25" fmla="*/ 82 h 157"/>
                      <a:gd name="T26" fmla="*/ 37 w 105"/>
                      <a:gd name="T27" fmla="*/ 67 h 157"/>
                      <a:gd name="T28" fmla="*/ 45 w 105"/>
                      <a:gd name="T29" fmla="*/ 52 h 157"/>
                      <a:gd name="T30" fmla="*/ 52 w 105"/>
                      <a:gd name="T31" fmla="*/ 45 h 157"/>
                      <a:gd name="T32" fmla="*/ 52 w 105"/>
                      <a:gd name="T33" fmla="*/ 37 h 157"/>
                      <a:gd name="T34" fmla="*/ 52 w 105"/>
                      <a:gd name="T35" fmla="*/ 22 h 157"/>
                      <a:gd name="T36" fmla="*/ 52 w 105"/>
                      <a:gd name="T37" fmla="*/ 15 h 157"/>
                      <a:gd name="T38" fmla="*/ 75 w 105"/>
                      <a:gd name="T39" fmla="*/ 15 h 157"/>
                      <a:gd name="T40" fmla="*/ 90 w 105"/>
                      <a:gd name="T41" fmla="*/ 15 h 157"/>
                      <a:gd name="T42" fmla="*/ 90 w 105"/>
                      <a:gd name="T43" fmla="*/ 0 h 157"/>
                      <a:gd name="T44" fmla="*/ 97 w 105"/>
                      <a:gd name="T45" fmla="*/ 0 h 157"/>
                      <a:gd name="T46" fmla="*/ 97 w 105"/>
                      <a:gd name="T47" fmla="*/ 7 h 157"/>
                      <a:gd name="T48" fmla="*/ 105 w 105"/>
                      <a:gd name="T49" fmla="*/ 15 h 157"/>
                      <a:gd name="T50" fmla="*/ 105 w 105"/>
                      <a:gd name="T51" fmla="*/ 22 h 157"/>
                      <a:gd name="T52" fmla="*/ 97 w 105"/>
                      <a:gd name="T53" fmla="*/ 30 h 157"/>
                      <a:gd name="T54" fmla="*/ 82 w 105"/>
                      <a:gd name="T55" fmla="*/ 37 h 157"/>
                      <a:gd name="T56" fmla="*/ 75 w 105"/>
                      <a:gd name="T57" fmla="*/ 45 h 157"/>
                      <a:gd name="T58" fmla="*/ 67 w 105"/>
                      <a:gd name="T59" fmla="*/ 52 h 157"/>
                      <a:gd name="T60" fmla="*/ 52 w 105"/>
                      <a:gd name="T61" fmla="*/ 74 h 157"/>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05"/>
                      <a:gd name="T94" fmla="*/ 0 h 157"/>
                      <a:gd name="T95" fmla="*/ 105 w 105"/>
                      <a:gd name="T96" fmla="*/ 157 h 157"/>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05" h="157">
                        <a:moveTo>
                          <a:pt x="52" y="74"/>
                        </a:moveTo>
                        <a:lnTo>
                          <a:pt x="37" y="104"/>
                        </a:lnTo>
                        <a:lnTo>
                          <a:pt x="30" y="134"/>
                        </a:lnTo>
                        <a:lnTo>
                          <a:pt x="22" y="149"/>
                        </a:lnTo>
                        <a:lnTo>
                          <a:pt x="15" y="157"/>
                        </a:lnTo>
                        <a:lnTo>
                          <a:pt x="0" y="157"/>
                        </a:lnTo>
                        <a:lnTo>
                          <a:pt x="0" y="149"/>
                        </a:lnTo>
                        <a:lnTo>
                          <a:pt x="0" y="142"/>
                        </a:lnTo>
                        <a:lnTo>
                          <a:pt x="0" y="134"/>
                        </a:lnTo>
                        <a:lnTo>
                          <a:pt x="7" y="127"/>
                        </a:lnTo>
                        <a:lnTo>
                          <a:pt x="15" y="112"/>
                        </a:lnTo>
                        <a:lnTo>
                          <a:pt x="22" y="97"/>
                        </a:lnTo>
                        <a:lnTo>
                          <a:pt x="30" y="82"/>
                        </a:lnTo>
                        <a:lnTo>
                          <a:pt x="37" y="67"/>
                        </a:lnTo>
                        <a:lnTo>
                          <a:pt x="45" y="52"/>
                        </a:lnTo>
                        <a:lnTo>
                          <a:pt x="52" y="45"/>
                        </a:lnTo>
                        <a:lnTo>
                          <a:pt x="52" y="37"/>
                        </a:lnTo>
                        <a:lnTo>
                          <a:pt x="52" y="22"/>
                        </a:lnTo>
                        <a:lnTo>
                          <a:pt x="52" y="15"/>
                        </a:lnTo>
                        <a:lnTo>
                          <a:pt x="75" y="15"/>
                        </a:lnTo>
                        <a:lnTo>
                          <a:pt x="90" y="15"/>
                        </a:lnTo>
                        <a:lnTo>
                          <a:pt x="90" y="0"/>
                        </a:lnTo>
                        <a:lnTo>
                          <a:pt x="97" y="0"/>
                        </a:lnTo>
                        <a:lnTo>
                          <a:pt x="97" y="7"/>
                        </a:lnTo>
                        <a:lnTo>
                          <a:pt x="105" y="15"/>
                        </a:lnTo>
                        <a:lnTo>
                          <a:pt x="105" y="22"/>
                        </a:lnTo>
                        <a:lnTo>
                          <a:pt x="97" y="30"/>
                        </a:lnTo>
                        <a:lnTo>
                          <a:pt x="82" y="37"/>
                        </a:lnTo>
                        <a:lnTo>
                          <a:pt x="75" y="45"/>
                        </a:lnTo>
                        <a:lnTo>
                          <a:pt x="67" y="52"/>
                        </a:lnTo>
                        <a:lnTo>
                          <a:pt x="52" y="74"/>
                        </a:lnTo>
                        <a:close/>
                      </a:path>
                    </a:pathLst>
                  </a:custGeom>
                  <a:noFill/>
                  <a:ln w="11113">
                    <a:solidFill>
                      <a:srgbClr val="000000"/>
                    </a:solidFill>
                    <a:prstDash val="solid"/>
                    <a:round/>
                    <a:headEnd/>
                    <a:tailEnd/>
                  </a:ln>
                </p:spPr>
                <p:txBody>
                  <a:bodyPr/>
                  <a:lstStyle/>
                  <a:p>
                    <a:endParaRPr lang="en-GB"/>
                  </a:p>
                </p:txBody>
              </p:sp>
              <p:sp>
                <p:nvSpPr>
                  <p:cNvPr id="31815" name="Line 738"/>
                  <p:cNvSpPr>
                    <a:spLocks noChangeShapeType="1"/>
                  </p:cNvSpPr>
                  <p:nvPr/>
                </p:nvSpPr>
                <p:spPr bwMode="auto">
                  <a:xfrm flipV="1">
                    <a:off x="1895" y="3115"/>
                    <a:ext cx="3" cy="3"/>
                  </a:xfrm>
                  <a:prstGeom prst="line">
                    <a:avLst/>
                  </a:prstGeom>
                  <a:noFill/>
                  <a:ln w="7938">
                    <a:solidFill>
                      <a:srgbClr val="000000"/>
                    </a:solidFill>
                    <a:round/>
                    <a:headEnd/>
                    <a:tailEnd/>
                  </a:ln>
                </p:spPr>
                <p:txBody>
                  <a:bodyPr/>
                  <a:lstStyle/>
                  <a:p>
                    <a:endParaRPr lang="en-GB"/>
                  </a:p>
                </p:txBody>
              </p:sp>
              <p:sp>
                <p:nvSpPr>
                  <p:cNvPr id="31816" name="Line 739"/>
                  <p:cNvSpPr>
                    <a:spLocks noChangeShapeType="1"/>
                  </p:cNvSpPr>
                  <p:nvPr/>
                </p:nvSpPr>
                <p:spPr bwMode="auto">
                  <a:xfrm>
                    <a:off x="1902" y="3130"/>
                    <a:ext cx="1" cy="1"/>
                  </a:xfrm>
                  <a:prstGeom prst="line">
                    <a:avLst/>
                  </a:prstGeom>
                  <a:noFill/>
                  <a:ln w="1588">
                    <a:solidFill>
                      <a:srgbClr val="000000"/>
                    </a:solidFill>
                    <a:round/>
                    <a:headEnd/>
                    <a:tailEnd/>
                  </a:ln>
                </p:spPr>
                <p:txBody>
                  <a:bodyPr/>
                  <a:lstStyle/>
                  <a:p>
                    <a:endParaRPr lang="en-GB"/>
                  </a:p>
                </p:txBody>
              </p:sp>
              <p:sp>
                <p:nvSpPr>
                  <p:cNvPr id="31817" name="AutoShape 740"/>
                  <p:cNvSpPr>
                    <a:spLocks noChangeArrowheads="1"/>
                  </p:cNvSpPr>
                  <p:nvPr/>
                </p:nvSpPr>
                <p:spPr bwMode="auto">
                  <a:xfrm>
                    <a:off x="1880" y="3130"/>
                    <a:ext cx="23" cy="22"/>
                  </a:xfrm>
                  <a:prstGeom prst="roundRect">
                    <a:avLst>
                      <a:gd name="adj" fmla="val 34093"/>
                    </a:avLst>
                  </a:prstGeom>
                  <a:solidFill>
                    <a:srgbClr val="FFFFFF"/>
                  </a:solidFill>
                  <a:ln w="9525">
                    <a:noFill/>
                    <a:round/>
                    <a:headEnd/>
                    <a:tailEnd/>
                  </a:ln>
                </p:spPr>
                <p:txBody>
                  <a:bodyPr/>
                  <a:lstStyle/>
                  <a:p>
                    <a:endParaRPr lang="en-GB"/>
                  </a:p>
                </p:txBody>
              </p:sp>
              <p:sp>
                <p:nvSpPr>
                  <p:cNvPr id="31818" name="Freeform 741"/>
                  <p:cNvSpPr>
                    <a:spLocks/>
                  </p:cNvSpPr>
                  <p:nvPr/>
                </p:nvSpPr>
                <p:spPr bwMode="auto">
                  <a:xfrm>
                    <a:off x="1876" y="3126"/>
                    <a:ext cx="23" cy="15"/>
                  </a:xfrm>
                  <a:custGeom>
                    <a:avLst/>
                    <a:gdLst>
                      <a:gd name="T0" fmla="*/ 15 w 23"/>
                      <a:gd name="T1" fmla="*/ 0 h 15"/>
                      <a:gd name="T2" fmla="*/ 23 w 23"/>
                      <a:gd name="T3" fmla="*/ 0 h 15"/>
                      <a:gd name="T4" fmla="*/ 23 w 23"/>
                      <a:gd name="T5" fmla="*/ 8 h 15"/>
                      <a:gd name="T6" fmla="*/ 23 w 23"/>
                      <a:gd name="T7" fmla="*/ 8 h 15"/>
                      <a:gd name="T8" fmla="*/ 23 w 23"/>
                      <a:gd name="T9" fmla="*/ 15 h 15"/>
                      <a:gd name="T10" fmla="*/ 23 w 23"/>
                      <a:gd name="T11" fmla="*/ 15 h 15"/>
                      <a:gd name="T12" fmla="*/ 15 w 23"/>
                      <a:gd name="T13" fmla="*/ 15 h 15"/>
                      <a:gd name="T14" fmla="*/ 15 w 23"/>
                      <a:gd name="T15" fmla="*/ 15 h 15"/>
                      <a:gd name="T16" fmla="*/ 8 w 23"/>
                      <a:gd name="T17" fmla="*/ 15 h 15"/>
                      <a:gd name="T18" fmla="*/ 8 w 23"/>
                      <a:gd name="T19" fmla="*/ 15 h 15"/>
                      <a:gd name="T20" fmla="*/ 0 w 23"/>
                      <a:gd name="T21" fmla="*/ 8 h 15"/>
                      <a:gd name="T22" fmla="*/ 0 w 23"/>
                      <a:gd name="T23" fmla="*/ 8 h 15"/>
                      <a:gd name="T24" fmla="*/ 8 w 23"/>
                      <a:gd name="T25" fmla="*/ 8 h 15"/>
                      <a:gd name="T26" fmla="*/ 8 w 23"/>
                      <a:gd name="T27" fmla="*/ 8 h 15"/>
                      <a:gd name="T28" fmla="*/ 8 w 23"/>
                      <a:gd name="T29" fmla="*/ 0 h 15"/>
                      <a:gd name="T30" fmla="*/ 15 w 23"/>
                      <a:gd name="T31" fmla="*/ 0 h 15"/>
                      <a:gd name="T32" fmla="*/ 15 w 23"/>
                      <a:gd name="T33" fmla="*/ 0 h 1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3"/>
                      <a:gd name="T52" fmla="*/ 0 h 15"/>
                      <a:gd name="T53" fmla="*/ 23 w 23"/>
                      <a:gd name="T54" fmla="*/ 15 h 1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3" h="15">
                        <a:moveTo>
                          <a:pt x="15" y="0"/>
                        </a:moveTo>
                        <a:lnTo>
                          <a:pt x="23" y="0"/>
                        </a:lnTo>
                        <a:lnTo>
                          <a:pt x="23" y="8"/>
                        </a:lnTo>
                        <a:lnTo>
                          <a:pt x="23" y="15"/>
                        </a:lnTo>
                        <a:lnTo>
                          <a:pt x="15" y="15"/>
                        </a:lnTo>
                        <a:lnTo>
                          <a:pt x="8" y="15"/>
                        </a:lnTo>
                        <a:lnTo>
                          <a:pt x="0" y="8"/>
                        </a:lnTo>
                        <a:lnTo>
                          <a:pt x="8" y="8"/>
                        </a:lnTo>
                        <a:lnTo>
                          <a:pt x="8"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19" name="Freeform 742"/>
                  <p:cNvSpPr>
                    <a:spLocks/>
                  </p:cNvSpPr>
                  <p:nvPr/>
                </p:nvSpPr>
                <p:spPr bwMode="auto">
                  <a:xfrm>
                    <a:off x="1880" y="3130"/>
                    <a:ext cx="23" cy="15"/>
                  </a:xfrm>
                  <a:custGeom>
                    <a:avLst/>
                    <a:gdLst>
                      <a:gd name="T0" fmla="*/ 23 w 23"/>
                      <a:gd name="T1" fmla="*/ 7 h 15"/>
                      <a:gd name="T2" fmla="*/ 8 w 23"/>
                      <a:gd name="T3" fmla="*/ 0 h 15"/>
                      <a:gd name="T4" fmla="*/ 0 w 23"/>
                      <a:gd name="T5" fmla="*/ 15 h 15"/>
                      <a:gd name="T6" fmla="*/ 23 w 23"/>
                      <a:gd name="T7" fmla="*/ 15 h 15"/>
                      <a:gd name="T8" fmla="*/ 23 w 23"/>
                      <a:gd name="T9" fmla="*/ 7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7"/>
                        </a:moveTo>
                        <a:lnTo>
                          <a:pt x="8" y="0"/>
                        </a:lnTo>
                        <a:lnTo>
                          <a:pt x="0" y="15"/>
                        </a:lnTo>
                        <a:lnTo>
                          <a:pt x="23" y="15"/>
                        </a:lnTo>
                        <a:lnTo>
                          <a:pt x="2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1820" name="Freeform 743"/>
                  <p:cNvSpPr>
                    <a:spLocks/>
                  </p:cNvSpPr>
                  <p:nvPr/>
                </p:nvSpPr>
                <p:spPr bwMode="auto">
                  <a:xfrm>
                    <a:off x="1876" y="3126"/>
                    <a:ext cx="23" cy="15"/>
                  </a:xfrm>
                  <a:custGeom>
                    <a:avLst/>
                    <a:gdLst>
                      <a:gd name="T0" fmla="*/ 23 w 23"/>
                      <a:gd name="T1" fmla="*/ 8 h 15"/>
                      <a:gd name="T2" fmla="*/ 8 w 23"/>
                      <a:gd name="T3" fmla="*/ 0 h 15"/>
                      <a:gd name="T4" fmla="*/ 0 w 23"/>
                      <a:gd name="T5" fmla="*/ 15 h 15"/>
                      <a:gd name="T6" fmla="*/ 23 w 23"/>
                      <a:gd name="T7" fmla="*/ 15 h 15"/>
                      <a:gd name="T8" fmla="*/ 23 w 23"/>
                      <a:gd name="T9" fmla="*/ 8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8"/>
                        </a:moveTo>
                        <a:lnTo>
                          <a:pt x="8" y="0"/>
                        </a:lnTo>
                        <a:lnTo>
                          <a:pt x="0" y="15"/>
                        </a:lnTo>
                        <a:lnTo>
                          <a:pt x="23" y="15"/>
                        </a:lnTo>
                        <a:lnTo>
                          <a:pt x="23" y="8"/>
                        </a:lnTo>
                        <a:close/>
                      </a:path>
                    </a:pathLst>
                  </a:custGeom>
                  <a:noFill/>
                  <a:ln w="11113">
                    <a:solidFill>
                      <a:srgbClr val="000000"/>
                    </a:solidFill>
                    <a:prstDash val="solid"/>
                    <a:round/>
                    <a:headEnd/>
                    <a:tailEnd/>
                  </a:ln>
                </p:spPr>
                <p:txBody>
                  <a:bodyPr/>
                  <a:lstStyle/>
                  <a:p>
                    <a:endParaRPr lang="en-GB"/>
                  </a:p>
                </p:txBody>
              </p:sp>
              <p:sp>
                <p:nvSpPr>
                  <p:cNvPr id="31821" name="Oval 744"/>
                  <p:cNvSpPr>
                    <a:spLocks noChangeArrowheads="1"/>
                  </p:cNvSpPr>
                  <p:nvPr/>
                </p:nvSpPr>
                <p:spPr bwMode="auto">
                  <a:xfrm>
                    <a:off x="1828" y="3242"/>
                    <a:ext cx="22" cy="23"/>
                  </a:xfrm>
                  <a:prstGeom prst="ellipse">
                    <a:avLst/>
                  </a:prstGeom>
                  <a:solidFill>
                    <a:srgbClr val="FFFFFF"/>
                  </a:solidFill>
                  <a:ln w="9525">
                    <a:noFill/>
                    <a:round/>
                    <a:headEnd/>
                    <a:tailEnd/>
                  </a:ln>
                </p:spPr>
                <p:txBody>
                  <a:bodyPr/>
                  <a:lstStyle/>
                  <a:p>
                    <a:endParaRPr lang="en-GB"/>
                  </a:p>
                </p:txBody>
              </p:sp>
              <p:sp>
                <p:nvSpPr>
                  <p:cNvPr id="31822" name="Freeform 745"/>
                  <p:cNvSpPr>
                    <a:spLocks/>
                  </p:cNvSpPr>
                  <p:nvPr/>
                </p:nvSpPr>
                <p:spPr bwMode="auto">
                  <a:xfrm>
                    <a:off x="1824" y="3238"/>
                    <a:ext cx="15" cy="23"/>
                  </a:xfrm>
                  <a:custGeom>
                    <a:avLst/>
                    <a:gdLst>
                      <a:gd name="T0" fmla="*/ 15 w 15"/>
                      <a:gd name="T1" fmla="*/ 0 h 23"/>
                      <a:gd name="T2" fmla="*/ 15 w 15"/>
                      <a:gd name="T3" fmla="*/ 8 h 23"/>
                      <a:gd name="T4" fmla="*/ 15 w 15"/>
                      <a:gd name="T5" fmla="*/ 15 h 23"/>
                      <a:gd name="T6" fmla="*/ 15 w 15"/>
                      <a:gd name="T7" fmla="*/ 15 h 23"/>
                      <a:gd name="T8" fmla="*/ 7 w 15"/>
                      <a:gd name="T9" fmla="*/ 23 h 23"/>
                      <a:gd name="T10" fmla="*/ 7 w 15"/>
                      <a:gd name="T11" fmla="*/ 23 h 23"/>
                      <a:gd name="T12" fmla="*/ 7 w 15"/>
                      <a:gd name="T13" fmla="*/ 15 h 23"/>
                      <a:gd name="T14" fmla="*/ 0 w 15"/>
                      <a:gd name="T15" fmla="*/ 15 h 23"/>
                      <a:gd name="T16" fmla="*/ 0 w 15"/>
                      <a:gd name="T17" fmla="*/ 8 h 23"/>
                      <a:gd name="T18" fmla="*/ 7 w 15"/>
                      <a:gd name="T19" fmla="*/ 0 h 23"/>
                      <a:gd name="T20" fmla="*/ 15 w 15"/>
                      <a:gd name="T21" fmla="*/ 0 h 2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23"/>
                      <a:gd name="T35" fmla="*/ 15 w 15"/>
                      <a:gd name="T36" fmla="*/ 23 h 2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23">
                        <a:moveTo>
                          <a:pt x="15" y="0"/>
                        </a:moveTo>
                        <a:lnTo>
                          <a:pt x="15" y="8"/>
                        </a:lnTo>
                        <a:lnTo>
                          <a:pt x="15" y="15"/>
                        </a:lnTo>
                        <a:lnTo>
                          <a:pt x="7" y="23"/>
                        </a:lnTo>
                        <a:lnTo>
                          <a:pt x="7" y="15"/>
                        </a:lnTo>
                        <a:lnTo>
                          <a:pt x="0" y="15"/>
                        </a:lnTo>
                        <a:lnTo>
                          <a:pt x="0" y="8"/>
                        </a:lnTo>
                        <a:lnTo>
                          <a:pt x="7"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23" name="Freeform 746"/>
                  <p:cNvSpPr>
                    <a:spLocks/>
                  </p:cNvSpPr>
                  <p:nvPr/>
                </p:nvSpPr>
                <p:spPr bwMode="auto">
                  <a:xfrm>
                    <a:off x="1835" y="3152"/>
                    <a:ext cx="53" cy="98"/>
                  </a:xfrm>
                  <a:custGeom>
                    <a:avLst/>
                    <a:gdLst>
                      <a:gd name="T0" fmla="*/ 53 w 53"/>
                      <a:gd name="T1" fmla="*/ 8 h 98"/>
                      <a:gd name="T2" fmla="*/ 15 w 53"/>
                      <a:gd name="T3" fmla="*/ 90 h 98"/>
                      <a:gd name="T4" fmla="*/ 15 w 53"/>
                      <a:gd name="T5" fmla="*/ 98 h 98"/>
                      <a:gd name="T6" fmla="*/ 8 w 53"/>
                      <a:gd name="T7" fmla="*/ 90 h 98"/>
                      <a:gd name="T8" fmla="*/ 0 w 53"/>
                      <a:gd name="T9" fmla="*/ 90 h 98"/>
                      <a:gd name="T10" fmla="*/ 0 w 53"/>
                      <a:gd name="T11" fmla="*/ 83 h 98"/>
                      <a:gd name="T12" fmla="*/ 45 w 53"/>
                      <a:gd name="T13" fmla="*/ 8 h 98"/>
                      <a:gd name="T14" fmla="*/ 45 w 53"/>
                      <a:gd name="T15" fmla="*/ 0 h 98"/>
                      <a:gd name="T16" fmla="*/ 53 w 53"/>
                      <a:gd name="T17" fmla="*/ 8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8"/>
                      <a:gd name="T29" fmla="*/ 53 w 53"/>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8">
                        <a:moveTo>
                          <a:pt x="53" y="8"/>
                        </a:moveTo>
                        <a:lnTo>
                          <a:pt x="15" y="90"/>
                        </a:lnTo>
                        <a:lnTo>
                          <a:pt x="15" y="98"/>
                        </a:lnTo>
                        <a:lnTo>
                          <a:pt x="8" y="90"/>
                        </a:lnTo>
                        <a:lnTo>
                          <a:pt x="0" y="90"/>
                        </a:lnTo>
                        <a:lnTo>
                          <a:pt x="0" y="83"/>
                        </a:lnTo>
                        <a:lnTo>
                          <a:pt x="45" y="8"/>
                        </a:lnTo>
                        <a:lnTo>
                          <a:pt x="45" y="0"/>
                        </a:lnTo>
                        <a:lnTo>
                          <a:pt x="53" y="8"/>
                        </a:lnTo>
                        <a:close/>
                      </a:path>
                    </a:pathLst>
                  </a:custGeom>
                  <a:solidFill>
                    <a:srgbClr val="FFFFFF"/>
                  </a:solidFill>
                  <a:ln w="9525">
                    <a:noFill/>
                    <a:round/>
                    <a:headEnd/>
                    <a:tailEnd/>
                  </a:ln>
                </p:spPr>
                <p:txBody>
                  <a:bodyPr/>
                  <a:lstStyle/>
                  <a:p>
                    <a:endParaRPr lang="en-GB"/>
                  </a:p>
                </p:txBody>
              </p:sp>
              <p:sp>
                <p:nvSpPr>
                  <p:cNvPr id="31824" name="Freeform 747"/>
                  <p:cNvSpPr>
                    <a:spLocks/>
                  </p:cNvSpPr>
                  <p:nvPr/>
                </p:nvSpPr>
                <p:spPr bwMode="auto">
                  <a:xfrm>
                    <a:off x="1831" y="3149"/>
                    <a:ext cx="53" cy="97"/>
                  </a:xfrm>
                  <a:custGeom>
                    <a:avLst/>
                    <a:gdLst>
                      <a:gd name="T0" fmla="*/ 53 w 53"/>
                      <a:gd name="T1" fmla="*/ 7 h 97"/>
                      <a:gd name="T2" fmla="*/ 15 w 53"/>
                      <a:gd name="T3" fmla="*/ 89 h 97"/>
                      <a:gd name="T4" fmla="*/ 15 w 53"/>
                      <a:gd name="T5" fmla="*/ 97 h 97"/>
                      <a:gd name="T6" fmla="*/ 8 w 53"/>
                      <a:gd name="T7" fmla="*/ 89 h 97"/>
                      <a:gd name="T8" fmla="*/ 0 w 53"/>
                      <a:gd name="T9" fmla="*/ 89 h 97"/>
                      <a:gd name="T10" fmla="*/ 0 w 53"/>
                      <a:gd name="T11" fmla="*/ 82 h 97"/>
                      <a:gd name="T12" fmla="*/ 45 w 53"/>
                      <a:gd name="T13" fmla="*/ 7 h 97"/>
                      <a:gd name="T14" fmla="*/ 45 w 53"/>
                      <a:gd name="T15" fmla="*/ 0 h 97"/>
                      <a:gd name="T16" fmla="*/ 53 w 53"/>
                      <a:gd name="T17" fmla="*/ 7 h 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7"/>
                      <a:gd name="T29" fmla="*/ 53 w 53"/>
                      <a:gd name="T30" fmla="*/ 97 h 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7">
                        <a:moveTo>
                          <a:pt x="53" y="7"/>
                        </a:moveTo>
                        <a:lnTo>
                          <a:pt x="15" y="89"/>
                        </a:lnTo>
                        <a:lnTo>
                          <a:pt x="15" y="97"/>
                        </a:lnTo>
                        <a:lnTo>
                          <a:pt x="8" y="89"/>
                        </a:lnTo>
                        <a:lnTo>
                          <a:pt x="0" y="89"/>
                        </a:lnTo>
                        <a:lnTo>
                          <a:pt x="0" y="82"/>
                        </a:lnTo>
                        <a:lnTo>
                          <a:pt x="45" y="7"/>
                        </a:lnTo>
                        <a:lnTo>
                          <a:pt x="45" y="0"/>
                        </a:lnTo>
                        <a:lnTo>
                          <a:pt x="53" y="7"/>
                        </a:lnTo>
                        <a:close/>
                      </a:path>
                    </a:pathLst>
                  </a:custGeom>
                  <a:noFill/>
                  <a:ln w="11113">
                    <a:solidFill>
                      <a:srgbClr val="000000"/>
                    </a:solidFill>
                    <a:prstDash val="solid"/>
                    <a:round/>
                    <a:headEnd/>
                    <a:tailEnd/>
                  </a:ln>
                </p:spPr>
                <p:txBody>
                  <a:bodyPr/>
                  <a:lstStyle/>
                  <a:p>
                    <a:endParaRPr lang="en-GB"/>
                  </a:p>
                </p:txBody>
              </p:sp>
            </p:grpSp>
            <p:sp>
              <p:nvSpPr>
                <p:cNvPr id="31801" name="Rectangle 748"/>
                <p:cNvSpPr>
                  <a:spLocks noChangeArrowheads="1"/>
                </p:cNvSpPr>
                <p:nvPr/>
              </p:nvSpPr>
              <p:spPr bwMode="auto">
                <a:xfrm>
                  <a:off x="1974" y="3223"/>
                  <a:ext cx="171" cy="30"/>
                </a:xfrm>
                <a:prstGeom prst="rect">
                  <a:avLst/>
                </a:prstGeom>
                <a:solidFill>
                  <a:srgbClr val="004EFF"/>
                </a:solidFill>
                <a:ln w="11113">
                  <a:solidFill>
                    <a:srgbClr val="000000"/>
                  </a:solidFill>
                  <a:miter lim="800000"/>
                  <a:headEnd/>
                  <a:tailEnd/>
                </a:ln>
              </p:spPr>
              <p:txBody>
                <a:bodyPr/>
                <a:lstStyle/>
                <a:p>
                  <a:endParaRPr lang="en-GB"/>
                </a:p>
              </p:txBody>
            </p:sp>
            <p:sp>
              <p:nvSpPr>
                <p:cNvPr id="31802" name="Freeform 749"/>
                <p:cNvSpPr>
                  <a:spLocks/>
                </p:cNvSpPr>
                <p:nvPr/>
              </p:nvSpPr>
              <p:spPr bwMode="auto">
                <a:xfrm>
                  <a:off x="1974" y="3149"/>
                  <a:ext cx="171" cy="74"/>
                </a:xfrm>
                <a:custGeom>
                  <a:avLst/>
                  <a:gdLst>
                    <a:gd name="T0" fmla="*/ 171 w 171"/>
                    <a:gd name="T1" fmla="*/ 74 h 74"/>
                    <a:gd name="T2" fmla="*/ 149 w 171"/>
                    <a:gd name="T3" fmla="*/ 0 h 74"/>
                    <a:gd name="T4" fmla="*/ 21 w 171"/>
                    <a:gd name="T5" fmla="*/ 0 h 74"/>
                    <a:gd name="T6" fmla="*/ 0 w 171"/>
                    <a:gd name="T7" fmla="*/ 74 h 74"/>
                    <a:gd name="T8" fmla="*/ 171 w 171"/>
                    <a:gd name="T9" fmla="*/ 74 h 74"/>
                    <a:gd name="T10" fmla="*/ 0 60000 65536"/>
                    <a:gd name="T11" fmla="*/ 0 60000 65536"/>
                    <a:gd name="T12" fmla="*/ 0 60000 65536"/>
                    <a:gd name="T13" fmla="*/ 0 60000 65536"/>
                    <a:gd name="T14" fmla="*/ 0 60000 65536"/>
                    <a:gd name="T15" fmla="*/ 0 w 171"/>
                    <a:gd name="T16" fmla="*/ 0 h 74"/>
                    <a:gd name="T17" fmla="*/ 171 w 171"/>
                    <a:gd name="T18" fmla="*/ 74 h 74"/>
                  </a:gdLst>
                  <a:ahLst/>
                  <a:cxnLst>
                    <a:cxn ang="T10">
                      <a:pos x="T0" y="T1"/>
                    </a:cxn>
                    <a:cxn ang="T11">
                      <a:pos x="T2" y="T3"/>
                    </a:cxn>
                    <a:cxn ang="T12">
                      <a:pos x="T4" y="T5"/>
                    </a:cxn>
                    <a:cxn ang="T13">
                      <a:pos x="T6" y="T7"/>
                    </a:cxn>
                    <a:cxn ang="T14">
                      <a:pos x="T8" y="T9"/>
                    </a:cxn>
                  </a:cxnLst>
                  <a:rect l="T15" t="T16" r="T17" b="T18"/>
                  <a:pathLst>
                    <a:path w="171" h="74">
                      <a:moveTo>
                        <a:pt x="171" y="74"/>
                      </a:moveTo>
                      <a:lnTo>
                        <a:pt x="149" y="0"/>
                      </a:lnTo>
                      <a:lnTo>
                        <a:pt x="21" y="0"/>
                      </a:lnTo>
                      <a:lnTo>
                        <a:pt x="0" y="74"/>
                      </a:lnTo>
                      <a:lnTo>
                        <a:pt x="171" y="74"/>
                      </a:lnTo>
                      <a:close/>
                    </a:path>
                  </a:pathLst>
                </a:custGeom>
                <a:solidFill>
                  <a:srgbClr val="004EFF"/>
                </a:solidFill>
                <a:ln w="11113">
                  <a:solidFill>
                    <a:srgbClr val="000000"/>
                  </a:solidFill>
                  <a:prstDash val="solid"/>
                  <a:round/>
                  <a:headEnd/>
                  <a:tailEnd/>
                </a:ln>
              </p:spPr>
              <p:txBody>
                <a:bodyPr/>
                <a:lstStyle/>
                <a:p>
                  <a:endParaRPr lang="en-GB"/>
                </a:p>
              </p:txBody>
            </p:sp>
            <p:sp>
              <p:nvSpPr>
                <p:cNvPr id="31803" name="Rectangle 750"/>
                <p:cNvSpPr>
                  <a:spLocks noChangeArrowheads="1"/>
                </p:cNvSpPr>
                <p:nvPr/>
              </p:nvSpPr>
              <p:spPr bwMode="auto">
                <a:xfrm>
                  <a:off x="2104" y="3025"/>
                  <a:ext cx="30" cy="187"/>
                </a:xfrm>
                <a:prstGeom prst="rect">
                  <a:avLst/>
                </a:prstGeom>
                <a:solidFill>
                  <a:srgbClr val="4C83FF"/>
                </a:solidFill>
                <a:ln w="11113">
                  <a:solidFill>
                    <a:srgbClr val="000000"/>
                  </a:solidFill>
                  <a:miter lim="800000"/>
                  <a:headEnd/>
                  <a:tailEnd/>
                </a:ln>
              </p:spPr>
              <p:txBody>
                <a:bodyPr/>
                <a:lstStyle/>
                <a:p>
                  <a:endParaRPr lang="en-GB"/>
                </a:p>
              </p:txBody>
            </p:sp>
            <p:sp>
              <p:nvSpPr>
                <p:cNvPr id="31804" name="AutoShape 751"/>
                <p:cNvSpPr>
                  <a:spLocks noChangeArrowheads="1"/>
                </p:cNvSpPr>
                <p:nvPr/>
              </p:nvSpPr>
              <p:spPr bwMode="auto">
                <a:xfrm>
                  <a:off x="2014" y="3003"/>
                  <a:ext cx="82" cy="104"/>
                </a:xfrm>
                <a:prstGeom prst="roundRect">
                  <a:avLst>
                    <a:gd name="adj" fmla="val 40852"/>
                  </a:avLst>
                </a:prstGeom>
                <a:solidFill>
                  <a:srgbClr val="002E99"/>
                </a:solidFill>
                <a:ln w="11113">
                  <a:solidFill>
                    <a:srgbClr val="000000"/>
                  </a:solidFill>
                  <a:round/>
                  <a:headEnd/>
                  <a:tailEnd/>
                </a:ln>
              </p:spPr>
              <p:txBody>
                <a:bodyPr/>
                <a:lstStyle/>
                <a:p>
                  <a:endParaRPr lang="en-GB"/>
                </a:p>
              </p:txBody>
            </p:sp>
            <p:sp>
              <p:nvSpPr>
                <p:cNvPr id="31805" name="AutoShape 752"/>
                <p:cNvSpPr>
                  <a:spLocks noChangeArrowheads="1"/>
                </p:cNvSpPr>
                <p:nvPr/>
              </p:nvSpPr>
              <p:spPr bwMode="auto">
                <a:xfrm>
                  <a:off x="1977" y="2950"/>
                  <a:ext cx="157" cy="112"/>
                </a:xfrm>
                <a:prstGeom prst="roundRect">
                  <a:avLst>
                    <a:gd name="adj" fmla="val 29912"/>
                  </a:avLst>
                </a:prstGeom>
                <a:solidFill>
                  <a:srgbClr val="004EFF"/>
                </a:solidFill>
                <a:ln w="11113">
                  <a:solidFill>
                    <a:srgbClr val="000000"/>
                  </a:solidFill>
                  <a:round/>
                  <a:headEnd/>
                  <a:tailEnd/>
                </a:ln>
              </p:spPr>
              <p:txBody>
                <a:bodyPr/>
                <a:lstStyle/>
                <a:p>
                  <a:endParaRPr lang="en-GB"/>
                </a:p>
              </p:txBody>
            </p:sp>
            <p:grpSp>
              <p:nvGrpSpPr>
                <p:cNvPr id="31806" name="Group 753"/>
                <p:cNvGrpSpPr>
                  <a:grpSpLocks/>
                </p:cNvGrpSpPr>
                <p:nvPr/>
              </p:nvGrpSpPr>
              <p:grpSpPr bwMode="auto">
                <a:xfrm>
                  <a:off x="1835" y="2928"/>
                  <a:ext cx="224" cy="86"/>
                  <a:chOff x="1835" y="2928"/>
                  <a:chExt cx="224" cy="86"/>
                </a:xfrm>
              </p:grpSpPr>
              <p:sp>
                <p:nvSpPr>
                  <p:cNvPr id="31807" name="AutoShape 754"/>
                  <p:cNvSpPr>
                    <a:spLocks noChangeArrowheads="1"/>
                  </p:cNvSpPr>
                  <p:nvPr/>
                </p:nvSpPr>
                <p:spPr bwMode="auto">
                  <a:xfrm>
                    <a:off x="1850" y="2965"/>
                    <a:ext cx="209" cy="30"/>
                  </a:xfrm>
                  <a:prstGeom prst="roundRect">
                    <a:avLst>
                      <a:gd name="adj" fmla="val 0"/>
                    </a:avLst>
                  </a:prstGeom>
                  <a:solidFill>
                    <a:srgbClr val="4C83FF"/>
                  </a:solidFill>
                  <a:ln w="9525">
                    <a:noFill/>
                    <a:round/>
                    <a:headEnd/>
                    <a:tailEnd/>
                  </a:ln>
                </p:spPr>
                <p:txBody>
                  <a:bodyPr/>
                  <a:lstStyle/>
                  <a:p>
                    <a:endParaRPr lang="en-GB"/>
                  </a:p>
                </p:txBody>
              </p:sp>
              <p:sp>
                <p:nvSpPr>
                  <p:cNvPr id="31808" name="Freeform 755"/>
                  <p:cNvSpPr>
                    <a:spLocks/>
                  </p:cNvSpPr>
                  <p:nvPr/>
                </p:nvSpPr>
                <p:spPr bwMode="auto">
                  <a:xfrm>
                    <a:off x="1846" y="2939"/>
                    <a:ext cx="202" cy="75"/>
                  </a:xfrm>
                  <a:custGeom>
                    <a:avLst/>
                    <a:gdLst>
                      <a:gd name="T0" fmla="*/ 8 w 202"/>
                      <a:gd name="T1" fmla="*/ 0 h 75"/>
                      <a:gd name="T2" fmla="*/ 202 w 202"/>
                      <a:gd name="T3" fmla="*/ 52 h 75"/>
                      <a:gd name="T4" fmla="*/ 194 w 202"/>
                      <a:gd name="T5" fmla="*/ 75 h 75"/>
                      <a:gd name="T6" fmla="*/ 0 w 202"/>
                      <a:gd name="T7" fmla="*/ 22 h 75"/>
                      <a:gd name="T8" fmla="*/ 8 w 202"/>
                      <a:gd name="T9" fmla="*/ 0 h 75"/>
                      <a:gd name="T10" fmla="*/ 0 60000 65536"/>
                      <a:gd name="T11" fmla="*/ 0 60000 65536"/>
                      <a:gd name="T12" fmla="*/ 0 60000 65536"/>
                      <a:gd name="T13" fmla="*/ 0 60000 65536"/>
                      <a:gd name="T14" fmla="*/ 0 60000 65536"/>
                      <a:gd name="T15" fmla="*/ 0 w 202"/>
                      <a:gd name="T16" fmla="*/ 0 h 75"/>
                      <a:gd name="T17" fmla="*/ 202 w 202"/>
                      <a:gd name="T18" fmla="*/ 75 h 75"/>
                    </a:gdLst>
                    <a:ahLst/>
                    <a:cxnLst>
                      <a:cxn ang="T10">
                        <a:pos x="T0" y="T1"/>
                      </a:cxn>
                      <a:cxn ang="T11">
                        <a:pos x="T2" y="T3"/>
                      </a:cxn>
                      <a:cxn ang="T12">
                        <a:pos x="T4" y="T5"/>
                      </a:cxn>
                      <a:cxn ang="T13">
                        <a:pos x="T6" y="T7"/>
                      </a:cxn>
                      <a:cxn ang="T14">
                        <a:pos x="T8" y="T9"/>
                      </a:cxn>
                    </a:cxnLst>
                    <a:rect l="T15" t="T16" r="T17" b="T18"/>
                    <a:pathLst>
                      <a:path w="202" h="75">
                        <a:moveTo>
                          <a:pt x="8" y="0"/>
                        </a:moveTo>
                        <a:lnTo>
                          <a:pt x="202" y="52"/>
                        </a:lnTo>
                        <a:lnTo>
                          <a:pt x="194" y="75"/>
                        </a:lnTo>
                        <a:lnTo>
                          <a:pt x="0" y="22"/>
                        </a:lnTo>
                        <a:lnTo>
                          <a:pt x="8" y="0"/>
                        </a:lnTo>
                        <a:close/>
                      </a:path>
                    </a:pathLst>
                  </a:custGeom>
                  <a:solidFill>
                    <a:srgbClr val="4C83FF"/>
                  </a:solidFill>
                  <a:ln w="11113">
                    <a:solidFill>
                      <a:srgbClr val="000000"/>
                    </a:solidFill>
                    <a:prstDash val="solid"/>
                    <a:round/>
                    <a:headEnd/>
                    <a:tailEnd/>
                  </a:ln>
                </p:spPr>
                <p:txBody>
                  <a:bodyPr/>
                  <a:lstStyle/>
                  <a:p>
                    <a:endParaRPr lang="en-GB"/>
                  </a:p>
                </p:txBody>
              </p:sp>
              <p:sp>
                <p:nvSpPr>
                  <p:cNvPr id="31809" name="Oval 756"/>
                  <p:cNvSpPr>
                    <a:spLocks noChangeArrowheads="1"/>
                  </p:cNvSpPr>
                  <p:nvPr/>
                </p:nvSpPr>
                <p:spPr bwMode="auto">
                  <a:xfrm>
                    <a:off x="1835" y="2928"/>
                    <a:ext cx="60" cy="60"/>
                  </a:xfrm>
                  <a:prstGeom prst="ellipse">
                    <a:avLst/>
                  </a:prstGeom>
                  <a:solidFill>
                    <a:srgbClr val="4C83FF"/>
                  </a:solidFill>
                  <a:ln w="9525">
                    <a:noFill/>
                    <a:round/>
                    <a:headEnd/>
                    <a:tailEnd/>
                  </a:ln>
                </p:spPr>
                <p:txBody>
                  <a:bodyPr/>
                  <a:lstStyle/>
                  <a:p>
                    <a:endParaRPr lang="en-GB"/>
                  </a:p>
                </p:txBody>
              </p:sp>
              <p:sp>
                <p:nvSpPr>
                  <p:cNvPr id="31810" name="Oval 757"/>
                  <p:cNvSpPr>
                    <a:spLocks noChangeArrowheads="1"/>
                  </p:cNvSpPr>
                  <p:nvPr/>
                </p:nvSpPr>
                <p:spPr bwMode="auto">
                  <a:xfrm>
                    <a:off x="1835" y="2928"/>
                    <a:ext cx="60" cy="60"/>
                  </a:xfrm>
                  <a:prstGeom prst="ellipse">
                    <a:avLst/>
                  </a:prstGeom>
                  <a:solidFill>
                    <a:srgbClr val="4C83FF"/>
                  </a:solidFill>
                  <a:ln w="11113">
                    <a:solidFill>
                      <a:srgbClr val="000000"/>
                    </a:solidFill>
                    <a:round/>
                    <a:headEnd/>
                    <a:tailEnd/>
                  </a:ln>
                </p:spPr>
                <p:txBody>
                  <a:bodyPr/>
                  <a:lstStyle/>
                  <a:p>
                    <a:endParaRPr lang="en-GB"/>
                  </a:p>
                </p:txBody>
              </p:sp>
            </p:grpSp>
          </p:grpSp>
          <p:sp>
            <p:nvSpPr>
              <p:cNvPr id="31785" name="Freeform 758"/>
              <p:cNvSpPr>
                <a:spLocks/>
              </p:cNvSpPr>
              <p:nvPr/>
            </p:nvSpPr>
            <p:spPr bwMode="auto">
              <a:xfrm>
                <a:off x="1195" y="3590"/>
                <a:ext cx="232" cy="142"/>
              </a:xfrm>
              <a:custGeom>
                <a:avLst/>
                <a:gdLst>
                  <a:gd name="T0" fmla="*/ 67 w 232"/>
                  <a:gd name="T1" fmla="*/ 8 h 142"/>
                  <a:gd name="T2" fmla="*/ 90 w 232"/>
                  <a:gd name="T3" fmla="*/ 0 h 142"/>
                  <a:gd name="T4" fmla="*/ 105 w 232"/>
                  <a:gd name="T5" fmla="*/ 8 h 142"/>
                  <a:gd name="T6" fmla="*/ 120 w 232"/>
                  <a:gd name="T7" fmla="*/ 8 h 142"/>
                  <a:gd name="T8" fmla="*/ 142 w 232"/>
                  <a:gd name="T9" fmla="*/ 0 h 142"/>
                  <a:gd name="T10" fmla="*/ 157 w 232"/>
                  <a:gd name="T11" fmla="*/ 8 h 142"/>
                  <a:gd name="T12" fmla="*/ 172 w 232"/>
                  <a:gd name="T13" fmla="*/ 15 h 142"/>
                  <a:gd name="T14" fmla="*/ 194 w 232"/>
                  <a:gd name="T15" fmla="*/ 15 h 142"/>
                  <a:gd name="T16" fmla="*/ 194 w 232"/>
                  <a:gd name="T17" fmla="*/ 30 h 142"/>
                  <a:gd name="T18" fmla="*/ 217 w 232"/>
                  <a:gd name="T19" fmla="*/ 38 h 142"/>
                  <a:gd name="T20" fmla="*/ 224 w 232"/>
                  <a:gd name="T21" fmla="*/ 45 h 142"/>
                  <a:gd name="T22" fmla="*/ 232 w 232"/>
                  <a:gd name="T23" fmla="*/ 67 h 142"/>
                  <a:gd name="T24" fmla="*/ 217 w 232"/>
                  <a:gd name="T25" fmla="*/ 75 h 142"/>
                  <a:gd name="T26" fmla="*/ 232 w 232"/>
                  <a:gd name="T27" fmla="*/ 90 h 142"/>
                  <a:gd name="T28" fmla="*/ 232 w 232"/>
                  <a:gd name="T29" fmla="*/ 105 h 142"/>
                  <a:gd name="T30" fmla="*/ 217 w 232"/>
                  <a:gd name="T31" fmla="*/ 112 h 142"/>
                  <a:gd name="T32" fmla="*/ 194 w 232"/>
                  <a:gd name="T33" fmla="*/ 120 h 142"/>
                  <a:gd name="T34" fmla="*/ 179 w 232"/>
                  <a:gd name="T35" fmla="*/ 127 h 142"/>
                  <a:gd name="T36" fmla="*/ 164 w 232"/>
                  <a:gd name="T37" fmla="*/ 142 h 142"/>
                  <a:gd name="T38" fmla="*/ 142 w 232"/>
                  <a:gd name="T39" fmla="*/ 142 h 142"/>
                  <a:gd name="T40" fmla="*/ 120 w 232"/>
                  <a:gd name="T41" fmla="*/ 135 h 142"/>
                  <a:gd name="T42" fmla="*/ 97 w 232"/>
                  <a:gd name="T43" fmla="*/ 142 h 142"/>
                  <a:gd name="T44" fmla="*/ 67 w 232"/>
                  <a:gd name="T45" fmla="*/ 142 h 142"/>
                  <a:gd name="T46" fmla="*/ 45 w 232"/>
                  <a:gd name="T47" fmla="*/ 127 h 142"/>
                  <a:gd name="T48" fmla="*/ 37 w 232"/>
                  <a:gd name="T49" fmla="*/ 120 h 142"/>
                  <a:gd name="T50" fmla="*/ 22 w 232"/>
                  <a:gd name="T51" fmla="*/ 112 h 142"/>
                  <a:gd name="T52" fmla="*/ 7 w 232"/>
                  <a:gd name="T53" fmla="*/ 105 h 142"/>
                  <a:gd name="T54" fmla="*/ 0 w 232"/>
                  <a:gd name="T55" fmla="*/ 90 h 142"/>
                  <a:gd name="T56" fmla="*/ 7 w 232"/>
                  <a:gd name="T57" fmla="*/ 67 h 142"/>
                  <a:gd name="T58" fmla="*/ 0 w 232"/>
                  <a:gd name="T59" fmla="*/ 53 h 142"/>
                  <a:gd name="T60" fmla="*/ 7 w 232"/>
                  <a:gd name="T61" fmla="*/ 38 h 142"/>
                  <a:gd name="T62" fmla="*/ 22 w 232"/>
                  <a:gd name="T63" fmla="*/ 38 h 142"/>
                  <a:gd name="T64" fmla="*/ 30 w 232"/>
                  <a:gd name="T65" fmla="*/ 23 h 142"/>
                  <a:gd name="T66" fmla="*/ 45 w 232"/>
                  <a:gd name="T67" fmla="*/ 15 h 142"/>
                  <a:gd name="T68" fmla="*/ 60 w 232"/>
                  <a:gd name="T69" fmla="*/ 15 h 14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32"/>
                  <a:gd name="T106" fmla="*/ 0 h 142"/>
                  <a:gd name="T107" fmla="*/ 232 w 232"/>
                  <a:gd name="T108" fmla="*/ 142 h 14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32" h="142">
                    <a:moveTo>
                      <a:pt x="60" y="15"/>
                    </a:moveTo>
                    <a:lnTo>
                      <a:pt x="67" y="8"/>
                    </a:lnTo>
                    <a:lnTo>
                      <a:pt x="75" y="8"/>
                    </a:lnTo>
                    <a:lnTo>
                      <a:pt x="90" y="0"/>
                    </a:lnTo>
                    <a:lnTo>
                      <a:pt x="97" y="0"/>
                    </a:lnTo>
                    <a:lnTo>
                      <a:pt x="105" y="8"/>
                    </a:lnTo>
                    <a:lnTo>
                      <a:pt x="112" y="8"/>
                    </a:lnTo>
                    <a:lnTo>
                      <a:pt x="120" y="8"/>
                    </a:lnTo>
                    <a:lnTo>
                      <a:pt x="127" y="0"/>
                    </a:lnTo>
                    <a:lnTo>
                      <a:pt x="142" y="0"/>
                    </a:lnTo>
                    <a:lnTo>
                      <a:pt x="150" y="8"/>
                    </a:lnTo>
                    <a:lnTo>
                      <a:pt x="157" y="8"/>
                    </a:lnTo>
                    <a:lnTo>
                      <a:pt x="164" y="15"/>
                    </a:lnTo>
                    <a:lnTo>
                      <a:pt x="172" y="15"/>
                    </a:lnTo>
                    <a:lnTo>
                      <a:pt x="187" y="15"/>
                    </a:lnTo>
                    <a:lnTo>
                      <a:pt x="194" y="15"/>
                    </a:lnTo>
                    <a:lnTo>
                      <a:pt x="194" y="23"/>
                    </a:lnTo>
                    <a:lnTo>
                      <a:pt x="194" y="30"/>
                    </a:lnTo>
                    <a:lnTo>
                      <a:pt x="202" y="30"/>
                    </a:lnTo>
                    <a:lnTo>
                      <a:pt x="217" y="38"/>
                    </a:lnTo>
                    <a:lnTo>
                      <a:pt x="217" y="45"/>
                    </a:lnTo>
                    <a:lnTo>
                      <a:pt x="224" y="45"/>
                    </a:lnTo>
                    <a:lnTo>
                      <a:pt x="232" y="53"/>
                    </a:lnTo>
                    <a:lnTo>
                      <a:pt x="232" y="67"/>
                    </a:lnTo>
                    <a:lnTo>
                      <a:pt x="224" y="75"/>
                    </a:lnTo>
                    <a:lnTo>
                      <a:pt x="217" y="75"/>
                    </a:lnTo>
                    <a:lnTo>
                      <a:pt x="224" y="82"/>
                    </a:lnTo>
                    <a:lnTo>
                      <a:pt x="232" y="90"/>
                    </a:lnTo>
                    <a:lnTo>
                      <a:pt x="232" y="97"/>
                    </a:lnTo>
                    <a:lnTo>
                      <a:pt x="232" y="105"/>
                    </a:lnTo>
                    <a:lnTo>
                      <a:pt x="224" y="112"/>
                    </a:lnTo>
                    <a:lnTo>
                      <a:pt x="217" y="112"/>
                    </a:lnTo>
                    <a:lnTo>
                      <a:pt x="209" y="120"/>
                    </a:lnTo>
                    <a:lnTo>
                      <a:pt x="194" y="120"/>
                    </a:lnTo>
                    <a:lnTo>
                      <a:pt x="187" y="120"/>
                    </a:lnTo>
                    <a:lnTo>
                      <a:pt x="179" y="127"/>
                    </a:lnTo>
                    <a:lnTo>
                      <a:pt x="172" y="135"/>
                    </a:lnTo>
                    <a:lnTo>
                      <a:pt x="164" y="142"/>
                    </a:lnTo>
                    <a:lnTo>
                      <a:pt x="150" y="142"/>
                    </a:lnTo>
                    <a:lnTo>
                      <a:pt x="142" y="142"/>
                    </a:lnTo>
                    <a:lnTo>
                      <a:pt x="127" y="135"/>
                    </a:lnTo>
                    <a:lnTo>
                      <a:pt x="120" y="135"/>
                    </a:lnTo>
                    <a:lnTo>
                      <a:pt x="112" y="135"/>
                    </a:lnTo>
                    <a:lnTo>
                      <a:pt x="97" y="142"/>
                    </a:lnTo>
                    <a:lnTo>
                      <a:pt x="82" y="142"/>
                    </a:lnTo>
                    <a:lnTo>
                      <a:pt x="67" y="142"/>
                    </a:lnTo>
                    <a:lnTo>
                      <a:pt x="52" y="135"/>
                    </a:lnTo>
                    <a:lnTo>
                      <a:pt x="45" y="127"/>
                    </a:lnTo>
                    <a:lnTo>
                      <a:pt x="37" y="127"/>
                    </a:lnTo>
                    <a:lnTo>
                      <a:pt x="37" y="120"/>
                    </a:lnTo>
                    <a:lnTo>
                      <a:pt x="37" y="112"/>
                    </a:lnTo>
                    <a:lnTo>
                      <a:pt x="22" y="112"/>
                    </a:lnTo>
                    <a:lnTo>
                      <a:pt x="15" y="105"/>
                    </a:lnTo>
                    <a:lnTo>
                      <a:pt x="7" y="105"/>
                    </a:lnTo>
                    <a:lnTo>
                      <a:pt x="0" y="97"/>
                    </a:lnTo>
                    <a:lnTo>
                      <a:pt x="0" y="90"/>
                    </a:lnTo>
                    <a:lnTo>
                      <a:pt x="0" y="75"/>
                    </a:lnTo>
                    <a:lnTo>
                      <a:pt x="7" y="67"/>
                    </a:lnTo>
                    <a:lnTo>
                      <a:pt x="0" y="60"/>
                    </a:lnTo>
                    <a:lnTo>
                      <a:pt x="0" y="53"/>
                    </a:lnTo>
                    <a:lnTo>
                      <a:pt x="0" y="45"/>
                    </a:lnTo>
                    <a:lnTo>
                      <a:pt x="7" y="38"/>
                    </a:lnTo>
                    <a:lnTo>
                      <a:pt x="15" y="38"/>
                    </a:lnTo>
                    <a:lnTo>
                      <a:pt x="22" y="38"/>
                    </a:lnTo>
                    <a:lnTo>
                      <a:pt x="22" y="30"/>
                    </a:lnTo>
                    <a:lnTo>
                      <a:pt x="30" y="23"/>
                    </a:lnTo>
                    <a:lnTo>
                      <a:pt x="37" y="15"/>
                    </a:lnTo>
                    <a:lnTo>
                      <a:pt x="45" y="15"/>
                    </a:lnTo>
                    <a:lnTo>
                      <a:pt x="52" y="15"/>
                    </a:lnTo>
                    <a:lnTo>
                      <a:pt x="60"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6" name="Freeform 759"/>
              <p:cNvSpPr>
                <a:spLocks/>
              </p:cNvSpPr>
              <p:nvPr/>
            </p:nvSpPr>
            <p:spPr bwMode="auto">
              <a:xfrm>
                <a:off x="1472" y="3485"/>
                <a:ext cx="247" cy="180"/>
              </a:xfrm>
              <a:custGeom>
                <a:avLst/>
                <a:gdLst>
                  <a:gd name="T0" fmla="*/ 75 w 247"/>
                  <a:gd name="T1" fmla="*/ 8 h 180"/>
                  <a:gd name="T2" fmla="*/ 97 w 247"/>
                  <a:gd name="T3" fmla="*/ 0 h 180"/>
                  <a:gd name="T4" fmla="*/ 120 w 247"/>
                  <a:gd name="T5" fmla="*/ 8 h 180"/>
                  <a:gd name="T6" fmla="*/ 142 w 247"/>
                  <a:gd name="T7" fmla="*/ 0 h 180"/>
                  <a:gd name="T8" fmla="*/ 165 w 247"/>
                  <a:gd name="T9" fmla="*/ 8 h 180"/>
                  <a:gd name="T10" fmla="*/ 172 w 247"/>
                  <a:gd name="T11" fmla="*/ 15 h 180"/>
                  <a:gd name="T12" fmla="*/ 202 w 247"/>
                  <a:gd name="T13" fmla="*/ 15 h 180"/>
                  <a:gd name="T14" fmla="*/ 210 w 247"/>
                  <a:gd name="T15" fmla="*/ 30 h 180"/>
                  <a:gd name="T16" fmla="*/ 217 w 247"/>
                  <a:gd name="T17" fmla="*/ 38 h 180"/>
                  <a:gd name="T18" fmla="*/ 240 w 247"/>
                  <a:gd name="T19" fmla="*/ 53 h 180"/>
                  <a:gd name="T20" fmla="*/ 247 w 247"/>
                  <a:gd name="T21" fmla="*/ 68 h 180"/>
                  <a:gd name="T22" fmla="*/ 240 w 247"/>
                  <a:gd name="T23" fmla="*/ 90 h 180"/>
                  <a:gd name="T24" fmla="*/ 247 w 247"/>
                  <a:gd name="T25" fmla="*/ 105 h 180"/>
                  <a:gd name="T26" fmla="*/ 247 w 247"/>
                  <a:gd name="T27" fmla="*/ 120 h 180"/>
                  <a:gd name="T28" fmla="*/ 240 w 247"/>
                  <a:gd name="T29" fmla="*/ 135 h 180"/>
                  <a:gd name="T30" fmla="*/ 225 w 247"/>
                  <a:gd name="T31" fmla="*/ 150 h 180"/>
                  <a:gd name="T32" fmla="*/ 202 w 247"/>
                  <a:gd name="T33" fmla="*/ 150 h 180"/>
                  <a:gd name="T34" fmla="*/ 187 w 247"/>
                  <a:gd name="T35" fmla="*/ 165 h 180"/>
                  <a:gd name="T36" fmla="*/ 165 w 247"/>
                  <a:gd name="T37" fmla="*/ 172 h 180"/>
                  <a:gd name="T38" fmla="*/ 142 w 247"/>
                  <a:gd name="T39" fmla="*/ 172 h 180"/>
                  <a:gd name="T40" fmla="*/ 120 w 247"/>
                  <a:gd name="T41" fmla="*/ 172 h 180"/>
                  <a:gd name="T42" fmla="*/ 90 w 247"/>
                  <a:gd name="T43" fmla="*/ 180 h 180"/>
                  <a:gd name="T44" fmla="*/ 60 w 247"/>
                  <a:gd name="T45" fmla="*/ 172 h 180"/>
                  <a:gd name="T46" fmla="*/ 45 w 247"/>
                  <a:gd name="T47" fmla="*/ 158 h 180"/>
                  <a:gd name="T48" fmla="*/ 45 w 247"/>
                  <a:gd name="T49" fmla="*/ 143 h 180"/>
                  <a:gd name="T50" fmla="*/ 22 w 247"/>
                  <a:gd name="T51" fmla="*/ 135 h 180"/>
                  <a:gd name="T52" fmla="*/ 7 w 247"/>
                  <a:gd name="T53" fmla="*/ 120 h 180"/>
                  <a:gd name="T54" fmla="*/ 7 w 247"/>
                  <a:gd name="T55" fmla="*/ 98 h 180"/>
                  <a:gd name="T56" fmla="*/ 0 w 247"/>
                  <a:gd name="T57" fmla="*/ 75 h 180"/>
                  <a:gd name="T58" fmla="*/ 7 w 247"/>
                  <a:gd name="T59" fmla="*/ 53 h 180"/>
                  <a:gd name="T60" fmla="*/ 22 w 247"/>
                  <a:gd name="T61" fmla="*/ 45 h 180"/>
                  <a:gd name="T62" fmla="*/ 37 w 247"/>
                  <a:gd name="T63" fmla="*/ 30 h 180"/>
                  <a:gd name="T64" fmla="*/ 45 w 247"/>
                  <a:gd name="T65" fmla="*/ 15 h 180"/>
                  <a:gd name="T66" fmla="*/ 60 w 247"/>
                  <a:gd name="T67" fmla="*/ 15 h 1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47"/>
                  <a:gd name="T103" fmla="*/ 0 h 180"/>
                  <a:gd name="T104" fmla="*/ 247 w 247"/>
                  <a:gd name="T105" fmla="*/ 180 h 18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47" h="180">
                    <a:moveTo>
                      <a:pt x="67" y="15"/>
                    </a:moveTo>
                    <a:lnTo>
                      <a:pt x="75" y="8"/>
                    </a:lnTo>
                    <a:lnTo>
                      <a:pt x="82" y="0"/>
                    </a:lnTo>
                    <a:lnTo>
                      <a:pt x="97" y="0"/>
                    </a:lnTo>
                    <a:lnTo>
                      <a:pt x="105" y="0"/>
                    </a:lnTo>
                    <a:lnTo>
                      <a:pt x="120" y="8"/>
                    </a:lnTo>
                    <a:lnTo>
                      <a:pt x="135" y="0"/>
                    </a:lnTo>
                    <a:lnTo>
                      <a:pt x="142" y="0"/>
                    </a:lnTo>
                    <a:lnTo>
                      <a:pt x="150" y="0"/>
                    </a:lnTo>
                    <a:lnTo>
                      <a:pt x="165" y="8"/>
                    </a:lnTo>
                    <a:lnTo>
                      <a:pt x="172" y="8"/>
                    </a:lnTo>
                    <a:lnTo>
                      <a:pt x="172" y="15"/>
                    </a:lnTo>
                    <a:lnTo>
                      <a:pt x="187" y="15"/>
                    </a:lnTo>
                    <a:lnTo>
                      <a:pt x="202" y="15"/>
                    </a:lnTo>
                    <a:lnTo>
                      <a:pt x="210" y="23"/>
                    </a:lnTo>
                    <a:lnTo>
                      <a:pt x="210" y="30"/>
                    </a:lnTo>
                    <a:lnTo>
                      <a:pt x="210" y="38"/>
                    </a:lnTo>
                    <a:lnTo>
                      <a:pt x="217" y="38"/>
                    </a:lnTo>
                    <a:lnTo>
                      <a:pt x="232" y="45"/>
                    </a:lnTo>
                    <a:lnTo>
                      <a:pt x="240" y="53"/>
                    </a:lnTo>
                    <a:lnTo>
                      <a:pt x="240" y="60"/>
                    </a:lnTo>
                    <a:lnTo>
                      <a:pt x="247" y="68"/>
                    </a:lnTo>
                    <a:lnTo>
                      <a:pt x="247" y="75"/>
                    </a:lnTo>
                    <a:lnTo>
                      <a:pt x="240" y="90"/>
                    </a:lnTo>
                    <a:lnTo>
                      <a:pt x="240" y="98"/>
                    </a:lnTo>
                    <a:lnTo>
                      <a:pt x="247" y="105"/>
                    </a:lnTo>
                    <a:lnTo>
                      <a:pt x="247" y="113"/>
                    </a:lnTo>
                    <a:lnTo>
                      <a:pt x="247" y="120"/>
                    </a:lnTo>
                    <a:lnTo>
                      <a:pt x="247" y="128"/>
                    </a:lnTo>
                    <a:lnTo>
                      <a:pt x="240" y="135"/>
                    </a:lnTo>
                    <a:lnTo>
                      <a:pt x="240" y="143"/>
                    </a:lnTo>
                    <a:lnTo>
                      <a:pt x="225" y="150"/>
                    </a:lnTo>
                    <a:lnTo>
                      <a:pt x="210" y="150"/>
                    </a:lnTo>
                    <a:lnTo>
                      <a:pt x="202" y="150"/>
                    </a:lnTo>
                    <a:lnTo>
                      <a:pt x="195" y="158"/>
                    </a:lnTo>
                    <a:lnTo>
                      <a:pt x="187" y="165"/>
                    </a:lnTo>
                    <a:lnTo>
                      <a:pt x="172" y="172"/>
                    </a:lnTo>
                    <a:lnTo>
                      <a:pt x="165" y="172"/>
                    </a:lnTo>
                    <a:lnTo>
                      <a:pt x="150" y="172"/>
                    </a:lnTo>
                    <a:lnTo>
                      <a:pt x="142" y="172"/>
                    </a:lnTo>
                    <a:lnTo>
                      <a:pt x="135" y="165"/>
                    </a:lnTo>
                    <a:lnTo>
                      <a:pt x="120" y="172"/>
                    </a:lnTo>
                    <a:lnTo>
                      <a:pt x="112" y="172"/>
                    </a:lnTo>
                    <a:lnTo>
                      <a:pt x="90" y="180"/>
                    </a:lnTo>
                    <a:lnTo>
                      <a:pt x="75" y="172"/>
                    </a:lnTo>
                    <a:lnTo>
                      <a:pt x="60" y="172"/>
                    </a:lnTo>
                    <a:lnTo>
                      <a:pt x="52" y="165"/>
                    </a:lnTo>
                    <a:lnTo>
                      <a:pt x="45" y="158"/>
                    </a:lnTo>
                    <a:lnTo>
                      <a:pt x="45" y="150"/>
                    </a:lnTo>
                    <a:lnTo>
                      <a:pt x="45" y="143"/>
                    </a:lnTo>
                    <a:lnTo>
                      <a:pt x="30" y="135"/>
                    </a:lnTo>
                    <a:lnTo>
                      <a:pt x="22" y="135"/>
                    </a:lnTo>
                    <a:lnTo>
                      <a:pt x="15" y="128"/>
                    </a:lnTo>
                    <a:lnTo>
                      <a:pt x="7" y="120"/>
                    </a:lnTo>
                    <a:lnTo>
                      <a:pt x="0" y="105"/>
                    </a:lnTo>
                    <a:lnTo>
                      <a:pt x="7" y="98"/>
                    </a:lnTo>
                    <a:lnTo>
                      <a:pt x="7" y="83"/>
                    </a:lnTo>
                    <a:lnTo>
                      <a:pt x="0" y="75"/>
                    </a:lnTo>
                    <a:lnTo>
                      <a:pt x="0" y="68"/>
                    </a:lnTo>
                    <a:lnTo>
                      <a:pt x="7" y="53"/>
                    </a:lnTo>
                    <a:lnTo>
                      <a:pt x="15" y="45"/>
                    </a:lnTo>
                    <a:lnTo>
                      <a:pt x="22" y="45"/>
                    </a:lnTo>
                    <a:lnTo>
                      <a:pt x="30" y="30"/>
                    </a:lnTo>
                    <a:lnTo>
                      <a:pt x="37" y="30"/>
                    </a:lnTo>
                    <a:lnTo>
                      <a:pt x="37" y="23"/>
                    </a:lnTo>
                    <a:lnTo>
                      <a:pt x="45" y="15"/>
                    </a:lnTo>
                    <a:lnTo>
                      <a:pt x="52" y="15"/>
                    </a:lnTo>
                    <a:lnTo>
                      <a:pt x="60" y="15"/>
                    </a:lnTo>
                    <a:lnTo>
                      <a:pt x="67"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7" name="Freeform 760"/>
              <p:cNvSpPr>
                <a:spLocks/>
              </p:cNvSpPr>
              <p:nvPr/>
            </p:nvSpPr>
            <p:spPr bwMode="auto">
              <a:xfrm>
                <a:off x="1741" y="3635"/>
                <a:ext cx="180" cy="127"/>
              </a:xfrm>
              <a:custGeom>
                <a:avLst/>
                <a:gdLst>
                  <a:gd name="T0" fmla="*/ 53 w 180"/>
                  <a:gd name="T1" fmla="*/ 0 h 127"/>
                  <a:gd name="T2" fmla="*/ 68 w 180"/>
                  <a:gd name="T3" fmla="*/ 0 h 127"/>
                  <a:gd name="T4" fmla="*/ 83 w 180"/>
                  <a:gd name="T5" fmla="*/ 0 h 127"/>
                  <a:gd name="T6" fmla="*/ 98 w 180"/>
                  <a:gd name="T7" fmla="*/ 0 h 127"/>
                  <a:gd name="T8" fmla="*/ 113 w 180"/>
                  <a:gd name="T9" fmla="*/ 0 h 127"/>
                  <a:gd name="T10" fmla="*/ 120 w 180"/>
                  <a:gd name="T11" fmla="*/ 8 h 127"/>
                  <a:gd name="T12" fmla="*/ 135 w 180"/>
                  <a:gd name="T13" fmla="*/ 8 h 127"/>
                  <a:gd name="T14" fmla="*/ 150 w 180"/>
                  <a:gd name="T15" fmla="*/ 8 h 127"/>
                  <a:gd name="T16" fmla="*/ 150 w 180"/>
                  <a:gd name="T17" fmla="*/ 22 h 127"/>
                  <a:gd name="T18" fmla="*/ 165 w 180"/>
                  <a:gd name="T19" fmla="*/ 30 h 127"/>
                  <a:gd name="T20" fmla="*/ 173 w 180"/>
                  <a:gd name="T21" fmla="*/ 45 h 127"/>
                  <a:gd name="T22" fmla="*/ 173 w 180"/>
                  <a:gd name="T23" fmla="*/ 60 h 127"/>
                  <a:gd name="T24" fmla="*/ 173 w 180"/>
                  <a:gd name="T25" fmla="*/ 67 h 127"/>
                  <a:gd name="T26" fmla="*/ 180 w 180"/>
                  <a:gd name="T27" fmla="*/ 82 h 127"/>
                  <a:gd name="T28" fmla="*/ 173 w 180"/>
                  <a:gd name="T29" fmla="*/ 97 h 127"/>
                  <a:gd name="T30" fmla="*/ 158 w 180"/>
                  <a:gd name="T31" fmla="*/ 105 h 127"/>
                  <a:gd name="T32" fmla="*/ 143 w 180"/>
                  <a:gd name="T33" fmla="*/ 105 h 127"/>
                  <a:gd name="T34" fmla="*/ 135 w 180"/>
                  <a:gd name="T35" fmla="*/ 120 h 127"/>
                  <a:gd name="T36" fmla="*/ 113 w 180"/>
                  <a:gd name="T37" fmla="*/ 120 h 127"/>
                  <a:gd name="T38" fmla="*/ 98 w 180"/>
                  <a:gd name="T39" fmla="*/ 120 h 127"/>
                  <a:gd name="T40" fmla="*/ 83 w 180"/>
                  <a:gd name="T41" fmla="*/ 120 h 127"/>
                  <a:gd name="T42" fmla="*/ 68 w 180"/>
                  <a:gd name="T43" fmla="*/ 127 h 127"/>
                  <a:gd name="T44" fmla="*/ 45 w 180"/>
                  <a:gd name="T45" fmla="*/ 120 h 127"/>
                  <a:gd name="T46" fmla="*/ 30 w 180"/>
                  <a:gd name="T47" fmla="*/ 105 h 127"/>
                  <a:gd name="T48" fmla="*/ 23 w 180"/>
                  <a:gd name="T49" fmla="*/ 97 h 127"/>
                  <a:gd name="T50" fmla="*/ 8 w 180"/>
                  <a:gd name="T51" fmla="*/ 90 h 127"/>
                  <a:gd name="T52" fmla="*/ 0 w 180"/>
                  <a:gd name="T53" fmla="*/ 75 h 127"/>
                  <a:gd name="T54" fmla="*/ 0 w 180"/>
                  <a:gd name="T55" fmla="*/ 60 h 127"/>
                  <a:gd name="T56" fmla="*/ 0 w 180"/>
                  <a:gd name="T57" fmla="*/ 45 h 127"/>
                  <a:gd name="T58" fmla="*/ 8 w 180"/>
                  <a:gd name="T59" fmla="*/ 30 h 127"/>
                  <a:gd name="T60" fmla="*/ 15 w 180"/>
                  <a:gd name="T61" fmla="*/ 22 h 127"/>
                  <a:gd name="T62" fmla="*/ 30 w 180"/>
                  <a:gd name="T63" fmla="*/ 8 h 127"/>
                  <a:gd name="T64" fmla="*/ 45 w 180"/>
                  <a:gd name="T65" fmla="*/ 8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0"/>
                  <a:gd name="T100" fmla="*/ 0 h 127"/>
                  <a:gd name="T101" fmla="*/ 180 w 180"/>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0" h="127">
                    <a:moveTo>
                      <a:pt x="45" y="8"/>
                    </a:moveTo>
                    <a:lnTo>
                      <a:pt x="53" y="0"/>
                    </a:lnTo>
                    <a:lnTo>
                      <a:pt x="60" y="0"/>
                    </a:lnTo>
                    <a:lnTo>
                      <a:pt x="68" y="0"/>
                    </a:lnTo>
                    <a:lnTo>
                      <a:pt x="75" y="0"/>
                    </a:lnTo>
                    <a:lnTo>
                      <a:pt x="83" y="0"/>
                    </a:lnTo>
                    <a:lnTo>
                      <a:pt x="90" y="0"/>
                    </a:lnTo>
                    <a:lnTo>
                      <a:pt x="98" y="0"/>
                    </a:lnTo>
                    <a:lnTo>
                      <a:pt x="105" y="0"/>
                    </a:lnTo>
                    <a:lnTo>
                      <a:pt x="113" y="0"/>
                    </a:lnTo>
                    <a:lnTo>
                      <a:pt x="120" y="0"/>
                    </a:lnTo>
                    <a:lnTo>
                      <a:pt x="120" y="8"/>
                    </a:lnTo>
                    <a:lnTo>
                      <a:pt x="128" y="8"/>
                    </a:lnTo>
                    <a:lnTo>
                      <a:pt x="135" y="8"/>
                    </a:lnTo>
                    <a:lnTo>
                      <a:pt x="143" y="8"/>
                    </a:lnTo>
                    <a:lnTo>
                      <a:pt x="150" y="8"/>
                    </a:lnTo>
                    <a:lnTo>
                      <a:pt x="150" y="15"/>
                    </a:lnTo>
                    <a:lnTo>
                      <a:pt x="150" y="22"/>
                    </a:lnTo>
                    <a:lnTo>
                      <a:pt x="158" y="22"/>
                    </a:lnTo>
                    <a:lnTo>
                      <a:pt x="165" y="30"/>
                    </a:lnTo>
                    <a:lnTo>
                      <a:pt x="173" y="37"/>
                    </a:lnTo>
                    <a:lnTo>
                      <a:pt x="173" y="45"/>
                    </a:lnTo>
                    <a:lnTo>
                      <a:pt x="173" y="52"/>
                    </a:lnTo>
                    <a:lnTo>
                      <a:pt x="173" y="60"/>
                    </a:lnTo>
                    <a:lnTo>
                      <a:pt x="165" y="67"/>
                    </a:lnTo>
                    <a:lnTo>
                      <a:pt x="173" y="67"/>
                    </a:lnTo>
                    <a:lnTo>
                      <a:pt x="180" y="75"/>
                    </a:lnTo>
                    <a:lnTo>
                      <a:pt x="180" y="82"/>
                    </a:lnTo>
                    <a:lnTo>
                      <a:pt x="173" y="90"/>
                    </a:lnTo>
                    <a:lnTo>
                      <a:pt x="173" y="97"/>
                    </a:lnTo>
                    <a:lnTo>
                      <a:pt x="165" y="97"/>
                    </a:lnTo>
                    <a:lnTo>
                      <a:pt x="158" y="105"/>
                    </a:lnTo>
                    <a:lnTo>
                      <a:pt x="150" y="105"/>
                    </a:lnTo>
                    <a:lnTo>
                      <a:pt x="143" y="105"/>
                    </a:lnTo>
                    <a:lnTo>
                      <a:pt x="143" y="112"/>
                    </a:lnTo>
                    <a:lnTo>
                      <a:pt x="135" y="120"/>
                    </a:lnTo>
                    <a:lnTo>
                      <a:pt x="120" y="120"/>
                    </a:lnTo>
                    <a:lnTo>
                      <a:pt x="113" y="120"/>
                    </a:lnTo>
                    <a:lnTo>
                      <a:pt x="105" y="120"/>
                    </a:lnTo>
                    <a:lnTo>
                      <a:pt x="98" y="120"/>
                    </a:lnTo>
                    <a:lnTo>
                      <a:pt x="90" y="112"/>
                    </a:lnTo>
                    <a:lnTo>
                      <a:pt x="83" y="120"/>
                    </a:lnTo>
                    <a:lnTo>
                      <a:pt x="75" y="120"/>
                    </a:lnTo>
                    <a:lnTo>
                      <a:pt x="68" y="127"/>
                    </a:lnTo>
                    <a:lnTo>
                      <a:pt x="53" y="120"/>
                    </a:lnTo>
                    <a:lnTo>
                      <a:pt x="45" y="120"/>
                    </a:lnTo>
                    <a:lnTo>
                      <a:pt x="38" y="112"/>
                    </a:lnTo>
                    <a:lnTo>
                      <a:pt x="30" y="105"/>
                    </a:lnTo>
                    <a:lnTo>
                      <a:pt x="30" y="97"/>
                    </a:lnTo>
                    <a:lnTo>
                      <a:pt x="23" y="97"/>
                    </a:lnTo>
                    <a:lnTo>
                      <a:pt x="15" y="90"/>
                    </a:lnTo>
                    <a:lnTo>
                      <a:pt x="8" y="90"/>
                    </a:lnTo>
                    <a:lnTo>
                      <a:pt x="0" y="82"/>
                    </a:lnTo>
                    <a:lnTo>
                      <a:pt x="0" y="75"/>
                    </a:lnTo>
                    <a:lnTo>
                      <a:pt x="0" y="67"/>
                    </a:lnTo>
                    <a:lnTo>
                      <a:pt x="0" y="60"/>
                    </a:lnTo>
                    <a:lnTo>
                      <a:pt x="0" y="52"/>
                    </a:lnTo>
                    <a:lnTo>
                      <a:pt x="0" y="45"/>
                    </a:lnTo>
                    <a:lnTo>
                      <a:pt x="0" y="37"/>
                    </a:lnTo>
                    <a:lnTo>
                      <a:pt x="8" y="30"/>
                    </a:lnTo>
                    <a:lnTo>
                      <a:pt x="15" y="30"/>
                    </a:lnTo>
                    <a:lnTo>
                      <a:pt x="15" y="22"/>
                    </a:lnTo>
                    <a:lnTo>
                      <a:pt x="23" y="15"/>
                    </a:lnTo>
                    <a:lnTo>
                      <a:pt x="30" y="8"/>
                    </a:lnTo>
                    <a:lnTo>
                      <a:pt x="38" y="8"/>
                    </a:lnTo>
                    <a:lnTo>
                      <a:pt x="45" y="8"/>
                    </a:lnTo>
                    <a:close/>
                  </a:path>
                </a:pathLst>
              </a:custGeom>
              <a:solidFill>
                <a:srgbClr val="E6E6E6"/>
              </a:solidFill>
              <a:ln w="11113">
                <a:solidFill>
                  <a:srgbClr val="000000"/>
                </a:solidFill>
                <a:prstDash val="solid"/>
                <a:round/>
                <a:headEnd/>
                <a:tailEnd/>
              </a:ln>
            </p:spPr>
            <p:txBody>
              <a:bodyPr/>
              <a:lstStyle/>
              <a:p>
                <a:endParaRPr lang="en-GB"/>
              </a:p>
            </p:txBody>
          </p:sp>
          <p:sp>
            <p:nvSpPr>
              <p:cNvPr id="31788" name="Freeform 761"/>
              <p:cNvSpPr>
                <a:spLocks/>
              </p:cNvSpPr>
              <p:nvPr/>
            </p:nvSpPr>
            <p:spPr bwMode="auto">
              <a:xfrm>
                <a:off x="1980" y="3598"/>
                <a:ext cx="180" cy="74"/>
              </a:xfrm>
              <a:custGeom>
                <a:avLst/>
                <a:gdLst>
                  <a:gd name="T0" fmla="*/ 53 w 180"/>
                  <a:gd name="T1" fmla="*/ 7 h 74"/>
                  <a:gd name="T2" fmla="*/ 53 w 180"/>
                  <a:gd name="T3" fmla="*/ 0 h 74"/>
                  <a:gd name="T4" fmla="*/ 60 w 180"/>
                  <a:gd name="T5" fmla="*/ 0 h 74"/>
                  <a:gd name="T6" fmla="*/ 68 w 180"/>
                  <a:gd name="T7" fmla="*/ 0 h 74"/>
                  <a:gd name="T8" fmla="*/ 75 w 180"/>
                  <a:gd name="T9" fmla="*/ 0 h 74"/>
                  <a:gd name="T10" fmla="*/ 83 w 180"/>
                  <a:gd name="T11" fmla="*/ 0 h 74"/>
                  <a:gd name="T12" fmla="*/ 90 w 180"/>
                  <a:gd name="T13" fmla="*/ 0 h 74"/>
                  <a:gd name="T14" fmla="*/ 98 w 180"/>
                  <a:gd name="T15" fmla="*/ 0 h 74"/>
                  <a:gd name="T16" fmla="*/ 105 w 180"/>
                  <a:gd name="T17" fmla="*/ 0 h 74"/>
                  <a:gd name="T18" fmla="*/ 120 w 180"/>
                  <a:gd name="T19" fmla="*/ 0 h 74"/>
                  <a:gd name="T20" fmla="*/ 128 w 180"/>
                  <a:gd name="T21" fmla="*/ 7 h 74"/>
                  <a:gd name="T22" fmla="*/ 135 w 180"/>
                  <a:gd name="T23" fmla="*/ 0 h 74"/>
                  <a:gd name="T24" fmla="*/ 143 w 180"/>
                  <a:gd name="T25" fmla="*/ 7 h 74"/>
                  <a:gd name="T26" fmla="*/ 150 w 180"/>
                  <a:gd name="T27" fmla="*/ 7 h 74"/>
                  <a:gd name="T28" fmla="*/ 150 w 180"/>
                  <a:gd name="T29" fmla="*/ 15 h 74"/>
                  <a:gd name="T30" fmla="*/ 158 w 180"/>
                  <a:gd name="T31" fmla="*/ 15 h 74"/>
                  <a:gd name="T32" fmla="*/ 165 w 180"/>
                  <a:gd name="T33" fmla="*/ 15 h 74"/>
                  <a:gd name="T34" fmla="*/ 172 w 180"/>
                  <a:gd name="T35" fmla="*/ 22 h 74"/>
                  <a:gd name="T36" fmla="*/ 180 w 180"/>
                  <a:gd name="T37" fmla="*/ 30 h 74"/>
                  <a:gd name="T38" fmla="*/ 172 w 180"/>
                  <a:gd name="T39" fmla="*/ 37 h 74"/>
                  <a:gd name="T40" fmla="*/ 172 w 180"/>
                  <a:gd name="T41" fmla="*/ 45 h 74"/>
                  <a:gd name="T42" fmla="*/ 180 w 180"/>
                  <a:gd name="T43" fmla="*/ 45 h 74"/>
                  <a:gd name="T44" fmla="*/ 180 w 180"/>
                  <a:gd name="T45" fmla="*/ 52 h 74"/>
                  <a:gd name="T46" fmla="*/ 172 w 180"/>
                  <a:gd name="T47" fmla="*/ 59 h 74"/>
                  <a:gd name="T48" fmla="*/ 158 w 180"/>
                  <a:gd name="T49" fmla="*/ 59 h 74"/>
                  <a:gd name="T50" fmla="*/ 150 w 180"/>
                  <a:gd name="T51" fmla="*/ 59 h 74"/>
                  <a:gd name="T52" fmla="*/ 143 w 180"/>
                  <a:gd name="T53" fmla="*/ 59 h 74"/>
                  <a:gd name="T54" fmla="*/ 143 w 180"/>
                  <a:gd name="T55" fmla="*/ 67 h 74"/>
                  <a:gd name="T56" fmla="*/ 135 w 180"/>
                  <a:gd name="T57" fmla="*/ 67 h 74"/>
                  <a:gd name="T58" fmla="*/ 128 w 180"/>
                  <a:gd name="T59" fmla="*/ 74 h 74"/>
                  <a:gd name="T60" fmla="*/ 113 w 180"/>
                  <a:gd name="T61" fmla="*/ 74 h 74"/>
                  <a:gd name="T62" fmla="*/ 105 w 180"/>
                  <a:gd name="T63" fmla="*/ 74 h 74"/>
                  <a:gd name="T64" fmla="*/ 98 w 180"/>
                  <a:gd name="T65" fmla="*/ 67 h 74"/>
                  <a:gd name="T66" fmla="*/ 90 w 180"/>
                  <a:gd name="T67" fmla="*/ 74 h 74"/>
                  <a:gd name="T68" fmla="*/ 75 w 180"/>
                  <a:gd name="T69" fmla="*/ 74 h 74"/>
                  <a:gd name="T70" fmla="*/ 68 w 180"/>
                  <a:gd name="T71" fmla="*/ 74 h 74"/>
                  <a:gd name="T72" fmla="*/ 53 w 180"/>
                  <a:gd name="T73" fmla="*/ 74 h 74"/>
                  <a:gd name="T74" fmla="*/ 45 w 180"/>
                  <a:gd name="T75" fmla="*/ 67 h 74"/>
                  <a:gd name="T76" fmla="*/ 38 w 180"/>
                  <a:gd name="T77" fmla="*/ 67 h 74"/>
                  <a:gd name="T78" fmla="*/ 30 w 180"/>
                  <a:gd name="T79" fmla="*/ 67 h 74"/>
                  <a:gd name="T80" fmla="*/ 30 w 180"/>
                  <a:gd name="T81" fmla="*/ 59 h 74"/>
                  <a:gd name="T82" fmla="*/ 23 w 180"/>
                  <a:gd name="T83" fmla="*/ 59 h 74"/>
                  <a:gd name="T84" fmla="*/ 15 w 180"/>
                  <a:gd name="T85" fmla="*/ 52 h 74"/>
                  <a:gd name="T86" fmla="*/ 8 w 180"/>
                  <a:gd name="T87" fmla="*/ 52 h 74"/>
                  <a:gd name="T88" fmla="*/ 0 w 180"/>
                  <a:gd name="T89" fmla="*/ 45 h 74"/>
                  <a:gd name="T90" fmla="*/ 0 w 180"/>
                  <a:gd name="T91" fmla="*/ 37 h 74"/>
                  <a:gd name="T92" fmla="*/ 8 w 180"/>
                  <a:gd name="T93" fmla="*/ 37 h 74"/>
                  <a:gd name="T94" fmla="*/ 0 w 180"/>
                  <a:gd name="T95" fmla="*/ 30 h 74"/>
                  <a:gd name="T96" fmla="*/ 0 w 180"/>
                  <a:gd name="T97" fmla="*/ 22 h 74"/>
                  <a:gd name="T98" fmla="*/ 8 w 180"/>
                  <a:gd name="T99" fmla="*/ 22 h 74"/>
                  <a:gd name="T100" fmla="*/ 15 w 180"/>
                  <a:gd name="T101" fmla="*/ 15 h 74"/>
                  <a:gd name="T102" fmla="*/ 23 w 180"/>
                  <a:gd name="T103" fmla="*/ 15 h 74"/>
                  <a:gd name="T104" fmla="*/ 23 w 180"/>
                  <a:gd name="T105" fmla="*/ 7 h 74"/>
                  <a:gd name="T106" fmla="*/ 30 w 180"/>
                  <a:gd name="T107" fmla="*/ 7 h 74"/>
                  <a:gd name="T108" fmla="*/ 38 w 180"/>
                  <a:gd name="T109" fmla="*/ 7 h 74"/>
                  <a:gd name="T110" fmla="*/ 45 w 180"/>
                  <a:gd name="T111" fmla="*/ 7 h 74"/>
                  <a:gd name="T112" fmla="*/ 53 w 180"/>
                  <a:gd name="T113" fmla="*/ 7 h 7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0"/>
                  <a:gd name="T172" fmla="*/ 0 h 74"/>
                  <a:gd name="T173" fmla="*/ 180 w 180"/>
                  <a:gd name="T174" fmla="*/ 74 h 7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0" h="74">
                    <a:moveTo>
                      <a:pt x="53" y="7"/>
                    </a:moveTo>
                    <a:lnTo>
                      <a:pt x="53" y="0"/>
                    </a:lnTo>
                    <a:lnTo>
                      <a:pt x="60" y="0"/>
                    </a:lnTo>
                    <a:lnTo>
                      <a:pt x="68" y="0"/>
                    </a:lnTo>
                    <a:lnTo>
                      <a:pt x="75" y="0"/>
                    </a:lnTo>
                    <a:lnTo>
                      <a:pt x="83" y="0"/>
                    </a:lnTo>
                    <a:lnTo>
                      <a:pt x="90" y="0"/>
                    </a:lnTo>
                    <a:lnTo>
                      <a:pt x="98" y="0"/>
                    </a:lnTo>
                    <a:lnTo>
                      <a:pt x="105" y="0"/>
                    </a:lnTo>
                    <a:lnTo>
                      <a:pt x="120" y="0"/>
                    </a:lnTo>
                    <a:lnTo>
                      <a:pt x="128" y="7"/>
                    </a:lnTo>
                    <a:lnTo>
                      <a:pt x="135" y="0"/>
                    </a:lnTo>
                    <a:lnTo>
                      <a:pt x="143" y="7"/>
                    </a:lnTo>
                    <a:lnTo>
                      <a:pt x="150" y="7"/>
                    </a:lnTo>
                    <a:lnTo>
                      <a:pt x="150" y="15"/>
                    </a:lnTo>
                    <a:lnTo>
                      <a:pt x="158" y="15"/>
                    </a:lnTo>
                    <a:lnTo>
                      <a:pt x="165" y="15"/>
                    </a:lnTo>
                    <a:lnTo>
                      <a:pt x="172" y="22"/>
                    </a:lnTo>
                    <a:lnTo>
                      <a:pt x="180" y="30"/>
                    </a:lnTo>
                    <a:lnTo>
                      <a:pt x="172" y="37"/>
                    </a:lnTo>
                    <a:lnTo>
                      <a:pt x="172" y="45"/>
                    </a:lnTo>
                    <a:lnTo>
                      <a:pt x="180" y="45"/>
                    </a:lnTo>
                    <a:lnTo>
                      <a:pt x="180" y="52"/>
                    </a:lnTo>
                    <a:lnTo>
                      <a:pt x="172" y="59"/>
                    </a:lnTo>
                    <a:lnTo>
                      <a:pt x="158" y="59"/>
                    </a:lnTo>
                    <a:lnTo>
                      <a:pt x="150" y="59"/>
                    </a:lnTo>
                    <a:lnTo>
                      <a:pt x="143" y="59"/>
                    </a:lnTo>
                    <a:lnTo>
                      <a:pt x="143" y="67"/>
                    </a:lnTo>
                    <a:lnTo>
                      <a:pt x="135" y="67"/>
                    </a:lnTo>
                    <a:lnTo>
                      <a:pt x="128" y="74"/>
                    </a:lnTo>
                    <a:lnTo>
                      <a:pt x="113" y="74"/>
                    </a:lnTo>
                    <a:lnTo>
                      <a:pt x="105" y="74"/>
                    </a:lnTo>
                    <a:lnTo>
                      <a:pt x="98" y="67"/>
                    </a:lnTo>
                    <a:lnTo>
                      <a:pt x="90" y="74"/>
                    </a:lnTo>
                    <a:lnTo>
                      <a:pt x="75" y="74"/>
                    </a:lnTo>
                    <a:lnTo>
                      <a:pt x="68" y="74"/>
                    </a:lnTo>
                    <a:lnTo>
                      <a:pt x="53" y="74"/>
                    </a:lnTo>
                    <a:lnTo>
                      <a:pt x="45" y="67"/>
                    </a:lnTo>
                    <a:lnTo>
                      <a:pt x="38" y="67"/>
                    </a:lnTo>
                    <a:lnTo>
                      <a:pt x="30" y="67"/>
                    </a:lnTo>
                    <a:lnTo>
                      <a:pt x="30" y="59"/>
                    </a:lnTo>
                    <a:lnTo>
                      <a:pt x="23" y="59"/>
                    </a:lnTo>
                    <a:lnTo>
                      <a:pt x="15" y="52"/>
                    </a:lnTo>
                    <a:lnTo>
                      <a:pt x="8" y="52"/>
                    </a:lnTo>
                    <a:lnTo>
                      <a:pt x="0" y="45"/>
                    </a:lnTo>
                    <a:lnTo>
                      <a:pt x="0" y="37"/>
                    </a:lnTo>
                    <a:lnTo>
                      <a:pt x="8" y="37"/>
                    </a:lnTo>
                    <a:lnTo>
                      <a:pt x="0" y="30"/>
                    </a:lnTo>
                    <a:lnTo>
                      <a:pt x="0" y="22"/>
                    </a:lnTo>
                    <a:lnTo>
                      <a:pt x="8" y="22"/>
                    </a:lnTo>
                    <a:lnTo>
                      <a:pt x="15" y="15"/>
                    </a:lnTo>
                    <a:lnTo>
                      <a:pt x="23" y="15"/>
                    </a:lnTo>
                    <a:lnTo>
                      <a:pt x="23" y="7"/>
                    </a:lnTo>
                    <a:lnTo>
                      <a:pt x="30" y="7"/>
                    </a:lnTo>
                    <a:lnTo>
                      <a:pt x="38" y="7"/>
                    </a:lnTo>
                    <a:lnTo>
                      <a:pt x="45" y="7"/>
                    </a:lnTo>
                    <a:lnTo>
                      <a:pt x="53" y="7"/>
                    </a:lnTo>
                    <a:close/>
                  </a:path>
                </a:pathLst>
              </a:custGeom>
              <a:solidFill>
                <a:srgbClr val="E6E6E6"/>
              </a:solidFill>
              <a:ln w="11113">
                <a:solidFill>
                  <a:srgbClr val="000000"/>
                </a:solidFill>
                <a:prstDash val="solid"/>
                <a:round/>
                <a:headEnd/>
                <a:tailEnd/>
              </a:ln>
            </p:spPr>
            <p:txBody>
              <a:bodyPr/>
              <a:lstStyle/>
              <a:p>
                <a:endParaRPr lang="en-GB"/>
              </a:p>
            </p:txBody>
          </p:sp>
        </p:grpSp>
      </p:grpSp>
      <p:sp>
        <p:nvSpPr>
          <p:cNvPr id="31748" name="Rectangle 762"/>
          <p:cNvSpPr>
            <a:spLocks noGrp="1" noChangeArrowheads="1"/>
          </p:cNvSpPr>
          <p:nvPr>
            <p:ph type="title"/>
          </p:nvPr>
        </p:nvSpPr>
        <p:spPr>
          <a:xfrm>
            <a:off x="258763" y="606425"/>
            <a:ext cx="8634412" cy="600075"/>
          </a:xfrm>
          <a:noFill/>
        </p:spPr>
        <p:txBody>
          <a:bodyPr/>
          <a:lstStyle/>
          <a:p>
            <a:r>
              <a:rPr lang="en-GB" b="1" smtClean="0"/>
              <a:t>5S - </a:t>
            </a:r>
            <a:r>
              <a:rPr lang="en-GB" b="1" smtClean="0">
                <a:solidFill>
                  <a:srgbClr val="000000"/>
                </a:solidFill>
              </a:rPr>
              <a:t>SHITSUKE = </a:t>
            </a:r>
            <a:r>
              <a:rPr lang="en-GB" b="1" smtClean="0"/>
              <a:t>Discipline</a:t>
            </a:r>
          </a:p>
        </p:txBody>
      </p:sp>
      <p:sp>
        <p:nvSpPr>
          <p:cNvPr id="31749" name="Rectangle 763"/>
          <p:cNvSpPr>
            <a:spLocks noChangeArrowheads="1"/>
          </p:cNvSpPr>
          <p:nvPr/>
        </p:nvSpPr>
        <p:spPr bwMode="auto">
          <a:xfrm>
            <a:off x="228600" y="1993900"/>
            <a:ext cx="4487863" cy="3595688"/>
          </a:xfrm>
          <a:prstGeom prst="rect">
            <a:avLst/>
          </a:prstGeom>
          <a:noFill/>
          <a:ln w="9525">
            <a:noFill/>
            <a:miter lim="800000"/>
            <a:headEnd/>
            <a:tailEnd/>
          </a:ln>
        </p:spPr>
        <p:txBody>
          <a:bodyPr lIns="87269" tIns="43635" rIns="87269" bIns="43635"/>
          <a:lstStyle/>
          <a:p>
            <a:pPr marL="219075" indent="-219075" defTabSz="871538">
              <a:spcBef>
                <a:spcPct val="20000"/>
              </a:spcBef>
              <a:buClr>
                <a:schemeClr val="accent2"/>
              </a:buClr>
              <a:buSzPct val="100000"/>
              <a:buFont typeface="Wingdings" pitchFamily="2" charset="2"/>
              <a:buChar char="§"/>
            </a:pPr>
            <a:r>
              <a:rPr lang="en-GB" sz="1900" b="1"/>
              <a:t>Develop good working habits</a:t>
            </a:r>
          </a:p>
          <a:p>
            <a:pPr marL="219075" indent="-219075" defTabSz="871538">
              <a:buClr>
                <a:schemeClr val="accent2"/>
              </a:buClr>
              <a:buSzPct val="100000"/>
              <a:buFont typeface="Wingdings" pitchFamily="2" charset="2"/>
              <a:buChar char="§"/>
            </a:pPr>
            <a:r>
              <a:rPr lang="en-US" sz="1900" b="1"/>
              <a:t>Full Management support (walk the talk, time, training).</a:t>
            </a:r>
          </a:p>
          <a:p>
            <a:pPr marL="219075" indent="-219075" defTabSz="871538">
              <a:spcBef>
                <a:spcPct val="20000"/>
              </a:spcBef>
              <a:buClr>
                <a:schemeClr val="accent2"/>
              </a:buClr>
              <a:buSzPct val="100000"/>
              <a:buFont typeface="Wingdings" pitchFamily="2" charset="2"/>
              <a:buChar char="§"/>
            </a:pPr>
            <a:r>
              <a:rPr lang="en-GB" sz="1900" b="1"/>
              <a:t>Leaders set pace for 5S</a:t>
            </a:r>
          </a:p>
          <a:p>
            <a:pPr marL="219075" indent="-219075" defTabSz="871538">
              <a:spcBef>
                <a:spcPct val="20000"/>
              </a:spcBef>
              <a:buClr>
                <a:schemeClr val="accent2"/>
              </a:buClr>
              <a:buSzPct val="100000"/>
              <a:buFont typeface="Wingdings" pitchFamily="2" charset="2"/>
              <a:buChar char="§"/>
            </a:pPr>
            <a:r>
              <a:rPr lang="en-GB" sz="1900" b="1"/>
              <a:t>Monitoring, Auditing, </a:t>
            </a:r>
          </a:p>
          <a:p>
            <a:pPr marL="219075" indent="-219075" defTabSz="871538">
              <a:spcBef>
                <a:spcPct val="20000"/>
              </a:spcBef>
              <a:buClr>
                <a:schemeClr val="accent2"/>
              </a:buClr>
              <a:buSzPct val="100000"/>
              <a:buFont typeface="Wingdings" pitchFamily="2" charset="2"/>
              <a:buChar char="§"/>
            </a:pPr>
            <a:r>
              <a:rPr lang="en-GB" sz="1900" b="1"/>
              <a:t>MOPs, rewards</a:t>
            </a:r>
          </a:p>
          <a:p>
            <a:pPr marL="219075" indent="-219075" defTabSz="871538">
              <a:spcBef>
                <a:spcPct val="20000"/>
              </a:spcBef>
              <a:buClr>
                <a:schemeClr val="accent2"/>
              </a:buClr>
              <a:buSzPct val="100000"/>
              <a:buFont typeface="Wingdings" pitchFamily="2" charset="2"/>
              <a:buChar char="§"/>
            </a:pPr>
            <a:r>
              <a:rPr lang="en-GB" sz="1900" b="1"/>
              <a:t>Make it the way of life</a:t>
            </a:r>
          </a:p>
          <a:p>
            <a:pPr marL="219075" indent="-219075" defTabSz="871538">
              <a:spcBef>
                <a:spcPct val="20000"/>
              </a:spcBef>
              <a:buClr>
                <a:schemeClr val="accent2"/>
              </a:buClr>
              <a:buSzPct val="100000"/>
              <a:buFont typeface="Wingdings" pitchFamily="2" charset="2"/>
              <a:buChar char="§"/>
            </a:pPr>
            <a:r>
              <a:rPr lang="en-GB" sz="1900" b="1"/>
              <a:t>Assign 5s responsibilities</a:t>
            </a:r>
          </a:p>
          <a:p>
            <a:pPr marL="219075" indent="-219075" defTabSz="871538">
              <a:spcBef>
                <a:spcPct val="20000"/>
              </a:spcBef>
              <a:buClr>
                <a:schemeClr val="accent2"/>
              </a:buClr>
              <a:buSzPct val="100000"/>
              <a:buFont typeface="Wingdings" pitchFamily="2" charset="2"/>
              <a:buChar char="§"/>
            </a:pPr>
            <a:r>
              <a:rPr lang="en-GB" sz="1900" b="1"/>
              <a:t>Integrate 5s duties into regular work duties</a:t>
            </a:r>
          </a:p>
        </p:txBody>
      </p:sp>
      <p:sp>
        <p:nvSpPr>
          <p:cNvPr id="31750" name="Rectangle 764"/>
          <p:cNvSpPr>
            <a:spLocks noChangeArrowheads="1"/>
          </p:cNvSpPr>
          <p:nvPr/>
        </p:nvSpPr>
        <p:spPr bwMode="auto">
          <a:xfrm>
            <a:off x="1763713" y="5821363"/>
            <a:ext cx="5564187" cy="487362"/>
          </a:xfrm>
          <a:prstGeom prst="rect">
            <a:avLst/>
          </a:prstGeom>
          <a:solidFill>
            <a:srgbClr val="FFFF00"/>
          </a:solidFill>
          <a:ln w="12700" algn="ctr">
            <a:solidFill>
              <a:schemeClr val="tx1"/>
            </a:solidFill>
            <a:miter lim="800000"/>
            <a:headEnd type="none" w="sm" len="sm"/>
            <a:tailEnd type="none" w="sm" len="sm"/>
          </a:ln>
        </p:spPr>
        <p:txBody>
          <a:bodyPr wrap="none" lIns="87269" tIns="43635" rIns="87269" bIns="43635">
            <a:spAutoFit/>
          </a:bodyPr>
          <a:lstStyle/>
          <a:p>
            <a:pPr algn="ctr" defTabSz="871538"/>
            <a:r>
              <a:rPr lang="en-US" sz="2600">
                <a:latin typeface="Verdana" pitchFamily="34" charset="0"/>
              </a:rPr>
              <a:t>Discipline is a Management task</a:t>
            </a:r>
          </a:p>
        </p:txBody>
      </p:sp>
      <p:sp>
        <p:nvSpPr>
          <p:cNvPr id="31751" name="Slide Number Placeholder 1"/>
          <p:cNvSpPr>
            <a:spLocks noGrp="1"/>
          </p:cNvSpPr>
          <p:nvPr>
            <p:ph type="sldNum" sz="quarter" idx="11"/>
          </p:nvPr>
        </p:nvSpPr>
        <p:spPr>
          <a:noFill/>
        </p:spPr>
        <p:txBody>
          <a:bodyPr/>
          <a:lstStyle/>
          <a:p>
            <a:fld id="{76C6ABD7-D6CE-44C3-8AE0-DD3390DB8A86}" type="slidenum">
              <a:rPr lang="en-US" smtClean="0">
                <a:latin typeface="Arial" pitchFamily="34" charset="0"/>
              </a:rPr>
              <a:pPr/>
              <a:t>30</a:t>
            </a:fld>
            <a:endParaRPr lang="en-US" smtClean="0">
              <a:latin typeface="Arial" pitchFamily="34" charset="0"/>
            </a:endParaRPr>
          </a:p>
        </p:txBody>
      </p:sp>
      <p:sp>
        <p:nvSpPr>
          <p:cNvPr id="3175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708025" y="6070600"/>
            <a:ext cx="1887538" cy="457200"/>
          </a:xfrm>
          <a:prstGeom prst="rect">
            <a:avLst/>
          </a:prstGeom>
          <a:noFill/>
          <a:ln w="9525">
            <a:noFill/>
            <a:miter lim="800000"/>
            <a:headEnd/>
            <a:tailEnd/>
          </a:ln>
        </p:spPr>
        <p:txBody>
          <a:bodyPr wrap="none" lIns="65306" tIns="32653" rIns="65306" bIns="32653" anchor="ctr"/>
          <a:lstStyle/>
          <a:p>
            <a:endParaRPr lang="en-GB"/>
          </a:p>
        </p:txBody>
      </p:sp>
      <p:sp>
        <p:nvSpPr>
          <p:cNvPr id="32771" name="Rectangle 3"/>
          <p:cNvSpPr>
            <a:spLocks noChangeArrowheads="1"/>
          </p:cNvSpPr>
          <p:nvPr/>
        </p:nvSpPr>
        <p:spPr bwMode="auto">
          <a:xfrm>
            <a:off x="3144838" y="6070600"/>
            <a:ext cx="2827337" cy="457200"/>
          </a:xfrm>
          <a:prstGeom prst="rect">
            <a:avLst/>
          </a:prstGeom>
          <a:noFill/>
          <a:ln w="9525">
            <a:noFill/>
            <a:miter lim="800000"/>
            <a:headEnd/>
            <a:tailEnd/>
          </a:ln>
        </p:spPr>
        <p:txBody>
          <a:bodyPr wrap="none" lIns="65306" tIns="32653" rIns="65306" bIns="32653" anchor="ctr"/>
          <a:lstStyle/>
          <a:p>
            <a:endParaRPr lang="en-GB"/>
          </a:p>
        </p:txBody>
      </p:sp>
      <p:sp>
        <p:nvSpPr>
          <p:cNvPr id="32772" name="Rectangle 4"/>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grpSp>
        <p:nvGrpSpPr>
          <p:cNvPr id="32773" name="Group 6"/>
          <p:cNvGrpSpPr>
            <a:grpSpLocks/>
          </p:cNvGrpSpPr>
          <p:nvPr/>
        </p:nvGrpSpPr>
        <p:grpSpPr bwMode="auto">
          <a:xfrm>
            <a:off x="250825" y="765175"/>
            <a:ext cx="4265613" cy="2879725"/>
            <a:chOff x="192" y="768"/>
            <a:chExt cx="1872" cy="1691"/>
          </a:xfrm>
        </p:grpSpPr>
        <p:graphicFrame>
          <p:nvGraphicFramePr>
            <p:cNvPr id="33578" name="Object 7"/>
            <p:cNvGraphicFramePr>
              <a:graphicFrameLocks noChangeAspect="1"/>
            </p:cNvGraphicFramePr>
            <p:nvPr/>
          </p:nvGraphicFramePr>
          <p:xfrm>
            <a:off x="192" y="1056"/>
            <a:ext cx="1845" cy="1403"/>
          </p:xfrm>
          <a:graphic>
            <a:graphicData uri="http://schemas.openxmlformats.org/presentationml/2006/ole">
              <mc:AlternateContent xmlns:mc="http://schemas.openxmlformats.org/markup-compatibility/2006">
                <mc:Choice xmlns:v="urn:schemas-microsoft-com:vml" Requires="v">
                  <p:oleObj spid="_x0000_s33582" name="Tabelle" r:id="rId4" imgW="9700920" imgH="6955920" progId="Excel.Sheet.8">
                    <p:embed/>
                  </p:oleObj>
                </mc:Choice>
                <mc:Fallback>
                  <p:oleObj name="Tabelle" r:id="rId4" imgW="9700920" imgH="6955920" progId="Excel.Sheet.8">
                    <p:embed/>
                    <p:pic>
                      <p:nvPicPr>
                        <p:cNvPr id="0" name="Object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2" y="1056"/>
                          <a:ext cx="1845" cy="1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3579" name="Rectangle 8"/>
            <p:cNvSpPr>
              <a:spLocks noChangeArrowheads="1"/>
            </p:cNvSpPr>
            <p:nvPr/>
          </p:nvSpPr>
          <p:spPr bwMode="auto">
            <a:xfrm>
              <a:off x="192" y="1056"/>
              <a:ext cx="1872" cy="1392"/>
            </a:xfrm>
            <a:prstGeom prst="rect">
              <a:avLst/>
            </a:prstGeom>
            <a:noFill/>
            <a:ln w="9525">
              <a:solidFill>
                <a:schemeClr val="tx1"/>
              </a:solidFill>
              <a:miter lim="800000"/>
              <a:headEnd/>
              <a:tailEnd/>
            </a:ln>
          </p:spPr>
          <p:txBody>
            <a:bodyPr wrap="none" anchor="ctr"/>
            <a:lstStyle/>
            <a:p>
              <a:endParaRPr lang="en-GB"/>
            </a:p>
          </p:txBody>
        </p:sp>
        <p:sp>
          <p:nvSpPr>
            <p:cNvPr id="33580" name="Text Box 9"/>
            <p:cNvSpPr txBox="1">
              <a:spLocks noChangeArrowheads="1"/>
            </p:cNvSpPr>
            <p:nvPr/>
          </p:nvSpPr>
          <p:spPr bwMode="auto">
            <a:xfrm>
              <a:off x="192" y="768"/>
              <a:ext cx="168" cy="310"/>
            </a:xfrm>
            <a:prstGeom prst="rect">
              <a:avLst/>
            </a:prstGeom>
            <a:noFill/>
            <a:ln w="9525">
              <a:noFill/>
              <a:miter lim="800000"/>
              <a:headEnd/>
              <a:tailEnd/>
            </a:ln>
          </p:spPr>
          <p:txBody>
            <a:bodyPr wrap="none" lIns="122191" tIns="61096" rIns="122191" bIns="61096">
              <a:spAutoFit/>
            </a:bodyPr>
            <a:lstStyle/>
            <a:p>
              <a:pPr defTabSz="1222375"/>
              <a:endParaRPr lang="de-DE"/>
            </a:p>
          </p:txBody>
        </p:sp>
      </p:grpSp>
      <p:pic>
        <p:nvPicPr>
          <p:cNvPr id="32774" name="Picture 12" descr="DSCN0202"/>
          <p:cNvPicPr>
            <a:picLocks noChangeAspect="1" noChangeArrowheads="1"/>
          </p:cNvPicPr>
          <p:nvPr/>
        </p:nvPicPr>
        <p:blipFill>
          <a:blip r:embed="rId6" cstate="print">
            <a:lum contrast="4000"/>
          </a:blip>
          <a:srcRect/>
          <a:stretch>
            <a:fillRect/>
          </a:stretch>
        </p:blipFill>
        <p:spPr bwMode="auto">
          <a:xfrm>
            <a:off x="7759700" y="4098925"/>
            <a:ext cx="1146175" cy="2209800"/>
          </a:xfrm>
          <a:prstGeom prst="rect">
            <a:avLst/>
          </a:prstGeom>
          <a:noFill/>
          <a:ln w="9525">
            <a:noFill/>
            <a:miter lim="800000"/>
            <a:headEnd/>
            <a:tailEnd/>
          </a:ln>
        </p:spPr>
      </p:pic>
      <p:pic>
        <p:nvPicPr>
          <p:cNvPr id="32775" name="Picture 13" descr="DSCN0203"/>
          <p:cNvPicPr>
            <a:picLocks noChangeAspect="1" noChangeArrowheads="1"/>
          </p:cNvPicPr>
          <p:nvPr/>
        </p:nvPicPr>
        <p:blipFill>
          <a:blip r:embed="rId7" cstate="print"/>
          <a:srcRect/>
          <a:stretch>
            <a:fillRect/>
          </a:stretch>
        </p:blipFill>
        <p:spPr bwMode="auto">
          <a:xfrm>
            <a:off x="4102100" y="4098925"/>
            <a:ext cx="2039938" cy="2209800"/>
          </a:xfrm>
          <a:prstGeom prst="rect">
            <a:avLst/>
          </a:prstGeom>
          <a:noFill/>
          <a:ln w="9525">
            <a:noFill/>
            <a:miter lim="800000"/>
            <a:headEnd/>
            <a:tailEnd/>
          </a:ln>
        </p:spPr>
      </p:pic>
      <p:pic>
        <p:nvPicPr>
          <p:cNvPr id="32776" name="Picture 14" descr="DSCN0204"/>
          <p:cNvPicPr>
            <a:picLocks noChangeAspect="1" noChangeArrowheads="1"/>
          </p:cNvPicPr>
          <p:nvPr/>
        </p:nvPicPr>
        <p:blipFill>
          <a:blip r:embed="rId8" cstate="print"/>
          <a:srcRect/>
          <a:stretch>
            <a:fillRect/>
          </a:stretch>
        </p:blipFill>
        <p:spPr bwMode="auto">
          <a:xfrm>
            <a:off x="6353175" y="4098925"/>
            <a:ext cx="1168400" cy="2184400"/>
          </a:xfrm>
          <a:prstGeom prst="rect">
            <a:avLst/>
          </a:prstGeom>
          <a:noFill/>
          <a:ln w="9525">
            <a:noFill/>
            <a:miter lim="800000"/>
            <a:headEnd/>
            <a:tailEnd/>
          </a:ln>
        </p:spPr>
      </p:pic>
      <p:sp>
        <p:nvSpPr>
          <p:cNvPr id="32777" name="Text Box 15"/>
          <p:cNvSpPr txBox="1">
            <a:spLocks noChangeArrowheads="1"/>
          </p:cNvSpPr>
          <p:nvPr/>
        </p:nvSpPr>
        <p:spPr bwMode="auto">
          <a:xfrm>
            <a:off x="442913" y="4284663"/>
            <a:ext cx="3240087" cy="1812925"/>
          </a:xfrm>
          <a:prstGeom prst="rect">
            <a:avLst/>
          </a:prstGeom>
          <a:noFill/>
          <a:ln w="9525">
            <a:noFill/>
            <a:miter lim="800000"/>
            <a:headEnd/>
            <a:tailEnd/>
          </a:ln>
        </p:spPr>
        <p:txBody>
          <a:bodyPr lIns="87269" tIns="43635" rIns="87269" bIns="43635">
            <a:spAutoFit/>
          </a:bodyPr>
          <a:lstStyle/>
          <a:p>
            <a:pPr algn="ctr" defTabSz="1222375"/>
            <a:r>
              <a:rPr lang="de-DE" sz="2800">
                <a:latin typeface="Verdana" pitchFamily="34" charset="0"/>
              </a:rPr>
              <a:t>Clearly identify all areas/items that do not meet the 5s standard</a:t>
            </a:r>
          </a:p>
        </p:txBody>
      </p:sp>
      <p:sp>
        <p:nvSpPr>
          <p:cNvPr id="32778" name="Line 16"/>
          <p:cNvSpPr>
            <a:spLocks noChangeShapeType="1"/>
          </p:cNvSpPr>
          <p:nvPr/>
        </p:nvSpPr>
        <p:spPr bwMode="auto">
          <a:xfrm>
            <a:off x="6985000"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79" name="Line 17"/>
          <p:cNvSpPr>
            <a:spLocks noChangeShapeType="1"/>
          </p:cNvSpPr>
          <p:nvPr/>
        </p:nvSpPr>
        <p:spPr bwMode="auto">
          <a:xfrm>
            <a:off x="83232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80" name="Line 18"/>
          <p:cNvSpPr>
            <a:spLocks noChangeShapeType="1"/>
          </p:cNvSpPr>
          <p:nvPr/>
        </p:nvSpPr>
        <p:spPr bwMode="auto">
          <a:xfrm>
            <a:off x="57197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grpSp>
        <p:nvGrpSpPr>
          <p:cNvPr id="32781" name="Group 19"/>
          <p:cNvGrpSpPr>
            <a:grpSpLocks/>
          </p:cNvGrpSpPr>
          <p:nvPr/>
        </p:nvGrpSpPr>
        <p:grpSpPr bwMode="auto">
          <a:xfrm>
            <a:off x="5076825" y="1358900"/>
            <a:ext cx="3797300" cy="2286000"/>
            <a:chOff x="3248" y="720"/>
            <a:chExt cx="2592" cy="1440"/>
          </a:xfrm>
        </p:grpSpPr>
        <p:sp>
          <p:nvSpPr>
            <p:cNvPr id="32786" name="Rectangle 20"/>
            <p:cNvSpPr>
              <a:spLocks noChangeArrowheads="1"/>
            </p:cNvSpPr>
            <p:nvPr/>
          </p:nvSpPr>
          <p:spPr bwMode="auto">
            <a:xfrm>
              <a:off x="3248" y="720"/>
              <a:ext cx="2592" cy="1440"/>
            </a:xfrm>
            <a:prstGeom prst="rect">
              <a:avLst/>
            </a:prstGeom>
            <a:solidFill>
              <a:srgbClr val="FF3300"/>
            </a:solidFill>
            <a:ln w="9525">
              <a:solidFill>
                <a:schemeClr val="tx1"/>
              </a:solidFill>
              <a:miter lim="800000"/>
              <a:headEnd/>
              <a:tailEnd/>
            </a:ln>
          </p:spPr>
          <p:txBody>
            <a:bodyPr wrap="none" anchor="ctr"/>
            <a:lstStyle/>
            <a:p>
              <a:endParaRPr lang="en-GB"/>
            </a:p>
          </p:txBody>
        </p:sp>
        <p:sp>
          <p:nvSpPr>
            <p:cNvPr id="32787" name="AutoShape 21"/>
            <p:cNvSpPr>
              <a:spLocks noChangeAspect="1" noChangeArrowheads="1" noTextEdit="1"/>
            </p:cNvSpPr>
            <p:nvPr/>
          </p:nvSpPr>
          <p:spPr bwMode="auto">
            <a:xfrm>
              <a:off x="3296" y="720"/>
              <a:ext cx="2496" cy="1421"/>
            </a:xfrm>
            <a:prstGeom prst="rect">
              <a:avLst/>
            </a:prstGeom>
            <a:noFill/>
            <a:ln w="9525">
              <a:noFill/>
              <a:miter lim="800000"/>
              <a:headEnd/>
              <a:tailEnd/>
            </a:ln>
          </p:spPr>
          <p:txBody>
            <a:bodyPr/>
            <a:lstStyle/>
            <a:p>
              <a:endParaRPr lang="en-GB"/>
            </a:p>
          </p:txBody>
        </p:sp>
        <p:sp>
          <p:nvSpPr>
            <p:cNvPr id="32788" name="Rectangle 22"/>
            <p:cNvSpPr>
              <a:spLocks noChangeArrowheads="1"/>
            </p:cNvSpPr>
            <p:nvPr/>
          </p:nvSpPr>
          <p:spPr bwMode="auto">
            <a:xfrm>
              <a:off x="3302" y="742"/>
              <a:ext cx="2470" cy="85"/>
            </a:xfrm>
            <a:prstGeom prst="rect">
              <a:avLst/>
            </a:prstGeom>
            <a:solidFill>
              <a:srgbClr val="CCCCCC"/>
            </a:solidFill>
            <a:ln w="9525">
              <a:noFill/>
              <a:miter lim="800000"/>
              <a:headEnd/>
              <a:tailEnd/>
            </a:ln>
          </p:spPr>
          <p:txBody>
            <a:bodyPr/>
            <a:lstStyle/>
            <a:p>
              <a:endParaRPr lang="en-GB"/>
            </a:p>
          </p:txBody>
        </p:sp>
        <p:sp>
          <p:nvSpPr>
            <p:cNvPr id="32789" name="Rectangle 23"/>
            <p:cNvSpPr>
              <a:spLocks noChangeArrowheads="1"/>
            </p:cNvSpPr>
            <p:nvPr/>
          </p:nvSpPr>
          <p:spPr bwMode="auto">
            <a:xfrm>
              <a:off x="4277" y="748"/>
              <a:ext cx="362" cy="78"/>
            </a:xfrm>
            <a:prstGeom prst="rect">
              <a:avLst/>
            </a:prstGeom>
            <a:noFill/>
            <a:ln w="9525">
              <a:noFill/>
              <a:miter lim="800000"/>
              <a:headEnd/>
              <a:tailEnd/>
            </a:ln>
          </p:spPr>
          <p:txBody>
            <a:bodyPr wrap="none" lIns="0" tIns="0" rIns="0" bIns="0">
              <a:spAutoFit/>
            </a:bodyPr>
            <a:lstStyle/>
            <a:p>
              <a:pPr defTabSz="871538"/>
              <a:r>
                <a:rPr lang="de-DE" sz="800" b="1">
                  <a:solidFill>
                    <a:srgbClr val="010000"/>
                  </a:solidFill>
                </a:rPr>
                <a:t>Actionplan</a:t>
              </a:r>
              <a:endParaRPr lang="de-DE"/>
            </a:p>
          </p:txBody>
        </p:sp>
        <p:sp>
          <p:nvSpPr>
            <p:cNvPr id="32790" name="Rectangle 24"/>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1" name="Line 25"/>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2" name="Line 26"/>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3" name="Rectangle 27"/>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4" name="Line 28"/>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5" name="Line 29"/>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6" name="Rectangle 30"/>
            <p:cNvSpPr>
              <a:spLocks noChangeArrowheads="1"/>
            </p:cNvSpPr>
            <p:nvPr/>
          </p:nvSpPr>
          <p:spPr bwMode="auto">
            <a:xfrm>
              <a:off x="3302" y="740"/>
              <a:ext cx="2470" cy="2"/>
            </a:xfrm>
            <a:prstGeom prst="rect">
              <a:avLst/>
            </a:prstGeom>
            <a:solidFill>
              <a:srgbClr val="000000"/>
            </a:solidFill>
            <a:ln w="9525">
              <a:noFill/>
              <a:miter lim="800000"/>
              <a:headEnd/>
              <a:tailEnd/>
            </a:ln>
          </p:spPr>
          <p:txBody>
            <a:bodyPr/>
            <a:lstStyle/>
            <a:p>
              <a:endParaRPr lang="en-GB"/>
            </a:p>
          </p:txBody>
        </p:sp>
        <p:sp>
          <p:nvSpPr>
            <p:cNvPr id="32797" name="Line 31"/>
            <p:cNvSpPr>
              <a:spLocks noChangeShapeType="1"/>
            </p:cNvSpPr>
            <p:nvPr/>
          </p:nvSpPr>
          <p:spPr bwMode="auto">
            <a:xfrm>
              <a:off x="3302" y="740"/>
              <a:ext cx="2470" cy="0"/>
            </a:xfrm>
            <a:prstGeom prst="line">
              <a:avLst/>
            </a:prstGeom>
            <a:noFill/>
            <a:ln w="0">
              <a:solidFill>
                <a:srgbClr val="000000"/>
              </a:solidFill>
              <a:round/>
              <a:headEnd/>
              <a:tailEnd/>
            </a:ln>
          </p:spPr>
          <p:txBody>
            <a:bodyPr/>
            <a:lstStyle/>
            <a:p>
              <a:endParaRPr lang="en-GB"/>
            </a:p>
          </p:txBody>
        </p:sp>
        <p:sp>
          <p:nvSpPr>
            <p:cNvPr id="32798" name="Rectangle 32"/>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799" name="Line 33"/>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0" name="Line 34"/>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1" name="Rectangle 35"/>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802" name="Line 36"/>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3" name="Line 37"/>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4" name="Rectangle 38"/>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5" name="Line 39"/>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6" name="Line 40"/>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07" name="Rectangle 41"/>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8" name="Line 42"/>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9" name="Line 43"/>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10" name="Rectangle 44"/>
            <p:cNvSpPr>
              <a:spLocks noChangeArrowheads="1"/>
            </p:cNvSpPr>
            <p:nvPr/>
          </p:nvSpPr>
          <p:spPr bwMode="auto">
            <a:xfrm>
              <a:off x="3302" y="827"/>
              <a:ext cx="2470" cy="2"/>
            </a:xfrm>
            <a:prstGeom prst="rect">
              <a:avLst/>
            </a:prstGeom>
            <a:solidFill>
              <a:srgbClr val="000000"/>
            </a:solidFill>
            <a:ln w="9525">
              <a:noFill/>
              <a:miter lim="800000"/>
              <a:headEnd/>
              <a:tailEnd/>
            </a:ln>
          </p:spPr>
          <p:txBody>
            <a:bodyPr/>
            <a:lstStyle/>
            <a:p>
              <a:endParaRPr lang="en-GB"/>
            </a:p>
          </p:txBody>
        </p:sp>
        <p:sp>
          <p:nvSpPr>
            <p:cNvPr id="32811" name="Line 45"/>
            <p:cNvSpPr>
              <a:spLocks noChangeShapeType="1"/>
            </p:cNvSpPr>
            <p:nvPr/>
          </p:nvSpPr>
          <p:spPr bwMode="auto">
            <a:xfrm>
              <a:off x="3302" y="827"/>
              <a:ext cx="2470" cy="0"/>
            </a:xfrm>
            <a:prstGeom prst="line">
              <a:avLst/>
            </a:prstGeom>
            <a:noFill/>
            <a:ln w="0">
              <a:solidFill>
                <a:srgbClr val="000000"/>
              </a:solidFill>
              <a:round/>
              <a:headEnd/>
              <a:tailEnd/>
            </a:ln>
          </p:spPr>
          <p:txBody>
            <a:bodyPr/>
            <a:lstStyle/>
            <a:p>
              <a:endParaRPr lang="en-GB"/>
            </a:p>
          </p:txBody>
        </p:sp>
        <p:sp>
          <p:nvSpPr>
            <p:cNvPr id="32812" name="Rectangle 46"/>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3" name="Line 47"/>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4" name="Line 48"/>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5" name="Rectangle 49"/>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6" name="Line 50"/>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7" name="Line 51"/>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8" name="Rectangle 52"/>
            <p:cNvSpPr>
              <a:spLocks noChangeArrowheads="1"/>
            </p:cNvSpPr>
            <p:nvPr/>
          </p:nvSpPr>
          <p:spPr bwMode="auto">
            <a:xfrm>
              <a:off x="3299" y="742"/>
              <a:ext cx="3" cy="85"/>
            </a:xfrm>
            <a:prstGeom prst="rect">
              <a:avLst/>
            </a:prstGeom>
            <a:solidFill>
              <a:srgbClr val="000000"/>
            </a:solidFill>
            <a:ln w="9525">
              <a:noFill/>
              <a:miter lim="800000"/>
              <a:headEnd/>
              <a:tailEnd/>
            </a:ln>
          </p:spPr>
          <p:txBody>
            <a:bodyPr/>
            <a:lstStyle/>
            <a:p>
              <a:endParaRPr lang="en-GB"/>
            </a:p>
          </p:txBody>
        </p:sp>
        <p:sp>
          <p:nvSpPr>
            <p:cNvPr id="32819" name="Line 53"/>
            <p:cNvSpPr>
              <a:spLocks noChangeShapeType="1"/>
            </p:cNvSpPr>
            <p:nvPr/>
          </p:nvSpPr>
          <p:spPr bwMode="auto">
            <a:xfrm>
              <a:off x="3299" y="742"/>
              <a:ext cx="0" cy="85"/>
            </a:xfrm>
            <a:prstGeom prst="line">
              <a:avLst/>
            </a:prstGeom>
            <a:noFill/>
            <a:ln w="0">
              <a:solidFill>
                <a:srgbClr val="000000"/>
              </a:solidFill>
              <a:round/>
              <a:headEnd/>
              <a:tailEnd/>
            </a:ln>
          </p:spPr>
          <p:txBody>
            <a:bodyPr/>
            <a:lstStyle/>
            <a:p>
              <a:endParaRPr lang="en-GB"/>
            </a:p>
          </p:txBody>
        </p:sp>
        <p:sp>
          <p:nvSpPr>
            <p:cNvPr id="32820" name="Rectangle 54"/>
            <p:cNvSpPr>
              <a:spLocks noChangeArrowheads="1"/>
            </p:cNvSpPr>
            <p:nvPr/>
          </p:nvSpPr>
          <p:spPr bwMode="auto">
            <a:xfrm>
              <a:off x="5772" y="742"/>
              <a:ext cx="3" cy="85"/>
            </a:xfrm>
            <a:prstGeom prst="rect">
              <a:avLst/>
            </a:prstGeom>
            <a:solidFill>
              <a:srgbClr val="000000"/>
            </a:solidFill>
            <a:ln w="9525">
              <a:noFill/>
              <a:miter lim="800000"/>
              <a:headEnd/>
              <a:tailEnd/>
            </a:ln>
          </p:spPr>
          <p:txBody>
            <a:bodyPr/>
            <a:lstStyle/>
            <a:p>
              <a:endParaRPr lang="en-GB"/>
            </a:p>
          </p:txBody>
        </p:sp>
        <p:sp>
          <p:nvSpPr>
            <p:cNvPr id="32821" name="Line 55"/>
            <p:cNvSpPr>
              <a:spLocks noChangeShapeType="1"/>
            </p:cNvSpPr>
            <p:nvPr/>
          </p:nvSpPr>
          <p:spPr bwMode="auto">
            <a:xfrm>
              <a:off x="5772" y="742"/>
              <a:ext cx="0" cy="85"/>
            </a:xfrm>
            <a:prstGeom prst="line">
              <a:avLst/>
            </a:prstGeom>
            <a:noFill/>
            <a:ln w="0">
              <a:solidFill>
                <a:srgbClr val="000000"/>
              </a:solidFill>
              <a:round/>
              <a:headEnd/>
              <a:tailEnd/>
            </a:ln>
          </p:spPr>
          <p:txBody>
            <a:bodyPr/>
            <a:lstStyle/>
            <a:p>
              <a:endParaRPr lang="en-GB"/>
            </a:p>
          </p:txBody>
        </p:sp>
        <p:sp>
          <p:nvSpPr>
            <p:cNvPr id="32822" name="Rectangle 56"/>
            <p:cNvSpPr>
              <a:spLocks noChangeArrowheads="1"/>
            </p:cNvSpPr>
            <p:nvPr/>
          </p:nvSpPr>
          <p:spPr bwMode="auto">
            <a:xfrm>
              <a:off x="3309" y="851"/>
              <a:ext cx="48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Abteilung: DC-S-Klasse</a:t>
              </a:r>
              <a:endParaRPr lang="de-DE"/>
            </a:p>
          </p:txBody>
        </p:sp>
        <p:sp>
          <p:nvSpPr>
            <p:cNvPr id="32823" name="Rectangle 57"/>
            <p:cNvSpPr>
              <a:spLocks noChangeArrowheads="1"/>
            </p:cNvSpPr>
            <p:nvPr/>
          </p:nvSpPr>
          <p:spPr bwMode="auto">
            <a:xfrm>
              <a:off x="3309" y="924"/>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Datum:</a:t>
              </a:r>
              <a:endParaRPr lang="de-DE"/>
            </a:p>
          </p:txBody>
        </p:sp>
        <p:sp>
          <p:nvSpPr>
            <p:cNvPr id="32824" name="Rectangle 58"/>
            <p:cNvSpPr>
              <a:spLocks noChangeArrowheads="1"/>
            </p:cNvSpPr>
            <p:nvPr/>
          </p:nvSpPr>
          <p:spPr bwMode="auto">
            <a:xfrm>
              <a:off x="3544" y="924"/>
              <a:ext cx="18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 07.07.00</a:t>
              </a:r>
              <a:endParaRPr lang="de-DE"/>
            </a:p>
          </p:txBody>
        </p:sp>
        <p:sp>
          <p:nvSpPr>
            <p:cNvPr id="32825" name="Rectangle 59"/>
            <p:cNvSpPr>
              <a:spLocks noChangeArrowheads="1"/>
            </p:cNvSpPr>
            <p:nvPr/>
          </p:nvSpPr>
          <p:spPr bwMode="auto">
            <a:xfrm>
              <a:off x="4176" y="851"/>
              <a:ext cx="280" cy="58"/>
            </a:xfrm>
            <a:prstGeom prst="rect">
              <a:avLst/>
            </a:prstGeom>
            <a:noFill/>
            <a:ln w="9525">
              <a:noFill/>
              <a:miter lim="800000"/>
              <a:headEnd/>
              <a:tailEnd/>
            </a:ln>
          </p:spPr>
          <p:txBody>
            <a:bodyPr wrap="none" lIns="0" tIns="0" rIns="0" bIns="0">
              <a:spAutoFit/>
            </a:bodyPr>
            <a:lstStyle/>
            <a:p>
              <a:pPr defTabSz="871538"/>
              <a:r>
                <a:rPr lang="de-DE" sz="600" b="1">
                  <a:solidFill>
                    <a:srgbClr val="010000"/>
                  </a:solidFill>
                </a:rPr>
                <a:t>Thema:  5S</a:t>
              </a:r>
              <a:endParaRPr lang="de-DE"/>
            </a:p>
          </p:txBody>
        </p:sp>
        <p:sp>
          <p:nvSpPr>
            <p:cNvPr id="32826" name="Rectangle 60"/>
            <p:cNvSpPr>
              <a:spLocks noChangeArrowheads="1"/>
            </p:cNvSpPr>
            <p:nvPr/>
          </p:nvSpPr>
          <p:spPr bwMode="auto">
            <a:xfrm>
              <a:off x="3328" y="1003"/>
              <a:ext cx="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Nr.</a:t>
              </a:r>
              <a:endParaRPr lang="de-DE"/>
            </a:p>
          </p:txBody>
        </p:sp>
        <p:sp>
          <p:nvSpPr>
            <p:cNvPr id="32827" name="Rectangle 61"/>
            <p:cNvSpPr>
              <a:spLocks noChangeArrowheads="1"/>
            </p:cNvSpPr>
            <p:nvPr/>
          </p:nvSpPr>
          <p:spPr bwMode="auto">
            <a:xfrm>
              <a:off x="3662" y="1003"/>
              <a:ext cx="17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Problem</a:t>
              </a:r>
              <a:endParaRPr lang="de-DE"/>
            </a:p>
          </p:txBody>
        </p:sp>
        <p:sp>
          <p:nvSpPr>
            <p:cNvPr id="32828" name="Rectangle 62"/>
            <p:cNvSpPr>
              <a:spLocks noChangeArrowheads="1"/>
            </p:cNvSpPr>
            <p:nvPr/>
          </p:nvSpPr>
          <p:spPr bwMode="auto">
            <a:xfrm>
              <a:off x="4447" y="1003"/>
              <a:ext cx="22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Maßnahme</a:t>
              </a:r>
              <a:endParaRPr lang="de-DE"/>
            </a:p>
          </p:txBody>
        </p:sp>
        <p:sp>
          <p:nvSpPr>
            <p:cNvPr id="32829" name="Rectangle 63"/>
            <p:cNvSpPr>
              <a:spLocks noChangeArrowheads="1"/>
            </p:cNvSpPr>
            <p:nvPr/>
          </p:nvSpPr>
          <p:spPr bwMode="auto">
            <a:xfrm>
              <a:off x="5079" y="1003"/>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Verant-</a:t>
              </a:r>
              <a:endParaRPr lang="de-DE"/>
            </a:p>
          </p:txBody>
        </p:sp>
        <p:sp>
          <p:nvSpPr>
            <p:cNvPr id="32830" name="Rectangle 64"/>
            <p:cNvSpPr>
              <a:spLocks noChangeArrowheads="1"/>
            </p:cNvSpPr>
            <p:nvPr/>
          </p:nvSpPr>
          <p:spPr bwMode="auto">
            <a:xfrm>
              <a:off x="5071" y="1051"/>
              <a:ext cx="16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wortlich</a:t>
              </a:r>
              <a:endParaRPr lang="de-DE"/>
            </a:p>
          </p:txBody>
        </p:sp>
        <p:sp>
          <p:nvSpPr>
            <p:cNvPr id="32831" name="Rectangle 65"/>
            <p:cNvSpPr>
              <a:spLocks noChangeArrowheads="1"/>
            </p:cNvSpPr>
            <p:nvPr/>
          </p:nvSpPr>
          <p:spPr bwMode="auto">
            <a:xfrm>
              <a:off x="5291" y="1003"/>
              <a:ext cx="14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Termin</a:t>
              </a:r>
              <a:endParaRPr lang="de-DE"/>
            </a:p>
          </p:txBody>
        </p:sp>
        <p:sp>
          <p:nvSpPr>
            <p:cNvPr id="32832" name="Rectangle 66"/>
            <p:cNvSpPr>
              <a:spLocks noChangeArrowheads="1"/>
            </p:cNvSpPr>
            <p:nvPr/>
          </p:nvSpPr>
          <p:spPr bwMode="auto">
            <a:xfrm>
              <a:off x="5476" y="1003"/>
              <a:ext cx="9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Fort-</a:t>
              </a:r>
              <a:endParaRPr lang="de-DE"/>
            </a:p>
          </p:txBody>
        </p:sp>
        <p:sp>
          <p:nvSpPr>
            <p:cNvPr id="32833" name="Rectangle 67"/>
            <p:cNvSpPr>
              <a:spLocks noChangeArrowheads="1"/>
            </p:cNvSpPr>
            <p:nvPr/>
          </p:nvSpPr>
          <p:spPr bwMode="auto">
            <a:xfrm>
              <a:off x="5461" y="1051"/>
              <a:ext cx="1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schritt</a:t>
              </a:r>
              <a:endParaRPr lang="de-DE"/>
            </a:p>
          </p:txBody>
        </p:sp>
        <p:sp>
          <p:nvSpPr>
            <p:cNvPr id="32834" name="Rectangle 68"/>
            <p:cNvSpPr>
              <a:spLocks noChangeArrowheads="1"/>
            </p:cNvSpPr>
            <p:nvPr/>
          </p:nvSpPr>
          <p:spPr bwMode="auto">
            <a:xfrm>
              <a:off x="5641" y="1003"/>
              <a:ext cx="9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Änd.</a:t>
              </a:r>
              <a:endParaRPr lang="de-DE"/>
            </a:p>
          </p:txBody>
        </p:sp>
        <p:sp>
          <p:nvSpPr>
            <p:cNvPr id="32835" name="Rectangle 69"/>
            <p:cNvSpPr>
              <a:spLocks noChangeArrowheads="1"/>
            </p:cNvSpPr>
            <p:nvPr/>
          </p:nvSpPr>
          <p:spPr bwMode="auto">
            <a:xfrm>
              <a:off x="5630" y="1051"/>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Stand</a:t>
              </a:r>
              <a:endParaRPr lang="de-DE"/>
            </a:p>
          </p:txBody>
        </p:sp>
        <p:sp>
          <p:nvSpPr>
            <p:cNvPr id="32836" name="Rectangle 70"/>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37" name="Line 71"/>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38" name="Line 72"/>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39" name="Rectangle 73"/>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40" name="Line 74"/>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41" name="Line 75"/>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42" name="Rectangle 76"/>
            <p:cNvSpPr>
              <a:spLocks noChangeArrowheads="1"/>
            </p:cNvSpPr>
            <p:nvPr/>
          </p:nvSpPr>
          <p:spPr bwMode="auto">
            <a:xfrm>
              <a:off x="3310" y="999"/>
              <a:ext cx="90" cy="2"/>
            </a:xfrm>
            <a:prstGeom prst="rect">
              <a:avLst/>
            </a:prstGeom>
            <a:solidFill>
              <a:srgbClr val="000000"/>
            </a:solidFill>
            <a:ln w="9525">
              <a:noFill/>
              <a:miter lim="800000"/>
              <a:headEnd/>
              <a:tailEnd/>
            </a:ln>
          </p:spPr>
          <p:txBody>
            <a:bodyPr/>
            <a:lstStyle/>
            <a:p>
              <a:endParaRPr lang="en-GB"/>
            </a:p>
          </p:txBody>
        </p:sp>
        <p:sp>
          <p:nvSpPr>
            <p:cNvPr id="32843" name="Line 77"/>
            <p:cNvSpPr>
              <a:spLocks noChangeShapeType="1"/>
            </p:cNvSpPr>
            <p:nvPr/>
          </p:nvSpPr>
          <p:spPr bwMode="auto">
            <a:xfrm>
              <a:off x="3310" y="999"/>
              <a:ext cx="90" cy="0"/>
            </a:xfrm>
            <a:prstGeom prst="line">
              <a:avLst/>
            </a:prstGeom>
            <a:noFill/>
            <a:ln w="0">
              <a:solidFill>
                <a:srgbClr val="000000"/>
              </a:solidFill>
              <a:round/>
              <a:headEnd/>
              <a:tailEnd/>
            </a:ln>
          </p:spPr>
          <p:txBody>
            <a:bodyPr/>
            <a:lstStyle/>
            <a:p>
              <a:endParaRPr lang="en-GB"/>
            </a:p>
          </p:txBody>
        </p:sp>
        <p:sp>
          <p:nvSpPr>
            <p:cNvPr id="32844" name="Rectangle 78"/>
            <p:cNvSpPr>
              <a:spLocks noChangeArrowheads="1"/>
            </p:cNvSpPr>
            <p:nvPr/>
          </p:nvSpPr>
          <p:spPr bwMode="auto">
            <a:xfrm>
              <a:off x="3400" y="999"/>
              <a:ext cx="2" cy="2"/>
            </a:xfrm>
            <a:prstGeom prst="rect">
              <a:avLst/>
            </a:prstGeom>
            <a:solidFill>
              <a:srgbClr val="000000"/>
            </a:solidFill>
            <a:ln w="9525">
              <a:noFill/>
              <a:miter lim="800000"/>
              <a:headEnd/>
              <a:tailEnd/>
            </a:ln>
          </p:spPr>
          <p:txBody>
            <a:bodyPr/>
            <a:lstStyle/>
            <a:p>
              <a:endParaRPr lang="en-GB"/>
            </a:p>
          </p:txBody>
        </p:sp>
        <p:sp>
          <p:nvSpPr>
            <p:cNvPr id="32845" name="Line 79"/>
            <p:cNvSpPr>
              <a:spLocks noChangeShapeType="1"/>
            </p:cNvSpPr>
            <p:nvPr/>
          </p:nvSpPr>
          <p:spPr bwMode="auto">
            <a:xfrm>
              <a:off x="3400" y="999"/>
              <a:ext cx="2" cy="0"/>
            </a:xfrm>
            <a:prstGeom prst="line">
              <a:avLst/>
            </a:prstGeom>
            <a:noFill/>
            <a:ln w="0">
              <a:solidFill>
                <a:srgbClr val="000000"/>
              </a:solidFill>
              <a:round/>
              <a:headEnd/>
              <a:tailEnd/>
            </a:ln>
          </p:spPr>
          <p:txBody>
            <a:bodyPr/>
            <a:lstStyle/>
            <a:p>
              <a:endParaRPr lang="en-GB"/>
            </a:p>
          </p:txBody>
        </p:sp>
        <p:sp>
          <p:nvSpPr>
            <p:cNvPr id="32846" name="Line 80"/>
            <p:cNvSpPr>
              <a:spLocks noChangeShapeType="1"/>
            </p:cNvSpPr>
            <p:nvPr/>
          </p:nvSpPr>
          <p:spPr bwMode="auto">
            <a:xfrm>
              <a:off x="3400" y="999"/>
              <a:ext cx="0" cy="2"/>
            </a:xfrm>
            <a:prstGeom prst="line">
              <a:avLst/>
            </a:prstGeom>
            <a:noFill/>
            <a:ln w="0">
              <a:solidFill>
                <a:srgbClr val="000000"/>
              </a:solidFill>
              <a:round/>
              <a:headEnd/>
              <a:tailEnd/>
            </a:ln>
          </p:spPr>
          <p:txBody>
            <a:bodyPr/>
            <a:lstStyle/>
            <a:p>
              <a:endParaRPr lang="en-GB"/>
            </a:p>
          </p:txBody>
        </p:sp>
        <p:sp>
          <p:nvSpPr>
            <p:cNvPr id="32847" name="Rectangle 81"/>
            <p:cNvSpPr>
              <a:spLocks noChangeArrowheads="1"/>
            </p:cNvSpPr>
            <p:nvPr/>
          </p:nvSpPr>
          <p:spPr bwMode="auto">
            <a:xfrm>
              <a:off x="3402" y="999"/>
              <a:ext cx="679" cy="2"/>
            </a:xfrm>
            <a:prstGeom prst="rect">
              <a:avLst/>
            </a:prstGeom>
            <a:solidFill>
              <a:srgbClr val="000000"/>
            </a:solidFill>
            <a:ln w="9525">
              <a:noFill/>
              <a:miter lim="800000"/>
              <a:headEnd/>
              <a:tailEnd/>
            </a:ln>
          </p:spPr>
          <p:txBody>
            <a:bodyPr/>
            <a:lstStyle/>
            <a:p>
              <a:endParaRPr lang="en-GB"/>
            </a:p>
          </p:txBody>
        </p:sp>
        <p:sp>
          <p:nvSpPr>
            <p:cNvPr id="32848" name="Line 82"/>
            <p:cNvSpPr>
              <a:spLocks noChangeShapeType="1"/>
            </p:cNvSpPr>
            <p:nvPr/>
          </p:nvSpPr>
          <p:spPr bwMode="auto">
            <a:xfrm>
              <a:off x="3402" y="999"/>
              <a:ext cx="679" cy="0"/>
            </a:xfrm>
            <a:prstGeom prst="line">
              <a:avLst/>
            </a:prstGeom>
            <a:noFill/>
            <a:ln w="0">
              <a:solidFill>
                <a:srgbClr val="000000"/>
              </a:solidFill>
              <a:round/>
              <a:headEnd/>
              <a:tailEnd/>
            </a:ln>
          </p:spPr>
          <p:txBody>
            <a:bodyPr/>
            <a:lstStyle/>
            <a:p>
              <a:endParaRPr lang="en-GB"/>
            </a:p>
          </p:txBody>
        </p:sp>
        <p:sp>
          <p:nvSpPr>
            <p:cNvPr id="32849" name="Rectangle 83"/>
            <p:cNvSpPr>
              <a:spLocks noChangeArrowheads="1"/>
            </p:cNvSpPr>
            <p:nvPr/>
          </p:nvSpPr>
          <p:spPr bwMode="auto">
            <a:xfrm>
              <a:off x="4081" y="999"/>
              <a:ext cx="2" cy="2"/>
            </a:xfrm>
            <a:prstGeom prst="rect">
              <a:avLst/>
            </a:prstGeom>
            <a:solidFill>
              <a:srgbClr val="000000"/>
            </a:solidFill>
            <a:ln w="9525">
              <a:noFill/>
              <a:miter lim="800000"/>
              <a:headEnd/>
              <a:tailEnd/>
            </a:ln>
          </p:spPr>
          <p:txBody>
            <a:bodyPr/>
            <a:lstStyle/>
            <a:p>
              <a:endParaRPr lang="en-GB"/>
            </a:p>
          </p:txBody>
        </p:sp>
        <p:sp>
          <p:nvSpPr>
            <p:cNvPr id="32850" name="Line 84"/>
            <p:cNvSpPr>
              <a:spLocks noChangeShapeType="1"/>
            </p:cNvSpPr>
            <p:nvPr/>
          </p:nvSpPr>
          <p:spPr bwMode="auto">
            <a:xfrm>
              <a:off x="4081" y="999"/>
              <a:ext cx="2" cy="0"/>
            </a:xfrm>
            <a:prstGeom prst="line">
              <a:avLst/>
            </a:prstGeom>
            <a:noFill/>
            <a:ln w="0">
              <a:solidFill>
                <a:srgbClr val="000000"/>
              </a:solidFill>
              <a:round/>
              <a:headEnd/>
              <a:tailEnd/>
            </a:ln>
          </p:spPr>
          <p:txBody>
            <a:bodyPr/>
            <a:lstStyle/>
            <a:p>
              <a:endParaRPr lang="en-GB"/>
            </a:p>
          </p:txBody>
        </p:sp>
        <p:sp>
          <p:nvSpPr>
            <p:cNvPr id="32851" name="Line 85"/>
            <p:cNvSpPr>
              <a:spLocks noChangeShapeType="1"/>
            </p:cNvSpPr>
            <p:nvPr/>
          </p:nvSpPr>
          <p:spPr bwMode="auto">
            <a:xfrm>
              <a:off x="4081" y="999"/>
              <a:ext cx="0" cy="2"/>
            </a:xfrm>
            <a:prstGeom prst="line">
              <a:avLst/>
            </a:prstGeom>
            <a:noFill/>
            <a:ln w="0">
              <a:solidFill>
                <a:srgbClr val="000000"/>
              </a:solidFill>
              <a:round/>
              <a:headEnd/>
              <a:tailEnd/>
            </a:ln>
          </p:spPr>
          <p:txBody>
            <a:bodyPr/>
            <a:lstStyle/>
            <a:p>
              <a:endParaRPr lang="en-GB"/>
            </a:p>
          </p:txBody>
        </p:sp>
        <p:sp>
          <p:nvSpPr>
            <p:cNvPr id="32852" name="Rectangle 86"/>
            <p:cNvSpPr>
              <a:spLocks noChangeArrowheads="1"/>
            </p:cNvSpPr>
            <p:nvPr/>
          </p:nvSpPr>
          <p:spPr bwMode="auto">
            <a:xfrm>
              <a:off x="4083" y="999"/>
              <a:ext cx="934" cy="2"/>
            </a:xfrm>
            <a:prstGeom prst="rect">
              <a:avLst/>
            </a:prstGeom>
            <a:solidFill>
              <a:srgbClr val="000000"/>
            </a:solidFill>
            <a:ln w="9525">
              <a:noFill/>
              <a:miter lim="800000"/>
              <a:headEnd/>
              <a:tailEnd/>
            </a:ln>
          </p:spPr>
          <p:txBody>
            <a:bodyPr/>
            <a:lstStyle/>
            <a:p>
              <a:endParaRPr lang="en-GB"/>
            </a:p>
          </p:txBody>
        </p:sp>
        <p:sp>
          <p:nvSpPr>
            <p:cNvPr id="32853" name="Line 87"/>
            <p:cNvSpPr>
              <a:spLocks noChangeShapeType="1"/>
            </p:cNvSpPr>
            <p:nvPr/>
          </p:nvSpPr>
          <p:spPr bwMode="auto">
            <a:xfrm>
              <a:off x="4083" y="999"/>
              <a:ext cx="934" cy="0"/>
            </a:xfrm>
            <a:prstGeom prst="line">
              <a:avLst/>
            </a:prstGeom>
            <a:noFill/>
            <a:ln w="0">
              <a:solidFill>
                <a:srgbClr val="000000"/>
              </a:solidFill>
              <a:round/>
              <a:headEnd/>
              <a:tailEnd/>
            </a:ln>
          </p:spPr>
          <p:txBody>
            <a:bodyPr/>
            <a:lstStyle/>
            <a:p>
              <a:endParaRPr lang="en-GB"/>
            </a:p>
          </p:txBody>
        </p:sp>
        <p:sp>
          <p:nvSpPr>
            <p:cNvPr id="32854" name="Rectangle 88"/>
            <p:cNvSpPr>
              <a:spLocks noChangeArrowheads="1"/>
            </p:cNvSpPr>
            <p:nvPr/>
          </p:nvSpPr>
          <p:spPr bwMode="auto">
            <a:xfrm>
              <a:off x="5017" y="999"/>
              <a:ext cx="2" cy="2"/>
            </a:xfrm>
            <a:prstGeom prst="rect">
              <a:avLst/>
            </a:prstGeom>
            <a:solidFill>
              <a:srgbClr val="000000"/>
            </a:solidFill>
            <a:ln w="9525">
              <a:noFill/>
              <a:miter lim="800000"/>
              <a:headEnd/>
              <a:tailEnd/>
            </a:ln>
          </p:spPr>
          <p:txBody>
            <a:bodyPr/>
            <a:lstStyle/>
            <a:p>
              <a:endParaRPr lang="en-GB"/>
            </a:p>
          </p:txBody>
        </p:sp>
        <p:sp>
          <p:nvSpPr>
            <p:cNvPr id="32855" name="Line 89"/>
            <p:cNvSpPr>
              <a:spLocks noChangeShapeType="1"/>
            </p:cNvSpPr>
            <p:nvPr/>
          </p:nvSpPr>
          <p:spPr bwMode="auto">
            <a:xfrm>
              <a:off x="5017" y="999"/>
              <a:ext cx="2" cy="0"/>
            </a:xfrm>
            <a:prstGeom prst="line">
              <a:avLst/>
            </a:prstGeom>
            <a:noFill/>
            <a:ln w="0">
              <a:solidFill>
                <a:srgbClr val="000000"/>
              </a:solidFill>
              <a:round/>
              <a:headEnd/>
              <a:tailEnd/>
            </a:ln>
          </p:spPr>
          <p:txBody>
            <a:bodyPr/>
            <a:lstStyle/>
            <a:p>
              <a:endParaRPr lang="en-GB"/>
            </a:p>
          </p:txBody>
        </p:sp>
        <p:sp>
          <p:nvSpPr>
            <p:cNvPr id="32856" name="Line 90"/>
            <p:cNvSpPr>
              <a:spLocks noChangeShapeType="1"/>
            </p:cNvSpPr>
            <p:nvPr/>
          </p:nvSpPr>
          <p:spPr bwMode="auto">
            <a:xfrm>
              <a:off x="5017" y="999"/>
              <a:ext cx="0" cy="2"/>
            </a:xfrm>
            <a:prstGeom prst="line">
              <a:avLst/>
            </a:prstGeom>
            <a:noFill/>
            <a:ln w="0">
              <a:solidFill>
                <a:srgbClr val="000000"/>
              </a:solidFill>
              <a:round/>
              <a:headEnd/>
              <a:tailEnd/>
            </a:ln>
          </p:spPr>
          <p:txBody>
            <a:bodyPr/>
            <a:lstStyle/>
            <a:p>
              <a:endParaRPr lang="en-GB"/>
            </a:p>
          </p:txBody>
        </p:sp>
        <p:sp>
          <p:nvSpPr>
            <p:cNvPr id="32857" name="Rectangle 91"/>
            <p:cNvSpPr>
              <a:spLocks noChangeArrowheads="1"/>
            </p:cNvSpPr>
            <p:nvPr/>
          </p:nvSpPr>
          <p:spPr bwMode="auto">
            <a:xfrm>
              <a:off x="5019" y="999"/>
              <a:ext cx="255" cy="2"/>
            </a:xfrm>
            <a:prstGeom prst="rect">
              <a:avLst/>
            </a:prstGeom>
            <a:solidFill>
              <a:srgbClr val="000000"/>
            </a:solidFill>
            <a:ln w="9525">
              <a:noFill/>
              <a:miter lim="800000"/>
              <a:headEnd/>
              <a:tailEnd/>
            </a:ln>
          </p:spPr>
          <p:txBody>
            <a:bodyPr/>
            <a:lstStyle/>
            <a:p>
              <a:endParaRPr lang="en-GB"/>
            </a:p>
          </p:txBody>
        </p:sp>
        <p:sp>
          <p:nvSpPr>
            <p:cNvPr id="32858" name="Line 92"/>
            <p:cNvSpPr>
              <a:spLocks noChangeShapeType="1"/>
            </p:cNvSpPr>
            <p:nvPr/>
          </p:nvSpPr>
          <p:spPr bwMode="auto">
            <a:xfrm>
              <a:off x="5019" y="999"/>
              <a:ext cx="255" cy="0"/>
            </a:xfrm>
            <a:prstGeom prst="line">
              <a:avLst/>
            </a:prstGeom>
            <a:noFill/>
            <a:ln w="0">
              <a:solidFill>
                <a:srgbClr val="000000"/>
              </a:solidFill>
              <a:round/>
              <a:headEnd/>
              <a:tailEnd/>
            </a:ln>
          </p:spPr>
          <p:txBody>
            <a:bodyPr/>
            <a:lstStyle/>
            <a:p>
              <a:endParaRPr lang="en-GB"/>
            </a:p>
          </p:txBody>
        </p:sp>
        <p:sp>
          <p:nvSpPr>
            <p:cNvPr id="32859" name="Rectangle 93"/>
            <p:cNvSpPr>
              <a:spLocks noChangeArrowheads="1"/>
            </p:cNvSpPr>
            <p:nvPr/>
          </p:nvSpPr>
          <p:spPr bwMode="auto">
            <a:xfrm>
              <a:off x="5274" y="999"/>
              <a:ext cx="3" cy="2"/>
            </a:xfrm>
            <a:prstGeom prst="rect">
              <a:avLst/>
            </a:prstGeom>
            <a:solidFill>
              <a:srgbClr val="000000"/>
            </a:solidFill>
            <a:ln w="9525">
              <a:noFill/>
              <a:miter lim="800000"/>
              <a:headEnd/>
              <a:tailEnd/>
            </a:ln>
          </p:spPr>
          <p:txBody>
            <a:bodyPr/>
            <a:lstStyle/>
            <a:p>
              <a:endParaRPr lang="en-GB"/>
            </a:p>
          </p:txBody>
        </p:sp>
        <p:sp>
          <p:nvSpPr>
            <p:cNvPr id="32860" name="Line 94"/>
            <p:cNvSpPr>
              <a:spLocks noChangeShapeType="1"/>
            </p:cNvSpPr>
            <p:nvPr/>
          </p:nvSpPr>
          <p:spPr bwMode="auto">
            <a:xfrm>
              <a:off x="5274" y="999"/>
              <a:ext cx="3" cy="0"/>
            </a:xfrm>
            <a:prstGeom prst="line">
              <a:avLst/>
            </a:prstGeom>
            <a:noFill/>
            <a:ln w="0">
              <a:solidFill>
                <a:srgbClr val="000000"/>
              </a:solidFill>
              <a:round/>
              <a:headEnd/>
              <a:tailEnd/>
            </a:ln>
          </p:spPr>
          <p:txBody>
            <a:bodyPr/>
            <a:lstStyle/>
            <a:p>
              <a:endParaRPr lang="en-GB"/>
            </a:p>
          </p:txBody>
        </p:sp>
        <p:sp>
          <p:nvSpPr>
            <p:cNvPr id="32861" name="Line 95"/>
            <p:cNvSpPr>
              <a:spLocks noChangeShapeType="1"/>
            </p:cNvSpPr>
            <p:nvPr/>
          </p:nvSpPr>
          <p:spPr bwMode="auto">
            <a:xfrm>
              <a:off x="5274" y="999"/>
              <a:ext cx="0" cy="2"/>
            </a:xfrm>
            <a:prstGeom prst="line">
              <a:avLst/>
            </a:prstGeom>
            <a:noFill/>
            <a:ln w="0">
              <a:solidFill>
                <a:srgbClr val="000000"/>
              </a:solidFill>
              <a:round/>
              <a:headEnd/>
              <a:tailEnd/>
            </a:ln>
          </p:spPr>
          <p:txBody>
            <a:bodyPr/>
            <a:lstStyle/>
            <a:p>
              <a:endParaRPr lang="en-GB"/>
            </a:p>
          </p:txBody>
        </p:sp>
        <p:sp>
          <p:nvSpPr>
            <p:cNvPr id="32862" name="Rectangle 96"/>
            <p:cNvSpPr>
              <a:spLocks noChangeArrowheads="1"/>
            </p:cNvSpPr>
            <p:nvPr/>
          </p:nvSpPr>
          <p:spPr bwMode="auto">
            <a:xfrm>
              <a:off x="5277" y="999"/>
              <a:ext cx="161" cy="2"/>
            </a:xfrm>
            <a:prstGeom prst="rect">
              <a:avLst/>
            </a:prstGeom>
            <a:solidFill>
              <a:srgbClr val="000000"/>
            </a:solidFill>
            <a:ln w="9525">
              <a:noFill/>
              <a:miter lim="800000"/>
              <a:headEnd/>
              <a:tailEnd/>
            </a:ln>
          </p:spPr>
          <p:txBody>
            <a:bodyPr/>
            <a:lstStyle/>
            <a:p>
              <a:endParaRPr lang="en-GB"/>
            </a:p>
          </p:txBody>
        </p:sp>
        <p:sp>
          <p:nvSpPr>
            <p:cNvPr id="32863" name="Line 97"/>
            <p:cNvSpPr>
              <a:spLocks noChangeShapeType="1"/>
            </p:cNvSpPr>
            <p:nvPr/>
          </p:nvSpPr>
          <p:spPr bwMode="auto">
            <a:xfrm>
              <a:off x="5277" y="999"/>
              <a:ext cx="161" cy="0"/>
            </a:xfrm>
            <a:prstGeom prst="line">
              <a:avLst/>
            </a:prstGeom>
            <a:noFill/>
            <a:ln w="0">
              <a:solidFill>
                <a:srgbClr val="000000"/>
              </a:solidFill>
              <a:round/>
              <a:headEnd/>
              <a:tailEnd/>
            </a:ln>
          </p:spPr>
          <p:txBody>
            <a:bodyPr/>
            <a:lstStyle/>
            <a:p>
              <a:endParaRPr lang="en-GB"/>
            </a:p>
          </p:txBody>
        </p:sp>
        <p:sp>
          <p:nvSpPr>
            <p:cNvPr id="32864" name="Rectangle 98"/>
            <p:cNvSpPr>
              <a:spLocks noChangeArrowheads="1"/>
            </p:cNvSpPr>
            <p:nvPr/>
          </p:nvSpPr>
          <p:spPr bwMode="auto">
            <a:xfrm>
              <a:off x="5438" y="999"/>
              <a:ext cx="3" cy="2"/>
            </a:xfrm>
            <a:prstGeom prst="rect">
              <a:avLst/>
            </a:prstGeom>
            <a:solidFill>
              <a:srgbClr val="000000"/>
            </a:solidFill>
            <a:ln w="9525">
              <a:noFill/>
              <a:miter lim="800000"/>
              <a:headEnd/>
              <a:tailEnd/>
            </a:ln>
          </p:spPr>
          <p:txBody>
            <a:bodyPr/>
            <a:lstStyle/>
            <a:p>
              <a:endParaRPr lang="en-GB"/>
            </a:p>
          </p:txBody>
        </p:sp>
        <p:sp>
          <p:nvSpPr>
            <p:cNvPr id="32865" name="Line 99"/>
            <p:cNvSpPr>
              <a:spLocks noChangeShapeType="1"/>
            </p:cNvSpPr>
            <p:nvPr/>
          </p:nvSpPr>
          <p:spPr bwMode="auto">
            <a:xfrm>
              <a:off x="5438" y="999"/>
              <a:ext cx="3" cy="0"/>
            </a:xfrm>
            <a:prstGeom prst="line">
              <a:avLst/>
            </a:prstGeom>
            <a:noFill/>
            <a:ln w="0">
              <a:solidFill>
                <a:srgbClr val="000000"/>
              </a:solidFill>
              <a:round/>
              <a:headEnd/>
              <a:tailEnd/>
            </a:ln>
          </p:spPr>
          <p:txBody>
            <a:bodyPr/>
            <a:lstStyle/>
            <a:p>
              <a:endParaRPr lang="en-GB"/>
            </a:p>
          </p:txBody>
        </p:sp>
        <p:sp>
          <p:nvSpPr>
            <p:cNvPr id="32866" name="Line 100"/>
            <p:cNvSpPr>
              <a:spLocks noChangeShapeType="1"/>
            </p:cNvSpPr>
            <p:nvPr/>
          </p:nvSpPr>
          <p:spPr bwMode="auto">
            <a:xfrm>
              <a:off x="5438" y="999"/>
              <a:ext cx="0" cy="2"/>
            </a:xfrm>
            <a:prstGeom prst="line">
              <a:avLst/>
            </a:prstGeom>
            <a:noFill/>
            <a:ln w="0">
              <a:solidFill>
                <a:srgbClr val="000000"/>
              </a:solidFill>
              <a:round/>
              <a:headEnd/>
              <a:tailEnd/>
            </a:ln>
          </p:spPr>
          <p:txBody>
            <a:bodyPr/>
            <a:lstStyle/>
            <a:p>
              <a:endParaRPr lang="en-GB"/>
            </a:p>
          </p:txBody>
        </p:sp>
        <p:sp>
          <p:nvSpPr>
            <p:cNvPr id="32867" name="Rectangle 101"/>
            <p:cNvSpPr>
              <a:spLocks noChangeArrowheads="1"/>
            </p:cNvSpPr>
            <p:nvPr/>
          </p:nvSpPr>
          <p:spPr bwMode="auto">
            <a:xfrm>
              <a:off x="5441" y="999"/>
              <a:ext cx="161" cy="2"/>
            </a:xfrm>
            <a:prstGeom prst="rect">
              <a:avLst/>
            </a:prstGeom>
            <a:solidFill>
              <a:srgbClr val="000000"/>
            </a:solidFill>
            <a:ln w="9525">
              <a:noFill/>
              <a:miter lim="800000"/>
              <a:headEnd/>
              <a:tailEnd/>
            </a:ln>
          </p:spPr>
          <p:txBody>
            <a:bodyPr/>
            <a:lstStyle/>
            <a:p>
              <a:endParaRPr lang="en-GB"/>
            </a:p>
          </p:txBody>
        </p:sp>
        <p:sp>
          <p:nvSpPr>
            <p:cNvPr id="32868" name="Line 102"/>
            <p:cNvSpPr>
              <a:spLocks noChangeShapeType="1"/>
            </p:cNvSpPr>
            <p:nvPr/>
          </p:nvSpPr>
          <p:spPr bwMode="auto">
            <a:xfrm>
              <a:off x="5441" y="999"/>
              <a:ext cx="161" cy="0"/>
            </a:xfrm>
            <a:prstGeom prst="line">
              <a:avLst/>
            </a:prstGeom>
            <a:noFill/>
            <a:ln w="0">
              <a:solidFill>
                <a:srgbClr val="000000"/>
              </a:solidFill>
              <a:round/>
              <a:headEnd/>
              <a:tailEnd/>
            </a:ln>
          </p:spPr>
          <p:txBody>
            <a:bodyPr/>
            <a:lstStyle/>
            <a:p>
              <a:endParaRPr lang="en-GB"/>
            </a:p>
          </p:txBody>
        </p:sp>
        <p:sp>
          <p:nvSpPr>
            <p:cNvPr id="32869" name="Rectangle 103"/>
            <p:cNvSpPr>
              <a:spLocks noChangeArrowheads="1"/>
            </p:cNvSpPr>
            <p:nvPr/>
          </p:nvSpPr>
          <p:spPr bwMode="auto">
            <a:xfrm>
              <a:off x="5602" y="999"/>
              <a:ext cx="2" cy="2"/>
            </a:xfrm>
            <a:prstGeom prst="rect">
              <a:avLst/>
            </a:prstGeom>
            <a:solidFill>
              <a:srgbClr val="000000"/>
            </a:solidFill>
            <a:ln w="9525">
              <a:noFill/>
              <a:miter lim="800000"/>
              <a:headEnd/>
              <a:tailEnd/>
            </a:ln>
          </p:spPr>
          <p:txBody>
            <a:bodyPr/>
            <a:lstStyle/>
            <a:p>
              <a:endParaRPr lang="en-GB"/>
            </a:p>
          </p:txBody>
        </p:sp>
        <p:sp>
          <p:nvSpPr>
            <p:cNvPr id="32870" name="Line 104"/>
            <p:cNvSpPr>
              <a:spLocks noChangeShapeType="1"/>
            </p:cNvSpPr>
            <p:nvPr/>
          </p:nvSpPr>
          <p:spPr bwMode="auto">
            <a:xfrm>
              <a:off x="5602" y="999"/>
              <a:ext cx="2" cy="0"/>
            </a:xfrm>
            <a:prstGeom prst="line">
              <a:avLst/>
            </a:prstGeom>
            <a:noFill/>
            <a:ln w="0">
              <a:solidFill>
                <a:srgbClr val="000000"/>
              </a:solidFill>
              <a:round/>
              <a:headEnd/>
              <a:tailEnd/>
            </a:ln>
          </p:spPr>
          <p:txBody>
            <a:bodyPr/>
            <a:lstStyle/>
            <a:p>
              <a:endParaRPr lang="en-GB"/>
            </a:p>
          </p:txBody>
        </p:sp>
        <p:sp>
          <p:nvSpPr>
            <p:cNvPr id="32871" name="Line 105"/>
            <p:cNvSpPr>
              <a:spLocks noChangeShapeType="1"/>
            </p:cNvSpPr>
            <p:nvPr/>
          </p:nvSpPr>
          <p:spPr bwMode="auto">
            <a:xfrm>
              <a:off x="5602" y="999"/>
              <a:ext cx="0" cy="2"/>
            </a:xfrm>
            <a:prstGeom prst="line">
              <a:avLst/>
            </a:prstGeom>
            <a:noFill/>
            <a:ln w="0">
              <a:solidFill>
                <a:srgbClr val="000000"/>
              </a:solidFill>
              <a:round/>
              <a:headEnd/>
              <a:tailEnd/>
            </a:ln>
          </p:spPr>
          <p:txBody>
            <a:bodyPr/>
            <a:lstStyle/>
            <a:p>
              <a:endParaRPr lang="en-GB"/>
            </a:p>
          </p:txBody>
        </p:sp>
        <p:sp>
          <p:nvSpPr>
            <p:cNvPr id="32872" name="Rectangle 106"/>
            <p:cNvSpPr>
              <a:spLocks noChangeArrowheads="1"/>
            </p:cNvSpPr>
            <p:nvPr/>
          </p:nvSpPr>
          <p:spPr bwMode="auto">
            <a:xfrm>
              <a:off x="5604" y="999"/>
              <a:ext cx="162" cy="2"/>
            </a:xfrm>
            <a:prstGeom prst="rect">
              <a:avLst/>
            </a:prstGeom>
            <a:solidFill>
              <a:srgbClr val="000000"/>
            </a:solidFill>
            <a:ln w="9525">
              <a:noFill/>
              <a:miter lim="800000"/>
              <a:headEnd/>
              <a:tailEnd/>
            </a:ln>
          </p:spPr>
          <p:txBody>
            <a:bodyPr/>
            <a:lstStyle/>
            <a:p>
              <a:endParaRPr lang="en-GB"/>
            </a:p>
          </p:txBody>
        </p:sp>
        <p:sp>
          <p:nvSpPr>
            <p:cNvPr id="32873" name="Line 107"/>
            <p:cNvSpPr>
              <a:spLocks noChangeShapeType="1"/>
            </p:cNvSpPr>
            <p:nvPr/>
          </p:nvSpPr>
          <p:spPr bwMode="auto">
            <a:xfrm>
              <a:off x="5604" y="999"/>
              <a:ext cx="162" cy="0"/>
            </a:xfrm>
            <a:prstGeom prst="line">
              <a:avLst/>
            </a:prstGeom>
            <a:noFill/>
            <a:ln w="0">
              <a:solidFill>
                <a:srgbClr val="000000"/>
              </a:solidFill>
              <a:round/>
              <a:headEnd/>
              <a:tailEnd/>
            </a:ln>
          </p:spPr>
          <p:txBody>
            <a:bodyPr/>
            <a:lstStyle/>
            <a:p>
              <a:endParaRPr lang="en-GB"/>
            </a:p>
          </p:txBody>
        </p:sp>
        <p:sp>
          <p:nvSpPr>
            <p:cNvPr id="32874" name="Rectangle 108"/>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5" name="Line 109"/>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6" name="Line 110"/>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77" name="Rectangle 111"/>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8" name="Line 112"/>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9" name="Line 113"/>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80" name="Rectangle 114"/>
            <p:cNvSpPr>
              <a:spLocks noChangeArrowheads="1"/>
            </p:cNvSpPr>
            <p:nvPr/>
          </p:nvSpPr>
          <p:spPr bwMode="auto">
            <a:xfrm>
              <a:off x="3308" y="1001"/>
              <a:ext cx="2" cy="97"/>
            </a:xfrm>
            <a:prstGeom prst="rect">
              <a:avLst/>
            </a:prstGeom>
            <a:solidFill>
              <a:srgbClr val="000000"/>
            </a:solidFill>
            <a:ln w="9525">
              <a:noFill/>
              <a:miter lim="800000"/>
              <a:headEnd/>
              <a:tailEnd/>
            </a:ln>
          </p:spPr>
          <p:txBody>
            <a:bodyPr/>
            <a:lstStyle/>
            <a:p>
              <a:endParaRPr lang="en-GB"/>
            </a:p>
          </p:txBody>
        </p:sp>
        <p:sp>
          <p:nvSpPr>
            <p:cNvPr id="32881" name="Line 115"/>
            <p:cNvSpPr>
              <a:spLocks noChangeShapeType="1"/>
            </p:cNvSpPr>
            <p:nvPr/>
          </p:nvSpPr>
          <p:spPr bwMode="auto">
            <a:xfrm>
              <a:off x="3308" y="1001"/>
              <a:ext cx="0" cy="97"/>
            </a:xfrm>
            <a:prstGeom prst="line">
              <a:avLst/>
            </a:prstGeom>
            <a:noFill/>
            <a:ln w="0">
              <a:solidFill>
                <a:srgbClr val="000000"/>
              </a:solidFill>
              <a:round/>
              <a:headEnd/>
              <a:tailEnd/>
            </a:ln>
          </p:spPr>
          <p:txBody>
            <a:bodyPr/>
            <a:lstStyle/>
            <a:p>
              <a:endParaRPr lang="en-GB"/>
            </a:p>
          </p:txBody>
        </p:sp>
        <p:sp>
          <p:nvSpPr>
            <p:cNvPr id="32882" name="Rectangle 116"/>
            <p:cNvSpPr>
              <a:spLocks noChangeArrowheads="1"/>
            </p:cNvSpPr>
            <p:nvPr/>
          </p:nvSpPr>
          <p:spPr bwMode="auto">
            <a:xfrm>
              <a:off x="3400" y="1001"/>
              <a:ext cx="2" cy="97"/>
            </a:xfrm>
            <a:prstGeom prst="rect">
              <a:avLst/>
            </a:prstGeom>
            <a:solidFill>
              <a:srgbClr val="000000"/>
            </a:solidFill>
            <a:ln w="9525">
              <a:noFill/>
              <a:miter lim="800000"/>
              <a:headEnd/>
              <a:tailEnd/>
            </a:ln>
          </p:spPr>
          <p:txBody>
            <a:bodyPr/>
            <a:lstStyle/>
            <a:p>
              <a:endParaRPr lang="en-GB"/>
            </a:p>
          </p:txBody>
        </p:sp>
        <p:sp>
          <p:nvSpPr>
            <p:cNvPr id="32883" name="Line 117"/>
            <p:cNvSpPr>
              <a:spLocks noChangeShapeType="1"/>
            </p:cNvSpPr>
            <p:nvPr/>
          </p:nvSpPr>
          <p:spPr bwMode="auto">
            <a:xfrm>
              <a:off x="3400" y="1001"/>
              <a:ext cx="0" cy="97"/>
            </a:xfrm>
            <a:prstGeom prst="line">
              <a:avLst/>
            </a:prstGeom>
            <a:noFill/>
            <a:ln w="0">
              <a:solidFill>
                <a:srgbClr val="000000"/>
              </a:solidFill>
              <a:round/>
              <a:headEnd/>
              <a:tailEnd/>
            </a:ln>
          </p:spPr>
          <p:txBody>
            <a:bodyPr/>
            <a:lstStyle/>
            <a:p>
              <a:endParaRPr lang="en-GB"/>
            </a:p>
          </p:txBody>
        </p:sp>
        <p:sp>
          <p:nvSpPr>
            <p:cNvPr id="32884" name="Rectangle 118"/>
            <p:cNvSpPr>
              <a:spLocks noChangeArrowheads="1"/>
            </p:cNvSpPr>
            <p:nvPr/>
          </p:nvSpPr>
          <p:spPr bwMode="auto">
            <a:xfrm>
              <a:off x="4081" y="1001"/>
              <a:ext cx="2" cy="97"/>
            </a:xfrm>
            <a:prstGeom prst="rect">
              <a:avLst/>
            </a:prstGeom>
            <a:solidFill>
              <a:srgbClr val="000000"/>
            </a:solidFill>
            <a:ln w="9525">
              <a:noFill/>
              <a:miter lim="800000"/>
              <a:headEnd/>
              <a:tailEnd/>
            </a:ln>
          </p:spPr>
          <p:txBody>
            <a:bodyPr/>
            <a:lstStyle/>
            <a:p>
              <a:endParaRPr lang="en-GB"/>
            </a:p>
          </p:txBody>
        </p:sp>
        <p:sp>
          <p:nvSpPr>
            <p:cNvPr id="32885" name="Line 119"/>
            <p:cNvSpPr>
              <a:spLocks noChangeShapeType="1"/>
            </p:cNvSpPr>
            <p:nvPr/>
          </p:nvSpPr>
          <p:spPr bwMode="auto">
            <a:xfrm>
              <a:off x="4081" y="1001"/>
              <a:ext cx="0" cy="97"/>
            </a:xfrm>
            <a:prstGeom prst="line">
              <a:avLst/>
            </a:prstGeom>
            <a:noFill/>
            <a:ln w="0">
              <a:solidFill>
                <a:srgbClr val="000000"/>
              </a:solidFill>
              <a:round/>
              <a:headEnd/>
              <a:tailEnd/>
            </a:ln>
          </p:spPr>
          <p:txBody>
            <a:bodyPr/>
            <a:lstStyle/>
            <a:p>
              <a:endParaRPr lang="en-GB"/>
            </a:p>
          </p:txBody>
        </p:sp>
        <p:sp>
          <p:nvSpPr>
            <p:cNvPr id="32886" name="Rectangle 120"/>
            <p:cNvSpPr>
              <a:spLocks noChangeArrowheads="1"/>
            </p:cNvSpPr>
            <p:nvPr/>
          </p:nvSpPr>
          <p:spPr bwMode="auto">
            <a:xfrm>
              <a:off x="5017" y="1001"/>
              <a:ext cx="2" cy="97"/>
            </a:xfrm>
            <a:prstGeom prst="rect">
              <a:avLst/>
            </a:prstGeom>
            <a:solidFill>
              <a:srgbClr val="000000"/>
            </a:solidFill>
            <a:ln w="9525">
              <a:noFill/>
              <a:miter lim="800000"/>
              <a:headEnd/>
              <a:tailEnd/>
            </a:ln>
          </p:spPr>
          <p:txBody>
            <a:bodyPr/>
            <a:lstStyle/>
            <a:p>
              <a:endParaRPr lang="en-GB"/>
            </a:p>
          </p:txBody>
        </p:sp>
        <p:sp>
          <p:nvSpPr>
            <p:cNvPr id="32887" name="Line 121"/>
            <p:cNvSpPr>
              <a:spLocks noChangeShapeType="1"/>
            </p:cNvSpPr>
            <p:nvPr/>
          </p:nvSpPr>
          <p:spPr bwMode="auto">
            <a:xfrm>
              <a:off x="5017" y="1001"/>
              <a:ext cx="0" cy="97"/>
            </a:xfrm>
            <a:prstGeom prst="line">
              <a:avLst/>
            </a:prstGeom>
            <a:noFill/>
            <a:ln w="0">
              <a:solidFill>
                <a:srgbClr val="000000"/>
              </a:solidFill>
              <a:round/>
              <a:headEnd/>
              <a:tailEnd/>
            </a:ln>
          </p:spPr>
          <p:txBody>
            <a:bodyPr/>
            <a:lstStyle/>
            <a:p>
              <a:endParaRPr lang="en-GB"/>
            </a:p>
          </p:txBody>
        </p:sp>
        <p:sp>
          <p:nvSpPr>
            <p:cNvPr id="32888" name="Rectangle 122"/>
            <p:cNvSpPr>
              <a:spLocks noChangeArrowheads="1"/>
            </p:cNvSpPr>
            <p:nvPr/>
          </p:nvSpPr>
          <p:spPr bwMode="auto">
            <a:xfrm>
              <a:off x="5274" y="1001"/>
              <a:ext cx="3" cy="97"/>
            </a:xfrm>
            <a:prstGeom prst="rect">
              <a:avLst/>
            </a:prstGeom>
            <a:solidFill>
              <a:srgbClr val="000000"/>
            </a:solidFill>
            <a:ln w="9525">
              <a:noFill/>
              <a:miter lim="800000"/>
              <a:headEnd/>
              <a:tailEnd/>
            </a:ln>
          </p:spPr>
          <p:txBody>
            <a:bodyPr/>
            <a:lstStyle/>
            <a:p>
              <a:endParaRPr lang="en-GB"/>
            </a:p>
          </p:txBody>
        </p:sp>
        <p:sp>
          <p:nvSpPr>
            <p:cNvPr id="32889" name="Line 123"/>
            <p:cNvSpPr>
              <a:spLocks noChangeShapeType="1"/>
            </p:cNvSpPr>
            <p:nvPr/>
          </p:nvSpPr>
          <p:spPr bwMode="auto">
            <a:xfrm>
              <a:off x="5274" y="1001"/>
              <a:ext cx="0" cy="97"/>
            </a:xfrm>
            <a:prstGeom prst="line">
              <a:avLst/>
            </a:prstGeom>
            <a:noFill/>
            <a:ln w="0">
              <a:solidFill>
                <a:srgbClr val="000000"/>
              </a:solidFill>
              <a:round/>
              <a:headEnd/>
              <a:tailEnd/>
            </a:ln>
          </p:spPr>
          <p:txBody>
            <a:bodyPr/>
            <a:lstStyle/>
            <a:p>
              <a:endParaRPr lang="en-GB"/>
            </a:p>
          </p:txBody>
        </p:sp>
        <p:sp>
          <p:nvSpPr>
            <p:cNvPr id="32890" name="Rectangle 124"/>
            <p:cNvSpPr>
              <a:spLocks noChangeArrowheads="1"/>
            </p:cNvSpPr>
            <p:nvPr/>
          </p:nvSpPr>
          <p:spPr bwMode="auto">
            <a:xfrm>
              <a:off x="5438" y="1001"/>
              <a:ext cx="3" cy="97"/>
            </a:xfrm>
            <a:prstGeom prst="rect">
              <a:avLst/>
            </a:prstGeom>
            <a:solidFill>
              <a:srgbClr val="000000"/>
            </a:solidFill>
            <a:ln w="9525">
              <a:noFill/>
              <a:miter lim="800000"/>
              <a:headEnd/>
              <a:tailEnd/>
            </a:ln>
          </p:spPr>
          <p:txBody>
            <a:bodyPr/>
            <a:lstStyle/>
            <a:p>
              <a:endParaRPr lang="en-GB"/>
            </a:p>
          </p:txBody>
        </p:sp>
        <p:sp>
          <p:nvSpPr>
            <p:cNvPr id="32891" name="Line 125"/>
            <p:cNvSpPr>
              <a:spLocks noChangeShapeType="1"/>
            </p:cNvSpPr>
            <p:nvPr/>
          </p:nvSpPr>
          <p:spPr bwMode="auto">
            <a:xfrm>
              <a:off x="5438" y="1001"/>
              <a:ext cx="0" cy="97"/>
            </a:xfrm>
            <a:prstGeom prst="line">
              <a:avLst/>
            </a:prstGeom>
            <a:noFill/>
            <a:ln w="0">
              <a:solidFill>
                <a:srgbClr val="000000"/>
              </a:solidFill>
              <a:round/>
              <a:headEnd/>
              <a:tailEnd/>
            </a:ln>
          </p:spPr>
          <p:txBody>
            <a:bodyPr/>
            <a:lstStyle/>
            <a:p>
              <a:endParaRPr lang="en-GB"/>
            </a:p>
          </p:txBody>
        </p:sp>
        <p:sp>
          <p:nvSpPr>
            <p:cNvPr id="32892" name="Rectangle 126"/>
            <p:cNvSpPr>
              <a:spLocks noChangeArrowheads="1"/>
            </p:cNvSpPr>
            <p:nvPr/>
          </p:nvSpPr>
          <p:spPr bwMode="auto">
            <a:xfrm>
              <a:off x="5602" y="1001"/>
              <a:ext cx="2" cy="97"/>
            </a:xfrm>
            <a:prstGeom prst="rect">
              <a:avLst/>
            </a:prstGeom>
            <a:solidFill>
              <a:srgbClr val="000000"/>
            </a:solidFill>
            <a:ln w="9525">
              <a:noFill/>
              <a:miter lim="800000"/>
              <a:headEnd/>
              <a:tailEnd/>
            </a:ln>
          </p:spPr>
          <p:txBody>
            <a:bodyPr/>
            <a:lstStyle/>
            <a:p>
              <a:endParaRPr lang="en-GB"/>
            </a:p>
          </p:txBody>
        </p:sp>
        <p:sp>
          <p:nvSpPr>
            <p:cNvPr id="32893" name="Line 127"/>
            <p:cNvSpPr>
              <a:spLocks noChangeShapeType="1"/>
            </p:cNvSpPr>
            <p:nvPr/>
          </p:nvSpPr>
          <p:spPr bwMode="auto">
            <a:xfrm>
              <a:off x="5602" y="1001"/>
              <a:ext cx="0" cy="97"/>
            </a:xfrm>
            <a:prstGeom prst="line">
              <a:avLst/>
            </a:prstGeom>
            <a:noFill/>
            <a:ln w="0">
              <a:solidFill>
                <a:srgbClr val="000000"/>
              </a:solidFill>
              <a:round/>
              <a:headEnd/>
              <a:tailEnd/>
            </a:ln>
          </p:spPr>
          <p:txBody>
            <a:bodyPr/>
            <a:lstStyle/>
            <a:p>
              <a:endParaRPr lang="en-GB"/>
            </a:p>
          </p:txBody>
        </p:sp>
        <p:sp>
          <p:nvSpPr>
            <p:cNvPr id="32894" name="Rectangle 128"/>
            <p:cNvSpPr>
              <a:spLocks noChangeArrowheads="1"/>
            </p:cNvSpPr>
            <p:nvPr/>
          </p:nvSpPr>
          <p:spPr bwMode="auto">
            <a:xfrm>
              <a:off x="5766" y="1001"/>
              <a:ext cx="2" cy="97"/>
            </a:xfrm>
            <a:prstGeom prst="rect">
              <a:avLst/>
            </a:prstGeom>
            <a:solidFill>
              <a:srgbClr val="000000"/>
            </a:solidFill>
            <a:ln w="9525">
              <a:noFill/>
              <a:miter lim="800000"/>
              <a:headEnd/>
              <a:tailEnd/>
            </a:ln>
          </p:spPr>
          <p:txBody>
            <a:bodyPr/>
            <a:lstStyle/>
            <a:p>
              <a:endParaRPr lang="en-GB"/>
            </a:p>
          </p:txBody>
        </p:sp>
        <p:sp>
          <p:nvSpPr>
            <p:cNvPr id="32895" name="Line 129"/>
            <p:cNvSpPr>
              <a:spLocks noChangeShapeType="1"/>
            </p:cNvSpPr>
            <p:nvPr/>
          </p:nvSpPr>
          <p:spPr bwMode="auto">
            <a:xfrm>
              <a:off x="5766" y="1001"/>
              <a:ext cx="0" cy="97"/>
            </a:xfrm>
            <a:prstGeom prst="line">
              <a:avLst/>
            </a:prstGeom>
            <a:noFill/>
            <a:ln w="0">
              <a:solidFill>
                <a:srgbClr val="000000"/>
              </a:solidFill>
              <a:round/>
              <a:headEnd/>
              <a:tailEnd/>
            </a:ln>
          </p:spPr>
          <p:txBody>
            <a:bodyPr/>
            <a:lstStyle/>
            <a:p>
              <a:endParaRPr lang="en-GB"/>
            </a:p>
          </p:txBody>
        </p:sp>
        <p:sp>
          <p:nvSpPr>
            <p:cNvPr id="32896" name="Rectangle 130"/>
            <p:cNvSpPr>
              <a:spLocks noChangeArrowheads="1"/>
            </p:cNvSpPr>
            <p:nvPr/>
          </p:nvSpPr>
          <p:spPr bwMode="auto">
            <a:xfrm>
              <a:off x="3321" y="113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1</a:t>
              </a:r>
              <a:endParaRPr lang="de-DE"/>
            </a:p>
          </p:txBody>
        </p:sp>
        <p:sp>
          <p:nvSpPr>
            <p:cNvPr id="32897" name="Rectangle 131"/>
            <p:cNvSpPr>
              <a:spLocks noChangeArrowheads="1"/>
            </p:cNvSpPr>
            <p:nvPr/>
          </p:nvSpPr>
          <p:spPr bwMode="auto">
            <a:xfrm>
              <a:off x="3413" y="1102"/>
              <a:ext cx="53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an der Doku Station</a:t>
              </a:r>
              <a:endParaRPr lang="de-DE"/>
            </a:p>
          </p:txBody>
        </p:sp>
        <p:sp>
          <p:nvSpPr>
            <p:cNvPr id="32898" name="Rectangle 132"/>
            <p:cNvSpPr>
              <a:spLocks noChangeArrowheads="1"/>
            </p:cNvSpPr>
            <p:nvPr/>
          </p:nvSpPr>
          <p:spPr bwMode="auto">
            <a:xfrm>
              <a:off x="3413" y="1150"/>
              <a:ext cx="3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schlecht verlegt</a:t>
              </a:r>
              <a:endParaRPr lang="de-DE"/>
            </a:p>
          </p:txBody>
        </p:sp>
        <p:sp>
          <p:nvSpPr>
            <p:cNvPr id="32899" name="Rectangle 133"/>
            <p:cNvSpPr>
              <a:spLocks noChangeArrowheads="1"/>
            </p:cNvSpPr>
            <p:nvPr/>
          </p:nvSpPr>
          <p:spPr bwMode="auto">
            <a:xfrm>
              <a:off x="4093" y="1150"/>
              <a:ext cx="46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sauber verlegen</a:t>
              </a:r>
              <a:endParaRPr lang="de-DE"/>
            </a:p>
          </p:txBody>
        </p:sp>
        <p:sp>
          <p:nvSpPr>
            <p:cNvPr id="32900" name="Rectangle 134"/>
            <p:cNvSpPr>
              <a:spLocks noChangeArrowheads="1"/>
            </p:cNvSpPr>
            <p:nvPr/>
          </p:nvSpPr>
          <p:spPr bwMode="auto">
            <a:xfrm>
              <a:off x="5030" y="1150"/>
              <a:ext cx="23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H.Hellmuth</a:t>
              </a:r>
              <a:endParaRPr lang="de-DE"/>
            </a:p>
          </p:txBody>
        </p:sp>
        <p:sp>
          <p:nvSpPr>
            <p:cNvPr id="32901" name="Rectangle 135"/>
            <p:cNvSpPr>
              <a:spLocks noChangeArrowheads="1"/>
            </p:cNvSpPr>
            <p:nvPr/>
          </p:nvSpPr>
          <p:spPr bwMode="auto">
            <a:xfrm>
              <a:off x="5287" y="115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02" name="Group 136"/>
            <p:cNvGrpSpPr>
              <a:grpSpLocks/>
            </p:cNvGrpSpPr>
            <p:nvPr/>
          </p:nvGrpSpPr>
          <p:grpSpPr bwMode="auto">
            <a:xfrm>
              <a:off x="5473" y="1102"/>
              <a:ext cx="113" cy="113"/>
              <a:chOff x="5473" y="1102"/>
              <a:chExt cx="113" cy="113"/>
            </a:xfrm>
          </p:grpSpPr>
          <p:sp>
            <p:nvSpPr>
              <p:cNvPr id="33570" name="Freeform 137"/>
              <p:cNvSpPr>
                <a:spLocks/>
              </p:cNvSpPr>
              <p:nvPr/>
            </p:nvSpPr>
            <p:spPr bwMode="auto">
              <a:xfrm>
                <a:off x="5473" y="1102"/>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71" name="Freeform 138"/>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72" name="Freeform 139"/>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73" name="Freeform 140"/>
              <p:cNvSpPr>
                <a:spLocks/>
              </p:cNvSpPr>
              <p:nvPr/>
            </p:nvSpPr>
            <p:spPr bwMode="auto">
              <a:xfrm>
                <a:off x="5473" y="1156"/>
                <a:ext cx="57" cy="59"/>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6"/>
                    </a:lnTo>
                    <a:lnTo>
                      <a:pt x="50" y="97"/>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74" name="Freeform 141"/>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5"/>
                    </a:lnTo>
                    <a:lnTo>
                      <a:pt x="44" y="106"/>
                    </a:lnTo>
                    <a:lnTo>
                      <a:pt x="63" y="97"/>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75" name="Freeform 142"/>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6"/>
                    </a:lnTo>
                    <a:lnTo>
                      <a:pt x="63" y="97"/>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76" name="Line 143"/>
              <p:cNvSpPr>
                <a:spLocks noChangeShapeType="1"/>
              </p:cNvSpPr>
              <p:nvPr/>
            </p:nvSpPr>
            <p:spPr bwMode="auto">
              <a:xfrm>
                <a:off x="5530" y="1102"/>
                <a:ext cx="0" cy="112"/>
              </a:xfrm>
              <a:prstGeom prst="line">
                <a:avLst/>
              </a:prstGeom>
              <a:noFill/>
              <a:ln w="1588">
                <a:solidFill>
                  <a:srgbClr val="000000"/>
                </a:solidFill>
                <a:round/>
                <a:headEnd/>
                <a:tailEnd/>
              </a:ln>
            </p:spPr>
            <p:txBody>
              <a:bodyPr/>
              <a:lstStyle/>
              <a:p>
                <a:endParaRPr lang="en-GB"/>
              </a:p>
            </p:txBody>
          </p:sp>
          <p:sp>
            <p:nvSpPr>
              <p:cNvPr id="33577" name="Line 144"/>
              <p:cNvSpPr>
                <a:spLocks noChangeShapeType="1"/>
              </p:cNvSpPr>
              <p:nvPr/>
            </p:nvSpPr>
            <p:spPr bwMode="auto">
              <a:xfrm>
                <a:off x="5473" y="1157"/>
                <a:ext cx="112" cy="0"/>
              </a:xfrm>
              <a:prstGeom prst="line">
                <a:avLst/>
              </a:prstGeom>
              <a:noFill/>
              <a:ln w="1588">
                <a:solidFill>
                  <a:srgbClr val="000000"/>
                </a:solidFill>
                <a:round/>
                <a:headEnd/>
                <a:tailEnd/>
              </a:ln>
            </p:spPr>
            <p:txBody>
              <a:bodyPr/>
              <a:lstStyle/>
              <a:p>
                <a:endParaRPr lang="en-GB"/>
              </a:p>
            </p:txBody>
          </p:sp>
        </p:grpSp>
        <p:sp>
          <p:nvSpPr>
            <p:cNvPr id="32903" name="Rectangle 145"/>
            <p:cNvSpPr>
              <a:spLocks noChangeArrowheads="1"/>
            </p:cNvSpPr>
            <p:nvPr/>
          </p:nvSpPr>
          <p:spPr bwMode="auto">
            <a:xfrm>
              <a:off x="5639" y="110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04" name="Rectangle 146"/>
            <p:cNvSpPr>
              <a:spLocks noChangeArrowheads="1"/>
            </p:cNvSpPr>
            <p:nvPr/>
          </p:nvSpPr>
          <p:spPr bwMode="auto">
            <a:xfrm>
              <a:off x="5639" y="114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14.07.</a:t>
              </a:r>
              <a:endParaRPr lang="de-DE"/>
            </a:p>
          </p:txBody>
        </p:sp>
        <p:sp>
          <p:nvSpPr>
            <p:cNvPr id="32905" name="Rectangle 147"/>
            <p:cNvSpPr>
              <a:spLocks noChangeArrowheads="1"/>
            </p:cNvSpPr>
            <p:nvPr/>
          </p:nvSpPr>
          <p:spPr bwMode="auto">
            <a:xfrm>
              <a:off x="3308" y="1098"/>
              <a:ext cx="2" cy="2"/>
            </a:xfrm>
            <a:prstGeom prst="rect">
              <a:avLst/>
            </a:prstGeom>
            <a:solidFill>
              <a:srgbClr val="000000"/>
            </a:solidFill>
            <a:ln w="9525">
              <a:noFill/>
              <a:miter lim="800000"/>
              <a:headEnd/>
              <a:tailEnd/>
            </a:ln>
          </p:spPr>
          <p:txBody>
            <a:bodyPr/>
            <a:lstStyle/>
            <a:p>
              <a:endParaRPr lang="en-GB"/>
            </a:p>
          </p:txBody>
        </p:sp>
        <p:sp>
          <p:nvSpPr>
            <p:cNvPr id="32906" name="Line 148"/>
            <p:cNvSpPr>
              <a:spLocks noChangeShapeType="1"/>
            </p:cNvSpPr>
            <p:nvPr/>
          </p:nvSpPr>
          <p:spPr bwMode="auto">
            <a:xfrm>
              <a:off x="3308" y="1098"/>
              <a:ext cx="2" cy="0"/>
            </a:xfrm>
            <a:prstGeom prst="line">
              <a:avLst/>
            </a:prstGeom>
            <a:noFill/>
            <a:ln w="0">
              <a:solidFill>
                <a:srgbClr val="000000"/>
              </a:solidFill>
              <a:round/>
              <a:headEnd/>
              <a:tailEnd/>
            </a:ln>
          </p:spPr>
          <p:txBody>
            <a:bodyPr/>
            <a:lstStyle/>
            <a:p>
              <a:endParaRPr lang="en-GB"/>
            </a:p>
          </p:txBody>
        </p:sp>
        <p:sp>
          <p:nvSpPr>
            <p:cNvPr id="32907" name="Line 149"/>
            <p:cNvSpPr>
              <a:spLocks noChangeShapeType="1"/>
            </p:cNvSpPr>
            <p:nvPr/>
          </p:nvSpPr>
          <p:spPr bwMode="auto">
            <a:xfrm>
              <a:off x="3308" y="1098"/>
              <a:ext cx="0" cy="2"/>
            </a:xfrm>
            <a:prstGeom prst="line">
              <a:avLst/>
            </a:prstGeom>
            <a:noFill/>
            <a:ln w="0">
              <a:solidFill>
                <a:srgbClr val="000000"/>
              </a:solidFill>
              <a:round/>
              <a:headEnd/>
              <a:tailEnd/>
            </a:ln>
          </p:spPr>
          <p:txBody>
            <a:bodyPr/>
            <a:lstStyle/>
            <a:p>
              <a:endParaRPr lang="en-GB"/>
            </a:p>
          </p:txBody>
        </p:sp>
        <p:sp>
          <p:nvSpPr>
            <p:cNvPr id="32908" name="Rectangle 150"/>
            <p:cNvSpPr>
              <a:spLocks noChangeArrowheads="1"/>
            </p:cNvSpPr>
            <p:nvPr/>
          </p:nvSpPr>
          <p:spPr bwMode="auto">
            <a:xfrm>
              <a:off x="3310" y="1098"/>
              <a:ext cx="90" cy="2"/>
            </a:xfrm>
            <a:prstGeom prst="rect">
              <a:avLst/>
            </a:prstGeom>
            <a:solidFill>
              <a:srgbClr val="000000"/>
            </a:solidFill>
            <a:ln w="9525">
              <a:noFill/>
              <a:miter lim="800000"/>
              <a:headEnd/>
              <a:tailEnd/>
            </a:ln>
          </p:spPr>
          <p:txBody>
            <a:bodyPr/>
            <a:lstStyle/>
            <a:p>
              <a:endParaRPr lang="en-GB"/>
            </a:p>
          </p:txBody>
        </p:sp>
        <p:sp>
          <p:nvSpPr>
            <p:cNvPr id="32909" name="Line 151"/>
            <p:cNvSpPr>
              <a:spLocks noChangeShapeType="1"/>
            </p:cNvSpPr>
            <p:nvPr/>
          </p:nvSpPr>
          <p:spPr bwMode="auto">
            <a:xfrm>
              <a:off x="3310" y="1098"/>
              <a:ext cx="90" cy="0"/>
            </a:xfrm>
            <a:prstGeom prst="line">
              <a:avLst/>
            </a:prstGeom>
            <a:noFill/>
            <a:ln w="0">
              <a:solidFill>
                <a:srgbClr val="000000"/>
              </a:solidFill>
              <a:round/>
              <a:headEnd/>
              <a:tailEnd/>
            </a:ln>
          </p:spPr>
          <p:txBody>
            <a:bodyPr/>
            <a:lstStyle/>
            <a:p>
              <a:endParaRPr lang="en-GB"/>
            </a:p>
          </p:txBody>
        </p:sp>
        <p:sp>
          <p:nvSpPr>
            <p:cNvPr id="32910" name="Rectangle 152"/>
            <p:cNvSpPr>
              <a:spLocks noChangeArrowheads="1"/>
            </p:cNvSpPr>
            <p:nvPr/>
          </p:nvSpPr>
          <p:spPr bwMode="auto">
            <a:xfrm>
              <a:off x="3400" y="1098"/>
              <a:ext cx="2" cy="2"/>
            </a:xfrm>
            <a:prstGeom prst="rect">
              <a:avLst/>
            </a:prstGeom>
            <a:solidFill>
              <a:srgbClr val="000000"/>
            </a:solidFill>
            <a:ln w="9525">
              <a:noFill/>
              <a:miter lim="800000"/>
              <a:headEnd/>
              <a:tailEnd/>
            </a:ln>
          </p:spPr>
          <p:txBody>
            <a:bodyPr/>
            <a:lstStyle/>
            <a:p>
              <a:endParaRPr lang="en-GB"/>
            </a:p>
          </p:txBody>
        </p:sp>
        <p:sp>
          <p:nvSpPr>
            <p:cNvPr id="32911" name="Line 153"/>
            <p:cNvSpPr>
              <a:spLocks noChangeShapeType="1"/>
            </p:cNvSpPr>
            <p:nvPr/>
          </p:nvSpPr>
          <p:spPr bwMode="auto">
            <a:xfrm>
              <a:off x="3400" y="1098"/>
              <a:ext cx="2" cy="0"/>
            </a:xfrm>
            <a:prstGeom prst="line">
              <a:avLst/>
            </a:prstGeom>
            <a:noFill/>
            <a:ln w="0">
              <a:solidFill>
                <a:srgbClr val="000000"/>
              </a:solidFill>
              <a:round/>
              <a:headEnd/>
              <a:tailEnd/>
            </a:ln>
          </p:spPr>
          <p:txBody>
            <a:bodyPr/>
            <a:lstStyle/>
            <a:p>
              <a:endParaRPr lang="en-GB"/>
            </a:p>
          </p:txBody>
        </p:sp>
        <p:sp>
          <p:nvSpPr>
            <p:cNvPr id="32912" name="Line 154"/>
            <p:cNvSpPr>
              <a:spLocks noChangeShapeType="1"/>
            </p:cNvSpPr>
            <p:nvPr/>
          </p:nvSpPr>
          <p:spPr bwMode="auto">
            <a:xfrm>
              <a:off x="3400" y="1098"/>
              <a:ext cx="0" cy="2"/>
            </a:xfrm>
            <a:prstGeom prst="line">
              <a:avLst/>
            </a:prstGeom>
            <a:noFill/>
            <a:ln w="0">
              <a:solidFill>
                <a:srgbClr val="000000"/>
              </a:solidFill>
              <a:round/>
              <a:headEnd/>
              <a:tailEnd/>
            </a:ln>
          </p:spPr>
          <p:txBody>
            <a:bodyPr/>
            <a:lstStyle/>
            <a:p>
              <a:endParaRPr lang="en-GB"/>
            </a:p>
          </p:txBody>
        </p:sp>
        <p:sp>
          <p:nvSpPr>
            <p:cNvPr id="32913" name="Rectangle 155"/>
            <p:cNvSpPr>
              <a:spLocks noChangeArrowheads="1"/>
            </p:cNvSpPr>
            <p:nvPr/>
          </p:nvSpPr>
          <p:spPr bwMode="auto">
            <a:xfrm>
              <a:off x="3402" y="1098"/>
              <a:ext cx="679" cy="2"/>
            </a:xfrm>
            <a:prstGeom prst="rect">
              <a:avLst/>
            </a:prstGeom>
            <a:solidFill>
              <a:srgbClr val="000000"/>
            </a:solidFill>
            <a:ln w="9525">
              <a:noFill/>
              <a:miter lim="800000"/>
              <a:headEnd/>
              <a:tailEnd/>
            </a:ln>
          </p:spPr>
          <p:txBody>
            <a:bodyPr/>
            <a:lstStyle/>
            <a:p>
              <a:endParaRPr lang="en-GB"/>
            </a:p>
          </p:txBody>
        </p:sp>
        <p:sp>
          <p:nvSpPr>
            <p:cNvPr id="32914" name="Line 156"/>
            <p:cNvSpPr>
              <a:spLocks noChangeShapeType="1"/>
            </p:cNvSpPr>
            <p:nvPr/>
          </p:nvSpPr>
          <p:spPr bwMode="auto">
            <a:xfrm>
              <a:off x="3402" y="1098"/>
              <a:ext cx="679" cy="0"/>
            </a:xfrm>
            <a:prstGeom prst="line">
              <a:avLst/>
            </a:prstGeom>
            <a:noFill/>
            <a:ln w="0">
              <a:solidFill>
                <a:srgbClr val="000000"/>
              </a:solidFill>
              <a:round/>
              <a:headEnd/>
              <a:tailEnd/>
            </a:ln>
          </p:spPr>
          <p:txBody>
            <a:bodyPr/>
            <a:lstStyle/>
            <a:p>
              <a:endParaRPr lang="en-GB"/>
            </a:p>
          </p:txBody>
        </p:sp>
        <p:sp>
          <p:nvSpPr>
            <p:cNvPr id="32915" name="Rectangle 157"/>
            <p:cNvSpPr>
              <a:spLocks noChangeArrowheads="1"/>
            </p:cNvSpPr>
            <p:nvPr/>
          </p:nvSpPr>
          <p:spPr bwMode="auto">
            <a:xfrm>
              <a:off x="4081" y="1098"/>
              <a:ext cx="2" cy="2"/>
            </a:xfrm>
            <a:prstGeom prst="rect">
              <a:avLst/>
            </a:prstGeom>
            <a:solidFill>
              <a:srgbClr val="000000"/>
            </a:solidFill>
            <a:ln w="9525">
              <a:noFill/>
              <a:miter lim="800000"/>
              <a:headEnd/>
              <a:tailEnd/>
            </a:ln>
          </p:spPr>
          <p:txBody>
            <a:bodyPr/>
            <a:lstStyle/>
            <a:p>
              <a:endParaRPr lang="en-GB"/>
            </a:p>
          </p:txBody>
        </p:sp>
        <p:sp>
          <p:nvSpPr>
            <p:cNvPr id="32916" name="Line 158"/>
            <p:cNvSpPr>
              <a:spLocks noChangeShapeType="1"/>
            </p:cNvSpPr>
            <p:nvPr/>
          </p:nvSpPr>
          <p:spPr bwMode="auto">
            <a:xfrm>
              <a:off x="4081" y="1098"/>
              <a:ext cx="2" cy="0"/>
            </a:xfrm>
            <a:prstGeom prst="line">
              <a:avLst/>
            </a:prstGeom>
            <a:noFill/>
            <a:ln w="0">
              <a:solidFill>
                <a:srgbClr val="000000"/>
              </a:solidFill>
              <a:round/>
              <a:headEnd/>
              <a:tailEnd/>
            </a:ln>
          </p:spPr>
          <p:txBody>
            <a:bodyPr/>
            <a:lstStyle/>
            <a:p>
              <a:endParaRPr lang="en-GB"/>
            </a:p>
          </p:txBody>
        </p:sp>
        <p:sp>
          <p:nvSpPr>
            <p:cNvPr id="32917" name="Line 159"/>
            <p:cNvSpPr>
              <a:spLocks noChangeShapeType="1"/>
            </p:cNvSpPr>
            <p:nvPr/>
          </p:nvSpPr>
          <p:spPr bwMode="auto">
            <a:xfrm>
              <a:off x="4081" y="1098"/>
              <a:ext cx="0" cy="2"/>
            </a:xfrm>
            <a:prstGeom prst="line">
              <a:avLst/>
            </a:prstGeom>
            <a:noFill/>
            <a:ln w="0">
              <a:solidFill>
                <a:srgbClr val="000000"/>
              </a:solidFill>
              <a:round/>
              <a:headEnd/>
              <a:tailEnd/>
            </a:ln>
          </p:spPr>
          <p:txBody>
            <a:bodyPr/>
            <a:lstStyle/>
            <a:p>
              <a:endParaRPr lang="en-GB"/>
            </a:p>
          </p:txBody>
        </p:sp>
        <p:sp>
          <p:nvSpPr>
            <p:cNvPr id="32918" name="Rectangle 160"/>
            <p:cNvSpPr>
              <a:spLocks noChangeArrowheads="1"/>
            </p:cNvSpPr>
            <p:nvPr/>
          </p:nvSpPr>
          <p:spPr bwMode="auto">
            <a:xfrm>
              <a:off x="4083" y="1098"/>
              <a:ext cx="934" cy="2"/>
            </a:xfrm>
            <a:prstGeom prst="rect">
              <a:avLst/>
            </a:prstGeom>
            <a:solidFill>
              <a:srgbClr val="000000"/>
            </a:solidFill>
            <a:ln w="9525">
              <a:noFill/>
              <a:miter lim="800000"/>
              <a:headEnd/>
              <a:tailEnd/>
            </a:ln>
          </p:spPr>
          <p:txBody>
            <a:bodyPr/>
            <a:lstStyle/>
            <a:p>
              <a:endParaRPr lang="en-GB"/>
            </a:p>
          </p:txBody>
        </p:sp>
        <p:sp>
          <p:nvSpPr>
            <p:cNvPr id="32919" name="Line 161"/>
            <p:cNvSpPr>
              <a:spLocks noChangeShapeType="1"/>
            </p:cNvSpPr>
            <p:nvPr/>
          </p:nvSpPr>
          <p:spPr bwMode="auto">
            <a:xfrm>
              <a:off x="4083" y="1098"/>
              <a:ext cx="934" cy="0"/>
            </a:xfrm>
            <a:prstGeom prst="line">
              <a:avLst/>
            </a:prstGeom>
            <a:noFill/>
            <a:ln w="0">
              <a:solidFill>
                <a:srgbClr val="000000"/>
              </a:solidFill>
              <a:round/>
              <a:headEnd/>
              <a:tailEnd/>
            </a:ln>
          </p:spPr>
          <p:txBody>
            <a:bodyPr/>
            <a:lstStyle/>
            <a:p>
              <a:endParaRPr lang="en-GB"/>
            </a:p>
          </p:txBody>
        </p:sp>
        <p:sp>
          <p:nvSpPr>
            <p:cNvPr id="32920" name="Rectangle 162"/>
            <p:cNvSpPr>
              <a:spLocks noChangeArrowheads="1"/>
            </p:cNvSpPr>
            <p:nvPr/>
          </p:nvSpPr>
          <p:spPr bwMode="auto">
            <a:xfrm>
              <a:off x="5017" y="1098"/>
              <a:ext cx="2" cy="2"/>
            </a:xfrm>
            <a:prstGeom prst="rect">
              <a:avLst/>
            </a:prstGeom>
            <a:solidFill>
              <a:srgbClr val="000000"/>
            </a:solidFill>
            <a:ln w="9525">
              <a:noFill/>
              <a:miter lim="800000"/>
              <a:headEnd/>
              <a:tailEnd/>
            </a:ln>
          </p:spPr>
          <p:txBody>
            <a:bodyPr/>
            <a:lstStyle/>
            <a:p>
              <a:endParaRPr lang="en-GB"/>
            </a:p>
          </p:txBody>
        </p:sp>
        <p:sp>
          <p:nvSpPr>
            <p:cNvPr id="32921" name="Line 163"/>
            <p:cNvSpPr>
              <a:spLocks noChangeShapeType="1"/>
            </p:cNvSpPr>
            <p:nvPr/>
          </p:nvSpPr>
          <p:spPr bwMode="auto">
            <a:xfrm>
              <a:off x="5017" y="1098"/>
              <a:ext cx="2" cy="0"/>
            </a:xfrm>
            <a:prstGeom prst="line">
              <a:avLst/>
            </a:prstGeom>
            <a:noFill/>
            <a:ln w="0">
              <a:solidFill>
                <a:srgbClr val="000000"/>
              </a:solidFill>
              <a:round/>
              <a:headEnd/>
              <a:tailEnd/>
            </a:ln>
          </p:spPr>
          <p:txBody>
            <a:bodyPr/>
            <a:lstStyle/>
            <a:p>
              <a:endParaRPr lang="en-GB"/>
            </a:p>
          </p:txBody>
        </p:sp>
        <p:sp>
          <p:nvSpPr>
            <p:cNvPr id="32922" name="Line 164"/>
            <p:cNvSpPr>
              <a:spLocks noChangeShapeType="1"/>
            </p:cNvSpPr>
            <p:nvPr/>
          </p:nvSpPr>
          <p:spPr bwMode="auto">
            <a:xfrm>
              <a:off x="5017" y="1098"/>
              <a:ext cx="0" cy="2"/>
            </a:xfrm>
            <a:prstGeom prst="line">
              <a:avLst/>
            </a:prstGeom>
            <a:noFill/>
            <a:ln w="0">
              <a:solidFill>
                <a:srgbClr val="000000"/>
              </a:solidFill>
              <a:round/>
              <a:headEnd/>
              <a:tailEnd/>
            </a:ln>
          </p:spPr>
          <p:txBody>
            <a:bodyPr/>
            <a:lstStyle/>
            <a:p>
              <a:endParaRPr lang="en-GB"/>
            </a:p>
          </p:txBody>
        </p:sp>
        <p:sp>
          <p:nvSpPr>
            <p:cNvPr id="32923" name="Rectangle 165"/>
            <p:cNvSpPr>
              <a:spLocks noChangeArrowheads="1"/>
            </p:cNvSpPr>
            <p:nvPr/>
          </p:nvSpPr>
          <p:spPr bwMode="auto">
            <a:xfrm>
              <a:off x="5019" y="1098"/>
              <a:ext cx="255" cy="2"/>
            </a:xfrm>
            <a:prstGeom prst="rect">
              <a:avLst/>
            </a:prstGeom>
            <a:solidFill>
              <a:srgbClr val="000000"/>
            </a:solidFill>
            <a:ln w="9525">
              <a:noFill/>
              <a:miter lim="800000"/>
              <a:headEnd/>
              <a:tailEnd/>
            </a:ln>
          </p:spPr>
          <p:txBody>
            <a:bodyPr/>
            <a:lstStyle/>
            <a:p>
              <a:endParaRPr lang="en-GB"/>
            </a:p>
          </p:txBody>
        </p:sp>
        <p:sp>
          <p:nvSpPr>
            <p:cNvPr id="32924" name="Line 166"/>
            <p:cNvSpPr>
              <a:spLocks noChangeShapeType="1"/>
            </p:cNvSpPr>
            <p:nvPr/>
          </p:nvSpPr>
          <p:spPr bwMode="auto">
            <a:xfrm>
              <a:off x="5019" y="1098"/>
              <a:ext cx="255" cy="0"/>
            </a:xfrm>
            <a:prstGeom prst="line">
              <a:avLst/>
            </a:prstGeom>
            <a:noFill/>
            <a:ln w="0">
              <a:solidFill>
                <a:srgbClr val="000000"/>
              </a:solidFill>
              <a:round/>
              <a:headEnd/>
              <a:tailEnd/>
            </a:ln>
          </p:spPr>
          <p:txBody>
            <a:bodyPr/>
            <a:lstStyle/>
            <a:p>
              <a:endParaRPr lang="en-GB"/>
            </a:p>
          </p:txBody>
        </p:sp>
        <p:sp>
          <p:nvSpPr>
            <p:cNvPr id="32925" name="Rectangle 167"/>
            <p:cNvSpPr>
              <a:spLocks noChangeArrowheads="1"/>
            </p:cNvSpPr>
            <p:nvPr/>
          </p:nvSpPr>
          <p:spPr bwMode="auto">
            <a:xfrm>
              <a:off x="5274" y="1098"/>
              <a:ext cx="3" cy="2"/>
            </a:xfrm>
            <a:prstGeom prst="rect">
              <a:avLst/>
            </a:prstGeom>
            <a:solidFill>
              <a:srgbClr val="000000"/>
            </a:solidFill>
            <a:ln w="9525">
              <a:noFill/>
              <a:miter lim="800000"/>
              <a:headEnd/>
              <a:tailEnd/>
            </a:ln>
          </p:spPr>
          <p:txBody>
            <a:bodyPr/>
            <a:lstStyle/>
            <a:p>
              <a:endParaRPr lang="en-GB"/>
            </a:p>
          </p:txBody>
        </p:sp>
        <p:sp>
          <p:nvSpPr>
            <p:cNvPr id="32926" name="Line 168"/>
            <p:cNvSpPr>
              <a:spLocks noChangeShapeType="1"/>
            </p:cNvSpPr>
            <p:nvPr/>
          </p:nvSpPr>
          <p:spPr bwMode="auto">
            <a:xfrm>
              <a:off x="5274" y="1098"/>
              <a:ext cx="3" cy="0"/>
            </a:xfrm>
            <a:prstGeom prst="line">
              <a:avLst/>
            </a:prstGeom>
            <a:noFill/>
            <a:ln w="0">
              <a:solidFill>
                <a:srgbClr val="000000"/>
              </a:solidFill>
              <a:round/>
              <a:headEnd/>
              <a:tailEnd/>
            </a:ln>
          </p:spPr>
          <p:txBody>
            <a:bodyPr/>
            <a:lstStyle/>
            <a:p>
              <a:endParaRPr lang="en-GB"/>
            </a:p>
          </p:txBody>
        </p:sp>
        <p:sp>
          <p:nvSpPr>
            <p:cNvPr id="32927" name="Line 169"/>
            <p:cNvSpPr>
              <a:spLocks noChangeShapeType="1"/>
            </p:cNvSpPr>
            <p:nvPr/>
          </p:nvSpPr>
          <p:spPr bwMode="auto">
            <a:xfrm>
              <a:off x="5274" y="1098"/>
              <a:ext cx="0" cy="2"/>
            </a:xfrm>
            <a:prstGeom prst="line">
              <a:avLst/>
            </a:prstGeom>
            <a:noFill/>
            <a:ln w="0">
              <a:solidFill>
                <a:srgbClr val="000000"/>
              </a:solidFill>
              <a:round/>
              <a:headEnd/>
              <a:tailEnd/>
            </a:ln>
          </p:spPr>
          <p:txBody>
            <a:bodyPr/>
            <a:lstStyle/>
            <a:p>
              <a:endParaRPr lang="en-GB"/>
            </a:p>
          </p:txBody>
        </p:sp>
        <p:sp>
          <p:nvSpPr>
            <p:cNvPr id="32928" name="Rectangle 170"/>
            <p:cNvSpPr>
              <a:spLocks noChangeArrowheads="1"/>
            </p:cNvSpPr>
            <p:nvPr/>
          </p:nvSpPr>
          <p:spPr bwMode="auto">
            <a:xfrm>
              <a:off x="5277" y="1098"/>
              <a:ext cx="161" cy="2"/>
            </a:xfrm>
            <a:prstGeom prst="rect">
              <a:avLst/>
            </a:prstGeom>
            <a:solidFill>
              <a:srgbClr val="000000"/>
            </a:solidFill>
            <a:ln w="9525">
              <a:noFill/>
              <a:miter lim="800000"/>
              <a:headEnd/>
              <a:tailEnd/>
            </a:ln>
          </p:spPr>
          <p:txBody>
            <a:bodyPr/>
            <a:lstStyle/>
            <a:p>
              <a:endParaRPr lang="en-GB"/>
            </a:p>
          </p:txBody>
        </p:sp>
        <p:sp>
          <p:nvSpPr>
            <p:cNvPr id="32929" name="Line 171"/>
            <p:cNvSpPr>
              <a:spLocks noChangeShapeType="1"/>
            </p:cNvSpPr>
            <p:nvPr/>
          </p:nvSpPr>
          <p:spPr bwMode="auto">
            <a:xfrm>
              <a:off x="5277" y="1098"/>
              <a:ext cx="161" cy="0"/>
            </a:xfrm>
            <a:prstGeom prst="line">
              <a:avLst/>
            </a:prstGeom>
            <a:noFill/>
            <a:ln w="0">
              <a:solidFill>
                <a:srgbClr val="000000"/>
              </a:solidFill>
              <a:round/>
              <a:headEnd/>
              <a:tailEnd/>
            </a:ln>
          </p:spPr>
          <p:txBody>
            <a:bodyPr/>
            <a:lstStyle/>
            <a:p>
              <a:endParaRPr lang="en-GB"/>
            </a:p>
          </p:txBody>
        </p:sp>
        <p:sp>
          <p:nvSpPr>
            <p:cNvPr id="32930" name="Rectangle 172"/>
            <p:cNvSpPr>
              <a:spLocks noChangeArrowheads="1"/>
            </p:cNvSpPr>
            <p:nvPr/>
          </p:nvSpPr>
          <p:spPr bwMode="auto">
            <a:xfrm>
              <a:off x="5438" y="1098"/>
              <a:ext cx="3" cy="2"/>
            </a:xfrm>
            <a:prstGeom prst="rect">
              <a:avLst/>
            </a:prstGeom>
            <a:solidFill>
              <a:srgbClr val="000000"/>
            </a:solidFill>
            <a:ln w="9525">
              <a:noFill/>
              <a:miter lim="800000"/>
              <a:headEnd/>
              <a:tailEnd/>
            </a:ln>
          </p:spPr>
          <p:txBody>
            <a:bodyPr/>
            <a:lstStyle/>
            <a:p>
              <a:endParaRPr lang="en-GB"/>
            </a:p>
          </p:txBody>
        </p:sp>
        <p:sp>
          <p:nvSpPr>
            <p:cNvPr id="32931" name="Line 173"/>
            <p:cNvSpPr>
              <a:spLocks noChangeShapeType="1"/>
            </p:cNvSpPr>
            <p:nvPr/>
          </p:nvSpPr>
          <p:spPr bwMode="auto">
            <a:xfrm>
              <a:off x="5438" y="1098"/>
              <a:ext cx="3" cy="0"/>
            </a:xfrm>
            <a:prstGeom prst="line">
              <a:avLst/>
            </a:prstGeom>
            <a:noFill/>
            <a:ln w="0">
              <a:solidFill>
                <a:srgbClr val="000000"/>
              </a:solidFill>
              <a:round/>
              <a:headEnd/>
              <a:tailEnd/>
            </a:ln>
          </p:spPr>
          <p:txBody>
            <a:bodyPr/>
            <a:lstStyle/>
            <a:p>
              <a:endParaRPr lang="en-GB"/>
            </a:p>
          </p:txBody>
        </p:sp>
        <p:sp>
          <p:nvSpPr>
            <p:cNvPr id="32932" name="Line 174"/>
            <p:cNvSpPr>
              <a:spLocks noChangeShapeType="1"/>
            </p:cNvSpPr>
            <p:nvPr/>
          </p:nvSpPr>
          <p:spPr bwMode="auto">
            <a:xfrm>
              <a:off x="5438" y="1098"/>
              <a:ext cx="0" cy="2"/>
            </a:xfrm>
            <a:prstGeom prst="line">
              <a:avLst/>
            </a:prstGeom>
            <a:noFill/>
            <a:ln w="0">
              <a:solidFill>
                <a:srgbClr val="000000"/>
              </a:solidFill>
              <a:round/>
              <a:headEnd/>
              <a:tailEnd/>
            </a:ln>
          </p:spPr>
          <p:txBody>
            <a:bodyPr/>
            <a:lstStyle/>
            <a:p>
              <a:endParaRPr lang="en-GB"/>
            </a:p>
          </p:txBody>
        </p:sp>
        <p:sp>
          <p:nvSpPr>
            <p:cNvPr id="32933" name="Rectangle 175"/>
            <p:cNvSpPr>
              <a:spLocks noChangeArrowheads="1"/>
            </p:cNvSpPr>
            <p:nvPr/>
          </p:nvSpPr>
          <p:spPr bwMode="auto">
            <a:xfrm>
              <a:off x="5441" y="1098"/>
              <a:ext cx="161" cy="2"/>
            </a:xfrm>
            <a:prstGeom prst="rect">
              <a:avLst/>
            </a:prstGeom>
            <a:solidFill>
              <a:srgbClr val="000000"/>
            </a:solidFill>
            <a:ln w="9525">
              <a:noFill/>
              <a:miter lim="800000"/>
              <a:headEnd/>
              <a:tailEnd/>
            </a:ln>
          </p:spPr>
          <p:txBody>
            <a:bodyPr/>
            <a:lstStyle/>
            <a:p>
              <a:endParaRPr lang="en-GB"/>
            </a:p>
          </p:txBody>
        </p:sp>
        <p:sp>
          <p:nvSpPr>
            <p:cNvPr id="32934" name="Line 176"/>
            <p:cNvSpPr>
              <a:spLocks noChangeShapeType="1"/>
            </p:cNvSpPr>
            <p:nvPr/>
          </p:nvSpPr>
          <p:spPr bwMode="auto">
            <a:xfrm>
              <a:off x="5441" y="1098"/>
              <a:ext cx="161" cy="0"/>
            </a:xfrm>
            <a:prstGeom prst="line">
              <a:avLst/>
            </a:prstGeom>
            <a:noFill/>
            <a:ln w="0">
              <a:solidFill>
                <a:srgbClr val="000000"/>
              </a:solidFill>
              <a:round/>
              <a:headEnd/>
              <a:tailEnd/>
            </a:ln>
          </p:spPr>
          <p:txBody>
            <a:bodyPr/>
            <a:lstStyle/>
            <a:p>
              <a:endParaRPr lang="en-GB"/>
            </a:p>
          </p:txBody>
        </p:sp>
        <p:sp>
          <p:nvSpPr>
            <p:cNvPr id="32935" name="Rectangle 177"/>
            <p:cNvSpPr>
              <a:spLocks noChangeArrowheads="1"/>
            </p:cNvSpPr>
            <p:nvPr/>
          </p:nvSpPr>
          <p:spPr bwMode="auto">
            <a:xfrm>
              <a:off x="5602" y="1098"/>
              <a:ext cx="2" cy="2"/>
            </a:xfrm>
            <a:prstGeom prst="rect">
              <a:avLst/>
            </a:prstGeom>
            <a:solidFill>
              <a:srgbClr val="000000"/>
            </a:solidFill>
            <a:ln w="9525">
              <a:noFill/>
              <a:miter lim="800000"/>
              <a:headEnd/>
              <a:tailEnd/>
            </a:ln>
          </p:spPr>
          <p:txBody>
            <a:bodyPr/>
            <a:lstStyle/>
            <a:p>
              <a:endParaRPr lang="en-GB"/>
            </a:p>
          </p:txBody>
        </p:sp>
        <p:sp>
          <p:nvSpPr>
            <p:cNvPr id="32936" name="Line 178"/>
            <p:cNvSpPr>
              <a:spLocks noChangeShapeType="1"/>
            </p:cNvSpPr>
            <p:nvPr/>
          </p:nvSpPr>
          <p:spPr bwMode="auto">
            <a:xfrm>
              <a:off x="5602" y="1098"/>
              <a:ext cx="2" cy="0"/>
            </a:xfrm>
            <a:prstGeom prst="line">
              <a:avLst/>
            </a:prstGeom>
            <a:noFill/>
            <a:ln w="0">
              <a:solidFill>
                <a:srgbClr val="000000"/>
              </a:solidFill>
              <a:round/>
              <a:headEnd/>
              <a:tailEnd/>
            </a:ln>
          </p:spPr>
          <p:txBody>
            <a:bodyPr/>
            <a:lstStyle/>
            <a:p>
              <a:endParaRPr lang="en-GB"/>
            </a:p>
          </p:txBody>
        </p:sp>
        <p:sp>
          <p:nvSpPr>
            <p:cNvPr id="32937" name="Line 179"/>
            <p:cNvSpPr>
              <a:spLocks noChangeShapeType="1"/>
            </p:cNvSpPr>
            <p:nvPr/>
          </p:nvSpPr>
          <p:spPr bwMode="auto">
            <a:xfrm>
              <a:off x="5602" y="1098"/>
              <a:ext cx="0" cy="2"/>
            </a:xfrm>
            <a:prstGeom prst="line">
              <a:avLst/>
            </a:prstGeom>
            <a:noFill/>
            <a:ln w="0">
              <a:solidFill>
                <a:srgbClr val="000000"/>
              </a:solidFill>
              <a:round/>
              <a:headEnd/>
              <a:tailEnd/>
            </a:ln>
          </p:spPr>
          <p:txBody>
            <a:bodyPr/>
            <a:lstStyle/>
            <a:p>
              <a:endParaRPr lang="en-GB"/>
            </a:p>
          </p:txBody>
        </p:sp>
        <p:sp>
          <p:nvSpPr>
            <p:cNvPr id="32938" name="Rectangle 180"/>
            <p:cNvSpPr>
              <a:spLocks noChangeArrowheads="1"/>
            </p:cNvSpPr>
            <p:nvPr/>
          </p:nvSpPr>
          <p:spPr bwMode="auto">
            <a:xfrm>
              <a:off x="5604" y="1098"/>
              <a:ext cx="162" cy="2"/>
            </a:xfrm>
            <a:prstGeom prst="rect">
              <a:avLst/>
            </a:prstGeom>
            <a:solidFill>
              <a:srgbClr val="000000"/>
            </a:solidFill>
            <a:ln w="9525">
              <a:noFill/>
              <a:miter lim="800000"/>
              <a:headEnd/>
              <a:tailEnd/>
            </a:ln>
          </p:spPr>
          <p:txBody>
            <a:bodyPr/>
            <a:lstStyle/>
            <a:p>
              <a:endParaRPr lang="en-GB"/>
            </a:p>
          </p:txBody>
        </p:sp>
        <p:sp>
          <p:nvSpPr>
            <p:cNvPr id="32939" name="Line 181"/>
            <p:cNvSpPr>
              <a:spLocks noChangeShapeType="1"/>
            </p:cNvSpPr>
            <p:nvPr/>
          </p:nvSpPr>
          <p:spPr bwMode="auto">
            <a:xfrm>
              <a:off x="5604" y="1098"/>
              <a:ext cx="162" cy="0"/>
            </a:xfrm>
            <a:prstGeom prst="line">
              <a:avLst/>
            </a:prstGeom>
            <a:noFill/>
            <a:ln w="0">
              <a:solidFill>
                <a:srgbClr val="000000"/>
              </a:solidFill>
              <a:round/>
              <a:headEnd/>
              <a:tailEnd/>
            </a:ln>
          </p:spPr>
          <p:txBody>
            <a:bodyPr/>
            <a:lstStyle/>
            <a:p>
              <a:endParaRPr lang="en-GB"/>
            </a:p>
          </p:txBody>
        </p:sp>
        <p:sp>
          <p:nvSpPr>
            <p:cNvPr id="32940" name="Rectangle 182"/>
            <p:cNvSpPr>
              <a:spLocks noChangeArrowheads="1"/>
            </p:cNvSpPr>
            <p:nvPr/>
          </p:nvSpPr>
          <p:spPr bwMode="auto">
            <a:xfrm>
              <a:off x="5766" y="1098"/>
              <a:ext cx="2" cy="2"/>
            </a:xfrm>
            <a:prstGeom prst="rect">
              <a:avLst/>
            </a:prstGeom>
            <a:solidFill>
              <a:srgbClr val="000000"/>
            </a:solidFill>
            <a:ln w="9525">
              <a:noFill/>
              <a:miter lim="800000"/>
              <a:headEnd/>
              <a:tailEnd/>
            </a:ln>
          </p:spPr>
          <p:txBody>
            <a:bodyPr/>
            <a:lstStyle/>
            <a:p>
              <a:endParaRPr lang="en-GB"/>
            </a:p>
          </p:txBody>
        </p:sp>
        <p:sp>
          <p:nvSpPr>
            <p:cNvPr id="32941" name="Line 183"/>
            <p:cNvSpPr>
              <a:spLocks noChangeShapeType="1"/>
            </p:cNvSpPr>
            <p:nvPr/>
          </p:nvSpPr>
          <p:spPr bwMode="auto">
            <a:xfrm>
              <a:off x="5766" y="1098"/>
              <a:ext cx="2" cy="0"/>
            </a:xfrm>
            <a:prstGeom prst="line">
              <a:avLst/>
            </a:prstGeom>
            <a:noFill/>
            <a:ln w="0">
              <a:solidFill>
                <a:srgbClr val="000000"/>
              </a:solidFill>
              <a:round/>
              <a:headEnd/>
              <a:tailEnd/>
            </a:ln>
          </p:spPr>
          <p:txBody>
            <a:bodyPr/>
            <a:lstStyle/>
            <a:p>
              <a:endParaRPr lang="en-GB"/>
            </a:p>
          </p:txBody>
        </p:sp>
        <p:sp>
          <p:nvSpPr>
            <p:cNvPr id="32942" name="Line 184"/>
            <p:cNvSpPr>
              <a:spLocks noChangeShapeType="1"/>
            </p:cNvSpPr>
            <p:nvPr/>
          </p:nvSpPr>
          <p:spPr bwMode="auto">
            <a:xfrm>
              <a:off x="5766" y="1098"/>
              <a:ext cx="0" cy="2"/>
            </a:xfrm>
            <a:prstGeom prst="line">
              <a:avLst/>
            </a:prstGeom>
            <a:noFill/>
            <a:ln w="0">
              <a:solidFill>
                <a:srgbClr val="000000"/>
              </a:solidFill>
              <a:round/>
              <a:headEnd/>
              <a:tailEnd/>
            </a:ln>
          </p:spPr>
          <p:txBody>
            <a:bodyPr/>
            <a:lstStyle/>
            <a:p>
              <a:endParaRPr lang="en-GB"/>
            </a:p>
          </p:txBody>
        </p:sp>
        <p:sp>
          <p:nvSpPr>
            <p:cNvPr id="32943" name="Rectangle 185"/>
            <p:cNvSpPr>
              <a:spLocks noChangeArrowheads="1"/>
            </p:cNvSpPr>
            <p:nvPr/>
          </p:nvSpPr>
          <p:spPr bwMode="auto">
            <a:xfrm>
              <a:off x="3308" y="1100"/>
              <a:ext cx="2" cy="113"/>
            </a:xfrm>
            <a:prstGeom prst="rect">
              <a:avLst/>
            </a:prstGeom>
            <a:solidFill>
              <a:srgbClr val="000000"/>
            </a:solidFill>
            <a:ln w="9525">
              <a:noFill/>
              <a:miter lim="800000"/>
              <a:headEnd/>
              <a:tailEnd/>
            </a:ln>
          </p:spPr>
          <p:txBody>
            <a:bodyPr/>
            <a:lstStyle/>
            <a:p>
              <a:endParaRPr lang="en-GB"/>
            </a:p>
          </p:txBody>
        </p:sp>
        <p:sp>
          <p:nvSpPr>
            <p:cNvPr id="32944" name="Line 186"/>
            <p:cNvSpPr>
              <a:spLocks noChangeShapeType="1"/>
            </p:cNvSpPr>
            <p:nvPr/>
          </p:nvSpPr>
          <p:spPr bwMode="auto">
            <a:xfrm>
              <a:off x="3308" y="1100"/>
              <a:ext cx="0" cy="113"/>
            </a:xfrm>
            <a:prstGeom prst="line">
              <a:avLst/>
            </a:prstGeom>
            <a:noFill/>
            <a:ln w="0">
              <a:solidFill>
                <a:srgbClr val="000000"/>
              </a:solidFill>
              <a:round/>
              <a:headEnd/>
              <a:tailEnd/>
            </a:ln>
          </p:spPr>
          <p:txBody>
            <a:bodyPr/>
            <a:lstStyle/>
            <a:p>
              <a:endParaRPr lang="en-GB"/>
            </a:p>
          </p:txBody>
        </p:sp>
        <p:sp>
          <p:nvSpPr>
            <p:cNvPr id="32945" name="Rectangle 187"/>
            <p:cNvSpPr>
              <a:spLocks noChangeArrowheads="1"/>
            </p:cNvSpPr>
            <p:nvPr/>
          </p:nvSpPr>
          <p:spPr bwMode="auto">
            <a:xfrm>
              <a:off x="3400" y="1100"/>
              <a:ext cx="2" cy="113"/>
            </a:xfrm>
            <a:prstGeom prst="rect">
              <a:avLst/>
            </a:prstGeom>
            <a:solidFill>
              <a:srgbClr val="000000"/>
            </a:solidFill>
            <a:ln w="9525">
              <a:noFill/>
              <a:miter lim="800000"/>
              <a:headEnd/>
              <a:tailEnd/>
            </a:ln>
          </p:spPr>
          <p:txBody>
            <a:bodyPr/>
            <a:lstStyle/>
            <a:p>
              <a:endParaRPr lang="en-GB"/>
            </a:p>
          </p:txBody>
        </p:sp>
        <p:sp>
          <p:nvSpPr>
            <p:cNvPr id="32946" name="Line 188"/>
            <p:cNvSpPr>
              <a:spLocks noChangeShapeType="1"/>
            </p:cNvSpPr>
            <p:nvPr/>
          </p:nvSpPr>
          <p:spPr bwMode="auto">
            <a:xfrm>
              <a:off x="3400" y="1100"/>
              <a:ext cx="0" cy="113"/>
            </a:xfrm>
            <a:prstGeom prst="line">
              <a:avLst/>
            </a:prstGeom>
            <a:noFill/>
            <a:ln w="0">
              <a:solidFill>
                <a:srgbClr val="000000"/>
              </a:solidFill>
              <a:round/>
              <a:headEnd/>
              <a:tailEnd/>
            </a:ln>
          </p:spPr>
          <p:txBody>
            <a:bodyPr/>
            <a:lstStyle/>
            <a:p>
              <a:endParaRPr lang="en-GB"/>
            </a:p>
          </p:txBody>
        </p:sp>
        <p:sp>
          <p:nvSpPr>
            <p:cNvPr id="32947" name="Rectangle 189"/>
            <p:cNvSpPr>
              <a:spLocks noChangeArrowheads="1"/>
            </p:cNvSpPr>
            <p:nvPr/>
          </p:nvSpPr>
          <p:spPr bwMode="auto">
            <a:xfrm>
              <a:off x="4081" y="1100"/>
              <a:ext cx="2" cy="113"/>
            </a:xfrm>
            <a:prstGeom prst="rect">
              <a:avLst/>
            </a:prstGeom>
            <a:solidFill>
              <a:srgbClr val="000000"/>
            </a:solidFill>
            <a:ln w="9525">
              <a:noFill/>
              <a:miter lim="800000"/>
              <a:headEnd/>
              <a:tailEnd/>
            </a:ln>
          </p:spPr>
          <p:txBody>
            <a:bodyPr/>
            <a:lstStyle/>
            <a:p>
              <a:endParaRPr lang="en-GB"/>
            </a:p>
          </p:txBody>
        </p:sp>
        <p:sp>
          <p:nvSpPr>
            <p:cNvPr id="32948" name="Line 190"/>
            <p:cNvSpPr>
              <a:spLocks noChangeShapeType="1"/>
            </p:cNvSpPr>
            <p:nvPr/>
          </p:nvSpPr>
          <p:spPr bwMode="auto">
            <a:xfrm>
              <a:off x="4081" y="1100"/>
              <a:ext cx="0" cy="113"/>
            </a:xfrm>
            <a:prstGeom prst="line">
              <a:avLst/>
            </a:prstGeom>
            <a:noFill/>
            <a:ln w="0">
              <a:solidFill>
                <a:srgbClr val="000000"/>
              </a:solidFill>
              <a:round/>
              <a:headEnd/>
              <a:tailEnd/>
            </a:ln>
          </p:spPr>
          <p:txBody>
            <a:bodyPr/>
            <a:lstStyle/>
            <a:p>
              <a:endParaRPr lang="en-GB"/>
            </a:p>
          </p:txBody>
        </p:sp>
        <p:sp>
          <p:nvSpPr>
            <p:cNvPr id="32949" name="Rectangle 191"/>
            <p:cNvSpPr>
              <a:spLocks noChangeArrowheads="1"/>
            </p:cNvSpPr>
            <p:nvPr/>
          </p:nvSpPr>
          <p:spPr bwMode="auto">
            <a:xfrm>
              <a:off x="5017" y="1100"/>
              <a:ext cx="2" cy="113"/>
            </a:xfrm>
            <a:prstGeom prst="rect">
              <a:avLst/>
            </a:prstGeom>
            <a:solidFill>
              <a:srgbClr val="000000"/>
            </a:solidFill>
            <a:ln w="9525">
              <a:noFill/>
              <a:miter lim="800000"/>
              <a:headEnd/>
              <a:tailEnd/>
            </a:ln>
          </p:spPr>
          <p:txBody>
            <a:bodyPr/>
            <a:lstStyle/>
            <a:p>
              <a:endParaRPr lang="en-GB"/>
            </a:p>
          </p:txBody>
        </p:sp>
        <p:sp>
          <p:nvSpPr>
            <p:cNvPr id="32950" name="Line 192"/>
            <p:cNvSpPr>
              <a:spLocks noChangeShapeType="1"/>
            </p:cNvSpPr>
            <p:nvPr/>
          </p:nvSpPr>
          <p:spPr bwMode="auto">
            <a:xfrm>
              <a:off x="5017" y="1100"/>
              <a:ext cx="0" cy="113"/>
            </a:xfrm>
            <a:prstGeom prst="line">
              <a:avLst/>
            </a:prstGeom>
            <a:noFill/>
            <a:ln w="0">
              <a:solidFill>
                <a:srgbClr val="000000"/>
              </a:solidFill>
              <a:round/>
              <a:headEnd/>
              <a:tailEnd/>
            </a:ln>
          </p:spPr>
          <p:txBody>
            <a:bodyPr/>
            <a:lstStyle/>
            <a:p>
              <a:endParaRPr lang="en-GB"/>
            </a:p>
          </p:txBody>
        </p:sp>
        <p:sp>
          <p:nvSpPr>
            <p:cNvPr id="32951" name="Rectangle 193"/>
            <p:cNvSpPr>
              <a:spLocks noChangeArrowheads="1"/>
            </p:cNvSpPr>
            <p:nvPr/>
          </p:nvSpPr>
          <p:spPr bwMode="auto">
            <a:xfrm>
              <a:off x="5274" y="1100"/>
              <a:ext cx="3" cy="113"/>
            </a:xfrm>
            <a:prstGeom prst="rect">
              <a:avLst/>
            </a:prstGeom>
            <a:solidFill>
              <a:srgbClr val="000000"/>
            </a:solidFill>
            <a:ln w="9525">
              <a:noFill/>
              <a:miter lim="800000"/>
              <a:headEnd/>
              <a:tailEnd/>
            </a:ln>
          </p:spPr>
          <p:txBody>
            <a:bodyPr/>
            <a:lstStyle/>
            <a:p>
              <a:endParaRPr lang="en-GB"/>
            </a:p>
          </p:txBody>
        </p:sp>
        <p:sp>
          <p:nvSpPr>
            <p:cNvPr id="32952" name="Line 194"/>
            <p:cNvSpPr>
              <a:spLocks noChangeShapeType="1"/>
            </p:cNvSpPr>
            <p:nvPr/>
          </p:nvSpPr>
          <p:spPr bwMode="auto">
            <a:xfrm>
              <a:off x="5274" y="1100"/>
              <a:ext cx="0" cy="113"/>
            </a:xfrm>
            <a:prstGeom prst="line">
              <a:avLst/>
            </a:prstGeom>
            <a:noFill/>
            <a:ln w="0">
              <a:solidFill>
                <a:srgbClr val="000000"/>
              </a:solidFill>
              <a:round/>
              <a:headEnd/>
              <a:tailEnd/>
            </a:ln>
          </p:spPr>
          <p:txBody>
            <a:bodyPr/>
            <a:lstStyle/>
            <a:p>
              <a:endParaRPr lang="en-GB"/>
            </a:p>
          </p:txBody>
        </p:sp>
        <p:sp>
          <p:nvSpPr>
            <p:cNvPr id="32953" name="Rectangle 195"/>
            <p:cNvSpPr>
              <a:spLocks noChangeArrowheads="1"/>
            </p:cNvSpPr>
            <p:nvPr/>
          </p:nvSpPr>
          <p:spPr bwMode="auto">
            <a:xfrm>
              <a:off x="5438" y="1100"/>
              <a:ext cx="3" cy="113"/>
            </a:xfrm>
            <a:prstGeom prst="rect">
              <a:avLst/>
            </a:prstGeom>
            <a:solidFill>
              <a:srgbClr val="000000"/>
            </a:solidFill>
            <a:ln w="9525">
              <a:noFill/>
              <a:miter lim="800000"/>
              <a:headEnd/>
              <a:tailEnd/>
            </a:ln>
          </p:spPr>
          <p:txBody>
            <a:bodyPr/>
            <a:lstStyle/>
            <a:p>
              <a:endParaRPr lang="en-GB"/>
            </a:p>
          </p:txBody>
        </p:sp>
        <p:sp>
          <p:nvSpPr>
            <p:cNvPr id="32954" name="Line 196"/>
            <p:cNvSpPr>
              <a:spLocks noChangeShapeType="1"/>
            </p:cNvSpPr>
            <p:nvPr/>
          </p:nvSpPr>
          <p:spPr bwMode="auto">
            <a:xfrm>
              <a:off x="5438" y="1100"/>
              <a:ext cx="0" cy="113"/>
            </a:xfrm>
            <a:prstGeom prst="line">
              <a:avLst/>
            </a:prstGeom>
            <a:noFill/>
            <a:ln w="0">
              <a:solidFill>
                <a:srgbClr val="000000"/>
              </a:solidFill>
              <a:round/>
              <a:headEnd/>
              <a:tailEnd/>
            </a:ln>
          </p:spPr>
          <p:txBody>
            <a:bodyPr/>
            <a:lstStyle/>
            <a:p>
              <a:endParaRPr lang="en-GB"/>
            </a:p>
          </p:txBody>
        </p:sp>
        <p:sp>
          <p:nvSpPr>
            <p:cNvPr id="32955" name="Rectangle 197"/>
            <p:cNvSpPr>
              <a:spLocks noChangeArrowheads="1"/>
            </p:cNvSpPr>
            <p:nvPr/>
          </p:nvSpPr>
          <p:spPr bwMode="auto">
            <a:xfrm>
              <a:off x="5602" y="1100"/>
              <a:ext cx="2" cy="113"/>
            </a:xfrm>
            <a:prstGeom prst="rect">
              <a:avLst/>
            </a:prstGeom>
            <a:solidFill>
              <a:srgbClr val="000000"/>
            </a:solidFill>
            <a:ln w="9525">
              <a:noFill/>
              <a:miter lim="800000"/>
              <a:headEnd/>
              <a:tailEnd/>
            </a:ln>
          </p:spPr>
          <p:txBody>
            <a:bodyPr/>
            <a:lstStyle/>
            <a:p>
              <a:endParaRPr lang="en-GB"/>
            </a:p>
          </p:txBody>
        </p:sp>
        <p:sp>
          <p:nvSpPr>
            <p:cNvPr id="32956" name="Line 198"/>
            <p:cNvSpPr>
              <a:spLocks noChangeShapeType="1"/>
            </p:cNvSpPr>
            <p:nvPr/>
          </p:nvSpPr>
          <p:spPr bwMode="auto">
            <a:xfrm>
              <a:off x="5602" y="1100"/>
              <a:ext cx="0" cy="113"/>
            </a:xfrm>
            <a:prstGeom prst="line">
              <a:avLst/>
            </a:prstGeom>
            <a:noFill/>
            <a:ln w="0">
              <a:solidFill>
                <a:srgbClr val="000000"/>
              </a:solidFill>
              <a:round/>
              <a:headEnd/>
              <a:tailEnd/>
            </a:ln>
          </p:spPr>
          <p:txBody>
            <a:bodyPr/>
            <a:lstStyle/>
            <a:p>
              <a:endParaRPr lang="en-GB"/>
            </a:p>
          </p:txBody>
        </p:sp>
        <p:sp>
          <p:nvSpPr>
            <p:cNvPr id="32957" name="Rectangle 199"/>
            <p:cNvSpPr>
              <a:spLocks noChangeArrowheads="1"/>
            </p:cNvSpPr>
            <p:nvPr/>
          </p:nvSpPr>
          <p:spPr bwMode="auto">
            <a:xfrm>
              <a:off x="5766" y="1100"/>
              <a:ext cx="2" cy="113"/>
            </a:xfrm>
            <a:prstGeom prst="rect">
              <a:avLst/>
            </a:prstGeom>
            <a:solidFill>
              <a:srgbClr val="000000"/>
            </a:solidFill>
            <a:ln w="9525">
              <a:noFill/>
              <a:miter lim="800000"/>
              <a:headEnd/>
              <a:tailEnd/>
            </a:ln>
          </p:spPr>
          <p:txBody>
            <a:bodyPr/>
            <a:lstStyle/>
            <a:p>
              <a:endParaRPr lang="en-GB"/>
            </a:p>
          </p:txBody>
        </p:sp>
        <p:sp>
          <p:nvSpPr>
            <p:cNvPr id="32958" name="Line 200"/>
            <p:cNvSpPr>
              <a:spLocks noChangeShapeType="1"/>
            </p:cNvSpPr>
            <p:nvPr/>
          </p:nvSpPr>
          <p:spPr bwMode="auto">
            <a:xfrm>
              <a:off x="5766" y="1100"/>
              <a:ext cx="0" cy="113"/>
            </a:xfrm>
            <a:prstGeom prst="line">
              <a:avLst/>
            </a:prstGeom>
            <a:noFill/>
            <a:ln w="0">
              <a:solidFill>
                <a:srgbClr val="000000"/>
              </a:solidFill>
              <a:round/>
              <a:headEnd/>
              <a:tailEnd/>
            </a:ln>
          </p:spPr>
          <p:txBody>
            <a:bodyPr/>
            <a:lstStyle/>
            <a:p>
              <a:endParaRPr lang="en-GB"/>
            </a:p>
          </p:txBody>
        </p:sp>
        <p:sp>
          <p:nvSpPr>
            <p:cNvPr id="32959" name="Rectangle 201"/>
            <p:cNvSpPr>
              <a:spLocks noChangeArrowheads="1"/>
            </p:cNvSpPr>
            <p:nvPr/>
          </p:nvSpPr>
          <p:spPr bwMode="auto">
            <a:xfrm>
              <a:off x="3321" y="1249"/>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a:t>
              </a:r>
              <a:endParaRPr lang="de-DE"/>
            </a:p>
          </p:txBody>
        </p:sp>
        <p:sp>
          <p:nvSpPr>
            <p:cNvPr id="32960" name="Rectangle 202"/>
            <p:cNvSpPr>
              <a:spLocks noChangeArrowheads="1"/>
            </p:cNvSpPr>
            <p:nvPr/>
          </p:nvSpPr>
          <p:spPr bwMode="auto">
            <a:xfrm>
              <a:off x="3413" y="1217"/>
              <a:ext cx="44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nicht auf den</a:t>
              </a:r>
              <a:endParaRPr lang="de-DE"/>
            </a:p>
          </p:txBody>
        </p:sp>
        <p:sp>
          <p:nvSpPr>
            <p:cNvPr id="32961" name="Rectangle 203"/>
            <p:cNvSpPr>
              <a:spLocks noChangeArrowheads="1"/>
            </p:cNvSpPr>
            <p:nvPr/>
          </p:nvSpPr>
          <p:spPr bwMode="auto">
            <a:xfrm>
              <a:off x="3413" y="1265"/>
              <a:ext cx="6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gekennzeichneten Stellflächen</a:t>
              </a:r>
              <a:endParaRPr lang="de-DE"/>
            </a:p>
          </p:txBody>
        </p:sp>
        <p:sp>
          <p:nvSpPr>
            <p:cNvPr id="32962" name="Rectangle 204"/>
            <p:cNvSpPr>
              <a:spLocks noChangeArrowheads="1"/>
            </p:cNvSpPr>
            <p:nvPr/>
          </p:nvSpPr>
          <p:spPr bwMode="auto">
            <a:xfrm>
              <a:off x="4093" y="1265"/>
              <a:ext cx="3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entfernen</a:t>
              </a:r>
              <a:endParaRPr lang="de-DE"/>
            </a:p>
          </p:txBody>
        </p:sp>
        <p:sp>
          <p:nvSpPr>
            <p:cNvPr id="32963" name="Rectangle 205"/>
            <p:cNvSpPr>
              <a:spLocks noChangeArrowheads="1"/>
            </p:cNvSpPr>
            <p:nvPr/>
          </p:nvSpPr>
          <p:spPr bwMode="auto">
            <a:xfrm>
              <a:off x="5030" y="1265"/>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2964" name="Rectangle 206"/>
            <p:cNvSpPr>
              <a:spLocks noChangeArrowheads="1"/>
            </p:cNvSpPr>
            <p:nvPr/>
          </p:nvSpPr>
          <p:spPr bwMode="auto">
            <a:xfrm>
              <a:off x="5287" y="126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65" name="Group 207"/>
            <p:cNvGrpSpPr>
              <a:grpSpLocks/>
            </p:cNvGrpSpPr>
            <p:nvPr/>
          </p:nvGrpSpPr>
          <p:grpSpPr bwMode="auto">
            <a:xfrm>
              <a:off x="5472" y="1217"/>
              <a:ext cx="114" cy="113"/>
              <a:chOff x="5472" y="1217"/>
              <a:chExt cx="114" cy="113"/>
            </a:xfrm>
          </p:grpSpPr>
          <p:sp>
            <p:nvSpPr>
              <p:cNvPr id="33559" name="Freeform 208"/>
              <p:cNvSpPr>
                <a:spLocks/>
              </p:cNvSpPr>
              <p:nvPr/>
            </p:nvSpPr>
            <p:spPr bwMode="auto">
              <a:xfrm>
                <a:off x="5472" y="1217"/>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sp>
            <p:nvSpPr>
              <p:cNvPr id="33560" name="Freeform 209"/>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61" name="Freeform 210"/>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62" name="Freeform 211"/>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63" name="Group 212"/>
              <p:cNvGrpSpPr>
                <a:grpSpLocks/>
              </p:cNvGrpSpPr>
              <p:nvPr/>
            </p:nvGrpSpPr>
            <p:grpSpPr bwMode="auto">
              <a:xfrm>
                <a:off x="5472" y="1273"/>
                <a:ext cx="57" cy="57"/>
                <a:chOff x="5472" y="1273"/>
                <a:chExt cx="57" cy="57"/>
              </a:xfrm>
            </p:grpSpPr>
            <p:sp>
              <p:nvSpPr>
                <p:cNvPr id="33568" name="Freeform 213"/>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69" name="Freeform 214"/>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64" name="Freeform 215"/>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w 113"/>
                  <a:gd name="T19" fmla="*/ 0 h 115"/>
                  <a:gd name="T20" fmla="*/ 0 w 113"/>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65" name="Freeform 216"/>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66" name="Line 217"/>
              <p:cNvSpPr>
                <a:spLocks noChangeShapeType="1"/>
              </p:cNvSpPr>
              <p:nvPr/>
            </p:nvSpPr>
            <p:spPr bwMode="auto">
              <a:xfrm>
                <a:off x="5529" y="1217"/>
                <a:ext cx="0" cy="113"/>
              </a:xfrm>
              <a:prstGeom prst="line">
                <a:avLst/>
              </a:prstGeom>
              <a:noFill/>
              <a:ln w="1588">
                <a:solidFill>
                  <a:srgbClr val="000000"/>
                </a:solidFill>
                <a:round/>
                <a:headEnd/>
                <a:tailEnd/>
              </a:ln>
            </p:spPr>
            <p:txBody>
              <a:bodyPr/>
              <a:lstStyle/>
              <a:p>
                <a:endParaRPr lang="en-GB"/>
              </a:p>
            </p:txBody>
          </p:sp>
          <p:sp>
            <p:nvSpPr>
              <p:cNvPr id="33567" name="Line 218"/>
              <p:cNvSpPr>
                <a:spLocks noChangeShapeType="1"/>
              </p:cNvSpPr>
              <p:nvPr/>
            </p:nvSpPr>
            <p:spPr bwMode="auto">
              <a:xfrm>
                <a:off x="5473" y="1273"/>
                <a:ext cx="112" cy="0"/>
              </a:xfrm>
              <a:prstGeom prst="line">
                <a:avLst/>
              </a:prstGeom>
              <a:noFill/>
              <a:ln w="1588">
                <a:solidFill>
                  <a:srgbClr val="000000"/>
                </a:solidFill>
                <a:round/>
                <a:headEnd/>
                <a:tailEnd/>
              </a:ln>
            </p:spPr>
            <p:txBody>
              <a:bodyPr/>
              <a:lstStyle/>
              <a:p>
                <a:endParaRPr lang="en-GB"/>
              </a:p>
            </p:txBody>
          </p:sp>
        </p:grpSp>
        <p:sp>
          <p:nvSpPr>
            <p:cNvPr id="32966" name="Rectangle 219"/>
            <p:cNvSpPr>
              <a:spLocks noChangeArrowheads="1"/>
            </p:cNvSpPr>
            <p:nvPr/>
          </p:nvSpPr>
          <p:spPr bwMode="auto">
            <a:xfrm>
              <a:off x="5639" y="121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67" name="Rectangle 220"/>
            <p:cNvSpPr>
              <a:spLocks noChangeArrowheads="1"/>
            </p:cNvSpPr>
            <p:nvPr/>
          </p:nvSpPr>
          <p:spPr bwMode="auto">
            <a:xfrm>
              <a:off x="5639" y="125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2968" name="Rectangle 221"/>
            <p:cNvSpPr>
              <a:spLocks noChangeArrowheads="1"/>
            </p:cNvSpPr>
            <p:nvPr/>
          </p:nvSpPr>
          <p:spPr bwMode="auto">
            <a:xfrm>
              <a:off x="3308" y="1213"/>
              <a:ext cx="2" cy="2"/>
            </a:xfrm>
            <a:prstGeom prst="rect">
              <a:avLst/>
            </a:prstGeom>
            <a:solidFill>
              <a:srgbClr val="000000"/>
            </a:solidFill>
            <a:ln w="9525">
              <a:noFill/>
              <a:miter lim="800000"/>
              <a:headEnd/>
              <a:tailEnd/>
            </a:ln>
          </p:spPr>
          <p:txBody>
            <a:bodyPr/>
            <a:lstStyle/>
            <a:p>
              <a:endParaRPr lang="en-GB"/>
            </a:p>
          </p:txBody>
        </p:sp>
        <p:sp>
          <p:nvSpPr>
            <p:cNvPr id="32969" name="Line 222"/>
            <p:cNvSpPr>
              <a:spLocks noChangeShapeType="1"/>
            </p:cNvSpPr>
            <p:nvPr/>
          </p:nvSpPr>
          <p:spPr bwMode="auto">
            <a:xfrm>
              <a:off x="3308" y="1213"/>
              <a:ext cx="2" cy="0"/>
            </a:xfrm>
            <a:prstGeom prst="line">
              <a:avLst/>
            </a:prstGeom>
            <a:noFill/>
            <a:ln w="0">
              <a:solidFill>
                <a:srgbClr val="000000"/>
              </a:solidFill>
              <a:round/>
              <a:headEnd/>
              <a:tailEnd/>
            </a:ln>
          </p:spPr>
          <p:txBody>
            <a:bodyPr/>
            <a:lstStyle/>
            <a:p>
              <a:endParaRPr lang="en-GB"/>
            </a:p>
          </p:txBody>
        </p:sp>
        <p:sp>
          <p:nvSpPr>
            <p:cNvPr id="32970" name="Line 223"/>
            <p:cNvSpPr>
              <a:spLocks noChangeShapeType="1"/>
            </p:cNvSpPr>
            <p:nvPr/>
          </p:nvSpPr>
          <p:spPr bwMode="auto">
            <a:xfrm>
              <a:off x="3308" y="1213"/>
              <a:ext cx="0" cy="2"/>
            </a:xfrm>
            <a:prstGeom prst="line">
              <a:avLst/>
            </a:prstGeom>
            <a:noFill/>
            <a:ln w="0">
              <a:solidFill>
                <a:srgbClr val="000000"/>
              </a:solidFill>
              <a:round/>
              <a:headEnd/>
              <a:tailEnd/>
            </a:ln>
          </p:spPr>
          <p:txBody>
            <a:bodyPr/>
            <a:lstStyle/>
            <a:p>
              <a:endParaRPr lang="en-GB"/>
            </a:p>
          </p:txBody>
        </p:sp>
        <p:sp>
          <p:nvSpPr>
            <p:cNvPr id="32971" name="Rectangle 224"/>
            <p:cNvSpPr>
              <a:spLocks noChangeArrowheads="1"/>
            </p:cNvSpPr>
            <p:nvPr/>
          </p:nvSpPr>
          <p:spPr bwMode="auto">
            <a:xfrm>
              <a:off x="3310" y="1213"/>
              <a:ext cx="90" cy="2"/>
            </a:xfrm>
            <a:prstGeom prst="rect">
              <a:avLst/>
            </a:prstGeom>
            <a:solidFill>
              <a:srgbClr val="000000"/>
            </a:solidFill>
            <a:ln w="9525">
              <a:noFill/>
              <a:miter lim="800000"/>
              <a:headEnd/>
              <a:tailEnd/>
            </a:ln>
          </p:spPr>
          <p:txBody>
            <a:bodyPr/>
            <a:lstStyle/>
            <a:p>
              <a:endParaRPr lang="en-GB"/>
            </a:p>
          </p:txBody>
        </p:sp>
        <p:sp>
          <p:nvSpPr>
            <p:cNvPr id="32972" name="Line 225"/>
            <p:cNvSpPr>
              <a:spLocks noChangeShapeType="1"/>
            </p:cNvSpPr>
            <p:nvPr/>
          </p:nvSpPr>
          <p:spPr bwMode="auto">
            <a:xfrm>
              <a:off x="3310" y="1213"/>
              <a:ext cx="90" cy="0"/>
            </a:xfrm>
            <a:prstGeom prst="line">
              <a:avLst/>
            </a:prstGeom>
            <a:noFill/>
            <a:ln w="0">
              <a:solidFill>
                <a:srgbClr val="000000"/>
              </a:solidFill>
              <a:round/>
              <a:headEnd/>
              <a:tailEnd/>
            </a:ln>
          </p:spPr>
          <p:txBody>
            <a:bodyPr/>
            <a:lstStyle/>
            <a:p>
              <a:endParaRPr lang="en-GB"/>
            </a:p>
          </p:txBody>
        </p:sp>
        <p:sp>
          <p:nvSpPr>
            <p:cNvPr id="32973" name="Rectangle 226"/>
            <p:cNvSpPr>
              <a:spLocks noChangeArrowheads="1"/>
            </p:cNvSpPr>
            <p:nvPr/>
          </p:nvSpPr>
          <p:spPr bwMode="auto">
            <a:xfrm>
              <a:off x="3400" y="1213"/>
              <a:ext cx="2" cy="2"/>
            </a:xfrm>
            <a:prstGeom prst="rect">
              <a:avLst/>
            </a:prstGeom>
            <a:solidFill>
              <a:srgbClr val="000000"/>
            </a:solidFill>
            <a:ln w="9525">
              <a:noFill/>
              <a:miter lim="800000"/>
              <a:headEnd/>
              <a:tailEnd/>
            </a:ln>
          </p:spPr>
          <p:txBody>
            <a:bodyPr/>
            <a:lstStyle/>
            <a:p>
              <a:endParaRPr lang="en-GB"/>
            </a:p>
          </p:txBody>
        </p:sp>
        <p:sp>
          <p:nvSpPr>
            <p:cNvPr id="32974" name="Line 227"/>
            <p:cNvSpPr>
              <a:spLocks noChangeShapeType="1"/>
            </p:cNvSpPr>
            <p:nvPr/>
          </p:nvSpPr>
          <p:spPr bwMode="auto">
            <a:xfrm>
              <a:off x="3400" y="1213"/>
              <a:ext cx="2" cy="0"/>
            </a:xfrm>
            <a:prstGeom prst="line">
              <a:avLst/>
            </a:prstGeom>
            <a:noFill/>
            <a:ln w="0">
              <a:solidFill>
                <a:srgbClr val="000000"/>
              </a:solidFill>
              <a:round/>
              <a:headEnd/>
              <a:tailEnd/>
            </a:ln>
          </p:spPr>
          <p:txBody>
            <a:bodyPr/>
            <a:lstStyle/>
            <a:p>
              <a:endParaRPr lang="en-GB"/>
            </a:p>
          </p:txBody>
        </p:sp>
        <p:sp>
          <p:nvSpPr>
            <p:cNvPr id="32975" name="Line 228"/>
            <p:cNvSpPr>
              <a:spLocks noChangeShapeType="1"/>
            </p:cNvSpPr>
            <p:nvPr/>
          </p:nvSpPr>
          <p:spPr bwMode="auto">
            <a:xfrm>
              <a:off x="3400" y="1213"/>
              <a:ext cx="0" cy="2"/>
            </a:xfrm>
            <a:prstGeom prst="line">
              <a:avLst/>
            </a:prstGeom>
            <a:noFill/>
            <a:ln w="0">
              <a:solidFill>
                <a:srgbClr val="000000"/>
              </a:solidFill>
              <a:round/>
              <a:headEnd/>
              <a:tailEnd/>
            </a:ln>
          </p:spPr>
          <p:txBody>
            <a:bodyPr/>
            <a:lstStyle/>
            <a:p>
              <a:endParaRPr lang="en-GB"/>
            </a:p>
          </p:txBody>
        </p:sp>
        <p:sp>
          <p:nvSpPr>
            <p:cNvPr id="32976" name="Rectangle 229"/>
            <p:cNvSpPr>
              <a:spLocks noChangeArrowheads="1"/>
            </p:cNvSpPr>
            <p:nvPr/>
          </p:nvSpPr>
          <p:spPr bwMode="auto">
            <a:xfrm>
              <a:off x="3402" y="1213"/>
              <a:ext cx="679" cy="2"/>
            </a:xfrm>
            <a:prstGeom prst="rect">
              <a:avLst/>
            </a:prstGeom>
            <a:solidFill>
              <a:srgbClr val="000000"/>
            </a:solidFill>
            <a:ln w="9525">
              <a:noFill/>
              <a:miter lim="800000"/>
              <a:headEnd/>
              <a:tailEnd/>
            </a:ln>
          </p:spPr>
          <p:txBody>
            <a:bodyPr/>
            <a:lstStyle/>
            <a:p>
              <a:endParaRPr lang="en-GB"/>
            </a:p>
          </p:txBody>
        </p:sp>
        <p:sp>
          <p:nvSpPr>
            <p:cNvPr id="32977" name="Line 230"/>
            <p:cNvSpPr>
              <a:spLocks noChangeShapeType="1"/>
            </p:cNvSpPr>
            <p:nvPr/>
          </p:nvSpPr>
          <p:spPr bwMode="auto">
            <a:xfrm>
              <a:off x="3402" y="1213"/>
              <a:ext cx="679" cy="0"/>
            </a:xfrm>
            <a:prstGeom prst="line">
              <a:avLst/>
            </a:prstGeom>
            <a:noFill/>
            <a:ln w="0">
              <a:solidFill>
                <a:srgbClr val="000000"/>
              </a:solidFill>
              <a:round/>
              <a:headEnd/>
              <a:tailEnd/>
            </a:ln>
          </p:spPr>
          <p:txBody>
            <a:bodyPr/>
            <a:lstStyle/>
            <a:p>
              <a:endParaRPr lang="en-GB"/>
            </a:p>
          </p:txBody>
        </p:sp>
        <p:sp>
          <p:nvSpPr>
            <p:cNvPr id="32978" name="Rectangle 231"/>
            <p:cNvSpPr>
              <a:spLocks noChangeArrowheads="1"/>
            </p:cNvSpPr>
            <p:nvPr/>
          </p:nvSpPr>
          <p:spPr bwMode="auto">
            <a:xfrm>
              <a:off x="4081" y="1213"/>
              <a:ext cx="2" cy="2"/>
            </a:xfrm>
            <a:prstGeom prst="rect">
              <a:avLst/>
            </a:prstGeom>
            <a:solidFill>
              <a:srgbClr val="000000"/>
            </a:solidFill>
            <a:ln w="9525">
              <a:noFill/>
              <a:miter lim="800000"/>
              <a:headEnd/>
              <a:tailEnd/>
            </a:ln>
          </p:spPr>
          <p:txBody>
            <a:bodyPr/>
            <a:lstStyle/>
            <a:p>
              <a:endParaRPr lang="en-GB"/>
            </a:p>
          </p:txBody>
        </p:sp>
        <p:sp>
          <p:nvSpPr>
            <p:cNvPr id="32979" name="Line 232"/>
            <p:cNvSpPr>
              <a:spLocks noChangeShapeType="1"/>
            </p:cNvSpPr>
            <p:nvPr/>
          </p:nvSpPr>
          <p:spPr bwMode="auto">
            <a:xfrm>
              <a:off x="4081" y="1213"/>
              <a:ext cx="2" cy="0"/>
            </a:xfrm>
            <a:prstGeom prst="line">
              <a:avLst/>
            </a:prstGeom>
            <a:noFill/>
            <a:ln w="0">
              <a:solidFill>
                <a:srgbClr val="000000"/>
              </a:solidFill>
              <a:round/>
              <a:headEnd/>
              <a:tailEnd/>
            </a:ln>
          </p:spPr>
          <p:txBody>
            <a:bodyPr/>
            <a:lstStyle/>
            <a:p>
              <a:endParaRPr lang="en-GB"/>
            </a:p>
          </p:txBody>
        </p:sp>
        <p:sp>
          <p:nvSpPr>
            <p:cNvPr id="32980" name="Line 233"/>
            <p:cNvSpPr>
              <a:spLocks noChangeShapeType="1"/>
            </p:cNvSpPr>
            <p:nvPr/>
          </p:nvSpPr>
          <p:spPr bwMode="auto">
            <a:xfrm>
              <a:off x="4081" y="1213"/>
              <a:ext cx="0" cy="2"/>
            </a:xfrm>
            <a:prstGeom prst="line">
              <a:avLst/>
            </a:prstGeom>
            <a:noFill/>
            <a:ln w="0">
              <a:solidFill>
                <a:srgbClr val="000000"/>
              </a:solidFill>
              <a:round/>
              <a:headEnd/>
              <a:tailEnd/>
            </a:ln>
          </p:spPr>
          <p:txBody>
            <a:bodyPr/>
            <a:lstStyle/>
            <a:p>
              <a:endParaRPr lang="en-GB"/>
            </a:p>
          </p:txBody>
        </p:sp>
        <p:sp>
          <p:nvSpPr>
            <p:cNvPr id="32981" name="Rectangle 234"/>
            <p:cNvSpPr>
              <a:spLocks noChangeArrowheads="1"/>
            </p:cNvSpPr>
            <p:nvPr/>
          </p:nvSpPr>
          <p:spPr bwMode="auto">
            <a:xfrm>
              <a:off x="4083" y="1213"/>
              <a:ext cx="934" cy="2"/>
            </a:xfrm>
            <a:prstGeom prst="rect">
              <a:avLst/>
            </a:prstGeom>
            <a:solidFill>
              <a:srgbClr val="000000"/>
            </a:solidFill>
            <a:ln w="9525">
              <a:noFill/>
              <a:miter lim="800000"/>
              <a:headEnd/>
              <a:tailEnd/>
            </a:ln>
          </p:spPr>
          <p:txBody>
            <a:bodyPr/>
            <a:lstStyle/>
            <a:p>
              <a:endParaRPr lang="en-GB"/>
            </a:p>
          </p:txBody>
        </p:sp>
        <p:sp>
          <p:nvSpPr>
            <p:cNvPr id="32982" name="Line 235"/>
            <p:cNvSpPr>
              <a:spLocks noChangeShapeType="1"/>
            </p:cNvSpPr>
            <p:nvPr/>
          </p:nvSpPr>
          <p:spPr bwMode="auto">
            <a:xfrm>
              <a:off x="4083" y="1213"/>
              <a:ext cx="934" cy="0"/>
            </a:xfrm>
            <a:prstGeom prst="line">
              <a:avLst/>
            </a:prstGeom>
            <a:noFill/>
            <a:ln w="0">
              <a:solidFill>
                <a:srgbClr val="000000"/>
              </a:solidFill>
              <a:round/>
              <a:headEnd/>
              <a:tailEnd/>
            </a:ln>
          </p:spPr>
          <p:txBody>
            <a:bodyPr/>
            <a:lstStyle/>
            <a:p>
              <a:endParaRPr lang="en-GB"/>
            </a:p>
          </p:txBody>
        </p:sp>
        <p:sp>
          <p:nvSpPr>
            <p:cNvPr id="32983" name="Rectangle 236"/>
            <p:cNvSpPr>
              <a:spLocks noChangeArrowheads="1"/>
            </p:cNvSpPr>
            <p:nvPr/>
          </p:nvSpPr>
          <p:spPr bwMode="auto">
            <a:xfrm>
              <a:off x="5017" y="1213"/>
              <a:ext cx="2" cy="2"/>
            </a:xfrm>
            <a:prstGeom prst="rect">
              <a:avLst/>
            </a:prstGeom>
            <a:solidFill>
              <a:srgbClr val="000000"/>
            </a:solidFill>
            <a:ln w="9525">
              <a:noFill/>
              <a:miter lim="800000"/>
              <a:headEnd/>
              <a:tailEnd/>
            </a:ln>
          </p:spPr>
          <p:txBody>
            <a:bodyPr/>
            <a:lstStyle/>
            <a:p>
              <a:endParaRPr lang="en-GB"/>
            </a:p>
          </p:txBody>
        </p:sp>
        <p:sp>
          <p:nvSpPr>
            <p:cNvPr id="32984" name="Line 237"/>
            <p:cNvSpPr>
              <a:spLocks noChangeShapeType="1"/>
            </p:cNvSpPr>
            <p:nvPr/>
          </p:nvSpPr>
          <p:spPr bwMode="auto">
            <a:xfrm>
              <a:off x="5017" y="1213"/>
              <a:ext cx="2" cy="0"/>
            </a:xfrm>
            <a:prstGeom prst="line">
              <a:avLst/>
            </a:prstGeom>
            <a:noFill/>
            <a:ln w="0">
              <a:solidFill>
                <a:srgbClr val="000000"/>
              </a:solidFill>
              <a:round/>
              <a:headEnd/>
              <a:tailEnd/>
            </a:ln>
          </p:spPr>
          <p:txBody>
            <a:bodyPr/>
            <a:lstStyle/>
            <a:p>
              <a:endParaRPr lang="en-GB"/>
            </a:p>
          </p:txBody>
        </p:sp>
        <p:sp>
          <p:nvSpPr>
            <p:cNvPr id="32985" name="Line 238"/>
            <p:cNvSpPr>
              <a:spLocks noChangeShapeType="1"/>
            </p:cNvSpPr>
            <p:nvPr/>
          </p:nvSpPr>
          <p:spPr bwMode="auto">
            <a:xfrm>
              <a:off x="5017" y="1213"/>
              <a:ext cx="0" cy="2"/>
            </a:xfrm>
            <a:prstGeom prst="line">
              <a:avLst/>
            </a:prstGeom>
            <a:noFill/>
            <a:ln w="0">
              <a:solidFill>
                <a:srgbClr val="000000"/>
              </a:solidFill>
              <a:round/>
              <a:headEnd/>
              <a:tailEnd/>
            </a:ln>
          </p:spPr>
          <p:txBody>
            <a:bodyPr/>
            <a:lstStyle/>
            <a:p>
              <a:endParaRPr lang="en-GB"/>
            </a:p>
          </p:txBody>
        </p:sp>
        <p:sp>
          <p:nvSpPr>
            <p:cNvPr id="32986" name="Rectangle 239"/>
            <p:cNvSpPr>
              <a:spLocks noChangeArrowheads="1"/>
            </p:cNvSpPr>
            <p:nvPr/>
          </p:nvSpPr>
          <p:spPr bwMode="auto">
            <a:xfrm>
              <a:off x="5019" y="1213"/>
              <a:ext cx="255" cy="2"/>
            </a:xfrm>
            <a:prstGeom prst="rect">
              <a:avLst/>
            </a:prstGeom>
            <a:solidFill>
              <a:srgbClr val="000000"/>
            </a:solidFill>
            <a:ln w="9525">
              <a:noFill/>
              <a:miter lim="800000"/>
              <a:headEnd/>
              <a:tailEnd/>
            </a:ln>
          </p:spPr>
          <p:txBody>
            <a:bodyPr/>
            <a:lstStyle/>
            <a:p>
              <a:endParaRPr lang="en-GB"/>
            </a:p>
          </p:txBody>
        </p:sp>
        <p:sp>
          <p:nvSpPr>
            <p:cNvPr id="32987" name="Line 240"/>
            <p:cNvSpPr>
              <a:spLocks noChangeShapeType="1"/>
            </p:cNvSpPr>
            <p:nvPr/>
          </p:nvSpPr>
          <p:spPr bwMode="auto">
            <a:xfrm>
              <a:off x="5019" y="1213"/>
              <a:ext cx="255" cy="0"/>
            </a:xfrm>
            <a:prstGeom prst="line">
              <a:avLst/>
            </a:prstGeom>
            <a:noFill/>
            <a:ln w="0">
              <a:solidFill>
                <a:srgbClr val="000000"/>
              </a:solidFill>
              <a:round/>
              <a:headEnd/>
              <a:tailEnd/>
            </a:ln>
          </p:spPr>
          <p:txBody>
            <a:bodyPr/>
            <a:lstStyle/>
            <a:p>
              <a:endParaRPr lang="en-GB"/>
            </a:p>
          </p:txBody>
        </p:sp>
        <p:sp>
          <p:nvSpPr>
            <p:cNvPr id="32988" name="Rectangle 241"/>
            <p:cNvSpPr>
              <a:spLocks noChangeArrowheads="1"/>
            </p:cNvSpPr>
            <p:nvPr/>
          </p:nvSpPr>
          <p:spPr bwMode="auto">
            <a:xfrm>
              <a:off x="5274" y="1213"/>
              <a:ext cx="3" cy="2"/>
            </a:xfrm>
            <a:prstGeom prst="rect">
              <a:avLst/>
            </a:prstGeom>
            <a:solidFill>
              <a:srgbClr val="000000"/>
            </a:solidFill>
            <a:ln w="9525">
              <a:noFill/>
              <a:miter lim="800000"/>
              <a:headEnd/>
              <a:tailEnd/>
            </a:ln>
          </p:spPr>
          <p:txBody>
            <a:bodyPr/>
            <a:lstStyle/>
            <a:p>
              <a:endParaRPr lang="en-GB"/>
            </a:p>
          </p:txBody>
        </p:sp>
        <p:sp>
          <p:nvSpPr>
            <p:cNvPr id="32989" name="Line 242"/>
            <p:cNvSpPr>
              <a:spLocks noChangeShapeType="1"/>
            </p:cNvSpPr>
            <p:nvPr/>
          </p:nvSpPr>
          <p:spPr bwMode="auto">
            <a:xfrm>
              <a:off x="5274" y="1213"/>
              <a:ext cx="3" cy="0"/>
            </a:xfrm>
            <a:prstGeom prst="line">
              <a:avLst/>
            </a:prstGeom>
            <a:noFill/>
            <a:ln w="0">
              <a:solidFill>
                <a:srgbClr val="000000"/>
              </a:solidFill>
              <a:round/>
              <a:headEnd/>
              <a:tailEnd/>
            </a:ln>
          </p:spPr>
          <p:txBody>
            <a:bodyPr/>
            <a:lstStyle/>
            <a:p>
              <a:endParaRPr lang="en-GB"/>
            </a:p>
          </p:txBody>
        </p:sp>
        <p:sp>
          <p:nvSpPr>
            <p:cNvPr id="32990" name="Line 243"/>
            <p:cNvSpPr>
              <a:spLocks noChangeShapeType="1"/>
            </p:cNvSpPr>
            <p:nvPr/>
          </p:nvSpPr>
          <p:spPr bwMode="auto">
            <a:xfrm>
              <a:off x="5274" y="1213"/>
              <a:ext cx="0" cy="2"/>
            </a:xfrm>
            <a:prstGeom prst="line">
              <a:avLst/>
            </a:prstGeom>
            <a:noFill/>
            <a:ln w="0">
              <a:solidFill>
                <a:srgbClr val="000000"/>
              </a:solidFill>
              <a:round/>
              <a:headEnd/>
              <a:tailEnd/>
            </a:ln>
          </p:spPr>
          <p:txBody>
            <a:bodyPr/>
            <a:lstStyle/>
            <a:p>
              <a:endParaRPr lang="en-GB"/>
            </a:p>
          </p:txBody>
        </p:sp>
        <p:sp>
          <p:nvSpPr>
            <p:cNvPr id="32991" name="Rectangle 244"/>
            <p:cNvSpPr>
              <a:spLocks noChangeArrowheads="1"/>
            </p:cNvSpPr>
            <p:nvPr/>
          </p:nvSpPr>
          <p:spPr bwMode="auto">
            <a:xfrm>
              <a:off x="5277" y="1213"/>
              <a:ext cx="161" cy="2"/>
            </a:xfrm>
            <a:prstGeom prst="rect">
              <a:avLst/>
            </a:prstGeom>
            <a:solidFill>
              <a:srgbClr val="000000"/>
            </a:solidFill>
            <a:ln w="9525">
              <a:noFill/>
              <a:miter lim="800000"/>
              <a:headEnd/>
              <a:tailEnd/>
            </a:ln>
          </p:spPr>
          <p:txBody>
            <a:bodyPr/>
            <a:lstStyle/>
            <a:p>
              <a:endParaRPr lang="en-GB"/>
            </a:p>
          </p:txBody>
        </p:sp>
        <p:sp>
          <p:nvSpPr>
            <p:cNvPr id="32992" name="Line 245"/>
            <p:cNvSpPr>
              <a:spLocks noChangeShapeType="1"/>
            </p:cNvSpPr>
            <p:nvPr/>
          </p:nvSpPr>
          <p:spPr bwMode="auto">
            <a:xfrm>
              <a:off x="5277" y="1213"/>
              <a:ext cx="161" cy="0"/>
            </a:xfrm>
            <a:prstGeom prst="line">
              <a:avLst/>
            </a:prstGeom>
            <a:noFill/>
            <a:ln w="0">
              <a:solidFill>
                <a:srgbClr val="000000"/>
              </a:solidFill>
              <a:round/>
              <a:headEnd/>
              <a:tailEnd/>
            </a:ln>
          </p:spPr>
          <p:txBody>
            <a:bodyPr/>
            <a:lstStyle/>
            <a:p>
              <a:endParaRPr lang="en-GB"/>
            </a:p>
          </p:txBody>
        </p:sp>
        <p:sp>
          <p:nvSpPr>
            <p:cNvPr id="32993" name="Rectangle 246"/>
            <p:cNvSpPr>
              <a:spLocks noChangeArrowheads="1"/>
            </p:cNvSpPr>
            <p:nvPr/>
          </p:nvSpPr>
          <p:spPr bwMode="auto">
            <a:xfrm>
              <a:off x="5438" y="1213"/>
              <a:ext cx="3" cy="2"/>
            </a:xfrm>
            <a:prstGeom prst="rect">
              <a:avLst/>
            </a:prstGeom>
            <a:solidFill>
              <a:srgbClr val="000000"/>
            </a:solidFill>
            <a:ln w="9525">
              <a:noFill/>
              <a:miter lim="800000"/>
              <a:headEnd/>
              <a:tailEnd/>
            </a:ln>
          </p:spPr>
          <p:txBody>
            <a:bodyPr/>
            <a:lstStyle/>
            <a:p>
              <a:endParaRPr lang="en-GB"/>
            </a:p>
          </p:txBody>
        </p:sp>
        <p:sp>
          <p:nvSpPr>
            <p:cNvPr id="32994" name="Line 247"/>
            <p:cNvSpPr>
              <a:spLocks noChangeShapeType="1"/>
            </p:cNvSpPr>
            <p:nvPr/>
          </p:nvSpPr>
          <p:spPr bwMode="auto">
            <a:xfrm>
              <a:off x="5438" y="1213"/>
              <a:ext cx="3" cy="0"/>
            </a:xfrm>
            <a:prstGeom prst="line">
              <a:avLst/>
            </a:prstGeom>
            <a:noFill/>
            <a:ln w="0">
              <a:solidFill>
                <a:srgbClr val="000000"/>
              </a:solidFill>
              <a:round/>
              <a:headEnd/>
              <a:tailEnd/>
            </a:ln>
          </p:spPr>
          <p:txBody>
            <a:bodyPr/>
            <a:lstStyle/>
            <a:p>
              <a:endParaRPr lang="en-GB"/>
            </a:p>
          </p:txBody>
        </p:sp>
        <p:sp>
          <p:nvSpPr>
            <p:cNvPr id="32995" name="Line 248"/>
            <p:cNvSpPr>
              <a:spLocks noChangeShapeType="1"/>
            </p:cNvSpPr>
            <p:nvPr/>
          </p:nvSpPr>
          <p:spPr bwMode="auto">
            <a:xfrm>
              <a:off x="5438" y="1213"/>
              <a:ext cx="0" cy="2"/>
            </a:xfrm>
            <a:prstGeom prst="line">
              <a:avLst/>
            </a:prstGeom>
            <a:noFill/>
            <a:ln w="0">
              <a:solidFill>
                <a:srgbClr val="000000"/>
              </a:solidFill>
              <a:round/>
              <a:headEnd/>
              <a:tailEnd/>
            </a:ln>
          </p:spPr>
          <p:txBody>
            <a:bodyPr/>
            <a:lstStyle/>
            <a:p>
              <a:endParaRPr lang="en-GB"/>
            </a:p>
          </p:txBody>
        </p:sp>
        <p:sp>
          <p:nvSpPr>
            <p:cNvPr id="32996" name="Rectangle 249"/>
            <p:cNvSpPr>
              <a:spLocks noChangeArrowheads="1"/>
            </p:cNvSpPr>
            <p:nvPr/>
          </p:nvSpPr>
          <p:spPr bwMode="auto">
            <a:xfrm>
              <a:off x="5441" y="1213"/>
              <a:ext cx="161" cy="2"/>
            </a:xfrm>
            <a:prstGeom prst="rect">
              <a:avLst/>
            </a:prstGeom>
            <a:solidFill>
              <a:srgbClr val="000000"/>
            </a:solidFill>
            <a:ln w="9525">
              <a:noFill/>
              <a:miter lim="800000"/>
              <a:headEnd/>
              <a:tailEnd/>
            </a:ln>
          </p:spPr>
          <p:txBody>
            <a:bodyPr/>
            <a:lstStyle/>
            <a:p>
              <a:endParaRPr lang="en-GB"/>
            </a:p>
          </p:txBody>
        </p:sp>
        <p:sp>
          <p:nvSpPr>
            <p:cNvPr id="32997" name="Line 250"/>
            <p:cNvSpPr>
              <a:spLocks noChangeShapeType="1"/>
            </p:cNvSpPr>
            <p:nvPr/>
          </p:nvSpPr>
          <p:spPr bwMode="auto">
            <a:xfrm>
              <a:off x="5441" y="1213"/>
              <a:ext cx="161" cy="0"/>
            </a:xfrm>
            <a:prstGeom prst="line">
              <a:avLst/>
            </a:prstGeom>
            <a:noFill/>
            <a:ln w="0">
              <a:solidFill>
                <a:srgbClr val="000000"/>
              </a:solidFill>
              <a:round/>
              <a:headEnd/>
              <a:tailEnd/>
            </a:ln>
          </p:spPr>
          <p:txBody>
            <a:bodyPr/>
            <a:lstStyle/>
            <a:p>
              <a:endParaRPr lang="en-GB"/>
            </a:p>
          </p:txBody>
        </p:sp>
        <p:sp>
          <p:nvSpPr>
            <p:cNvPr id="32998" name="Rectangle 251"/>
            <p:cNvSpPr>
              <a:spLocks noChangeArrowheads="1"/>
            </p:cNvSpPr>
            <p:nvPr/>
          </p:nvSpPr>
          <p:spPr bwMode="auto">
            <a:xfrm>
              <a:off x="5602" y="1213"/>
              <a:ext cx="2" cy="2"/>
            </a:xfrm>
            <a:prstGeom prst="rect">
              <a:avLst/>
            </a:prstGeom>
            <a:solidFill>
              <a:srgbClr val="000000"/>
            </a:solidFill>
            <a:ln w="9525">
              <a:noFill/>
              <a:miter lim="800000"/>
              <a:headEnd/>
              <a:tailEnd/>
            </a:ln>
          </p:spPr>
          <p:txBody>
            <a:bodyPr/>
            <a:lstStyle/>
            <a:p>
              <a:endParaRPr lang="en-GB"/>
            </a:p>
          </p:txBody>
        </p:sp>
        <p:sp>
          <p:nvSpPr>
            <p:cNvPr id="32999" name="Line 252"/>
            <p:cNvSpPr>
              <a:spLocks noChangeShapeType="1"/>
            </p:cNvSpPr>
            <p:nvPr/>
          </p:nvSpPr>
          <p:spPr bwMode="auto">
            <a:xfrm>
              <a:off x="5602" y="1213"/>
              <a:ext cx="2" cy="0"/>
            </a:xfrm>
            <a:prstGeom prst="line">
              <a:avLst/>
            </a:prstGeom>
            <a:noFill/>
            <a:ln w="0">
              <a:solidFill>
                <a:srgbClr val="000000"/>
              </a:solidFill>
              <a:round/>
              <a:headEnd/>
              <a:tailEnd/>
            </a:ln>
          </p:spPr>
          <p:txBody>
            <a:bodyPr/>
            <a:lstStyle/>
            <a:p>
              <a:endParaRPr lang="en-GB"/>
            </a:p>
          </p:txBody>
        </p:sp>
        <p:sp>
          <p:nvSpPr>
            <p:cNvPr id="33000" name="Line 253"/>
            <p:cNvSpPr>
              <a:spLocks noChangeShapeType="1"/>
            </p:cNvSpPr>
            <p:nvPr/>
          </p:nvSpPr>
          <p:spPr bwMode="auto">
            <a:xfrm>
              <a:off x="5602" y="1213"/>
              <a:ext cx="0" cy="2"/>
            </a:xfrm>
            <a:prstGeom prst="line">
              <a:avLst/>
            </a:prstGeom>
            <a:noFill/>
            <a:ln w="0">
              <a:solidFill>
                <a:srgbClr val="000000"/>
              </a:solidFill>
              <a:round/>
              <a:headEnd/>
              <a:tailEnd/>
            </a:ln>
          </p:spPr>
          <p:txBody>
            <a:bodyPr/>
            <a:lstStyle/>
            <a:p>
              <a:endParaRPr lang="en-GB"/>
            </a:p>
          </p:txBody>
        </p:sp>
        <p:sp>
          <p:nvSpPr>
            <p:cNvPr id="33001" name="Rectangle 254"/>
            <p:cNvSpPr>
              <a:spLocks noChangeArrowheads="1"/>
            </p:cNvSpPr>
            <p:nvPr/>
          </p:nvSpPr>
          <p:spPr bwMode="auto">
            <a:xfrm>
              <a:off x="5604" y="1213"/>
              <a:ext cx="162" cy="2"/>
            </a:xfrm>
            <a:prstGeom prst="rect">
              <a:avLst/>
            </a:prstGeom>
            <a:solidFill>
              <a:srgbClr val="000000"/>
            </a:solidFill>
            <a:ln w="9525">
              <a:noFill/>
              <a:miter lim="800000"/>
              <a:headEnd/>
              <a:tailEnd/>
            </a:ln>
          </p:spPr>
          <p:txBody>
            <a:bodyPr/>
            <a:lstStyle/>
            <a:p>
              <a:endParaRPr lang="en-GB"/>
            </a:p>
          </p:txBody>
        </p:sp>
        <p:sp>
          <p:nvSpPr>
            <p:cNvPr id="33002" name="Line 255"/>
            <p:cNvSpPr>
              <a:spLocks noChangeShapeType="1"/>
            </p:cNvSpPr>
            <p:nvPr/>
          </p:nvSpPr>
          <p:spPr bwMode="auto">
            <a:xfrm>
              <a:off x="5604" y="1213"/>
              <a:ext cx="162" cy="0"/>
            </a:xfrm>
            <a:prstGeom prst="line">
              <a:avLst/>
            </a:prstGeom>
            <a:noFill/>
            <a:ln w="0">
              <a:solidFill>
                <a:srgbClr val="000000"/>
              </a:solidFill>
              <a:round/>
              <a:headEnd/>
              <a:tailEnd/>
            </a:ln>
          </p:spPr>
          <p:txBody>
            <a:bodyPr/>
            <a:lstStyle/>
            <a:p>
              <a:endParaRPr lang="en-GB"/>
            </a:p>
          </p:txBody>
        </p:sp>
        <p:sp>
          <p:nvSpPr>
            <p:cNvPr id="33003" name="Rectangle 256"/>
            <p:cNvSpPr>
              <a:spLocks noChangeArrowheads="1"/>
            </p:cNvSpPr>
            <p:nvPr/>
          </p:nvSpPr>
          <p:spPr bwMode="auto">
            <a:xfrm>
              <a:off x="5766" y="1213"/>
              <a:ext cx="2" cy="2"/>
            </a:xfrm>
            <a:prstGeom prst="rect">
              <a:avLst/>
            </a:prstGeom>
            <a:solidFill>
              <a:srgbClr val="000000"/>
            </a:solidFill>
            <a:ln w="9525">
              <a:noFill/>
              <a:miter lim="800000"/>
              <a:headEnd/>
              <a:tailEnd/>
            </a:ln>
          </p:spPr>
          <p:txBody>
            <a:bodyPr/>
            <a:lstStyle/>
            <a:p>
              <a:endParaRPr lang="en-GB"/>
            </a:p>
          </p:txBody>
        </p:sp>
        <p:sp>
          <p:nvSpPr>
            <p:cNvPr id="33004" name="Line 257"/>
            <p:cNvSpPr>
              <a:spLocks noChangeShapeType="1"/>
            </p:cNvSpPr>
            <p:nvPr/>
          </p:nvSpPr>
          <p:spPr bwMode="auto">
            <a:xfrm>
              <a:off x="5766" y="1213"/>
              <a:ext cx="2" cy="0"/>
            </a:xfrm>
            <a:prstGeom prst="line">
              <a:avLst/>
            </a:prstGeom>
            <a:noFill/>
            <a:ln w="0">
              <a:solidFill>
                <a:srgbClr val="000000"/>
              </a:solidFill>
              <a:round/>
              <a:headEnd/>
              <a:tailEnd/>
            </a:ln>
          </p:spPr>
          <p:txBody>
            <a:bodyPr/>
            <a:lstStyle/>
            <a:p>
              <a:endParaRPr lang="en-GB"/>
            </a:p>
          </p:txBody>
        </p:sp>
        <p:sp>
          <p:nvSpPr>
            <p:cNvPr id="33005" name="Line 258"/>
            <p:cNvSpPr>
              <a:spLocks noChangeShapeType="1"/>
            </p:cNvSpPr>
            <p:nvPr/>
          </p:nvSpPr>
          <p:spPr bwMode="auto">
            <a:xfrm>
              <a:off x="5766" y="1213"/>
              <a:ext cx="0" cy="2"/>
            </a:xfrm>
            <a:prstGeom prst="line">
              <a:avLst/>
            </a:prstGeom>
            <a:noFill/>
            <a:ln w="0">
              <a:solidFill>
                <a:srgbClr val="000000"/>
              </a:solidFill>
              <a:round/>
              <a:headEnd/>
              <a:tailEnd/>
            </a:ln>
          </p:spPr>
          <p:txBody>
            <a:bodyPr/>
            <a:lstStyle/>
            <a:p>
              <a:endParaRPr lang="en-GB"/>
            </a:p>
          </p:txBody>
        </p:sp>
        <p:sp>
          <p:nvSpPr>
            <p:cNvPr id="33006" name="Rectangle 259"/>
            <p:cNvSpPr>
              <a:spLocks noChangeArrowheads="1"/>
            </p:cNvSpPr>
            <p:nvPr/>
          </p:nvSpPr>
          <p:spPr bwMode="auto">
            <a:xfrm>
              <a:off x="3308" y="1215"/>
              <a:ext cx="2" cy="113"/>
            </a:xfrm>
            <a:prstGeom prst="rect">
              <a:avLst/>
            </a:prstGeom>
            <a:solidFill>
              <a:srgbClr val="000000"/>
            </a:solidFill>
            <a:ln w="9525">
              <a:noFill/>
              <a:miter lim="800000"/>
              <a:headEnd/>
              <a:tailEnd/>
            </a:ln>
          </p:spPr>
          <p:txBody>
            <a:bodyPr/>
            <a:lstStyle/>
            <a:p>
              <a:endParaRPr lang="en-GB"/>
            </a:p>
          </p:txBody>
        </p:sp>
        <p:sp>
          <p:nvSpPr>
            <p:cNvPr id="33007" name="Line 260"/>
            <p:cNvSpPr>
              <a:spLocks noChangeShapeType="1"/>
            </p:cNvSpPr>
            <p:nvPr/>
          </p:nvSpPr>
          <p:spPr bwMode="auto">
            <a:xfrm>
              <a:off x="3308" y="1215"/>
              <a:ext cx="0" cy="113"/>
            </a:xfrm>
            <a:prstGeom prst="line">
              <a:avLst/>
            </a:prstGeom>
            <a:noFill/>
            <a:ln w="0">
              <a:solidFill>
                <a:srgbClr val="000000"/>
              </a:solidFill>
              <a:round/>
              <a:headEnd/>
              <a:tailEnd/>
            </a:ln>
          </p:spPr>
          <p:txBody>
            <a:bodyPr/>
            <a:lstStyle/>
            <a:p>
              <a:endParaRPr lang="en-GB"/>
            </a:p>
          </p:txBody>
        </p:sp>
        <p:sp>
          <p:nvSpPr>
            <p:cNvPr id="33008" name="Rectangle 261"/>
            <p:cNvSpPr>
              <a:spLocks noChangeArrowheads="1"/>
            </p:cNvSpPr>
            <p:nvPr/>
          </p:nvSpPr>
          <p:spPr bwMode="auto">
            <a:xfrm>
              <a:off x="3400" y="1215"/>
              <a:ext cx="2" cy="113"/>
            </a:xfrm>
            <a:prstGeom prst="rect">
              <a:avLst/>
            </a:prstGeom>
            <a:solidFill>
              <a:srgbClr val="000000"/>
            </a:solidFill>
            <a:ln w="9525">
              <a:noFill/>
              <a:miter lim="800000"/>
              <a:headEnd/>
              <a:tailEnd/>
            </a:ln>
          </p:spPr>
          <p:txBody>
            <a:bodyPr/>
            <a:lstStyle/>
            <a:p>
              <a:endParaRPr lang="en-GB"/>
            </a:p>
          </p:txBody>
        </p:sp>
        <p:sp>
          <p:nvSpPr>
            <p:cNvPr id="33009" name="Line 262"/>
            <p:cNvSpPr>
              <a:spLocks noChangeShapeType="1"/>
            </p:cNvSpPr>
            <p:nvPr/>
          </p:nvSpPr>
          <p:spPr bwMode="auto">
            <a:xfrm>
              <a:off x="3400" y="1215"/>
              <a:ext cx="0" cy="113"/>
            </a:xfrm>
            <a:prstGeom prst="line">
              <a:avLst/>
            </a:prstGeom>
            <a:noFill/>
            <a:ln w="0">
              <a:solidFill>
                <a:srgbClr val="000000"/>
              </a:solidFill>
              <a:round/>
              <a:headEnd/>
              <a:tailEnd/>
            </a:ln>
          </p:spPr>
          <p:txBody>
            <a:bodyPr/>
            <a:lstStyle/>
            <a:p>
              <a:endParaRPr lang="en-GB"/>
            </a:p>
          </p:txBody>
        </p:sp>
        <p:sp>
          <p:nvSpPr>
            <p:cNvPr id="33010" name="Rectangle 263"/>
            <p:cNvSpPr>
              <a:spLocks noChangeArrowheads="1"/>
            </p:cNvSpPr>
            <p:nvPr/>
          </p:nvSpPr>
          <p:spPr bwMode="auto">
            <a:xfrm>
              <a:off x="4081" y="1215"/>
              <a:ext cx="2" cy="113"/>
            </a:xfrm>
            <a:prstGeom prst="rect">
              <a:avLst/>
            </a:prstGeom>
            <a:solidFill>
              <a:srgbClr val="000000"/>
            </a:solidFill>
            <a:ln w="9525">
              <a:noFill/>
              <a:miter lim="800000"/>
              <a:headEnd/>
              <a:tailEnd/>
            </a:ln>
          </p:spPr>
          <p:txBody>
            <a:bodyPr/>
            <a:lstStyle/>
            <a:p>
              <a:endParaRPr lang="en-GB"/>
            </a:p>
          </p:txBody>
        </p:sp>
        <p:sp>
          <p:nvSpPr>
            <p:cNvPr id="33011" name="Line 264"/>
            <p:cNvSpPr>
              <a:spLocks noChangeShapeType="1"/>
            </p:cNvSpPr>
            <p:nvPr/>
          </p:nvSpPr>
          <p:spPr bwMode="auto">
            <a:xfrm>
              <a:off x="4081" y="1215"/>
              <a:ext cx="0" cy="113"/>
            </a:xfrm>
            <a:prstGeom prst="line">
              <a:avLst/>
            </a:prstGeom>
            <a:noFill/>
            <a:ln w="0">
              <a:solidFill>
                <a:srgbClr val="000000"/>
              </a:solidFill>
              <a:round/>
              <a:headEnd/>
              <a:tailEnd/>
            </a:ln>
          </p:spPr>
          <p:txBody>
            <a:bodyPr/>
            <a:lstStyle/>
            <a:p>
              <a:endParaRPr lang="en-GB"/>
            </a:p>
          </p:txBody>
        </p:sp>
        <p:sp>
          <p:nvSpPr>
            <p:cNvPr id="33012" name="Rectangle 265"/>
            <p:cNvSpPr>
              <a:spLocks noChangeArrowheads="1"/>
            </p:cNvSpPr>
            <p:nvPr/>
          </p:nvSpPr>
          <p:spPr bwMode="auto">
            <a:xfrm>
              <a:off x="5017" y="1215"/>
              <a:ext cx="2" cy="113"/>
            </a:xfrm>
            <a:prstGeom prst="rect">
              <a:avLst/>
            </a:prstGeom>
            <a:solidFill>
              <a:srgbClr val="000000"/>
            </a:solidFill>
            <a:ln w="9525">
              <a:noFill/>
              <a:miter lim="800000"/>
              <a:headEnd/>
              <a:tailEnd/>
            </a:ln>
          </p:spPr>
          <p:txBody>
            <a:bodyPr/>
            <a:lstStyle/>
            <a:p>
              <a:endParaRPr lang="en-GB"/>
            </a:p>
          </p:txBody>
        </p:sp>
        <p:sp>
          <p:nvSpPr>
            <p:cNvPr id="33013" name="Line 266"/>
            <p:cNvSpPr>
              <a:spLocks noChangeShapeType="1"/>
            </p:cNvSpPr>
            <p:nvPr/>
          </p:nvSpPr>
          <p:spPr bwMode="auto">
            <a:xfrm>
              <a:off x="5017" y="1215"/>
              <a:ext cx="0" cy="113"/>
            </a:xfrm>
            <a:prstGeom prst="line">
              <a:avLst/>
            </a:prstGeom>
            <a:noFill/>
            <a:ln w="0">
              <a:solidFill>
                <a:srgbClr val="000000"/>
              </a:solidFill>
              <a:round/>
              <a:headEnd/>
              <a:tailEnd/>
            </a:ln>
          </p:spPr>
          <p:txBody>
            <a:bodyPr/>
            <a:lstStyle/>
            <a:p>
              <a:endParaRPr lang="en-GB"/>
            </a:p>
          </p:txBody>
        </p:sp>
        <p:sp>
          <p:nvSpPr>
            <p:cNvPr id="33014" name="Rectangle 267"/>
            <p:cNvSpPr>
              <a:spLocks noChangeArrowheads="1"/>
            </p:cNvSpPr>
            <p:nvPr/>
          </p:nvSpPr>
          <p:spPr bwMode="auto">
            <a:xfrm>
              <a:off x="5274" y="1215"/>
              <a:ext cx="3" cy="113"/>
            </a:xfrm>
            <a:prstGeom prst="rect">
              <a:avLst/>
            </a:prstGeom>
            <a:solidFill>
              <a:srgbClr val="000000"/>
            </a:solidFill>
            <a:ln w="9525">
              <a:noFill/>
              <a:miter lim="800000"/>
              <a:headEnd/>
              <a:tailEnd/>
            </a:ln>
          </p:spPr>
          <p:txBody>
            <a:bodyPr/>
            <a:lstStyle/>
            <a:p>
              <a:endParaRPr lang="en-GB"/>
            </a:p>
          </p:txBody>
        </p:sp>
        <p:sp>
          <p:nvSpPr>
            <p:cNvPr id="33015" name="Line 268"/>
            <p:cNvSpPr>
              <a:spLocks noChangeShapeType="1"/>
            </p:cNvSpPr>
            <p:nvPr/>
          </p:nvSpPr>
          <p:spPr bwMode="auto">
            <a:xfrm>
              <a:off x="5274" y="1215"/>
              <a:ext cx="0" cy="113"/>
            </a:xfrm>
            <a:prstGeom prst="line">
              <a:avLst/>
            </a:prstGeom>
            <a:noFill/>
            <a:ln w="0">
              <a:solidFill>
                <a:srgbClr val="000000"/>
              </a:solidFill>
              <a:round/>
              <a:headEnd/>
              <a:tailEnd/>
            </a:ln>
          </p:spPr>
          <p:txBody>
            <a:bodyPr/>
            <a:lstStyle/>
            <a:p>
              <a:endParaRPr lang="en-GB"/>
            </a:p>
          </p:txBody>
        </p:sp>
        <p:sp>
          <p:nvSpPr>
            <p:cNvPr id="33016" name="Rectangle 269"/>
            <p:cNvSpPr>
              <a:spLocks noChangeArrowheads="1"/>
            </p:cNvSpPr>
            <p:nvPr/>
          </p:nvSpPr>
          <p:spPr bwMode="auto">
            <a:xfrm>
              <a:off x="5438" y="1215"/>
              <a:ext cx="3" cy="113"/>
            </a:xfrm>
            <a:prstGeom prst="rect">
              <a:avLst/>
            </a:prstGeom>
            <a:solidFill>
              <a:srgbClr val="000000"/>
            </a:solidFill>
            <a:ln w="9525">
              <a:noFill/>
              <a:miter lim="800000"/>
              <a:headEnd/>
              <a:tailEnd/>
            </a:ln>
          </p:spPr>
          <p:txBody>
            <a:bodyPr/>
            <a:lstStyle/>
            <a:p>
              <a:endParaRPr lang="en-GB"/>
            </a:p>
          </p:txBody>
        </p:sp>
        <p:sp>
          <p:nvSpPr>
            <p:cNvPr id="33017" name="Line 270"/>
            <p:cNvSpPr>
              <a:spLocks noChangeShapeType="1"/>
            </p:cNvSpPr>
            <p:nvPr/>
          </p:nvSpPr>
          <p:spPr bwMode="auto">
            <a:xfrm>
              <a:off x="5438" y="1215"/>
              <a:ext cx="0" cy="113"/>
            </a:xfrm>
            <a:prstGeom prst="line">
              <a:avLst/>
            </a:prstGeom>
            <a:noFill/>
            <a:ln w="0">
              <a:solidFill>
                <a:srgbClr val="000000"/>
              </a:solidFill>
              <a:round/>
              <a:headEnd/>
              <a:tailEnd/>
            </a:ln>
          </p:spPr>
          <p:txBody>
            <a:bodyPr/>
            <a:lstStyle/>
            <a:p>
              <a:endParaRPr lang="en-GB"/>
            </a:p>
          </p:txBody>
        </p:sp>
        <p:sp>
          <p:nvSpPr>
            <p:cNvPr id="33018" name="Rectangle 271"/>
            <p:cNvSpPr>
              <a:spLocks noChangeArrowheads="1"/>
            </p:cNvSpPr>
            <p:nvPr/>
          </p:nvSpPr>
          <p:spPr bwMode="auto">
            <a:xfrm>
              <a:off x="5602" y="1215"/>
              <a:ext cx="2" cy="113"/>
            </a:xfrm>
            <a:prstGeom prst="rect">
              <a:avLst/>
            </a:prstGeom>
            <a:solidFill>
              <a:srgbClr val="000000"/>
            </a:solidFill>
            <a:ln w="9525">
              <a:noFill/>
              <a:miter lim="800000"/>
              <a:headEnd/>
              <a:tailEnd/>
            </a:ln>
          </p:spPr>
          <p:txBody>
            <a:bodyPr/>
            <a:lstStyle/>
            <a:p>
              <a:endParaRPr lang="en-GB"/>
            </a:p>
          </p:txBody>
        </p:sp>
        <p:sp>
          <p:nvSpPr>
            <p:cNvPr id="33019" name="Line 272"/>
            <p:cNvSpPr>
              <a:spLocks noChangeShapeType="1"/>
            </p:cNvSpPr>
            <p:nvPr/>
          </p:nvSpPr>
          <p:spPr bwMode="auto">
            <a:xfrm>
              <a:off x="5602" y="1215"/>
              <a:ext cx="0" cy="113"/>
            </a:xfrm>
            <a:prstGeom prst="line">
              <a:avLst/>
            </a:prstGeom>
            <a:noFill/>
            <a:ln w="0">
              <a:solidFill>
                <a:srgbClr val="000000"/>
              </a:solidFill>
              <a:round/>
              <a:headEnd/>
              <a:tailEnd/>
            </a:ln>
          </p:spPr>
          <p:txBody>
            <a:bodyPr/>
            <a:lstStyle/>
            <a:p>
              <a:endParaRPr lang="en-GB"/>
            </a:p>
          </p:txBody>
        </p:sp>
        <p:sp>
          <p:nvSpPr>
            <p:cNvPr id="33020" name="Rectangle 273"/>
            <p:cNvSpPr>
              <a:spLocks noChangeArrowheads="1"/>
            </p:cNvSpPr>
            <p:nvPr/>
          </p:nvSpPr>
          <p:spPr bwMode="auto">
            <a:xfrm>
              <a:off x="5766" y="1215"/>
              <a:ext cx="2" cy="113"/>
            </a:xfrm>
            <a:prstGeom prst="rect">
              <a:avLst/>
            </a:prstGeom>
            <a:solidFill>
              <a:srgbClr val="000000"/>
            </a:solidFill>
            <a:ln w="9525">
              <a:noFill/>
              <a:miter lim="800000"/>
              <a:headEnd/>
              <a:tailEnd/>
            </a:ln>
          </p:spPr>
          <p:txBody>
            <a:bodyPr/>
            <a:lstStyle/>
            <a:p>
              <a:endParaRPr lang="en-GB"/>
            </a:p>
          </p:txBody>
        </p:sp>
        <p:sp>
          <p:nvSpPr>
            <p:cNvPr id="33021" name="Line 274"/>
            <p:cNvSpPr>
              <a:spLocks noChangeShapeType="1"/>
            </p:cNvSpPr>
            <p:nvPr/>
          </p:nvSpPr>
          <p:spPr bwMode="auto">
            <a:xfrm>
              <a:off x="5766" y="1215"/>
              <a:ext cx="0" cy="113"/>
            </a:xfrm>
            <a:prstGeom prst="line">
              <a:avLst/>
            </a:prstGeom>
            <a:noFill/>
            <a:ln w="0">
              <a:solidFill>
                <a:srgbClr val="000000"/>
              </a:solidFill>
              <a:round/>
              <a:headEnd/>
              <a:tailEnd/>
            </a:ln>
          </p:spPr>
          <p:txBody>
            <a:bodyPr/>
            <a:lstStyle/>
            <a:p>
              <a:endParaRPr lang="en-GB"/>
            </a:p>
          </p:txBody>
        </p:sp>
        <p:sp>
          <p:nvSpPr>
            <p:cNvPr id="33022" name="Rectangle 275"/>
            <p:cNvSpPr>
              <a:spLocks noChangeArrowheads="1"/>
            </p:cNvSpPr>
            <p:nvPr/>
          </p:nvSpPr>
          <p:spPr bwMode="auto">
            <a:xfrm>
              <a:off x="3321" y="136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3</a:t>
              </a:r>
              <a:endParaRPr lang="de-DE"/>
            </a:p>
          </p:txBody>
        </p:sp>
        <p:sp>
          <p:nvSpPr>
            <p:cNvPr id="33023" name="Rectangle 276"/>
            <p:cNvSpPr>
              <a:spLocks noChangeArrowheads="1"/>
            </p:cNvSpPr>
            <p:nvPr/>
          </p:nvSpPr>
          <p:spPr bwMode="auto">
            <a:xfrm>
              <a:off x="3413" y="1332"/>
              <a:ext cx="68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mit Materialien ist schlecht</a:t>
              </a:r>
              <a:endParaRPr lang="de-DE"/>
            </a:p>
          </p:txBody>
        </p:sp>
        <p:sp>
          <p:nvSpPr>
            <p:cNvPr id="33024" name="Rectangle 277"/>
            <p:cNvSpPr>
              <a:spLocks noChangeArrowheads="1"/>
            </p:cNvSpPr>
            <p:nvPr/>
          </p:nvSpPr>
          <p:spPr bwMode="auto">
            <a:xfrm>
              <a:off x="3413" y="1380"/>
              <a:ext cx="23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organisiert.</a:t>
              </a:r>
              <a:endParaRPr lang="de-DE"/>
            </a:p>
          </p:txBody>
        </p:sp>
        <p:sp>
          <p:nvSpPr>
            <p:cNvPr id="33025" name="Rectangle 278"/>
            <p:cNvSpPr>
              <a:spLocks noChangeArrowheads="1"/>
            </p:cNvSpPr>
            <p:nvPr/>
          </p:nvSpPr>
          <p:spPr bwMode="auto">
            <a:xfrm>
              <a:off x="4093" y="1332"/>
              <a:ext cx="8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ganz entfernen, sobald Taster und</a:t>
              </a:r>
              <a:endParaRPr lang="de-DE"/>
            </a:p>
          </p:txBody>
        </p:sp>
        <p:sp>
          <p:nvSpPr>
            <p:cNvPr id="33026" name="Rectangle 279"/>
            <p:cNvSpPr>
              <a:spLocks noChangeArrowheads="1"/>
            </p:cNvSpPr>
            <p:nvPr/>
          </p:nvSpPr>
          <p:spPr bwMode="auto">
            <a:xfrm>
              <a:off x="4093" y="1380"/>
              <a:ext cx="8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Signalgebung anderst angeliefert werden.</a:t>
              </a:r>
              <a:endParaRPr lang="de-DE"/>
            </a:p>
          </p:txBody>
        </p:sp>
        <p:sp>
          <p:nvSpPr>
            <p:cNvPr id="33027" name="Rectangle 280"/>
            <p:cNvSpPr>
              <a:spLocks noChangeArrowheads="1"/>
            </p:cNvSpPr>
            <p:nvPr/>
          </p:nvSpPr>
          <p:spPr bwMode="auto">
            <a:xfrm>
              <a:off x="5030" y="138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028" name="Rectangle 281"/>
            <p:cNvSpPr>
              <a:spLocks noChangeArrowheads="1"/>
            </p:cNvSpPr>
            <p:nvPr/>
          </p:nvSpPr>
          <p:spPr bwMode="auto">
            <a:xfrm>
              <a:off x="5287" y="138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31</a:t>
              </a:r>
              <a:endParaRPr lang="de-DE"/>
            </a:p>
          </p:txBody>
        </p:sp>
        <p:grpSp>
          <p:nvGrpSpPr>
            <p:cNvPr id="33029" name="Group 282"/>
            <p:cNvGrpSpPr>
              <a:grpSpLocks/>
            </p:cNvGrpSpPr>
            <p:nvPr/>
          </p:nvGrpSpPr>
          <p:grpSpPr bwMode="auto">
            <a:xfrm>
              <a:off x="5473" y="1332"/>
              <a:ext cx="113" cy="113"/>
              <a:chOff x="5473" y="1332"/>
              <a:chExt cx="113" cy="113"/>
            </a:xfrm>
          </p:grpSpPr>
          <p:sp>
            <p:nvSpPr>
              <p:cNvPr id="33551" name="Freeform 283"/>
              <p:cNvSpPr>
                <a:spLocks/>
              </p:cNvSpPr>
              <p:nvPr/>
            </p:nvSpPr>
            <p:spPr bwMode="auto">
              <a:xfrm>
                <a:off x="5473" y="1332"/>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52" name="Freeform 284"/>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53" name="Freeform 285"/>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54" name="Freeform 286"/>
              <p:cNvSpPr>
                <a:spLocks/>
              </p:cNvSpPr>
              <p:nvPr/>
            </p:nvSpPr>
            <p:spPr bwMode="auto">
              <a:xfrm>
                <a:off x="5473" y="1387"/>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55" name="Freeform 287"/>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56" name="Freeform 288"/>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57" name="Line 289"/>
              <p:cNvSpPr>
                <a:spLocks noChangeShapeType="1"/>
              </p:cNvSpPr>
              <p:nvPr/>
            </p:nvSpPr>
            <p:spPr bwMode="auto">
              <a:xfrm>
                <a:off x="5530" y="1332"/>
                <a:ext cx="0" cy="113"/>
              </a:xfrm>
              <a:prstGeom prst="line">
                <a:avLst/>
              </a:prstGeom>
              <a:noFill/>
              <a:ln w="1588">
                <a:solidFill>
                  <a:srgbClr val="000000"/>
                </a:solidFill>
                <a:round/>
                <a:headEnd/>
                <a:tailEnd/>
              </a:ln>
            </p:spPr>
            <p:txBody>
              <a:bodyPr/>
              <a:lstStyle/>
              <a:p>
                <a:endParaRPr lang="en-GB"/>
              </a:p>
            </p:txBody>
          </p:sp>
          <p:sp>
            <p:nvSpPr>
              <p:cNvPr id="33558" name="Line 290"/>
              <p:cNvSpPr>
                <a:spLocks noChangeShapeType="1"/>
              </p:cNvSpPr>
              <p:nvPr/>
            </p:nvSpPr>
            <p:spPr bwMode="auto">
              <a:xfrm>
                <a:off x="5473" y="1388"/>
                <a:ext cx="112" cy="0"/>
              </a:xfrm>
              <a:prstGeom prst="line">
                <a:avLst/>
              </a:prstGeom>
              <a:noFill/>
              <a:ln w="1588">
                <a:solidFill>
                  <a:srgbClr val="000000"/>
                </a:solidFill>
                <a:round/>
                <a:headEnd/>
                <a:tailEnd/>
              </a:ln>
            </p:spPr>
            <p:txBody>
              <a:bodyPr/>
              <a:lstStyle/>
              <a:p>
                <a:endParaRPr lang="en-GB"/>
              </a:p>
            </p:txBody>
          </p:sp>
        </p:grpSp>
        <p:sp>
          <p:nvSpPr>
            <p:cNvPr id="33030" name="Rectangle 291"/>
            <p:cNvSpPr>
              <a:spLocks noChangeArrowheads="1"/>
            </p:cNvSpPr>
            <p:nvPr/>
          </p:nvSpPr>
          <p:spPr bwMode="auto">
            <a:xfrm>
              <a:off x="5639" y="133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31" name="Rectangle 292"/>
            <p:cNvSpPr>
              <a:spLocks noChangeArrowheads="1"/>
            </p:cNvSpPr>
            <p:nvPr/>
          </p:nvSpPr>
          <p:spPr bwMode="auto">
            <a:xfrm>
              <a:off x="3308" y="1328"/>
              <a:ext cx="2" cy="2"/>
            </a:xfrm>
            <a:prstGeom prst="rect">
              <a:avLst/>
            </a:prstGeom>
            <a:solidFill>
              <a:srgbClr val="000000"/>
            </a:solidFill>
            <a:ln w="9525">
              <a:noFill/>
              <a:miter lim="800000"/>
              <a:headEnd/>
              <a:tailEnd/>
            </a:ln>
          </p:spPr>
          <p:txBody>
            <a:bodyPr/>
            <a:lstStyle/>
            <a:p>
              <a:endParaRPr lang="en-GB"/>
            </a:p>
          </p:txBody>
        </p:sp>
        <p:sp>
          <p:nvSpPr>
            <p:cNvPr id="33032" name="Line 293"/>
            <p:cNvSpPr>
              <a:spLocks noChangeShapeType="1"/>
            </p:cNvSpPr>
            <p:nvPr/>
          </p:nvSpPr>
          <p:spPr bwMode="auto">
            <a:xfrm>
              <a:off x="3308" y="1328"/>
              <a:ext cx="2" cy="0"/>
            </a:xfrm>
            <a:prstGeom prst="line">
              <a:avLst/>
            </a:prstGeom>
            <a:noFill/>
            <a:ln w="0">
              <a:solidFill>
                <a:srgbClr val="000000"/>
              </a:solidFill>
              <a:round/>
              <a:headEnd/>
              <a:tailEnd/>
            </a:ln>
          </p:spPr>
          <p:txBody>
            <a:bodyPr/>
            <a:lstStyle/>
            <a:p>
              <a:endParaRPr lang="en-GB"/>
            </a:p>
          </p:txBody>
        </p:sp>
        <p:sp>
          <p:nvSpPr>
            <p:cNvPr id="33033" name="Line 294"/>
            <p:cNvSpPr>
              <a:spLocks noChangeShapeType="1"/>
            </p:cNvSpPr>
            <p:nvPr/>
          </p:nvSpPr>
          <p:spPr bwMode="auto">
            <a:xfrm>
              <a:off x="3308" y="1328"/>
              <a:ext cx="0" cy="2"/>
            </a:xfrm>
            <a:prstGeom prst="line">
              <a:avLst/>
            </a:prstGeom>
            <a:noFill/>
            <a:ln w="0">
              <a:solidFill>
                <a:srgbClr val="000000"/>
              </a:solidFill>
              <a:round/>
              <a:headEnd/>
              <a:tailEnd/>
            </a:ln>
          </p:spPr>
          <p:txBody>
            <a:bodyPr/>
            <a:lstStyle/>
            <a:p>
              <a:endParaRPr lang="en-GB"/>
            </a:p>
          </p:txBody>
        </p:sp>
        <p:sp>
          <p:nvSpPr>
            <p:cNvPr id="33034" name="Rectangle 295"/>
            <p:cNvSpPr>
              <a:spLocks noChangeArrowheads="1"/>
            </p:cNvSpPr>
            <p:nvPr/>
          </p:nvSpPr>
          <p:spPr bwMode="auto">
            <a:xfrm>
              <a:off x="3310" y="1328"/>
              <a:ext cx="90" cy="2"/>
            </a:xfrm>
            <a:prstGeom prst="rect">
              <a:avLst/>
            </a:prstGeom>
            <a:solidFill>
              <a:srgbClr val="000000"/>
            </a:solidFill>
            <a:ln w="9525">
              <a:noFill/>
              <a:miter lim="800000"/>
              <a:headEnd/>
              <a:tailEnd/>
            </a:ln>
          </p:spPr>
          <p:txBody>
            <a:bodyPr/>
            <a:lstStyle/>
            <a:p>
              <a:endParaRPr lang="en-GB"/>
            </a:p>
          </p:txBody>
        </p:sp>
        <p:sp>
          <p:nvSpPr>
            <p:cNvPr id="33035" name="Line 296"/>
            <p:cNvSpPr>
              <a:spLocks noChangeShapeType="1"/>
            </p:cNvSpPr>
            <p:nvPr/>
          </p:nvSpPr>
          <p:spPr bwMode="auto">
            <a:xfrm>
              <a:off x="3310" y="1328"/>
              <a:ext cx="90" cy="0"/>
            </a:xfrm>
            <a:prstGeom prst="line">
              <a:avLst/>
            </a:prstGeom>
            <a:noFill/>
            <a:ln w="0">
              <a:solidFill>
                <a:srgbClr val="000000"/>
              </a:solidFill>
              <a:round/>
              <a:headEnd/>
              <a:tailEnd/>
            </a:ln>
          </p:spPr>
          <p:txBody>
            <a:bodyPr/>
            <a:lstStyle/>
            <a:p>
              <a:endParaRPr lang="en-GB"/>
            </a:p>
          </p:txBody>
        </p:sp>
        <p:sp>
          <p:nvSpPr>
            <p:cNvPr id="33036" name="Rectangle 297"/>
            <p:cNvSpPr>
              <a:spLocks noChangeArrowheads="1"/>
            </p:cNvSpPr>
            <p:nvPr/>
          </p:nvSpPr>
          <p:spPr bwMode="auto">
            <a:xfrm>
              <a:off x="3400" y="1328"/>
              <a:ext cx="2" cy="2"/>
            </a:xfrm>
            <a:prstGeom prst="rect">
              <a:avLst/>
            </a:prstGeom>
            <a:solidFill>
              <a:srgbClr val="000000"/>
            </a:solidFill>
            <a:ln w="9525">
              <a:noFill/>
              <a:miter lim="800000"/>
              <a:headEnd/>
              <a:tailEnd/>
            </a:ln>
          </p:spPr>
          <p:txBody>
            <a:bodyPr/>
            <a:lstStyle/>
            <a:p>
              <a:endParaRPr lang="en-GB"/>
            </a:p>
          </p:txBody>
        </p:sp>
        <p:sp>
          <p:nvSpPr>
            <p:cNvPr id="33037" name="Line 298"/>
            <p:cNvSpPr>
              <a:spLocks noChangeShapeType="1"/>
            </p:cNvSpPr>
            <p:nvPr/>
          </p:nvSpPr>
          <p:spPr bwMode="auto">
            <a:xfrm>
              <a:off x="3400" y="1328"/>
              <a:ext cx="2" cy="0"/>
            </a:xfrm>
            <a:prstGeom prst="line">
              <a:avLst/>
            </a:prstGeom>
            <a:noFill/>
            <a:ln w="0">
              <a:solidFill>
                <a:srgbClr val="000000"/>
              </a:solidFill>
              <a:round/>
              <a:headEnd/>
              <a:tailEnd/>
            </a:ln>
          </p:spPr>
          <p:txBody>
            <a:bodyPr/>
            <a:lstStyle/>
            <a:p>
              <a:endParaRPr lang="en-GB"/>
            </a:p>
          </p:txBody>
        </p:sp>
        <p:sp>
          <p:nvSpPr>
            <p:cNvPr id="33038" name="Line 299"/>
            <p:cNvSpPr>
              <a:spLocks noChangeShapeType="1"/>
            </p:cNvSpPr>
            <p:nvPr/>
          </p:nvSpPr>
          <p:spPr bwMode="auto">
            <a:xfrm>
              <a:off x="3400" y="1328"/>
              <a:ext cx="0" cy="2"/>
            </a:xfrm>
            <a:prstGeom prst="line">
              <a:avLst/>
            </a:prstGeom>
            <a:noFill/>
            <a:ln w="0">
              <a:solidFill>
                <a:srgbClr val="000000"/>
              </a:solidFill>
              <a:round/>
              <a:headEnd/>
              <a:tailEnd/>
            </a:ln>
          </p:spPr>
          <p:txBody>
            <a:bodyPr/>
            <a:lstStyle/>
            <a:p>
              <a:endParaRPr lang="en-GB"/>
            </a:p>
          </p:txBody>
        </p:sp>
        <p:sp>
          <p:nvSpPr>
            <p:cNvPr id="33039" name="Rectangle 300"/>
            <p:cNvSpPr>
              <a:spLocks noChangeArrowheads="1"/>
            </p:cNvSpPr>
            <p:nvPr/>
          </p:nvSpPr>
          <p:spPr bwMode="auto">
            <a:xfrm>
              <a:off x="3402" y="1328"/>
              <a:ext cx="679" cy="2"/>
            </a:xfrm>
            <a:prstGeom prst="rect">
              <a:avLst/>
            </a:prstGeom>
            <a:solidFill>
              <a:srgbClr val="000000"/>
            </a:solidFill>
            <a:ln w="9525">
              <a:noFill/>
              <a:miter lim="800000"/>
              <a:headEnd/>
              <a:tailEnd/>
            </a:ln>
          </p:spPr>
          <p:txBody>
            <a:bodyPr/>
            <a:lstStyle/>
            <a:p>
              <a:endParaRPr lang="en-GB"/>
            </a:p>
          </p:txBody>
        </p:sp>
        <p:sp>
          <p:nvSpPr>
            <p:cNvPr id="33040" name="Line 301"/>
            <p:cNvSpPr>
              <a:spLocks noChangeShapeType="1"/>
            </p:cNvSpPr>
            <p:nvPr/>
          </p:nvSpPr>
          <p:spPr bwMode="auto">
            <a:xfrm>
              <a:off x="3402" y="1328"/>
              <a:ext cx="679" cy="0"/>
            </a:xfrm>
            <a:prstGeom prst="line">
              <a:avLst/>
            </a:prstGeom>
            <a:noFill/>
            <a:ln w="0">
              <a:solidFill>
                <a:srgbClr val="000000"/>
              </a:solidFill>
              <a:round/>
              <a:headEnd/>
              <a:tailEnd/>
            </a:ln>
          </p:spPr>
          <p:txBody>
            <a:bodyPr/>
            <a:lstStyle/>
            <a:p>
              <a:endParaRPr lang="en-GB"/>
            </a:p>
          </p:txBody>
        </p:sp>
        <p:sp>
          <p:nvSpPr>
            <p:cNvPr id="33041" name="Rectangle 302"/>
            <p:cNvSpPr>
              <a:spLocks noChangeArrowheads="1"/>
            </p:cNvSpPr>
            <p:nvPr/>
          </p:nvSpPr>
          <p:spPr bwMode="auto">
            <a:xfrm>
              <a:off x="4081" y="1328"/>
              <a:ext cx="2" cy="2"/>
            </a:xfrm>
            <a:prstGeom prst="rect">
              <a:avLst/>
            </a:prstGeom>
            <a:solidFill>
              <a:srgbClr val="000000"/>
            </a:solidFill>
            <a:ln w="9525">
              <a:noFill/>
              <a:miter lim="800000"/>
              <a:headEnd/>
              <a:tailEnd/>
            </a:ln>
          </p:spPr>
          <p:txBody>
            <a:bodyPr/>
            <a:lstStyle/>
            <a:p>
              <a:endParaRPr lang="en-GB"/>
            </a:p>
          </p:txBody>
        </p:sp>
        <p:sp>
          <p:nvSpPr>
            <p:cNvPr id="33042" name="Line 303"/>
            <p:cNvSpPr>
              <a:spLocks noChangeShapeType="1"/>
            </p:cNvSpPr>
            <p:nvPr/>
          </p:nvSpPr>
          <p:spPr bwMode="auto">
            <a:xfrm>
              <a:off x="4081" y="1328"/>
              <a:ext cx="2" cy="0"/>
            </a:xfrm>
            <a:prstGeom prst="line">
              <a:avLst/>
            </a:prstGeom>
            <a:noFill/>
            <a:ln w="0">
              <a:solidFill>
                <a:srgbClr val="000000"/>
              </a:solidFill>
              <a:round/>
              <a:headEnd/>
              <a:tailEnd/>
            </a:ln>
          </p:spPr>
          <p:txBody>
            <a:bodyPr/>
            <a:lstStyle/>
            <a:p>
              <a:endParaRPr lang="en-GB"/>
            </a:p>
          </p:txBody>
        </p:sp>
        <p:sp>
          <p:nvSpPr>
            <p:cNvPr id="33043" name="Line 304"/>
            <p:cNvSpPr>
              <a:spLocks noChangeShapeType="1"/>
            </p:cNvSpPr>
            <p:nvPr/>
          </p:nvSpPr>
          <p:spPr bwMode="auto">
            <a:xfrm>
              <a:off x="4081" y="1328"/>
              <a:ext cx="0" cy="2"/>
            </a:xfrm>
            <a:prstGeom prst="line">
              <a:avLst/>
            </a:prstGeom>
            <a:noFill/>
            <a:ln w="0">
              <a:solidFill>
                <a:srgbClr val="000000"/>
              </a:solidFill>
              <a:round/>
              <a:headEnd/>
              <a:tailEnd/>
            </a:ln>
          </p:spPr>
          <p:txBody>
            <a:bodyPr/>
            <a:lstStyle/>
            <a:p>
              <a:endParaRPr lang="en-GB"/>
            </a:p>
          </p:txBody>
        </p:sp>
        <p:sp>
          <p:nvSpPr>
            <p:cNvPr id="33044" name="Rectangle 305"/>
            <p:cNvSpPr>
              <a:spLocks noChangeArrowheads="1"/>
            </p:cNvSpPr>
            <p:nvPr/>
          </p:nvSpPr>
          <p:spPr bwMode="auto">
            <a:xfrm>
              <a:off x="4083" y="1328"/>
              <a:ext cx="934" cy="2"/>
            </a:xfrm>
            <a:prstGeom prst="rect">
              <a:avLst/>
            </a:prstGeom>
            <a:solidFill>
              <a:srgbClr val="000000"/>
            </a:solidFill>
            <a:ln w="9525">
              <a:noFill/>
              <a:miter lim="800000"/>
              <a:headEnd/>
              <a:tailEnd/>
            </a:ln>
          </p:spPr>
          <p:txBody>
            <a:bodyPr/>
            <a:lstStyle/>
            <a:p>
              <a:endParaRPr lang="en-GB"/>
            </a:p>
          </p:txBody>
        </p:sp>
        <p:sp>
          <p:nvSpPr>
            <p:cNvPr id="33045" name="Line 306"/>
            <p:cNvSpPr>
              <a:spLocks noChangeShapeType="1"/>
            </p:cNvSpPr>
            <p:nvPr/>
          </p:nvSpPr>
          <p:spPr bwMode="auto">
            <a:xfrm>
              <a:off x="4083" y="1328"/>
              <a:ext cx="934" cy="0"/>
            </a:xfrm>
            <a:prstGeom prst="line">
              <a:avLst/>
            </a:prstGeom>
            <a:noFill/>
            <a:ln w="0">
              <a:solidFill>
                <a:srgbClr val="000000"/>
              </a:solidFill>
              <a:round/>
              <a:headEnd/>
              <a:tailEnd/>
            </a:ln>
          </p:spPr>
          <p:txBody>
            <a:bodyPr/>
            <a:lstStyle/>
            <a:p>
              <a:endParaRPr lang="en-GB"/>
            </a:p>
          </p:txBody>
        </p:sp>
        <p:sp>
          <p:nvSpPr>
            <p:cNvPr id="33046" name="Rectangle 307"/>
            <p:cNvSpPr>
              <a:spLocks noChangeArrowheads="1"/>
            </p:cNvSpPr>
            <p:nvPr/>
          </p:nvSpPr>
          <p:spPr bwMode="auto">
            <a:xfrm>
              <a:off x="5017" y="1328"/>
              <a:ext cx="2" cy="2"/>
            </a:xfrm>
            <a:prstGeom prst="rect">
              <a:avLst/>
            </a:prstGeom>
            <a:solidFill>
              <a:srgbClr val="000000"/>
            </a:solidFill>
            <a:ln w="9525">
              <a:noFill/>
              <a:miter lim="800000"/>
              <a:headEnd/>
              <a:tailEnd/>
            </a:ln>
          </p:spPr>
          <p:txBody>
            <a:bodyPr/>
            <a:lstStyle/>
            <a:p>
              <a:endParaRPr lang="en-GB"/>
            </a:p>
          </p:txBody>
        </p:sp>
        <p:sp>
          <p:nvSpPr>
            <p:cNvPr id="33047" name="Line 308"/>
            <p:cNvSpPr>
              <a:spLocks noChangeShapeType="1"/>
            </p:cNvSpPr>
            <p:nvPr/>
          </p:nvSpPr>
          <p:spPr bwMode="auto">
            <a:xfrm>
              <a:off x="5017" y="1328"/>
              <a:ext cx="2" cy="0"/>
            </a:xfrm>
            <a:prstGeom prst="line">
              <a:avLst/>
            </a:prstGeom>
            <a:noFill/>
            <a:ln w="0">
              <a:solidFill>
                <a:srgbClr val="000000"/>
              </a:solidFill>
              <a:round/>
              <a:headEnd/>
              <a:tailEnd/>
            </a:ln>
          </p:spPr>
          <p:txBody>
            <a:bodyPr/>
            <a:lstStyle/>
            <a:p>
              <a:endParaRPr lang="en-GB"/>
            </a:p>
          </p:txBody>
        </p:sp>
        <p:sp>
          <p:nvSpPr>
            <p:cNvPr id="33048" name="Line 309"/>
            <p:cNvSpPr>
              <a:spLocks noChangeShapeType="1"/>
            </p:cNvSpPr>
            <p:nvPr/>
          </p:nvSpPr>
          <p:spPr bwMode="auto">
            <a:xfrm>
              <a:off x="5017" y="1328"/>
              <a:ext cx="0" cy="2"/>
            </a:xfrm>
            <a:prstGeom prst="line">
              <a:avLst/>
            </a:prstGeom>
            <a:noFill/>
            <a:ln w="0">
              <a:solidFill>
                <a:srgbClr val="000000"/>
              </a:solidFill>
              <a:round/>
              <a:headEnd/>
              <a:tailEnd/>
            </a:ln>
          </p:spPr>
          <p:txBody>
            <a:bodyPr/>
            <a:lstStyle/>
            <a:p>
              <a:endParaRPr lang="en-GB"/>
            </a:p>
          </p:txBody>
        </p:sp>
        <p:sp>
          <p:nvSpPr>
            <p:cNvPr id="33049" name="Rectangle 310"/>
            <p:cNvSpPr>
              <a:spLocks noChangeArrowheads="1"/>
            </p:cNvSpPr>
            <p:nvPr/>
          </p:nvSpPr>
          <p:spPr bwMode="auto">
            <a:xfrm>
              <a:off x="5019" y="1328"/>
              <a:ext cx="255" cy="2"/>
            </a:xfrm>
            <a:prstGeom prst="rect">
              <a:avLst/>
            </a:prstGeom>
            <a:solidFill>
              <a:srgbClr val="000000"/>
            </a:solidFill>
            <a:ln w="9525">
              <a:noFill/>
              <a:miter lim="800000"/>
              <a:headEnd/>
              <a:tailEnd/>
            </a:ln>
          </p:spPr>
          <p:txBody>
            <a:bodyPr/>
            <a:lstStyle/>
            <a:p>
              <a:endParaRPr lang="en-GB"/>
            </a:p>
          </p:txBody>
        </p:sp>
        <p:sp>
          <p:nvSpPr>
            <p:cNvPr id="33050" name="Line 311"/>
            <p:cNvSpPr>
              <a:spLocks noChangeShapeType="1"/>
            </p:cNvSpPr>
            <p:nvPr/>
          </p:nvSpPr>
          <p:spPr bwMode="auto">
            <a:xfrm>
              <a:off x="5019" y="1328"/>
              <a:ext cx="255" cy="0"/>
            </a:xfrm>
            <a:prstGeom prst="line">
              <a:avLst/>
            </a:prstGeom>
            <a:noFill/>
            <a:ln w="0">
              <a:solidFill>
                <a:srgbClr val="000000"/>
              </a:solidFill>
              <a:round/>
              <a:headEnd/>
              <a:tailEnd/>
            </a:ln>
          </p:spPr>
          <p:txBody>
            <a:bodyPr/>
            <a:lstStyle/>
            <a:p>
              <a:endParaRPr lang="en-GB"/>
            </a:p>
          </p:txBody>
        </p:sp>
        <p:sp>
          <p:nvSpPr>
            <p:cNvPr id="33051" name="Rectangle 312"/>
            <p:cNvSpPr>
              <a:spLocks noChangeArrowheads="1"/>
            </p:cNvSpPr>
            <p:nvPr/>
          </p:nvSpPr>
          <p:spPr bwMode="auto">
            <a:xfrm>
              <a:off x="5274" y="1328"/>
              <a:ext cx="3" cy="2"/>
            </a:xfrm>
            <a:prstGeom prst="rect">
              <a:avLst/>
            </a:prstGeom>
            <a:solidFill>
              <a:srgbClr val="000000"/>
            </a:solidFill>
            <a:ln w="9525">
              <a:noFill/>
              <a:miter lim="800000"/>
              <a:headEnd/>
              <a:tailEnd/>
            </a:ln>
          </p:spPr>
          <p:txBody>
            <a:bodyPr/>
            <a:lstStyle/>
            <a:p>
              <a:endParaRPr lang="en-GB"/>
            </a:p>
          </p:txBody>
        </p:sp>
        <p:sp>
          <p:nvSpPr>
            <p:cNvPr id="33052" name="Line 313"/>
            <p:cNvSpPr>
              <a:spLocks noChangeShapeType="1"/>
            </p:cNvSpPr>
            <p:nvPr/>
          </p:nvSpPr>
          <p:spPr bwMode="auto">
            <a:xfrm>
              <a:off x="5274" y="1328"/>
              <a:ext cx="3" cy="0"/>
            </a:xfrm>
            <a:prstGeom prst="line">
              <a:avLst/>
            </a:prstGeom>
            <a:noFill/>
            <a:ln w="0">
              <a:solidFill>
                <a:srgbClr val="000000"/>
              </a:solidFill>
              <a:round/>
              <a:headEnd/>
              <a:tailEnd/>
            </a:ln>
          </p:spPr>
          <p:txBody>
            <a:bodyPr/>
            <a:lstStyle/>
            <a:p>
              <a:endParaRPr lang="en-GB"/>
            </a:p>
          </p:txBody>
        </p:sp>
        <p:sp>
          <p:nvSpPr>
            <p:cNvPr id="33053" name="Line 314"/>
            <p:cNvSpPr>
              <a:spLocks noChangeShapeType="1"/>
            </p:cNvSpPr>
            <p:nvPr/>
          </p:nvSpPr>
          <p:spPr bwMode="auto">
            <a:xfrm>
              <a:off x="5274" y="1328"/>
              <a:ext cx="0" cy="2"/>
            </a:xfrm>
            <a:prstGeom prst="line">
              <a:avLst/>
            </a:prstGeom>
            <a:noFill/>
            <a:ln w="0">
              <a:solidFill>
                <a:srgbClr val="000000"/>
              </a:solidFill>
              <a:round/>
              <a:headEnd/>
              <a:tailEnd/>
            </a:ln>
          </p:spPr>
          <p:txBody>
            <a:bodyPr/>
            <a:lstStyle/>
            <a:p>
              <a:endParaRPr lang="en-GB"/>
            </a:p>
          </p:txBody>
        </p:sp>
        <p:sp>
          <p:nvSpPr>
            <p:cNvPr id="33054" name="Rectangle 315"/>
            <p:cNvSpPr>
              <a:spLocks noChangeArrowheads="1"/>
            </p:cNvSpPr>
            <p:nvPr/>
          </p:nvSpPr>
          <p:spPr bwMode="auto">
            <a:xfrm>
              <a:off x="5277" y="1328"/>
              <a:ext cx="161" cy="2"/>
            </a:xfrm>
            <a:prstGeom prst="rect">
              <a:avLst/>
            </a:prstGeom>
            <a:solidFill>
              <a:srgbClr val="000000"/>
            </a:solidFill>
            <a:ln w="9525">
              <a:noFill/>
              <a:miter lim="800000"/>
              <a:headEnd/>
              <a:tailEnd/>
            </a:ln>
          </p:spPr>
          <p:txBody>
            <a:bodyPr/>
            <a:lstStyle/>
            <a:p>
              <a:endParaRPr lang="en-GB"/>
            </a:p>
          </p:txBody>
        </p:sp>
        <p:sp>
          <p:nvSpPr>
            <p:cNvPr id="33055" name="Line 316"/>
            <p:cNvSpPr>
              <a:spLocks noChangeShapeType="1"/>
            </p:cNvSpPr>
            <p:nvPr/>
          </p:nvSpPr>
          <p:spPr bwMode="auto">
            <a:xfrm>
              <a:off x="5277" y="1328"/>
              <a:ext cx="161" cy="0"/>
            </a:xfrm>
            <a:prstGeom prst="line">
              <a:avLst/>
            </a:prstGeom>
            <a:noFill/>
            <a:ln w="0">
              <a:solidFill>
                <a:srgbClr val="000000"/>
              </a:solidFill>
              <a:round/>
              <a:headEnd/>
              <a:tailEnd/>
            </a:ln>
          </p:spPr>
          <p:txBody>
            <a:bodyPr/>
            <a:lstStyle/>
            <a:p>
              <a:endParaRPr lang="en-GB"/>
            </a:p>
          </p:txBody>
        </p:sp>
        <p:sp>
          <p:nvSpPr>
            <p:cNvPr id="33056" name="Rectangle 317"/>
            <p:cNvSpPr>
              <a:spLocks noChangeArrowheads="1"/>
            </p:cNvSpPr>
            <p:nvPr/>
          </p:nvSpPr>
          <p:spPr bwMode="auto">
            <a:xfrm>
              <a:off x="5438" y="1328"/>
              <a:ext cx="3" cy="2"/>
            </a:xfrm>
            <a:prstGeom prst="rect">
              <a:avLst/>
            </a:prstGeom>
            <a:solidFill>
              <a:srgbClr val="000000"/>
            </a:solidFill>
            <a:ln w="9525">
              <a:noFill/>
              <a:miter lim="800000"/>
              <a:headEnd/>
              <a:tailEnd/>
            </a:ln>
          </p:spPr>
          <p:txBody>
            <a:bodyPr/>
            <a:lstStyle/>
            <a:p>
              <a:endParaRPr lang="en-GB"/>
            </a:p>
          </p:txBody>
        </p:sp>
        <p:sp>
          <p:nvSpPr>
            <p:cNvPr id="33057" name="Line 318"/>
            <p:cNvSpPr>
              <a:spLocks noChangeShapeType="1"/>
            </p:cNvSpPr>
            <p:nvPr/>
          </p:nvSpPr>
          <p:spPr bwMode="auto">
            <a:xfrm>
              <a:off x="5438" y="1328"/>
              <a:ext cx="3" cy="0"/>
            </a:xfrm>
            <a:prstGeom prst="line">
              <a:avLst/>
            </a:prstGeom>
            <a:noFill/>
            <a:ln w="0">
              <a:solidFill>
                <a:srgbClr val="000000"/>
              </a:solidFill>
              <a:round/>
              <a:headEnd/>
              <a:tailEnd/>
            </a:ln>
          </p:spPr>
          <p:txBody>
            <a:bodyPr/>
            <a:lstStyle/>
            <a:p>
              <a:endParaRPr lang="en-GB"/>
            </a:p>
          </p:txBody>
        </p:sp>
        <p:sp>
          <p:nvSpPr>
            <p:cNvPr id="33058" name="Line 319"/>
            <p:cNvSpPr>
              <a:spLocks noChangeShapeType="1"/>
            </p:cNvSpPr>
            <p:nvPr/>
          </p:nvSpPr>
          <p:spPr bwMode="auto">
            <a:xfrm>
              <a:off x="5438" y="1328"/>
              <a:ext cx="0" cy="2"/>
            </a:xfrm>
            <a:prstGeom prst="line">
              <a:avLst/>
            </a:prstGeom>
            <a:noFill/>
            <a:ln w="0">
              <a:solidFill>
                <a:srgbClr val="000000"/>
              </a:solidFill>
              <a:round/>
              <a:headEnd/>
              <a:tailEnd/>
            </a:ln>
          </p:spPr>
          <p:txBody>
            <a:bodyPr/>
            <a:lstStyle/>
            <a:p>
              <a:endParaRPr lang="en-GB"/>
            </a:p>
          </p:txBody>
        </p:sp>
        <p:sp>
          <p:nvSpPr>
            <p:cNvPr id="33059" name="Rectangle 320"/>
            <p:cNvSpPr>
              <a:spLocks noChangeArrowheads="1"/>
            </p:cNvSpPr>
            <p:nvPr/>
          </p:nvSpPr>
          <p:spPr bwMode="auto">
            <a:xfrm>
              <a:off x="5441" y="1328"/>
              <a:ext cx="161" cy="2"/>
            </a:xfrm>
            <a:prstGeom prst="rect">
              <a:avLst/>
            </a:prstGeom>
            <a:solidFill>
              <a:srgbClr val="000000"/>
            </a:solidFill>
            <a:ln w="9525">
              <a:noFill/>
              <a:miter lim="800000"/>
              <a:headEnd/>
              <a:tailEnd/>
            </a:ln>
          </p:spPr>
          <p:txBody>
            <a:bodyPr/>
            <a:lstStyle/>
            <a:p>
              <a:endParaRPr lang="en-GB"/>
            </a:p>
          </p:txBody>
        </p:sp>
        <p:sp>
          <p:nvSpPr>
            <p:cNvPr id="33060" name="Line 321"/>
            <p:cNvSpPr>
              <a:spLocks noChangeShapeType="1"/>
            </p:cNvSpPr>
            <p:nvPr/>
          </p:nvSpPr>
          <p:spPr bwMode="auto">
            <a:xfrm>
              <a:off x="5441" y="1328"/>
              <a:ext cx="161" cy="0"/>
            </a:xfrm>
            <a:prstGeom prst="line">
              <a:avLst/>
            </a:prstGeom>
            <a:noFill/>
            <a:ln w="0">
              <a:solidFill>
                <a:srgbClr val="000000"/>
              </a:solidFill>
              <a:round/>
              <a:headEnd/>
              <a:tailEnd/>
            </a:ln>
          </p:spPr>
          <p:txBody>
            <a:bodyPr/>
            <a:lstStyle/>
            <a:p>
              <a:endParaRPr lang="en-GB"/>
            </a:p>
          </p:txBody>
        </p:sp>
        <p:sp>
          <p:nvSpPr>
            <p:cNvPr id="33061" name="Rectangle 322"/>
            <p:cNvSpPr>
              <a:spLocks noChangeArrowheads="1"/>
            </p:cNvSpPr>
            <p:nvPr/>
          </p:nvSpPr>
          <p:spPr bwMode="auto">
            <a:xfrm>
              <a:off x="5602" y="1328"/>
              <a:ext cx="2" cy="2"/>
            </a:xfrm>
            <a:prstGeom prst="rect">
              <a:avLst/>
            </a:prstGeom>
            <a:solidFill>
              <a:srgbClr val="000000"/>
            </a:solidFill>
            <a:ln w="9525">
              <a:noFill/>
              <a:miter lim="800000"/>
              <a:headEnd/>
              <a:tailEnd/>
            </a:ln>
          </p:spPr>
          <p:txBody>
            <a:bodyPr/>
            <a:lstStyle/>
            <a:p>
              <a:endParaRPr lang="en-GB"/>
            </a:p>
          </p:txBody>
        </p:sp>
        <p:sp>
          <p:nvSpPr>
            <p:cNvPr id="33062" name="Line 323"/>
            <p:cNvSpPr>
              <a:spLocks noChangeShapeType="1"/>
            </p:cNvSpPr>
            <p:nvPr/>
          </p:nvSpPr>
          <p:spPr bwMode="auto">
            <a:xfrm>
              <a:off x="5602" y="1328"/>
              <a:ext cx="2" cy="0"/>
            </a:xfrm>
            <a:prstGeom prst="line">
              <a:avLst/>
            </a:prstGeom>
            <a:noFill/>
            <a:ln w="0">
              <a:solidFill>
                <a:srgbClr val="000000"/>
              </a:solidFill>
              <a:round/>
              <a:headEnd/>
              <a:tailEnd/>
            </a:ln>
          </p:spPr>
          <p:txBody>
            <a:bodyPr/>
            <a:lstStyle/>
            <a:p>
              <a:endParaRPr lang="en-GB"/>
            </a:p>
          </p:txBody>
        </p:sp>
        <p:sp>
          <p:nvSpPr>
            <p:cNvPr id="33063" name="Line 324"/>
            <p:cNvSpPr>
              <a:spLocks noChangeShapeType="1"/>
            </p:cNvSpPr>
            <p:nvPr/>
          </p:nvSpPr>
          <p:spPr bwMode="auto">
            <a:xfrm>
              <a:off x="5602" y="1328"/>
              <a:ext cx="0" cy="2"/>
            </a:xfrm>
            <a:prstGeom prst="line">
              <a:avLst/>
            </a:prstGeom>
            <a:noFill/>
            <a:ln w="0">
              <a:solidFill>
                <a:srgbClr val="000000"/>
              </a:solidFill>
              <a:round/>
              <a:headEnd/>
              <a:tailEnd/>
            </a:ln>
          </p:spPr>
          <p:txBody>
            <a:bodyPr/>
            <a:lstStyle/>
            <a:p>
              <a:endParaRPr lang="en-GB"/>
            </a:p>
          </p:txBody>
        </p:sp>
        <p:sp>
          <p:nvSpPr>
            <p:cNvPr id="33064" name="Rectangle 325"/>
            <p:cNvSpPr>
              <a:spLocks noChangeArrowheads="1"/>
            </p:cNvSpPr>
            <p:nvPr/>
          </p:nvSpPr>
          <p:spPr bwMode="auto">
            <a:xfrm>
              <a:off x="5604" y="1328"/>
              <a:ext cx="162" cy="2"/>
            </a:xfrm>
            <a:prstGeom prst="rect">
              <a:avLst/>
            </a:prstGeom>
            <a:solidFill>
              <a:srgbClr val="000000"/>
            </a:solidFill>
            <a:ln w="9525">
              <a:noFill/>
              <a:miter lim="800000"/>
              <a:headEnd/>
              <a:tailEnd/>
            </a:ln>
          </p:spPr>
          <p:txBody>
            <a:bodyPr/>
            <a:lstStyle/>
            <a:p>
              <a:endParaRPr lang="en-GB"/>
            </a:p>
          </p:txBody>
        </p:sp>
        <p:sp>
          <p:nvSpPr>
            <p:cNvPr id="33065" name="Line 326"/>
            <p:cNvSpPr>
              <a:spLocks noChangeShapeType="1"/>
            </p:cNvSpPr>
            <p:nvPr/>
          </p:nvSpPr>
          <p:spPr bwMode="auto">
            <a:xfrm>
              <a:off x="5604" y="1328"/>
              <a:ext cx="162" cy="0"/>
            </a:xfrm>
            <a:prstGeom prst="line">
              <a:avLst/>
            </a:prstGeom>
            <a:noFill/>
            <a:ln w="0">
              <a:solidFill>
                <a:srgbClr val="000000"/>
              </a:solidFill>
              <a:round/>
              <a:headEnd/>
              <a:tailEnd/>
            </a:ln>
          </p:spPr>
          <p:txBody>
            <a:bodyPr/>
            <a:lstStyle/>
            <a:p>
              <a:endParaRPr lang="en-GB"/>
            </a:p>
          </p:txBody>
        </p:sp>
        <p:sp>
          <p:nvSpPr>
            <p:cNvPr id="33066" name="Rectangle 327"/>
            <p:cNvSpPr>
              <a:spLocks noChangeArrowheads="1"/>
            </p:cNvSpPr>
            <p:nvPr/>
          </p:nvSpPr>
          <p:spPr bwMode="auto">
            <a:xfrm>
              <a:off x="5766" y="1328"/>
              <a:ext cx="2" cy="2"/>
            </a:xfrm>
            <a:prstGeom prst="rect">
              <a:avLst/>
            </a:prstGeom>
            <a:solidFill>
              <a:srgbClr val="000000"/>
            </a:solidFill>
            <a:ln w="9525">
              <a:noFill/>
              <a:miter lim="800000"/>
              <a:headEnd/>
              <a:tailEnd/>
            </a:ln>
          </p:spPr>
          <p:txBody>
            <a:bodyPr/>
            <a:lstStyle/>
            <a:p>
              <a:endParaRPr lang="en-GB"/>
            </a:p>
          </p:txBody>
        </p:sp>
        <p:sp>
          <p:nvSpPr>
            <p:cNvPr id="33067" name="Line 328"/>
            <p:cNvSpPr>
              <a:spLocks noChangeShapeType="1"/>
            </p:cNvSpPr>
            <p:nvPr/>
          </p:nvSpPr>
          <p:spPr bwMode="auto">
            <a:xfrm>
              <a:off x="5766" y="1328"/>
              <a:ext cx="2" cy="0"/>
            </a:xfrm>
            <a:prstGeom prst="line">
              <a:avLst/>
            </a:prstGeom>
            <a:noFill/>
            <a:ln w="0">
              <a:solidFill>
                <a:srgbClr val="000000"/>
              </a:solidFill>
              <a:round/>
              <a:headEnd/>
              <a:tailEnd/>
            </a:ln>
          </p:spPr>
          <p:txBody>
            <a:bodyPr/>
            <a:lstStyle/>
            <a:p>
              <a:endParaRPr lang="en-GB"/>
            </a:p>
          </p:txBody>
        </p:sp>
        <p:sp>
          <p:nvSpPr>
            <p:cNvPr id="33068" name="Line 329"/>
            <p:cNvSpPr>
              <a:spLocks noChangeShapeType="1"/>
            </p:cNvSpPr>
            <p:nvPr/>
          </p:nvSpPr>
          <p:spPr bwMode="auto">
            <a:xfrm>
              <a:off x="5766" y="1328"/>
              <a:ext cx="0" cy="2"/>
            </a:xfrm>
            <a:prstGeom prst="line">
              <a:avLst/>
            </a:prstGeom>
            <a:noFill/>
            <a:ln w="0">
              <a:solidFill>
                <a:srgbClr val="000000"/>
              </a:solidFill>
              <a:round/>
              <a:headEnd/>
              <a:tailEnd/>
            </a:ln>
          </p:spPr>
          <p:txBody>
            <a:bodyPr/>
            <a:lstStyle/>
            <a:p>
              <a:endParaRPr lang="en-GB"/>
            </a:p>
          </p:txBody>
        </p:sp>
        <p:sp>
          <p:nvSpPr>
            <p:cNvPr id="33069" name="Rectangle 330"/>
            <p:cNvSpPr>
              <a:spLocks noChangeArrowheads="1"/>
            </p:cNvSpPr>
            <p:nvPr/>
          </p:nvSpPr>
          <p:spPr bwMode="auto">
            <a:xfrm>
              <a:off x="3308" y="1330"/>
              <a:ext cx="2" cy="113"/>
            </a:xfrm>
            <a:prstGeom prst="rect">
              <a:avLst/>
            </a:prstGeom>
            <a:solidFill>
              <a:srgbClr val="000000"/>
            </a:solidFill>
            <a:ln w="9525">
              <a:noFill/>
              <a:miter lim="800000"/>
              <a:headEnd/>
              <a:tailEnd/>
            </a:ln>
          </p:spPr>
          <p:txBody>
            <a:bodyPr/>
            <a:lstStyle/>
            <a:p>
              <a:endParaRPr lang="en-GB"/>
            </a:p>
          </p:txBody>
        </p:sp>
        <p:sp>
          <p:nvSpPr>
            <p:cNvPr id="33070" name="Line 331"/>
            <p:cNvSpPr>
              <a:spLocks noChangeShapeType="1"/>
            </p:cNvSpPr>
            <p:nvPr/>
          </p:nvSpPr>
          <p:spPr bwMode="auto">
            <a:xfrm>
              <a:off x="3308" y="1330"/>
              <a:ext cx="0" cy="113"/>
            </a:xfrm>
            <a:prstGeom prst="line">
              <a:avLst/>
            </a:prstGeom>
            <a:noFill/>
            <a:ln w="0">
              <a:solidFill>
                <a:srgbClr val="000000"/>
              </a:solidFill>
              <a:round/>
              <a:headEnd/>
              <a:tailEnd/>
            </a:ln>
          </p:spPr>
          <p:txBody>
            <a:bodyPr/>
            <a:lstStyle/>
            <a:p>
              <a:endParaRPr lang="en-GB"/>
            </a:p>
          </p:txBody>
        </p:sp>
        <p:sp>
          <p:nvSpPr>
            <p:cNvPr id="33071" name="Rectangle 332"/>
            <p:cNvSpPr>
              <a:spLocks noChangeArrowheads="1"/>
            </p:cNvSpPr>
            <p:nvPr/>
          </p:nvSpPr>
          <p:spPr bwMode="auto">
            <a:xfrm>
              <a:off x="3400" y="1330"/>
              <a:ext cx="2" cy="113"/>
            </a:xfrm>
            <a:prstGeom prst="rect">
              <a:avLst/>
            </a:prstGeom>
            <a:solidFill>
              <a:srgbClr val="000000"/>
            </a:solidFill>
            <a:ln w="9525">
              <a:noFill/>
              <a:miter lim="800000"/>
              <a:headEnd/>
              <a:tailEnd/>
            </a:ln>
          </p:spPr>
          <p:txBody>
            <a:bodyPr/>
            <a:lstStyle/>
            <a:p>
              <a:endParaRPr lang="en-GB"/>
            </a:p>
          </p:txBody>
        </p:sp>
        <p:sp>
          <p:nvSpPr>
            <p:cNvPr id="33072" name="Line 333"/>
            <p:cNvSpPr>
              <a:spLocks noChangeShapeType="1"/>
            </p:cNvSpPr>
            <p:nvPr/>
          </p:nvSpPr>
          <p:spPr bwMode="auto">
            <a:xfrm>
              <a:off x="3400" y="1330"/>
              <a:ext cx="0" cy="113"/>
            </a:xfrm>
            <a:prstGeom prst="line">
              <a:avLst/>
            </a:prstGeom>
            <a:noFill/>
            <a:ln w="0">
              <a:solidFill>
                <a:srgbClr val="000000"/>
              </a:solidFill>
              <a:round/>
              <a:headEnd/>
              <a:tailEnd/>
            </a:ln>
          </p:spPr>
          <p:txBody>
            <a:bodyPr/>
            <a:lstStyle/>
            <a:p>
              <a:endParaRPr lang="en-GB"/>
            </a:p>
          </p:txBody>
        </p:sp>
        <p:sp>
          <p:nvSpPr>
            <p:cNvPr id="33073" name="Rectangle 334"/>
            <p:cNvSpPr>
              <a:spLocks noChangeArrowheads="1"/>
            </p:cNvSpPr>
            <p:nvPr/>
          </p:nvSpPr>
          <p:spPr bwMode="auto">
            <a:xfrm>
              <a:off x="4081" y="1330"/>
              <a:ext cx="2" cy="113"/>
            </a:xfrm>
            <a:prstGeom prst="rect">
              <a:avLst/>
            </a:prstGeom>
            <a:solidFill>
              <a:srgbClr val="000000"/>
            </a:solidFill>
            <a:ln w="9525">
              <a:noFill/>
              <a:miter lim="800000"/>
              <a:headEnd/>
              <a:tailEnd/>
            </a:ln>
          </p:spPr>
          <p:txBody>
            <a:bodyPr/>
            <a:lstStyle/>
            <a:p>
              <a:endParaRPr lang="en-GB"/>
            </a:p>
          </p:txBody>
        </p:sp>
        <p:sp>
          <p:nvSpPr>
            <p:cNvPr id="33074" name="Line 335"/>
            <p:cNvSpPr>
              <a:spLocks noChangeShapeType="1"/>
            </p:cNvSpPr>
            <p:nvPr/>
          </p:nvSpPr>
          <p:spPr bwMode="auto">
            <a:xfrm>
              <a:off x="4081" y="1330"/>
              <a:ext cx="0" cy="113"/>
            </a:xfrm>
            <a:prstGeom prst="line">
              <a:avLst/>
            </a:prstGeom>
            <a:noFill/>
            <a:ln w="0">
              <a:solidFill>
                <a:srgbClr val="000000"/>
              </a:solidFill>
              <a:round/>
              <a:headEnd/>
              <a:tailEnd/>
            </a:ln>
          </p:spPr>
          <p:txBody>
            <a:bodyPr/>
            <a:lstStyle/>
            <a:p>
              <a:endParaRPr lang="en-GB"/>
            </a:p>
          </p:txBody>
        </p:sp>
        <p:sp>
          <p:nvSpPr>
            <p:cNvPr id="33075" name="Rectangle 336"/>
            <p:cNvSpPr>
              <a:spLocks noChangeArrowheads="1"/>
            </p:cNvSpPr>
            <p:nvPr/>
          </p:nvSpPr>
          <p:spPr bwMode="auto">
            <a:xfrm>
              <a:off x="5017" y="1330"/>
              <a:ext cx="2" cy="113"/>
            </a:xfrm>
            <a:prstGeom prst="rect">
              <a:avLst/>
            </a:prstGeom>
            <a:solidFill>
              <a:srgbClr val="000000"/>
            </a:solidFill>
            <a:ln w="9525">
              <a:noFill/>
              <a:miter lim="800000"/>
              <a:headEnd/>
              <a:tailEnd/>
            </a:ln>
          </p:spPr>
          <p:txBody>
            <a:bodyPr/>
            <a:lstStyle/>
            <a:p>
              <a:endParaRPr lang="en-GB"/>
            </a:p>
          </p:txBody>
        </p:sp>
        <p:sp>
          <p:nvSpPr>
            <p:cNvPr id="33076" name="Line 337"/>
            <p:cNvSpPr>
              <a:spLocks noChangeShapeType="1"/>
            </p:cNvSpPr>
            <p:nvPr/>
          </p:nvSpPr>
          <p:spPr bwMode="auto">
            <a:xfrm>
              <a:off x="5017" y="1330"/>
              <a:ext cx="0" cy="113"/>
            </a:xfrm>
            <a:prstGeom prst="line">
              <a:avLst/>
            </a:prstGeom>
            <a:noFill/>
            <a:ln w="0">
              <a:solidFill>
                <a:srgbClr val="000000"/>
              </a:solidFill>
              <a:round/>
              <a:headEnd/>
              <a:tailEnd/>
            </a:ln>
          </p:spPr>
          <p:txBody>
            <a:bodyPr/>
            <a:lstStyle/>
            <a:p>
              <a:endParaRPr lang="en-GB"/>
            </a:p>
          </p:txBody>
        </p:sp>
        <p:sp>
          <p:nvSpPr>
            <p:cNvPr id="33077" name="Rectangle 338"/>
            <p:cNvSpPr>
              <a:spLocks noChangeArrowheads="1"/>
            </p:cNvSpPr>
            <p:nvPr/>
          </p:nvSpPr>
          <p:spPr bwMode="auto">
            <a:xfrm>
              <a:off x="5274" y="1330"/>
              <a:ext cx="3" cy="113"/>
            </a:xfrm>
            <a:prstGeom prst="rect">
              <a:avLst/>
            </a:prstGeom>
            <a:solidFill>
              <a:srgbClr val="000000"/>
            </a:solidFill>
            <a:ln w="9525">
              <a:noFill/>
              <a:miter lim="800000"/>
              <a:headEnd/>
              <a:tailEnd/>
            </a:ln>
          </p:spPr>
          <p:txBody>
            <a:bodyPr/>
            <a:lstStyle/>
            <a:p>
              <a:endParaRPr lang="en-GB"/>
            </a:p>
          </p:txBody>
        </p:sp>
        <p:sp>
          <p:nvSpPr>
            <p:cNvPr id="33078" name="Line 339"/>
            <p:cNvSpPr>
              <a:spLocks noChangeShapeType="1"/>
            </p:cNvSpPr>
            <p:nvPr/>
          </p:nvSpPr>
          <p:spPr bwMode="auto">
            <a:xfrm>
              <a:off x="5274" y="1330"/>
              <a:ext cx="0" cy="113"/>
            </a:xfrm>
            <a:prstGeom prst="line">
              <a:avLst/>
            </a:prstGeom>
            <a:noFill/>
            <a:ln w="0">
              <a:solidFill>
                <a:srgbClr val="000000"/>
              </a:solidFill>
              <a:round/>
              <a:headEnd/>
              <a:tailEnd/>
            </a:ln>
          </p:spPr>
          <p:txBody>
            <a:bodyPr/>
            <a:lstStyle/>
            <a:p>
              <a:endParaRPr lang="en-GB"/>
            </a:p>
          </p:txBody>
        </p:sp>
        <p:sp>
          <p:nvSpPr>
            <p:cNvPr id="33079" name="Rectangle 340"/>
            <p:cNvSpPr>
              <a:spLocks noChangeArrowheads="1"/>
            </p:cNvSpPr>
            <p:nvPr/>
          </p:nvSpPr>
          <p:spPr bwMode="auto">
            <a:xfrm>
              <a:off x="5438" y="1330"/>
              <a:ext cx="3" cy="113"/>
            </a:xfrm>
            <a:prstGeom prst="rect">
              <a:avLst/>
            </a:prstGeom>
            <a:solidFill>
              <a:srgbClr val="000000"/>
            </a:solidFill>
            <a:ln w="9525">
              <a:noFill/>
              <a:miter lim="800000"/>
              <a:headEnd/>
              <a:tailEnd/>
            </a:ln>
          </p:spPr>
          <p:txBody>
            <a:bodyPr/>
            <a:lstStyle/>
            <a:p>
              <a:endParaRPr lang="en-GB"/>
            </a:p>
          </p:txBody>
        </p:sp>
        <p:sp>
          <p:nvSpPr>
            <p:cNvPr id="33080" name="Line 341"/>
            <p:cNvSpPr>
              <a:spLocks noChangeShapeType="1"/>
            </p:cNvSpPr>
            <p:nvPr/>
          </p:nvSpPr>
          <p:spPr bwMode="auto">
            <a:xfrm>
              <a:off x="5438" y="1330"/>
              <a:ext cx="0" cy="113"/>
            </a:xfrm>
            <a:prstGeom prst="line">
              <a:avLst/>
            </a:prstGeom>
            <a:noFill/>
            <a:ln w="0">
              <a:solidFill>
                <a:srgbClr val="000000"/>
              </a:solidFill>
              <a:round/>
              <a:headEnd/>
              <a:tailEnd/>
            </a:ln>
          </p:spPr>
          <p:txBody>
            <a:bodyPr/>
            <a:lstStyle/>
            <a:p>
              <a:endParaRPr lang="en-GB"/>
            </a:p>
          </p:txBody>
        </p:sp>
        <p:sp>
          <p:nvSpPr>
            <p:cNvPr id="33081" name="Rectangle 342"/>
            <p:cNvSpPr>
              <a:spLocks noChangeArrowheads="1"/>
            </p:cNvSpPr>
            <p:nvPr/>
          </p:nvSpPr>
          <p:spPr bwMode="auto">
            <a:xfrm>
              <a:off x="5602" y="1330"/>
              <a:ext cx="2" cy="113"/>
            </a:xfrm>
            <a:prstGeom prst="rect">
              <a:avLst/>
            </a:prstGeom>
            <a:solidFill>
              <a:srgbClr val="000000"/>
            </a:solidFill>
            <a:ln w="9525">
              <a:noFill/>
              <a:miter lim="800000"/>
              <a:headEnd/>
              <a:tailEnd/>
            </a:ln>
          </p:spPr>
          <p:txBody>
            <a:bodyPr/>
            <a:lstStyle/>
            <a:p>
              <a:endParaRPr lang="en-GB"/>
            </a:p>
          </p:txBody>
        </p:sp>
        <p:sp>
          <p:nvSpPr>
            <p:cNvPr id="33082" name="Line 343"/>
            <p:cNvSpPr>
              <a:spLocks noChangeShapeType="1"/>
            </p:cNvSpPr>
            <p:nvPr/>
          </p:nvSpPr>
          <p:spPr bwMode="auto">
            <a:xfrm>
              <a:off x="5602" y="1330"/>
              <a:ext cx="0" cy="113"/>
            </a:xfrm>
            <a:prstGeom prst="line">
              <a:avLst/>
            </a:prstGeom>
            <a:noFill/>
            <a:ln w="0">
              <a:solidFill>
                <a:srgbClr val="000000"/>
              </a:solidFill>
              <a:round/>
              <a:headEnd/>
              <a:tailEnd/>
            </a:ln>
          </p:spPr>
          <p:txBody>
            <a:bodyPr/>
            <a:lstStyle/>
            <a:p>
              <a:endParaRPr lang="en-GB"/>
            </a:p>
          </p:txBody>
        </p:sp>
        <p:sp>
          <p:nvSpPr>
            <p:cNvPr id="33083" name="Rectangle 344"/>
            <p:cNvSpPr>
              <a:spLocks noChangeArrowheads="1"/>
            </p:cNvSpPr>
            <p:nvPr/>
          </p:nvSpPr>
          <p:spPr bwMode="auto">
            <a:xfrm>
              <a:off x="5766" y="1330"/>
              <a:ext cx="2" cy="113"/>
            </a:xfrm>
            <a:prstGeom prst="rect">
              <a:avLst/>
            </a:prstGeom>
            <a:solidFill>
              <a:srgbClr val="000000"/>
            </a:solidFill>
            <a:ln w="9525">
              <a:noFill/>
              <a:miter lim="800000"/>
              <a:headEnd/>
              <a:tailEnd/>
            </a:ln>
          </p:spPr>
          <p:txBody>
            <a:bodyPr/>
            <a:lstStyle/>
            <a:p>
              <a:endParaRPr lang="en-GB"/>
            </a:p>
          </p:txBody>
        </p:sp>
        <p:sp>
          <p:nvSpPr>
            <p:cNvPr id="33084" name="Line 345"/>
            <p:cNvSpPr>
              <a:spLocks noChangeShapeType="1"/>
            </p:cNvSpPr>
            <p:nvPr/>
          </p:nvSpPr>
          <p:spPr bwMode="auto">
            <a:xfrm>
              <a:off x="5766" y="1330"/>
              <a:ext cx="0" cy="113"/>
            </a:xfrm>
            <a:prstGeom prst="line">
              <a:avLst/>
            </a:prstGeom>
            <a:noFill/>
            <a:ln w="0">
              <a:solidFill>
                <a:srgbClr val="000000"/>
              </a:solidFill>
              <a:round/>
              <a:headEnd/>
              <a:tailEnd/>
            </a:ln>
          </p:spPr>
          <p:txBody>
            <a:bodyPr/>
            <a:lstStyle/>
            <a:p>
              <a:endParaRPr lang="en-GB"/>
            </a:p>
          </p:txBody>
        </p:sp>
        <p:sp>
          <p:nvSpPr>
            <p:cNvPr id="33085" name="Rectangle 346"/>
            <p:cNvSpPr>
              <a:spLocks noChangeArrowheads="1"/>
            </p:cNvSpPr>
            <p:nvPr/>
          </p:nvSpPr>
          <p:spPr bwMode="auto">
            <a:xfrm>
              <a:off x="3321" y="147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086" name="Rectangle 347"/>
            <p:cNvSpPr>
              <a:spLocks noChangeArrowheads="1"/>
            </p:cNvSpPr>
            <p:nvPr/>
          </p:nvSpPr>
          <p:spPr bwMode="auto">
            <a:xfrm>
              <a:off x="3413" y="1447"/>
              <a:ext cx="70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Schrauben und Nieten fallen unter</a:t>
              </a:r>
              <a:endParaRPr lang="de-DE"/>
            </a:p>
          </p:txBody>
        </p:sp>
        <p:sp>
          <p:nvSpPr>
            <p:cNvPr id="33087" name="Rectangle 348"/>
            <p:cNvSpPr>
              <a:spLocks noChangeArrowheads="1"/>
            </p:cNvSpPr>
            <p:nvPr/>
          </p:nvSpPr>
          <p:spPr bwMode="auto">
            <a:xfrm>
              <a:off x="3413" y="1495"/>
              <a:ext cx="28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die Fußmatte.</a:t>
              </a:r>
              <a:endParaRPr lang="de-DE"/>
            </a:p>
          </p:txBody>
        </p:sp>
        <p:sp>
          <p:nvSpPr>
            <p:cNvPr id="33088" name="Rectangle 349"/>
            <p:cNvSpPr>
              <a:spLocks noChangeArrowheads="1"/>
            </p:cNvSpPr>
            <p:nvPr/>
          </p:nvSpPr>
          <p:spPr bwMode="auto">
            <a:xfrm>
              <a:off x="4093" y="1495"/>
              <a:ext cx="7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Geschlossene Fußmatte einsetzen.</a:t>
              </a:r>
              <a:endParaRPr lang="de-DE"/>
            </a:p>
          </p:txBody>
        </p:sp>
        <p:sp>
          <p:nvSpPr>
            <p:cNvPr id="33089" name="Rectangle 350"/>
            <p:cNvSpPr>
              <a:spLocks noChangeArrowheads="1"/>
            </p:cNvSpPr>
            <p:nvPr/>
          </p:nvSpPr>
          <p:spPr bwMode="auto">
            <a:xfrm>
              <a:off x="5030" y="149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090" name="Rectangle 351"/>
            <p:cNvSpPr>
              <a:spLocks noChangeArrowheads="1"/>
            </p:cNvSpPr>
            <p:nvPr/>
          </p:nvSpPr>
          <p:spPr bwMode="auto">
            <a:xfrm>
              <a:off x="5287" y="149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30</a:t>
              </a:r>
              <a:endParaRPr lang="de-DE"/>
            </a:p>
          </p:txBody>
        </p:sp>
        <p:grpSp>
          <p:nvGrpSpPr>
            <p:cNvPr id="33091" name="Group 352"/>
            <p:cNvGrpSpPr>
              <a:grpSpLocks/>
            </p:cNvGrpSpPr>
            <p:nvPr/>
          </p:nvGrpSpPr>
          <p:grpSpPr bwMode="auto">
            <a:xfrm>
              <a:off x="5473" y="1448"/>
              <a:ext cx="113" cy="113"/>
              <a:chOff x="5473" y="1448"/>
              <a:chExt cx="113" cy="113"/>
            </a:xfrm>
          </p:grpSpPr>
          <p:sp>
            <p:nvSpPr>
              <p:cNvPr id="33543" name="Freeform 353"/>
              <p:cNvSpPr>
                <a:spLocks/>
              </p:cNvSpPr>
              <p:nvPr/>
            </p:nvSpPr>
            <p:spPr bwMode="auto">
              <a:xfrm>
                <a:off x="5473" y="1448"/>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44" name="Freeform 354"/>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45" name="Freeform 355"/>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46" name="Freeform 356"/>
              <p:cNvSpPr>
                <a:spLocks/>
              </p:cNvSpPr>
              <p:nvPr/>
            </p:nvSpPr>
            <p:spPr bwMode="auto">
              <a:xfrm>
                <a:off x="5473" y="1503"/>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5"/>
                    </a:lnTo>
                    <a:lnTo>
                      <a:pt x="1" y="23"/>
                    </a:lnTo>
                    <a:lnTo>
                      <a:pt x="0" y="0"/>
                    </a:lnTo>
                  </a:path>
                </a:pathLst>
              </a:custGeom>
              <a:noFill/>
              <a:ln w="1588">
                <a:solidFill>
                  <a:srgbClr val="000000"/>
                </a:solidFill>
                <a:prstDash val="solid"/>
                <a:round/>
                <a:headEnd/>
                <a:tailEnd/>
              </a:ln>
            </p:spPr>
            <p:txBody>
              <a:bodyPr/>
              <a:lstStyle/>
              <a:p>
                <a:endParaRPr lang="en-GB"/>
              </a:p>
            </p:txBody>
          </p:sp>
          <p:sp>
            <p:nvSpPr>
              <p:cNvPr id="33547" name="Freeform 357"/>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5"/>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48" name="Freeform 358"/>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49" name="Line 359"/>
              <p:cNvSpPr>
                <a:spLocks noChangeShapeType="1"/>
              </p:cNvSpPr>
              <p:nvPr/>
            </p:nvSpPr>
            <p:spPr bwMode="auto">
              <a:xfrm>
                <a:off x="5530" y="1448"/>
                <a:ext cx="0" cy="112"/>
              </a:xfrm>
              <a:prstGeom prst="line">
                <a:avLst/>
              </a:prstGeom>
              <a:noFill/>
              <a:ln w="1588">
                <a:solidFill>
                  <a:srgbClr val="000000"/>
                </a:solidFill>
                <a:round/>
                <a:headEnd/>
                <a:tailEnd/>
              </a:ln>
            </p:spPr>
            <p:txBody>
              <a:bodyPr/>
              <a:lstStyle/>
              <a:p>
                <a:endParaRPr lang="en-GB"/>
              </a:p>
            </p:txBody>
          </p:sp>
          <p:sp>
            <p:nvSpPr>
              <p:cNvPr id="33550" name="Line 360"/>
              <p:cNvSpPr>
                <a:spLocks noChangeShapeType="1"/>
              </p:cNvSpPr>
              <p:nvPr/>
            </p:nvSpPr>
            <p:spPr bwMode="auto">
              <a:xfrm>
                <a:off x="5473" y="1504"/>
                <a:ext cx="112" cy="0"/>
              </a:xfrm>
              <a:prstGeom prst="line">
                <a:avLst/>
              </a:prstGeom>
              <a:noFill/>
              <a:ln w="1588">
                <a:solidFill>
                  <a:srgbClr val="000000"/>
                </a:solidFill>
                <a:round/>
                <a:headEnd/>
                <a:tailEnd/>
              </a:ln>
            </p:spPr>
            <p:txBody>
              <a:bodyPr/>
              <a:lstStyle/>
              <a:p>
                <a:endParaRPr lang="en-GB"/>
              </a:p>
            </p:txBody>
          </p:sp>
        </p:grpSp>
        <p:sp>
          <p:nvSpPr>
            <p:cNvPr id="33092" name="Rectangle 361"/>
            <p:cNvSpPr>
              <a:spLocks noChangeArrowheads="1"/>
            </p:cNvSpPr>
            <p:nvPr/>
          </p:nvSpPr>
          <p:spPr bwMode="auto">
            <a:xfrm>
              <a:off x="5639" y="144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93" name="Rectangle 362"/>
            <p:cNvSpPr>
              <a:spLocks noChangeArrowheads="1"/>
            </p:cNvSpPr>
            <p:nvPr/>
          </p:nvSpPr>
          <p:spPr bwMode="auto">
            <a:xfrm>
              <a:off x="3308" y="1443"/>
              <a:ext cx="2" cy="2"/>
            </a:xfrm>
            <a:prstGeom prst="rect">
              <a:avLst/>
            </a:prstGeom>
            <a:solidFill>
              <a:srgbClr val="000000"/>
            </a:solidFill>
            <a:ln w="9525">
              <a:noFill/>
              <a:miter lim="800000"/>
              <a:headEnd/>
              <a:tailEnd/>
            </a:ln>
          </p:spPr>
          <p:txBody>
            <a:bodyPr/>
            <a:lstStyle/>
            <a:p>
              <a:endParaRPr lang="en-GB"/>
            </a:p>
          </p:txBody>
        </p:sp>
        <p:sp>
          <p:nvSpPr>
            <p:cNvPr id="33094" name="Line 363"/>
            <p:cNvSpPr>
              <a:spLocks noChangeShapeType="1"/>
            </p:cNvSpPr>
            <p:nvPr/>
          </p:nvSpPr>
          <p:spPr bwMode="auto">
            <a:xfrm>
              <a:off x="3308" y="1443"/>
              <a:ext cx="2" cy="0"/>
            </a:xfrm>
            <a:prstGeom prst="line">
              <a:avLst/>
            </a:prstGeom>
            <a:noFill/>
            <a:ln w="0">
              <a:solidFill>
                <a:srgbClr val="000000"/>
              </a:solidFill>
              <a:round/>
              <a:headEnd/>
              <a:tailEnd/>
            </a:ln>
          </p:spPr>
          <p:txBody>
            <a:bodyPr/>
            <a:lstStyle/>
            <a:p>
              <a:endParaRPr lang="en-GB"/>
            </a:p>
          </p:txBody>
        </p:sp>
        <p:sp>
          <p:nvSpPr>
            <p:cNvPr id="33095" name="Line 364"/>
            <p:cNvSpPr>
              <a:spLocks noChangeShapeType="1"/>
            </p:cNvSpPr>
            <p:nvPr/>
          </p:nvSpPr>
          <p:spPr bwMode="auto">
            <a:xfrm>
              <a:off x="3308" y="1443"/>
              <a:ext cx="0" cy="2"/>
            </a:xfrm>
            <a:prstGeom prst="line">
              <a:avLst/>
            </a:prstGeom>
            <a:noFill/>
            <a:ln w="0">
              <a:solidFill>
                <a:srgbClr val="000000"/>
              </a:solidFill>
              <a:round/>
              <a:headEnd/>
              <a:tailEnd/>
            </a:ln>
          </p:spPr>
          <p:txBody>
            <a:bodyPr/>
            <a:lstStyle/>
            <a:p>
              <a:endParaRPr lang="en-GB"/>
            </a:p>
          </p:txBody>
        </p:sp>
        <p:sp>
          <p:nvSpPr>
            <p:cNvPr id="33096" name="Rectangle 365"/>
            <p:cNvSpPr>
              <a:spLocks noChangeArrowheads="1"/>
            </p:cNvSpPr>
            <p:nvPr/>
          </p:nvSpPr>
          <p:spPr bwMode="auto">
            <a:xfrm>
              <a:off x="3310" y="1443"/>
              <a:ext cx="90" cy="2"/>
            </a:xfrm>
            <a:prstGeom prst="rect">
              <a:avLst/>
            </a:prstGeom>
            <a:solidFill>
              <a:srgbClr val="000000"/>
            </a:solidFill>
            <a:ln w="9525">
              <a:noFill/>
              <a:miter lim="800000"/>
              <a:headEnd/>
              <a:tailEnd/>
            </a:ln>
          </p:spPr>
          <p:txBody>
            <a:bodyPr/>
            <a:lstStyle/>
            <a:p>
              <a:endParaRPr lang="en-GB"/>
            </a:p>
          </p:txBody>
        </p:sp>
        <p:sp>
          <p:nvSpPr>
            <p:cNvPr id="33097" name="Line 366"/>
            <p:cNvSpPr>
              <a:spLocks noChangeShapeType="1"/>
            </p:cNvSpPr>
            <p:nvPr/>
          </p:nvSpPr>
          <p:spPr bwMode="auto">
            <a:xfrm>
              <a:off x="3310" y="1443"/>
              <a:ext cx="90" cy="0"/>
            </a:xfrm>
            <a:prstGeom prst="line">
              <a:avLst/>
            </a:prstGeom>
            <a:noFill/>
            <a:ln w="0">
              <a:solidFill>
                <a:srgbClr val="000000"/>
              </a:solidFill>
              <a:round/>
              <a:headEnd/>
              <a:tailEnd/>
            </a:ln>
          </p:spPr>
          <p:txBody>
            <a:bodyPr/>
            <a:lstStyle/>
            <a:p>
              <a:endParaRPr lang="en-GB"/>
            </a:p>
          </p:txBody>
        </p:sp>
        <p:sp>
          <p:nvSpPr>
            <p:cNvPr id="33098" name="Rectangle 367"/>
            <p:cNvSpPr>
              <a:spLocks noChangeArrowheads="1"/>
            </p:cNvSpPr>
            <p:nvPr/>
          </p:nvSpPr>
          <p:spPr bwMode="auto">
            <a:xfrm>
              <a:off x="3400" y="1443"/>
              <a:ext cx="2" cy="2"/>
            </a:xfrm>
            <a:prstGeom prst="rect">
              <a:avLst/>
            </a:prstGeom>
            <a:solidFill>
              <a:srgbClr val="000000"/>
            </a:solidFill>
            <a:ln w="9525">
              <a:noFill/>
              <a:miter lim="800000"/>
              <a:headEnd/>
              <a:tailEnd/>
            </a:ln>
          </p:spPr>
          <p:txBody>
            <a:bodyPr/>
            <a:lstStyle/>
            <a:p>
              <a:endParaRPr lang="en-GB"/>
            </a:p>
          </p:txBody>
        </p:sp>
        <p:sp>
          <p:nvSpPr>
            <p:cNvPr id="33099" name="Line 368"/>
            <p:cNvSpPr>
              <a:spLocks noChangeShapeType="1"/>
            </p:cNvSpPr>
            <p:nvPr/>
          </p:nvSpPr>
          <p:spPr bwMode="auto">
            <a:xfrm>
              <a:off x="3400" y="1443"/>
              <a:ext cx="2" cy="0"/>
            </a:xfrm>
            <a:prstGeom prst="line">
              <a:avLst/>
            </a:prstGeom>
            <a:noFill/>
            <a:ln w="0">
              <a:solidFill>
                <a:srgbClr val="000000"/>
              </a:solidFill>
              <a:round/>
              <a:headEnd/>
              <a:tailEnd/>
            </a:ln>
          </p:spPr>
          <p:txBody>
            <a:bodyPr/>
            <a:lstStyle/>
            <a:p>
              <a:endParaRPr lang="en-GB"/>
            </a:p>
          </p:txBody>
        </p:sp>
        <p:sp>
          <p:nvSpPr>
            <p:cNvPr id="33100" name="Line 369"/>
            <p:cNvSpPr>
              <a:spLocks noChangeShapeType="1"/>
            </p:cNvSpPr>
            <p:nvPr/>
          </p:nvSpPr>
          <p:spPr bwMode="auto">
            <a:xfrm>
              <a:off x="3400" y="1443"/>
              <a:ext cx="0" cy="2"/>
            </a:xfrm>
            <a:prstGeom prst="line">
              <a:avLst/>
            </a:prstGeom>
            <a:noFill/>
            <a:ln w="0">
              <a:solidFill>
                <a:srgbClr val="000000"/>
              </a:solidFill>
              <a:round/>
              <a:headEnd/>
              <a:tailEnd/>
            </a:ln>
          </p:spPr>
          <p:txBody>
            <a:bodyPr/>
            <a:lstStyle/>
            <a:p>
              <a:endParaRPr lang="en-GB"/>
            </a:p>
          </p:txBody>
        </p:sp>
        <p:sp>
          <p:nvSpPr>
            <p:cNvPr id="33101" name="Rectangle 370"/>
            <p:cNvSpPr>
              <a:spLocks noChangeArrowheads="1"/>
            </p:cNvSpPr>
            <p:nvPr/>
          </p:nvSpPr>
          <p:spPr bwMode="auto">
            <a:xfrm>
              <a:off x="3402" y="1443"/>
              <a:ext cx="679" cy="2"/>
            </a:xfrm>
            <a:prstGeom prst="rect">
              <a:avLst/>
            </a:prstGeom>
            <a:solidFill>
              <a:srgbClr val="000000"/>
            </a:solidFill>
            <a:ln w="9525">
              <a:noFill/>
              <a:miter lim="800000"/>
              <a:headEnd/>
              <a:tailEnd/>
            </a:ln>
          </p:spPr>
          <p:txBody>
            <a:bodyPr/>
            <a:lstStyle/>
            <a:p>
              <a:endParaRPr lang="en-GB"/>
            </a:p>
          </p:txBody>
        </p:sp>
        <p:sp>
          <p:nvSpPr>
            <p:cNvPr id="33102" name="Line 371"/>
            <p:cNvSpPr>
              <a:spLocks noChangeShapeType="1"/>
            </p:cNvSpPr>
            <p:nvPr/>
          </p:nvSpPr>
          <p:spPr bwMode="auto">
            <a:xfrm>
              <a:off x="3402" y="1443"/>
              <a:ext cx="679" cy="0"/>
            </a:xfrm>
            <a:prstGeom prst="line">
              <a:avLst/>
            </a:prstGeom>
            <a:noFill/>
            <a:ln w="0">
              <a:solidFill>
                <a:srgbClr val="000000"/>
              </a:solidFill>
              <a:round/>
              <a:headEnd/>
              <a:tailEnd/>
            </a:ln>
          </p:spPr>
          <p:txBody>
            <a:bodyPr/>
            <a:lstStyle/>
            <a:p>
              <a:endParaRPr lang="en-GB"/>
            </a:p>
          </p:txBody>
        </p:sp>
        <p:sp>
          <p:nvSpPr>
            <p:cNvPr id="33103" name="Rectangle 372"/>
            <p:cNvSpPr>
              <a:spLocks noChangeArrowheads="1"/>
            </p:cNvSpPr>
            <p:nvPr/>
          </p:nvSpPr>
          <p:spPr bwMode="auto">
            <a:xfrm>
              <a:off x="4081" y="1443"/>
              <a:ext cx="2" cy="2"/>
            </a:xfrm>
            <a:prstGeom prst="rect">
              <a:avLst/>
            </a:prstGeom>
            <a:solidFill>
              <a:srgbClr val="000000"/>
            </a:solidFill>
            <a:ln w="9525">
              <a:noFill/>
              <a:miter lim="800000"/>
              <a:headEnd/>
              <a:tailEnd/>
            </a:ln>
          </p:spPr>
          <p:txBody>
            <a:bodyPr/>
            <a:lstStyle/>
            <a:p>
              <a:endParaRPr lang="en-GB"/>
            </a:p>
          </p:txBody>
        </p:sp>
        <p:sp>
          <p:nvSpPr>
            <p:cNvPr id="33104" name="Line 373"/>
            <p:cNvSpPr>
              <a:spLocks noChangeShapeType="1"/>
            </p:cNvSpPr>
            <p:nvPr/>
          </p:nvSpPr>
          <p:spPr bwMode="auto">
            <a:xfrm>
              <a:off x="4081" y="1443"/>
              <a:ext cx="2" cy="0"/>
            </a:xfrm>
            <a:prstGeom prst="line">
              <a:avLst/>
            </a:prstGeom>
            <a:noFill/>
            <a:ln w="0">
              <a:solidFill>
                <a:srgbClr val="000000"/>
              </a:solidFill>
              <a:round/>
              <a:headEnd/>
              <a:tailEnd/>
            </a:ln>
          </p:spPr>
          <p:txBody>
            <a:bodyPr/>
            <a:lstStyle/>
            <a:p>
              <a:endParaRPr lang="en-GB"/>
            </a:p>
          </p:txBody>
        </p:sp>
        <p:sp>
          <p:nvSpPr>
            <p:cNvPr id="33105" name="Line 374"/>
            <p:cNvSpPr>
              <a:spLocks noChangeShapeType="1"/>
            </p:cNvSpPr>
            <p:nvPr/>
          </p:nvSpPr>
          <p:spPr bwMode="auto">
            <a:xfrm>
              <a:off x="4081" y="1443"/>
              <a:ext cx="0" cy="2"/>
            </a:xfrm>
            <a:prstGeom prst="line">
              <a:avLst/>
            </a:prstGeom>
            <a:noFill/>
            <a:ln w="0">
              <a:solidFill>
                <a:srgbClr val="000000"/>
              </a:solidFill>
              <a:round/>
              <a:headEnd/>
              <a:tailEnd/>
            </a:ln>
          </p:spPr>
          <p:txBody>
            <a:bodyPr/>
            <a:lstStyle/>
            <a:p>
              <a:endParaRPr lang="en-GB"/>
            </a:p>
          </p:txBody>
        </p:sp>
        <p:sp>
          <p:nvSpPr>
            <p:cNvPr id="33106" name="Rectangle 375"/>
            <p:cNvSpPr>
              <a:spLocks noChangeArrowheads="1"/>
            </p:cNvSpPr>
            <p:nvPr/>
          </p:nvSpPr>
          <p:spPr bwMode="auto">
            <a:xfrm>
              <a:off x="4083" y="1443"/>
              <a:ext cx="934" cy="2"/>
            </a:xfrm>
            <a:prstGeom prst="rect">
              <a:avLst/>
            </a:prstGeom>
            <a:solidFill>
              <a:srgbClr val="000000"/>
            </a:solidFill>
            <a:ln w="9525">
              <a:noFill/>
              <a:miter lim="800000"/>
              <a:headEnd/>
              <a:tailEnd/>
            </a:ln>
          </p:spPr>
          <p:txBody>
            <a:bodyPr/>
            <a:lstStyle/>
            <a:p>
              <a:endParaRPr lang="en-GB"/>
            </a:p>
          </p:txBody>
        </p:sp>
        <p:sp>
          <p:nvSpPr>
            <p:cNvPr id="33107" name="Line 376"/>
            <p:cNvSpPr>
              <a:spLocks noChangeShapeType="1"/>
            </p:cNvSpPr>
            <p:nvPr/>
          </p:nvSpPr>
          <p:spPr bwMode="auto">
            <a:xfrm>
              <a:off x="4083" y="1443"/>
              <a:ext cx="934" cy="0"/>
            </a:xfrm>
            <a:prstGeom prst="line">
              <a:avLst/>
            </a:prstGeom>
            <a:noFill/>
            <a:ln w="0">
              <a:solidFill>
                <a:srgbClr val="000000"/>
              </a:solidFill>
              <a:round/>
              <a:headEnd/>
              <a:tailEnd/>
            </a:ln>
          </p:spPr>
          <p:txBody>
            <a:bodyPr/>
            <a:lstStyle/>
            <a:p>
              <a:endParaRPr lang="en-GB"/>
            </a:p>
          </p:txBody>
        </p:sp>
        <p:sp>
          <p:nvSpPr>
            <p:cNvPr id="33108" name="Rectangle 377"/>
            <p:cNvSpPr>
              <a:spLocks noChangeArrowheads="1"/>
            </p:cNvSpPr>
            <p:nvPr/>
          </p:nvSpPr>
          <p:spPr bwMode="auto">
            <a:xfrm>
              <a:off x="5017" y="1443"/>
              <a:ext cx="2" cy="2"/>
            </a:xfrm>
            <a:prstGeom prst="rect">
              <a:avLst/>
            </a:prstGeom>
            <a:solidFill>
              <a:srgbClr val="000000"/>
            </a:solidFill>
            <a:ln w="9525">
              <a:noFill/>
              <a:miter lim="800000"/>
              <a:headEnd/>
              <a:tailEnd/>
            </a:ln>
          </p:spPr>
          <p:txBody>
            <a:bodyPr/>
            <a:lstStyle/>
            <a:p>
              <a:endParaRPr lang="en-GB"/>
            </a:p>
          </p:txBody>
        </p:sp>
        <p:sp>
          <p:nvSpPr>
            <p:cNvPr id="33109" name="Line 378"/>
            <p:cNvSpPr>
              <a:spLocks noChangeShapeType="1"/>
            </p:cNvSpPr>
            <p:nvPr/>
          </p:nvSpPr>
          <p:spPr bwMode="auto">
            <a:xfrm>
              <a:off x="5017" y="1443"/>
              <a:ext cx="2" cy="0"/>
            </a:xfrm>
            <a:prstGeom prst="line">
              <a:avLst/>
            </a:prstGeom>
            <a:noFill/>
            <a:ln w="0">
              <a:solidFill>
                <a:srgbClr val="000000"/>
              </a:solidFill>
              <a:round/>
              <a:headEnd/>
              <a:tailEnd/>
            </a:ln>
          </p:spPr>
          <p:txBody>
            <a:bodyPr/>
            <a:lstStyle/>
            <a:p>
              <a:endParaRPr lang="en-GB"/>
            </a:p>
          </p:txBody>
        </p:sp>
        <p:sp>
          <p:nvSpPr>
            <p:cNvPr id="33110" name="Line 379"/>
            <p:cNvSpPr>
              <a:spLocks noChangeShapeType="1"/>
            </p:cNvSpPr>
            <p:nvPr/>
          </p:nvSpPr>
          <p:spPr bwMode="auto">
            <a:xfrm>
              <a:off x="5017" y="1443"/>
              <a:ext cx="0" cy="2"/>
            </a:xfrm>
            <a:prstGeom prst="line">
              <a:avLst/>
            </a:prstGeom>
            <a:noFill/>
            <a:ln w="0">
              <a:solidFill>
                <a:srgbClr val="000000"/>
              </a:solidFill>
              <a:round/>
              <a:headEnd/>
              <a:tailEnd/>
            </a:ln>
          </p:spPr>
          <p:txBody>
            <a:bodyPr/>
            <a:lstStyle/>
            <a:p>
              <a:endParaRPr lang="en-GB"/>
            </a:p>
          </p:txBody>
        </p:sp>
        <p:sp>
          <p:nvSpPr>
            <p:cNvPr id="33111" name="Rectangle 380"/>
            <p:cNvSpPr>
              <a:spLocks noChangeArrowheads="1"/>
            </p:cNvSpPr>
            <p:nvPr/>
          </p:nvSpPr>
          <p:spPr bwMode="auto">
            <a:xfrm>
              <a:off x="5019" y="1443"/>
              <a:ext cx="255" cy="2"/>
            </a:xfrm>
            <a:prstGeom prst="rect">
              <a:avLst/>
            </a:prstGeom>
            <a:solidFill>
              <a:srgbClr val="000000"/>
            </a:solidFill>
            <a:ln w="9525">
              <a:noFill/>
              <a:miter lim="800000"/>
              <a:headEnd/>
              <a:tailEnd/>
            </a:ln>
          </p:spPr>
          <p:txBody>
            <a:bodyPr/>
            <a:lstStyle/>
            <a:p>
              <a:endParaRPr lang="en-GB"/>
            </a:p>
          </p:txBody>
        </p:sp>
        <p:sp>
          <p:nvSpPr>
            <p:cNvPr id="33112" name="Line 381"/>
            <p:cNvSpPr>
              <a:spLocks noChangeShapeType="1"/>
            </p:cNvSpPr>
            <p:nvPr/>
          </p:nvSpPr>
          <p:spPr bwMode="auto">
            <a:xfrm>
              <a:off x="5019" y="1443"/>
              <a:ext cx="255" cy="0"/>
            </a:xfrm>
            <a:prstGeom prst="line">
              <a:avLst/>
            </a:prstGeom>
            <a:noFill/>
            <a:ln w="0">
              <a:solidFill>
                <a:srgbClr val="000000"/>
              </a:solidFill>
              <a:round/>
              <a:headEnd/>
              <a:tailEnd/>
            </a:ln>
          </p:spPr>
          <p:txBody>
            <a:bodyPr/>
            <a:lstStyle/>
            <a:p>
              <a:endParaRPr lang="en-GB"/>
            </a:p>
          </p:txBody>
        </p:sp>
        <p:sp>
          <p:nvSpPr>
            <p:cNvPr id="33113" name="Rectangle 382"/>
            <p:cNvSpPr>
              <a:spLocks noChangeArrowheads="1"/>
            </p:cNvSpPr>
            <p:nvPr/>
          </p:nvSpPr>
          <p:spPr bwMode="auto">
            <a:xfrm>
              <a:off x="5274" y="1443"/>
              <a:ext cx="3" cy="2"/>
            </a:xfrm>
            <a:prstGeom prst="rect">
              <a:avLst/>
            </a:prstGeom>
            <a:solidFill>
              <a:srgbClr val="000000"/>
            </a:solidFill>
            <a:ln w="9525">
              <a:noFill/>
              <a:miter lim="800000"/>
              <a:headEnd/>
              <a:tailEnd/>
            </a:ln>
          </p:spPr>
          <p:txBody>
            <a:bodyPr/>
            <a:lstStyle/>
            <a:p>
              <a:endParaRPr lang="en-GB"/>
            </a:p>
          </p:txBody>
        </p:sp>
        <p:sp>
          <p:nvSpPr>
            <p:cNvPr id="33114" name="Line 383"/>
            <p:cNvSpPr>
              <a:spLocks noChangeShapeType="1"/>
            </p:cNvSpPr>
            <p:nvPr/>
          </p:nvSpPr>
          <p:spPr bwMode="auto">
            <a:xfrm>
              <a:off x="5274" y="1443"/>
              <a:ext cx="3" cy="0"/>
            </a:xfrm>
            <a:prstGeom prst="line">
              <a:avLst/>
            </a:prstGeom>
            <a:noFill/>
            <a:ln w="0">
              <a:solidFill>
                <a:srgbClr val="000000"/>
              </a:solidFill>
              <a:round/>
              <a:headEnd/>
              <a:tailEnd/>
            </a:ln>
          </p:spPr>
          <p:txBody>
            <a:bodyPr/>
            <a:lstStyle/>
            <a:p>
              <a:endParaRPr lang="en-GB"/>
            </a:p>
          </p:txBody>
        </p:sp>
        <p:sp>
          <p:nvSpPr>
            <p:cNvPr id="33115" name="Line 384"/>
            <p:cNvSpPr>
              <a:spLocks noChangeShapeType="1"/>
            </p:cNvSpPr>
            <p:nvPr/>
          </p:nvSpPr>
          <p:spPr bwMode="auto">
            <a:xfrm>
              <a:off x="5274" y="1443"/>
              <a:ext cx="0" cy="2"/>
            </a:xfrm>
            <a:prstGeom prst="line">
              <a:avLst/>
            </a:prstGeom>
            <a:noFill/>
            <a:ln w="0">
              <a:solidFill>
                <a:srgbClr val="000000"/>
              </a:solidFill>
              <a:round/>
              <a:headEnd/>
              <a:tailEnd/>
            </a:ln>
          </p:spPr>
          <p:txBody>
            <a:bodyPr/>
            <a:lstStyle/>
            <a:p>
              <a:endParaRPr lang="en-GB"/>
            </a:p>
          </p:txBody>
        </p:sp>
        <p:sp>
          <p:nvSpPr>
            <p:cNvPr id="33116" name="Rectangle 385"/>
            <p:cNvSpPr>
              <a:spLocks noChangeArrowheads="1"/>
            </p:cNvSpPr>
            <p:nvPr/>
          </p:nvSpPr>
          <p:spPr bwMode="auto">
            <a:xfrm>
              <a:off x="5277" y="1443"/>
              <a:ext cx="161" cy="2"/>
            </a:xfrm>
            <a:prstGeom prst="rect">
              <a:avLst/>
            </a:prstGeom>
            <a:solidFill>
              <a:srgbClr val="000000"/>
            </a:solidFill>
            <a:ln w="9525">
              <a:noFill/>
              <a:miter lim="800000"/>
              <a:headEnd/>
              <a:tailEnd/>
            </a:ln>
          </p:spPr>
          <p:txBody>
            <a:bodyPr/>
            <a:lstStyle/>
            <a:p>
              <a:endParaRPr lang="en-GB"/>
            </a:p>
          </p:txBody>
        </p:sp>
        <p:sp>
          <p:nvSpPr>
            <p:cNvPr id="33117" name="Line 386"/>
            <p:cNvSpPr>
              <a:spLocks noChangeShapeType="1"/>
            </p:cNvSpPr>
            <p:nvPr/>
          </p:nvSpPr>
          <p:spPr bwMode="auto">
            <a:xfrm>
              <a:off x="5277" y="1443"/>
              <a:ext cx="161" cy="0"/>
            </a:xfrm>
            <a:prstGeom prst="line">
              <a:avLst/>
            </a:prstGeom>
            <a:noFill/>
            <a:ln w="0">
              <a:solidFill>
                <a:srgbClr val="000000"/>
              </a:solidFill>
              <a:round/>
              <a:headEnd/>
              <a:tailEnd/>
            </a:ln>
          </p:spPr>
          <p:txBody>
            <a:bodyPr/>
            <a:lstStyle/>
            <a:p>
              <a:endParaRPr lang="en-GB"/>
            </a:p>
          </p:txBody>
        </p:sp>
        <p:sp>
          <p:nvSpPr>
            <p:cNvPr id="33118" name="Rectangle 387"/>
            <p:cNvSpPr>
              <a:spLocks noChangeArrowheads="1"/>
            </p:cNvSpPr>
            <p:nvPr/>
          </p:nvSpPr>
          <p:spPr bwMode="auto">
            <a:xfrm>
              <a:off x="5438" y="1443"/>
              <a:ext cx="3" cy="2"/>
            </a:xfrm>
            <a:prstGeom prst="rect">
              <a:avLst/>
            </a:prstGeom>
            <a:solidFill>
              <a:srgbClr val="000000"/>
            </a:solidFill>
            <a:ln w="9525">
              <a:noFill/>
              <a:miter lim="800000"/>
              <a:headEnd/>
              <a:tailEnd/>
            </a:ln>
          </p:spPr>
          <p:txBody>
            <a:bodyPr/>
            <a:lstStyle/>
            <a:p>
              <a:endParaRPr lang="en-GB"/>
            </a:p>
          </p:txBody>
        </p:sp>
        <p:sp>
          <p:nvSpPr>
            <p:cNvPr id="33119" name="Line 388"/>
            <p:cNvSpPr>
              <a:spLocks noChangeShapeType="1"/>
            </p:cNvSpPr>
            <p:nvPr/>
          </p:nvSpPr>
          <p:spPr bwMode="auto">
            <a:xfrm>
              <a:off x="5438" y="1443"/>
              <a:ext cx="3" cy="0"/>
            </a:xfrm>
            <a:prstGeom prst="line">
              <a:avLst/>
            </a:prstGeom>
            <a:noFill/>
            <a:ln w="0">
              <a:solidFill>
                <a:srgbClr val="000000"/>
              </a:solidFill>
              <a:round/>
              <a:headEnd/>
              <a:tailEnd/>
            </a:ln>
          </p:spPr>
          <p:txBody>
            <a:bodyPr/>
            <a:lstStyle/>
            <a:p>
              <a:endParaRPr lang="en-GB"/>
            </a:p>
          </p:txBody>
        </p:sp>
        <p:sp>
          <p:nvSpPr>
            <p:cNvPr id="33120" name="Line 389"/>
            <p:cNvSpPr>
              <a:spLocks noChangeShapeType="1"/>
            </p:cNvSpPr>
            <p:nvPr/>
          </p:nvSpPr>
          <p:spPr bwMode="auto">
            <a:xfrm>
              <a:off x="5438" y="1443"/>
              <a:ext cx="0" cy="2"/>
            </a:xfrm>
            <a:prstGeom prst="line">
              <a:avLst/>
            </a:prstGeom>
            <a:noFill/>
            <a:ln w="0">
              <a:solidFill>
                <a:srgbClr val="000000"/>
              </a:solidFill>
              <a:round/>
              <a:headEnd/>
              <a:tailEnd/>
            </a:ln>
          </p:spPr>
          <p:txBody>
            <a:bodyPr/>
            <a:lstStyle/>
            <a:p>
              <a:endParaRPr lang="en-GB"/>
            </a:p>
          </p:txBody>
        </p:sp>
        <p:sp>
          <p:nvSpPr>
            <p:cNvPr id="33121" name="Rectangle 390"/>
            <p:cNvSpPr>
              <a:spLocks noChangeArrowheads="1"/>
            </p:cNvSpPr>
            <p:nvPr/>
          </p:nvSpPr>
          <p:spPr bwMode="auto">
            <a:xfrm>
              <a:off x="5441" y="1443"/>
              <a:ext cx="161" cy="2"/>
            </a:xfrm>
            <a:prstGeom prst="rect">
              <a:avLst/>
            </a:prstGeom>
            <a:solidFill>
              <a:srgbClr val="000000"/>
            </a:solidFill>
            <a:ln w="9525">
              <a:noFill/>
              <a:miter lim="800000"/>
              <a:headEnd/>
              <a:tailEnd/>
            </a:ln>
          </p:spPr>
          <p:txBody>
            <a:bodyPr/>
            <a:lstStyle/>
            <a:p>
              <a:endParaRPr lang="en-GB"/>
            </a:p>
          </p:txBody>
        </p:sp>
        <p:sp>
          <p:nvSpPr>
            <p:cNvPr id="33122" name="Line 391"/>
            <p:cNvSpPr>
              <a:spLocks noChangeShapeType="1"/>
            </p:cNvSpPr>
            <p:nvPr/>
          </p:nvSpPr>
          <p:spPr bwMode="auto">
            <a:xfrm>
              <a:off x="5441" y="1443"/>
              <a:ext cx="161" cy="0"/>
            </a:xfrm>
            <a:prstGeom prst="line">
              <a:avLst/>
            </a:prstGeom>
            <a:noFill/>
            <a:ln w="0">
              <a:solidFill>
                <a:srgbClr val="000000"/>
              </a:solidFill>
              <a:round/>
              <a:headEnd/>
              <a:tailEnd/>
            </a:ln>
          </p:spPr>
          <p:txBody>
            <a:bodyPr/>
            <a:lstStyle/>
            <a:p>
              <a:endParaRPr lang="en-GB"/>
            </a:p>
          </p:txBody>
        </p:sp>
        <p:sp>
          <p:nvSpPr>
            <p:cNvPr id="33123" name="Rectangle 392"/>
            <p:cNvSpPr>
              <a:spLocks noChangeArrowheads="1"/>
            </p:cNvSpPr>
            <p:nvPr/>
          </p:nvSpPr>
          <p:spPr bwMode="auto">
            <a:xfrm>
              <a:off x="5602" y="1443"/>
              <a:ext cx="2" cy="2"/>
            </a:xfrm>
            <a:prstGeom prst="rect">
              <a:avLst/>
            </a:prstGeom>
            <a:solidFill>
              <a:srgbClr val="000000"/>
            </a:solidFill>
            <a:ln w="9525">
              <a:noFill/>
              <a:miter lim="800000"/>
              <a:headEnd/>
              <a:tailEnd/>
            </a:ln>
          </p:spPr>
          <p:txBody>
            <a:bodyPr/>
            <a:lstStyle/>
            <a:p>
              <a:endParaRPr lang="en-GB"/>
            </a:p>
          </p:txBody>
        </p:sp>
        <p:sp>
          <p:nvSpPr>
            <p:cNvPr id="33124" name="Line 393"/>
            <p:cNvSpPr>
              <a:spLocks noChangeShapeType="1"/>
            </p:cNvSpPr>
            <p:nvPr/>
          </p:nvSpPr>
          <p:spPr bwMode="auto">
            <a:xfrm>
              <a:off x="5602" y="1443"/>
              <a:ext cx="2" cy="0"/>
            </a:xfrm>
            <a:prstGeom prst="line">
              <a:avLst/>
            </a:prstGeom>
            <a:noFill/>
            <a:ln w="0">
              <a:solidFill>
                <a:srgbClr val="000000"/>
              </a:solidFill>
              <a:round/>
              <a:headEnd/>
              <a:tailEnd/>
            </a:ln>
          </p:spPr>
          <p:txBody>
            <a:bodyPr/>
            <a:lstStyle/>
            <a:p>
              <a:endParaRPr lang="en-GB"/>
            </a:p>
          </p:txBody>
        </p:sp>
        <p:sp>
          <p:nvSpPr>
            <p:cNvPr id="33125" name="Line 394"/>
            <p:cNvSpPr>
              <a:spLocks noChangeShapeType="1"/>
            </p:cNvSpPr>
            <p:nvPr/>
          </p:nvSpPr>
          <p:spPr bwMode="auto">
            <a:xfrm>
              <a:off x="5602" y="1443"/>
              <a:ext cx="0" cy="2"/>
            </a:xfrm>
            <a:prstGeom prst="line">
              <a:avLst/>
            </a:prstGeom>
            <a:noFill/>
            <a:ln w="0">
              <a:solidFill>
                <a:srgbClr val="000000"/>
              </a:solidFill>
              <a:round/>
              <a:headEnd/>
              <a:tailEnd/>
            </a:ln>
          </p:spPr>
          <p:txBody>
            <a:bodyPr/>
            <a:lstStyle/>
            <a:p>
              <a:endParaRPr lang="en-GB"/>
            </a:p>
          </p:txBody>
        </p:sp>
        <p:sp>
          <p:nvSpPr>
            <p:cNvPr id="33126" name="Rectangle 395"/>
            <p:cNvSpPr>
              <a:spLocks noChangeArrowheads="1"/>
            </p:cNvSpPr>
            <p:nvPr/>
          </p:nvSpPr>
          <p:spPr bwMode="auto">
            <a:xfrm>
              <a:off x="5604" y="1443"/>
              <a:ext cx="162" cy="2"/>
            </a:xfrm>
            <a:prstGeom prst="rect">
              <a:avLst/>
            </a:prstGeom>
            <a:solidFill>
              <a:srgbClr val="000000"/>
            </a:solidFill>
            <a:ln w="9525">
              <a:noFill/>
              <a:miter lim="800000"/>
              <a:headEnd/>
              <a:tailEnd/>
            </a:ln>
          </p:spPr>
          <p:txBody>
            <a:bodyPr/>
            <a:lstStyle/>
            <a:p>
              <a:endParaRPr lang="en-GB"/>
            </a:p>
          </p:txBody>
        </p:sp>
        <p:sp>
          <p:nvSpPr>
            <p:cNvPr id="33127" name="Line 396"/>
            <p:cNvSpPr>
              <a:spLocks noChangeShapeType="1"/>
            </p:cNvSpPr>
            <p:nvPr/>
          </p:nvSpPr>
          <p:spPr bwMode="auto">
            <a:xfrm>
              <a:off x="5604" y="1443"/>
              <a:ext cx="162" cy="0"/>
            </a:xfrm>
            <a:prstGeom prst="line">
              <a:avLst/>
            </a:prstGeom>
            <a:noFill/>
            <a:ln w="0">
              <a:solidFill>
                <a:srgbClr val="000000"/>
              </a:solidFill>
              <a:round/>
              <a:headEnd/>
              <a:tailEnd/>
            </a:ln>
          </p:spPr>
          <p:txBody>
            <a:bodyPr/>
            <a:lstStyle/>
            <a:p>
              <a:endParaRPr lang="en-GB"/>
            </a:p>
          </p:txBody>
        </p:sp>
        <p:sp>
          <p:nvSpPr>
            <p:cNvPr id="33128" name="Rectangle 397"/>
            <p:cNvSpPr>
              <a:spLocks noChangeArrowheads="1"/>
            </p:cNvSpPr>
            <p:nvPr/>
          </p:nvSpPr>
          <p:spPr bwMode="auto">
            <a:xfrm>
              <a:off x="5766" y="1443"/>
              <a:ext cx="2" cy="2"/>
            </a:xfrm>
            <a:prstGeom prst="rect">
              <a:avLst/>
            </a:prstGeom>
            <a:solidFill>
              <a:srgbClr val="000000"/>
            </a:solidFill>
            <a:ln w="9525">
              <a:noFill/>
              <a:miter lim="800000"/>
              <a:headEnd/>
              <a:tailEnd/>
            </a:ln>
          </p:spPr>
          <p:txBody>
            <a:bodyPr/>
            <a:lstStyle/>
            <a:p>
              <a:endParaRPr lang="en-GB"/>
            </a:p>
          </p:txBody>
        </p:sp>
        <p:sp>
          <p:nvSpPr>
            <p:cNvPr id="33129" name="Line 398"/>
            <p:cNvSpPr>
              <a:spLocks noChangeShapeType="1"/>
            </p:cNvSpPr>
            <p:nvPr/>
          </p:nvSpPr>
          <p:spPr bwMode="auto">
            <a:xfrm>
              <a:off x="5766" y="1443"/>
              <a:ext cx="2" cy="0"/>
            </a:xfrm>
            <a:prstGeom prst="line">
              <a:avLst/>
            </a:prstGeom>
            <a:noFill/>
            <a:ln w="0">
              <a:solidFill>
                <a:srgbClr val="000000"/>
              </a:solidFill>
              <a:round/>
              <a:headEnd/>
              <a:tailEnd/>
            </a:ln>
          </p:spPr>
          <p:txBody>
            <a:bodyPr/>
            <a:lstStyle/>
            <a:p>
              <a:endParaRPr lang="en-GB"/>
            </a:p>
          </p:txBody>
        </p:sp>
        <p:sp>
          <p:nvSpPr>
            <p:cNvPr id="33130" name="Line 399"/>
            <p:cNvSpPr>
              <a:spLocks noChangeShapeType="1"/>
            </p:cNvSpPr>
            <p:nvPr/>
          </p:nvSpPr>
          <p:spPr bwMode="auto">
            <a:xfrm>
              <a:off x="5766" y="1443"/>
              <a:ext cx="0" cy="2"/>
            </a:xfrm>
            <a:prstGeom prst="line">
              <a:avLst/>
            </a:prstGeom>
            <a:noFill/>
            <a:ln w="0">
              <a:solidFill>
                <a:srgbClr val="000000"/>
              </a:solidFill>
              <a:round/>
              <a:headEnd/>
              <a:tailEnd/>
            </a:ln>
          </p:spPr>
          <p:txBody>
            <a:bodyPr/>
            <a:lstStyle/>
            <a:p>
              <a:endParaRPr lang="en-GB"/>
            </a:p>
          </p:txBody>
        </p:sp>
        <p:sp>
          <p:nvSpPr>
            <p:cNvPr id="33131" name="Rectangle 400"/>
            <p:cNvSpPr>
              <a:spLocks noChangeArrowheads="1"/>
            </p:cNvSpPr>
            <p:nvPr/>
          </p:nvSpPr>
          <p:spPr bwMode="auto">
            <a:xfrm>
              <a:off x="3308" y="1445"/>
              <a:ext cx="2" cy="113"/>
            </a:xfrm>
            <a:prstGeom prst="rect">
              <a:avLst/>
            </a:prstGeom>
            <a:solidFill>
              <a:srgbClr val="000000"/>
            </a:solidFill>
            <a:ln w="9525">
              <a:noFill/>
              <a:miter lim="800000"/>
              <a:headEnd/>
              <a:tailEnd/>
            </a:ln>
          </p:spPr>
          <p:txBody>
            <a:bodyPr/>
            <a:lstStyle/>
            <a:p>
              <a:endParaRPr lang="en-GB"/>
            </a:p>
          </p:txBody>
        </p:sp>
        <p:sp>
          <p:nvSpPr>
            <p:cNvPr id="33132" name="Line 401"/>
            <p:cNvSpPr>
              <a:spLocks noChangeShapeType="1"/>
            </p:cNvSpPr>
            <p:nvPr/>
          </p:nvSpPr>
          <p:spPr bwMode="auto">
            <a:xfrm>
              <a:off x="3308" y="1445"/>
              <a:ext cx="0" cy="113"/>
            </a:xfrm>
            <a:prstGeom prst="line">
              <a:avLst/>
            </a:prstGeom>
            <a:noFill/>
            <a:ln w="0">
              <a:solidFill>
                <a:srgbClr val="000000"/>
              </a:solidFill>
              <a:round/>
              <a:headEnd/>
              <a:tailEnd/>
            </a:ln>
          </p:spPr>
          <p:txBody>
            <a:bodyPr/>
            <a:lstStyle/>
            <a:p>
              <a:endParaRPr lang="en-GB"/>
            </a:p>
          </p:txBody>
        </p:sp>
        <p:sp>
          <p:nvSpPr>
            <p:cNvPr id="33133" name="Rectangle 402"/>
            <p:cNvSpPr>
              <a:spLocks noChangeArrowheads="1"/>
            </p:cNvSpPr>
            <p:nvPr/>
          </p:nvSpPr>
          <p:spPr bwMode="auto">
            <a:xfrm>
              <a:off x="3400" y="1445"/>
              <a:ext cx="2" cy="113"/>
            </a:xfrm>
            <a:prstGeom prst="rect">
              <a:avLst/>
            </a:prstGeom>
            <a:solidFill>
              <a:srgbClr val="000000"/>
            </a:solidFill>
            <a:ln w="9525">
              <a:noFill/>
              <a:miter lim="800000"/>
              <a:headEnd/>
              <a:tailEnd/>
            </a:ln>
          </p:spPr>
          <p:txBody>
            <a:bodyPr/>
            <a:lstStyle/>
            <a:p>
              <a:endParaRPr lang="en-GB"/>
            </a:p>
          </p:txBody>
        </p:sp>
        <p:sp>
          <p:nvSpPr>
            <p:cNvPr id="33134" name="Line 403"/>
            <p:cNvSpPr>
              <a:spLocks noChangeShapeType="1"/>
            </p:cNvSpPr>
            <p:nvPr/>
          </p:nvSpPr>
          <p:spPr bwMode="auto">
            <a:xfrm>
              <a:off x="3400" y="1445"/>
              <a:ext cx="0" cy="113"/>
            </a:xfrm>
            <a:prstGeom prst="line">
              <a:avLst/>
            </a:prstGeom>
            <a:noFill/>
            <a:ln w="0">
              <a:solidFill>
                <a:srgbClr val="000000"/>
              </a:solidFill>
              <a:round/>
              <a:headEnd/>
              <a:tailEnd/>
            </a:ln>
          </p:spPr>
          <p:txBody>
            <a:bodyPr/>
            <a:lstStyle/>
            <a:p>
              <a:endParaRPr lang="en-GB"/>
            </a:p>
          </p:txBody>
        </p:sp>
        <p:sp>
          <p:nvSpPr>
            <p:cNvPr id="33135" name="Rectangle 404"/>
            <p:cNvSpPr>
              <a:spLocks noChangeArrowheads="1"/>
            </p:cNvSpPr>
            <p:nvPr/>
          </p:nvSpPr>
          <p:spPr bwMode="auto">
            <a:xfrm>
              <a:off x="4081" y="1445"/>
              <a:ext cx="2" cy="113"/>
            </a:xfrm>
            <a:prstGeom prst="rect">
              <a:avLst/>
            </a:prstGeom>
            <a:solidFill>
              <a:srgbClr val="000000"/>
            </a:solidFill>
            <a:ln w="9525">
              <a:noFill/>
              <a:miter lim="800000"/>
              <a:headEnd/>
              <a:tailEnd/>
            </a:ln>
          </p:spPr>
          <p:txBody>
            <a:bodyPr/>
            <a:lstStyle/>
            <a:p>
              <a:endParaRPr lang="en-GB"/>
            </a:p>
          </p:txBody>
        </p:sp>
        <p:sp>
          <p:nvSpPr>
            <p:cNvPr id="33136" name="Line 405"/>
            <p:cNvSpPr>
              <a:spLocks noChangeShapeType="1"/>
            </p:cNvSpPr>
            <p:nvPr/>
          </p:nvSpPr>
          <p:spPr bwMode="auto">
            <a:xfrm>
              <a:off x="4081" y="1445"/>
              <a:ext cx="0" cy="113"/>
            </a:xfrm>
            <a:prstGeom prst="line">
              <a:avLst/>
            </a:prstGeom>
            <a:noFill/>
            <a:ln w="0">
              <a:solidFill>
                <a:srgbClr val="000000"/>
              </a:solidFill>
              <a:round/>
              <a:headEnd/>
              <a:tailEnd/>
            </a:ln>
          </p:spPr>
          <p:txBody>
            <a:bodyPr/>
            <a:lstStyle/>
            <a:p>
              <a:endParaRPr lang="en-GB"/>
            </a:p>
          </p:txBody>
        </p:sp>
        <p:sp>
          <p:nvSpPr>
            <p:cNvPr id="33137" name="Rectangle 406"/>
            <p:cNvSpPr>
              <a:spLocks noChangeArrowheads="1"/>
            </p:cNvSpPr>
            <p:nvPr/>
          </p:nvSpPr>
          <p:spPr bwMode="auto">
            <a:xfrm>
              <a:off x="5017" y="1445"/>
              <a:ext cx="2" cy="113"/>
            </a:xfrm>
            <a:prstGeom prst="rect">
              <a:avLst/>
            </a:prstGeom>
            <a:solidFill>
              <a:srgbClr val="000000"/>
            </a:solidFill>
            <a:ln w="9525">
              <a:noFill/>
              <a:miter lim="800000"/>
              <a:headEnd/>
              <a:tailEnd/>
            </a:ln>
          </p:spPr>
          <p:txBody>
            <a:bodyPr/>
            <a:lstStyle/>
            <a:p>
              <a:endParaRPr lang="en-GB"/>
            </a:p>
          </p:txBody>
        </p:sp>
        <p:sp>
          <p:nvSpPr>
            <p:cNvPr id="33138" name="Line 407"/>
            <p:cNvSpPr>
              <a:spLocks noChangeShapeType="1"/>
            </p:cNvSpPr>
            <p:nvPr/>
          </p:nvSpPr>
          <p:spPr bwMode="auto">
            <a:xfrm>
              <a:off x="5017" y="1445"/>
              <a:ext cx="0" cy="113"/>
            </a:xfrm>
            <a:prstGeom prst="line">
              <a:avLst/>
            </a:prstGeom>
            <a:noFill/>
            <a:ln w="0">
              <a:solidFill>
                <a:srgbClr val="000000"/>
              </a:solidFill>
              <a:round/>
              <a:headEnd/>
              <a:tailEnd/>
            </a:ln>
          </p:spPr>
          <p:txBody>
            <a:bodyPr/>
            <a:lstStyle/>
            <a:p>
              <a:endParaRPr lang="en-GB"/>
            </a:p>
          </p:txBody>
        </p:sp>
        <p:sp>
          <p:nvSpPr>
            <p:cNvPr id="33139" name="Rectangle 408"/>
            <p:cNvSpPr>
              <a:spLocks noChangeArrowheads="1"/>
            </p:cNvSpPr>
            <p:nvPr/>
          </p:nvSpPr>
          <p:spPr bwMode="auto">
            <a:xfrm>
              <a:off x="5274" y="1445"/>
              <a:ext cx="3" cy="113"/>
            </a:xfrm>
            <a:prstGeom prst="rect">
              <a:avLst/>
            </a:prstGeom>
            <a:solidFill>
              <a:srgbClr val="000000"/>
            </a:solidFill>
            <a:ln w="9525">
              <a:noFill/>
              <a:miter lim="800000"/>
              <a:headEnd/>
              <a:tailEnd/>
            </a:ln>
          </p:spPr>
          <p:txBody>
            <a:bodyPr/>
            <a:lstStyle/>
            <a:p>
              <a:endParaRPr lang="en-GB"/>
            </a:p>
          </p:txBody>
        </p:sp>
        <p:sp>
          <p:nvSpPr>
            <p:cNvPr id="33140" name="Line 409"/>
            <p:cNvSpPr>
              <a:spLocks noChangeShapeType="1"/>
            </p:cNvSpPr>
            <p:nvPr/>
          </p:nvSpPr>
          <p:spPr bwMode="auto">
            <a:xfrm>
              <a:off x="5274" y="1445"/>
              <a:ext cx="0" cy="113"/>
            </a:xfrm>
            <a:prstGeom prst="line">
              <a:avLst/>
            </a:prstGeom>
            <a:noFill/>
            <a:ln w="0">
              <a:solidFill>
                <a:srgbClr val="000000"/>
              </a:solidFill>
              <a:round/>
              <a:headEnd/>
              <a:tailEnd/>
            </a:ln>
          </p:spPr>
          <p:txBody>
            <a:bodyPr/>
            <a:lstStyle/>
            <a:p>
              <a:endParaRPr lang="en-GB"/>
            </a:p>
          </p:txBody>
        </p:sp>
        <p:sp>
          <p:nvSpPr>
            <p:cNvPr id="33141" name="Rectangle 410"/>
            <p:cNvSpPr>
              <a:spLocks noChangeArrowheads="1"/>
            </p:cNvSpPr>
            <p:nvPr/>
          </p:nvSpPr>
          <p:spPr bwMode="auto">
            <a:xfrm>
              <a:off x="5438" y="1445"/>
              <a:ext cx="3" cy="113"/>
            </a:xfrm>
            <a:prstGeom prst="rect">
              <a:avLst/>
            </a:prstGeom>
            <a:solidFill>
              <a:srgbClr val="000000"/>
            </a:solidFill>
            <a:ln w="9525">
              <a:noFill/>
              <a:miter lim="800000"/>
              <a:headEnd/>
              <a:tailEnd/>
            </a:ln>
          </p:spPr>
          <p:txBody>
            <a:bodyPr/>
            <a:lstStyle/>
            <a:p>
              <a:endParaRPr lang="en-GB"/>
            </a:p>
          </p:txBody>
        </p:sp>
        <p:sp>
          <p:nvSpPr>
            <p:cNvPr id="33142" name="Line 411"/>
            <p:cNvSpPr>
              <a:spLocks noChangeShapeType="1"/>
            </p:cNvSpPr>
            <p:nvPr/>
          </p:nvSpPr>
          <p:spPr bwMode="auto">
            <a:xfrm>
              <a:off x="5438" y="1445"/>
              <a:ext cx="0" cy="113"/>
            </a:xfrm>
            <a:prstGeom prst="line">
              <a:avLst/>
            </a:prstGeom>
            <a:noFill/>
            <a:ln w="0">
              <a:solidFill>
                <a:srgbClr val="000000"/>
              </a:solidFill>
              <a:round/>
              <a:headEnd/>
              <a:tailEnd/>
            </a:ln>
          </p:spPr>
          <p:txBody>
            <a:bodyPr/>
            <a:lstStyle/>
            <a:p>
              <a:endParaRPr lang="en-GB"/>
            </a:p>
          </p:txBody>
        </p:sp>
        <p:sp>
          <p:nvSpPr>
            <p:cNvPr id="33143" name="Rectangle 412"/>
            <p:cNvSpPr>
              <a:spLocks noChangeArrowheads="1"/>
            </p:cNvSpPr>
            <p:nvPr/>
          </p:nvSpPr>
          <p:spPr bwMode="auto">
            <a:xfrm>
              <a:off x="5602" y="1445"/>
              <a:ext cx="2" cy="113"/>
            </a:xfrm>
            <a:prstGeom prst="rect">
              <a:avLst/>
            </a:prstGeom>
            <a:solidFill>
              <a:srgbClr val="000000"/>
            </a:solidFill>
            <a:ln w="9525">
              <a:noFill/>
              <a:miter lim="800000"/>
              <a:headEnd/>
              <a:tailEnd/>
            </a:ln>
          </p:spPr>
          <p:txBody>
            <a:bodyPr/>
            <a:lstStyle/>
            <a:p>
              <a:endParaRPr lang="en-GB"/>
            </a:p>
          </p:txBody>
        </p:sp>
        <p:sp>
          <p:nvSpPr>
            <p:cNvPr id="33144" name="Line 413"/>
            <p:cNvSpPr>
              <a:spLocks noChangeShapeType="1"/>
            </p:cNvSpPr>
            <p:nvPr/>
          </p:nvSpPr>
          <p:spPr bwMode="auto">
            <a:xfrm>
              <a:off x="5602" y="1445"/>
              <a:ext cx="0" cy="113"/>
            </a:xfrm>
            <a:prstGeom prst="line">
              <a:avLst/>
            </a:prstGeom>
            <a:noFill/>
            <a:ln w="0">
              <a:solidFill>
                <a:srgbClr val="000000"/>
              </a:solidFill>
              <a:round/>
              <a:headEnd/>
              <a:tailEnd/>
            </a:ln>
          </p:spPr>
          <p:txBody>
            <a:bodyPr/>
            <a:lstStyle/>
            <a:p>
              <a:endParaRPr lang="en-GB"/>
            </a:p>
          </p:txBody>
        </p:sp>
        <p:sp>
          <p:nvSpPr>
            <p:cNvPr id="33145" name="Rectangle 414"/>
            <p:cNvSpPr>
              <a:spLocks noChangeArrowheads="1"/>
            </p:cNvSpPr>
            <p:nvPr/>
          </p:nvSpPr>
          <p:spPr bwMode="auto">
            <a:xfrm>
              <a:off x="5766" y="1445"/>
              <a:ext cx="2" cy="113"/>
            </a:xfrm>
            <a:prstGeom prst="rect">
              <a:avLst/>
            </a:prstGeom>
            <a:solidFill>
              <a:srgbClr val="000000"/>
            </a:solidFill>
            <a:ln w="9525">
              <a:noFill/>
              <a:miter lim="800000"/>
              <a:headEnd/>
              <a:tailEnd/>
            </a:ln>
          </p:spPr>
          <p:txBody>
            <a:bodyPr/>
            <a:lstStyle/>
            <a:p>
              <a:endParaRPr lang="en-GB"/>
            </a:p>
          </p:txBody>
        </p:sp>
        <p:sp>
          <p:nvSpPr>
            <p:cNvPr id="33146" name="Line 415"/>
            <p:cNvSpPr>
              <a:spLocks noChangeShapeType="1"/>
            </p:cNvSpPr>
            <p:nvPr/>
          </p:nvSpPr>
          <p:spPr bwMode="auto">
            <a:xfrm>
              <a:off x="5766" y="1445"/>
              <a:ext cx="0" cy="113"/>
            </a:xfrm>
            <a:prstGeom prst="line">
              <a:avLst/>
            </a:prstGeom>
            <a:noFill/>
            <a:ln w="0">
              <a:solidFill>
                <a:srgbClr val="000000"/>
              </a:solidFill>
              <a:round/>
              <a:headEnd/>
              <a:tailEnd/>
            </a:ln>
          </p:spPr>
          <p:txBody>
            <a:bodyPr/>
            <a:lstStyle/>
            <a:p>
              <a:endParaRPr lang="en-GB"/>
            </a:p>
          </p:txBody>
        </p:sp>
        <p:sp>
          <p:nvSpPr>
            <p:cNvPr id="33147" name="Rectangle 416"/>
            <p:cNvSpPr>
              <a:spLocks noChangeArrowheads="1"/>
            </p:cNvSpPr>
            <p:nvPr/>
          </p:nvSpPr>
          <p:spPr bwMode="auto">
            <a:xfrm>
              <a:off x="3321" y="159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148" name="Rectangle 417"/>
            <p:cNvSpPr>
              <a:spLocks noChangeArrowheads="1"/>
            </p:cNvSpPr>
            <p:nvPr/>
          </p:nvSpPr>
          <p:spPr bwMode="auto">
            <a:xfrm>
              <a:off x="3413" y="1562"/>
              <a:ext cx="64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Stellfläche für Material ist nicht</a:t>
              </a:r>
              <a:endParaRPr lang="de-DE"/>
            </a:p>
          </p:txBody>
        </p:sp>
        <p:sp>
          <p:nvSpPr>
            <p:cNvPr id="33149" name="Rectangle 418"/>
            <p:cNvSpPr>
              <a:spLocks noChangeArrowheads="1"/>
            </p:cNvSpPr>
            <p:nvPr/>
          </p:nvSpPr>
          <p:spPr bwMode="auto">
            <a:xfrm>
              <a:off x="3413" y="1610"/>
              <a:ext cx="2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abgezeichnet</a:t>
              </a:r>
              <a:endParaRPr lang="de-DE"/>
            </a:p>
          </p:txBody>
        </p:sp>
        <p:sp>
          <p:nvSpPr>
            <p:cNvPr id="33150" name="Rectangle 419"/>
            <p:cNvSpPr>
              <a:spLocks noChangeArrowheads="1"/>
            </p:cNvSpPr>
            <p:nvPr/>
          </p:nvSpPr>
          <p:spPr bwMode="auto">
            <a:xfrm>
              <a:off x="4093" y="1610"/>
              <a:ext cx="24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Abzeichnen</a:t>
              </a:r>
              <a:endParaRPr lang="de-DE"/>
            </a:p>
          </p:txBody>
        </p:sp>
        <p:sp>
          <p:nvSpPr>
            <p:cNvPr id="33151" name="Rectangle 420"/>
            <p:cNvSpPr>
              <a:spLocks noChangeArrowheads="1"/>
            </p:cNvSpPr>
            <p:nvPr/>
          </p:nvSpPr>
          <p:spPr bwMode="auto">
            <a:xfrm>
              <a:off x="5030" y="161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152" name="Rectangle 421"/>
            <p:cNvSpPr>
              <a:spLocks noChangeArrowheads="1"/>
            </p:cNvSpPr>
            <p:nvPr/>
          </p:nvSpPr>
          <p:spPr bwMode="auto">
            <a:xfrm>
              <a:off x="5287" y="161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28</a:t>
              </a:r>
              <a:endParaRPr lang="de-DE"/>
            </a:p>
          </p:txBody>
        </p:sp>
        <p:grpSp>
          <p:nvGrpSpPr>
            <p:cNvPr id="33153" name="Group 422"/>
            <p:cNvGrpSpPr>
              <a:grpSpLocks/>
            </p:cNvGrpSpPr>
            <p:nvPr/>
          </p:nvGrpSpPr>
          <p:grpSpPr bwMode="auto">
            <a:xfrm>
              <a:off x="5472" y="1564"/>
              <a:ext cx="114" cy="113"/>
              <a:chOff x="5472" y="1564"/>
              <a:chExt cx="114" cy="113"/>
            </a:xfrm>
          </p:grpSpPr>
          <p:grpSp>
            <p:nvGrpSpPr>
              <p:cNvPr id="33530" name="Group 423"/>
              <p:cNvGrpSpPr>
                <a:grpSpLocks/>
              </p:cNvGrpSpPr>
              <p:nvPr/>
            </p:nvGrpSpPr>
            <p:grpSpPr bwMode="auto">
              <a:xfrm>
                <a:off x="5472" y="1564"/>
                <a:ext cx="59" cy="57"/>
                <a:chOff x="5472" y="1564"/>
                <a:chExt cx="59" cy="57"/>
              </a:xfrm>
            </p:grpSpPr>
            <p:sp>
              <p:nvSpPr>
                <p:cNvPr id="33541" name="Freeform 424"/>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1 w 116"/>
                    <a:gd name="T19" fmla="*/ 1 h 114"/>
                    <a:gd name="T20" fmla="*/ 1 w 116"/>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6"/>
                    <a:gd name="T34" fmla="*/ 0 h 114"/>
                    <a:gd name="T35" fmla="*/ 116 w 116"/>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6" h="114">
                      <a:moveTo>
                        <a:pt x="116" y="0"/>
                      </a:moveTo>
                      <a:lnTo>
                        <a:pt x="93" y="3"/>
                      </a:lnTo>
                      <a:lnTo>
                        <a:pt x="71" y="10"/>
                      </a:lnTo>
                      <a:lnTo>
                        <a:pt x="51" y="20"/>
                      </a:lnTo>
                      <a:lnTo>
                        <a:pt x="34" y="33"/>
                      </a:lnTo>
                      <a:lnTo>
                        <a:pt x="20" y="51"/>
                      </a:lnTo>
                      <a:lnTo>
                        <a:pt x="9" y="70"/>
                      </a:lnTo>
                      <a:lnTo>
                        <a:pt x="3" y="91"/>
                      </a:lnTo>
                      <a:lnTo>
                        <a:pt x="0" y="114"/>
                      </a:lnTo>
                      <a:lnTo>
                        <a:pt x="116" y="114"/>
                      </a:lnTo>
                      <a:lnTo>
                        <a:pt x="116" y="0"/>
                      </a:lnTo>
                      <a:close/>
                    </a:path>
                  </a:pathLst>
                </a:custGeom>
                <a:solidFill>
                  <a:srgbClr val="000000"/>
                </a:solidFill>
                <a:ln w="9525">
                  <a:noFill/>
                  <a:round/>
                  <a:headEnd/>
                  <a:tailEnd/>
                </a:ln>
              </p:spPr>
              <p:txBody>
                <a:bodyPr/>
                <a:lstStyle/>
                <a:p>
                  <a:endParaRPr lang="en-GB"/>
                </a:p>
              </p:txBody>
            </p:sp>
            <p:sp>
              <p:nvSpPr>
                <p:cNvPr id="33542" name="Freeform 425"/>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grpSp>
          <p:sp>
            <p:nvSpPr>
              <p:cNvPr id="33531" name="Freeform 426"/>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32" name="Freeform 427"/>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33" name="Freeform 428"/>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34" name="Group 429"/>
              <p:cNvGrpSpPr>
                <a:grpSpLocks/>
              </p:cNvGrpSpPr>
              <p:nvPr/>
            </p:nvGrpSpPr>
            <p:grpSpPr bwMode="auto">
              <a:xfrm>
                <a:off x="5472" y="1619"/>
                <a:ext cx="57" cy="58"/>
                <a:chOff x="5472" y="1619"/>
                <a:chExt cx="57" cy="58"/>
              </a:xfrm>
            </p:grpSpPr>
            <p:sp>
              <p:nvSpPr>
                <p:cNvPr id="33539" name="Freeform 430"/>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40" name="Freeform 431"/>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35" name="Freeform 432"/>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36" name="Freeform 433"/>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37" name="Line 434"/>
              <p:cNvSpPr>
                <a:spLocks noChangeShapeType="1"/>
              </p:cNvSpPr>
              <p:nvPr/>
            </p:nvSpPr>
            <p:spPr bwMode="auto">
              <a:xfrm>
                <a:off x="5529" y="1564"/>
                <a:ext cx="0" cy="112"/>
              </a:xfrm>
              <a:prstGeom prst="line">
                <a:avLst/>
              </a:prstGeom>
              <a:noFill/>
              <a:ln w="1588">
                <a:solidFill>
                  <a:srgbClr val="000000"/>
                </a:solidFill>
                <a:round/>
                <a:headEnd/>
                <a:tailEnd/>
              </a:ln>
            </p:spPr>
            <p:txBody>
              <a:bodyPr/>
              <a:lstStyle/>
              <a:p>
                <a:endParaRPr lang="en-GB"/>
              </a:p>
            </p:txBody>
          </p:sp>
          <p:sp>
            <p:nvSpPr>
              <p:cNvPr id="33538" name="Line 435"/>
              <p:cNvSpPr>
                <a:spLocks noChangeShapeType="1"/>
              </p:cNvSpPr>
              <p:nvPr/>
            </p:nvSpPr>
            <p:spPr bwMode="auto">
              <a:xfrm>
                <a:off x="5473" y="1620"/>
                <a:ext cx="112" cy="0"/>
              </a:xfrm>
              <a:prstGeom prst="line">
                <a:avLst/>
              </a:prstGeom>
              <a:noFill/>
              <a:ln w="1588">
                <a:solidFill>
                  <a:srgbClr val="000000"/>
                </a:solidFill>
                <a:round/>
                <a:headEnd/>
                <a:tailEnd/>
              </a:ln>
            </p:spPr>
            <p:txBody>
              <a:bodyPr/>
              <a:lstStyle/>
              <a:p>
                <a:endParaRPr lang="en-GB"/>
              </a:p>
            </p:txBody>
          </p:sp>
        </p:grpSp>
        <p:sp>
          <p:nvSpPr>
            <p:cNvPr id="33154" name="Rectangle 436"/>
            <p:cNvSpPr>
              <a:spLocks noChangeArrowheads="1"/>
            </p:cNvSpPr>
            <p:nvPr/>
          </p:nvSpPr>
          <p:spPr bwMode="auto">
            <a:xfrm>
              <a:off x="5639" y="156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155" name="Rectangle 437"/>
            <p:cNvSpPr>
              <a:spLocks noChangeArrowheads="1"/>
            </p:cNvSpPr>
            <p:nvPr/>
          </p:nvSpPr>
          <p:spPr bwMode="auto">
            <a:xfrm>
              <a:off x="5639" y="1600"/>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3156" name="Rectangle 438"/>
            <p:cNvSpPr>
              <a:spLocks noChangeArrowheads="1"/>
            </p:cNvSpPr>
            <p:nvPr/>
          </p:nvSpPr>
          <p:spPr bwMode="auto">
            <a:xfrm>
              <a:off x="3308" y="1558"/>
              <a:ext cx="2" cy="2"/>
            </a:xfrm>
            <a:prstGeom prst="rect">
              <a:avLst/>
            </a:prstGeom>
            <a:solidFill>
              <a:srgbClr val="000000"/>
            </a:solidFill>
            <a:ln w="9525">
              <a:noFill/>
              <a:miter lim="800000"/>
              <a:headEnd/>
              <a:tailEnd/>
            </a:ln>
          </p:spPr>
          <p:txBody>
            <a:bodyPr/>
            <a:lstStyle/>
            <a:p>
              <a:endParaRPr lang="en-GB"/>
            </a:p>
          </p:txBody>
        </p:sp>
        <p:sp>
          <p:nvSpPr>
            <p:cNvPr id="33157" name="Line 439"/>
            <p:cNvSpPr>
              <a:spLocks noChangeShapeType="1"/>
            </p:cNvSpPr>
            <p:nvPr/>
          </p:nvSpPr>
          <p:spPr bwMode="auto">
            <a:xfrm>
              <a:off x="3308" y="1558"/>
              <a:ext cx="2" cy="0"/>
            </a:xfrm>
            <a:prstGeom prst="line">
              <a:avLst/>
            </a:prstGeom>
            <a:noFill/>
            <a:ln w="0">
              <a:solidFill>
                <a:srgbClr val="000000"/>
              </a:solidFill>
              <a:round/>
              <a:headEnd/>
              <a:tailEnd/>
            </a:ln>
          </p:spPr>
          <p:txBody>
            <a:bodyPr/>
            <a:lstStyle/>
            <a:p>
              <a:endParaRPr lang="en-GB"/>
            </a:p>
          </p:txBody>
        </p:sp>
        <p:sp>
          <p:nvSpPr>
            <p:cNvPr id="33158" name="Line 440"/>
            <p:cNvSpPr>
              <a:spLocks noChangeShapeType="1"/>
            </p:cNvSpPr>
            <p:nvPr/>
          </p:nvSpPr>
          <p:spPr bwMode="auto">
            <a:xfrm>
              <a:off x="3308" y="1558"/>
              <a:ext cx="0" cy="2"/>
            </a:xfrm>
            <a:prstGeom prst="line">
              <a:avLst/>
            </a:prstGeom>
            <a:noFill/>
            <a:ln w="0">
              <a:solidFill>
                <a:srgbClr val="000000"/>
              </a:solidFill>
              <a:round/>
              <a:headEnd/>
              <a:tailEnd/>
            </a:ln>
          </p:spPr>
          <p:txBody>
            <a:bodyPr/>
            <a:lstStyle/>
            <a:p>
              <a:endParaRPr lang="en-GB"/>
            </a:p>
          </p:txBody>
        </p:sp>
        <p:sp>
          <p:nvSpPr>
            <p:cNvPr id="33159" name="Rectangle 441"/>
            <p:cNvSpPr>
              <a:spLocks noChangeArrowheads="1"/>
            </p:cNvSpPr>
            <p:nvPr/>
          </p:nvSpPr>
          <p:spPr bwMode="auto">
            <a:xfrm>
              <a:off x="3310" y="1558"/>
              <a:ext cx="90" cy="2"/>
            </a:xfrm>
            <a:prstGeom prst="rect">
              <a:avLst/>
            </a:prstGeom>
            <a:solidFill>
              <a:srgbClr val="000000"/>
            </a:solidFill>
            <a:ln w="9525">
              <a:noFill/>
              <a:miter lim="800000"/>
              <a:headEnd/>
              <a:tailEnd/>
            </a:ln>
          </p:spPr>
          <p:txBody>
            <a:bodyPr/>
            <a:lstStyle/>
            <a:p>
              <a:endParaRPr lang="en-GB"/>
            </a:p>
          </p:txBody>
        </p:sp>
        <p:sp>
          <p:nvSpPr>
            <p:cNvPr id="33160" name="Line 442"/>
            <p:cNvSpPr>
              <a:spLocks noChangeShapeType="1"/>
            </p:cNvSpPr>
            <p:nvPr/>
          </p:nvSpPr>
          <p:spPr bwMode="auto">
            <a:xfrm>
              <a:off x="3310" y="1558"/>
              <a:ext cx="90" cy="0"/>
            </a:xfrm>
            <a:prstGeom prst="line">
              <a:avLst/>
            </a:prstGeom>
            <a:noFill/>
            <a:ln w="0">
              <a:solidFill>
                <a:srgbClr val="000000"/>
              </a:solidFill>
              <a:round/>
              <a:headEnd/>
              <a:tailEnd/>
            </a:ln>
          </p:spPr>
          <p:txBody>
            <a:bodyPr/>
            <a:lstStyle/>
            <a:p>
              <a:endParaRPr lang="en-GB"/>
            </a:p>
          </p:txBody>
        </p:sp>
        <p:sp>
          <p:nvSpPr>
            <p:cNvPr id="33161" name="Rectangle 443"/>
            <p:cNvSpPr>
              <a:spLocks noChangeArrowheads="1"/>
            </p:cNvSpPr>
            <p:nvPr/>
          </p:nvSpPr>
          <p:spPr bwMode="auto">
            <a:xfrm>
              <a:off x="3400" y="1558"/>
              <a:ext cx="2" cy="2"/>
            </a:xfrm>
            <a:prstGeom prst="rect">
              <a:avLst/>
            </a:prstGeom>
            <a:solidFill>
              <a:srgbClr val="000000"/>
            </a:solidFill>
            <a:ln w="9525">
              <a:noFill/>
              <a:miter lim="800000"/>
              <a:headEnd/>
              <a:tailEnd/>
            </a:ln>
          </p:spPr>
          <p:txBody>
            <a:bodyPr/>
            <a:lstStyle/>
            <a:p>
              <a:endParaRPr lang="en-GB"/>
            </a:p>
          </p:txBody>
        </p:sp>
        <p:sp>
          <p:nvSpPr>
            <p:cNvPr id="33162" name="Line 444"/>
            <p:cNvSpPr>
              <a:spLocks noChangeShapeType="1"/>
            </p:cNvSpPr>
            <p:nvPr/>
          </p:nvSpPr>
          <p:spPr bwMode="auto">
            <a:xfrm>
              <a:off x="3400" y="1558"/>
              <a:ext cx="2" cy="0"/>
            </a:xfrm>
            <a:prstGeom prst="line">
              <a:avLst/>
            </a:prstGeom>
            <a:noFill/>
            <a:ln w="0">
              <a:solidFill>
                <a:srgbClr val="000000"/>
              </a:solidFill>
              <a:round/>
              <a:headEnd/>
              <a:tailEnd/>
            </a:ln>
          </p:spPr>
          <p:txBody>
            <a:bodyPr/>
            <a:lstStyle/>
            <a:p>
              <a:endParaRPr lang="en-GB"/>
            </a:p>
          </p:txBody>
        </p:sp>
        <p:sp>
          <p:nvSpPr>
            <p:cNvPr id="33163" name="Line 445"/>
            <p:cNvSpPr>
              <a:spLocks noChangeShapeType="1"/>
            </p:cNvSpPr>
            <p:nvPr/>
          </p:nvSpPr>
          <p:spPr bwMode="auto">
            <a:xfrm>
              <a:off x="3400" y="1558"/>
              <a:ext cx="0" cy="2"/>
            </a:xfrm>
            <a:prstGeom prst="line">
              <a:avLst/>
            </a:prstGeom>
            <a:noFill/>
            <a:ln w="0">
              <a:solidFill>
                <a:srgbClr val="000000"/>
              </a:solidFill>
              <a:round/>
              <a:headEnd/>
              <a:tailEnd/>
            </a:ln>
          </p:spPr>
          <p:txBody>
            <a:bodyPr/>
            <a:lstStyle/>
            <a:p>
              <a:endParaRPr lang="en-GB"/>
            </a:p>
          </p:txBody>
        </p:sp>
        <p:sp>
          <p:nvSpPr>
            <p:cNvPr id="33164" name="Rectangle 446"/>
            <p:cNvSpPr>
              <a:spLocks noChangeArrowheads="1"/>
            </p:cNvSpPr>
            <p:nvPr/>
          </p:nvSpPr>
          <p:spPr bwMode="auto">
            <a:xfrm>
              <a:off x="3402" y="1558"/>
              <a:ext cx="679" cy="2"/>
            </a:xfrm>
            <a:prstGeom prst="rect">
              <a:avLst/>
            </a:prstGeom>
            <a:solidFill>
              <a:srgbClr val="000000"/>
            </a:solidFill>
            <a:ln w="9525">
              <a:noFill/>
              <a:miter lim="800000"/>
              <a:headEnd/>
              <a:tailEnd/>
            </a:ln>
          </p:spPr>
          <p:txBody>
            <a:bodyPr/>
            <a:lstStyle/>
            <a:p>
              <a:endParaRPr lang="en-GB"/>
            </a:p>
          </p:txBody>
        </p:sp>
        <p:sp>
          <p:nvSpPr>
            <p:cNvPr id="33165" name="Line 447"/>
            <p:cNvSpPr>
              <a:spLocks noChangeShapeType="1"/>
            </p:cNvSpPr>
            <p:nvPr/>
          </p:nvSpPr>
          <p:spPr bwMode="auto">
            <a:xfrm>
              <a:off x="3402" y="1558"/>
              <a:ext cx="679" cy="0"/>
            </a:xfrm>
            <a:prstGeom prst="line">
              <a:avLst/>
            </a:prstGeom>
            <a:noFill/>
            <a:ln w="0">
              <a:solidFill>
                <a:srgbClr val="000000"/>
              </a:solidFill>
              <a:round/>
              <a:headEnd/>
              <a:tailEnd/>
            </a:ln>
          </p:spPr>
          <p:txBody>
            <a:bodyPr/>
            <a:lstStyle/>
            <a:p>
              <a:endParaRPr lang="en-GB"/>
            </a:p>
          </p:txBody>
        </p:sp>
        <p:sp>
          <p:nvSpPr>
            <p:cNvPr id="33166" name="Rectangle 448"/>
            <p:cNvSpPr>
              <a:spLocks noChangeArrowheads="1"/>
            </p:cNvSpPr>
            <p:nvPr/>
          </p:nvSpPr>
          <p:spPr bwMode="auto">
            <a:xfrm>
              <a:off x="4081" y="1558"/>
              <a:ext cx="2" cy="2"/>
            </a:xfrm>
            <a:prstGeom prst="rect">
              <a:avLst/>
            </a:prstGeom>
            <a:solidFill>
              <a:srgbClr val="000000"/>
            </a:solidFill>
            <a:ln w="9525">
              <a:noFill/>
              <a:miter lim="800000"/>
              <a:headEnd/>
              <a:tailEnd/>
            </a:ln>
          </p:spPr>
          <p:txBody>
            <a:bodyPr/>
            <a:lstStyle/>
            <a:p>
              <a:endParaRPr lang="en-GB"/>
            </a:p>
          </p:txBody>
        </p:sp>
        <p:sp>
          <p:nvSpPr>
            <p:cNvPr id="33167" name="Line 449"/>
            <p:cNvSpPr>
              <a:spLocks noChangeShapeType="1"/>
            </p:cNvSpPr>
            <p:nvPr/>
          </p:nvSpPr>
          <p:spPr bwMode="auto">
            <a:xfrm>
              <a:off x="4081" y="1558"/>
              <a:ext cx="2" cy="0"/>
            </a:xfrm>
            <a:prstGeom prst="line">
              <a:avLst/>
            </a:prstGeom>
            <a:noFill/>
            <a:ln w="0">
              <a:solidFill>
                <a:srgbClr val="000000"/>
              </a:solidFill>
              <a:round/>
              <a:headEnd/>
              <a:tailEnd/>
            </a:ln>
          </p:spPr>
          <p:txBody>
            <a:bodyPr/>
            <a:lstStyle/>
            <a:p>
              <a:endParaRPr lang="en-GB"/>
            </a:p>
          </p:txBody>
        </p:sp>
        <p:sp>
          <p:nvSpPr>
            <p:cNvPr id="33168" name="Line 450"/>
            <p:cNvSpPr>
              <a:spLocks noChangeShapeType="1"/>
            </p:cNvSpPr>
            <p:nvPr/>
          </p:nvSpPr>
          <p:spPr bwMode="auto">
            <a:xfrm>
              <a:off x="4081" y="1558"/>
              <a:ext cx="0" cy="2"/>
            </a:xfrm>
            <a:prstGeom prst="line">
              <a:avLst/>
            </a:prstGeom>
            <a:noFill/>
            <a:ln w="0">
              <a:solidFill>
                <a:srgbClr val="000000"/>
              </a:solidFill>
              <a:round/>
              <a:headEnd/>
              <a:tailEnd/>
            </a:ln>
          </p:spPr>
          <p:txBody>
            <a:bodyPr/>
            <a:lstStyle/>
            <a:p>
              <a:endParaRPr lang="en-GB"/>
            </a:p>
          </p:txBody>
        </p:sp>
        <p:sp>
          <p:nvSpPr>
            <p:cNvPr id="33169" name="Rectangle 451"/>
            <p:cNvSpPr>
              <a:spLocks noChangeArrowheads="1"/>
            </p:cNvSpPr>
            <p:nvPr/>
          </p:nvSpPr>
          <p:spPr bwMode="auto">
            <a:xfrm>
              <a:off x="4083" y="1558"/>
              <a:ext cx="934" cy="2"/>
            </a:xfrm>
            <a:prstGeom prst="rect">
              <a:avLst/>
            </a:prstGeom>
            <a:solidFill>
              <a:srgbClr val="000000"/>
            </a:solidFill>
            <a:ln w="9525">
              <a:noFill/>
              <a:miter lim="800000"/>
              <a:headEnd/>
              <a:tailEnd/>
            </a:ln>
          </p:spPr>
          <p:txBody>
            <a:bodyPr/>
            <a:lstStyle/>
            <a:p>
              <a:endParaRPr lang="en-GB"/>
            </a:p>
          </p:txBody>
        </p:sp>
        <p:sp>
          <p:nvSpPr>
            <p:cNvPr id="33170" name="Line 452"/>
            <p:cNvSpPr>
              <a:spLocks noChangeShapeType="1"/>
            </p:cNvSpPr>
            <p:nvPr/>
          </p:nvSpPr>
          <p:spPr bwMode="auto">
            <a:xfrm>
              <a:off x="4083" y="1558"/>
              <a:ext cx="934" cy="0"/>
            </a:xfrm>
            <a:prstGeom prst="line">
              <a:avLst/>
            </a:prstGeom>
            <a:noFill/>
            <a:ln w="0">
              <a:solidFill>
                <a:srgbClr val="000000"/>
              </a:solidFill>
              <a:round/>
              <a:headEnd/>
              <a:tailEnd/>
            </a:ln>
          </p:spPr>
          <p:txBody>
            <a:bodyPr/>
            <a:lstStyle/>
            <a:p>
              <a:endParaRPr lang="en-GB"/>
            </a:p>
          </p:txBody>
        </p:sp>
        <p:sp>
          <p:nvSpPr>
            <p:cNvPr id="33171" name="Rectangle 453"/>
            <p:cNvSpPr>
              <a:spLocks noChangeArrowheads="1"/>
            </p:cNvSpPr>
            <p:nvPr/>
          </p:nvSpPr>
          <p:spPr bwMode="auto">
            <a:xfrm>
              <a:off x="5017" y="1558"/>
              <a:ext cx="2" cy="2"/>
            </a:xfrm>
            <a:prstGeom prst="rect">
              <a:avLst/>
            </a:prstGeom>
            <a:solidFill>
              <a:srgbClr val="000000"/>
            </a:solidFill>
            <a:ln w="9525">
              <a:noFill/>
              <a:miter lim="800000"/>
              <a:headEnd/>
              <a:tailEnd/>
            </a:ln>
          </p:spPr>
          <p:txBody>
            <a:bodyPr/>
            <a:lstStyle/>
            <a:p>
              <a:endParaRPr lang="en-GB"/>
            </a:p>
          </p:txBody>
        </p:sp>
        <p:sp>
          <p:nvSpPr>
            <p:cNvPr id="33172" name="Line 454"/>
            <p:cNvSpPr>
              <a:spLocks noChangeShapeType="1"/>
            </p:cNvSpPr>
            <p:nvPr/>
          </p:nvSpPr>
          <p:spPr bwMode="auto">
            <a:xfrm>
              <a:off x="5017" y="1558"/>
              <a:ext cx="2" cy="0"/>
            </a:xfrm>
            <a:prstGeom prst="line">
              <a:avLst/>
            </a:prstGeom>
            <a:noFill/>
            <a:ln w="0">
              <a:solidFill>
                <a:srgbClr val="000000"/>
              </a:solidFill>
              <a:round/>
              <a:headEnd/>
              <a:tailEnd/>
            </a:ln>
          </p:spPr>
          <p:txBody>
            <a:bodyPr/>
            <a:lstStyle/>
            <a:p>
              <a:endParaRPr lang="en-GB"/>
            </a:p>
          </p:txBody>
        </p:sp>
        <p:sp>
          <p:nvSpPr>
            <p:cNvPr id="33173" name="Line 455"/>
            <p:cNvSpPr>
              <a:spLocks noChangeShapeType="1"/>
            </p:cNvSpPr>
            <p:nvPr/>
          </p:nvSpPr>
          <p:spPr bwMode="auto">
            <a:xfrm>
              <a:off x="5017" y="1558"/>
              <a:ext cx="0" cy="2"/>
            </a:xfrm>
            <a:prstGeom prst="line">
              <a:avLst/>
            </a:prstGeom>
            <a:noFill/>
            <a:ln w="0">
              <a:solidFill>
                <a:srgbClr val="000000"/>
              </a:solidFill>
              <a:round/>
              <a:headEnd/>
              <a:tailEnd/>
            </a:ln>
          </p:spPr>
          <p:txBody>
            <a:bodyPr/>
            <a:lstStyle/>
            <a:p>
              <a:endParaRPr lang="en-GB"/>
            </a:p>
          </p:txBody>
        </p:sp>
        <p:sp>
          <p:nvSpPr>
            <p:cNvPr id="33174" name="Rectangle 456"/>
            <p:cNvSpPr>
              <a:spLocks noChangeArrowheads="1"/>
            </p:cNvSpPr>
            <p:nvPr/>
          </p:nvSpPr>
          <p:spPr bwMode="auto">
            <a:xfrm>
              <a:off x="5019" y="1558"/>
              <a:ext cx="255" cy="2"/>
            </a:xfrm>
            <a:prstGeom prst="rect">
              <a:avLst/>
            </a:prstGeom>
            <a:solidFill>
              <a:srgbClr val="000000"/>
            </a:solidFill>
            <a:ln w="9525">
              <a:noFill/>
              <a:miter lim="800000"/>
              <a:headEnd/>
              <a:tailEnd/>
            </a:ln>
          </p:spPr>
          <p:txBody>
            <a:bodyPr/>
            <a:lstStyle/>
            <a:p>
              <a:endParaRPr lang="en-GB"/>
            </a:p>
          </p:txBody>
        </p:sp>
        <p:sp>
          <p:nvSpPr>
            <p:cNvPr id="33175" name="Line 457"/>
            <p:cNvSpPr>
              <a:spLocks noChangeShapeType="1"/>
            </p:cNvSpPr>
            <p:nvPr/>
          </p:nvSpPr>
          <p:spPr bwMode="auto">
            <a:xfrm>
              <a:off x="5019" y="1558"/>
              <a:ext cx="255" cy="0"/>
            </a:xfrm>
            <a:prstGeom prst="line">
              <a:avLst/>
            </a:prstGeom>
            <a:noFill/>
            <a:ln w="0">
              <a:solidFill>
                <a:srgbClr val="000000"/>
              </a:solidFill>
              <a:round/>
              <a:headEnd/>
              <a:tailEnd/>
            </a:ln>
          </p:spPr>
          <p:txBody>
            <a:bodyPr/>
            <a:lstStyle/>
            <a:p>
              <a:endParaRPr lang="en-GB"/>
            </a:p>
          </p:txBody>
        </p:sp>
        <p:sp>
          <p:nvSpPr>
            <p:cNvPr id="33176" name="Rectangle 458"/>
            <p:cNvSpPr>
              <a:spLocks noChangeArrowheads="1"/>
            </p:cNvSpPr>
            <p:nvPr/>
          </p:nvSpPr>
          <p:spPr bwMode="auto">
            <a:xfrm>
              <a:off x="5274" y="1558"/>
              <a:ext cx="3" cy="2"/>
            </a:xfrm>
            <a:prstGeom prst="rect">
              <a:avLst/>
            </a:prstGeom>
            <a:solidFill>
              <a:srgbClr val="000000"/>
            </a:solidFill>
            <a:ln w="9525">
              <a:noFill/>
              <a:miter lim="800000"/>
              <a:headEnd/>
              <a:tailEnd/>
            </a:ln>
          </p:spPr>
          <p:txBody>
            <a:bodyPr/>
            <a:lstStyle/>
            <a:p>
              <a:endParaRPr lang="en-GB"/>
            </a:p>
          </p:txBody>
        </p:sp>
        <p:sp>
          <p:nvSpPr>
            <p:cNvPr id="33177" name="Line 459"/>
            <p:cNvSpPr>
              <a:spLocks noChangeShapeType="1"/>
            </p:cNvSpPr>
            <p:nvPr/>
          </p:nvSpPr>
          <p:spPr bwMode="auto">
            <a:xfrm>
              <a:off x="5274" y="1558"/>
              <a:ext cx="3" cy="0"/>
            </a:xfrm>
            <a:prstGeom prst="line">
              <a:avLst/>
            </a:prstGeom>
            <a:noFill/>
            <a:ln w="0">
              <a:solidFill>
                <a:srgbClr val="000000"/>
              </a:solidFill>
              <a:round/>
              <a:headEnd/>
              <a:tailEnd/>
            </a:ln>
          </p:spPr>
          <p:txBody>
            <a:bodyPr/>
            <a:lstStyle/>
            <a:p>
              <a:endParaRPr lang="en-GB"/>
            </a:p>
          </p:txBody>
        </p:sp>
        <p:sp>
          <p:nvSpPr>
            <p:cNvPr id="33178" name="Line 460"/>
            <p:cNvSpPr>
              <a:spLocks noChangeShapeType="1"/>
            </p:cNvSpPr>
            <p:nvPr/>
          </p:nvSpPr>
          <p:spPr bwMode="auto">
            <a:xfrm>
              <a:off x="5274" y="1558"/>
              <a:ext cx="0" cy="2"/>
            </a:xfrm>
            <a:prstGeom prst="line">
              <a:avLst/>
            </a:prstGeom>
            <a:noFill/>
            <a:ln w="0">
              <a:solidFill>
                <a:srgbClr val="000000"/>
              </a:solidFill>
              <a:round/>
              <a:headEnd/>
              <a:tailEnd/>
            </a:ln>
          </p:spPr>
          <p:txBody>
            <a:bodyPr/>
            <a:lstStyle/>
            <a:p>
              <a:endParaRPr lang="en-GB"/>
            </a:p>
          </p:txBody>
        </p:sp>
        <p:sp>
          <p:nvSpPr>
            <p:cNvPr id="33179" name="Rectangle 461"/>
            <p:cNvSpPr>
              <a:spLocks noChangeArrowheads="1"/>
            </p:cNvSpPr>
            <p:nvPr/>
          </p:nvSpPr>
          <p:spPr bwMode="auto">
            <a:xfrm>
              <a:off x="5277" y="1558"/>
              <a:ext cx="161" cy="2"/>
            </a:xfrm>
            <a:prstGeom prst="rect">
              <a:avLst/>
            </a:prstGeom>
            <a:solidFill>
              <a:srgbClr val="000000"/>
            </a:solidFill>
            <a:ln w="9525">
              <a:noFill/>
              <a:miter lim="800000"/>
              <a:headEnd/>
              <a:tailEnd/>
            </a:ln>
          </p:spPr>
          <p:txBody>
            <a:bodyPr/>
            <a:lstStyle/>
            <a:p>
              <a:endParaRPr lang="en-GB"/>
            </a:p>
          </p:txBody>
        </p:sp>
        <p:sp>
          <p:nvSpPr>
            <p:cNvPr id="33180" name="Line 462"/>
            <p:cNvSpPr>
              <a:spLocks noChangeShapeType="1"/>
            </p:cNvSpPr>
            <p:nvPr/>
          </p:nvSpPr>
          <p:spPr bwMode="auto">
            <a:xfrm>
              <a:off x="5277" y="1558"/>
              <a:ext cx="161" cy="0"/>
            </a:xfrm>
            <a:prstGeom prst="line">
              <a:avLst/>
            </a:prstGeom>
            <a:noFill/>
            <a:ln w="0">
              <a:solidFill>
                <a:srgbClr val="000000"/>
              </a:solidFill>
              <a:round/>
              <a:headEnd/>
              <a:tailEnd/>
            </a:ln>
          </p:spPr>
          <p:txBody>
            <a:bodyPr/>
            <a:lstStyle/>
            <a:p>
              <a:endParaRPr lang="en-GB"/>
            </a:p>
          </p:txBody>
        </p:sp>
        <p:sp>
          <p:nvSpPr>
            <p:cNvPr id="33181" name="Rectangle 463"/>
            <p:cNvSpPr>
              <a:spLocks noChangeArrowheads="1"/>
            </p:cNvSpPr>
            <p:nvPr/>
          </p:nvSpPr>
          <p:spPr bwMode="auto">
            <a:xfrm>
              <a:off x="5438" y="1558"/>
              <a:ext cx="3" cy="2"/>
            </a:xfrm>
            <a:prstGeom prst="rect">
              <a:avLst/>
            </a:prstGeom>
            <a:solidFill>
              <a:srgbClr val="000000"/>
            </a:solidFill>
            <a:ln w="9525">
              <a:noFill/>
              <a:miter lim="800000"/>
              <a:headEnd/>
              <a:tailEnd/>
            </a:ln>
          </p:spPr>
          <p:txBody>
            <a:bodyPr/>
            <a:lstStyle/>
            <a:p>
              <a:endParaRPr lang="en-GB"/>
            </a:p>
          </p:txBody>
        </p:sp>
        <p:sp>
          <p:nvSpPr>
            <p:cNvPr id="33182" name="Line 464"/>
            <p:cNvSpPr>
              <a:spLocks noChangeShapeType="1"/>
            </p:cNvSpPr>
            <p:nvPr/>
          </p:nvSpPr>
          <p:spPr bwMode="auto">
            <a:xfrm>
              <a:off x="5438" y="1558"/>
              <a:ext cx="3" cy="0"/>
            </a:xfrm>
            <a:prstGeom prst="line">
              <a:avLst/>
            </a:prstGeom>
            <a:noFill/>
            <a:ln w="0">
              <a:solidFill>
                <a:srgbClr val="000000"/>
              </a:solidFill>
              <a:round/>
              <a:headEnd/>
              <a:tailEnd/>
            </a:ln>
          </p:spPr>
          <p:txBody>
            <a:bodyPr/>
            <a:lstStyle/>
            <a:p>
              <a:endParaRPr lang="en-GB"/>
            </a:p>
          </p:txBody>
        </p:sp>
        <p:sp>
          <p:nvSpPr>
            <p:cNvPr id="33183" name="Line 465"/>
            <p:cNvSpPr>
              <a:spLocks noChangeShapeType="1"/>
            </p:cNvSpPr>
            <p:nvPr/>
          </p:nvSpPr>
          <p:spPr bwMode="auto">
            <a:xfrm>
              <a:off x="5438" y="1558"/>
              <a:ext cx="0" cy="2"/>
            </a:xfrm>
            <a:prstGeom prst="line">
              <a:avLst/>
            </a:prstGeom>
            <a:noFill/>
            <a:ln w="0">
              <a:solidFill>
                <a:srgbClr val="000000"/>
              </a:solidFill>
              <a:round/>
              <a:headEnd/>
              <a:tailEnd/>
            </a:ln>
          </p:spPr>
          <p:txBody>
            <a:bodyPr/>
            <a:lstStyle/>
            <a:p>
              <a:endParaRPr lang="en-GB"/>
            </a:p>
          </p:txBody>
        </p:sp>
        <p:sp>
          <p:nvSpPr>
            <p:cNvPr id="33184" name="Rectangle 466"/>
            <p:cNvSpPr>
              <a:spLocks noChangeArrowheads="1"/>
            </p:cNvSpPr>
            <p:nvPr/>
          </p:nvSpPr>
          <p:spPr bwMode="auto">
            <a:xfrm>
              <a:off x="5441" y="1558"/>
              <a:ext cx="161" cy="2"/>
            </a:xfrm>
            <a:prstGeom prst="rect">
              <a:avLst/>
            </a:prstGeom>
            <a:solidFill>
              <a:srgbClr val="000000"/>
            </a:solidFill>
            <a:ln w="9525">
              <a:noFill/>
              <a:miter lim="800000"/>
              <a:headEnd/>
              <a:tailEnd/>
            </a:ln>
          </p:spPr>
          <p:txBody>
            <a:bodyPr/>
            <a:lstStyle/>
            <a:p>
              <a:endParaRPr lang="en-GB"/>
            </a:p>
          </p:txBody>
        </p:sp>
        <p:sp>
          <p:nvSpPr>
            <p:cNvPr id="33185" name="Line 467"/>
            <p:cNvSpPr>
              <a:spLocks noChangeShapeType="1"/>
            </p:cNvSpPr>
            <p:nvPr/>
          </p:nvSpPr>
          <p:spPr bwMode="auto">
            <a:xfrm>
              <a:off x="5441" y="1558"/>
              <a:ext cx="161" cy="0"/>
            </a:xfrm>
            <a:prstGeom prst="line">
              <a:avLst/>
            </a:prstGeom>
            <a:noFill/>
            <a:ln w="0">
              <a:solidFill>
                <a:srgbClr val="000000"/>
              </a:solidFill>
              <a:round/>
              <a:headEnd/>
              <a:tailEnd/>
            </a:ln>
          </p:spPr>
          <p:txBody>
            <a:bodyPr/>
            <a:lstStyle/>
            <a:p>
              <a:endParaRPr lang="en-GB"/>
            </a:p>
          </p:txBody>
        </p:sp>
        <p:sp>
          <p:nvSpPr>
            <p:cNvPr id="33186" name="Rectangle 468"/>
            <p:cNvSpPr>
              <a:spLocks noChangeArrowheads="1"/>
            </p:cNvSpPr>
            <p:nvPr/>
          </p:nvSpPr>
          <p:spPr bwMode="auto">
            <a:xfrm>
              <a:off x="5602" y="1558"/>
              <a:ext cx="2" cy="2"/>
            </a:xfrm>
            <a:prstGeom prst="rect">
              <a:avLst/>
            </a:prstGeom>
            <a:solidFill>
              <a:srgbClr val="000000"/>
            </a:solidFill>
            <a:ln w="9525">
              <a:noFill/>
              <a:miter lim="800000"/>
              <a:headEnd/>
              <a:tailEnd/>
            </a:ln>
          </p:spPr>
          <p:txBody>
            <a:bodyPr/>
            <a:lstStyle/>
            <a:p>
              <a:endParaRPr lang="en-GB"/>
            </a:p>
          </p:txBody>
        </p:sp>
        <p:sp>
          <p:nvSpPr>
            <p:cNvPr id="33187" name="Line 469"/>
            <p:cNvSpPr>
              <a:spLocks noChangeShapeType="1"/>
            </p:cNvSpPr>
            <p:nvPr/>
          </p:nvSpPr>
          <p:spPr bwMode="auto">
            <a:xfrm>
              <a:off x="5602" y="1558"/>
              <a:ext cx="2" cy="0"/>
            </a:xfrm>
            <a:prstGeom prst="line">
              <a:avLst/>
            </a:prstGeom>
            <a:noFill/>
            <a:ln w="0">
              <a:solidFill>
                <a:srgbClr val="000000"/>
              </a:solidFill>
              <a:round/>
              <a:headEnd/>
              <a:tailEnd/>
            </a:ln>
          </p:spPr>
          <p:txBody>
            <a:bodyPr/>
            <a:lstStyle/>
            <a:p>
              <a:endParaRPr lang="en-GB"/>
            </a:p>
          </p:txBody>
        </p:sp>
        <p:sp>
          <p:nvSpPr>
            <p:cNvPr id="33188" name="Line 470"/>
            <p:cNvSpPr>
              <a:spLocks noChangeShapeType="1"/>
            </p:cNvSpPr>
            <p:nvPr/>
          </p:nvSpPr>
          <p:spPr bwMode="auto">
            <a:xfrm>
              <a:off x="5602" y="1558"/>
              <a:ext cx="0" cy="2"/>
            </a:xfrm>
            <a:prstGeom prst="line">
              <a:avLst/>
            </a:prstGeom>
            <a:noFill/>
            <a:ln w="0">
              <a:solidFill>
                <a:srgbClr val="000000"/>
              </a:solidFill>
              <a:round/>
              <a:headEnd/>
              <a:tailEnd/>
            </a:ln>
          </p:spPr>
          <p:txBody>
            <a:bodyPr/>
            <a:lstStyle/>
            <a:p>
              <a:endParaRPr lang="en-GB"/>
            </a:p>
          </p:txBody>
        </p:sp>
        <p:sp>
          <p:nvSpPr>
            <p:cNvPr id="33189" name="Rectangle 471"/>
            <p:cNvSpPr>
              <a:spLocks noChangeArrowheads="1"/>
            </p:cNvSpPr>
            <p:nvPr/>
          </p:nvSpPr>
          <p:spPr bwMode="auto">
            <a:xfrm>
              <a:off x="5604" y="1558"/>
              <a:ext cx="162" cy="2"/>
            </a:xfrm>
            <a:prstGeom prst="rect">
              <a:avLst/>
            </a:prstGeom>
            <a:solidFill>
              <a:srgbClr val="000000"/>
            </a:solidFill>
            <a:ln w="9525">
              <a:noFill/>
              <a:miter lim="800000"/>
              <a:headEnd/>
              <a:tailEnd/>
            </a:ln>
          </p:spPr>
          <p:txBody>
            <a:bodyPr/>
            <a:lstStyle/>
            <a:p>
              <a:endParaRPr lang="en-GB"/>
            </a:p>
          </p:txBody>
        </p:sp>
        <p:sp>
          <p:nvSpPr>
            <p:cNvPr id="33190" name="Line 472"/>
            <p:cNvSpPr>
              <a:spLocks noChangeShapeType="1"/>
            </p:cNvSpPr>
            <p:nvPr/>
          </p:nvSpPr>
          <p:spPr bwMode="auto">
            <a:xfrm>
              <a:off x="5604" y="1558"/>
              <a:ext cx="162" cy="0"/>
            </a:xfrm>
            <a:prstGeom prst="line">
              <a:avLst/>
            </a:prstGeom>
            <a:noFill/>
            <a:ln w="0">
              <a:solidFill>
                <a:srgbClr val="000000"/>
              </a:solidFill>
              <a:round/>
              <a:headEnd/>
              <a:tailEnd/>
            </a:ln>
          </p:spPr>
          <p:txBody>
            <a:bodyPr/>
            <a:lstStyle/>
            <a:p>
              <a:endParaRPr lang="en-GB"/>
            </a:p>
          </p:txBody>
        </p:sp>
        <p:sp>
          <p:nvSpPr>
            <p:cNvPr id="33191" name="Rectangle 473"/>
            <p:cNvSpPr>
              <a:spLocks noChangeArrowheads="1"/>
            </p:cNvSpPr>
            <p:nvPr/>
          </p:nvSpPr>
          <p:spPr bwMode="auto">
            <a:xfrm>
              <a:off x="5766" y="1558"/>
              <a:ext cx="2" cy="2"/>
            </a:xfrm>
            <a:prstGeom prst="rect">
              <a:avLst/>
            </a:prstGeom>
            <a:solidFill>
              <a:srgbClr val="000000"/>
            </a:solidFill>
            <a:ln w="9525">
              <a:noFill/>
              <a:miter lim="800000"/>
              <a:headEnd/>
              <a:tailEnd/>
            </a:ln>
          </p:spPr>
          <p:txBody>
            <a:bodyPr/>
            <a:lstStyle/>
            <a:p>
              <a:endParaRPr lang="en-GB"/>
            </a:p>
          </p:txBody>
        </p:sp>
        <p:sp>
          <p:nvSpPr>
            <p:cNvPr id="33192" name="Line 474"/>
            <p:cNvSpPr>
              <a:spLocks noChangeShapeType="1"/>
            </p:cNvSpPr>
            <p:nvPr/>
          </p:nvSpPr>
          <p:spPr bwMode="auto">
            <a:xfrm>
              <a:off x="5766" y="1558"/>
              <a:ext cx="2" cy="0"/>
            </a:xfrm>
            <a:prstGeom prst="line">
              <a:avLst/>
            </a:prstGeom>
            <a:noFill/>
            <a:ln w="0">
              <a:solidFill>
                <a:srgbClr val="000000"/>
              </a:solidFill>
              <a:round/>
              <a:headEnd/>
              <a:tailEnd/>
            </a:ln>
          </p:spPr>
          <p:txBody>
            <a:bodyPr/>
            <a:lstStyle/>
            <a:p>
              <a:endParaRPr lang="en-GB"/>
            </a:p>
          </p:txBody>
        </p:sp>
        <p:sp>
          <p:nvSpPr>
            <p:cNvPr id="33193" name="Line 475"/>
            <p:cNvSpPr>
              <a:spLocks noChangeShapeType="1"/>
            </p:cNvSpPr>
            <p:nvPr/>
          </p:nvSpPr>
          <p:spPr bwMode="auto">
            <a:xfrm>
              <a:off x="5766" y="1558"/>
              <a:ext cx="0" cy="2"/>
            </a:xfrm>
            <a:prstGeom prst="line">
              <a:avLst/>
            </a:prstGeom>
            <a:noFill/>
            <a:ln w="0">
              <a:solidFill>
                <a:srgbClr val="000000"/>
              </a:solidFill>
              <a:round/>
              <a:headEnd/>
              <a:tailEnd/>
            </a:ln>
          </p:spPr>
          <p:txBody>
            <a:bodyPr/>
            <a:lstStyle/>
            <a:p>
              <a:endParaRPr lang="en-GB"/>
            </a:p>
          </p:txBody>
        </p:sp>
        <p:sp>
          <p:nvSpPr>
            <p:cNvPr id="33194" name="Rectangle 476"/>
            <p:cNvSpPr>
              <a:spLocks noChangeArrowheads="1"/>
            </p:cNvSpPr>
            <p:nvPr/>
          </p:nvSpPr>
          <p:spPr bwMode="auto">
            <a:xfrm>
              <a:off x="3308" y="1560"/>
              <a:ext cx="2" cy="113"/>
            </a:xfrm>
            <a:prstGeom prst="rect">
              <a:avLst/>
            </a:prstGeom>
            <a:solidFill>
              <a:srgbClr val="000000"/>
            </a:solidFill>
            <a:ln w="9525">
              <a:noFill/>
              <a:miter lim="800000"/>
              <a:headEnd/>
              <a:tailEnd/>
            </a:ln>
          </p:spPr>
          <p:txBody>
            <a:bodyPr/>
            <a:lstStyle/>
            <a:p>
              <a:endParaRPr lang="en-GB"/>
            </a:p>
          </p:txBody>
        </p:sp>
        <p:sp>
          <p:nvSpPr>
            <p:cNvPr id="33195" name="Line 477"/>
            <p:cNvSpPr>
              <a:spLocks noChangeShapeType="1"/>
            </p:cNvSpPr>
            <p:nvPr/>
          </p:nvSpPr>
          <p:spPr bwMode="auto">
            <a:xfrm>
              <a:off x="3308" y="1560"/>
              <a:ext cx="0" cy="113"/>
            </a:xfrm>
            <a:prstGeom prst="line">
              <a:avLst/>
            </a:prstGeom>
            <a:noFill/>
            <a:ln w="0">
              <a:solidFill>
                <a:srgbClr val="000000"/>
              </a:solidFill>
              <a:round/>
              <a:headEnd/>
              <a:tailEnd/>
            </a:ln>
          </p:spPr>
          <p:txBody>
            <a:bodyPr/>
            <a:lstStyle/>
            <a:p>
              <a:endParaRPr lang="en-GB"/>
            </a:p>
          </p:txBody>
        </p:sp>
        <p:sp>
          <p:nvSpPr>
            <p:cNvPr id="33196" name="Rectangle 478"/>
            <p:cNvSpPr>
              <a:spLocks noChangeArrowheads="1"/>
            </p:cNvSpPr>
            <p:nvPr/>
          </p:nvSpPr>
          <p:spPr bwMode="auto">
            <a:xfrm>
              <a:off x="3400" y="1560"/>
              <a:ext cx="2" cy="113"/>
            </a:xfrm>
            <a:prstGeom prst="rect">
              <a:avLst/>
            </a:prstGeom>
            <a:solidFill>
              <a:srgbClr val="000000"/>
            </a:solidFill>
            <a:ln w="9525">
              <a:noFill/>
              <a:miter lim="800000"/>
              <a:headEnd/>
              <a:tailEnd/>
            </a:ln>
          </p:spPr>
          <p:txBody>
            <a:bodyPr/>
            <a:lstStyle/>
            <a:p>
              <a:endParaRPr lang="en-GB"/>
            </a:p>
          </p:txBody>
        </p:sp>
        <p:sp>
          <p:nvSpPr>
            <p:cNvPr id="33197" name="Line 479"/>
            <p:cNvSpPr>
              <a:spLocks noChangeShapeType="1"/>
            </p:cNvSpPr>
            <p:nvPr/>
          </p:nvSpPr>
          <p:spPr bwMode="auto">
            <a:xfrm>
              <a:off x="3400" y="1560"/>
              <a:ext cx="0" cy="113"/>
            </a:xfrm>
            <a:prstGeom prst="line">
              <a:avLst/>
            </a:prstGeom>
            <a:noFill/>
            <a:ln w="0">
              <a:solidFill>
                <a:srgbClr val="000000"/>
              </a:solidFill>
              <a:round/>
              <a:headEnd/>
              <a:tailEnd/>
            </a:ln>
          </p:spPr>
          <p:txBody>
            <a:bodyPr/>
            <a:lstStyle/>
            <a:p>
              <a:endParaRPr lang="en-GB"/>
            </a:p>
          </p:txBody>
        </p:sp>
        <p:sp>
          <p:nvSpPr>
            <p:cNvPr id="33198" name="Rectangle 480"/>
            <p:cNvSpPr>
              <a:spLocks noChangeArrowheads="1"/>
            </p:cNvSpPr>
            <p:nvPr/>
          </p:nvSpPr>
          <p:spPr bwMode="auto">
            <a:xfrm>
              <a:off x="4081" y="1560"/>
              <a:ext cx="2" cy="113"/>
            </a:xfrm>
            <a:prstGeom prst="rect">
              <a:avLst/>
            </a:prstGeom>
            <a:solidFill>
              <a:srgbClr val="000000"/>
            </a:solidFill>
            <a:ln w="9525">
              <a:noFill/>
              <a:miter lim="800000"/>
              <a:headEnd/>
              <a:tailEnd/>
            </a:ln>
          </p:spPr>
          <p:txBody>
            <a:bodyPr/>
            <a:lstStyle/>
            <a:p>
              <a:endParaRPr lang="en-GB"/>
            </a:p>
          </p:txBody>
        </p:sp>
        <p:sp>
          <p:nvSpPr>
            <p:cNvPr id="33199" name="Line 481"/>
            <p:cNvSpPr>
              <a:spLocks noChangeShapeType="1"/>
            </p:cNvSpPr>
            <p:nvPr/>
          </p:nvSpPr>
          <p:spPr bwMode="auto">
            <a:xfrm>
              <a:off x="4081" y="1560"/>
              <a:ext cx="0" cy="113"/>
            </a:xfrm>
            <a:prstGeom prst="line">
              <a:avLst/>
            </a:prstGeom>
            <a:noFill/>
            <a:ln w="0">
              <a:solidFill>
                <a:srgbClr val="000000"/>
              </a:solidFill>
              <a:round/>
              <a:headEnd/>
              <a:tailEnd/>
            </a:ln>
          </p:spPr>
          <p:txBody>
            <a:bodyPr/>
            <a:lstStyle/>
            <a:p>
              <a:endParaRPr lang="en-GB"/>
            </a:p>
          </p:txBody>
        </p:sp>
        <p:sp>
          <p:nvSpPr>
            <p:cNvPr id="33200" name="Rectangle 482"/>
            <p:cNvSpPr>
              <a:spLocks noChangeArrowheads="1"/>
            </p:cNvSpPr>
            <p:nvPr/>
          </p:nvSpPr>
          <p:spPr bwMode="auto">
            <a:xfrm>
              <a:off x="5017" y="1560"/>
              <a:ext cx="2" cy="113"/>
            </a:xfrm>
            <a:prstGeom prst="rect">
              <a:avLst/>
            </a:prstGeom>
            <a:solidFill>
              <a:srgbClr val="000000"/>
            </a:solidFill>
            <a:ln w="9525">
              <a:noFill/>
              <a:miter lim="800000"/>
              <a:headEnd/>
              <a:tailEnd/>
            </a:ln>
          </p:spPr>
          <p:txBody>
            <a:bodyPr/>
            <a:lstStyle/>
            <a:p>
              <a:endParaRPr lang="en-GB"/>
            </a:p>
          </p:txBody>
        </p:sp>
        <p:sp>
          <p:nvSpPr>
            <p:cNvPr id="33201" name="Line 483"/>
            <p:cNvSpPr>
              <a:spLocks noChangeShapeType="1"/>
            </p:cNvSpPr>
            <p:nvPr/>
          </p:nvSpPr>
          <p:spPr bwMode="auto">
            <a:xfrm>
              <a:off x="5017" y="1560"/>
              <a:ext cx="0" cy="113"/>
            </a:xfrm>
            <a:prstGeom prst="line">
              <a:avLst/>
            </a:prstGeom>
            <a:noFill/>
            <a:ln w="0">
              <a:solidFill>
                <a:srgbClr val="000000"/>
              </a:solidFill>
              <a:round/>
              <a:headEnd/>
              <a:tailEnd/>
            </a:ln>
          </p:spPr>
          <p:txBody>
            <a:bodyPr/>
            <a:lstStyle/>
            <a:p>
              <a:endParaRPr lang="en-GB"/>
            </a:p>
          </p:txBody>
        </p:sp>
        <p:sp>
          <p:nvSpPr>
            <p:cNvPr id="33202" name="Rectangle 484"/>
            <p:cNvSpPr>
              <a:spLocks noChangeArrowheads="1"/>
            </p:cNvSpPr>
            <p:nvPr/>
          </p:nvSpPr>
          <p:spPr bwMode="auto">
            <a:xfrm>
              <a:off x="5274" y="1560"/>
              <a:ext cx="3" cy="113"/>
            </a:xfrm>
            <a:prstGeom prst="rect">
              <a:avLst/>
            </a:prstGeom>
            <a:solidFill>
              <a:srgbClr val="000000"/>
            </a:solidFill>
            <a:ln w="9525">
              <a:noFill/>
              <a:miter lim="800000"/>
              <a:headEnd/>
              <a:tailEnd/>
            </a:ln>
          </p:spPr>
          <p:txBody>
            <a:bodyPr/>
            <a:lstStyle/>
            <a:p>
              <a:endParaRPr lang="en-GB"/>
            </a:p>
          </p:txBody>
        </p:sp>
        <p:sp>
          <p:nvSpPr>
            <p:cNvPr id="33203" name="Line 485"/>
            <p:cNvSpPr>
              <a:spLocks noChangeShapeType="1"/>
            </p:cNvSpPr>
            <p:nvPr/>
          </p:nvSpPr>
          <p:spPr bwMode="auto">
            <a:xfrm>
              <a:off x="5274" y="1560"/>
              <a:ext cx="0" cy="113"/>
            </a:xfrm>
            <a:prstGeom prst="line">
              <a:avLst/>
            </a:prstGeom>
            <a:noFill/>
            <a:ln w="0">
              <a:solidFill>
                <a:srgbClr val="000000"/>
              </a:solidFill>
              <a:round/>
              <a:headEnd/>
              <a:tailEnd/>
            </a:ln>
          </p:spPr>
          <p:txBody>
            <a:bodyPr/>
            <a:lstStyle/>
            <a:p>
              <a:endParaRPr lang="en-GB"/>
            </a:p>
          </p:txBody>
        </p:sp>
        <p:sp>
          <p:nvSpPr>
            <p:cNvPr id="33204" name="Rectangle 486"/>
            <p:cNvSpPr>
              <a:spLocks noChangeArrowheads="1"/>
            </p:cNvSpPr>
            <p:nvPr/>
          </p:nvSpPr>
          <p:spPr bwMode="auto">
            <a:xfrm>
              <a:off x="5438" y="1560"/>
              <a:ext cx="3" cy="113"/>
            </a:xfrm>
            <a:prstGeom prst="rect">
              <a:avLst/>
            </a:prstGeom>
            <a:solidFill>
              <a:srgbClr val="000000"/>
            </a:solidFill>
            <a:ln w="9525">
              <a:noFill/>
              <a:miter lim="800000"/>
              <a:headEnd/>
              <a:tailEnd/>
            </a:ln>
          </p:spPr>
          <p:txBody>
            <a:bodyPr/>
            <a:lstStyle/>
            <a:p>
              <a:endParaRPr lang="en-GB"/>
            </a:p>
          </p:txBody>
        </p:sp>
        <p:sp>
          <p:nvSpPr>
            <p:cNvPr id="33205" name="Line 487"/>
            <p:cNvSpPr>
              <a:spLocks noChangeShapeType="1"/>
            </p:cNvSpPr>
            <p:nvPr/>
          </p:nvSpPr>
          <p:spPr bwMode="auto">
            <a:xfrm>
              <a:off x="5438" y="1560"/>
              <a:ext cx="0" cy="113"/>
            </a:xfrm>
            <a:prstGeom prst="line">
              <a:avLst/>
            </a:prstGeom>
            <a:noFill/>
            <a:ln w="0">
              <a:solidFill>
                <a:srgbClr val="000000"/>
              </a:solidFill>
              <a:round/>
              <a:headEnd/>
              <a:tailEnd/>
            </a:ln>
          </p:spPr>
          <p:txBody>
            <a:bodyPr/>
            <a:lstStyle/>
            <a:p>
              <a:endParaRPr lang="en-GB"/>
            </a:p>
          </p:txBody>
        </p:sp>
        <p:sp>
          <p:nvSpPr>
            <p:cNvPr id="33206" name="Rectangle 488"/>
            <p:cNvSpPr>
              <a:spLocks noChangeArrowheads="1"/>
            </p:cNvSpPr>
            <p:nvPr/>
          </p:nvSpPr>
          <p:spPr bwMode="auto">
            <a:xfrm>
              <a:off x="5602" y="1560"/>
              <a:ext cx="2" cy="113"/>
            </a:xfrm>
            <a:prstGeom prst="rect">
              <a:avLst/>
            </a:prstGeom>
            <a:solidFill>
              <a:srgbClr val="000000"/>
            </a:solidFill>
            <a:ln w="9525">
              <a:noFill/>
              <a:miter lim="800000"/>
              <a:headEnd/>
              <a:tailEnd/>
            </a:ln>
          </p:spPr>
          <p:txBody>
            <a:bodyPr/>
            <a:lstStyle/>
            <a:p>
              <a:endParaRPr lang="en-GB"/>
            </a:p>
          </p:txBody>
        </p:sp>
        <p:sp>
          <p:nvSpPr>
            <p:cNvPr id="33207" name="Line 489"/>
            <p:cNvSpPr>
              <a:spLocks noChangeShapeType="1"/>
            </p:cNvSpPr>
            <p:nvPr/>
          </p:nvSpPr>
          <p:spPr bwMode="auto">
            <a:xfrm>
              <a:off x="5602" y="1560"/>
              <a:ext cx="0" cy="113"/>
            </a:xfrm>
            <a:prstGeom prst="line">
              <a:avLst/>
            </a:prstGeom>
            <a:noFill/>
            <a:ln w="0">
              <a:solidFill>
                <a:srgbClr val="000000"/>
              </a:solidFill>
              <a:round/>
              <a:headEnd/>
              <a:tailEnd/>
            </a:ln>
          </p:spPr>
          <p:txBody>
            <a:bodyPr/>
            <a:lstStyle/>
            <a:p>
              <a:endParaRPr lang="en-GB"/>
            </a:p>
          </p:txBody>
        </p:sp>
        <p:sp>
          <p:nvSpPr>
            <p:cNvPr id="33208" name="Rectangle 490"/>
            <p:cNvSpPr>
              <a:spLocks noChangeArrowheads="1"/>
            </p:cNvSpPr>
            <p:nvPr/>
          </p:nvSpPr>
          <p:spPr bwMode="auto">
            <a:xfrm>
              <a:off x="5766" y="1560"/>
              <a:ext cx="2" cy="113"/>
            </a:xfrm>
            <a:prstGeom prst="rect">
              <a:avLst/>
            </a:prstGeom>
            <a:solidFill>
              <a:srgbClr val="000000"/>
            </a:solidFill>
            <a:ln w="9525">
              <a:noFill/>
              <a:miter lim="800000"/>
              <a:headEnd/>
              <a:tailEnd/>
            </a:ln>
          </p:spPr>
          <p:txBody>
            <a:bodyPr/>
            <a:lstStyle/>
            <a:p>
              <a:endParaRPr lang="en-GB"/>
            </a:p>
          </p:txBody>
        </p:sp>
        <p:sp>
          <p:nvSpPr>
            <p:cNvPr id="33209" name="Line 491"/>
            <p:cNvSpPr>
              <a:spLocks noChangeShapeType="1"/>
            </p:cNvSpPr>
            <p:nvPr/>
          </p:nvSpPr>
          <p:spPr bwMode="auto">
            <a:xfrm>
              <a:off x="5766" y="1560"/>
              <a:ext cx="0" cy="113"/>
            </a:xfrm>
            <a:prstGeom prst="line">
              <a:avLst/>
            </a:prstGeom>
            <a:noFill/>
            <a:ln w="0">
              <a:solidFill>
                <a:srgbClr val="000000"/>
              </a:solidFill>
              <a:round/>
              <a:headEnd/>
              <a:tailEnd/>
            </a:ln>
          </p:spPr>
          <p:txBody>
            <a:bodyPr/>
            <a:lstStyle/>
            <a:p>
              <a:endParaRPr lang="en-GB"/>
            </a:p>
          </p:txBody>
        </p:sp>
        <p:sp>
          <p:nvSpPr>
            <p:cNvPr id="33210" name="Rectangle 492"/>
            <p:cNvSpPr>
              <a:spLocks noChangeArrowheads="1"/>
            </p:cNvSpPr>
            <p:nvPr/>
          </p:nvSpPr>
          <p:spPr bwMode="auto">
            <a:xfrm>
              <a:off x="3321" y="170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5</a:t>
              </a:r>
              <a:endParaRPr lang="de-DE"/>
            </a:p>
          </p:txBody>
        </p:sp>
        <p:sp>
          <p:nvSpPr>
            <p:cNvPr id="33211" name="Rectangle 493"/>
            <p:cNvSpPr>
              <a:spLocks noChangeArrowheads="1"/>
            </p:cNvSpPr>
            <p:nvPr/>
          </p:nvSpPr>
          <p:spPr bwMode="auto">
            <a:xfrm>
              <a:off x="3413" y="1677"/>
              <a:ext cx="55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PC steht auf dem Falttisch.</a:t>
              </a:r>
              <a:endParaRPr lang="de-DE"/>
            </a:p>
          </p:txBody>
        </p:sp>
        <p:sp>
          <p:nvSpPr>
            <p:cNvPr id="33212" name="Rectangle 494"/>
            <p:cNvSpPr>
              <a:spLocks noChangeArrowheads="1"/>
            </p:cNvSpPr>
            <p:nvPr/>
          </p:nvSpPr>
          <p:spPr bwMode="auto">
            <a:xfrm>
              <a:off x="4093" y="1725"/>
              <a:ext cx="65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Geeigneten Abstellplatz suchen</a:t>
              </a:r>
              <a:endParaRPr lang="de-DE"/>
            </a:p>
          </p:txBody>
        </p:sp>
        <p:sp>
          <p:nvSpPr>
            <p:cNvPr id="33213" name="Rectangle 495"/>
            <p:cNvSpPr>
              <a:spLocks noChangeArrowheads="1"/>
            </p:cNvSpPr>
            <p:nvPr/>
          </p:nvSpPr>
          <p:spPr bwMode="auto">
            <a:xfrm>
              <a:off x="5030" y="1725"/>
              <a:ext cx="13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H.Stilb</a:t>
              </a:r>
              <a:endParaRPr lang="de-DE"/>
            </a:p>
          </p:txBody>
        </p:sp>
        <p:sp>
          <p:nvSpPr>
            <p:cNvPr id="33214" name="Rectangle 496"/>
            <p:cNvSpPr>
              <a:spLocks noChangeArrowheads="1"/>
            </p:cNvSpPr>
            <p:nvPr/>
          </p:nvSpPr>
          <p:spPr bwMode="auto">
            <a:xfrm>
              <a:off x="5287" y="1725"/>
              <a:ext cx="1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KW28</a:t>
              </a:r>
              <a:endParaRPr lang="de-DE"/>
            </a:p>
          </p:txBody>
        </p:sp>
        <p:grpSp>
          <p:nvGrpSpPr>
            <p:cNvPr id="33215" name="Group 497"/>
            <p:cNvGrpSpPr>
              <a:grpSpLocks/>
            </p:cNvGrpSpPr>
            <p:nvPr/>
          </p:nvGrpSpPr>
          <p:grpSpPr bwMode="auto">
            <a:xfrm>
              <a:off x="5472" y="1679"/>
              <a:ext cx="114" cy="113"/>
              <a:chOff x="5472" y="1679"/>
              <a:chExt cx="114" cy="113"/>
            </a:xfrm>
          </p:grpSpPr>
          <p:sp>
            <p:nvSpPr>
              <p:cNvPr id="33519" name="Freeform 498"/>
              <p:cNvSpPr>
                <a:spLocks/>
              </p:cNvSpPr>
              <p:nvPr/>
            </p:nvSpPr>
            <p:spPr bwMode="auto">
              <a:xfrm>
                <a:off x="5472" y="1679"/>
                <a:ext cx="59" cy="57"/>
              </a:xfrm>
              <a:custGeom>
                <a:avLst/>
                <a:gdLst>
                  <a:gd name="T0" fmla="*/ 1 w 116"/>
                  <a:gd name="T1" fmla="*/ 0 h 113"/>
                  <a:gd name="T2" fmla="*/ 1 w 116"/>
                  <a:gd name="T3" fmla="*/ 1 h 113"/>
                  <a:gd name="T4" fmla="*/ 1 w 116"/>
                  <a:gd name="T5" fmla="*/ 1 h 113"/>
                  <a:gd name="T6" fmla="*/ 1 w 116"/>
                  <a:gd name="T7" fmla="*/ 1 h 113"/>
                  <a:gd name="T8" fmla="*/ 1 w 116"/>
                  <a:gd name="T9" fmla="*/ 1 h 113"/>
                  <a:gd name="T10" fmla="*/ 1 w 116"/>
                  <a:gd name="T11" fmla="*/ 1 h 113"/>
                  <a:gd name="T12" fmla="*/ 1 w 116"/>
                  <a:gd name="T13" fmla="*/ 1 h 113"/>
                  <a:gd name="T14" fmla="*/ 1 w 116"/>
                  <a:gd name="T15" fmla="*/ 1 h 113"/>
                  <a:gd name="T16" fmla="*/ 0 w 116"/>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3"/>
                  <a:gd name="T29" fmla="*/ 116 w 116"/>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3">
                    <a:moveTo>
                      <a:pt x="116" y="0"/>
                    </a:moveTo>
                    <a:lnTo>
                      <a:pt x="93" y="2"/>
                    </a:lnTo>
                    <a:lnTo>
                      <a:pt x="71" y="9"/>
                    </a:lnTo>
                    <a:lnTo>
                      <a:pt x="51" y="19"/>
                    </a:lnTo>
                    <a:lnTo>
                      <a:pt x="34" y="32"/>
                    </a:lnTo>
                    <a:lnTo>
                      <a:pt x="20" y="50"/>
                    </a:lnTo>
                    <a:lnTo>
                      <a:pt x="9" y="69"/>
                    </a:lnTo>
                    <a:lnTo>
                      <a:pt x="3" y="90"/>
                    </a:lnTo>
                    <a:lnTo>
                      <a:pt x="0" y="113"/>
                    </a:lnTo>
                  </a:path>
                </a:pathLst>
              </a:custGeom>
              <a:noFill/>
              <a:ln w="1588">
                <a:solidFill>
                  <a:srgbClr val="000000"/>
                </a:solidFill>
                <a:prstDash val="solid"/>
                <a:round/>
                <a:headEnd/>
                <a:tailEnd/>
              </a:ln>
            </p:spPr>
            <p:txBody>
              <a:bodyPr/>
              <a:lstStyle/>
              <a:p>
                <a:endParaRPr lang="en-GB"/>
              </a:p>
            </p:txBody>
          </p:sp>
          <p:sp>
            <p:nvSpPr>
              <p:cNvPr id="33520" name="Freeform 499"/>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3" y="9"/>
                    </a:lnTo>
                    <a:lnTo>
                      <a:pt x="64" y="19"/>
                    </a:lnTo>
                    <a:lnTo>
                      <a:pt x="80" y="32"/>
                    </a:lnTo>
                    <a:lnTo>
                      <a:pt x="94" y="50"/>
                    </a:lnTo>
                    <a:lnTo>
                      <a:pt x="105"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21" name="Freeform 500"/>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3" y="9"/>
                    </a:lnTo>
                    <a:lnTo>
                      <a:pt x="64" y="19"/>
                    </a:lnTo>
                    <a:lnTo>
                      <a:pt x="80" y="32"/>
                    </a:lnTo>
                    <a:lnTo>
                      <a:pt x="94" y="50"/>
                    </a:lnTo>
                    <a:lnTo>
                      <a:pt x="105"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22" name="Freeform 501"/>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23" name="Group 502"/>
              <p:cNvGrpSpPr>
                <a:grpSpLocks/>
              </p:cNvGrpSpPr>
              <p:nvPr/>
            </p:nvGrpSpPr>
            <p:grpSpPr bwMode="auto">
              <a:xfrm>
                <a:off x="5472" y="1734"/>
                <a:ext cx="57" cy="58"/>
                <a:chOff x="5472" y="1734"/>
                <a:chExt cx="57" cy="58"/>
              </a:xfrm>
            </p:grpSpPr>
            <p:sp>
              <p:nvSpPr>
                <p:cNvPr id="33528" name="Freeform 503"/>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29" name="Freeform 504"/>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6"/>
                      </a:lnTo>
                      <a:lnTo>
                        <a:pt x="51" y="95"/>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24" name="Freeform 505"/>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6"/>
                    </a:lnTo>
                    <a:lnTo>
                      <a:pt x="64" y="95"/>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25" name="Freeform 506"/>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6"/>
                    </a:lnTo>
                    <a:lnTo>
                      <a:pt x="64" y="95"/>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26" name="Line 507"/>
              <p:cNvSpPr>
                <a:spLocks noChangeShapeType="1"/>
              </p:cNvSpPr>
              <p:nvPr/>
            </p:nvSpPr>
            <p:spPr bwMode="auto">
              <a:xfrm>
                <a:off x="5529" y="1679"/>
                <a:ext cx="0" cy="112"/>
              </a:xfrm>
              <a:prstGeom prst="line">
                <a:avLst/>
              </a:prstGeom>
              <a:noFill/>
              <a:ln w="1588">
                <a:solidFill>
                  <a:srgbClr val="000000"/>
                </a:solidFill>
                <a:round/>
                <a:headEnd/>
                <a:tailEnd/>
              </a:ln>
            </p:spPr>
            <p:txBody>
              <a:bodyPr/>
              <a:lstStyle/>
              <a:p>
                <a:endParaRPr lang="en-GB"/>
              </a:p>
            </p:txBody>
          </p:sp>
          <p:sp>
            <p:nvSpPr>
              <p:cNvPr id="33527" name="Line 508"/>
              <p:cNvSpPr>
                <a:spLocks noChangeShapeType="1"/>
              </p:cNvSpPr>
              <p:nvPr/>
            </p:nvSpPr>
            <p:spPr bwMode="auto">
              <a:xfrm>
                <a:off x="5473" y="1735"/>
                <a:ext cx="112" cy="0"/>
              </a:xfrm>
              <a:prstGeom prst="line">
                <a:avLst/>
              </a:prstGeom>
              <a:noFill/>
              <a:ln w="1588">
                <a:solidFill>
                  <a:srgbClr val="000000"/>
                </a:solidFill>
                <a:round/>
                <a:headEnd/>
                <a:tailEnd/>
              </a:ln>
            </p:spPr>
            <p:txBody>
              <a:bodyPr/>
              <a:lstStyle/>
              <a:p>
                <a:endParaRPr lang="en-GB"/>
              </a:p>
            </p:txBody>
          </p:sp>
        </p:grpSp>
        <p:sp>
          <p:nvSpPr>
            <p:cNvPr id="33216" name="Rectangle 509"/>
            <p:cNvSpPr>
              <a:spLocks noChangeArrowheads="1"/>
            </p:cNvSpPr>
            <p:nvPr/>
          </p:nvSpPr>
          <p:spPr bwMode="auto">
            <a:xfrm>
              <a:off x="5639" y="167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17" name="Rectangle 510"/>
            <p:cNvSpPr>
              <a:spLocks noChangeArrowheads="1"/>
            </p:cNvSpPr>
            <p:nvPr/>
          </p:nvSpPr>
          <p:spPr bwMode="auto">
            <a:xfrm>
              <a:off x="3308" y="1673"/>
              <a:ext cx="2" cy="2"/>
            </a:xfrm>
            <a:prstGeom prst="rect">
              <a:avLst/>
            </a:prstGeom>
            <a:solidFill>
              <a:srgbClr val="000000"/>
            </a:solidFill>
            <a:ln w="9525">
              <a:noFill/>
              <a:miter lim="800000"/>
              <a:headEnd/>
              <a:tailEnd/>
            </a:ln>
          </p:spPr>
          <p:txBody>
            <a:bodyPr/>
            <a:lstStyle/>
            <a:p>
              <a:endParaRPr lang="en-GB"/>
            </a:p>
          </p:txBody>
        </p:sp>
        <p:sp>
          <p:nvSpPr>
            <p:cNvPr id="33218" name="Line 511"/>
            <p:cNvSpPr>
              <a:spLocks noChangeShapeType="1"/>
            </p:cNvSpPr>
            <p:nvPr/>
          </p:nvSpPr>
          <p:spPr bwMode="auto">
            <a:xfrm>
              <a:off x="3308" y="1673"/>
              <a:ext cx="2" cy="0"/>
            </a:xfrm>
            <a:prstGeom prst="line">
              <a:avLst/>
            </a:prstGeom>
            <a:noFill/>
            <a:ln w="0">
              <a:solidFill>
                <a:srgbClr val="000000"/>
              </a:solidFill>
              <a:round/>
              <a:headEnd/>
              <a:tailEnd/>
            </a:ln>
          </p:spPr>
          <p:txBody>
            <a:bodyPr/>
            <a:lstStyle/>
            <a:p>
              <a:endParaRPr lang="en-GB"/>
            </a:p>
          </p:txBody>
        </p:sp>
        <p:sp>
          <p:nvSpPr>
            <p:cNvPr id="33219" name="Line 512"/>
            <p:cNvSpPr>
              <a:spLocks noChangeShapeType="1"/>
            </p:cNvSpPr>
            <p:nvPr/>
          </p:nvSpPr>
          <p:spPr bwMode="auto">
            <a:xfrm>
              <a:off x="3308" y="1673"/>
              <a:ext cx="0" cy="2"/>
            </a:xfrm>
            <a:prstGeom prst="line">
              <a:avLst/>
            </a:prstGeom>
            <a:noFill/>
            <a:ln w="0">
              <a:solidFill>
                <a:srgbClr val="000000"/>
              </a:solidFill>
              <a:round/>
              <a:headEnd/>
              <a:tailEnd/>
            </a:ln>
          </p:spPr>
          <p:txBody>
            <a:bodyPr/>
            <a:lstStyle/>
            <a:p>
              <a:endParaRPr lang="en-GB"/>
            </a:p>
          </p:txBody>
        </p:sp>
        <p:sp>
          <p:nvSpPr>
            <p:cNvPr id="33220" name="Rectangle 513"/>
            <p:cNvSpPr>
              <a:spLocks noChangeArrowheads="1"/>
            </p:cNvSpPr>
            <p:nvPr/>
          </p:nvSpPr>
          <p:spPr bwMode="auto">
            <a:xfrm>
              <a:off x="3310" y="1673"/>
              <a:ext cx="90" cy="2"/>
            </a:xfrm>
            <a:prstGeom prst="rect">
              <a:avLst/>
            </a:prstGeom>
            <a:solidFill>
              <a:srgbClr val="000000"/>
            </a:solidFill>
            <a:ln w="9525">
              <a:noFill/>
              <a:miter lim="800000"/>
              <a:headEnd/>
              <a:tailEnd/>
            </a:ln>
          </p:spPr>
          <p:txBody>
            <a:bodyPr/>
            <a:lstStyle/>
            <a:p>
              <a:endParaRPr lang="en-GB"/>
            </a:p>
          </p:txBody>
        </p:sp>
        <p:sp>
          <p:nvSpPr>
            <p:cNvPr id="33221" name="Line 514"/>
            <p:cNvSpPr>
              <a:spLocks noChangeShapeType="1"/>
            </p:cNvSpPr>
            <p:nvPr/>
          </p:nvSpPr>
          <p:spPr bwMode="auto">
            <a:xfrm>
              <a:off x="3310" y="1673"/>
              <a:ext cx="90" cy="0"/>
            </a:xfrm>
            <a:prstGeom prst="line">
              <a:avLst/>
            </a:prstGeom>
            <a:noFill/>
            <a:ln w="0">
              <a:solidFill>
                <a:srgbClr val="000000"/>
              </a:solidFill>
              <a:round/>
              <a:headEnd/>
              <a:tailEnd/>
            </a:ln>
          </p:spPr>
          <p:txBody>
            <a:bodyPr/>
            <a:lstStyle/>
            <a:p>
              <a:endParaRPr lang="en-GB"/>
            </a:p>
          </p:txBody>
        </p:sp>
        <p:sp>
          <p:nvSpPr>
            <p:cNvPr id="33222" name="Rectangle 515"/>
            <p:cNvSpPr>
              <a:spLocks noChangeArrowheads="1"/>
            </p:cNvSpPr>
            <p:nvPr/>
          </p:nvSpPr>
          <p:spPr bwMode="auto">
            <a:xfrm>
              <a:off x="3400" y="1673"/>
              <a:ext cx="2" cy="2"/>
            </a:xfrm>
            <a:prstGeom prst="rect">
              <a:avLst/>
            </a:prstGeom>
            <a:solidFill>
              <a:srgbClr val="000000"/>
            </a:solidFill>
            <a:ln w="9525">
              <a:noFill/>
              <a:miter lim="800000"/>
              <a:headEnd/>
              <a:tailEnd/>
            </a:ln>
          </p:spPr>
          <p:txBody>
            <a:bodyPr/>
            <a:lstStyle/>
            <a:p>
              <a:endParaRPr lang="en-GB"/>
            </a:p>
          </p:txBody>
        </p:sp>
        <p:sp>
          <p:nvSpPr>
            <p:cNvPr id="33223" name="Line 516"/>
            <p:cNvSpPr>
              <a:spLocks noChangeShapeType="1"/>
            </p:cNvSpPr>
            <p:nvPr/>
          </p:nvSpPr>
          <p:spPr bwMode="auto">
            <a:xfrm>
              <a:off x="3400" y="1673"/>
              <a:ext cx="2" cy="0"/>
            </a:xfrm>
            <a:prstGeom prst="line">
              <a:avLst/>
            </a:prstGeom>
            <a:noFill/>
            <a:ln w="0">
              <a:solidFill>
                <a:srgbClr val="000000"/>
              </a:solidFill>
              <a:round/>
              <a:headEnd/>
              <a:tailEnd/>
            </a:ln>
          </p:spPr>
          <p:txBody>
            <a:bodyPr/>
            <a:lstStyle/>
            <a:p>
              <a:endParaRPr lang="en-GB"/>
            </a:p>
          </p:txBody>
        </p:sp>
        <p:sp>
          <p:nvSpPr>
            <p:cNvPr id="33224" name="Line 517"/>
            <p:cNvSpPr>
              <a:spLocks noChangeShapeType="1"/>
            </p:cNvSpPr>
            <p:nvPr/>
          </p:nvSpPr>
          <p:spPr bwMode="auto">
            <a:xfrm>
              <a:off x="3400" y="1673"/>
              <a:ext cx="0" cy="2"/>
            </a:xfrm>
            <a:prstGeom prst="line">
              <a:avLst/>
            </a:prstGeom>
            <a:noFill/>
            <a:ln w="0">
              <a:solidFill>
                <a:srgbClr val="000000"/>
              </a:solidFill>
              <a:round/>
              <a:headEnd/>
              <a:tailEnd/>
            </a:ln>
          </p:spPr>
          <p:txBody>
            <a:bodyPr/>
            <a:lstStyle/>
            <a:p>
              <a:endParaRPr lang="en-GB"/>
            </a:p>
          </p:txBody>
        </p:sp>
        <p:sp>
          <p:nvSpPr>
            <p:cNvPr id="33225" name="Rectangle 518"/>
            <p:cNvSpPr>
              <a:spLocks noChangeArrowheads="1"/>
            </p:cNvSpPr>
            <p:nvPr/>
          </p:nvSpPr>
          <p:spPr bwMode="auto">
            <a:xfrm>
              <a:off x="3402" y="1673"/>
              <a:ext cx="679" cy="2"/>
            </a:xfrm>
            <a:prstGeom prst="rect">
              <a:avLst/>
            </a:prstGeom>
            <a:solidFill>
              <a:srgbClr val="000000"/>
            </a:solidFill>
            <a:ln w="9525">
              <a:noFill/>
              <a:miter lim="800000"/>
              <a:headEnd/>
              <a:tailEnd/>
            </a:ln>
          </p:spPr>
          <p:txBody>
            <a:bodyPr/>
            <a:lstStyle/>
            <a:p>
              <a:endParaRPr lang="en-GB"/>
            </a:p>
          </p:txBody>
        </p:sp>
        <p:sp>
          <p:nvSpPr>
            <p:cNvPr id="33226" name="Line 519"/>
            <p:cNvSpPr>
              <a:spLocks noChangeShapeType="1"/>
            </p:cNvSpPr>
            <p:nvPr/>
          </p:nvSpPr>
          <p:spPr bwMode="auto">
            <a:xfrm>
              <a:off x="3402" y="1673"/>
              <a:ext cx="679" cy="0"/>
            </a:xfrm>
            <a:prstGeom prst="line">
              <a:avLst/>
            </a:prstGeom>
            <a:noFill/>
            <a:ln w="0">
              <a:solidFill>
                <a:srgbClr val="000000"/>
              </a:solidFill>
              <a:round/>
              <a:headEnd/>
              <a:tailEnd/>
            </a:ln>
          </p:spPr>
          <p:txBody>
            <a:bodyPr/>
            <a:lstStyle/>
            <a:p>
              <a:endParaRPr lang="en-GB"/>
            </a:p>
          </p:txBody>
        </p:sp>
        <p:sp>
          <p:nvSpPr>
            <p:cNvPr id="33227" name="Rectangle 520"/>
            <p:cNvSpPr>
              <a:spLocks noChangeArrowheads="1"/>
            </p:cNvSpPr>
            <p:nvPr/>
          </p:nvSpPr>
          <p:spPr bwMode="auto">
            <a:xfrm>
              <a:off x="4081" y="1673"/>
              <a:ext cx="2" cy="2"/>
            </a:xfrm>
            <a:prstGeom prst="rect">
              <a:avLst/>
            </a:prstGeom>
            <a:solidFill>
              <a:srgbClr val="000000"/>
            </a:solidFill>
            <a:ln w="9525">
              <a:noFill/>
              <a:miter lim="800000"/>
              <a:headEnd/>
              <a:tailEnd/>
            </a:ln>
          </p:spPr>
          <p:txBody>
            <a:bodyPr/>
            <a:lstStyle/>
            <a:p>
              <a:endParaRPr lang="en-GB"/>
            </a:p>
          </p:txBody>
        </p:sp>
        <p:sp>
          <p:nvSpPr>
            <p:cNvPr id="33228" name="Line 521"/>
            <p:cNvSpPr>
              <a:spLocks noChangeShapeType="1"/>
            </p:cNvSpPr>
            <p:nvPr/>
          </p:nvSpPr>
          <p:spPr bwMode="auto">
            <a:xfrm>
              <a:off x="4081" y="1673"/>
              <a:ext cx="2" cy="0"/>
            </a:xfrm>
            <a:prstGeom prst="line">
              <a:avLst/>
            </a:prstGeom>
            <a:noFill/>
            <a:ln w="0">
              <a:solidFill>
                <a:srgbClr val="000000"/>
              </a:solidFill>
              <a:round/>
              <a:headEnd/>
              <a:tailEnd/>
            </a:ln>
          </p:spPr>
          <p:txBody>
            <a:bodyPr/>
            <a:lstStyle/>
            <a:p>
              <a:endParaRPr lang="en-GB"/>
            </a:p>
          </p:txBody>
        </p:sp>
        <p:sp>
          <p:nvSpPr>
            <p:cNvPr id="33229" name="Line 522"/>
            <p:cNvSpPr>
              <a:spLocks noChangeShapeType="1"/>
            </p:cNvSpPr>
            <p:nvPr/>
          </p:nvSpPr>
          <p:spPr bwMode="auto">
            <a:xfrm>
              <a:off x="4081" y="1673"/>
              <a:ext cx="0" cy="2"/>
            </a:xfrm>
            <a:prstGeom prst="line">
              <a:avLst/>
            </a:prstGeom>
            <a:noFill/>
            <a:ln w="0">
              <a:solidFill>
                <a:srgbClr val="000000"/>
              </a:solidFill>
              <a:round/>
              <a:headEnd/>
              <a:tailEnd/>
            </a:ln>
          </p:spPr>
          <p:txBody>
            <a:bodyPr/>
            <a:lstStyle/>
            <a:p>
              <a:endParaRPr lang="en-GB"/>
            </a:p>
          </p:txBody>
        </p:sp>
        <p:sp>
          <p:nvSpPr>
            <p:cNvPr id="33230" name="Rectangle 523"/>
            <p:cNvSpPr>
              <a:spLocks noChangeArrowheads="1"/>
            </p:cNvSpPr>
            <p:nvPr/>
          </p:nvSpPr>
          <p:spPr bwMode="auto">
            <a:xfrm>
              <a:off x="4083" y="1673"/>
              <a:ext cx="934" cy="2"/>
            </a:xfrm>
            <a:prstGeom prst="rect">
              <a:avLst/>
            </a:prstGeom>
            <a:solidFill>
              <a:srgbClr val="000000"/>
            </a:solidFill>
            <a:ln w="9525">
              <a:noFill/>
              <a:miter lim="800000"/>
              <a:headEnd/>
              <a:tailEnd/>
            </a:ln>
          </p:spPr>
          <p:txBody>
            <a:bodyPr/>
            <a:lstStyle/>
            <a:p>
              <a:endParaRPr lang="en-GB"/>
            </a:p>
          </p:txBody>
        </p:sp>
        <p:sp>
          <p:nvSpPr>
            <p:cNvPr id="33231" name="Line 524"/>
            <p:cNvSpPr>
              <a:spLocks noChangeShapeType="1"/>
            </p:cNvSpPr>
            <p:nvPr/>
          </p:nvSpPr>
          <p:spPr bwMode="auto">
            <a:xfrm>
              <a:off x="4083" y="1673"/>
              <a:ext cx="934" cy="0"/>
            </a:xfrm>
            <a:prstGeom prst="line">
              <a:avLst/>
            </a:prstGeom>
            <a:noFill/>
            <a:ln w="0">
              <a:solidFill>
                <a:srgbClr val="000000"/>
              </a:solidFill>
              <a:round/>
              <a:headEnd/>
              <a:tailEnd/>
            </a:ln>
          </p:spPr>
          <p:txBody>
            <a:bodyPr/>
            <a:lstStyle/>
            <a:p>
              <a:endParaRPr lang="en-GB"/>
            </a:p>
          </p:txBody>
        </p:sp>
        <p:sp>
          <p:nvSpPr>
            <p:cNvPr id="33232" name="Rectangle 525"/>
            <p:cNvSpPr>
              <a:spLocks noChangeArrowheads="1"/>
            </p:cNvSpPr>
            <p:nvPr/>
          </p:nvSpPr>
          <p:spPr bwMode="auto">
            <a:xfrm>
              <a:off x="5017" y="1673"/>
              <a:ext cx="2" cy="2"/>
            </a:xfrm>
            <a:prstGeom prst="rect">
              <a:avLst/>
            </a:prstGeom>
            <a:solidFill>
              <a:srgbClr val="000000"/>
            </a:solidFill>
            <a:ln w="9525">
              <a:noFill/>
              <a:miter lim="800000"/>
              <a:headEnd/>
              <a:tailEnd/>
            </a:ln>
          </p:spPr>
          <p:txBody>
            <a:bodyPr/>
            <a:lstStyle/>
            <a:p>
              <a:endParaRPr lang="en-GB"/>
            </a:p>
          </p:txBody>
        </p:sp>
        <p:sp>
          <p:nvSpPr>
            <p:cNvPr id="33233" name="Line 526"/>
            <p:cNvSpPr>
              <a:spLocks noChangeShapeType="1"/>
            </p:cNvSpPr>
            <p:nvPr/>
          </p:nvSpPr>
          <p:spPr bwMode="auto">
            <a:xfrm>
              <a:off x="5017" y="1673"/>
              <a:ext cx="2" cy="0"/>
            </a:xfrm>
            <a:prstGeom prst="line">
              <a:avLst/>
            </a:prstGeom>
            <a:noFill/>
            <a:ln w="0">
              <a:solidFill>
                <a:srgbClr val="000000"/>
              </a:solidFill>
              <a:round/>
              <a:headEnd/>
              <a:tailEnd/>
            </a:ln>
          </p:spPr>
          <p:txBody>
            <a:bodyPr/>
            <a:lstStyle/>
            <a:p>
              <a:endParaRPr lang="en-GB"/>
            </a:p>
          </p:txBody>
        </p:sp>
        <p:sp>
          <p:nvSpPr>
            <p:cNvPr id="33234" name="Line 527"/>
            <p:cNvSpPr>
              <a:spLocks noChangeShapeType="1"/>
            </p:cNvSpPr>
            <p:nvPr/>
          </p:nvSpPr>
          <p:spPr bwMode="auto">
            <a:xfrm>
              <a:off x="5017" y="1673"/>
              <a:ext cx="0" cy="2"/>
            </a:xfrm>
            <a:prstGeom prst="line">
              <a:avLst/>
            </a:prstGeom>
            <a:noFill/>
            <a:ln w="0">
              <a:solidFill>
                <a:srgbClr val="000000"/>
              </a:solidFill>
              <a:round/>
              <a:headEnd/>
              <a:tailEnd/>
            </a:ln>
          </p:spPr>
          <p:txBody>
            <a:bodyPr/>
            <a:lstStyle/>
            <a:p>
              <a:endParaRPr lang="en-GB"/>
            </a:p>
          </p:txBody>
        </p:sp>
        <p:sp>
          <p:nvSpPr>
            <p:cNvPr id="33235" name="Rectangle 528"/>
            <p:cNvSpPr>
              <a:spLocks noChangeArrowheads="1"/>
            </p:cNvSpPr>
            <p:nvPr/>
          </p:nvSpPr>
          <p:spPr bwMode="auto">
            <a:xfrm>
              <a:off x="5019" y="1673"/>
              <a:ext cx="255" cy="2"/>
            </a:xfrm>
            <a:prstGeom prst="rect">
              <a:avLst/>
            </a:prstGeom>
            <a:solidFill>
              <a:srgbClr val="000000"/>
            </a:solidFill>
            <a:ln w="9525">
              <a:noFill/>
              <a:miter lim="800000"/>
              <a:headEnd/>
              <a:tailEnd/>
            </a:ln>
          </p:spPr>
          <p:txBody>
            <a:bodyPr/>
            <a:lstStyle/>
            <a:p>
              <a:endParaRPr lang="en-GB"/>
            </a:p>
          </p:txBody>
        </p:sp>
        <p:sp>
          <p:nvSpPr>
            <p:cNvPr id="33236" name="Line 529"/>
            <p:cNvSpPr>
              <a:spLocks noChangeShapeType="1"/>
            </p:cNvSpPr>
            <p:nvPr/>
          </p:nvSpPr>
          <p:spPr bwMode="auto">
            <a:xfrm>
              <a:off x="5019" y="1673"/>
              <a:ext cx="255" cy="0"/>
            </a:xfrm>
            <a:prstGeom prst="line">
              <a:avLst/>
            </a:prstGeom>
            <a:noFill/>
            <a:ln w="0">
              <a:solidFill>
                <a:srgbClr val="000000"/>
              </a:solidFill>
              <a:round/>
              <a:headEnd/>
              <a:tailEnd/>
            </a:ln>
          </p:spPr>
          <p:txBody>
            <a:bodyPr/>
            <a:lstStyle/>
            <a:p>
              <a:endParaRPr lang="en-GB"/>
            </a:p>
          </p:txBody>
        </p:sp>
        <p:sp>
          <p:nvSpPr>
            <p:cNvPr id="33237" name="Rectangle 530"/>
            <p:cNvSpPr>
              <a:spLocks noChangeArrowheads="1"/>
            </p:cNvSpPr>
            <p:nvPr/>
          </p:nvSpPr>
          <p:spPr bwMode="auto">
            <a:xfrm>
              <a:off x="5274" y="1673"/>
              <a:ext cx="3" cy="2"/>
            </a:xfrm>
            <a:prstGeom prst="rect">
              <a:avLst/>
            </a:prstGeom>
            <a:solidFill>
              <a:srgbClr val="000000"/>
            </a:solidFill>
            <a:ln w="9525">
              <a:noFill/>
              <a:miter lim="800000"/>
              <a:headEnd/>
              <a:tailEnd/>
            </a:ln>
          </p:spPr>
          <p:txBody>
            <a:bodyPr/>
            <a:lstStyle/>
            <a:p>
              <a:endParaRPr lang="en-GB"/>
            </a:p>
          </p:txBody>
        </p:sp>
        <p:sp>
          <p:nvSpPr>
            <p:cNvPr id="33238" name="Line 531"/>
            <p:cNvSpPr>
              <a:spLocks noChangeShapeType="1"/>
            </p:cNvSpPr>
            <p:nvPr/>
          </p:nvSpPr>
          <p:spPr bwMode="auto">
            <a:xfrm>
              <a:off x="5274" y="1673"/>
              <a:ext cx="3" cy="0"/>
            </a:xfrm>
            <a:prstGeom prst="line">
              <a:avLst/>
            </a:prstGeom>
            <a:noFill/>
            <a:ln w="0">
              <a:solidFill>
                <a:srgbClr val="000000"/>
              </a:solidFill>
              <a:round/>
              <a:headEnd/>
              <a:tailEnd/>
            </a:ln>
          </p:spPr>
          <p:txBody>
            <a:bodyPr/>
            <a:lstStyle/>
            <a:p>
              <a:endParaRPr lang="en-GB"/>
            </a:p>
          </p:txBody>
        </p:sp>
        <p:sp>
          <p:nvSpPr>
            <p:cNvPr id="33239" name="Line 532"/>
            <p:cNvSpPr>
              <a:spLocks noChangeShapeType="1"/>
            </p:cNvSpPr>
            <p:nvPr/>
          </p:nvSpPr>
          <p:spPr bwMode="auto">
            <a:xfrm>
              <a:off x="5274" y="1673"/>
              <a:ext cx="0" cy="2"/>
            </a:xfrm>
            <a:prstGeom prst="line">
              <a:avLst/>
            </a:prstGeom>
            <a:noFill/>
            <a:ln w="0">
              <a:solidFill>
                <a:srgbClr val="000000"/>
              </a:solidFill>
              <a:round/>
              <a:headEnd/>
              <a:tailEnd/>
            </a:ln>
          </p:spPr>
          <p:txBody>
            <a:bodyPr/>
            <a:lstStyle/>
            <a:p>
              <a:endParaRPr lang="en-GB"/>
            </a:p>
          </p:txBody>
        </p:sp>
        <p:sp>
          <p:nvSpPr>
            <p:cNvPr id="33240" name="Rectangle 533"/>
            <p:cNvSpPr>
              <a:spLocks noChangeArrowheads="1"/>
            </p:cNvSpPr>
            <p:nvPr/>
          </p:nvSpPr>
          <p:spPr bwMode="auto">
            <a:xfrm>
              <a:off x="5277" y="1673"/>
              <a:ext cx="161" cy="2"/>
            </a:xfrm>
            <a:prstGeom prst="rect">
              <a:avLst/>
            </a:prstGeom>
            <a:solidFill>
              <a:srgbClr val="000000"/>
            </a:solidFill>
            <a:ln w="9525">
              <a:noFill/>
              <a:miter lim="800000"/>
              <a:headEnd/>
              <a:tailEnd/>
            </a:ln>
          </p:spPr>
          <p:txBody>
            <a:bodyPr/>
            <a:lstStyle/>
            <a:p>
              <a:endParaRPr lang="en-GB"/>
            </a:p>
          </p:txBody>
        </p:sp>
        <p:sp>
          <p:nvSpPr>
            <p:cNvPr id="33241" name="Line 534"/>
            <p:cNvSpPr>
              <a:spLocks noChangeShapeType="1"/>
            </p:cNvSpPr>
            <p:nvPr/>
          </p:nvSpPr>
          <p:spPr bwMode="auto">
            <a:xfrm>
              <a:off x="5277" y="1673"/>
              <a:ext cx="161" cy="0"/>
            </a:xfrm>
            <a:prstGeom prst="line">
              <a:avLst/>
            </a:prstGeom>
            <a:noFill/>
            <a:ln w="0">
              <a:solidFill>
                <a:srgbClr val="000000"/>
              </a:solidFill>
              <a:round/>
              <a:headEnd/>
              <a:tailEnd/>
            </a:ln>
          </p:spPr>
          <p:txBody>
            <a:bodyPr/>
            <a:lstStyle/>
            <a:p>
              <a:endParaRPr lang="en-GB"/>
            </a:p>
          </p:txBody>
        </p:sp>
        <p:sp>
          <p:nvSpPr>
            <p:cNvPr id="33242" name="Rectangle 535"/>
            <p:cNvSpPr>
              <a:spLocks noChangeArrowheads="1"/>
            </p:cNvSpPr>
            <p:nvPr/>
          </p:nvSpPr>
          <p:spPr bwMode="auto">
            <a:xfrm>
              <a:off x="5438" y="1673"/>
              <a:ext cx="3" cy="2"/>
            </a:xfrm>
            <a:prstGeom prst="rect">
              <a:avLst/>
            </a:prstGeom>
            <a:solidFill>
              <a:srgbClr val="000000"/>
            </a:solidFill>
            <a:ln w="9525">
              <a:noFill/>
              <a:miter lim="800000"/>
              <a:headEnd/>
              <a:tailEnd/>
            </a:ln>
          </p:spPr>
          <p:txBody>
            <a:bodyPr/>
            <a:lstStyle/>
            <a:p>
              <a:endParaRPr lang="en-GB"/>
            </a:p>
          </p:txBody>
        </p:sp>
        <p:sp>
          <p:nvSpPr>
            <p:cNvPr id="33243" name="Line 536"/>
            <p:cNvSpPr>
              <a:spLocks noChangeShapeType="1"/>
            </p:cNvSpPr>
            <p:nvPr/>
          </p:nvSpPr>
          <p:spPr bwMode="auto">
            <a:xfrm>
              <a:off x="5438" y="1673"/>
              <a:ext cx="3" cy="0"/>
            </a:xfrm>
            <a:prstGeom prst="line">
              <a:avLst/>
            </a:prstGeom>
            <a:noFill/>
            <a:ln w="0">
              <a:solidFill>
                <a:srgbClr val="000000"/>
              </a:solidFill>
              <a:round/>
              <a:headEnd/>
              <a:tailEnd/>
            </a:ln>
          </p:spPr>
          <p:txBody>
            <a:bodyPr/>
            <a:lstStyle/>
            <a:p>
              <a:endParaRPr lang="en-GB"/>
            </a:p>
          </p:txBody>
        </p:sp>
        <p:sp>
          <p:nvSpPr>
            <p:cNvPr id="33244" name="Line 537"/>
            <p:cNvSpPr>
              <a:spLocks noChangeShapeType="1"/>
            </p:cNvSpPr>
            <p:nvPr/>
          </p:nvSpPr>
          <p:spPr bwMode="auto">
            <a:xfrm>
              <a:off x="5438" y="1673"/>
              <a:ext cx="0" cy="2"/>
            </a:xfrm>
            <a:prstGeom prst="line">
              <a:avLst/>
            </a:prstGeom>
            <a:noFill/>
            <a:ln w="0">
              <a:solidFill>
                <a:srgbClr val="000000"/>
              </a:solidFill>
              <a:round/>
              <a:headEnd/>
              <a:tailEnd/>
            </a:ln>
          </p:spPr>
          <p:txBody>
            <a:bodyPr/>
            <a:lstStyle/>
            <a:p>
              <a:endParaRPr lang="en-GB"/>
            </a:p>
          </p:txBody>
        </p:sp>
        <p:sp>
          <p:nvSpPr>
            <p:cNvPr id="33245" name="Rectangle 538"/>
            <p:cNvSpPr>
              <a:spLocks noChangeArrowheads="1"/>
            </p:cNvSpPr>
            <p:nvPr/>
          </p:nvSpPr>
          <p:spPr bwMode="auto">
            <a:xfrm>
              <a:off x="5441" y="1673"/>
              <a:ext cx="161" cy="2"/>
            </a:xfrm>
            <a:prstGeom prst="rect">
              <a:avLst/>
            </a:prstGeom>
            <a:solidFill>
              <a:srgbClr val="000000"/>
            </a:solidFill>
            <a:ln w="9525">
              <a:noFill/>
              <a:miter lim="800000"/>
              <a:headEnd/>
              <a:tailEnd/>
            </a:ln>
          </p:spPr>
          <p:txBody>
            <a:bodyPr/>
            <a:lstStyle/>
            <a:p>
              <a:endParaRPr lang="en-GB"/>
            </a:p>
          </p:txBody>
        </p:sp>
        <p:sp>
          <p:nvSpPr>
            <p:cNvPr id="33246" name="Line 539"/>
            <p:cNvSpPr>
              <a:spLocks noChangeShapeType="1"/>
            </p:cNvSpPr>
            <p:nvPr/>
          </p:nvSpPr>
          <p:spPr bwMode="auto">
            <a:xfrm>
              <a:off x="5441" y="1673"/>
              <a:ext cx="161" cy="0"/>
            </a:xfrm>
            <a:prstGeom prst="line">
              <a:avLst/>
            </a:prstGeom>
            <a:noFill/>
            <a:ln w="0">
              <a:solidFill>
                <a:srgbClr val="000000"/>
              </a:solidFill>
              <a:round/>
              <a:headEnd/>
              <a:tailEnd/>
            </a:ln>
          </p:spPr>
          <p:txBody>
            <a:bodyPr/>
            <a:lstStyle/>
            <a:p>
              <a:endParaRPr lang="en-GB"/>
            </a:p>
          </p:txBody>
        </p:sp>
        <p:sp>
          <p:nvSpPr>
            <p:cNvPr id="33247" name="Rectangle 540"/>
            <p:cNvSpPr>
              <a:spLocks noChangeArrowheads="1"/>
            </p:cNvSpPr>
            <p:nvPr/>
          </p:nvSpPr>
          <p:spPr bwMode="auto">
            <a:xfrm>
              <a:off x="5602" y="1673"/>
              <a:ext cx="2" cy="2"/>
            </a:xfrm>
            <a:prstGeom prst="rect">
              <a:avLst/>
            </a:prstGeom>
            <a:solidFill>
              <a:srgbClr val="000000"/>
            </a:solidFill>
            <a:ln w="9525">
              <a:noFill/>
              <a:miter lim="800000"/>
              <a:headEnd/>
              <a:tailEnd/>
            </a:ln>
          </p:spPr>
          <p:txBody>
            <a:bodyPr/>
            <a:lstStyle/>
            <a:p>
              <a:endParaRPr lang="en-GB"/>
            </a:p>
          </p:txBody>
        </p:sp>
        <p:sp>
          <p:nvSpPr>
            <p:cNvPr id="33248" name="Line 541"/>
            <p:cNvSpPr>
              <a:spLocks noChangeShapeType="1"/>
            </p:cNvSpPr>
            <p:nvPr/>
          </p:nvSpPr>
          <p:spPr bwMode="auto">
            <a:xfrm>
              <a:off x="5602" y="1673"/>
              <a:ext cx="2" cy="0"/>
            </a:xfrm>
            <a:prstGeom prst="line">
              <a:avLst/>
            </a:prstGeom>
            <a:noFill/>
            <a:ln w="0">
              <a:solidFill>
                <a:srgbClr val="000000"/>
              </a:solidFill>
              <a:round/>
              <a:headEnd/>
              <a:tailEnd/>
            </a:ln>
          </p:spPr>
          <p:txBody>
            <a:bodyPr/>
            <a:lstStyle/>
            <a:p>
              <a:endParaRPr lang="en-GB"/>
            </a:p>
          </p:txBody>
        </p:sp>
        <p:sp>
          <p:nvSpPr>
            <p:cNvPr id="33249" name="Line 542"/>
            <p:cNvSpPr>
              <a:spLocks noChangeShapeType="1"/>
            </p:cNvSpPr>
            <p:nvPr/>
          </p:nvSpPr>
          <p:spPr bwMode="auto">
            <a:xfrm>
              <a:off x="5602" y="1673"/>
              <a:ext cx="0" cy="2"/>
            </a:xfrm>
            <a:prstGeom prst="line">
              <a:avLst/>
            </a:prstGeom>
            <a:noFill/>
            <a:ln w="0">
              <a:solidFill>
                <a:srgbClr val="000000"/>
              </a:solidFill>
              <a:round/>
              <a:headEnd/>
              <a:tailEnd/>
            </a:ln>
          </p:spPr>
          <p:txBody>
            <a:bodyPr/>
            <a:lstStyle/>
            <a:p>
              <a:endParaRPr lang="en-GB"/>
            </a:p>
          </p:txBody>
        </p:sp>
        <p:sp>
          <p:nvSpPr>
            <p:cNvPr id="33250" name="Rectangle 543"/>
            <p:cNvSpPr>
              <a:spLocks noChangeArrowheads="1"/>
            </p:cNvSpPr>
            <p:nvPr/>
          </p:nvSpPr>
          <p:spPr bwMode="auto">
            <a:xfrm>
              <a:off x="5604" y="1673"/>
              <a:ext cx="162" cy="2"/>
            </a:xfrm>
            <a:prstGeom prst="rect">
              <a:avLst/>
            </a:prstGeom>
            <a:solidFill>
              <a:srgbClr val="000000"/>
            </a:solidFill>
            <a:ln w="9525">
              <a:noFill/>
              <a:miter lim="800000"/>
              <a:headEnd/>
              <a:tailEnd/>
            </a:ln>
          </p:spPr>
          <p:txBody>
            <a:bodyPr/>
            <a:lstStyle/>
            <a:p>
              <a:endParaRPr lang="en-GB"/>
            </a:p>
          </p:txBody>
        </p:sp>
        <p:sp>
          <p:nvSpPr>
            <p:cNvPr id="33251" name="Line 544"/>
            <p:cNvSpPr>
              <a:spLocks noChangeShapeType="1"/>
            </p:cNvSpPr>
            <p:nvPr/>
          </p:nvSpPr>
          <p:spPr bwMode="auto">
            <a:xfrm>
              <a:off x="5604" y="1673"/>
              <a:ext cx="162" cy="0"/>
            </a:xfrm>
            <a:prstGeom prst="line">
              <a:avLst/>
            </a:prstGeom>
            <a:noFill/>
            <a:ln w="0">
              <a:solidFill>
                <a:srgbClr val="000000"/>
              </a:solidFill>
              <a:round/>
              <a:headEnd/>
              <a:tailEnd/>
            </a:ln>
          </p:spPr>
          <p:txBody>
            <a:bodyPr/>
            <a:lstStyle/>
            <a:p>
              <a:endParaRPr lang="en-GB"/>
            </a:p>
          </p:txBody>
        </p:sp>
        <p:sp>
          <p:nvSpPr>
            <p:cNvPr id="33252" name="Rectangle 545"/>
            <p:cNvSpPr>
              <a:spLocks noChangeArrowheads="1"/>
            </p:cNvSpPr>
            <p:nvPr/>
          </p:nvSpPr>
          <p:spPr bwMode="auto">
            <a:xfrm>
              <a:off x="5766" y="1673"/>
              <a:ext cx="2" cy="2"/>
            </a:xfrm>
            <a:prstGeom prst="rect">
              <a:avLst/>
            </a:prstGeom>
            <a:solidFill>
              <a:srgbClr val="000000"/>
            </a:solidFill>
            <a:ln w="9525">
              <a:noFill/>
              <a:miter lim="800000"/>
              <a:headEnd/>
              <a:tailEnd/>
            </a:ln>
          </p:spPr>
          <p:txBody>
            <a:bodyPr/>
            <a:lstStyle/>
            <a:p>
              <a:endParaRPr lang="en-GB"/>
            </a:p>
          </p:txBody>
        </p:sp>
        <p:sp>
          <p:nvSpPr>
            <p:cNvPr id="33253" name="Line 546"/>
            <p:cNvSpPr>
              <a:spLocks noChangeShapeType="1"/>
            </p:cNvSpPr>
            <p:nvPr/>
          </p:nvSpPr>
          <p:spPr bwMode="auto">
            <a:xfrm>
              <a:off x="5766" y="1673"/>
              <a:ext cx="2" cy="0"/>
            </a:xfrm>
            <a:prstGeom prst="line">
              <a:avLst/>
            </a:prstGeom>
            <a:noFill/>
            <a:ln w="0">
              <a:solidFill>
                <a:srgbClr val="000000"/>
              </a:solidFill>
              <a:round/>
              <a:headEnd/>
              <a:tailEnd/>
            </a:ln>
          </p:spPr>
          <p:txBody>
            <a:bodyPr/>
            <a:lstStyle/>
            <a:p>
              <a:endParaRPr lang="en-GB"/>
            </a:p>
          </p:txBody>
        </p:sp>
        <p:sp>
          <p:nvSpPr>
            <p:cNvPr id="33254" name="Line 547"/>
            <p:cNvSpPr>
              <a:spLocks noChangeShapeType="1"/>
            </p:cNvSpPr>
            <p:nvPr/>
          </p:nvSpPr>
          <p:spPr bwMode="auto">
            <a:xfrm>
              <a:off x="5766" y="1673"/>
              <a:ext cx="0" cy="2"/>
            </a:xfrm>
            <a:prstGeom prst="line">
              <a:avLst/>
            </a:prstGeom>
            <a:noFill/>
            <a:ln w="0">
              <a:solidFill>
                <a:srgbClr val="000000"/>
              </a:solidFill>
              <a:round/>
              <a:headEnd/>
              <a:tailEnd/>
            </a:ln>
          </p:spPr>
          <p:txBody>
            <a:bodyPr/>
            <a:lstStyle/>
            <a:p>
              <a:endParaRPr lang="en-GB"/>
            </a:p>
          </p:txBody>
        </p:sp>
        <p:sp>
          <p:nvSpPr>
            <p:cNvPr id="33255" name="Rectangle 548"/>
            <p:cNvSpPr>
              <a:spLocks noChangeArrowheads="1"/>
            </p:cNvSpPr>
            <p:nvPr/>
          </p:nvSpPr>
          <p:spPr bwMode="auto">
            <a:xfrm>
              <a:off x="3308" y="1675"/>
              <a:ext cx="2" cy="113"/>
            </a:xfrm>
            <a:prstGeom prst="rect">
              <a:avLst/>
            </a:prstGeom>
            <a:solidFill>
              <a:srgbClr val="000000"/>
            </a:solidFill>
            <a:ln w="9525">
              <a:noFill/>
              <a:miter lim="800000"/>
              <a:headEnd/>
              <a:tailEnd/>
            </a:ln>
          </p:spPr>
          <p:txBody>
            <a:bodyPr/>
            <a:lstStyle/>
            <a:p>
              <a:endParaRPr lang="en-GB"/>
            </a:p>
          </p:txBody>
        </p:sp>
        <p:sp>
          <p:nvSpPr>
            <p:cNvPr id="33256" name="Line 549"/>
            <p:cNvSpPr>
              <a:spLocks noChangeShapeType="1"/>
            </p:cNvSpPr>
            <p:nvPr/>
          </p:nvSpPr>
          <p:spPr bwMode="auto">
            <a:xfrm>
              <a:off x="3308" y="1675"/>
              <a:ext cx="0" cy="113"/>
            </a:xfrm>
            <a:prstGeom prst="line">
              <a:avLst/>
            </a:prstGeom>
            <a:noFill/>
            <a:ln w="0">
              <a:solidFill>
                <a:srgbClr val="000000"/>
              </a:solidFill>
              <a:round/>
              <a:headEnd/>
              <a:tailEnd/>
            </a:ln>
          </p:spPr>
          <p:txBody>
            <a:bodyPr/>
            <a:lstStyle/>
            <a:p>
              <a:endParaRPr lang="en-GB"/>
            </a:p>
          </p:txBody>
        </p:sp>
        <p:sp>
          <p:nvSpPr>
            <p:cNvPr id="33257" name="Rectangle 550"/>
            <p:cNvSpPr>
              <a:spLocks noChangeArrowheads="1"/>
            </p:cNvSpPr>
            <p:nvPr/>
          </p:nvSpPr>
          <p:spPr bwMode="auto">
            <a:xfrm>
              <a:off x="3400" y="1675"/>
              <a:ext cx="2" cy="113"/>
            </a:xfrm>
            <a:prstGeom prst="rect">
              <a:avLst/>
            </a:prstGeom>
            <a:solidFill>
              <a:srgbClr val="000000"/>
            </a:solidFill>
            <a:ln w="9525">
              <a:noFill/>
              <a:miter lim="800000"/>
              <a:headEnd/>
              <a:tailEnd/>
            </a:ln>
          </p:spPr>
          <p:txBody>
            <a:bodyPr/>
            <a:lstStyle/>
            <a:p>
              <a:endParaRPr lang="en-GB"/>
            </a:p>
          </p:txBody>
        </p:sp>
        <p:sp>
          <p:nvSpPr>
            <p:cNvPr id="33258" name="Line 551"/>
            <p:cNvSpPr>
              <a:spLocks noChangeShapeType="1"/>
            </p:cNvSpPr>
            <p:nvPr/>
          </p:nvSpPr>
          <p:spPr bwMode="auto">
            <a:xfrm>
              <a:off x="3400" y="1675"/>
              <a:ext cx="0" cy="113"/>
            </a:xfrm>
            <a:prstGeom prst="line">
              <a:avLst/>
            </a:prstGeom>
            <a:noFill/>
            <a:ln w="0">
              <a:solidFill>
                <a:srgbClr val="000000"/>
              </a:solidFill>
              <a:round/>
              <a:headEnd/>
              <a:tailEnd/>
            </a:ln>
          </p:spPr>
          <p:txBody>
            <a:bodyPr/>
            <a:lstStyle/>
            <a:p>
              <a:endParaRPr lang="en-GB"/>
            </a:p>
          </p:txBody>
        </p:sp>
        <p:sp>
          <p:nvSpPr>
            <p:cNvPr id="33259" name="Rectangle 552"/>
            <p:cNvSpPr>
              <a:spLocks noChangeArrowheads="1"/>
            </p:cNvSpPr>
            <p:nvPr/>
          </p:nvSpPr>
          <p:spPr bwMode="auto">
            <a:xfrm>
              <a:off x="4081" y="1675"/>
              <a:ext cx="2" cy="113"/>
            </a:xfrm>
            <a:prstGeom prst="rect">
              <a:avLst/>
            </a:prstGeom>
            <a:solidFill>
              <a:srgbClr val="000000"/>
            </a:solidFill>
            <a:ln w="9525">
              <a:noFill/>
              <a:miter lim="800000"/>
              <a:headEnd/>
              <a:tailEnd/>
            </a:ln>
          </p:spPr>
          <p:txBody>
            <a:bodyPr/>
            <a:lstStyle/>
            <a:p>
              <a:endParaRPr lang="en-GB"/>
            </a:p>
          </p:txBody>
        </p:sp>
        <p:sp>
          <p:nvSpPr>
            <p:cNvPr id="33260" name="Line 553"/>
            <p:cNvSpPr>
              <a:spLocks noChangeShapeType="1"/>
            </p:cNvSpPr>
            <p:nvPr/>
          </p:nvSpPr>
          <p:spPr bwMode="auto">
            <a:xfrm>
              <a:off x="4081" y="1675"/>
              <a:ext cx="0" cy="113"/>
            </a:xfrm>
            <a:prstGeom prst="line">
              <a:avLst/>
            </a:prstGeom>
            <a:noFill/>
            <a:ln w="0">
              <a:solidFill>
                <a:srgbClr val="000000"/>
              </a:solidFill>
              <a:round/>
              <a:headEnd/>
              <a:tailEnd/>
            </a:ln>
          </p:spPr>
          <p:txBody>
            <a:bodyPr/>
            <a:lstStyle/>
            <a:p>
              <a:endParaRPr lang="en-GB"/>
            </a:p>
          </p:txBody>
        </p:sp>
        <p:sp>
          <p:nvSpPr>
            <p:cNvPr id="33261" name="Rectangle 554"/>
            <p:cNvSpPr>
              <a:spLocks noChangeArrowheads="1"/>
            </p:cNvSpPr>
            <p:nvPr/>
          </p:nvSpPr>
          <p:spPr bwMode="auto">
            <a:xfrm>
              <a:off x="5017" y="1675"/>
              <a:ext cx="2" cy="113"/>
            </a:xfrm>
            <a:prstGeom prst="rect">
              <a:avLst/>
            </a:prstGeom>
            <a:solidFill>
              <a:srgbClr val="000000"/>
            </a:solidFill>
            <a:ln w="9525">
              <a:noFill/>
              <a:miter lim="800000"/>
              <a:headEnd/>
              <a:tailEnd/>
            </a:ln>
          </p:spPr>
          <p:txBody>
            <a:bodyPr/>
            <a:lstStyle/>
            <a:p>
              <a:endParaRPr lang="en-GB"/>
            </a:p>
          </p:txBody>
        </p:sp>
        <p:sp>
          <p:nvSpPr>
            <p:cNvPr id="33262" name="Line 555"/>
            <p:cNvSpPr>
              <a:spLocks noChangeShapeType="1"/>
            </p:cNvSpPr>
            <p:nvPr/>
          </p:nvSpPr>
          <p:spPr bwMode="auto">
            <a:xfrm>
              <a:off x="5017" y="1675"/>
              <a:ext cx="0" cy="113"/>
            </a:xfrm>
            <a:prstGeom prst="line">
              <a:avLst/>
            </a:prstGeom>
            <a:noFill/>
            <a:ln w="0">
              <a:solidFill>
                <a:srgbClr val="000000"/>
              </a:solidFill>
              <a:round/>
              <a:headEnd/>
              <a:tailEnd/>
            </a:ln>
          </p:spPr>
          <p:txBody>
            <a:bodyPr/>
            <a:lstStyle/>
            <a:p>
              <a:endParaRPr lang="en-GB"/>
            </a:p>
          </p:txBody>
        </p:sp>
        <p:sp>
          <p:nvSpPr>
            <p:cNvPr id="33263" name="Rectangle 556"/>
            <p:cNvSpPr>
              <a:spLocks noChangeArrowheads="1"/>
            </p:cNvSpPr>
            <p:nvPr/>
          </p:nvSpPr>
          <p:spPr bwMode="auto">
            <a:xfrm>
              <a:off x="5274" y="1675"/>
              <a:ext cx="3" cy="113"/>
            </a:xfrm>
            <a:prstGeom prst="rect">
              <a:avLst/>
            </a:prstGeom>
            <a:solidFill>
              <a:srgbClr val="000000"/>
            </a:solidFill>
            <a:ln w="9525">
              <a:noFill/>
              <a:miter lim="800000"/>
              <a:headEnd/>
              <a:tailEnd/>
            </a:ln>
          </p:spPr>
          <p:txBody>
            <a:bodyPr/>
            <a:lstStyle/>
            <a:p>
              <a:endParaRPr lang="en-GB"/>
            </a:p>
          </p:txBody>
        </p:sp>
        <p:sp>
          <p:nvSpPr>
            <p:cNvPr id="33264" name="Line 557"/>
            <p:cNvSpPr>
              <a:spLocks noChangeShapeType="1"/>
            </p:cNvSpPr>
            <p:nvPr/>
          </p:nvSpPr>
          <p:spPr bwMode="auto">
            <a:xfrm>
              <a:off x="5274" y="1675"/>
              <a:ext cx="0" cy="113"/>
            </a:xfrm>
            <a:prstGeom prst="line">
              <a:avLst/>
            </a:prstGeom>
            <a:noFill/>
            <a:ln w="0">
              <a:solidFill>
                <a:srgbClr val="000000"/>
              </a:solidFill>
              <a:round/>
              <a:headEnd/>
              <a:tailEnd/>
            </a:ln>
          </p:spPr>
          <p:txBody>
            <a:bodyPr/>
            <a:lstStyle/>
            <a:p>
              <a:endParaRPr lang="en-GB"/>
            </a:p>
          </p:txBody>
        </p:sp>
        <p:sp>
          <p:nvSpPr>
            <p:cNvPr id="33265" name="Rectangle 558"/>
            <p:cNvSpPr>
              <a:spLocks noChangeArrowheads="1"/>
            </p:cNvSpPr>
            <p:nvPr/>
          </p:nvSpPr>
          <p:spPr bwMode="auto">
            <a:xfrm>
              <a:off x="5438" y="1675"/>
              <a:ext cx="3" cy="113"/>
            </a:xfrm>
            <a:prstGeom prst="rect">
              <a:avLst/>
            </a:prstGeom>
            <a:solidFill>
              <a:srgbClr val="000000"/>
            </a:solidFill>
            <a:ln w="9525">
              <a:noFill/>
              <a:miter lim="800000"/>
              <a:headEnd/>
              <a:tailEnd/>
            </a:ln>
          </p:spPr>
          <p:txBody>
            <a:bodyPr/>
            <a:lstStyle/>
            <a:p>
              <a:endParaRPr lang="en-GB"/>
            </a:p>
          </p:txBody>
        </p:sp>
        <p:sp>
          <p:nvSpPr>
            <p:cNvPr id="33266" name="Line 559"/>
            <p:cNvSpPr>
              <a:spLocks noChangeShapeType="1"/>
            </p:cNvSpPr>
            <p:nvPr/>
          </p:nvSpPr>
          <p:spPr bwMode="auto">
            <a:xfrm>
              <a:off x="5438" y="1675"/>
              <a:ext cx="0" cy="113"/>
            </a:xfrm>
            <a:prstGeom prst="line">
              <a:avLst/>
            </a:prstGeom>
            <a:noFill/>
            <a:ln w="0">
              <a:solidFill>
                <a:srgbClr val="000000"/>
              </a:solidFill>
              <a:round/>
              <a:headEnd/>
              <a:tailEnd/>
            </a:ln>
          </p:spPr>
          <p:txBody>
            <a:bodyPr/>
            <a:lstStyle/>
            <a:p>
              <a:endParaRPr lang="en-GB"/>
            </a:p>
          </p:txBody>
        </p:sp>
        <p:sp>
          <p:nvSpPr>
            <p:cNvPr id="33267" name="Rectangle 560"/>
            <p:cNvSpPr>
              <a:spLocks noChangeArrowheads="1"/>
            </p:cNvSpPr>
            <p:nvPr/>
          </p:nvSpPr>
          <p:spPr bwMode="auto">
            <a:xfrm>
              <a:off x="5602" y="1675"/>
              <a:ext cx="2" cy="113"/>
            </a:xfrm>
            <a:prstGeom prst="rect">
              <a:avLst/>
            </a:prstGeom>
            <a:solidFill>
              <a:srgbClr val="000000"/>
            </a:solidFill>
            <a:ln w="9525">
              <a:noFill/>
              <a:miter lim="800000"/>
              <a:headEnd/>
              <a:tailEnd/>
            </a:ln>
          </p:spPr>
          <p:txBody>
            <a:bodyPr/>
            <a:lstStyle/>
            <a:p>
              <a:endParaRPr lang="en-GB"/>
            </a:p>
          </p:txBody>
        </p:sp>
        <p:sp>
          <p:nvSpPr>
            <p:cNvPr id="33268" name="Line 561"/>
            <p:cNvSpPr>
              <a:spLocks noChangeShapeType="1"/>
            </p:cNvSpPr>
            <p:nvPr/>
          </p:nvSpPr>
          <p:spPr bwMode="auto">
            <a:xfrm>
              <a:off x="5602" y="1675"/>
              <a:ext cx="0" cy="113"/>
            </a:xfrm>
            <a:prstGeom prst="line">
              <a:avLst/>
            </a:prstGeom>
            <a:noFill/>
            <a:ln w="0">
              <a:solidFill>
                <a:srgbClr val="000000"/>
              </a:solidFill>
              <a:round/>
              <a:headEnd/>
              <a:tailEnd/>
            </a:ln>
          </p:spPr>
          <p:txBody>
            <a:bodyPr/>
            <a:lstStyle/>
            <a:p>
              <a:endParaRPr lang="en-GB"/>
            </a:p>
          </p:txBody>
        </p:sp>
        <p:sp>
          <p:nvSpPr>
            <p:cNvPr id="33269" name="Rectangle 562"/>
            <p:cNvSpPr>
              <a:spLocks noChangeArrowheads="1"/>
            </p:cNvSpPr>
            <p:nvPr/>
          </p:nvSpPr>
          <p:spPr bwMode="auto">
            <a:xfrm>
              <a:off x="5766" y="1675"/>
              <a:ext cx="2" cy="113"/>
            </a:xfrm>
            <a:prstGeom prst="rect">
              <a:avLst/>
            </a:prstGeom>
            <a:solidFill>
              <a:srgbClr val="000000"/>
            </a:solidFill>
            <a:ln w="9525">
              <a:noFill/>
              <a:miter lim="800000"/>
              <a:headEnd/>
              <a:tailEnd/>
            </a:ln>
          </p:spPr>
          <p:txBody>
            <a:bodyPr/>
            <a:lstStyle/>
            <a:p>
              <a:endParaRPr lang="en-GB"/>
            </a:p>
          </p:txBody>
        </p:sp>
        <p:sp>
          <p:nvSpPr>
            <p:cNvPr id="33270" name="Line 563"/>
            <p:cNvSpPr>
              <a:spLocks noChangeShapeType="1"/>
            </p:cNvSpPr>
            <p:nvPr/>
          </p:nvSpPr>
          <p:spPr bwMode="auto">
            <a:xfrm>
              <a:off x="5766" y="1675"/>
              <a:ext cx="0" cy="113"/>
            </a:xfrm>
            <a:prstGeom prst="line">
              <a:avLst/>
            </a:prstGeom>
            <a:noFill/>
            <a:ln w="0">
              <a:solidFill>
                <a:srgbClr val="000000"/>
              </a:solidFill>
              <a:round/>
              <a:headEnd/>
              <a:tailEnd/>
            </a:ln>
          </p:spPr>
          <p:txBody>
            <a:bodyPr/>
            <a:lstStyle/>
            <a:p>
              <a:endParaRPr lang="en-GB"/>
            </a:p>
          </p:txBody>
        </p:sp>
        <p:sp>
          <p:nvSpPr>
            <p:cNvPr id="33271" name="Rectangle 564"/>
            <p:cNvSpPr>
              <a:spLocks noChangeArrowheads="1"/>
            </p:cNvSpPr>
            <p:nvPr/>
          </p:nvSpPr>
          <p:spPr bwMode="auto">
            <a:xfrm>
              <a:off x="3321" y="182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6</a:t>
              </a:r>
              <a:endParaRPr lang="de-DE"/>
            </a:p>
          </p:txBody>
        </p:sp>
        <p:sp>
          <p:nvSpPr>
            <p:cNvPr id="33272" name="Rectangle 565"/>
            <p:cNvSpPr>
              <a:spLocks noChangeArrowheads="1"/>
            </p:cNvSpPr>
            <p:nvPr/>
          </p:nvSpPr>
          <p:spPr bwMode="auto">
            <a:xfrm>
              <a:off x="3413" y="1791"/>
              <a:ext cx="71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Verschiedene Utensilien liegen auf</a:t>
              </a:r>
              <a:endParaRPr lang="de-DE"/>
            </a:p>
          </p:txBody>
        </p:sp>
        <p:sp>
          <p:nvSpPr>
            <p:cNvPr id="33273" name="Rectangle 566"/>
            <p:cNvSpPr>
              <a:spLocks noChangeArrowheads="1"/>
            </p:cNvSpPr>
            <p:nvPr/>
          </p:nvSpPr>
          <p:spPr bwMode="auto">
            <a:xfrm>
              <a:off x="3413" y="1840"/>
              <a:ext cx="49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der Doku Station herum</a:t>
              </a:r>
              <a:endParaRPr lang="de-DE"/>
            </a:p>
          </p:txBody>
        </p:sp>
        <p:sp>
          <p:nvSpPr>
            <p:cNvPr id="33274" name="Rectangle 567"/>
            <p:cNvSpPr>
              <a:spLocks noChangeArrowheads="1"/>
            </p:cNvSpPr>
            <p:nvPr/>
          </p:nvSpPr>
          <p:spPr bwMode="auto">
            <a:xfrm>
              <a:off x="4093" y="1840"/>
              <a:ext cx="70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 Halterungen anbringen.</a:t>
              </a:r>
              <a:endParaRPr lang="de-DE"/>
            </a:p>
          </p:txBody>
        </p:sp>
        <p:sp>
          <p:nvSpPr>
            <p:cNvPr id="33275" name="Rectangle 568"/>
            <p:cNvSpPr>
              <a:spLocks noChangeArrowheads="1"/>
            </p:cNvSpPr>
            <p:nvPr/>
          </p:nvSpPr>
          <p:spPr bwMode="auto">
            <a:xfrm>
              <a:off x="5030" y="184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276" name="Rectangle 569"/>
            <p:cNvSpPr>
              <a:spLocks noChangeArrowheads="1"/>
            </p:cNvSpPr>
            <p:nvPr/>
          </p:nvSpPr>
          <p:spPr bwMode="auto">
            <a:xfrm>
              <a:off x="5287" y="1840"/>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25.07.</a:t>
              </a:r>
              <a:endParaRPr lang="de-DE"/>
            </a:p>
          </p:txBody>
        </p:sp>
        <p:grpSp>
          <p:nvGrpSpPr>
            <p:cNvPr id="33277" name="Group 570"/>
            <p:cNvGrpSpPr>
              <a:grpSpLocks/>
            </p:cNvGrpSpPr>
            <p:nvPr/>
          </p:nvGrpSpPr>
          <p:grpSpPr bwMode="auto">
            <a:xfrm>
              <a:off x="5472" y="1795"/>
              <a:ext cx="114" cy="113"/>
              <a:chOff x="5472" y="1795"/>
              <a:chExt cx="114" cy="113"/>
            </a:xfrm>
          </p:grpSpPr>
          <p:sp>
            <p:nvSpPr>
              <p:cNvPr id="33508" name="Freeform 571"/>
              <p:cNvSpPr>
                <a:spLocks/>
              </p:cNvSpPr>
              <p:nvPr/>
            </p:nvSpPr>
            <p:spPr bwMode="auto">
              <a:xfrm>
                <a:off x="5472" y="1795"/>
                <a:ext cx="59" cy="56"/>
              </a:xfrm>
              <a:custGeom>
                <a:avLst/>
                <a:gdLst>
                  <a:gd name="T0" fmla="*/ 1 w 116"/>
                  <a:gd name="T1" fmla="*/ 0 h 114"/>
                  <a:gd name="T2" fmla="*/ 1 w 116"/>
                  <a:gd name="T3" fmla="*/ 0 h 114"/>
                  <a:gd name="T4" fmla="*/ 1 w 116"/>
                  <a:gd name="T5" fmla="*/ 0 h 114"/>
                  <a:gd name="T6" fmla="*/ 1 w 116"/>
                  <a:gd name="T7" fmla="*/ 0 h 114"/>
                  <a:gd name="T8" fmla="*/ 1 w 116"/>
                  <a:gd name="T9" fmla="*/ 0 h 114"/>
                  <a:gd name="T10" fmla="*/ 1 w 116"/>
                  <a:gd name="T11" fmla="*/ 0 h 114"/>
                  <a:gd name="T12" fmla="*/ 1 w 116"/>
                  <a:gd name="T13" fmla="*/ 0 h 114"/>
                  <a:gd name="T14" fmla="*/ 1 w 116"/>
                  <a:gd name="T15" fmla="*/ 0 h 114"/>
                  <a:gd name="T16" fmla="*/ 0 w 116"/>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19"/>
                    </a:lnTo>
                    <a:lnTo>
                      <a:pt x="34" y="33"/>
                    </a:lnTo>
                    <a:lnTo>
                      <a:pt x="20" y="51"/>
                    </a:lnTo>
                    <a:lnTo>
                      <a:pt x="9" y="70"/>
                    </a:lnTo>
                    <a:lnTo>
                      <a:pt x="3" y="90"/>
                    </a:lnTo>
                    <a:lnTo>
                      <a:pt x="0" y="114"/>
                    </a:lnTo>
                  </a:path>
                </a:pathLst>
              </a:custGeom>
              <a:noFill/>
              <a:ln w="1588">
                <a:solidFill>
                  <a:srgbClr val="000000"/>
                </a:solidFill>
                <a:prstDash val="solid"/>
                <a:round/>
                <a:headEnd/>
                <a:tailEnd/>
              </a:ln>
            </p:spPr>
            <p:txBody>
              <a:bodyPr/>
              <a:lstStyle/>
              <a:p>
                <a:endParaRPr lang="en-GB"/>
              </a:p>
            </p:txBody>
          </p:sp>
          <p:sp>
            <p:nvSpPr>
              <p:cNvPr id="33509" name="Freeform 572"/>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w 113"/>
                  <a:gd name="T19" fmla="*/ 0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19"/>
                    </a:lnTo>
                    <a:lnTo>
                      <a:pt x="80" y="33"/>
                    </a:lnTo>
                    <a:lnTo>
                      <a:pt x="94" y="51"/>
                    </a:lnTo>
                    <a:lnTo>
                      <a:pt x="105" y="70"/>
                    </a:lnTo>
                    <a:lnTo>
                      <a:pt x="111" y="90"/>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10" name="Freeform 573"/>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19"/>
                    </a:lnTo>
                    <a:lnTo>
                      <a:pt x="80" y="33"/>
                    </a:lnTo>
                    <a:lnTo>
                      <a:pt x="94" y="51"/>
                    </a:lnTo>
                    <a:lnTo>
                      <a:pt x="105" y="70"/>
                    </a:lnTo>
                    <a:lnTo>
                      <a:pt x="111" y="90"/>
                    </a:lnTo>
                    <a:lnTo>
                      <a:pt x="113" y="114"/>
                    </a:lnTo>
                  </a:path>
                </a:pathLst>
              </a:custGeom>
              <a:noFill/>
              <a:ln w="1588">
                <a:solidFill>
                  <a:srgbClr val="000000"/>
                </a:solidFill>
                <a:prstDash val="solid"/>
                <a:round/>
                <a:headEnd/>
                <a:tailEnd/>
              </a:ln>
            </p:spPr>
            <p:txBody>
              <a:bodyPr/>
              <a:lstStyle/>
              <a:p>
                <a:endParaRPr lang="en-GB"/>
              </a:p>
            </p:txBody>
          </p:sp>
          <p:sp>
            <p:nvSpPr>
              <p:cNvPr id="33511" name="Freeform 574"/>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12" name="Group 575"/>
              <p:cNvGrpSpPr>
                <a:grpSpLocks/>
              </p:cNvGrpSpPr>
              <p:nvPr/>
            </p:nvGrpSpPr>
            <p:grpSpPr bwMode="auto">
              <a:xfrm>
                <a:off x="5472" y="1850"/>
                <a:ext cx="57" cy="58"/>
                <a:chOff x="5472" y="1850"/>
                <a:chExt cx="57" cy="58"/>
              </a:xfrm>
            </p:grpSpPr>
            <p:sp>
              <p:nvSpPr>
                <p:cNvPr id="33517" name="Freeform 576"/>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18" name="Freeform 577"/>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7"/>
                      </a:lnTo>
                      <a:lnTo>
                        <a:pt x="51" y="96"/>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13" name="Freeform 578"/>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7"/>
                    </a:lnTo>
                    <a:lnTo>
                      <a:pt x="64" y="96"/>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14" name="Freeform 579"/>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7"/>
                    </a:lnTo>
                    <a:lnTo>
                      <a:pt x="64" y="96"/>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15" name="Line 580"/>
              <p:cNvSpPr>
                <a:spLocks noChangeShapeType="1"/>
              </p:cNvSpPr>
              <p:nvPr/>
            </p:nvSpPr>
            <p:spPr bwMode="auto">
              <a:xfrm>
                <a:off x="5529" y="1795"/>
                <a:ext cx="0" cy="112"/>
              </a:xfrm>
              <a:prstGeom prst="line">
                <a:avLst/>
              </a:prstGeom>
              <a:noFill/>
              <a:ln w="1588">
                <a:solidFill>
                  <a:srgbClr val="000000"/>
                </a:solidFill>
                <a:round/>
                <a:headEnd/>
                <a:tailEnd/>
              </a:ln>
            </p:spPr>
            <p:txBody>
              <a:bodyPr/>
              <a:lstStyle/>
              <a:p>
                <a:endParaRPr lang="en-GB"/>
              </a:p>
            </p:txBody>
          </p:sp>
          <p:sp>
            <p:nvSpPr>
              <p:cNvPr id="33516" name="Line 581"/>
              <p:cNvSpPr>
                <a:spLocks noChangeShapeType="1"/>
              </p:cNvSpPr>
              <p:nvPr/>
            </p:nvSpPr>
            <p:spPr bwMode="auto">
              <a:xfrm>
                <a:off x="5473" y="1851"/>
                <a:ext cx="112" cy="0"/>
              </a:xfrm>
              <a:prstGeom prst="line">
                <a:avLst/>
              </a:prstGeom>
              <a:noFill/>
              <a:ln w="1588">
                <a:solidFill>
                  <a:srgbClr val="000000"/>
                </a:solidFill>
                <a:round/>
                <a:headEnd/>
                <a:tailEnd/>
              </a:ln>
            </p:spPr>
            <p:txBody>
              <a:bodyPr/>
              <a:lstStyle/>
              <a:p>
                <a:endParaRPr lang="en-GB"/>
              </a:p>
            </p:txBody>
          </p:sp>
        </p:grpSp>
        <p:sp>
          <p:nvSpPr>
            <p:cNvPr id="33278" name="Rectangle 582"/>
            <p:cNvSpPr>
              <a:spLocks noChangeArrowheads="1"/>
            </p:cNvSpPr>
            <p:nvPr/>
          </p:nvSpPr>
          <p:spPr bwMode="auto">
            <a:xfrm>
              <a:off x="5639" y="179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79" name="Rectangle 583"/>
            <p:cNvSpPr>
              <a:spLocks noChangeArrowheads="1"/>
            </p:cNvSpPr>
            <p:nvPr/>
          </p:nvSpPr>
          <p:spPr bwMode="auto">
            <a:xfrm>
              <a:off x="3308" y="1788"/>
              <a:ext cx="2" cy="2"/>
            </a:xfrm>
            <a:prstGeom prst="rect">
              <a:avLst/>
            </a:prstGeom>
            <a:solidFill>
              <a:srgbClr val="000000"/>
            </a:solidFill>
            <a:ln w="9525">
              <a:noFill/>
              <a:miter lim="800000"/>
              <a:headEnd/>
              <a:tailEnd/>
            </a:ln>
          </p:spPr>
          <p:txBody>
            <a:bodyPr/>
            <a:lstStyle/>
            <a:p>
              <a:endParaRPr lang="en-GB"/>
            </a:p>
          </p:txBody>
        </p:sp>
        <p:sp>
          <p:nvSpPr>
            <p:cNvPr id="33280" name="Line 584"/>
            <p:cNvSpPr>
              <a:spLocks noChangeShapeType="1"/>
            </p:cNvSpPr>
            <p:nvPr/>
          </p:nvSpPr>
          <p:spPr bwMode="auto">
            <a:xfrm>
              <a:off x="3308" y="1788"/>
              <a:ext cx="2" cy="0"/>
            </a:xfrm>
            <a:prstGeom prst="line">
              <a:avLst/>
            </a:prstGeom>
            <a:noFill/>
            <a:ln w="0">
              <a:solidFill>
                <a:srgbClr val="000000"/>
              </a:solidFill>
              <a:round/>
              <a:headEnd/>
              <a:tailEnd/>
            </a:ln>
          </p:spPr>
          <p:txBody>
            <a:bodyPr/>
            <a:lstStyle/>
            <a:p>
              <a:endParaRPr lang="en-GB"/>
            </a:p>
          </p:txBody>
        </p:sp>
        <p:sp>
          <p:nvSpPr>
            <p:cNvPr id="33281" name="Line 585"/>
            <p:cNvSpPr>
              <a:spLocks noChangeShapeType="1"/>
            </p:cNvSpPr>
            <p:nvPr/>
          </p:nvSpPr>
          <p:spPr bwMode="auto">
            <a:xfrm>
              <a:off x="3308" y="1788"/>
              <a:ext cx="0" cy="2"/>
            </a:xfrm>
            <a:prstGeom prst="line">
              <a:avLst/>
            </a:prstGeom>
            <a:noFill/>
            <a:ln w="0">
              <a:solidFill>
                <a:srgbClr val="000000"/>
              </a:solidFill>
              <a:round/>
              <a:headEnd/>
              <a:tailEnd/>
            </a:ln>
          </p:spPr>
          <p:txBody>
            <a:bodyPr/>
            <a:lstStyle/>
            <a:p>
              <a:endParaRPr lang="en-GB"/>
            </a:p>
          </p:txBody>
        </p:sp>
        <p:sp>
          <p:nvSpPr>
            <p:cNvPr id="33282" name="Rectangle 586"/>
            <p:cNvSpPr>
              <a:spLocks noChangeArrowheads="1"/>
            </p:cNvSpPr>
            <p:nvPr/>
          </p:nvSpPr>
          <p:spPr bwMode="auto">
            <a:xfrm>
              <a:off x="3310" y="1788"/>
              <a:ext cx="90" cy="2"/>
            </a:xfrm>
            <a:prstGeom prst="rect">
              <a:avLst/>
            </a:prstGeom>
            <a:solidFill>
              <a:srgbClr val="000000"/>
            </a:solidFill>
            <a:ln w="9525">
              <a:noFill/>
              <a:miter lim="800000"/>
              <a:headEnd/>
              <a:tailEnd/>
            </a:ln>
          </p:spPr>
          <p:txBody>
            <a:bodyPr/>
            <a:lstStyle/>
            <a:p>
              <a:endParaRPr lang="en-GB"/>
            </a:p>
          </p:txBody>
        </p:sp>
        <p:sp>
          <p:nvSpPr>
            <p:cNvPr id="33283" name="Line 587"/>
            <p:cNvSpPr>
              <a:spLocks noChangeShapeType="1"/>
            </p:cNvSpPr>
            <p:nvPr/>
          </p:nvSpPr>
          <p:spPr bwMode="auto">
            <a:xfrm>
              <a:off x="3310" y="1788"/>
              <a:ext cx="90" cy="0"/>
            </a:xfrm>
            <a:prstGeom prst="line">
              <a:avLst/>
            </a:prstGeom>
            <a:noFill/>
            <a:ln w="0">
              <a:solidFill>
                <a:srgbClr val="000000"/>
              </a:solidFill>
              <a:round/>
              <a:headEnd/>
              <a:tailEnd/>
            </a:ln>
          </p:spPr>
          <p:txBody>
            <a:bodyPr/>
            <a:lstStyle/>
            <a:p>
              <a:endParaRPr lang="en-GB"/>
            </a:p>
          </p:txBody>
        </p:sp>
        <p:sp>
          <p:nvSpPr>
            <p:cNvPr id="33284" name="Rectangle 588"/>
            <p:cNvSpPr>
              <a:spLocks noChangeArrowheads="1"/>
            </p:cNvSpPr>
            <p:nvPr/>
          </p:nvSpPr>
          <p:spPr bwMode="auto">
            <a:xfrm>
              <a:off x="3400" y="1788"/>
              <a:ext cx="2" cy="2"/>
            </a:xfrm>
            <a:prstGeom prst="rect">
              <a:avLst/>
            </a:prstGeom>
            <a:solidFill>
              <a:srgbClr val="000000"/>
            </a:solidFill>
            <a:ln w="9525">
              <a:noFill/>
              <a:miter lim="800000"/>
              <a:headEnd/>
              <a:tailEnd/>
            </a:ln>
          </p:spPr>
          <p:txBody>
            <a:bodyPr/>
            <a:lstStyle/>
            <a:p>
              <a:endParaRPr lang="en-GB"/>
            </a:p>
          </p:txBody>
        </p:sp>
        <p:sp>
          <p:nvSpPr>
            <p:cNvPr id="33285" name="Line 589"/>
            <p:cNvSpPr>
              <a:spLocks noChangeShapeType="1"/>
            </p:cNvSpPr>
            <p:nvPr/>
          </p:nvSpPr>
          <p:spPr bwMode="auto">
            <a:xfrm>
              <a:off x="3400" y="1788"/>
              <a:ext cx="2" cy="0"/>
            </a:xfrm>
            <a:prstGeom prst="line">
              <a:avLst/>
            </a:prstGeom>
            <a:noFill/>
            <a:ln w="0">
              <a:solidFill>
                <a:srgbClr val="000000"/>
              </a:solidFill>
              <a:round/>
              <a:headEnd/>
              <a:tailEnd/>
            </a:ln>
          </p:spPr>
          <p:txBody>
            <a:bodyPr/>
            <a:lstStyle/>
            <a:p>
              <a:endParaRPr lang="en-GB"/>
            </a:p>
          </p:txBody>
        </p:sp>
        <p:sp>
          <p:nvSpPr>
            <p:cNvPr id="33286" name="Line 590"/>
            <p:cNvSpPr>
              <a:spLocks noChangeShapeType="1"/>
            </p:cNvSpPr>
            <p:nvPr/>
          </p:nvSpPr>
          <p:spPr bwMode="auto">
            <a:xfrm>
              <a:off x="3400" y="1788"/>
              <a:ext cx="0" cy="2"/>
            </a:xfrm>
            <a:prstGeom prst="line">
              <a:avLst/>
            </a:prstGeom>
            <a:noFill/>
            <a:ln w="0">
              <a:solidFill>
                <a:srgbClr val="000000"/>
              </a:solidFill>
              <a:round/>
              <a:headEnd/>
              <a:tailEnd/>
            </a:ln>
          </p:spPr>
          <p:txBody>
            <a:bodyPr/>
            <a:lstStyle/>
            <a:p>
              <a:endParaRPr lang="en-GB"/>
            </a:p>
          </p:txBody>
        </p:sp>
        <p:sp>
          <p:nvSpPr>
            <p:cNvPr id="33287" name="Rectangle 591"/>
            <p:cNvSpPr>
              <a:spLocks noChangeArrowheads="1"/>
            </p:cNvSpPr>
            <p:nvPr/>
          </p:nvSpPr>
          <p:spPr bwMode="auto">
            <a:xfrm>
              <a:off x="3402" y="1788"/>
              <a:ext cx="679" cy="2"/>
            </a:xfrm>
            <a:prstGeom prst="rect">
              <a:avLst/>
            </a:prstGeom>
            <a:solidFill>
              <a:srgbClr val="000000"/>
            </a:solidFill>
            <a:ln w="9525">
              <a:noFill/>
              <a:miter lim="800000"/>
              <a:headEnd/>
              <a:tailEnd/>
            </a:ln>
          </p:spPr>
          <p:txBody>
            <a:bodyPr/>
            <a:lstStyle/>
            <a:p>
              <a:endParaRPr lang="en-GB"/>
            </a:p>
          </p:txBody>
        </p:sp>
        <p:sp>
          <p:nvSpPr>
            <p:cNvPr id="33288" name="Line 592"/>
            <p:cNvSpPr>
              <a:spLocks noChangeShapeType="1"/>
            </p:cNvSpPr>
            <p:nvPr/>
          </p:nvSpPr>
          <p:spPr bwMode="auto">
            <a:xfrm>
              <a:off x="3402" y="1788"/>
              <a:ext cx="679" cy="0"/>
            </a:xfrm>
            <a:prstGeom prst="line">
              <a:avLst/>
            </a:prstGeom>
            <a:noFill/>
            <a:ln w="0">
              <a:solidFill>
                <a:srgbClr val="000000"/>
              </a:solidFill>
              <a:round/>
              <a:headEnd/>
              <a:tailEnd/>
            </a:ln>
          </p:spPr>
          <p:txBody>
            <a:bodyPr/>
            <a:lstStyle/>
            <a:p>
              <a:endParaRPr lang="en-GB"/>
            </a:p>
          </p:txBody>
        </p:sp>
        <p:sp>
          <p:nvSpPr>
            <p:cNvPr id="33289" name="Rectangle 593"/>
            <p:cNvSpPr>
              <a:spLocks noChangeArrowheads="1"/>
            </p:cNvSpPr>
            <p:nvPr/>
          </p:nvSpPr>
          <p:spPr bwMode="auto">
            <a:xfrm>
              <a:off x="4081" y="1788"/>
              <a:ext cx="2" cy="2"/>
            </a:xfrm>
            <a:prstGeom prst="rect">
              <a:avLst/>
            </a:prstGeom>
            <a:solidFill>
              <a:srgbClr val="000000"/>
            </a:solidFill>
            <a:ln w="9525">
              <a:noFill/>
              <a:miter lim="800000"/>
              <a:headEnd/>
              <a:tailEnd/>
            </a:ln>
          </p:spPr>
          <p:txBody>
            <a:bodyPr/>
            <a:lstStyle/>
            <a:p>
              <a:endParaRPr lang="en-GB"/>
            </a:p>
          </p:txBody>
        </p:sp>
        <p:sp>
          <p:nvSpPr>
            <p:cNvPr id="33290" name="Line 594"/>
            <p:cNvSpPr>
              <a:spLocks noChangeShapeType="1"/>
            </p:cNvSpPr>
            <p:nvPr/>
          </p:nvSpPr>
          <p:spPr bwMode="auto">
            <a:xfrm>
              <a:off x="4081" y="1788"/>
              <a:ext cx="2" cy="0"/>
            </a:xfrm>
            <a:prstGeom prst="line">
              <a:avLst/>
            </a:prstGeom>
            <a:noFill/>
            <a:ln w="0">
              <a:solidFill>
                <a:srgbClr val="000000"/>
              </a:solidFill>
              <a:round/>
              <a:headEnd/>
              <a:tailEnd/>
            </a:ln>
          </p:spPr>
          <p:txBody>
            <a:bodyPr/>
            <a:lstStyle/>
            <a:p>
              <a:endParaRPr lang="en-GB"/>
            </a:p>
          </p:txBody>
        </p:sp>
        <p:sp>
          <p:nvSpPr>
            <p:cNvPr id="33291" name="Line 595"/>
            <p:cNvSpPr>
              <a:spLocks noChangeShapeType="1"/>
            </p:cNvSpPr>
            <p:nvPr/>
          </p:nvSpPr>
          <p:spPr bwMode="auto">
            <a:xfrm>
              <a:off x="4081" y="1788"/>
              <a:ext cx="0" cy="2"/>
            </a:xfrm>
            <a:prstGeom prst="line">
              <a:avLst/>
            </a:prstGeom>
            <a:noFill/>
            <a:ln w="0">
              <a:solidFill>
                <a:srgbClr val="000000"/>
              </a:solidFill>
              <a:round/>
              <a:headEnd/>
              <a:tailEnd/>
            </a:ln>
          </p:spPr>
          <p:txBody>
            <a:bodyPr/>
            <a:lstStyle/>
            <a:p>
              <a:endParaRPr lang="en-GB"/>
            </a:p>
          </p:txBody>
        </p:sp>
        <p:sp>
          <p:nvSpPr>
            <p:cNvPr id="33292" name="Rectangle 596"/>
            <p:cNvSpPr>
              <a:spLocks noChangeArrowheads="1"/>
            </p:cNvSpPr>
            <p:nvPr/>
          </p:nvSpPr>
          <p:spPr bwMode="auto">
            <a:xfrm>
              <a:off x="4083" y="1788"/>
              <a:ext cx="934" cy="2"/>
            </a:xfrm>
            <a:prstGeom prst="rect">
              <a:avLst/>
            </a:prstGeom>
            <a:solidFill>
              <a:srgbClr val="000000"/>
            </a:solidFill>
            <a:ln w="9525">
              <a:noFill/>
              <a:miter lim="800000"/>
              <a:headEnd/>
              <a:tailEnd/>
            </a:ln>
          </p:spPr>
          <p:txBody>
            <a:bodyPr/>
            <a:lstStyle/>
            <a:p>
              <a:endParaRPr lang="en-GB"/>
            </a:p>
          </p:txBody>
        </p:sp>
        <p:sp>
          <p:nvSpPr>
            <p:cNvPr id="33293" name="Line 597"/>
            <p:cNvSpPr>
              <a:spLocks noChangeShapeType="1"/>
            </p:cNvSpPr>
            <p:nvPr/>
          </p:nvSpPr>
          <p:spPr bwMode="auto">
            <a:xfrm>
              <a:off x="4083" y="1788"/>
              <a:ext cx="934" cy="0"/>
            </a:xfrm>
            <a:prstGeom prst="line">
              <a:avLst/>
            </a:prstGeom>
            <a:noFill/>
            <a:ln w="0">
              <a:solidFill>
                <a:srgbClr val="000000"/>
              </a:solidFill>
              <a:round/>
              <a:headEnd/>
              <a:tailEnd/>
            </a:ln>
          </p:spPr>
          <p:txBody>
            <a:bodyPr/>
            <a:lstStyle/>
            <a:p>
              <a:endParaRPr lang="en-GB"/>
            </a:p>
          </p:txBody>
        </p:sp>
        <p:sp>
          <p:nvSpPr>
            <p:cNvPr id="33294" name="Rectangle 598"/>
            <p:cNvSpPr>
              <a:spLocks noChangeArrowheads="1"/>
            </p:cNvSpPr>
            <p:nvPr/>
          </p:nvSpPr>
          <p:spPr bwMode="auto">
            <a:xfrm>
              <a:off x="5017" y="1788"/>
              <a:ext cx="2" cy="2"/>
            </a:xfrm>
            <a:prstGeom prst="rect">
              <a:avLst/>
            </a:prstGeom>
            <a:solidFill>
              <a:srgbClr val="000000"/>
            </a:solidFill>
            <a:ln w="9525">
              <a:noFill/>
              <a:miter lim="800000"/>
              <a:headEnd/>
              <a:tailEnd/>
            </a:ln>
          </p:spPr>
          <p:txBody>
            <a:bodyPr/>
            <a:lstStyle/>
            <a:p>
              <a:endParaRPr lang="en-GB"/>
            </a:p>
          </p:txBody>
        </p:sp>
        <p:sp>
          <p:nvSpPr>
            <p:cNvPr id="33295" name="Line 599"/>
            <p:cNvSpPr>
              <a:spLocks noChangeShapeType="1"/>
            </p:cNvSpPr>
            <p:nvPr/>
          </p:nvSpPr>
          <p:spPr bwMode="auto">
            <a:xfrm>
              <a:off x="5017" y="1788"/>
              <a:ext cx="2" cy="0"/>
            </a:xfrm>
            <a:prstGeom prst="line">
              <a:avLst/>
            </a:prstGeom>
            <a:noFill/>
            <a:ln w="0">
              <a:solidFill>
                <a:srgbClr val="000000"/>
              </a:solidFill>
              <a:round/>
              <a:headEnd/>
              <a:tailEnd/>
            </a:ln>
          </p:spPr>
          <p:txBody>
            <a:bodyPr/>
            <a:lstStyle/>
            <a:p>
              <a:endParaRPr lang="en-GB"/>
            </a:p>
          </p:txBody>
        </p:sp>
        <p:sp>
          <p:nvSpPr>
            <p:cNvPr id="33296" name="Line 600"/>
            <p:cNvSpPr>
              <a:spLocks noChangeShapeType="1"/>
            </p:cNvSpPr>
            <p:nvPr/>
          </p:nvSpPr>
          <p:spPr bwMode="auto">
            <a:xfrm>
              <a:off x="5017" y="1788"/>
              <a:ext cx="0" cy="2"/>
            </a:xfrm>
            <a:prstGeom prst="line">
              <a:avLst/>
            </a:prstGeom>
            <a:noFill/>
            <a:ln w="0">
              <a:solidFill>
                <a:srgbClr val="000000"/>
              </a:solidFill>
              <a:round/>
              <a:headEnd/>
              <a:tailEnd/>
            </a:ln>
          </p:spPr>
          <p:txBody>
            <a:bodyPr/>
            <a:lstStyle/>
            <a:p>
              <a:endParaRPr lang="en-GB"/>
            </a:p>
          </p:txBody>
        </p:sp>
        <p:sp>
          <p:nvSpPr>
            <p:cNvPr id="33297" name="Rectangle 601"/>
            <p:cNvSpPr>
              <a:spLocks noChangeArrowheads="1"/>
            </p:cNvSpPr>
            <p:nvPr/>
          </p:nvSpPr>
          <p:spPr bwMode="auto">
            <a:xfrm>
              <a:off x="5019" y="1788"/>
              <a:ext cx="255" cy="2"/>
            </a:xfrm>
            <a:prstGeom prst="rect">
              <a:avLst/>
            </a:prstGeom>
            <a:solidFill>
              <a:srgbClr val="000000"/>
            </a:solidFill>
            <a:ln w="9525">
              <a:noFill/>
              <a:miter lim="800000"/>
              <a:headEnd/>
              <a:tailEnd/>
            </a:ln>
          </p:spPr>
          <p:txBody>
            <a:bodyPr/>
            <a:lstStyle/>
            <a:p>
              <a:endParaRPr lang="en-GB"/>
            </a:p>
          </p:txBody>
        </p:sp>
        <p:sp>
          <p:nvSpPr>
            <p:cNvPr id="33298" name="Line 602"/>
            <p:cNvSpPr>
              <a:spLocks noChangeShapeType="1"/>
            </p:cNvSpPr>
            <p:nvPr/>
          </p:nvSpPr>
          <p:spPr bwMode="auto">
            <a:xfrm>
              <a:off x="5019" y="1788"/>
              <a:ext cx="255" cy="0"/>
            </a:xfrm>
            <a:prstGeom prst="line">
              <a:avLst/>
            </a:prstGeom>
            <a:noFill/>
            <a:ln w="0">
              <a:solidFill>
                <a:srgbClr val="000000"/>
              </a:solidFill>
              <a:round/>
              <a:headEnd/>
              <a:tailEnd/>
            </a:ln>
          </p:spPr>
          <p:txBody>
            <a:bodyPr/>
            <a:lstStyle/>
            <a:p>
              <a:endParaRPr lang="en-GB"/>
            </a:p>
          </p:txBody>
        </p:sp>
        <p:sp>
          <p:nvSpPr>
            <p:cNvPr id="33299" name="Rectangle 603"/>
            <p:cNvSpPr>
              <a:spLocks noChangeArrowheads="1"/>
            </p:cNvSpPr>
            <p:nvPr/>
          </p:nvSpPr>
          <p:spPr bwMode="auto">
            <a:xfrm>
              <a:off x="5274" y="1788"/>
              <a:ext cx="3" cy="2"/>
            </a:xfrm>
            <a:prstGeom prst="rect">
              <a:avLst/>
            </a:prstGeom>
            <a:solidFill>
              <a:srgbClr val="000000"/>
            </a:solidFill>
            <a:ln w="9525">
              <a:noFill/>
              <a:miter lim="800000"/>
              <a:headEnd/>
              <a:tailEnd/>
            </a:ln>
          </p:spPr>
          <p:txBody>
            <a:bodyPr/>
            <a:lstStyle/>
            <a:p>
              <a:endParaRPr lang="en-GB"/>
            </a:p>
          </p:txBody>
        </p:sp>
        <p:sp>
          <p:nvSpPr>
            <p:cNvPr id="33300" name="Line 604"/>
            <p:cNvSpPr>
              <a:spLocks noChangeShapeType="1"/>
            </p:cNvSpPr>
            <p:nvPr/>
          </p:nvSpPr>
          <p:spPr bwMode="auto">
            <a:xfrm>
              <a:off x="5274" y="1788"/>
              <a:ext cx="3" cy="0"/>
            </a:xfrm>
            <a:prstGeom prst="line">
              <a:avLst/>
            </a:prstGeom>
            <a:noFill/>
            <a:ln w="0">
              <a:solidFill>
                <a:srgbClr val="000000"/>
              </a:solidFill>
              <a:round/>
              <a:headEnd/>
              <a:tailEnd/>
            </a:ln>
          </p:spPr>
          <p:txBody>
            <a:bodyPr/>
            <a:lstStyle/>
            <a:p>
              <a:endParaRPr lang="en-GB"/>
            </a:p>
          </p:txBody>
        </p:sp>
        <p:sp>
          <p:nvSpPr>
            <p:cNvPr id="33301" name="Line 605"/>
            <p:cNvSpPr>
              <a:spLocks noChangeShapeType="1"/>
            </p:cNvSpPr>
            <p:nvPr/>
          </p:nvSpPr>
          <p:spPr bwMode="auto">
            <a:xfrm>
              <a:off x="5274" y="1788"/>
              <a:ext cx="0" cy="2"/>
            </a:xfrm>
            <a:prstGeom prst="line">
              <a:avLst/>
            </a:prstGeom>
            <a:noFill/>
            <a:ln w="0">
              <a:solidFill>
                <a:srgbClr val="000000"/>
              </a:solidFill>
              <a:round/>
              <a:headEnd/>
              <a:tailEnd/>
            </a:ln>
          </p:spPr>
          <p:txBody>
            <a:bodyPr/>
            <a:lstStyle/>
            <a:p>
              <a:endParaRPr lang="en-GB"/>
            </a:p>
          </p:txBody>
        </p:sp>
        <p:sp>
          <p:nvSpPr>
            <p:cNvPr id="33302" name="Rectangle 606"/>
            <p:cNvSpPr>
              <a:spLocks noChangeArrowheads="1"/>
            </p:cNvSpPr>
            <p:nvPr/>
          </p:nvSpPr>
          <p:spPr bwMode="auto">
            <a:xfrm>
              <a:off x="5277" y="1788"/>
              <a:ext cx="161" cy="2"/>
            </a:xfrm>
            <a:prstGeom prst="rect">
              <a:avLst/>
            </a:prstGeom>
            <a:solidFill>
              <a:srgbClr val="000000"/>
            </a:solidFill>
            <a:ln w="9525">
              <a:noFill/>
              <a:miter lim="800000"/>
              <a:headEnd/>
              <a:tailEnd/>
            </a:ln>
          </p:spPr>
          <p:txBody>
            <a:bodyPr/>
            <a:lstStyle/>
            <a:p>
              <a:endParaRPr lang="en-GB"/>
            </a:p>
          </p:txBody>
        </p:sp>
        <p:sp>
          <p:nvSpPr>
            <p:cNvPr id="33303" name="Line 607"/>
            <p:cNvSpPr>
              <a:spLocks noChangeShapeType="1"/>
            </p:cNvSpPr>
            <p:nvPr/>
          </p:nvSpPr>
          <p:spPr bwMode="auto">
            <a:xfrm>
              <a:off x="5277" y="1788"/>
              <a:ext cx="161" cy="0"/>
            </a:xfrm>
            <a:prstGeom prst="line">
              <a:avLst/>
            </a:prstGeom>
            <a:noFill/>
            <a:ln w="0">
              <a:solidFill>
                <a:srgbClr val="000000"/>
              </a:solidFill>
              <a:round/>
              <a:headEnd/>
              <a:tailEnd/>
            </a:ln>
          </p:spPr>
          <p:txBody>
            <a:bodyPr/>
            <a:lstStyle/>
            <a:p>
              <a:endParaRPr lang="en-GB"/>
            </a:p>
          </p:txBody>
        </p:sp>
        <p:sp>
          <p:nvSpPr>
            <p:cNvPr id="33304" name="Rectangle 608"/>
            <p:cNvSpPr>
              <a:spLocks noChangeArrowheads="1"/>
            </p:cNvSpPr>
            <p:nvPr/>
          </p:nvSpPr>
          <p:spPr bwMode="auto">
            <a:xfrm>
              <a:off x="5438" y="1788"/>
              <a:ext cx="3" cy="2"/>
            </a:xfrm>
            <a:prstGeom prst="rect">
              <a:avLst/>
            </a:prstGeom>
            <a:solidFill>
              <a:srgbClr val="000000"/>
            </a:solidFill>
            <a:ln w="9525">
              <a:noFill/>
              <a:miter lim="800000"/>
              <a:headEnd/>
              <a:tailEnd/>
            </a:ln>
          </p:spPr>
          <p:txBody>
            <a:bodyPr/>
            <a:lstStyle/>
            <a:p>
              <a:endParaRPr lang="en-GB"/>
            </a:p>
          </p:txBody>
        </p:sp>
        <p:sp>
          <p:nvSpPr>
            <p:cNvPr id="33305" name="Line 609"/>
            <p:cNvSpPr>
              <a:spLocks noChangeShapeType="1"/>
            </p:cNvSpPr>
            <p:nvPr/>
          </p:nvSpPr>
          <p:spPr bwMode="auto">
            <a:xfrm>
              <a:off x="5438" y="1788"/>
              <a:ext cx="3" cy="0"/>
            </a:xfrm>
            <a:prstGeom prst="line">
              <a:avLst/>
            </a:prstGeom>
            <a:noFill/>
            <a:ln w="0">
              <a:solidFill>
                <a:srgbClr val="000000"/>
              </a:solidFill>
              <a:round/>
              <a:headEnd/>
              <a:tailEnd/>
            </a:ln>
          </p:spPr>
          <p:txBody>
            <a:bodyPr/>
            <a:lstStyle/>
            <a:p>
              <a:endParaRPr lang="en-GB"/>
            </a:p>
          </p:txBody>
        </p:sp>
        <p:sp>
          <p:nvSpPr>
            <p:cNvPr id="33306" name="Line 610"/>
            <p:cNvSpPr>
              <a:spLocks noChangeShapeType="1"/>
            </p:cNvSpPr>
            <p:nvPr/>
          </p:nvSpPr>
          <p:spPr bwMode="auto">
            <a:xfrm>
              <a:off x="5438" y="1788"/>
              <a:ext cx="0" cy="2"/>
            </a:xfrm>
            <a:prstGeom prst="line">
              <a:avLst/>
            </a:prstGeom>
            <a:noFill/>
            <a:ln w="0">
              <a:solidFill>
                <a:srgbClr val="000000"/>
              </a:solidFill>
              <a:round/>
              <a:headEnd/>
              <a:tailEnd/>
            </a:ln>
          </p:spPr>
          <p:txBody>
            <a:bodyPr/>
            <a:lstStyle/>
            <a:p>
              <a:endParaRPr lang="en-GB"/>
            </a:p>
          </p:txBody>
        </p:sp>
        <p:sp>
          <p:nvSpPr>
            <p:cNvPr id="33307" name="Rectangle 611"/>
            <p:cNvSpPr>
              <a:spLocks noChangeArrowheads="1"/>
            </p:cNvSpPr>
            <p:nvPr/>
          </p:nvSpPr>
          <p:spPr bwMode="auto">
            <a:xfrm>
              <a:off x="5441" y="1788"/>
              <a:ext cx="161" cy="2"/>
            </a:xfrm>
            <a:prstGeom prst="rect">
              <a:avLst/>
            </a:prstGeom>
            <a:solidFill>
              <a:srgbClr val="000000"/>
            </a:solidFill>
            <a:ln w="9525">
              <a:noFill/>
              <a:miter lim="800000"/>
              <a:headEnd/>
              <a:tailEnd/>
            </a:ln>
          </p:spPr>
          <p:txBody>
            <a:bodyPr/>
            <a:lstStyle/>
            <a:p>
              <a:endParaRPr lang="en-GB"/>
            </a:p>
          </p:txBody>
        </p:sp>
        <p:sp>
          <p:nvSpPr>
            <p:cNvPr id="33308" name="Line 612"/>
            <p:cNvSpPr>
              <a:spLocks noChangeShapeType="1"/>
            </p:cNvSpPr>
            <p:nvPr/>
          </p:nvSpPr>
          <p:spPr bwMode="auto">
            <a:xfrm>
              <a:off x="5441" y="1788"/>
              <a:ext cx="161" cy="0"/>
            </a:xfrm>
            <a:prstGeom prst="line">
              <a:avLst/>
            </a:prstGeom>
            <a:noFill/>
            <a:ln w="0">
              <a:solidFill>
                <a:srgbClr val="000000"/>
              </a:solidFill>
              <a:round/>
              <a:headEnd/>
              <a:tailEnd/>
            </a:ln>
          </p:spPr>
          <p:txBody>
            <a:bodyPr/>
            <a:lstStyle/>
            <a:p>
              <a:endParaRPr lang="en-GB"/>
            </a:p>
          </p:txBody>
        </p:sp>
        <p:sp>
          <p:nvSpPr>
            <p:cNvPr id="33309" name="Rectangle 613"/>
            <p:cNvSpPr>
              <a:spLocks noChangeArrowheads="1"/>
            </p:cNvSpPr>
            <p:nvPr/>
          </p:nvSpPr>
          <p:spPr bwMode="auto">
            <a:xfrm>
              <a:off x="5602" y="1788"/>
              <a:ext cx="2" cy="2"/>
            </a:xfrm>
            <a:prstGeom prst="rect">
              <a:avLst/>
            </a:prstGeom>
            <a:solidFill>
              <a:srgbClr val="000000"/>
            </a:solidFill>
            <a:ln w="9525">
              <a:noFill/>
              <a:miter lim="800000"/>
              <a:headEnd/>
              <a:tailEnd/>
            </a:ln>
          </p:spPr>
          <p:txBody>
            <a:bodyPr/>
            <a:lstStyle/>
            <a:p>
              <a:endParaRPr lang="en-GB"/>
            </a:p>
          </p:txBody>
        </p:sp>
        <p:sp>
          <p:nvSpPr>
            <p:cNvPr id="33310" name="Line 614"/>
            <p:cNvSpPr>
              <a:spLocks noChangeShapeType="1"/>
            </p:cNvSpPr>
            <p:nvPr/>
          </p:nvSpPr>
          <p:spPr bwMode="auto">
            <a:xfrm>
              <a:off x="5602" y="1788"/>
              <a:ext cx="2" cy="0"/>
            </a:xfrm>
            <a:prstGeom prst="line">
              <a:avLst/>
            </a:prstGeom>
            <a:noFill/>
            <a:ln w="0">
              <a:solidFill>
                <a:srgbClr val="000000"/>
              </a:solidFill>
              <a:round/>
              <a:headEnd/>
              <a:tailEnd/>
            </a:ln>
          </p:spPr>
          <p:txBody>
            <a:bodyPr/>
            <a:lstStyle/>
            <a:p>
              <a:endParaRPr lang="en-GB"/>
            </a:p>
          </p:txBody>
        </p:sp>
        <p:sp>
          <p:nvSpPr>
            <p:cNvPr id="33311" name="Line 615"/>
            <p:cNvSpPr>
              <a:spLocks noChangeShapeType="1"/>
            </p:cNvSpPr>
            <p:nvPr/>
          </p:nvSpPr>
          <p:spPr bwMode="auto">
            <a:xfrm>
              <a:off x="5602" y="1788"/>
              <a:ext cx="0" cy="2"/>
            </a:xfrm>
            <a:prstGeom prst="line">
              <a:avLst/>
            </a:prstGeom>
            <a:noFill/>
            <a:ln w="0">
              <a:solidFill>
                <a:srgbClr val="000000"/>
              </a:solidFill>
              <a:round/>
              <a:headEnd/>
              <a:tailEnd/>
            </a:ln>
          </p:spPr>
          <p:txBody>
            <a:bodyPr/>
            <a:lstStyle/>
            <a:p>
              <a:endParaRPr lang="en-GB"/>
            </a:p>
          </p:txBody>
        </p:sp>
        <p:sp>
          <p:nvSpPr>
            <p:cNvPr id="33312" name="Rectangle 616"/>
            <p:cNvSpPr>
              <a:spLocks noChangeArrowheads="1"/>
            </p:cNvSpPr>
            <p:nvPr/>
          </p:nvSpPr>
          <p:spPr bwMode="auto">
            <a:xfrm>
              <a:off x="5604" y="1788"/>
              <a:ext cx="162" cy="2"/>
            </a:xfrm>
            <a:prstGeom prst="rect">
              <a:avLst/>
            </a:prstGeom>
            <a:solidFill>
              <a:srgbClr val="000000"/>
            </a:solidFill>
            <a:ln w="9525">
              <a:noFill/>
              <a:miter lim="800000"/>
              <a:headEnd/>
              <a:tailEnd/>
            </a:ln>
          </p:spPr>
          <p:txBody>
            <a:bodyPr/>
            <a:lstStyle/>
            <a:p>
              <a:endParaRPr lang="en-GB"/>
            </a:p>
          </p:txBody>
        </p:sp>
        <p:sp>
          <p:nvSpPr>
            <p:cNvPr id="33313" name="Line 617"/>
            <p:cNvSpPr>
              <a:spLocks noChangeShapeType="1"/>
            </p:cNvSpPr>
            <p:nvPr/>
          </p:nvSpPr>
          <p:spPr bwMode="auto">
            <a:xfrm>
              <a:off x="5604" y="1788"/>
              <a:ext cx="162" cy="0"/>
            </a:xfrm>
            <a:prstGeom prst="line">
              <a:avLst/>
            </a:prstGeom>
            <a:noFill/>
            <a:ln w="0">
              <a:solidFill>
                <a:srgbClr val="000000"/>
              </a:solidFill>
              <a:round/>
              <a:headEnd/>
              <a:tailEnd/>
            </a:ln>
          </p:spPr>
          <p:txBody>
            <a:bodyPr/>
            <a:lstStyle/>
            <a:p>
              <a:endParaRPr lang="en-GB"/>
            </a:p>
          </p:txBody>
        </p:sp>
        <p:sp>
          <p:nvSpPr>
            <p:cNvPr id="33314" name="Rectangle 618"/>
            <p:cNvSpPr>
              <a:spLocks noChangeArrowheads="1"/>
            </p:cNvSpPr>
            <p:nvPr/>
          </p:nvSpPr>
          <p:spPr bwMode="auto">
            <a:xfrm>
              <a:off x="5766" y="1788"/>
              <a:ext cx="2" cy="2"/>
            </a:xfrm>
            <a:prstGeom prst="rect">
              <a:avLst/>
            </a:prstGeom>
            <a:solidFill>
              <a:srgbClr val="000000"/>
            </a:solidFill>
            <a:ln w="9525">
              <a:noFill/>
              <a:miter lim="800000"/>
              <a:headEnd/>
              <a:tailEnd/>
            </a:ln>
          </p:spPr>
          <p:txBody>
            <a:bodyPr/>
            <a:lstStyle/>
            <a:p>
              <a:endParaRPr lang="en-GB"/>
            </a:p>
          </p:txBody>
        </p:sp>
        <p:sp>
          <p:nvSpPr>
            <p:cNvPr id="33315" name="Line 619"/>
            <p:cNvSpPr>
              <a:spLocks noChangeShapeType="1"/>
            </p:cNvSpPr>
            <p:nvPr/>
          </p:nvSpPr>
          <p:spPr bwMode="auto">
            <a:xfrm>
              <a:off x="5766" y="1788"/>
              <a:ext cx="2" cy="0"/>
            </a:xfrm>
            <a:prstGeom prst="line">
              <a:avLst/>
            </a:prstGeom>
            <a:noFill/>
            <a:ln w="0">
              <a:solidFill>
                <a:srgbClr val="000000"/>
              </a:solidFill>
              <a:round/>
              <a:headEnd/>
              <a:tailEnd/>
            </a:ln>
          </p:spPr>
          <p:txBody>
            <a:bodyPr/>
            <a:lstStyle/>
            <a:p>
              <a:endParaRPr lang="en-GB"/>
            </a:p>
          </p:txBody>
        </p:sp>
        <p:sp>
          <p:nvSpPr>
            <p:cNvPr id="33316" name="Line 620"/>
            <p:cNvSpPr>
              <a:spLocks noChangeShapeType="1"/>
            </p:cNvSpPr>
            <p:nvPr/>
          </p:nvSpPr>
          <p:spPr bwMode="auto">
            <a:xfrm>
              <a:off x="5766" y="1788"/>
              <a:ext cx="0" cy="2"/>
            </a:xfrm>
            <a:prstGeom prst="line">
              <a:avLst/>
            </a:prstGeom>
            <a:noFill/>
            <a:ln w="0">
              <a:solidFill>
                <a:srgbClr val="000000"/>
              </a:solidFill>
              <a:round/>
              <a:headEnd/>
              <a:tailEnd/>
            </a:ln>
          </p:spPr>
          <p:txBody>
            <a:bodyPr/>
            <a:lstStyle/>
            <a:p>
              <a:endParaRPr lang="en-GB"/>
            </a:p>
          </p:txBody>
        </p:sp>
        <p:sp>
          <p:nvSpPr>
            <p:cNvPr id="33317" name="Rectangle 621"/>
            <p:cNvSpPr>
              <a:spLocks noChangeArrowheads="1"/>
            </p:cNvSpPr>
            <p:nvPr/>
          </p:nvSpPr>
          <p:spPr bwMode="auto">
            <a:xfrm>
              <a:off x="3308" y="1790"/>
              <a:ext cx="2" cy="112"/>
            </a:xfrm>
            <a:prstGeom prst="rect">
              <a:avLst/>
            </a:prstGeom>
            <a:solidFill>
              <a:srgbClr val="000000"/>
            </a:solidFill>
            <a:ln w="9525">
              <a:noFill/>
              <a:miter lim="800000"/>
              <a:headEnd/>
              <a:tailEnd/>
            </a:ln>
          </p:spPr>
          <p:txBody>
            <a:bodyPr/>
            <a:lstStyle/>
            <a:p>
              <a:endParaRPr lang="en-GB"/>
            </a:p>
          </p:txBody>
        </p:sp>
        <p:sp>
          <p:nvSpPr>
            <p:cNvPr id="33318" name="Line 622"/>
            <p:cNvSpPr>
              <a:spLocks noChangeShapeType="1"/>
            </p:cNvSpPr>
            <p:nvPr/>
          </p:nvSpPr>
          <p:spPr bwMode="auto">
            <a:xfrm>
              <a:off x="3308" y="1790"/>
              <a:ext cx="0" cy="112"/>
            </a:xfrm>
            <a:prstGeom prst="line">
              <a:avLst/>
            </a:prstGeom>
            <a:noFill/>
            <a:ln w="0">
              <a:solidFill>
                <a:srgbClr val="000000"/>
              </a:solidFill>
              <a:round/>
              <a:headEnd/>
              <a:tailEnd/>
            </a:ln>
          </p:spPr>
          <p:txBody>
            <a:bodyPr/>
            <a:lstStyle/>
            <a:p>
              <a:endParaRPr lang="en-GB"/>
            </a:p>
          </p:txBody>
        </p:sp>
        <p:sp>
          <p:nvSpPr>
            <p:cNvPr id="33319" name="Rectangle 623"/>
            <p:cNvSpPr>
              <a:spLocks noChangeArrowheads="1"/>
            </p:cNvSpPr>
            <p:nvPr/>
          </p:nvSpPr>
          <p:spPr bwMode="auto">
            <a:xfrm>
              <a:off x="3400" y="1790"/>
              <a:ext cx="2" cy="112"/>
            </a:xfrm>
            <a:prstGeom prst="rect">
              <a:avLst/>
            </a:prstGeom>
            <a:solidFill>
              <a:srgbClr val="000000"/>
            </a:solidFill>
            <a:ln w="9525">
              <a:noFill/>
              <a:miter lim="800000"/>
              <a:headEnd/>
              <a:tailEnd/>
            </a:ln>
          </p:spPr>
          <p:txBody>
            <a:bodyPr/>
            <a:lstStyle/>
            <a:p>
              <a:endParaRPr lang="en-GB"/>
            </a:p>
          </p:txBody>
        </p:sp>
        <p:sp>
          <p:nvSpPr>
            <p:cNvPr id="33320" name="Line 624"/>
            <p:cNvSpPr>
              <a:spLocks noChangeShapeType="1"/>
            </p:cNvSpPr>
            <p:nvPr/>
          </p:nvSpPr>
          <p:spPr bwMode="auto">
            <a:xfrm>
              <a:off x="3400" y="1790"/>
              <a:ext cx="0" cy="112"/>
            </a:xfrm>
            <a:prstGeom prst="line">
              <a:avLst/>
            </a:prstGeom>
            <a:noFill/>
            <a:ln w="0">
              <a:solidFill>
                <a:srgbClr val="000000"/>
              </a:solidFill>
              <a:round/>
              <a:headEnd/>
              <a:tailEnd/>
            </a:ln>
          </p:spPr>
          <p:txBody>
            <a:bodyPr/>
            <a:lstStyle/>
            <a:p>
              <a:endParaRPr lang="en-GB"/>
            </a:p>
          </p:txBody>
        </p:sp>
        <p:sp>
          <p:nvSpPr>
            <p:cNvPr id="33321" name="Rectangle 625"/>
            <p:cNvSpPr>
              <a:spLocks noChangeArrowheads="1"/>
            </p:cNvSpPr>
            <p:nvPr/>
          </p:nvSpPr>
          <p:spPr bwMode="auto">
            <a:xfrm>
              <a:off x="4081" y="1790"/>
              <a:ext cx="2" cy="112"/>
            </a:xfrm>
            <a:prstGeom prst="rect">
              <a:avLst/>
            </a:prstGeom>
            <a:solidFill>
              <a:srgbClr val="000000"/>
            </a:solidFill>
            <a:ln w="9525">
              <a:noFill/>
              <a:miter lim="800000"/>
              <a:headEnd/>
              <a:tailEnd/>
            </a:ln>
          </p:spPr>
          <p:txBody>
            <a:bodyPr/>
            <a:lstStyle/>
            <a:p>
              <a:endParaRPr lang="en-GB"/>
            </a:p>
          </p:txBody>
        </p:sp>
        <p:sp>
          <p:nvSpPr>
            <p:cNvPr id="33322" name="Line 626"/>
            <p:cNvSpPr>
              <a:spLocks noChangeShapeType="1"/>
            </p:cNvSpPr>
            <p:nvPr/>
          </p:nvSpPr>
          <p:spPr bwMode="auto">
            <a:xfrm>
              <a:off x="4081" y="1790"/>
              <a:ext cx="0" cy="112"/>
            </a:xfrm>
            <a:prstGeom prst="line">
              <a:avLst/>
            </a:prstGeom>
            <a:noFill/>
            <a:ln w="0">
              <a:solidFill>
                <a:srgbClr val="000000"/>
              </a:solidFill>
              <a:round/>
              <a:headEnd/>
              <a:tailEnd/>
            </a:ln>
          </p:spPr>
          <p:txBody>
            <a:bodyPr/>
            <a:lstStyle/>
            <a:p>
              <a:endParaRPr lang="en-GB"/>
            </a:p>
          </p:txBody>
        </p:sp>
        <p:sp>
          <p:nvSpPr>
            <p:cNvPr id="33323" name="Rectangle 627"/>
            <p:cNvSpPr>
              <a:spLocks noChangeArrowheads="1"/>
            </p:cNvSpPr>
            <p:nvPr/>
          </p:nvSpPr>
          <p:spPr bwMode="auto">
            <a:xfrm>
              <a:off x="5017" y="1790"/>
              <a:ext cx="2" cy="112"/>
            </a:xfrm>
            <a:prstGeom prst="rect">
              <a:avLst/>
            </a:prstGeom>
            <a:solidFill>
              <a:srgbClr val="000000"/>
            </a:solidFill>
            <a:ln w="9525">
              <a:noFill/>
              <a:miter lim="800000"/>
              <a:headEnd/>
              <a:tailEnd/>
            </a:ln>
          </p:spPr>
          <p:txBody>
            <a:bodyPr/>
            <a:lstStyle/>
            <a:p>
              <a:endParaRPr lang="en-GB"/>
            </a:p>
          </p:txBody>
        </p:sp>
        <p:sp>
          <p:nvSpPr>
            <p:cNvPr id="33324" name="Line 628"/>
            <p:cNvSpPr>
              <a:spLocks noChangeShapeType="1"/>
            </p:cNvSpPr>
            <p:nvPr/>
          </p:nvSpPr>
          <p:spPr bwMode="auto">
            <a:xfrm>
              <a:off x="5017" y="1790"/>
              <a:ext cx="0" cy="112"/>
            </a:xfrm>
            <a:prstGeom prst="line">
              <a:avLst/>
            </a:prstGeom>
            <a:noFill/>
            <a:ln w="0">
              <a:solidFill>
                <a:srgbClr val="000000"/>
              </a:solidFill>
              <a:round/>
              <a:headEnd/>
              <a:tailEnd/>
            </a:ln>
          </p:spPr>
          <p:txBody>
            <a:bodyPr/>
            <a:lstStyle/>
            <a:p>
              <a:endParaRPr lang="en-GB"/>
            </a:p>
          </p:txBody>
        </p:sp>
        <p:sp>
          <p:nvSpPr>
            <p:cNvPr id="33325" name="Rectangle 629"/>
            <p:cNvSpPr>
              <a:spLocks noChangeArrowheads="1"/>
            </p:cNvSpPr>
            <p:nvPr/>
          </p:nvSpPr>
          <p:spPr bwMode="auto">
            <a:xfrm>
              <a:off x="5274" y="1790"/>
              <a:ext cx="3" cy="112"/>
            </a:xfrm>
            <a:prstGeom prst="rect">
              <a:avLst/>
            </a:prstGeom>
            <a:solidFill>
              <a:srgbClr val="000000"/>
            </a:solidFill>
            <a:ln w="9525">
              <a:noFill/>
              <a:miter lim="800000"/>
              <a:headEnd/>
              <a:tailEnd/>
            </a:ln>
          </p:spPr>
          <p:txBody>
            <a:bodyPr/>
            <a:lstStyle/>
            <a:p>
              <a:endParaRPr lang="en-GB"/>
            </a:p>
          </p:txBody>
        </p:sp>
        <p:sp>
          <p:nvSpPr>
            <p:cNvPr id="33326" name="Line 630"/>
            <p:cNvSpPr>
              <a:spLocks noChangeShapeType="1"/>
            </p:cNvSpPr>
            <p:nvPr/>
          </p:nvSpPr>
          <p:spPr bwMode="auto">
            <a:xfrm>
              <a:off x="5274" y="1790"/>
              <a:ext cx="0" cy="112"/>
            </a:xfrm>
            <a:prstGeom prst="line">
              <a:avLst/>
            </a:prstGeom>
            <a:noFill/>
            <a:ln w="0">
              <a:solidFill>
                <a:srgbClr val="000000"/>
              </a:solidFill>
              <a:round/>
              <a:headEnd/>
              <a:tailEnd/>
            </a:ln>
          </p:spPr>
          <p:txBody>
            <a:bodyPr/>
            <a:lstStyle/>
            <a:p>
              <a:endParaRPr lang="en-GB"/>
            </a:p>
          </p:txBody>
        </p:sp>
        <p:sp>
          <p:nvSpPr>
            <p:cNvPr id="33327" name="Rectangle 631"/>
            <p:cNvSpPr>
              <a:spLocks noChangeArrowheads="1"/>
            </p:cNvSpPr>
            <p:nvPr/>
          </p:nvSpPr>
          <p:spPr bwMode="auto">
            <a:xfrm>
              <a:off x="5438" y="1790"/>
              <a:ext cx="3" cy="112"/>
            </a:xfrm>
            <a:prstGeom prst="rect">
              <a:avLst/>
            </a:prstGeom>
            <a:solidFill>
              <a:srgbClr val="000000"/>
            </a:solidFill>
            <a:ln w="9525">
              <a:noFill/>
              <a:miter lim="800000"/>
              <a:headEnd/>
              <a:tailEnd/>
            </a:ln>
          </p:spPr>
          <p:txBody>
            <a:bodyPr/>
            <a:lstStyle/>
            <a:p>
              <a:endParaRPr lang="en-GB"/>
            </a:p>
          </p:txBody>
        </p:sp>
        <p:sp>
          <p:nvSpPr>
            <p:cNvPr id="33328" name="Line 632"/>
            <p:cNvSpPr>
              <a:spLocks noChangeShapeType="1"/>
            </p:cNvSpPr>
            <p:nvPr/>
          </p:nvSpPr>
          <p:spPr bwMode="auto">
            <a:xfrm>
              <a:off x="5438" y="1790"/>
              <a:ext cx="0" cy="112"/>
            </a:xfrm>
            <a:prstGeom prst="line">
              <a:avLst/>
            </a:prstGeom>
            <a:noFill/>
            <a:ln w="0">
              <a:solidFill>
                <a:srgbClr val="000000"/>
              </a:solidFill>
              <a:round/>
              <a:headEnd/>
              <a:tailEnd/>
            </a:ln>
          </p:spPr>
          <p:txBody>
            <a:bodyPr/>
            <a:lstStyle/>
            <a:p>
              <a:endParaRPr lang="en-GB"/>
            </a:p>
          </p:txBody>
        </p:sp>
        <p:sp>
          <p:nvSpPr>
            <p:cNvPr id="33329" name="Rectangle 633"/>
            <p:cNvSpPr>
              <a:spLocks noChangeArrowheads="1"/>
            </p:cNvSpPr>
            <p:nvPr/>
          </p:nvSpPr>
          <p:spPr bwMode="auto">
            <a:xfrm>
              <a:off x="5602" y="1790"/>
              <a:ext cx="2" cy="112"/>
            </a:xfrm>
            <a:prstGeom prst="rect">
              <a:avLst/>
            </a:prstGeom>
            <a:solidFill>
              <a:srgbClr val="000000"/>
            </a:solidFill>
            <a:ln w="9525">
              <a:noFill/>
              <a:miter lim="800000"/>
              <a:headEnd/>
              <a:tailEnd/>
            </a:ln>
          </p:spPr>
          <p:txBody>
            <a:bodyPr/>
            <a:lstStyle/>
            <a:p>
              <a:endParaRPr lang="en-GB"/>
            </a:p>
          </p:txBody>
        </p:sp>
        <p:sp>
          <p:nvSpPr>
            <p:cNvPr id="33330" name="Line 634"/>
            <p:cNvSpPr>
              <a:spLocks noChangeShapeType="1"/>
            </p:cNvSpPr>
            <p:nvPr/>
          </p:nvSpPr>
          <p:spPr bwMode="auto">
            <a:xfrm>
              <a:off x="5602" y="1790"/>
              <a:ext cx="0" cy="112"/>
            </a:xfrm>
            <a:prstGeom prst="line">
              <a:avLst/>
            </a:prstGeom>
            <a:noFill/>
            <a:ln w="0">
              <a:solidFill>
                <a:srgbClr val="000000"/>
              </a:solidFill>
              <a:round/>
              <a:headEnd/>
              <a:tailEnd/>
            </a:ln>
          </p:spPr>
          <p:txBody>
            <a:bodyPr/>
            <a:lstStyle/>
            <a:p>
              <a:endParaRPr lang="en-GB"/>
            </a:p>
          </p:txBody>
        </p:sp>
        <p:sp>
          <p:nvSpPr>
            <p:cNvPr id="33331" name="Rectangle 635"/>
            <p:cNvSpPr>
              <a:spLocks noChangeArrowheads="1"/>
            </p:cNvSpPr>
            <p:nvPr/>
          </p:nvSpPr>
          <p:spPr bwMode="auto">
            <a:xfrm>
              <a:off x="5766" y="1790"/>
              <a:ext cx="2" cy="112"/>
            </a:xfrm>
            <a:prstGeom prst="rect">
              <a:avLst/>
            </a:prstGeom>
            <a:solidFill>
              <a:srgbClr val="000000"/>
            </a:solidFill>
            <a:ln w="9525">
              <a:noFill/>
              <a:miter lim="800000"/>
              <a:headEnd/>
              <a:tailEnd/>
            </a:ln>
          </p:spPr>
          <p:txBody>
            <a:bodyPr/>
            <a:lstStyle/>
            <a:p>
              <a:endParaRPr lang="en-GB"/>
            </a:p>
          </p:txBody>
        </p:sp>
        <p:sp>
          <p:nvSpPr>
            <p:cNvPr id="33332" name="Line 636"/>
            <p:cNvSpPr>
              <a:spLocks noChangeShapeType="1"/>
            </p:cNvSpPr>
            <p:nvPr/>
          </p:nvSpPr>
          <p:spPr bwMode="auto">
            <a:xfrm>
              <a:off x="5766" y="1790"/>
              <a:ext cx="0" cy="112"/>
            </a:xfrm>
            <a:prstGeom prst="line">
              <a:avLst/>
            </a:prstGeom>
            <a:noFill/>
            <a:ln w="0">
              <a:solidFill>
                <a:srgbClr val="000000"/>
              </a:solidFill>
              <a:round/>
              <a:headEnd/>
              <a:tailEnd/>
            </a:ln>
          </p:spPr>
          <p:txBody>
            <a:bodyPr/>
            <a:lstStyle/>
            <a:p>
              <a:endParaRPr lang="en-GB"/>
            </a:p>
          </p:txBody>
        </p:sp>
        <p:sp>
          <p:nvSpPr>
            <p:cNvPr id="33333" name="Rectangle 637"/>
            <p:cNvSpPr>
              <a:spLocks noChangeArrowheads="1"/>
            </p:cNvSpPr>
            <p:nvPr/>
          </p:nvSpPr>
          <p:spPr bwMode="auto">
            <a:xfrm>
              <a:off x="3321" y="193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7</a:t>
              </a:r>
              <a:endParaRPr lang="de-DE"/>
            </a:p>
          </p:txBody>
        </p:sp>
        <p:sp>
          <p:nvSpPr>
            <p:cNvPr id="33334" name="Rectangle 638"/>
            <p:cNvSpPr>
              <a:spLocks noChangeArrowheads="1"/>
            </p:cNvSpPr>
            <p:nvPr/>
          </p:nvSpPr>
          <p:spPr bwMode="auto">
            <a:xfrm>
              <a:off x="3413" y="1906"/>
              <a:ext cx="43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Sauberkeit allgemein</a:t>
              </a:r>
              <a:endParaRPr lang="de-DE"/>
            </a:p>
          </p:txBody>
        </p:sp>
        <p:sp>
          <p:nvSpPr>
            <p:cNvPr id="33335" name="Rectangle 639"/>
            <p:cNvSpPr>
              <a:spLocks noChangeArrowheads="1"/>
            </p:cNvSpPr>
            <p:nvPr/>
          </p:nvSpPr>
          <p:spPr bwMode="auto">
            <a:xfrm>
              <a:off x="4093" y="1955"/>
              <a:ext cx="77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Reinigen der Linie nach jeder Schicht</a:t>
              </a:r>
              <a:endParaRPr lang="de-DE"/>
            </a:p>
          </p:txBody>
        </p:sp>
        <p:sp>
          <p:nvSpPr>
            <p:cNvPr id="33336" name="Rectangle 640"/>
            <p:cNvSpPr>
              <a:spLocks noChangeArrowheads="1"/>
            </p:cNvSpPr>
            <p:nvPr/>
          </p:nvSpPr>
          <p:spPr bwMode="auto">
            <a:xfrm>
              <a:off x="5030" y="195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337" name="Rectangle 641"/>
            <p:cNvSpPr>
              <a:spLocks noChangeArrowheads="1"/>
            </p:cNvSpPr>
            <p:nvPr/>
          </p:nvSpPr>
          <p:spPr bwMode="auto">
            <a:xfrm>
              <a:off x="5287" y="195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3338" name="Group 642"/>
            <p:cNvGrpSpPr>
              <a:grpSpLocks/>
            </p:cNvGrpSpPr>
            <p:nvPr/>
          </p:nvGrpSpPr>
          <p:grpSpPr bwMode="auto">
            <a:xfrm>
              <a:off x="5473" y="1910"/>
              <a:ext cx="113" cy="113"/>
              <a:chOff x="5473" y="1910"/>
              <a:chExt cx="113" cy="113"/>
            </a:xfrm>
          </p:grpSpPr>
          <p:sp>
            <p:nvSpPr>
              <p:cNvPr id="33500" name="Freeform 643"/>
              <p:cNvSpPr>
                <a:spLocks/>
              </p:cNvSpPr>
              <p:nvPr/>
            </p:nvSpPr>
            <p:spPr bwMode="auto">
              <a:xfrm>
                <a:off x="5473" y="1910"/>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1"/>
                    </a:lnTo>
                    <a:lnTo>
                      <a:pt x="70" y="8"/>
                    </a:lnTo>
                    <a:lnTo>
                      <a:pt x="50" y="19"/>
                    </a:lnTo>
                    <a:lnTo>
                      <a:pt x="34" y="32"/>
                    </a:lnTo>
                    <a:lnTo>
                      <a:pt x="19" y="50"/>
                    </a:lnTo>
                    <a:lnTo>
                      <a:pt x="9" y="68"/>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01" name="Freeform 644"/>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1"/>
                    </a:lnTo>
                    <a:lnTo>
                      <a:pt x="44" y="8"/>
                    </a:lnTo>
                    <a:lnTo>
                      <a:pt x="63" y="19"/>
                    </a:lnTo>
                    <a:lnTo>
                      <a:pt x="80" y="32"/>
                    </a:lnTo>
                    <a:lnTo>
                      <a:pt x="93" y="50"/>
                    </a:lnTo>
                    <a:lnTo>
                      <a:pt x="104" y="68"/>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02" name="Freeform 645"/>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1"/>
                    </a:lnTo>
                    <a:lnTo>
                      <a:pt x="44" y="8"/>
                    </a:lnTo>
                    <a:lnTo>
                      <a:pt x="63" y="19"/>
                    </a:lnTo>
                    <a:lnTo>
                      <a:pt x="80" y="32"/>
                    </a:lnTo>
                    <a:lnTo>
                      <a:pt x="93" y="50"/>
                    </a:lnTo>
                    <a:lnTo>
                      <a:pt x="104" y="68"/>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03" name="Freeform 646"/>
              <p:cNvSpPr>
                <a:spLocks/>
              </p:cNvSpPr>
              <p:nvPr/>
            </p:nvSpPr>
            <p:spPr bwMode="auto">
              <a:xfrm>
                <a:off x="5473" y="1965"/>
                <a:ext cx="57" cy="58"/>
              </a:xfrm>
              <a:custGeom>
                <a:avLst/>
                <a:gdLst>
                  <a:gd name="T0" fmla="*/ 1 w 113"/>
                  <a:gd name="T1" fmla="*/ 0 h 117"/>
                  <a:gd name="T2" fmla="*/ 1 w 113"/>
                  <a:gd name="T3" fmla="*/ 0 h 117"/>
                  <a:gd name="T4" fmla="*/ 1 w 113"/>
                  <a:gd name="T5" fmla="*/ 0 h 117"/>
                  <a:gd name="T6" fmla="*/ 1 w 113"/>
                  <a:gd name="T7" fmla="*/ 0 h 117"/>
                  <a:gd name="T8" fmla="*/ 1 w 113"/>
                  <a:gd name="T9" fmla="*/ 0 h 117"/>
                  <a:gd name="T10" fmla="*/ 1 w 113"/>
                  <a:gd name="T11" fmla="*/ 0 h 117"/>
                  <a:gd name="T12" fmla="*/ 1 w 113"/>
                  <a:gd name="T13" fmla="*/ 0 h 117"/>
                  <a:gd name="T14" fmla="*/ 1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113" y="117"/>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04" name="Freeform 647"/>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w 113"/>
                  <a:gd name="T19" fmla="*/ 0 h 117"/>
                  <a:gd name="T20" fmla="*/ 0 w 113"/>
                  <a:gd name="T21" fmla="*/ 0 h 1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7"/>
                  <a:gd name="T35" fmla="*/ 113 w 113"/>
                  <a:gd name="T36" fmla="*/ 117 h 1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7">
                    <a:moveTo>
                      <a:pt x="0" y="117"/>
                    </a:moveTo>
                    <a:lnTo>
                      <a:pt x="23" y="115"/>
                    </a:lnTo>
                    <a:lnTo>
                      <a:pt x="44" y="107"/>
                    </a:lnTo>
                    <a:lnTo>
                      <a:pt x="63" y="97"/>
                    </a:lnTo>
                    <a:lnTo>
                      <a:pt x="80" y="82"/>
                    </a:lnTo>
                    <a:lnTo>
                      <a:pt x="93" y="66"/>
                    </a:lnTo>
                    <a:lnTo>
                      <a:pt x="104" y="46"/>
                    </a:lnTo>
                    <a:lnTo>
                      <a:pt x="111" y="23"/>
                    </a:lnTo>
                    <a:lnTo>
                      <a:pt x="113" y="0"/>
                    </a:lnTo>
                    <a:lnTo>
                      <a:pt x="0" y="0"/>
                    </a:lnTo>
                    <a:lnTo>
                      <a:pt x="0" y="117"/>
                    </a:lnTo>
                    <a:close/>
                  </a:path>
                </a:pathLst>
              </a:custGeom>
              <a:solidFill>
                <a:srgbClr val="000000"/>
              </a:solidFill>
              <a:ln w="9525">
                <a:noFill/>
                <a:round/>
                <a:headEnd/>
                <a:tailEnd/>
              </a:ln>
            </p:spPr>
            <p:txBody>
              <a:bodyPr/>
              <a:lstStyle/>
              <a:p>
                <a:endParaRPr lang="en-GB"/>
              </a:p>
            </p:txBody>
          </p:sp>
          <p:sp>
            <p:nvSpPr>
              <p:cNvPr id="33505" name="Freeform 648"/>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0" y="117"/>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06" name="Line 649"/>
              <p:cNvSpPr>
                <a:spLocks noChangeShapeType="1"/>
              </p:cNvSpPr>
              <p:nvPr/>
            </p:nvSpPr>
            <p:spPr bwMode="auto">
              <a:xfrm>
                <a:off x="5530" y="1910"/>
                <a:ext cx="0" cy="112"/>
              </a:xfrm>
              <a:prstGeom prst="line">
                <a:avLst/>
              </a:prstGeom>
              <a:noFill/>
              <a:ln w="1588">
                <a:solidFill>
                  <a:srgbClr val="000000"/>
                </a:solidFill>
                <a:round/>
                <a:headEnd/>
                <a:tailEnd/>
              </a:ln>
            </p:spPr>
            <p:txBody>
              <a:bodyPr/>
              <a:lstStyle/>
              <a:p>
                <a:endParaRPr lang="en-GB"/>
              </a:p>
            </p:txBody>
          </p:sp>
          <p:sp>
            <p:nvSpPr>
              <p:cNvPr id="33507" name="Line 650"/>
              <p:cNvSpPr>
                <a:spLocks noChangeShapeType="1"/>
              </p:cNvSpPr>
              <p:nvPr/>
            </p:nvSpPr>
            <p:spPr bwMode="auto">
              <a:xfrm>
                <a:off x="5473" y="1965"/>
                <a:ext cx="112" cy="0"/>
              </a:xfrm>
              <a:prstGeom prst="line">
                <a:avLst/>
              </a:prstGeom>
              <a:noFill/>
              <a:ln w="1588">
                <a:solidFill>
                  <a:srgbClr val="000000"/>
                </a:solidFill>
                <a:round/>
                <a:headEnd/>
                <a:tailEnd/>
              </a:ln>
            </p:spPr>
            <p:txBody>
              <a:bodyPr/>
              <a:lstStyle/>
              <a:p>
                <a:endParaRPr lang="en-GB"/>
              </a:p>
            </p:txBody>
          </p:sp>
        </p:grpSp>
        <p:sp>
          <p:nvSpPr>
            <p:cNvPr id="33339" name="Rectangle 651"/>
            <p:cNvSpPr>
              <a:spLocks noChangeArrowheads="1"/>
            </p:cNvSpPr>
            <p:nvPr/>
          </p:nvSpPr>
          <p:spPr bwMode="auto">
            <a:xfrm>
              <a:off x="5639" y="190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340" name="Rectangle 652"/>
            <p:cNvSpPr>
              <a:spLocks noChangeArrowheads="1"/>
            </p:cNvSpPr>
            <p:nvPr/>
          </p:nvSpPr>
          <p:spPr bwMode="auto">
            <a:xfrm>
              <a:off x="3308" y="1902"/>
              <a:ext cx="2" cy="3"/>
            </a:xfrm>
            <a:prstGeom prst="rect">
              <a:avLst/>
            </a:prstGeom>
            <a:solidFill>
              <a:srgbClr val="000000"/>
            </a:solidFill>
            <a:ln w="9525">
              <a:noFill/>
              <a:miter lim="800000"/>
              <a:headEnd/>
              <a:tailEnd/>
            </a:ln>
          </p:spPr>
          <p:txBody>
            <a:bodyPr/>
            <a:lstStyle/>
            <a:p>
              <a:endParaRPr lang="en-GB"/>
            </a:p>
          </p:txBody>
        </p:sp>
        <p:sp>
          <p:nvSpPr>
            <p:cNvPr id="33341" name="Line 653"/>
            <p:cNvSpPr>
              <a:spLocks noChangeShapeType="1"/>
            </p:cNvSpPr>
            <p:nvPr/>
          </p:nvSpPr>
          <p:spPr bwMode="auto">
            <a:xfrm>
              <a:off x="3308" y="1902"/>
              <a:ext cx="2" cy="0"/>
            </a:xfrm>
            <a:prstGeom prst="line">
              <a:avLst/>
            </a:prstGeom>
            <a:noFill/>
            <a:ln w="0">
              <a:solidFill>
                <a:srgbClr val="000000"/>
              </a:solidFill>
              <a:round/>
              <a:headEnd/>
              <a:tailEnd/>
            </a:ln>
          </p:spPr>
          <p:txBody>
            <a:bodyPr/>
            <a:lstStyle/>
            <a:p>
              <a:endParaRPr lang="en-GB"/>
            </a:p>
          </p:txBody>
        </p:sp>
        <p:sp>
          <p:nvSpPr>
            <p:cNvPr id="33342" name="Line 654"/>
            <p:cNvSpPr>
              <a:spLocks noChangeShapeType="1"/>
            </p:cNvSpPr>
            <p:nvPr/>
          </p:nvSpPr>
          <p:spPr bwMode="auto">
            <a:xfrm>
              <a:off x="3308" y="1902"/>
              <a:ext cx="0" cy="3"/>
            </a:xfrm>
            <a:prstGeom prst="line">
              <a:avLst/>
            </a:prstGeom>
            <a:noFill/>
            <a:ln w="0">
              <a:solidFill>
                <a:srgbClr val="000000"/>
              </a:solidFill>
              <a:round/>
              <a:headEnd/>
              <a:tailEnd/>
            </a:ln>
          </p:spPr>
          <p:txBody>
            <a:bodyPr/>
            <a:lstStyle/>
            <a:p>
              <a:endParaRPr lang="en-GB"/>
            </a:p>
          </p:txBody>
        </p:sp>
        <p:sp>
          <p:nvSpPr>
            <p:cNvPr id="33343" name="Rectangle 655"/>
            <p:cNvSpPr>
              <a:spLocks noChangeArrowheads="1"/>
            </p:cNvSpPr>
            <p:nvPr/>
          </p:nvSpPr>
          <p:spPr bwMode="auto">
            <a:xfrm>
              <a:off x="3310" y="1902"/>
              <a:ext cx="90" cy="3"/>
            </a:xfrm>
            <a:prstGeom prst="rect">
              <a:avLst/>
            </a:prstGeom>
            <a:solidFill>
              <a:srgbClr val="000000"/>
            </a:solidFill>
            <a:ln w="9525">
              <a:noFill/>
              <a:miter lim="800000"/>
              <a:headEnd/>
              <a:tailEnd/>
            </a:ln>
          </p:spPr>
          <p:txBody>
            <a:bodyPr/>
            <a:lstStyle/>
            <a:p>
              <a:endParaRPr lang="en-GB"/>
            </a:p>
          </p:txBody>
        </p:sp>
        <p:sp>
          <p:nvSpPr>
            <p:cNvPr id="33344" name="Line 656"/>
            <p:cNvSpPr>
              <a:spLocks noChangeShapeType="1"/>
            </p:cNvSpPr>
            <p:nvPr/>
          </p:nvSpPr>
          <p:spPr bwMode="auto">
            <a:xfrm>
              <a:off x="3310" y="1902"/>
              <a:ext cx="90" cy="0"/>
            </a:xfrm>
            <a:prstGeom prst="line">
              <a:avLst/>
            </a:prstGeom>
            <a:noFill/>
            <a:ln w="0">
              <a:solidFill>
                <a:srgbClr val="000000"/>
              </a:solidFill>
              <a:round/>
              <a:headEnd/>
              <a:tailEnd/>
            </a:ln>
          </p:spPr>
          <p:txBody>
            <a:bodyPr/>
            <a:lstStyle/>
            <a:p>
              <a:endParaRPr lang="en-GB"/>
            </a:p>
          </p:txBody>
        </p:sp>
        <p:sp>
          <p:nvSpPr>
            <p:cNvPr id="33345" name="Rectangle 657"/>
            <p:cNvSpPr>
              <a:spLocks noChangeArrowheads="1"/>
            </p:cNvSpPr>
            <p:nvPr/>
          </p:nvSpPr>
          <p:spPr bwMode="auto">
            <a:xfrm>
              <a:off x="3400" y="1902"/>
              <a:ext cx="2" cy="3"/>
            </a:xfrm>
            <a:prstGeom prst="rect">
              <a:avLst/>
            </a:prstGeom>
            <a:solidFill>
              <a:srgbClr val="000000"/>
            </a:solidFill>
            <a:ln w="9525">
              <a:noFill/>
              <a:miter lim="800000"/>
              <a:headEnd/>
              <a:tailEnd/>
            </a:ln>
          </p:spPr>
          <p:txBody>
            <a:bodyPr/>
            <a:lstStyle/>
            <a:p>
              <a:endParaRPr lang="en-GB"/>
            </a:p>
          </p:txBody>
        </p:sp>
        <p:sp>
          <p:nvSpPr>
            <p:cNvPr id="33346" name="Line 658"/>
            <p:cNvSpPr>
              <a:spLocks noChangeShapeType="1"/>
            </p:cNvSpPr>
            <p:nvPr/>
          </p:nvSpPr>
          <p:spPr bwMode="auto">
            <a:xfrm>
              <a:off x="3400" y="1902"/>
              <a:ext cx="2" cy="0"/>
            </a:xfrm>
            <a:prstGeom prst="line">
              <a:avLst/>
            </a:prstGeom>
            <a:noFill/>
            <a:ln w="0">
              <a:solidFill>
                <a:srgbClr val="000000"/>
              </a:solidFill>
              <a:round/>
              <a:headEnd/>
              <a:tailEnd/>
            </a:ln>
          </p:spPr>
          <p:txBody>
            <a:bodyPr/>
            <a:lstStyle/>
            <a:p>
              <a:endParaRPr lang="en-GB"/>
            </a:p>
          </p:txBody>
        </p:sp>
        <p:sp>
          <p:nvSpPr>
            <p:cNvPr id="33347" name="Line 659"/>
            <p:cNvSpPr>
              <a:spLocks noChangeShapeType="1"/>
            </p:cNvSpPr>
            <p:nvPr/>
          </p:nvSpPr>
          <p:spPr bwMode="auto">
            <a:xfrm>
              <a:off x="3400" y="1902"/>
              <a:ext cx="0" cy="3"/>
            </a:xfrm>
            <a:prstGeom prst="line">
              <a:avLst/>
            </a:prstGeom>
            <a:noFill/>
            <a:ln w="0">
              <a:solidFill>
                <a:srgbClr val="000000"/>
              </a:solidFill>
              <a:round/>
              <a:headEnd/>
              <a:tailEnd/>
            </a:ln>
          </p:spPr>
          <p:txBody>
            <a:bodyPr/>
            <a:lstStyle/>
            <a:p>
              <a:endParaRPr lang="en-GB"/>
            </a:p>
          </p:txBody>
        </p:sp>
        <p:sp>
          <p:nvSpPr>
            <p:cNvPr id="33348" name="Rectangle 660"/>
            <p:cNvSpPr>
              <a:spLocks noChangeArrowheads="1"/>
            </p:cNvSpPr>
            <p:nvPr/>
          </p:nvSpPr>
          <p:spPr bwMode="auto">
            <a:xfrm>
              <a:off x="3402" y="1902"/>
              <a:ext cx="679" cy="3"/>
            </a:xfrm>
            <a:prstGeom prst="rect">
              <a:avLst/>
            </a:prstGeom>
            <a:solidFill>
              <a:srgbClr val="000000"/>
            </a:solidFill>
            <a:ln w="9525">
              <a:noFill/>
              <a:miter lim="800000"/>
              <a:headEnd/>
              <a:tailEnd/>
            </a:ln>
          </p:spPr>
          <p:txBody>
            <a:bodyPr/>
            <a:lstStyle/>
            <a:p>
              <a:endParaRPr lang="en-GB"/>
            </a:p>
          </p:txBody>
        </p:sp>
        <p:sp>
          <p:nvSpPr>
            <p:cNvPr id="33349" name="Line 661"/>
            <p:cNvSpPr>
              <a:spLocks noChangeShapeType="1"/>
            </p:cNvSpPr>
            <p:nvPr/>
          </p:nvSpPr>
          <p:spPr bwMode="auto">
            <a:xfrm>
              <a:off x="3402" y="1902"/>
              <a:ext cx="679" cy="0"/>
            </a:xfrm>
            <a:prstGeom prst="line">
              <a:avLst/>
            </a:prstGeom>
            <a:noFill/>
            <a:ln w="0">
              <a:solidFill>
                <a:srgbClr val="000000"/>
              </a:solidFill>
              <a:round/>
              <a:headEnd/>
              <a:tailEnd/>
            </a:ln>
          </p:spPr>
          <p:txBody>
            <a:bodyPr/>
            <a:lstStyle/>
            <a:p>
              <a:endParaRPr lang="en-GB"/>
            </a:p>
          </p:txBody>
        </p:sp>
        <p:sp>
          <p:nvSpPr>
            <p:cNvPr id="33350" name="Rectangle 662"/>
            <p:cNvSpPr>
              <a:spLocks noChangeArrowheads="1"/>
            </p:cNvSpPr>
            <p:nvPr/>
          </p:nvSpPr>
          <p:spPr bwMode="auto">
            <a:xfrm>
              <a:off x="4081" y="1902"/>
              <a:ext cx="2" cy="3"/>
            </a:xfrm>
            <a:prstGeom prst="rect">
              <a:avLst/>
            </a:prstGeom>
            <a:solidFill>
              <a:srgbClr val="000000"/>
            </a:solidFill>
            <a:ln w="9525">
              <a:noFill/>
              <a:miter lim="800000"/>
              <a:headEnd/>
              <a:tailEnd/>
            </a:ln>
          </p:spPr>
          <p:txBody>
            <a:bodyPr/>
            <a:lstStyle/>
            <a:p>
              <a:endParaRPr lang="en-GB"/>
            </a:p>
          </p:txBody>
        </p:sp>
        <p:sp>
          <p:nvSpPr>
            <p:cNvPr id="33351" name="Line 663"/>
            <p:cNvSpPr>
              <a:spLocks noChangeShapeType="1"/>
            </p:cNvSpPr>
            <p:nvPr/>
          </p:nvSpPr>
          <p:spPr bwMode="auto">
            <a:xfrm>
              <a:off x="4081" y="1902"/>
              <a:ext cx="2" cy="0"/>
            </a:xfrm>
            <a:prstGeom prst="line">
              <a:avLst/>
            </a:prstGeom>
            <a:noFill/>
            <a:ln w="0">
              <a:solidFill>
                <a:srgbClr val="000000"/>
              </a:solidFill>
              <a:round/>
              <a:headEnd/>
              <a:tailEnd/>
            </a:ln>
          </p:spPr>
          <p:txBody>
            <a:bodyPr/>
            <a:lstStyle/>
            <a:p>
              <a:endParaRPr lang="en-GB"/>
            </a:p>
          </p:txBody>
        </p:sp>
        <p:sp>
          <p:nvSpPr>
            <p:cNvPr id="33352" name="Line 664"/>
            <p:cNvSpPr>
              <a:spLocks noChangeShapeType="1"/>
            </p:cNvSpPr>
            <p:nvPr/>
          </p:nvSpPr>
          <p:spPr bwMode="auto">
            <a:xfrm>
              <a:off x="4081" y="1902"/>
              <a:ext cx="0" cy="3"/>
            </a:xfrm>
            <a:prstGeom prst="line">
              <a:avLst/>
            </a:prstGeom>
            <a:noFill/>
            <a:ln w="0">
              <a:solidFill>
                <a:srgbClr val="000000"/>
              </a:solidFill>
              <a:round/>
              <a:headEnd/>
              <a:tailEnd/>
            </a:ln>
          </p:spPr>
          <p:txBody>
            <a:bodyPr/>
            <a:lstStyle/>
            <a:p>
              <a:endParaRPr lang="en-GB"/>
            </a:p>
          </p:txBody>
        </p:sp>
        <p:sp>
          <p:nvSpPr>
            <p:cNvPr id="33353" name="Rectangle 665"/>
            <p:cNvSpPr>
              <a:spLocks noChangeArrowheads="1"/>
            </p:cNvSpPr>
            <p:nvPr/>
          </p:nvSpPr>
          <p:spPr bwMode="auto">
            <a:xfrm>
              <a:off x="4083" y="1902"/>
              <a:ext cx="934" cy="3"/>
            </a:xfrm>
            <a:prstGeom prst="rect">
              <a:avLst/>
            </a:prstGeom>
            <a:solidFill>
              <a:srgbClr val="000000"/>
            </a:solidFill>
            <a:ln w="9525">
              <a:noFill/>
              <a:miter lim="800000"/>
              <a:headEnd/>
              <a:tailEnd/>
            </a:ln>
          </p:spPr>
          <p:txBody>
            <a:bodyPr/>
            <a:lstStyle/>
            <a:p>
              <a:endParaRPr lang="en-GB"/>
            </a:p>
          </p:txBody>
        </p:sp>
        <p:sp>
          <p:nvSpPr>
            <p:cNvPr id="33354" name="Line 666"/>
            <p:cNvSpPr>
              <a:spLocks noChangeShapeType="1"/>
            </p:cNvSpPr>
            <p:nvPr/>
          </p:nvSpPr>
          <p:spPr bwMode="auto">
            <a:xfrm>
              <a:off x="4083" y="1902"/>
              <a:ext cx="934" cy="0"/>
            </a:xfrm>
            <a:prstGeom prst="line">
              <a:avLst/>
            </a:prstGeom>
            <a:noFill/>
            <a:ln w="0">
              <a:solidFill>
                <a:srgbClr val="000000"/>
              </a:solidFill>
              <a:round/>
              <a:headEnd/>
              <a:tailEnd/>
            </a:ln>
          </p:spPr>
          <p:txBody>
            <a:bodyPr/>
            <a:lstStyle/>
            <a:p>
              <a:endParaRPr lang="en-GB"/>
            </a:p>
          </p:txBody>
        </p:sp>
        <p:sp>
          <p:nvSpPr>
            <p:cNvPr id="33355" name="Rectangle 667"/>
            <p:cNvSpPr>
              <a:spLocks noChangeArrowheads="1"/>
            </p:cNvSpPr>
            <p:nvPr/>
          </p:nvSpPr>
          <p:spPr bwMode="auto">
            <a:xfrm>
              <a:off x="5017" y="1902"/>
              <a:ext cx="2" cy="3"/>
            </a:xfrm>
            <a:prstGeom prst="rect">
              <a:avLst/>
            </a:prstGeom>
            <a:solidFill>
              <a:srgbClr val="000000"/>
            </a:solidFill>
            <a:ln w="9525">
              <a:noFill/>
              <a:miter lim="800000"/>
              <a:headEnd/>
              <a:tailEnd/>
            </a:ln>
          </p:spPr>
          <p:txBody>
            <a:bodyPr/>
            <a:lstStyle/>
            <a:p>
              <a:endParaRPr lang="en-GB"/>
            </a:p>
          </p:txBody>
        </p:sp>
        <p:sp>
          <p:nvSpPr>
            <p:cNvPr id="33356" name="Line 668"/>
            <p:cNvSpPr>
              <a:spLocks noChangeShapeType="1"/>
            </p:cNvSpPr>
            <p:nvPr/>
          </p:nvSpPr>
          <p:spPr bwMode="auto">
            <a:xfrm>
              <a:off x="5017" y="1902"/>
              <a:ext cx="2" cy="0"/>
            </a:xfrm>
            <a:prstGeom prst="line">
              <a:avLst/>
            </a:prstGeom>
            <a:noFill/>
            <a:ln w="0">
              <a:solidFill>
                <a:srgbClr val="000000"/>
              </a:solidFill>
              <a:round/>
              <a:headEnd/>
              <a:tailEnd/>
            </a:ln>
          </p:spPr>
          <p:txBody>
            <a:bodyPr/>
            <a:lstStyle/>
            <a:p>
              <a:endParaRPr lang="en-GB"/>
            </a:p>
          </p:txBody>
        </p:sp>
        <p:sp>
          <p:nvSpPr>
            <p:cNvPr id="33357" name="Line 669"/>
            <p:cNvSpPr>
              <a:spLocks noChangeShapeType="1"/>
            </p:cNvSpPr>
            <p:nvPr/>
          </p:nvSpPr>
          <p:spPr bwMode="auto">
            <a:xfrm>
              <a:off x="5017" y="1902"/>
              <a:ext cx="0" cy="3"/>
            </a:xfrm>
            <a:prstGeom prst="line">
              <a:avLst/>
            </a:prstGeom>
            <a:noFill/>
            <a:ln w="0">
              <a:solidFill>
                <a:srgbClr val="000000"/>
              </a:solidFill>
              <a:round/>
              <a:headEnd/>
              <a:tailEnd/>
            </a:ln>
          </p:spPr>
          <p:txBody>
            <a:bodyPr/>
            <a:lstStyle/>
            <a:p>
              <a:endParaRPr lang="en-GB"/>
            </a:p>
          </p:txBody>
        </p:sp>
        <p:sp>
          <p:nvSpPr>
            <p:cNvPr id="33358" name="Rectangle 670"/>
            <p:cNvSpPr>
              <a:spLocks noChangeArrowheads="1"/>
            </p:cNvSpPr>
            <p:nvPr/>
          </p:nvSpPr>
          <p:spPr bwMode="auto">
            <a:xfrm>
              <a:off x="5019" y="1902"/>
              <a:ext cx="255" cy="3"/>
            </a:xfrm>
            <a:prstGeom prst="rect">
              <a:avLst/>
            </a:prstGeom>
            <a:solidFill>
              <a:srgbClr val="000000"/>
            </a:solidFill>
            <a:ln w="9525">
              <a:noFill/>
              <a:miter lim="800000"/>
              <a:headEnd/>
              <a:tailEnd/>
            </a:ln>
          </p:spPr>
          <p:txBody>
            <a:bodyPr/>
            <a:lstStyle/>
            <a:p>
              <a:endParaRPr lang="en-GB"/>
            </a:p>
          </p:txBody>
        </p:sp>
        <p:sp>
          <p:nvSpPr>
            <p:cNvPr id="33359" name="Line 671"/>
            <p:cNvSpPr>
              <a:spLocks noChangeShapeType="1"/>
            </p:cNvSpPr>
            <p:nvPr/>
          </p:nvSpPr>
          <p:spPr bwMode="auto">
            <a:xfrm>
              <a:off x="5019" y="1902"/>
              <a:ext cx="255" cy="0"/>
            </a:xfrm>
            <a:prstGeom prst="line">
              <a:avLst/>
            </a:prstGeom>
            <a:noFill/>
            <a:ln w="0">
              <a:solidFill>
                <a:srgbClr val="000000"/>
              </a:solidFill>
              <a:round/>
              <a:headEnd/>
              <a:tailEnd/>
            </a:ln>
          </p:spPr>
          <p:txBody>
            <a:bodyPr/>
            <a:lstStyle/>
            <a:p>
              <a:endParaRPr lang="en-GB"/>
            </a:p>
          </p:txBody>
        </p:sp>
        <p:sp>
          <p:nvSpPr>
            <p:cNvPr id="33360" name="Rectangle 672"/>
            <p:cNvSpPr>
              <a:spLocks noChangeArrowheads="1"/>
            </p:cNvSpPr>
            <p:nvPr/>
          </p:nvSpPr>
          <p:spPr bwMode="auto">
            <a:xfrm>
              <a:off x="5274" y="1902"/>
              <a:ext cx="3" cy="3"/>
            </a:xfrm>
            <a:prstGeom prst="rect">
              <a:avLst/>
            </a:prstGeom>
            <a:solidFill>
              <a:srgbClr val="000000"/>
            </a:solidFill>
            <a:ln w="9525">
              <a:noFill/>
              <a:miter lim="800000"/>
              <a:headEnd/>
              <a:tailEnd/>
            </a:ln>
          </p:spPr>
          <p:txBody>
            <a:bodyPr/>
            <a:lstStyle/>
            <a:p>
              <a:endParaRPr lang="en-GB"/>
            </a:p>
          </p:txBody>
        </p:sp>
        <p:sp>
          <p:nvSpPr>
            <p:cNvPr id="33361" name="Line 673"/>
            <p:cNvSpPr>
              <a:spLocks noChangeShapeType="1"/>
            </p:cNvSpPr>
            <p:nvPr/>
          </p:nvSpPr>
          <p:spPr bwMode="auto">
            <a:xfrm>
              <a:off x="5274" y="1902"/>
              <a:ext cx="3" cy="0"/>
            </a:xfrm>
            <a:prstGeom prst="line">
              <a:avLst/>
            </a:prstGeom>
            <a:noFill/>
            <a:ln w="0">
              <a:solidFill>
                <a:srgbClr val="000000"/>
              </a:solidFill>
              <a:round/>
              <a:headEnd/>
              <a:tailEnd/>
            </a:ln>
          </p:spPr>
          <p:txBody>
            <a:bodyPr/>
            <a:lstStyle/>
            <a:p>
              <a:endParaRPr lang="en-GB"/>
            </a:p>
          </p:txBody>
        </p:sp>
        <p:sp>
          <p:nvSpPr>
            <p:cNvPr id="33362" name="Line 674"/>
            <p:cNvSpPr>
              <a:spLocks noChangeShapeType="1"/>
            </p:cNvSpPr>
            <p:nvPr/>
          </p:nvSpPr>
          <p:spPr bwMode="auto">
            <a:xfrm>
              <a:off x="5274" y="1902"/>
              <a:ext cx="0" cy="3"/>
            </a:xfrm>
            <a:prstGeom prst="line">
              <a:avLst/>
            </a:prstGeom>
            <a:noFill/>
            <a:ln w="0">
              <a:solidFill>
                <a:srgbClr val="000000"/>
              </a:solidFill>
              <a:round/>
              <a:headEnd/>
              <a:tailEnd/>
            </a:ln>
          </p:spPr>
          <p:txBody>
            <a:bodyPr/>
            <a:lstStyle/>
            <a:p>
              <a:endParaRPr lang="en-GB"/>
            </a:p>
          </p:txBody>
        </p:sp>
        <p:sp>
          <p:nvSpPr>
            <p:cNvPr id="33363" name="Rectangle 675"/>
            <p:cNvSpPr>
              <a:spLocks noChangeArrowheads="1"/>
            </p:cNvSpPr>
            <p:nvPr/>
          </p:nvSpPr>
          <p:spPr bwMode="auto">
            <a:xfrm>
              <a:off x="5277" y="1902"/>
              <a:ext cx="161" cy="3"/>
            </a:xfrm>
            <a:prstGeom prst="rect">
              <a:avLst/>
            </a:prstGeom>
            <a:solidFill>
              <a:srgbClr val="000000"/>
            </a:solidFill>
            <a:ln w="9525">
              <a:noFill/>
              <a:miter lim="800000"/>
              <a:headEnd/>
              <a:tailEnd/>
            </a:ln>
          </p:spPr>
          <p:txBody>
            <a:bodyPr/>
            <a:lstStyle/>
            <a:p>
              <a:endParaRPr lang="en-GB"/>
            </a:p>
          </p:txBody>
        </p:sp>
        <p:sp>
          <p:nvSpPr>
            <p:cNvPr id="33364" name="Line 676"/>
            <p:cNvSpPr>
              <a:spLocks noChangeShapeType="1"/>
            </p:cNvSpPr>
            <p:nvPr/>
          </p:nvSpPr>
          <p:spPr bwMode="auto">
            <a:xfrm>
              <a:off x="5277" y="1902"/>
              <a:ext cx="161" cy="0"/>
            </a:xfrm>
            <a:prstGeom prst="line">
              <a:avLst/>
            </a:prstGeom>
            <a:noFill/>
            <a:ln w="0">
              <a:solidFill>
                <a:srgbClr val="000000"/>
              </a:solidFill>
              <a:round/>
              <a:headEnd/>
              <a:tailEnd/>
            </a:ln>
          </p:spPr>
          <p:txBody>
            <a:bodyPr/>
            <a:lstStyle/>
            <a:p>
              <a:endParaRPr lang="en-GB"/>
            </a:p>
          </p:txBody>
        </p:sp>
        <p:sp>
          <p:nvSpPr>
            <p:cNvPr id="33365" name="Rectangle 677"/>
            <p:cNvSpPr>
              <a:spLocks noChangeArrowheads="1"/>
            </p:cNvSpPr>
            <p:nvPr/>
          </p:nvSpPr>
          <p:spPr bwMode="auto">
            <a:xfrm>
              <a:off x="5438" y="1902"/>
              <a:ext cx="3" cy="3"/>
            </a:xfrm>
            <a:prstGeom prst="rect">
              <a:avLst/>
            </a:prstGeom>
            <a:solidFill>
              <a:srgbClr val="000000"/>
            </a:solidFill>
            <a:ln w="9525">
              <a:noFill/>
              <a:miter lim="800000"/>
              <a:headEnd/>
              <a:tailEnd/>
            </a:ln>
          </p:spPr>
          <p:txBody>
            <a:bodyPr/>
            <a:lstStyle/>
            <a:p>
              <a:endParaRPr lang="en-GB"/>
            </a:p>
          </p:txBody>
        </p:sp>
        <p:sp>
          <p:nvSpPr>
            <p:cNvPr id="33366" name="Line 678"/>
            <p:cNvSpPr>
              <a:spLocks noChangeShapeType="1"/>
            </p:cNvSpPr>
            <p:nvPr/>
          </p:nvSpPr>
          <p:spPr bwMode="auto">
            <a:xfrm>
              <a:off x="5438" y="1902"/>
              <a:ext cx="3" cy="0"/>
            </a:xfrm>
            <a:prstGeom prst="line">
              <a:avLst/>
            </a:prstGeom>
            <a:noFill/>
            <a:ln w="0">
              <a:solidFill>
                <a:srgbClr val="000000"/>
              </a:solidFill>
              <a:round/>
              <a:headEnd/>
              <a:tailEnd/>
            </a:ln>
          </p:spPr>
          <p:txBody>
            <a:bodyPr/>
            <a:lstStyle/>
            <a:p>
              <a:endParaRPr lang="en-GB"/>
            </a:p>
          </p:txBody>
        </p:sp>
        <p:sp>
          <p:nvSpPr>
            <p:cNvPr id="33367" name="Line 679"/>
            <p:cNvSpPr>
              <a:spLocks noChangeShapeType="1"/>
            </p:cNvSpPr>
            <p:nvPr/>
          </p:nvSpPr>
          <p:spPr bwMode="auto">
            <a:xfrm>
              <a:off x="5438" y="1902"/>
              <a:ext cx="0" cy="3"/>
            </a:xfrm>
            <a:prstGeom prst="line">
              <a:avLst/>
            </a:prstGeom>
            <a:noFill/>
            <a:ln w="0">
              <a:solidFill>
                <a:srgbClr val="000000"/>
              </a:solidFill>
              <a:round/>
              <a:headEnd/>
              <a:tailEnd/>
            </a:ln>
          </p:spPr>
          <p:txBody>
            <a:bodyPr/>
            <a:lstStyle/>
            <a:p>
              <a:endParaRPr lang="en-GB"/>
            </a:p>
          </p:txBody>
        </p:sp>
        <p:sp>
          <p:nvSpPr>
            <p:cNvPr id="33368" name="Rectangle 680"/>
            <p:cNvSpPr>
              <a:spLocks noChangeArrowheads="1"/>
            </p:cNvSpPr>
            <p:nvPr/>
          </p:nvSpPr>
          <p:spPr bwMode="auto">
            <a:xfrm>
              <a:off x="5441" y="1902"/>
              <a:ext cx="161" cy="3"/>
            </a:xfrm>
            <a:prstGeom prst="rect">
              <a:avLst/>
            </a:prstGeom>
            <a:solidFill>
              <a:srgbClr val="000000"/>
            </a:solidFill>
            <a:ln w="9525">
              <a:noFill/>
              <a:miter lim="800000"/>
              <a:headEnd/>
              <a:tailEnd/>
            </a:ln>
          </p:spPr>
          <p:txBody>
            <a:bodyPr/>
            <a:lstStyle/>
            <a:p>
              <a:endParaRPr lang="en-GB"/>
            </a:p>
          </p:txBody>
        </p:sp>
        <p:sp>
          <p:nvSpPr>
            <p:cNvPr id="33369" name="Line 681"/>
            <p:cNvSpPr>
              <a:spLocks noChangeShapeType="1"/>
            </p:cNvSpPr>
            <p:nvPr/>
          </p:nvSpPr>
          <p:spPr bwMode="auto">
            <a:xfrm>
              <a:off x="5441" y="1902"/>
              <a:ext cx="161" cy="0"/>
            </a:xfrm>
            <a:prstGeom prst="line">
              <a:avLst/>
            </a:prstGeom>
            <a:noFill/>
            <a:ln w="0">
              <a:solidFill>
                <a:srgbClr val="000000"/>
              </a:solidFill>
              <a:round/>
              <a:headEnd/>
              <a:tailEnd/>
            </a:ln>
          </p:spPr>
          <p:txBody>
            <a:bodyPr/>
            <a:lstStyle/>
            <a:p>
              <a:endParaRPr lang="en-GB"/>
            </a:p>
          </p:txBody>
        </p:sp>
        <p:sp>
          <p:nvSpPr>
            <p:cNvPr id="33370" name="Rectangle 682"/>
            <p:cNvSpPr>
              <a:spLocks noChangeArrowheads="1"/>
            </p:cNvSpPr>
            <p:nvPr/>
          </p:nvSpPr>
          <p:spPr bwMode="auto">
            <a:xfrm>
              <a:off x="5602" y="1902"/>
              <a:ext cx="2" cy="3"/>
            </a:xfrm>
            <a:prstGeom prst="rect">
              <a:avLst/>
            </a:prstGeom>
            <a:solidFill>
              <a:srgbClr val="000000"/>
            </a:solidFill>
            <a:ln w="9525">
              <a:noFill/>
              <a:miter lim="800000"/>
              <a:headEnd/>
              <a:tailEnd/>
            </a:ln>
          </p:spPr>
          <p:txBody>
            <a:bodyPr/>
            <a:lstStyle/>
            <a:p>
              <a:endParaRPr lang="en-GB"/>
            </a:p>
          </p:txBody>
        </p:sp>
        <p:sp>
          <p:nvSpPr>
            <p:cNvPr id="33371" name="Line 683"/>
            <p:cNvSpPr>
              <a:spLocks noChangeShapeType="1"/>
            </p:cNvSpPr>
            <p:nvPr/>
          </p:nvSpPr>
          <p:spPr bwMode="auto">
            <a:xfrm>
              <a:off x="5602" y="1902"/>
              <a:ext cx="2" cy="0"/>
            </a:xfrm>
            <a:prstGeom prst="line">
              <a:avLst/>
            </a:prstGeom>
            <a:noFill/>
            <a:ln w="0">
              <a:solidFill>
                <a:srgbClr val="000000"/>
              </a:solidFill>
              <a:round/>
              <a:headEnd/>
              <a:tailEnd/>
            </a:ln>
          </p:spPr>
          <p:txBody>
            <a:bodyPr/>
            <a:lstStyle/>
            <a:p>
              <a:endParaRPr lang="en-GB"/>
            </a:p>
          </p:txBody>
        </p:sp>
        <p:sp>
          <p:nvSpPr>
            <p:cNvPr id="33372" name="Line 684"/>
            <p:cNvSpPr>
              <a:spLocks noChangeShapeType="1"/>
            </p:cNvSpPr>
            <p:nvPr/>
          </p:nvSpPr>
          <p:spPr bwMode="auto">
            <a:xfrm>
              <a:off x="5602" y="1902"/>
              <a:ext cx="0" cy="3"/>
            </a:xfrm>
            <a:prstGeom prst="line">
              <a:avLst/>
            </a:prstGeom>
            <a:noFill/>
            <a:ln w="0">
              <a:solidFill>
                <a:srgbClr val="000000"/>
              </a:solidFill>
              <a:round/>
              <a:headEnd/>
              <a:tailEnd/>
            </a:ln>
          </p:spPr>
          <p:txBody>
            <a:bodyPr/>
            <a:lstStyle/>
            <a:p>
              <a:endParaRPr lang="en-GB"/>
            </a:p>
          </p:txBody>
        </p:sp>
        <p:sp>
          <p:nvSpPr>
            <p:cNvPr id="33373" name="Rectangle 685"/>
            <p:cNvSpPr>
              <a:spLocks noChangeArrowheads="1"/>
            </p:cNvSpPr>
            <p:nvPr/>
          </p:nvSpPr>
          <p:spPr bwMode="auto">
            <a:xfrm>
              <a:off x="5604" y="1902"/>
              <a:ext cx="162" cy="3"/>
            </a:xfrm>
            <a:prstGeom prst="rect">
              <a:avLst/>
            </a:prstGeom>
            <a:solidFill>
              <a:srgbClr val="000000"/>
            </a:solidFill>
            <a:ln w="9525">
              <a:noFill/>
              <a:miter lim="800000"/>
              <a:headEnd/>
              <a:tailEnd/>
            </a:ln>
          </p:spPr>
          <p:txBody>
            <a:bodyPr/>
            <a:lstStyle/>
            <a:p>
              <a:endParaRPr lang="en-GB"/>
            </a:p>
          </p:txBody>
        </p:sp>
        <p:sp>
          <p:nvSpPr>
            <p:cNvPr id="33374" name="Line 686"/>
            <p:cNvSpPr>
              <a:spLocks noChangeShapeType="1"/>
            </p:cNvSpPr>
            <p:nvPr/>
          </p:nvSpPr>
          <p:spPr bwMode="auto">
            <a:xfrm>
              <a:off x="5604" y="1902"/>
              <a:ext cx="162" cy="0"/>
            </a:xfrm>
            <a:prstGeom prst="line">
              <a:avLst/>
            </a:prstGeom>
            <a:noFill/>
            <a:ln w="0">
              <a:solidFill>
                <a:srgbClr val="000000"/>
              </a:solidFill>
              <a:round/>
              <a:headEnd/>
              <a:tailEnd/>
            </a:ln>
          </p:spPr>
          <p:txBody>
            <a:bodyPr/>
            <a:lstStyle/>
            <a:p>
              <a:endParaRPr lang="en-GB"/>
            </a:p>
          </p:txBody>
        </p:sp>
        <p:sp>
          <p:nvSpPr>
            <p:cNvPr id="33375" name="Rectangle 687"/>
            <p:cNvSpPr>
              <a:spLocks noChangeArrowheads="1"/>
            </p:cNvSpPr>
            <p:nvPr/>
          </p:nvSpPr>
          <p:spPr bwMode="auto">
            <a:xfrm>
              <a:off x="5766" y="1902"/>
              <a:ext cx="2" cy="3"/>
            </a:xfrm>
            <a:prstGeom prst="rect">
              <a:avLst/>
            </a:prstGeom>
            <a:solidFill>
              <a:srgbClr val="000000"/>
            </a:solidFill>
            <a:ln w="9525">
              <a:noFill/>
              <a:miter lim="800000"/>
              <a:headEnd/>
              <a:tailEnd/>
            </a:ln>
          </p:spPr>
          <p:txBody>
            <a:bodyPr/>
            <a:lstStyle/>
            <a:p>
              <a:endParaRPr lang="en-GB"/>
            </a:p>
          </p:txBody>
        </p:sp>
        <p:sp>
          <p:nvSpPr>
            <p:cNvPr id="33376" name="Line 688"/>
            <p:cNvSpPr>
              <a:spLocks noChangeShapeType="1"/>
            </p:cNvSpPr>
            <p:nvPr/>
          </p:nvSpPr>
          <p:spPr bwMode="auto">
            <a:xfrm>
              <a:off x="5766" y="1902"/>
              <a:ext cx="2" cy="0"/>
            </a:xfrm>
            <a:prstGeom prst="line">
              <a:avLst/>
            </a:prstGeom>
            <a:noFill/>
            <a:ln w="0">
              <a:solidFill>
                <a:srgbClr val="000000"/>
              </a:solidFill>
              <a:round/>
              <a:headEnd/>
              <a:tailEnd/>
            </a:ln>
          </p:spPr>
          <p:txBody>
            <a:bodyPr/>
            <a:lstStyle/>
            <a:p>
              <a:endParaRPr lang="en-GB"/>
            </a:p>
          </p:txBody>
        </p:sp>
        <p:sp>
          <p:nvSpPr>
            <p:cNvPr id="33377" name="Line 689"/>
            <p:cNvSpPr>
              <a:spLocks noChangeShapeType="1"/>
            </p:cNvSpPr>
            <p:nvPr/>
          </p:nvSpPr>
          <p:spPr bwMode="auto">
            <a:xfrm>
              <a:off x="5766" y="1902"/>
              <a:ext cx="0" cy="3"/>
            </a:xfrm>
            <a:prstGeom prst="line">
              <a:avLst/>
            </a:prstGeom>
            <a:noFill/>
            <a:ln w="0">
              <a:solidFill>
                <a:srgbClr val="000000"/>
              </a:solidFill>
              <a:round/>
              <a:headEnd/>
              <a:tailEnd/>
            </a:ln>
          </p:spPr>
          <p:txBody>
            <a:bodyPr/>
            <a:lstStyle/>
            <a:p>
              <a:endParaRPr lang="en-GB"/>
            </a:p>
          </p:txBody>
        </p:sp>
        <p:sp>
          <p:nvSpPr>
            <p:cNvPr id="33378" name="Rectangle 690"/>
            <p:cNvSpPr>
              <a:spLocks noChangeArrowheads="1"/>
            </p:cNvSpPr>
            <p:nvPr/>
          </p:nvSpPr>
          <p:spPr bwMode="auto">
            <a:xfrm>
              <a:off x="3308" y="1905"/>
              <a:ext cx="2" cy="112"/>
            </a:xfrm>
            <a:prstGeom prst="rect">
              <a:avLst/>
            </a:prstGeom>
            <a:solidFill>
              <a:srgbClr val="000000"/>
            </a:solidFill>
            <a:ln w="9525">
              <a:noFill/>
              <a:miter lim="800000"/>
              <a:headEnd/>
              <a:tailEnd/>
            </a:ln>
          </p:spPr>
          <p:txBody>
            <a:bodyPr/>
            <a:lstStyle/>
            <a:p>
              <a:endParaRPr lang="en-GB"/>
            </a:p>
          </p:txBody>
        </p:sp>
        <p:sp>
          <p:nvSpPr>
            <p:cNvPr id="33379" name="Line 691"/>
            <p:cNvSpPr>
              <a:spLocks noChangeShapeType="1"/>
            </p:cNvSpPr>
            <p:nvPr/>
          </p:nvSpPr>
          <p:spPr bwMode="auto">
            <a:xfrm>
              <a:off x="3308" y="1905"/>
              <a:ext cx="0" cy="112"/>
            </a:xfrm>
            <a:prstGeom prst="line">
              <a:avLst/>
            </a:prstGeom>
            <a:noFill/>
            <a:ln w="0">
              <a:solidFill>
                <a:srgbClr val="000000"/>
              </a:solidFill>
              <a:round/>
              <a:headEnd/>
              <a:tailEnd/>
            </a:ln>
          </p:spPr>
          <p:txBody>
            <a:bodyPr/>
            <a:lstStyle/>
            <a:p>
              <a:endParaRPr lang="en-GB"/>
            </a:p>
          </p:txBody>
        </p:sp>
        <p:sp>
          <p:nvSpPr>
            <p:cNvPr id="33380" name="Rectangle 692"/>
            <p:cNvSpPr>
              <a:spLocks noChangeArrowheads="1"/>
            </p:cNvSpPr>
            <p:nvPr/>
          </p:nvSpPr>
          <p:spPr bwMode="auto">
            <a:xfrm>
              <a:off x="3400" y="1905"/>
              <a:ext cx="2" cy="112"/>
            </a:xfrm>
            <a:prstGeom prst="rect">
              <a:avLst/>
            </a:prstGeom>
            <a:solidFill>
              <a:srgbClr val="000000"/>
            </a:solidFill>
            <a:ln w="9525">
              <a:noFill/>
              <a:miter lim="800000"/>
              <a:headEnd/>
              <a:tailEnd/>
            </a:ln>
          </p:spPr>
          <p:txBody>
            <a:bodyPr/>
            <a:lstStyle/>
            <a:p>
              <a:endParaRPr lang="en-GB"/>
            </a:p>
          </p:txBody>
        </p:sp>
        <p:sp>
          <p:nvSpPr>
            <p:cNvPr id="33381" name="Line 693"/>
            <p:cNvSpPr>
              <a:spLocks noChangeShapeType="1"/>
            </p:cNvSpPr>
            <p:nvPr/>
          </p:nvSpPr>
          <p:spPr bwMode="auto">
            <a:xfrm>
              <a:off x="3400" y="1905"/>
              <a:ext cx="0" cy="112"/>
            </a:xfrm>
            <a:prstGeom prst="line">
              <a:avLst/>
            </a:prstGeom>
            <a:noFill/>
            <a:ln w="0">
              <a:solidFill>
                <a:srgbClr val="000000"/>
              </a:solidFill>
              <a:round/>
              <a:headEnd/>
              <a:tailEnd/>
            </a:ln>
          </p:spPr>
          <p:txBody>
            <a:bodyPr/>
            <a:lstStyle/>
            <a:p>
              <a:endParaRPr lang="en-GB"/>
            </a:p>
          </p:txBody>
        </p:sp>
        <p:sp>
          <p:nvSpPr>
            <p:cNvPr id="33382" name="Rectangle 694"/>
            <p:cNvSpPr>
              <a:spLocks noChangeArrowheads="1"/>
            </p:cNvSpPr>
            <p:nvPr/>
          </p:nvSpPr>
          <p:spPr bwMode="auto">
            <a:xfrm>
              <a:off x="4081" y="1905"/>
              <a:ext cx="2" cy="112"/>
            </a:xfrm>
            <a:prstGeom prst="rect">
              <a:avLst/>
            </a:prstGeom>
            <a:solidFill>
              <a:srgbClr val="000000"/>
            </a:solidFill>
            <a:ln w="9525">
              <a:noFill/>
              <a:miter lim="800000"/>
              <a:headEnd/>
              <a:tailEnd/>
            </a:ln>
          </p:spPr>
          <p:txBody>
            <a:bodyPr/>
            <a:lstStyle/>
            <a:p>
              <a:endParaRPr lang="en-GB"/>
            </a:p>
          </p:txBody>
        </p:sp>
        <p:sp>
          <p:nvSpPr>
            <p:cNvPr id="33383" name="Line 695"/>
            <p:cNvSpPr>
              <a:spLocks noChangeShapeType="1"/>
            </p:cNvSpPr>
            <p:nvPr/>
          </p:nvSpPr>
          <p:spPr bwMode="auto">
            <a:xfrm>
              <a:off x="4081" y="1905"/>
              <a:ext cx="0" cy="112"/>
            </a:xfrm>
            <a:prstGeom prst="line">
              <a:avLst/>
            </a:prstGeom>
            <a:noFill/>
            <a:ln w="0">
              <a:solidFill>
                <a:srgbClr val="000000"/>
              </a:solidFill>
              <a:round/>
              <a:headEnd/>
              <a:tailEnd/>
            </a:ln>
          </p:spPr>
          <p:txBody>
            <a:bodyPr/>
            <a:lstStyle/>
            <a:p>
              <a:endParaRPr lang="en-GB"/>
            </a:p>
          </p:txBody>
        </p:sp>
        <p:sp>
          <p:nvSpPr>
            <p:cNvPr id="33384" name="Rectangle 696"/>
            <p:cNvSpPr>
              <a:spLocks noChangeArrowheads="1"/>
            </p:cNvSpPr>
            <p:nvPr/>
          </p:nvSpPr>
          <p:spPr bwMode="auto">
            <a:xfrm>
              <a:off x="5017" y="1905"/>
              <a:ext cx="2" cy="112"/>
            </a:xfrm>
            <a:prstGeom prst="rect">
              <a:avLst/>
            </a:prstGeom>
            <a:solidFill>
              <a:srgbClr val="000000"/>
            </a:solidFill>
            <a:ln w="9525">
              <a:noFill/>
              <a:miter lim="800000"/>
              <a:headEnd/>
              <a:tailEnd/>
            </a:ln>
          </p:spPr>
          <p:txBody>
            <a:bodyPr/>
            <a:lstStyle/>
            <a:p>
              <a:endParaRPr lang="en-GB"/>
            </a:p>
          </p:txBody>
        </p:sp>
        <p:sp>
          <p:nvSpPr>
            <p:cNvPr id="33385" name="Line 697"/>
            <p:cNvSpPr>
              <a:spLocks noChangeShapeType="1"/>
            </p:cNvSpPr>
            <p:nvPr/>
          </p:nvSpPr>
          <p:spPr bwMode="auto">
            <a:xfrm>
              <a:off x="5017" y="1905"/>
              <a:ext cx="0" cy="112"/>
            </a:xfrm>
            <a:prstGeom prst="line">
              <a:avLst/>
            </a:prstGeom>
            <a:noFill/>
            <a:ln w="0">
              <a:solidFill>
                <a:srgbClr val="000000"/>
              </a:solidFill>
              <a:round/>
              <a:headEnd/>
              <a:tailEnd/>
            </a:ln>
          </p:spPr>
          <p:txBody>
            <a:bodyPr/>
            <a:lstStyle/>
            <a:p>
              <a:endParaRPr lang="en-GB"/>
            </a:p>
          </p:txBody>
        </p:sp>
        <p:sp>
          <p:nvSpPr>
            <p:cNvPr id="33386" name="Rectangle 698"/>
            <p:cNvSpPr>
              <a:spLocks noChangeArrowheads="1"/>
            </p:cNvSpPr>
            <p:nvPr/>
          </p:nvSpPr>
          <p:spPr bwMode="auto">
            <a:xfrm>
              <a:off x="5274" y="1905"/>
              <a:ext cx="3" cy="112"/>
            </a:xfrm>
            <a:prstGeom prst="rect">
              <a:avLst/>
            </a:prstGeom>
            <a:solidFill>
              <a:srgbClr val="000000"/>
            </a:solidFill>
            <a:ln w="9525">
              <a:noFill/>
              <a:miter lim="800000"/>
              <a:headEnd/>
              <a:tailEnd/>
            </a:ln>
          </p:spPr>
          <p:txBody>
            <a:bodyPr/>
            <a:lstStyle/>
            <a:p>
              <a:endParaRPr lang="en-GB"/>
            </a:p>
          </p:txBody>
        </p:sp>
        <p:sp>
          <p:nvSpPr>
            <p:cNvPr id="33387" name="Line 699"/>
            <p:cNvSpPr>
              <a:spLocks noChangeShapeType="1"/>
            </p:cNvSpPr>
            <p:nvPr/>
          </p:nvSpPr>
          <p:spPr bwMode="auto">
            <a:xfrm>
              <a:off x="5274" y="1905"/>
              <a:ext cx="0" cy="112"/>
            </a:xfrm>
            <a:prstGeom prst="line">
              <a:avLst/>
            </a:prstGeom>
            <a:noFill/>
            <a:ln w="0">
              <a:solidFill>
                <a:srgbClr val="000000"/>
              </a:solidFill>
              <a:round/>
              <a:headEnd/>
              <a:tailEnd/>
            </a:ln>
          </p:spPr>
          <p:txBody>
            <a:bodyPr/>
            <a:lstStyle/>
            <a:p>
              <a:endParaRPr lang="en-GB"/>
            </a:p>
          </p:txBody>
        </p:sp>
        <p:sp>
          <p:nvSpPr>
            <p:cNvPr id="33388" name="Rectangle 700"/>
            <p:cNvSpPr>
              <a:spLocks noChangeArrowheads="1"/>
            </p:cNvSpPr>
            <p:nvPr/>
          </p:nvSpPr>
          <p:spPr bwMode="auto">
            <a:xfrm>
              <a:off x="5438" y="1905"/>
              <a:ext cx="3" cy="112"/>
            </a:xfrm>
            <a:prstGeom prst="rect">
              <a:avLst/>
            </a:prstGeom>
            <a:solidFill>
              <a:srgbClr val="000000"/>
            </a:solidFill>
            <a:ln w="9525">
              <a:noFill/>
              <a:miter lim="800000"/>
              <a:headEnd/>
              <a:tailEnd/>
            </a:ln>
          </p:spPr>
          <p:txBody>
            <a:bodyPr/>
            <a:lstStyle/>
            <a:p>
              <a:endParaRPr lang="en-GB"/>
            </a:p>
          </p:txBody>
        </p:sp>
        <p:sp>
          <p:nvSpPr>
            <p:cNvPr id="33389" name="Line 701"/>
            <p:cNvSpPr>
              <a:spLocks noChangeShapeType="1"/>
            </p:cNvSpPr>
            <p:nvPr/>
          </p:nvSpPr>
          <p:spPr bwMode="auto">
            <a:xfrm>
              <a:off x="5438" y="1905"/>
              <a:ext cx="0" cy="112"/>
            </a:xfrm>
            <a:prstGeom prst="line">
              <a:avLst/>
            </a:prstGeom>
            <a:noFill/>
            <a:ln w="0">
              <a:solidFill>
                <a:srgbClr val="000000"/>
              </a:solidFill>
              <a:round/>
              <a:headEnd/>
              <a:tailEnd/>
            </a:ln>
          </p:spPr>
          <p:txBody>
            <a:bodyPr/>
            <a:lstStyle/>
            <a:p>
              <a:endParaRPr lang="en-GB"/>
            </a:p>
          </p:txBody>
        </p:sp>
        <p:sp>
          <p:nvSpPr>
            <p:cNvPr id="33390" name="Rectangle 702"/>
            <p:cNvSpPr>
              <a:spLocks noChangeArrowheads="1"/>
            </p:cNvSpPr>
            <p:nvPr/>
          </p:nvSpPr>
          <p:spPr bwMode="auto">
            <a:xfrm>
              <a:off x="5602" y="1905"/>
              <a:ext cx="2" cy="112"/>
            </a:xfrm>
            <a:prstGeom prst="rect">
              <a:avLst/>
            </a:prstGeom>
            <a:solidFill>
              <a:srgbClr val="000000"/>
            </a:solidFill>
            <a:ln w="9525">
              <a:noFill/>
              <a:miter lim="800000"/>
              <a:headEnd/>
              <a:tailEnd/>
            </a:ln>
          </p:spPr>
          <p:txBody>
            <a:bodyPr/>
            <a:lstStyle/>
            <a:p>
              <a:endParaRPr lang="en-GB"/>
            </a:p>
          </p:txBody>
        </p:sp>
        <p:sp>
          <p:nvSpPr>
            <p:cNvPr id="33391" name="Line 703"/>
            <p:cNvSpPr>
              <a:spLocks noChangeShapeType="1"/>
            </p:cNvSpPr>
            <p:nvPr/>
          </p:nvSpPr>
          <p:spPr bwMode="auto">
            <a:xfrm>
              <a:off x="5602" y="1905"/>
              <a:ext cx="0" cy="112"/>
            </a:xfrm>
            <a:prstGeom prst="line">
              <a:avLst/>
            </a:prstGeom>
            <a:noFill/>
            <a:ln w="0">
              <a:solidFill>
                <a:srgbClr val="000000"/>
              </a:solidFill>
              <a:round/>
              <a:headEnd/>
              <a:tailEnd/>
            </a:ln>
          </p:spPr>
          <p:txBody>
            <a:bodyPr/>
            <a:lstStyle/>
            <a:p>
              <a:endParaRPr lang="en-GB"/>
            </a:p>
          </p:txBody>
        </p:sp>
        <p:sp>
          <p:nvSpPr>
            <p:cNvPr id="33392" name="Rectangle 704"/>
            <p:cNvSpPr>
              <a:spLocks noChangeArrowheads="1"/>
            </p:cNvSpPr>
            <p:nvPr/>
          </p:nvSpPr>
          <p:spPr bwMode="auto">
            <a:xfrm>
              <a:off x="5766" y="1905"/>
              <a:ext cx="2" cy="112"/>
            </a:xfrm>
            <a:prstGeom prst="rect">
              <a:avLst/>
            </a:prstGeom>
            <a:solidFill>
              <a:srgbClr val="000000"/>
            </a:solidFill>
            <a:ln w="9525">
              <a:noFill/>
              <a:miter lim="800000"/>
              <a:headEnd/>
              <a:tailEnd/>
            </a:ln>
          </p:spPr>
          <p:txBody>
            <a:bodyPr/>
            <a:lstStyle/>
            <a:p>
              <a:endParaRPr lang="en-GB"/>
            </a:p>
          </p:txBody>
        </p:sp>
        <p:sp>
          <p:nvSpPr>
            <p:cNvPr id="33393" name="Line 705"/>
            <p:cNvSpPr>
              <a:spLocks noChangeShapeType="1"/>
            </p:cNvSpPr>
            <p:nvPr/>
          </p:nvSpPr>
          <p:spPr bwMode="auto">
            <a:xfrm>
              <a:off x="5766" y="1905"/>
              <a:ext cx="0" cy="112"/>
            </a:xfrm>
            <a:prstGeom prst="line">
              <a:avLst/>
            </a:prstGeom>
            <a:noFill/>
            <a:ln w="0">
              <a:solidFill>
                <a:srgbClr val="000000"/>
              </a:solidFill>
              <a:round/>
              <a:headEnd/>
              <a:tailEnd/>
            </a:ln>
          </p:spPr>
          <p:txBody>
            <a:bodyPr/>
            <a:lstStyle/>
            <a:p>
              <a:endParaRPr lang="en-GB"/>
            </a:p>
          </p:txBody>
        </p:sp>
        <p:grpSp>
          <p:nvGrpSpPr>
            <p:cNvPr id="33394" name="Group 706"/>
            <p:cNvGrpSpPr>
              <a:grpSpLocks/>
            </p:cNvGrpSpPr>
            <p:nvPr/>
          </p:nvGrpSpPr>
          <p:grpSpPr bwMode="auto">
            <a:xfrm>
              <a:off x="5473" y="2025"/>
              <a:ext cx="113" cy="113"/>
              <a:chOff x="5473" y="2025"/>
              <a:chExt cx="113" cy="113"/>
            </a:xfrm>
          </p:grpSpPr>
          <p:sp>
            <p:nvSpPr>
              <p:cNvPr id="33493" name="Freeform 707"/>
              <p:cNvSpPr>
                <a:spLocks/>
              </p:cNvSpPr>
              <p:nvPr/>
            </p:nvSpPr>
            <p:spPr bwMode="auto">
              <a:xfrm>
                <a:off x="5473" y="2025"/>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9"/>
                    </a:lnTo>
                    <a:lnTo>
                      <a:pt x="50" y="20"/>
                    </a:lnTo>
                    <a:lnTo>
                      <a:pt x="34" y="33"/>
                    </a:lnTo>
                    <a:lnTo>
                      <a:pt x="19" y="51"/>
                    </a:lnTo>
                    <a:lnTo>
                      <a:pt x="9" y="69"/>
                    </a:lnTo>
                    <a:lnTo>
                      <a:pt x="1" y="91"/>
                    </a:lnTo>
                    <a:lnTo>
                      <a:pt x="0" y="113"/>
                    </a:lnTo>
                  </a:path>
                </a:pathLst>
              </a:custGeom>
              <a:noFill/>
              <a:ln w="1588">
                <a:solidFill>
                  <a:srgbClr val="000000"/>
                </a:solidFill>
                <a:prstDash val="solid"/>
                <a:round/>
                <a:headEnd/>
                <a:tailEnd/>
              </a:ln>
            </p:spPr>
            <p:txBody>
              <a:bodyPr/>
              <a:lstStyle/>
              <a:p>
                <a:endParaRPr lang="en-GB"/>
              </a:p>
            </p:txBody>
          </p:sp>
          <p:sp>
            <p:nvSpPr>
              <p:cNvPr id="33494" name="Freeform 708"/>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9"/>
                    </a:lnTo>
                    <a:lnTo>
                      <a:pt x="63" y="20"/>
                    </a:lnTo>
                    <a:lnTo>
                      <a:pt x="80" y="33"/>
                    </a:lnTo>
                    <a:lnTo>
                      <a:pt x="93" y="51"/>
                    </a:lnTo>
                    <a:lnTo>
                      <a:pt x="104" y="69"/>
                    </a:lnTo>
                    <a:lnTo>
                      <a:pt x="111" y="91"/>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495" name="Freeform 709"/>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9"/>
                    </a:lnTo>
                    <a:lnTo>
                      <a:pt x="63" y="20"/>
                    </a:lnTo>
                    <a:lnTo>
                      <a:pt x="80" y="33"/>
                    </a:lnTo>
                    <a:lnTo>
                      <a:pt x="93" y="51"/>
                    </a:lnTo>
                    <a:lnTo>
                      <a:pt x="104" y="69"/>
                    </a:lnTo>
                    <a:lnTo>
                      <a:pt x="111" y="91"/>
                    </a:lnTo>
                    <a:lnTo>
                      <a:pt x="113" y="113"/>
                    </a:lnTo>
                  </a:path>
                </a:pathLst>
              </a:custGeom>
              <a:noFill/>
              <a:ln w="1588">
                <a:solidFill>
                  <a:srgbClr val="000000"/>
                </a:solidFill>
                <a:prstDash val="solid"/>
                <a:round/>
                <a:headEnd/>
                <a:tailEnd/>
              </a:ln>
            </p:spPr>
            <p:txBody>
              <a:bodyPr/>
              <a:lstStyle/>
              <a:p>
                <a:endParaRPr lang="en-GB"/>
              </a:p>
            </p:txBody>
          </p:sp>
          <p:sp>
            <p:nvSpPr>
              <p:cNvPr id="33496" name="Freeform 710"/>
              <p:cNvSpPr>
                <a:spLocks/>
              </p:cNvSpPr>
              <p:nvPr/>
            </p:nvSpPr>
            <p:spPr bwMode="auto">
              <a:xfrm>
                <a:off x="5473" y="2080"/>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497" name="Freeform 711"/>
              <p:cNvSpPr>
                <a:spLocks/>
              </p:cNvSpPr>
              <p:nvPr/>
            </p:nvSpPr>
            <p:spPr bwMode="auto">
              <a:xfrm>
                <a:off x="5530" y="2080"/>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498" name="Line 712"/>
              <p:cNvSpPr>
                <a:spLocks noChangeShapeType="1"/>
              </p:cNvSpPr>
              <p:nvPr/>
            </p:nvSpPr>
            <p:spPr bwMode="auto">
              <a:xfrm>
                <a:off x="5530" y="2025"/>
                <a:ext cx="0" cy="112"/>
              </a:xfrm>
              <a:prstGeom prst="line">
                <a:avLst/>
              </a:prstGeom>
              <a:noFill/>
              <a:ln w="1588">
                <a:solidFill>
                  <a:srgbClr val="000000"/>
                </a:solidFill>
                <a:round/>
                <a:headEnd/>
                <a:tailEnd/>
              </a:ln>
            </p:spPr>
            <p:txBody>
              <a:bodyPr/>
              <a:lstStyle/>
              <a:p>
                <a:endParaRPr lang="en-GB"/>
              </a:p>
            </p:txBody>
          </p:sp>
          <p:sp>
            <p:nvSpPr>
              <p:cNvPr id="33499" name="Line 713"/>
              <p:cNvSpPr>
                <a:spLocks noChangeShapeType="1"/>
              </p:cNvSpPr>
              <p:nvPr/>
            </p:nvSpPr>
            <p:spPr bwMode="auto">
              <a:xfrm>
                <a:off x="5473" y="2081"/>
                <a:ext cx="112" cy="0"/>
              </a:xfrm>
              <a:prstGeom prst="line">
                <a:avLst/>
              </a:prstGeom>
              <a:noFill/>
              <a:ln w="1588">
                <a:solidFill>
                  <a:srgbClr val="000000"/>
                </a:solidFill>
                <a:round/>
                <a:headEnd/>
                <a:tailEnd/>
              </a:ln>
            </p:spPr>
            <p:txBody>
              <a:bodyPr/>
              <a:lstStyle/>
              <a:p>
                <a:endParaRPr lang="en-GB"/>
              </a:p>
            </p:txBody>
          </p:sp>
        </p:grpSp>
        <p:sp>
          <p:nvSpPr>
            <p:cNvPr id="33395" name="Rectangle 714"/>
            <p:cNvSpPr>
              <a:spLocks noChangeArrowheads="1"/>
            </p:cNvSpPr>
            <p:nvPr/>
          </p:nvSpPr>
          <p:spPr bwMode="auto">
            <a:xfrm>
              <a:off x="3308" y="2017"/>
              <a:ext cx="2" cy="3"/>
            </a:xfrm>
            <a:prstGeom prst="rect">
              <a:avLst/>
            </a:prstGeom>
            <a:solidFill>
              <a:srgbClr val="000000"/>
            </a:solidFill>
            <a:ln w="9525">
              <a:noFill/>
              <a:miter lim="800000"/>
              <a:headEnd/>
              <a:tailEnd/>
            </a:ln>
          </p:spPr>
          <p:txBody>
            <a:bodyPr/>
            <a:lstStyle/>
            <a:p>
              <a:endParaRPr lang="en-GB"/>
            </a:p>
          </p:txBody>
        </p:sp>
        <p:sp>
          <p:nvSpPr>
            <p:cNvPr id="33396" name="Line 715"/>
            <p:cNvSpPr>
              <a:spLocks noChangeShapeType="1"/>
            </p:cNvSpPr>
            <p:nvPr/>
          </p:nvSpPr>
          <p:spPr bwMode="auto">
            <a:xfrm>
              <a:off x="3308" y="2017"/>
              <a:ext cx="2" cy="0"/>
            </a:xfrm>
            <a:prstGeom prst="line">
              <a:avLst/>
            </a:prstGeom>
            <a:noFill/>
            <a:ln w="0">
              <a:solidFill>
                <a:srgbClr val="000000"/>
              </a:solidFill>
              <a:round/>
              <a:headEnd/>
              <a:tailEnd/>
            </a:ln>
          </p:spPr>
          <p:txBody>
            <a:bodyPr/>
            <a:lstStyle/>
            <a:p>
              <a:endParaRPr lang="en-GB"/>
            </a:p>
          </p:txBody>
        </p:sp>
        <p:sp>
          <p:nvSpPr>
            <p:cNvPr id="33397" name="Line 716"/>
            <p:cNvSpPr>
              <a:spLocks noChangeShapeType="1"/>
            </p:cNvSpPr>
            <p:nvPr/>
          </p:nvSpPr>
          <p:spPr bwMode="auto">
            <a:xfrm>
              <a:off x="3308" y="2017"/>
              <a:ext cx="0" cy="3"/>
            </a:xfrm>
            <a:prstGeom prst="line">
              <a:avLst/>
            </a:prstGeom>
            <a:noFill/>
            <a:ln w="0">
              <a:solidFill>
                <a:srgbClr val="000000"/>
              </a:solidFill>
              <a:round/>
              <a:headEnd/>
              <a:tailEnd/>
            </a:ln>
          </p:spPr>
          <p:txBody>
            <a:bodyPr/>
            <a:lstStyle/>
            <a:p>
              <a:endParaRPr lang="en-GB"/>
            </a:p>
          </p:txBody>
        </p:sp>
        <p:sp>
          <p:nvSpPr>
            <p:cNvPr id="33398" name="Rectangle 717"/>
            <p:cNvSpPr>
              <a:spLocks noChangeArrowheads="1"/>
            </p:cNvSpPr>
            <p:nvPr/>
          </p:nvSpPr>
          <p:spPr bwMode="auto">
            <a:xfrm>
              <a:off x="3310" y="2017"/>
              <a:ext cx="90" cy="3"/>
            </a:xfrm>
            <a:prstGeom prst="rect">
              <a:avLst/>
            </a:prstGeom>
            <a:solidFill>
              <a:srgbClr val="000000"/>
            </a:solidFill>
            <a:ln w="9525">
              <a:noFill/>
              <a:miter lim="800000"/>
              <a:headEnd/>
              <a:tailEnd/>
            </a:ln>
          </p:spPr>
          <p:txBody>
            <a:bodyPr/>
            <a:lstStyle/>
            <a:p>
              <a:endParaRPr lang="en-GB"/>
            </a:p>
          </p:txBody>
        </p:sp>
        <p:sp>
          <p:nvSpPr>
            <p:cNvPr id="33399" name="Line 718"/>
            <p:cNvSpPr>
              <a:spLocks noChangeShapeType="1"/>
            </p:cNvSpPr>
            <p:nvPr/>
          </p:nvSpPr>
          <p:spPr bwMode="auto">
            <a:xfrm>
              <a:off x="3310" y="2017"/>
              <a:ext cx="90" cy="0"/>
            </a:xfrm>
            <a:prstGeom prst="line">
              <a:avLst/>
            </a:prstGeom>
            <a:noFill/>
            <a:ln w="0">
              <a:solidFill>
                <a:srgbClr val="000000"/>
              </a:solidFill>
              <a:round/>
              <a:headEnd/>
              <a:tailEnd/>
            </a:ln>
          </p:spPr>
          <p:txBody>
            <a:bodyPr/>
            <a:lstStyle/>
            <a:p>
              <a:endParaRPr lang="en-GB"/>
            </a:p>
          </p:txBody>
        </p:sp>
        <p:sp>
          <p:nvSpPr>
            <p:cNvPr id="33400" name="Rectangle 719"/>
            <p:cNvSpPr>
              <a:spLocks noChangeArrowheads="1"/>
            </p:cNvSpPr>
            <p:nvPr/>
          </p:nvSpPr>
          <p:spPr bwMode="auto">
            <a:xfrm>
              <a:off x="3400" y="2017"/>
              <a:ext cx="2" cy="3"/>
            </a:xfrm>
            <a:prstGeom prst="rect">
              <a:avLst/>
            </a:prstGeom>
            <a:solidFill>
              <a:srgbClr val="000000"/>
            </a:solidFill>
            <a:ln w="9525">
              <a:noFill/>
              <a:miter lim="800000"/>
              <a:headEnd/>
              <a:tailEnd/>
            </a:ln>
          </p:spPr>
          <p:txBody>
            <a:bodyPr/>
            <a:lstStyle/>
            <a:p>
              <a:endParaRPr lang="en-GB"/>
            </a:p>
          </p:txBody>
        </p:sp>
        <p:sp>
          <p:nvSpPr>
            <p:cNvPr id="33401" name="Line 720"/>
            <p:cNvSpPr>
              <a:spLocks noChangeShapeType="1"/>
            </p:cNvSpPr>
            <p:nvPr/>
          </p:nvSpPr>
          <p:spPr bwMode="auto">
            <a:xfrm>
              <a:off x="3400" y="2017"/>
              <a:ext cx="2" cy="0"/>
            </a:xfrm>
            <a:prstGeom prst="line">
              <a:avLst/>
            </a:prstGeom>
            <a:noFill/>
            <a:ln w="0">
              <a:solidFill>
                <a:srgbClr val="000000"/>
              </a:solidFill>
              <a:round/>
              <a:headEnd/>
              <a:tailEnd/>
            </a:ln>
          </p:spPr>
          <p:txBody>
            <a:bodyPr/>
            <a:lstStyle/>
            <a:p>
              <a:endParaRPr lang="en-GB"/>
            </a:p>
          </p:txBody>
        </p:sp>
        <p:sp>
          <p:nvSpPr>
            <p:cNvPr id="33402" name="Line 721"/>
            <p:cNvSpPr>
              <a:spLocks noChangeShapeType="1"/>
            </p:cNvSpPr>
            <p:nvPr/>
          </p:nvSpPr>
          <p:spPr bwMode="auto">
            <a:xfrm>
              <a:off x="3400" y="2017"/>
              <a:ext cx="0" cy="3"/>
            </a:xfrm>
            <a:prstGeom prst="line">
              <a:avLst/>
            </a:prstGeom>
            <a:noFill/>
            <a:ln w="0">
              <a:solidFill>
                <a:srgbClr val="000000"/>
              </a:solidFill>
              <a:round/>
              <a:headEnd/>
              <a:tailEnd/>
            </a:ln>
          </p:spPr>
          <p:txBody>
            <a:bodyPr/>
            <a:lstStyle/>
            <a:p>
              <a:endParaRPr lang="en-GB"/>
            </a:p>
          </p:txBody>
        </p:sp>
        <p:sp>
          <p:nvSpPr>
            <p:cNvPr id="33403" name="Rectangle 722"/>
            <p:cNvSpPr>
              <a:spLocks noChangeArrowheads="1"/>
            </p:cNvSpPr>
            <p:nvPr/>
          </p:nvSpPr>
          <p:spPr bwMode="auto">
            <a:xfrm>
              <a:off x="3402" y="2017"/>
              <a:ext cx="679" cy="3"/>
            </a:xfrm>
            <a:prstGeom prst="rect">
              <a:avLst/>
            </a:prstGeom>
            <a:solidFill>
              <a:srgbClr val="000000"/>
            </a:solidFill>
            <a:ln w="9525">
              <a:noFill/>
              <a:miter lim="800000"/>
              <a:headEnd/>
              <a:tailEnd/>
            </a:ln>
          </p:spPr>
          <p:txBody>
            <a:bodyPr/>
            <a:lstStyle/>
            <a:p>
              <a:endParaRPr lang="en-GB"/>
            </a:p>
          </p:txBody>
        </p:sp>
        <p:sp>
          <p:nvSpPr>
            <p:cNvPr id="33404" name="Line 723"/>
            <p:cNvSpPr>
              <a:spLocks noChangeShapeType="1"/>
            </p:cNvSpPr>
            <p:nvPr/>
          </p:nvSpPr>
          <p:spPr bwMode="auto">
            <a:xfrm>
              <a:off x="3402" y="2017"/>
              <a:ext cx="679" cy="0"/>
            </a:xfrm>
            <a:prstGeom prst="line">
              <a:avLst/>
            </a:prstGeom>
            <a:noFill/>
            <a:ln w="0">
              <a:solidFill>
                <a:srgbClr val="000000"/>
              </a:solidFill>
              <a:round/>
              <a:headEnd/>
              <a:tailEnd/>
            </a:ln>
          </p:spPr>
          <p:txBody>
            <a:bodyPr/>
            <a:lstStyle/>
            <a:p>
              <a:endParaRPr lang="en-GB"/>
            </a:p>
          </p:txBody>
        </p:sp>
        <p:sp>
          <p:nvSpPr>
            <p:cNvPr id="33405" name="Rectangle 724"/>
            <p:cNvSpPr>
              <a:spLocks noChangeArrowheads="1"/>
            </p:cNvSpPr>
            <p:nvPr/>
          </p:nvSpPr>
          <p:spPr bwMode="auto">
            <a:xfrm>
              <a:off x="4081" y="2017"/>
              <a:ext cx="2" cy="3"/>
            </a:xfrm>
            <a:prstGeom prst="rect">
              <a:avLst/>
            </a:prstGeom>
            <a:solidFill>
              <a:srgbClr val="000000"/>
            </a:solidFill>
            <a:ln w="9525">
              <a:noFill/>
              <a:miter lim="800000"/>
              <a:headEnd/>
              <a:tailEnd/>
            </a:ln>
          </p:spPr>
          <p:txBody>
            <a:bodyPr/>
            <a:lstStyle/>
            <a:p>
              <a:endParaRPr lang="en-GB"/>
            </a:p>
          </p:txBody>
        </p:sp>
        <p:sp>
          <p:nvSpPr>
            <p:cNvPr id="33406" name="Line 725"/>
            <p:cNvSpPr>
              <a:spLocks noChangeShapeType="1"/>
            </p:cNvSpPr>
            <p:nvPr/>
          </p:nvSpPr>
          <p:spPr bwMode="auto">
            <a:xfrm>
              <a:off x="4081" y="2017"/>
              <a:ext cx="2" cy="0"/>
            </a:xfrm>
            <a:prstGeom prst="line">
              <a:avLst/>
            </a:prstGeom>
            <a:noFill/>
            <a:ln w="0">
              <a:solidFill>
                <a:srgbClr val="000000"/>
              </a:solidFill>
              <a:round/>
              <a:headEnd/>
              <a:tailEnd/>
            </a:ln>
          </p:spPr>
          <p:txBody>
            <a:bodyPr/>
            <a:lstStyle/>
            <a:p>
              <a:endParaRPr lang="en-GB"/>
            </a:p>
          </p:txBody>
        </p:sp>
        <p:sp>
          <p:nvSpPr>
            <p:cNvPr id="33407" name="Line 726"/>
            <p:cNvSpPr>
              <a:spLocks noChangeShapeType="1"/>
            </p:cNvSpPr>
            <p:nvPr/>
          </p:nvSpPr>
          <p:spPr bwMode="auto">
            <a:xfrm>
              <a:off x="4081" y="2017"/>
              <a:ext cx="0" cy="3"/>
            </a:xfrm>
            <a:prstGeom prst="line">
              <a:avLst/>
            </a:prstGeom>
            <a:noFill/>
            <a:ln w="0">
              <a:solidFill>
                <a:srgbClr val="000000"/>
              </a:solidFill>
              <a:round/>
              <a:headEnd/>
              <a:tailEnd/>
            </a:ln>
          </p:spPr>
          <p:txBody>
            <a:bodyPr/>
            <a:lstStyle/>
            <a:p>
              <a:endParaRPr lang="en-GB"/>
            </a:p>
          </p:txBody>
        </p:sp>
        <p:sp>
          <p:nvSpPr>
            <p:cNvPr id="33408" name="Rectangle 727"/>
            <p:cNvSpPr>
              <a:spLocks noChangeArrowheads="1"/>
            </p:cNvSpPr>
            <p:nvPr/>
          </p:nvSpPr>
          <p:spPr bwMode="auto">
            <a:xfrm>
              <a:off x="4083" y="2017"/>
              <a:ext cx="934" cy="3"/>
            </a:xfrm>
            <a:prstGeom prst="rect">
              <a:avLst/>
            </a:prstGeom>
            <a:solidFill>
              <a:srgbClr val="000000"/>
            </a:solidFill>
            <a:ln w="9525">
              <a:noFill/>
              <a:miter lim="800000"/>
              <a:headEnd/>
              <a:tailEnd/>
            </a:ln>
          </p:spPr>
          <p:txBody>
            <a:bodyPr/>
            <a:lstStyle/>
            <a:p>
              <a:endParaRPr lang="en-GB"/>
            </a:p>
          </p:txBody>
        </p:sp>
        <p:sp>
          <p:nvSpPr>
            <p:cNvPr id="33409" name="Line 728"/>
            <p:cNvSpPr>
              <a:spLocks noChangeShapeType="1"/>
            </p:cNvSpPr>
            <p:nvPr/>
          </p:nvSpPr>
          <p:spPr bwMode="auto">
            <a:xfrm>
              <a:off x="4083" y="2017"/>
              <a:ext cx="934" cy="0"/>
            </a:xfrm>
            <a:prstGeom prst="line">
              <a:avLst/>
            </a:prstGeom>
            <a:noFill/>
            <a:ln w="0">
              <a:solidFill>
                <a:srgbClr val="000000"/>
              </a:solidFill>
              <a:round/>
              <a:headEnd/>
              <a:tailEnd/>
            </a:ln>
          </p:spPr>
          <p:txBody>
            <a:bodyPr/>
            <a:lstStyle/>
            <a:p>
              <a:endParaRPr lang="en-GB"/>
            </a:p>
          </p:txBody>
        </p:sp>
        <p:sp>
          <p:nvSpPr>
            <p:cNvPr id="33410" name="Rectangle 729"/>
            <p:cNvSpPr>
              <a:spLocks noChangeArrowheads="1"/>
            </p:cNvSpPr>
            <p:nvPr/>
          </p:nvSpPr>
          <p:spPr bwMode="auto">
            <a:xfrm>
              <a:off x="5017" y="2017"/>
              <a:ext cx="2" cy="3"/>
            </a:xfrm>
            <a:prstGeom prst="rect">
              <a:avLst/>
            </a:prstGeom>
            <a:solidFill>
              <a:srgbClr val="000000"/>
            </a:solidFill>
            <a:ln w="9525">
              <a:noFill/>
              <a:miter lim="800000"/>
              <a:headEnd/>
              <a:tailEnd/>
            </a:ln>
          </p:spPr>
          <p:txBody>
            <a:bodyPr/>
            <a:lstStyle/>
            <a:p>
              <a:endParaRPr lang="en-GB"/>
            </a:p>
          </p:txBody>
        </p:sp>
        <p:sp>
          <p:nvSpPr>
            <p:cNvPr id="33411" name="Line 730"/>
            <p:cNvSpPr>
              <a:spLocks noChangeShapeType="1"/>
            </p:cNvSpPr>
            <p:nvPr/>
          </p:nvSpPr>
          <p:spPr bwMode="auto">
            <a:xfrm>
              <a:off x="5017" y="2017"/>
              <a:ext cx="2" cy="0"/>
            </a:xfrm>
            <a:prstGeom prst="line">
              <a:avLst/>
            </a:prstGeom>
            <a:noFill/>
            <a:ln w="0">
              <a:solidFill>
                <a:srgbClr val="000000"/>
              </a:solidFill>
              <a:round/>
              <a:headEnd/>
              <a:tailEnd/>
            </a:ln>
          </p:spPr>
          <p:txBody>
            <a:bodyPr/>
            <a:lstStyle/>
            <a:p>
              <a:endParaRPr lang="en-GB"/>
            </a:p>
          </p:txBody>
        </p:sp>
        <p:sp>
          <p:nvSpPr>
            <p:cNvPr id="33412" name="Line 731"/>
            <p:cNvSpPr>
              <a:spLocks noChangeShapeType="1"/>
            </p:cNvSpPr>
            <p:nvPr/>
          </p:nvSpPr>
          <p:spPr bwMode="auto">
            <a:xfrm>
              <a:off x="5017" y="2017"/>
              <a:ext cx="0" cy="3"/>
            </a:xfrm>
            <a:prstGeom prst="line">
              <a:avLst/>
            </a:prstGeom>
            <a:noFill/>
            <a:ln w="0">
              <a:solidFill>
                <a:srgbClr val="000000"/>
              </a:solidFill>
              <a:round/>
              <a:headEnd/>
              <a:tailEnd/>
            </a:ln>
          </p:spPr>
          <p:txBody>
            <a:bodyPr/>
            <a:lstStyle/>
            <a:p>
              <a:endParaRPr lang="en-GB"/>
            </a:p>
          </p:txBody>
        </p:sp>
        <p:sp>
          <p:nvSpPr>
            <p:cNvPr id="33413" name="Rectangle 732"/>
            <p:cNvSpPr>
              <a:spLocks noChangeArrowheads="1"/>
            </p:cNvSpPr>
            <p:nvPr/>
          </p:nvSpPr>
          <p:spPr bwMode="auto">
            <a:xfrm>
              <a:off x="5019" y="2017"/>
              <a:ext cx="255" cy="3"/>
            </a:xfrm>
            <a:prstGeom prst="rect">
              <a:avLst/>
            </a:prstGeom>
            <a:solidFill>
              <a:srgbClr val="000000"/>
            </a:solidFill>
            <a:ln w="9525">
              <a:noFill/>
              <a:miter lim="800000"/>
              <a:headEnd/>
              <a:tailEnd/>
            </a:ln>
          </p:spPr>
          <p:txBody>
            <a:bodyPr/>
            <a:lstStyle/>
            <a:p>
              <a:endParaRPr lang="en-GB"/>
            </a:p>
          </p:txBody>
        </p:sp>
        <p:sp>
          <p:nvSpPr>
            <p:cNvPr id="33414" name="Line 733"/>
            <p:cNvSpPr>
              <a:spLocks noChangeShapeType="1"/>
            </p:cNvSpPr>
            <p:nvPr/>
          </p:nvSpPr>
          <p:spPr bwMode="auto">
            <a:xfrm>
              <a:off x="5019" y="2017"/>
              <a:ext cx="255" cy="0"/>
            </a:xfrm>
            <a:prstGeom prst="line">
              <a:avLst/>
            </a:prstGeom>
            <a:noFill/>
            <a:ln w="0">
              <a:solidFill>
                <a:srgbClr val="000000"/>
              </a:solidFill>
              <a:round/>
              <a:headEnd/>
              <a:tailEnd/>
            </a:ln>
          </p:spPr>
          <p:txBody>
            <a:bodyPr/>
            <a:lstStyle/>
            <a:p>
              <a:endParaRPr lang="en-GB"/>
            </a:p>
          </p:txBody>
        </p:sp>
        <p:sp>
          <p:nvSpPr>
            <p:cNvPr id="33415" name="Rectangle 734"/>
            <p:cNvSpPr>
              <a:spLocks noChangeArrowheads="1"/>
            </p:cNvSpPr>
            <p:nvPr/>
          </p:nvSpPr>
          <p:spPr bwMode="auto">
            <a:xfrm>
              <a:off x="5274" y="2017"/>
              <a:ext cx="3" cy="3"/>
            </a:xfrm>
            <a:prstGeom prst="rect">
              <a:avLst/>
            </a:prstGeom>
            <a:solidFill>
              <a:srgbClr val="000000"/>
            </a:solidFill>
            <a:ln w="9525">
              <a:noFill/>
              <a:miter lim="800000"/>
              <a:headEnd/>
              <a:tailEnd/>
            </a:ln>
          </p:spPr>
          <p:txBody>
            <a:bodyPr/>
            <a:lstStyle/>
            <a:p>
              <a:endParaRPr lang="en-GB"/>
            </a:p>
          </p:txBody>
        </p:sp>
        <p:sp>
          <p:nvSpPr>
            <p:cNvPr id="33416" name="Line 735"/>
            <p:cNvSpPr>
              <a:spLocks noChangeShapeType="1"/>
            </p:cNvSpPr>
            <p:nvPr/>
          </p:nvSpPr>
          <p:spPr bwMode="auto">
            <a:xfrm>
              <a:off x="5274" y="2017"/>
              <a:ext cx="3" cy="0"/>
            </a:xfrm>
            <a:prstGeom prst="line">
              <a:avLst/>
            </a:prstGeom>
            <a:noFill/>
            <a:ln w="0">
              <a:solidFill>
                <a:srgbClr val="000000"/>
              </a:solidFill>
              <a:round/>
              <a:headEnd/>
              <a:tailEnd/>
            </a:ln>
          </p:spPr>
          <p:txBody>
            <a:bodyPr/>
            <a:lstStyle/>
            <a:p>
              <a:endParaRPr lang="en-GB"/>
            </a:p>
          </p:txBody>
        </p:sp>
        <p:sp>
          <p:nvSpPr>
            <p:cNvPr id="33417" name="Line 736"/>
            <p:cNvSpPr>
              <a:spLocks noChangeShapeType="1"/>
            </p:cNvSpPr>
            <p:nvPr/>
          </p:nvSpPr>
          <p:spPr bwMode="auto">
            <a:xfrm>
              <a:off x="5274" y="2017"/>
              <a:ext cx="0" cy="3"/>
            </a:xfrm>
            <a:prstGeom prst="line">
              <a:avLst/>
            </a:prstGeom>
            <a:noFill/>
            <a:ln w="0">
              <a:solidFill>
                <a:srgbClr val="000000"/>
              </a:solidFill>
              <a:round/>
              <a:headEnd/>
              <a:tailEnd/>
            </a:ln>
          </p:spPr>
          <p:txBody>
            <a:bodyPr/>
            <a:lstStyle/>
            <a:p>
              <a:endParaRPr lang="en-GB"/>
            </a:p>
          </p:txBody>
        </p:sp>
        <p:sp>
          <p:nvSpPr>
            <p:cNvPr id="33418" name="Rectangle 737"/>
            <p:cNvSpPr>
              <a:spLocks noChangeArrowheads="1"/>
            </p:cNvSpPr>
            <p:nvPr/>
          </p:nvSpPr>
          <p:spPr bwMode="auto">
            <a:xfrm>
              <a:off x="5277" y="2017"/>
              <a:ext cx="161" cy="3"/>
            </a:xfrm>
            <a:prstGeom prst="rect">
              <a:avLst/>
            </a:prstGeom>
            <a:solidFill>
              <a:srgbClr val="000000"/>
            </a:solidFill>
            <a:ln w="9525">
              <a:noFill/>
              <a:miter lim="800000"/>
              <a:headEnd/>
              <a:tailEnd/>
            </a:ln>
          </p:spPr>
          <p:txBody>
            <a:bodyPr/>
            <a:lstStyle/>
            <a:p>
              <a:endParaRPr lang="en-GB"/>
            </a:p>
          </p:txBody>
        </p:sp>
        <p:sp>
          <p:nvSpPr>
            <p:cNvPr id="33419" name="Line 738"/>
            <p:cNvSpPr>
              <a:spLocks noChangeShapeType="1"/>
            </p:cNvSpPr>
            <p:nvPr/>
          </p:nvSpPr>
          <p:spPr bwMode="auto">
            <a:xfrm>
              <a:off x="5277" y="2017"/>
              <a:ext cx="161" cy="0"/>
            </a:xfrm>
            <a:prstGeom prst="line">
              <a:avLst/>
            </a:prstGeom>
            <a:noFill/>
            <a:ln w="0">
              <a:solidFill>
                <a:srgbClr val="000000"/>
              </a:solidFill>
              <a:round/>
              <a:headEnd/>
              <a:tailEnd/>
            </a:ln>
          </p:spPr>
          <p:txBody>
            <a:bodyPr/>
            <a:lstStyle/>
            <a:p>
              <a:endParaRPr lang="en-GB"/>
            </a:p>
          </p:txBody>
        </p:sp>
        <p:sp>
          <p:nvSpPr>
            <p:cNvPr id="33420" name="Rectangle 739"/>
            <p:cNvSpPr>
              <a:spLocks noChangeArrowheads="1"/>
            </p:cNvSpPr>
            <p:nvPr/>
          </p:nvSpPr>
          <p:spPr bwMode="auto">
            <a:xfrm>
              <a:off x="5438" y="2017"/>
              <a:ext cx="3" cy="3"/>
            </a:xfrm>
            <a:prstGeom prst="rect">
              <a:avLst/>
            </a:prstGeom>
            <a:solidFill>
              <a:srgbClr val="000000"/>
            </a:solidFill>
            <a:ln w="9525">
              <a:noFill/>
              <a:miter lim="800000"/>
              <a:headEnd/>
              <a:tailEnd/>
            </a:ln>
          </p:spPr>
          <p:txBody>
            <a:bodyPr/>
            <a:lstStyle/>
            <a:p>
              <a:endParaRPr lang="en-GB"/>
            </a:p>
          </p:txBody>
        </p:sp>
        <p:sp>
          <p:nvSpPr>
            <p:cNvPr id="33421" name="Line 740"/>
            <p:cNvSpPr>
              <a:spLocks noChangeShapeType="1"/>
            </p:cNvSpPr>
            <p:nvPr/>
          </p:nvSpPr>
          <p:spPr bwMode="auto">
            <a:xfrm>
              <a:off x="5438" y="2017"/>
              <a:ext cx="3" cy="0"/>
            </a:xfrm>
            <a:prstGeom prst="line">
              <a:avLst/>
            </a:prstGeom>
            <a:noFill/>
            <a:ln w="0">
              <a:solidFill>
                <a:srgbClr val="000000"/>
              </a:solidFill>
              <a:round/>
              <a:headEnd/>
              <a:tailEnd/>
            </a:ln>
          </p:spPr>
          <p:txBody>
            <a:bodyPr/>
            <a:lstStyle/>
            <a:p>
              <a:endParaRPr lang="en-GB"/>
            </a:p>
          </p:txBody>
        </p:sp>
        <p:sp>
          <p:nvSpPr>
            <p:cNvPr id="33422" name="Line 741"/>
            <p:cNvSpPr>
              <a:spLocks noChangeShapeType="1"/>
            </p:cNvSpPr>
            <p:nvPr/>
          </p:nvSpPr>
          <p:spPr bwMode="auto">
            <a:xfrm>
              <a:off x="5438" y="2017"/>
              <a:ext cx="0" cy="3"/>
            </a:xfrm>
            <a:prstGeom prst="line">
              <a:avLst/>
            </a:prstGeom>
            <a:noFill/>
            <a:ln w="0">
              <a:solidFill>
                <a:srgbClr val="000000"/>
              </a:solidFill>
              <a:round/>
              <a:headEnd/>
              <a:tailEnd/>
            </a:ln>
          </p:spPr>
          <p:txBody>
            <a:bodyPr/>
            <a:lstStyle/>
            <a:p>
              <a:endParaRPr lang="en-GB"/>
            </a:p>
          </p:txBody>
        </p:sp>
        <p:sp>
          <p:nvSpPr>
            <p:cNvPr id="33423" name="Rectangle 742"/>
            <p:cNvSpPr>
              <a:spLocks noChangeArrowheads="1"/>
            </p:cNvSpPr>
            <p:nvPr/>
          </p:nvSpPr>
          <p:spPr bwMode="auto">
            <a:xfrm>
              <a:off x="5441" y="2017"/>
              <a:ext cx="161" cy="3"/>
            </a:xfrm>
            <a:prstGeom prst="rect">
              <a:avLst/>
            </a:prstGeom>
            <a:solidFill>
              <a:srgbClr val="000000"/>
            </a:solidFill>
            <a:ln w="9525">
              <a:noFill/>
              <a:miter lim="800000"/>
              <a:headEnd/>
              <a:tailEnd/>
            </a:ln>
          </p:spPr>
          <p:txBody>
            <a:bodyPr/>
            <a:lstStyle/>
            <a:p>
              <a:endParaRPr lang="en-GB"/>
            </a:p>
          </p:txBody>
        </p:sp>
        <p:sp>
          <p:nvSpPr>
            <p:cNvPr id="33424" name="Line 743"/>
            <p:cNvSpPr>
              <a:spLocks noChangeShapeType="1"/>
            </p:cNvSpPr>
            <p:nvPr/>
          </p:nvSpPr>
          <p:spPr bwMode="auto">
            <a:xfrm>
              <a:off x="5441" y="2017"/>
              <a:ext cx="161" cy="0"/>
            </a:xfrm>
            <a:prstGeom prst="line">
              <a:avLst/>
            </a:prstGeom>
            <a:noFill/>
            <a:ln w="0">
              <a:solidFill>
                <a:srgbClr val="000000"/>
              </a:solidFill>
              <a:round/>
              <a:headEnd/>
              <a:tailEnd/>
            </a:ln>
          </p:spPr>
          <p:txBody>
            <a:bodyPr/>
            <a:lstStyle/>
            <a:p>
              <a:endParaRPr lang="en-GB"/>
            </a:p>
          </p:txBody>
        </p:sp>
        <p:sp>
          <p:nvSpPr>
            <p:cNvPr id="33425" name="Rectangle 744"/>
            <p:cNvSpPr>
              <a:spLocks noChangeArrowheads="1"/>
            </p:cNvSpPr>
            <p:nvPr/>
          </p:nvSpPr>
          <p:spPr bwMode="auto">
            <a:xfrm>
              <a:off x="5602" y="2017"/>
              <a:ext cx="2" cy="3"/>
            </a:xfrm>
            <a:prstGeom prst="rect">
              <a:avLst/>
            </a:prstGeom>
            <a:solidFill>
              <a:srgbClr val="000000"/>
            </a:solidFill>
            <a:ln w="9525">
              <a:noFill/>
              <a:miter lim="800000"/>
              <a:headEnd/>
              <a:tailEnd/>
            </a:ln>
          </p:spPr>
          <p:txBody>
            <a:bodyPr/>
            <a:lstStyle/>
            <a:p>
              <a:endParaRPr lang="en-GB"/>
            </a:p>
          </p:txBody>
        </p:sp>
        <p:sp>
          <p:nvSpPr>
            <p:cNvPr id="33426" name="Line 745"/>
            <p:cNvSpPr>
              <a:spLocks noChangeShapeType="1"/>
            </p:cNvSpPr>
            <p:nvPr/>
          </p:nvSpPr>
          <p:spPr bwMode="auto">
            <a:xfrm>
              <a:off x="5602" y="2017"/>
              <a:ext cx="2" cy="0"/>
            </a:xfrm>
            <a:prstGeom prst="line">
              <a:avLst/>
            </a:prstGeom>
            <a:noFill/>
            <a:ln w="0">
              <a:solidFill>
                <a:srgbClr val="000000"/>
              </a:solidFill>
              <a:round/>
              <a:headEnd/>
              <a:tailEnd/>
            </a:ln>
          </p:spPr>
          <p:txBody>
            <a:bodyPr/>
            <a:lstStyle/>
            <a:p>
              <a:endParaRPr lang="en-GB"/>
            </a:p>
          </p:txBody>
        </p:sp>
        <p:sp>
          <p:nvSpPr>
            <p:cNvPr id="33427" name="Line 746"/>
            <p:cNvSpPr>
              <a:spLocks noChangeShapeType="1"/>
            </p:cNvSpPr>
            <p:nvPr/>
          </p:nvSpPr>
          <p:spPr bwMode="auto">
            <a:xfrm>
              <a:off x="5602" y="2017"/>
              <a:ext cx="0" cy="3"/>
            </a:xfrm>
            <a:prstGeom prst="line">
              <a:avLst/>
            </a:prstGeom>
            <a:noFill/>
            <a:ln w="0">
              <a:solidFill>
                <a:srgbClr val="000000"/>
              </a:solidFill>
              <a:round/>
              <a:headEnd/>
              <a:tailEnd/>
            </a:ln>
          </p:spPr>
          <p:txBody>
            <a:bodyPr/>
            <a:lstStyle/>
            <a:p>
              <a:endParaRPr lang="en-GB"/>
            </a:p>
          </p:txBody>
        </p:sp>
        <p:sp>
          <p:nvSpPr>
            <p:cNvPr id="33428" name="Rectangle 747"/>
            <p:cNvSpPr>
              <a:spLocks noChangeArrowheads="1"/>
            </p:cNvSpPr>
            <p:nvPr/>
          </p:nvSpPr>
          <p:spPr bwMode="auto">
            <a:xfrm>
              <a:off x="5604" y="2017"/>
              <a:ext cx="162" cy="3"/>
            </a:xfrm>
            <a:prstGeom prst="rect">
              <a:avLst/>
            </a:prstGeom>
            <a:solidFill>
              <a:srgbClr val="000000"/>
            </a:solidFill>
            <a:ln w="9525">
              <a:noFill/>
              <a:miter lim="800000"/>
              <a:headEnd/>
              <a:tailEnd/>
            </a:ln>
          </p:spPr>
          <p:txBody>
            <a:bodyPr/>
            <a:lstStyle/>
            <a:p>
              <a:endParaRPr lang="en-GB"/>
            </a:p>
          </p:txBody>
        </p:sp>
        <p:sp>
          <p:nvSpPr>
            <p:cNvPr id="33429" name="Line 748"/>
            <p:cNvSpPr>
              <a:spLocks noChangeShapeType="1"/>
            </p:cNvSpPr>
            <p:nvPr/>
          </p:nvSpPr>
          <p:spPr bwMode="auto">
            <a:xfrm>
              <a:off x="5604" y="2017"/>
              <a:ext cx="162" cy="0"/>
            </a:xfrm>
            <a:prstGeom prst="line">
              <a:avLst/>
            </a:prstGeom>
            <a:noFill/>
            <a:ln w="0">
              <a:solidFill>
                <a:srgbClr val="000000"/>
              </a:solidFill>
              <a:round/>
              <a:headEnd/>
              <a:tailEnd/>
            </a:ln>
          </p:spPr>
          <p:txBody>
            <a:bodyPr/>
            <a:lstStyle/>
            <a:p>
              <a:endParaRPr lang="en-GB"/>
            </a:p>
          </p:txBody>
        </p:sp>
        <p:sp>
          <p:nvSpPr>
            <p:cNvPr id="33430" name="Rectangle 749"/>
            <p:cNvSpPr>
              <a:spLocks noChangeArrowheads="1"/>
            </p:cNvSpPr>
            <p:nvPr/>
          </p:nvSpPr>
          <p:spPr bwMode="auto">
            <a:xfrm>
              <a:off x="5766" y="2017"/>
              <a:ext cx="2" cy="3"/>
            </a:xfrm>
            <a:prstGeom prst="rect">
              <a:avLst/>
            </a:prstGeom>
            <a:solidFill>
              <a:srgbClr val="000000"/>
            </a:solidFill>
            <a:ln w="9525">
              <a:noFill/>
              <a:miter lim="800000"/>
              <a:headEnd/>
              <a:tailEnd/>
            </a:ln>
          </p:spPr>
          <p:txBody>
            <a:bodyPr/>
            <a:lstStyle/>
            <a:p>
              <a:endParaRPr lang="en-GB"/>
            </a:p>
          </p:txBody>
        </p:sp>
        <p:sp>
          <p:nvSpPr>
            <p:cNvPr id="33431" name="Line 750"/>
            <p:cNvSpPr>
              <a:spLocks noChangeShapeType="1"/>
            </p:cNvSpPr>
            <p:nvPr/>
          </p:nvSpPr>
          <p:spPr bwMode="auto">
            <a:xfrm>
              <a:off x="5766" y="2017"/>
              <a:ext cx="2" cy="0"/>
            </a:xfrm>
            <a:prstGeom prst="line">
              <a:avLst/>
            </a:prstGeom>
            <a:noFill/>
            <a:ln w="0">
              <a:solidFill>
                <a:srgbClr val="000000"/>
              </a:solidFill>
              <a:round/>
              <a:headEnd/>
              <a:tailEnd/>
            </a:ln>
          </p:spPr>
          <p:txBody>
            <a:bodyPr/>
            <a:lstStyle/>
            <a:p>
              <a:endParaRPr lang="en-GB"/>
            </a:p>
          </p:txBody>
        </p:sp>
        <p:sp>
          <p:nvSpPr>
            <p:cNvPr id="33432" name="Line 751"/>
            <p:cNvSpPr>
              <a:spLocks noChangeShapeType="1"/>
            </p:cNvSpPr>
            <p:nvPr/>
          </p:nvSpPr>
          <p:spPr bwMode="auto">
            <a:xfrm>
              <a:off x="5766" y="2017"/>
              <a:ext cx="0" cy="3"/>
            </a:xfrm>
            <a:prstGeom prst="line">
              <a:avLst/>
            </a:prstGeom>
            <a:noFill/>
            <a:ln w="0">
              <a:solidFill>
                <a:srgbClr val="000000"/>
              </a:solidFill>
              <a:round/>
              <a:headEnd/>
              <a:tailEnd/>
            </a:ln>
          </p:spPr>
          <p:txBody>
            <a:bodyPr/>
            <a:lstStyle/>
            <a:p>
              <a:endParaRPr lang="en-GB"/>
            </a:p>
          </p:txBody>
        </p:sp>
        <p:sp>
          <p:nvSpPr>
            <p:cNvPr id="33433" name="Rectangle 752"/>
            <p:cNvSpPr>
              <a:spLocks noChangeArrowheads="1"/>
            </p:cNvSpPr>
            <p:nvPr/>
          </p:nvSpPr>
          <p:spPr bwMode="auto">
            <a:xfrm>
              <a:off x="3308" y="2020"/>
              <a:ext cx="2" cy="112"/>
            </a:xfrm>
            <a:prstGeom prst="rect">
              <a:avLst/>
            </a:prstGeom>
            <a:solidFill>
              <a:srgbClr val="000000"/>
            </a:solidFill>
            <a:ln w="9525">
              <a:noFill/>
              <a:miter lim="800000"/>
              <a:headEnd/>
              <a:tailEnd/>
            </a:ln>
          </p:spPr>
          <p:txBody>
            <a:bodyPr/>
            <a:lstStyle/>
            <a:p>
              <a:endParaRPr lang="en-GB"/>
            </a:p>
          </p:txBody>
        </p:sp>
        <p:sp>
          <p:nvSpPr>
            <p:cNvPr id="33434" name="Line 753"/>
            <p:cNvSpPr>
              <a:spLocks noChangeShapeType="1"/>
            </p:cNvSpPr>
            <p:nvPr/>
          </p:nvSpPr>
          <p:spPr bwMode="auto">
            <a:xfrm>
              <a:off x="3308" y="2020"/>
              <a:ext cx="0" cy="112"/>
            </a:xfrm>
            <a:prstGeom prst="line">
              <a:avLst/>
            </a:prstGeom>
            <a:noFill/>
            <a:ln w="0">
              <a:solidFill>
                <a:srgbClr val="000000"/>
              </a:solidFill>
              <a:round/>
              <a:headEnd/>
              <a:tailEnd/>
            </a:ln>
          </p:spPr>
          <p:txBody>
            <a:bodyPr/>
            <a:lstStyle/>
            <a:p>
              <a:endParaRPr lang="en-GB"/>
            </a:p>
          </p:txBody>
        </p:sp>
        <p:sp>
          <p:nvSpPr>
            <p:cNvPr id="33435" name="Rectangle 754"/>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6" name="Line 755"/>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37" name="Line 756"/>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38" name="Rectangle 757"/>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9" name="Line 758"/>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40" name="Line 759"/>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41" name="Rectangle 760"/>
            <p:cNvSpPr>
              <a:spLocks noChangeArrowheads="1"/>
            </p:cNvSpPr>
            <p:nvPr/>
          </p:nvSpPr>
          <p:spPr bwMode="auto">
            <a:xfrm>
              <a:off x="3310" y="2132"/>
              <a:ext cx="90" cy="3"/>
            </a:xfrm>
            <a:prstGeom prst="rect">
              <a:avLst/>
            </a:prstGeom>
            <a:solidFill>
              <a:srgbClr val="000000"/>
            </a:solidFill>
            <a:ln w="9525">
              <a:noFill/>
              <a:miter lim="800000"/>
              <a:headEnd/>
              <a:tailEnd/>
            </a:ln>
          </p:spPr>
          <p:txBody>
            <a:bodyPr/>
            <a:lstStyle/>
            <a:p>
              <a:endParaRPr lang="en-GB"/>
            </a:p>
          </p:txBody>
        </p:sp>
        <p:sp>
          <p:nvSpPr>
            <p:cNvPr id="33442" name="Line 761"/>
            <p:cNvSpPr>
              <a:spLocks noChangeShapeType="1"/>
            </p:cNvSpPr>
            <p:nvPr/>
          </p:nvSpPr>
          <p:spPr bwMode="auto">
            <a:xfrm>
              <a:off x="3310" y="2132"/>
              <a:ext cx="90" cy="0"/>
            </a:xfrm>
            <a:prstGeom prst="line">
              <a:avLst/>
            </a:prstGeom>
            <a:noFill/>
            <a:ln w="0">
              <a:solidFill>
                <a:srgbClr val="000000"/>
              </a:solidFill>
              <a:round/>
              <a:headEnd/>
              <a:tailEnd/>
            </a:ln>
          </p:spPr>
          <p:txBody>
            <a:bodyPr/>
            <a:lstStyle/>
            <a:p>
              <a:endParaRPr lang="en-GB"/>
            </a:p>
          </p:txBody>
        </p:sp>
        <p:sp>
          <p:nvSpPr>
            <p:cNvPr id="33443" name="Rectangle 762"/>
            <p:cNvSpPr>
              <a:spLocks noChangeArrowheads="1"/>
            </p:cNvSpPr>
            <p:nvPr/>
          </p:nvSpPr>
          <p:spPr bwMode="auto">
            <a:xfrm>
              <a:off x="3400" y="2020"/>
              <a:ext cx="2" cy="112"/>
            </a:xfrm>
            <a:prstGeom prst="rect">
              <a:avLst/>
            </a:prstGeom>
            <a:solidFill>
              <a:srgbClr val="000000"/>
            </a:solidFill>
            <a:ln w="9525">
              <a:noFill/>
              <a:miter lim="800000"/>
              <a:headEnd/>
              <a:tailEnd/>
            </a:ln>
          </p:spPr>
          <p:txBody>
            <a:bodyPr/>
            <a:lstStyle/>
            <a:p>
              <a:endParaRPr lang="en-GB"/>
            </a:p>
          </p:txBody>
        </p:sp>
        <p:sp>
          <p:nvSpPr>
            <p:cNvPr id="33444" name="Line 763"/>
            <p:cNvSpPr>
              <a:spLocks noChangeShapeType="1"/>
            </p:cNvSpPr>
            <p:nvPr/>
          </p:nvSpPr>
          <p:spPr bwMode="auto">
            <a:xfrm>
              <a:off x="3400" y="2020"/>
              <a:ext cx="0" cy="112"/>
            </a:xfrm>
            <a:prstGeom prst="line">
              <a:avLst/>
            </a:prstGeom>
            <a:noFill/>
            <a:ln w="0">
              <a:solidFill>
                <a:srgbClr val="000000"/>
              </a:solidFill>
              <a:round/>
              <a:headEnd/>
              <a:tailEnd/>
            </a:ln>
          </p:spPr>
          <p:txBody>
            <a:bodyPr/>
            <a:lstStyle/>
            <a:p>
              <a:endParaRPr lang="en-GB"/>
            </a:p>
          </p:txBody>
        </p:sp>
        <p:sp>
          <p:nvSpPr>
            <p:cNvPr id="33445" name="Rectangle 764"/>
            <p:cNvSpPr>
              <a:spLocks noChangeArrowheads="1"/>
            </p:cNvSpPr>
            <p:nvPr/>
          </p:nvSpPr>
          <p:spPr bwMode="auto">
            <a:xfrm>
              <a:off x="3400" y="2132"/>
              <a:ext cx="2" cy="3"/>
            </a:xfrm>
            <a:prstGeom prst="rect">
              <a:avLst/>
            </a:prstGeom>
            <a:solidFill>
              <a:srgbClr val="000000"/>
            </a:solidFill>
            <a:ln w="9525">
              <a:noFill/>
              <a:miter lim="800000"/>
              <a:headEnd/>
              <a:tailEnd/>
            </a:ln>
          </p:spPr>
          <p:txBody>
            <a:bodyPr/>
            <a:lstStyle/>
            <a:p>
              <a:endParaRPr lang="en-GB"/>
            </a:p>
          </p:txBody>
        </p:sp>
        <p:sp>
          <p:nvSpPr>
            <p:cNvPr id="33446" name="Line 765"/>
            <p:cNvSpPr>
              <a:spLocks noChangeShapeType="1"/>
            </p:cNvSpPr>
            <p:nvPr/>
          </p:nvSpPr>
          <p:spPr bwMode="auto">
            <a:xfrm>
              <a:off x="3400" y="2132"/>
              <a:ext cx="2" cy="0"/>
            </a:xfrm>
            <a:prstGeom prst="line">
              <a:avLst/>
            </a:prstGeom>
            <a:noFill/>
            <a:ln w="0">
              <a:solidFill>
                <a:srgbClr val="000000"/>
              </a:solidFill>
              <a:round/>
              <a:headEnd/>
              <a:tailEnd/>
            </a:ln>
          </p:spPr>
          <p:txBody>
            <a:bodyPr/>
            <a:lstStyle/>
            <a:p>
              <a:endParaRPr lang="en-GB"/>
            </a:p>
          </p:txBody>
        </p:sp>
        <p:sp>
          <p:nvSpPr>
            <p:cNvPr id="33447" name="Line 766"/>
            <p:cNvSpPr>
              <a:spLocks noChangeShapeType="1"/>
            </p:cNvSpPr>
            <p:nvPr/>
          </p:nvSpPr>
          <p:spPr bwMode="auto">
            <a:xfrm>
              <a:off x="3400" y="2132"/>
              <a:ext cx="0" cy="3"/>
            </a:xfrm>
            <a:prstGeom prst="line">
              <a:avLst/>
            </a:prstGeom>
            <a:noFill/>
            <a:ln w="0">
              <a:solidFill>
                <a:srgbClr val="000000"/>
              </a:solidFill>
              <a:round/>
              <a:headEnd/>
              <a:tailEnd/>
            </a:ln>
          </p:spPr>
          <p:txBody>
            <a:bodyPr/>
            <a:lstStyle/>
            <a:p>
              <a:endParaRPr lang="en-GB"/>
            </a:p>
          </p:txBody>
        </p:sp>
        <p:sp>
          <p:nvSpPr>
            <p:cNvPr id="33448" name="Rectangle 767"/>
            <p:cNvSpPr>
              <a:spLocks noChangeArrowheads="1"/>
            </p:cNvSpPr>
            <p:nvPr/>
          </p:nvSpPr>
          <p:spPr bwMode="auto">
            <a:xfrm>
              <a:off x="3402" y="2132"/>
              <a:ext cx="679" cy="3"/>
            </a:xfrm>
            <a:prstGeom prst="rect">
              <a:avLst/>
            </a:prstGeom>
            <a:solidFill>
              <a:srgbClr val="000000"/>
            </a:solidFill>
            <a:ln w="9525">
              <a:noFill/>
              <a:miter lim="800000"/>
              <a:headEnd/>
              <a:tailEnd/>
            </a:ln>
          </p:spPr>
          <p:txBody>
            <a:bodyPr/>
            <a:lstStyle/>
            <a:p>
              <a:endParaRPr lang="en-GB"/>
            </a:p>
          </p:txBody>
        </p:sp>
        <p:sp>
          <p:nvSpPr>
            <p:cNvPr id="33449" name="Line 768"/>
            <p:cNvSpPr>
              <a:spLocks noChangeShapeType="1"/>
            </p:cNvSpPr>
            <p:nvPr/>
          </p:nvSpPr>
          <p:spPr bwMode="auto">
            <a:xfrm>
              <a:off x="3402" y="2132"/>
              <a:ext cx="679" cy="0"/>
            </a:xfrm>
            <a:prstGeom prst="line">
              <a:avLst/>
            </a:prstGeom>
            <a:noFill/>
            <a:ln w="0">
              <a:solidFill>
                <a:srgbClr val="000000"/>
              </a:solidFill>
              <a:round/>
              <a:headEnd/>
              <a:tailEnd/>
            </a:ln>
          </p:spPr>
          <p:txBody>
            <a:bodyPr/>
            <a:lstStyle/>
            <a:p>
              <a:endParaRPr lang="en-GB"/>
            </a:p>
          </p:txBody>
        </p:sp>
        <p:sp>
          <p:nvSpPr>
            <p:cNvPr id="33450" name="Rectangle 769"/>
            <p:cNvSpPr>
              <a:spLocks noChangeArrowheads="1"/>
            </p:cNvSpPr>
            <p:nvPr/>
          </p:nvSpPr>
          <p:spPr bwMode="auto">
            <a:xfrm>
              <a:off x="4081" y="2020"/>
              <a:ext cx="2" cy="112"/>
            </a:xfrm>
            <a:prstGeom prst="rect">
              <a:avLst/>
            </a:prstGeom>
            <a:solidFill>
              <a:srgbClr val="000000"/>
            </a:solidFill>
            <a:ln w="9525">
              <a:noFill/>
              <a:miter lim="800000"/>
              <a:headEnd/>
              <a:tailEnd/>
            </a:ln>
          </p:spPr>
          <p:txBody>
            <a:bodyPr/>
            <a:lstStyle/>
            <a:p>
              <a:endParaRPr lang="en-GB"/>
            </a:p>
          </p:txBody>
        </p:sp>
        <p:sp>
          <p:nvSpPr>
            <p:cNvPr id="33451" name="Line 770"/>
            <p:cNvSpPr>
              <a:spLocks noChangeShapeType="1"/>
            </p:cNvSpPr>
            <p:nvPr/>
          </p:nvSpPr>
          <p:spPr bwMode="auto">
            <a:xfrm>
              <a:off x="4081" y="2020"/>
              <a:ext cx="0" cy="112"/>
            </a:xfrm>
            <a:prstGeom prst="line">
              <a:avLst/>
            </a:prstGeom>
            <a:noFill/>
            <a:ln w="0">
              <a:solidFill>
                <a:srgbClr val="000000"/>
              </a:solidFill>
              <a:round/>
              <a:headEnd/>
              <a:tailEnd/>
            </a:ln>
          </p:spPr>
          <p:txBody>
            <a:bodyPr/>
            <a:lstStyle/>
            <a:p>
              <a:endParaRPr lang="en-GB"/>
            </a:p>
          </p:txBody>
        </p:sp>
        <p:sp>
          <p:nvSpPr>
            <p:cNvPr id="33452" name="Rectangle 771"/>
            <p:cNvSpPr>
              <a:spLocks noChangeArrowheads="1"/>
            </p:cNvSpPr>
            <p:nvPr/>
          </p:nvSpPr>
          <p:spPr bwMode="auto">
            <a:xfrm>
              <a:off x="4081" y="2132"/>
              <a:ext cx="2" cy="3"/>
            </a:xfrm>
            <a:prstGeom prst="rect">
              <a:avLst/>
            </a:prstGeom>
            <a:solidFill>
              <a:srgbClr val="000000"/>
            </a:solidFill>
            <a:ln w="9525">
              <a:noFill/>
              <a:miter lim="800000"/>
              <a:headEnd/>
              <a:tailEnd/>
            </a:ln>
          </p:spPr>
          <p:txBody>
            <a:bodyPr/>
            <a:lstStyle/>
            <a:p>
              <a:endParaRPr lang="en-GB"/>
            </a:p>
          </p:txBody>
        </p:sp>
        <p:sp>
          <p:nvSpPr>
            <p:cNvPr id="33453" name="Line 772"/>
            <p:cNvSpPr>
              <a:spLocks noChangeShapeType="1"/>
            </p:cNvSpPr>
            <p:nvPr/>
          </p:nvSpPr>
          <p:spPr bwMode="auto">
            <a:xfrm>
              <a:off x="4081" y="2132"/>
              <a:ext cx="2" cy="0"/>
            </a:xfrm>
            <a:prstGeom prst="line">
              <a:avLst/>
            </a:prstGeom>
            <a:noFill/>
            <a:ln w="0">
              <a:solidFill>
                <a:srgbClr val="000000"/>
              </a:solidFill>
              <a:round/>
              <a:headEnd/>
              <a:tailEnd/>
            </a:ln>
          </p:spPr>
          <p:txBody>
            <a:bodyPr/>
            <a:lstStyle/>
            <a:p>
              <a:endParaRPr lang="en-GB"/>
            </a:p>
          </p:txBody>
        </p:sp>
        <p:sp>
          <p:nvSpPr>
            <p:cNvPr id="33454" name="Line 773"/>
            <p:cNvSpPr>
              <a:spLocks noChangeShapeType="1"/>
            </p:cNvSpPr>
            <p:nvPr/>
          </p:nvSpPr>
          <p:spPr bwMode="auto">
            <a:xfrm>
              <a:off x="4081" y="2132"/>
              <a:ext cx="0" cy="3"/>
            </a:xfrm>
            <a:prstGeom prst="line">
              <a:avLst/>
            </a:prstGeom>
            <a:noFill/>
            <a:ln w="0">
              <a:solidFill>
                <a:srgbClr val="000000"/>
              </a:solidFill>
              <a:round/>
              <a:headEnd/>
              <a:tailEnd/>
            </a:ln>
          </p:spPr>
          <p:txBody>
            <a:bodyPr/>
            <a:lstStyle/>
            <a:p>
              <a:endParaRPr lang="en-GB"/>
            </a:p>
          </p:txBody>
        </p:sp>
        <p:sp>
          <p:nvSpPr>
            <p:cNvPr id="33455" name="Rectangle 774"/>
            <p:cNvSpPr>
              <a:spLocks noChangeArrowheads="1"/>
            </p:cNvSpPr>
            <p:nvPr/>
          </p:nvSpPr>
          <p:spPr bwMode="auto">
            <a:xfrm>
              <a:off x="4083" y="2132"/>
              <a:ext cx="934" cy="3"/>
            </a:xfrm>
            <a:prstGeom prst="rect">
              <a:avLst/>
            </a:prstGeom>
            <a:solidFill>
              <a:srgbClr val="000000"/>
            </a:solidFill>
            <a:ln w="9525">
              <a:noFill/>
              <a:miter lim="800000"/>
              <a:headEnd/>
              <a:tailEnd/>
            </a:ln>
          </p:spPr>
          <p:txBody>
            <a:bodyPr/>
            <a:lstStyle/>
            <a:p>
              <a:endParaRPr lang="en-GB"/>
            </a:p>
          </p:txBody>
        </p:sp>
        <p:sp>
          <p:nvSpPr>
            <p:cNvPr id="33456" name="Line 775"/>
            <p:cNvSpPr>
              <a:spLocks noChangeShapeType="1"/>
            </p:cNvSpPr>
            <p:nvPr/>
          </p:nvSpPr>
          <p:spPr bwMode="auto">
            <a:xfrm>
              <a:off x="4083" y="2132"/>
              <a:ext cx="934" cy="0"/>
            </a:xfrm>
            <a:prstGeom prst="line">
              <a:avLst/>
            </a:prstGeom>
            <a:noFill/>
            <a:ln w="0">
              <a:solidFill>
                <a:srgbClr val="000000"/>
              </a:solidFill>
              <a:round/>
              <a:headEnd/>
              <a:tailEnd/>
            </a:ln>
          </p:spPr>
          <p:txBody>
            <a:bodyPr/>
            <a:lstStyle/>
            <a:p>
              <a:endParaRPr lang="en-GB"/>
            </a:p>
          </p:txBody>
        </p:sp>
        <p:sp>
          <p:nvSpPr>
            <p:cNvPr id="33457" name="Rectangle 776"/>
            <p:cNvSpPr>
              <a:spLocks noChangeArrowheads="1"/>
            </p:cNvSpPr>
            <p:nvPr/>
          </p:nvSpPr>
          <p:spPr bwMode="auto">
            <a:xfrm>
              <a:off x="5017" y="2020"/>
              <a:ext cx="2" cy="112"/>
            </a:xfrm>
            <a:prstGeom prst="rect">
              <a:avLst/>
            </a:prstGeom>
            <a:solidFill>
              <a:srgbClr val="000000"/>
            </a:solidFill>
            <a:ln w="9525">
              <a:noFill/>
              <a:miter lim="800000"/>
              <a:headEnd/>
              <a:tailEnd/>
            </a:ln>
          </p:spPr>
          <p:txBody>
            <a:bodyPr/>
            <a:lstStyle/>
            <a:p>
              <a:endParaRPr lang="en-GB"/>
            </a:p>
          </p:txBody>
        </p:sp>
        <p:sp>
          <p:nvSpPr>
            <p:cNvPr id="33458" name="Line 777"/>
            <p:cNvSpPr>
              <a:spLocks noChangeShapeType="1"/>
            </p:cNvSpPr>
            <p:nvPr/>
          </p:nvSpPr>
          <p:spPr bwMode="auto">
            <a:xfrm>
              <a:off x="5017" y="2020"/>
              <a:ext cx="0" cy="112"/>
            </a:xfrm>
            <a:prstGeom prst="line">
              <a:avLst/>
            </a:prstGeom>
            <a:noFill/>
            <a:ln w="0">
              <a:solidFill>
                <a:srgbClr val="000000"/>
              </a:solidFill>
              <a:round/>
              <a:headEnd/>
              <a:tailEnd/>
            </a:ln>
          </p:spPr>
          <p:txBody>
            <a:bodyPr/>
            <a:lstStyle/>
            <a:p>
              <a:endParaRPr lang="en-GB"/>
            </a:p>
          </p:txBody>
        </p:sp>
        <p:sp>
          <p:nvSpPr>
            <p:cNvPr id="33459" name="Rectangle 778"/>
            <p:cNvSpPr>
              <a:spLocks noChangeArrowheads="1"/>
            </p:cNvSpPr>
            <p:nvPr/>
          </p:nvSpPr>
          <p:spPr bwMode="auto">
            <a:xfrm>
              <a:off x="5017" y="2132"/>
              <a:ext cx="2" cy="3"/>
            </a:xfrm>
            <a:prstGeom prst="rect">
              <a:avLst/>
            </a:prstGeom>
            <a:solidFill>
              <a:srgbClr val="000000"/>
            </a:solidFill>
            <a:ln w="9525">
              <a:noFill/>
              <a:miter lim="800000"/>
              <a:headEnd/>
              <a:tailEnd/>
            </a:ln>
          </p:spPr>
          <p:txBody>
            <a:bodyPr/>
            <a:lstStyle/>
            <a:p>
              <a:endParaRPr lang="en-GB"/>
            </a:p>
          </p:txBody>
        </p:sp>
        <p:sp>
          <p:nvSpPr>
            <p:cNvPr id="33460" name="Line 779"/>
            <p:cNvSpPr>
              <a:spLocks noChangeShapeType="1"/>
            </p:cNvSpPr>
            <p:nvPr/>
          </p:nvSpPr>
          <p:spPr bwMode="auto">
            <a:xfrm>
              <a:off x="5017" y="2132"/>
              <a:ext cx="2" cy="0"/>
            </a:xfrm>
            <a:prstGeom prst="line">
              <a:avLst/>
            </a:prstGeom>
            <a:noFill/>
            <a:ln w="0">
              <a:solidFill>
                <a:srgbClr val="000000"/>
              </a:solidFill>
              <a:round/>
              <a:headEnd/>
              <a:tailEnd/>
            </a:ln>
          </p:spPr>
          <p:txBody>
            <a:bodyPr/>
            <a:lstStyle/>
            <a:p>
              <a:endParaRPr lang="en-GB"/>
            </a:p>
          </p:txBody>
        </p:sp>
        <p:sp>
          <p:nvSpPr>
            <p:cNvPr id="33461" name="Line 780"/>
            <p:cNvSpPr>
              <a:spLocks noChangeShapeType="1"/>
            </p:cNvSpPr>
            <p:nvPr/>
          </p:nvSpPr>
          <p:spPr bwMode="auto">
            <a:xfrm>
              <a:off x="5017" y="2132"/>
              <a:ext cx="0" cy="3"/>
            </a:xfrm>
            <a:prstGeom prst="line">
              <a:avLst/>
            </a:prstGeom>
            <a:noFill/>
            <a:ln w="0">
              <a:solidFill>
                <a:srgbClr val="000000"/>
              </a:solidFill>
              <a:round/>
              <a:headEnd/>
              <a:tailEnd/>
            </a:ln>
          </p:spPr>
          <p:txBody>
            <a:bodyPr/>
            <a:lstStyle/>
            <a:p>
              <a:endParaRPr lang="en-GB"/>
            </a:p>
          </p:txBody>
        </p:sp>
        <p:sp>
          <p:nvSpPr>
            <p:cNvPr id="33462" name="Rectangle 781"/>
            <p:cNvSpPr>
              <a:spLocks noChangeArrowheads="1"/>
            </p:cNvSpPr>
            <p:nvPr/>
          </p:nvSpPr>
          <p:spPr bwMode="auto">
            <a:xfrm>
              <a:off x="5019" y="2132"/>
              <a:ext cx="255" cy="3"/>
            </a:xfrm>
            <a:prstGeom prst="rect">
              <a:avLst/>
            </a:prstGeom>
            <a:solidFill>
              <a:srgbClr val="000000"/>
            </a:solidFill>
            <a:ln w="9525">
              <a:noFill/>
              <a:miter lim="800000"/>
              <a:headEnd/>
              <a:tailEnd/>
            </a:ln>
          </p:spPr>
          <p:txBody>
            <a:bodyPr/>
            <a:lstStyle/>
            <a:p>
              <a:endParaRPr lang="en-GB"/>
            </a:p>
          </p:txBody>
        </p:sp>
        <p:sp>
          <p:nvSpPr>
            <p:cNvPr id="33463" name="Line 782"/>
            <p:cNvSpPr>
              <a:spLocks noChangeShapeType="1"/>
            </p:cNvSpPr>
            <p:nvPr/>
          </p:nvSpPr>
          <p:spPr bwMode="auto">
            <a:xfrm>
              <a:off x="5019" y="2132"/>
              <a:ext cx="255" cy="0"/>
            </a:xfrm>
            <a:prstGeom prst="line">
              <a:avLst/>
            </a:prstGeom>
            <a:noFill/>
            <a:ln w="0">
              <a:solidFill>
                <a:srgbClr val="000000"/>
              </a:solidFill>
              <a:round/>
              <a:headEnd/>
              <a:tailEnd/>
            </a:ln>
          </p:spPr>
          <p:txBody>
            <a:bodyPr/>
            <a:lstStyle/>
            <a:p>
              <a:endParaRPr lang="en-GB"/>
            </a:p>
          </p:txBody>
        </p:sp>
        <p:sp>
          <p:nvSpPr>
            <p:cNvPr id="33464" name="Rectangle 783"/>
            <p:cNvSpPr>
              <a:spLocks noChangeArrowheads="1"/>
            </p:cNvSpPr>
            <p:nvPr/>
          </p:nvSpPr>
          <p:spPr bwMode="auto">
            <a:xfrm>
              <a:off x="5274" y="2020"/>
              <a:ext cx="3" cy="112"/>
            </a:xfrm>
            <a:prstGeom prst="rect">
              <a:avLst/>
            </a:prstGeom>
            <a:solidFill>
              <a:srgbClr val="000000"/>
            </a:solidFill>
            <a:ln w="9525">
              <a:noFill/>
              <a:miter lim="800000"/>
              <a:headEnd/>
              <a:tailEnd/>
            </a:ln>
          </p:spPr>
          <p:txBody>
            <a:bodyPr/>
            <a:lstStyle/>
            <a:p>
              <a:endParaRPr lang="en-GB"/>
            </a:p>
          </p:txBody>
        </p:sp>
        <p:sp>
          <p:nvSpPr>
            <p:cNvPr id="33465" name="Line 784"/>
            <p:cNvSpPr>
              <a:spLocks noChangeShapeType="1"/>
            </p:cNvSpPr>
            <p:nvPr/>
          </p:nvSpPr>
          <p:spPr bwMode="auto">
            <a:xfrm>
              <a:off x="5274" y="2020"/>
              <a:ext cx="0" cy="112"/>
            </a:xfrm>
            <a:prstGeom prst="line">
              <a:avLst/>
            </a:prstGeom>
            <a:noFill/>
            <a:ln w="0">
              <a:solidFill>
                <a:srgbClr val="000000"/>
              </a:solidFill>
              <a:round/>
              <a:headEnd/>
              <a:tailEnd/>
            </a:ln>
          </p:spPr>
          <p:txBody>
            <a:bodyPr/>
            <a:lstStyle/>
            <a:p>
              <a:endParaRPr lang="en-GB"/>
            </a:p>
          </p:txBody>
        </p:sp>
        <p:sp>
          <p:nvSpPr>
            <p:cNvPr id="33466" name="Rectangle 785"/>
            <p:cNvSpPr>
              <a:spLocks noChangeArrowheads="1"/>
            </p:cNvSpPr>
            <p:nvPr/>
          </p:nvSpPr>
          <p:spPr bwMode="auto">
            <a:xfrm>
              <a:off x="5274" y="2132"/>
              <a:ext cx="3" cy="3"/>
            </a:xfrm>
            <a:prstGeom prst="rect">
              <a:avLst/>
            </a:prstGeom>
            <a:solidFill>
              <a:srgbClr val="000000"/>
            </a:solidFill>
            <a:ln w="9525">
              <a:noFill/>
              <a:miter lim="800000"/>
              <a:headEnd/>
              <a:tailEnd/>
            </a:ln>
          </p:spPr>
          <p:txBody>
            <a:bodyPr/>
            <a:lstStyle/>
            <a:p>
              <a:endParaRPr lang="en-GB"/>
            </a:p>
          </p:txBody>
        </p:sp>
        <p:sp>
          <p:nvSpPr>
            <p:cNvPr id="33467" name="Line 786"/>
            <p:cNvSpPr>
              <a:spLocks noChangeShapeType="1"/>
            </p:cNvSpPr>
            <p:nvPr/>
          </p:nvSpPr>
          <p:spPr bwMode="auto">
            <a:xfrm>
              <a:off x="5274" y="2132"/>
              <a:ext cx="3" cy="0"/>
            </a:xfrm>
            <a:prstGeom prst="line">
              <a:avLst/>
            </a:prstGeom>
            <a:noFill/>
            <a:ln w="0">
              <a:solidFill>
                <a:srgbClr val="000000"/>
              </a:solidFill>
              <a:round/>
              <a:headEnd/>
              <a:tailEnd/>
            </a:ln>
          </p:spPr>
          <p:txBody>
            <a:bodyPr/>
            <a:lstStyle/>
            <a:p>
              <a:endParaRPr lang="en-GB"/>
            </a:p>
          </p:txBody>
        </p:sp>
        <p:sp>
          <p:nvSpPr>
            <p:cNvPr id="33468" name="Line 787"/>
            <p:cNvSpPr>
              <a:spLocks noChangeShapeType="1"/>
            </p:cNvSpPr>
            <p:nvPr/>
          </p:nvSpPr>
          <p:spPr bwMode="auto">
            <a:xfrm>
              <a:off x="5274" y="2132"/>
              <a:ext cx="0" cy="3"/>
            </a:xfrm>
            <a:prstGeom prst="line">
              <a:avLst/>
            </a:prstGeom>
            <a:noFill/>
            <a:ln w="0">
              <a:solidFill>
                <a:srgbClr val="000000"/>
              </a:solidFill>
              <a:round/>
              <a:headEnd/>
              <a:tailEnd/>
            </a:ln>
          </p:spPr>
          <p:txBody>
            <a:bodyPr/>
            <a:lstStyle/>
            <a:p>
              <a:endParaRPr lang="en-GB"/>
            </a:p>
          </p:txBody>
        </p:sp>
        <p:sp>
          <p:nvSpPr>
            <p:cNvPr id="33469" name="Rectangle 788"/>
            <p:cNvSpPr>
              <a:spLocks noChangeArrowheads="1"/>
            </p:cNvSpPr>
            <p:nvPr/>
          </p:nvSpPr>
          <p:spPr bwMode="auto">
            <a:xfrm>
              <a:off x="5277" y="2132"/>
              <a:ext cx="161" cy="3"/>
            </a:xfrm>
            <a:prstGeom prst="rect">
              <a:avLst/>
            </a:prstGeom>
            <a:solidFill>
              <a:srgbClr val="000000"/>
            </a:solidFill>
            <a:ln w="9525">
              <a:noFill/>
              <a:miter lim="800000"/>
              <a:headEnd/>
              <a:tailEnd/>
            </a:ln>
          </p:spPr>
          <p:txBody>
            <a:bodyPr/>
            <a:lstStyle/>
            <a:p>
              <a:endParaRPr lang="en-GB"/>
            </a:p>
          </p:txBody>
        </p:sp>
        <p:sp>
          <p:nvSpPr>
            <p:cNvPr id="33470" name="Line 789"/>
            <p:cNvSpPr>
              <a:spLocks noChangeShapeType="1"/>
            </p:cNvSpPr>
            <p:nvPr/>
          </p:nvSpPr>
          <p:spPr bwMode="auto">
            <a:xfrm>
              <a:off x="5277" y="2132"/>
              <a:ext cx="161" cy="0"/>
            </a:xfrm>
            <a:prstGeom prst="line">
              <a:avLst/>
            </a:prstGeom>
            <a:noFill/>
            <a:ln w="0">
              <a:solidFill>
                <a:srgbClr val="000000"/>
              </a:solidFill>
              <a:round/>
              <a:headEnd/>
              <a:tailEnd/>
            </a:ln>
          </p:spPr>
          <p:txBody>
            <a:bodyPr/>
            <a:lstStyle/>
            <a:p>
              <a:endParaRPr lang="en-GB"/>
            </a:p>
          </p:txBody>
        </p:sp>
        <p:sp>
          <p:nvSpPr>
            <p:cNvPr id="33471" name="Rectangle 790"/>
            <p:cNvSpPr>
              <a:spLocks noChangeArrowheads="1"/>
            </p:cNvSpPr>
            <p:nvPr/>
          </p:nvSpPr>
          <p:spPr bwMode="auto">
            <a:xfrm>
              <a:off x="5438" y="2020"/>
              <a:ext cx="3" cy="112"/>
            </a:xfrm>
            <a:prstGeom prst="rect">
              <a:avLst/>
            </a:prstGeom>
            <a:solidFill>
              <a:srgbClr val="000000"/>
            </a:solidFill>
            <a:ln w="9525">
              <a:noFill/>
              <a:miter lim="800000"/>
              <a:headEnd/>
              <a:tailEnd/>
            </a:ln>
          </p:spPr>
          <p:txBody>
            <a:bodyPr/>
            <a:lstStyle/>
            <a:p>
              <a:endParaRPr lang="en-GB"/>
            </a:p>
          </p:txBody>
        </p:sp>
        <p:sp>
          <p:nvSpPr>
            <p:cNvPr id="33472" name="Line 791"/>
            <p:cNvSpPr>
              <a:spLocks noChangeShapeType="1"/>
            </p:cNvSpPr>
            <p:nvPr/>
          </p:nvSpPr>
          <p:spPr bwMode="auto">
            <a:xfrm>
              <a:off x="5438" y="2020"/>
              <a:ext cx="0" cy="112"/>
            </a:xfrm>
            <a:prstGeom prst="line">
              <a:avLst/>
            </a:prstGeom>
            <a:noFill/>
            <a:ln w="0">
              <a:solidFill>
                <a:srgbClr val="000000"/>
              </a:solidFill>
              <a:round/>
              <a:headEnd/>
              <a:tailEnd/>
            </a:ln>
          </p:spPr>
          <p:txBody>
            <a:bodyPr/>
            <a:lstStyle/>
            <a:p>
              <a:endParaRPr lang="en-GB"/>
            </a:p>
          </p:txBody>
        </p:sp>
        <p:sp>
          <p:nvSpPr>
            <p:cNvPr id="33473" name="Rectangle 792"/>
            <p:cNvSpPr>
              <a:spLocks noChangeArrowheads="1"/>
            </p:cNvSpPr>
            <p:nvPr/>
          </p:nvSpPr>
          <p:spPr bwMode="auto">
            <a:xfrm>
              <a:off x="5438" y="2132"/>
              <a:ext cx="3" cy="3"/>
            </a:xfrm>
            <a:prstGeom prst="rect">
              <a:avLst/>
            </a:prstGeom>
            <a:solidFill>
              <a:srgbClr val="000000"/>
            </a:solidFill>
            <a:ln w="9525">
              <a:noFill/>
              <a:miter lim="800000"/>
              <a:headEnd/>
              <a:tailEnd/>
            </a:ln>
          </p:spPr>
          <p:txBody>
            <a:bodyPr/>
            <a:lstStyle/>
            <a:p>
              <a:endParaRPr lang="en-GB"/>
            </a:p>
          </p:txBody>
        </p:sp>
        <p:sp>
          <p:nvSpPr>
            <p:cNvPr id="33474" name="Line 793"/>
            <p:cNvSpPr>
              <a:spLocks noChangeShapeType="1"/>
            </p:cNvSpPr>
            <p:nvPr/>
          </p:nvSpPr>
          <p:spPr bwMode="auto">
            <a:xfrm>
              <a:off x="5438" y="2132"/>
              <a:ext cx="3" cy="0"/>
            </a:xfrm>
            <a:prstGeom prst="line">
              <a:avLst/>
            </a:prstGeom>
            <a:noFill/>
            <a:ln w="0">
              <a:solidFill>
                <a:srgbClr val="000000"/>
              </a:solidFill>
              <a:round/>
              <a:headEnd/>
              <a:tailEnd/>
            </a:ln>
          </p:spPr>
          <p:txBody>
            <a:bodyPr/>
            <a:lstStyle/>
            <a:p>
              <a:endParaRPr lang="en-GB"/>
            </a:p>
          </p:txBody>
        </p:sp>
        <p:sp>
          <p:nvSpPr>
            <p:cNvPr id="33475" name="Line 794"/>
            <p:cNvSpPr>
              <a:spLocks noChangeShapeType="1"/>
            </p:cNvSpPr>
            <p:nvPr/>
          </p:nvSpPr>
          <p:spPr bwMode="auto">
            <a:xfrm>
              <a:off x="5438" y="2132"/>
              <a:ext cx="0" cy="3"/>
            </a:xfrm>
            <a:prstGeom prst="line">
              <a:avLst/>
            </a:prstGeom>
            <a:noFill/>
            <a:ln w="0">
              <a:solidFill>
                <a:srgbClr val="000000"/>
              </a:solidFill>
              <a:round/>
              <a:headEnd/>
              <a:tailEnd/>
            </a:ln>
          </p:spPr>
          <p:txBody>
            <a:bodyPr/>
            <a:lstStyle/>
            <a:p>
              <a:endParaRPr lang="en-GB"/>
            </a:p>
          </p:txBody>
        </p:sp>
        <p:sp>
          <p:nvSpPr>
            <p:cNvPr id="33476" name="Rectangle 795"/>
            <p:cNvSpPr>
              <a:spLocks noChangeArrowheads="1"/>
            </p:cNvSpPr>
            <p:nvPr/>
          </p:nvSpPr>
          <p:spPr bwMode="auto">
            <a:xfrm>
              <a:off x="5441" y="2132"/>
              <a:ext cx="161" cy="3"/>
            </a:xfrm>
            <a:prstGeom prst="rect">
              <a:avLst/>
            </a:prstGeom>
            <a:solidFill>
              <a:srgbClr val="000000"/>
            </a:solidFill>
            <a:ln w="9525">
              <a:noFill/>
              <a:miter lim="800000"/>
              <a:headEnd/>
              <a:tailEnd/>
            </a:ln>
          </p:spPr>
          <p:txBody>
            <a:bodyPr/>
            <a:lstStyle/>
            <a:p>
              <a:endParaRPr lang="en-GB"/>
            </a:p>
          </p:txBody>
        </p:sp>
        <p:sp>
          <p:nvSpPr>
            <p:cNvPr id="33477" name="Line 796"/>
            <p:cNvSpPr>
              <a:spLocks noChangeShapeType="1"/>
            </p:cNvSpPr>
            <p:nvPr/>
          </p:nvSpPr>
          <p:spPr bwMode="auto">
            <a:xfrm>
              <a:off x="5441" y="2132"/>
              <a:ext cx="161" cy="0"/>
            </a:xfrm>
            <a:prstGeom prst="line">
              <a:avLst/>
            </a:prstGeom>
            <a:noFill/>
            <a:ln w="0">
              <a:solidFill>
                <a:srgbClr val="000000"/>
              </a:solidFill>
              <a:round/>
              <a:headEnd/>
              <a:tailEnd/>
            </a:ln>
          </p:spPr>
          <p:txBody>
            <a:bodyPr/>
            <a:lstStyle/>
            <a:p>
              <a:endParaRPr lang="en-GB"/>
            </a:p>
          </p:txBody>
        </p:sp>
        <p:sp>
          <p:nvSpPr>
            <p:cNvPr id="33478" name="Rectangle 797"/>
            <p:cNvSpPr>
              <a:spLocks noChangeArrowheads="1"/>
            </p:cNvSpPr>
            <p:nvPr/>
          </p:nvSpPr>
          <p:spPr bwMode="auto">
            <a:xfrm>
              <a:off x="5602" y="2020"/>
              <a:ext cx="2" cy="112"/>
            </a:xfrm>
            <a:prstGeom prst="rect">
              <a:avLst/>
            </a:prstGeom>
            <a:solidFill>
              <a:srgbClr val="000000"/>
            </a:solidFill>
            <a:ln w="9525">
              <a:noFill/>
              <a:miter lim="800000"/>
              <a:headEnd/>
              <a:tailEnd/>
            </a:ln>
          </p:spPr>
          <p:txBody>
            <a:bodyPr/>
            <a:lstStyle/>
            <a:p>
              <a:endParaRPr lang="en-GB"/>
            </a:p>
          </p:txBody>
        </p:sp>
        <p:sp>
          <p:nvSpPr>
            <p:cNvPr id="33479" name="Line 798"/>
            <p:cNvSpPr>
              <a:spLocks noChangeShapeType="1"/>
            </p:cNvSpPr>
            <p:nvPr/>
          </p:nvSpPr>
          <p:spPr bwMode="auto">
            <a:xfrm>
              <a:off x="5602" y="2020"/>
              <a:ext cx="0" cy="112"/>
            </a:xfrm>
            <a:prstGeom prst="line">
              <a:avLst/>
            </a:prstGeom>
            <a:noFill/>
            <a:ln w="0">
              <a:solidFill>
                <a:srgbClr val="000000"/>
              </a:solidFill>
              <a:round/>
              <a:headEnd/>
              <a:tailEnd/>
            </a:ln>
          </p:spPr>
          <p:txBody>
            <a:bodyPr/>
            <a:lstStyle/>
            <a:p>
              <a:endParaRPr lang="en-GB"/>
            </a:p>
          </p:txBody>
        </p:sp>
        <p:sp>
          <p:nvSpPr>
            <p:cNvPr id="33480" name="Rectangle 799"/>
            <p:cNvSpPr>
              <a:spLocks noChangeArrowheads="1"/>
            </p:cNvSpPr>
            <p:nvPr/>
          </p:nvSpPr>
          <p:spPr bwMode="auto">
            <a:xfrm>
              <a:off x="5602" y="2132"/>
              <a:ext cx="2" cy="3"/>
            </a:xfrm>
            <a:prstGeom prst="rect">
              <a:avLst/>
            </a:prstGeom>
            <a:solidFill>
              <a:srgbClr val="000000"/>
            </a:solidFill>
            <a:ln w="9525">
              <a:noFill/>
              <a:miter lim="800000"/>
              <a:headEnd/>
              <a:tailEnd/>
            </a:ln>
          </p:spPr>
          <p:txBody>
            <a:bodyPr/>
            <a:lstStyle/>
            <a:p>
              <a:endParaRPr lang="en-GB"/>
            </a:p>
          </p:txBody>
        </p:sp>
        <p:sp>
          <p:nvSpPr>
            <p:cNvPr id="33481" name="Line 800"/>
            <p:cNvSpPr>
              <a:spLocks noChangeShapeType="1"/>
            </p:cNvSpPr>
            <p:nvPr/>
          </p:nvSpPr>
          <p:spPr bwMode="auto">
            <a:xfrm>
              <a:off x="5602" y="2132"/>
              <a:ext cx="2" cy="0"/>
            </a:xfrm>
            <a:prstGeom prst="line">
              <a:avLst/>
            </a:prstGeom>
            <a:noFill/>
            <a:ln w="0">
              <a:solidFill>
                <a:srgbClr val="000000"/>
              </a:solidFill>
              <a:round/>
              <a:headEnd/>
              <a:tailEnd/>
            </a:ln>
          </p:spPr>
          <p:txBody>
            <a:bodyPr/>
            <a:lstStyle/>
            <a:p>
              <a:endParaRPr lang="en-GB"/>
            </a:p>
          </p:txBody>
        </p:sp>
        <p:sp>
          <p:nvSpPr>
            <p:cNvPr id="33482" name="Line 801"/>
            <p:cNvSpPr>
              <a:spLocks noChangeShapeType="1"/>
            </p:cNvSpPr>
            <p:nvPr/>
          </p:nvSpPr>
          <p:spPr bwMode="auto">
            <a:xfrm>
              <a:off x="5602" y="2132"/>
              <a:ext cx="0" cy="3"/>
            </a:xfrm>
            <a:prstGeom prst="line">
              <a:avLst/>
            </a:prstGeom>
            <a:noFill/>
            <a:ln w="0">
              <a:solidFill>
                <a:srgbClr val="000000"/>
              </a:solidFill>
              <a:round/>
              <a:headEnd/>
              <a:tailEnd/>
            </a:ln>
          </p:spPr>
          <p:txBody>
            <a:bodyPr/>
            <a:lstStyle/>
            <a:p>
              <a:endParaRPr lang="en-GB"/>
            </a:p>
          </p:txBody>
        </p:sp>
        <p:sp>
          <p:nvSpPr>
            <p:cNvPr id="33483" name="Rectangle 802"/>
            <p:cNvSpPr>
              <a:spLocks noChangeArrowheads="1"/>
            </p:cNvSpPr>
            <p:nvPr/>
          </p:nvSpPr>
          <p:spPr bwMode="auto">
            <a:xfrm>
              <a:off x="5604" y="2132"/>
              <a:ext cx="162" cy="3"/>
            </a:xfrm>
            <a:prstGeom prst="rect">
              <a:avLst/>
            </a:prstGeom>
            <a:solidFill>
              <a:srgbClr val="000000"/>
            </a:solidFill>
            <a:ln w="9525">
              <a:noFill/>
              <a:miter lim="800000"/>
              <a:headEnd/>
              <a:tailEnd/>
            </a:ln>
          </p:spPr>
          <p:txBody>
            <a:bodyPr/>
            <a:lstStyle/>
            <a:p>
              <a:endParaRPr lang="en-GB"/>
            </a:p>
          </p:txBody>
        </p:sp>
        <p:sp>
          <p:nvSpPr>
            <p:cNvPr id="33484" name="Line 803"/>
            <p:cNvSpPr>
              <a:spLocks noChangeShapeType="1"/>
            </p:cNvSpPr>
            <p:nvPr/>
          </p:nvSpPr>
          <p:spPr bwMode="auto">
            <a:xfrm>
              <a:off x="5604" y="2132"/>
              <a:ext cx="162" cy="0"/>
            </a:xfrm>
            <a:prstGeom prst="line">
              <a:avLst/>
            </a:prstGeom>
            <a:noFill/>
            <a:ln w="0">
              <a:solidFill>
                <a:srgbClr val="000000"/>
              </a:solidFill>
              <a:round/>
              <a:headEnd/>
              <a:tailEnd/>
            </a:ln>
          </p:spPr>
          <p:txBody>
            <a:bodyPr/>
            <a:lstStyle/>
            <a:p>
              <a:endParaRPr lang="en-GB"/>
            </a:p>
          </p:txBody>
        </p:sp>
        <p:sp>
          <p:nvSpPr>
            <p:cNvPr id="33485" name="Rectangle 804"/>
            <p:cNvSpPr>
              <a:spLocks noChangeArrowheads="1"/>
            </p:cNvSpPr>
            <p:nvPr/>
          </p:nvSpPr>
          <p:spPr bwMode="auto">
            <a:xfrm>
              <a:off x="5766" y="2020"/>
              <a:ext cx="2" cy="112"/>
            </a:xfrm>
            <a:prstGeom prst="rect">
              <a:avLst/>
            </a:prstGeom>
            <a:solidFill>
              <a:srgbClr val="000000"/>
            </a:solidFill>
            <a:ln w="9525">
              <a:noFill/>
              <a:miter lim="800000"/>
              <a:headEnd/>
              <a:tailEnd/>
            </a:ln>
          </p:spPr>
          <p:txBody>
            <a:bodyPr/>
            <a:lstStyle/>
            <a:p>
              <a:endParaRPr lang="en-GB"/>
            </a:p>
          </p:txBody>
        </p:sp>
        <p:sp>
          <p:nvSpPr>
            <p:cNvPr id="33486" name="Line 805"/>
            <p:cNvSpPr>
              <a:spLocks noChangeShapeType="1"/>
            </p:cNvSpPr>
            <p:nvPr/>
          </p:nvSpPr>
          <p:spPr bwMode="auto">
            <a:xfrm>
              <a:off x="5766" y="2020"/>
              <a:ext cx="0" cy="112"/>
            </a:xfrm>
            <a:prstGeom prst="line">
              <a:avLst/>
            </a:prstGeom>
            <a:noFill/>
            <a:ln w="0">
              <a:solidFill>
                <a:srgbClr val="000000"/>
              </a:solidFill>
              <a:round/>
              <a:headEnd/>
              <a:tailEnd/>
            </a:ln>
          </p:spPr>
          <p:txBody>
            <a:bodyPr/>
            <a:lstStyle/>
            <a:p>
              <a:endParaRPr lang="en-GB"/>
            </a:p>
          </p:txBody>
        </p:sp>
        <p:sp>
          <p:nvSpPr>
            <p:cNvPr id="33487" name="Rectangle 806"/>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88" name="Line 807"/>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89" name="Line 808"/>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sp>
          <p:nvSpPr>
            <p:cNvPr id="33490" name="Rectangle 809"/>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91" name="Line 810"/>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92" name="Line 811"/>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grpSp>
      <p:sp>
        <p:nvSpPr>
          <p:cNvPr id="2" name="Right Arrow 1"/>
          <p:cNvSpPr/>
          <p:nvPr/>
        </p:nvSpPr>
        <p:spPr>
          <a:xfrm>
            <a:off x="4102100" y="2052638"/>
            <a:ext cx="1533525" cy="69215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783" name="Rectangle 762"/>
          <p:cNvSpPr>
            <a:spLocks noGrp="1" noChangeArrowheads="1"/>
          </p:cNvSpPr>
          <p:nvPr>
            <p:ph type="title"/>
          </p:nvPr>
        </p:nvSpPr>
        <p:spPr>
          <a:xfrm>
            <a:off x="250825" y="269875"/>
            <a:ext cx="8623300" cy="600075"/>
          </a:xfrm>
          <a:noFill/>
        </p:spPr>
        <p:txBody>
          <a:bodyPr/>
          <a:lstStyle/>
          <a:p>
            <a:r>
              <a:rPr lang="en-GB" b="1" smtClean="0"/>
              <a:t>5S - AUDIT</a:t>
            </a:r>
          </a:p>
        </p:txBody>
      </p:sp>
      <p:sp>
        <p:nvSpPr>
          <p:cNvPr id="32784" name="Slide Number Placeholder 2"/>
          <p:cNvSpPr>
            <a:spLocks noGrp="1"/>
          </p:cNvSpPr>
          <p:nvPr>
            <p:ph type="sldNum" sz="quarter" idx="11"/>
          </p:nvPr>
        </p:nvSpPr>
        <p:spPr>
          <a:noFill/>
        </p:spPr>
        <p:txBody>
          <a:bodyPr/>
          <a:lstStyle/>
          <a:p>
            <a:fld id="{24D1F26B-BB8C-4B72-B424-33F5A01CE66C}" type="slidenum">
              <a:rPr lang="en-US" smtClean="0">
                <a:latin typeface="Arial" pitchFamily="34" charset="0"/>
              </a:rPr>
              <a:pPr/>
              <a:t>31</a:t>
            </a:fld>
            <a:endParaRPr lang="en-US" smtClean="0">
              <a:latin typeface="Arial" pitchFamily="34" charset="0"/>
            </a:endParaRPr>
          </a:p>
        </p:txBody>
      </p:sp>
      <p:sp>
        <p:nvSpPr>
          <p:cNvPr id="3278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3794" name="Picture 3" descr="Lean Pictures 027"/>
          <p:cNvPicPr>
            <a:picLocks noGrp="1" noChangeAspect="1" noChangeArrowheads="1"/>
          </p:cNvPicPr>
          <p:nvPr>
            <p:ph idx="1"/>
          </p:nvPr>
        </p:nvPicPr>
        <p:blipFill>
          <a:blip r:embed="rId3" cstate="print"/>
          <a:srcRect/>
          <a:stretch>
            <a:fillRect/>
          </a:stretch>
        </p:blipFill>
        <p:spPr>
          <a:xfrm>
            <a:off x="250825" y="1268413"/>
            <a:ext cx="4249738" cy="2520950"/>
          </a:xfrm>
          <a:noFill/>
        </p:spPr>
      </p:pic>
      <p:sp>
        <p:nvSpPr>
          <p:cNvPr id="625666" name="Rectangle 2"/>
          <p:cNvSpPr>
            <a:spLocks noGrp="1" noChangeArrowheads="1"/>
          </p:cNvSpPr>
          <p:nvPr>
            <p:ph type="title"/>
          </p:nvPr>
        </p:nvSpPr>
        <p:spPr>
          <a:xfrm>
            <a:off x="1042988" y="3068638"/>
            <a:ext cx="2901950" cy="639762"/>
          </a:xfrm>
        </p:spPr>
        <p:txBody>
          <a:bodyPr/>
          <a:lstStyle/>
          <a:p>
            <a:pPr eaLnBrk="1" hangingPunct="1">
              <a:defRPr/>
            </a:pPr>
            <a:r>
              <a:rPr lang="en-US" sz="4000" dirty="0" smtClean="0">
                <a:solidFill>
                  <a:schemeClr val="bg1"/>
                </a:solidFill>
                <a:effectLst>
                  <a:outerShdw blurRad="38100" dist="38100" dir="2700000" algn="tl">
                    <a:srgbClr val="C0C0C0"/>
                  </a:outerShdw>
                </a:effectLst>
              </a:rPr>
              <a:t>Before 5S</a:t>
            </a:r>
          </a:p>
        </p:txBody>
      </p:sp>
      <p:pic>
        <p:nvPicPr>
          <p:cNvPr id="33796" name="Picture 5"/>
          <p:cNvPicPr>
            <a:picLocks noChangeAspect="1" noChangeArrowheads="1"/>
          </p:cNvPicPr>
          <p:nvPr/>
        </p:nvPicPr>
        <p:blipFill>
          <a:blip r:embed="rId4" cstate="print"/>
          <a:srcRect/>
          <a:stretch>
            <a:fillRect/>
          </a:stretch>
        </p:blipFill>
        <p:spPr bwMode="auto">
          <a:xfrm>
            <a:off x="250825" y="3906838"/>
            <a:ext cx="4249738" cy="2398712"/>
          </a:xfrm>
          <a:prstGeom prst="rect">
            <a:avLst/>
          </a:prstGeom>
          <a:noFill/>
          <a:ln w="9525">
            <a:noFill/>
            <a:miter lim="800000"/>
            <a:headEnd/>
            <a:tailEnd/>
          </a:ln>
        </p:spPr>
      </p:pic>
      <p:sp>
        <p:nvSpPr>
          <p:cNvPr id="6" name="Rectangle 2"/>
          <p:cNvSpPr txBox="1">
            <a:spLocks noChangeArrowheads="1"/>
          </p:cNvSpPr>
          <p:nvPr/>
        </p:nvSpPr>
        <p:spPr bwMode="auto">
          <a:xfrm>
            <a:off x="1042988" y="5599113"/>
            <a:ext cx="2901950"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pic>
        <p:nvPicPr>
          <p:cNvPr id="33798" name="Picture 6"/>
          <p:cNvPicPr>
            <a:picLocks noChangeAspect="1" noChangeArrowheads="1"/>
          </p:cNvPicPr>
          <p:nvPr/>
        </p:nvPicPr>
        <p:blipFill>
          <a:blip r:embed="rId5" cstate="print"/>
          <a:srcRect/>
          <a:stretch>
            <a:fillRect/>
          </a:stretch>
        </p:blipFill>
        <p:spPr bwMode="auto">
          <a:xfrm>
            <a:off x="4643438" y="1268413"/>
            <a:ext cx="4113212" cy="2520950"/>
          </a:xfrm>
          <a:prstGeom prst="rect">
            <a:avLst/>
          </a:prstGeom>
          <a:noFill/>
          <a:ln w="9525">
            <a:noFill/>
            <a:miter lim="800000"/>
            <a:headEnd/>
            <a:tailEnd/>
          </a:ln>
        </p:spPr>
      </p:pic>
      <p:pic>
        <p:nvPicPr>
          <p:cNvPr id="33799" name="Picture 8"/>
          <p:cNvPicPr>
            <a:picLocks noChangeAspect="1" noChangeArrowheads="1"/>
          </p:cNvPicPr>
          <p:nvPr/>
        </p:nvPicPr>
        <p:blipFill>
          <a:blip r:embed="rId6" cstate="print"/>
          <a:srcRect/>
          <a:stretch>
            <a:fillRect/>
          </a:stretch>
        </p:blipFill>
        <p:spPr bwMode="auto">
          <a:xfrm>
            <a:off x="4643438" y="3883025"/>
            <a:ext cx="4125912" cy="2416175"/>
          </a:xfrm>
          <a:prstGeom prst="rect">
            <a:avLst/>
          </a:prstGeom>
          <a:noFill/>
          <a:ln w="9525">
            <a:noFill/>
            <a:miter lim="800000"/>
            <a:headEnd/>
            <a:tailEnd/>
          </a:ln>
        </p:spPr>
      </p:pic>
      <p:sp>
        <p:nvSpPr>
          <p:cNvPr id="10" name="Rectangle 2"/>
          <p:cNvSpPr txBox="1">
            <a:spLocks noChangeArrowheads="1"/>
          </p:cNvSpPr>
          <p:nvPr/>
        </p:nvSpPr>
        <p:spPr bwMode="auto">
          <a:xfrm>
            <a:off x="5343525" y="3068638"/>
            <a:ext cx="2900363" cy="639762"/>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11" name="Rectangle 2"/>
          <p:cNvSpPr txBox="1">
            <a:spLocks noChangeArrowheads="1"/>
          </p:cNvSpPr>
          <p:nvPr/>
        </p:nvSpPr>
        <p:spPr bwMode="auto">
          <a:xfrm>
            <a:off x="5343525" y="5589588"/>
            <a:ext cx="2900363"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33802"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sp>
        <p:nvSpPr>
          <p:cNvPr id="33803" name="Slide Number Placeholder 1"/>
          <p:cNvSpPr>
            <a:spLocks noGrp="1"/>
          </p:cNvSpPr>
          <p:nvPr>
            <p:ph type="sldNum" sz="quarter" idx="11"/>
          </p:nvPr>
        </p:nvSpPr>
        <p:spPr>
          <a:noFill/>
        </p:spPr>
        <p:txBody>
          <a:bodyPr/>
          <a:lstStyle/>
          <a:p>
            <a:fld id="{35E36DFA-FEC5-468D-8901-F216865297CA}" type="slidenum">
              <a:rPr lang="en-US" smtClean="0">
                <a:latin typeface="Arial" pitchFamily="34" charset="0"/>
              </a:rPr>
              <a:pPr/>
              <a:t>32</a:t>
            </a:fld>
            <a:endParaRPr lang="en-US" smtClean="0">
              <a:latin typeface="Arial" pitchFamily="34" charset="0"/>
            </a:endParaRPr>
          </a:p>
        </p:txBody>
      </p:sp>
      <p:sp>
        <p:nvSpPr>
          <p:cNvPr id="3380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7731" name="Rectangle 3"/>
          <p:cNvSpPr>
            <a:spLocks noGrp="1" noChangeArrowheads="1"/>
          </p:cNvSpPr>
          <p:nvPr>
            <p:ph type="body" idx="1"/>
          </p:nvPr>
        </p:nvSpPr>
        <p:spPr>
          <a:xfrm>
            <a:off x="250825" y="5764213"/>
            <a:ext cx="8642350" cy="617537"/>
          </a:xfrm>
          <a:solidFill>
            <a:schemeClr val="bg1"/>
          </a:solidFill>
        </p:spPr>
        <p:txBody>
          <a:bodyPr/>
          <a:lstStyle/>
          <a:p>
            <a:pPr algn="ctr" eaLnBrk="1" hangingPunct="1">
              <a:lnSpc>
                <a:spcPct val="90000"/>
              </a:lnSpc>
              <a:spcAft>
                <a:spcPct val="30000"/>
              </a:spcAft>
              <a:buFontTx/>
              <a:buNone/>
              <a:defRPr/>
            </a:pPr>
            <a:r>
              <a:rPr lang="en-US" sz="1200" dirty="0" smtClean="0">
                <a:effectLst>
                  <a:outerShdw blurRad="38100" dist="38100" dir="2700000" algn="tl">
                    <a:srgbClr val="C0C0C0"/>
                  </a:outerShdw>
                </a:effectLst>
                <a:latin typeface="Arial Black" pitchFamily="-108" charset="0"/>
              </a:rPr>
              <a:t>Checklist to evaluate current status of 5S application and guide future application of 5S</a:t>
            </a:r>
          </a:p>
          <a:p>
            <a:pPr algn="ctr" eaLnBrk="1" hangingPunct="1">
              <a:lnSpc>
                <a:spcPct val="90000"/>
              </a:lnSpc>
              <a:spcAft>
                <a:spcPct val="30000"/>
              </a:spcAft>
              <a:defRPr/>
            </a:pPr>
            <a:r>
              <a:rPr lang="en-US" sz="1200" dirty="0" smtClean="0">
                <a:effectLst>
                  <a:outerShdw blurRad="38100" dist="38100" dir="2700000" algn="tl">
                    <a:srgbClr val="C0C0C0"/>
                  </a:outerShdw>
                </a:effectLst>
                <a:hlinkClick r:id="rId3"/>
              </a:rPr>
              <a:t>http://media.twango.com/m1/original/0067/e3e6692a8681491fb6f9a1939fe8f0a1.xls</a:t>
            </a:r>
            <a:endParaRPr lang="en-US" sz="1200" dirty="0" smtClean="0">
              <a:effectLst>
                <a:outerShdw blurRad="38100" dist="38100" dir="2700000" algn="tl">
                  <a:srgbClr val="C0C0C0"/>
                </a:outerShdw>
              </a:effectLst>
            </a:endParaRPr>
          </a:p>
        </p:txBody>
      </p:sp>
      <p:sp>
        <p:nvSpPr>
          <p:cNvPr id="34819" name="Text Box 105"/>
          <p:cNvSpPr txBox="1">
            <a:spLocks noChangeArrowheads="1"/>
          </p:cNvSpPr>
          <p:nvPr/>
        </p:nvSpPr>
        <p:spPr bwMode="auto">
          <a:xfrm>
            <a:off x="609600" y="1600200"/>
            <a:ext cx="7315200" cy="336550"/>
          </a:xfrm>
          <a:prstGeom prst="rect">
            <a:avLst/>
          </a:prstGeom>
          <a:noFill/>
          <a:ln w="9525">
            <a:noFill/>
            <a:miter lim="800000"/>
            <a:headEnd/>
            <a:tailEnd/>
          </a:ln>
        </p:spPr>
        <p:txBody>
          <a:bodyPr>
            <a:spAutoFit/>
          </a:bodyPr>
          <a:lstStyle/>
          <a:p>
            <a:pPr>
              <a:spcBef>
                <a:spcPct val="50000"/>
              </a:spcBef>
            </a:pPr>
            <a:endParaRPr lang="en-US" sz="1600">
              <a:latin typeface="Arial Narrow" pitchFamily="34" charset="0"/>
              <a:ea typeface="MS PGothic" pitchFamily="34" charset="-128"/>
            </a:endParaRPr>
          </a:p>
        </p:txBody>
      </p:sp>
      <p:pic>
        <p:nvPicPr>
          <p:cNvPr id="34820" name="Picture 5"/>
          <p:cNvPicPr>
            <a:picLocks noChangeAspect="1" noChangeArrowheads="1"/>
          </p:cNvPicPr>
          <p:nvPr/>
        </p:nvPicPr>
        <p:blipFill>
          <a:blip r:embed="rId4" cstate="print"/>
          <a:srcRect/>
          <a:stretch>
            <a:fillRect/>
          </a:stretch>
        </p:blipFill>
        <p:spPr bwMode="auto">
          <a:xfrm>
            <a:off x="250825" y="981075"/>
            <a:ext cx="8642350" cy="4679950"/>
          </a:xfrm>
          <a:prstGeom prst="rect">
            <a:avLst/>
          </a:prstGeom>
          <a:noFill/>
          <a:ln w="9525">
            <a:noFill/>
            <a:miter lim="800000"/>
            <a:headEnd/>
            <a:tailEnd/>
          </a:ln>
        </p:spPr>
      </p:pic>
      <p:sp>
        <p:nvSpPr>
          <p:cNvPr id="34821"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pic>
        <p:nvPicPr>
          <p:cNvPr id="6" name="Picture 5"/>
          <p:cNvPicPr>
            <a:picLocks noChangeAspect="1" noChangeArrowheads="1"/>
          </p:cNvPicPr>
          <p:nvPr/>
        </p:nvPicPr>
        <p:blipFill>
          <a:blip r:embed="rId4" cstate="print"/>
          <a:srcRect t="43082" r="60840" b="38454"/>
          <a:stretch>
            <a:fillRect/>
          </a:stretch>
        </p:blipFill>
        <p:spPr bwMode="auto">
          <a:xfrm>
            <a:off x="468313" y="2684463"/>
            <a:ext cx="8274050" cy="2112962"/>
          </a:xfrm>
          <a:prstGeom prst="rect">
            <a:avLst/>
          </a:prstGeom>
          <a:solidFill>
            <a:schemeClr val="accent3"/>
          </a:solidFill>
          <a:ln w="9525">
            <a:noFill/>
            <a:miter lim="800000"/>
            <a:headEnd/>
            <a:tailEnd/>
          </a:ln>
          <a:effectLst/>
        </p:spPr>
      </p:pic>
      <p:sp>
        <p:nvSpPr>
          <p:cNvPr id="34823" name="Slide Number Placeholder 1"/>
          <p:cNvSpPr>
            <a:spLocks noGrp="1"/>
          </p:cNvSpPr>
          <p:nvPr>
            <p:ph type="sldNum" sz="quarter" idx="11"/>
          </p:nvPr>
        </p:nvSpPr>
        <p:spPr>
          <a:noFill/>
        </p:spPr>
        <p:txBody>
          <a:bodyPr/>
          <a:lstStyle/>
          <a:p>
            <a:fld id="{519AB932-945B-4885-B571-0E81887D41F7}" type="slidenum">
              <a:rPr lang="en-US" smtClean="0">
                <a:latin typeface="Arial" pitchFamily="34" charset="0"/>
              </a:rPr>
              <a:pPr/>
              <a:t>33</a:t>
            </a:fld>
            <a:endParaRPr lang="en-US" smtClean="0">
              <a:latin typeface="Arial" pitchFamily="34" charset="0"/>
            </a:endParaRPr>
          </a:p>
        </p:txBody>
      </p:sp>
      <p:sp>
        <p:nvSpPr>
          <p:cNvPr id="3482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6"/>
          <p:cNvSpPr>
            <a:spLocks noGrp="1" noChangeArrowheads="1"/>
          </p:cNvSpPr>
          <p:nvPr>
            <p:ph type="sldNum" sz="quarter" idx="11"/>
          </p:nvPr>
        </p:nvSpPr>
        <p:spPr>
          <a:noFill/>
        </p:spPr>
        <p:txBody>
          <a:bodyPr/>
          <a:lstStyle/>
          <a:p>
            <a:fld id="{2ACF09F3-3C33-48B2-A7F9-D89466C0504C}" type="slidenum">
              <a:rPr lang="en-US" smtClean="0">
                <a:latin typeface="Arial" pitchFamily="34" charset="0"/>
              </a:rPr>
              <a:pPr/>
              <a:t>34</a:t>
            </a:fld>
            <a:endParaRPr lang="en-US" smtClean="0">
              <a:latin typeface="Arial" pitchFamily="34" charset="0"/>
            </a:endParaRPr>
          </a:p>
        </p:txBody>
      </p:sp>
      <p:sp>
        <p:nvSpPr>
          <p:cNvPr id="358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628AAD3-9DAC-4693-A7BE-7272232733EE}" type="slidenum">
              <a:rPr lang="en-US" sz="1400"/>
              <a:pPr algn="r"/>
              <a:t>34</a:t>
            </a:fld>
            <a:endParaRPr lang="en-US" sz="1400"/>
          </a:p>
        </p:txBody>
      </p:sp>
      <p:sp>
        <p:nvSpPr>
          <p:cNvPr id="358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35845"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3584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338637"/>
          </a:xfrm>
          <a:prstGeom prst="rect">
            <a:avLst/>
          </a:prstGeom>
        </p:spPr>
        <p:txBody>
          <a:bodyPr>
            <a:spAutoFit/>
          </a:bodyPr>
          <a:lstStyle/>
          <a:p>
            <a:pPr algn="ctr">
              <a:defRPr/>
            </a:pPr>
            <a:r>
              <a:rPr lang="en-US" sz="3600" b="1" dirty="0"/>
              <a:t>Visual Controls</a:t>
            </a:r>
          </a:p>
          <a:p>
            <a:pPr>
              <a:defRPr/>
            </a:pPr>
            <a:endParaRPr lang="en-US" sz="800" i="1" dirty="0"/>
          </a:p>
          <a:p>
            <a:pPr marL="358775" indent="-358775">
              <a:buFont typeface="Arial" pitchFamily="34" charset="0"/>
              <a:buChar char="•"/>
              <a:defRPr/>
            </a:pPr>
            <a:r>
              <a:rPr lang="en-US" sz="2800" i="1" dirty="0"/>
              <a:t>Visual Controls</a:t>
            </a:r>
            <a:r>
              <a:rPr lang="en-US" sz="3200" i="1" dirty="0"/>
              <a:t> </a:t>
            </a:r>
            <a:r>
              <a:rPr lang="en-US" dirty="0"/>
              <a:t>are simple signals that provide an immediate understanding of a situation or condition.  </a:t>
            </a:r>
          </a:p>
          <a:p>
            <a:pPr marL="342900" indent="-342900">
              <a:buFont typeface="Arial" pitchFamily="34" charset="0"/>
              <a:buChar char="•"/>
              <a:defRPr/>
            </a:pPr>
            <a:r>
              <a:rPr lang="en-US" dirty="0"/>
              <a:t>They are efficient, self regulating, and worker managed.  Examples include:</a:t>
            </a:r>
          </a:p>
          <a:p>
            <a:pPr>
              <a:defRPr/>
            </a:pPr>
            <a:endParaRPr lang="en-US" sz="800" i="1" dirty="0"/>
          </a:p>
          <a:p>
            <a:pPr lvl="1">
              <a:buFontTx/>
              <a:buChar char="•"/>
              <a:defRPr/>
            </a:pPr>
            <a:r>
              <a:rPr lang="en-US" dirty="0"/>
              <a:t> Pictures, diagrams     	</a:t>
            </a:r>
          </a:p>
          <a:p>
            <a:pPr lvl="1">
              <a:buFontTx/>
              <a:buChar char="•"/>
              <a:defRPr/>
            </a:pPr>
            <a:r>
              <a:rPr lang="en-US" dirty="0"/>
              <a:t> Color coded dies, tools, pallets</a:t>
            </a:r>
          </a:p>
          <a:p>
            <a:pPr lvl="1">
              <a:buFontTx/>
              <a:buChar char="•"/>
              <a:defRPr/>
            </a:pPr>
            <a:r>
              <a:rPr lang="en-US" dirty="0"/>
              <a:t> Lines on the floor to delineate storage areas, walk</a:t>
            </a:r>
          </a:p>
          <a:p>
            <a:pPr lvl="1">
              <a:defRPr/>
            </a:pPr>
            <a:r>
              <a:rPr lang="en-US" dirty="0"/>
              <a:t>  ways, work areas, etc.</a:t>
            </a:r>
          </a:p>
          <a:p>
            <a:pPr lvl="1">
              <a:buFontTx/>
              <a:buChar char="•"/>
              <a:defRPr/>
            </a:pPr>
            <a:r>
              <a:rPr lang="en-US" dirty="0"/>
              <a:t> Improved lighting</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6866" name="Group 36"/>
          <p:cNvGrpSpPr>
            <a:grpSpLocks/>
          </p:cNvGrpSpPr>
          <p:nvPr/>
        </p:nvGrpSpPr>
        <p:grpSpPr bwMode="auto">
          <a:xfrm>
            <a:off x="7327900" y="4230688"/>
            <a:ext cx="769938" cy="738187"/>
            <a:chOff x="551" y="1205"/>
            <a:chExt cx="655" cy="749"/>
          </a:xfrm>
        </p:grpSpPr>
        <p:sp>
          <p:nvSpPr>
            <p:cNvPr id="36957" name="Freeform 37"/>
            <p:cNvSpPr>
              <a:spLocks/>
            </p:cNvSpPr>
            <p:nvPr/>
          </p:nvSpPr>
          <p:spPr bwMode="auto">
            <a:xfrm>
              <a:off x="551" y="1205"/>
              <a:ext cx="655" cy="749"/>
            </a:xfrm>
            <a:custGeom>
              <a:avLst/>
              <a:gdLst>
                <a:gd name="T0" fmla="*/ 82 w 737"/>
                <a:gd name="T1" fmla="*/ 698 h 749"/>
                <a:gd name="T2" fmla="*/ 105 w 737"/>
                <a:gd name="T3" fmla="*/ 726 h 749"/>
                <a:gd name="T4" fmla="*/ 132 w 737"/>
                <a:gd name="T5" fmla="*/ 743 h 749"/>
                <a:gd name="T6" fmla="*/ 162 w 737"/>
                <a:gd name="T7" fmla="*/ 748 h 749"/>
                <a:gd name="T8" fmla="*/ 188 w 737"/>
                <a:gd name="T9" fmla="*/ 743 h 749"/>
                <a:gd name="T10" fmla="*/ 217 w 737"/>
                <a:gd name="T11" fmla="*/ 726 h 749"/>
                <a:gd name="T12" fmla="*/ 242 w 737"/>
                <a:gd name="T13" fmla="*/ 698 h 749"/>
                <a:gd name="T14" fmla="*/ 266 w 737"/>
                <a:gd name="T15" fmla="*/ 661 h 749"/>
                <a:gd name="T16" fmla="*/ 285 w 737"/>
                <a:gd name="T17" fmla="*/ 614 h 749"/>
                <a:gd name="T18" fmla="*/ 301 w 737"/>
                <a:gd name="T19" fmla="*/ 561 h 749"/>
                <a:gd name="T20" fmla="*/ 312 w 737"/>
                <a:gd name="T21" fmla="*/ 502 h 749"/>
                <a:gd name="T22" fmla="*/ 321 w 737"/>
                <a:gd name="T23" fmla="*/ 438 h 749"/>
                <a:gd name="T24" fmla="*/ 323 w 737"/>
                <a:gd name="T25" fmla="*/ 373 h 749"/>
                <a:gd name="T26" fmla="*/ 321 w 737"/>
                <a:gd name="T27" fmla="*/ 308 h 749"/>
                <a:gd name="T28" fmla="*/ 312 w 737"/>
                <a:gd name="T29" fmla="*/ 246 h 749"/>
                <a:gd name="T30" fmla="*/ 301 w 737"/>
                <a:gd name="T31" fmla="*/ 187 h 749"/>
                <a:gd name="T32" fmla="*/ 285 w 737"/>
                <a:gd name="T33" fmla="*/ 134 h 749"/>
                <a:gd name="T34" fmla="*/ 266 w 737"/>
                <a:gd name="T35" fmla="*/ 87 h 749"/>
                <a:gd name="T36" fmla="*/ 242 w 737"/>
                <a:gd name="T37" fmla="*/ 50 h 749"/>
                <a:gd name="T38" fmla="*/ 217 w 737"/>
                <a:gd name="T39" fmla="*/ 21 h 749"/>
                <a:gd name="T40" fmla="*/ 188 w 737"/>
                <a:gd name="T41" fmla="*/ 5 h 749"/>
                <a:gd name="T42" fmla="*/ 162 w 737"/>
                <a:gd name="T43" fmla="*/ 0 h 749"/>
                <a:gd name="T44" fmla="*/ 132 w 737"/>
                <a:gd name="T45" fmla="*/ 5 h 749"/>
                <a:gd name="T46" fmla="*/ 105 w 737"/>
                <a:gd name="T47" fmla="*/ 21 h 749"/>
                <a:gd name="T48" fmla="*/ 82 w 737"/>
                <a:gd name="T49" fmla="*/ 50 h 749"/>
                <a:gd name="T50" fmla="*/ 58 w 737"/>
                <a:gd name="T51" fmla="*/ 87 h 749"/>
                <a:gd name="T52" fmla="*/ 37 w 737"/>
                <a:gd name="T53" fmla="*/ 134 h 749"/>
                <a:gd name="T54" fmla="*/ 22 w 737"/>
                <a:gd name="T55" fmla="*/ 187 h 749"/>
                <a:gd name="T56" fmla="*/ 10 w 737"/>
                <a:gd name="T57" fmla="*/ 246 h 749"/>
                <a:gd name="T58" fmla="*/ 4 w 737"/>
                <a:gd name="T59" fmla="*/ 308 h 749"/>
                <a:gd name="T60" fmla="*/ 0 w 737"/>
                <a:gd name="T61" fmla="*/ 373 h 749"/>
                <a:gd name="T62" fmla="*/ 4 w 737"/>
                <a:gd name="T63" fmla="*/ 438 h 749"/>
                <a:gd name="T64" fmla="*/ 10 w 737"/>
                <a:gd name="T65" fmla="*/ 502 h 749"/>
                <a:gd name="T66" fmla="*/ 22 w 737"/>
                <a:gd name="T67" fmla="*/ 561 h 749"/>
                <a:gd name="T68" fmla="*/ 37 w 737"/>
                <a:gd name="T69" fmla="*/ 614 h 749"/>
                <a:gd name="T70" fmla="*/ 58 w 737"/>
                <a:gd name="T71" fmla="*/ 661 h 7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37"/>
                <a:gd name="T109" fmla="*/ 0 h 749"/>
                <a:gd name="T110" fmla="*/ 737 w 737"/>
                <a:gd name="T111" fmla="*/ 749 h 7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37" h="749">
                  <a:moveTo>
                    <a:pt x="156" y="681"/>
                  </a:moveTo>
                  <a:lnTo>
                    <a:pt x="184" y="698"/>
                  </a:lnTo>
                  <a:lnTo>
                    <a:pt x="212" y="713"/>
                  </a:lnTo>
                  <a:lnTo>
                    <a:pt x="241" y="726"/>
                  </a:lnTo>
                  <a:lnTo>
                    <a:pt x="272" y="736"/>
                  </a:lnTo>
                  <a:lnTo>
                    <a:pt x="304" y="743"/>
                  </a:lnTo>
                  <a:lnTo>
                    <a:pt x="336" y="747"/>
                  </a:lnTo>
                  <a:lnTo>
                    <a:pt x="369" y="748"/>
                  </a:lnTo>
                  <a:lnTo>
                    <a:pt x="400" y="747"/>
                  </a:lnTo>
                  <a:lnTo>
                    <a:pt x="432" y="743"/>
                  </a:lnTo>
                  <a:lnTo>
                    <a:pt x="464" y="736"/>
                  </a:lnTo>
                  <a:lnTo>
                    <a:pt x="494" y="726"/>
                  </a:lnTo>
                  <a:lnTo>
                    <a:pt x="524" y="713"/>
                  </a:lnTo>
                  <a:lnTo>
                    <a:pt x="552" y="698"/>
                  </a:lnTo>
                  <a:lnTo>
                    <a:pt x="580" y="681"/>
                  </a:lnTo>
                  <a:lnTo>
                    <a:pt x="605" y="661"/>
                  </a:lnTo>
                  <a:lnTo>
                    <a:pt x="629" y="638"/>
                  </a:lnTo>
                  <a:lnTo>
                    <a:pt x="650" y="614"/>
                  </a:lnTo>
                  <a:lnTo>
                    <a:pt x="670" y="589"/>
                  </a:lnTo>
                  <a:lnTo>
                    <a:pt x="687" y="561"/>
                  </a:lnTo>
                  <a:lnTo>
                    <a:pt x="702" y="532"/>
                  </a:lnTo>
                  <a:lnTo>
                    <a:pt x="715" y="502"/>
                  </a:lnTo>
                  <a:lnTo>
                    <a:pt x="724" y="471"/>
                  </a:lnTo>
                  <a:lnTo>
                    <a:pt x="731" y="438"/>
                  </a:lnTo>
                  <a:lnTo>
                    <a:pt x="735" y="406"/>
                  </a:lnTo>
                  <a:lnTo>
                    <a:pt x="736" y="373"/>
                  </a:lnTo>
                  <a:lnTo>
                    <a:pt x="735" y="341"/>
                  </a:lnTo>
                  <a:lnTo>
                    <a:pt x="731" y="308"/>
                  </a:lnTo>
                  <a:lnTo>
                    <a:pt x="724" y="277"/>
                  </a:lnTo>
                  <a:lnTo>
                    <a:pt x="715" y="246"/>
                  </a:lnTo>
                  <a:lnTo>
                    <a:pt x="702" y="215"/>
                  </a:lnTo>
                  <a:lnTo>
                    <a:pt x="687" y="187"/>
                  </a:lnTo>
                  <a:lnTo>
                    <a:pt x="670" y="159"/>
                  </a:lnTo>
                  <a:lnTo>
                    <a:pt x="650" y="134"/>
                  </a:lnTo>
                  <a:lnTo>
                    <a:pt x="629" y="109"/>
                  </a:lnTo>
                  <a:lnTo>
                    <a:pt x="605" y="87"/>
                  </a:lnTo>
                  <a:lnTo>
                    <a:pt x="580" y="67"/>
                  </a:lnTo>
                  <a:lnTo>
                    <a:pt x="552" y="50"/>
                  </a:lnTo>
                  <a:lnTo>
                    <a:pt x="524" y="35"/>
                  </a:lnTo>
                  <a:lnTo>
                    <a:pt x="494" y="21"/>
                  </a:lnTo>
                  <a:lnTo>
                    <a:pt x="464" y="12"/>
                  </a:lnTo>
                  <a:lnTo>
                    <a:pt x="432" y="5"/>
                  </a:lnTo>
                  <a:lnTo>
                    <a:pt x="400" y="1"/>
                  </a:lnTo>
                  <a:lnTo>
                    <a:pt x="369" y="0"/>
                  </a:lnTo>
                  <a:lnTo>
                    <a:pt x="336" y="1"/>
                  </a:lnTo>
                  <a:lnTo>
                    <a:pt x="304" y="5"/>
                  </a:lnTo>
                  <a:lnTo>
                    <a:pt x="272" y="12"/>
                  </a:lnTo>
                  <a:lnTo>
                    <a:pt x="241" y="21"/>
                  </a:lnTo>
                  <a:lnTo>
                    <a:pt x="212" y="35"/>
                  </a:lnTo>
                  <a:lnTo>
                    <a:pt x="184" y="50"/>
                  </a:lnTo>
                  <a:lnTo>
                    <a:pt x="156" y="67"/>
                  </a:lnTo>
                  <a:lnTo>
                    <a:pt x="131" y="87"/>
                  </a:lnTo>
                  <a:lnTo>
                    <a:pt x="107" y="109"/>
                  </a:lnTo>
                  <a:lnTo>
                    <a:pt x="85" y="134"/>
                  </a:lnTo>
                  <a:lnTo>
                    <a:pt x="66" y="159"/>
                  </a:lnTo>
                  <a:lnTo>
                    <a:pt x="49" y="187"/>
                  </a:lnTo>
                  <a:lnTo>
                    <a:pt x="34" y="215"/>
                  </a:lnTo>
                  <a:lnTo>
                    <a:pt x="21" y="246"/>
                  </a:lnTo>
                  <a:lnTo>
                    <a:pt x="12" y="277"/>
                  </a:lnTo>
                  <a:lnTo>
                    <a:pt x="5" y="308"/>
                  </a:lnTo>
                  <a:lnTo>
                    <a:pt x="0" y="341"/>
                  </a:lnTo>
                  <a:lnTo>
                    <a:pt x="0" y="373"/>
                  </a:lnTo>
                  <a:lnTo>
                    <a:pt x="0" y="406"/>
                  </a:lnTo>
                  <a:lnTo>
                    <a:pt x="5" y="438"/>
                  </a:lnTo>
                  <a:lnTo>
                    <a:pt x="12" y="471"/>
                  </a:lnTo>
                  <a:lnTo>
                    <a:pt x="21" y="502"/>
                  </a:lnTo>
                  <a:lnTo>
                    <a:pt x="34" y="532"/>
                  </a:lnTo>
                  <a:lnTo>
                    <a:pt x="49" y="561"/>
                  </a:lnTo>
                  <a:lnTo>
                    <a:pt x="66" y="589"/>
                  </a:lnTo>
                  <a:lnTo>
                    <a:pt x="85" y="614"/>
                  </a:lnTo>
                  <a:lnTo>
                    <a:pt x="107" y="638"/>
                  </a:lnTo>
                  <a:lnTo>
                    <a:pt x="131" y="661"/>
                  </a:lnTo>
                  <a:lnTo>
                    <a:pt x="156" y="681"/>
                  </a:lnTo>
                </a:path>
              </a:pathLst>
            </a:custGeom>
            <a:solidFill>
              <a:srgbClr val="800000"/>
            </a:solidFill>
            <a:ln w="12700" cap="rnd" cmpd="sng">
              <a:solidFill>
                <a:srgbClr val="FFFFFF"/>
              </a:solidFill>
              <a:prstDash val="solid"/>
              <a:round/>
              <a:headEnd type="none" w="med" len="med"/>
              <a:tailEnd type="none" w="med" len="med"/>
            </a:ln>
          </p:spPr>
          <p:txBody>
            <a:bodyPr/>
            <a:lstStyle/>
            <a:p>
              <a:endParaRPr lang="en-GB"/>
            </a:p>
          </p:txBody>
        </p:sp>
        <p:sp>
          <p:nvSpPr>
            <p:cNvPr id="36958" name="Freeform 38"/>
            <p:cNvSpPr>
              <a:spLocks/>
            </p:cNvSpPr>
            <p:nvPr/>
          </p:nvSpPr>
          <p:spPr bwMode="auto">
            <a:xfrm>
              <a:off x="727" y="1288"/>
              <a:ext cx="408" cy="475"/>
            </a:xfrm>
            <a:custGeom>
              <a:avLst/>
              <a:gdLst>
                <a:gd name="T0" fmla="*/ 174 w 459"/>
                <a:gd name="T1" fmla="*/ 474 h 475"/>
                <a:gd name="T2" fmla="*/ 0 w 459"/>
                <a:gd name="T3" fmla="*/ 56 h 475"/>
                <a:gd name="T4" fmla="*/ 4 w 459"/>
                <a:gd name="T5" fmla="*/ 53 h 475"/>
                <a:gd name="T6" fmla="*/ 11 w 459"/>
                <a:gd name="T7" fmla="*/ 39 h 475"/>
                <a:gd name="T8" fmla="*/ 21 w 459"/>
                <a:gd name="T9" fmla="*/ 28 h 475"/>
                <a:gd name="T10" fmla="*/ 31 w 459"/>
                <a:gd name="T11" fmla="*/ 18 h 475"/>
                <a:gd name="T12" fmla="*/ 42 w 459"/>
                <a:gd name="T13" fmla="*/ 10 h 475"/>
                <a:gd name="T14" fmla="*/ 53 w 459"/>
                <a:gd name="T15" fmla="*/ 4 h 475"/>
                <a:gd name="T16" fmla="*/ 64 w 459"/>
                <a:gd name="T17" fmla="*/ 1 h 475"/>
                <a:gd name="T18" fmla="*/ 75 w 459"/>
                <a:gd name="T19" fmla="*/ 0 h 475"/>
                <a:gd name="T20" fmla="*/ 85 w 459"/>
                <a:gd name="T21" fmla="*/ 1 h 475"/>
                <a:gd name="T22" fmla="*/ 96 w 459"/>
                <a:gd name="T23" fmla="*/ 4 h 475"/>
                <a:gd name="T24" fmla="*/ 108 w 459"/>
                <a:gd name="T25" fmla="*/ 10 h 475"/>
                <a:gd name="T26" fmla="*/ 117 w 459"/>
                <a:gd name="T27" fmla="*/ 18 h 475"/>
                <a:gd name="T28" fmla="*/ 128 w 459"/>
                <a:gd name="T29" fmla="*/ 28 h 475"/>
                <a:gd name="T30" fmla="*/ 138 w 459"/>
                <a:gd name="T31" fmla="*/ 39 h 475"/>
                <a:gd name="T32" fmla="*/ 148 w 459"/>
                <a:gd name="T33" fmla="*/ 53 h 475"/>
                <a:gd name="T34" fmla="*/ 156 w 459"/>
                <a:gd name="T35" fmla="*/ 69 h 475"/>
                <a:gd name="T36" fmla="*/ 164 w 459"/>
                <a:gd name="T37" fmla="*/ 86 h 475"/>
                <a:gd name="T38" fmla="*/ 172 w 459"/>
                <a:gd name="T39" fmla="*/ 105 h 475"/>
                <a:gd name="T40" fmla="*/ 177 w 459"/>
                <a:gd name="T41" fmla="*/ 125 h 475"/>
                <a:gd name="T42" fmla="*/ 183 w 459"/>
                <a:gd name="T43" fmla="*/ 146 h 475"/>
                <a:gd name="T44" fmla="*/ 188 w 459"/>
                <a:gd name="T45" fmla="*/ 169 h 475"/>
                <a:gd name="T46" fmla="*/ 193 w 459"/>
                <a:gd name="T47" fmla="*/ 193 h 475"/>
                <a:gd name="T48" fmla="*/ 196 w 459"/>
                <a:gd name="T49" fmla="*/ 218 h 475"/>
                <a:gd name="T50" fmla="*/ 199 w 459"/>
                <a:gd name="T51" fmla="*/ 243 h 475"/>
                <a:gd name="T52" fmla="*/ 201 w 459"/>
                <a:gd name="T53" fmla="*/ 268 h 475"/>
                <a:gd name="T54" fmla="*/ 201 w 459"/>
                <a:gd name="T55" fmla="*/ 294 h 475"/>
                <a:gd name="T56" fmla="*/ 201 w 459"/>
                <a:gd name="T57" fmla="*/ 319 h 475"/>
                <a:gd name="T58" fmla="*/ 199 w 459"/>
                <a:gd name="T59" fmla="*/ 345 h 475"/>
                <a:gd name="T60" fmla="*/ 196 w 459"/>
                <a:gd name="T61" fmla="*/ 370 h 475"/>
                <a:gd name="T62" fmla="*/ 193 w 459"/>
                <a:gd name="T63" fmla="*/ 394 h 475"/>
                <a:gd name="T64" fmla="*/ 188 w 459"/>
                <a:gd name="T65" fmla="*/ 418 h 475"/>
                <a:gd name="T66" fmla="*/ 183 w 459"/>
                <a:gd name="T67" fmla="*/ 440 h 475"/>
                <a:gd name="T68" fmla="*/ 177 w 459"/>
                <a:gd name="T69" fmla="*/ 461 h 475"/>
                <a:gd name="T70" fmla="*/ 174 w 459"/>
                <a:gd name="T71" fmla="*/ 474 h 475"/>
                <a:gd name="T72" fmla="*/ 174 w 459"/>
                <a:gd name="T73" fmla="*/ 474 h 47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9"/>
                <a:gd name="T112" fmla="*/ 0 h 475"/>
                <a:gd name="T113" fmla="*/ 459 w 459"/>
                <a:gd name="T114" fmla="*/ 475 h 47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9" h="475">
                  <a:moveTo>
                    <a:pt x="397" y="474"/>
                  </a:moveTo>
                  <a:lnTo>
                    <a:pt x="0" y="56"/>
                  </a:lnTo>
                  <a:lnTo>
                    <a:pt x="4" y="53"/>
                  </a:lnTo>
                  <a:lnTo>
                    <a:pt x="25" y="39"/>
                  </a:lnTo>
                  <a:lnTo>
                    <a:pt x="48" y="28"/>
                  </a:lnTo>
                  <a:lnTo>
                    <a:pt x="70" y="18"/>
                  </a:lnTo>
                  <a:lnTo>
                    <a:pt x="95" y="10"/>
                  </a:lnTo>
                  <a:lnTo>
                    <a:pt x="119" y="4"/>
                  </a:lnTo>
                  <a:lnTo>
                    <a:pt x="145" y="1"/>
                  </a:lnTo>
                  <a:lnTo>
                    <a:pt x="170" y="0"/>
                  </a:lnTo>
                  <a:lnTo>
                    <a:pt x="194" y="1"/>
                  </a:lnTo>
                  <a:lnTo>
                    <a:pt x="219" y="4"/>
                  </a:lnTo>
                  <a:lnTo>
                    <a:pt x="244" y="10"/>
                  </a:lnTo>
                  <a:lnTo>
                    <a:pt x="269" y="18"/>
                  </a:lnTo>
                  <a:lnTo>
                    <a:pt x="292" y="28"/>
                  </a:lnTo>
                  <a:lnTo>
                    <a:pt x="314" y="39"/>
                  </a:lnTo>
                  <a:lnTo>
                    <a:pt x="335" y="53"/>
                  </a:lnTo>
                  <a:lnTo>
                    <a:pt x="355" y="69"/>
                  </a:lnTo>
                  <a:lnTo>
                    <a:pt x="374" y="86"/>
                  </a:lnTo>
                  <a:lnTo>
                    <a:pt x="392" y="105"/>
                  </a:lnTo>
                  <a:lnTo>
                    <a:pt x="405" y="125"/>
                  </a:lnTo>
                  <a:lnTo>
                    <a:pt x="419" y="146"/>
                  </a:lnTo>
                  <a:lnTo>
                    <a:pt x="432" y="169"/>
                  </a:lnTo>
                  <a:lnTo>
                    <a:pt x="440" y="193"/>
                  </a:lnTo>
                  <a:lnTo>
                    <a:pt x="448" y="218"/>
                  </a:lnTo>
                  <a:lnTo>
                    <a:pt x="454" y="243"/>
                  </a:lnTo>
                  <a:lnTo>
                    <a:pt x="458" y="268"/>
                  </a:lnTo>
                  <a:lnTo>
                    <a:pt x="458" y="294"/>
                  </a:lnTo>
                  <a:lnTo>
                    <a:pt x="458" y="319"/>
                  </a:lnTo>
                  <a:lnTo>
                    <a:pt x="454" y="345"/>
                  </a:lnTo>
                  <a:lnTo>
                    <a:pt x="448" y="370"/>
                  </a:lnTo>
                  <a:lnTo>
                    <a:pt x="440" y="394"/>
                  </a:lnTo>
                  <a:lnTo>
                    <a:pt x="432" y="418"/>
                  </a:lnTo>
                  <a:lnTo>
                    <a:pt x="419" y="440"/>
                  </a:lnTo>
                  <a:lnTo>
                    <a:pt x="405" y="461"/>
                  </a:lnTo>
                  <a:lnTo>
                    <a:pt x="398" y="474"/>
                  </a:lnTo>
                  <a:lnTo>
                    <a:pt x="397" y="474"/>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sp>
          <p:nvSpPr>
            <p:cNvPr id="36959" name="Freeform 39"/>
            <p:cNvSpPr>
              <a:spLocks/>
            </p:cNvSpPr>
            <p:nvPr/>
          </p:nvSpPr>
          <p:spPr bwMode="auto">
            <a:xfrm>
              <a:off x="621" y="1396"/>
              <a:ext cx="414" cy="478"/>
            </a:xfrm>
            <a:custGeom>
              <a:avLst/>
              <a:gdLst>
                <a:gd name="T0" fmla="*/ 203 w 466"/>
                <a:gd name="T1" fmla="*/ 416 h 478"/>
                <a:gd name="T2" fmla="*/ 28 w 466"/>
                <a:gd name="T3" fmla="*/ 0 h 478"/>
                <a:gd name="T4" fmla="*/ 23 w 466"/>
                <a:gd name="T5" fmla="*/ 15 h 478"/>
                <a:gd name="T6" fmla="*/ 18 w 466"/>
                <a:gd name="T7" fmla="*/ 36 h 478"/>
                <a:gd name="T8" fmla="*/ 12 w 466"/>
                <a:gd name="T9" fmla="*/ 60 h 478"/>
                <a:gd name="T10" fmla="*/ 8 w 466"/>
                <a:gd name="T11" fmla="*/ 84 h 478"/>
                <a:gd name="T12" fmla="*/ 4 w 466"/>
                <a:gd name="T13" fmla="*/ 107 h 478"/>
                <a:gd name="T14" fmla="*/ 4 w 466"/>
                <a:gd name="T15" fmla="*/ 132 h 478"/>
                <a:gd name="T16" fmla="*/ 1 w 466"/>
                <a:gd name="T17" fmla="*/ 157 h 478"/>
                <a:gd name="T18" fmla="*/ 0 w 466"/>
                <a:gd name="T19" fmla="*/ 184 h 478"/>
                <a:gd name="T20" fmla="*/ 1 w 466"/>
                <a:gd name="T21" fmla="*/ 209 h 478"/>
                <a:gd name="T22" fmla="*/ 4 w 466"/>
                <a:gd name="T23" fmla="*/ 235 h 478"/>
                <a:gd name="T24" fmla="*/ 4 w 466"/>
                <a:gd name="T25" fmla="*/ 260 h 478"/>
                <a:gd name="T26" fmla="*/ 8 w 466"/>
                <a:gd name="T27" fmla="*/ 283 h 478"/>
                <a:gd name="T28" fmla="*/ 12 w 466"/>
                <a:gd name="T29" fmla="*/ 307 h 478"/>
                <a:gd name="T30" fmla="*/ 18 w 466"/>
                <a:gd name="T31" fmla="*/ 330 h 478"/>
                <a:gd name="T32" fmla="*/ 23 w 466"/>
                <a:gd name="T33" fmla="*/ 352 h 478"/>
                <a:gd name="T34" fmla="*/ 29 w 466"/>
                <a:gd name="T35" fmla="*/ 372 h 478"/>
                <a:gd name="T36" fmla="*/ 37 w 466"/>
                <a:gd name="T37" fmla="*/ 391 h 478"/>
                <a:gd name="T38" fmla="*/ 46 w 466"/>
                <a:gd name="T39" fmla="*/ 408 h 478"/>
                <a:gd name="T40" fmla="*/ 53 w 466"/>
                <a:gd name="T41" fmla="*/ 423 h 478"/>
                <a:gd name="T42" fmla="*/ 64 w 466"/>
                <a:gd name="T43" fmla="*/ 437 h 478"/>
                <a:gd name="T44" fmla="*/ 73 w 466"/>
                <a:gd name="T45" fmla="*/ 450 h 478"/>
                <a:gd name="T46" fmla="*/ 83 w 466"/>
                <a:gd name="T47" fmla="*/ 460 h 478"/>
                <a:gd name="T48" fmla="*/ 94 w 466"/>
                <a:gd name="T49" fmla="*/ 467 h 478"/>
                <a:gd name="T50" fmla="*/ 103 w 466"/>
                <a:gd name="T51" fmla="*/ 472 h 478"/>
                <a:gd name="T52" fmla="*/ 116 w 466"/>
                <a:gd name="T53" fmla="*/ 476 h 478"/>
                <a:gd name="T54" fmla="*/ 126 w 466"/>
                <a:gd name="T55" fmla="*/ 477 h 478"/>
                <a:gd name="T56" fmla="*/ 137 w 466"/>
                <a:gd name="T57" fmla="*/ 476 h 478"/>
                <a:gd name="T58" fmla="*/ 147 w 466"/>
                <a:gd name="T59" fmla="*/ 472 h 478"/>
                <a:gd name="T60" fmla="*/ 159 w 466"/>
                <a:gd name="T61" fmla="*/ 467 h 478"/>
                <a:gd name="T62" fmla="*/ 171 w 466"/>
                <a:gd name="T63" fmla="*/ 460 h 478"/>
                <a:gd name="T64" fmla="*/ 179 w 466"/>
                <a:gd name="T65" fmla="*/ 450 h 478"/>
                <a:gd name="T66" fmla="*/ 190 w 466"/>
                <a:gd name="T67" fmla="*/ 437 h 478"/>
                <a:gd name="T68" fmla="*/ 198 w 466"/>
                <a:gd name="T69" fmla="*/ 423 h 478"/>
                <a:gd name="T70" fmla="*/ 203 w 466"/>
                <a:gd name="T71" fmla="*/ 416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
                <a:gd name="T109" fmla="*/ 0 h 478"/>
                <a:gd name="T110" fmla="*/ 466 w 466"/>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 h="478">
                  <a:moveTo>
                    <a:pt x="465" y="416"/>
                  </a:moveTo>
                  <a:lnTo>
                    <a:pt x="65" y="0"/>
                  </a:lnTo>
                  <a:lnTo>
                    <a:pt x="53" y="15"/>
                  </a:lnTo>
                  <a:lnTo>
                    <a:pt x="39" y="36"/>
                  </a:lnTo>
                  <a:lnTo>
                    <a:pt x="28" y="60"/>
                  </a:lnTo>
                  <a:lnTo>
                    <a:pt x="18" y="84"/>
                  </a:lnTo>
                  <a:lnTo>
                    <a:pt x="10" y="107"/>
                  </a:lnTo>
                  <a:lnTo>
                    <a:pt x="5" y="132"/>
                  </a:lnTo>
                  <a:lnTo>
                    <a:pt x="1" y="157"/>
                  </a:lnTo>
                  <a:lnTo>
                    <a:pt x="0" y="184"/>
                  </a:lnTo>
                  <a:lnTo>
                    <a:pt x="1" y="209"/>
                  </a:lnTo>
                  <a:lnTo>
                    <a:pt x="5" y="235"/>
                  </a:lnTo>
                  <a:lnTo>
                    <a:pt x="10" y="260"/>
                  </a:lnTo>
                  <a:lnTo>
                    <a:pt x="18" y="283"/>
                  </a:lnTo>
                  <a:lnTo>
                    <a:pt x="28" y="307"/>
                  </a:lnTo>
                  <a:lnTo>
                    <a:pt x="39" y="330"/>
                  </a:lnTo>
                  <a:lnTo>
                    <a:pt x="53" y="352"/>
                  </a:lnTo>
                  <a:lnTo>
                    <a:pt x="68" y="372"/>
                  </a:lnTo>
                  <a:lnTo>
                    <a:pt x="85" y="391"/>
                  </a:lnTo>
                  <a:lnTo>
                    <a:pt x="104" y="408"/>
                  </a:lnTo>
                  <a:lnTo>
                    <a:pt x="124" y="423"/>
                  </a:lnTo>
                  <a:lnTo>
                    <a:pt x="145" y="437"/>
                  </a:lnTo>
                  <a:lnTo>
                    <a:pt x="168" y="450"/>
                  </a:lnTo>
                  <a:lnTo>
                    <a:pt x="190" y="460"/>
                  </a:lnTo>
                  <a:lnTo>
                    <a:pt x="215" y="467"/>
                  </a:lnTo>
                  <a:lnTo>
                    <a:pt x="239" y="472"/>
                  </a:lnTo>
                  <a:lnTo>
                    <a:pt x="265" y="476"/>
                  </a:lnTo>
                  <a:lnTo>
                    <a:pt x="290" y="477"/>
                  </a:lnTo>
                  <a:lnTo>
                    <a:pt x="314" y="476"/>
                  </a:lnTo>
                  <a:lnTo>
                    <a:pt x="339" y="472"/>
                  </a:lnTo>
                  <a:lnTo>
                    <a:pt x="364" y="467"/>
                  </a:lnTo>
                  <a:lnTo>
                    <a:pt x="389" y="460"/>
                  </a:lnTo>
                  <a:lnTo>
                    <a:pt x="411" y="450"/>
                  </a:lnTo>
                  <a:lnTo>
                    <a:pt x="434" y="437"/>
                  </a:lnTo>
                  <a:lnTo>
                    <a:pt x="455" y="423"/>
                  </a:lnTo>
                  <a:lnTo>
                    <a:pt x="465" y="416"/>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grpSp>
      <p:sp>
        <p:nvSpPr>
          <p:cNvPr id="36867" name="Rectangle 40"/>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Examples</a:t>
            </a:r>
          </a:p>
        </p:txBody>
      </p:sp>
      <p:grpSp>
        <p:nvGrpSpPr>
          <p:cNvPr id="36868" name="Group 50"/>
          <p:cNvGrpSpPr>
            <a:grpSpLocks/>
          </p:cNvGrpSpPr>
          <p:nvPr/>
        </p:nvGrpSpPr>
        <p:grpSpPr bwMode="auto">
          <a:xfrm>
            <a:off x="6815138" y="5348288"/>
            <a:ext cx="2000250" cy="695325"/>
            <a:chOff x="1980" y="3001"/>
            <a:chExt cx="2942" cy="911"/>
          </a:xfrm>
        </p:grpSpPr>
        <p:sp>
          <p:nvSpPr>
            <p:cNvPr id="36946" name="Rectangle 51"/>
            <p:cNvSpPr>
              <a:spLocks noChangeArrowheads="1"/>
            </p:cNvSpPr>
            <p:nvPr/>
          </p:nvSpPr>
          <p:spPr bwMode="auto">
            <a:xfrm>
              <a:off x="1980" y="3001"/>
              <a:ext cx="2942" cy="911"/>
            </a:xfrm>
            <a:prstGeom prst="rect">
              <a:avLst/>
            </a:prstGeom>
            <a:solidFill>
              <a:srgbClr val="000000"/>
            </a:solidFill>
            <a:ln w="101600">
              <a:solidFill>
                <a:srgbClr val="C0C0C0"/>
              </a:solidFill>
              <a:miter lim="800000"/>
              <a:headEnd/>
              <a:tailEnd/>
            </a:ln>
          </p:spPr>
          <p:txBody>
            <a:bodyPr/>
            <a:lstStyle/>
            <a:p>
              <a:endParaRPr lang="en-GB"/>
            </a:p>
          </p:txBody>
        </p:sp>
        <p:sp>
          <p:nvSpPr>
            <p:cNvPr id="36947" name="Freeform 52"/>
            <p:cNvSpPr>
              <a:spLocks/>
            </p:cNvSpPr>
            <p:nvPr/>
          </p:nvSpPr>
          <p:spPr bwMode="auto">
            <a:xfrm>
              <a:off x="2097" y="3066"/>
              <a:ext cx="2729" cy="759"/>
            </a:xfrm>
            <a:custGeom>
              <a:avLst/>
              <a:gdLst>
                <a:gd name="T0" fmla="*/ 0 w 5460"/>
                <a:gd name="T1" fmla="*/ 1 h 1576"/>
                <a:gd name="T2" fmla="*/ 35 w 5460"/>
                <a:gd name="T3" fmla="*/ 1 h 1576"/>
                <a:gd name="T4" fmla="*/ 35 w 5460"/>
                <a:gd name="T5" fmla="*/ 0 h 1576"/>
                <a:gd name="T6" fmla="*/ 42 w 5460"/>
                <a:gd name="T7" fmla="*/ 5 h 1576"/>
                <a:gd name="T8" fmla="*/ 35 w 5460"/>
                <a:gd name="T9" fmla="*/ 10 h 1576"/>
                <a:gd name="T10" fmla="*/ 35 w 5460"/>
                <a:gd name="T11" fmla="*/ 8 h 1576"/>
                <a:gd name="T12" fmla="*/ 0 w 5460"/>
                <a:gd name="T13" fmla="*/ 8 h 1576"/>
                <a:gd name="T14" fmla="*/ 0 w 5460"/>
                <a:gd name="T15" fmla="*/ 1 h 1576"/>
                <a:gd name="T16" fmla="*/ 0 60000 65536"/>
                <a:gd name="T17" fmla="*/ 0 60000 65536"/>
                <a:gd name="T18" fmla="*/ 0 60000 65536"/>
                <a:gd name="T19" fmla="*/ 0 60000 65536"/>
                <a:gd name="T20" fmla="*/ 0 60000 65536"/>
                <a:gd name="T21" fmla="*/ 0 60000 65536"/>
                <a:gd name="T22" fmla="*/ 0 60000 65536"/>
                <a:gd name="T23" fmla="*/ 0 60000 65536"/>
                <a:gd name="T24" fmla="*/ 0 w 5460"/>
                <a:gd name="T25" fmla="*/ 0 h 1576"/>
                <a:gd name="T26" fmla="*/ 5460 w 5460"/>
                <a:gd name="T27" fmla="*/ 1576 h 15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460" h="1576">
                  <a:moveTo>
                    <a:pt x="0" y="252"/>
                  </a:moveTo>
                  <a:lnTo>
                    <a:pt x="4593" y="252"/>
                  </a:lnTo>
                  <a:lnTo>
                    <a:pt x="4593" y="0"/>
                  </a:lnTo>
                  <a:lnTo>
                    <a:pt x="5460" y="815"/>
                  </a:lnTo>
                  <a:lnTo>
                    <a:pt x="4593" y="1576"/>
                  </a:lnTo>
                  <a:lnTo>
                    <a:pt x="4593" y="1324"/>
                  </a:lnTo>
                  <a:lnTo>
                    <a:pt x="0" y="1324"/>
                  </a:lnTo>
                  <a:lnTo>
                    <a:pt x="0" y="252"/>
                  </a:lnTo>
                  <a:close/>
                </a:path>
              </a:pathLst>
            </a:custGeom>
            <a:solidFill>
              <a:srgbClr val="FFFFFF"/>
            </a:solidFill>
            <a:ln w="50800">
              <a:solidFill>
                <a:srgbClr val="C0C0C0"/>
              </a:solidFill>
              <a:prstDash val="solid"/>
              <a:round/>
              <a:headEnd/>
              <a:tailEnd/>
            </a:ln>
          </p:spPr>
          <p:txBody>
            <a:bodyPr/>
            <a:lstStyle/>
            <a:p>
              <a:endParaRPr lang="en-GB"/>
            </a:p>
          </p:txBody>
        </p:sp>
        <p:grpSp>
          <p:nvGrpSpPr>
            <p:cNvPr id="36948" name="Group 53"/>
            <p:cNvGrpSpPr>
              <a:grpSpLocks/>
            </p:cNvGrpSpPr>
            <p:nvPr/>
          </p:nvGrpSpPr>
          <p:grpSpPr bwMode="auto">
            <a:xfrm>
              <a:off x="2192" y="3237"/>
              <a:ext cx="2138" cy="415"/>
              <a:chOff x="2192" y="3237"/>
              <a:chExt cx="2138" cy="415"/>
            </a:xfrm>
          </p:grpSpPr>
          <p:grpSp>
            <p:nvGrpSpPr>
              <p:cNvPr id="36949" name="Group 54"/>
              <p:cNvGrpSpPr>
                <a:grpSpLocks/>
              </p:cNvGrpSpPr>
              <p:nvPr/>
            </p:nvGrpSpPr>
            <p:grpSpPr bwMode="auto">
              <a:xfrm>
                <a:off x="2192" y="3240"/>
                <a:ext cx="261" cy="409"/>
                <a:chOff x="2192" y="3240"/>
                <a:chExt cx="261" cy="409"/>
              </a:xfrm>
            </p:grpSpPr>
            <p:sp>
              <p:nvSpPr>
                <p:cNvPr id="36955" name="Freeform 55"/>
                <p:cNvSpPr>
                  <a:spLocks/>
                </p:cNvSpPr>
                <p:nvPr/>
              </p:nvSpPr>
              <p:spPr bwMode="auto">
                <a:xfrm>
                  <a:off x="2192" y="3240"/>
                  <a:ext cx="261" cy="409"/>
                </a:xfrm>
                <a:custGeom>
                  <a:avLst/>
                  <a:gdLst>
                    <a:gd name="T0" fmla="*/ 2 w 521"/>
                    <a:gd name="T1" fmla="*/ 0 h 818"/>
                    <a:gd name="T2" fmla="*/ 3 w 521"/>
                    <a:gd name="T3" fmla="*/ 0 h 818"/>
                    <a:gd name="T4" fmla="*/ 5 w 521"/>
                    <a:gd name="T5" fmla="*/ 1 h 818"/>
                    <a:gd name="T6" fmla="*/ 5 w 521"/>
                    <a:gd name="T7" fmla="*/ 6 h 818"/>
                    <a:gd name="T8" fmla="*/ 3 w 521"/>
                    <a:gd name="T9" fmla="*/ 7 h 818"/>
                    <a:gd name="T10" fmla="*/ 2 w 521"/>
                    <a:gd name="T11" fmla="*/ 7 h 818"/>
                    <a:gd name="T12" fmla="*/ 0 w 521"/>
                    <a:gd name="T13" fmla="*/ 6 h 818"/>
                    <a:gd name="T14" fmla="*/ 0 w 521"/>
                    <a:gd name="T15" fmla="*/ 1 h 818"/>
                    <a:gd name="T16" fmla="*/ 2 w 521"/>
                    <a:gd name="T17" fmla="*/ 0 h 8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1"/>
                    <a:gd name="T28" fmla="*/ 0 h 818"/>
                    <a:gd name="T29" fmla="*/ 521 w 521"/>
                    <a:gd name="T30" fmla="*/ 818 h 8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1" h="818">
                      <a:moveTo>
                        <a:pt x="156" y="0"/>
                      </a:moveTo>
                      <a:lnTo>
                        <a:pt x="363" y="0"/>
                      </a:lnTo>
                      <a:lnTo>
                        <a:pt x="521" y="128"/>
                      </a:lnTo>
                      <a:lnTo>
                        <a:pt x="521" y="690"/>
                      </a:lnTo>
                      <a:lnTo>
                        <a:pt x="363" y="818"/>
                      </a:lnTo>
                      <a:lnTo>
                        <a:pt x="156" y="818"/>
                      </a:lnTo>
                      <a:lnTo>
                        <a:pt x="0" y="690"/>
                      </a:lnTo>
                      <a:lnTo>
                        <a:pt x="0" y="128"/>
                      </a:lnTo>
                      <a:lnTo>
                        <a:pt x="156" y="0"/>
                      </a:lnTo>
                      <a:close/>
                    </a:path>
                  </a:pathLst>
                </a:custGeom>
                <a:solidFill>
                  <a:srgbClr val="000000"/>
                </a:solidFill>
                <a:ln w="9525">
                  <a:noFill/>
                  <a:round/>
                  <a:headEnd/>
                  <a:tailEnd/>
                </a:ln>
              </p:spPr>
              <p:txBody>
                <a:bodyPr/>
                <a:lstStyle/>
                <a:p>
                  <a:endParaRPr lang="en-GB"/>
                </a:p>
              </p:txBody>
            </p:sp>
            <p:sp>
              <p:nvSpPr>
                <p:cNvPr id="36956" name="Rectangle 56"/>
                <p:cNvSpPr>
                  <a:spLocks noChangeArrowheads="1"/>
                </p:cNvSpPr>
                <p:nvPr/>
              </p:nvSpPr>
              <p:spPr bwMode="auto">
                <a:xfrm>
                  <a:off x="2280" y="3318"/>
                  <a:ext cx="92" cy="253"/>
                </a:xfrm>
                <a:prstGeom prst="rect">
                  <a:avLst/>
                </a:prstGeom>
                <a:solidFill>
                  <a:srgbClr val="FFFFFF"/>
                </a:solidFill>
                <a:ln w="9525">
                  <a:noFill/>
                  <a:miter lim="800000"/>
                  <a:headEnd/>
                  <a:tailEnd/>
                </a:ln>
              </p:spPr>
              <p:txBody>
                <a:bodyPr/>
                <a:lstStyle/>
                <a:p>
                  <a:endParaRPr lang="en-GB"/>
                </a:p>
              </p:txBody>
            </p:sp>
          </p:grpSp>
          <p:sp>
            <p:nvSpPr>
              <p:cNvPr id="36950" name="Freeform 57"/>
              <p:cNvSpPr>
                <a:spLocks/>
              </p:cNvSpPr>
              <p:nvPr/>
            </p:nvSpPr>
            <p:spPr bwMode="auto">
              <a:xfrm>
                <a:off x="2528" y="3240"/>
                <a:ext cx="250" cy="409"/>
              </a:xfrm>
              <a:custGeom>
                <a:avLst/>
                <a:gdLst>
                  <a:gd name="T0" fmla="*/ 0 w 501"/>
                  <a:gd name="T1" fmla="*/ 0 h 818"/>
                  <a:gd name="T2" fmla="*/ 1 w 501"/>
                  <a:gd name="T3" fmla="*/ 0 h 818"/>
                  <a:gd name="T4" fmla="*/ 2 w 501"/>
                  <a:gd name="T5" fmla="*/ 4 h 818"/>
                  <a:gd name="T6" fmla="*/ 2 w 501"/>
                  <a:gd name="T7" fmla="*/ 0 h 818"/>
                  <a:gd name="T8" fmla="*/ 3 w 501"/>
                  <a:gd name="T9" fmla="*/ 0 h 818"/>
                  <a:gd name="T10" fmla="*/ 3 w 501"/>
                  <a:gd name="T11" fmla="*/ 7 h 818"/>
                  <a:gd name="T12" fmla="*/ 2 w 501"/>
                  <a:gd name="T13" fmla="*/ 7 h 818"/>
                  <a:gd name="T14" fmla="*/ 1 w 501"/>
                  <a:gd name="T15" fmla="*/ 4 h 818"/>
                  <a:gd name="T16" fmla="*/ 1 w 501"/>
                  <a:gd name="T17" fmla="*/ 7 h 818"/>
                  <a:gd name="T18" fmla="*/ 0 w 501"/>
                  <a:gd name="T19" fmla="*/ 7 h 818"/>
                  <a:gd name="T20" fmla="*/ 0 w 501"/>
                  <a:gd name="T21" fmla="*/ 0 h 8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1"/>
                  <a:gd name="T34" fmla="*/ 0 h 818"/>
                  <a:gd name="T35" fmla="*/ 501 w 501"/>
                  <a:gd name="T36" fmla="*/ 818 h 8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1" h="818">
                    <a:moveTo>
                      <a:pt x="0" y="0"/>
                    </a:moveTo>
                    <a:lnTo>
                      <a:pt x="161" y="0"/>
                    </a:lnTo>
                    <a:lnTo>
                      <a:pt x="323" y="410"/>
                    </a:lnTo>
                    <a:lnTo>
                      <a:pt x="323" y="0"/>
                    </a:lnTo>
                    <a:lnTo>
                      <a:pt x="501" y="0"/>
                    </a:lnTo>
                    <a:lnTo>
                      <a:pt x="501" y="818"/>
                    </a:lnTo>
                    <a:lnTo>
                      <a:pt x="323" y="818"/>
                    </a:lnTo>
                    <a:lnTo>
                      <a:pt x="177" y="438"/>
                    </a:lnTo>
                    <a:lnTo>
                      <a:pt x="177" y="818"/>
                    </a:lnTo>
                    <a:lnTo>
                      <a:pt x="0" y="818"/>
                    </a:lnTo>
                    <a:lnTo>
                      <a:pt x="0" y="0"/>
                    </a:lnTo>
                    <a:close/>
                  </a:path>
                </a:pathLst>
              </a:custGeom>
              <a:solidFill>
                <a:srgbClr val="000000"/>
              </a:solidFill>
              <a:ln w="9525">
                <a:noFill/>
                <a:round/>
                <a:headEnd/>
                <a:tailEnd/>
              </a:ln>
            </p:spPr>
            <p:txBody>
              <a:bodyPr/>
              <a:lstStyle/>
              <a:p>
                <a:endParaRPr lang="en-GB"/>
              </a:p>
            </p:txBody>
          </p:sp>
          <p:sp>
            <p:nvSpPr>
              <p:cNvPr id="36951" name="Freeform 58"/>
              <p:cNvSpPr>
                <a:spLocks/>
              </p:cNvSpPr>
              <p:nvPr/>
            </p:nvSpPr>
            <p:spPr bwMode="auto">
              <a:xfrm>
                <a:off x="2859" y="3237"/>
                <a:ext cx="221" cy="412"/>
              </a:xfrm>
              <a:custGeom>
                <a:avLst/>
                <a:gdLst>
                  <a:gd name="T0" fmla="*/ 0 w 441"/>
                  <a:gd name="T1" fmla="*/ 1 h 824"/>
                  <a:gd name="T2" fmla="*/ 4 w 441"/>
                  <a:gd name="T3" fmla="*/ 0 h 824"/>
                  <a:gd name="T4" fmla="*/ 4 w 441"/>
                  <a:gd name="T5" fmla="*/ 2 h 824"/>
                  <a:gd name="T6" fmla="*/ 2 w 441"/>
                  <a:gd name="T7" fmla="*/ 2 h 824"/>
                  <a:gd name="T8" fmla="*/ 2 w 441"/>
                  <a:gd name="T9" fmla="*/ 3 h 824"/>
                  <a:gd name="T10" fmla="*/ 4 w 441"/>
                  <a:gd name="T11" fmla="*/ 3 h 824"/>
                  <a:gd name="T12" fmla="*/ 4 w 441"/>
                  <a:gd name="T13" fmla="*/ 4 h 824"/>
                  <a:gd name="T14" fmla="*/ 2 w 441"/>
                  <a:gd name="T15" fmla="*/ 4 h 824"/>
                  <a:gd name="T16" fmla="*/ 2 w 441"/>
                  <a:gd name="T17" fmla="*/ 6 h 824"/>
                  <a:gd name="T18" fmla="*/ 4 w 441"/>
                  <a:gd name="T19" fmla="*/ 6 h 824"/>
                  <a:gd name="T20" fmla="*/ 4 w 441"/>
                  <a:gd name="T21" fmla="*/ 7 h 824"/>
                  <a:gd name="T22" fmla="*/ 0 w 441"/>
                  <a:gd name="T23" fmla="*/ 7 h 824"/>
                  <a:gd name="T24" fmla="*/ 0 w 441"/>
                  <a:gd name="T25" fmla="*/ 1 h 8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1"/>
                  <a:gd name="T40" fmla="*/ 0 h 824"/>
                  <a:gd name="T41" fmla="*/ 441 w 441"/>
                  <a:gd name="T42" fmla="*/ 824 h 8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1" h="824">
                    <a:moveTo>
                      <a:pt x="0" y="6"/>
                    </a:moveTo>
                    <a:lnTo>
                      <a:pt x="441" y="0"/>
                    </a:lnTo>
                    <a:lnTo>
                      <a:pt x="441" y="158"/>
                    </a:lnTo>
                    <a:lnTo>
                      <a:pt x="176" y="162"/>
                    </a:lnTo>
                    <a:lnTo>
                      <a:pt x="176" y="317"/>
                    </a:lnTo>
                    <a:lnTo>
                      <a:pt x="403" y="315"/>
                    </a:lnTo>
                    <a:lnTo>
                      <a:pt x="403" y="482"/>
                    </a:lnTo>
                    <a:lnTo>
                      <a:pt x="176" y="486"/>
                    </a:lnTo>
                    <a:lnTo>
                      <a:pt x="176" y="659"/>
                    </a:lnTo>
                    <a:lnTo>
                      <a:pt x="441" y="659"/>
                    </a:lnTo>
                    <a:lnTo>
                      <a:pt x="441" y="816"/>
                    </a:lnTo>
                    <a:lnTo>
                      <a:pt x="0" y="824"/>
                    </a:lnTo>
                    <a:lnTo>
                      <a:pt x="0" y="6"/>
                    </a:lnTo>
                    <a:close/>
                  </a:path>
                </a:pathLst>
              </a:custGeom>
              <a:solidFill>
                <a:srgbClr val="000000"/>
              </a:solidFill>
              <a:ln w="9525">
                <a:noFill/>
                <a:round/>
                <a:headEnd/>
                <a:tailEnd/>
              </a:ln>
            </p:spPr>
            <p:txBody>
              <a:bodyPr/>
              <a:lstStyle/>
              <a:p>
                <a:endParaRPr lang="en-GB"/>
              </a:p>
            </p:txBody>
          </p:sp>
          <p:sp>
            <p:nvSpPr>
              <p:cNvPr id="36952" name="Freeform 59"/>
              <p:cNvSpPr>
                <a:spLocks/>
              </p:cNvSpPr>
              <p:nvPr/>
            </p:nvSpPr>
            <p:spPr bwMode="auto">
              <a:xfrm>
                <a:off x="3254" y="3241"/>
                <a:ext cx="455" cy="407"/>
              </a:xfrm>
              <a:custGeom>
                <a:avLst/>
                <a:gdLst>
                  <a:gd name="T0" fmla="*/ 0 w 910"/>
                  <a:gd name="T1" fmla="*/ 0 h 814"/>
                  <a:gd name="T2" fmla="*/ 2 w 910"/>
                  <a:gd name="T3" fmla="*/ 0 h 814"/>
                  <a:gd name="T4" fmla="*/ 3 w 910"/>
                  <a:gd name="T5" fmla="*/ 5 h 814"/>
                  <a:gd name="T6" fmla="*/ 3 w 910"/>
                  <a:gd name="T7" fmla="*/ 0 h 814"/>
                  <a:gd name="T8" fmla="*/ 5 w 910"/>
                  <a:gd name="T9" fmla="*/ 0 h 814"/>
                  <a:gd name="T10" fmla="*/ 6 w 910"/>
                  <a:gd name="T11" fmla="*/ 5 h 814"/>
                  <a:gd name="T12" fmla="*/ 6 w 910"/>
                  <a:gd name="T13" fmla="*/ 0 h 814"/>
                  <a:gd name="T14" fmla="*/ 7 w 910"/>
                  <a:gd name="T15" fmla="*/ 0 h 814"/>
                  <a:gd name="T16" fmla="*/ 7 w 910"/>
                  <a:gd name="T17" fmla="*/ 7 h 814"/>
                  <a:gd name="T18" fmla="*/ 5 w 910"/>
                  <a:gd name="T19" fmla="*/ 7 h 814"/>
                  <a:gd name="T20" fmla="*/ 4 w 910"/>
                  <a:gd name="T21" fmla="*/ 4 h 814"/>
                  <a:gd name="T22" fmla="*/ 4 w 910"/>
                  <a:gd name="T23" fmla="*/ 7 h 814"/>
                  <a:gd name="T24" fmla="*/ 2 w 910"/>
                  <a:gd name="T25" fmla="*/ 7 h 814"/>
                  <a:gd name="T26" fmla="*/ 0 w 910"/>
                  <a:gd name="T27" fmla="*/ 0 h 8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10"/>
                  <a:gd name="T43" fmla="*/ 0 h 814"/>
                  <a:gd name="T44" fmla="*/ 910 w 910"/>
                  <a:gd name="T45" fmla="*/ 814 h 8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10" h="814">
                    <a:moveTo>
                      <a:pt x="0" y="0"/>
                    </a:moveTo>
                    <a:lnTo>
                      <a:pt x="205" y="0"/>
                    </a:lnTo>
                    <a:lnTo>
                      <a:pt x="269" y="533"/>
                    </a:lnTo>
                    <a:lnTo>
                      <a:pt x="365" y="0"/>
                    </a:lnTo>
                    <a:lnTo>
                      <a:pt x="559" y="0"/>
                    </a:lnTo>
                    <a:lnTo>
                      <a:pt x="654" y="533"/>
                    </a:lnTo>
                    <a:lnTo>
                      <a:pt x="718" y="0"/>
                    </a:lnTo>
                    <a:lnTo>
                      <a:pt x="910" y="0"/>
                    </a:lnTo>
                    <a:lnTo>
                      <a:pt x="784" y="814"/>
                    </a:lnTo>
                    <a:lnTo>
                      <a:pt x="525" y="814"/>
                    </a:lnTo>
                    <a:lnTo>
                      <a:pt x="461" y="456"/>
                    </a:lnTo>
                    <a:lnTo>
                      <a:pt x="399" y="814"/>
                    </a:lnTo>
                    <a:lnTo>
                      <a:pt x="139" y="814"/>
                    </a:lnTo>
                    <a:lnTo>
                      <a:pt x="0" y="0"/>
                    </a:lnTo>
                    <a:close/>
                  </a:path>
                </a:pathLst>
              </a:custGeom>
              <a:solidFill>
                <a:srgbClr val="000000"/>
              </a:solidFill>
              <a:ln w="9525">
                <a:noFill/>
                <a:round/>
                <a:headEnd/>
                <a:tailEnd/>
              </a:ln>
            </p:spPr>
            <p:txBody>
              <a:bodyPr/>
              <a:lstStyle/>
              <a:p>
                <a:endParaRPr lang="en-GB"/>
              </a:p>
            </p:txBody>
          </p:sp>
          <p:sp>
            <p:nvSpPr>
              <p:cNvPr id="36953" name="Freeform 60"/>
              <p:cNvSpPr>
                <a:spLocks/>
              </p:cNvSpPr>
              <p:nvPr/>
            </p:nvSpPr>
            <p:spPr bwMode="auto">
              <a:xfrm>
                <a:off x="3741" y="3244"/>
                <a:ext cx="289" cy="408"/>
              </a:xfrm>
              <a:custGeom>
                <a:avLst/>
                <a:gdLst>
                  <a:gd name="T0" fmla="*/ 2 w 577"/>
                  <a:gd name="T1" fmla="*/ 0 h 816"/>
                  <a:gd name="T2" fmla="*/ 4 w 577"/>
                  <a:gd name="T3" fmla="*/ 0 h 816"/>
                  <a:gd name="T4" fmla="*/ 5 w 577"/>
                  <a:gd name="T5" fmla="*/ 7 h 816"/>
                  <a:gd name="T6" fmla="*/ 4 w 577"/>
                  <a:gd name="T7" fmla="*/ 7 h 816"/>
                  <a:gd name="T8" fmla="*/ 3 w 577"/>
                  <a:gd name="T9" fmla="*/ 6 h 816"/>
                  <a:gd name="T10" fmla="*/ 3 w 577"/>
                  <a:gd name="T11" fmla="*/ 6 h 816"/>
                  <a:gd name="T12" fmla="*/ 3 w 577"/>
                  <a:gd name="T13" fmla="*/ 5 h 816"/>
                  <a:gd name="T14" fmla="*/ 3 w 577"/>
                  <a:gd name="T15" fmla="*/ 5 h 816"/>
                  <a:gd name="T16" fmla="*/ 3 w 577"/>
                  <a:gd name="T17" fmla="*/ 2 h 816"/>
                  <a:gd name="T18" fmla="*/ 2 w 577"/>
                  <a:gd name="T19" fmla="*/ 5 h 816"/>
                  <a:gd name="T20" fmla="*/ 3 w 577"/>
                  <a:gd name="T21" fmla="*/ 5 h 816"/>
                  <a:gd name="T22" fmla="*/ 3 w 577"/>
                  <a:gd name="T23" fmla="*/ 6 h 816"/>
                  <a:gd name="T24" fmla="*/ 2 w 577"/>
                  <a:gd name="T25" fmla="*/ 6 h 816"/>
                  <a:gd name="T26" fmla="*/ 2 w 577"/>
                  <a:gd name="T27" fmla="*/ 7 h 816"/>
                  <a:gd name="T28" fmla="*/ 0 w 577"/>
                  <a:gd name="T29" fmla="*/ 7 h 816"/>
                  <a:gd name="T30" fmla="*/ 2 w 577"/>
                  <a:gd name="T31" fmla="*/ 0 h 8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7"/>
                  <a:gd name="T49" fmla="*/ 0 h 816"/>
                  <a:gd name="T50" fmla="*/ 577 w 577"/>
                  <a:gd name="T51" fmla="*/ 816 h 8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7" h="816">
                    <a:moveTo>
                      <a:pt x="159" y="0"/>
                    </a:moveTo>
                    <a:lnTo>
                      <a:pt x="419" y="0"/>
                    </a:lnTo>
                    <a:lnTo>
                      <a:pt x="577" y="816"/>
                    </a:lnTo>
                    <a:lnTo>
                      <a:pt x="385" y="816"/>
                    </a:lnTo>
                    <a:lnTo>
                      <a:pt x="353" y="662"/>
                    </a:lnTo>
                    <a:lnTo>
                      <a:pt x="289" y="662"/>
                    </a:lnTo>
                    <a:lnTo>
                      <a:pt x="289" y="521"/>
                    </a:lnTo>
                    <a:lnTo>
                      <a:pt x="353" y="521"/>
                    </a:lnTo>
                    <a:lnTo>
                      <a:pt x="289" y="159"/>
                    </a:lnTo>
                    <a:lnTo>
                      <a:pt x="241" y="521"/>
                    </a:lnTo>
                    <a:lnTo>
                      <a:pt x="289" y="521"/>
                    </a:lnTo>
                    <a:lnTo>
                      <a:pt x="289" y="662"/>
                    </a:lnTo>
                    <a:lnTo>
                      <a:pt x="223" y="662"/>
                    </a:lnTo>
                    <a:lnTo>
                      <a:pt x="193" y="816"/>
                    </a:lnTo>
                    <a:lnTo>
                      <a:pt x="0" y="816"/>
                    </a:lnTo>
                    <a:lnTo>
                      <a:pt x="159" y="0"/>
                    </a:lnTo>
                    <a:close/>
                  </a:path>
                </a:pathLst>
              </a:custGeom>
              <a:solidFill>
                <a:srgbClr val="000000"/>
              </a:solidFill>
              <a:ln w="9525">
                <a:noFill/>
                <a:round/>
                <a:headEnd/>
                <a:tailEnd/>
              </a:ln>
            </p:spPr>
            <p:txBody>
              <a:bodyPr/>
              <a:lstStyle/>
              <a:p>
                <a:endParaRPr lang="en-GB"/>
              </a:p>
            </p:txBody>
          </p:sp>
          <p:sp>
            <p:nvSpPr>
              <p:cNvPr id="36954" name="Freeform 61"/>
              <p:cNvSpPr>
                <a:spLocks/>
              </p:cNvSpPr>
              <p:nvPr/>
            </p:nvSpPr>
            <p:spPr bwMode="auto">
              <a:xfrm>
                <a:off x="4041" y="3241"/>
                <a:ext cx="289" cy="409"/>
              </a:xfrm>
              <a:custGeom>
                <a:avLst/>
                <a:gdLst>
                  <a:gd name="T0" fmla="*/ 0 w 578"/>
                  <a:gd name="T1" fmla="*/ 0 h 818"/>
                  <a:gd name="T2" fmla="*/ 2 w 578"/>
                  <a:gd name="T3" fmla="*/ 0 h 818"/>
                  <a:gd name="T4" fmla="*/ 3 w 578"/>
                  <a:gd name="T5" fmla="*/ 3 h 818"/>
                  <a:gd name="T6" fmla="*/ 4 w 578"/>
                  <a:gd name="T7" fmla="*/ 0 h 818"/>
                  <a:gd name="T8" fmla="*/ 5 w 578"/>
                  <a:gd name="T9" fmla="*/ 0 h 818"/>
                  <a:gd name="T10" fmla="*/ 3 w 578"/>
                  <a:gd name="T11" fmla="*/ 4 h 818"/>
                  <a:gd name="T12" fmla="*/ 3 w 578"/>
                  <a:gd name="T13" fmla="*/ 7 h 818"/>
                  <a:gd name="T14" fmla="*/ 2 w 578"/>
                  <a:gd name="T15" fmla="*/ 7 h 818"/>
                  <a:gd name="T16" fmla="*/ 2 w 578"/>
                  <a:gd name="T17" fmla="*/ 4 h 818"/>
                  <a:gd name="T18" fmla="*/ 0 w 578"/>
                  <a:gd name="T19" fmla="*/ 0 h 8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8"/>
                  <a:gd name="T31" fmla="*/ 0 h 818"/>
                  <a:gd name="T32" fmla="*/ 578 w 578"/>
                  <a:gd name="T33" fmla="*/ 818 h 8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78" h="818">
                    <a:moveTo>
                      <a:pt x="0" y="0"/>
                    </a:moveTo>
                    <a:lnTo>
                      <a:pt x="173" y="0"/>
                    </a:lnTo>
                    <a:lnTo>
                      <a:pt x="287" y="283"/>
                    </a:lnTo>
                    <a:lnTo>
                      <a:pt x="401" y="0"/>
                    </a:lnTo>
                    <a:lnTo>
                      <a:pt x="578" y="0"/>
                    </a:lnTo>
                    <a:lnTo>
                      <a:pt x="385" y="480"/>
                    </a:lnTo>
                    <a:lnTo>
                      <a:pt x="385" y="818"/>
                    </a:lnTo>
                    <a:lnTo>
                      <a:pt x="191" y="818"/>
                    </a:lnTo>
                    <a:lnTo>
                      <a:pt x="191" y="480"/>
                    </a:lnTo>
                    <a:lnTo>
                      <a:pt x="0" y="0"/>
                    </a:lnTo>
                    <a:close/>
                  </a:path>
                </a:pathLst>
              </a:custGeom>
              <a:solidFill>
                <a:srgbClr val="000000"/>
              </a:solidFill>
              <a:ln w="9525">
                <a:noFill/>
                <a:round/>
                <a:headEnd/>
                <a:tailEnd/>
              </a:ln>
            </p:spPr>
            <p:txBody>
              <a:bodyPr/>
              <a:lstStyle/>
              <a:p>
                <a:endParaRPr lang="en-GB"/>
              </a:p>
            </p:txBody>
          </p:sp>
        </p:grpSp>
      </p:grpSp>
      <p:grpSp>
        <p:nvGrpSpPr>
          <p:cNvPr id="36869" name="Group 71"/>
          <p:cNvGrpSpPr>
            <a:grpSpLocks/>
          </p:cNvGrpSpPr>
          <p:nvPr/>
        </p:nvGrpSpPr>
        <p:grpSpPr bwMode="auto">
          <a:xfrm>
            <a:off x="7051675" y="1268413"/>
            <a:ext cx="1490663" cy="2520950"/>
            <a:chOff x="452" y="2073"/>
            <a:chExt cx="1017" cy="1588"/>
          </a:xfrm>
        </p:grpSpPr>
        <p:grpSp>
          <p:nvGrpSpPr>
            <p:cNvPr id="36874" name="Group 72"/>
            <p:cNvGrpSpPr>
              <a:grpSpLocks/>
            </p:cNvGrpSpPr>
            <p:nvPr/>
          </p:nvGrpSpPr>
          <p:grpSpPr bwMode="auto">
            <a:xfrm>
              <a:off x="452" y="2144"/>
              <a:ext cx="1017" cy="1450"/>
              <a:chOff x="452" y="2144"/>
              <a:chExt cx="1017" cy="1450"/>
            </a:xfrm>
          </p:grpSpPr>
          <p:grpSp>
            <p:nvGrpSpPr>
              <p:cNvPr id="36901" name="Group 73"/>
              <p:cNvGrpSpPr>
                <a:grpSpLocks/>
              </p:cNvGrpSpPr>
              <p:nvPr/>
            </p:nvGrpSpPr>
            <p:grpSpPr bwMode="auto">
              <a:xfrm>
                <a:off x="452" y="2144"/>
                <a:ext cx="1017" cy="436"/>
                <a:chOff x="452" y="2144"/>
                <a:chExt cx="1017" cy="436"/>
              </a:xfrm>
            </p:grpSpPr>
            <p:grpSp>
              <p:nvGrpSpPr>
                <p:cNvPr id="36932" name="Group 74"/>
                <p:cNvGrpSpPr>
                  <a:grpSpLocks/>
                </p:cNvGrpSpPr>
                <p:nvPr/>
              </p:nvGrpSpPr>
              <p:grpSpPr bwMode="auto">
                <a:xfrm>
                  <a:off x="452" y="2144"/>
                  <a:ext cx="189" cy="433"/>
                  <a:chOff x="452" y="2144"/>
                  <a:chExt cx="189" cy="433"/>
                </a:xfrm>
              </p:grpSpPr>
              <p:grpSp>
                <p:nvGrpSpPr>
                  <p:cNvPr id="36940" name="Group 75"/>
                  <p:cNvGrpSpPr>
                    <a:grpSpLocks/>
                  </p:cNvGrpSpPr>
                  <p:nvPr/>
                </p:nvGrpSpPr>
                <p:grpSpPr bwMode="auto">
                  <a:xfrm>
                    <a:off x="493" y="2159"/>
                    <a:ext cx="143" cy="404"/>
                    <a:chOff x="493" y="2159"/>
                    <a:chExt cx="143" cy="404"/>
                  </a:xfrm>
                </p:grpSpPr>
                <p:sp>
                  <p:nvSpPr>
                    <p:cNvPr id="36942" name="Freeform 76"/>
                    <p:cNvSpPr>
                      <a:spLocks/>
                    </p:cNvSpPr>
                    <p:nvPr/>
                  </p:nvSpPr>
                  <p:spPr bwMode="auto">
                    <a:xfrm>
                      <a:off x="493" y="2159"/>
                      <a:ext cx="139" cy="397"/>
                    </a:xfrm>
                    <a:custGeom>
                      <a:avLst/>
                      <a:gdLst>
                        <a:gd name="T0" fmla="*/ 88 w 150"/>
                        <a:gd name="T1" fmla="*/ 0 h 424"/>
                        <a:gd name="T2" fmla="*/ 0 w 150"/>
                        <a:gd name="T3" fmla="*/ 133 h 424"/>
                        <a:gd name="T4" fmla="*/ 88 w 150"/>
                        <a:gd name="T5" fmla="*/ 268 h 424"/>
                        <a:gd name="T6" fmla="*/ 88 w 150"/>
                        <a:gd name="T7" fmla="*/ 134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43" name="Arc 77"/>
                    <p:cNvSpPr>
                      <a:spLocks/>
                    </p:cNvSpPr>
                    <p:nvPr/>
                  </p:nvSpPr>
                  <p:spPr bwMode="auto">
                    <a:xfrm>
                      <a:off x="496" y="2163"/>
                      <a:ext cx="137" cy="391"/>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3" y="-1"/>
                          </a:cubicBezTo>
                        </a:path>
                        <a:path w="21600" h="43198" stroke="0" extrusionOk="0">
                          <a:moveTo>
                            <a:pt x="21442" y="43198"/>
                          </a:moveTo>
                          <a:cubicBezTo>
                            <a:pt x="9575" y="43112"/>
                            <a:pt x="0" y="33467"/>
                            <a:pt x="0" y="21599"/>
                          </a:cubicBezTo>
                          <a:cubicBezTo>
                            <a:pt x="-1" y="9730"/>
                            <a:pt x="9575" y="85"/>
                            <a:pt x="21443"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44" name="Line 78"/>
                    <p:cNvSpPr>
                      <a:spLocks noChangeShapeType="1"/>
                    </p:cNvSpPr>
                    <p:nvPr/>
                  </p:nvSpPr>
                  <p:spPr bwMode="auto">
                    <a:xfrm>
                      <a:off x="635" y="2357"/>
                      <a:ext cx="1" cy="206"/>
                    </a:xfrm>
                    <a:prstGeom prst="line">
                      <a:avLst/>
                    </a:prstGeom>
                    <a:noFill/>
                    <a:ln w="11113">
                      <a:solidFill>
                        <a:srgbClr val="000000"/>
                      </a:solidFill>
                      <a:round/>
                      <a:headEnd/>
                      <a:tailEnd/>
                    </a:ln>
                  </p:spPr>
                  <p:txBody>
                    <a:bodyPr/>
                    <a:lstStyle/>
                    <a:p>
                      <a:endParaRPr lang="en-GB"/>
                    </a:p>
                  </p:txBody>
                </p:sp>
                <p:sp>
                  <p:nvSpPr>
                    <p:cNvPr id="36945" name="Line 79"/>
                    <p:cNvSpPr>
                      <a:spLocks noChangeShapeType="1"/>
                    </p:cNvSpPr>
                    <p:nvPr/>
                  </p:nvSpPr>
                  <p:spPr bwMode="auto">
                    <a:xfrm flipV="1">
                      <a:off x="635" y="2159"/>
                      <a:ext cx="1" cy="206"/>
                    </a:xfrm>
                    <a:prstGeom prst="line">
                      <a:avLst/>
                    </a:prstGeom>
                    <a:noFill/>
                    <a:ln w="11113">
                      <a:solidFill>
                        <a:srgbClr val="000000"/>
                      </a:solidFill>
                      <a:round/>
                      <a:headEnd/>
                      <a:tailEnd/>
                    </a:ln>
                  </p:spPr>
                  <p:txBody>
                    <a:bodyPr/>
                    <a:lstStyle/>
                    <a:p>
                      <a:endParaRPr lang="en-GB"/>
                    </a:p>
                  </p:txBody>
                </p:sp>
              </p:grpSp>
              <p:sp>
                <p:nvSpPr>
                  <p:cNvPr id="36941" name="Freeform 80"/>
                  <p:cNvSpPr>
                    <a:spLocks/>
                  </p:cNvSpPr>
                  <p:nvPr/>
                </p:nvSpPr>
                <p:spPr bwMode="auto">
                  <a:xfrm>
                    <a:off x="452" y="2144"/>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2"/>
                        </a:lnTo>
                        <a:lnTo>
                          <a:pt x="65" y="23"/>
                        </a:lnTo>
                        <a:lnTo>
                          <a:pt x="84" y="34"/>
                        </a:lnTo>
                        <a:lnTo>
                          <a:pt x="106" y="49"/>
                        </a:lnTo>
                        <a:lnTo>
                          <a:pt x="125" y="66"/>
                        </a:lnTo>
                        <a:lnTo>
                          <a:pt x="140" y="83"/>
                        </a:lnTo>
                        <a:lnTo>
                          <a:pt x="157" y="101"/>
                        </a:lnTo>
                        <a:lnTo>
                          <a:pt x="166" y="118"/>
                        </a:lnTo>
                        <a:lnTo>
                          <a:pt x="177" y="141"/>
                        </a:lnTo>
                        <a:lnTo>
                          <a:pt x="188" y="163"/>
                        </a:lnTo>
                        <a:lnTo>
                          <a:pt x="199" y="189"/>
                        </a:lnTo>
                        <a:lnTo>
                          <a:pt x="207" y="212"/>
                        </a:lnTo>
                        <a:lnTo>
                          <a:pt x="216" y="234"/>
                        </a:lnTo>
                        <a:lnTo>
                          <a:pt x="278" y="518"/>
                        </a:lnTo>
                        <a:lnTo>
                          <a:pt x="300" y="636"/>
                        </a:lnTo>
                        <a:lnTo>
                          <a:pt x="315" y="715"/>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33" name="Group 81"/>
                <p:cNvGrpSpPr>
                  <a:grpSpLocks/>
                </p:cNvGrpSpPr>
                <p:nvPr/>
              </p:nvGrpSpPr>
              <p:grpSpPr bwMode="auto">
                <a:xfrm>
                  <a:off x="1281" y="2147"/>
                  <a:ext cx="188" cy="433"/>
                  <a:chOff x="1281" y="2147"/>
                  <a:chExt cx="188" cy="433"/>
                </a:xfrm>
              </p:grpSpPr>
              <p:grpSp>
                <p:nvGrpSpPr>
                  <p:cNvPr id="36934" name="Group 82"/>
                  <p:cNvGrpSpPr>
                    <a:grpSpLocks/>
                  </p:cNvGrpSpPr>
                  <p:nvPr/>
                </p:nvGrpSpPr>
                <p:grpSpPr bwMode="auto">
                  <a:xfrm>
                    <a:off x="1287" y="2162"/>
                    <a:ext cx="140" cy="404"/>
                    <a:chOff x="1287" y="2162"/>
                    <a:chExt cx="140" cy="404"/>
                  </a:xfrm>
                </p:grpSpPr>
                <p:sp>
                  <p:nvSpPr>
                    <p:cNvPr id="36936" name="Freeform 83"/>
                    <p:cNvSpPr>
                      <a:spLocks/>
                    </p:cNvSpPr>
                    <p:nvPr/>
                  </p:nvSpPr>
                  <p:spPr bwMode="auto">
                    <a:xfrm>
                      <a:off x="1287" y="2162"/>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37" name="Arc 84"/>
                    <p:cNvSpPr>
                      <a:spLocks/>
                    </p:cNvSpPr>
                    <p:nvPr/>
                  </p:nvSpPr>
                  <p:spPr bwMode="auto">
                    <a:xfrm>
                      <a:off x="1287" y="2165"/>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38" name="Line 85"/>
                    <p:cNvSpPr>
                      <a:spLocks noChangeShapeType="1"/>
                    </p:cNvSpPr>
                    <p:nvPr/>
                  </p:nvSpPr>
                  <p:spPr bwMode="auto">
                    <a:xfrm flipV="1">
                      <a:off x="1290" y="2162"/>
                      <a:ext cx="1" cy="206"/>
                    </a:xfrm>
                    <a:prstGeom prst="line">
                      <a:avLst/>
                    </a:prstGeom>
                    <a:noFill/>
                    <a:ln w="11113">
                      <a:solidFill>
                        <a:srgbClr val="000000"/>
                      </a:solidFill>
                      <a:round/>
                      <a:headEnd/>
                      <a:tailEnd/>
                    </a:ln>
                  </p:spPr>
                  <p:txBody>
                    <a:bodyPr/>
                    <a:lstStyle/>
                    <a:p>
                      <a:endParaRPr lang="en-GB"/>
                    </a:p>
                  </p:txBody>
                </p:sp>
                <p:sp>
                  <p:nvSpPr>
                    <p:cNvPr id="36939" name="Line 86"/>
                    <p:cNvSpPr>
                      <a:spLocks noChangeShapeType="1"/>
                    </p:cNvSpPr>
                    <p:nvPr/>
                  </p:nvSpPr>
                  <p:spPr bwMode="auto">
                    <a:xfrm>
                      <a:off x="1290" y="2360"/>
                      <a:ext cx="1" cy="206"/>
                    </a:xfrm>
                    <a:prstGeom prst="line">
                      <a:avLst/>
                    </a:prstGeom>
                    <a:noFill/>
                    <a:ln w="11113">
                      <a:solidFill>
                        <a:srgbClr val="000000"/>
                      </a:solidFill>
                      <a:round/>
                      <a:headEnd/>
                      <a:tailEnd/>
                    </a:ln>
                  </p:spPr>
                  <p:txBody>
                    <a:bodyPr/>
                    <a:lstStyle/>
                    <a:p>
                      <a:endParaRPr lang="en-GB"/>
                    </a:p>
                  </p:txBody>
                </p:sp>
              </p:grpSp>
              <p:sp>
                <p:nvSpPr>
                  <p:cNvPr id="36935" name="Freeform 87"/>
                  <p:cNvSpPr>
                    <a:spLocks/>
                  </p:cNvSpPr>
                  <p:nvPr/>
                </p:nvSpPr>
                <p:spPr bwMode="auto">
                  <a:xfrm>
                    <a:off x="1281" y="2147"/>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1"/>
                        </a:lnTo>
                        <a:lnTo>
                          <a:pt x="311" y="22"/>
                        </a:lnTo>
                        <a:lnTo>
                          <a:pt x="293" y="34"/>
                        </a:lnTo>
                        <a:lnTo>
                          <a:pt x="270" y="49"/>
                        </a:lnTo>
                        <a:lnTo>
                          <a:pt x="252" y="65"/>
                        </a:lnTo>
                        <a:lnTo>
                          <a:pt x="237" y="82"/>
                        </a:lnTo>
                        <a:lnTo>
                          <a:pt x="220" y="101"/>
                        </a:lnTo>
                        <a:lnTo>
                          <a:pt x="210" y="118"/>
                        </a:lnTo>
                        <a:lnTo>
                          <a:pt x="199" y="140"/>
                        </a:lnTo>
                        <a:lnTo>
                          <a:pt x="188" y="163"/>
                        </a:lnTo>
                        <a:lnTo>
                          <a:pt x="177" y="189"/>
                        </a:lnTo>
                        <a:lnTo>
                          <a:pt x="169" y="211"/>
                        </a:lnTo>
                        <a:lnTo>
                          <a:pt x="160" y="234"/>
                        </a:lnTo>
                        <a:lnTo>
                          <a:pt x="99" y="518"/>
                        </a:lnTo>
                        <a:lnTo>
                          <a:pt x="76" y="636"/>
                        </a:lnTo>
                        <a:lnTo>
                          <a:pt x="61" y="714"/>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2" name="Group 88"/>
              <p:cNvGrpSpPr>
                <a:grpSpLocks/>
              </p:cNvGrpSpPr>
              <p:nvPr/>
            </p:nvGrpSpPr>
            <p:grpSpPr bwMode="auto">
              <a:xfrm>
                <a:off x="452" y="3159"/>
                <a:ext cx="1017" cy="435"/>
                <a:chOff x="452" y="3159"/>
                <a:chExt cx="1017" cy="435"/>
              </a:xfrm>
            </p:grpSpPr>
            <p:grpSp>
              <p:nvGrpSpPr>
                <p:cNvPr id="36918" name="Group 89"/>
                <p:cNvGrpSpPr>
                  <a:grpSpLocks/>
                </p:cNvGrpSpPr>
                <p:nvPr/>
              </p:nvGrpSpPr>
              <p:grpSpPr bwMode="auto">
                <a:xfrm>
                  <a:off x="452" y="3159"/>
                  <a:ext cx="189" cy="432"/>
                  <a:chOff x="452" y="3159"/>
                  <a:chExt cx="189" cy="432"/>
                </a:xfrm>
              </p:grpSpPr>
              <p:grpSp>
                <p:nvGrpSpPr>
                  <p:cNvPr id="36926" name="Group 90"/>
                  <p:cNvGrpSpPr>
                    <a:grpSpLocks/>
                  </p:cNvGrpSpPr>
                  <p:nvPr/>
                </p:nvGrpSpPr>
                <p:grpSpPr bwMode="auto">
                  <a:xfrm>
                    <a:off x="493" y="3174"/>
                    <a:ext cx="143" cy="402"/>
                    <a:chOff x="493" y="3174"/>
                    <a:chExt cx="143" cy="402"/>
                  </a:xfrm>
                </p:grpSpPr>
                <p:sp>
                  <p:nvSpPr>
                    <p:cNvPr id="36928" name="Freeform 91"/>
                    <p:cNvSpPr>
                      <a:spLocks/>
                    </p:cNvSpPr>
                    <p:nvPr/>
                  </p:nvSpPr>
                  <p:spPr bwMode="auto">
                    <a:xfrm>
                      <a:off x="493" y="3174"/>
                      <a:ext cx="139" cy="396"/>
                    </a:xfrm>
                    <a:custGeom>
                      <a:avLst/>
                      <a:gdLst>
                        <a:gd name="T0" fmla="*/ 88 w 150"/>
                        <a:gd name="T1" fmla="*/ 0 h 423"/>
                        <a:gd name="T2" fmla="*/ 0 w 150"/>
                        <a:gd name="T3" fmla="*/ 133 h 423"/>
                        <a:gd name="T4" fmla="*/ 88 w 150"/>
                        <a:gd name="T5" fmla="*/ 267 h 423"/>
                        <a:gd name="T6" fmla="*/ 88 w 150"/>
                        <a:gd name="T7" fmla="*/ 133 h 423"/>
                        <a:gd name="T8" fmla="*/ 88 w 150"/>
                        <a:gd name="T9" fmla="*/ 0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149" y="0"/>
                          </a:moveTo>
                          <a:cubicBezTo>
                            <a:pt x="67" y="0"/>
                            <a:pt x="0" y="94"/>
                            <a:pt x="0" y="211"/>
                          </a:cubicBezTo>
                          <a:cubicBezTo>
                            <a:pt x="0" y="328"/>
                            <a:pt x="67" y="423"/>
                            <a:pt x="150" y="423"/>
                          </a:cubicBezTo>
                          <a:lnTo>
                            <a:pt x="150" y="211"/>
                          </a:lnTo>
                          <a:lnTo>
                            <a:pt x="149" y="0"/>
                          </a:lnTo>
                          <a:close/>
                        </a:path>
                      </a:pathLst>
                    </a:custGeom>
                    <a:noFill/>
                    <a:ln w="9525">
                      <a:noFill/>
                      <a:round/>
                      <a:headEnd/>
                      <a:tailEnd/>
                    </a:ln>
                  </p:spPr>
                  <p:txBody>
                    <a:bodyPr/>
                    <a:lstStyle/>
                    <a:p>
                      <a:endParaRPr lang="en-GB"/>
                    </a:p>
                  </p:txBody>
                </p:sp>
                <p:sp>
                  <p:nvSpPr>
                    <p:cNvPr id="36929" name="Arc 92"/>
                    <p:cNvSpPr>
                      <a:spLocks/>
                    </p:cNvSpPr>
                    <p:nvPr/>
                  </p:nvSpPr>
                  <p:spPr bwMode="auto">
                    <a:xfrm>
                      <a:off x="496" y="3177"/>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30" name="Line 93"/>
                    <p:cNvSpPr>
                      <a:spLocks noChangeShapeType="1"/>
                    </p:cNvSpPr>
                    <p:nvPr/>
                  </p:nvSpPr>
                  <p:spPr bwMode="auto">
                    <a:xfrm>
                      <a:off x="635" y="3372"/>
                      <a:ext cx="1" cy="204"/>
                    </a:xfrm>
                    <a:prstGeom prst="line">
                      <a:avLst/>
                    </a:prstGeom>
                    <a:noFill/>
                    <a:ln w="11113">
                      <a:solidFill>
                        <a:srgbClr val="000000"/>
                      </a:solidFill>
                      <a:round/>
                      <a:headEnd/>
                      <a:tailEnd/>
                    </a:ln>
                  </p:spPr>
                  <p:txBody>
                    <a:bodyPr/>
                    <a:lstStyle/>
                    <a:p>
                      <a:endParaRPr lang="en-GB"/>
                    </a:p>
                  </p:txBody>
                </p:sp>
                <p:sp>
                  <p:nvSpPr>
                    <p:cNvPr id="36931" name="Line 94"/>
                    <p:cNvSpPr>
                      <a:spLocks noChangeShapeType="1"/>
                    </p:cNvSpPr>
                    <p:nvPr/>
                  </p:nvSpPr>
                  <p:spPr bwMode="auto">
                    <a:xfrm flipV="1">
                      <a:off x="635" y="3174"/>
                      <a:ext cx="1" cy="205"/>
                    </a:xfrm>
                    <a:prstGeom prst="line">
                      <a:avLst/>
                    </a:prstGeom>
                    <a:noFill/>
                    <a:ln w="11113">
                      <a:solidFill>
                        <a:srgbClr val="000000"/>
                      </a:solidFill>
                      <a:round/>
                      <a:headEnd/>
                      <a:tailEnd/>
                    </a:ln>
                  </p:spPr>
                  <p:txBody>
                    <a:bodyPr/>
                    <a:lstStyle/>
                    <a:p>
                      <a:endParaRPr lang="en-GB"/>
                    </a:p>
                  </p:txBody>
                </p:sp>
              </p:grpSp>
              <p:sp>
                <p:nvSpPr>
                  <p:cNvPr id="36927" name="Freeform 95"/>
                  <p:cNvSpPr>
                    <a:spLocks/>
                  </p:cNvSpPr>
                  <p:nvPr/>
                </p:nvSpPr>
                <p:spPr bwMode="auto">
                  <a:xfrm>
                    <a:off x="452" y="3159"/>
                    <a:ext cx="189" cy="432"/>
                  </a:xfrm>
                  <a:custGeom>
                    <a:avLst/>
                    <a:gdLst>
                      <a:gd name="T0" fmla="*/ 3 w 377"/>
                      <a:gd name="T1" fmla="*/ 0 h 864"/>
                      <a:gd name="T2" fmla="*/ 0 w 377"/>
                      <a:gd name="T3" fmla="*/ 0 h 864"/>
                      <a:gd name="T4" fmla="*/ 1 w 377"/>
                      <a:gd name="T5" fmla="*/ 1 h 864"/>
                      <a:gd name="T6" fmla="*/ 1 w 377"/>
                      <a:gd name="T7" fmla="*/ 1 h 864"/>
                      <a:gd name="T8" fmla="*/ 1 w 377"/>
                      <a:gd name="T9" fmla="*/ 1 h 864"/>
                      <a:gd name="T10" fmla="*/ 1 w 377"/>
                      <a:gd name="T11" fmla="*/ 1 h 864"/>
                      <a:gd name="T12" fmla="*/ 1 w 377"/>
                      <a:gd name="T13" fmla="*/ 1 h 864"/>
                      <a:gd name="T14" fmla="*/ 2 w 377"/>
                      <a:gd name="T15" fmla="*/ 1 h 864"/>
                      <a:gd name="T16" fmla="*/ 2 w 377"/>
                      <a:gd name="T17" fmla="*/ 1 h 864"/>
                      <a:gd name="T18" fmla="*/ 2 w 377"/>
                      <a:gd name="T19" fmla="*/ 1 h 864"/>
                      <a:gd name="T20" fmla="*/ 2 w 377"/>
                      <a:gd name="T21" fmla="*/ 2 h 864"/>
                      <a:gd name="T22" fmla="*/ 2 w 377"/>
                      <a:gd name="T23" fmla="*/ 2 h 864"/>
                      <a:gd name="T24" fmla="*/ 2 w 377"/>
                      <a:gd name="T25" fmla="*/ 2 h 864"/>
                      <a:gd name="T26" fmla="*/ 2 w 377"/>
                      <a:gd name="T27" fmla="*/ 2 h 864"/>
                      <a:gd name="T28" fmla="*/ 2 w 377"/>
                      <a:gd name="T29" fmla="*/ 2 h 864"/>
                      <a:gd name="T30" fmla="*/ 3 w 377"/>
                      <a:gd name="T31" fmla="*/ 5 h 864"/>
                      <a:gd name="T32" fmla="*/ 3 w 377"/>
                      <a:gd name="T33" fmla="*/ 5 h 864"/>
                      <a:gd name="T34" fmla="*/ 3 w 377"/>
                      <a:gd name="T35" fmla="*/ 6 h 864"/>
                      <a:gd name="T36" fmla="*/ 3 w 377"/>
                      <a:gd name="T37" fmla="*/ 7 h 864"/>
                      <a:gd name="T38" fmla="*/ 3 w 377"/>
                      <a:gd name="T39" fmla="*/ 7 h 864"/>
                      <a:gd name="T40" fmla="*/ 3 w 377"/>
                      <a:gd name="T41" fmla="*/ 7 h 864"/>
                      <a:gd name="T42" fmla="*/ 3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73" y="0"/>
                        </a:moveTo>
                        <a:lnTo>
                          <a:pt x="0" y="0"/>
                        </a:lnTo>
                        <a:lnTo>
                          <a:pt x="43" y="11"/>
                        </a:lnTo>
                        <a:lnTo>
                          <a:pt x="65" y="22"/>
                        </a:lnTo>
                        <a:lnTo>
                          <a:pt x="84" y="34"/>
                        </a:lnTo>
                        <a:lnTo>
                          <a:pt x="106" y="48"/>
                        </a:lnTo>
                        <a:lnTo>
                          <a:pt x="125" y="65"/>
                        </a:lnTo>
                        <a:lnTo>
                          <a:pt x="140" y="82"/>
                        </a:lnTo>
                        <a:lnTo>
                          <a:pt x="157" y="99"/>
                        </a:lnTo>
                        <a:lnTo>
                          <a:pt x="166" y="116"/>
                        </a:lnTo>
                        <a:lnTo>
                          <a:pt x="177" y="138"/>
                        </a:lnTo>
                        <a:lnTo>
                          <a:pt x="188" y="161"/>
                        </a:lnTo>
                        <a:lnTo>
                          <a:pt x="199" y="187"/>
                        </a:lnTo>
                        <a:lnTo>
                          <a:pt x="207" y="209"/>
                        </a:lnTo>
                        <a:lnTo>
                          <a:pt x="216" y="232"/>
                        </a:lnTo>
                        <a:lnTo>
                          <a:pt x="278" y="518"/>
                        </a:lnTo>
                        <a:lnTo>
                          <a:pt x="300" y="636"/>
                        </a:lnTo>
                        <a:lnTo>
                          <a:pt x="315" y="712"/>
                        </a:lnTo>
                        <a:lnTo>
                          <a:pt x="334" y="791"/>
                        </a:lnTo>
                        <a:lnTo>
                          <a:pt x="362" y="864"/>
                        </a:lnTo>
                        <a:lnTo>
                          <a:pt x="377" y="864"/>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19" name="Group 96"/>
                <p:cNvGrpSpPr>
                  <a:grpSpLocks/>
                </p:cNvGrpSpPr>
                <p:nvPr/>
              </p:nvGrpSpPr>
              <p:grpSpPr bwMode="auto">
                <a:xfrm>
                  <a:off x="1281" y="3162"/>
                  <a:ext cx="188" cy="432"/>
                  <a:chOff x="1281" y="3162"/>
                  <a:chExt cx="188" cy="432"/>
                </a:xfrm>
              </p:grpSpPr>
              <p:grpSp>
                <p:nvGrpSpPr>
                  <p:cNvPr id="36920" name="Group 97"/>
                  <p:cNvGrpSpPr>
                    <a:grpSpLocks/>
                  </p:cNvGrpSpPr>
                  <p:nvPr/>
                </p:nvGrpSpPr>
                <p:grpSpPr bwMode="auto">
                  <a:xfrm>
                    <a:off x="1287" y="3177"/>
                    <a:ext cx="140" cy="402"/>
                    <a:chOff x="1287" y="3177"/>
                    <a:chExt cx="140" cy="402"/>
                  </a:xfrm>
                </p:grpSpPr>
                <p:sp>
                  <p:nvSpPr>
                    <p:cNvPr id="36922" name="Freeform 98"/>
                    <p:cNvSpPr>
                      <a:spLocks/>
                    </p:cNvSpPr>
                    <p:nvPr/>
                  </p:nvSpPr>
                  <p:spPr bwMode="auto">
                    <a:xfrm>
                      <a:off x="1287" y="3177"/>
                      <a:ext cx="140" cy="396"/>
                    </a:xfrm>
                    <a:custGeom>
                      <a:avLst/>
                      <a:gdLst>
                        <a:gd name="T0" fmla="*/ 0 w 150"/>
                        <a:gd name="T1" fmla="*/ 266 h 423"/>
                        <a:gd name="T2" fmla="*/ 92 w 150"/>
                        <a:gd name="T3" fmla="*/ 133 h 423"/>
                        <a:gd name="T4" fmla="*/ 0 w 150"/>
                        <a:gd name="T5" fmla="*/ 0 h 423"/>
                        <a:gd name="T6" fmla="*/ 0 w 150"/>
                        <a:gd name="T7" fmla="*/ 133 h 423"/>
                        <a:gd name="T8" fmla="*/ 0 w 150"/>
                        <a:gd name="T9" fmla="*/ 266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0" y="422"/>
                          </a:moveTo>
                          <a:cubicBezTo>
                            <a:pt x="82" y="423"/>
                            <a:pt x="150" y="328"/>
                            <a:pt x="150" y="211"/>
                          </a:cubicBezTo>
                          <a:cubicBezTo>
                            <a:pt x="150" y="94"/>
                            <a:pt x="82" y="0"/>
                            <a:pt x="0" y="0"/>
                          </a:cubicBezTo>
                          <a:lnTo>
                            <a:pt x="0" y="211"/>
                          </a:lnTo>
                          <a:lnTo>
                            <a:pt x="0" y="422"/>
                          </a:lnTo>
                          <a:close/>
                        </a:path>
                      </a:pathLst>
                    </a:custGeom>
                    <a:noFill/>
                    <a:ln w="9525">
                      <a:noFill/>
                      <a:round/>
                      <a:headEnd/>
                      <a:tailEnd/>
                    </a:ln>
                  </p:spPr>
                  <p:txBody>
                    <a:bodyPr/>
                    <a:lstStyle/>
                    <a:p>
                      <a:endParaRPr lang="en-GB"/>
                    </a:p>
                  </p:txBody>
                </p:sp>
                <p:sp>
                  <p:nvSpPr>
                    <p:cNvPr id="36923" name="Arc 99"/>
                    <p:cNvSpPr>
                      <a:spLocks/>
                    </p:cNvSpPr>
                    <p:nvPr/>
                  </p:nvSpPr>
                  <p:spPr bwMode="auto">
                    <a:xfrm>
                      <a:off x="1287" y="3180"/>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24" name="Line 100"/>
                    <p:cNvSpPr>
                      <a:spLocks noChangeShapeType="1"/>
                    </p:cNvSpPr>
                    <p:nvPr/>
                  </p:nvSpPr>
                  <p:spPr bwMode="auto">
                    <a:xfrm flipV="1">
                      <a:off x="1290" y="3177"/>
                      <a:ext cx="1" cy="205"/>
                    </a:xfrm>
                    <a:prstGeom prst="line">
                      <a:avLst/>
                    </a:prstGeom>
                    <a:noFill/>
                    <a:ln w="11113">
                      <a:solidFill>
                        <a:srgbClr val="000000"/>
                      </a:solidFill>
                      <a:round/>
                      <a:headEnd/>
                      <a:tailEnd/>
                    </a:ln>
                  </p:spPr>
                  <p:txBody>
                    <a:bodyPr/>
                    <a:lstStyle/>
                    <a:p>
                      <a:endParaRPr lang="en-GB"/>
                    </a:p>
                  </p:txBody>
                </p:sp>
                <p:sp>
                  <p:nvSpPr>
                    <p:cNvPr id="36925" name="Line 101"/>
                    <p:cNvSpPr>
                      <a:spLocks noChangeShapeType="1"/>
                    </p:cNvSpPr>
                    <p:nvPr/>
                  </p:nvSpPr>
                  <p:spPr bwMode="auto">
                    <a:xfrm>
                      <a:off x="1290" y="3374"/>
                      <a:ext cx="1" cy="205"/>
                    </a:xfrm>
                    <a:prstGeom prst="line">
                      <a:avLst/>
                    </a:prstGeom>
                    <a:noFill/>
                    <a:ln w="11113">
                      <a:solidFill>
                        <a:srgbClr val="000000"/>
                      </a:solidFill>
                      <a:round/>
                      <a:headEnd/>
                      <a:tailEnd/>
                    </a:ln>
                  </p:spPr>
                  <p:txBody>
                    <a:bodyPr/>
                    <a:lstStyle/>
                    <a:p>
                      <a:endParaRPr lang="en-GB"/>
                    </a:p>
                  </p:txBody>
                </p:sp>
              </p:grpSp>
              <p:sp>
                <p:nvSpPr>
                  <p:cNvPr id="36921" name="Freeform 102"/>
                  <p:cNvSpPr>
                    <a:spLocks/>
                  </p:cNvSpPr>
                  <p:nvPr/>
                </p:nvSpPr>
                <p:spPr bwMode="auto">
                  <a:xfrm>
                    <a:off x="1281" y="3162"/>
                    <a:ext cx="188" cy="432"/>
                  </a:xfrm>
                  <a:custGeom>
                    <a:avLst/>
                    <a:gdLst>
                      <a:gd name="T0" fmla="*/ 0 w 377"/>
                      <a:gd name="T1" fmla="*/ 0 h 864"/>
                      <a:gd name="T2" fmla="*/ 2 w 377"/>
                      <a:gd name="T3" fmla="*/ 0 h 864"/>
                      <a:gd name="T4" fmla="*/ 2 w 377"/>
                      <a:gd name="T5" fmla="*/ 1 h 864"/>
                      <a:gd name="T6" fmla="*/ 2 w 377"/>
                      <a:gd name="T7" fmla="*/ 1 h 864"/>
                      <a:gd name="T8" fmla="*/ 2 w 377"/>
                      <a:gd name="T9" fmla="*/ 1 h 864"/>
                      <a:gd name="T10" fmla="*/ 2 w 377"/>
                      <a:gd name="T11" fmla="*/ 1 h 864"/>
                      <a:gd name="T12" fmla="*/ 1 w 377"/>
                      <a:gd name="T13" fmla="*/ 1 h 864"/>
                      <a:gd name="T14" fmla="*/ 1 w 377"/>
                      <a:gd name="T15" fmla="*/ 1 h 864"/>
                      <a:gd name="T16" fmla="*/ 1 w 377"/>
                      <a:gd name="T17" fmla="*/ 1 h 864"/>
                      <a:gd name="T18" fmla="*/ 1 w 377"/>
                      <a:gd name="T19" fmla="*/ 1 h 864"/>
                      <a:gd name="T20" fmla="*/ 1 w 377"/>
                      <a:gd name="T21" fmla="*/ 2 h 864"/>
                      <a:gd name="T22" fmla="*/ 1 w 377"/>
                      <a:gd name="T23" fmla="*/ 2 h 864"/>
                      <a:gd name="T24" fmla="*/ 1 w 377"/>
                      <a:gd name="T25" fmla="*/ 2 h 864"/>
                      <a:gd name="T26" fmla="*/ 1 w 377"/>
                      <a:gd name="T27" fmla="*/ 2 h 864"/>
                      <a:gd name="T28" fmla="*/ 1 w 377"/>
                      <a:gd name="T29" fmla="*/ 2 h 864"/>
                      <a:gd name="T30" fmla="*/ 0 w 377"/>
                      <a:gd name="T31" fmla="*/ 5 h 864"/>
                      <a:gd name="T32" fmla="*/ 0 w 377"/>
                      <a:gd name="T33" fmla="*/ 5 h 864"/>
                      <a:gd name="T34" fmla="*/ 0 w 377"/>
                      <a:gd name="T35" fmla="*/ 6 h 864"/>
                      <a:gd name="T36" fmla="*/ 0 w 377"/>
                      <a:gd name="T37" fmla="*/ 7 h 864"/>
                      <a:gd name="T38" fmla="*/ 0 w 377"/>
                      <a:gd name="T39" fmla="*/ 7 h 864"/>
                      <a:gd name="T40" fmla="*/ 0 w 377"/>
                      <a:gd name="T41" fmla="*/ 7 h 864"/>
                      <a:gd name="T42" fmla="*/ 0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 y="0"/>
                        </a:moveTo>
                        <a:lnTo>
                          <a:pt x="377" y="0"/>
                        </a:lnTo>
                        <a:lnTo>
                          <a:pt x="334" y="12"/>
                        </a:lnTo>
                        <a:lnTo>
                          <a:pt x="311" y="23"/>
                        </a:lnTo>
                        <a:lnTo>
                          <a:pt x="293" y="34"/>
                        </a:lnTo>
                        <a:lnTo>
                          <a:pt x="270" y="49"/>
                        </a:lnTo>
                        <a:lnTo>
                          <a:pt x="252" y="66"/>
                        </a:lnTo>
                        <a:lnTo>
                          <a:pt x="237" y="83"/>
                        </a:lnTo>
                        <a:lnTo>
                          <a:pt x="220" y="100"/>
                        </a:lnTo>
                        <a:lnTo>
                          <a:pt x="210" y="116"/>
                        </a:lnTo>
                        <a:lnTo>
                          <a:pt x="199" y="139"/>
                        </a:lnTo>
                        <a:lnTo>
                          <a:pt x="188" y="161"/>
                        </a:lnTo>
                        <a:lnTo>
                          <a:pt x="177" y="187"/>
                        </a:lnTo>
                        <a:lnTo>
                          <a:pt x="169" y="210"/>
                        </a:lnTo>
                        <a:lnTo>
                          <a:pt x="160" y="232"/>
                        </a:lnTo>
                        <a:lnTo>
                          <a:pt x="99" y="518"/>
                        </a:lnTo>
                        <a:lnTo>
                          <a:pt x="76" y="636"/>
                        </a:lnTo>
                        <a:lnTo>
                          <a:pt x="61" y="713"/>
                        </a:lnTo>
                        <a:lnTo>
                          <a:pt x="43" y="791"/>
                        </a:lnTo>
                        <a:lnTo>
                          <a:pt x="15" y="864"/>
                        </a:lnTo>
                        <a:lnTo>
                          <a:pt x="0" y="864"/>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3" name="Group 103"/>
              <p:cNvGrpSpPr>
                <a:grpSpLocks/>
              </p:cNvGrpSpPr>
              <p:nvPr/>
            </p:nvGrpSpPr>
            <p:grpSpPr bwMode="auto">
              <a:xfrm>
                <a:off x="452" y="2650"/>
                <a:ext cx="1017" cy="436"/>
                <a:chOff x="452" y="2650"/>
                <a:chExt cx="1017" cy="436"/>
              </a:xfrm>
            </p:grpSpPr>
            <p:grpSp>
              <p:nvGrpSpPr>
                <p:cNvPr id="36904" name="Group 104"/>
                <p:cNvGrpSpPr>
                  <a:grpSpLocks/>
                </p:cNvGrpSpPr>
                <p:nvPr/>
              </p:nvGrpSpPr>
              <p:grpSpPr bwMode="auto">
                <a:xfrm>
                  <a:off x="452" y="2650"/>
                  <a:ext cx="189" cy="433"/>
                  <a:chOff x="452" y="2650"/>
                  <a:chExt cx="189" cy="433"/>
                </a:xfrm>
              </p:grpSpPr>
              <p:grpSp>
                <p:nvGrpSpPr>
                  <p:cNvPr id="36912" name="Group 105"/>
                  <p:cNvGrpSpPr>
                    <a:grpSpLocks/>
                  </p:cNvGrpSpPr>
                  <p:nvPr/>
                </p:nvGrpSpPr>
                <p:grpSpPr bwMode="auto">
                  <a:xfrm>
                    <a:off x="493" y="2665"/>
                    <a:ext cx="143" cy="404"/>
                    <a:chOff x="493" y="2665"/>
                    <a:chExt cx="143" cy="404"/>
                  </a:xfrm>
                </p:grpSpPr>
                <p:sp>
                  <p:nvSpPr>
                    <p:cNvPr id="36914" name="Freeform 106"/>
                    <p:cNvSpPr>
                      <a:spLocks/>
                    </p:cNvSpPr>
                    <p:nvPr/>
                  </p:nvSpPr>
                  <p:spPr bwMode="auto">
                    <a:xfrm>
                      <a:off x="493" y="2665"/>
                      <a:ext cx="139" cy="396"/>
                    </a:xfrm>
                    <a:custGeom>
                      <a:avLst/>
                      <a:gdLst>
                        <a:gd name="T0" fmla="*/ 88 w 150"/>
                        <a:gd name="T1" fmla="*/ 0 h 424"/>
                        <a:gd name="T2" fmla="*/ 0 w 150"/>
                        <a:gd name="T3" fmla="*/ 131 h 424"/>
                        <a:gd name="T4" fmla="*/ 88 w 150"/>
                        <a:gd name="T5" fmla="*/ 263 h 424"/>
                        <a:gd name="T6" fmla="*/ 88 w 150"/>
                        <a:gd name="T7" fmla="*/ 132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15" name="Arc 107"/>
                    <p:cNvSpPr>
                      <a:spLocks/>
                    </p:cNvSpPr>
                    <p:nvPr/>
                  </p:nvSpPr>
                  <p:spPr bwMode="auto">
                    <a:xfrm>
                      <a:off x="496" y="2668"/>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16" name="Line 108"/>
                    <p:cNvSpPr>
                      <a:spLocks noChangeShapeType="1"/>
                    </p:cNvSpPr>
                    <p:nvPr/>
                  </p:nvSpPr>
                  <p:spPr bwMode="auto">
                    <a:xfrm>
                      <a:off x="635" y="2863"/>
                      <a:ext cx="1" cy="206"/>
                    </a:xfrm>
                    <a:prstGeom prst="line">
                      <a:avLst/>
                    </a:prstGeom>
                    <a:noFill/>
                    <a:ln w="11113">
                      <a:solidFill>
                        <a:srgbClr val="000000"/>
                      </a:solidFill>
                      <a:round/>
                      <a:headEnd/>
                      <a:tailEnd/>
                    </a:ln>
                  </p:spPr>
                  <p:txBody>
                    <a:bodyPr/>
                    <a:lstStyle/>
                    <a:p>
                      <a:endParaRPr lang="en-GB"/>
                    </a:p>
                  </p:txBody>
                </p:sp>
                <p:sp>
                  <p:nvSpPr>
                    <p:cNvPr id="36917" name="Line 109"/>
                    <p:cNvSpPr>
                      <a:spLocks noChangeShapeType="1"/>
                    </p:cNvSpPr>
                    <p:nvPr/>
                  </p:nvSpPr>
                  <p:spPr bwMode="auto">
                    <a:xfrm flipV="1">
                      <a:off x="635" y="2665"/>
                      <a:ext cx="1" cy="206"/>
                    </a:xfrm>
                    <a:prstGeom prst="line">
                      <a:avLst/>
                    </a:prstGeom>
                    <a:noFill/>
                    <a:ln w="11113">
                      <a:solidFill>
                        <a:srgbClr val="000000"/>
                      </a:solidFill>
                      <a:round/>
                      <a:headEnd/>
                      <a:tailEnd/>
                    </a:ln>
                  </p:spPr>
                  <p:txBody>
                    <a:bodyPr/>
                    <a:lstStyle/>
                    <a:p>
                      <a:endParaRPr lang="en-GB"/>
                    </a:p>
                  </p:txBody>
                </p:sp>
              </p:grpSp>
              <p:sp>
                <p:nvSpPr>
                  <p:cNvPr id="36913" name="Freeform 110"/>
                  <p:cNvSpPr>
                    <a:spLocks/>
                  </p:cNvSpPr>
                  <p:nvPr/>
                </p:nvSpPr>
                <p:spPr bwMode="auto">
                  <a:xfrm>
                    <a:off x="452" y="2650"/>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1"/>
                        </a:lnTo>
                        <a:lnTo>
                          <a:pt x="65" y="22"/>
                        </a:lnTo>
                        <a:lnTo>
                          <a:pt x="84" y="34"/>
                        </a:lnTo>
                        <a:lnTo>
                          <a:pt x="106" y="48"/>
                        </a:lnTo>
                        <a:lnTo>
                          <a:pt x="125" y="65"/>
                        </a:lnTo>
                        <a:lnTo>
                          <a:pt x="140" y="82"/>
                        </a:lnTo>
                        <a:lnTo>
                          <a:pt x="157" y="101"/>
                        </a:lnTo>
                        <a:lnTo>
                          <a:pt x="166" y="118"/>
                        </a:lnTo>
                        <a:lnTo>
                          <a:pt x="177" y="140"/>
                        </a:lnTo>
                        <a:lnTo>
                          <a:pt x="188" y="163"/>
                        </a:lnTo>
                        <a:lnTo>
                          <a:pt x="199" y="189"/>
                        </a:lnTo>
                        <a:lnTo>
                          <a:pt x="207" y="211"/>
                        </a:lnTo>
                        <a:lnTo>
                          <a:pt x="216" y="234"/>
                        </a:lnTo>
                        <a:lnTo>
                          <a:pt x="278" y="518"/>
                        </a:lnTo>
                        <a:lnTo>
                          <a:pt x="300" y="636"/>
                        </a:lnTo>
                        <a:lnTo>
                          <a:pt x="315" y="714"/>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05" name="Group 111"/>
                <p:cNvGrpSpPr>
                  <a:grpSpLocks/>
                </p:cNvGrpSpPr>
                <p:nvPr/>
              </p:nvGrpSpPr>
              <p:grpSpPr bwMode="auto">
                <a:xfrm>
                  <a:off x="1281" y="2653"/>
                  <a:ext cx="188" cy="433"/>
                  <a:chOff x="1281" y="2653"/>
                  <a:chExt cx="188" cy="433"/>
                </a:xfrm>
              </p:grpSpPr>
              <p:grpSp>
                <p:nvGrpSpPr>
                  <p:cNvPr id="36906" name="Group 112"/>
                  <p:cNvGrpSpPr>
                    <a:grpSpLocks/>
                  </p:cNvGrpSpPr>
                  <p:nvPr/>
                </p:nvGrpSpPr>
                <p:grpSpPr bwMode="auto">
                  <a:xfrm>
                    <a:off x="1287" y="2668"/>
                    <a:ext cx="140" cy="404"/>
                    <a:chOff x="1287" y="2668"/>
                    <a:chExt cx="140" cy="404"/>
                  </a:xfrm>
                </p:grpSpPr>
                <p:sp>
                  <p:nvSpPr>
                    <p:cNvPr id="36908" name="Freeform 113"/>
                    <p:cNvSpPr>
                      <a:spLocks/>
                    </p:cNvSpPr>
                    <p:nvPr/>
                  </p:nvSpPr>
                  <p:spPr bwMode="auto">
                    <a:xfrm>
                      <a:off x="1287" y="2668"/>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09" name="Arc 114"/>
                    <p:cNvSpPr>
                      <a:spLocks/>
                    </p:cNvSpPr>
                    <p:nvPr/>
                  </p:nvSpPr>
                  <p:spPr bwMode="auto">
                    <a:xfrm>
                      <a:off x="1287" y="2671"/>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10" name="Line 115"/>
                    <p:cNvSpPr>
                      <a:spLocks noChangeShapeType="1"/>
                    </p:cNvSpPr>
                    <p:nvPr/>
                  </p:nvSpPr>
                  <p:spPr bwMode="auto">
                    <a:xfrm flipV="1">
                      <a:off x="1290" y="2668"/>
                      <a:ext cx="1" cy="205"/>
                    </a:xfrm>
                    <a:prstGeom prst="line">
                      <a:avLst/>
                    </a:prstGeom>
                    <a:noFill/>
                    <a:ln w="11113">
                      <a:solidFill>
                        <a:srgbClr val="000000"/>
                      </a:solidFill>
                      <a:round/>
                      <a:headEnd/>
                      <a:tailEnd/>
                    </a:ln>
                  </p:spPr>
                  <p:txBody>
                    <a:bodyPr/>
                    <a:lstStyle/>
                    <a:p>
                      <a:endParaRPr lang="en-GB"/>
                    </a:p>
                  </p:txBody>
                </p:sp>
                <p:sp>
                  <p:nvSpPr>
                    <p:cNvPr id="36911" name="Line 116"/>
                    <p:cNvSpPr>
                      <a:spLocks noChangeShapeType="1"/>
                    </p:cNvSpPr>
                    <p:nvPr/>
                  </p:nvSpPr>
                  <p:spPr bwMode="auto">
                    <a:xfrm>
                      <a:off x="1290" y="2866"/>
                      <a:ext cx="1" cy="206"/>
                    </a:xfrm>
                    <a:prstGeom prst="line">
                      <a:avLst/>
                    </a:prstGeom>
                    <a:noFill/>
                    <a:ln w="11113">
                      <a:solidFill>
                        <a:srgbClr val="000000"/>
                      </a:solidFill>
                      <a:round/>
                      <a:headEnd/>
                      <a:tailEnd/>
                    </a:ln>
                  </p:spPr>
                  <p:txBody>
                    <a:bodyPr/>
                    <a:lstStyle/>
                    <a:p>
                      <a:endParaRPr lang="en-GB"/>
                    </a:p>
                  </p:txBody>
                </p:sp>
              </p:grpSp>
              <p:sp>
                <p:nvSpPr>
                  <p:cNvPr id="36907" name="Freeform 117"/>
                  <p:cNvSpPr>
                    <a:spLocks/>
                  </p:cNvSpPr>
                  <p:nvPr/>
                </p:nvSpPr>
                <p:spPr bwMode="auto">
                  <a:xfrm>
                    <a:off x="1281" y="2653"/>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2"/>
                        </a:lnTo>
                        <a:lnTo>
                          <a:pt x="311" y="23"/>
                        </a:lnTo>
                        <a:lnTo>
                          <a:pt x="293" y="34"/>
                        </a:lnTo>
                        <a:lnTo>
                          <a:pt x="270" y="49"/>
                        </a:lnTo>
                        <a:lnTo>
                          <a:pt x="252" y="66"/>
                        </a:lnTo>
                        <a:lnTo>
                          <a:pt x="237" y="83"/>
                        </a:lnTo>
                        <a:lnTo>
                          <a:pt x="220" y="101"/>
                        </a:lnTo>
                        <a:lnTo>
                          <a:pt x="210" y="118"/>
                        </a:lnTo>
                        <a:lnTo>
                          <a:pt x="199" y="141"/>
                        </a:lnTo>
                        <a:lnTo>
                          <a:pt x="188" y="163"/>
                        </a:lnTo>
                        <a:lnTo>
                          <a:pt x="177" y="189"/>
                        </a:lnTo>
                        <a:lnTo>
                          <a:pt x="169" y="212"/>
                        </a:lnTo>
                        <a:lnTo>
                          <a:pt x="160" y="234"/>
                        </a:lnTo>
                        <a:lnTo>
                          <a:pt x="99" y="518"/>
                        </a:lnTo>
                        <a:lnTo>
                          <a:pt x="76" y="636"/>
                        </a:lnTo>
                        <a:lnTo>
                          <a:pt x="61" y="715"/>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sp>
          <p:nvSpPr>
            <p:cNvPr id="36875" name="Rectangle 121"/>
            <p:cNvSpPr>
              <a:spLocks noChangeArrowheads="1"/>
            </p:cNvSpPr>
            <p:nvPr/>
          </p:nvSpPr>
          <p:spPr bwMode="auto">
            <a:xfrm>
              <a:off x="627" y="2073"/>
              <a:ext cx="668" cy="1588"/>
            </a:xfrm>
            <a:prstGeom prst="rect">
              <a:avLst/>
            </a:prstGeom>
            <a:solidFill>
              <a:srgbClr val="FF8000"/>
            </a:solidFill>
            <a:ln w="11113">
              <a:solidFill>
                <a:srgbClr val="000000"/>
              </a:solidFill>
              <a:miter lim="800000"/>
              <a:headEnd/>
              <a:tailEnd/>
            </a:ln>
          </p:spPr>
          <p:txBody>
            <a:bodyPr/>
            <a:lstStyle/>
            <a:p>
              <a:endParaRPr lang="en-GB"/>
            </a:p>
          </p:txBody>
        </p:sp>
        <p:grpSp>
          <p:nvGrpSpPr>
            <p:cNvPr id="36876" name="Group 122"/>
            <p:cNvGrpSpPr>
              <a:grpSpLocks/>
            </p:cNvGrpSpPr>
            <p:nvPr/>
          </p:nvGrpSpPr>
          <p:grpSpPr bwMode="auto">
            <a:xfrm>
              <a:off x="716" y="2114"/>
              <a:ext cx="474" cy="1464"/>
              <a:chOff x="716" y="2114"/>
              <a:chExt cx="474" cy="1464"/>
            </a:xfrm>
          </p:grpSpPr>
          <p:grpSp>
            <p:nvGrpSpPr>
              <p:cNvPr id="36877" name="Group 123"/>
              <p:cNvGrpSpPr>
                <a:grpSpLocks/>
              </p:cNvGrpSpPr>
              <p:nvPr/>
            </p:nvGrpSpPr>
            <p:grpSpPr bwMode="auto">
              <a:xfrm>
                <a:off x="729" y="2114"/>
                <a:ext cx="461" cy="442"/>
                <a:chOff x="729" y="2114"/>
                <a:chExt cx="461" cy="442"/>
              </a:xfrm>
            </p:grpSpPr>
            <p:sp>
              <p:nvSpPr>
                <p:cNvPr id="36894" name="Freeform 124"/>
                <p:cNvSpPr>
                  <a:spLocks/>
                </p:cNvSpPr>
                <p:nvPr/>
              </p:nvSpPr>
              <p:spPr bwMode="auto">
                <a:xfrm>
                  <a:off x="729" y="2114"/>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8"/>
                      </a:moveTo>
                      <a:lnTo>
                        <a:pt x="2" y="262"/>
                      </a:lnTo>
                      <a:lnTo>
                        <a:pt x="9" y="234"/>
                      </a:lnTo>
                      <a:lnTo>
                        <a:pt x="21" y="210"/>
                      </a:lnTo>
                      <a:lnTo>
                        <a:pt x="36" y="186"/>
                      </a:lnTo>
                      <a:lnTo>
                        <a:pt x="49" y="167"/>
                      </a:lnTo>
                      <a:lnTo>
                        <a:pt x="64" y="148"/>
                      </a:lnTo>
                      <a:lnTo>
                        <a:pt x="82" y="128"/>
                      </a:lnTo>
                      <a:lnTo>
                        <a:pt x="106" y="107"/>
                      </a:lnTo>
                      <a:lnTo>
                        <a:pt x="136" y="88"/>
                      </a:lnTo>
                      <a:lnTo>
                        <a:pt x="174" y="68"/>
                      </a:lnTo>
                      <a:lnTo>
                        <a:pt x="209" y="51"/>
                      </a:lnTo>
                      <a:lnTo>
                        <a:pt x="252" y="36"/>
                      </a:lnTo>
                      <a:lnTo>
                        <a:pt x="291" y="23"/>
                      </a:lnTo>
                      <a:lnTo>
                        <a:pt x="338" y="14"/>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2"/>
                      </a:lnTo>
                      <a:lnTo>
                        <a:pt x="774" y="85"/>
                      </a:lnTo>
                      <a:lnTo>
                        <a:pt x="795" y="98"/>
                      </a:lnTo>
                      <a:lnTo>
                        <a:pt x="817" y="113"/>
                      </a:lnTo>
                      <a:lnTo>
                        <a:pt x="838" y="130"/>
                      </a:lnTo>
                      <a:lnTo>
                        <a:pt x="858" y="152"/>
                      </a:lnTo>
                      <a:lnTo>
                        <a:pt x="875" y="173"/>
                      </a:lnTo>
                      <a:lnTo>
                        <a:pt x="888" y="191"/>
                      </a:lnTo>
                      <a:lnTo>
                        <a:pt x="899" y="208"/>
                      </a:lnTo>
                      <a:lnTo>
                        <a:pt x="909" y="227"/>
                      </a:lnTo>
                      <a:lnTo>
                        <a:pt x="916" y="245"/>
                      </a:lnTo>
                      <a:lnTo>
                        <a:pt x="924" y="270"/>
                      </a:lnTo>
                      <a:lnTo>
                        <a:pt x="924" y="838"/>
                      </a:lnTo>
                      <a:lnTo>
                        <a:pt x="2" y="834"/>
                      </a:lnTo>
                      <a:lnTo>
                        <a:pt x="0" y="288"/>
                      </a:lnTo>
                      <a:close/>
                    </a:path>
                  </a:pathLst>
                </a:custGeom>
                <a:solidFill>
                  <a:srgbClr val="FFA040"/>
                </a:solidFill>
                <a:ln w="9525">
                  <a:noFill/>
                  <a:round/>
                  <a:headEnd/>
                  <a:tailEnd/>
                </a:ln>
              </p:spPr>
              <p:txBody>
                <a:bodyPr/>
                <a:lstStyle/>
                <a:p>
                  <a:endParaRPr lang="en-GB"/>
                </a:p>
              </p:txBody>
            </p:sp>
            <p:grpSp>
              <p:nvGrpSpPr>
                <p:cNvPr id="36895" name="Group 125"/>
                <p:cNvGrpSpPr>
                  <a:grpSpLocks/>
                </p:cNvGrpSpPr>
                <p:nvPr/>
              </p:nvGrpSpPr>
              <p:grpSpPr bwMode="auto">
                <a:xfrm>
                  <a:off x="729" y="2137"/>
                  <a:ext cx="461" cy="419"/>
                  <a:chOff x="729" y="2137"/>
                  <a:chExt cx="461" cy="419"/>
                </a:xfrm>
              </p:grpSpPr>
              <p:sp>
                <p:nvSpPr>
                  <p:cNvPr id="36896" name="Freeform 126"/>
                  <p:cNvSpPr>
                    <a:spLocks/>
                  </p:cNvSpPr>
                  <p:nvPr/>
                </p:nvSpPr>
                <p:spPr bwMode="auto">
                  <a:xfrm>
                    <a:off x="729" y="2137"/>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6"/>
                        </a:moveTo>
                        <a:lnTo>
                          <a:pt x="2" y="262"/>
                        </a:lnTo>
                        <a:lnTo>
                          <a:pt x="9" y="234"/>
                        </a:lnTo>
                        <a:lnTo>
                          <a:pt x="21" y="210"/>
                        </a:lnTo>
                        <a:lnTo>
                          <a:pt x="36" y="185"/>
                        </a:lnTo>
                        <a:lnTo>
                          <a:pt x="49" y="167"/>
                        </a:lnTo>
                        <a:lnTo>
                          <a:pt x="64" y="148"/>
                        </a:lnTo>
                        <a:lnTo>
                          <a:pt x="82" y="128"/>
                        </a:lnTo>
                        <a:lnTo>
                          <a:pt x="106" y="107"/>
                        </a:lnTo>
                        <a:lnTo>
                          <a:pt x="136" y="88"/>
                        </a:lnTo>
                        <a:lnTo>
                          <a:pt x="174" y="68"/>
                        </a:lnTo>
                        <a:lnTo>
                          <a:pt x="209" y="51"/>
                        </a:lnTo>
                        <a:lnTo>
                          <a:pt x="252" y="36"/>
                        </a:lnTo>
                        <a:lnTo>
                          <a:pt x="291" y="23"/>
                        </a:lnTo>
                        <a:lnTo>
                          <a:pt x="338" y="13"/>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1"/>
                        </a:lnTo>
                        <a:lnTo>
                          <a:pt x="774" y="85"/>
                        </a:lnTo>
                        <a:lnTo>
                          <a:pt x="795" y="98"/>
                        </a:lnTo>
                        <a:lnTo>
                          <a:pt x="817" y="113"/>
                        </a:lnTo>
                        <a:lnTo>
                          <a:pt x="838" y="129"/>
                        </a:lnTo>
                        <a:lnTo>
                          <a:pt x="858" y="152"/>
                        </a:lnTo>
                        <a:lnTo>
                          <a:pt x="875" y="172"/>
                        </a:lnTo>
                        <a:lnTo>
                          <a:pt x="888" y="191"/>
                        </a:lnTo>
                        <a:lnTo>
                          <a:pt x="899" y="208"/>
                        </a:lnTo>
                        <a:lnTo>
                          <a:pt x="909" y="227"/>
                        </a:lnTo>
                        <a:lnTo>
                          <a:pt x="916" y="245"/>
                        </a:lnTo>
                        <a:lnTo>
                          <a:pt x="924" y="268"/>
                        </a:lnTo>
                        <a:lnTo>
                          <a:pt x="924" y="838"/>
                        </a:lnTo>
                        <a:lnTo>
                          <a:pt x="2" y="834"/>
                        </a:lnTo>
                        <a:lnTo>
                          <a:pt x="0" y="286"/>
                        </a:lnTo>
                        <a:close/>
                      </a:path>
                    </a:pathLst>
                  </a:custGeom>
                  <a:solidFill>
                    <a:srgbClr val="E07000"/>
                  </a:solidFill>
                  <a:ln w="9525">
                    <a:noFill/>
                    <a:round/>
                    <a:headEnd/>
                    <a:tailEnd/>
                  </a:ln>
                </p:spPr>
                <p:txBody>
                  <a:bodyPr/>
                  <a:lstStyle/>
                  <a:p>
                    <a:endParaRPr lang="en-GB"/>
                  </a:p>
                </p:txBody>
              </p:sp>
              <p:sp>
                <p:nvSpPr>
                  <p:cNvPr id="36897" name="Oval 127"/>
                  <p:cNvSpPr>
                    <a:spLocks noChangeArrowheads="1"/>
                  </p:cNvSpPr>
                  <p:nvPr/>
                </p:nvSpPr>
                <p:spPr bwMode="auto">
                  <a:xfrm>
                    <a:off x="759" y="2154"/>
                    <a:ext cx="395" cy="397"/>
                  </a:xfrm>
                  <a:prstGeom prst="ellipse">
                    <a:avLst/>
                  </a:prstGeom>
                  <a:solidFill>
                    <a:srgbClr val="FF4040"/>
                  </a:solidFill>
                  <a:ln w="11113">
                    <a:solidFill>
                      <a:srgbClr val="000000"/>
                    </a:solidFill>
                    <a:round/>
                    <a:headEnd/>
                    <a:tailEnd/>
                  </a:ln>
                </p:spPr>
                <p:txBody>
                  <a:bodyPr/>
                  <a:lstStyle/>
                  <a:p>
                    <a:endParaRPr lang="en-GB"/>
                  </a:p>
                </p:txBody>
              </p:sp>
              <p:grpSp>
                <p:nvGrpSpPr>
                  <p:cNvPr id="36898" name="Group 128"/>
                  <p:cNvGrpSpPr>
                    <a:grpSpLocks/>
                  </p:cNvGrpSpPr>
                  <p:nvPr/>
                </p:nvGrpSpPr>
                <p:grpSpPr bwMode="auto">
                  <a:xfrm>
                    <a:off x="981" y="2193"/>
                    <a:ext cx="71" cy="64"/>
                    <a:chOff x="981" y="2193"/>
                    <a:chExt cx="71" cy="64"/>
                  </a:xfrm>
                </p:grpSpPr>
                <p:sp>
                  <p:nvSpPr>
                    <p:cNvPr id="36899" name="Oval 129"/>
                    <p:cNvSpPr>
                      <a:spLocks noChangeArrowheads="1"/>
                    </p:cNvSpPr>
                    <p:nvPr/>
                  </p:nvSpPr>
                  <p:spPr bwMode="auto">
                    <a:xfrm>
                      <a:off x="981" y="2193"/>
                      <a:ext cx="46" cy="46"/>
                    </a:xfrm>
                    <a:prstGeom prst="ellipse">
                      <a:avLst/>
                    </a:prstGeom>
                    <a:solidFill>
                      <a:srgbClr val="FFC0C0"/>
                    </a:solidFill>
                    <a:ln w="9525">
                      <a:noFill/>
                      <a:round/>
                      <a:headEnd/>
                      <a:tailEnd/>
                    </a:ln>
                  </p:spPr>
                  <p:txBody>
                    <a:bodyPr/>
                    <a:lstStyle/>
                    <a:p>
                      <a:endParaRPr lang="en-GB"/>
                    </a:p>
                  </p:txBody>
                </p:sp>
                <p:sp>
                  <p:nvSpPr>
                    <p:cNvPr id="36900" name="Oval 130"/>
                    <p:cNvSpPr>
                      <a:spLocks noChangeArrowheads="1"/>
                    </p:cNvSpPr>
                    <p:nvPr/>
                  </p:nvSpPr>
                  <p:spPr bwMode="auto">
                    <a:xfrm>
                      <a:off x="1017" y="2221"/>
                      <a:ext cx="35" cy="36"/>
                    </a:xfrm>
                    <a:prstGeom prst="ellipse">
                      <a:avLst/>
                    </a:prstGeom>
                    <a:solidFill>
                      <a:srgbClr val="FFC0C0"/>
                    </a:solidFill>
                    <a:ln w="9525">
                      <a:noFill/>
                      <a:round/>
                      <a:headEnd/>
                      <a:tailEnd/>
                    </a:ln>
                  </p:spPr>
                  <p:txBody>
                    <a:bodyPr/>
                    <a:lstStyle/>
                    <a:p>
                      <a:endParaRPr lang="en-GB"/>
                    </a:p>
                  </p:txBody>
                </p:sp>
              </p:grpSp>
            </p:grpSp>
          </p:grpSp>
          <p:grpSp>
            <p:nvGrpSpPr>
              <p:cNvPr id="36878" name="Group 131"/>
              <p:cNvGrpSpPr>
                <a:grpSpLocks/>
              </p:cNvGrpSpPr>
              <p:nvPr/>
            </p:nvGrpSpPr>
            <p:grpSpPr bwMode="auto">
              <a:xfrm>
                <a:off x="716" y="2644"/>
                <a:ext cx="463" cy="437"/>
                <a:chOff x="716" y="2644"/>
                <a:chExt cx="463" cy="437"/>
              </a:xfrm>
            </p:grpSpPr>
            <p:sp>
              <p:nvSpPr>
                <p:cNvPr id="36887" name="Freeform 132"/>
                <p:cNvSpPr>
                  <a:spLocks/>
                </p:cNvSpPr>
                <p:nvPr/>
              </p:nvSpPr>
              <p:spPr bwMode="auto">
                <a:xfrm>
                  <a:off x="716" y="2644"/>
                  <a:ext cx="462" cy="419"/>
                </a:xfrm>
                <a:custGeom>
                  <a:avLst/>
                  <a:gdLst>
                    <a:gd name="T0" fmla="*/ 0 w 923"/>
                    <a:gd name="T1" fmla="*/ 3 h 837"/>
                    <a:gd name="T2" fmla="*/ 1 w 923"/>
                    <a:gd name="T3" fmla="*/ 3 h 837"/>
                    <a:gd name="T4" fmla="*/ 1 w 923"/>
                    <a:gd name="T5" fmla="*/ 2 h 837"/>
                    <a:gd name="T6" fmla="*/ 1 w 923"/>
                    <a:gd name="T7" fmla="*/ 2 h 837"/>
                    <a:gd name="T8" fmla="*/ 1 w 923"/>
                    <a:gd name="T9" fmla="*/ 2 h 837"/>
                    <a:gd name="T10" fmla="*/ 1 w 923"/>
                    <a:gd name="T11" fmla="*/ 2 h 837"/>
                    <a:gd name="T12" fmla="*/ 1 w 923"/>
                    <a:gd name="T13" fmla="*/ 2 h 837"/>
                    <a:gd name="T14" fmla="*/ 1 w 923"/>
                    <a:gd name="T15" fmla="*/ 1 h 837"/>
                    <a:gd name="T16" fmla="*/ 1 w 923"/>
                    <a:gd name="T17" fmla="*/ 1 h 837"/>
                    <a:gd name="T18" fmla="*/ 2 w 923"/>
                    <a:gd name="T19" fmla="*/ 1 h 837"/>
                    <a:gd name="T20" fmla="*/ 2 w 923"/>
                    <a:gd name="T21" fmla="*/ 1 h 837"/>
                    <a:gd name="T22" fmla="*/ 2 w 923"/>
                    <a:gd name="T23" fmla="*/ 1 h 837"/>
                    <a:gd name="T24" fmla="*/ 2 w 923"/>
                    <a:gd name="T25" fmla="*/ 1 h 837"/>
                    <a:gd name="T26" fmla="*/ 3 w 923"/>
                    <a:gd name="T27" fmla="*/ 1 h 837"/>
                    <a:gd name="T28" fmla="*/ 3 w 923"/>
                    <a:gd name="T29" fmla="*/ 1 h 837"/>
                    <a:gd name="T30" fmla="*/ 3 w 923"/>
                    <a:gd name="T31" fmla="*/ 1 h 837"/>
                    <a:gd name="T32" fmla="*/ 4 w 923"/>
                    <a:gd name="T33" fmla="*/ 1 h 837"/>
                    <a:gd name="T34" fmla="*/ 4 w 923"/>
                    <a:gd name="T35" fmla="*/ 0 h 837"/>
                    <a:gd name="T36" fmla="*/ 4 w 923"/>
                    <a:gd name="T37" fmla="*/ 0 h 837"/>
                    <a:gd name="T38" fmla="*/ 5 w 923"/>
                    <a:gd name="T39" fmla="*/ 1 h 837"/>
                    <a:gd name="T40" fmla="*/ 5 w 923"/>
                    <a:gd name="T41" fmla="*/ 1 h 837"/>
                    <a:gd name="T42" fmla="*/ 5 w 923"/>
                    <a:gd name="T43" fmla="*/ 1 h 837"/>
                    <a:gd name="T44" fmla="*/ 5 w 923"/>
                    <a:gd name="T45" fmla="*/ 1 h 837"/>
                    <a:gd name="T46" fmla="*/ 6 w 923"/>
                    <a:gd name="T47" fmla="*/ 1 h 837"/>
                    <a:gd name="T48" fmla="*/ 6 w 923"/>
                    <a:gd name="T49" fmla="*/ 1 h 837"/>
                    <a:gd name="T50" fmla="*/ 6 w 923"/>
                    <a:gd name="T51" fmla="*/ 1 h 837"/>
                    <a:gd name="T52" fmla="*/ 6 w 923"/>
                    <a:gd name="T53" fmla="*/ 1 h 837"/>
                    <a:gd name="T54" fmla="*/ 7 w 923"/>
                    <a:gd name="T55" fmla="*/ 1 h 837"/>
                    <a:gd name="T56" fmla="*/ 7 w 923"/>
                    <a:gd name="T57" fmla="*/ 1 h 837"/>
                    <a:gd name="T58" fmla="*/ 7 w 923"/>
                    <a:gd name="T59" fmla="*/ 1 h 837"/>
                    <a:gd name="T60" fmla="*/ 7 w 923"/>
                    <a:gd name="T61" fmla="*/ 2 h 837"/>
                    <a:gd name="T62" fmla="*/ 7 w 923"/>
                    <a:gd name="T63" fmla="*/ 2 h 837"/>
                    <a:gd name="T64" fmla="*/ 7 w 923"/>
                    <a:gd name="T65" fmla="*/ 2 h 837"/>
                    <a:gd name="T66" fmla="*/ 7 w 923"/>
                    <a:gd name="T67" fmla="*/ 2 h 837"/>
                    <a:gd name="T68" fmla="*/ 8 w 923"/>
                    <a:gd name="T69" fmla="*/ 2 h 837"/>
                    <a:gd name="T70" fmla="*/ 8 w 923"/>
                    <a:gd name="T71" fmla="*/ 2 h 837"/>
                    <a:gd name="T72" fmla="*/ 8 w 923"/>
                    <a:gd name="T73" fmla="*/ 2 h 837"/>
                    <a:gd name="T74" fmla="*/ 8 w 923"/>
                    <a:gd name="T75" fmla="*/ 3 h 837"/>
                    <a:gd name="T76" fmla="*/ 8 w 923"/>
                    <a:gd name="T77" fmla="*/ 7 h 837"/>
                    <a:gd name="T78" fmla="*/ 1 w 923"/>
                    <a:gd name="T79" fmla="*/ 7 h 837"/>
                    <a:gd name="T80" fmla="*/ 0 w 923"/>
                    <a:gd name="T81" fmla="*/ 3 h 83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7"/>
                    <a:gd name="T125" fmla="*/ 923 w 923"/>
                    <a:gd name="T126" fmla="*/ 837 h 83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7">
                      <a:moveTo>
                        <a:pt x="0" y="288"/>
                      </a:moveTo>
                      <a:lnTo>
                        <a:pt x="2" y="261"/>
                      </a:lnTo>
                      <a:lnTo>
                        <a:pt x="9" y="233"/>
                      </a:lnTo>
                      <a:lnTo>
                        <a:pt x="20" y="209"/>
                      </a:lnTo>
                      <a:lnTo>
                        <a:pt x="35" y="185"/>
                      </a:lnTo>
                      <a:lnTo>
                        <a:pt x="48" y="166"/>
                      </a:lnTo>
                      <a:lnTo>
                        <a:pt x="63" y="147"/>
                      </a:lnTo>
                      <a:lnTo>
                        <a:pt x="82" y="127"/>
                      </a:lnTo>
                      <a:lnTo>
                        <a:pt x="106" y="106"/>
                      </a:lnTo>
                      <a:lnTo>
                        <a:pt x="136" y="88"/>
                      </a:lnTo>
                      <a:lnTo>
                        <a:pt x="173" y="67"/>
                      </a:lnTo>
                      <a:lnTo>
                        <a:pt x="209" y="50"/>
                      </a:lnTo>
                      <a:lnTo>
                        <a:pt x="252" y="35"/>
                      </a:lnTo>
                      <a:lnTo>
                        <a:pt x="293" y="22"/>
                      </a:lnTo>
                      <a:lnTo>
                        <a:pt x="338" y="13"/>
                      </a:lnTo>
                      <a:lnTo>
                        <a:pt x="379" y="5"/>
                      </a:lnTo>
                      <a:lnTo>
                        <a:pt x="412" y="3"/>
                      </a:lnTo>
                      <a:lnTo>
                        <a:pt x="451" y="0"/>
                      </a:lnTo>
                      <a:lnTo>
                        <a:pt x="492" y="0"/>
                      </a:lnTo>
                      <a:lnTo>
                        <a:pt x="524" y="3"/>
                      </a:lnTo>
                      <a:lnTo>
                        <a:pt x="558" y="7"/>
                      </a:lnTo>
                      <a:lnTo>
                        <a:pt x="595" y="15"/>
                      </a:lnTo>
                      <a:lnTo>
                        <a:pt x="629" y="22"/>
                      </a:lnTo>
                      <a:lnTo>
                        <a:pt x="664" y="33"/>
                      </a:lnTo>
                      <a:lnTo>
                        <a:pt x="696" y="45"/>
                      </a:lnTo>
                      <a:lnTo>
                        <a:pt x="729" y="59"/>
                      </a:lnTo>
                      <a:lnTo>
                        <a:pt x="754" y="71"/>
                      </a:lnTo>
                      <a:lnTo>
                        <a:pt x="774" y="84"/>
                      </a:lnTo>
                      <a:lnTo>
                        <a:pt x="795" y="97"/>
                      </a:lnTo>
                      <a:lnTo>
                        <a:pt x="817" y="112"/>
                      </a:lnTo>
                      <a:lnTo>
                        <a:pt x="838" y="129"/>
                      </a:lnTo>
                      <a:lnTo>
                        <a:pt x="858" y="151"/>
                      </a:lnTo>
                      <a:lnTo>
                        <a:pt x="875" y="172"/>
                      </a:lnTo>
                      <a:lnTo>
                        <a:pt x="888" y="190"/>
                      </a:lnTo>
                      <a:lnTo>
                        <a:pt x="899" y="207"/>
                      </a:lnTo>
                      <a:lnTo>
                        <a:pt x="908" y="226"/>
                      </a:lnTo>
                      <a:lnTo>
                        <a:pt x="916" y="245"/>
                      </a:lnTo>
                      <a:lnTo>
                        <a:pt x="923" y="269"/>
                      </a:lnTo>
                      <a:lnTo>
                        <a:pt x="923" y="837"/>
                      </a:lnTo>
                      <a:lnTo>
                        <a:pt x="2" y="834"/>
                      </a:lnTo>
                      <a:lnTo>
                        <a:pt x="0" y="288"/>
                      </a:lnTo>
                      <a:close/>
                    </a:path>
                  </a:pathLst>
                </a:custGeom>
                <a:solidFill>
                  <a:srgbClr val="FFA040"/>
                </a:solidFill>
                <a:ln w="9525">
                  <a:noFill/>
                  <a:round/>
                  <a:headEnd/>
                  <a:tailEnd/>
                </a:ln>
              </p:spPr>
              <p:txBody>
                <a:bodyPr/>
                <a:lstStyle/>
                <a:p>
                  <a:endParaRPr lang="en-GB"/>
                </a:p>
              </p:txBody>
            </p:sp>
            <p:grpSp>
              <p:nvGrpSpPr>
                <p:cNvPr id="36888" name="Group 133"/>
                <p:cNvGrpSpPr>
                  <a:grpSpLocks/>
                </p:cNvGrpSpPr>
                <p:nvPr/>
              </p:nvGrpSpPr>
              <p:grpSpPr bwMode="auto">
                <a:xfrm>
                  <a:off x="717" y="2662"/>
                  <a:ext cx="462" cy="419"/>
                  <a:chOff x="717" y="2662"/>
                  <a:chExt cx="462" cy="419"/>
                </a:xfrm>
              </p:grpSpPr>
              <p:sp>
                <p:nvSpPr>
                  <p:cNvPr id="36889" name="Freeform 134"/>
                  <p:cNvSpPr>
                    <a:spLocks/>
                  </p:cNvSpPr>
                  <p:nvPr/>
                </p:nvSpPr>
                <p:spPr bwMode="auto">
                  <a:xfrm>
                    <a:off x="717" y="2662"/>
                    <a:ext cx="462" cy="419"/>
                  </a:xfrm>
                  <a:custGeom>
                    <a:avLst/>
                    <a:gdLst>
                      <a:gd name="T0" fmla="*/ 0 w 923"/>
                      <a:gd name="T1" fmla="*/ 3 h 838"/>
                      <a:gd name="T2" fmla="*/ 1 w 923"/>
                      <a:gd name="T3" fmla="*/ 3 h 838"/>
                      <a:gd name="T4" fmla="*/ 1 w 923"/>
                      <a:gd name="T5" fmla="*/ 2 h 838"/>
                      <a:gd name="T6" fmla="*/ 1 w 923"/>
                      <a:gd name="T7" fmla="*/ 2 h 838"/>
                      <a:gd name="T8" fmla="*/ 1 w 923"/>
                      <a:gd name="T9" fmla="*/ 2 h 838"/>
                      <a:gd name="T10" fmla="*/ 1 w 923"/>
                      <a:gd name="T11" fmla="*/ 2 h 838"/>
                      <a:gd name="T12" fmla="*/ 1 w 923"/>
                      <a:gd name="T13" fmla="*/ 2 h 838"/>
                      <a:gd name="T14" fmla="*/ 1 w 923"/>
                      <a:gd name="T15" fmla="*/ 1 h 838"/>
                      <a:gd name="T16" fmla="*/ 1 w 923"/>
                      <a:gd name="T17" fmla="*/ 1 h 838"/>
                      <a:gd name="T18" fmla="*/ 2 w 923"/>
                      <a:gd name="T19" fmla="*/ 1 h 838"/>
                      <a:gd name="T20" fmla="*/ 2 w 923"/>
                      <a:gd name="T21" fmla="*/ 1 h 838"/>
                      <a:gd name="T22" fmla="*/ 2 w 923"/>
                      <a:gd name="T23" fmla="*/ 1 h 838"/>
                      <a:gd name="T24" fmla="*/ 2 w 923"/>
                      <a:gd name="T25" fmla="*/ 1 h 838"/>
                      <a:gd name="T26" fmla="*/ 3 w 923"/>
                      <a:gd name="T27" fmla="*/ 1 h 838"/>
                      <a:gd name="T28" fmla="*/ 3 w 923"/>
                      <a:gd name="T29" fmla="*/ 1 h 838"/>
                      <a:gd name="T30" fmla="*/ 3 w 923"/>
                      <a:gd name="T31" fmla="*/ 1 h 838"/>
                      <a:gd name="T32" fmla="*/ 4 w 923"/>
                      <a:gd name="T33" fmla="*/ 1 h 838"/>
                      <a:gd name="T34" fmla="*/ 4 w 923"/>
                      <a:gd name="T35" fmla="*/ 0 h 838"/>
                      <a:gd name="T36" fmla="*/ 4 w 923"/>
                      <a:gd name="T37" fmla="*/ 0 h 838"/>
                      <a:gd name="T38" fmla="*/ 5 w 923"/>
                      <a:gd name="T39" fmla="*/ 1 h 838"/>
                      <a:gd name="T40" fmla="*/ 5 w 923"/>
                      <a:gd name="T41" fmla="*/ 1 h 838"/>
                      <a:gd name="T42" fmla="*/ 5 w 923"/>
                      <a:gd name="T43" fmla="*/ 1 h 838"/>
                      <a:gd name="T44" fmla="*/ 5 w 923"/>
                      <a:gd name="T45" fmla="*/ 1 h 838"/>
                      <a:gd name="T46" fmla="*/ 6 w 923"/>
                      <a:gd name="T47" fmla="*/ 1 h 838"/>
                      <a:gd name="T48" fmla="*/ 6 w 923"/>
                      <a:gd name="T49" fmla="*/ 1 h 838"/>
                      <a:gd name="T50" fmla="*/ 6 w 923"/>
                      <a:gd name="T51" fmla="*/ 1 h 838"/>
                      <a:gd name="T52" fmla="*/ 6 w 923"/>
                      <a:gd name="T53" fmla="*/ 1 h 838"/>
                      <a:gd name="T54" fmla="*/ 7 w 923"/>
                      <a:gd name="T55" fmla="*/ 1 h 838"/>
                      <a:gd name="T56" fmla="*/ 7 w 923"/>
                      <a:gd name="T57" fmla="*/ 1 h 838"/>
                      <a:gd name="T58" fmla="*/ 7 w 923"/>
                      <a:gd name="T59" fmla="*/ 1 h 838"/>
                      <a:gd name="T60" fmla="*/ 7 w 923"/>
                      <a:gd name="T61" fmla="*/ 2 h 838"/>
                      <a:gd name="T62" fmla="*/ 7 w 923"/>
                      <a:gd name="T63" fmla="*/ 2 h 838"/>
                      <a:gd name="T64" fmla="*/ 7 w 923"/>
                      <a:gd name="T65" fmla="*/ 2 h 838"/>
                      <a:gd name="T66" fmla="*/ 7 w 923"/>
                      <a:gd name="T67" fmla="*/ 2 h 838"/>
                      <a:gd name="T68" fmla="*/ 8 w 923"/>
                      <a:gd name="T69" fmla="*/ 2 h 838"/>
                      <a:gd name="T70" fmla="*/ 8 w 923"/>
                      <a:gd name="T71" fmla="*/ 2 h 838"/>
                      <a:gd name="T72" fmla="*/ 8 w 923"/>
                      <a:gd name="T73" fmla="*/ 2 h 838"/>
                      <a:gd name="T74" fmla="*/ 8 w 923"/>
                      <a:gd name="T75" fmla="*/ 3 h 838"/>
                      <a:gd name="T76" fmla="*/ 8 w 923"/>
                      <a:gd name="T77" fmla="*/ 7 h 838"/>
                      <a:gd name="T78" fmla="*/ 1 w 923"/>
                      <a:gd name="T79" fmla="*/ 7 h 838"/>
                      <a:gd name="T80" fmla="*/ 0 w 923"/>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8"/>
                      <a:gd name="T125" fmla="*/ 923 w 923"/>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8">
                        <a:moveTo>
                          <a:pt x="0" y="288"/>
                        </a:moveTo>
                        <a:lnTo>
                          <a:pt x="2" y="262"/>
                        </a:lnTo>
                        <a:lnTo>
                          <a:pt x="9" y="234"/>
                        </a:lnTo>
                        <a:lnTo>
                          <a:pt x="20" y="210"/>
                        </a:lnTo>
                        <a:lnTo>
                          <a:pt x="35" y="185"/>
                        </a:lnTo>
                        <a:lnTo>
                          <a:pt x="48" y="167"/>
                        </a:lnTo>
                        <a:lnTo>
                          <a:pt x="63" y="148"/>
                        </a:lnTo>
                        <a:lnTo>
                          <a:pt x="82" y="127"/>
                        </a:lnTo>
                        <a:lnTo>
                          <a:pt x="106" y="107"/>
                        </a:lnTo>
                        <a:lnTo>
                          <a:pt x="136" y="88"/>
                        </a:lnTo>
                        <a:lnTo>
                          <a:pt x="173" y="67"/>
                        </a:lnTo>
                        <a:lnTo>
                          <a:pt x="209" y="51"/>
                        </a:lnTo>
                        <a:lnTo>
                          <a:pt x="252" y="36"/>
                        </a:lnTo>
                        <a:lnTo>
                          <a:pt x="293" y="23"/>
                        </a:lnTo>
                        <a:lnTo>
                          <a:pt x="337" y="13"/>
                        </a:lnTo>
                        <a:lnTo>
                          <a:pt x="378" y="6"/>
                        </a:lnTo>
                        <a:lnTo>
                          <a:pt x="412" y="4"/>
                        </a:lnTo>
                        <a:lnTo>
                          <a:pt x="451" y="0"/>
                        </a:lnTo>
                        <a:lnTo>
                          <a:pt x="492" y="0"/>
                        </a:lnTo>
                        <a:lnTo>
                          <a:pt x="524" y="4"/>
                        </a:lnTo>
                        <a:lnTo>
                          <a:pt x="558" y="8"/>
                        </a:lnTo>
                        <a:lnTo>
                          <a:pt x="595" y="15"/>
                        </a:lnTo>
                        <a:lnTo>
                          <a:pt x="628" y="23"/>
                        </a:lnTo>
                        <a:lnTo>
                          <a:pt x="664" y="34"/>
                        </a:lnTo>
                        <a:lnTo>
                          <a:pt x="696" y="45"/>
                        </a:lnTo>
                        <a:lnTo>
                          <a:pt x="729" y="60"/>
                        </a:lnTo>
                        <a:lnTo>
                          <a:pt x="753" y="71"/>
                        </a:lnTo>
                        <a:lnTo>
                          <a:pt x="774" y="84"/>
                        </a:lnTo>
                        <a:lnTo>
                          <a:pt x="795" y="97"/>
                        </a:lnTo>
                        <a:lnTo>
                          <a:pt x="817" y="112"/>
                        </a:lnTo>
                        <a:lnTo>
                          <a:pt x="837" y="129"/>
                        </a:lnTo>
                        <a:lnTo>
                          <a:pt x="858" y="152"/>
                        </a:lnTo>
                        <a:lnTo>
                          <a:pt x="875" y="172"/>
                        </a:lnTo>
                        <a:lnTo>
                          <a:pt x="888" y="191"/>
                        </a:lnTo>
                        <a:lnTo>
                          <a:pt x="899" y="208"/>
                        </a:lnTo>
                        <a:lnTo>
                          <a:pt x="908" y="226"/>
                        </a:lnTo>
                        <a:lnTo>
                          <a:pt x="916" y="245"/>
                        </a:lnTo>
                        <a:lnTo>
                          <a:pt x="923" y="269"/>
                        </a:lnTo>
                        <a:lnTo>
                          <a:pt x="923" y="838"/>
                        </a:lnTo>
                        <a:lnTo>
                          <a:pt x="2" y="834"/>
                        </a:lnTo>
                        <a:lnTo>
                          <a:pt x="0" y="288"/>
                        </a:lnTo>
                        <a:close/>
                      </a:path>
                    </a:pathLst>
                  </a:custGeom>
                  <a:solidFill>
                    <a:srgbClr val="E07000"/>
                  </a:solidFill>
                  <a:ln w="9525">
                    <a:noFill/>
                    <a:round/>
                    <a:headEnd/>
                    <a:tailEnd/>
                  </a:ln>
                </p:spPr>
                <p:txBody>
                  <a:bodyPr/>
                  <a:lstStyle/>
                  <a:p>
                    <a:endParaRPr lang="en-GB"/>
                  </a:p>
                </p:txBody>
              </p:sp>
              <p:sp>
                <p:nvSpPr>
                  <p:cNvPr id="36890" name="Oval 135"/>
                  <p:cNvSpPr>
                    <a:spLocks noChangeArrowheads="1"/>
                  </p:cNvSpPr>
                  <p:nvPr/>
                </p:nvSpPr>
                <p:spPr bwMode="auto">
                  <a:xfrm>
                    <a:off x="747" y="2679"/>
                    <a:ext cx="396" cy="397"/>
                  </a:xfrm>
                  <a:prstGeom prst="ellipse">
                    <a:avLst/>
                  </a:prstGeom>
                  <a:solidFill>
                    <a:srgbClr val="E0E000"/>
                  </a:solidFill>
                  <a:ln w="11113">
                    <a:solidFill>
                      <a:srgbClr val="000000"/>
                    </a:solidFill>
                    <a:round/>
                    <a:headEnd/>
                    <a:tailEnd/>
                  </a:ln>
                </p:spPr>
                <p:txBody>
                  <a:bodyPr/>
                  <a:lstStyle/>
                  <a:p>
                    <a:endParaRPr lang="en-GB"/>
                  </a:p>
                </p:txBody>
              </p:sp>
              <p:grpSp>
                <p:nvGrpSpPr>
                  <p:cNvPr id="36891" name="Group 136"/>
                  <p:cNvGrpSpPr>
                    <a:grpSpLocks/>
                  </p:cNvGrpSpPr>
                  <p:nvPr/>
                </p:nvGrpSpPr>
                <p:grpSpPr bwMode="auto">
                  <a:xfrm>
                    <a:off x="970" y="2718"/>
                    <a:ext cx="72" cy="65"/>
                    <a:chOff x="970" y="2718"/>
                    <a:chExt cx="72" cy="65"/>
                  </a:xfrm>
                </p:grpSpPr>
                <p:sp>
                  <p:nvSpPr>
                    <p:cNvPr id="36892" name="Oval 137"/>
                    <p:cNvSpPr>
                      <a:spLocks noChangeArrowheads="1"/>
                    </p:cNvSpPr>
                    <p:nvPr/>
                  </p:nvSpPr>
                  <p:spPr bwMode="auto">
                    <a:xfrm>
                      <a:off x="970" y="2718"/>
                      <a:ext cx="46" cy="46"/>
                    </a:xfrm>
                    <a:prstGeom prst="ellipse">
                      <a:avLst/>
                    </a:prstGeom>
                    <a:solidFill>
                      <a:srgbClr val="FFFFC0"/>
                    </a:solidFill>
                    <a:ln w="9525">
                      <a:noFill/>
                      <a:round/>
                      <a:headEnd/>
                      <a:tailEnd/>
                    </a:ln>
                  </p:spPr>
                  <p:txBody>
                    <a:bodyPr/>
                    <a:lstStyle/>
                    <a:p>
                      <a:endParaRPr lang="en-GB"/>
                    </a:p>
                  </p:txBody>
                </p:sp>
                <p:sp>
                  <p:nvSpPr>
                    <p:cNvPr id="36893" name="Oval 138"/>
                    <p:cNvSpPr>
                      <a:spLocks noChangeArrowheads="1"/>
                    </p:cNvSpPr>
                    <p:nvPr/>
                  </p:nvSpPr>
                  <p:spPr bwMode="auto">
                    <a:xfrm>
                      <a:off x="1006" y="2746"/>
                      <a:ext cx="36" cy="37"/>
                    </a:xfrm>
                    <a:prstGeom prst="ellipse">
                      <a:avLst/>
                    </a:prstGeom>
                    <a:solidFill>
                      <a:srgbClr val="FFFFC0"/>
                    </a:solidFill>
                    <a:ln w="9525">
                      <a:noFill/>
                      <a:round/>
                      <a:headEnd/>
                      <a:tailEnd/>
                    </a:ln>
                  </p:spPr>
                  <p:txBody>
                    <a:bodyPr/>
                    <a:lstStyle/>
                    <a:p>
                      <a:endParaRPr lang="en-GB"/>
                    </a:p>
                  </p:txBody>
                </p:sp>
              </p:grpSp>
            </p:grpSp>
          </p:grpSp>
          <p:grpSp>
            <p:nvGrpSpPr>
              <p:cNvPr id="36879" name="Group 139"/>
              <p:cNvGrpSpPr>
                <a:grpSpLocks/>
              </p:cNvGrpSpPr>
              <p:nvPr/>
            </p:nvGrpSpPr>
            <p:grpSpPr bwMode="auto">
              <a:xfrm>
                <a:off x="728" y="3145"/>
                <a:ext cx="462" cy="433"/>
                <a:chOff x="728" y="3145"/>
                <a:chExt cx="462" cy="433"/>
              </a:xfrm>
            </p:grpSpPr>
            <p:sp>
              <p:nvSpPr>
                <p:cNvPr id="36880" name="Freeform 140"/>
                <p:cNvSpPr>
                  <a:spLocks/>
                </p:cNvSpPr>
                <p:nvPr/>
              </p:nvSpPr>
              <p:spPr bwMode="auto">
                <a:xfrm>
                  <a:off x="728" y="3145"/>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10" y="232"/>
                      </a:lnTo>
                      <a:lnTo>
                        <a:pt x="21" y="207"/>
                      </a:lnTo>
                      <a:lnTo>
                        <a:pt x="36" y="183"/>
                      </a:lnTo>
                      <a:lnTo>
                        <a:pt x="49" y="164"/>
                      </a:lnTo>
                      <a:lnTo>
                        <a:pt x="64" y="146"/>
                      </a:lnTo>
                      <a:lnTo>
                        <a:pt x="82" y="125"/>
                      </a:lnTo>
                      <a:lnTo>
                        <a:pt x="107" y="106"/>
                      </a:lnTo>
                      <a:lnTo>
                        <a:pt x="136" y="88"/>
                      </a:lnTo>
                      <a:lnTo>
                        <a:pt x="174" y="67"/>
                      </a:lnTo>
                      <a:lnTo>
                        <a:pt x="209" y="50"/>
                      </a:lnTo>
                      <a:lnTo>
                        <a:pt x="252" y="35"/>
                      </a:lnTo>
                      <a:lnTo>
                        <a:pt x="293" y="22"/>
                      </a:lnTo>
                      <a:lnTo>
                        <a:pt x="338" y="13"/>
                      </a:lnTo>
                      <a:lnTo>
                        <a:pt x="379" y="5"/>
                      </a:lnTo>
                      <a:lnTo>
                        <a:pt x="413" y="4"/>
                      </a:lnTo>
                      <a:lnTo>
                        <a:pt x="452" y="0"/>
                      </a:lnTo>
                      <a:lnTo>
                        <a:pt x="493" y="0"/>
                      </a:lnTo>
                      <a:lnTo>
                        <a:pt x="525" y="4"/>
                      </a:lnTo>
                      <a:lnTo>
                        <a:pt x="558" y="7"/>
                      </a:lnTo>
                      <a:lnTo>
                        <a:pt x="595" y="15"/>
                      </a:lnTo>
                      <a:lnTo>
                        <a:pt x="629" y="22"/>
                      </a:lnTo>
                      <a:lnTo>
                        <a:pt x="664" y="33"/>
                      </a:lnTo>
                      <a:lnTo>
                        <a:pt x="696" y="45"/>
                      </a:lnTo>
                      <a:lnTo>
                        <a:pt x="730" y="60"/>
                      </a:lnTo>
                      <a:lnTo>
                        <a:pt x="754" y="71"/>
                      </a:lnTo>
                      <a:lnTo>
                        <a:pt x="775" y="84"/>
                      </a:lnTo>
                      <a:lnTo>
                        <a:pt x="795" y="97"/>
                      </a:lnTo>
                      <a:lnTo>
                        <a:pt x="817" y="112"/>
                      </a:lnTo>
                      <a:lnTo>
                        <a:pt x="838" y="127"/>
                      </a:lnTo>
                      <a:lnTo>
                        <a:pt x="858" y="149"/>
                      </a:lnTo>
                      <a:lnTo>
                        <a:pt x="875" y="170"/>
                      </a:lnTo>
                      <a:lnTo>
                        <a:pt x="888" y="189"/>
                      </a:lnTo>
                      <a:lnTo>
                        <a:pt x="900" y="205"/>
                      </a:lnTo>
                      <a:lnTo>
                        <a:pt x="909" y="224"/>
                      </a:lnTo>
                      <a:lnTo>
                        <a:pt x="916" y="243"/>
                      </a:lnTo>
                      <a:lnTo>
                        <a:pt x="924" y="267"/>
                      </a:lnTo>
                      <a:lnTo>
                        <a:pt x="924" y="836"/>
                      </a:lnTo>
                      <a:lnTo>
                        <a:pt x="2" y="832"/>
                      </a:lnTo>
                      <a:lnTo>
                        <a:pt x="0" y="286"/>
                      </a:lnTo>
                      <a:close/>
                    </a:path>
                  </a:pathLst>
                </a:custGeom>
                <a:solidFill>
                  <a:srgbClr val="FFA040"/>
                </a:solidFill>
                <a:ln w="9525">
                  <a:noFill/>
                  <a:round/>
                  <a:headEnd/>
                  <a:tailEnd/>
                </a:ln>
              </p:spPr>
              <p:txBody>
                <a:bodyPr/>
                <a:lstStyle/>
                <a:p>
                  <a:endParaRPr lang="en-GB"/>
                </a:p>
              </p:txBody>
            </p:sp>
            <p:grpSp>
              <p:nvGrpSpPr>
                <p:cNvPr id="36881" name="Group 141"/>
                <p:cNvGrpSpPr>
                  <a:grpSpLocks/>
                </p:cNvGrpSpPr>
                <p:nvPr/>
              </p:nvGrpSpPr>
              <p:grpSpPr bwMode="auto">
                <a:xfrm>
                  <a:off x="729" y="3160"/>
                  <a:ext cx="461" cy="418"/>
                  <a:chOff x="729" y="3160"/>
                  <a:chExt cx="461" cy="418"/>
                </a:xfrm>
              </p:grpSpPr>
              <p:sp>
                <p:nvSpPr>
                  <p:cNvPr id="36882" name="Freeform 142"/>
                  <p:cNvSpPr>
                    <a:spLocks/>
                  </p:cNvSpPr>
                  <p:nvPr/>
                </p:nvSpPr>
                <p:spPr bwMode="auto">
                  <a:xfrm>
                    <a:off x="729" y="3160"/>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9" y="232"/>
                        </a:lnTo>
                        <a:lnTo>
                          <a:pt x="21" y="207"/>
                        </a:lnTo>
                        <a:lnTo>
                          <a:pt x="36" y="183"/>
                        </a:lnTo>
                        <a:lnTo>
                          <a:pt x="49" y="164"/>
                        </a:lnTo>
                        <a:lnTo>
                          <a:pt x="64" y="146"/>
                        </a:lnTo>
                        <a:lnTo>
                          <a:pt x="82" y="125"/>
                        </a:lnTo>
                        <a:lnTo>
                          <a:pt x="106" y="104"/>
                        </a:lnTo>
                        <a:lnTo>
                          <a:pt x="136" y="86"/>
                        </a:lnTo>
                        <a:lnTo>
                          <a:pt x="174" y="67"/>
                        </a:lnTo>
                        <a:lnTo>
                          <a:pt x="209" y="50"/>
                        </a:lnTo>
                        <a:lnTo>
                          <a:pt x="252" y="35"/>
                        </a:lnTo>
                        <a:lnTo>
                          <a:pt x="291" y="22"/>
                        </a:lnTo>
                        <a:lnTo>
                          <a:pt x="338" y="13"/>
                        </a:lnTo>
                        <a:lnTo>
                          <a:pt x="379" y="5"/>
                        </a:lnTo>
                        <a:lnTo>
                          <a:pt x="412" y="3"/>
                        </a:lnTo>
                        <a:lnTo>
                          <a:pt x="452" y="0"/>
                        </a:lnTo>
                        <a:lnTo>
                          <a:pt x="493" y="0"/>
                        </a:lnTo>
                        <a:lnTo>
                          <a:pt x="524" y="3"/>
                        </a:lnTo>
                        <a:lnTo>
                          <a:pt x="558" y="7"/>
                        </a:lnTo>
                        <a:lnTo>
                          <a:pt x="595" y="15"/>
                        </a:lnTo>
                        <a:lnTo>
                          <a:pt x="629" y="22"/>
                        </a:lnTo>
                        <a:lnTo>
                          <a:pt x="664" y="33"/>
                        </a:lnTo>
                        <a:lnTo>
                          <a:pt x="696" y="45"/>
                        </a:lnTo>
                        <a:lnTo>
                          <a:pt x="730" y="60"/>
                        </a:lnTo>
                        <a:lnTo>
                          <a:pt x="754" y="71"/>
                        </a:lnTo>
                        <a:lnTo>
                          <a:pt x="774" y="84"/>
                        </a:lnTo>
                        <a:lnTo>
                          <a:pt x="795" y="95"/>
                        </a:lnTo>
                        <a:lnTo>
                          <a:pt x="817" y="110"/>
                        </a:lnTo>
                        <a:lnTo>
                          <a:pt x="838" y="127"/>
                        </a:lnTo>
                        <a:lnTo>
                          <a:pt x="858" y="149"/>
                        </a:lnTo>
                        <a:lnTo>
                          <a:pt x="875" y="170"/>
                        </a:lnTo>
                        <a:lnTo>
                          <a:pt x="888" y="189"/>
                        </a:lnTo>
                        <a:lnTo>
                          <a:pt x="899" y="205"/>
                        </a:lnTo>
                        <a:lnTo>
                          <a:pt x="909" y="224"/>
                        </a:lnTo>
                        <a:lnTo>
                          <a:pt x="916" y="243"/>
                        </a:lnTo>
                        <a:lnTo>
                          <a:pt x="924" y="267"/>
                        </a:lnTo>
                        <a:lnTo>
                          <a:pt x="924" y="836"/>
                        </a:lnTo>
                        <a:lnTo>
                          <a:pt x="2" y="832"/>
                        </a:lnTo>
                        <a:lnTo>
                          <a:pt x="0" y="286"/>
                        </a:lnTo>
                        <a:close/>
                      </a:path>
                    </a:pathLst>
                  </a:custGeom>
                  <a:solidFill>
                    <a:srgbClr val="E07000"/>
                  </a:solidFill>
                  <a:ln w="9525">
                    <a:noFill/>
                    <a:round/>
                    <a:headEnd/>
                    <a:tailEnd/>
                  </a:ln>
                </p:spPr>
                <p:txBody>
                  <a:bodyPr/>
                  <a:lstStyle/>
                  <a:p>
                    <a:endParaRPr lang="en-GB"/>
                  </a:p>
                </p:txBody>
              </p:sp>
              <p:sp>
                <p:nvSpPr>
                  <p:cNvPr id="36883" name="Oval 143"/>
                  <p:cNvSpPr>
                    <a:spLocks noChangeArrowheads="1"/>
                  </p:cNvSpPr>
                  <p:nvPr/>
                </p:nvSpPr>
                <p:spPr bwMode="auto">
                  <a:xfrm>
                    <a:off x="759" y="3177"/>
                    <a:ext cx="395" cy="396"/>
                  </a:xfrm>
                  <a:prstGeom prst="ellipse">
                    <a:avLst/>
                  </a:prstGeom>
                  <a:solidFill>
                    <a:srgbClr val="00A000"/>
                  </a:solidFill>
                  <a:ln w="11113">
                    <a:solidFill>
                      <a:srgbClr val="000000"/>
                    </a:solidFill>
                    <a:round/>
                    <a:headEnd/>
                    <a:tailEnd/>
                  </a:ln>
                </p:spPr>
                <p:txBody>
                  <a:bodyPr/>
                  <a:lstStyle/>
                  <a:p>
                    <a:endParaRPr lang="en-GB"/>
                  </a:p>
                </p:txBody>
              </p:sp>
              <p:grpSp>
                <p:nvGrpSpPr>
                  <p:cNvPr id="36884" name="Group 144"/>
                  <p:cNvGrpSpPr>
                    <a:grpSpLocks/>
                  </p:cNvGrpSpPr>
                  <p:nvPr/>
                </p:nvGrpSpPr>
                <p:grpSpPr bwMode="auto">
                  <a:xfrm>
                    <a:off x="981" y="3216"/>
                    <a:ext cx="71" cy="64"/>
                    <a:chOff x="981" y="3216"/>
                    <a:chExt cx="71" cy="64"/>
                  </a:xfrm>
                </p:grpSpPr>
                <p:sp>
                  <p:nvSpPr>
                    <p:cNvPr id="36885" name="Oval 145"/>
                    <p:cNvSpPr>
                      <a:spLocks noChangeArrowheads="1"/>
                    </p:cNvSpPr>
                    <p:nvPr/>
                  </p:nvSpPr>
                  <p:spPr bwMode="auto">
                    <a:xfrm>
                      <a:off x="981" y="3216"/>
                      <a:ext cx="46" cy="45"/>
                    </a:xfrm>
                    <a:prstGeom prst="ellipse">
                      <a:avLst/>
                    </a:prstGeom>
                    <a:solidFill>
                      <a:srgbClr val="80FF80"/>
                    </a:solidFill>
                    <a:ln w="9525">
                      <a:noFill/>
                      <a:round/>
                      <a:headEnd/>
                      <a:tailEnd/>
                    </a:ln>
                  </p:spPr>
                  <p:txBody>
                    <a:bodyPr/>
                    <a:lstStyle/>
                    <a:p>
                      <a:endParaRPr lang="en-GB"/>
                    </a:p>
                  </p:txBody>
                </p:sp>
                <p:sp>
                  <p:nvSpPr>
                    <p:cNvPr id="36886" name="Oval 146"/>
                    <p:cNvSpPr>
                      <a:spLocks noChangeArrowheads="1"/>
                    </p:cNvSpPr>
                    <p:nvPr/>
                  </p:nvSpPr>
                  <p:spPr bwMode="auto">
                    <a:xfrm>
                      <a:off x="1017" y="3244"/>
                      <a:ext cx="35" cy="36"/>
                    </a:xfrm>
                    <a:prstGeom prst="ellipse">
                      <a:avLst/>
                    </a:prstGeom>
                    <a:solidFill>
                      <a:srgbClr val="80FF80"/>
                    </a:solidFill>
                    <a:ln w="9525">
                      <a:noFill/>
                      <a:round/>
                      <a:headEnd/>
                      <a:tailEnd/>
                    </a:ln>
                  </p:spPr>
                  <p:txBody>
                    <a:bodyPr/>
                    <a:lstStyle/>
                    <a:p>
                      <a:endParaRPr lang="en-GB"/>
                    </a:p>
                  </p:txBody>
                </p:sp>
              </p:grpSp>
            </p:grpSp>
          </p:grpSp>
        </p:grpSp>
      </p:grpSp>
      <p:sp>
        <p:nvSpPr>
          <p:cNvPr id="3687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6871" name="Rectangle 3"/>
          <p:cNvSpPr txBox="1">
            <a:spLocks noChangeArrowheads="1"/>
          </p:cNvSpPr>
          <p:nvPr/>
        </p:nvSpPr>
        <p:spPr bwMode="auto">
          <a:xfrm>
            <a:off x="282575" y="1284288"/>
            <a:ext cx="6532563" cy="4926012"/>
          </a:xfrm>
          <a:prstGeom prst="rect">
            <a:avLst/>
          </a:prstGeom>
          <a:noFill/>
          <a:ln w="9525">
            <a:noFill/>
            <a:miter lim="800000"/>
            <a:headEnd/>
            <a:tailEnd/>
          </a:ln>
        </p:spPr>
        <p:txBody>
          <a:bodyPr/>
          <a:lstStyle/>
          <a:p>
            <a:pPr>
              <a:spcBef>
                <a:spcPct val="20000"/>
              </a:spcBef>
            </a:pPr>
            <a:r>
              <a:rPr lang="en-US" sz="3200"/>
              <a:t>A visible production management system should indicate:</a:t>
            </a:r>
          </a:p>
          <a:p>
            <a:pPr>
              <a:spcBef>
                <a:spcPct val="20000"/>
              </a:spcBef>
            </a:pPr>
            <a:endParaRPr lang="en-US" sz="1800"/>
          </a:p>
          <a:p>
            <a:pPr marL="914400" lvl="1" indent="-457200">
              <a:spcBef>
                <a:spcPct val="20000"/>
              </a:spcBef>
              <a:buFontTx/>
              <a:buAutoNum type="arabicParenBoth"/>
            </a:pPr>
            <a:r>
              <a:rPr lang="en-US" sz="2800"/>
              <a:t>What the operation is trying to make</a:t>
            </a:r>
          </a:p>
          <a:p>
            <a:pPr marL="1295400" lvl="2" indent="-381000">
              <a:spcBef>
                <a:spcPct val="20000"/>
              </a:spcBef>
              <a:buFontTx/>
              <a:buChar char="•"/>
            </a:pPr>
            <a:r>
              <a:rPr lang="en-US"/>
              <a:t>Measure the takt rate, or desired production per unit time.</a:t>
            </a:r>
          </a:p>
          <a:p>
            <a:pPr marL="914400" lvl="1" indent="-457200">
              <a:spcBef>
                <a:spcPct val="20000"/>
              </a:spcBef>
              <a:buFontTx/>
              <a:buAutoNum type="arabicParenBoth"/>
            </a:pPr>
            <a:r>
              <a:rPr lang="en-US" sz="2800"/>
              <a:t>What the operation is achieving</a:t>
            </a:r>
          </a:p>
          <a:p>
            <a:pPr marL="914400" lvl="1" indent="-457200">
              <a:spcBef>
                <a:spcPct val="20000"/>
              </a:spcBef>
              <a:buFontTx/>
              <a:buAutoNum type="arabicParenBoth"/>
            </a:pPr>
            <a:r>
              <a:rPr lang="en-US" sz="2800"/>
              <a:t>What problems hinder the production goal?</a:t>
            </a:r>
          </a:p>
        </p:txBody>
      </p:sp>
      <p:sp>
        <p:nvSpPr>
          <p:cNvPr id="36872" name="Slide Number Placeholder 1"/>
          <p:cNvSpPr>
            <a:spLocks noGrp="1"/>
          </p:cNvSpPr>
          <p:nvPr>
            <p:ph type="sldNum" sz="quarter" idx="11"/>
          </p:nvPr>
        </p:nvSpPr>
        <p:spPr>
          <a:noFill/>
        </p:spPr>
        <p:txBody>
          <a:bodyPr/>
          <a:lstStyle/>
          <a:p>
            <a:fld id="{37DDC331-BD6C-4556-99AD-CB5D4962ACB8}" type="slidenum">
              <a:rPr lang="en-US" smtClean="0">
                <a:latin typeface="Arial" pitchFamily="34" charset="0"/>
              </a:rPr>
              <a:pPr/>
              <a:t>35</a:t>
            </a:fld>
            <a:endParaRPr lang="en-US" smtClean="0">
              <a:latin typeface="Arial" pitchFamily="34" charset="0"/>
            </a:endParaRPr>
          </a:p>
        </p:txBody>
      </p:sp>
      <p:sp>
        <p:nvSpPr>
          <p:cNvPr id="368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Freeform 2"/>
          <p:cNvSpPr>
            <a:spLocks/>
          </p:cNvSpPr>
          <p:nvPr/>
        </p:nvSpPr>
        <p:spPr bwMode="auto">
          <a:xfrm>
            <a:off x="1397000" y="4267200"/>
            <a:ext cx="3671888" cy="1944688"/>
          </a:xfrm>
          <a:custGeom>
            <a:avLst/>
            <a:gdLst>
              <a:gd name="T0" fmla="*/ 2147483647 w 4628"/>
              <a:gd name="T1" fmla="*/ 2147483647 h 2450"/>
              <a:gd name="T2" fmla="*/ 2147483647 w 4628"/>
              <a:gd name="T3" fmla="*/ 0 h 2450"/>
              <a:gd name="T4" fmla="*/ 2147483647 w 4628"/>
              <a:gd name="T5" fmla="*/ 2147483647 h 2450"/>
              <a:gd name="T6" fmla="*/ 2147483647 w 4628"/>
              <a:gd name="T7" fmla="*/ 2147483647 h 2450"/>
              <a:gd name="T8" fmla="*/ 2147483647 w 4628"/>
              <a:gd name="T9" fmla="*/ 2147483647 h 2450"/>
              <a:gd name="T10" fmla="*/ 0 w 4628"/>
              <a:gd name="T11" fmla="*/ 2147483647 h 2450"/>
              <a:gd name="T12" fmla="*/ 2147483647 w 4628"/>
              <a:gd name="T13" fmla="*/ 2147483647 h 2450"/>
              <a:gd name="T14" fmla="*/ 2147483647 w 4628"/>
              <a:gd name="T15" fmla="*/ 2147483647 h 2450"/>
              <a:gd name="T16" fmla="*/ 2147483647 w 4628"/>
              <a:gd name="T17" fmla="*/ 2147483647 h 2450"/>
              <a:gd name="T18" fmla="*/ 2147483647 w 4628"/>
              <a:gd name="T19" fmla="*/ 2147483647 h 2450"/>
              <a:gd name="T20" fmla="*/ 2147483647 w 4628"/>
              <a:gd name="T21" fmla="*/ 2147483647 h 245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28"/>
              <a:gd name="T34" fmla="*/ 0 h 2450"/>
              <a:gd name="T35" fmla="*/ 4628 w 4628"/>
              <a:gd name="T36" fmla="*/ 2450 h 245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28" h="2450">
                <a:moveTo>
                  <a:pt x="4628" y="172"/>
                </a:moveTo>
                <a:lnTo>
                  <a:pt x="4540" y="0"/>
                </a:lnTo>
                <a:lnTo>
                  <a:pt x="3405" y="569"/>
                </a:lnTo>
                <a:lnTo>
                  <a:pt x="2270" y="1140"/>
                </a:lnTo>
                <a:lnTo>
                  <a:pt x="1134" y="1708"/>
                </a:lnTo>
                <a:lnTo>
                  <a:pt x="0" y="2279"/>
                </a:lnTo>
                <a:lnTo>
                  <a:pt x="87" y="2450"/>
                </a:lnTo>
                <a:lnTo>
                  <a:pt x="1222" y="1880"/>
                </a:lnTo>
                <a:lnTo>
                  <a:pt x="2358" y="1311"/>
                </a:lnTo>
                <a:lnTo>
                  <a:pt x="3492" y="741"/>
                </a:lnTo>
                <a:lnTo>
                  <a:pt x="4628" y="172"/>
                </a:lnTo>
                <a:close/>
              </a:path>
            </a:pathLst>
          </a:custGeom>
          <a:solidFill>
            <a:srgbClr val="FFFFFF"/>
          </a:solidFill>
          <a:ln w="9525">
            <a:noFill/>
            <a:round/>
            <a:headEnd/>
            <a:tailEnd/>
          </a:ln>
        </p:spPr>
        <p:txBody>
          <a:bodyPr lIns="65306" tIns="32653" rIns="65306" bIns="32653"/>
          <a:lstStyle/>
          <a:p>
            <a:endParaRPr lang="en-GB"/>
          </a:p>
        </p:txBody>
      </p:sp>
      <p:sp>
        <p:nvSpPr>
          <p:cNvPr id="37891" name="Rectangle 3"/>
          <p:cNvSpPr>
            <a:spLocks noChangeArrowheads="1"/>
          </p:cNvSpPr>
          <p:nvPr/>
        </p:nvSpPr>
        <p:spPr bwMode="auto">
          <a:xfrm>
            <a:off x="3244850" y="4800600"/>
            <a:ext cx="7938" cy="1588"/>
          </a:xfrm>
          <a:prstGeom prst="rect">
            <a:avLst/>
          </a:prstGeom>
          <a:solidFill>
            <a:srgbClr val="000000"/>
          </a:solidFill>
          <a:ln w="9525">
            <a:noFill/>
            <a:miter lim="800000"/>
            <a:headEnd/>
            <a:tailEnd/>
          </a:ln>
        </p:spPr>
        <p:txBody>
          <a:bodyPr lIns="65306" tIns="32653" rIns="65306" bIns="32653"/>
          <a:lstStyle/>
          <a:p>
            <a:endParaRPr lang="en-GB"/>
          </a:p>
        </p:txBody>
      </p:sp>
      <p:sp>
        <p:nvSpPr>
          <p:cNvPr id="37892" name="Freeform 4"/>
          <p:cNvSpPr>
            <a:spLocks/>
          </p:cNvSpPr>
          <p:nvPr/>
        </p:nvSpPr>
        <p:spPr bwMode="auto">
          <a:xfrm>
            <a:off x="4022725" y="2624138"/>
            <a:ext cx="3175" cy="1587"/>
          </a:xfrm>
          <a:custGeom>
            <a:avLst/>
            <a:gdLst>
              <a:gd name="T0" fmla="*/ 2147483647 w 8"/>
              <a:gd name="T1" fmla="*/ 0 h 2268"/>
              <a:gd name="T2" fmla="*/ 0 w 8"/>
              <a:gd name="T3" fmla="*/ 0 h 2268"/>
              <a:gd name="T4" fmla="*/ 2147483647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893" name="Freeform 5"/>
          <p:cNvSpPr>
            <a:spLocks/>
          </p:cNvSpPr>
          <p:nvPr/>
        </p:nvSpPr>
        <p:spPr bwMode="auto">
          <a:xfrm>
            <a:off x="4022725" y="2514600"/>
            <a:ext cx="3175" cy="1588"/>
          </a:xfrm>
          <a:custGeom>
            <a:avLst/>
            <a:gdLst>
              <a:gd name="T0" fmla="*/ 2147483647 w 8"/>
              <a:gd name="T1" fmla="*/ 0 h 1134"/>
              <a:gd name="T2" fmla="*/ 2147483647 w 8"/>
              <a:gd name="T3" fmla="*/ 0 h 1134"/>
              <a:gd name="T4" fmla="*/ 0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4" name="Freeform 6"/>
          <p:cNvSpPr>
            <a:spLocks/>
          </p:cNvSpPr>
          <p:nvPr/>
        </p:nvSpPr>
        <p:spPr bwMode="auto">
          <a:xfrm>
            <a:off x="4084638" y="2514600"/>
            <a:ext cx="7937" cy="1588"/>
          </a:xfrm>
          <a:custGeom>
            <a:avLst/>
            <a:gdLst>
              <a:gd name="T0" fmla="*/ 0 w 9"/>
              <a:gd name="T1" fmla="*/ 0 h 1134"/>
              <a:gd name="T2" fmla="*/ 2147483647 w 9"/>
              <a:gd name="T3" fmla="*/ 0 h 1134"/>
              <a:gd name="T4" fmla="*/ 2147483647 w 9"/>
              <a:gd name="T5" fmla="*/ 0 h 1134"/>
              <a:gd name="T6" fmla="*/ 2147483647 w 9"/>
              <a:gd name="T7" fmla="*/ 0 h 1134"/>
              <a:gd name="T8" fmla="*/ 0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0" y="0"/>
                </a:moveTo>
                <a:lnTo>
                  <a:pt x="1" y="0"/>
                </a:lnTo>
                <a:lnTo>
                  <a:pt x="9" y="0"/>
                </a:lnTo>
                <a:lnTo>
                  <a:pt x="8"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895" name="Freeform 7"/>
          <p:cNvSpPr>
            <a:spLocks/>
          </p:cNvSpPr>
          <p:nvPr/>
        </p:nvSpPr>
        <p:spPr bwMode="auto">
          <a:xfrm>
            <a:off x="4084638" y="2622550"/>
            <a:ext cx="7937" cy="1588"/>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8"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896" name="Freeform 8"/>
          <p:cNvSpPr>
            <a:spLocks/>
          </p:cNvSpPr>
          <p:nvPr/>
        </p:nvSpPr>
        <p:spPr bwMode="auto">
          <a:xfrm>
            <a:off x="4054475" y="2740025"/>
            <a:ext cx="6350" cy="1588"/>
          </a:xfrm>
          <a:custGeom>
            <a:avLst/>
            <a:gdLst>
              <a:gd name="T0" fmla="*/ 2147483647 w 9"/>
              <a:gd name="T1" fmla="*/ 0 h 2268"/>
              <a:gd name="T2" fmla="*/ 2147483647 w 9"/>
              <a:gd name="T3" fmla="*/ 0 h 2268"/>
              <a:gd name="T4" fmla="*/ 2147483647 w 9"/>
              <a:gd name="T5" fmla="*/ 0 h 2268"/>
              <a:gd name="T6" fmla="*/ 0 w 9"/>
              <a:gd name="T7" fmla="*/ 0 h 2268"/>
              <a:gd name="T8" fmla="*/ 2147483647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8" y="0"/>
                </a:moveTo>
                <a:lnTo>
                  <a:pt x="2" y="0"/>
                </a:lnTo>
                <a:lnTo>
                  <a:pt x="9"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7" name="Freeform 9"/>
          <p:cNvSpPr>
            <a:spLocks/>
          </p:cNvSpPr>
          <p:nvPr/>
        </p:nvSpPr>
        <p:spPr bwMode="auto">
          <a:xfrm>
            <a:off x="2928938" y="2851150"/>
            <a:ext cx="1587" cy="4763"/>
          </a:xfrm>
          <a:custGeom>
            <a:avLst/>
            <a:gdLst>
              <a:gd name="T0" fmla="*/ 0 w 2268"/>
              <a:gd name="T1" fmla="*/ 2147483647 h 6"/>
              <a:gd name="T2" fmla="*/ 0 w 2268"/>
              <a:gd name="T3" fmla="*/ 2147483647 h 6"/>
              <a:gd name="T4" fmla="*/ 0 w 2268"/>
              <a:gd name="T5" fmla="*/ 2147483647 h 6"/>
              <a:gd name="T6" fmla="*/ 0 w 2268"/>
              <a:gd name="T7" fmla="*/ 0 h 6"/>
              <a:gd name="T8" fmla="*/ 0 w 2268"/>
              <a:gd name="T9" fmla="*/ 2147483647 h 6"/>
              <a:gd name="T10" fmla="*/ 0 60000 65536"/>
              <a:gd name="T11" fmla="*/ 0 60000 65536"/>
              <a:gd name="T12" fmla="*/ 0 60000 65536"/>
              <a:gd name="T13" fmla="*/ 0 60000 65536"/>
              <a:gd name="T14" fmla="*/ 0 60000 65536"/>
              <a:gd name="T15" fmla="*/ 0 w 2268"/>
              <a:gd name="T16" fmla="*/ 0 h 6"/>
              <a:gd name="T17" fmla="*/ 2268 w 2268"/>
              <a:gd name="T18" fmla="*/ 6 h 6"/>
            </a:gdLst>
            <a:ahLst/>
            <a:cxnLst>
              <a:cxn ang="T10">
                <a:pos x="T0" y="T1"/>
              </a:cxn>
              <a:cxn ang="T11">
                <a:pos x="T2" y="T3"/>
              </a:cxn>
              <a:cxn ang="T12">
                <a:pos x="T4" y="T5"/>
              </a:cxn>
              <a:cxn ang="T13">
                <a:pos x="T6" y="T7"/>
              </a:cxn>
              <a:cxn ang="T14">
                <a:pos x="T8" y="T9"/>
              </a:cxn>
            </a:cxnLst>
            <a:rect l="T15" t="T16" r="T17" b="T18"/>
            <a:pathLst>
              <a:path w="2268" h="6">
                <a:moveTo>
                  <a:pt x="0" y="6"/>
                </a:moveTo>
                <a:lnTo>
                  <a:pt x="0" y="2"/>
                </a:lnTo>
                <a:lnTo>
                  <a:pt x="0" y="6"/>
                </a:lnTo>
                <a:lnTo>
                  <a:pt x="0" y="0"/>
                </a:lnTo>
                <a:lnTo>
                  <a:pt x="0" y="6"/>
                </a:lnTo>
                <a:close/>
              </a:path>
            </a:pathLst>
          </a:custGeom>
          <a:solidFill>
            <a:srgbClr val="000000"/>
          </a:solidFill>
          <a:ln w="9525">
            <a:noFill/>
            <a:round/>
            <a:headEnd/>
            <a:tailEnd/>
          </a:ln>
        </p:spPr>
        <p:txBody>
          <a:bodyPr lIns="65306" tIns="32653" rIns="65306" bIns="32653"/>
          <a:lstStyle/>
          <a:p>
            <a:endParaRPr lang="en-GB"/>
          </a:p>
        </p:txBody>
      </p:sp>
      <p:sp>
        <p:nvSpPr>
          <p:cNvPr id="37898" name="Freeform 10"/>
          <p:cNvSpPr>
            <a:spLocks/>
          </p:cNvSpPr>
          <p:nvPr/>
        </p:nvSpPr>
        <p:spPr bwMode="auto">
          <a:xfrm>
            <a:off x="3033713" y="2749550"/>
            <a:ext cx="4762" cy="1588"/>
          </a:xfrm>
          <a:custGeom>
            <a:avLst/>
            <a:gdLst>
              <a:gd name="T0" fmla="*/ 2147483647 w 6"/>
              <a:gd name="T1" fmla="*/ 0 h 1134"/>
              <a:gd name="T2" fmla="*/ 0 w 6"/>
              <a:gd name="T3" fmla="*/ 0 h 1134"/>
              <a:gd name="T4" fmla="*/ 2147483647 w 6"/>
              <a:gd name="T5" fmla="*/ 0 h 1134"/>
              <a:gd name="T6" fmla="*/ 0 w 6"/>
              <a:gd name="T7" fmla="*/ 0 h 1134"/>
              <a:gd name="T8" fmla="*/ 2147483647 w 6"/>
              <a:gd name="T9" fmla="*/ 0 h 1134"/>
              <a:gd name="T10" fmla="*/ 0 60000 65536"/>
              <a:gd name="T11" fmla="*/ 0 60000 65536"/>
              <a:gd name="T12" fmla="*/ 0 60000 65536"/>
              <a:gd name="T13" fmla="*/ 0 60000 65536"/>
              <a:gd name="T14" fmla="*/ 0 60000 65536"/>
              <a:gd name="T15" fmla="*/ 0 w 6"/>
              <a:gd name="T16" fmla="*/ 0 h 1134"/>
              <a:gd name="T17" fmla="*/ 6 w 6"/>
              <a:gd name="T18" fmla="*/ 1134 h 1134"/>
            </a:gdLst>
            <a:ahLst/>
            <a:cxnLst>
              <a:cxn ang="T10">
                <a:pos x="T0" y="T1"/>
              </a:cxn>
              <a:cxn ang="T11">
                <a:pos x="T2" y="T3"/>
              </a:cxn>
              <a:cxn ang="T12">
                <a:pos x="T4" y="T5"/>
              </a:cxn>
              <a:cxn ang="T13">
                <a:pos x="T6" y="T7"/>
              </a:cxn>
              <a:cxn ang="T14">
                <a:pos x="T8" y="T9"/>
              </a:cxn>
            </a:cxnLst>
            <a:rect l="T15" t="T16" r="T17" b="T18"/>
            <a:pathLst>
              <a:path w="6" h="1134">
                <a:moveTo>
                  <a:pt x="4" y="0"/>
                </a:moveTo>
                <a:lnTo>
                  <a:pt x="0" y="0"/>
                </a:lnTo>
                <a:lnTo>
                  <a:pt x="6" y="0"/>
                </a:lnTo>
                <a:lnTo>
                  <a:pt x="0" y="0"/>
                </a:lnTo>
                <a:lnTo>
                  <a:pt x="4" y="0"/>
                </a:lnTo>
                <a:close/>
              </a:path>
            </a:pathLst>
          </a:custGeom>
          <a:solidFill>
            <a:srgbClr val="000000"/>
          </a:solidFill>
          <a:ln w="9525">
            <a:noFill/>
            <a:round/>
            <a:headEnd/>
            <a:tailEnd/>
          </a:ln>
        </p:spPr>
        <p:txBody>
          <a:bodyPr lIns="65306" tIns="32653" rIns="65306" bIns="32653"/>
          <a:lstStyle/>
          <a:p>
            <a:endParaRPr lang="en-GB"/>
          </a:p>
        </p:txBody>
      </p:sp>
      <p:sp>
        <p:nvSpPr>
          <p:cNvPr id="37899" name="Freeform 11"/>
          <p:cNvSpPr>
            <a:spLocks/>
          </p:cNvSpPr>
          <p:nvPr/>
        </p:nvSpPr>
        <p:spPr bwMode="auto">
          <a:xfrm>
            <a:off x="3254375" y="2503488"/>
            <a:ext cx="6350" cy="1587"/>
          </a:xfrm>
          <a:custGeom>
            <a:avLst/>
            <a:gdLst>
              <a:gd name="T0" fmla="*/ 2147483647 w 8"/>
              <a:gd name="T1" fmla="*/ 0 h 1134"/>
              <a:gd name="T2" fmla="*/ 0 w 8"/>
              <a:gd name="T3" fmla="*/ 0 h 1134"/>
              <a:gd name="T4" fmla="*/ 2147483647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900" name="Freeform 12"/>
          <p:cNvSpPr>
            <a:spLocks/>
          </p:cNvSpPr>
          <p:nvPr/>
        </p:nvSpPr>
        <p:spPr bwMode="auto">
          <a:xfrm>
            <a:off x="3254375" y="2393950"/>
            <a:ext cx="6350" cy="1588"/>
          </a:xfrm>
          <a:custGeom>
            <a:avLst/>
            <a:gdLst>
              <a:gd name="T0" fmla="*/ 2147483647 w 8"/>
              <a:gd name="T1" fmla="*/ 0 h 2268"/>
              <a:gd name="T2" fmla="*/ 2147483647 w 8"/>
              <a:gd name="T3" fmla="*/ 0 h 2268"/>
              <a:gd name="T4" fmla="*/ 0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901" name="Freeform 13"/>
          <p:cNvSpPr>
            <a:spLocks/>
          </p:cNvSpPr>
          <p:nvPr/>
        </p:nvSpPr>
        <p:spPr bwMode="auto">
          <a:xfrm>
            <a:off x="3317875" y="2393950"/>
            <a:ext cx="6350" cy="1588"/>
          </a:xfrm>
          <a:custGeom>
            <a:avLst/>
            <a:gdLst>
              <a:gd name="T0" fmla="*/ 0 w 9"/>
              <a:gd name="T1" fmla="*/ 0 h 2268"/>
              <a:gd name="T2" fmla="*/ 2147483647 w 9"/>
              <a:gd name="T3" fmla="*/ 0 h 2268"/>
              <a:gd name="T4" fmla="*/ 2147483647 w 9"/>
              <a:gd name="T5" fmla="*/ 0 h 2268"/>
              <a:gd name="T6" fmla="*/ 2147483647 w 9"/>
              <a:gd name="T7" fmla="*/ 0 h 2268"/>
              <a:gd name="T8" fmla="*/ 0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0" y="0"/>
                </a:moveTo>
                <a:lnTo>
                  <a:pt x="1" y="0"/>
                </a:lnTo>
                <a:lnTo>
                  <a:pt x="9" y="0"/>
                </a:lnTo>
                <a:lnTo>
                  <a:pt x="7"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902" name="Freeform 14"/>
          <p:cNvSpPr>
            <a:spLocks/>
          </p:cNvSpPr>
          <p:nvPr/>
        </p:nvSpPr>
        <p:spPr bwMode="auto">
          <a:xfrm>
            <a:off x="3317875" y="2500313"/>
            <a:ext cx="6350" cy="1587"/>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7"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903" name="Freeform 15"/>
          <p:cNvSpPr>
            <a:spLocks/>
          </p:cNvSpPr>
          <p:nvPr/>
        </p:nvSpPr>
        <p:spPr bwMode="auto">
          <a:xfrm>
            <a:off x="3287713" y="2617788"/>
            <a:ext cx="6350" cy="1587"/>
          </a:xfrm>
          <a:custGeom>
            <a:avLst/>
            <a:gdLst>
              <a:gd name="T0" fmla="*/ 2147483647 w 9"/>
              <a:gd name="T1" fmla="*/ 0 h 1134"/>
              <a:gd name="T2" fmla="*/ 2147483647 w 9"/>
              <a:gd name="T3" fmla="*/ 0 h 1134"/>
              <a:gd name="T4" fmla="*/ 2147483647 w 9"/>
              <a:gd name="T5" fmla="*/ 0 h 1134"/>
              <a:gd name="T6" fmla="*/ 0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7" y="0"/>
                </a:moveTo>
                <a:lnTo>
                  <a:pt x="1" y="0"/>
                </a:lnTo>
                <a:lnTo>
                  <a:pt x="9" y="0"/>
                </a:lnTo>
                <a:lnTo>
                  <a:pt x="0" y="0"/>
                </a:lnTo>
                <a:lnTo>
                  <a:pt x="7" y="0"/>
                </a:lnTo>
                <a:close/>
              </a:path>
            </a:pathLst>
          </a:custGeom>
          <a:solidFill>
            <a:srgbClr val="000000"/>
          </a:solidFill>
          <a:ln w="9525">
            <a:noFill/>
            <a:round/>
            <a:headEnd/>
            <a:tailEnd/>
          </a:ln>
        </p:spPr>
        <p:txBody>
          <a:bodyPr lIns="65306" tIns="32653" rIns="65306" bIns="32653"/>
          <a:lstStyle/>
          <a:p>
            <a:endParaRPr lang="en-GB"/>
          </a:p>
        </p:txBody>
      </p:sp>
      <p:pic>
        <p:nvPicPr>
          <p:cNvPr id="37904" name="Picture 16"/>
          <p:cNvPicPr>
            <a:picLocks noChangeAspect="1" noChangeArrowheads="1"/>
          </p:cNvPicPr>
          <p:nvPr/>
        </p:nvPicPr>
        <p:blipFill>
          <a:blip r:embed="rId3" cstate="print"/>
          <a:srcRect/>
          <a:stretch>
            <a:fillRect/>
          </a:stretch>
        </p:blipFill>
        <p:spPr bwMode="auto">
          <a:xfrm>
            <a:off x="206375" y="1117600"/>
            <a:ext cx="5118100" cy="4876800"/>
          </a:xfrm>
          <a:prstGeom prst="rect">
            <a:avLst/>
          </a:prstGeom>
          <a:noFill/>
          <a:ln w="12700">
            <a:noFill/>
            <a:miter lim="800000"/>
            <a:headEnd/>
            <a:tailEnd/>
          </a:ln>
        </p:spPr>
      </p:pic>
      <p:sp>
        <p:nvSpPr>
          <p:cNvPr id="37905" name="Text Box 17"/>
          <p:cNvSpPr txBox="1">
            <a:spLocks noChangeArrowheads="1"/>
          </p:cNvSpPr>
          <p:nvPr/>
        </p:nvSpPr>
        <p:spPr bwMode="auto">
          <a:xfrm>
            <a:off x="5508625" y="1249363"/>
            <a:ext cx="3387725" cy="4797425"/>
          </a:xfrm>
          <a:prstGeom prst="rect">
            <a:avLst/>
          </a:prstGeom>
          <a:noFill/>
          <a:ln w="9525">
            <a:noFill/>
            <a:miter lim="800000"/>
            <a:headEnd/>
            <a:tailEnd/>
          </a:ln>
        </p:spPr>
        <p:txBody>
          <a:bodyPr lIns="87269" tIns="43635" rIns="87269" bIns="43635">
            <a:spAutoFit/>
          </a:bodyPr>
          <a:lstStyle/>
          <a:p>
            <a:pPr marL="119063" indent="-119063" defTabSz="1222375">
              <a:buFontTx/>
              <a:buChar char="•"/>
            </a:pPr>
            <a:r>
              <a:rPr lang="en-GB" sz="1800" b="1"/>
              <a:t>Standard work procedures at workstations</a:t>
            </a:r>
          </a:p>
          <a:p>
            <a:pPr marL="119063" indent="-119063" defTabSz="1222375">
              <a:buFontTx/>
              <a:buChar char="•"/>
            </a:pPr>
            <a:endParaRPr lang="en-GB" sz="1800" b="1"/>
          </a:p>
          <a:p>
            <a:pPr marL="119063" indent="-119063" defTabSz="1222375">
              <a:buFontTx/>
              <a:buChar char="•"/>
            </a:pPr>
            <a:r>
              <a:rPr lang="en-GB" sz="1800" b="1"/>
              <a:t>Labels, floor markings, signs etc, to identify storage </a:t>
            </a:r>
          </a:p>
          <a:p>
            <a:pPr marL="119063" indent="-119063" defTabSz="1222375"/>
            <a:r>
              <a:rPr lang="en-GB" sz="1800" b="1"/>
              <a:t> areas, walkways</a:t>
            </a:r>
          </a:p>
          <a:p>
            <a:pPr marL="119063" indent="-119063" defTabSz="1222375"/>
            <a:endParaRPr lang="en-GB" sz="1800" b="1"/>
          </a:p>
          <a:p>
            <a:pPr marL="119063" indent="-119063" defTabSz="1222375">
              <a:buFontTx/>
              <a:buChar char="•"/>
            </a:pPr>
            <a:r>
              <a:rPr lang="en-GB" sz="1800" b="1"/>
              <a:t>Communication and control of abnormal situations / activities</a:t>
            </a:r>
          </a:p>
          <a:p>
            <a:pPr marL="119063" indent="-119063" defTabSz="1222375"/>
            <a:r>
              <a:rPr lang="en-GB" sz="1800" b="1"/>
              <a:t> </a:t>
            </a:r>
          </a:p>
          <a:p>
            <a:pPr marL="119063" indent="-119063" defTabSz="1222375">
              <a:buFontTx/>
              <a:buChar char="•"/>
            </a:pPr>
            <a:r>
              <a:rPr lang="en-GB" sz="1800" b="1"/>
              <a:t>Display performance indicators</a:t>
            </a:r>
          </a:p>
          <a:p>
            <a:pPr marL="119063" indent="-119063" defTabSz="1222375">
              <a:buFontTx/>
              <a:buChar char="•"/>
            </a:pPr>
            <a:endParaRPr lang="en-GB" sz="1800" b="1"/>
          </a:p>
          <a:p>
            <a:pPr marL="119063" indent="-119063" defTabSz="1222375">
              <a:buFontTx/>
              <a:buChar char="•"/>
            </a:pPr>
            <a:r>
              <a:rPr lang="en-GB" sz="1800" b="1"/>
              <a:t>Shadow boards for tool and equipment organisation</a:t>
            </a:r>
            <a:endParaRPr lang="en-US" sz="1800" b="1"/>
          </a:p>
        </p:txBody>
      </p:sp>
      <p:sp>
        <p:nvSpPr>
          <p:cNvPr id="37906" name="Rectangle 18"/>
          <p:cNvSpPr>
            <a:spLocks noChangeArrowheads="1"/>
          </p:cNvSpPr>
          <p:nvPr/>
        </p:nvSpPr>
        <p:spPr bwMode="auto">
          <a:xfrm>
            <a:off x="76200" y="250825"/>
            <a:ext cx="9067800" cy="515938"/>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a:t>
            </a:r>
            <a:r>
              <a:rPr lang="en-US" b="1">
                <a:solidFill>
                  <a:srgbClr val="FFFFFF"/>
                </a:solidFill>
              </a:rPr>
              <a:t>What does it include?</a:t>
            </a:r>
          </a:p>
        </p:txBody>
      </p:sp>
      <p:sp>
        <p:nvSpPr>
          <p:cNvPr id="37907" name="Text Box 19"/>
          <p:cNvSpPr txBox="1">
            <a:spLocks noChangeArrowheads="1"/>
          </p:cNvSpPr>
          <p:nvPr/>
        </p:nvSpPr>
        <p:spPr bwMode="auto">
          <a:xfrm>
            <a:off x="206375" y="6008688"/>
            <a:ext cx="8801100" cy="441325"/>
          </a:xfrm>
          <a:prstGeom prst="rect">
            <a:avLst/>
          </a:prstGeom>
          <a:solidFill>
            <a:srgbClr val="FAFD00"/>
          </a:solidFill>
          <a:ln w="9525">
            <a:solidFill>
              <a:schemeClr val="tx1"/>
            </a:solidFill>
            <a:miter lim="800000"/>
            <a:headEnd/>
            <a:tailEnd/>
          </a:ln>
        </p:spPr>
        <p:txBody>
          <a:bodyPr lIns="87269" tIns="43635" rIns="87269" bIns="43635">
            <a:spAutoFit/>
          </a:bodyPr>
          <a:lstStyle/>
          <a:p>
            <a:pPr algn="ctr" defTabSz="1222375"/>
            <a:r>
              <a:rPr lang="en-GB" sz="2300" b="1"/>
              <a:t>Everyone can tell if the area is running correctly or not!</a:t>
            </a:r>
            <a:endParaRPr lang="en-US" sz="2300" b="1"/>
          </a:p>
        </p:txBody>
      </p:sp>
      <p:sp>
        <p:nvSpPr>
          <p:cNvPr id="37908"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7909" name="Slide Number Placeholder 1"/>
          <p:cNvSpPr>
            <a:spLocks noGrp="1"/>
          </p:cNvSpPr>
          <p:nvPr>
            <p:ph type="sldNum" sz="quarter" idx="11"/>
          </p:nvPr>
        </p:nvSpPr>
        <p:spPr>
          <a:noFill/>
        </p:spPr>
        <p:txBody>
          <a:bodyPr/>
          <a:lstStyle/>
          <a:p>
            <a:fld id="{A8467A65-4C23-4D7B-AA9E-99014B62EDA8}" type="slidenum">
              <a:rPr lang="en-US" smtClean="0">
                <a:latin typeface="Arial" pitchFamily="34" charset="0"/>
              </a:rPr>
              <a:pPr/>
              <a:t>36</a:t>
            </a:fld>
            <a:endParaRPr lang="en-US" smtClean="0">
              <a:latin typeface="Arial" pitchFamily="34" charset="0"/>
            </a:endParaRPr>
          </a:p>
        </p:txBody>
      </p:sp>
      <p:sp>
        <p:nvSpPr>
          <p:cNvPr id="3791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0" y="0"/>
            <a:ext cx="9144000" cy="6858000"/>
          </a:xfrm>
          <a:prstGeom prst="rect">
            <a:avLst/>
          </a:prstGeom>
          <a:noFill/>
          <a:ln w="12700">
            <a:solidFill>
              <a:schemeClr val="tx1"/>
            </a:solidFill>
            <a:miter lim="800000"/>
            <a:headEnd type="none" w="sm" len="sm"/>
            <a:tailEnd type="none" w="sm" len="sm"/>
          </a:ln>
        </p:spPr>
        <p:txBody>
          <a:bodyPr wrap="none" lIns="65306" tIns="32653" rIns="65306" bIns="32653" anchor="ctr"/>
          <a:lstStyle/>
          <a:p>
            <a:endParaRPr lang="en-GB"/>
          </a:p>
        </p:txBody>
      </p:sp>
      <p:sp>
        <p:nvSpPr>
          <p:cNvPr id="38915" name="Rectangle 3"/>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sp>
        <p:nvSpPr>
          <p:cNvPr id="38916" name="Text Box 5"/>
          <p:cNvSpPr txBox="1">
            <a:spLocks noChangeArrowheads="1"/>
          </p:cNvSpPr>
          <p:nvPr/>
        </p:nvSpPr>
        <p:spPr bwMode="auto">
          <a:xfrm>
            <a:off x="6351588" y="1438275"/>
            <a:ext cx="2492375" cy="4151313"/>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p>
          <a:p>
            <a:pPr defTabSz="1222375"/>
            <a:r>
              <a:rPr lang="en-GB">
                <a:latin typeface="Verdana" pitchFamily="34" charset="0"/>
              </a:rPr>
              <a:t>hourly cell performance</a:t>
            </a:r>
          </a:p>
          <a:p>
            <a:pPr defTabSz="1222375"/>
            <a:endParaRPr lang="en-GB">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production is behind or ahead of schedule and reasons why</a:t>
            </a:r>
          </a:p>
          <a:p>
            <a:pPr defTabSz="1222375"/>
            <a:endParaRPr lang="en-GB">
              <a:latin typeface="Verdana" pitchFamily="34" charset="0"/>
            </a:endParaRPr>
          </a:p>
        </p:txBody>
      </p:sp>
      <p:pic>
        <p:nvPicPr>
          <p:cNvPr id="38917" name="Picture 6"/>
          <p:cNvPicPr>
            <a:picLocks noChangeAspect="1" noChangeArrowheads="1"/>
          </p:cNvPicPr>
          <p:nvPr/>
        </p:nvPicPr>
        <p:blipFill>
          <a:blip r:embed="rId3" cstate="print"/>
          <a:srcRect/>
          <a:stretch>
            <a:fillRect/>
          </a:stretch>
        </p:blipFill>
        <p:spPr bwMode="auto">
          <a:xfrm>
            <a:off x="239713" y="1414463"/>
            <a:ext cx="6061075" cy="4303712"/>
          </a:xfrm>
          <a:prstGeom prst="rect">
            <a:avLst/>
          </a:prstGeom>
          <a:noFill/>
          <a:ln w="9525">
            <a:noFill/>
            <a:miter lim="800000"/>
            <a:headEnd/>
            <a:tailEnd/>
          </a:ln>
        </p:spPr>
      </p:pic>
      <p:sp>
        <p:nvSpPr>
          <p:cNvPr id="38918" name="Rectangle 7"/>
          <p:cNvSpPr>
            <a:spLocks noChangeArrowheads="1"/>
          </p:cNvSpPr>
          <p:nvPr/>
        </p:nvSpPr>
        <p:spPr bwMode="auto">
          <a:xfrm>
            <a:off x="1162050" y="5741988"/>
            <a:ext cx="3816350" cy="349250"/>
          </a:xfrm>
          <a:prstGeom prst="rect">
            <a:avLst/>
          </a:prstGeom>
          <a:noFill/>
          <a:ln w="12700">
            <a:noFill/>
            <a:miter lim="800000"/>
            <a:headEnd/>
            <a:tailEnd/>
          </a:ln>
        </p:spPr>
        <p:txBody>
          <a:bodyPr wrap="none" lIns="87269" tIns="43635" rIns="87269" bIns="43635">
            <a:spAutoFit/>
          </a:bodyPr>
          <a:lstStyle/>
          <a:p>
            <a:pPr defTabSz="871538"/>
            <a:r>
              <a:rPr lang="en-GB" sz="1700" b="1">
                <a:latin typeface="Verdana" pitchFamily="34" charset="0"/>
              </a:rPr>
              <a:t>Hourly Output Tracking Sheet</a:t>
            </a:r>
          </a:p>
        </p:txBody>
      </p:sp>
      <p:sp>
        <p:nvSpPr>
          <p:cNvPr id="38919"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8920" name="Slide Number Placeholder 1"/>
          <p:cNvSpPr>
            <a:spLocks noGrp="1"/>
          </p:cNvSpPr>
          <p:nvPr>
            <p:ph type="sldNum" sz="quarter" idx="11"/>
          </p:nvPr>
        </p:nvSpPr>
        <p:spPr>
          <a:noFill/>
        </p:spPr>
        <p:txBody>
          <a:bodyPr/>
          <a:lstStyle/>
          <a:p>
            <a:fld id="{A43BDA26-1466-4407-8DCB-FFC2549005BC}" type="slidenum">
              <a:rPr lang="en-US" smtClean="0">
                <a:latin typeface="Arial" pitchFamily="34" charset="0"/>
              </a:rPr>
              <a:pPr/>
              <a:t>37</a:t>
            </a:fld>
            <a:endParaRPr lang="en-US" smtClean="0">
              <a:latin typeface="Arial" pitchFamily="34" charset="0"/>
            </a:endParaRPr>
          </a:p>
        </p:txBody>
      </p:sp>
      <p:sp>
        <p:nvSpPr>
          <p:cNvPr id="3892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4"/>
          <p:cNvSpPr>
            <a:spLocks noChangeArrowheads="1"/>
          </p:cNvSpPr>
          <p:nvPr/>
        </p:nvSpPr>
        <p:spPr bwMode="auto">
          <a:xfrm>
            <a:off x="6005513" y="1270000"/>
            <a:ext cx="2897187" cy="628650"/>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Real-Time Output Tracking</a:t>
            </a:r>
          </a:p>
        </p:txBody>
      </p:sp>
      <p:sp>
        <p:nvSpPr>
          <p:cNvPr id="39939" name="Text Box 5"/>
          <p:cNvSpPr txBox="1">
            <a:spLocks noChangeArrowheads="1"/>
          </p:cNvSpPr>
          <p:nvPr/>
        </p:nvSpPr>
        <p:spPr bwMode="auto">
          <a:xfrm>
            <a:off x="6005513" y="2124075"/>
            <a:ext cx="2890837" cy="8270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production target, output, quality</a:t>
            </a:r>
          </a:p>
          <a:p>
            <a:pPr algn="ctr" defTabSz="1222375"/>
            <a:r>
              <a:rPr lang="en-GB" sz="1600" b="1">
                <a:latin typeface="Verdana" pitchFamily="34" charset="0"/>
              </a:rPr>
              <a:t>Control: </a:t>
            </a:r>
            <a:r>
              <a:rPr lang="en-GB" sz="1600">
                <a:latin typeface="Verdana" pitchFamily="34" charset="0"/>
              </a:rPr>
              <a:t>target vs. plan</a:t>
            </a:r>
          </a:p>
        </p:txBody>
      </p:sp>
      <p:sp>
        <p:nvSpPr>
          <p:cNvPr id="3994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grpSp>
        <p:nvGrpSpPr>
          <p:cNvPr id="39941" name="Group 2"/>
          <p:cNvGrpSpPr>
            <a:grpSpLocks/>
          </p:cNvGrpSpPr>
          <p:nvPr/>
        </p:nvGrpSpPr>
        <p:grpSpPr bwMode="auto">
          <a:xfrm>
            <a:off x="239713" y="1258888"/>
            <a:ext cx="2892425" cy="2170112"/>
            <a:chOff x="473075" y="2149475"/>
            <a:chExt cx="3748088" cy="2190750"/>
          </a:xfrm>
        </p:grpSpPr>
        <p:pic>
          <p:nvPicPr>
            <p:cNvPr id="39951" name="Picture 3"/>
            <p:cNvPicPr>
              <a:picLocks noChangeAspect="1" noChangeArrowheads="1"/>
            </p:cNvPicPr>
            <p:nvPr/>
          </p:nvPicPr>
          <p:blipFill>
            <a:blip r:embed="rId3" cstate="print"/>
            <a:srcRect/>
            <a:stretch>
              <a:fillRect/>
            </a:stretch>
          </p:blipFill>
          <p:spPr bwMode="auto">
            <a:xfrm>
              <a:off x="473075" y="2149475"/>
              <a:ext cx="3748088" cy="2190750"/>
            </a:xfrm>
            <a:prstGeom prst="rect">
              <a:avLst/>
            </a:prstGeom>
            <a:noFill/>
            <a:ln w="9525">
              <a:noFill/>
              <a:miter lim="800000"/>
              <a:headEnd/>
              <a:tailEnd/>
            </a:ln>
          </p:spPr>
        </p:pic>
        <p:sp>
          <p:nvSpPr>
            <p:cNvPr id="2" name="Rectangle 1"/>
            <p:cNvSpPr/>
            <p:nvPr/>
          </p:nvSpPr>
          <p:spPr>
            <a:xfrm>
              <a:off x="682902" y="4005283"/>
              <a:ext cx="359997" cy="216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9942" name="Group 3"/>
          <p:cNvGrpSpPr>
            <a:grpSpLocks/>
          </p:cNvGrpSpPr>
          <p:nvPr/>
        </p:nvGrpSpPr>
        <p:grpSpPr bwMode="auto">
          <a:xfrm>
            <a:off x="3186113" y="1258888"/>
            <a:ext cx="2819400" cy="2170112"/>
            <a:chOff x="4832350" y="2197100"/>
            <a:chExt cx="3760788" cy="2168525"/>
          </a:xfrm>
        </p:grpSpPr>
        <p:pic>
          <p:nvPicPr>
            <p:cNvPr id="39949" name="Picture 6" descr="Dad work 007"/>
            <p:cNvPicPr>
              <a:picLocks noChangeAspect="1" noChangeArrowheads="1"/>
            </p:cNvPicPr>
            <p:nvPr/>
          </p:nvPicPr>
          <p:blipFill>
            <a:blip r:embed="rId4" cstate="print"/>
            <a:srcRect/>
            <a:stretch>
              <a:fillRect/>
            </a:stretch>
          </p:blipFill>
          <p:spPr bwMode="auto">
            <a:xfrm>
              <a:off x="4832350" y="2197100"/>
              <a:ext cx="3760788" cy="2168525"/>
            </a:xfrm>
            <a:prstGeom prst="rect">
              <a:avLst/>
            </a:prstGeom>
            <a:noFill/>
            <a:ln w="9525">
              <a:noFill/>
              <a:miter lim="800000"/>
              <a:headEnd/>
              <a:tailEnd/>
            </a:ln>
          </p:spPr>
        </p:pic>
        <p:sp>
          <p:nvSpPr>
            <p:cNvPr id="10" name="Rectangle 9"/>
            <p:cNvSpPr/>
            <p:nvPr/>
          </p:nvSpPr>
          <p:spPr>
            <a:xfrm>
              <a:off x="7739760" y="2492159"/>
              <a:ext cx="359985" cy="21732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39943" name="Picture 2"/>
          <p:cNvPicPr>
            <a:picLocks noChangeAspect="1" noChangeArrowheads="1"/>
          </p:cNvPicPr>
          <p:nvPr/>
        </p:nvPicPr>
        <p:blipFill>
          <a:blip r:embed="rId5" cstate="print"/>
          <a:srcRect/>
          <a:stretch>
            <a:fillRect/>
          </a:stretch>
        </p:blipFill>
        <p:spPr bwMode="auto">
          <a:xfrm>
            <a:off x="276225" y="3860800"/>
            <a:ext cx="2820988" cy="2446338"/>
          </a:xfrm>
          <a:prstGeom prst="rect">
            <a:avLst/>
          </a:prstGeom>
          <a:noFill/>
          <a:ln w="9525">
            <a:noFill/>
            <a:miter lim="800000"/>
            <a:headEnd/>
            <a:tailEnd/>
          </a:ln>
        </p:spPr>
      </p:pic>
      <p:sp>
        <p:nvSpPr>
          <p:cNvPr id="39944" name="Text Box 3"/>
          <p:cNvSpPr txBox="1">
            <a:spLocks noChangeArrowheads="1"/>
          </p:cNvSpPr>
          <p:nvPr/>
        </p:nvSpPr>
        <p:spPr bwMode="auto">
          <a:xfrm>
            <a:off x="6011863" y="3868738"/>
            <a:ext cx="2890837" cy="642937"/>
          </a:xfrm>
          <a:prstGeom prst="rect">
            <a:avLst/>
          </a:prstGeom>
          <a:noFill/>
          <a:ln w="12700" algn="ctr">
            <a:noFill/>
            <a:miter lim="800000"/>
            <a:headEnd/>
            <a:tailEnd/>
          </a:ln>
        </p:spPr>
        <p:txBody>
          <a:bodyPr lIns="87269" tIns="43635" rIns="87269" bIns="43635">
            <a:spAutoFit/>
          </a:bodyPr>
          <a:lstStyle/>
          <a:p>
            <a:pPr algn="ctr" defTabSz="1222375"/>
            <a:r>
              <a:rPr lang="en-US" sz="1800" b="1">
                <a:latin typeface="Verdana" pitchFamily="34" charset="0"/>
              </a:rPr>
              <a:t>Material Storage with Labels</a:t>
            </a:r>
          </a:p>
        </p:txBody>
      </p:sp>
      <p:sp>
        <p:nvSpPr>
          <p:cNvPr id="39945" name="Text Box 5"/>
          <p:cNvSpPr txBox="1">
            <a:spLocks noChangeArrowheads="1"/>
          </p:cNvSpPr>
          <p:nvPr/>
        </p:nvSpPr>
        <p:spPr bwMode="auto">
          <a:xfrm>
            <a:off x="6048375" y="4584700"/>
            <a:ext cx="2854325" cy="11953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correct location for parts</a:t>
            </a:r>
          </a:p>
          <a:p>
            <a:pPr algn="ctr" defTabSz="1222375"/>
            <a:r>
              <a:rPr lang="en-GB" sz="1800" b="1">
                <a:latin typeface="Verdana" pitchFamily="34" charset="0"/>
              </a:rPr>
              <a:t>Control: </a:t>
            </a:r>
            <a:r>
              <a:rPr lang="en-GB" sz="1800">
                <a:latin typeface="Verdana" pitchFamily="34" charset="0"/>
              </a:rPr>
              <a:t>parts missing, wrong parts</a:t>
            </a:r>
          </a:p>
        </p:txBody>
      </p:sp>
      <p:pic>
        <p:nvPicPr>
          <p:cNvPr id="39946" name="Picture 6"/>
          <p:cNvPicPr>
            <a:picLocks noChangeArrowheads="1"/>
          </p:cNvPicPr>
          <p:nvPr/>
        </p:nvPicPr>
        <p:blipFill>
          <a:blip r:embed="rId6" cstate="print"/>
          <a:srcRect/>
          <a:stretch>
            <a:fillRect/>
          </a:stretch>
        </p:blipFill>
        <p:spPr bwMode="auto">
          <a:xfrm>
            <a:off x="3343275" y="3914775"/>
            <a:ext cx="2705100" cy="2446338"/>
          </a:xfrm>
          <a:prstGeom prst="rect">
            <a:avLst/>
          </a:prstGeom>
          <a:noFill/>
          <a:ln w="12700">
            <a:noFill/>
            <a:miter lim="800000"/>
            <a:headEnd/>
            <a:tailEnd/>
          </a:ln>
        </p:spPr>
      </p:pic>
      <p:sp>
        <p:nvSpPr>
          <p:cNvPr id="39947" name="Slide Number Placeholder 2"/>
          <p:cNvSpPr>
            <a:spLocks noGrp="1"/>
          </p:cNvSpPr>
          <p:nvPr>
            <p:ph type="sldNum" sz="quarter" idx="11"/>
          </p:nvPr>
        </p:nvSpPr>
        <p:spPr>
          <a:noFill/>
        </p:spPr>
        <p:txBody>
          <a:bodyPr/>
          <a:lstStyle/>
          <a:p>
            <a:fld id="{AFF6EE9F-664D-4267-BDFD-340EE53CF878}" type="slidenum">
              <a:rPr lang="en-US" smtClean="0">
                <a:latin typeface="Arial" pitchFamily="34" charset="0"/>
              </a:rPr>
              <a:pPr/>
              <a:t>38</a:t>
            </a:fld>
            <a:endParaRPr lang="en-US" smtClean="0">
              <a:latin typeface="Arial" pitchFamily="34" charset="0"/>
            </a:endParaRPr>
          </a:p>
        </p:txBody>
      </p:sp>
      <p:sp>
        <p:nvSpPr>
          <p:cNvPr id="39948"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6207125" y="1704975"/>
            <a:ext cx="2700338" cy="4889500"/>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br>
              <a:rPr lang="en-GB" b="1">
                <a:latin typeface="Verdana" pitchFamily="34" charset="0"/>
              </a:rPr>
            </a:br>
            <a:r>
              <a:rPr lang="en-GB">
                <a:latin typeface="Verdana" pitchFamily="34" charset="0"/>
              </a:rPr>
              <a:t>location for scrap, scrap analysis, actions</a:t>
            </a:r>
          </a:p>
          <a:p>
            <a:pPr defTabSz="1222375"/>
            <a:endParaRPr lang="en-GB">
              <a:latin typeface="Verdana" pitchFamily="34" charset="0"/>
            </a:endParaRPr>
          </a:p>
          <a:p>
            <a:pPr defTabSz="1222375"/>
            <a:endParaRPr lang="en-GB">
              <a:latin typeface="Verdana" pitchFamily="34" charset="0"/>
            </a:endParaRPr>
          </a:p>
          <a:p>
            <a:pPr defTabSz="1222375"/>
            <a:endParaRPr lang="en-GB">
              <a:latin typeface="Verdana" pitchFamily="34" charset="0"/>
            </a:endParaRPr>
          </a:p>
          <a:p>
            <a:pPr defTabSz="1222375"/>
            <a:endParaRPr lang="en-GB" b="1">
              <a:latin typeface="Verdana" pitchFamily="34" charset="0"/>
            </a:endParaRPr>
          </a:p>
          <a:p>
            <a:pPr defTabSz="1222375"/>
            <a:endParaRPr lang="en-GB" b="1">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excessive scrap, trends</a:t>
            </a:r>
          </a:p>
        </p:txBody>
      </p:sp>
      <p:pic>
        <p:nvPicPr>
          <p:cNvPr id="40963" name="Picture 4" descr="B2E Red Bin Area"/>
          <p:cNvPicPr>
            <a:picLocks noChangeAspect="1" noChangeArrowheads="1"/>
          </p:cNvPicPr>
          <p:nvPr/>
        </p:nvPicPr>
        <p:blipFill>
          <a:blip r:embed="rId3" cstate="print"/>
          <a:srcRect/>
          <a:stretch>
            <a:fillRect/>
          </a:stretch>
        </p:blipFill>
        <p:spPr bwMode="auto">
          <a:xfrm>
            <a:off x="401638" y="1301750"/>
            <a:ext cx="2444750" cy="1820863"/>
          </a:xfrm>
          <a:prstGeom prst="rect">
            <a:avLst/>
          </a:prstGeom>
          <a:noFill/>
          <a:ln w="9525">
            <a:noFill/>
            <a:miter lim="800000"/>
            <a:headEnd/>
            <a:tailEnd/>
          </a:ln>
        </p:spPr>
      </p:pic>
      <p:pic>
        <p:nvPicPr>
          <p:cNvPr id="40964" name="Picture 5" descr="Shift first time rejects 1"/>
          <p:cNvPicPr>
            <a:picLocks noChangeAspect="1" noChangeArrowheads="1"/>
          </p:cNvPicPr>
          <p:nvPr/>
        </p:nvPicPr>
        <p:blipFill>
          <a:blip r:embed="rId4" cstate="print"/>
          <a:srcRect/>
          <a:stretch>
            <a:fillRect/>
          </a:stretch>
        </p:blipFill>
        <p:spPr bwMode="auto">
          <a:xfrm>
            <a:off x="387350" y="3983038"/>
            <a:ext cx="2459038" cy="1909762"/>
          </a:xfrm>
          <a:prstGeom prst="rect">
            <a:avLst/>
          </a:prstGeom>
          <a:noFill/>
          <a:ln w="9525">
            <a:noFill/>
            <a:miter lim="800000"/>
            <a:headEnd/>
            <a:tailEnd/>
          </a:ln>
        </p:spPr>
      </p:pic>
      <p:pic>
        <p:nvPicPr>
          <p:cNvPr id="40965" name="Picture 6" descr="B2E Stator Trend Chart"/>
          <p:cNvPicPr>
            <a:picLocks noChangeAspect="1" noChangeArrowheads="1"/>
          </p:cNvPicPr>
          <p:nvPr/>
        </p:nvPicPr>
        <p:blipFill>
          <a:blip r:embed="rId5" cstate="print"/>
          <a:srcRect/>
          <a:stretch>
            <a:fillRect/>
          </a:stretch>
        </p:blipFill>
        <p:spPr bwMode="auto">
          <a:xfrm>
            <a:off x="3249613" y="3983038"/>
            <a:ext cx="2444750" cy="1863725"/>
          </a:xfrm>
          <a:prstGeom prst="rect">
            <a:avLst/>
          </a:prstGeom>
          <a:noFill/>
          <a:ln w="9525">
            <a:noFill/>
            <a:miter lim="800000"/>
            <a:headEnd/>
            <a:tailEnd/>
          </a:ln>
        </p:spPr>
      </p:pic>
      <p:pic>
        <p:nvPicPr>
          <p:cNvPr id="40966" name="Picture 7" descr="B2E Motor Action Plan"/>
          <p:cNvPicPr>
            <a:picLocks noChangeAspect="1" noChangeArrowheads="1"/>
          </p:cNvPicPr>
          <p:nvPr/>
        </p:nvPicPr>
        <p:blipFill>
          <a:blip r:embed="rId6" cstate="print"/>
          <a:srcRect/>
          <a:stretch>
            <a:fillRect/>
          </a:stretch>
        </p:blipFill>
        <p:spPr bwMode="auto">
          <a:xfrm>
            <a:off x="3249613" y="1301750"/>
            <a:ext cx="2459037" cy="1908175"/>
          </a:xfrm>
          <a:prstGeom prst="rect">
            <a:avLst/>
          </a:prstGeom>
          <a:noFill/>
          <a:ln w="9525">
            <a:noFill/>
            <a:miter lim="800000"/>
            <a:headEnd/>
            <a:tailEnd/>
          </a:ln>
        </p:spPr>
      </p:pic>
      <p:sp>
        <p:nvSpPr>
          <p:cNvPr id="40967" name="Text Box 8"/>
          <p:cNvSpPr txBox="1">
            <a:spLocks noChangeArrowheads="1"/>
          </p:cNvSpPr>
          <p:nvPr/>
        </p:nvSpPr>
        <p:spPr bwMode="auto">
          <a:xfrm>
            <a:off x="588963" y="3209925"/>
            <a:ext cx="2336800" cy="457200"/>
          </a:xfrm>
          <a:prstGeom prst="rect">
            <a:avLst/>
          </a:prstGeom>
          <a:noFill/>
          <a:ln w="12700">
            <a:noFill/>
            <a:miter lim="800000"/>
            <a:headEnd/>
            <a:tailEnd/>
          </a:ln>
        </p:spPr>
        <p:txBody>
          <a:bodyPr wrap="none" lIns="87269" tIns="43635" rIns="87269" bIns="43635">
            <a:spAutoFit/>
          </a:bodyPr>
          <a:lstStyle/>
          <a:p>
            <a:pPr defTabSz="1222375"/>
            <a:r>
              <a:rPr lang="en-US"/>
              <a:t>defined location</a:t>
            </a:r>
          </a:p>
        </p:txBody>
      </p:sp>
      <p:sp>
        <p:nvSpPr>
          <p:cNvPr id="40968" name="Text Box 9"/>
          <p:cNvSpPr txBox="1">
            <a:spLocks noChangeArrowheads="1"/>
          </p:cNvSpPr>
          <p:nvPr/>
        </p:nvSpPr>
        <p:spPr bwMode="auto">
          <a:xfrm>
            <a:off x="636588" y="5924550"/>
            <a:ext cx="2265362" cy="457200"/>
          </a:xfrm>
          <a:prstGeom prst="rect">
            <a:avLst/>
          </a:prstGeom>
          <a:noFill/>
          <a:ln w="12700">
            <a:noFill/>
            <a:miter lim="800000"/>
            <a:headEnd/>
            <a:tailEnd/>
          </a:ln>
        </p:spPr>
        <p:txBody>
          <a:bodyPr wrap="none" lIns="87269" tIns="43635" rIns="87269" bIns="43635">
            <a:spAutoFit/>
          </a:bodyPr>
          <a:lstStyle/>
          <a:p>
            <a:pPr defTabSz="1222375"/>
            <a:r>
              <a:rPr lang="en-US"/>
              <a:t>Data Collection</a:t>
            </a:r>
          </a:p>
        </p:txBody>
      </p:sp>
      <p:sp>
        <p:nvSpPr>
          <p:cNvPr id="40969" name="Text Box 10"/>
          <p:cNvSpPr txBox="1">
            <a:spLocks noChangeArrowheads="1"/>
          </p:cNvSpPr>
          <p:nvPr/>
        </p:nvSpPr>
        <p:spPr bwMode="auto">
          <a:xfrm>
            <a:off x="3575050" y="5924550"/>
            <a:ext cx="1962150" cy="457200"/>
          </a:xfrm>
          <a:prstGeom prst="rect">
            <a:avLst/>
          </a:prstGeom>
          <a:noFill/>
          <a:ln w="12700">
            <a:noFill/>
            <a:miter lim="800000"/>
            <a:headEnd/>
            <a:tailEnd/>
          </a:ln>
        </p:spPr>
        <p:txBody>
          <a:bodyPr wrap="none" lIns="87269" tIns="43635" rIns="87269" bIns="43635">
            <a:spAutoFit/>
          </a:bodyPr>
          <a:lstStyle/>
          <a:p>
            <a:pPr defTabSz="1222375"/>
            <a:r>
              <a:rPr lang="en-US"/>
              <a:t>Trend Charts</a:t>
            </a:r>
          </a:p>
        </p:txBody>
      </p:sp>
      <p:sp>
        <p:nvSpPr>
          <p:cNvPr id="40970" name="Text Box 11"/>
          <p:cNvSpPr txBox="1">
            <a:spLocks noChangeArrowheads="1"/>
          </p:cNvSpPr>
          <p:nvPr/>
        </p:nvSpPr>
        <p:spPr bwMode="auto">
          <a:xfrm>
            <a:off x="3411538" y="3246438"/>
            <a:ext cx="2657475" cy="457200"/>
          </a:xfrm>
          <a:prstGeom prst="rect">
            <a:avLst/>
          </a:prstGeom>
          <a:noFill/>
          <a:ln w="12700">
            <a:noFill/>
            <a:miter lim="800000"/>
            <a:headEnd/>
            <a:tailEnd/>
          </a:ln>
        </p:spPr>
        <p:txBody>
          <a:bodyPr wrap="none" lIns="87269" tIns="43635" rIns="87269" bIns="43635">
            <a:spAutoFit/>
          </a:bodyPr>
          <a:lstStyle/>
          <a:p>
            <a:pPr defTabSz="1222375"/>
            <a:r>
              <a:rPr lang="en-US"/>
              <a:t>Concerns, Actions</a:t>
            </a:r>
          </a:p>
        </p:txBody>
      </p:sp>
      <p:sp>
        <p:nvSpPr>
          <p:cNvPr id="4097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0972" name="Slide Number Placeholder 1"/>
          <p:cNvSpPr>
            <a:spLocks noGrp="1"/>
          </p:cNvSpPr>
          <p:nvPr>
            <p:ph type="sldNum" sz="quarter" idx="11"/>
          </p:nvPr>
        </p:nvSpPr>
        <p:spPr>
          <a:noFill/>
        </p:spPr>
        <p:txBody>
          <a:bodyPr/>
          <a:lstStyle/>
          <a:p>
            <a:fld id="{46F81816-55AC-42BE-9F57-B5D5AC523D39}" type="slidenum">
              <a:rPr lang="en-US" smtClean="0">
                <a:latin typeface="Arial" pitchFamily="34" charset="0"/>
              </a:rPr>
              <a:pPr/>
              <a:t>39</a:t>
            </a:fld>
            <a:endParaRPr lang="en-US" smtClean="0">
              <a:latin typeface="Arial" pitchFamily="34" charset="0"/>
            </a:endParaRPr>
          </a:p>
        </p:txBody>
      </p:sp>
      <p:sp>
        <p:nvSpPr>
          <p:cNvPr id="409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3" cstate="print"/>
          <a:srcRect/>
          <a:stretch>
            <a:fillRect/>
          </a:stretch>
        </p:blipFill>
        <p:spPr bwMode="auto">
          <a:xfrm>
            <a:off x="3419475" y="1316038"/>
            <a:ext cx="3160713" cy="2371725"/>
          </a:xfrm>
          <a:prstGeom prst="rect">
            <a:avLst/>
          </a:prstGeom>
          <a:noFill/>
          <a:ln w="9525">
            <a:noFill/>
            <a:miter lim="800000"/>
            <a:headEnd/>
            <a:tailEnd/>
          </a:ln>
        </p:spPr>
      </p:pic>
      <p:sp>
        <p:nvSpPr>
          <p:cNvPr id="41987" name="Text Box 3"/>
          <p:cNvSpPr txBox="1">
            <a:spLocks noChangeArrowheads="1"/>
          </p:cNvSpPr>
          <p:nvPr/>
        </p:nvSpPr>
        <p:spPr bwMode="auto">
          <a:xfrm>
            <a:off x="6732588" y="1270000"/>
            <a:ext cx="2160587" cy="827088"/>
          </a:xfrm>
          <a:prstGeom prst="rect">
            <a:avLst/>
          </a:prstGeom>
          <a:noFill/>
          <a:ln w="12700">
            <a:noFill/>
            <a:miter lim="800000"/>
            <a:headEnd/>
            <a:tailEnd/>
          </a:ln>
        </p:spPr>
        <p:txBody>
          <a:bodyPr lIns="87269" tIns="43635" rIns="87269" bIns="43635">
            <a:spAutoFit/>
          </a:bodyPr>
          <a:lstStyle/>
          <a:p>
            <a:pPr algn="ctr" defTabSz="1222375"/>
            <a:r>
              <a:rPr lang="en-US" sz="1600" b="1">
                <a:latin typeface="Verdana" pitchFamily="34" charset="0"/>
              </a:rPr>
              <a:t>Andon Lights indicating machine status</a:t>
            </a:r>
          </a:p>
        </p:txBody>
      </p:sp>
      <p:pic>
        <p:nvPicPr>
          <p:cNvPr id="41988" name="Picture 4"/>
          <p:cNvPicPr>
            <a:picLocks noChangeAspect="1" noChangeArrowheads="1"/>
          </p:cNvPicPr>
          <p:nvPr/>
        </p:nvPicPr>
        <p:blipFill>
          <a:blip r:embed="rId4" cstate="print"/>
          <a:srcRect/>
          <a:stretch>
            <a:fillRect/>
          </a:stretch>
        </p:blipFill>
        <p:spPr bwMode="auto">
          <a:xfrm>
            <a:off x="269875" y="1287463"/>
            <a:ext cx="2997200" cy="2428875"/>
          </a:xfrm>
          <a:prstGeom prst="rect">
            <a:avLst/>
          </a:prstGeom>
          <a:noFill/>
          <a:ln w="12700">
            <a:noFill/>
            <a:miter lim="800000"/>
            <a:headEnd/>
            <a:tailEnd/>
          </a:ln>
        </p:spPr>
      </p:pic>
      <p:sp>
        <p:nvSpPr>
          <p:cNvPr id="41989" name="Text Box 5"/>
          <p:cNvSpPr txBox="1">
            <a:spLocks noChangeArrowheads="1"/>
          </p:cNvSpPr>
          <p:nvPr/>
        </p:nvSpPr>
        <p:spPr bwMode="auto">
          <a:xfrm>
            <a:off x="6732588" y="1966913"/>
            <a:ext cx="2160587" cy="1749425"/>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status of machines, equipment</a:t>
            </a:r>
          </a:p>
          <a:p>
            <a:pPr algn="ctr" defTabSz="1222375"/>
            <a:r>
              <a:rPr lang="en-GB" sz="1800" b="1">
                <a:latin typeface="Verdana" pitchFamily="34" charset="0"/>
              </a:rPr>
              <a:t>Control: </a:t>
            </a:r>
            <a:r>
              <a:rPr lang="en-GB" sz="1800">
                <a:latin typeface="Verdana" pitchFamily="34" charset="0"/>
              </a:rPr>
              <a:t>machines down</a:t>
            </a:r>
          </a:p>
        </p:txBody>
      </p:sp>
      <p:sp>
        <p:nvSpPr>
          <p:cNvPr id="4199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1991" name="Rectangle 3"/>
          <p:cNvSpPr>
            <a:spLocks noChangeArrowheads="1"/>
          </p:cNvSpPr>
          <p:nvPr/>
        </p:nvSpPr>
        <p:spPr bwMode="auto">
          <a:xfrm>
            <a:off x="5699125" y="4121150"/>
            <a:ext cx="3168650" cy="611188"/>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Optimum Stock/WIP Level</a:t>
            </a:r>
          </a:p>
        </p:txBody>
      </p:sp>
      <p:sp>
        <p:nvSpPr>
          <p:cNvPr id="41992" name="Text Box 4"/>
          <p:cNvSpPr txBox="1">
            <a:spLocks noChangeArrowheads="1"/>
          </p:cNvSpPr>
          <p:nvPr/>
        </p:nvSpPr>
        <p:spPr bwMode="auto">
          <a:xfrm>
            <a:off x="5795963" y="4805363"/>
            <a:ext cx="3097212" cy="1319212"/>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correct location and quantity for parts</a:t>
            </a:r>
          </a:p>
          <a:p>
            <a:pPr algn="ctr" defTabSz="1222375"/>
            <a:r>
              <a:rPr lang="en-GB" sz="1600" b="1">
                <a:latin typeface="Verdana" pitchFamily="34" charset="0"/>
              </a:rPr>
              <a:t>Control: </a:t>
            </a:r>
            <a:r>
              <a:rPr lang="en-GB" sz="1600">
                <a:latin typeface="Verdana" pitchFamily="34" charset="0"/>
              </a:rPr>
              <a:t>parts missing, wrong parts, wrong quantity</a:t>
            </a:r>
          </a:p>
        </p:txBody>
      </p:sp>
      <p:pic>
        <p:nvPicPr>
          <p:cNvPr id="41993" name="Picture 6"/>
          <p:cNvPicPr>
            <a:picLocks noChangeAspect="1" noChangeArrowheads="1"/>
          </p:cNvPicPr>
          <p:nvPr/>
        </p:nvPicPr>
        <p:blipFill>
          <a:blip r:embed="rId5" cstate="print"/>
          <a:srcRect/>
          <a:stretch>
            <a:fillRect/>
          </a:stretch>
        </p:blipFill>
        <p:spPr bwMode="auto">
          <a:xfrm>
            <a:off x="2916238" y="4149725"/>
            <a:ext cx="2663825" cy="2159000"/>
          </a:xfrm>
          <a:prstGeom prst="rect">
            <a:avLst/>
          </a:prstGeom>
          <a:noFill/>
          <a:ln w="12700">
            <a:noFill/>
            <a:miter lim="800000"/>
            <a:headEnd/>
            <a:tailEnd/>
          </a:ln>
        </p:spPr>
      </p:pic>
      <p:sp>
        <p:nvSpPr>
          <p:cNvPr id="41994" name="Text Box 7"/>
          <p:cNvSpPr txBox="1">
            <a:spLocks noChangeArrowheads="1"/>
          </p:cNvSpPr>
          <p:nvPr/>
        </p:nvSpPr>
        <p:spPr bwMode="auto">
          <a:xfrm>
            <a:off x="239713" y="4149725"/>
            <a:ext cx="2892425" cy="1749425"/>
          </a:xfrm>
          <a:prstGeom prst="rect">
            <a:avLst/>
          </a:prstGeom>
          <a:noFill/>
          <a:ln w="12700">
            <a:noFill/>
            <a:miter lim="800000"/>
            <a:headEnd/>
            <a:tailEnd/>
          </a:ln>
        </p:spPr>
        <p:txBody>
          <a:bodyPr lIns="87269" tIns="43635" rIns="87269" bIns="43635">
            <a:spAutoFit/>
          </a:bodyPr>
          <a:lstStyle/>
          <a:p>
            <a:pPr defTabSz="1222375"/>
            <a:r>
              <a:rPr lang="en-US" sz="1800"/>
              <a:t>Buffer for airbag webbing before sewing.</a:t>
            </a:r>
          </a:p>
          <a:p>
            <a:pPr defTabSz="1222375"/>
            <a:endParaRPr lang="en-US" sz="1800"/>
          </a:p>
          <a:p>
            <a:pPr defTabSz="1222375"/>
            <a:r>
              <a:rPr lang="en-US" sz="1800"/>
              <a:t>Wooden blocks used for correct orientation and WIP control</a:t>
            </a:r>
          </a:p>
        </p:txBody>
      </p:sp>
      <p:sp>
        <p:nvSpPr>
          <p:cNvPr id="41995" name="Slide Number Placeholder 1"/>
          <p:cNvSpPr>
            <a:spLocks noGrp="1"/>
          </p:cNvSpPr>
          <p:nvPr>
            <p:ph type="sldNum" sz="quarter" idx="11"/>
          </p:nvPr>
        </p:nvSpPr>
        <p:spPr>
          <a:noFill/>
        </p:spPr>
        <p:txBody>
          <a:bodyPr/>
          <a:lstStyle/>
          <a:p>
            <a:fld id="{FCBA8FAE-524A-4073-8DE2-04A4653DF85C}" type="slidenum">
              <a:rPr lang="en-US" smtClean="0">
                <a:latin typeface="Arial" pitchFamily="34" charset="0"/>
              </a:rPr>
              <a:pPr/>
              <a:t>40</a:t>
            </a:fld>
            <a:endParaRPr lang="en-US" smtClean="0">
              <a:latin typeface="Arial" pitchFamily="34" charset="0"/>
            </a:endParaRPr>
          </a:p>
        </p:txBody>
      </p:sp>
      <p:sp>
        <p:nvSpPr>
          <p:cNvPr id="419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43012"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43013"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3014" name="Slide Number Placeholder 1"/>
          <p:cNvSpPr>
            <a:spLocks noGrp="1"/>
          </p:cNvSpPr>
          <p:nvPr>
            <p:ph type="sldNum" sz="quarter" idx="11"/>
          </p:nvPr>
        </p:nvSpPr>
        <p:spPr>
          <a:noFill/>
        </p:spPr>
        <p:txBody>
          <a:bodyPr/>
          <a:lstStyle/>
          <a:p>
            <a:fld id="{E6F8C2E0-16FC-4F3E-8588-2EDFCDFC7054}" type="slidenum">
              <a:rPr lang="en-US" smtClean="0">
                <a:latin typeface="Arial" pitchFamily="34" charset="0"/>
              </a:rPr>
              <a:pPr/>
              <a:t>41</a:t>
            </a:fld>
            <a:endParaRPr lang="en-US" smtClean="0">
              <a:latin typeface="Arial" pitchFamily="34" charset="0"/>
            </a:endParaRPr>
          </a:p>
        </p:txBody>
      </p:sp>
      <p:sp>
        <p:nvSpPr>
          <p:cNvPr id="4301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236538" y="1265238"/>
            <a:ext cx="5056187" cy="1011237"/>
          </a:xfrm>
          <a:prstGeom prst="rect">
            <a:avLst/>
          </a:prstGeom>
          <a:noFill/>
          <a:ln w="9525">
            <a:noFill/>
            <a:miter lim="800000"/>
            <a:headEnd/>
            <a:tailEnd/>
          </a:ln>
        </p:spPr>
        <p:txBody>
          <a:bodyPr lIns="87269" tIns="43635" rIns="87269" bIns="43635">
            <a:spAutoFit/>
          </a:bodyPr>
          <a:lstStyle/>
          <a:p>
            <a:pPr algn="ctr" defTabSz="1222375"/>
            <a:r>
              <a:rPr lang="en-GB" sz="2000">
                <a:latin typeface="Verdana" pitchFamily="34" charset="0"/>
              </a:rPr>
              <a:t>Visual Management is used to keep all team members informed of plant events and processes</a:t>
            </a:r>
            <a:endParaRPr lang="en-US" sz="2000">
              <a:latin typeface="Verdana" pitchFamily="34" charset="0"/>
            </a:endParaRPr>
          </a:p>
        </p:txBody>
      </p:sp>
      <p:sp>
        <p:nvSpPr>
          <p:cNvPr id="44035" name="Text Box 3"/>
          <p:cNvSpPr txBox="1">
            <a:spLocks noChangeArrowheads="1"/>
          </p:cNvSpPr>
          <p:nvPr/>
        </p:nvSpPr>
        <p:spPr bwMode="auto">
          <a:xfrm>
            <a:off x="239713" y="2349500"/>
            <a:ext cx="5053012" cy="3781425"/>
          </a:xfrm>
          <a:prstGeom prst="rect">
            <a:avLst/>
          </a:prstGeom>
          <a:noFill/>
          <a:ln w="9525">
            <a:noFill/>
            <a:miter lim="800000"/>
            <a:headEnd/>
            <a:tailEnd/>
          </a:ln>
        </p:spPr>
        <p:txBody>
          <a:bodyPr lIns="87269" tIns="43635" rIns="87269" bIns="43635">
            <a:spAutoFit/>
          </a:bodyPr>
          <a:lstStyle/>
          <a:p>
            <a:pPr defTabSz="1222375">
              <a:buFontTx/>
              <a:buChar char="•"/>
            </a:pPr>
            <a:r>
              <a:rPr lang="en-GB" b="1">
                <a:latin typeface="Verdana" pitchFamily="34" charset="0"/>
              </a:rPr>
              <a:t> Customer demand</a:t>
            </a:r>
          </a:p>
          <a:p>
            <a:pPr defTabSz="1222375">
              <a:buFontTx/>
              <a:buChar char="•"/>
            </a:pPr>
            <a:r>
              <a:rPr lang="en-GB" b="1">
                <a:latin typeface="Verdana" pitchFamily="34" charset="0"/>
              </a:rPr>
              <a:t> Daily meeting boards</a:t>
            </a:r>
          </a:p>
          <a:p>
            <a:pPr defTabSz="1222375">
              <a:buFontTx/>
              <a:buChar char="•"/>
            </a:pPr>
            <a:r>
              <a:rPr lang="en-GB" b="1">
                <a:latin typeface="Verdana" pitchFamily="34" charset="0"/>
              </a:rPr>
              <a:t> Work action team boards</a:t>
            </a:r>
          </a:p>
          <a:p>
            <a:pPr defTabSz="1222375">
              <a:buFontTx/>
              <a:buChar char="•"/>
            </a:pPr>
            <a:r>
              <a:rPr lang="en-GB" b="1">
                <a:latin typeface="Verdana" pitchFamily="34" charset="0"/>
              </a:rPr>
              <a:t> Plant goals</a:t>
            </a:r>
          </a:p>
          <a:p>
            <a:pPr defTabSz="1222375">
              <a:buFontTx/>
              <a:buChar char="•"/>
            </a:pPr>
            <a:r>
              <a:rPr lang="en-GB" b="1">
                <a:latin typeface="Verdana" pitchFamily="34" charset="0"/>
              </a:rPr>
              <a:t> Continuous improvement 	suggestions</a:t>
            </a:r>
          </a:p>
          <a:p>
            <a:pPr defTabSz="1222375">
              <a:buFontTx/>
              <a:buChar char="•"/>
            </a:pPr>
            <a:r>
              <a:rPr lang="en-GB" b="1">
                <a:latin typeface="Verdana" pitchFamily="34" charset="0"/>
              </a:rPr>
              <a:t> Key performance 	indicators</a:t>
            </a:r>
          </a:p>
          <a:p>
            <a:pPr defTabSz="1222375">
              <a:buFontTx/>
              <a:buChar char="•"/>
            </a:pPr>
            <a:r>
              <a:rPr lang="en-GB" b="1">
                <a:latin typeface="Verdana" pitchFamily="34" charset="0"/>
              </a:rPr>
              <a:t> Weekly site briefs</a:t>
            </a:r>
          </a:p>
          <a:p>
            <a:pPr defTabSz="1222375">
              <a:buFontTx/>
              <a:buChar char="•"/>
            </a:pPr>
            <a:r>
              <a:rPr lang="en-GB" b="1">
                <a:latin typeface="Verdana" pitchFamily="34" charset="0"/>
              </a:rPr>
              <a:t> Escalation Policy</a:t>
            </a:r>
            <a:endParaRPr lang="en-US" b="1">
              <a:latin typeface="Verdana" pitchFamily="34" charset="0"/>
            </a:endParaRPr>
          </a:p>
        </p:txBody>
      </p:sp>
      <p:sp>
        <p:nvSpPr>
          <p:cNvPr id="44036" name="Rectangle 4"/>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Communication</a:t>
            </a:r>
          </a:p>
        </p:txBody>
      </p:sp>
      <p:sp>
        <p:nvSpPr>
          <p:cNvPr id="44037"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4038" name="Text Box 3"/>
          <p:cNvSpPr txBox="1">
            <a:spLocks noChangeArrowheads="1"/>
          </p:cNvSpPr>
          <p:nvPr/>
        </p:nvSpPr>
        <p:spPr bwMode="auto">
          <a:xfrm>
            <a:off x="6040438" y="1382713"/>
            <a:ext cx="2832100" cy="457200"/>
          </a:xfrm>
          <a:prstGeom prst="rect">
            <a:avLst/>
          </a:prstGeom>
          <a:noFill/>
          <a:ln w="12700">
            <a:noFill/>
            <a:miter lim="800000"/>
            <a:headEnd/>
            <a:tailEnd/>
          </a:ln>
        </p:spPr>
        <p:txBody>
          <a:bodyPr lIns="87269" tIns="43635" rIns="87269" bIns="43635">
            <a:spAutoFit/>
          </a:bodyPr>
          <a:lstStyle/>
          <a:p>
            <a:pPr defTabSz="1222375"/>
            <a:r>
              <a:rPr lang="en-US" b="1">
                <a:latin typeface="Verdana" pitchFamily="34" charset="0"/>
              </a:rPr>
              <a:t>Shadow Boards</a:t>
            </a:r>
          </a:p>
        </p:txBody>
      </p:sp>
      <p:sp>
        <p:nvSpPr>
          <p:cNvPr id="44039" name="Text Box 4"/>
          <p:cNvSpPr txBox="1">
            <a:spLocks noChangeArrowheads="1"/>
          </p:cNvSpPr>
          <p:nvPr/>
        </p:nvSpPr>
        <p:spPr bwMode="auto">
          <a:xfrm>
            <a:off x="6040438" y="5421313"/>
            <a:ext cx="2843212" cy="825500"/>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where to keep the equipment</a:t>
            </a:r>
          </a:p>
          <a:p>
            <a:pPr algn="ctr" defTabSz="1222375"/>
            <a:r>
              <a:rPr lang="en-GB" sz="1600" b="1">
                <a:latin typeface="Verdana" pitchFamily="34" charset="0"/>
              </a:rPr>
              <a:t>Control: </a:t>
            </a:r>
            <a:r>
              <a:rPr lang="en-GB" sz="1600">
                <a:latin typeface="Verdana" pitchFamily="34" charset="0"/>
              </a:rPr>
              <a:t>parts missing</a:t>
            </a:r>
          </a:p>
        </p:txBody>
      </p:sp>
      <p:pic>
        <p:nvPicPr>
          <p:cNvPr id="44040" name="Picture 5"/>
          <p:cNvPicPr>
            <a:picLocks noChangeAspect="1" noChangeArrowheads="1"/>
          </p:cNvPicPr>
          <p:nvPr/>
        </p:nvPicPr>
        <p:blipFill>
          <a:blip r:embed="rId3" cstate="print"/>
          <a:srcRect t="10068"/>
          <a:stretch>
            <a:fillRect/>
          </a:stretch>
        </p:blipFill>
        <p:spPr bwMode="auto">
          <a:xfrm>
            <a:off x="6040438" y="1989138"/>
            <a:ext cx="2774950" cy="3440112"/>
          </a:xfrm>
          <a:prstGeom prst="rect">
            <a:avLst/>
          </a:prstGeom>
          <a:noFill/>
          <a:ln w="12700">
            <a:noFill/>
            <a:miter lim="800000"/>
            <a:headEnd/>
            <a:tailEnd/>
          </a:ln>
        </p:spPr>
      </p:pic>
      <p:sp>
        <p:nvSpPr>
          <p:cNvPr id="44041" name="Slide Number Placeholder 1"/>
          <p:cNvSpPr>
            <a:spLocks noGrp="1"/>
          </p:cNvSpPr>
          <p:nvPr>
            <p:ph type="sldNum" sz="quarter" idx="11"/>
          </p:nvPr>
        </p:nvSpPr>
        <p:spPr>
          <a:noFill/>
        </p:spPr>
        <p:txBody>
          <a:bodyPr/>
          <a:lstStyle/>
          <a:p>
            <a:fld id="{B2F1C98C-D0A4-4CB8-93B8-019B5F90F039}" type="slidenum">
              <a:rPr lang="en-US" smtClean="0">
                <a:latin typeface="Arial" pitchFamily="34" charset="0"/>
              </a:rPr>
              <a:pPr/>
              <a:t>42</a:t>
            </a:fld>
            <a:endParaRPr lang="en-US" smtClean="0">
              <a:latin typeface="Arial" pitchFamily="34" charset="0"/>
            </a:endParaRPr>
          </a:p>
        </p:txBody>
      </p:sp>
      <p:sp>
        <p:nvSpPr>
          <p:cNvPr id="440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6"/>
          <p:cNvSpPr>
            <a:spLocks noGrp="1" noChangeArrowheads="1"/>
          </p:cNvSpPr>
          <p:nvPr>
            <p:ph type="sldNum" sz="quarter" idx="11"/>
          </p:nvPr>
        </p:nvSpPr>
        <p:spPr>
          <a:noFill/>
        </p:spPr>
        <p:txBody>
          <a:bodyPr/>
          <a:lstStyle/>
          <a:p>
            <a:fld id="{6E34AF7F-CC96-40CE-A8D4-2EDAD9A8E1A6}" type="slidenum">
              <a:rPr lang="en-US" smtClean="0">
                <a:latin typeface="Arial" pitchFamily="34" charset="0"/>
              </a:rPr>
              <a:pPr/>
              <a:t>43</a:t>
            </a:fld>
            <a:endParaRPr lang="en-US" smtClean="0">
              <a:latin typeface="Arial" pitchFamily="34" charset="0"/>
            </a:endParaRPr>
          </a:p>
        </p:txBody>
      </p:sp>
      <p:sp>
        <p:nvSpPr>
          <p:cNvPr id="4505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5CBB151-B95B-4827-ADAC-91EF89701664}" type="slidenum">
              <a:rPr lang="en-US" sz="1400"/>
              <a:pPr algn="r"/>
              <a:t>43</a:t>
            </a:fld>
            <a:endParaRPr lang="en-US" sz="1400"/>
          </a:p>
        </p:txBody>
      </p:sp>
      <p:sp>
        <p:nvSpPr>
          <p:cNvPr id="4506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506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506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5063" name="Picture 3"/>
          <p:cNvPicPr>
            <a:picLocks noChangeAspect="1" noChangeArrowheads="1"/>
          </p:cNvPicPr>
          <p:nvPr/>
        </p:nvPicPr>
        <p:blipFill>
          <a:blip r:embed="rId4" cstate="print"/>
          <a:srcRect/>
          <a:stretch>
            <a:fillRect/>
          </a:stretch>
        </p:blipFill>
        <p:spPr bwMode="auto">
          <a:xfrm>
            <a:off x="261938" y="2133600"/>
            <a:ext cx="8651875" cy="4175125"/>
          </a:xfrm>
          <a:prstGeom prst="rect">
            <a:avLst/>
          </a:prstGeom>
          <a:noFill/>
          <a:ln w="9525">
            <a:noFill/>
            <a:miter lim="800000"/>
            <a:headEnd/>
            <a:tailEnd/>
          </a:ln>
        </p:spPr>
      </p:pic>
      <p:sp>
        <p:nvSpPr>
          <p:cNvPr id="45064"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506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6"/>
          <p:cNvSpPr>
            <a:spLocks noGrp="1" noChangeArrowheads="1"/>
          </p:cNvSpPr>
          <p:nvPr>
            <p:ph type="sldNum" sz="quarter" idx="11"/>
          </p:nvPr>
        </p:nvSpPr>
        <p:spPr>
          <a:noFill/>
        </p:spPr>
        <p:txBody>
          <a:bodyPr/>
          <a:lstStyle/>
          <a:p>
            <a:fld id="{33ED30EA-1212-4ECF-A637-B79F76EB50AE}" type="slidenum">
              <a:rPr lang="en-US" smtClean="0">
                <a:latin typeface="Arial" pitchFamily="34" charset="0"/>
              </a:rPr>
              <a:pPr/>
              <a:t>44</a:t>
            </a:fld>
            <a:endParaRPr lang="en-US" smtClean="0">
              <a:latin typeface="Arial" pitchFamily="34" charset="0"/>
            </a:endParaRPr>
          </a:p>
        </p:txBody>
      </p:sp>
      <p:sp>
        <p:nvSpPr>
          <p:cNvPr id="4608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7758D37-49A6-4516-AB79-FAF3F754F776}" type="slidenum">
              <a:rPr lang="en-US" sz="1400"/>
              <a:pPr algn="r"/>
              <a:t>44</a:t>
            </a:fld>
            <a:endParaRPr lang="en-US" sz="140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6085" name="Picture 2"/>
          <p:cNvPicPr>
            <a:picLocks noChangeAspect="1" noChangeArrowheads="1"/>
          </p:cNvPicPr>
          <p:nvPr/>
        </p:nvPicPr>
        <p:blipFill>
          <a:blip r:embed="rId4" cstate="print"/>
          <a:srcRect/>
          <a:stretch>
            <a:fillRect/>
          </a:stretch>
        </p:blipFill>
        <p:spPr bwMode="auto">
          <a:xfrm>
            <a:off x="6573838" y="1196975"/>
            <a:ext cx="2339975" cy="1350963"/>
          </a:xfrm>
          <a:prstGeom prst="rect">
            <a:avLst/>
          </a:prstGeom>
          <a:noFill/>
          <a:ln w="9525">
            <a:noFill/>
            <a:miter lim="800000"/>
            <a:headEnd/>
            <a:tailEnd/>
          </a:ln>
        </p:spPr>
      </p:pic>
      <p:sp>
        <p:nvSpPr>
          <p:cNvPr id="4608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6087"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6088" name="Rectangle 64"/>
          <p:cNvSpPr>
            <a:spLocks noChangeArrowheads="1"/>
          </p:cNvSpPr>
          <p:nvPr/>
        </p:nvSpPr>
        <p:spPr bwMode="auto">
          <a:xfrm>
            <a:off x="3033713" y="1916113"/>
            <a:ext cx="3122612" cy="468312"/>
          </a:xfrm>
          <a:prstGeom prst="rect">
            <a:avLst/>
          </a:prstGeom>
          <a:noFill/>
          <a:ln w="12700">
            <a:noFill/>
            <a:miter lim="800000"/>
            <a:headEnd/>
            <a:tailEnd/>
          </a:ln>
        </p:spPr>
        <p:txBody>
          <a:bodyPr lIns="92075" tIns="46038" rIns="92075" bIns="46038" anchor="ctr"/>
          <a:lstStyle/>
          <a:p>
            <a:pPr algn="ctr">
              <a:lnSpc>
                <a:spcPts val="5500"/>
              </a:lnSpc>
            </a:pPr>
            <a:r>
              <a:rPr lang="en-US" sz="3200" b="1"/>
              <a:t>Cellular Layout</a:t>
            </a:r>
          </a:p>
        </p:txBody>
      </p:sp>
      <p:sp>
        <p:nvSpPr>
          <p:cNvPr id="11" name="Rectangle 65"/>
          <p:cNvSpPr>
            <a:spLocks noChangeArrowheads="1"/>
          </p:cNvSpPr>
          <p:nvPr/>
        </p:nvSpPr>
        <p:spPr bwMode="auto">
          <a:xfrm>
            <a:off x="261938" y="5949950"/>
            <a:ext cx="8651875" cy="354013"/>
          </a:xfrm>
          <a:prstGeom prst="rect">
            <a:avLst/>
          </a:prstGeom>
          <a:noFill/>
          <a:ln>
            <a:noFill/>
          </a:ln>
          <a:effectLst/>
          <a:extLst/>
        </p:spPr>
        <p:txBody>
          <a:bodyPr lIns="92075" tIns="46038" rIns="92075" bIns="46038">
            <a:spAutoFit/>
          </a:bodyPr>
          <a:lstStyle/>
          <a:p>
            <a:pPr algn="ctr">
              <a:lnSpc>
                <a:spcPct val="85000"/>
              </a:lnSpc>
              <a:defRPr/>
            </a:pPr>
            <a:r>
              <a:rPr lang="en-US" sz="2000" b="1" dirty="0">
                <a:solidFill>
                  <a:srgbClr val="2A3FDC"/>
                </a:solidFill>
                <a:effectLst>
                  <a:outerShdw blurRad="38100" dist="38100" dir="2700000" algn="tl">
                    <a:srgbClr val="FFFFFF"/>
                  </a:outerShdw>
                </a:effectLst>
              </a:rPr>
              <a:t>Market Demand = 220,000 Units Per Year and </a:t>
            </a:r>
            <a:r>
              <a:rPr lang="en-US" sz="2000" b="1" dirty="0" err="1">
                <a:solidFill>
                  <a:srgbClr val="2A3FDC"/>
                </a:solidFill>
                <a:effectLst>
                  <a:outerShdw blurRad="38100" dist="38100" dir="2700000" algn="tl">
                    <a:srgbClr val="FFFFFF"/>
                  </a:outerShdw>
                </a:effectLst>
              </a:rPr>
              <a:t>Takt</a:t>
            </a:r>
            <a:r>
              <a:rPr lang="en-US" sz="2000" b="1" dirty="0">
                <a:solidFill>
                  <a:srgbClr val="2A3FDC"/>
                </a:solidFill>
                <a:effectLst>
                  <a:outerShdw blurRad="38100" dist="38100" dir="2700000" algn="tl">
                    <a:srgbClr val="FFFFFF"/>
                  </a:outerShdw>
                </a:effectLst>
              </a:rPr>
              <a:t> Time = 27 Seconds</a:t>
            </a:r>
          </a:p>
        </p:txBody>
      </p:sp>
      <p:grpSp>
        <p:nvGrpSpPr>
          <p:cNvPr id="2" name="Group 66"/>
          <p:cNvGrpSpPr>
            <a:grpSpLocks/>
          </p:cNvGrpSpPr>
          <p:nvPr/>
        </p:nvGrpSpPr>
        <p:grpSpPr bwMode="auto">
          <a:xfrm>
            <a:off x="261938" y="2500313"/>
            <a:ext cx="8651875" cy="3305175"/>
            <a:chOff x="1008" y="1104"/>
            <a:chExt cx="4644" cy="2384"/>
          </a:xfrm>
        </p:grpSpPr>
        <p:grpSp>
          <p:nvGrpSpPr>
            <p:cNvPr id="46092" name="Group 67"/>
            <p:cNvGrpSpPr>
              <a:grpSpLocks/>
            </p:cNvGrpSpPr>
            <p:nvPr/>
          </p:nvGrpSpPr>
          <p:grpSpPr bwMode="auto">
            <a:xfrm>
              <a:off x="1008" y="1104"/>
              <a:ext cx="4644" cy="2384"/>
              <a:chOff x="1008" y="1104"/>
              <a:chExt cx="4644" cy="2384"/>
            </a:xfrm>
          </p:grpSpPr>
          <p:sp>
            <p:nvSpPr>
              <p:cNvPr id="46095" name="AutoShape 68"/>
              <p:cNvSpPr>
                <a:spLocks noChangeArrowheads="1"/>
              </p:cNvSpPr>
              <p:nvPr/>
            </p:nvSpPr>
            <p:spPr bwMode="auto">
              <a:xfrm>
                <a:off x="1208" y="1309"/>
                <a:ext cx="4111" cy="1865"/>
              </a:xfrm>
              <a:prstGeom prst="roundRect">
                <a:avLst>
                  <a:gd name="adj" fmla="val 12495"/>
                </a:avLst>
              </a:prstGeom>
              <a:noFill/>
              <a:ln w="50800">
                <a:solidFill>
                  <a:schemeClr val="tx1"/>
                </a:solidFill>
                <a:round/>
                <a:headEnd/>
                <a:tailEnd/>
              </a:ln>
            </p:spPr>
            <p:txBody>
              <a:bodyPr wrap="none" anchor="ctr"/>
              <a:lstStyle/>
              <a:p>
                <a:endParaRPr lang="en-GB"/>
              </a:p>
            </p:txBody>
          </p:sp>
          <p:sp useBgFill="1">
            <p:nvSpPr>
              <p:cNvPr id="46096" name="Rectangle 69"/>
              <p:cNvSpPr>
                <a:spLocks noChangeArrowheads="1"/>
              </p:cNvSpPr>
              <p:nvPr/>
            </p:nvSpPr>
            <p:spPr bwMode="auto">
              <a:xfrm>
                <a:off x="1008" y="1104"/>
                <a:ext cx="420" cy="2384"/>
              </a:xfrm>
              <a:prstGeom prst="rect">
                <a:avLst/>
              </a:prstGeom>
              <a:ln w="9525">
                <a:noFill/>
                <a:miter lim="800000"/>
                <a:headEnd/>
                <a:tailEnd/>
              </a:ln>
            </p:spPr>
            <p:txBody>
              <a:bodyPr wrap="none" anchor="ctr"/>
              <a:lstStyle/>
              <a:p>
                <a:endParaRPr lang="en-GB"/>
              </a:p>
            </p:txBody>
          </p:sp>
          <p:sp>
            <p:nvSpPr>
              <p:cNvPr id="46097" name="Rectangle 70"/>
              <p:cNvSpPr>
                <a:spLocks noChangeArrowheads="1"/>
              </p:cNvSpPr>
              <p:nvPr/>
            </p:nvSpPr>
            <p:spPr bwMode="auto">
              <a:xfrm>
                <a:off x="5023" y="2095"/>
                <a:ext cx="629"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098" name="Rectangle 71"/>
              <p:cNvSpPr>
                <a:spLocks noChangeArrowheads="1"/>
              </p:cNvSpPr>
              <p:nvPr/>
            </p:nvSpPr>
            <p:spPr bwMode="auto">
              <a:xfrm>
                <a:off x="1321" y="1119"/>
                <a:ext cx="627" cy="394"/>
              </a:xfrm>
              <a:prstGeom prst="rect">
                <a:avLst/>
              </a:prstGeom>
              <a:solidFill>
                <a:srgbClr val="FFFF99"/>
              </a:solidFill>
              <a:ln w="12700">
                <a:solidFill>
                  <a:schemeClr val="tx1"/>
                </a:solidFill>
                <a:miter lim="800000"/>
                <a:headEnd/>
                <a:tailEnd/>
              </a:ln>
            </p:spPr>
            <p:txBody>
              <a:bodyPr wrap="none" anchor="ctr"/>
              <a:lstStyle/>
              <a:p>
                <a:endParaRPr lang="en-US">
                  <a:solidFill>
                    <a:srgbClr val="FFFF99"/>
                  </a:solidFill>
                </a:endParaRPr>
              </a:p>
            </p:txBody>
          </p:sp>
          <p:sp>
            <p:nvSpPr>
              <p:cNvPr id="46099" name="Rectangle 72"/>
              <p:cNvSpPr>
                <a:spLocks noChangeArrowheads="1"/>
              </p:cNvSpPr>
              <p:nvPr/>
            </p:nvSpPr>
            <p:spPr bwMode="auto">
              <a:xfrm>
                <a:off x="2063" y="1119"/>
                <a:ext cx="629" cy="394"/>
              </a:xfrm>
              <a:prstGeom prst="rect">
                <a:avLst/>
              </a:prstGeom>
              <a:solidFill>
                <a:srgbClr val="FFFF99"/>
              </a:solidFill>
              <a:ln w="12700">
                <a:solidFill>
                  <a:schemeClr val="tx1"/>
                </a:solidFill>
                <a:miter lim="800000"/>
                <a:headEnd/>
                <a:tailEnd/>
              </a:ln>
            </p:spPr>
            <p:txBody>
              <a:bodyPr wrap="none" lIns="92075" tIns="46038" rIns="92075" bIns="46038" anchor="ctr"/>
              <a:lstStyle/>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p:txBody>
          </p:sp>
          <p:sp>
            <p:nvSpPr>
              <p:cNvPr id="46100" name="Rectangle 73"/>
              <p:cNvSpPr>
                <a:spLocks noChangeArrowheads="1"/>
              </p:cNvSpPr>
              <p:nvPr/>
            </p:nvSpPr>
            <p:spPr bwMode="auto">
              <a:xfrm>
                <a:off x="2812" y="1119"/>
                <a:ext cx="629"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1" name="Rectangle 74"/>
              <p:cNvSpPr>
                <a:spLocks noChangeArrowheads="1"/>
              </p:cNvSpPr>
              <p:nvPr/>
            </p:nvSpPr>
            <p:spPr bwMode="auto">
              <a:xfrm>
                <a:off x="3571"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2" name="Rectangle 75"/>
              <p:cNvSpPr>
                <a:spLocks noChangeArrowheads="1"/>
              </p:cNvSpPr>
              <p:nvPr/>
            </p:nvSpPr>
            <p:spPr bwMode="auto">
              <a:xfrm>
                <a:off x="4325"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3" name="Rectangle 76"/>
              <p:cNvSpPr>
                <a:spLocks noChangeArrowheads="1"/>
              </p:cNvSpPr>
              <p:nvPr/>
            </p:nvSpPr>
            <p:spPr bwMode="auto">
              <a:xfrm>
                <a:off x="4193" y="2983"/>
                <a:ext cx="628" cy="393"/>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4" name="Rectangle 77"/>
              <p:cNvSpPr>
                <a:spLocks noChangeArrowheads="1"/>
              </p:cNvSpPr>
              <p:nvPr/>
            </p:nvSpPr>
            <p:spPr bwMode="auto">
              <a:xfrm>
                <a:off x="1438" y="2983"/>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5" name="Rectangle 78"/>
              <p:cNvSpPr>
                <a:spLocks noChangeArrowheads="1"/>
              </p:cNvSpPr>
              <p:nvPr/>
            </p:nvSpPr>
            <p:spPr bwMode="auto">
              <a:xfrm>
                <a:off x="2334" y="2979"/>
                <a:ext cx="628"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6" name="Rectangle 79"/>
              <p:cNvSpPr>
                <a:spLocks noChangeArrowheads="1"/>
              </p:cNvSpPr>
              <p:nvPr/>
            </p:nvSpPr>
            <p:spPr bwMode="auto">
              <a:xfrm>
                <a:off x="3277" y="2980"/>
                <a:ext cx="627"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28" name="Rectangle 80"/>
              <p:cNvSpPr>
                <a:spLocks noChangeArrowheads="1"/>
              </p:cNvSpPr>
              <p:nvPr/>
            </p:nvSpPr>
            <p:spPr bwMode="auto">
              <a:xfrm>
                <a:off x="1416" y="1284"/>
                <a:ext cx="531"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Lathe</a:t>
                </a:r>
                <a:endParaRPr lang="en-US">
                  <a:effectLst>
                    <a:outerShdw blurRad="38100" dist="38100" dir="2700000" algn="tl">
                      <a:srgbClr val="FFFFFF"/>
                    </a:outerShdw>
                  </a:effectLst>
                </a:endParaRPr>
              </a:p>
            </p:txBody>
          </p:sp>
          <p:sp>
            <p:nvSpPr>
              <p:cNvPr id="29" name="Rectangle 81"/>
              <p:cNvSpPr>
                <a:spLocks noChangeArrowheads="1"/>
              </p:cNvSpPr>
              <p:nvPr/>
            </p:nvSpPr>
            <p:spPr bwMode="auto">
              <a:xfrm>
                <a:off x="2973"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0" name="Rectangle 82"/>
              <p:cNvSpPr>
                <a:spLocks noChangeArrowheads="1"/>
              </p:cNvSpPr>
              <p:nvPr/>
            </p:nvSpPr>
            <p:spPr bwMode="auto">
              <a:xfrm>
                <a:off x="3712"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1" name="Rectangle 83"/>
              <p:cNvSpPr>
                <a:spLocks noChangeArrowheads="1"/>
              </p:cNvSpPr>
              <p:nvPr/>
            </p:nvSpPr>
            <p:spPr bwMode="auto">
              <a:xfrm>
                <a:off x="4353" y="1298"/>
                <a:ext cx="677" cy="245"/>
              </a:xfrm>
              <a:prstGeom prst="rect">
                <a:avLst/>
              </a:prstGeom>
              <a:noFill/>
              <a:ln>
                <a:noFill/>
              </a:ln>
              <a:effectLst/>
              <a:extLst/>
            </p:spPr>
            <p:txBody>
              <a:bodyPr lIns="82550" tIns="41275" rIns="82550" bIns="41275">
                <a:spAutoFit/>
              </a:bodyPr>
              <a:lstStyle/>
              <a:p>
                <a:pPr defTabSz="739775">
                  <a:defRPr/>
                </a:pPr>
                <a:r>
                  <a:rPr lang="en-US" sz="2000" dirty="0">
                    <a:effectLst>
                      <a:outerShdw blurRad="38100" dist="38100" dir="2700000" algn="tl">
                        <a:srgbClr val="FFFFFF"/>
                      </a:outerShdw>
                    </a:effectLst>
                  </a:rPr>
                  <a:t>Inspect</a:t>
                </a:r>
              </a:p>
            </p:txBody>
          </p:sp>
          <p:sp>
            <p:nvSpPr>
              <p:cNvPr id="32" name="Rectangle 84"/>
              <p:cNvSpPr>
                <a:spLocks noChangeArrowheads="1"/>
              </p:cNvSpPr>
              <p:nvPr/>
            </p:nvSpPr>
            <p:spPr bwMode="auto">
              <a:xfrm>
                <a:off x="2191" y="1284"/>
                <a:ext cx="414"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3" name="Rectangle 85"/>
              <p:cNvSpPr>
                <a:spLocks noChangeArrowheads="1"/>
              </p:cNvSpPr>
              <p:nvPr/>
            </p:nvSpPr>
            <p:spPr bwMode="auto">
              <a:xfrm>
                <a:off x="5154" y="2258"/>
                <a:ext cx="412"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4" name="Rectangle 86"/>
              <p:cNvSpPr>
                <a:spLocks noChangeArrowheads="1"/>
              </p:cNvSpPr>
              <p:nvPr/>
            </p:nvSpPr>
            <p:spPr bwMode="auto">
              <a:xfrm>
                <a:off x="4308" y="3140"/>
                <a:ext cx="43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Test</a:t>
                </a:r>
              </a:p>
            </p:txBody>
          </p:sp>
          <p:sp>
            <p:nvSpPr>
              <p:cNvPr id="35" name="Rectangle 87"/>
              <p:cNvSpPr>
                <a:spLocks noChangeArrowheads="1"/>
              </p:cNvSpPr>
              <p:nvPr/>
            </p:nvSpPr>
            <p:spPr bwMode="auto">
              <a:xfrm>
                <a:off x="3404" y="3140"/>
                <a:ext cx="383" cy="226"/>
              </a:xfrm>
              <a:prstGeom prst="rect">
                <a:avLst/>
              </a:prstGeom>
              <a:noFill/>
              <a:ln>
                <a:noFill/>
              </a:ln>
              <a:effectLst/>
              <a:extLst/>
            </p:spPr>
            <p:txBody>
              <a:bodyPr wrap="none" lIns="82550" tIns="41275" rIns="82550" bIns="41275">
                <a:spAutoFit/>
              </a:bodyPr>
              <a:lstStyle/>
              <a:p>
                <a:pPr defTabSz="739775">
                  <a:defRPr/>
                </a:pPr>
                <a:r>
                  <a:rPr lang="en-US" sz="1800">
                    <a:effectLst>
                      <a:outerShdw blurRad="38100" dist="38100" dir="2700000" algn="tl">
                        <a:srgbClr val="FFFFFF"/>
                      </a:outerShdw>
                    </a:effectLst>
                  </a:rPr>
                  <a:t>Drill</a:t>
                </a:r>
              </a:p>
            </p:txBody>
          </p:sp>
          <p:sp>
            <p:nvSpPr>
              <p:cNvPr id="36" name="Rectangle 88"/>
              <p:cNvSpPr>
                <a:spLocks noChangeArrowheads="1"/>
              </p:cNvSpPr>
              <p:nvPr/>
            </p:nvSpPr>
            <p:spPr bwMode="auto">
              <a:xfrm>
                <a:off x="1561" y="3140"/>
                <a:ext cx="478"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Pack</a:t>
                </a:r>
              </a:p>
            </p:txBody>
          </p:sp>
          <p:sp>
            <p:nvSpPr>
              <p:cNvPr id="37" name="Rectangle 89"/>
              <p:cNvSpPr>
                <a:spLocks noChangeArrowheads="1"/>
              </p:cNvSpPr>
              <p:nvPr/>
            </p:nvSpPr>
            <p:spPr bwMode="auto">
              <a:xfrm>
                <a:off x="1573"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a:t>
                </a:r>
              </a:p>
            </p:txBody>
          </p:sp>
          <p:sp>
            <p:nvSpPr>
              <p:cNvPr id="38" name="Rectangle 90"/>
              <p:cNvSpPr>
                <a:spLocks noChangeArrowheads="1"/>
              </p:cNvSpPr>
              <p:nvPr/>
            </p:nvSpPr>
            <p:spPr bwMode="auto">
              <a:xfrm>
                <a:off x="230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2</a:t>
                </a:r>
              </a:p>
            </p:txBody>
          </p:sp>
          <p:sp>
            <p:nvSpPr>
              <p:cNvPr id="39" name="Rectangle 91"/>
              <p:cNvSpPr>
                <a:spLocks noChangeArrowheads="1"/>
              </p:cNvSpPr>
              <p:nvPr/>
            </p:nvSpPr>
            <p:spPr bwMode="auto">
              <a:xfrm>
                <a:off x="3057"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3</a:t>
                </a:r>
              </a:p>
            </p:txBody>
          </p:sp>
          <p:sp>
            <p:nvSpPr>
              <p:cNvPr id="40" name="Rectangle 92"/>
              <p:cNvSpPr>
                <a:spLocks noChangeArrowheads="1"/>
              </p:cNvSpPr>
              <p:nvPr/>
            </p:nvSpPr>
            <p:spPr bwMode="auto">
              <a:xfrm>
                <a:off x="3816"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4</a:t>
                </a:r>
              </a:p>
            </p:txBody>
          </p:sp>
          <p:sp>
            <p:nvSpPr>
              <p:cNvPr id="41" name="Rectangle 93"/>
              <p:cNvSpPr>
                <a:spLocks noChangeArrowheads="1"/>
              </p:cNvSpPr>
              <p:nvPr/>
            </p:nvSpPr>
            <p:spPr bwMode="auto">
              <a:xfrm>
                <a:off x="456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5</a:t>
                </a:r>
              </a:p>
            </p:txBody>
          </p:sp>
          <p:sp>
            <p:nvSpPr>
              <p:cNvPr id="42" name="Rectangle 94"/>
              <p:cNvSpPr>
                <a:spLocks noChangeArrowheads="1"/>
              </p:cNvSpPr>
              <p:nvPr/>
            </p:nvSpPr>
            <p:spPr bwMode="auto">
              <a:xfrm>
                <a:off x="1662" y="2977"/>
                <a:ext cx="27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10</a:t>
                </a:r>
              </a:p>
            </p:txBody>
          </p:sp>
          <p:sp>
            <p:nvSpPr>
              <p:cNvPr id="43" name="Rectangle 95"/>
              <p:cNvSpPr>
                <a:spLocks noChangeArrowheads="1"/>
              </p:cNvSpPr>
              <p:nvPr/>
            </p:nvSpPr>
            <p:spPr bwMode="auto">
              <a:xfrm>
                <a:off x="2578"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9</a:t>
                </a:r>
              </a:p>
            </p:txBody>
          </p:sp>
          <p:sp>
            <p:nvSpPr>
              <p:cNvPr id="44" name="Rectangle 96"/>
              <p:cNvSpPr>
                <a:spLocks noChangeArrowheads="1"/>
              </p:cNvSpPr>
              <p:nvPr/>
            </p:nvSpPr>
            <p:spPr bwMode="auto">
              <a:xfrm>
                <a:off x="3521"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8</a:t>
                </a:r>
              </a:p>
            </p:txBody>
          </p:sp>
          <p:sp>
            <p:nvSpPr>
              <p:cNvPr id="45" name="Rectangle 97"/>
              <p:cNvSpPr>
                <a:spLocks noChangeArrowheads="1"/>
              </p:cNvSpPr>
              <p:nvPr/>
            </p:nvSpPr>
            <p:spPr bwMode="auto">
              <a:xfrm>
                <a:off x="4444"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7</a:t>
                </a:r>
              </a:p>
            </p:txBody>
          </p:sp>
          <p:sp>
            <p:nvSpPr>
              <p:cNvPr id="46" name="Rectangle 98"/>
              <p:cNvSpPr>
                <a:spLocks noChangeArrowheads="1"/>
              </p:cNvSpPr>
              <p:nvPr/>
            </p:nvSpPr>
            <p:spPr bwMode="auto">
              <a:xfrm>
                <a:off x="5268" y="208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6</a:t>
                </a:r>
              </a:p>
            </p:txBody>
          </p:sp>
          <p:sp>
            <p:nvSpPr>
              <p:cNvPr id="46126" name="Line 99"/>
              <p:cNvSpPr>
                <a:spLocks noChangeShapeType="1"/>
              </p:cNvSpPr>
              <p:nvPr/>
            </p:nvSpPr>
            <p:spPr bwMode="auto">
              <a:xfrm>
                <a:off x="1559" y="1786"/>
                <a:ext cx="494"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8" name="Rectangle 100"/>
              <p:cNvSpPr>
                <a:spLocks noChangeArrowheads="1"/>
              </p:cNvSpPr>
              <p:nvPr/>
            </p:nvSpPr>
            <p:spPr bwMode="auto">
              <a:xfrm>
                <a:off x="1440" y="1982"/>
                <a:ext cx="799" cy="396"/>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28" name="Object 101"/>
              <p:cNvGraphicFramePr>
                <a:graphicFrameLocks/>
              </p:cNvGraphicFramePr>
              <p:nvPr/>
            </p:nvGraphicFramePr>
            <p:xfrm>
              <a:off x="1673" y="2476"/>
              <a:ext cx="210" cy="491"/>
            </p:xfrm>
            <a:graphic>
              <a:graphicData uri="http://schemas.openxmlformats.org/presentationml/2006/ole">
                <mc:AlternateContent xmlns:mc="http://schemas.openxmlformats.org/markup-compatibility/2006">
                  <mc:Choice xmlns:v="urn:schemas-microsoft-com:vml" Requires="v">
                    <p:oleObj spid="_x0000_s46180" name="CorelDRAW!" r:id="rId5" imgW="533520" imgH="1232280" progId="">
                      <p:embed/>
                    </p:oleObj>
                  </mc:Choice>
                  <mc:Fallback>
                    <p:oleObj name="CorelDRAW!" r:id="rId5" imgW="533520" imgH="1232280" progId="">
                      <p:embed/>
                      <p:pic>
                        <p:nvPicPr>
                          <p:cNvPr id="0" name="Object 101"/>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3" y="2476"/>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29" name="Line 102"/>
              <p:cNvSpPr>
                <a:spLocks noChangeShapeType="1"/>
              </p:cNvSpPr>
              <p:nvPr/>
            </p:nvSpPr>
            <p:spPr bwMode="auto">
              <a:xfrm flipH="1">
                <a:off x="1997" y="2061"/>
                <a:ext cx="233" cy="437"/>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0" name="Line 103"/>
              <p:cNvSpPr>
                <a:spLocks noChangeShapeType="1"/>
              </p:cNvSpPr>
              <p:nvPr/>
            </p:nvSpPr>
            <p:spPr bwMode="auto">
              <a:xfrm flipH="1" flipV="1">
                <a:off x="1410" y="2053"/>
                <a:ext cx="167" cy="445"/>
              </a:xfrm>
              <a:prstGeom prst="line">
                <a:avLst/>
              </a:prstGeom>
              <a:noFill/>
              <a:ln w="25400">
                <a:solidFill>
                  <a:schemeClr val="tx2"/>
                </a:solidFill>
                <a:round/>
                <a:headEnd type="none" w="sm" len="sm"/>
                <a:tailEnd type="stealth" w="med" len="lg"/>
              </a:ln>
            </p:spPr>
            <p:txBody>
              <a:bodyPr wrap="none" anchor="ctr"/>
              <a:lstStyle/>
              <a:p>
                <a:endParaRPr lang="en-GB"/>
              </a:p>
            </p:txBody>
          </p:sp>
          <p:graphicFrame>
            <p:nvGraphicFramePr>
              <p:cNvPr id="46131" name="Object 104"/>
              <p:cNvGraphicFramePr>
                <a:graphicFrameLocks/>
              </p:cNvGraphicFramePr>
              <p:nvPr/>
            </p:nvGraphicFramePr>
            <p:xfrm>
              <a:off x="2738" y="2487"/>
              <a:ext cx="210" cy="491"/>
            </p:xfrm>
            <a:graphic>
              <a:graphicData uri="http://schemas.openxmlformats.org/presentationml/2006/ole">
                <mc:AlternateContent xmlns:mc="http://schemas.openxmlformats.org/markup-compatibility/2006">
                  <mc:Choice xmlns:v="urn:schemas-microsoft-com:vml" Requires="v">
                    <p:oleObj spid="_x0000_s46181" name="CorelDRAW!" r:id="rId7" imgW="533520" imgH="1232280" progId="">
                      <p:embed/>
                    </p:oleObj>
                  </mc:Choice>
                  <mc:Fallback>
                    <p:oleObj name="CorelDRAW!" r:id="rId7" imgW="533520" imgH="1232280" progId="">
                      <p:embed/>
                      <p:pic>
                        <p:nvPicPr>
                          <p:cNvPr id="0" name="Object 104"/>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8" y="2487"/>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2" name="Line 105"/>
              <p:cNvSpPr>
                <a:spLocks noChangeShapeType="1"/>
              </p:cNvSpPr>
              <p:nvPr/>
            </p:nvSpPr>
            <p:spPr bwMode="auto">
              <a:xfrm>
                <a:off x="3130" y="1823"/>
                <a:ext cx="492"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3" name="Line 106"/>
              <p:cNvSpPr>
                <a:spLocks noChangeShapeType="1"/>
              </p:cNvSpPr>
              <p:nvPr/>
            </p:nvSpPr>
            <p:spPr bwMode="auto">
              <a:xfrm>
                <a:off x="3793" y="2059"/>
                <a:ext cx="1" cy="39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4" name="Line 107"/>
              <p:cNvSpPr>
                <a:spLocks noChangeShapeType="1"/>
              </p:cNvSpPr>
              <p:nvPr/>
            </p:nvSpPr>
            <p:spPr bwMode="auto">
              <a:xfrm flipH="1">
                <a:off x="3088" y="2634"/>
                <a:ext cx="493"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5" name="Line 108"/>
              <p:cNvSpPr>
                <a:spLocks noChangeShapeType="1"/>
              </p:cNvSpPr>
              <p:nvPr/>
            </p:nvSpPr>
            <p:spPr bwMode="auto">
              <a:xfrm flipV="1">
                <a:off x="2979" y="2072"/>
                <a:ext cx="2" cy="35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57" name="Rectangle 109"/>
              <p:cNvSpPr>
                <a:spLocks noChangeArrowheads="1"/>
              </p:cNvSpPr>
              <p:nvPr/>
            </p:nvSpPr>
            <p:spPr bwMode="auto">
              <a:xfrm>
                <a:off x="2995" y="2109"/>
                <a:ext cx="771" cy="260"/>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37" name="Object 110"/>
              <p:cNvGraphicFramePr>
                <a:graphicFrameLocks/>
              </p:cNvGraphicFramePr>
              <p:nvPr/>
            </p:nvGraphicFramePr>
            <p:xfrm>
              <a:off x="4358" y="2477"/>
              <a:ext cx="211" cy="491"/>
            </p:xfrm>
            <a:graphic>
              <a:graphicData uri="http://schemas.openxmlformats.org/presentationml/2006/ole">
                <mc:AlternateContent xmlns:mc="http://schemas.openxmlformats.org/markup-compatibility/2006">
                  <mc:Choice xmlns:v="urn:schemas-microsoft-com:vml" Requires="v">
                    <p:oleObj spid="_x0000_s46182" name="CorelDRAW!" r:id="rId9" imgW="533520" imgH="1232280" progId="">
                      <p:embed/>
                    </p:oleObj>
                  </mc:Choice>
                  <mc:Fallback>
                    <p:oleObj name="CorelDRAW!" r:id="rId9" imgW="533520" imgH="1232280" progId="">
                      <p:embed/>
                      <p:pic>
                        <p:nvPicPr>
                          <p:cNvPr id="0" name="Object 110"/>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58" y="2477"/>
                            <a:ext cx="211"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8" name="Line 111"/>
              <p:cNvSpPr>
                <a:spLocks noChangeShapeType="1"/>
              </p:cNvSpPr>
              <p:nvPr/>
            </p:nvSpPr>
            <p:spPr bwMode="auto">
              <a:xfrm>
                <a:off x="4563" y="1781"/>
                <a:ext cx="270" cy="22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9" name="Line 112"/>
              <p:cNvSpPr>
                <a:spLocks noChangeShapeType="1"/>
              </p:cNvSpPr>
              <p:nvPr/>
            </p:nvSpPr>
            <p:spPr bwMode="auto">
              <a:xfrm flipH="1">
                <a:off x="4647" y="2550"/>
                <a:ext cx="220" cy="27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61" name="Rectangle 113"/>
              <p:cNvSpPr>
                <a:spLocks noChangeArrowheads="1"/>
              </p:cNvSpPr>
              <p:nvPr/>
            </p:nvSpPr>
            <p:spPr bwMode="auto">
              <a:xfrm>
                <a:off x="2331" y="3140"/>
                <a:ext cx="674" cy="244"/>
              </a:xfrm>
              <a:prstGeom prst="rect">
                <a:avLst/>
              </a:prstGeom>
              <a:noFill/>
              <a:ln>
                <a:noFill/>
              </a:ln>
              <a:effectLst/>
              <a:extLst/>
            </p:spPr>
            <p:txBody>
              <a:bodyPr lIns="82550" tIns="41275" rIns="82550" bIns="41275">
                <a:spAutoFit/>
              </a:bodyPr>
              <a:lstStyle/>
              <a:p>
                <a:pPr defTabSz="739775">
                  <a:defRPr/>
                </a:pPr>
                <a:r>
                  <a:rPr lang="en-US" sz="2000">
                    <a:effectLst>
                      <a:outerShdw blurRad="38100" dist="38100" dir="2700000" algn="tl">
                        <a:srgbClr val="FFFFFF"/>
                      </a:outerShdw>
                    </a:effectLst>
                  </a:rPr>
                  <a:t>Inspect</a:t>
                </a:r>
                <a:endParaRPr lang="en-US">
                  <a:effectLst>
                    <a:outerShdw blurRad="38100" dist="38100" dir="2700000" algn="tl">
                      <a:srgbClr val="FFFFFF"/>
                    </a:outerShdw>
                  </a:effectLst>
                </a:endParaRPr>
              </a:p>
            </p:txBody>
          </p:sp>
          <p:sp>
            <p:nvSpPr>
              <p:cNvPr id="62" name="Rectangle 114"/>
              <p:cNvSpPr>
                <a:spLocks noChangeArrowheads="1"/>
              </p:cNvSpPr>
              <p:nvPr/>
            </p:nvSpPr>
            <p:spPr bwMode="auto">
              <a:xfrm>
                <a:off x="4133" y="2034"/>
                <a:ext cx="709" cy="460"/>
              </a:xfrm>
              <a:prstGeom prst="rect">
                <a:avLst/>
              </a:prstGeom>
              <a:noFill/>
              <a:ln>
                <a:noFill/>
              </a:ln>
              <a:effectLst/>
              <a:extLst/>
            </p:spPr>
            <p:txBody>
              <a:bodyPr lIns="82550" tIns="41275" rIns="82550" bIns="41275">
                <a:spAutoFit/>
              </a:bodyPr>
              <a:lstStyle/>
              <a:p>
                <a:pPr algn="ctr" defTabSz="739775">
                  <a:defRPr/>
                </a:pPr>
                <a:r>
                  <a:rPr lang="en-US" sz="1800" dirty="0">
                    <a:solidFill>
                      <a:srgbClr val="2A3FDC"/>
                    </a:solidFill>
                    <a:effectLst>
                      <a:outerShdw blurRad="38100" dist="38100" dir="2700000" algn="tl">
                        <a:srgbClr val="FFFFFF"/>
                      </a:outerShdw>
                    </a:effectLst>
                  </a:rPr>
                  <a:t>27 Seconds</a:t>
                </a:r>
              </a:p>
            </p:txBody>
          </p:sp>
          <p:sp>
            <p:nvSpPr>
              <p:cNvPr id="46142" name="Line 115"/>
              <p:cNvSpPr>
                <a:spLocks noChangeShapeType="1"/>
              </p:cNvSpPr>
              <p:nvPr/>
            </p:nvSpPr>
            <p:spPr bwMode="auto">
              <a:xfrm flipV="1">
                <a:off x="4199" y="2061"/>
                <a:ext cx="2" cy="502"/>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43" name="AutoShape 116"/>
              <p:cNvSpPr>
                <a:spLocks noChangeArrowheads="1"/>
              </p:cNvSpPr>
              <p:nvPr/>
            </p:nvSpPr>
            <p:spPr bwMode="auto">
              <a:xfrm>
                <a:off x="1015" y="1261"/>
                <a:ext cx="271" cy="164"/>
              </a:xfrm>
              <a:prstGeom prst="rightArrow">
                <a:avLst>
                  <a:gd name="adj1" fmla="val 50000"/>
                  <a:gd name="adj2" fmla="val 82630"/>
                </a:avLst>
              </a:prstGeom>
              <a:solidFill>
                <a:schemeClr val="hlink"/>
              </a:solidFill>
              <a:ln w="9525">
                <a:noFill/>
                <a:miter lim="800000"/>
                <a:headEnd/>
                <a:tailEnd/>
              </a:ln>
              <a:effectLst>
                <a:outerShdw dist="53882" dir="2700000" algn="ctr" rotWithShape="0">
                  <a:schemeClr val="tx1"/>
                </a:outerShdw>
              </a:effectLst>
            </p:spPr>
            <p:txBody>
              <a:bodyPr wrap="none" anchor="ctr"/>
              <a:lstStyle/>
              <a:p>
                <a:endParaRPr lang="en-GB"/>
              </a:p>
            </p:txBody>
          </p:sp>
          <p:sp>
            <p:nvSpPr>
              <p:cNvPr id="46144" name="AutoShape 117"/>
              <p:cNvSpPr>
                <a:spLocks noChangeArrowheads="1"/>
              </p:cNvSpPr>
              <p:nvPr/>
            </p:nvSpPr>
            <p:spPr bwMode="auto">
              <a:xfrm>
                <a:off x="1124" y="3119"/>
                <a:ext cx="271" cy="164"/>
              </a:xfrm>
              <a:prstGeom prst="leftArrow">
                <a:avLst>
                  <a:gd name="adj1" fmla="val 50000"/>
                  <a:gd name="adj2" fmla="val 82614"/>
                </a:avLst>
              </a:prstGeom>
              <a:solidFill>
                <a:schemeClr val="hlink"/>
              </a:solidFill>
              <a:ln w="9525">
                <a:noFill/>
                <a:miter lim="800000"/>
                <a:headEnd/>
                <a:tailEnd/>
              </a:ln>
              <a:effectLst>
                <a:outerShdw dist="53882" dir="8100000" algn="ctr" rotWithShape="0">
                  <a:schemeClr val="tx1"/>
                </a:outerShdw>
              </a:effectLst>
            </p:spPr>
            <p:txBody>
              <a:bodyPr wrap="none" anchor="ctr"/>
              <a:lstStyle/>
              <a:p>
                <a:endParaRPr lang="en-GB"/>
              </a:p>
            </p:txBody>
          </p:sp>
          <p:graphicFrame>
            <p:nvGraphicFramePr>
              <p:cNvPr id="46145" name="Object 118"/>
              <p:cNvGraphicFramePr>
                <a:graphicFrameLocks/>
              </p:cNvGraphicFramePr>
              <p:nvPr/>
            </p:nvGraphicFramePr>
            <p:xfrm>
              <a:off x="1331" y="1575"/>
              <a:ext cx="158" cy="368"/>
            </p:xfrm>
            <a:graphic>
              <a:graphicData uri="http://schemas.openxmlformats.org/presentationml/2006/ole">
                <mc:AlternateContent xmlns:mc="http://schemas.openxmlformats.org/markup-compatibility/2006">
                  <mc:Choice xmlns:v="urn:schemas-microsoft-com:vml" Requires="v">
                    <p:oleObj spid="_x0000_s46183" name="CorelDRAW!" r:id="rId11" imgW="533520" imgH="1232280" progId="">
                      <p:embed/>
                    </p:oleObj>
                  </mc:Choice>
                  <mc:Fallback>
                    <p:oleObj name="CorelDRAW!" r:id="rId11" imgW="533520" imgH="1232280" progId="">
                      <p:embed/>
                      <p:pic>
                        <p:nvPicPr>
                          <p:cNvPr id="0" name="Object 118"/>
                          <p:cNvPicPr>
                            <a:picLocks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331" y="1575"/>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6" name="Object 119"/>
              <p:cNvGraphicFramePr>
                <a:graphicFrameLocks/>
              </p:cNvGraphicFramePr>
              <p:nvPr/>
            </p:nvGraphicFramePr>
            <p:xfrm>
              <a:off x="2146" y="1596"/>
              <a:ext cx="157" cy="368"/>
            </p:xfrm>
            <a:graphic>
              <a:graphicData uri="http://schemas.openxmlformats.org/presentationml/2006/ole">
                <mc:AlternateContent xmlns:mc="http://schemas.openxmlformats.org/markup-compatibility/2006">
                  <mc:Choice xmlns:v="urn:schemas-microsoft-com:vml" Requires="v">
                    <p:oleObj spid="_x0000_s46184" name="CorelDRAW!" r:id="rId13" imgW="533520" imgH="1232280" progId="">
                      <p:embed/>
                    </p:oleObj>
                  </mc:Choice>
                  <mc:Fallback>
                    <p:oleObj name="CorelDRAW!" r:id="rId13" imgW="533520" imgH="1232280" progId="">
                      <p:embed/>
                      <p:pic>
                        <p:nvPicPr>
                          <p:cNvPr id="0" name="Object 119"/>
                          <p:cNvPicPr>
                            <a:picLocks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146" y="159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7" name="Object 120"/>
              <p:cNvGraphicFramePr>
                <a:graphicFrameLocks/>
              </p:cNvGraphicFramePr>
              <p:nvPr/>
            </p:nvGraphicFramePr>
            <p:xfrm>
              <a:off x="2902" y="1586"/>
              <a:ext cx="157" cy="368"/>
            </p:xfrm>
            <a:graphic>
              <a:graphicData uri="http://schemas.openxmlformats.org/presentationml/2006/ole">
                <mc:AlternateContent xmlns:mc="http://schemas.openxmlformats.org/markup-compatibility/2006">
                  <mc:Choice xmlns:v="urn:schemas-microsoft-com:vml" Requires="v">
                    <p:oleObj spid="_x0000_s46185" name="CorelDRAW!" r:id="rId15" imgW="533520" imgH="1232280" progId="">
                      <p:embed/>
                    </p:oleObj>
                  </mc:Choice>
                  <mc:Fallback>
                    <p:oleObj name="CorelDRAW!" r:id="rId15" imgW="533520" imgH="1232280" progId="">
                      <p:embed/>
                      <p:pic>
                        <p:nvPicPr>
                          <p:cNvPr id="0" name="Object 120"/>
                          <p:cNvPicPr>
                            <a:picLocks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902" y="158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8" name="Object 121"/>
              <p:cNvGraphicFramePr>
                <a:graphicFrameLocks/>
              </p:cNvGraphicFramePr>
              <p:nvPr/>
            </p:nvGraphicFramePr>
            <p:xfrm>
              <a:off x="3716" y="1606"/>
              <a:ext cx="158" cy="368"/>
            </p:xfrm>
            <a:graphic>
              <a:graphicData uri="http://schemas.openxmlformats.org/presentationml/2006/ole">
                <mc:AlternateContent xmlns:mc="http://schemas.openxmlformats.org/markup-compatibility/2006">
                  <mc:Choice xmlns:v="urn:schemas-microsoft-com:vml" Requires="v">
                    <p:oleObj spid="_x0000_s46186" name="CorelDRAW!" r:id="rId17" imgW="533520" imgH="1232280" progId="">
                      <p:embed/>
                    </p:oleObj>
                  </mc:Choice>
                  <mc:Fallback>
                    <p:oleObj name="CorelDRAW!" r:id="rId17" imgW="533520" imgH="1232280" progId="">
                      <p:embed/>
                      <p:pic>
                        <p:nvPicPr>
                          <p:cNvPr id="0" name="Object 121"/>
                          <p:cNvPicPr>
                            <a:picLocks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716" y="1606"/>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9" name="Object 122"/>
              <p:cNvGraphicFramePr>
                <a:graphicFrameLocks/>
              </p:cNvGraphicFramePr>
              <p:nvPr/>
            </p:nvGraphicFramePr>
            <p:xfrm>
              <a:off x="4337" y="1606"/>
              <a:ext cx="157" cy="368"/>
            </p:xfrm>
            <a:graphic>
              <a:graphicData uri="http://schemas.openxmlformats.org/presentationml/2006/ole">
                <mc:AlternateContent xmlns:mc="http://schemas.openxmlformats.org/markup-compatibility/2006">
                  <mc:Choice xmlns:v="urn:schemas-microsoft-com:vml" Requires="v">
                    <p:oleObj spid="_x0000_s46187" name="CorelDRAW!" r:id="rId19" imgW="533520" imgH="1232280" progId="">
                      <p:embed/>
                    </p:oleObj>
                  </mc:Choice>
                  <mc:Fallback>
                    <p:oleObj name="CorelDRAW!" r:id="rId19" imgW="533520" imgH="1232280" progId="">
                      <p:embed/>
                      <p:pic>
                        <p:nvPicPr>
                          <p:cNvPr id="0" name="Object 122"/>
                          <p:cNvPicPr>
                            <a:picLocks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337" y="160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aphicFrame>
          <p:nvGraphicFramePr>
            <p:cNvPr id="46093" name="Object 123"/>
            <p:cNvGraphicFramePr>
              <a:graphicFrameLocks/>
            </p:cNvGraphicFramePr>
            <p:nvPr/>
          </p:nvGraphicFramePr>
          <p:xfrm>
            <a:off x="3658" y="2563"/>
            <a:ext cx="158" cy="368"/>
          </p:xfrm>
          <a:graphic>
            <a:graphicData uri="http://schemas.openxmlformats.org/presentationml/2006/ole">
              <mc:AlternateContent xmlns:mc="http://schemas.openxmlformats.org/markup-compatibility/2006">
                <mc:Choice xmlns:v="urn:schemas-microsoft-com:vml" Requires="v">
                  <p:oleObj spid="_x0000_s46188" name="CorelDRAW!" r:id="rId21" imgW="533520" imgH="1232280" progId="">
                    <p:embed/>
                  </p:oleObj>
                </mc:Choice>
                <mc:Fallback>
                  <p:oleObj name="CorelDRAW!" r:id="rId21" imgW="533520" imgH="1232280" progId="">
                    <p:embed/>
                    <p:pic>
                      <p:nvPicPr>
                        <p:cNvPr id="0" name="Object 123"/>
                        <p:cNvPicPr>
                          <a:picLocks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658" y="2563"/>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094" name="Object 124"/>
            <p:cNvGraphicFramePr>
              <a:graphicFrameLocks/>
            </p:cNvGraphicFramePr>
            <p:nvPr/>
          </p:nvGraphicFramePr>
          <p:xfrm>
            <a:off x="4833" y="2109"/>
            <a:ext cx="158" cy="368"/>
          </p:xfrm>
          <a:graphic>
            <a:graphicData uri="http://schemas.openxmlformats.org/presentationml/2006/ole">
              <mc:AlternateContent xmlns:mc="http://schemas.openxmlformats.org/markup-compatibility/2006">
                <mc:Choice xmlns:v="urn:schemas-microsoft-com:vml" Requires="v">
                  <p:oleObj spid="_x0000_s46189" name="CorelDRAW!" r:id="rId23" imgW="533520" imgH="1232280" progId="">
                    <p:embed/>
                  </p:oleObj>
                </mc:Choice>
                <mc:Fallback>
                  <p:oleObj name="CorelDRAW!" r:id="rId23" imgW="533520" imgH="1232280" progId="">
                    <p:embed/>
                    <p:pic>
                      <p:nvPicPr>
                        <p:cNvPr id="0" name="Object 124"/>
                        <p:cNvPicPr>
                          <a:picLocks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4833" y="2109"/>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4609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6"/>
          <p:cNvSpPr>
            <a:spLocks noGrp="1" noChangeArrowheads="1"/>
          </p:cNvSpPr>
          <p:nvPr>
            <p:ph type="sldNum" sz="quarter" idx="11"/>
          </p:nvPr>
        </p:nvSpPr>
        <p:spPr>
          <a:noFill/>
        </p:spPr>
        <p:txBody>
          <a:bodyPr/>
          <a:lstStyle/>
          <a:p>
            <a:fld id="{C3AA689C-87E0-490F-89AB-FE44CDE90198}" type="slidenum">
              <a:rPr lang="en-US" smtClean="0">
                <a:latin typeface="Arial" pitchFamily="34" charset="0"/>
              </a:rPr>
              <a:pPr/>
              <a:t>45</a:t>
            </a:fld>
            <a:endParaRPr lang="en-US" smtClean="0">
              <a:latin typeface="Arial" pitchFamily="34" charset="0"/>
            </a:endParaRPr>
          </a:p>
        </p:txBody>
      </p:sp>
      <p:sp>
        <p:nvSpPr>
          <p:cNvPr id="4710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BBB25BB-D4A1-4A98-ACF3-D74E77A16323}" type="slidenum">
              <a:rPr lang="en-US" sz="1400"/>
              <a:pPr algn="r"/>
              <a:t>45</a:t>
            </a:fld>
            <a:endParaRPr lang="en-US" sz="140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7109"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7110"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1965325"/>
            <a:ext cx="8651875" cy="4416425"/>
          </a:xfrm>
          <a:prstGeom prst="rect">
            <a:avLst/>
          </a:prstGeom>
        </p:spPr>
        <p:txBody>
          <a:bodyPr>
            <a:spAutoFit/>
          </a:bodyPr>
          <a:lstStyle/>
          <a:p>
            <a:pPr>
              <a:defRPr/>
            </a:pPr>
            <a:r>
              <a:rPr lang="en-US" sz="2800" b="1" dirty="0"/>
              <a:t>	Total Productive Maintenance</a:t>
            </a:r>
          </a:p>
          <a:p>
            <a:pPr>
              <a:defRPr/>
            </a:pPr>
            <a:endParaRPr lang="en-US" sz="500" i="1" dirty="0"/>
          </a:p>
          <a:p>
            <a:pPr marL="228600" indent="-228600">
              <a:defRPr/>
            </a:pPr>
            <a:r>
              <a:rPr lang="en-US" sz="2000" dirty="0"/>
              <a:t>TPM is a proactive approach to managing the maintenance of machines and equipment by doing the following:</a:t>
            </a:r>
          </a:p>
          <a:p>
            <a:pPr marL="228600" indent="-228600">
              <a:defRPr/>
            </a:pPr>
            <a:endParaRPr lang="en-US" sz="800" dirty="0"/>
          </a:p>
          <a:p>
            <a:pPr marL="228600" indent="-228600">
              <a:buFontTx/>
              <a:buAutoNum type="arabicPeriod"/>
              <a:defRPr/>
            </a:pPr>
            <a:r>
              <a:rPr lang="en-US" sz="2000" dirty="0"/>
              <a:t>The goal of TPM is to build a robust enterprise by maximizing production system efficiency (overall effectiveness).</a:t>
            </a:r>
          </a:p>
          <a:p>
            <a:pPr marL="228600" indent="-228600">
              <a:buFontTx/>
              <a:buAutoNum type="arabicPeriod"/>
              <a:defRPr/>
            </a:pPr>
            <a:r>
              <a:rPr lang="en-US" sz="2000" dirty="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sz="2000" dirty="0"/>
              <a:t>TPM involves all departments, from production to development, sales, and administration.</a:t>
            </a:r>
          </a:p>
          <a:p>
            <a:pPr marL="228600" indent="-228600">
              <a:buFontTx/>
              <a:buAutoNum type="arabicPeriod"/>
              <a:defRPr/>
            </a:pPr>
            <a:r>
              <a:rPr lang="en-US" sz="2000" dirty="0"/>
              <a:t>TPM achieves zero losses through overlapping team activities.</a:t>
            </a:r>
          </a:p>
          <a:p>
            <a:pPr marL="228600" indent="-228600">
              <a:buFontTx/>
              <a:buAutoNum type="arabicPeriod"/>
              <a:defRPr/>
            </a:pPr>
            <a:r>
              <a:rPr lang="en-US" sz="2000" dirty="0"/>
              <a:t>Maximize equipment productivity and capacity as measured by Overall Equipment Effectiveness (OEE).</a:t>
            </a:r>
            <a:endParaRPr lang="en-US" sz="1600" dirty="0"/>
          </a:p>
        </p:txBody>
      </p:sp>
      <p:sp>
        <p:nvSpPr>
          <p:cNvPr id="4711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6"/>
          <p:cNvSpPr>
            <a:spLocks noGrp="1" noChangeArrowheads="1"/>
          </p:cNvSpPr>
          <p:nvPr>
            <p:ph type="sldNum" sz="quarter" idx="11"/>
          </p:nvPr>
        </p:nvSpPr>
        <p:spPr>
          <a:noFill/>
        </p:spPr>
        <p:txBody>
          <a:bodyPr/>
          <a:lstStyle/>
          <a:p>
            <a:fld id="{0B9A9A0F-4CFC-4D13-8126-DFEC818304E1}" type="slidenum">
              <a:rPr lang="en-US" smtClean="0">
                <a:latin typeface="Arial" pitchFamily="34" charset="0"/>
              </a:rPr>
              <a:pPr/>
              <a:t>46</a:t>
            </a:fld>
            <a:endParaRPr lang="en-US" smtClean="0">
              <a:latin typeface="Arial" pitchFamily="34" charset="0"/>
            </a:endParaRPr>
          </a:p>
        </p:txBody>
      </p:sp>
      <p:sp>
        <p:nvSpPr>
          <p:cNvPr id="481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25A354-0DBF-47B4-AB55-4BD9B2D13DEB}" type="slidenum">
              <a:rPr lang="en-US" sz="1400"/>
              <a:pPr algn="r"/>
              <a:t>46</a:t>
            </a:fld>
            <a:endParaRPr lang="en-US" sz="140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8133"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8134"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8135" name="Text Box 5"/>
          <p:cNvSpPr txBox="1">
            <a:spLocks noChangeArrowheads="1"/>
          </p:cNvSpPr>
          <p:nvPr/>
        </p:nvSpPr>
        <p:spPr bwMode="auto">
          <a:xfrm>
            <a:off x="261938" y="1989138"/>
            <a:ext cx="6397625" cy="368300"/>
          </a:xfrm>
          <a:prstGeom prst="rect">
            <a:avLst/>
          </a:prstGeom>
          <a:solidFill>
            <a:schemeClr val="accent1"/>
          </a:solidFill>
          <a:ln w="9525">
            <a:noFill/>
            <a:miter lim="800000"/>
            <a:headEnd/>
            <a:tailEnd/>
          </a:ln>
        </p:spPr>
        <p:txBody>
          <a:bodyPr>
            <a:spAutoFit/>
          </a:bodyPr>
          <a:lstStyle/>
          <a:p>
            <a:pPr>
              <a:spcBef>
                <a:spcPct val="50000"/>
              </a:spcBef>
            </a:pPr>
            <a:r>
              <a:rPr lang="en-US" sz="1800">
                <a:solidFill>
                  <a:schemeClr val="tx2"/>
                </a:solidFill>
              </a:rPr>
              <a:t>OEE = Availability × Performance Efficiency × Rate of Quality</a:t>
            </a:r>
          </a:p>
        </p:txBody>
      </p:sp>
      <p:sp>
        <p:nvSpPr>
          <p:cNvPr id="48136" name="Text Box 2"/>
          <p:cNvSpPr txBox="1">
            <a:spLocks noChangeArrowheads="1"/>
          </p:cNvSpPr>
          <p:nvPr/>
        </p:nvSpPr>
        <p:spPr bwMode="auto">
          <a:xfrm>
            <a:off x="250825" y="51133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marL="455613" lvl="1" indent="-231775">
              <a:buFontTx/>
              <a:buChar char="•"/>
            </a:pPr>
            <a:r>
              <a:rPr lang="en-US" sz="1600"/>
              <a:t>Setup and Adjustment</a:t>
            </a:r>
          </a:p>
          <a:p>
            <a:pPr marL="455613" lvl="1" indent="-231775">
              <a:buFontTx/>
              <a:buChar char="•"/>
            </a:pPr>
            <a:r>
              <a:rPr lang="en-US" sz="1600"/>
              <a:t>Breakdowns</a:t>
            </a:r>
          </a:p>
        </p:txBody>
      </p:sp>
      <p:sp>
        <p:nvSpPr>
          <p:cNvPr id="48137" name="Text Box 3"/>
          <p:cNvSpPr txBox="1">
            <a:spLocks noChangeArrowheads="1"/>
          </p:cNvSpPr>
          <p:nvPr/>
        </p:nvSpPr>
        <p:spPr bwMode="auto">
          <a:xfrm>
            <a:off x="3327400" y="5138738"/>
            <a:ext cx="2667000" cy="1200150"/>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Idling and Minor Stoppages</a:t>
            </a:r>
          </a:p>
          <a:p>
            <a:pPr lvl="1" indent="-225425">
              <a:buFontTx/>
              <a:buChar char="•"/>
            </a:pPr>
            <a:r>
              <a:rPr lang="en-US" sz="1600"/>
              <a:t>Reduced Speed</a:t>
            </a:r>
          </a:p>
        </p:txBody>
      </p:sp>
      <p:sp>
        <p:nvSpPr>
          <p:cNvPr id="48138" name="Text Box 4"/>
          <p:cNvSpPr txBox="1">
            <a:spLocks noChangeArrowheads="1"/>
          </p:cNvSpPr>
          <p:nvPr/>
        </p:nvSpPr>
        <p:spPr bwMode="auto">
          <a:xfrm>
            <a:off x="6213475" y="51641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Startup</a:t>
            </a:r>
          </a:p>
          <a:p>
            <a:pPr lvl="1" indent="-225425">
              <a:buFontTx/>
              <a:buChar char="•"/>
            </a:pPr>
            <a:r>
              <a:rPr lang="en-US" sz="1600"/>
              <a:t>Defects and Rework</a:t>
            </a:r>
          </a:p>
        </p:txBody>
      </p:sp>
      <p:sp>
        <p:nvSpPr>
          <p:cNvPr id="48139" name="Text Box 6"/>
          <p:cNvSpPr txBox="1">
            <a:spLocks noChangeArrowheads="1"/>
          </p:cNvSpPr>
          <p:nvPr/>
        </p:nvSpPr>
        <p:spPr bwMode="auto">
          <a:xfrm>
            <a:off x="263525" y="2501900"/>
            <a:ext cx="2743200" cy="2460625"/>
          </a:xfrm>
          <a:prstGeom prst="rect">
            <a:avLst/>
          </a:prstGeom>
          <a:noFill/>
          <a:ln w="9525">
            <a:noFill/>
            <a:miter lim="800000"/>
            <a:headEnd/>
            <a:tailEnd/>
          </a:ln>
        </p:spPr>
        <p:txBody>
          <a:bodyPr>
            <a:spAutoFit/>
          </a:bodyPr>
          <a:lstStyle/>
          <a:p>
            <a:pPr>
              <a:spcAft>
                <a:spcPct val="50000"/>
              </a:spcAft>
            </a:pPr>
            <a:r>
              <a:rPr lang="en-US" sz="1800"/>
              <a:t>Availability</a:t>
            </a:r>
          </a:p>
          <a:p>
            <a:pPr>
              <a:spcAft>
                <a:spcPct val="50000"/>
              </a:spcAft>
            </a:pPr>
            <a:r>
              <a:rPr lang="en-US" sz="1600"/>
              <a:t>When or how often do you lose total availability of your equipment?</a:t>
            </a:r>
          </a:p>
          <a:p>
            <a:pPr>
              <a:spcAft>
                <a:spcPct val="50000"/>
              </a:spcAft>
            </a:pPr>
            <a:r>
              <a:rPr lang="en-US" sz="1600"/>
              <a:t>How long are your set-ups?</a:t>
            </a:r>
          </a:p>
          <a:p>
            <a:pPr>
              <a:spcAft>
                <a:spcPct val="50000"/>
              </a:spcAft>
            </a:pPr>
            <a:r>
              <a:rPr lang="en-US" sz="1600"/>
              <a:t>Does your equipment break down frequently?</a:t>
            </a:r>
          </a:p>
        </p:txBody>
      </p:sp>
      <p:sp>
        <p:nvSpPr>
          <p:cNvPr id="48140" name="Text Box 7"/>
          <p:cNvSpPr txBox="1">
            <a:spLocks noChangeArrowheads="1"/>
          </p:cNvSpPr>
          <p:nvPr/>
        </p:nvSpPr>
        <p:spPr bwMode="auto">
          <a:xfrm>
            <a:off x="3276600" y="2501900"/>
            <a:ext cx="2743200" cy="2216150"/>
          </a:xfrm>
          <a:prstGeom prst="rect">
            <a:avLst/>
          </a:prstGeom>
          <a:noFill/>
          <a:ln w="9525">
            <a:noFill/>
            <a:miter lim="800000"/>
            <a:headEnd/>
            <a:tailEnd/>
          </a:ln>
        </p:spPr>
        <p:txBody>
          <a:bodyPr>
            <a:spAutoFit/>
          </a:bodyPr>
          <a:lstStyle/>
          <a:p>
            <a:pPr>
              <a:spcAft>
                <a:spcPct val="50000"/>
              </a:spcAft>
            </a:pPr>
            <a:r>
              <a:rPr lang="en-US" sz="1800"/>
              <a:t>Performance Efficiency</a:t>
            </a:r>
          </a:p>
          <a:p>
            <a:pPr>
              <a:spcAft>
                <a:spcPct val="50000"/>
              </a:spcAft>
            </a:pPr>
            <a:r>
              <a:rPr lang="en-US" sz="1600"/>
              <a:t>Does your equipment start and stop a lot?</a:t>
            </a:r>
          </a:p>
          <a:p>
            <a:pPr>
              <a:spcAft>
                <a:spcPct val="50000"/>
              </a:spcAft>
            </a:pPr>
            <a:r>
              <a:rPr lang="en-US" sz="1600"/>
              <a:t>Does your equipment run at 100% of its designed speed?</a:t>
            </a:r>
          </a:p>
          <a:p>
            <a:pPr>
              <a:spcAft>
                <a:spcPct val="50000"/>
              </a:spcAft>
            </a:pPr>
            <a:endParaRPr lang="en-US" sz="1600"/>
          </a:p>
        </p:txBody>
      </p:sp>
      <p:sp>
        <p:nvSpPr>
          <p:cNvPr id="48141" name="Text Box 8"/>
          <p:cNvSpPr txBox="1">
            <a:spLocks noChangeArrowheads="1"/>
          </p:cNvSpPr>
          <p:nvPr/>
        </p:nvSpPr>
        <p:spPr bwMode="auto">
          <a:xfrm>
            <a:off x="6149975" y="2492375"/>
            <a:ext cx="2743200" cy="1604963"/>
          </a:xfrm>
          <a:prstGeom prst="rect">
            <a:avLst/>
          </a:prstGeom>
          <a:noFill/>
          <a:ln w="9525">
            <a:noFill/>
            <a:miter lim="800000"/>
            <a:headEnd/>
            <a:tailEnd/>
          </a:ln>
        </p:spPr>
        <p:txBody>
          <a:bodyPr>
            <a:spAutoFit/>
          </a:bodyPr>
          <a:lstStyle/>
          <a:p>
            <a:pPr>
              <a:spcAft>
                <a:spcPct val="50000"/>
              </a:spcAft>
            </a:pPr>
            <a:r>
              <a:rPr lang="en-US" sz="1800"/>
              <a:t>Rate of Quality</a:t>
            </a:r>
          </a:p>
          <a:p>
            <a:pPr>
              <a:spcAft>
                <a:spcPct val="50000"/>
              </a:spcAft>
            </a:pPr>
            <a:r>
              <a:rPr lang="en-US" sz="1600"/>
              <a:t>Do you manufacture quality products? </a:t>
            </a:r>
          </a:p>
          <a:p>
            <a:pPr>
              <a:spcAft>
                <a:spcPct val="50000"/>
              </a:spcAft>
            </a:pPr>
            <a:r>
              <a:rPr lang="en-US" sz="1600"/>
              <a:t>Are your processes repeatable?</a:t>
            </a:r>
          </a:p>
        </p:txBody>
      </p:sp>
      <p:sp>
        <p:nvSpPr>
          <p:cNvPr id="48142" name="Line 12"/>
          <p:cNvSpPr>
            <a:spLocks noChangeShapeType="1"/>
          </p:cNvSpPr>
          <p:nvPr/>
        </p:nvSpPr>
        <p:spPr bwMode="auto">
          <a:xfrm>
            <a:off x="3132138" y="2492375"/>
            <a:ext cx="0" cy="4267200"/>
          </a:xfrm>
          <a:prstGeom prst="line">
            <a:avLst/>
          </a:prstGeom>
          <a:noFill/>
          <a:ln w="12700">
            <a:solidFill>
              <a:schemeClr val="bg2"/>
            </a:solidFill>
            <a:round/>
            <a:headEnd/>
            <a:tailEnd/>
          </a:ln>
        </p:spPr>
        <p:txBody>
          <a:bodyPr/>
          <a:lstStyle/>
          <a:p>
            <a:endParaRPr lang="en-GB"/>
          </a:p>
        </p:txBody>
      </p:sp>
      <p:sp>
        <p:nvSpPr>
          <p:cNvPr id="48143" name="Line 13"/>
          <p:cNvSpPr>
            <a:spLocks noChangeShapeType="1"/>
          </p:cNvSpPr>
          <p:nvPr/>
        </p:nvSpPr>
        <p:spPr bwMode="auto">
          <a:xfrm>
            <a:off x="6011863" y="2492375"/>
            <a:ext cx="0" cy="4267200"/>
          </a:xfrm>
          <a:prstGeom prst="line">
            <a:avLst/>
          </a:prstGeom>
          <a:noFill/>
          <a:ln w="12700">
            <a:solidFill>
              <a:schemeClr val="bg2"/>
            </a:solidFill>
            <a:round/>
            <a:headEnd/>
            <a:tailEnd/>
          </a:ln>
        </p:spPr>
        <p:txBody>
          <a:bodyPr/>
          <a:lstStyle/>
          <a:p>
            <a:endParaRPr lang="en-GB"/>
          </a:p>
        </p:txBody>
      </p:sp>
      <p:sp>
        <p:nvSpPr>
          <p:cNvPr id="48144" name="Text Box 15"/>
          <p:cNvSpPr txBox="1">
            <a:spLocks noChangeArrowheads="1"/>
          </p:cNvSpPr>
          <p:nvPr/>
        </p:nvSpPr>
        <p:spPr bwMode="auto">
          <a:xfrm>
            <a:off x="339725" y="4724400"/>
            <a:ext cx="8540750" cy="396875"/>
          </a:xfrm>
          <a:prstGeom prst="rect">
            <a:avLst/>
          </a:prstGeom>
          <a:solidFill>
            <a:srgbClr val="FF0000"/>
          </a:solidFill>
          <a:ln w="9525">
            <a:noFill/>
            <a:miter lim="800000"/>
            <a:headEnd/>
            <a:tailEnd/>
          </a:ln>
        </p:spPr>
        <p:txBody>
          <a:bodyPr>
            <a:spAutoFit/>
          </a:bodyPr>
          <a:lstStyle/>
          <a:p>
            <a:pPr algn="ctr">
              <a:spcBef>
                <a:spcPct val="50000"/>
              </a:spcBef>
            </a:pPr>
            <a:r>
              <a:rPr lang="en-US" sz="2000">
                <a:solidFill>
                  <a:schemeClr val="tx2"/>
                </a:solidFill>
              </a:rPr>
              <a:t>The Six Big Losses that downgrade Machine Effectiveness:</a:t>
            </a:r>
          </a:p>
        </p:txBody>
      </p:sp>
      <p:sp>
        <p:nvSpPr>
          <p:cNvPr id="4814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6"/>
          <p:cNvSpPr>
            <a:spLocks noGrp="1" noChangeArrowheads="1"/>
          </p:cNvSpPr>
          <p:nvPr>
            <p:ph type="sldNum" sz="quarter" idx="11"/>
          </p:nvPr>
        </p:nvSpPr>
        <p:spPr>
          <a:noFill/>
        </p:spPr>
        <p:txBody>
          <a:bodyPr/>
          <a:lstStyle/>
          <a:p>
            <a:fld id="{221BC92E-171A-4598-BF29-1C1E92367E30}" type="slidenum">
              <a:rPr lang="en-US" smtClean="0">
                <a:latin typeface="Arial" pitchFamily="34" charset="0"/>
              </a:rPr>
              <a:pPr/>
              <a:t>47</a:t>
            </a:fld>
            <a:endParaRPr lang="en-US" smtClean="0">
              <a:latin typeface="Arial" pitchFamily="34" charset="0"/>
            </a:endParaRPr>
          </a:p>
        </p:txBody>
      </p:sp>
      <p:sp>
        <p:nvSpPr>
          <p:cNvPr id="491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976D929-26EE-47C5-A306-6ACB171A3CA1}" type="slidenum">
              <a:rPr lang="en-US" sz="1400"/>
              <a:pPr algn="r"/>
              <a:t>47</a:t>
            </a:fld>
            <a:endParaRPr lang="en-US" sz="1400"/>
          </a:p>
        </p:txBody>
      </p:sp>
      <p:sp>
        <p:nvSpPr>
          <p:cNvPr id="491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91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91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9159" name="Picture 2"/>
          <p:cNvPicPr>
            <a:picLocks noChangeAspect="1" noChangeArrowheads="1"/>
          </p:cNvPicPr>
          <p:nvPr/>
        </p:nvPicPr>
        <p:blipFill>
          <a:blip r:embed="rId4" cstate="print"/>
          <a:srcRect/>
          <a:stretch>
            <a:fillRect/>
          </a:stretch>
        </p:blipFill>
        <p:spPr bwMode="auto">
          <a:xfrm>
            <a:off x="250825" y="1757363"/>
            <a:ext cx="8662988" cy="4551362"/>
          </a:xfrm>
          <a:prstGeom prst="rect">
            <a:avLst/>
          </a:prstGeom>
          <a:noFill/>
          <a:ln w="9525">
            <a:noFill/>
            <a:miter lim="800000"/>
            <a:headEnd/>
            <a:tailEnd/>
          </a:ln>
        </p:spPr>
      </p:pic>
      <p:sp>
        <p:nvSpPr>
          <p:cNvPr id="22" name="Rectangle 21"/>
          <p:cNvSpPr/>
          <p:nvPr/>
        </p:nvSpPr>
        <p:spPr>
          <a:xfrm>
            <a:off x="7620000" y="5129213"/>
            <a:ext cx="1293813" cy="230187"/>
          </a:xfrm>
          <a:prstGeom prst="rect">
            <a:avLst/>
          </a:prstGeom>
          <a:solidFill>
            <a:schemeClr val="accent3"/>
          </a:solidFill>
        </p:spPr>
        <p:txBody>
          <a:bodyPr>
            <a:spAutoFit/>
          </a:bodyPr>
          <a:lstStyle/>
          <a:p>
            <a:pPr>
              <a:defRPr/>
            </a:pPr>
            <a:r>
              <a:rPr lang="en-US" sz="900" b="1" dirty="0">
                <a:latin typeface="Arial Narrow" pitchFamily="34" charset="0"/>
              </a:rPr>
              <a:t>www.ies.ncsu.edu/lean</a:t>
            </a:r>
            <a:endParaRPr lang="en-GB" sz="900" b="1" dirty="0"/>
          </a:p>
        </p:txBody>
      </p:sp>
      <p:sp>
        <p:nvSpPr>
          <p:cNvPr id="4916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5EBC79DF-8265-497D-922B-A269CF1EEE33}" type="slidenum">
              <a:rPr lang="en-US" smtClean="0">
                <a:latin typeface="Arial" pitchFamily="34" charset="0"/>
              </a:rPr>
              <a:pPr/>
              <a:t>48</a:t>
            </a:fld>
            <a:endParaRPr lang="en-US" smtClean="0">
              <a:latin typeface="Arial" pitchFamily="34" charset="0"/>
            </a:endParaRPr>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E1DC37-FE75-482B-8E71-B7199992E5FB}" type="slidenum">
              <a:rPr lang="en-US" sz="1400"/>
              <a:pPr algn="r"/>
              <a:t>48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5018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5361</TotalTime>
  <Words>7099</Words>
  <Application>Microsoft Office PowerPoint</Application>
  <PresentationFormat>On-screen Show (4:3)</PresentationFormat>
  <Paragraphs>1072</Paragraphs>
  <Slides>48</Slides>
  <Notes>48</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4</vt:i4>
      </vt:variant>
      <vt:variant>
        <vt:lpstr>Slide Titles</vt:lpstr>
      </vt:variant>
      <vt:variant>
        <vt:i4>48</vt:i4>
      </vt:variant>
    </vt:vector>
  </HeadingPairs>
  <TitlesOfParts>
    <vt:vector size="65" baseType="lpstr">
      <vt:lpstr>MS PGothic</vt:lpstr>
      <vt:lpstr>Arial</vt:lpstr>
      <vt:lpstr>Arial Black</vt:lpstr>
      <vt:lpstr>Arial Narrow</vt:lpstr>
      <vt:lpstr>Comic Sans MS</vt:lpstr>
      <vt:lpstr>Courier  </vt:lpstr>
      <vt:lpstr>Helv</vt:lpstr>
      <vt:lpstr>Times</vt:lpstr>
      <vt:lpstr>Times New Roman</vt:lpstr>
      <vt:lpstr>Verdana</vt:lpstr>
      <vt:lpstr>Verdana Ref</vt:lpstr>
      <vt:lpstr>Wingdings</vt:lpstr>
      <vt:lpstr>Default Design</vt:lpstr>
      <vt:lpstr>Clip</vt:lpstr>
      <vt:lpstr>Chart</vt:lpstr>
      <vt:lpstr>Tabelle</vt:lpstr>
      <vt:lpstr>CorelDRAW!</vt:lpstr>
      <vt:lpstr>Lean and Agile  Manufacturing Systems</vt:lpstr>
      <vt:lpstr>The Machine that Changed the World</vt:lpstr>
      <vt:lpstr>PowerPoint Presentation</vt:lpstr>
      <vt:lpstr>PowerPoint Presentation</vt:lpstr>
      <vt:lpstr>PowerPoint Presentation</vt:lpstr>
      <vt:lpstr>“LEAN” Principles (Womack and Jones)</vt:lpstr>
      <vt:lpstr>PowerPoint Presentation</vt:lpstr>
      <vt:lpstr>Definition of Lean</vt:lpstr>
      <vt:lpstr>PowerPoint Presentation</vt:lpstr>
      <vt:lpstr>PowerPoint Presentation</vt:lpstr>
      <vt:lpstr>Concept of Value-Added Activity</vt:lpstr>
      <vt:lpstr>The Concept of Throughput</vt:lpstr>
      <vt:lpstr>Concept of Value-Added Activity</vt:lpstr>
      <vt:lpstr>Concept of Value-Added Activity</vt:lpstr>
      <vt:lpstr>THREE CATAGORIES OF WASTE</vt:lpstr>
      <vt:lpstr>MURI – Overburdening/Unreasonableness</vt:lpstr>
      <vt:lpstr>  MURA - Unevenness</vt:lpstr>
      <vt:lpstr> MURA- Inconsistency</vt:lpstr>
      <vt:lpstr>Your Role in Lean!</vt:lpstr>
      <vt:lpstr>Plan-Do-Check-Act Cycle for Lean Management &amp; Problem Solving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5S - SHITSUKE = Discipline</vt:lpstr>
      <vt:lpstr>5S - AUDIT</vt:lpstr>
      <vt:lpstr>Before 5S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345</cp:revision>
  <cp:lastPrinted>2012-04-26T20:21:23Z</cp:lastPrinted>
  <dcterms:created xsi:type="dcterms:W3CDTF">2008-09-08T18:33:54Z</dcterms:created>
  <dcterms:modified xsi:type="dcterms:W3CDTF">2021-02-02T20:32:46Z</dcterms:modified>
</cp:coreProperties>
</file>