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3" r:id="rId1"/>
  </p:sldMasterIdLst>
  <p:notesMasterIdLst>
    <p:notesMasterId r:id="rId22"/>
  </p:notesMasterIdLst>
  <p:sldIdLst>
    <p:sldId id="256" r:id="rId2"/>
    <p:sldId id="274" r:id="rId3"/>
    <p:sldId id="257" r:id="rId4"/>
    <p:sldId id="258" r:id="rId5"/>
    <p:sldId id="259" r:id="rId6"/>
    <p:sldId id="275" r:id="rId7"/>
    <p:sldId id="260" r:id="rId8"/>
    <p:sldId id="261" r:id="rId9"/>
    <p:sldId id="264" r:id="rId10"/>
    <p:sldId id="265" r:id="rId11"/>
    <p:sldId id="266" r:id="rId12"/>
    <p:sldId id="267" r:id="rId13"/>
    <p:sldId id="271" r:id="rId14"/>
    <p:sldId id="270" r:id="rId15"/>
    <p:sldId id="269" r:id="rId16"/>
    <p:sldId id="277" r:id="rId17"/>
    <p:sldId id="278" r:id="rId18"/>
    <p:sldId id="272" r:id="rId19"/>
    <p:sldId id="273"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87AA6F-BF32-EB47-92D8-94B631E98950}" v="10" dt="2023-04-24T08:16:43.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16"/>
    <p:restoredTop sz="94676"/>
  </p:normalViewPr>
  <p:slideViewPr>
    <p:cSldViewPr snapToGrid="0">
      <p:cViewPr>
        <p:scale>
          <a:sx n="70" d="100"/>
          <a:sy n="70" d="100"/>
        </p:scale>
        <p:origin x="376" y="9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179F4B-2497-4499-9B43-78593856979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66D5B1C-CAF4-4596-9F28-DACD40EC92E8}">
      <dgm:prSet/>
      <dgm:spPr/>
      <dgm:t>
        <a:bodyPr/>
        <a:lstStyle/>
        <a:p>
          <a:pPr>
            <a:lnSpc>
              <a:spcPct val="100000"/>
            </a:lnSpc>
          </a:pPr>
          <a:r>
            <a:rPr lang="en-GB" b="0" i="0" dirty="0"/>
            <a:t>Communication</a:t>
          </a:r>
          <a:endParaRPr lang="en-US" dirty="0"/>
        </a:p>
      </dgm:t>
    </dgm:pt>
    <dgm:pt modelId="{6ADABD89-D8DE-4070-B0F9-B6B10D0A7CA6}" type="parTrans" cxnId="{C54BE4FC-B90E-4B45-8F44-4705F08A70A1}">
      <dgm:prSet/>
      <dgm:spPr/>
      <dgm:t>
        <a:bodyPr/>
        <a:lstStyle/>
        <a:p>
          <a:endParaRPr lang="en-US"/>
        </a:p>
      </dgm:t>
    </dgm:pt>
    <dgm:pt modelId="{28E5A890-B6EA-4FE0-960C-B5BEA6EBF131}" type="sibTrans" cxnId="{C54BE4FC-B90E-4B45-8F44-4705F08A70A1}">
      <dgm:prSet/>
      <dgm:spPr/>
      <dgm:t>
        <a:bodyPr/>
        <a:lstStyle/>
        <a:p>
          <a:endParaRPr lang="en-US"/>
        </a:p>
      </dgm:t>
    </dgm:pt>
    <dgm:pt modelId="{C51A5852-42EF-44B3-91AC-B49E4A8EA297}">
      <dgm:prSet/>
      <dgm:spPr/>
      <dgm:t>
        <a:bodyPr/>
        <a:lstStyle/>
        <a:p>
          <a:pPr>
            <a:lnSpc>
              <a:spcPct val="100000"/>
            </a:lnSpc>
          </a:pPr>
          <a:r>
            <a:rPr lang="en-GB"/>
            <a:t>Time Management</a:t>
          </a:r>
          <a:endParaRPr lang="en-US"/>
        </a:p>
      </dgm:t>
    </dgm:pt>
    <dgm:pt modelId="{A8C6277E-3CA3-4556-82E1-CEA399D68965}" type="parTrans" cxnId="{345F0A17-8A30-4693-89A0-30D7152132B5}">
      <dgm:prSet/>
      <dgm:spPr/>
      <dgm:t>
        <a:bodyPr/>
        <a:lstStyle/>
        <a:p>
          <a:endParaRPr lang="en-US"/>
        </a:p>
      </dgm:t>
    </dgm:pt>
    <dgm:pt modelId="{5F436185-4C63-42BE-A0DD-85D932567EDA}" type="sibTrans" cxnId="{345F0A17-8A30-4693-89A0-30D7152132B5}">
      <dgm:prSet/>
      <dgm:spPr/>
      <dgm:t>
        <a:bodyPr/>
        <a:lstStyle/>
        <a:p>
          <a:endParaRPr lang="en-US"/>
        </a:p>
      </dgm:t>
    </dgm:pt>
    <dgm:pt modelId="{EAB33BDF-F69A-4463-9456-9A8A70E8DC2D}">
      <dgm:prSet/>
      <dgm:spPr/>
      <dgm:t>
        <a:bodyPr/>
        <a:lstStyle/>
        <a:p>
          <a:pPr>
            <a:lnSpc>
              <a:spcPct val="100000"/>
            </a:lnSpc>
          </a:pPr>
          <a:r>
            <a:rPr lang="en-GB"/>
            <a:t>Observation </a:t>
          </a:r>
          <a:endParaRPr lang="en-US"/>
        </a:p>
      </dgm:t>
    </dgm:pt>
    <dgm:pt modelId="{6D4372AF-DFD3-4E46-B897-8BA443E99549}" type="parTrans" cxnId="{82A191EB-7769-483D-96CD-AC5C7067C0F5}">
      <dgm:prSet/>
      <dgm:spPr/>
      <dgm:t>
        <a:bodyPr/>
        <a:lstStyle/>
        <a:p>
          <a:endParaRPr lang="en-US"/>
        </a:p>
      </dgm:t>
    </dgm:pt>
    <dgm:pt modelId="{F584AA5A-EC3D-43CD-B97E-57449836E6DC}" type="sibTrans" cxnId="{82A191EB-7769-483D-96CD-AC5C7067C0F5}">
      <dgm:prSet/>
      <dgm:spPr/>
      <dgm:t>
        <a:bodyPr/>
        <a:lstStyle/>
        <a:p>
          <a:endParaRPr lang="en-US"/>
        </a:p>
      </dgm:t>
    </dgm:pt>
    <dgm:pt modelId="{84CC1887-F98B-499A-8148-B07FB417F9ED}">
      <dgm:prSet/>
      <dgm:spPr/>
      <dgm:t>
        <a:bodyPr/>
        <a:lstStyle/>
        <a:p>
          <a:pPr>
            <a:lnSpc>
              <a:spcPct val="100000"/>
            </a:lnSpc>
          </a:pPr>
          <a:r>
            <a:rPr lang="en-GB"/>
            <a:t>Critical thinking </a:t>
          </a:r>
          <a:endParaRPr lang="en-US"/>
        </a:p>
      </dgm:t>
    </dgm:pt>
    <dgm:pt modelId="{7F476728-5B63-49C8-B8B9-082EFBDE5326}" type="parTrans" cxnId="{CB009977-9BDA-49E6-AACE-CBF91EB2110C}">
      <dgm:prSet/>
      <dgm:spPr/>
      <dgm:t>
        <a:bodyPr/>
        <a:lstStyle/>
        <a:p>
          <a:endParaRPr lang="en-US"/>
        </a:p>
      </dgm:t>
    </dgm:pt>
    <dgm:pt modelId="{0451A55A-6572-449C-BB74-758EADB0A3A6}" type="sibTrans" cxnId="{CB009977-9BDA-49E6-AACE-CBF91EB2110C}">
      <dgm:prSet/>
      <dgm:spPr/>
      <dgm:t>
        <a:bodyPr/>
        <a:lstStyle/>
        <a:p>
          <a:endParaRPr lang="en-US"/>
        </a:p>
      </dgm:t>
    </dgm:pt>
    <dgm:pt modelId="{74DF8EFD-CAC8-44AF-9F82-D60C56EF99B6}">
      <dgm:prSet/>
      <dgm:spPr/>
      <dgm:t>
        <a:bodyPr/>
        <a:lstStyle/>
        <a:p>
          <a:pPr>
            <a:lnSpc>
              <a:spcPct val="100000"/>
            </a:lnSpc>
          </a:pPr>
          <a:r>
            <a:rPr lang="en-GB"/>
            <a:t>Documentation </a:t>
          </a:r>
          <a:endParaRPr lang="en-US"/>
        </a:p>
      </dgm:t>
    </dgm:pt>
    <dgm:pt modelId="{4175C76D-D234-4F60-93E2-A44E074267E0}" type="parTrans" cxnId="{00CE005B-0736-4CE5-AB82-334196CD0A4D}">
      <dgm:prSet/>
      <dgm:spPr/>
      <dgm:t>
        <a:bodyPr/>
        <a:lstStyle/>
        <a:p>
          <a:endParaRPr lang="en-US"/>
        </a:p>
      </dgm:t>
    </dgm:pt>
    <dgm:pt modelId="{47D1F878-B2BF-4B2C-8796-C21ADBB1D42E}" type="sibTrans" cxnId="{00CE005B-0736-4CE5-AB82-334196CD0A4D}">
      <dgm:prSet/>
      <dgm:spPr/>
      <dgm:t>
        <a:bodyPr/>
        <a:lstStyle/>
        <a:p>
          <a:endParaRPr lang="en-US"/>
        </a:p>
      </dgm:t>
    </dgm:pt>
    <dgm:pt modelId="{37919A98-EAC3-4797-BE18-2507D262A01A}" type="pres">
      <dgm:prSet presAssocID="{DC179F4B-2497-4499-9B43-785938569795}" presName="root" presStyleCnt="0">
        <dgm:presLayoutVars>
          <dgm:dir/>
          <dgm:resizeHandles val="exact"/>
        </dgm:presLayoutVars>
      </dgm:prSet>
      <dgm:spPr/>
    </dgm:pt>
    <dgm:pt modelId="{B02E4BE2-EA5E-45A0-B9CF-5C889E65F89D}" type="pres">
      <dgm:prSet presAssocID="{866D5B1C-CAF4-4596-9F28-DACD40EC92E8}" presName="compNode" presStyleCnt="0"/>
      <dgm:spPr/>
    </dgm:pt>
    <dgm:pt modelId="{E75E2820-79DC-4DA8-8917-3140D58D8724}" type="pres">
      <dgm:prSet presAssocID="{866D5B1C-CAF4-4596-9F28-DACD40EC92E8}" presName="iconRect" presStyleLbl="node1" presStyleIdx="0" presStyleCnt="5" custLinFactNeighborX="25964" custLinFactNeighborY="-370"/>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hat with solid fill"/>
        </a:ext>
      </dgm:extLst>
    </dgm:pt>
    <dgm:pt modelId="{CC177D6D-AF20-40BF-8C2D-97B1DDDB6A58}" type="pres">
      <dgm:prSet presAssocID="{866D5B1C-CAF4-4596-9F28-DACD40EC92E8}" presName="spaceRect" presStyleCnt="0"/>
      <dgm:spPr/>
    </dgm:pt>
    <dgm:pt modelId="{E40862CE-A117-46B1-B2FE-8D86D3277BC4}" type="pres">
      <dgm:prSet presAssocID="{866D5B1C-CAF4-4596-9F28-DACD40EC92E8}" presName="textRect" presStyleLbl="revTx" presStyleIdx="0" presStyleCnt="5" custLinFactNeighborX="11211">
        <dgm:presLayoutVars>
          <dgm:chMax val="1"/>
          <dgm:chPref val="1"/>
        </dgm:presLayoutVars>
      </dgm:prSet>
      <dgm:spPr/>
    </dgm:pt>
    <dgm:pt modelId="{E9324051-D385-4EFE-98D5-AF5D4B73C921}" type="pres">
      <dgm:prSet presAssocID="{28E5A890-B6EA-4FE0-960C-B5BEA6EBF131}" presName="sibTrans" presStyleCnt="0"/>
      <dgm:spPr/>
    </dgm:pt>
    <dgm:pt modelId="{03D02C11-B6A1-4551-882E-9B0359D3DCE9}" type="pres">
      <dgm:prSet presAssocID="{C51A5852-42EF-44B3-91AC-B49E4A8EA297}" presName="compNode" presStyleCnt="0"/>
      <dgm:spPr/>
    </dgm:pt>
    <dgm:pt modelId="{4056AEC1-ADE8-4C46-BF88-6A1CBFB5E6FC}" type="pres">
      <dgm:prSet presAssocID="{C51A5852-42EF-44B3-91AC-B49E4A8EA29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846651D2-A220-4794-8853-01EDA84234E9}" type="pres">
      <dgm:prSet presAssocID="{C51A5852-42EF-44B3-91AC-B49E4A8EA297}" presName="spaceRect" presStyleCnt="0"/>
      <dgm:spPr/>
    </dgm:pt>
    <dgm:pt modelId="{64EE2053-32A3-4C34-BF3E-F6738151B6E4}" type="pres">
      <dgm:prSet presAssocID="{C51A5852-42EF-44B3-91AC-B49E4A8EA297}" presName="textRect" presStyleLbl="revTx" presStyleIdx="1" presStyleCnt="5">
        <dgm:presLayoutVars>
          <dgm:chMax val="1"/>
          <dgm:chPref val="1"/>
        </dgm:presLayoutVars>
      </dgm:prSet>
      <dgm:spPr/>
    </dgm:pt>
    <dgm:pt modelId="{5E6A6A4C-E6E1-4D01-8707-74D52EE332A5}" type="pres">
      <dgm:prSet presAssocID="{5F436185-4C63-42BE-A0DD-85D932567EDA}" presName="sibTrans" presStyleCnt="0"/>
      <dgm:spPr/>
    </dgm:pt>
    <dgm:pt modelId="{DD5E97EC-365B-4516-B620-77F635716869}" type="pres">
      <dgm:prSet presAssocID="{EAB33BDF-F69A-4463-9456-9A8A70E8DC2D}" presName="compNode" presStyleCnt="0"/>
      <dgm:spPr/>
    </dgm:pt>
    <dgm:pt modelId="{1177FEA5-A22C-4EF4-81E5-707C1D40C2DA}" type="pres">
      <dgm:prSet presAssocID="{EAB33BDF-F69A-4463-9456-9A8A70E8DC2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
        </a:ext>
      </dgm:extLst>
    </dgm:pt>
    <dgm:pt modelId="{E2497444-48D4-4F03-9443-9F53F180B292}" type="pres">
      <dgm:prSet presAssocID="{EAB33BDF-F69A-4463-9456-9A8A70E8DC2D}" presName="spaceRect" presStyleCnt="0"/>
      <dgm:spPr/>
    </dgm:pt>
    <dgm:pt modelId="{EE8B0CE9-3015-401A-8036-90A591130914}" type="pres">
      <dgm:prSet presAssocID="{EAB33BDF-F69A-4463-9456-9A8A70E8DC2D}" presName="textRect" presStyleLbl="revTx" presStyleIdx="2" presStyleCnt="5">
        <dgm:presLayoutVars>
          <dgm:chMax val="1"/>
          <dgm:chPref val="1"/>
        </dgm:presLayoutVars>
      </dgm:prSet>
      <dgm:spPr/>
    </dgm:pt>
    <dgm:pt modelId="{AABF99A7-2392-40D8-BDD8-CFC92C716E17}" type="pres">
      <dgm:prSet presAssocID="{F584AA5A-EC3D-43CD-B97E-57449836E6DC}" presName="sibTrans" presStyleCnt="0"/>
      <dgm:spPr/>
    </dgm:pt>
    <dgm:pt modelId="{5639E22D-3539-4FAE-9E1A-72E8AA9B36B7}" type="pres">
      <dgm:prSet presAssocID="{84CC1887-F98B-499A-8148-B07FB417F9ED}" presName="compNode" presStyleCnt="0"/>
      <dgm:spPr/>
    </dgm:pt>
    <dgm:pt modelId="{A65C308E-A05E-4A31-A405-01D7CD97AE31}" type="pres">
      <dgm:prSet presAssocID="{84CC1887-F98B-499A-8148-B07FB417F9E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E8737F79-F050-42FC-8B6A-197F3E250837}" type="pres">
      <dgm:prSet presAssocID="{84CC1887-F98B-499A-8148-B07FB417F9ED}" presName="spaceRect" presStyleCnt="0"/>
      <dgm:spPr/>
    </dgm:pt>
    <dgm:pt modelId="{B40E5978-2D47-4883-BD76-8E2A79EEFD5E}" type="pres">
      <dgm:prSet presAssocID="{84CC1887-F98B-499A-8148-B07FB417F9ED}" presName="textRect" presStyleLbl="revTx" presStyleIdx="3" presStyleCnt="5">
        <dgm:presLayoutVars>
          <dgm:chMax val="1"/>
          <dgm:chPref val="1"/>
        </dgm:presLayoutVars>
      </dgm:prSet>
      <dgm:spPr/>
    </dgm:pt>
    <dgm:pt modelId="{0AC167D9-FE17-479C-991A-230DC2962A11}" type="pres">
      <dgm:prSet presAssocID="{0451A55A-6572-449C-BB74-758EADB0A3A6}" presName="sibTrans" presStyleCnt="0"/>
      <dgm:spPr/>
    </dgm:pt>
    <dgm:pt modelId="{8F10E280-3412-4C91-ADFD-3315CB4965CD}" type="pres">
      <dgm:prSet presAssocID="{74DF8EFD-CAC8-44AF-9F82-D60C56EF99B6}" presName="compNode" presStyleCnt="0"/>
      <dgm:spPr/>
    </dgm:pt>
    <dgm:pt modelId="{79BD8C3B-EAA7-4328-AFAF-AB97A7A84044}" type="pres">
      <dgm:prSet presAssocID="{74DF8EFD-CAC8-44AF-9F82-D60C56EF99B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6E35EB06-A48C-4FC2-AD1F-4E8953F6A3D1}" type="pres">
      <dgm:prSet presAssocID="{74DF8EFD-CAC8-44AF-9F82-D60C56EF99B6}" presName="spaceRect" presStyleCnt="0"/>
      <dgm:spPr/>
    </dgm:pt>
    <dgm:pt modelId="{21E1A0AC-1F35-4C10-BC5B-91519D024466}" type="pres">
      <dgm:prSet presAssocID="{74DF8EFD-CAC8-44AF-9F82-D60C56EF99B6}" presName="textRect" presStyleLbl="revTx" presStyleIdx="4" presStyleCnt="5">
        <dgm:presLayoutVars>
          <dgm:chMax val="1"/>
          <dgm:chPref val="1"/>
        </dgm:presLayoutVars>
      </dgm:prSet>
      <dgm:spPr/>
    </dgm:pt>
  </dgm:ptLst>
  <dgm:cxnLst>
    <dgm:cxn modelId="{61AE5103-BE65-1F4B-87EC-4F56A90ABEAF}" type="presOf" srcId="{C51A5852-42EF-44B3-91AC-B49E4A8EA297}" destId="{64EE2053-32A3-4C34-BF3E-F6738151B6E4}" srcOrd="0" destOrd="0" presId="urn:microsoft.com/office/officeart/2018/2/layout/IconLabelList"/>
    <dgm:cxn modelId="{345F0A17-8A30-4693-89A0-30D7152132B5}" srcId="{DC179F4B-2497-4499-9B43-785938569795}" destId="{C51A5852-42EF-44B3-91AC-B49E4A8EA297}" srcOrd="1" destOrd="0" parTransId="{A8C6277E-3CA3-4556-82E1-CEA399D68965}" sibTransId="{5F436185-4C63-42BE-A0DD-85D932567EDA}"/>
    <dgm:cxn modelId="{208F1C4D-AB45-C340-98EA-6E299A8AD0E3}" type="presOf" srcId="{74DF8EFD-CAC8-44AF-9F82-D60C56EF99B6}" destId="{21E1A0AC-1F35-4C10-BC5B-91519D024466}" srcOrd="0" destOrd="0" presId="urn:microsoft.com/office/officeart/2018/2/layout/IconLabelList"/>
    <dgm:cxn modelId="{00CE005B-0736-4CE5-AB82-334196CD0A4D}" srcId="{DC179F4B-2497-4499-9B43-785938569795}" destId="{74DF8EFD-CAC8-44AF-9F82-D60C56EF99B6}" srcOrd="4" destOrd="0" parTransId="{4175C76D-D234-4F60-93E2-A44E074267E0}" sibTransId="{47D1F878-B2BF-4B2C-8796-C21ADBB1D42E}"/>
    <dgm:cxn modelId="{CB009977-9BDA-49E6-AACE-CBF91EB2110C}" srcId="{DC179F4B-2497-4499-9B43-785938569795}" destId="{84CC1887-F98B-499A-8148-B07FB417F9ED}" srcOrd="3" destOrd="0" parTransId="{7F476728-5B63-49C8-B8B9-082EFBDE5326}" sibTransId="{0451A55A-6572-449C-BB74-758EADB0A3A6}"/>
    <dgm:cxn modelId="{1B261E86-3275-8D44-90C0-8EF6D91A478D}" type="presOf" srcId="{866D5B1C-CAF4-4596-9F28-DACD40EC92E8}" destId="{E40862CE-A117-46B1-B2FE-8D86D3277BC4}" srcOrd="0" destOrd="0" presId="urn:microsoft.com/office/officeart/2018/2/layout/IconLabelList"/>
    <dgm:cxn modelId="{7A41B58A-D22D-9A4A-9B0C-377B4550B434}" type="presOf" srcId="{EAB33BDF-F69A-4463-9456-9A8A70E8DC2D}" destId="{EE8B0CE9-3015-401A-8036-90A591130914}" srcOrd="0" destOrd="0" presId="urn:microsoft.com/office/officeart/2018/2/layout/IconLabelList"/>
    <dgm:cxn modelId="{546BC98B-F0B0-B246-9174-1C02E6B7B7F9}" type="presOf" srcId="{84CC1887-F98B-499A-8148-B07FB417F9ED}" destId="{B40E5978-2D47-4883-BD76-8E2A79EEFD5E}" srcOrd="0" destOrd="0" presId="urn:microsoft.com/office/officeart/2018/2/layout/IconLabelList"/>
    <dgm:cxn modelId="{0281DBCC-14A1-6A44-B7F0-4FF15D1883C1}" type="presOf" srcId="{DC179F4B-2497-4499-9B43-785938569795}" destId="{37919A98-EAC3-4797-BE18-2507D262A01A}" srcOrd="0" destOrd="0" presId="urn:microsoft.com/office/officeart/2018/2/layout/IconLabelList"/>
    <dgm:cxn modelId="{82A191EB-7769-483D-96CD-AC5C7067C0F5}" srcId="{DC179F4B-2497-4499-9B43-785938569795}" destId="{EAB33BDF-F69A-4463-9456-9A8A70E8DC2D}" srcOrd="2" destOrd="0" parTransId="{6D4372AF-DFD3-4E46-B897-8BA443E99549}" sibTransId="{F584AA5A-EC3D-43CD-B97E-57449836E6DC}"/>
    <dgm:cxn modelId="{C54BE4FC-B90E-4B45-8F44-4705F08A70A1}" srcId="{DC179F4B-2497-4499-9B43-785938569795}" destId="{866D5B1C-CAF4-4596-9F28-DACD40EC92E8}" srcOrd="0" destOrd="0" parTransId="{6ADABD89-D8DE-4070-B0F9-B6B10D0A7CA6}" sibTransId="{28E5A890-B6EA-4FE0-960C-B5BEA6EBF131}"/>
    <dgm:cxn modelId="{1011DBF5-9959-E543-872C-4CE5DBBA34F4}" type="presParOf" srcId="{37919A98-EAC3-4797-BE18-2507D262A01A}" destId="{B02E4BE2-EA5E-45A0-B9CF-5C889E65F89D}" srcOrd="0" destOrd="0" presId="urn:microsoft.com/office/officeart/2018/2/layout/IconLabelList"/>
    <dgm:cxn modelId="{D3ABFDEA-D255-8146-AB15-0A03DF2008B8}" type="presParOf" srcId="{B02E4BE2-EA5E-45A0-B9CF-5C889E65F89D}" destId="{E75E2820-79DC-4DA8-8917-3140D58D8724}" srcOrd="0" destOrd="0" presId="urn:microsoft.com/office/officeart/2018/2/layout/IconLabelList"/>
    <dgm:cxn modelId="{7894AA08-6012-444C-93CD-69A68832E085}" type="presParOf" srcId="{B02E4BE2-EA5E-45A0-B9CF-5C889E65F89D}" destId="{CC177D6D-AF20-40BF-8C2D-97B1DDDB6A58}" srcOrd="1" destOrd="0" presId="urn:microsoft.com/office/officeart/2018/2/layout/IconLabelList"/>
    <dgm:cxn modelId="{9E0544CA-F382-1B4A-A579-304E67266C40}" type="presParOf" srcId="{B02E4BE2-EA5E-45A0-B9CF-5C889E65F89D}" destId="{E40862CE-A117-46B1-B2FE-8D86D3277BC4}" srcOrd="2" destOrd="0" presId="urn:microsoft.com/office/officeart/2018/2/layout/IconLabelList"/>
    <dgm:cxn modelId="{9EB3B83F-EF35-234A-9798-ACDDC915BCEB}" type="presParOf" srcId="{37919A98-EAC3-4797-BE18-2507D262A01A}" destId="{E9324051-D385-4EFE-98D5-AF5D4B73C921}" srcOrd="1" destOrd="0" presId="urn:microsoft.com/office/officeart/2018/2/layout/IconLabelList"/>
    <dgm:cxn modelId="{1DED3CFA-A35C-CC40-B121-8E8A43953287}" type="presParOf" srcId="{37919A98-EAC3-4797-BE18-2507D262A01A}" destId="{03D02C11-B6A1-4551-882E-9B0359D3DCE9}" srcOrd="2" destOrd="0" presId="urn:microsoft.com/office/officeart/2018/2/layout/IconLabelList"/>
    <dgm:cxn modelId="{EE3BAE1E-F6C0-0640-9531-4AB415AA71B9}" type="presParOf" srcId="{03D02C11-B6A1-4551-882E-9B0359D3DCE9}" destId="{4056AEC1-ADE8-4C46-BF88-6A1CBFB5E6FC}" srcOrd="0" destOrd="0" presId="urn:microsoft.com/office/officeart/2018/2/layout/IconLabelList"/>
    <dgm:cxn modelId="{9DE26A9E-F6B7-7843-87BE-229022BC821F}" type="presParOf" srcId="{03D02C11-B6A1-4551-882E-9B0359D3DCE9}" destId="{846651D2-A220-4794-8853-01EDA84234E9}" srcOrd="1" destOrd="0" presId="urn:microsoft.com/office/officeart/2018/2/layout/IconLabelList"/>
    <dgm:cxn modelId="{D5F23E67-ACF7-F54B-B555-B52F0F658243}" type="presParOf" srcId="{03D02C11-B6A1-4551-882E-9B0359D3DCE9}" destId="{64EE2053-32A3-4C34-BF3E-F6738151B6E4}" srcOrd="2" destOrd="0" presId="urn:microsoft.com/office/officeart/2018/2/layout/IconLabelList"/>
    <dgm:cxn modelId="{2B411A99-841D-1342-A4F8-5BC1633FC14B}" type="presParOf" srcId="{37919A98-EAC3-4797-BE18-2507D262A01A}" destId="{5E6A6A4C-E6E1-4D01-8707-74D52EE332A5}" srcOrd="3" destOrd="0" presId="urn:microsoft.com/office/officeart/2018/2/layout/IconLabelList"/>
    <dgm:cxn modelId="{DD902D8A-44AA-774D-BC6C-C37E96676065}" type="presParOf" srcId="{37919A98-EAC3-4797-BE18-2507D262A01A}" destId="{DD5E97EC-365B-4516-B620-77F635716869}" srcOrd="4" destOrd="0" presId="urn:microsoft.com/office/officeart/2018/2/layout/IconLabelList"/>
    <dgm:cxn modelId="{6044AC3A-C1FD-0F43-A2E8-DE5CF37A9CB7}" type="presParOf" srcId="{DD5E97EC-365B-4516-B620-77F635716869}" destId="{1177FEA5-A22C-4EF4-81E5-707C1D40C2DA}" srcOrd="0" destOrd="0" presId="urn:microsoft.com/office/officeart/2018/2/layout/IconLabelList"/>
    <dgm:cxn modelId="{000A54C4-2888-7847-B617-18BAA067D057}" type="presParOf" srcId="{DD5E97EC-365B-4516-B620-77F635716869}" destId="{E2497444-48D4-4F03-9443-9F53F180B292}" srcOrd="1" destOrd="0" presId="urn:microsoft.com/office/officeart/2018/2/layout/IconLabelList"/>
    <dgm:cxn modelId="{85559E04-BF7C-DE43-9C11-612A2E84E27A}" type="presParOf" srcId="{DD5E97EC-365B-4516-B620-77F635716869}" destId="{EE8B0CE9-3015-401A-8036-90A591130914}" srcOrd="2" destOrd="0" presId="urn:microsoft.com/office/officeart/2018/2/layout/IconLabelList"/>
    <dgm:cxn modelId="{A2E53915-2A34-3642-BC4E-2EE1FB9EEEA5}" type="presParOf" srcId="{37919A98-EAC3-4797-BE18-2507D262A01A}" destId="{AABF99A7-2392-40D8-BDD8-CFC92C716E17}" srcOrd="5" destOrd="0" presId="urn:microsoft.com/office/officeart/2018/2/layout/IconLabelList"/>
    <dgm:cxn modelId="{5E4C2BA9-C1BF-574F-8707-22D412C95F65}" type="presParOf" srcId="{37919A98-EAC3-4797-BE18-2507D262A01A}" destId="{5639E22D-3539-4FAE-9E1A-72E8AA9B36B7}" srcOrd="6" destOrd="0" presId="urn:microsoft.com/office/officeart/2018/2/layout/IconLabelList"/>
    <dgm:cxn modelId="{6EC0FA33-E4FA-0946-B24D-BB631C36D903}" type="presParOf" srcId="{5639E22D-3539-4FAE-9E1A-72E8AA9B36B7}" destId="{A65C308E-A05E-4A31-A405-01D7CD97AE31}" srcOrd="0" destOrd="0" presId="urn:microsoft.com/office/officeart/2018/2/layout/IconLabelList"/>
    <dgm:cxn modelId="{81896F54-EDF5-A848-9648-4E7DCAB02F3C}" type="presParOf" srcId="{5639E22D-3539-4FAE-9E1A-72E8AA9B36B7}" destId="{E8737F79-F050-42FC-8B6A-197F3E250837}" srcOrd="1" destOrd="0" presId="urn:microsoft.com/office/officeart/2018/2/layout/IconLabelList"/>
    <dgm:cxn modelId="{922EFFB9-225B-4246-A936-86CCC867747D}" type="presParOf" srcId="{5639E22D-3539-4FAE-9E1A-72E8AA9B36B7}" destId="{B40E5978-2D47-4883-BD76-8E2A79EEFD5E}" srcOrd="2" destOrd="0" presId="urn:microsoft.com/office/officeart/2018/2/layout/IconLabelList"/>
    <dgm:cxn modelId="{F20A558F-8E0C-AC41-8272-251F94B6D739}" type="presParOf" srcId="{37919A98-EAC3-4797-BE18-2507D262A01A}" destId="{0AC167D9-FE17-479C-991A-230DC2962A11}" srcOrd="7" destOrd="0" presId="urn:microsoft.com/office/officeart/2018/2/layout/IconLabelList"/>
    <dgm:cxn modelId="{85A695ED-7E61-7241-A588-F8A66B99C2B2}" type="presParOf" srcId="{37919A98-EAC3-4797-BE18-2507D262A01A}" destId="{8F10E280-3412-4C91-ADFD-3315CB4965CD}" srcOrd="8" destOrd="0" presId="urn:microsoft.com/office/officeart/2018/2/layout/IconLabelList"/>
    <dgm:cxn modelId="{78CDF236-DB2B-DD45-8BE0-196C1EC19103}" type="presParOf" srcId="{8F10E280-3412-4C91-ADFD-3315CB4965CD}" destId="{79BD8C3B-EAA7-4328-AFAF-AB97A7A84044}" srcOrd="0" destOrd="0" presId="urn:microsoft.com/office/officeart/2018/2/layout/IconLabelList"/>
    <dgm:cxn modelId="{C1FA4E2F-21FC-A346-BE1C-CF0B05E3FA20}" type="presParOf" srcId="{8F10E280-3412-4C91-ADFD-3315CB4965CD}" destId="{6E35EB06-A48C-4FC2-AD1F-4E8953F6A3D1}" srcOrd="1" destOrd="0" presId="urn:microsoft.com/office/officeart/2018/2/layout/IconLabelList"/>
    <dgm:cxn modelId="{8E9567AB-9BF1-5F41-A09E-E5072904245F}" type="presParOf" srcId="{8F10E280-3412-4C91-ADFD-3315CB4965CD}" destId="{21E1A0AC-1F35-4C10-BC5B-91519D02446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E2820-79DC-4DA8-8917-3140D58D8724}">
      <dsp:nvSpPr>
        <dsp:cNvPr id="0" name=""/>
        <dsp:cNvSpPr/>
      </dsp:nvSpPr>
      <dsp:spPr>
        <a:xfrm>
          <a:off x="833108" y="1272670"/>
          <a:ext cx="810000" cy="810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0862CE-A117-46B1-B2FE-8D86D3277BC4}">
      <dsp:nvSpPr>
        <dsp:cNvPr id="0" name=""/>
        <dsp:cNvSpPr/>
      </dsp:nvSpPr>
      <dsp:spPr>
        <a:xfrm>
          <a:off x="329598"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b="0" i="0" kern="1200" dirty="0"/>
            <a:t>Communication</a:t>
          </a:r>
          <a:endParaRPr lang="en-US" sz="2100" kern="1200" dirty="0"/>
        </a:p>
      </dsp:txBody>
      <dsp:txXfrm>
        <a:off x="329598" y="2355670"/>
        <a:ext cx="1800000" cy="720000"/>
      </dsp:txXfrm>
    </dsp:sp>
    <dsp:sp modelId="{4056AEC1-ADE8-4C46-BF88-6A1CBFB5E6FC}">
      <dsp:nvSpPr>
        <dsp:cNvPr id="0" name=""/>
        <dsp:cNvSpPr/>
      </dsp:nvSpPr>
      <dsp:spPr>
        <a:xfrm>
          <a:off x="2737800" y="127566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EE2053-32A3-4C34-BF3E-F6738151B6E4}">
      <dsp:nvSpPr>
        <dsp:cNvPr id="0" name=""/>
        <dsp:cNvSpPr/>
      </dsp:nvSpPr>
      <dsp:spPr>
        <a:xfrm>
          <a:off x="2242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Time Management</a:t>
          </a:r>
          <a:endParaRPr lang="en-US" sz="2100" kern="1200"/>
        </a:p>
      </dsp:txBody>
      <dsp:txXfrm>
        <a:off x="2242800" y="2355670"/>
        <a:ext cx="1800000" cy="720000"/>
      </dsp:txXfrm>
    </dsp:sp>
    <dsp:sp modelId="{1177FEA5-A22C-4EF4-81E5-707C1D40C2DA}">
      <dsp:nvSpPr>
        <dsp:cNvPr id="0" name=""/>
        <dsp:cNvSpPr/>
      </dsp:nvSpPr>
      <dsp:spPr>
        <a:xfrm>
          <a:off x="4852800" y="127566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B0CE9-3015-401A-8036-90A591130914}">
      <dsp:nvSpPr>
        <dsp:cNvPr id="0" name=""/>
        <dsp:cNvSpPr/>
      </dsp:nvSpPr>
      <dsp:spPr>
        <a:xfrm>
          <a:off x="4357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Observation </a:t>
          </a:r>
          <a:endParaRPr lang="en-US" sz="2100" kern="1200"/>
        </a:p>
      </dsp:txBody>
      <dsp:txXfrm>
        <a:off x="4357800" y="2355670"/>
        <a:ext cx="1800000" cy="720000"/>
      </dsp:txXfrm>
    </dsp:sp>
    <dsp:sp modelId="{A65C308E-A05E-4A31-A405-01D7CD97AE31}">
      <dsp:nvSpPr>
        <dsp:cNvPr id="0" name=""/>
        <dsp:cNvSpPr/>
      </dsp:nvSpPr>
      <dsp:spPr>
        <a:xfrm>
          <a:off x="6967800" y="127566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0E5978-2D47-4883-BD76-8E2A79EEFD5E}">
      <dsp:nvSpPr>
        <dsp:cNvPr id="0" name=""/>
        <dsp:cNvSpPr/>
      </dsp:nvSpPr>
      <dsp:spPr>
        <a:xfrm>
          <a:off x="6472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Critical thinking </a:t>
          </a:r>
          <a:endParaRPr lang="en-US" sz="2100" kern="1200"/>
        </a:p>
      </dsp:txBody>
      <dsp:txXfrm>
        <a:off x="6472800" y="2355670"/>
        <a:ext cx="1800000" cy="720000"/>
      </dsp:txXfrm>
    </dsp:sp>
    <dsp:sp modelId="{79BD8C3B-EAA7-4328-AFAF-AB97A7A84044}">
      <dsp:nvSpPr>
        <dsp:cNvPr id="0" name=""/>
        <dsp:cNvSpPr/>
      </dsp:nvSpPr>
      <dsp:spPr>
        <a:xfrm>
          <a:off x="9082800" y="127566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E1A0AC-1F35-4C10-BC5B-91519D024466}">
      <dsp:nvSpPr>
        <dsp:cNvPr id="0" name=""/>
        <dsp:cNvSpPr/>
      </dsp:nvSpPr>
      <dsp:spPr>
        <a:xfrm>
          <a:off x="8587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Documentation </a:t>
          </a:r>
          <a:endParaRPr lang="en-US" sz="2100" kern="1200"/>
        </a:p>
      </dsp:txBody>
      <dsp:txXfrm>
        <a:off x="8587800" y="2355670"/>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DB0853-0999-124D-B99E-39199DBEED11}" type="datetimeFigureOut">
              <a:rPr lang="en-US" smtClean="0"/>
              <a:t>4/24/23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1A35B1-9EF3-3247-BD3F-989B06E3CD1C}" type="slidenum">
              <a:rPr lang="en-US" smtClean="0"/>
              <a:t>‹#›</a:t>
            </a:fld>
            <a:endParaRPr lang="en-US"/>
          </a:p>
        </p:txBody>
      </p:sp>
    </p:spTree>
    <p:extLst>
      <p:ext uri="{BB962C8B-B14F-4D97-AF65-F5344CB8AC3E}">
        <p14:creationId xmlns:p14="http://schemas.microsoft.com/office/powerpoint/2010/main" val="307749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1A35B1-9EF3-3247-BD3F-989B06E3CD1C}" type="slidenum">
              <a:rPr lang="en-US" smtClean="0"/>
              <a:t>8</a:t>
            </a:fld>
            <a:endParaRPr lang="en-US"/>
          </a:p>
        </p:txBody>
      </p:sp>
    </p:spTree>
    <p:extLst>
      <p:ext uri="{BB962C8B-B14F-4D97-AF65-F5344CB8AC3E}">
        <p14:creationId xmlns:p14="http://schemas.microsoft.com/office/powerpoint/2010/main" val="575126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4/24/23</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27428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4/24/23</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44682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4/24/23</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63973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4/24/23</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50759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4/24/23</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26702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dirty="0"/>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4/24/23</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66492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4/24/23</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13961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4/24/23</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621289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4/24/23</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4350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4/24/23</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14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4/24/23</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4467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4/24/23</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2784007001"/>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72" r:id="rId6"/>
    <p:sldLayoutId id="2147483767" r:id="rId7"/>
    <p:sldLayoutId id="2147483768" r:id="rId8"/>
    <p:sldLayoutId id="2147483769" r:id="rId9"/>
    <p:sldLayoutId id="2147483771" r:id="rId10"/>
    <p:sldLayoutId id="214748377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2">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8" name="Group 24">
            <a:extLst>
              <a:ext uri="{FF2B5EF4-FFF2-40B4-BE49-F238E27FC236}">
                <a16:creationId xmlns:a16="http://schemas.microsoft.com/office/drawing/2014/main" id="{0F0C2E5D-B08F-4A99-9D15-59D33148FE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47167"/>
            <a:ext cx="1861854" cy="717514"/>
            <a:chOff x="0" y="238499"/>
            <a:chExt cx="1861854" cy="717514"/>
          </a:xfrm>
        </p:grpSpPr>
        <p:grpSp>
          <p:nvGrpSpPr>
            <p:cNvPr id="26" name="Group 25">
              <a:extLst>
                <a:ext uri="{FF2B5EF4-FFF2-40B4-BE49-F238E27FC236}">
                  <a16:creationId xmlns:a16="http://schemas.microsoft.com/office/drawing/2014/main" id="{07B8F35D-FB89-4C40-8A99-E46DDA0213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238499"/>
              <a:ext cx="1861854" cy="717514"/>
              <a:chOff x="0" y="604259"/>
              <a:chExt cx="1861854" cy="717514"/>
            </a:xfrm>
            <a:solidFill>
              <a:srgbClr val="FFFFFF"/>
            </a:solidFill>
          </p:grpSpPr>
          <p:sp>
            <p:nvSpPr>
              <p:cNvPr id="30" name="Freeform: Shape 2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0" name="Freeform: Shape 3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42" name="Group 26">
              <a:extLst>
                <a:ext uri="{FF2B5EF4-FFF2-40B4-BE49-F238E27FC236}">
                  <a16:creationId xmlns:a16="http://schemas.microsoft.com/office/drawing/2014/main" id="{55FC669C-CD13-4F4A-AFFF-4029D34F2DB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238499"/>
              <a:ext cx="1861854" cy="717514"/>
              <a:chOff x="0" y="604259"/>
              <a:chExt cx="1861854" cy="717514"/>
            </a:xfrm>
            <a:solidFill>
              <a:schemeClr val="tx1"/>
            </a:solidFill>
          </p:grpSpPr>
          <p:sp>
            <p:nvSpPr>
              <p:cNvPr id="28" name="Freeform: Shape 27">
                <a:extLst>
                  <a:ext uri="{FF2B5EF4-FFF2-40B4-BE49-F238E27FC236}">
                    <a16:creationId xmlns:a16="http://schemas.microsoft.com/office/drawing/2014/main" id="{6617B5AA-8A0D-41D3-B2EF-8BC53E3B7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4" name="Freeform: Shape 28">
                <a:extLst>
                  <a:ext uri="{FF2B5EF4-FFF2-40B4-BE49-F238E27FC236}">
                    <a16:creationId xmlns:a16="http://schemas.microsoft.com/office/drawing/2014/main" id="{572EB308-9A4E-4332-A908-22F2978D7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grpSp>
        <p:nvGrpSpPr>
          <p:cNvPr id="46" name="Group 32">
            <a:extLst>
              <a:ext uri="{FF2B5EF4-FFF2-40B4-BE49-F238E27FC236}">
                <a16:creationId xmlns:a16="http://schemas.microsoft.com/office/drawing/2014/main" id="{BB7A900B-006E-46F4-831E-5AABAEE45E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4492" y="1103896"/>
            <a:ext cx="4965868" cy="4598497"/>
            <a:chOff x="1674895" y="1345036"/>
            <a:chExt cx="5428610" cy="4210939"/>
          </a:xfrm>
        </p:grpSpPr>
        <p:sp>
          <p:nvSpPr>
            <p:cNvPr id="34" name="Rectangle 3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AD33695-C117-4AEE-9AF5-65F13C6CC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7" name="Rectangle 36">
            <a:extLst>
              <a:ext uri="{FF2B5EF4-FFF2-40B4-BE49-F238E27FC236}">
                <a16:creationId xmlns:a16="http://schemas.microsoft.com/office/drawing/2014/main" id="{90A7F83A-9728-4030-8E45-9ECF1AB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39" y="1073782"/>
            <a:ext cx="4860256" cy="452926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DE1DE-E118-DF0E-64A5-7FA8540F19F2}"/>
              </a:ext>
            </a:extLst>
          </p:cNvPr>
          <p:cNvSpPr>
            <a:spLocks noGrp="1"/>
          </p:cNvSpPr>
          <p:nvPr>
            <p:ph type="ctrTitle"/>
          </p:nvPr>
        </p:nvSpPr>
        <p:spPr>
          <a:xfrm>
            <a:off x="838200" y="1254952"/>
            <a:ext cx="4324642" cy="2939655"/>
          </a:xfrm>
        </p:spPr>
        <p:txBody>
          <a:bodyPr>
            <a:normAutofit/>
          </a:bodyPr>
          <a:lstStyle/>
          <a:p>
            <a:r>
              <a:rPr lang="en-US" sz="4200" dirty="0"/>
              <a:t>Evidence Based Research </a:t>
            </a:r>
          </a:p>
        </p:txBody>
      </p:sp>
      <p:sp>
        <p:nvSpPr>
          <p:cNvPr id="39" name="Freeform: Shape 38">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1" name="Freeform: Shape 40">
            <a:extLst>
              <a:ext uri="{FF2B5EF4-FFF2-40B4-BE49-F238E27FC236}">
                <a16:creationId xmlns:a16="http://schemas.microsoft.com/office/drawing/2014/main" id="{FEA9761C-7BB2-45E5-A5DB-A0B353624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3" name="Oval 42">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4" y="4727300"/>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8E44D629-6B8E-4D88-A77E-149C0ED03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4" y="4727300"/>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6" name="Picture 3" descr="Pipette filling tray with sample">
            <a:extLst>
              <a:ext uri="{FF2B5EF4-FFF2-40B4-BE49-F238E27FC236}">
                <a16:creationId xmlns:a16="http://schemas.microsoft.com/office/drawing/2014/main" id="{D0B38A8D-A10C-76B9-1AEA-18EFB29B9372}"/>
              </a:ext>
            </a:extLst>
          </p:cNvPr>
          <p:cNvPicPr>
            <a:picLocks noChangeAspect="1"/>
          </p:cNvPicPr>
          <p:nvPr/>
        </p:nvPicPr>
        <p:blipFill rotWithShape="1">
          <a:blip r:embed="rId2"/>
          <a:srcRect r="13946" b="-2"/>
          <a:stretch/>
        </p:blipFill>
        <p:spPr>
          <a:xfrm>
            <a:off x="6094114" y="1321031"/>
            <a:ext cx="5428611" cy="4210940"/>
          </a:xfrm>
          <a:prstGeom prst="rect">
            <a:avLst/>
          </a:prstGeom>
          <a:ln w="28575">
            <a:noFill/>
          </a:ln>
        </p:spPr>
      </p:pic>
      <p:grpSp>
        <p:nvGrpSpPr>
          <p:cNvPr id="47"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rgbClr val="FFFFFF"/>
          </a:solidFill>
        </p:grpSpPr>
        <p:sp>
          <p:nvSpPr>
            <p:cNvPr id="48" name="Freeform: Shape 47">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pSp>
        <p:nvGrpSpPr>
          <p:cNvPr id="54" name="Graphic 185">
            <a:extLst>
              <a:ext uri="{FF2B5EF4-FFF2-40B4-BE49-F238E27FC236}">
                <a16:creationId xmlns:a16="http://schemas.microsoft.com/office/drawing/2014/main" id="{8B6BCBAB-41A5-4D6D-8C9B-55E3AA6FCC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chemeClr val="tx1"/>
          </a:solidFill>
        </p:grpSpPr>
        <p:sp>
          <p:nvSpPr>
            <p:cNvPr id="55" name="Freeform: Shape 54">
              <a:extLst>
                <a:ext uri="{FF2B5EF4-FFF2-40B4-BE49-F238E27FC236}">
                  <a16:creationId xmlns:a16="http://schemas.microsoft.com/office/drawing/2014/main" id="{755217F1-B506-4443-A399-CFFA441CD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CB8C0F31-7A0C-4630-A379-0B4719A1F7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2D43873-56D9-4AC1-AB59-A1E78D679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B2197D5-22E1-47CC-83CF-9E64CCD57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5DC5D97-506B-47F6-B9A7-D8FA26C88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D1068744-7451-82ED-0600-5651AE8EF7F9}"/>
              </a:ext>
            </a:extLst>
          </p:cNvPr>
          <p:cNvSpPr txBox="1"/>
          <p:nvPr/>
        </p:nvSpPr>
        <p:spPr>
          <a:xfrm>
            <a:off x="7925904" y="6010319"/>
            <a:ext cx="1893467" cy="369332"/>
          </a:xfrm>
          <a:prstGeom prst="rect">
            <a:avLst/>
          </a:prstGeom>
          <a:noFill/>
        </p:spPr>
        <p:txBody>
          <a:bodyPr wrap="none" rtlCol="0">
            <a:spAutoFit/>
          </a:bodyPr>
          <a:lstStyle/>
          <a:p>
            <a:r>
              <a:rPr lang="en-US" dirty="0"/>
              <a:t>Ma </a:t>
            </a:r>
            <a:r>
              <a:rPr lang="en-US" dirty="0" err="1"/>
              <a:t>Binto</a:t>
            </a:r>
            <a:r>
              <a:rPr lang="en-US" dirty="0"/>
              <a:t> Darame </a:t>
            </a:r>
          </a:p>
        </p:txBody>
      </p:sp>
      <p:sp>
        <p:nvSpPr>
          <p:cNvPr id="5" name="TextBox 4">
            <a:extLst>
              <a:ext uri="{FF2B5EF4-FFF2-40B4-BE49-F238E27FC236}">
                <a16:creationId xmlns:a16="http://schemas.microsoft.com/office/drawing/2014/main" id="{D77FE358-CCA3-422A-7F2E-8018578F15BF}"/>
              </a:ext>
            </a:extLst>
          </p:cNvPr>
          <p:cNvSpPr txBox="1"/>
          <p:nvPr/>
        </p:nvSpPr>
        <p:spPr>
          <a:xfrm>
            <a:off x="7926951" y="6325712"/>
            <a:ext cx="6099048" cy="369332"/>
          </a:xfrm>
          <a:prstGeom prst="rect">
            <a:avLst/>
          </a:prstGeom>
          <a:noFill/>
        </p:spPr>
        <p:txBody>
          <a:bodyPr wrap="square">
            <a:spAutoFit/>
          </a:bodyPr>
          <a:lstStyle/>
          <a:p>
            <a:r>
              <a:rPr lang="en-US" dirty="0"/>
              <a:t>Student  number: 2114979</a:t>
            </a:r>
          </a:p>
        </p:txBody>
      </p:sp>
    </p:spTree>
    <p:extLst>
      <p:ext uri="{BB962C8B-B14F-4D97-AF65-F5344CB8AC3E}">
        <p14:creationId xmlns:p14="http://schemas.microsoft.com/office/powerpoint/2010/main" val="1906363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94CAB-7D8A-D41D-02EB-EEE5FEE13330}"/>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6676860C-3E0F-CD6B-3CFB-D30CA3880807}"/>
              </a:ext>
            </a:extLst>
          </p:cNvPr>
          <p:cNvSpPr>
            <a:spLocks noGrp="1"/>
          </p:cNvSpPr>
          <p:nvPr>
            <p:ph idx="1"/>
          </p:nvPr>
        </p:nvSpPr>
        <p:spPr/>
        <p:txBody>
          <a:bodyPr/>
          <a:lstStyle/>
          <a:p>
            <a:r>
              <a:rPr lang="en-GB" sz="4000" dirty="0">
                <a:effectLst/>
                <a:latin typeface="-webkit-standard"/>
                <a:ea typeface="Calibri" panose="020F0502020204030204" pitchFamily="34" charset="0"/>
                <a:cs typeface="Times New Roman" panose="02020603050405020304" pitchFamily="18" charset="0"/>
              </a:rPr>
              <a:t> I </a:t>
            </a:r>
            <a:r>
              <a:rPr lang="en-GB" sz="3600" dirty="0">
                <a:effectLst/>
                <a:latin typeface="-webkit-standard"/>
                <a:ea typeface="Calibri" panose="020F0502020204030204" pitchFamily="34" charset="0"/>
                <a:cs typeface="Times New Roman" panose="02020603050405020304" pitchFamily="18" charset="0"/>
              </a:rPr>
              <a:t>would like to share with you how evidence-based research processes have informed my practice as a nurse. Specifically, I will discuss how the use of evidence-based practice has improved patient outcomes in my workplace.</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Tree>
    <p:extLst>
      <p:ext uri="{BB962C8B-B14F-4D97-AF65-F5344CB8AC3E}">
        <p14:creationId xmlns:p14="http://schemas.microsoft.com/office/powerpoint/2010/main" val="1527615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01A3E-BEB9-EF31-5A9C-179B7A7D2E6A}"/>
              </a:ext>
            </a:extLst>
          </p:cNvPr>
          <p:cNvSpPr>
            <a:spLocks noGrp="1"/>
          </p:cNvSpPr>
          <p:nvPr>
            <p:ph type="title"/>
          </p:nvPr>
        </p:nvSpPr>
        <p:spPr>
          <a:xfrm>
            <a:off x="4436268" y="142874"/>
            <a:ext cx="3033713" cy="1325563"/>
          </a:xfrm>
        </p:spPr>
        <p:txBody>
          <a:bodyPr/>
          <a:lstStyle/>
          <a:p>
            <a:r>
              <a:rPr lang="en-US" dirty="0"/>
              <a:t>Objectives </a:t>
            </a:r>
          </a:p>
        </p:txBody>
      </p:sp>
      <p:sp>
        <p:nvSpPr>
          <p:cNvPr id="3" name="Content Placeholder 2">
            <a:extLst>
              <a:ext uri="{FF2B5EF4-FFF2-40B4-BE49-F238E27FC236}">
                <a16:creationId xmlns:a16="http://schemas.microsoft.com/office/drawing/2014/main" id="{A2B77BC7-371C-00CB-BDB6-E8C241A73A39}"/>
              </a:ext>
            </a:extLst>
          </p:cNvPr>
          <p:cNvSpPr>
            <a:spLocks noGrp="1"/>
          </p:cNvSpPr>
          <p:nvPr>
            <p:ph idx="1"/>
          </p:nvPr>
        </p:nvSpPr>
        <p:spPr>
          <a:xfrm>
            <a:off x="695325" y="1468437"/>
            <a:ext cx="10515600" cy="4351338"/>
          </a:xfrm>
        </p:spPr>
        <p:txBody>
          <a:bodyPr>
            <a:normAutofit fontScale="85000" lnSpcReduction="20000"/>
          </a:bodyPr>
          <a:lstStyle/>
          <a:p>
            <a:r>
              <a:rPr lang="en-US" dirty="0"/>
              <a:t>What is Evidence based practice</a:t>
            </a:r>
          </a:p>
          <a:p>
            <a:r>
              <a:rPr lang="en-US" dirty="0"/>
              <a:t>Why is Evidence based practice important</a:t>
            </a:r>
          </a:p>
          <a:p>
            <a:r>
              <a:rPr lang="en-GB" dirty="0">
                <a:latin typeface="-webkit-standard"/>
              </a:rPr>
              <a:t>What is hourly rounding in hospitals</a:t>
            </a:r>
          </a:p>
          <a:p>
            <a:r>
              <a:rPr lang="en-GB" b="0" i="0" u="none" strike="noStrike" dirty="0">
                <a:effectLst/>
                <a:latin typeface="-webkit-standard"/>
              </a:rPr>
              <a:t>In what ways has practice been influenced by evidence-based research?</a:t>
            </a:r>
          </a:p>
          <a:p>
            <a:r>
              <a:rPr lang="en-GB" b="0" i="0" u="none" strike="noStrike" dirty="0">
                <a:effectLst/>
                <a:latin typeface="-webkit-standard"/>
              </a:rPr>
              <a:t>Implementing hourly rounding </a:t>
            </a:r>
          </a:p>
          <a:p>
            <a:r>
              <a:rPr lang="en-US" dirty="0"/>
              <a:t>Why is hourly Rounding beneficial?</a:t>
            </a:r>
          </a:p>
          <a:p>
            <a:r>
              <a:rPr lang="en-US" dirty="0"/>
              <a:t>What Evidence shows that hourly rounding works?</a:t>
            </a:r>
            <a:endParaRPr lang="en-GB" b="0" i="0" u="none" strike="noStrike" dirty="0">
              <a:effectLst/>
              <a:latin typeface="-webkit-standard"/>
            </a:endParaRPr>
          </a:p>
          <a:p>
            <a:r>
              <a:rPr lang="en-US" dirty="0"/>
              <a:t>What happens during a round </a:t>
            </a:r>
          </a:p>
          <a:p>
            <a:r>
              <a:rPr lang="en-GB" b="0" i="0" u="none" strike="noStrike" dirty="0">
                <a:effectLst/>
                <a:latin typeface="-webkit-standard"/>
              </a:rPr>
              <a:t>Advantages and disadvantages</a:t>
            </a:r>
          </a:p>
          <a:p>
            <a:r>
              <a:rPr lang="en-GB" b="0" i="0" u="none" strike="noStrike" dirty="0">
                <a:effectLst/>
                <a:latin typeface="-webkit-standard"/>
              </a:rPr>
              <a:t>Policies </a:t>
            </a:r>
          </a:p>
          <a:p>
            <a:r>
              <a:rPr lang="en-GB" b="0" i="0" u="none" strike="noStrike" dirty="0">
                <a:effectLst/>
                <a:latin typeface="-webkit-standard"/>
              </a:rPr>
              <a:t>Questions </a:t>
            </a:r>
            <a:endParaRPr lang="en-US" b="1" dirty="0"/>
          </a:p>
          <a:p>
            <a:endParaRPr lang="en-US" b="1" dirty="0"/>
          </a:p>
        </p:txBody>
      </p:sp>
    </p:spTree>
    <p:extLst>
      <p:ext uri="{BB962C8B-B14F-4D97-AF65-F5344CB8AC3E}">
        <p14:creationId xmlns:p14="http://schemas.microsoft.com/office/powerpoint/2010/main" val="242008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5" name="Freeform: Shape 4104">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DC56D759-18F2-E53E-091E-744AA8AE86AD}"/>
              </a:ext>
            </a:extLst>
          </p:cNvPr>
          <p:cNvSpPr>
            <a:spLocks noGrp="1"/>
          </p:cNvSpPr>
          <p:nvPr>
            <p:ph type="title"/>
          </p:nvPr>
        </p:nvSpPr>
        <p:spPr>
          <a:xfrm>
            <a:off x="2232252" y="633046"/>
            <a:ext cx="4463623" cy="1314996"/>
          </a:xfrm>
        </p:spPr>
        <p:txBody>
          <a:bodyPr anchor="b">
            <a:normAutofit/>
          </a:bodyPr>
          <a:lstStyle/>
          <a:p>
            <a:r>
              <a:rPr lang="en-US" dirty="0"/>
              <a:t>What is Evidence based practice </a:t>
            </a:r>
          </a:p>
        </p:txBody>
      </p:sp>
      <p:sp>
        <p:nvSpPr>
          <p:cNvPr id="4107" name="Freeform: Shape 4106">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4109" name="Freeform: Shape 4108">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8B4C8679-DE88-EE67-D9BA-5AFC61D35609}"/>
              </a:ext>
            </a:extLst>
          </p:cNvPr>
          <p:cNvSpPr>
            <a:spLocks noGrp="1"/>
          </p:cNvSpPr>
          <p:nvPr>
            <p:ph idx="1"/>
          </p:nvPr>
        </p:nvSpPr>
        <p:spPr>
          <a:xfrm>
            <a:off x="576992" y="2412290"/>
            <a:ext cx="6578939" cy="4044463"/>
          </a:xfrm>
        </p:spPr>
        <p:txBody>
          <a:bodyPr>
            <a:normAutofit fontScale="92500" lnSpcReduction="10000"/>
          </a:bodyPr>
          <a:lstStyle/>
          <a:p>
            <a:r>
              <a:rPr lang="en-GB" b="0" i="0" u="none" strike="noStrike" dirty="0">
                <a:effectLst/>
                <a:latin typeface="-webkit-standard"/>
              </a:rPr>
              <a:t>Evidence-based practice (EBP) is the combination of the most reliable research evidence with clinical expertise and patient preferences to guide clinical decision-making. This requires careful evaluation and analysis of research results, their application to individual patients, and ongoing assessment.</a:t>
            </a:r>
            <a:endParaRPr lang="en-GB" dirty="0">
              <a:latin typeface="-webkit-standard"/>
            </a:endParaRPr>
          </a:p>
          <a:p>
            <a:endParaRPr lang="en-GB" b="0" i="0" u="none" strike="noStrike" dirty="0">
              <a:effectLst/>
              <a:latin typeface="-webkit-standard"/>
            </a:endParaRPr>
          </a:p>
          <a:p>
            <a:endParaRPr lang="en-GB" sz="2000" dirty="0">
              <a:latin typeface="-webkit-standard"/>
            </a:endParaRPr>
          </a:p>
          <a:p>
            <a:endParaRPr lang="en-GB" sz="2000" b="0" i="0" u="none" strike="noStrike" dirty="0">
              <a:effectLst/>
              <a:latin typeface="-webkit-standard"/>
            </a:endParaRPr>
          </a:p>
          <a:p>
            <a:pPr marL="0" indent="0">
              <a:buNone/>
            </a:pPr>
            <a:r>
              <a:rPr lang="en-GB" sz="2000" b="0" i="0" u="none" strike="noStrike" dirty="0">
                <a:effectLst/>
                <a:latin typeface="-webkit-standard"/>
              </a:rPr>
              <a:t> Melnyk and Fineout-Overholt (2019)outcomes.</a:t>
            </a:r>
            <a:endParaRPr lang="en-US" sz="2000" dirty="0"/>
          </a:p>
        </p:txBody>
      </p:sp>
      <p:sp>
        <p:nvSpPr>
          <p:cNvPr id="4111" name="Freeform: Shape 4110">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113" name="Freeform: Shape 4112">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115" name="Freeform: Shape 4114">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4098" name="Picture 2" descr="For Many Hospital Patients, the Doctors Are In-House | AAMC">
            <a:extLst>
              <a:ext uri="{FF2B5EF4-FFF2-40B4-BE49-F238E27FC236}">
                <a16:creationId xmlns:a16="http://schemas.microsoft.com/office/drawing/2014/main" id="{4921F74D-5FA5-52DC-DCD2-B048AC9F98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38" r="34765" b="2"/>
          <a:stretch/>
        </p:blipFill>
        <p:spPr bwMode="auto">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a:noFill/>
          <a:extLst>
            <a:ext uri="{909E8E84-426E-40DD-AFC4-6F175D3DCCD1}">
              <a14:hiddenFill xmlns:a14="http://schemas.microsoft.com/office/drawing/2010/main">
                <a:solidFill>
                  <a:srgbClr val="FFFFFF"/>
                </a:solidFill>
              </a14:hiddenFill>
            </a:ext>
          </a:extLst>
        </p:spPr>
      </p:pic>
      <p:grpSp>
        <p:nvGrpSpPr>
          <p:cNvPr id="4117"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118" name="Freeform: Shape 4117">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19" name="Freeform: Shape 4118">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20" name="Freeform: Shape 4119">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21" name="Freeform: Shape 4120">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22" name="Freeform: Shape 4121">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652199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D6563-00B0-DB60-3899-05969D50E031}"/>
              </a:ext>
            </a:extLst>
          </p:cNvPr>
          <p:cNvSpPr>
            <a:spLocks noGrp="1"/>
          </p:cNvSpPr>
          <p:nvPr>
            <p:ph type="title"/>
          </p:nvPr>
        </p:nvSpPr>
        <p:spPr>
          <a:xfrm>
            <a:off x="838200" y="244809"/>
            <a:ext cx="10515600" cy="1325563"/>
          </a:xfrm>
        </p:spPr>
        <p:txBody>
          <a:bodyPr/>
          <a:lstStyle/>
          <a:p>
            <a:r>
              <a:rPr lang="en-US" dirty="0"/>
              <a:t>Why is Evidence based practice important </a:t>
            </a:r>
          </a:p>
        </p:txBody>
      </p:sp>
      <p:sp>
        <p:nvSpPr>
          <p:cNvPr id="3" name="Content Placeholder 2">
            <a:extLst>
              <a:ext uri="{FF2B5EF4-FFF2-40B4-BE49-F238E27FC236}">
                <a16:creationId xmlns:a16="http://schemas.microsoft.com/office/drawing/2014/main" id="{59D1F59B-207A-33FD-5A1F-5A1F7B222036}"/>
              </a:ext>
            </a:extLst>
          </p:cNvPr>
          <p:cNvSpPr>
            <a:spLocks noGrp="1"/>
          </p:cNvSpPr>
          <p:nvPr>
            <p:ph idx="1"/>
          </p:nvPr>
        </p:nvSpPr>
        <p:spPr/>
        <p:txBody>
          <a:bodyPr/>
          <a:lstStyle/>
          <a:p>
            <a:r>
              <a:rPr lang="en-GB" b="0" i="0" u="none" strike="noStrike" dirty="0">
                <a:effectLst/>
                <a:latin typeface="-webkit-standard"/>
              </a:rPr>
              <a:t>Utilizing evidence-based nursing is essential for enhancing patient outcomes by offering dependable and up-to-date information on effective methods. This also promotes consistent enhancement in the healthcare industry and motivates the continuous development of professionals.</a:t>
            </a:r>
            <a:endParaRPr lang="en-US" dirty="0"/>
          </a:p>
        </p:txBody>
      </p:sp>
      <p:sp>
        <p:nvSpPr>
          <p:cNvPr id="5" name="TextBox 4">
            <a:extLst>
              <a:ext uri="{FF2B5EF4-FFF2-40B4-BE49-F238E27FC236}">
                <a16:creationId xmlns:a16="http://schemas.microsoft.com/office/drawing/2014/main" id="{B20AD68A-606D-A7AF-09C2-67629652AA3B}"/>
              </a:ext>
            </a:extLst>
          </p:cNvPr>
          <p:cNvSpPr txBox="1"/>
          <p:nvPr/>
        </p:nvSpPr>
        <p:spPr>
          <a:xfrm>
            <a:off x="862012" y="6428525"/>
            <a:ext cx="1244251" cy="369332"/>
          </a:xfrm>
          <a:prstGeom prst="rect">
            <a:avLst/>
          </a:prstGeom>
          <a:noFill/>
        </p:spPr>
        <p:txBody>
          <a:bodyPr wrap="none" rtlCol="0">
            <a:spAutoFit/>
          </a:bodyPr>
          <a:lstStyle/>
          <a:p>
            <a:r>
              <a:rPr lang="en-US" dirty="0"/>
              <a:t>(ANA,2015)</a:t>
            </a:r>
          </a:p>
        </p:txBody>
      </p:sp>
      <p:pic>
        <p:nvPicPr>
          <p:cNvPr id="5122" name="Picture 2" descr="Norfolk and Norwich University Hospital asks family to take 'medically  ready' patients home - BBC News">
            <a:extLst>
              <a:ext uri="{FF2B5EF4-FFF2-40B4-BE49-F238E27FC236}">
                <a16:creationId xmlns:a16="http://schemas.microsoft.com/office/drawing/2014/main" id="{49CB5642-B2C3-9CC3-3483-66345088BE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2840" y="4001294"/>
            <a:ext cx="4548186" cy="2558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987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3F899-82CE-945A-3CC4-C4F83A5F0104}"/>
              </a:ext>
            </a:extLst>
          </p:cNvPr>
          <p:cNvSpPr>
            <a:spLocks noGrp="1"/>
          </p:cNvSpPr>
          <p:nvPr>
            <p:ph type="title"/>
          </p:nvPr>
        </p:nvSpPr>
        <p:spPr/>
        <p:txBody>
          <a:bodyPr/>
          <a:lstStyle/>
          <a:p>
            <a:r>
              <a:rPr lang="en-US" dirty="0"/>
              <a:t>              What is hourly rounding?</a:t>
            </a:r>
          </a:p>
        </p:txBody>
      </p:sp>
      <p:sp>
        <p:nvSpPr>
          <p:cNvPr id="3" name="Content Placeholder 2">
            <a:extLst>
              <a:ext uri="{FF2B5EF4-FFF2-40B4-BE49-F238E27FC236}">
                <a16:creationId xmlns:a16="http://schemas.microsoft.com/office/drawing/2014/main" id="{98F5D56F-3061-6C57-CBA1-8F5B70FD9B7A}"/>
              </a:ext>
            </a:extLst>
          </p:cNvPr>
          <p:cNvSpPr>
            <a:spLocks noGrp="1"/>
          </p:cNvSpPr>
          <p:nvPr>
            <p:ph idx="1"/>
          </p:nvPr>
        </p:nvSpPr>
        <p:spPr/>
        <p:txBody>
          <a:bodyPr/>
          <a:lstStyle/>
          <a:p>
            <a:pPr marL="0" indent="0">
              <a:buNone/>
            </a:pPr>
            <a:r>
              <a:rPr lang="en-GB" b="0" i="0" u="none" strike="noStrike" dirty="0">
                <a:effectLst/>
                <a:latin typeface="-webkit-standard"/>
              </a:rPr>
              <a:t>Nursing hourly rounding is a technique for managing patient care that entails checking on patients at set intervals, usually once every hour.</a:t>
            </a:r>
            <a:endParaRPr lang="en-US" dirty="0"/>
          </a:p>
          <a:p>
            <a:r>
              <a:rPr lang="en-US" dirty="0"/>
              <a:t>Repositioning  patient</a:t>
            </a:r>
          </a:p>
          <a:p>
            <a:r>
              <a:rPr lang="en-US" dirty="0"/>
              <a:t>Administering medication or treatments</a:t>
            </a:r>
          </a:p>
          <a:p>
            <a:r>
              <a:rPr lang="en-US" dirty="0"/>
              <a:t>Providing toileting assistance </a:t>
            </a:r>
          </a:p>
          <a:p>
            <a:r>
              <a:rPr lang="en-US" dirty="0"/>
              <a:t>Assessing vital sign</a:t>
            </a:r>
          </a:p>
          <a:p>
            <a:r>
              <a:rPr lang="en-US" dirty="0"/>
              <a:t>Ensuring that the call bell is accessible</a:t>
            </a:r>
          </a:p>
          <a:p>
            <a:r>
              <a:rPr lang="en-US" dirty="0"/>
              <a:t>Answering question or addressing fears or anxieties. </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379019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2596-7779-896D-0614-FB449C03FC58}"/>
              </a:ext>
            </a:extLst>
          </p:cNvPr>
          <p:cNvSpPr>
            <a:spLocks noGrp="1"/>
          </p:cNvSpPr>
          <p:nvPr>
            <p:ph type="title"/>
          </p:nvPr>
        </p:nvSpPr>
        <p:spPr/>
        <p:txBody>
          <a:bodyPr>
            <a:normAutofit fontScale="90000"/>
          </a:bodyPr>
          <a:lstStyle/>
          <a:p>
            <a:r>
              <a:rPr lang="en-GB" b="0" i="0" u="none" strike="noStrike" dirty="0">
                <a:effectLst/>
                <a:latin typeface="-webkit-standard"/>
              </a:rPr>
              <a:t>In what ways has practice been influenced by evidence-based </a:t>
            </a:r>
            <a:r>
              <a:rPr lang="en-GB" b="0" i="0" u="none" strike="noStrike" dirty="0">
                <a:solidFill>
                  <a:srgbClr val="000000"/>
                </a:solidFill>
                <a:effectLst/>
                <a:latin typeface="-webkit-standard"/>
              </a:rPr>
              <a:t>research?</a:t>
            </a:r>
            <a:br>
              <a:rPr lang="en-US" dirty="0"/>
            </a:br>
            <a:endParaRPr lang="en-US" dirty="0"/>
          </a:p>
        </p:txBody>
      </p:sp>
      <p:sp>
        <p:nvSpPr>
          <p:cNvPr id="3" name="Content Placeholder 2">
            <a:extLst>
              <a:ext uri="{FF2B5EF4-FFF2-40B4-BE49-F238E27FC236}">
                <a16:creationId xmlns:a16="http://schemas.microsoft.com/office/drawing/2014/main" id="{509CC899-4D07-13DD-71F9-85C95514625B}"/>
              </a:ext>
            </a:extLst>
          </p:cNvPr>
          <p:cNvSpPr>
            <a:spLocks noGrp="1"/>
          </p:cNvSpPr>
          <p:nvPr>
            <p:ph idx="1"/>
          </p:nvPr>
        </p:nvSpPr>
        <p:spPr/>
        <p:txBody>
          <a:bodyPr/>
          <a:lstStyle/>
          <a:p>
            <a:r>
              <a:rPr lang="en-GB" b="0" i="0" u="none" strike="noStrike" dirty="0">
                <a:effectLst/>
                <a:latin typeface="-webkit-standard"/>
              </a:rPr>
              <a:t>evidence-based research has led to the development of new treatments and therapies for various health conditions. </a:t>
            </a:r>
          </a:p>
          <a:p>
            <a:r>
              <a:rPr lang="en-GB" dirty="0">
                <a:latin typeface="-webkit-standard"/>
              </a:rPr>
              <a:t> E</a:t>
            </a:r>
            <a:r>
              <a:rPr lang="en-GB" b="0" i="0" u="none" strike="noStrike" dirty="0">
                <a:effectLst/>
                <a:latin typeface="-webkit-standard"/>
              </a:rPr>
              <a:t>vidence-based research has led to changes in clinical guidelines and protocols. </a:t>
            </a:r>
          </a:p>
          <a:p>
            <a:r>
              <a:rPr lang="en-GB" b="0" i="0" u="none" strike="noStrike" dirty="0">
                <a:effectLst/>
                <a:latin typeface="-webkit-standard"/>
              </a:rPr>
              <a:t>evidence-based research has increased accountability in practice. </a:t>
            </a:r>
          </a:p>
          <a:p>
            <a:r>
              <a:rPr lang="en-GB" b="0" i="0" u="none" strike="noStrike" dirty="0">
                <a:effectLst/>
                <a:latin typeface="-webkit-standard"/>
              </a:rPr>
              <a:t>evidence-based research has led to improved access to information for both practitioners and patients.</a:t>
            </a:r>
          </a:p>
          <a:p>
            <a:r>
              <a:rPr lang="en-GB" b="0" i="0" u="none" strike="noStrike" dirty="0">
                <a:effectLst/>
                <a:latin typeface="-webkit-standard"/>
              </a:rPr>
              <a:t>evidence-based research has led to more efficient use of resources in healthcare systems</a:t>
            </a:r>
            <a:r>
              <a:rPr lang="en-GB" b="0" i="0" u="none" strike="noStrike" dirty="0">
                <a:solidFill>
                  <a:srgbClr val="000000"/>
                </a:solidFill>
                <a:effectLst/>
                <a:latin typeface="-webkit-standard"/>
              </a:rPr>
              <a:t>. </a:t>
            </a:r>
            <a:endParaRPr lang="en-GB" b="0" i="0" u="none" strike="noStrike" dirty="0">
              <a:effectLst/>
              <a:latin typeface="-webkit-standard"/>
            </a:endParaRPr>
          </a:p>
          <a:p>
            <a:endParaRPr lang="en-GB" dirty="0">
              <a:latin typeface="-webkit-standard"/>
            </a:endParaRPr>
          </a:p>
          <a:p>
            <a:pPr marL="0" indent="0">
              <a:buNone/>
            </a:pPr>
            <a:endParaRPr lang="en-GB" b="0" i="0" u="none" strike="noStrike" dirty="0">
              <a:effectLst/>
              <a:latin typeface="-webkit-standard"/>
            </a:endParaRPr>
          </a:p>
          <a:p>
            <a:endParaRPr lang="en-US" dirty="0"/>
          </a:p>
        </p:txBody>
      </p:sp>
    </p:spTree>
    <p:extLst>
      <p:ext uri="{BB962C8B-B14F-4D97-AF65-F5344CB8AC3E}">
        <p14:creationId xmlns:p14="http://schemas.microsoft.com/office/powerpoint/2010/main" val="216445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44342-5D04-C099-D206-C375D853F119}"/>
              </a:ext>
            </a:extLst>
          </p:cNvPr>
          <p:cNvSpPr>
            <a:spLocks noGrp="1"/>
          </p:cNvSpPr>
          <p:nvPr>
            <p:ph type="title"/>
          </p:nvPr>
        </p:nvSpPr>
        <p:spPr>
          <a:xfrm>
            <a:off x="1438275" y="409574"/>
            <a:ext cx="10515600" cy="1325563"/>
          </a:xfrm>
        </p:spPr>
        <p:txBody>
          <a:bodyPr>
            <a:normAutofit/>
          </a:bodyPr>
          <a:lstStyle/>
          <a:p>
            <a:r>
              <a:rPr lang="en-US" dirty="0"/>
              <a:t>Implementing hourly rounding </a:t>
            </a:r>
          </a:p>
        </p:txBody>
      </p:sp>
      <p:graphicFrame>
        <p:nvGraphicFramePr>
          <p:cNvPr id="6148" name="Content Placeholder 2">
            <a:extLst>
              <a:ext uri="{FF2B5EF4-FFF2-40B4-BE49-F238E27FC236}">
                <a16:creationId xmlns:a16="http://schemas.microsoft.com/office/drawing/2014/main" id="{0B36C467-9379-9CDF-0562-D1FDF537612F}"/>
              </a:ext>
            </a:extLst>
          </p:cNvPr>
          <p:cNvGraphicFramePr>
            <a:graphicFrameLocks noGrp="1"/>
          </p:cNvGraphicFramePr>
          <p:nvPr>
            <p:ph idx="1"/>
            <p:extLst>
              <p:ext uri="{D42A27DB-BD31-4B8C-83A1-F6EECF244321}">
                <p14:modId xmlns:p14="http://schemas.microsoft.com/office/powerpoint/2010/main" val="1896950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46BB4B9-B006-99FB-23A9-1417F3A42B7F}"/>
              </a:ext>
            </a:extLst>
          </p:cNvPr>
          <p:cNvSpPr txBox="1"/>
          <p:nvPr/>
        </p:nvSpPr>
        <p:spPr>
          <a:xfrm>
            <a:off x="219076" y="6357938"/>
            <a:ext cx="9410700" cy="646331"/>
          </a:xfrm>
          <a:prstGeom prst="rect">
            <a:avLst/>
          </a:prstGeom>
          <a:noFill/>
        </p:spPr>
        <p:txBody>
          <a:bodyPr wrap="square" rtlCol="0">
            <a:spAutoFit/>
          </a:bodyPr>
          <a:lstStyle/>
          <a:p>
            <a:r>
              <a:rPr lang="en-US" dirty="0"/>
              <a:t>(Spath,2018) (Halm,2019) (</a:t>
            </a:r>
            <a:r>
              <a:rPr lang="en-US" dirty="0" err="1"/>
              <a:t>Olrich</a:t>
            </a:r>
            <a:r>
              <a:rPr lang="en-US" dirty="0"/>
              <a:t> et al, 2012) (Chen et al, 2017 (Doyle and McCutcheon,2013)</a:t>
            </a:r>
          </a:p>
          <a:p>
            <a:endParaRPr lang="en-US" dirty="0"/>
          </a:p>
        </p:txBody>
      </p:sp>
    </p:spTree>
    <p:extLst>
      <p:ext uri="{BB962C8B-B14F-4D97-AF65-F5344CB8AC3E}">
        <p14:creationId xmlns:p14="http://schemas.microsoft.com/office/powerpoint/2010/main" val="1274703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77" name="Group 7176">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7178" name="Oval 7177">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Oval 7178">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7181" name="Oval 7180">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2B65F-FAF8-CC53-B9D9-7E1596BED7A7}"/>
              </a:ext>
            </a:extLst>
          </p:cNvPr>
          <p:cNvSpPr>
            <a:spLocks noGrp="1"/>
          </p:cNvSpPr>
          <p:nvPr>
            <p:ph type="title"/>
          </p:nvPr>
        </p:nvSpPr>
        <p:spPr>
          <a:xfrm>
            <a:off x="5644751" y="568517"/>
            <a:ext cx="6161004" cy="886379"/>
          </a:xfrm>
        </p:spPr>
        <p:txBody>
          <a:bodyPr>
            <a:normAutofit/>
          </a:bodyPr>
          <a:lstStyle/>
          <a:p>
            <a:r>
              <a:rPr lang="en-US" sz="3100"/>
              <a:t>Why is hourly Rounding beneficial?</a:t>
            </a:r>
          </a:p>
        </p:txBody>
      </p:sp>
      <p:grpSp>
        <p:nvGrpSpPr>
          <p:cNvPr id="7183" name="Group 7182">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7184" name="Freeform: Shape 718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7185" name="Freeform: Shape 718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170" name="Picture 2" descr="Therapeutic Communication in Nursing: Types &amp; Examples - Video &amp; Lesson  Transcript | Study.com">
            <a:extLst>
              <a:ext uri="{FF2B5EF4-FFF2-40B4-BE49-F238E27FC236}">
                <a16:creationId xmlns:a16="http://schemas.microsoft.com/office/drawing/2014/main" id="{39258FBA-D18F-11EE-C08B-A18A8656E6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49077" y="2572027"/>
            <a:ext cx="3217333" cy="1801706"/>
          </a:xfrm>
          <a:prstGeom prst="rect">
            <a:avLst/>
          </a:prstGeom>
          <a:noFill/>
          <a:extLst>
            <a:ext uri="{909E8E84-426E-40DD-AFC4-6F175D3DCCD1}">
              <a14:hiddenFill xmlns:a14="http://schemas.microsoft.com/office/drawing/2010/main">
                <a:solidFill>
                  <a:srgbClr val="FFFFFF"/>
                </a:solidFill>
              </a14:hiddenFill>
            </a:ext>
          </a:extLst>
        </p:spPr>
      </p:pic>
      <p:grpSp>
        <p:nvGrpSpPr>
          <p:cNvPr id="718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7188" name="Freeform: Shape 718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9" name="Freeform: Shape 718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90" name="Freeform: Shape 718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91" name="Freeform: Shape 719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92" name="Freeform: Shape 719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B1A6F53C-AD6A-C2D4-F755-81E116DC2B49}"/>
              </a:ext>
            </a:extLst>
          </p:cNvPr>
          <p:cNvSpPr>
            <a:spLocks noGrp="1"/>
          </p:cNvSpPr>
          <p:nvPr>
            <p:ph idx="1"/>
          </p:nvPr>
        </p:nvSpPr>
        <p:spPr>
          <a:xfrm>
            <a:off x="6234868" y="1820369"/>
            <a:ext cx="5217173" cy="4351338"/>
          </a:xfrm>
        </p:spPr>
        <p:txBody>
          <a:bodyPr>
            <a:normAutofit/>
          </a:bodyPr>
          <a:lstStyle/>
          <a:p>
            <a:r>
              <a:rPr lang="en-GB" sz="2600" b="0" i="0" u="none" strike="noStrike">
                <a:effectLst/>
                <a:latin typeface="-webkit-standard"/>
              </a:rPr>
              <a:t>hourly rounding is beneficial for both patients and healthcare professionals alike as it promotes better communication with patients while reducing clinical errors in hospitals. By regularly checking on patients’ needs and addressing them promptly, hospital staff can prevent complications from arising and improve outcomes for all involved parties.</a:t>
            </a:r>
            <a:endParaRPr lang="en-US" sz="2600"/>
          </a:p>
        </p:txBody>
      </p:sp>
    </p:spTree>
    <p:extLst>
      <p:ext uri="{BB962C8B-B14F-4D97-AF65-F5344CB8AC3E}">
        <p14:creationId xmlns:p14="http://schemas.microsoft.com/office/powerpoint/2010/main" val="349821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80AB7-22CD-D92F-51FB-C60E7DED5536}"/>
              </a:ext>
            </a:extLst>
          </p:cNvPr>
          <p:cNvSpPr>
            <a:spLocks noGrp="1"/>
          </p:cNvSpPr>
          <p:nvPr>
            <p:ph type="title"/>
          </p:nvPr>
        </p:nvSpPr>
        <p:spPr/>
        <p:txBody>
          <a:bodyPr/>
          <a:lstStyle/>
          <a:p>
            <a:r>
              <a:rPr lang="en-US" dirty="0"/>
              <a:t>What Evidence shows that hourly rounding works?</a:t>
            </a:r>
          </a:p>
        </p:txBody>
      </p:sp>
      <p:sp>
        <p:nvSpPr>
          <p:cNvPr id="3" name="Content Placeholder 2">
            <a:extLst>
              <a:ext uri="{FF2B5EF4-FFF2-40B4-BE49-F238E27FC236}">
                <a16:creationId xmlns:a16="http://schemas.microsoft.com/office/drawing/2014/main" id="{3BF1931D-3690-73B8-8CDA-86F2254DE6EB}"/>
              </a:ext>
            </a:extLst>
          </p:cNvPr>
          <p:cNvSpPr>
            <a:spLocks noGrp="1"/>
          </p:cNvSpPr>
          <p:nvPr>
            <p:ph idx="1"/>
          </p:nvPr>
        </p:nvSpPr>
        <p:spPr>
          <a:xfrm>
            <a:off x="838200" y="1825625"/>
            <a:ext cx="10515600" cy="2817813"/>
          </a:xfrm>
        </p:spPr>
        <p:txBody>
          <a:bodyPr/>
          <a:lstStyle/>
          <a:p>
            <a:r>
              <a:rPr lang="en-GB" sz="2800" dirty="0">
                <a:latin typeface="-webkit-standard"/>
                <a:ea typeface="Calibri" panose="020F0502020204030204" pitchFamily="34" charset="0"/>
                <a:cs typeface="Times New Roman" panose="02020603050405020304" pitchFamily="18" charset="0"/>
              </a:rPr>
              <a:t>R</a:t>
            </a:r>
            <a:r>
              <a:rPr lang="en-GB" sz="2800" dirty="0">
                <a:effectLst/>
                <a:latin typeface="-webkit-standard"/>
                <a:ea typeface="Calibri" panose="020F0502020204030204" pitchFamily="34" charset="0"/>
                <a:cs typeface="Times New Roman" panose="02020603050405020304" pitchFamily="18" charset="0"/>
              </a:rPr>
              <a:t>ounding reduced patient falls by 50% </a:t>
            </a:r>
          </a:p>
          <a:p>
            <a:r>
              <a:rPr lang="en-GB" sz="2800" dirty="0">
                <a:latin typeface="-webkit-standard"/>
                <a:ea typeface="Calibri" panose="020F0502020204030204" pitchFamily="34" charset="0"/>
                <a:cs typeface="Times New Roman" panose="02020603050405020304" pitchFamily="18" charset="0"/>
              </a:rPr>
              <a:t>I</a:t>
            </a:r>
            <a:r>
              <a:rPr lang="en-GB" sz="2800" dirty="0">
                <a:effectLst/>
                <a:latin typeface="-webkit-standard"/>
                <a:ea typeface="Calibri" panose="020F0502020204030204" pitchFamily="34" charset="0"/>
                <a:cs typeface="Times New Roman" panose="02020603050405020304" pitchFamily="18" charset="0"/>
              </a:rPr>
              <a:t>mproved patients' perception of their care experience </a:t>
            </a:r>
          </a:p>
          <a:p>
            <a:r>
              <a:rPr lang="en-GB" sz="2800" dirty="0">
                <a:latin typeface="-webkit-standard"/>
                <a:ea typeface="Calibri" panose="020F0502020204030204" pitchFamily="34" charset="0"/>
                <a:cs typeface="Times New Roman" panose="02020603050405020304" pitchFamily="18" charset="0"/>
              </a:rPr>
              <a:t>H</a:t>
            </a:r>
            <a:r>
              <a:rPr lang="en-GB" sz="2800" dirty="0">
                <a:effectLst/>
                <a:latin typeface="-webkit-standard"/>
                <a:ea typeface="Calibri" panose="020F0502020204030204" pitchFamily="34" charset="0"/>
                <a:cs typeface="Times New Roman" panose="02020603050405020304" pitchFamily="18" charset="0"/>
              </a:rPr>
              <a:t>ourly rounding led to a decrease in call bell use</a:t>
            </a:r>
            <a:r>
              <a:rPr lang="en-GB" sz="2800" dirty="0">
                <a:effectLst/>
              </a:rPr>
              <a:t> </a:t>
            </a:r>
          </a:p>
          <a:p>
            <a:r>
              <a:rPr lang="en-GB" sz="2800" dirty="0">
                <a:latin typeface="-webkit-standard"/>
                <a:ea typeface="Calibri" panose="020F0502020204030204" pitchFamily="34" charset="0"/>
                <a:cs typeface="Times New Roman" panose="02020603050405020304" pitchFamily="18" charset="0"/>
              </a:rPr>
              <a:t>I</a:t>
            </a:r>
            <a:r>
              <a:rPr lang="en-GB" sz="2800" dirty="0">
                <a:effectLst/>
                <a:latin typeface="-webkit-standard"/>
                <a:ea typeface="Calibri" panose="020F0502020204030204" pitchFamily="34" charset="0"/>
                <a:cs typeface="Times New Roman" panose="02020603050405020304" pitchFamily="18" charset="0"/>
              </a:rPr>
              <a:t>mproved patient satisfaction</a:t>
            </a:r>
            <a:r>
              <a:rPr lang="en-GB" sz="2800" dirty="0">
                <a:effectLst/>
              </a:rPr>
              <a:t> </a:t>
            </a:r>
          </a:p>
          <a:p>
            <a:r>
              <a:rPr lang="en-GB" sz="2800" dirty="0">
                <a:latin typeface="-webkit-standard"/>
                <a:ea typeface="Calibri" panose="020F0502020204030204" pitchFamily="34" charset="0"/>
                <a:cs typeface="Times New Roman" panose="02020603050405020304" pitchFamily="18" charset="0"/>
              </a:rPr>
              <a:t>D</a:t>
            </a:r>
            <a:r>
              <a:rPr lang="en-GB" sz="2800" dirty="0">
                <a:effectLst/>
                <a:latin typeface="-webkit-standard"/>
                <a:ea typeface="Calibri" panose="020F0502020204030204" pitchFamily="34" charset="0"/>
                <a:cs typeface="Times New Roman" panose="02020603050405020304" pitchFamily="18" charset="0"/>
              </a:rPr>
              <a:t>ecreased length of stay</a:t>
            </a:r>
            <a:r>
              <a:rPr lang="en-GB" sz="2800" dirty="0">
                <a:effectLst/>
              </a:rPr>
              <a:t> </a:t>
            </a:r>
            <a:endParaRPr lang="en-US" sz="2800" dirty="0"/>
          </a:p>
          <a:p>
            <a:endParaRPr lang="en-US" dirty="0"/>
          </a:p>
        </p:txBody>
      </p:sp>
      <p:sp>
        <p:nvSpPr>
          <p:cNvPr id="4" name="TextBox 3">
            <a:extLst>
              <a:ext uri="{FF2B5EF4-FFF2-40B4-BE49-F238E27FC236}">
                <a16:creationId xmlns:a16="http://schemas.microsoft.com/office/drawing/2014/main" id="{E812E0BE-E69F-DDC3-080E-25DFA060F3DD}"/>
              </a:ext>
            </a:extLst>
          </p:cNvPr>
          <p:cNvSpPr txBox="1"/>
          <p:nvPr/>
        </p:nvSpPr>
        <p:spPr>
          <a:xfrm>
            <a:off x="357187" y="5832604"/>
            <a:ext cx="2655407" cy="646331"/>
          </a:xfrm>
          <a:prstGeom prst="rect">
            <a:avLst/>
          </a:prstGeom>
          <a:noFill/>
        </p:spPr>
        <p:txBody>
          <a:bodyPr wrap="none" rtlCol="0">
            <a:spAutoFit/>
          </a:bodyPr>
          <a:lstStyle/>
          <a:p>
            <a:r>
              <a:rPr lang="en-GB" sz="1800" dirty="0">
                <a:effectLst/>
                <a:latin typeface="-webkit-standard"/>
                <a:ea typeface="Calibri" panose="020F0502020204030204" pitchFamily="34" charset="0"/>
                <a:cs typeface="Times New Roman" panose="02020603050405020304" pitchFamily="18" charset="0"/>
              </a:rPr>
              <a:t>(Stokes-Parish et a, 2016)</a:t>
            </a:r>
            <a:endParaRPr lang="en-US" dirty="0"/>
          </a:p>
          <a:p>
            <a:endParaRPr lang="en-US" b="1" dirty="0"/>
          </a:p>
        </p:txBody>
      </p:sp>
      <p:sp>
        <p:nvSpPr>
          <p:cNvPr id="6" name="TextBox 5">
            <a:extLst>
              <a:ext uri="{FF2B5EF4-FFF2-40B4-BE49-F238E27FC236}">
                <a16:creationId xmlns:a16="http://schemas.microsoft.com/office/drawing/2014/main" id="{9FEB8F21-3835-8FE6-ED78-A3EE3DE6B7DD}"/>
              </a:ext>
            </a:extLst>
          </p:cNvPr>
          <p:cNvSpPr txBox="1"/>
          <p:nvPr/>
        </p:nvSpPr>
        <p:spPr>
          <a:xfrm>
            <a:off x="2857189" y="5832604"/>
            <a:ext cx="2414899" cy="369332"/>
          </a:xfrm>
          <a:prstGeom prst="rect">
            <a:avLst/>
          </a:prstGeom>
          <a:noFill/>
        </p:spPr>
        <p:txBody>
          <a:bodyPr wrap="square">
            <a:spAutoFit/>
          </a:bodyPr>
          <a:lstStyle/>
          <a:p>
            <a:r>
              <a:rPr lang="en-GB" sz="1800" dirty="0">
                <a:solidFill>
                  <a:srgbClr val="000000"/>
                </a:solidFill>
                <a:effectLst/>
                <a:latin typeface="-webkit-standard"/>
                <a:ea typeface="Calibri" panose="020F0502020204030204" pitchFamily="34" charset="0"/>
                <a:cs typeface="Times New Roman" panose="02020603050405020304" pitchFamily="18" charset="0"/>
              </a:rPr>
              <a:t>(</a:t>
            </a:r>
            <a:r>
              <a:rPr lang="en-GB" sz="1800" dirty="0">
                <a:effectLst/>
                <a:latin typeface="-webkit-standard"/>
                <a:ea typeface="Calibri" panose="020F0502020204030204" pitchFamily="34" charset="0"/>
                <a:cs typeface="Times New Roman" panose="02020603050405020304" pitchFamily="18" charset="0"/>
              </a:rPr>
              <a:t>(O'Connor et al, 2018</a:t>
            </a:r>
            <a:r>
              <a:rPr lang="en-GB" dirty="0">
                <a:effectLst/>
              </a:rPr>
              <a:t> )</a:t>
            </a:r>
            <a:endParaRPr lang="en-US" dirty="0"/>
          </a:p>
        </p:txBody>
      </p:sp>
      <p:sp>
        <p:nvSpPr>
          <p:cNvPr id="8" name="TextBox 7">
            <a:extLst>
              <a:ext uri="{FF2B5EF4-FFF2-40B4-BE49-F238E27FC236}">
                <a16:creationId xmlns:a16="http://schemas.microsoft.com/office/drawing/2014/main" id="{D2926EA7-F303-F4BF-9862-DD8557124786}"/>
              </a:ext>
            </a:extLst>
          </p:cNvPr>
          <p:cNvSpPr txBox="1"/>
          <p:nvPr/>
        </p:nvSpPr>
        <p:spPr>
          <a:xfrm>
            <a:off x="5272088" y="5829299"/>
            <a:ext cx="2290762" cy="369332"/>
          </a:xfrm>
          <a:prstGeom prst="rect">
            <a:avLst/>
          </a:prstGeom>
          <a:noFill/>
        </p:spPr>
        <p:txBody>
          <a:bodyPr wrap="square">
            <a:spAutoFit/>
          </a:bodyPr>
          <a:lstStyle/>
          <a:p>
            <a:r>
              <a:rPr lang="en-GB" sz="1800" dirty="0">
                <a:effectLst/>
                <a:latin typeface="-webkit-standard"/>
                <a:ea typeface="Calibri" panose="020F0502020204030204" pitchFamily="34" charset="0"/>
                <a:cs typeface="Times New Roman" panose="02020603050405020304" pitchFamily="18" charset="0"/>
              </a:rPr>
              <a:t>(Smith &amp; Jones, 2019)</a:t>
            </a:r>
            <a:endParaRPr lang="en-US" dirty="0"/>
          </a:p>
        </p:txBody>
      </p:sp>
    </p:spTree>
    <p:extLst>
      <p:ext uri="{BB962C8B-B14F-4D97-AF65-F5344CB8AC3E}">
        <p14:creationId xmlns:p14="http://schemas.microsoft.com/office/powerpoint/2010/main" val="1172765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FE53E-7EA2-0B80-F5D8-D559D45C2D25}"/>
              </a:ext>
            </a:extLst>
          </p:cNvPr>
          <p:cNvSpPr>
            <a:spLocks noGrp="1"/>
          </p:cNvSpPr>
          <p:nvPr>
            <p:ph type="title"/>
          </p:nvPr>
        </p:nvSpPr>
        <p:spPr/>
        <p:txBody>
          <a:bodyPr/>
          <a:lstStyle/>
          <a:p>
            <a:r>
              <a:rPr lang="en-GB" b="0" i="0" u="none" strike="noStrike" dirty="0">
                <a:effectLst/>
                <a:latin typeface="-webkit-standard"/>
              </a:rPr>
              <a:t>Putting into practice the act of checking on patients every hour.</a:t>
            </a:r>
          </a:p>
        </p:txBody>
      </p:sp>
      <p:sp>
        <p:nvSpPr>
          <p:cNvPr id="3" name="Content Placeholder 2">
            <a:extLst>
              <a:ext uri="{FF2B5EF4-FFF2-40B4-BE49-F238E27FC236}">
                <a16:creationId xmlns:a16="http://schemas.microsoft.com/office/drawing/2014/main" id="{010C0B63-EE9A-7447-85F8-AEFF4B05D96D}"/>
              </a:ext>
            </a:extLst>
          </p:cNvPr>
          <p:cNvSpPr>
            <a:spLocks noGrp="1"/>
          </p:cNvSpPr>
          <p:nvPr>
            <p:ph idx="1"/>
          </p:nvPr>
        </p:nvSpPr>
        <p:spPr>
          <a:xfrm>
            <a:off x="838200" y="1825625"/>
            <a:ext cx="10515600" cy="3232150"/>
          </a:xfrm>
        </p:spPr>
        <p:txBody>
          <a:bodyPr>
            <a:normAutofit/>
          </a:bodyPr>
          <a:lstStyle/>
          <a:p>
            <a:r>
              <a:rPr lang="en-GB" b="0" i="0" u="none" strike="noStrike" dirty="0">
                <a:effectLst/>
                <a:latin typeface="-webkit-standard"/>
              </a:rPr>
              <a:t>Its important to to check on patients regularly. This act involves monitoring their vital signs, observing for any changes in their condition or behaviour.</a:t>
            </a:r>
          </a:p>
          <a:p>
            <a:r>
              <a:rPr lang="en-GB" b="0" i="0" u="none" strike="noStrike" dirty="0">
                <a:effectLst/>
                <a:latin typeface="-webkit-standard"/>
              </a:rPr>
              <a:t>To put into practice checking on patients every hour, it is essential to have a structured plan in place. This plan should include setting reminders at regular intervals throughout the day, delegating tasks among healthcare staff, and having clear communication channels. </a:t>
            </a:r>
            <a:endParaRPr lang="en-US" dirty="0"/>
          </a:p>
        </p:txBody>
      </p:sp>
      <p:sp>
        <p:nvSpPr>
          <p:cNvPr id="4" name="TextBox 3">
            <a:extLst>
              <a:ext uri="{FF2B5EF4-FFF2-40B4-BE49-F238E27FC236}">
                <a16:creationId xmlns:a16="http://schemas.microsoft.com/office/drawing/2014/main" id="{98E65349-CFE0-DBDC-3D9D-9149C336CA22}"/>
              </a:ext>
            </a:extLst>
          </p:cNvPr>
          <p:cNvSpPr txBox="1"/>
          <p:nvPr/>
        </p:nvSpPr>
        <p:spPr>
          <a:xfrm>
            <a:off x="6215063" y="5929313"/>
            <a:ext cx="4105611" cy="369332"/>
          </a:xfrm>
          <a:prstGeom prst="rect">
            <a:avLst/>
          </a:prstGeom>
          <a:noFill/>
        </p:spPr>
        <p:txBody>
          <a:bodyPr wrap="none" rtlCol="0">
            <a:spAutoFit/>
          </a:bodyPr>
          <a:lstStyle/>
          <a:p>
            <a:r>
              <a:rPr lang="en-GB" b="0" i="0" u="none" strike="noStrike" dirty="0">
                <a:solidFill>
                  <a:srgbClr val="2C3E50"/>
                </a:solidFill>
                <a:effectLst/>
                <a:latin typeface="Roboto" panose="02000000000000000000" pitchFamily="2" charset="0"/>
              </a:rPr>
              <a:t> </a:t>
            </a:r>
            <a:r>
              <a:rPr lang="en-GB" b="0" i="0" u="none" strike="noStrike" dirty="0">
                <a:effectLst/>
                <a:latin typeface="Roboto" panose="02000000000000000000" pitchFamily="2" charset="0"/>
              </a:rPr>
              <a:t>(Toney-Butler and Unison-Pace, 2022)</a:t>
            </a:r>
            <a:endParaRPr lang="en-US" dirty="0"/>
          </a:p>
        </p:txBody>
      </p:sp>
    </p:spTree>
    <p:extLst>
      <p:ext uri="{BB962C8B-B14F-4D97-AF65-F5344CB8AC3E}">
        <p14:creationId xmlns:p14="http://schemas.microsoft.com/office/powerpoint/2010/main" val="606963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C7711-B9B9-F1F1-331D-96505BB7178E}"/>
              </a:ext>
            </a:extLst>
          </p:cNvPr>
          <p:cNvSpPr>
            <a:spLocks noGrp="1"/>
          </p:cNvSpPr>
          <p:nvPr>
            <p:ph type="title"/>
          </p:nvPr>
        </p:nvSpPr>
        <p:spPr/>
        <p:txBody>
          <a:bodyPr/>
          <a:lstStyle/>
          <a:p>
            <a:r>
              <a:rPr lang="en-US" dirty="0"/>
              <a:t>                      Round record Sheet </a:t>
            </a:r>
          </a:p>
        </p:txBody>
      </p:sp>
      <p:pic>
        <p:nvPicPr>
          <p:cNvPr id="1026" name="Picture 2" descr="Hourly rounding in a high dependency unit">
            <a:extLst>
              <a:ext uri="{FF2B5EF4-FFF2-40B4-BE49-F238E27FC236}">
                <a16:creationId xmlns:a16="http://schemas.microsoft.com/office/drawing/2014/main" id="{34DC0AA7-9DA2-578F-8C14-AD4B29522D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689" y="1762965"/>
            <a:ext cx="4643522" cy="34639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ressure ulcer prevention: how documentation can help">
            <a:extLst>
              <a:ext uri="{FF2B5EF4-FFF2-40B4-BE49-F238E27FC236}">
                <a16:creationId xmlns:a16="http://schemas.microsoft.com/office/drawing/2014/main" id="{47432B4C-161D-0112-8527-74A61E558E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3915" y="1762965"/>
            <a:ext cx="4919509" cy="3463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169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776E7-A33B-5EDA-C956-2F7D62E4DCFF}"/>
              </a:ext>
            </a:extLst>
          </p:cNvPr>
          <p:cNvSpPr>
            <a:spLocks noGrp="1"/>
          </p:cNvSpPr>
          <p:nvPr>
            <p:ph type="title"/>
          </p:nvPr>
        </p:nvSpPr>
        <p:spPr/>
        <p:txBody>
          <a:bodyPr/>
          <a:lstStyle/>
          <a:p>
            <a:r>
              <a:rPr lang="en-US" dirty="0"/>
              <a:t>Own experience </a:t>
            </a:r>
          </a:p>
        </p:txBody>
      </p:sp>
      <p:pic>
        <p:nvPicPr>
          <p:cNvPr id="2050" name="Picture 2" descr="nurse consoling patient in hospital bed">
            <a:extLst>
              <a:ext uri="{FF2B5EF4-FFF2-40B4-BE49-F238E27FC236}">
                <a16:creationId xmlns:a16="http://schemas.microsoft.com/office/drawing/2014/main" id="{64B761FF-C118-8679-39D0-3C214B496B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24517" y="1825625"/>
            <a:ext cx="6542965"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645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24D4E-8C61-7F05-CF35-E677460F4D18}"/>
              </a:ext>
            </a:extLst>
          </p:cNvPr>
          <p:cNvSpPr>
            <a:spLocks noGrp="1"/>
          </p:cNvSpPr>
          <p:nvPr>
            <p:ph type="title"/>
          </p:nvPr>
        </p:nvSpPr>
        <p:spPr/>
        <p:txBody>
          <a:bodyPr/>
          <a:lstStyle/>
          <a:p>
            <a:r>
              <a:rPr lang="en-GB" b="0" i="0" u="none" strike="noStrike" dirty="0">
                <a:effectLst/>
                <a:latin typeface="-webkit-standard"/>
              </a:rPr>
              <a:t>Advantages</a:t>
            </a:r>
            <a:endParaRPr lang="en-US" dirty="0"/>
          </a:p>
        </p:txBody>
      </p:sp>
      <p:sp>
        <p:nvSpPr>
          <p:cNvPr id="3" name="Content Placeholder 2">
            <a:extLst>
              <a:ext uri="{FF2B5EF4-FFF2-40B4-BE49-F238E27FC236}">
                <a16:creationId xmlns:a16="http://schemas.microsoft.com/office/drawing/2014/main" id="{D7A9DFA5-433B-C7FF-041D-CEA05A4BED85}"/>
              </a:ext>
            </a:extLst>
          </p:cNvPr>
          <p:cNvSpPr>
            <a:spLocks noGrp="1"/>
          </p:cNvSpPr>
          <p:nvPr>
            <p:ph idx="1"/>
          </p:nvPr>
        </p:nvSpPr>
        <p:spPr>
          <a:xfrm>
            <a:off x="838200" y="1405731"/>
            <a:ext cx="10382250" cy="2132013"/>
          </a:xfrm>
        </p:spPr>
        <p:txBody>
          <a:bodyPr/>
          <a:lstStyle/>
          <a:p>
            <a:r>
              <a:rPr lang="en-US" dirty="0"/>
              <a:t>Patient Safety                                                           </a:t>
            </a:r>
          </a:p>
          <a:p>
            <a:r>
              <a:rPr lang="en-US" dirty="0"/>
              <a:t>Improved patient satisfaction </a:t>
            </a:r>
          </a:p>
          <a:p>
            <a:r>
              <a:rPr lang="en-US" dirty="0"/>
              <a:t>Better staff communication </a:t>
            </a:r>
          </a:p>
          <a:p>
            <a:r>
              <a:rPr lang="en-US" dirty="0"/>
              <a:t>Increased efficiency </a:t>
            </a:r>
          </a:p>
          <a:p>
            <a:endParaRPr lang="en-US" dirty="0"/>
          </a:p>
        </p:txBody>
      </p:sp>
      <p:sp>
        <p:nvSpPr>
          <p:cNvPr id="5" name="TextBox 4">
            <a:extLst>
              <a:ext uri="{FF2B5EF4-FFF2-40B4-BE49-F238E27FC236}">
                <a16:creationId xmlns:a16="http://schemas.microsoft.com/office/drawing/2014/main" id="{89F4A53B-395C-F3CC-9788-65AE0297F775}"/>
              </a:ext>
            </a:extLst>
          </p:cNvPr>
          <p:cNvSpPr txBox="1"/>
          <p:nvPr/>
        </p:nvSpPr>
        <p:spPr>
          <a:xfrm>
            <a:off x="838200" y="3537744"/>
            <a:ext cx="5391150" cy="769441"/>
          </a:xfrm>
          <a:prstGeom prst="rect">
            <a:avLst/>
          </a:prstGeom>
          <a:noFill/>
        </p:spPr>
        <p:txBody>
          <a:bodyPr wrap="square" rtlCol="0">
            <a:spAutoFit/>
          </a:bodyPr>
          <a:lstStyle/>
          <a:p>
            <a:r>
              <a:rPr lang="en-US" sz="4400" dirty="0"/>
              <a:t>Disadvantages</a:t>
            </a:r>
            <a:r>
              <a:rPr lang="en-US" dirty="0"/>
              <a:t> </a:t>
            </a:r>
          </a:p>
        </p:txBody>
      </p:sp>
      <p:sp>
        <p:nvSpPr>
          <p:cNvPr id="6" name="TextBox 5">
            <a:extLst>
              <a:ext uri="{FF2B5EF4-FFF2-40B4-BE49-F238E27FC236}">
                <a16:creationId xmlns:a16="http://schemas.microsoft.com/office/drawing/2014/main" id="{E1F5E666-00F7-93AA-5CE4-533AE1E7449E}"/>
              </a:ext>
            </a:extLst>
          </p:cNvPr>
          <p:cNvSpPr txBox="1"/>
          <p:nvPr/>
        </p:nvSpPr>
        <p:spPr>
          <a:xfrm>
            <a:off x="838200" y="4393684"/>
            <a:ext cx="4591050" cy="4031873"/>
          </a:xfrm>
          <a:prstGeom prst="rect">
            <a:avLst/>
          </a:prstGeom>
          <a:noFill/>
        </p:spPr>
        <p:txBody>
          <a:bodyPr wrap="square" rtlCol="0">
            <a:spAutoFit/>
          </a:bodyPr>
          <a:lstStyle/>
          <a:p>
            <a:pPr marL="285750" indent="-285750">
              <a:buFont typeface="Arial" panose="020B0604020202020204" pitchFamily="34" charset="0"/>
              <a:buChar char="•"/>
            </a:pPr>
            <a:r>
              <a:rPr lang="en-GB" sz="2800" dirty="0">
                <a:effectLst/>
                <a:latin typeface="-webkit-standard"/>
                <a:ea typeface="Calibri" panose="020F0502020204030204" pitchFamily="34" charset="0"/>
                <a:cs typeface="Times New Roman" panose="02020603050405020304" pitchFamily="18" charset="0"/>
              </a:rPr>
              <a:t>Staff workload</a:t>
            </a:r>
          </a:p>
          <a:p>
            <a:pPr marL="285750" indent="-285750">
              <a:buFont typeface="Arial" panose="020B0604020202020204" pitchFamily="34" charset="0"/>
              <a:buChar char="•"/>
            </a:pPr>
            <a:r>
              <a:rPr lang="en-GB" sz="2800" dirty="0">
                <a:effectLst/>
                <a:latin typeface="-webkit-standard"/>
                <a:ea typeface="Calibri" panose="020F0502020204030204" pitchFamily="34" charset="0"/>
                <a:cs typeface="Times New Roman" panose="02020603050405020304" pitchFamily="18" charset="0"/>
              </a:rPr>
              <a:t>Interruption</a:t>
            </a:r>
          </a:p>
          <a:p>
            <a:pPr marL="285750" indent="-285750">
              <a:buFont typeface="Arial" panose="020B0604020202020204" pitchFamily="34" charset="0"/>
              <a:buChar char="•"/>
            </a:pPr>
            <a:r>
              <a:rPr lang="en-GB" sz="2800" dirty="0">
                <a:latin typeface="-webkit-standard"/>
                <a:ea typeface="Calibri" panose="020F0502020204030204" pitchFamily="34" charset="0"/>
                <a:cs typeface="Times New Roman" panose="02020603050405020304" pitchFamily="18" charset="0"/>
              </a:rPr>
              <a:t>Inconsistent </a:t>
            </a:r>
          </a:p>
          <a:p>
            <a:pPr marL="285750" indent="-285750">
              <a:buFont typeface="Arial" panose="020B0604020202020204" pitchFamily="34" charset="0"/>
              <a:buChar char="•"/>
            </a:pPr>
            <a:r>
              <a:rPr lang="en-GB" sz="2800" dirty="0">
                <a:effectLst/>
                <a:latin typeface="-webkit-standard"/>
                <a:ea typeface="Calibri" panose="020F0502020204030204" pitchFamily="34" charset="0"/>
                <a:cs typeface="Times New Roman" panose="02020603050405020304" pitchFamily="18" charset="0"/>
              </a:rPr>
              <a:t>Potential for Burnout </a:t>
            </a:r>
          </a:p>
          <a:p>
            <a:endParaRPr lang="en-GB" sz="1800" dirty="0">
              <a:effectLst/>
              <a:latin typeface="-webkit-standard"/>
              <a:ea typeface="Calibri" panose="020F0502020204030204" pitchFamily="34" charset="0"/>
              <a:cs typeface="Times New Roman" panose="02020603050405020304" pitchFamily="18" charset="0"/>
            </a:endParaRPr>
          </a:p>
          <a:p>
            <a:endParaRPr lang="en-GB" dirty="0">
              <a:latin typeface="-webkit-standard"/>
              <a:cs typeface="Times New Roman" panose="02020603050405020304" pitchFamily="18" charset="0"/>
            </a:endParaRPr>
          </a:p>
          <a:p>
            <a:endParaRPr lang="en-GB" dirty="0">
              <a:latin typeface="-webkit-standard"/>
              <a:cs typeface="Times New Roman" panose="02020603050405020304" pitchFamily="18" charset="0"/>
            </a:endParaRPr>
          </a:p>
          <a:p>
            <a:endParaRPr lang="en-GB" dirty="0">
              <a:latin typeface="-webkit-standard"/>
              <a:cs typeface="Times New Roman" panose="02020603050405020304" pitchFamily="18" charset="0"/>
            </a:endParaRPr>
          </a:p>
          <a:p>
            <a:endParaRPr lang="en-GB" dirty="0">
              <a:latin typeface="-webkit-standard"/>
              <a:cs typeface="Times New Roman" panose="02020603050405020304" pitchFamily="18" charset="0"/>
            </a:endParaRPr>
          </a:p>
          <a:p>
            <a:endParaRPr lang="en-GB" dirty="0">
              <a:latin typeface="-webkit-standard"/>
              <a:cs typeface="Times New Roman" panose="02020603050405020304" pitchFamily="18" charset="0"/>
            </a:endParaRPr>
          </a:p>
          <a:p>
            <a:endParaRPr lang="en-GB" dirty="0">
              <a:latin typeface="-webkit-standard"/>
              <a:cs typeface="Times New Roman" panose="02020603050405020304" pitchFamily="18" charset="0"/>
            </a:endParaRPr>
          </a:p>
          <a:p>
            <a:endParaRPr lang="en-US" dirty="0"/>
          </a:p>
        </p:txBody>
      </p:sp>
      <p:sp>
        <p:nvSpPr>
          <p:cNvPr id="7" name="TextBox 6">
            <a:extLst>
              <a:ext uri="{FF2B5EF4-FFF2-40B4-BE49-F238E27FC236}">
                <a16:creationId xmlns:a16="http://schemas.microsoft.com/office/drawing/2014/main" id="{D84AFF5B-8904-6C86-FDE6-D630AC36AAB8}"/>
              </a:ext>
            </a:extLst>
          </p:cNvPr>
          <p:cNvSpPr txBox="1"/>
          <p:nvPr/>
        </p:nvSpPr>
        <p:spPr>
          <a:xfrm>
            <a:off x="5429250" y="6308209"/>
            <a:ext cx="1682844" cy="369332"/>
          </a:xfrm>
          <a:prstGeom prst="rect">
            <a:avLst/>
          </a:prstGeom>
          <a:noFill/>
        </p:spPr>
        <p:txBody>
          <a:bodyPr wrap="square" rtlCol="0">
            <a:spAutoFit/>
          </a:bodyPr>
          <a:lstStyle/>
          <a:p>
            <a:r>
              <a:rPr lang="en-GB" sz="1800" dirty="0">
                <a:effectLst/>
                <a:latin typeface="-webkit-standard"/>
                <a:ea typeface="Calibri" panose="020F0502020204030204" pitchFamily="34" charset="0"/>
                <a:cs typeface="Times New Roman" panose="02020603050405020304" pitchFamily="18" charset="0"/>
              </a:rPr>
              <a:t>(Halm, 2009)</a:t>
            </a:r>
            <a:endParaRPr lang="en-US" dirty="0"/>
          </a:p>
        </p:txBody>
      </p:sp>
      <p:sp>
        <p:nvSpPr>
          <p:cNvPr id="8" name="TextBox 7">
            <a:extLst>
              <a:ext uri="{FF2B5EF4-FFF2-40B4-BE49-F238E27FC236}">
                <a16:creationId xmlns:a16="http://schemas.microsoft.com/office/drawing/2014/main" id="{3A330AA5-971B-030B-5516-78D94FD73215}"/>
              </a:ext>
            </a:extLst>
          </p:cNvPr>
          <p:cNvSpPr txBox="1"/>
          <p:nvPr/>
        </p:nvSpPr>
        <p:spPr>
          <a:xfrm>
            <a:off x="6762752" y="6331316"/>
            <a:ext cx="1886799" cy="369332"/>
          </a:xfrm>
          <a:prstGeom prst="rect">
            <a:avLst/>
          </a:prstGeom>
          <a:noFill/>
        </p:spPr>
        <p:txBody>
          <a:bodyPr wrap="none" rtlCol="0">
            <a:spAutoFit/>
          </a:bodyPr>
          <a:lstStyle/>
          <a:p>
            <a:r>
              <a:rPr lang="en-GB" sz="1800" dirty="0">
                <a:effectLst/>
                <a:latin typeface="-webkit-standard"/>
                <a:ea typeface="Calibri" panose="020F0502020204030204" pitchFamily="34" charset="0"/>
                <a:cs typeface="Times New Roman" panose="02020603050405020304" pitchFamily="18" charset="0"/>
              </a:rPr>
              <a:t>(Kane et al, 2006)</a:t>
            </a:r>
            <a:endParaRPr lang="en-US" dirty="0"/>
          </a:p>
        </p:txBody>
      </p:sp>
      <p:sp>
        <p:nvSpPr>
          <p:cNvPr id="9" name="TextBox 8">
            <a:extLst>
              <a:ext uri="{FF2B5EF4-FFF2-40B4-BE49-F238E27FC236}">
                <a16:creationId xmlns:a16="http://schemas.microsoft.com/office/drawing/2014/main" id="{D4F45B79-5E46-E46C-97EC-C3ADD0DAAA5A}"/>
              </a:ext>
            </a:extLst>
          </p:cNvPr>
          <p:cNvSpPr txBox="1"/>
          <p:nvPr/>
        </p:nvSpPr>
        <p:spPr>
          <a:xfrm>
            <a:off x="8649551" y="6354423"/>
            <a:ext cx="1630959" cy="369332"/>
          </a:xfrm>
          <a:prstGeom prst="rect">
            <a:avLst/>
          </a:prstGeom>
          <a:noFill/>
        </p:spPr>
        <p:txBody>
          <a:bodyPr wrap="none" rtlCol="0">
            <a:spAutoFit/>
          </a:bodyPr>
          <a:lstStyle/>
          <a:p>
            <a:r>
              <a:rPr lang="en-GB" sz="1800" dirty="0">
                <a:effectLst/>
                <a:latin typeface="-webkit-standard"/>
                <a:ea typeface="Calibri" panose="020F0502020204030204" pitchFamily="34" charset="0"/>
                <a:cs typeface="Times New Roman" panose="02020603050405020304" pitchFamily="18" charset="0"/>
              </a:rPr>
              <a:t>(Li et al, 2017).</a:t>
            </a:r>
            <a:endParaRPr lang="en-US" dirty="0"/>
          </a:p>
        </p:txBody>
      </p:sp>
    </p:spTree>
    <p:extLst>
      <p:ext uri="{BB962C8B-B14F-4D97-AF65-F5344CB8AC3E}">
        <p14:creationId xmlns:p14="http://schemas.microsoft.com/office/powerpoint/2010/main" val="799753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791C-30FF-F428-C78F-93E5805D0042}"/>
              </a:ext>
            </a:extLst>
          </p:cNvPr>
          <p:cNvSpPr>
            <a:spLocks noGrp="1"/>
          </p:cNvSpPr>
          <p:nvPr>
            <p:ph type="title"/>
          </p:nvPr>
        </p:nvSpPr>
        <p:spPr/>
        <p:txBody>
          <a:bodyPr/>
          <a:lstStyle/>
          <a:p>
            <a:r>
              <a:rPr lang="en-US" dirty="0"/>
              <a:t>Policies </a:t>
            </a:r>
          </a:p>
        </p:txBody>
      </p:sp>
      <p:sp>
        <p:nvSpPr>
          <p:cNvPr id="6" name="TextBox 5">
            <a:extLst>
              <a:ext uri="{FF2B5EF4-FFF2-40B4-BE49-F238E27FC236}">
                <a16:creationId xmlns:a16="http://schemas.microsoft.com/office/drawing/2014/main" id="{A4FAFA08-1171-4C9C-B5D2-D2612623EF4A}"/>
              </a:ext>
            </a:extLst>
          </p:cNvPr>
          <p:cNvSpPr txBox="1"/>
          <p:nvPr/>
        </p:nvSpPr>
        <p:spPr>
          <a:xfrm>
            <a:off x="488422" y="1416814"/>
            <a:ext cx="8966474" cy="1569660"/>
          </a:xfrm>
          <a:prstGeom prst="rect">
            <a:avLst/>
          </a:prstGeom>
          <a:noFill/>
        </p:spPr>
        <p:txBody>
          <a:bodyPr wrap="square">
            <a:spAutoFit/>
          </a:bodyPr>
          <a:lstStyle/>
          <a:p>
            <a:pPr marL="457200" indent="-457200">
              <a:buFont typeface="Arial" panose="020B0604020202020204" pitchFamily="34" charset="0"/>
              <a:buChar char="•"/>
            </a:pPr>
            <a:r>
              <a:rPr lang="en-GB" sz="3200" dirty="0">
                <a:effectLst/>
                <a:latin typeface="-webkit-standard"/>
                <a:ea typeface="Calibri" panose="020F0502020204030204" pitchFamily="34" charset="0"/>
                <a:cs typeface="Times New Roman" panose="02020603050405020304" pitchFamily="18" charset="0"/>
              </a:rPr>
              <a:t>Royal Free London NHS Foundation Trust has introduced an hourly rounding program to improve patient experience and reduce falls </a:t>
            </a:r>
            <a:endParaRPr lang="en-US" sz="3200" dirty="0"/>
          </a:p>
        </p:txBody>
      </p:sp>
      <p:sp>
        <p:nvSpPr>
          <p:cNvPr id="8" name="TextBox 7">
            <a:extLst>
              <a:ext uri="{FF2B5EF4-FFF2-40B4-BE49-F238E27FC236}">
                <a16:creationId xmlns:a16="http://schemas.microsoft.com/office/drawing/2014/main" id="{7E71B9AA-B450-1507-2E75-85C1A165725D}"/>
              </a:ext>
            </a:extLst>
          </p:cNvPr>
          <p:cNvSpPr txBox="1"/>
          <p:nvPr/>
        </p:nvSpPr>
        <p:spPr>
          <a:xfrm>
            <a:off x="5960364" y="6319122"/>
            <a:ext cx="2870644" cy="369332"/>
          </a:xfrm>
          <a:prstGeom prst="rect">
            <a:avLst/>
          </a:prstGeom>
          <a:noFill/>
        </p:spPr>
        <p:txBody>
          <a:bodyPr wrap="square">
            <a:spAutoFit/>
          </a:bodyPr>
          <a:lstStyle/>
          <a:p>
            <a:r>
              <a:rPr lang="en-GB" sz="1800" dirty="0">
                <a:solidFill>
                  <a:srgbClr val="000000"/>
                </a:solidFill>
                <a:effectLst/>
                <a:latin typeface="-webkit-standard"/>
                <a:ea typeface="Calibri" panose="020F0502020204030204" pitchFamily="34" charset="0"/>
                <a:cs typeface="Times New Roman" panose="02020603050405020304" pitchFamily="18" charset="0"/>
              </a:rPr>
              <a:t> </a:t>
            </a:r>
            <a:r>
              <a:rPr lang="en-GB" sz="1800" dirty="0">
                <a:effectLst/>
                <a:latin typeface="-webkit-standard"/>
                <a:ea typeface="Calibri" panose="020F0502020204030204" pitchFamily="34" charset="0"/>
                <a:cs typeface="Times New Roman" panose="02020603050405020304" pitchFamily="18" charset="0"/>
              </a:rPr>
              <a:t>(NHS Improvement, 2018) </a:t>
            </a:r>
            <a:endParaRPr lang="en-US" dirty="0"/>
          </a:p>
        </p:txBody>
      </p:sp>
      <p:sp>
        <p:nvSpPr>
          <p:cNvPr id="10" name="TextBox 9">
            <a:extLst>
              <a:ext uri="{FF2B5EF4-FFF2-40B4-BE49-F238E27FC236}">
                <a16:creationId xmlns:a16="http://schemas.microsoft.com/office/drawing/2014/main" id="{9D4FEA7F-BA59-668E-267E-A876A416E66F}"/>
              </a:ext>
            </a:extLst>
          </p:cNvPr>
          <p:cNvSpPr txBox="1"/>
          <p:nvPr/>
        </p:nvSpPr>
        <p:spPr>
          <a:xfrm>
            <a:off x="838200" y="3381220"/>
            <a:ext cx="10244328" cy="3108543"/>
          </a:xfrm>
          <a:prstGeom prst="rect">
            <a:avLst/>
          </a:prstGeom>
          <a:noFill/>
        </p:spPr>
        <p:txBody>
          <a:bodyPr wrap="square">
            <a:spAutoFit/>
          </a:bodyPr>
          <a:lstStyle/>
          <a:p>
            <a:r>
              <a:rPr lang="en-GB" sz="2800" b="0" i="0" u="none" strike="noStrike" dirty="0">
                <a:effectLst/>
                <a:latin typeface="-webkit-standard"/>
              </a:rPr>
              <a:t>Hourly rounding policies are seen as a beneficial method to enhance patient care in a healthcare setting. If executed appropriately, these policies can boost patient safety, improve positive results and augment satisfaction levels among patients and healthcare providers. To ensure optimal care for their patients, healthcare facilities should offer comprehensive training programs and frequently assess their policies on hourly rounding.</a:t>
            </a:r>
            <a:endParaRPr lang="en-US" sz="2800" dirty="0"/>
          </a:p>
        </p:txBody>
      </p:sp>
      <p:sp>
        <p:nvSpPr>
          <p:cNvPr id="14" name="TextBox 13">
            <a:extLst>
              <a:ext uri="{FF2B5EF4-FFF2-40B4-BE49-F238E27FC236}">
                <a16:creationId xmlns:a16="http://schemas.microsoft.com/office/drawing/2014/main" id="{B777CAC1-F556-8B42-4D92-BEA6AF2DC977}"/>
              </a:ext>
            </a:extLst>
          </p:cNvPr>
          <p:cNvSpPr txBox="1"/>
          <p:nvPr/>
        </p:nvSpPr>
        <p:spPr>
          <a:xfrm>
            <a:off x="8593836" y="6328884"/>
            <a:ext cx="6099048" cy="369332"/>
          </a:xfrm>
          <a:prstGeom prst="rect">
            <a:avLst/>
          </a:prstGeom>
          <a:noFill/>
        </p:spPr>
        <p:txBody>
          <a:bodyPr wrap="square">
            <a:spAutoFit/>
          </a:bodyPr>
          <a:lstStyle/>
          <a:p>
            <a:r>
              <a:rPr lang="en-GB" b="0" i="0" u="none" strike="noStrike" dirty="0">
                <a:effectLst/>
                <a:latin typeface="Roboto" panose="02000000000000000000" pitchFamily="2" charset="0"/>
              </a:rPr>
              <a:t>(Harris et al, 2017)</a:t>
            </a:r>
            <a:endParaRPr lang="en-US" dirty="0"/>
          </a:p>
        </p:txBody>
      </p:sp>
    </p:spTree>
    <p:extLst>
      <p:ext uri="{BB962C8B-B14F-4D97-AF65-F5344CB8AC3E}">
        <p14:creationId xmlns:p14="http://schemas.microsoft.com/office/powerpoint/2010/main" val="2960917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AC11-6466-1243-671F-54853BE30151}"/>
              </a:ext>
            </a:extLst>
          </p:cNvPr>
          <p:cNvSpPr>
            <a:spLocks noGrp="1"/>
          </p:cNvSpPr>
          <p:nvPr>
            <p:ph type="title"/>
          </p:nvPr>
        </p:nvSpPr>
        <p:spPr/>
        <p:txBody>
          <a:bodyPr/>
          <a:lstStyle/>
          <a:p>
            <a:r>
              <a:rPr lang="en-US" dirty="0"/>
              <a:t>Polices </a:t>
            </a:r>
          </a:p>
        </p:txBody>
      </p:sp>
      <p:sp>
        <p:nvSpPr>
          <p:cNvPr id="3" name="Content Placeholder 2">
            <a:extLst>
              <a:ext uri="{FF2B5EF4-FFF2-40B4-BE49-F238E27FC236}">
                <a16:creationId xmlns:a16="http://schemas.microsoft.com/office/drawing/2014/main" id="{594D1BEF-FDD4-BF31-BE2A-4588DD149DF7}"/>
              </a:ext>
            </a:extLst>
          </p:cNvPr>
          <p:cNvSpPr>
            <a:spLocks noGrp="1"/>
          </p:cNvSpPr>
          <p:nvPr>
            <p:ph idx="1"/>
          </p:nvPr>
        </p:nvSpPr>
        <p:spPr/>
        <p:txBody>
          <a:bodyPr/>
          <a:lstStyle/>
          <a:p>
            <a:r>
              <a:rPr lang="en-GB" b="0" i="0" u="none" strike="noStrike" dirty="0">
                <a:effectLst/>
                <a:latin typeface="-webkit-standard"/>
              </a:rPr>
              <a:t>Hourly rounding policies are seen as a beneficial method to enhance patient care in a healthcare setting. If executed appropriately, these policies can boost patient safety, improve positive results and augment satisfaction levels among patients and healthcare providers. To ensure optimal care for their patients, healthcare facilities should offer comprehensive training programs and frequently assess their policies on hourly rounding.</a:t>
            </a:r>
            <a:endParaRPr lang="en-US" dirty="0"/>
          </a:p>
          <a:p>
            <a:endParaRPr lang="en-US" dirty="0"/>
          </a:p>
        </p:txBody>
      </p:sp>
      <p:sp>
        <p:nvSpPr>
          <p:cNvPr id="4" name="TextBox 3">
            <a:extLst>
              <a:ext uri="{FF2B5EF4-FFF2-40B4-BE49-F238E27FC236}">
                <a16:creationId xmlns:a16="http://schemas.microsoft.com/office/drawing/2014/main" id="{3878E0B8-9539-8364-87A2-262CC8331F12}"/>
              </a:ext>
            </a:extLst>
          </p:cNvPr>
          <p:cNvSpPr txBox="1"/>
          <p:nvPr/>
        </p:nvSpPr>
        <p:spPr>
          <a:xfrm>
            <a:off x="6096000" y="6127234"/>
            <a:ext cx="2141933" cy="369332"/>
          </a:xfrm>
          <a:prstGeom prst="rect">
            <a:avLst/>
          </a:prstGeom>
          <a:noFill/>
        </p:spPr>
        <p:txBody>
          <a:bodyPr wrap="none" rtlCol="0">
            <a:spAutoFit/>
          </a:bodyPr>
          <a:lstStyle/>
          <a:p>
            <a:r>
              <a:rPr lang="en-GB" b="0" i="0" u="none" strike="noStrike" dirty="0">
                <a:effectLst/>
                <a:latin typeface="Roboto" panose="02000000000000000000" pitchFamily="2" charset="0"/>
              </a:rPr>
              <a:t>(Harris et al, 2017)</a:t>
            </a:r>
            <a:endParaRPr lang="en-US" dirty="0"/>
          </a:p>
        </p:txBody>
      </p:sp>
    </p:spTree>
    <p:extLst>
      <p:ext uri="{BB962C8B-B14F-4D97-AF65-F5344CB8AC3E}">
        <p14:creationId xmlns:p14="http://schemas.microsoft.com/office/powerpoint/2010/main" val="1196451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7AECB-D41D-EA04-0DAC-661083F85DAA}"/>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59DA89CE-FEC2-4AEB-0FE6-9155C1725F93}"/>
              </a:ext>
            </a:extLst>
          </p:cNvPr>
          <p:cNvSpPr>
            <a:spLocks noGrp="1"/>
          </p:cNvSpPr>
          <p:nvPr>
            <p:ph idx="1"/>
          </p:nvPr>
        </p:nvSpPr>
        <p:spPr/>
        <p:txBody>
          <a:bodyPr/>
          <a:lstStyle/>
          <a:p>
            <a:r>
              <a:rPr lang="en-GB" sz="2800" dirty="0"/>
              <a:t>Evidence-based practise is a way of thinking about decision-making and continuous improvement in practise that may last a lifetime. Evidence-based is based on research results, experiences, and priorities of patients. </a:t>
            </a:r>
            <a:endParaRPr lang="en-US" dirty="0"/>
          </a:p>
        </p:txBody>
      </p:sp>
    </p:spTree>
    <p:extLst>
      <p:ext uri="{BB962C8B-B14F-4D97-AF65-F5344CB8AC3E}">
        <p14:creationId xmlns:p14="http://schemas.microsoft.com/office/powerpoint/2010/main" val="3680129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9"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3080" name="Freeform: Shape 3079">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81" name="Freeform: Shape 3080">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82" name="Freeform: Shape 3081">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83" name="Freeform: Shape 3082">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84" name="Freeform: Shape 3083">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86" name="Oval 3085">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3088" name="Rectangle 308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0" name="Freeform: Shape 3089">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2" name="Group 3091">
            <a:extLst>
              <a:ext uri="{FF2B5EF4-FFF2-40B4-BE49-F238E27FC236}">
                <a16:creationId xmlns:a16="http://schemas.microsoft.com/office/drawing/2014/main" id="{33574554-84CF-4FF0-B1BF-553245CC65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tx1"/>
          </a:solidFill>
        </p:grpSpPr>
        <p:sp>
          <p:nvSpPr>
            <p:cNvPr id="3093" name="Freeform: Shape 3092">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094" name="Freeform: Shape 309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096" name="Freeform: Shape 3095">
            <a:extLst>
              <a:ext uri="{FF2B5EF4-FFF2-40B4-BE49-F238E27FC236}">
                <a16:creationId xmlns:a16="http://schemas.microsoft.com/office/drawing/2014/main" id="{76C5E6D3-976B-41A7-B008-5BB4ADF44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98" name="Freeform: Shape 3097">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B446F-895C-C4B3-5398-B1F9C090B0B6}"/>
              </a:ext>
            </a:extLst>
          </p:cNvPr>
          <p:cNvSpPr>
            <a:spLocks noGrp="1"/>
          </p:cNvSpPr>
          <p:nvPr>
            <p:ph type="title"/>
          </p:nvPr>
        </p:nvSpPr>
        <p:spPr>
          <a:xfrm>
            <a:off x="1483433" y="691777"/>
            <a:ext cx="4809053" cy="2518875"/>
          </a:xfrm>
        </p:spPr>
        <p:txBody>
          <a:bodyPr vert="horz" lIns="91440" tIns="45720" rIns="91440" bIns="45720" rtlCol="0" anchor="b">
            <a:normAutofit fontScale="90000"/>
          </a:bodyPr>
          <a:lstStyle/>
          <a:p>
            <a:pPr algn="ctr"/>
            <a:r>
              <a:rPr lang="en-US" sz="3800" b="1" cap="all" spc="1500" dirty="0">
                <a:ea typeface="Source Sans Pro SemiBold" panose="020B0603030403020204" pitchFamily="34" charset="0"/>
              </a:rPr>
              <a:t>thank you for listing</a:t>
            </a:r>
            <a:br>
              <a:rPr lang="en-US" sz="3800" b="1" cap="all" spc="1500" dirty="0">
                <a:ea typeface="Source Sans Pro SemiBold" panose="020B0603030403020204" pitchFamily="34" charset="0"/>
              </a:rPr>
            </a:br>
            <a:r>
              <a:rPr lang="en-US" sz="3800" b="1" cap="all" spc="1500" dirty="0">
                <a:ea typeface="Source Sans Pro SemiBold" panose="020B0603030403020204" pitchFamily="34" charset="0"/>
              </a:rPr>
              <a:t>any</a:t>
            </a:r>
            <a:br>
              <a:rPr lang="en-US" sz="3800" b="1" cap="all" spc="1500" dirty="0">
                <a:ea typeface="Source Sans Pro SemiBold" panose="020B0603030403020204" pitchFamily="34" charset="0"/>
              </a:rPr>
            </a:br>
            <a:r>
              <a:rPr lang="en-US" sz="3800" b="1" cap="all" spc="1500" dirty="0">
                <a:ea typeface="Source Sans Pro SemiBold" panose="020B0603030403020204" pitchFamily="34" charset="0"/>
              </a:rPr>
              <a:t>Question  </a:t>
            </a:r>
          </a:p>
        </p:txBody>
      </p:sp>
      <p:sp>
        <p:nvSpPr>
          <p:cNvPr id="3100"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02" name="Graphic 212">
            <a:extLst>
              <a:ext uri="{FF2B5EF4-FFF2-40B4-BE49-F238E27FC236}">
                <a16:creationId xmlns:a16="http://schemas.microsoft.com/office/drawing/2014/main" id="{2A8D3863-50D5-4235-9082-36776BF4F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3074" name="Picture 2" descr="What is a good question? | Dragonfly Training">
            <a:extLst>
              <a:ext uri="{FF2B5EF4-FFF2-40B4-BE49-F238E27FC236}">
                <a16:creationId xmlns:a16="http://schemas.microsoft.com/office/drawing/2014/main" id="{2C46DD9D-0ECB-0D94-6C9F-36F440070F6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4796"/>
          <a:stretch/>
        </p:blipFill>
        <p:spPr bwMode="auto">
          <a:xfrm>
            <a:off x="6601854" y="2313765"/>
            <a:ext cx="4773089" cy="4544235"/>
          </a:xfrm>
          <a:custGeom>
            <a:avLst/>
            <a:gdLst/>
            <a:ahLst/>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a:extLst>
            <a:ext uri="{909E8E84-426E-40DD-AFC4-6F175D3DCCD1}">
              <a14:hiddenFill xmlns:a14="http://schemas.microsoft.com/office/drawing/2010/main">
                <a:solidFill>
                  <a:srgbClr val="FFFFFF"/>
                </a:solidFill>
              </a14:hiddenFill>
            </a:ext>
          </a:extLst>
        </p:spPr>
      </p:pic>
      <p:grpSp>
        <p:nvGrpSpPr>
          <p:cNvPr id="310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49330" y="2740963"/>
            <a:ext cx="1054466" cy="469689"/>
            <a:chOff x="9841624" y="4115729"/>
            <a:chExt cx="602169" cy="268223"/>
          </a:xfrm>
          <a:solidFill>
            <a:schemeClr val="tx1"/>
          </a:solidFill>
        </p:grpSpPr>
        <p:sp>
          <p:nvSpPr>
            <p:cNvPr id="3105" name="Freeform: Shape 310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06" name="Freeform: Shape 310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07" name="Freeform: Shape 310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08" name="Freeform: Shape 310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09" name="Freeform: Shape 310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3111" name="Oval 3110">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13" name="Oval 3112">
            <a:extLst>
              <a:ext uri="{FF2B5EF4-FFF2-40B4-BE49-F238E27FC236}">
                <a16:creationId xmlns:a16="http://schemas.microsoft.com/office/drawing/2014/main" id="{E9306212-88FA-45BF-ABA3-1454AC42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552125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5C366-3BDF-C79D-0CA2-039E74C18364}"/>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765679AC-0C7C-C857-2021-347E3CF98B77}"/>
              </a:ext>
            </a:extLst>
          </p:cNvPr>
          <p:cNvSpPr>
            <a:spLocks noGrp="1"/>
          </p:cNvSpPr>
          <p:nvPr>
            <p:ph idx="1"/>
          </p:nvPr>
        </p:nvSpPr>
        <p:spPr>
          <a:xfrm>
            <a:off x="700088" y="1385888"/>
            <a:ext cx="10653712" cy="4791075"/>
          </a:xfrm>
        </p:spPr>
        <p:txBody>
          <a:bodyPr>
            <a:normAutofit fontScale="62500" lnSpcReduction="20000"/>
          </a:bodyPr>
          <a:lstStyle/>
          <a:p>
            <a:pPr marL="0" indent="0">
              <a:buNone/>
            </a:pPr>
            <a:r>
              <a:rPr lang="en-GB" sz="2900" dirty="0">
                <a:effectLst/>
                <a:latin typeface="Calibri" panose="020F0502020204030204" pitchFamily="34" charset="0"/>
                <a:ea typeface="Times New Roman" panose="02020603050405020304" pitchFamily="18" charset="0"/>
              </a:rPr>
              <a:t>American Nurses Association (2015) </a:t>
            </a:r>
            <a:r>
              <a:rPr lang="en-GB" sz="2900" i="1" dirty="0">
                <a:effectLst/>
                <a:latin typeface="Calibri" panose="020F0502020204030204" pitchFamily="34" charset="0"/>
                <a:ea typeface="Times New Roman" panose="02020603050405020304" pitchFamily="18" charset="0"/>
              </a:rPr>
              <a:t>Nursing: scope and standards of practice</a:t>
            </a:r>
            <a:r>
              <a:rPr lang="en-GB" sz="2900" dirty="0">
                <a:effectLst/>
                <a:latin typeface="Calibri" panose="020F0502020204030204" pitchFamily="34" charset="0"/>
                <a:ea typeface="Times New Roman" panose="02020603050405020304" pitchFamily="18" charset="0"/>
              </a:rPr>
              <a:t>’, Silver Spring, Maryland 3</a:t>
            </a:r>
            <a:r>
              <a:rPr lang="en-GB" sz="2900" baseline="30000" dirty="0">
                <a:effectLst/>
                <a:latin typeface="Calibri" panose="020F0502020204030204" pitchFamily="34" charset="0"/>
                <a:ea typeface="Times New Roman" panose="02020603050405020304" pitchFamily="18" charset="0"/>
              </a:rPr>
              <a:t>rd</a:t>
            </a:r>
            <a:r>
              <a:rPr lang="en-GB" sz="2900" dirty="0">
                <a:effectLst/>
                <a:latin typeface="Calibri" panose="020F0502020204030204" pitchFamily="34" charset="0"/>
                <a:ea typeface="Times New Roman" panose="02020603050405020304" pitchFamily="18" charset="0"/>
              </a:rPr>
              <a:t> Edition. </a:t>
            </a:r>
            <a:endParaRPr lang="en-GB" sz="2900" dirty="0">
              <a:effectLst/>
              <a:latin typeface="Times New Roman" panose="02020603050405020304" pitchFamily="18" charset="0"/>
              <a:ea typeface="Times New Roman" panose="02020603050405020304" pitchFamily="18" charset="0"/>
            </a:endParaRPr>
          </a:p>
          <a:p>
            <a:pPr marL="0" indent="0">
              <a:buNone/>
            </a:pPr>
            <a:r>
              <a:rPr lang="en-GB" sz="2900" b="0" i="0" u="none" strike="noStrike" dirty="0">
                <a:effectLst/>
                <a:latin typeface="-webkit-standard"/>
              </a:rPr>
              <a:t>Chen, Y., Liang, J., Hou, X., Wu, L., &amp; Zhang, H. (2017) Effectiveness of nurse-led interventions on patient outcomes in acute care settings: A systematic review and meta-analysis. International Journal of Nursing Studies, 76, 80-89.</a:t>
            </a:r>
          </a:p>
          <a:p>
            <a:pPr marL="0" indent="0">
              <a:buNone/>
            </a:pPr>
            <a:br>
              <a:rPr lang="en-GB" sz="2900" dirty="0"/>
            </a:br>
            <a:r>
              <a:rPr lang="en-GB" sz="2900" b="0" i="0" u="none" strike="noStrike" dirty="0">
                <a:effectLst/>
                <a:latin typeface="-webkit-standard"/>
              </a:rPr>
              <a:t>Doyle, M., &amp; McCutcheon, K. (2013) Improving nursing handoff communication using SBAR technology for interdisciplinary teams. Journal of Health Informatics in Developing Countries, 7(1), 22-30.</a:t>
            </a:r>
            <a:br>
              <a:rPr lang="en-GB" sz="2900" dirty="0"/>
            </a:br>
            <a:br>
              <a:rPr lang="en-GB" sz="2900" dirty="0"/>
            </a:br>
            <a:r>
              <a:rPr lang="en-GB" sz="2900" b="0" i="0" u="none" strike="noStrike" dirty="0">
                <a:effectLst/>
                <a:latin typeface="-webkit-standard"/>
              </a:rPr>
              <a:t>Halm, M.A.(2009). Hourly Rounding: A strategy to improve patient satisfaction scores. Journal of Nursing Administration;39(7/8): 319-324.</a:t>
            </a:r>
          </a:p>
          <a:p>
            <a:pPr marL="0" indent="0">
              <a:buNone/>
            </a:pPr>
            <a:r>
              <a:rPr lang="en-GB" sz="2900" kern="100" dirty="0">
                <a:effectLst/>
                <a:latin typeface="-webkit-standard"/>
                <a:ea typeface="Calibri" panose="020F0502020204030204" pitchFamily="34" charset="0"/>
                <a:cs typeface="Times New Roman" panose="02020603050405020304" pitchFamily="18" charset="0"/>
              </a:rPr>
              <a:t>Halm, M.A. (2009) Hourly Rounds: What Does the Evidence Indicate? American Journal of Critical Care, 18(6), 581-584.</a:t>
            </a:r>
          </a:p>
          <a:p>
            <a:pPr marL="0" indent="0" algn="l">
              <a:buNone/>
            </a:pPr>
            <a:r>
              <a:rPr lang="en-GB" sz="2900" b="0" i="0" u="none" strike="noStrike" dirty="0">
                <a:effectLst/>
                <a:latin typeface="Calibri" panose="020F0502020204030204" pitchFamily="34" charset="0"/>
              </a:rPr>
              <a:t>Harris, R., Sims, S., Levenson, R., </a:t>
            </a:r>
            <a:r>
              <a:rPr lang="en-GB" sz="2900" b="0" i="0" u="none" strike="noStrike" dirty="0" err="1">
                <a:effectLst/>
                <a:latin typeface="Calibri" panose="020F0502020204030204" pitchFamily="34" charset="0"/>
              </a:rPr>
              <a:t>Gourlay</a:t>
            </a:r>
            <a:r>
              <a:rPr lang="en-GB" sz="2900" b="0" i="0" u="none" strike="noStrike" dirty="0">
                <a:effectLst/>
                <a:latin typeface="Calibri" panose="020F0502020204030204" pitchFamily="34" charset="0"/>
              </a:rPr>
              <a:t>, S., Ross CBE, F., Davies, N., Brearley, S., </a:t>
            </a:r>
            <a:r>
              <a:rPr lang="en-GB" sz="2900" b="0" i="0" u="none" strike="noStrike" dirty="0" err="1">
                <a:effectLst/>
                <a:latin typeface="Calibri" panose="020F0502020204030204" pitchFamily="34" charset="0"/>
              </a:rPr>
              <a:t>Favato</a:t>
            </a:r>
            <a:r>
              <a:rPr lang="en-GB" sz="2900" b="0" i="0" u="none" strike="noStrike" dirty="0">
                <a:effectLst/>
                <a:latin typeface="Calibri" panose="020F0502020204030204" pitchFamily="34" charset="0"/>
              </a:rPr>
              <a:t>, G. and Grant, R. (2017). What aspects of intentional rounding work in hospital wards, for whom and in what circumstances? A realist evaluation protocol. </a:t>
            </a:r>
            <a:r>
              <a:rPr lang="en-GB" sz="2900" b="0" i="1" u="none" strike="noStrike" dirty="0">
                <a:effectLst/>
                <a:latin typeface="Calibri" panose="020F0502020204030204" pitchFamily="34" charset="0"/>
              </a:rPr>
              <a:t>BMJ Open</a:t>
            </a:r>
            <a:r>
              <a:rPr lang="en-GB" sz="2900" b="0" i="0" u="none" strike="noStrike" dirty="0">
                <a:effectLst/>
                <a:latin typeface="Calibri" panose="020F0502020204030204" pitchFamily="34" charset="0"/>
              </a:rPr>
              <a:t>, [online] 7(1), p.e014776. </a:t>
            </a:r>
            <a:r>
              <a:rPr lang="en-GB" sz="2900" b="0" i="0" u="none" strike="noStrike" dirty="0" err="1">
                <a:effectLst/>
                <a:latin typeface="Calibri" panose="020F0502020204030204" pitchFamily="34" charset="0"/>
              </a:rPr>
              <a:t>doi:https</a:t>
            </a:r>
            <a:r>
              <a:rPr lang="en-GB" sz="2900" b="0" i="0" u="none" strike="noStrike" dirty="0">
                <a:effectLst/>
                <a:latin typeface="Calibri" panose="020F0502020204030204" pitchFamily="34" charset="0"/>
              </a:rPr>
              <a:t>://</a:t>
            </a:r>
            <a:r>
              <a:rPr lang="en-GB" sz="2900" b="0" i="0" u="none" strike="noStrike" dirty="0" err="1">
                <a:effectLst/>
                <a:latin typeface="Calibri" panose="020F0502020204030204" pitchFamily="34" charset="0"/>
              </a:rPr>
              <a:t>doi.org</a:t>
            </a:r>
            <a:r>
              <a:rPr lang="en-GB" sz="2900" b="0" i="0" u="none" strike="noStrike" dirty="0">
                <a:effectLst/>
                <a:latin typeface="Calibri" panose="020F0502020204030204" pitchFamily="34" charset="0"/>
              </a:rPr>
              <a:t>/10.1136/bmjopen-2016-014776.</a:t>
            </a:r>
          </a:p>
          <a:p>
            <a:pPr marL="0" indent="0" algn="l">
              <a:buNone/>
            </a:pPr>
            <a:br>
              <a:rPr lang="en-GB" sz="2900" dirty="0"/>
            </a:br>
            <a:r>
              <a:rPr lang="en-GB" sz="2900" b="0" i="0" u="none" strike="noStrike" dirty="0" err="1">
                <a:effectLst/>
                <a:latin typeface="-webkit-standard"/>
              </a:rPr>
              <a:t>Olrich</a:t>
            </a:r>
            <a:r>
              <a:rPr lang="en-GB" sz="2900" b="0" i="0" u="none" strike="noStrike" dirty="0">
                <a:effectLst/>
                <a:latin typeface="-webkit-standard"/>
              </a:rPr>
              <a:t>, T., Kalman, M., </a:t>
            </a:r>
            <a:r>
              <a:rPr lang="en-GB" sz="2900" b="0" i="0" u="none" strike="noStrike" dirty="0" err="1">
                <a:effectLst/>
                <a:latin typeface="-webkit-standard"/>
              </a:rPr>
              <a:t>Nigolian</a:t>
            </a:r>
            <a:r>
              <a:rPr lang="en-GB" sz="2900" b="0" i="0" u="none" strike="noStrike" dirty="0">
                <a:effectLst/>
                <a:latin typeface="-webkit-standard"/>
              </a:rPr>
              <a:t>, C., &amp; Burns, L. (2012) Key components of successful bedside report: An integrative review of the literature. Journal of Nursing Care Quality, 27(3), 272-278.</a:t>
            </a:r>
            <a:br>
              <a:rPr lang="en-GB" dirty="0"/>
            </a:br>
            <a:br>
              <a:rPr lang="en-GB" dirty="0"/>
            </a:br>
            <a:endParaRPr lang="en-US" dirty="0"/>
          </a:p>
        </p:txBody>
      </p:sp>
    </p:spTree>
    <p:extLst>
      <p:ext uri="{BB962C8B-B14F-4D97-AF65-F5344CB8AC3E}">
        <p14:creationId xmlns:p14="http://schemas.microsoft.com/office/powerpoint/2010/main" val="762275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1247E9-82BE-BBF3-C09A-3F5FD72FDE94}"/>
              </a:ext>
            </a:extLst>
          </p:cNvPr>
          <p:cNvSpPr>
            <a:spLocks noGrp="1"/>
          </p:cNvSpPr>
          <p:nvPr>
            <p:ph idx="1"/>
          </p:nvPr>
        </p:nvSpPr>
        <p:spPr>
          <a:xfrm>
            <a:off x="681038" y="611186"/>
            <a:ext cx="10515600" cy="5679885"/>
          </a:xfrm>
        </p:spPr>
        <p:txBody>
          <a:bodyPr>
            <a:normAutofit fontScale="77500" lnSpcReduction="20000"/>
          </a:bodyPr>
          <a:lstStyle/>
          <a:p>
            <a:pPr marL="0" indent="0">
              <a:buNone/>
            </a:pPr>
            <a:r>
              <a:rPr lang="en-GB" sz="2600" kern="100" dirty="0">
                <a:effectLst/>
                <a:latin typeface="-webkit-standard"/>
                <a:ea typeface="Calibri" panose="020F0502020204030204" pitchFamily="34" charset="0"/>
                <a:cs typeface="Times New Roman" panose="02020603050405020304" pitchFamily="18" charset="0"/>
              </a:rPr>
              <a:t>Halm, M.A. (2009). Hourly Rounds: What Does the Evidence Indicate? American Journal of Critical Care, 18(6), 581-584.</a:t>
            </a:r>
            <a:br>
              <a:rPr lang="en-GB" sz="2600" kern="100" dirty="0">
                <a:effectLst/>
                <a:latin typeface="Calibri" panose="020F0502020204030204" pitchFamily="34" charset="0"/>
                <a:ea typeface="Calibri" panose="020F0502020204030204" pitchFamily="34" charset="0"/>
                <a:cs typeface="Times New Roman" panose="02020603050405020304" pitchFamily="18" charset="0"/>
              </a:rPr>
            </a:br>
            <a:br>
              <a:rPr lang="en-GB" sz="2600" kern="100" dirty="0">
                <a:effectLst/>
                <a:latin typeface="Calibri" panose="020F0502020204030204" pitchFamily="34" charset="0"/>
                <a:ea typeface="Calibri" panose="020F0502020204030204" pitchFamily="34" charset="0"/>
                <a:cs typeface="Times New Roman" panose="02020603050405020304" pitchFamily="18" charset="0"/>
              </a:rPr>
            </a:br>
            <a:r>
              <a:rPr lang="en-GB" sz="2600" kern="100" dirty="0">
                <a:effectLst/>
                <a:latin typeface="-webkit-standard"/>
                <a:ea typeface="Calibri" panose="020F0502020204030204" pitchFamily="34" charset="0"/>
                <a:cs typeface="Times New Roman" panose="02020603050405020304" pitchFamily="18" charset="0"/>
              </a:rPr>
              <a:t>Kane, R.L., Shamliyan, T.A., Mueller, C., Duval, S., &amp; Wilt, T.J. (2006). The Association between Nurse Staffing Levels and Patient Outcomes: A Systematic Review. Journal of Nursing Administration, 36(10), 421-429.</a:t>
            </a:r>
            <a:br>
              <a:rPr lang="en-GB" sz="2600" kern="100" dirty="0">
                <a:effectLst/>
                <a:latin typeface="Calibri" panose="020F0502020204030204" pitchFamily="34" charset="0"/>
                <a:ea typeface="Calibri" panose="020F0502020204030204" pitchFamily="34" charset="0"/>
                <a:cs typeface="Times New Roman" panose="02020603050405020304" pitchFamily="18" charset="0"/>
              </a:rPr>
            </a:br>
            <a:br>
              <a:rPr lang="en-GB" sz="2600" kern="100" dirty="0">
                <a:effectLst/>
                <a:latin typeface="Calibri" panose="020F0502020204030204" pitchFamily="34" charset="0"/>
                <a:ea typeface="Calibri" panose="020F0502020204030204" pitchFamily="34" charset="0"/>
                <a:cs typeface="Times New Roman" panose="02020603050405020304" pitchFamily="18" charset="0"/>
              </a:rPr>
            </a:br>
            <a:r>
              <a:rPr lang="en-GB" sz="2600" kern="100" dirty="0">
                <a:effectLst/>
                <a:latin typeface="-webkit-standard"/>
                <a:ea typeface="Calibri" panose="020F0502020204030204" pitchFamily="34" charset="0"/>
                <a:cs typeface="Times New Roman" panose="02020603050405020304" pitchFamily="18" charset="0"/>
              </a:rPr>
              <a:t>Li, Y.H., Chen I.C., Liang Y.W., Lin Y.N., Chang S.Y., &amp; Chen H.F. (2017). The Effectiveness of Hourly Rounding as a Fall Prevention Strategy in Acute Care Settings: A Systematic Review and Meta-Analysis. Journal of Nursing Education and Practice, 7(5), 62-70.</a:t>
            </a:r>
          </a:p>
          <a:p>
            <a:pPr marL="0" indent="0">
              <a:buNone/>
            </a:pPr>
            <a:endParaRPr lang="en-GB" sz="2600" kern="100" dirty="0">
              <a:effectLst/>
              <a:latin typeface="-webkit-standard"/>
              <a:ea typeface="Calibri" panose="020F0502020204030204" pitchFamily="34" charset="0"/>
              <a:cs typeface="Times New Roman" panose="02020603050405020304" pitchFamily="18" charset="0"/>
            </a:endParaRPr>
          </a:p>
          <a:p>
            <a:pPr marL="0" indent="0">
              <a:buNone/>
            </a:pPr>
            <a:r>
              <a:rPr lang="en-GB" sz="2600" dirty="0">
                <a:effectLst/>
                <a:latin typeface="-webkit-standard"/>
                <a:ea typeface="Calibri" panose="020F0502020204030204" pitchFamily="34" charset="0"/>
                <a:cs typeface="Times New Roman" panose="02020603050405020304" pitchFamily="18" charset="0"/>
              </a:rPr>
              <a:t>NHS Improvement. (2018). Hourly Rounding: Improving Patient Safety &amp; Experience [PDF file]. Retrieved from https://improvement.nhs.uk/documents/2792/Hourly_Rounding_improving_patient_safety_and_experience.pdf</a:t>
            </a:r>
            <a:br>
              <a:rPr lang="en-GB" sz="2600" dirty="0">
                <a:effectLst/>
                <a:latin typeface="Calibri" panose="020F0502020204030204" pitchFamily="34" charset="0"/>
                <a:ea typeface="Calibri" panose="020F0502020204030204" pitchFamily="34" charset="0"/>
                <a:cs typeface="Times New Roman" panose="02020603050405020304" pitchFamily="18" charset="0"/>
              </a:rPr>
            </a:br>
            <a:br>
              <a:rPr lang="en-GB" sz="2600" dirty="0">
                <a:effectLst/>
                <a:latin typeface="Calibri" panose="020F0502020204030204" pitchFamily="34" charset="0"/>
                <a:ea typeface="Calibri" panose="020F0502020204030204" pitchFamily="34" charset="0"/>
                <a:cs typeface="Times New Roman" panose="02020603050405020304" pitchFamily="18" charset="0"/>
              </a:rPr>
            </a:b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600" b="0" i="0" u="none" strike="noStrike" dirty="0">
                <a:effectLst/>
                <a:latin typeface="-webkit-standard"/>
              </a:rPr>
              <a:t>Spath, P. (2018) Introduction to healthcare quality management. Health Administration Press.</a:t>
            </a:r>
          </a:p>
          <a:p>
            <a:pPr algn="l"/>
            <a:r>
              <a:rPr lang="en-GB" sz="2600" b="0" i="0" u="none" strike="noStrike" dirty="0">
                <a:effectLst/>
                <a:latin typeface="Calibri" panose="020F0502020204030204" pitchFamily="34" charset="0"/>
              </a:rPr>
              <a:t>Toney-Butler, T.J. and Unison-Pace, W.J. (2022) </a:t>
            </a:r>
            <a:r>
              <a:rPr lang="en-GB" sz="2600" b="0" i="1" u="none" strike="noStrike" dirty="0">
                <a:effectLst/>
                <a:latin typeface="Calibri" panose="020F0502020204030204" pitchFamily="34" charset="0"/>
              </a:rPr>
              <a:t>Nursing Admission Assessment and Examination</a:t>
            </a:r>
            <a:r>
              <a:rPr lang="en-GB" sz="2600" b="0" i="0" u="none" strike="noStrike" dirty="0">
                <a:effectLst/>
                <a:latin typeface="Calibri" panose="020F0502020204030204" pitchFamily="34" charset="0"/>
              </a:rPr>
              <a:t>. [online] Nih.gov. Available at: https://www.ncbi.nlm.nih.gov/books/NBK493211/.</a:t>
            </a:r>
          </a:p>
          <a:p>
            <a:pPr marL="0" indent="0" algn="l">
              <a:buNone/>
            </a:pPr>
            <a:endParaRPr lang="en-GB" b="0" i="0" u="none" strike="noStrike" dirty="0">
              <a:effectLst/>
              <a:latin typeface="Calibri" panose="020F0502020204030204" pitchFamily="34" charset="0"/>
            </a:endParaRPr>
          </a:p>
          <a:p>
            <a:pPr marL="0" indent="0">
              <a:buNone/>
            </a:pPr>
            <a:endParaRPr lang="en-US" dirty="0"/>
          </a:p>
        </p:txBody>
      </p:sp>
    </p:spTree>
    <p:extLst>
      <p:ext uri="{BB962C8B-B14F-4D97-AF65-F5344CB8AC3E}">
        <p14:creationId xmlns:p14="http://schemas.microsoft.com/office/powerpoint/2010/main" val="927114770"/>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10509</TotalTime>
  <Words>1431</Words>
  <Application>Microsoft Macintosh PowerPoint</Application>
  <PresentationFormat>Widescreen</PresentationFormat>
  <Paragraphs>111</Paragraphs>
  <Slides>20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-webkit-standard</vt:lpstr>
      <vt:lpstr>Arial</vt:lpstr>
      <vt:lpstr>Calibri</vt:lpstr>
      <vt:lpstr>Roboto</vt:lpstr>
      <vt:lpstr>Source Sans Pro</vt:lpstr>
      <vt:lpstr>Times New Roman</vt:lpstr>
      <vt:lpstr>FunkyShapesDarkVTI</vt:lpstr>
      <vt:lpstr>Evidence Based Research </vt:lpstr>
      <vt:lpstr>Introduction </vt:lpstr>
      <vt:lpstr>Objectives </vt:lpstr>
      <vt:lpstr>What is Evidence based practice </vt:lpstr>
      <vt:lpstr>Why is Evidence based practice important </vt:lpstr>
      <vt:lpstr>              What is hourly rounding?</vt:lpstr>
      <vt:lpstr>In what ways has practice been influenced by evidence-based research? </vt:lpstr>
      <vt:lpstr>Implementing hourly rounding </vt:lpstr>
      <vt:lpstr>Why is hourly Rounding beneficial?</vt:lpstr>
      <vt:lpstr>What Evidence shows that hourly rounding works?</vt:lpstr>
      <vt:lpstr>Putting into practice the act of checking on patients every hour.</vt:lpstr>
      <vt:lpstr>                      Round record Sheet </vt:lpstr>
      <vt:lpstr>Own experience </vt:lpstr>
      <vt:lpstr>Advantages</vt:lpstr>
      <vt:lpstr>Policies </vt:lpstr>
      <vt:lpstr>Polices </vt:lpstr>
      <vt:lpstr>Conclusion </vt:lpstr>
      <vt:lpstr>thank you for listing any Question  </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Research </dc:title>
  <dc:creator>Mabinto Darame (Student)</dc:creator>
  <cp:lastModifiedBy>Maby darame</cp:lastModifiedBy>
  <cp:revision>2</cp:revision>
  <dcterms:created xsi:type="dcterms:W3CDTF">2023-04-16T17:27:21Z</dcterms:created>
  <dcterms:modified xsi:type="dcterms:W3CDTF">2023-04-24T08:19:22Z</dcterms:modified>
</cp:coreProperties>
</file>