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4"/>
  </p:notesMasterIdLst>
  <p:sldIdLst>
    <p:sldId id="256" r:id="rId2"/>
    <p:sldId id="257" r:id="rId3"/>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3"/>
  </p:normalViewPr>
  <p:slideViewPr>
    <p:cSldViewPr snapToGrid="0">
      <p:cViewPr>
        <p:scale>
          <a:sx n="48" d="100"/>
          <a:sy n="48" d="100"/>
        </p:scale>
        <p:origin x="33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467353-CFCB-174E-B242-EFBD4CE4F707}" type="datetimeFigureOut">
              <a:rPr lang="en-US" smtClean="0"/>
              <a:t>11/25/23</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BF7CF-E635-E846-844E-B154900DDAF1}" type="slidenum">
              <a:rPr lang="en-US" smtClean="0"/>
              <a:t>‹#›</a:t>
            </a:fld>
            <a:endParaRPr lang="en-US"/>
          </a:p>
        </p:txBody>
      </p:sp>
    </p:spTree>
    <p:extLst>
      <p:ext uri="{BB962C8B-B14F-4D97-AF65-F5344CB8AC3E}">
        <p14:creationId xmlns:p14="http://schemas.microsoft.com/office/powerpoint/2010/main" val="3503965483"/>
      </p:ext>
    </p:extLst>
  </p:cSld>
  <p:clrMap bg1="lt1" tx1="dk1" bg2="lt2" tx2="dk2" accent1="accent1" accent2="accent2" accent3="accent3" accent4="accent4" accent5="accent5" accent6="accent6" hlink="hlink" folHlink="folHlink"/>
  <p:notesStyle>
    <a:lvl1pPr marL="0" algn="l" defTabSz="3986052" rtl="0" eaLnBrk="1" latinLnBrk="0" hangingPunct="1">
      <a:defRPr sz="5231" kern="1200">
        <a:solidFill>
          <a:schemeClr val="tx1"/>
        </a:solidFill>
        <a:latin typeface="+mn-lt"/>
        <a:ea typeface="+mn-ea"/>
        <a:cs typeface="+mn-cs"/>
      </a:defRPr>
    </a:lvl1pPr>
    <a:lvl2pPr marL="1993026" algn="l" defTabSz="3986052" rtl="0" eaLnBrk="1" latinLnBrk="0" hangingPunct="1">
      <a:defRPr sz="5231" kern="1200">
        <a:solidFill>
          <a:schemeClr val="tx1"/>
        </a:solidFill>
        <a:latin typeface="+mn-lt"/>
        <a:ea typeface="+mn-ea"/>
        <a:cs typeface="+mn-cs"/>
      </a:defRPr>
    </a:lvl2pPr>
    <a:lvl3pPr marL="3986052" algn="l" defTabSz="3986052" rtl="0" eaLnBrk="1" latinLnBrk="0" hangingPunct="1">
      <a:defRPr sz="5231" kern="1200">
        <a:solidFill>
          <a:schemeClr val="tx1"/>
        </a:solidFill>
        <a:latin typeface="+mn-lt"/>
        <a:ea typeface="+mn-ea"/>
        <a:cs typeface="+mn-cs"/>
      </a:defRPr>
    </a:lvl3pPr>
    <a:lvl4pPr marL="5979079" algn="l" defTabSz="3986052" rtl="0" eaLnBrk="1" latinLnBrk="0" hangingPunct="1">
      <a:defRPr sz="5231" kern="1200">
        <a:solidFill>
          <a:schemeClr val="tx1"/>
        </a:solidFill>
        <a:latin typeface="+mn-lt"/>
        <a:ea typeface="+mn-ea"/>
        <a:cs typeface="+mn-cs"/>
      </a:defRPr>
    </a:lvl4pPr>
    <a:lvl5pPr marL="7972105" algn="l" defTabSz="3986052" rtl="0" eaLnBrk="1" latinLnBrk="0" hangingPunct="1">
      <a:defRPr sz="5231" kern="1200">
        <a:solidFill>
          <a:schemeClr val="tx1"/>
        </a:solidFill>
        <a:latin typeface="+mn-lt"/>
        <a:ea typeface="+mn-ea"/>
        <a:cs typeface="+mn-cs"/>
      </a:defRPr>
    </a:lvl5pPr>
    <a:lvl6pPr marL="9965131" algn="l" defTabSz="3986052" rtl="0" eaLnBrk="1" latinLnBrk="0" hangingPunct="1">
      <a:defRPr sz="5231" kern="1200">
        <a:solidFill>
          <a:schemeClr val="tx1"/>
        </a:solidFill>
        <a:latin typeface="+mn-lt"/>
        <a:ea typeface="+mn-ea"/>
        <a:cs typeface="+mn-cs"/>
      </a:defRPr>
    </a:lvl6pPr>
    <a:lvl7pPr marL="11958157" algn="l" defTabSz="3986052" rtl="0" eaLnBrk="1" latinLnBrk="0" hangingPunct="1">
      <a:defRPr sz="5231" kern="1200">
        <a:solidFill>
          <a:schemeClr val="tx1"/>
        </a:solidFill>
        <a:latin typeface="+mn-lt"/>
        <a:ea typeface="+mn-ea"/>
        <a:cs typeface="+mn-cs"/>
      </a:defRPr>
    </a:lvl7pPr>
    <a:lvl8pPr marL="13951184" algn="l" defTabSz="3986052" rtl="0" eaLnBrk="1" latinLnBrk="0" hangingPunct="1">
      <a:defRPr sz="5231" kern="1200">
        <a:solidFill>
          <a:schemeClr val="tx1"/>
        </a:solidFill>
        <a:latin typeface="+mn-lt"/>
        <a:ea typeface="+mn-ea"/>
        <a:cs typeface="+mn-cs"/>
      </a:defRPr>
    </a:lvl8pPr>
    <a:lvl9pPr marL="15944210" algn="l" defTabSz="3986052" rtl="0" eaLnBrk="1" latinLnBrk="0" hangingPunct="1">
      <a:defRPr sz="523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FBBF7CF-E635-E846-844E-B154900DDAF1}" type="slidenum">
              <a:rPr lang="en-US" smtClean="0"/>
              <a:t>1</a:t>
            </a:fld>
            <a:endParaRPr lang="en-US"/>
          </a:p>
        </p:txBody>
      </p:sp>
    </p:spTree>
    <p:extLst>
      <p:ext uri="{BB962C8B-B14F-4D97-AF65-F5344CB8AC3E}">
        <p14:creationId xmlns:p14="http://schemas.microsoft.com/office/powerpoint/2010/main" val="314979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8F1126C-4FEC-0D4B-BFD8-90949F37A0E0}" type="datetimeFigureOut">
              <a:rPr lang="en-US" smtClean="0"/>
              <a:t>11/22/23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1485967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F1126C-4FEC-0D4B-BFD8-90949F37A0E0}" type="datetimeFigureOut">
              <a:rPr lang="en-US" smtClean="0"/>
              <a:t>11/22/23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1047175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F1126C-4FEC-0D4B-BFD8-90949F37A0E0}" type="datetimeFigureOut">
              <a:rPr lang="en-US" smtClean="0"/>
              <a:t>11/22/23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211343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F1126C-4FEC-0D4B-BFD8-90949F37A0E0}" type="datetimeFigureOut">
              <a:rPr lang="en-US" smtClean="0"/>
              <a:t>11/22/23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751191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F1126C-4FEC-0D4B-BFD8-90949F37A0E0}" type="datetimeFigureOut">
              <a:rPr lang="en-US" smtClean="0"/>
              <a:t>11/22/23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1086815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8F1126C-4FEC-0D4B-BFD8-90949F37A0E0}" type="datetimeFigureOut">
              <a:rPr lang="en-US" smtClean="0"/>
              <a:t>11/22/23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3246093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F1126C-4FEC-0D4B-BFD8-90949F37A0E0}" type="datetimeFigureOut">
              <a:rPr lang="en-US" smtClean="0"/>
              <a:t>11/22/23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3191363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38F1126C-4FEC-0D4B-BFD8-90949F37A0E0}" type="datetimeFigureOut">
              <a:rPr lang="en-US" smtClean="0"/>
              <a:t>11/22/23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64402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38F1126C-4FEC-0D4B-BFD8-90949F37A0E0}" type="datetimeFigureOut">
              <a:rPr lang="en-US" smtClean="0"/>
              <a:t>11/22/23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82515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F1126C-4FEC-0D4B-BFD8-90949F37A0E0}" type="datetimeFigureOut">
              <a:rPr lang="en-US" smtClean="0"/>
              <a:t>11/22/23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4055829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F1126C-4FEC-0D4B-BFD8-90949F37A0E0}" type="datetimeFigureOut">
              <a:rPr lang="en-US" smtClean="0"/>
              <a:t>11/22/23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0BA274-ECE1-3C49-B00C-1B13F9D1A5D2}" type="slidenum">
              <a:rPr lang="en-US" smtClean="0"/>
              <a:t>‹#›</a:t>
            </a:fld>
            <a:endParaRPr lang="en-US"/>
          </a:p>
        </p:txBody>
      </p:sp>
    </p:spTree>
    <p:extLst>
      <p:ext uri="{BB962C8B-B14F-4D97-AF65-F5344CB8AC3E}">
        <p14:creationId xmlns:p14="http://schemas.microsoft.com/office/powerpoint/2010/main" val="508014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38F1126C-4FEC-0D4B-BFD8-90949F37A0E0}" type="datetimeFigureOut">
              <a:rPr lang="en-US" smtClean="0"/>
              <a:t>11/22/23</a:t>
            </a:fld>
            <a:endParaRPr lang="en-US"/>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DD0BA274-ECE1-3C49-B00C-1B13F9D1A5D2}" type="slidenum">
              <a:rPr lang="en-US" smtClean="0"/>
              <a:t>‹#›</a:t>
            </a:fld>
            <a:endParaRPr lang="en-US"/>
          </a:p>
        </p:txBody>
      </p:sp>
    </p:spTree>
    <p:extLst>
      <p:ext uri="{BB962C8B-B14F-4D97-AF65-F5344CB8AC3E}">
        <p14:creationId xmlns:p14="http://schemas.microsoft.com/office/powerpoint/2010/main" val="26251598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jpg"/><Relationship Id="rId5" Type="http://schemas.openxmlformats.org/officeDocument/2006/relationships/image" Target="../media/image3.png"/><Relationship Id="rId10" Type="http://schemas.openxmlformats.org/officeDocument/2006/relationships/image" Target="../media/image8.jp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F9427BB-18F3-B147-1A0D-68E4197ED396}"/>
              </a:ext>
            </a:extLst>
          </p:cNvPr>
          <p:cNvSpPr/>
          <p:nvPr/>
        </p:nvSpPr>
        <p:spPr>
          <a:xfrm>
            <a:off x="7834452" y="1429931"/>
            <a:ext cx="13611355" cy="1015663"/>
          </a:xfrm>
          <a:prstGeom prst="rect">
            <a:avLst/>
          </a:prstGeom>
          <a:noFill/>
        </p:spPr>
        <p:txBody>
          <a:bodyPr wrap="none" lIns="91440" tIns="45720" rIns="91440" bIns="45720">
            <a:spAutoFit/>
          </a:bodyPr>
          <a:lstStyle/>
          <a:p>
            <a:pPr algn="ctr"/>
            <a:r>
              <a:rPr lang="en-GB" sz="6000" b="1" i="0" u="none" strike="noStrike" dirty="0">
                <a:solidFill>
                  <a:srgbClr val="0F0F0F"/>
                </a:solidFill>
                <a:effectLst/>
                <a:latin typeface="Söhne"/>
              </a:rPr>
              <a:t>Understanding Mental Health Across Ages</a:t>
            </a:r>
            <a:endParaRPr lang="en-GB" sz="6000" b="0" cap="none" spc="0" dirty="0">
              <a:ln w="0"/>
              <a:solidFill>
                <a:schemeClr val="tx1"/>
              </a:solidFill>
              <a:effectLst>
                <a:outerShdw blurRad="38100" dist="19050" dir="2700000" algn="tl" rotWithShape="0">
                  <a:schemeClr val="dk1">
                    <a:alpha val="40000"/>
                  </a:schemeClr>
                </a:outerShdw>
              </a:effectLst>
            </a:endParaRPr>
          </a:p>
        </p:txBody>
      </p:sp>
      <p:pic>
        <p:nvPicPr>
          <p:cNvPr id="1026" name="Picture 2" descr="Age at onset of mental disorders worldwide: large-scale meta-analysis of  192 epidemiological studies | Molecular Psychiatry">
            <a:extLst>
              <a:ext uri="{FF2B5EF4-FFF2-40B4-BE49-F238E27FC236}">
                <a16:creationId xmlns:a16="http://schemas.microsoft.com/office/drawing/2014/main" id="{6C901045-918B-6A9D-B8A7-2F2EDF54D1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880" y="2445594"/>
            <a:ext cx="13613860" cy="85032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65BA59EB-EE6F-4666-9B5B-CAC43FCB3FF4}"/>
              </a:ext>
            </a:extLst>
          </p:cNvPr>
          <p:cNvSpPr/>
          <p:nvPr/>
        </p:nvSpPr>
        <p:spPr>
          <a:xfrm>
            <a:off x="422600" y="11615193"/>
            <a:ext cx="724801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Children and adolescents</a:t>
            </a:r>
          </a:p>
        </p:txBody>
      </p:sp>
      <p:sp>
        <p:nvSpPr>
          <p:cNvPr id="13" name="TextBox 12">
            <a:extLst>
              <a:ext uri="{FF2B5EF4-FFF2-40B4-BE49-F238E27FC236}">
                <a16:creationId xmlns:a16="http://schemas.microsoft.com/office/drawing/2014/main" id="{D86A7CA3-3EBC-299F-A821-37C663CE93C8}"/>
              </a:ext>
            </a:extLst>
          </p:cNvPr>
          <p:cNvSpPr txBox="1"/>
          <p:nvPr/>
        </p:nvSpPr>
        <p:spPr>
          <a:xfrm>
            <a:off x="262184" y="12856585"/>
            <a:ext cx="7406558" cy="1569660"/>
          </a:xfrm>
          <a:prstGeom prst="rect">
            <a:avLst/>
          </a:prstGeom>
          <a:noFill/>
        </p:spPr>
        <p:txBody>
          <a:bodyPr wrap="square">
            <a:spAutoFit/>
          </a:bodyPr>
          <a:lstStyle/>
          <a:p>
            <a:pPr algn="ctr"/>
            <a:r>
              <a:rPr lang="en-GB" sz="3200" b="0" i="0" u="none" strike="noStrike" dirty="0">
                <a:solidFill>
                  <a:srgbClr val="0F0F0F"/>
                </a:solidFill>
                <a:effectLst/>
                <a:latin typeface="Söhne"/>
              </a:rPr>
              <a:t>-Children and adolescents often face unique mental health challenges as they navigate developmental milestones.. </a:t>
            </a:r>
            <a:endParaRPr lang="en-US" sz="3200" dirty="0"/>
          </a:p>
        </p:txBody>
      </p:sp>
      <p:pic>
        <p:nvPicPr>
          <p:cNvPr id="1028" name="Picture 4" descr="Mental Health – how are children and young people affected? | National  Statistical">
            <a:extLst>
              <a:ext uri="{FF2B5EF4-FFF2-40B4-BE49-F238E27FC236}">
                <a16:creationId xmlns:a16="http://schemas.microsoft.com/office/drawing/2014/main" id="{32C1CE13-9497-B54E-38AA-BF5A75840C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539" y="14840145"/>
            <a:ext cx="7370971" cy="495500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13CC7408-7593-5630-62E6-24A4D11AC8CA}"/>
              </a:ext>
            </a:extLst>
          </p:cNvPr>
          <p:cNvSpPr txBox="1"/>
          <p:nvPr/>
        </p:nvSpPr>
        <p:spPr>
          <a:xfrm>
            <a:off x="599601" y="20500231"/>
            <a:ext cx="7567448" cy="5016758"/>
          </a:xfrm>
          <a:prstGeom prst="rect">
            <a:avLst/>
          </a:prstGeom>
          <a:noFill/>
        </p:spPr>
        <p:txBody>
          <a:bodyPr wrap="square">
            <a:spAutoFit/>
          </a:bodyPr>
          <a:lstStyle/>
          <a:p>
            <a:pPr algn="ctr"/>
            <a:r>
              <a:rPr lang="en-GB" sz="3200" b="0" i="0" u="none" strike="noStrike" dirty="0">
                <a:solidFill>
                  <a:srgbClr val="0F0F0F"/>
                </a:solidFill>
                <a:effectLst/>
                <a:latin typeface="Söhne"/>
              </a:rPr>
              <a:t>-Treatment may include specific therapeutic approaches tailored for children, such as play therapy, art therapy, and cognitive- behavioural therapy adapted for young minds. </a:t>
            </a:r>
            <a:r>
              <a:rPr lang="en-GB" sz="3200" dirty="0">
                <a:solidFill>
                  <a:srgbClr val="0F0F0F"/>
                </a:solidFill>
                <a:latin typeface="Söhne"/>
              </a:rPr>
              <a:t>C</a:t>
            </a:r>
            <a:r>
              <a:rPr lang="en-GB" sz="3200" b="0" i="0" u="none" strike="noStrike" dirty="0">
                <a:solidFill>
                  <a:srgbClr val="0F0F0F"/>
                </a:solidFill>
                <a:effectLst/>
                <a:latin typeface="Söhne"/>
              </a:rPr>
              <a:t>ommunity-based initiatives like school counselling programs, youth clubs, and support groups for parents. Illustrate the positive impact of community engagement on the mental well-being of children and adolescents.</a:t>
            </a:r>
            <a:endParaRPr lang="en-US" sz="3200" dirty="0"/>
          </a:p>
        </p:txBody>
      </p:sp>
      <p:sp>
        <p:nvSpPr>
          <p:cNvPr id="17" name="Rectangle 16">
            <a:extLst>
              <a:ext uri="{FF2B5EF4-FFF2-40B4-BE49-F238E27FC236}">
                <a16:creationId xmlns:a16="http://schemas.microsoft.com/office/drawing/2014/main" id="{FF391C27-4D7F-135A-41DE-CD099B64879C}"/>
              </a:ext>
            </a:extLst>
          </p:cNvPr>
          <p:cNvSpPr/>
          <p:nvPr/>
        </p:nvSpPr>
        <p:spPr>
          <a:xfrm>
            <a:off x="10714505" y="11661359"/>
            <a:ext cx="3925625"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Young adults </a:t>
            </a:r>
          </a:p>
        </p:txBody>
      </p:sp>
      <p:sp>
        <p:nvSpPr>
          <p:cNvPr id="19" name="TextBox 18">
            <a:extLst>
              <a:ext uri="{FF2B5EF4-FFF2-40B4-BE49-F238E27FC236}">
                <a16:creationId xmlns:a16="http://schemas.microsoft.com/office/drawing/2014/main" id="{977A0CD2-C34D-142A-90F3-D94E635655C4}"/>
              </a:ext>
            </a:extLst>
          </p:cNvPr>
          <p:cNvSpPr txBox="1"/>
          <p:nvPr/>
        </p:nvSpPr>
        <p:spPr>
          <a:xfrm>
            <a:off x="9164976" y="12998422"/>
            <a:ext cx="7024682" cy="2123658"/>
          </a:xfrm>
          <a:prstGeom prst="rect">
            <a:avLst/>
          </a:prstGeom>
          <a:noFill/>
        </p:spPr>
        <p:txBody>
          <a:bodyPr wrap="square">
            <a:spAutoFit/>
          </a:bodyPr>
          <a:lstStyle/>
          <a:p>
            <a:pPr algn="ctr"/>
            <a:r>
              <a:rPr lang="en-GB" sz="3200" b="0" i="0" u="none" strike="noStrike" dirty="0">
                <a:solidFill>
                  <a:srgbClr val="0F0F0F"/>
                </a:solidFill>
                <a:effectLst/>
                <a:latin typeface="Söhne"/>
              </a:rPr>
              <a:t>-Young adulthood is a period marked by transitions, academic pressures, and identity exploration, contributing to a unique set of mental health challenges. </a:t>
            </a:r>
            <a:endParaRPr lang="en-US" sz="3200" dirty="0"/>
          </a:p>
        </p:txBody>
      </p:sp>
      <p:sp>
        <p:nvSpPr>
          <p:cNvPr id="21" name="TextBox 20">
            <a:extLst>
              <a:ext uri="{FF2B5EF4-FFF2-40B4-BE49-F238E27FC236}">
                <a16:creationId xmlns:a16="http://schemas.microsoft.com/office/drawing/2014/main" id="{871A7D16-5C5F-DB96-65C8-362AAC282B47}"/>
              </a:ext>
            </a:extLst>
          </p:cNvPr>
          <p:cNvSpPr txBox="1"/>
          <p:nvPr/>
        </p:nvSpPr>
        <p:spPr>
          <a:xfrm>
            <a:off x="9224080" y="20890047"/>
            <a:ext cx="7567448" cy="4832092"/>
          </a:xfrm>
          <a:prstGeom prst="rect">
            <a:avLst/>
          </a:prstGeom>
          <a:noFill/>
        </p:spPr>
        <p:txBody>
          <a:bodyPr wrap="square">
            <a:spAutoFit/>
          </a:bodyPr>
          <a:lstStyle/>
          <a:p>
            <a:pPr algn="ctr"/>
            <a:r>
              <a:rPr lang="en-GB" sz="2800" b="0" i="0" u="none" strike="noStrike" dirty="0">
                <a:solidFill>
                  <a:srgbClr val="0F0F0F"/>
                </a:solidFill>
                <a:effectLst/>
                <a:latin typeface="Söhne"/>
              </a:rPr>
              <a:t>-There are various mental health resources available for young adults, including university counselling services, therapy options, and online mental health platforms. </a:t>
            </a:r>
          </a:p>
          <a:p>
            <a:pPr algn="ctr"/>
            <a:r>
              <a:rPr lang="en-GB" sz="2800" dirty="0">
                <a:solidFill>
                  <a:srgbClr val="0F0F0F"/>
                </a:solidFill>
                <a:latin typeface="Söhne"/>
              </a:rPr>
              <a:t>-</a:t>
            </a:r>
            <a:r>
              <a:rPr lang="en-GB" sz="2800" b="0" i="0" u="none" strike="noStrike" dirty="0">
                <a:solidFill>
                  <a:srgbClr val="0F0F0F"/>
                </a:solidFill>
                <a:effectLst/>
                <a:latin typeface="Söhne"/>
              </a:rPr>
              <a:t>Young adults benefit from a combination of professional mental health services, peer support networks, and educational institutions promoting mental well-being. Community initiatives within educational institutions, such as mental health awareness campaigns, stress management workshops, and peer-led support groups.</a:t>
            </a:r>
            <a:endParaRPr lang="en-US" sz="2800" dirty="0"/>
          </a:p>
        </p:txBody>
      </p:sp>
      <p:pic>
        <p:nvPicPr>
          <p:cNvPr id="1030" name="Picture 6" descr="News - Mental illnesses among youth often ignored,...">
            <a:extLst>
              <a:ext uri="{FF2B5EF4-FFF2-40B4-BE49-F238E27FC236}">
                <a16:creationId xmlns:a16="http://schemas.microsoft.com/office/drawing/2014/main" id="{48F62522-18EF-86FC-92E8-11F950A1A8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76615" y="15782318"/>
            <a:ext cx="6963911" cy="4478483"/>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BC1C81F7-2F16-CD60-B6B1-34ABAC30DB5A}"/>
              </a:ext>
            </a:extLst>
          </p:cNvPr>
          <p:cNvSpPr/>
          <p:nvPr/>
        </p:nvSpPr>
        <p:spPr>
          <a:xfrm>
            <a:off x="20340045" y="11723653"/>
            <a:ext cx="3531737" cy="923330"/>
          </a:xfrm>
          <a:prstGeom prst="rect">
            <a:avLst/>
          </a:prstGeom>
          <a:noFill/>
        </p:spPr>
        <p:txBody>
          <a:bodyPr wrap="none" lIns="91440" tIns="45720" rIns="91440" bIns="45720">
            <a:spAutoFit/>
          </a:bodyPr>
          <a:lstStyle/>
          <a:p>
            <a:pPr algn="ctr"/>
            <a:r>
              <a:rPr lang="en-GB" sz="4800" b="0" cap="none" spc="0" dirty="0">
                <a:ln w="0"/>
                <a:solidFill>
                  <a:schemeClr val="tx1"/>
                </a:solidFill>
                <a:effectLst>
                  <a:outerShdw blurRad="38100" dist="19050" dir="2700000" algn="tl" rotWithShape="0">
                    <a:schemeClr val="dk1">
                      <a:alpha val="40000"/>
                    </a:schemeClr>
                  </a:outerShdw>
                </a:effectLst>
              </a:rPr>
              <a:t>Adults </a:t>
            </a:r>
            <a:r>
              <a:rPr lang="en-GB" sz="5400" b="0" cap="none" spc="0" dirty="0">
                <a:ln w="0"/>
                <a:solidFill>
                  <a:schemeClr val="tx1"/>
                </a:solidFill>
                <a:effectLst>
                  <a:outerShdw blurRad="38100" dist="19050" dir="2700000" algn="tl" rotWithShape="0">
                    <a:schemeClr val="dk1">
                      <a:alpha val="40000"/>
                    </a:schemeClr>
                  </a:outerShdw>
                </a:effectLst>
              </a:rPr>
              <a:t>25-30</a:t>
            </a:r>
            <a:endParaRPr lang="en-GB" sz="4800" b="0" cap="none" spc="0" dirty="0">
              <a:ln w="0"/>
              <a:solidFill>
                <a:schemeClr val="tx1"/>
              </a:solidFill>
              <a:effectLst>
                <a:outerShdw blurRad="38100" dist="19050" dir="2700000" algn="tl" rotWithShape="0">
                  <a:schemeClr val="dk1">
                    <a:alpha val="40000"/>
                  </a:schemeClr>
                </a:outerShdw>
              </a:effectLst>
            </a:endParaRPr>
          </a:p>
        </p:txBody>
      </p:sp>
      <p:sp>
        <p:nvSpPr>
          <p:cNvPr id="24" name="TextBox 23">
            <a:extLst>
              <a:ext uri="{FF2B5EF4-FFF2-40B4-BE49-F238E27FC236}">
                <a16:creationId xmlns:a16="http://schemas.microsoft.com/office/drawing/2014/main" id="{6A56C29A-CBF6-32A8-20D6-10D2A29F7ECB}"/>
              </a:ext>
            </a:extLst>
          </p:cNvPr>
          <p:cNvSpPr txBox="1"/>
          <p:nvPr/>
        </p:nvSpPr>
        <p:spPr>
          <a:xfrm>
            <a:off x="18491959" y="12856585"/>
            <a:ext cx="6902648" cy="9941183"/>
          </a:xfrm>
          <a:prstGeom prst="rect">
            <a:avLst/>
          </a:prstGeom>
          <a:noFill/>
        </p:spPr>
        <p:txBody>
          <a:bodyPr wrap="square">
            <a:spAutoFit/>
          </a:bodyPr>
          <a:lstStyle/>
          <a:p>
            <a:pPr algn="ctr"/>
            <a:r>
              <a:rPr lang="en-GB" sz="3200" b="0" i="0" u="none" strike="noStrike" dirty="0">
                <a:solidFill>
                  <a:srgbClr val="0F0F0F"/>
                </a:solidFill>
                <a:effectLst/>
                <a:latin typeface="Söhne"/>
              </a:rPr>
              <a:t>-The adult population, aged 25 to 50, faces a myriad of stressors contributing to mental health challenges. Approximately </a:t>
            </a:r>
            <a:r>
              <a:rPr lang="en-GB" sz="3200" dirty="0">
                <a:solidFill>
                  <a:srgbClr val="0F0F0F"/>
                </a:solidFill>
                <a:latin typeface="Söhne"/>
              </a:rPr>
              <a:t>74%</a:t>
            </a:r>
            <a:r>
              <a:rPr lang="en-GB" sz="3200" b="0" i="0" u="none" strike="noStrike" dirty="0">
                <a:solidFill>
                  <a:srgbClr val="0F0F0F"/>
                </a:solidFill>
                <a:effectLst/>
                <a:latin typeface="Söhne"/>
              </a:rPr>
              <a:t> of adults in this age group experience issues such as stress, anxiety, and mood disorders.</a:t>
            </a:r>
          </a:p>
          <a:p>
            <a:pPr algn="ctr"/>
            <a:endParaRPr lang="en-GB" sz="2800" dirty="0">
              <a:solidFill>
                <a:srgbClr val="0F0F0F"/>
              </a:solidFill>
              <a:latin typeface="Söhne"/>
            </a:endParaRPr>
          </a:p>
          <a:p>
            <a:pPr algn="ctr"/>
            <a:endParaRPr lang="en-GB" sz="2800" b="0" i="0" u="none" strike="noStrike" dirty="0">
              <a:solidFill>
                <a:srgbClr val="0F0F0F"/>
              </a:solidFill>
              <a:effectLst/>
              <a:latin typeface="Söhne"/>
            </a:endParaRPr>
          </a:p>
          <a:p>
            <a:pPr algn="ctr"/>
            <a:endParaRPr lang="en-GB" sz="2800" dirty="0">
              <a:solidFill>
                <a:srgbClr val="0F0F0F"/>
              </a:solidFill>
              <a:latin typeface="Söhne"/>
            </a:endParaRPr>
          </a:p>
          <a:p>
            <a:pPr algn="ctr"/>
            <a:endParaRPr lang="en-GB" sz="2800" b="0" i="0" u="none" strike="noStrike" dirty="0">
              <a:solidFill>
                <a:srgbClr val="0F0F0F"/>
              </a:solidFill>
              <a:effectLst/>
              <a:latin typeface="Söhne"/>
            </a:endParaRPr>
          </a:p>
          <a:p>
            <a:pPr algn="ctr"/>
            <a:endParaRPr lang="en-GB" sz="2800" dirty="0">
              <a:solidFill>
                <a:srgbClr val="0F0F0F"/>
              </a:solidFill>
              <a:latin typeface="Söhne"/>
            </a:endParaRPr>
          </a:p>
          <a:p>
            <a:pPr algn="ctr"/>
            <a:endParaRPr lang="en-GB" sz="2800" b="0" i="0" u="none" strike="noStrike" dirty="0">
              <a:solidFill>
                <a:srgbClr val="0F0F0F"/>
              </a:solidFill>
              <a:effectLst/>
              <a:latin typeface="Söhne"/>
            </a:endParaRPr>
          </a:p>
          <a:p>
            <a:pPr algn="ctr"/>
            <a:endParaRPr lang="en-GB" sz="2800" b="0" i="0" u="none" strike="noStrike" dirty="0">
              <a:solidFill>
                <a:srgbClr val="0F0F0F"/>
              </a:solidFill>
              <a:effectLst/>
              <a:latin typeface="Söhne"/>
            </a:endParaRPr>
          </a:p>
          <a:p>
            <a:pPr algn="ctr"/>
            <a:endParaRPr lang="en-GB" sz="2800" dirty="0">
              <a:solidFill>
                <a:srgbClr val="0F0F0F"/>
              </a:solidFill>
              <a:latin typeface="Söhne"/>
            </a:endParaRPr>
          </a:p>
          <a:p>
            <a:pPr algn="ctr"/>
            <a:endParaRPr lang="en-GB" sz="2800" dirty="0">
              <a:solidFill>
                <a:srgbClr val="0F0F0F"/>
              </a:solidFill>
              <a:latin typeface="Söhne"/>
            </a:endParaRPr>
          </a:p>
          <a:p>
            <a:pPr algn="ctr"/>
            <a:endParaRPr lang="en-GB" sz="2800" dirty="0">
              <a:solidFill>
                <a:srgbClr val="0F0F0F"/>
              </a:solidFill>
              <a:latin typeface="Söhne"/>
            </a:endParaRPr>
          </a:p>
          <a:p>
            <a:pPr algn="ctr"/>
            <a:r>
              <a:rPr lang="en-GB" sz="2800" dirty="0">
                <a:solidFill>
                  <a:srgbClr val="0F0F0F"/>
                </a:solidFill>
                <a:latin typeface="Söhne"/>
              </a:rPr>
              <a:t>-</a:t>
            </a:r>
            <a:r>
              <a:rPr lang="en-GB" sz="2800" b="0" i="0" u="none" strike="noStrike" dirty="0">
                <a:solidFill>
                  <a:srgbClr val="0F0F0F"/>
                </a:solidFill>
                <a:effectLst/>
                <a:latin typeface="Söhne"/>
              </a:rPr>
              <a:t>Effective management of mental health in this age group involves targeted approaches. therapeutic interventions like counselling and cognitive- behavioural therapy, along with stress management strategies such as mindfulness and relaxation techniques.</a:t>
            </a:r>
            <a:endParaRPr lang="en-US" sz="2800" dirty="0"/>
          </a:p>
        </p:txBody>
      </p:sp>
      <p:pic>
        <p:nvPicPr>
          <p:cNvPr id="1032" name="Picture 8" descr="What Is Therapeutic Intervention in Psychology? | HealthyPlace">
            <a:extLst>
              <a:ext uri="{FF2B5EF4-FFF2-40B4-BE49-F238E27FC236}">
                <a16:creationId xmlns:a16="http://schemas.microsoft.com/office/drawing/2014/main" id="{48C7AC23-E95B-4F18-025F-4426B999606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755727" y="16090176"/>
            <a:ext cx="6563894" cy="347400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D525E272-B44C-BB96-7789-37A594BB0174}"/>
              </a:ext>
            </a:extLst>
          </p:cNvPr>
          <p:cNvSpPr txBox="1"/>
          <p:nvPr/>
        </p:nvSpPr>
        <p:spPr>
          <a:xfrm>
            <a:off x="18969925" y="23177904"/>
            <a:ext cx="5946716" cy="3108543"/>
          </a:xfrm>
          <a:prstGeom prst="rect">
            <a:avLst/>
          </a:prstGeom>
          <a:noFill/>
        </p:spPr>
        <p:txBody>
          <a:bodyPr wrap="square">
            <a:spAutoFit/>
          </a:bodyPr>
          <a:lstStyle/>
          <a:p>
            <a:pPr algn="ctr"/>
            <a:r>
              <a:rPr lang="en-GB" sz="2800" b="0" i="0" u="none" strike="noStrike" dirty="0">
                <a:solidFill>
                  <a:srgbClr val="0F0F0F"/>
                </a:solidFill>
                <a:effectLst/>
                <a:latin typeface="Söhne"/>
              </a:rPr>
              <a:t>The mental well-being of adults (25-50) is positively influenced by a combination of individual therapeutic interventions, stress management strategies, and active engagement with workplace and community support systems.</a:t>
            </a:r>
            <a:endParaRPr lang="en-US" sz="2800" dirty="0"/>
          </a:p>
        </p:txBody>
      </p:sp>
      <p:sp>
        <p:nvSpPr>
          <p:cNvPr id="27" name="Rectangle 26">
            <a:extLst>
              <a:ext uri="{FF2B5EF4-FFF2-40B4-BE49-F238E27FC236}">
                <a16:creationId xmlns:a16="http://schemas.microsoft.com/office/drawing/2014/main" id="{4578A779-BE92-2A1E-1A4F-3CB8C3109A00}"/>
              </a:ext>
            </a:extLst>
          </p:cNvPr>
          <p:cNvSpPr/>
          <p:nvPr/>
        </p:nvSpPr>
        <p:spPr>
          <a:xfrm>
            <a:off x="748446" y="26286447"/>
            <a:ext cx="7064434" cy="923330"/>
          </a:xfrm>
          <a:prstGeom prst="rect">
            <a:avLst/>
          </a:prstGeom>
          <a:noFill/>
        </p:spPr>
        <p:txBody>
          <a:bodyPr wrap="none" lIns="91440" tIns="45720" rIns="91440" bIns="45720">
            <a:spAutoFit/>
          </a:bodyPr>
          <a:lstStyle/>
          <a:p>
            <a:pPr algn="ctr"/>
            <a:r>
              <a:rPr lang="en-GB" sz="4800" b="0" cap="none" spc="0" dirty="0">
                <a:ln w="0"/>
                <a:solidFill>
                  <a:schemeClr val="tx1"/>
                </a:solidFill>
                <a:effectLst>
                  <a:outerShdw blurRad="38100" dist="19050" dir="2700000" algn="tl" rotWithShape="0">
                    <a:schemeClr val="dk1">
                      <a:alpha val="40000"/>
                    </a:schemeClr>
                  </a:outerShdw>
                </a:effectLst>
              </a:rPr>
              <a:t>Middle-aged </a:t>
            </a:r>
            <a:r>
              <a:rPr lang="en-GB" sz="5400" b="0" cap="none" spc="0" dirty="0">
                <a:ln w="0"/>
                <a:solidFill>
                  <a:schemeClr val="tx1"/>
                </a:solidFill>
                <a:effectLst>
                  <a:outerShdw blurRad="38100" dist="19050" dir="2700000" algn="tl" rotWithShape="0">
                    <a:schemeClr val="dk1">
                      <a:alpha val="40000"/>
                    </a:schemeClr>
                  </a:outerShdw>
                </a:effectLst>
              </a:rPr>
              <a:t>adults</a:t>
            </a:r>
            <a:r>
              <a:rPr lang="en-GB" sz="4800" b="0" cap="none" spc="0" dirty="0">
                <a:ln w="0"/>
                <a:solidFill>
                  <a:schemeClr val="tx1"/>
                </a:solidFill>
                <a:effectLst>
                  <a:outerShdw blurRad="38100" dist="19050" dir="2700000" algn="tl" rotWithShape="0">
                    <a:schemeClr val="dk1">
                      <a:alpha val="40000"/>
                    </a:schemeClr>
                  </a:outerShdw>
                </a:effectLst>
              </a:rPr>
              <a:t> 50 -65 </a:t>
            </a:r>
          </a:p>
        </p:txBody>
      </p:sp>
      <p:sp>
        <p:nvSpPr>
          <p:cNvPr id="29" name="TextBox 28">
            <a:extLst>
              <a:ext uri="{FF2B5EF4-FFF2-40B4-BE49-F238E27FC236}">
                <a16:creationId xmlns:a16="http://schemas.microsoft.com/office/drawing/2014/main" id="{3379916D-80E6-4288-5E43-B603C25D29CE}"/>
              </a:ext>
            </a:extLst>
          </p:cNvPr>
          <p:cNvSpPr txBox="1"/>
          <p:nvPr/>
        </p:nvSpPr>
        <p:spPr>
          <a:xfrm>
            <a:off x="1041592" y="27302275"/>
            <a:ext cx="6566452" cy="2062103"/>
          </a:xfrm>
          <a:prstGeom prst="rect">
            <a:avLst/>
          </a:prstGeom>
          <a:noFill/>
        </p:spPr>
        <p:txBody>
          <a:bodyPr wrap="square">
            <a:spAutoFit/>
          </a:bodyPr>
          <a:lstStyle/>
          <a:p>
            <a:pPr algn="ctr"/>
            <a:r>
              <a:rPr lang="en-GB" sz="3200" dirty="0">
                <a:solidFill>
                  <a:srgbClr val="0F0F0F"/>
                </a:solidFill>
                <a:latin typeface="Söhne"/>
              </a:rPr>
              <a:t>In</a:t>
            </a:r>
            <a:r>
              <a:rPr lang="en-GB" sz="3200" b="0" i="0" u="none" strike="noStrike" dirty="0">
                <a:solidFill>
                  <a:srgbClr val="0F0F0F"/>
                </a:solidFill>
                <a:effectLst/>
                <a:latin typeface="Söhne"/>
              </a:rPr>
              <a:t>dividuals, between the ages of 50 and 65, encounter unique mental health challenges as they navigate the complexities of this life stage.</a:t>
            </a:r>
            <a:endParaRPr lang="en-US" sz="3200" dirty="0"/>
          </a:p>
        </p:txBody>
      </p:sp>
      <p:sp>
        <p:nvSpPr>
          <p:cNvPr id="31" name="TextBox 30">
            <a:extLst>
              <a:ext uri="{FF2B5EF4-FFF2-40B4-BE49-F238E27FC236}">
                <a16:creationId xmlns:a16="http://schemas.microsoft.com/office/drawing/2014/main" id="{5F9231C6-73D7-17AC-326E-6AB1F70E3C8E}"/>
              </a:ext>
            </a:extLst>
          </p:cNvPr>
          <p:cNvSpPr txBox="1"/>
          <p:nvPr/>
        </p:nvSpPr>
        <p:spPr>
          <a:xfrm>
            <a:off x="695226" y="29311072"/>
            <a:ext cx="7567447" cy="8525411"/>
          </a:xfrm>
          <a:prstGeom prst="rect">
            <a:avLst/>
          </a:prstGeom>
          <a:noFill/>
        </p:spPr>
        <p:txBody>
          <a:bodyPr wrap="square">
            <a:spAutoFit/>
          </a:bodyPr>
          <a:lstStyle/>
          <a:p>
            <a:pPr algn="ctr"/>
            <a:r>
              <a:rPr lang="en-US" sz="3200" dirty="0"/>
              <a:t>Therapeutic interventions tailored for middle-aged individuals include counselling, mindfulness practices, and midlife support programs. Addressing the specific stressors associated with this age group is crucial for effective mental health management.</a:t>
            </a:r>
          </a:p>
          <a:p>
            <a:pPr algn="ctr"/>
            <a:endParaRPr lang="en-US" sz="2800" dirty="0"/>
          </a:p>
          <a:p>
            <a:pPr algn="ctr"/>
            <a:endParaRPr lang="en-US" sz="2800" dirty="0"/>
          </a:p>
          <a:p>
            <a:pPr algn="ctr"/>
            <a:endParaRPr lang="en-US" sz="2800" dirty="0"/>
          </a:p>
          <a:p>
            <a:pPr algn="ctr"/>
            <a:endParaRPr lang="en-US" sz="2800" dirty="0"/>
          </a:p>
          <a:p>
            <a:pPr algn="ctr"/>
            <a:endParaRPr lang="en-US" sz="2800" dirty="0"/>
          </a:p>
          <a:p>
            <a:pPr algn="ctr"/>
            <a:endParaRPr lang="en-US" sz="2800" dirty="0"/>
          </a:p>
          <a:p>
            <a:pPr algn="ctr"/>
            <a:endParaRPr lang="en-US" sz="2800" dirty="0"/>
          </a:p>
          <a:p>
            <a:pPr algn="ctr"/>
            <a:r>
              <a:rPr lang="en-GB" sz="3200" b="0" i="0" u="none" strike="noStrike" dirty="0">
                <a:solidFill>
                  <a:srgbClr val="0F0F0F"/>
                </a:solidFill>
                <a:effectLst/>
                <a:latin typeface="Söhne"/>
              </a:rPr>
              <a:t>Middle-aged adults benefit from a comprehensive approach that includes therapeutic interventions, mindfulness practices, and active engagement in community programs. </a:t>
            </a:r>
            <a:endParaRPr lang="en-US" sz="3200" dirty="0"/>
          </a:p>
        </p:txBody>
      </p:sp>
      <p:sp>
        <p:nvSpPr>
          <p:cNvPr id="32" name="Rectangle 31">
            <a:extLst>
              <a:ext uri="{FF2B5EF4-FFF2-40B4-BE49-F238E27FC236}">
                <a16:creationId xmlns:a16="http://schemas.microsoft.com/office/drawing/2014/main" id="{A6600065-9DBD-668C-0046-3CE79066E5C4}"/>
              </a:ext>
            </a:extLst>
          </p:cNvPr>
          <p:cNvSpPr/>
          <p:nvPr/>
        </p:nvSpPr>
        <p:spPr>
          <a:xfrm>
            <a:off x="10807671" y="26124554"/>
            <a:ext cx="3818033"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Seniors</a:t>
            </a:r>
            <a:r>
              <a:rPr lang="en-GB" sz="4800" dirty="0">
                <a:ln w="0"/>
                <a:effectLst>
                  <a:outerShdw blurRad="38100" dist="19050" dir="2700000" algn="tl" rotWithShape="0">
                    <a:schemeClr val="dk1">
                      <a:alpha val="40000"/>
                    </a:schemeClr>
                  </a:outerShdw>
                </a:effectLst>
              </a:rPr>
              <a:t>  (65+)</a:t>
            </a:r>
            <a:endParaRPr lang="en-GB" sz="4800" b="0" cap="none" spc="0" dirty="0">
              <a:ln w="0"/>
              <a:solidFill>
                <a:schemeClr val="tx1"/>
              </a:solidFill>
              <a:effectLst>
                <a:outerShdw blurRad="38100" dist="19050" dir="2700000" algn="tl" rotWithShape="0">
                  <a:schemeClr val="dk1">
                    <a:alpha val="40000"/>
                  </a:schemeClr>
                </a:outerShdw>
              </a:effectLst>
            </a:endParaRPr>
          </a:p>
        </p:txBody>
      </p:sp>
      <p:sp>
        <p:nvSpPr>
          <p:cNvPr id="33" name="TextBox 32">
            <a:extLst>
              <a:ext uri="{FF2B5EF4-FFF2-40B4-BE49-F238E27FC236}">
                <a16:creationId xmlns:a16="http://schemas.microsoft.com/office/drawing/2014/main" id="{03CC38B1-E83B-5282-0981-B12822FCED21}"/>
              </a:ext>
            </a:extLst>
          </p:cNvPr>
          <p:cNvSpPr txBox="1"/>
          <p:nvPr/>
        </p:nvSpPr>
        <p:spPr>
          <a:xfrm>
            <a:off x="9537581" y="27104810"/>
            <a:ext cx="6862378" cy="7971413"/>
          </a:xfrm>
          <a:prstGeom prst="rect">
            <a:avLst/>
          </a:prstGeom>
          <a:noFill/>
        </p:spPr>
        <p:txBody>
          <a:bodyPr wrap="square" rtlCol="0">
            <a:spAutoFit/>
          </a:bodyPr>
          <a:lstStyle/>
          <a:p>
            <a:pPr algn="ctr"/>
            <a:r>
              <a:rPr lang="en-US" sz="3200" dirty="0"/>
              <a:t>Seniors, aged 65 and above, face distinct mental health challenges, including factors such as isolation, cognitive decline, and the impact of aging.</a:t>
            </a:r>
          </a:p>
          <a:p>
            <a:pPr algn="ctr"/>
            <a:r>
              <a:rPr lang="en-GB" sz="3200" b="0" i="0" u="none" strike="noStrike" dirty="0">
                <a:solidFill>
                  <a:srgbClr val="0F0F0F"/>
                </a:solidFill>
                <a:effectLst/>
                <a:latin typeface="Söhne"/>
              </a:rPr>
              <a:t>Tailored interventions for seniors include geriatric mental health programs, memory enhancement activities, and support for managing age-related cognitive changes</a:t>
            </a:r>
            <a:endParaRPr lang="en-US" sz="3200" b="0" i="0" u="none" strike="noStrike" dirty="0">
              <a:solidFill>
                <a:srgbClr val="0F0F0F"/>
              </a:solidFill>
              <a:effectLst/>
              <a:latin typeface="Söhne"/>
            </a:endParaRPr>
          </a:p>
          <a:p>
            <a:pPr algn="ctr"/>
            <a:endParaRPr lang="en-US" sz="3200" dirty="0">
              <a:solidFill>
                <a:srgbClr val="0F0F0F"/>
              </a:solidFill>
              <a:latin typeface="Söhne"/>
            </a:endParaRPr>
          </a:p>
          <a:p>
            <a:pPr algn="ctr"/>
            <a:r>
              <a:rPr lang="en-GB" sz="3200" b="0" i="0" u="none" strike="noStrike" dirty="0">
                <a:solidFill>
                  <a:srgbClr val="0F0F0F"/>
                </a:solidFill>
                <a:effectLst/>
                <a:latin typeface="Söhne"/>
              </a:rPr>
              <a:t>Seniors benefit greatly from a combination of specialised therapeutic interventions, memory-enhancement activities, and active participation in community initiatives. </a:t>
            </a:r>
            <a:endParaRPr lang="en-US" sz="3200" dirty="0"/>
          </a:p>
        </p:txBody>
      </p:sp>
      <p:pic>
        <p:nvPicPr>
          <p:cNvPr id="1034" name="Picture 10" descr="Mental Health Among Older Adults Before and During the COVID-19 Pandemic |  National Poll on Healthy Aging">
            <a:extLst>
              <a:ext uri="{FF2B5EF4-FFF2-40B4-BE49-F238E27FC236}">
                <a16:creationId xmlns:a16="http://schemas.microsoft.com/office/drawing/2014/main" id="{2839E509-1C07-B651-A759-FAD3015C74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13951" y="32601497"/>
            <a:ext cx="5333424" cy="23148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uffering in Silence: Two-Thirds of Older Adults Say They Won't Treat Their  Depression | GeneSight">
            <a:extLst>
              <a:ext uri="{FF2B5EF4-FFF2-40B4-BE49-F238E27FC236}">
                <a16:creationId xmlns:a16="http://schemas.microsoft.com/office/drawing/2014/main" id="{628DED6C-32F4-7579-23DA-F544D8EF22C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674867" y="26124553"/>
            <a:ext cx="9075587" cy="8500683"/>
          </a:xfrm>
          <a:prstGeom prst="rect">
            <a:avLst/>
          </a:prstGeom>
          <a:noFill/>
          <a:extLst>
            <a:ext uri="{909E8E84-426E-40DD-AFC4-6F175D3DCCD1}">
              <a14:hiddenFill xmlns:a14="http://schemas.microsoft.com/office/drawing/2010/main">
                <a:solidFill>
                  <a:srgbClr val="FFFFFF"/>
                </a:solidFill>
              </a14:hiddenFill>
            </a:ext>
          </a:extLst>
        </p:spPr>
      </p:pic>
      <p:sp>
        <p:nvSpPr>
          <p:cNvPr id="35" name="TextBox 34">
            <a:extLst>
              <a:ext uri="{FF2B5EF4-FFF2-40B4-BE49-F238E27FC236}">
                <a16:creationId xmlns:a16="http://schemas.microsoft.com/office/drawing/2014/main" id="{3848ED4C-A0E8-EC36-48CB-5D23FDF23FDC}"/>
              </a:ext>
            </a:extLst>
          </p:cNvPr>
          <p:cNvSpPr txBox="1"/>
          <p:nvPr/>
        </p:nvSpPr>
        <p:spPr>
          <a:xfrm>
            <a:off x="8330826" y="35133150"/>
            <a:ext cx="21573441" cy="8032968"/>
          </a:xfrm>
          <a:prstGeom prst="rect">
            <a:avLst/>
          </a:prstGeom>
          <a:noFill/>
        </p:spPr>
        <p:txBody>
          <a:bodyPr wrap="square">
            <a:spAutoFit/>
          </a:bodyPr>
          <a:lstStyle/>
          <a:p>
            <a:pPr algn="l"/>
            <a:r>
              <a:rPr lang="en-GB" sz="3200" b="0" i="0" u="none" strike="noStrike" dirty="0">
                <a:effectLst/>
                <a:latin typeface="Söhne"/>
              </a:rPr>
              <a:t>In unveiling the diverse landscapes of mental health across age groups, our exploration underscores the nuanced nature of mental well-being. From the formative years of childhood to the golden years of seniors, each stage of life presents unique challenges and opportunities for intervention.</a:t>
            </a:r>
          </a:p>
          <a:p>
            <a:pPr algn="l"/>
            <a:endParaRPr lang="en-GB" sz="3200" b="0" i="0" u="none" strike="noStrike" dirty="0">
              <a:effectLst/>
              <a:latin typeface="Söhne"/>
            </a:endParaRPr>
          </a:p>
          <a:p>
            <a:pPr algn="l"/>
            <a:r>
              <a:rPr lang="en-GB" sz="3200" b="0" i="0" u="none" strike="noStrike" dirty="0">
                <a:effectLst/>
                <a:latin typeface="Söhne"/>
              </a:rPr>
              <a:t>The prevalence of mental health issues demands a multifaceted response, blending targeted therapeutic interventions with the power of community support. Early interventions for children and adolescents, the fusion of professional services and peer support for young adults, workplace and community programs for adults, tailored approaches for middle-aged individuals, and specialised care for seniors collectively form a tapestry of comprehensive mental health support.</a:t>
            </a:r>
          </a:p>
          <a:p>
            <a:pPr algn="l"/>
            <a:endParaRPr lang="en-GB" sz="3200" b="0" i="0" u="none" strike="noStrike" dirty="0">
              <a:effectLst/>
              <a:latin typeface="Söhne"/>
            </a:endParaRPr>
          </a:p>
          <a:p>
            <a:pPr algn="l"/>
            <a:r>
              <a:rPr lang="en-GB" sz="3200" b="0" i="0" u="none" strike="noStrike" dirty="0">
                <a:effectLst/>
                <a:latin typeface="Söhne"/>
              </a:rPr>
              <a:t>As we navigate the complexities of mental health, let this exploration serve as a catalyst for increased awareness, understanding, and stigmatisation. By fostering a culture that embraces both individual and community-based approaches, we pave the way for a society where mental well-being is prioritised at every stage of life.</a:t>
            </a:r>
          </a:p>
          <a:p>
            <a:pPr algn="l"/>
            <a:endParaRPr lang="en-GB" sz="3200" b="0" i="0" u="none" strike="noStrike" dirty="0">
              <a:effectLst/>
              <a:latin typeface="Söhne"/>
            </a:endParaRPr>
          </a:p>
          <a:p>
            <a:pPr algn="l"/>
            <a:r>
              <a:rPr lang="en-GB" sz="3200" b="0" i="0" u="none" strike="noStrike" dirty="0">
                <a:effectLst/>
                <a:latin typeface="Söhne"/>
              </a:rPr>
              <a:t>Together, let us advocate for holistic mental health support, breaking barriers, and building a community that champions the mental health of all its members.</a:t>
            </a:r>
          </a:p>
          <a:p>
            <a:br>
              <a:rPr lang="en-GB" dirty="0"/>
            </a:br>
            <a:endParaRPr lang="en-US" dirty="0"/>
          </a:p>
        </p:txBody>
      </p:sp>
      <p:pic>
        <p:nvPicPr>
          <p:cNvPr id="1038" name="Picture 14" descr="University of Wales Trinity Saint David - myday">
            <a:extLst>
              <a:ext uri="{FF2B5EF4-FFF2-40B4-BE49-F238E27FC236}">
                <a16:creationId xmlns:a16="http://schemas.microsoft.com/office/drawing/2014/main" id="{5F4F116C-9A90-0BA0-11EC-2B04CB5FE6F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2184" y="840843"/>
            <a:ext cx="4279900" cy="1917700"/>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descr="Mental health awareness mural">
            <a:extLst>
              <a:ext uri="{FF2B5EF4-FFF2-40B4-BE49-F238E27FC236}">
                <a16:creationId xmlns:a16="http://schemas.microsoft.com/office/drawing/2014/main" id="{2D1AC35E-E2C2-E349-FB1C-0D1A2CE997E1}"/>
              </a:ext>
            </a:extLst>
          </p:cNvPr>
          <p:cNvPicPr>
            <a:picLocks noChangeAspect="1"/>
          </p:cNvPicPr>
          <p:nvPr/>
        </p:nvPicPr>
        <p:blipFill>
          <a:blip r:embed="rId10"/>
          <a:stretch>
            <a:fillRect/>
          </a:stretch>
        </p:blipFill>
        <p:spPr>
          <a:xfrm>
            <a:off x="561539" y="4755719"/>
            <a:ext cx="6107956" cy="3788350"/>
          </a:xfrm>
          <a:prstGeom prst="rect">
            <a:avLst/>
          </a:prstGeom>
        </p:spPr>
      </p:pic>
      <p:pic>
        <p:nvPicPr>
          <p:cNvPr id="41" name="Picture 40" descr="Chalk art on sidewalk">
            <a:extLst>
              <a:ext uri="{FF2B5EF4-FFF2-40B4-BE49-F238E27FC236}">
                <a16:creationId xmlns:a16="http://schemas.microsoft.com/office/drawing/2014/main" id="{1D15EE2E-1F0F-78A5-4B7E-98C1BD81255F}"/>
              </a:ext>
            </a:extLst>
          </p:cNvPr>
          <p:cNvPicPr>
            <a:picLocks noChangeAspect="1"/>
          </p:cNvPicPr>
          <p:nvPr/>
        </p:nvPicPr>
        <p:blipFill>
          <a:blip r:embed="rId11"/>
          <a:stretch>
            <a:fillRect/>
          </a:stretch>
        </p:blipFill>
        <p:spPr>
          <a:xfrm>
            <a:off x="22570125" y="4326204"/>
            <a:ext cx="7152454" cy="4768302"/>
          </a:xfrm>
          <a:prstGeom prst="rect">
            <a:avLst/>
          </a:prstGeom>
        </p:spPr>
      </p:pic>
    </p:spTree>
    <p:extLst>
      <p:ext uri="{BB962C8B-B14F-4D97-AF65-F5344CB8AC3E}">
        <p14:creationId xmlns:p14="http://schemas.microsoft.com/office/powerpoint/2010/main" val="210721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120F10-FCAF-4F9C-734D-694FAB737FE8}"/>
              </a:ext>
            </a:extLst>
          </p:cNvPr>
          <p:cNvSpPr/>
          <p:nvPr/>
        </p:nvSpPr>
        <p:spPr>
          <a:xfrm>
            <a:off x="11272319" y="1661615"/>
            <a:ext cx="6651614" cy="1323439"/>
          </a:xfrm>
          <a:prstGeom prst="rect">
            <a:avLst/>
          </a:prstGeom>
          <a:noFill/>
        </p:spPr>
        <p:txBody>
          <a:bodyPr wrap="square" lIns="91440" tIns="45720" rIns="91440" bIns="45720">
            <a:spAutoFit/>
          </a:bodyPr>
          <a:lstStyle/>
          <a:p>
            <a:pPr algn="ctr"/>
            <a:r>
              <a:rPr lang="en-GB" sz="8000" dirty="0">
                <a:ln w="0"/>
                <a:effectLst>
                  <a:outerShdw blurRad="38100" dist="19050" dir="2700000" algn="tl" rotWithShape="0">
                    <a:schemeClr val="dk1">
                      <a:alpha val="40000"/>
                    </a:schemeClr>
                  </a:outerShdw>
                </a:effectLst>
              </a:rPr>
              <a:t>References</a:t>
            </a:r>
            <a:endParaRPr lang="en-GB" sz="8000" b="0" cap="none" spc="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047C1A94-47EF-6947-75D9-8887720A37D3}"/>
              </a:ext>
            </a:extLst>
          </p:cNvPr>
          <p:cNvSpPr txBox="1"/>
          <p:nvPr/>
        </p:nvSpPr>
        <p:spPr>
          <a:xfrm>
            <a:off x="4165600" y="13749867"/>
            <a:ext cx="23943733" cy="523220"/>
          </a:xfrm>
          <a:prstGeom prst="rect">
            <a:avLst/>
          </a:prstGeom>
          <a:noFill/>
        </p:spPr>
        <p:txBody>
          <a:bodyPr wrap="square" rtlCol="0">
            <a:spAutoFit/>
          </a:bodyPr>
          <a:lstStyle/>
          <a:p>
            <a:endParaRPr lang="en-US" sz="2800" dirty="0"/>
          </a:p>
        </p:txBody>
      </p:sp>
      <p:sp>
        <p:nvSpPr>
          <p:cNvPr id="7" name="TextBox 6">
            <a:extLst>
              <a:ext uri="{FF2B5EF4-FFF2-40B4-BE49-F238E27FC236}">
                <a16:creationId xmlns:a16="http://schemas.microsoft.com/office/drawing/2014/main" id="{9EACCB66-CD5E-71AC-3264-9AABC6654E9D}"/>
              </a:ext>
            </a:extLst>
          </p:cNvPr>
          <p:cNvSpPr txBox="1"/>
          <p:nvPr/>
        </p:nvSpPr>
        <p:spPr>
          <a:xfrm>
            <a:off x="7568406" y="4617135"/>
            <a:ext cx="15138400" cy="830997"/>
          </a:xfrm>
          <a:prstGeom prst="rect">
            <a:avLst/>
          </a:prstGeom>
          <a:noFill/>
        </p:spPr>
        <p:txBody>
          <a:bodyPr wrap="square">
            <a:spAutoFit/>
          </a:bodyPr>
          <a:lstStyle/>
          <a:p>
            <a:r>
              <a:rPr lang="en-US" sz="2400" dirty="0"/>
              <a:t>NHS. (n.d.). Looking after a child or young person’s mental health. NHS choices. https://</a:t>
            </a:r>
            <a:r>
              <a:rPr lang="en-US" sz="2400" dirty="0" err="1"/>
              <a:t>www.nhs.uk</a:t>
            </a:r>
            <a:r>
              <a:rPr lang="en-US" sz="2400" dirty="0"/>
              <a:t>/every-mind-matters/supporting-others/</a:t>
            </a:r>
            <a:r>
              <a:rPr lang="en-US" sz="2400" dirty="0" err="1"/>
              <a:t>childrens</a:t>
            </a:r>
            <a:r>
              <a:rPr lang="en-US" sz="2400" dirty="0"/>
              <a:t>-mental-health/ </a:t>
            </a:r>
          </a:p>
        </p:txBody>
      </p:sp>
      <p:sp>
        <p:nvSpPr>
          <p:cNvPr id="9" name="TextBox 8">
            <a:extLst>
              <a:ext uri="{FF2B5EF4-FFF2-40B4-BE49-F238E27FC236}">
                <a16:creationId xmlns:a16="http://schemas.microsoft.com/office/drawing/2014/main" id="{72B832DF-74AC-DC57-F5EB-4E4FF7B47146}"/>
              </a:ext>
            </a:extLst>
          </p:cNvPr>
          <p:cNvSpPr txBox="1"/>
          <p:nvPr/>
        </p:nvSpPr>
        <p:spPr>
          <a:xfrm>
            <a:off x="7559168" y="5761227"/>
            <a:ext cx="15138400" cy="1569660"/>
          </a:xfrm>
          <a:prstGeom prst="rect">
            <a:avLst/>
          </a:prstGeom>
          <a:noFill/>
        </p:spPr>
        <p:txBody>
          <a:bodyPr wrap="square">
            <a:spAutoFit/>
          </a:bodyPr>
          <a:lstStyle/>
          <a:p>
            <a:pPr algn="l"/>
            <a:r>
              <a:rPr lang="en-GB" sz="2400" b="0" i="0" u="none" strike="noStrike" dirty="0">
                <a:solidFill>
                  <a:srgbClr val="000000"/>
                </a:solidFill>
                <a:effectLst/>
              </a:rPr>
              <a:t>NHS. (n.d.-b). </a:t>
            </a:r>
            <a:r>
              <a:rPr lang="en-GB" sz="2400" b="0" i="1" u="none" strike="noStrike" dirty="0">
                <a:solidFill>
                  <a:srgbClr val="000000"/>
                </a:solidFill>
                <a:effectLst/>
              </a:rPr>
              <a:t>Mental Health of Children and Young People in England 2022 - wave 3 follow up to the 2017 </a:t>
            </a:r>
            <a:r>
              <a:rPr lang="en-GB" sz="2400" b="0" i="0" u="none" strike="noStrike" dirty="0">
                <a:solidFill>
                  <a:srgbClr val="000000"/>
                </a:solidFill>
                <a:effectLst/>
              </a:rPr>
              <a:t>. NHS choices. https://</a:t>
            </a:r>
            <a:r>
              <a:rPr lang="en-GB" sz="2400" b="0" i="0" u="none" strike="noStrike" dirty="0" err="1">
                <a:solidFill>
                  <a:srgbClr val="000000"/>
                </a:solidFill>
                <a:effectLst/>
              </a:rPr>
              <a:t>digital.nhs.uk</a:t>
            </a:r>
            <a:r>
              <a:rPr lang="en-GB" sz="2400" b="0" i="0" u="none" strike="noStrike" dirty="0">
                <a:solidFill>
                  <a:srgbClr val="000000"/>
                </a:solidFill>
                <a:effectLst/>
              </a:rPr>
              <a:t>/data-and-information/publications/statistical/mental-health-of-children-and-young-people-in-</a:t>
            </a:r>
            <a:r>
              <a:rPr lang="en-GB" sz="2400" b="0" i="0" u="none" strike="noStrike" dirty="0" err="1">
                <a:solidFill>
                  <a:srgbClr val="000000"/>
                </a:solidFill>
                <a:effectLst/>
              </a:rPr>
              <a:t>england</a:t>
            </a:r>
            <a:r>
              <a:rPr lang="en-GB" sz="2400" b="0" i="0" u="none" strike="noStrike" dirty="0">
                <a:solidFill>
                  <a:srgbClr val="000000"/>
                </a:solidFill>
                <a:effectLst/>
              </a:rPr>
              <a:t>/2022-follow-up-to-the-2017-survey#:~:text=In%202022%2C%2018.0%25%20of%20children,between%202020%2C%202021%20and%202022. </a:t>
            </a:r>
          </a:p>
        </p:txBody>
      </p:sp>
      <p:sp>
        <p:nvSpPr>
          <p:cNvPr id="11" name="TextBox 10">
            <a:extLst>
              <a:ext uri="{FF2B5EF4-FFF2-40B4-BE49-F238E27FC236}">
                <a16:creationId xmlns:a16="http://schemas.microsoft.com/office/drawing/2014/main" id="{B79711BD-B22B-5074-B114-F1458E3868CD}"/>
              </a:ext>
            </a:extLst>
          </p:cNvPr>
          <p:cNvSpPr txBox="1"/>
          <p:nvPr/>
        </p:nvSpPr>
        <p:spPr>
          <a:xfrm>
            <a:off x="7559168" y="7864752"/>
            <a:ext cx="15129162" cy="830997"/>
          </a:xfrm>
          <a:prstGeom prst="rect">
            <a:avLst/>
          </a:prstGeom>
          <a:noFill/>
        </p:spPr>
        <p:txBody>
          <a:bodyPr wrap="square">
            <a:spAutoFit/>
          </a:bodyPr>
          <a:lstStyle/>
          <a:p>
            <a:pPr algn="l"/>
            <a:r>
              <a:rPr lang="en-GB" sz="2400" b="0" i="0" u="none" strike="noStrike" dirty="0">
                <a:solidFill>
                  <a:srgbClr val="000000"/>
                </a:solidFill>
                <a:effectLst/>
              </a:rPr>
              <a:t>NHS. (n.d.-a). </a:t>
            </a:r>
            <a:r>
              <a:rPr lang="en-GB" sz="2400" b="0" i="1" u="none" strike="noStrike" dirty="0">
                <a:solidFill>
                  <a:srgbClr val="000000"/>
                </a:solidFill>
                <a:effectLst/>
              </a:rPr>
              <a:t>Looking after a child or young person’s mental health</a:t>
            </a:r>
            <a:r>
              <a:rPr lang="en-GB" sz="2400" b="0" i="0" u="none" strike="noStrike" dirty="0">
                <a:solidFill>
                  <a:srgbClr val="000000"/>
                </a:solidFill>
                <a:effectLst/>
              </a:rPr>
              <a:t>. NHS choices. https://</a:t>
            </a:r>
            <a:r>
              <a:rPr lang="en-GB" sz="2400" b="0" i="0" u="none" strike="noStrike" dirty="0" err="1">
                <a:solidFill>
                  <a:srgbClr val="000000"/>
                </a:solidFill>
                <a:effectLst/>
              </a:rPr>
              <a:t>www.nhs.uk</a:t>
            </a:r>
            <a:r>
              <a:rPr lang="en-GB" sz="2400" b="0" i="0" u="none" strike="noStrike" dirty="0">
                <a:solidFill>
                  <a:srgbClr val="000000"/>
                </a:solidFill>
                <a:effectLst/>
              </a:rPr>
              <a:t>/every-mind-matters/supporting-others/</a:t>
            </a:r>
            <a:r>
              <a:rPr lang="en-GB" sz="2400" b="0" i="0" u="none" strike="noStrike" dirty="0" err="1">
                <a:solidFill>
                  <a:srgbClr val="000000"/>
                </a:solidFill>
                <a:effectLst/>
              </a:rPr>
              <a:t>childrens</a:t>
            </a:r>
            <a:r>
              <a:rPr lang="en-GB" sz="2400" b="0" i="0" u="none" strike="noStrike" dirty="0">
                <a:solidFill>
                  <a:srgbClr val="000000"/>
                </a:solidFill>
                <a:effectLst/>
              </a:rPr>
              <a:t>-mental-health/ </a:t>
            </a:r>
          </a:p>
        </p:txBody>
      </p:sp>
      <p:sp>
        <p:nvSpPr>
          <p:cNvPr id="13" name="TextBox 12">
            <a:extLst>
              <a:ext uri="{FF2B5EF4-FFF2-40B4-BE49-F238E27FC236}">
                <a16:creationId xmlns:a16="http://schemas.microsoft.com/office/drawing/2014/main" id="{EC39E1CE-9415-9859-5DF3-1F8AE31A4A11}"/>
              </a:ext>
            </a:extLst>
          </p:cNvPr>
          <p:cNvSpPr txBox="1"/>
          <p:nvPr/>
        </p:nvSpPr>
        <p:spPr>
          <a:xfrm>
            <a:off x="7568406" y="9104240"/>
            <a:ext cx="15141388" cy="830997"/>
          </a:xfrm>
          <a:prstGeom prst="rect">
            <a:avLst/>
          </a:prstGeom>
          <a:noFill/>
        </p:spPr>
        <p:txBody>
          <a:bodyPr wrap="square">
            <a:spAutoFit/>
          </a:bodyPr>
          <a:lstStyle/>
          <a:p>
            <a:pPr algn="l"/>
            <a:r>
              <a:rPr lang="en-GB" sz="2400" b="0" i="0" u="none" strike="noStrike" dirty="0" err="1">
                <a:solidFill>
                  <a:srgbClr val="000000"/>
                </a:solidFill>
                <a:effectLst/>
              </a:rPr>
              <a:t>Ucl</a:t>
            </a:r>
            <a:r>
              <a:rPr lang="en-GB" sz="2400" b="0" i="0" u="none" strike="noStrike" dirty="0">
                <a:solidFill>
                  <a:srgbClr val="000000"/>
                </a:solidFill>
                <a:effectLst/>
              </a:rPr>
              <a:t>. (2022, May 6). </a:t>
            </a:r>
            <a:r>
              <a:rPr lang="en-GB" sz="2400" b="0" i="1" u="none" strike="noStrike" dirty="0">
                <a:solidFill>
                  <a:srgbClr val="000000"/>
                </a:solidFill>
                <a:effectLst/>
              </a:rPr>
              <a:t>Up to a fifth of adults have mental health problems in midlife</a:t>
            </a:r>
            <a:r>
              <a:rPr lang="en-GB" sz="2400" b="0" i="0" u="none" strike="noStrike" dirty="0">
                <a:solidFill>
                  <a:srgbClr val="000000"/>
                </a:solidFill>
                <a:effectLst/>
              </a:rPr>
              <a:t>. UCL News. https://</a:t>
            </a:r>
            <a:r>
              <a:rPr lang="en-GB" sz="2400" b="0" i="0" u="none" strike="noStrike" dirty="0" err="1">
                <a:solidFill>
                  <a:srgbClr val="000000"/>
                </a:solidFill>
                <a:effectLst/>
              </a:rPr>
              <a:t>www.ucl.ac.uk</a:t>
            </a:r>
            <a:r>
              <a:rPr lang="en-GB" sz="2400" b="0" i="0" u="none" strike="noStrike" dirty="0">
                <a:solidFill>
                  <a:srgbClr val="000000"/>
                </a:solidFill>
                <a:effectLst/>
              </a:rPr>
              <a:t>/news/2021/</a:t>
            </a:r>
            <a:r>
              <a:rPr lang="en-GB" sz="2400" b="0" i="0" u="none" strike="noStrike" dirty="0" err="1">
                <a:solidFill>
                  <a:srgbClr val="000000"/>
                </a:solidFill>
                <a:effectLst/>
              </a:rPr>
              <a:t>jan</a:t>
            </a:r>
            <a:r>
              <a:rPr lang="en-GB" sz="2400" b="0" i="0" u="none" strike="noStrike" dirty="0">
                <a:solidFill>
                  <a:srgbClr val="000000"/>
                </a:solidFill>
                <a:effectLst/>
              </a:rPr>
              <a:t>/fifth-adults-have-mental-health-problems-midlife </a:t>
            </a:r>
          </a:p>
        </p:txBody>
      </p:sp>
      <p:sp>
        <p:nvSpPr>
          <p:cNvPr id="15" name="TextBox 14">
            <a:extLst>
              <a:ext uri="{FF2B5EF4-FFF2-40B4-BE49-F238E27FC236}">
                <a16:creationId xmlns:a16="http://schemas.microsoft.com/office/drawing/2014/main" id="{1D80BEE5-9C3D-62F1-B435-DF529F894E1D}"/>
              </a:ext>
            </a:extLst>
          </p:cNvPr>
          <p:cNvSpPr txBox="1"/>
          <p:nvPr/>
        </p:nvSpPr>
        <p:spPr>
          <a:xfrm>
            <a:off x="7546942" y="10281479"/>
            <a:ext cx="15141388" cy="830997"/>
          </a:xfrm>
          <a:prstGeom prst="rect">
            <a:avLst/>
          </a:prstGeom>
          <a:noFill/>
        </p:spPr>
        <p:txBody>
          <a:bodyPr wrap="square">
            <a:spAutoFit/>
          </a:bodyPr>
          <a:lstStyle/>
          <a:p>
            <a:pPr algn="l"/>
            <a:r>
              <a:rPr lang="en-GB" sz="2400" b="0" i="0" u="none" strike="noStrike" dirty="0">
                <a:solidFill>
                  <a:srgbClr val="000000"/>
                </a:solidFill>
                <a:effectLst/>
              </a:rPr>
              <a:t>World Health Organization. (n.d.). </a:t>
            </a:r>
            <a:r>
              <a:rPr lang="en-GB" sz="2400" b="0" i="1" u="none" strike="noStrike" dirty="0">
                <a:solidFill>
                  <a:srgbClr val="000000"/>
                </a:solidFill>
                <a:effectLst/>
              </a:rPr>
              <a:t>Mental health of older adults</a:t>
            </a:r>
            <a:r>
              <a:rPr lang="en-GB" sz="2400" b="0" i="0" u="none" strike="noStrike" dirty="0">
                <a:solidFill>
                  <a:srgbClr val="000000"/>
                </a:solidFill>
                <a:effectLst/>
              </a:rPr>
              <a:t>. World Health Organization. https://</a:t>
            </a:r>
            <a:r>
              <a:rPr lang="en-GB" sz="2400" b="0" i="0" u="none" strike="noStrike" dirty="0" err="1">
                <a:solidFill>
                  <a:srgbClr val="000000"/>
                </a:solidFill>
                <a:effectLst/>
              </a:rPr>
              <a:t>www.who.int</a:t>
            </a:r>
            <a:r>
              <a:rPr lang="en-GB" sz="2400" b="0" i="0" u="none" strike="noStrike" dirty="0">
                <a:solidFill>
                  <a:srgbClr val="000000"/>
                </a:solidFill>
                <a:effectLst/>
              </a:rPr>
              <a:t>/news-room/fact-sheets/detail/mental-health-of-older-adults </a:t>
            </a:r>
          </a:p>
        </p:txBody>
      </p:sp>
      <p:sp>
        <p:nvSpPr>
          <p:cNvPr id="17" name="TextBox 16">
            <a:extLst>
              <a:ext uri="{FF2B5EF4-FFF2-40B4-BE49-F238E27FC236}">
                <a16:creationId xmlns:a16="http://schemas.microsoft.com/office/drawing/2014/main" id="{415928C7-A02A-1FDA-D652-947C6283C1DA}"/>
              </a:ext>
            </a:extLst>
          </p:cNvPr>
          <p:cNvSpPr txBox="1"/>
          <p:nvPr/>
        </p:nvSpPr>
        <p:spPr>
          <a:xfrm>
            <a:off x="7546942" y="11415508"/>
            <a:ext cx="15141388" cy="461665"/>
          </a:xfrm>
          <a:prstGeom prst="rect">
            <a:avLst/>
          </a:prstGeom>
          <a:noFill/>
        </p:spPr>
        <p:txBody>
          <a:bodyPr wrap="square">
            <a:spAutoFit/>
          </a:bodyPr>
          <a:lstStyle/>
          <a:p>
            <a:pPr algn="l"/>
            <a:r>
              <a:rPr lang="en-GB" sz="2400" b="0" i="1" u="none" strike="noStrike" dirty="0">
                <a:solidFill>
                  <a:srgbClr val="000000"/>
                </a:solidFill>
                <a:effectLst/>
              </a:rPr>
              <a:t>Good mental health for all</a:t>
            </a:r>
            <a:r>
              <a:rPr lang="en-GB" sz="2400" b="0" i="0" u="none" strike="noStrike" dirty="0">
                <a:solidFill>
                  <a:srgbClr val="000000"/>
                </a:solidFill>
                <a:effectLst/>
              </a:rPr>
              <a:t>. Mental Health Foundation. (n.d.). https://</a:t>
            </a:r>
            <a:r>
              <a:rPr lang="en-GB" sz="2400" b="0" i="0" u="none" strike="noStrike" dirty="0" err="1">
                <a:solidFill>
                  <a:srgbClr val="000000"/>
                </a:solidFill>
                <a:effectLst/>
              </a:rPr>
              <a:t>www.mentalhealth.org.uk</a:t>
            </a:r>
            <a:r>
              <a:rPr lang="en-GB" sz="2400" b="0" i="0" u="none" strike="noStrike" dirty="0">
                <a:solidFill>
                  <a:srgbClr val="000000"/>
                </a:solidFill>
                <a:effectLst/>
              </a:rPr>
              <a:t>/ </a:t>
            </a:r>
          </a:p>
        </p:txBody>
      </p:sp>
    </p:spTree>
    <p:extLst>
      <p:ext uri="{BB962C8B-B14F-4D97-AF65-F5344CB8AC3E}">
        <p14:creationId xmlns:p14="http://schemas.microsoft.com/office/powerpoint/2010/main" val="6907537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4131</TotalTime>
  <Words>896</Words>
  <Application>Microsoft Macintosh PowerPoint</Application>
  <PresentationFormat>Custom</PresentationFormat>
  <Paragraphs>54</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Söhne</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Elisha Boniwell (2113032)</dc:creator>
  <cp:lastModifiedBy>Microsoft Office User</cp:lastModifiedBy>
  <cp:revision>4</cp:revision>
  <dcterms:created xsi:type="dcterms:W3CDTF">2023-11-22T14:53:23Z</dcterms:created>
  <dcterms:modified xsi:type="dcterms:W3CDTF">2023-11-25T11:44:58Z</dcterms:modified>
</cp:coreProperties>
</file>