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2" r:id="rId1"/>
  </p:sldMasterIdLst>
  <p:notesMasterIdLst>
    <p:notesMasterId r:id="rId44"/>
  </p:notesMasterIdLst>
  <p:sldIdLst>
    <p:sldId id="440" r:id="rId2"/>
    <p:sldId id="589" r:id="rId3"/>
    <p:sldId id="849" r:id="rId4"/>
    <p:sldId id="808" r:id="rId5"/>
    <p:sldId id="844" r:id="rId6"/>
    <p:sldId id="944" r:id="rId7"/>
    <p:sldId id="480" r:id="rId8"/>
    <p:sldId id="880" r:id="rId9"/>
    <p:sldId id="942" r:id="rId10"/>
    <p:sldId id="895" r:id="rId11"/>
    <p:sldId id="948" r:id="rId12"/>
    <p:sldId id="898" r:id="rId13"/>
    <p:sldId id="899" r:id="rId14"/>
    <p:sldId id="867" r:id="rId15"/>
    <p:sldId id="866" r:id="rId16"/>
    <p:sldId id="787" r:id="rId17"/>
    <p:sldId id="919" r:id="rId18"/>
    <p:sldId id="945" r:id="rId19"/>
    <p:sldId id="918" r:id="rId20"/>
    <p:sldId id="917" r:id="rId21"/>
    <p:sldId id="860" r:id="rId22"/>
    <p:sldId id="893" r:id="rId23"/>
    <p:sldId id="865" r:id="rId24"/>
    <p:sldId id="946" r:id="rId25"/>
    <p:sldId id="922" r:id="rId26"/>
    <p:sldId id="947" r:id="rId27"/>
    <p:sldId id="923" r:id="rId28"/>
    <p:sldId id="924" r:id="rId29"/>
    <p:sldId id="583" r:id="rId30"/>
    <p:sldId id="929" r:id="rId31"/>
    <p:sldId id="931" r:id="rId32"/>
    <p:sldId id="930" r:id="rId33"/>
    <p:sldId id="933" r:id="rId34"/>
    <p:sldId id="934" r:id="rId35"/>
    <p:sldId id="935" r:id="rId36"/>
    <p:sldId id="932" r:id="rId37"/>
    <p:sldId id="936" r:id="rId38"/>
    <p:sldId id="937" r:id="rId39"/>
    <p:sldId id="938" r:id="rId40"/>
    <p:sldId id="939" r:id="rId41"/>
    <p:sldId id="940" r:id="rId42"/>
    <p:sldId id="441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260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34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617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12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862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93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155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578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619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980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585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416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505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271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253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8087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633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930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653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2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2314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33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85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  <p:sldLayoutId id="2147483855" r:id="rId13"/>
    <p:sldLayoutId id="2147483856" r:id="rId14"/>
    <p:sldLayoutId id="2147483857" r:id="rId15"/>
    <p:sldLayoutId id="2147483858" r:id="rId16"/>
    <p:sldLayoutId id="21474838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tiff"/><Relationship Id="rId7" Type="http://schemas.openxmlformats.org/officeDocument/2006/relationships/image" Target="../media/image9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10" Type="http://schemas.openxmlformats.org/officeDocument/2006/relationships/image" Target="../media/image12.tiff"/><Relationship Id="rId4" Type="http://schemas.openxmlformats.org/officeDocument/2006/relationships/image" Target="../media/image6.tiff"/><Relationship Id="rId9" Type="http://schemas.openxmlformats.org/officeDocument/2006/relationships/image" Target="../media/image11.tif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5" Type="http://schemas.openxmlformats.org/officeDocument/2006/relationships/image" Target="../media/image16.tiff"/><Relationship Id="rId4" Type="http://schemas.openxmlformats.org/officeDocument/2006/relationships/image" Target="../media/image15.tiff"/><Relationship Id="rId9" Type="http://schemas.openxmlformats.org/officeDocument/2006/relationships/image" Target="../media/image20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25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tiff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2.tiff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1.tiff"/><Relationship Id="rId5" Type="http://schemas.openxmlformats.org/officeDocument/2006/relationships/image" Target="../media/image50.tiff"/><Relationship Id="rId10" Type="http://schemas.openxmlformats.org/officeDocument/2006/relationships/image" Target="../media/image2.tiff"/><Relationship Id="rId4" Type="http://schemas.openxmlformats.org/officeDocument/2006/relationships/image" Target="../media/image49.tiff"/><Relationship Id="rId9" Type="http://schemas.openxmlformats.org/officeDocument/2006/relationships/image" Target="../media/image5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54.tiff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uwtsd.hosted.panopto.com/Panopto/Pages/Viewer.aspx?id=c898e040-0633-4146-914e-aca800fe9998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wkUAZgEnh5c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youtu.be/4DleEEIpjmo" TargetMode="External"/><Relationship Id="rId4" Type="http://schemas.openxmlformats.org/officeDocument/2006/relationships/hyperlink" Target="https://youtu.be/d-AUurrXDdQ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tiff"/><Relationship Id="rId4" Type="http://schemas.openxmlformats.org/officeDocument/2006/relationships/image" Target="../media/image6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tiff"/><Relationship Id="rId2" Type="http://schemas.openxmlformats.org/officeDocument/2006/relationships/image" Target="../media/image62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tiff"/><Relationship Id="rId4" Type="http://schemas.openxmlformats.org/officeDocument/2006/relationships/image" Target="../media/image64.tif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tiff"/><Relationship Id="rId2" Type="http://schemas.openxmlformats.org/officeDocument/2006/relationships/image" Target="../media/image65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tiff"/><Relationship Id="rId4" Type="http://schemas.openxmlformats.org/officeDocument/2006/relationships/image" Target="../media/image67.tif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.tiff"/><Relationship Id="rId5" Type="http://schemas.openxmlformats.org/officeDocument/2006/relationships/image" Target="../media/image68.tiff"/><Relationship Id="rId4" Type="http://schemas.openxmlformats.org/officeDocument/2006/relationships/image" Target="../media/image6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69.tif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70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12fed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12.1.2021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11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091DE0-5742-B94C-A688-8A55858287FA}"/>
              </a:ext>
            </a:extLst>
          </p:cNvPr>
          <p:cNvSpPr txBox="1"/>
          <p:nvPr/>
        </p:nvSpPr>
        <p:spPr>
          <a:xfrm>
            <a:off x="9002111" y="6095339"/>
            <a:ext cx="2926654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5"/>
              </a:rPr>
              <a:t>n.evans@uwtsd.ac.uk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866061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gwneud</a:t>
            </a:r>
            <a:r>
              <a:rPr lang="en-US" sz="2800" b="1" dirty="0"/>
              <a:t> y </a:t>
            </a:r>
            <a:r>
              <a:rPr lang="en-US" sz="2800" b="1" dirty="0" err="1"/>
              <a:t>gofrestr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adolygu</a:t>
            </a:r>
            <a:r>
              <a:rPr lang="en-US" sz="2800" b="1" dirty="0"/>
              <a:t> </a:t>
            </a:r>
            <a:r>
              <a:rPr lang="en-US" sz="2800" b="1" dirty="0" err="1"/>
              <a:t>patrymau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</a:t>
            </a:r>
            <a:r>
              <a:rPr lang="en-US" sz="2800" b="1" dirty="0" err="1"/>
              <a:t>cyfri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.</a:t>
            </a:r>
          </a:p>
          <a:p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64188" y="1862294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revise Welsh patterns;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learn to count in Welsh.</a:t>
            </a:r>
          </a:p>
          <a:p>
            <a:endParaRPr lang="en-US" sz="2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037975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A7933C-9E22-6B41-A206-5BFB13787A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802479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15000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389454" y="2241349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98172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Is Nia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176031" y="4892997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Is it raining today?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Is it nice today?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7951987" y="5658660"/>
            <a:ext cx="399720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hi’n</a:t>
            </a:r>
            <a:r>
              <a:rPr lang="en-US" b="1" dirty="0"/>
              <a:t> </a:t>
            </a:r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glaw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1585067" y="5698035"/>
            <a:ext cx="4566351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Pa </a:t>
            </a:r>
            <a:r>
              <a:rPr lang="en-US" b="1" dirty="0" err="1">
                <a:solidFill>
                  <a:srgbClr val="FF0000"/>
                </a:solidFill>
              </a:rPr>
              <a:t>ddiwrnod</a:t>
            </a:r>
            <a:r>
              <a:rPr lang="en-US" b="1" dirty="0">
                <a:solidFill>
                  <a:srgbClr val="FF0000"/>
                </a:solidFill>
              </a:rPr>
              <a:t> / </a:t>
            </a:r>
            <a:r>
              <a:rPr lang="en-US" b="1" dirty="0" err="1">
                <a:solidFill>
                  <a:srgbClr val="FF0000"/>
                </a:solidFill>
              </a:rPr>
              <a:t>ddydd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/>
              <a:t>ydy</a:t>
            </a:r>
            <a:r>
              <a:rPr lang="en-US" b="1" dirty="0"/>
              <a:t> hi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222359" y="3423657"/>
            <a:ext cx="307867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hi’n</a:t>
            </a:r>
            <a:r>
              <a:rPr lang="en-US" b="1" dirty="0"/>
              <a:t> </a:t>
            </a:r>
            <a:r>
              <a:rPr lang="en-US" b="1" dirty="0" err="1"/>
              <a:t>braf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987921" y="3425235"/>
            <a:ext cx="307633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</a:t>
            </a:r>
            <a:r>
              <a:rPr lang="en-US" b="1" dirty="0"/>
              <a:t> Nia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521E-F9FA-8A4B-8D36-51216B523A09}"/>
              </a:ext>
            </a:extLst>
          </p:cNvPr>
          <p:cNvSpPr txBox="1"/>
          <p:nvPr/>
        </p:nvSpPr>
        <p:spPr>
          <a:xfrm>
            <a:off x="860034" y="4934147"/>
            <a:ext cx="480515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Which day is it today?</a:t>
            </a:r>
          </a:p>
        </p:txBody>
      </p:sp>
    </p:spTree>
    <p:extLst>
      <p:ext uri="{BB962C8B-B14F-4D97-AF65-F5344CB8AC3E}">
        <p14:creationId xmlns:p14="http://schemas.microsoft.com/office/powerpoint/2010/main" val="29708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4" grpId="0" animBg="1"/>
      <p:bldP spid="15" grpId="0" animBg="1"/>
      <p:bldP spid="17" grpId="0" animBg="1"/>
      <p:bldP spid="18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585546" y="1371600"/>
            <a:ext cx="7441324" cy="132343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592666" y="3637205"/>
            <a:ext cx="10873047" cy="276998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9649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52549" y="1601923"/>
            <a:ext cx="5837960" cy="5020549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mae</a:t>
            </a:r>
            <a:r>
              <a:rPr lang="en-GB" sz="3000" b="1" dirty="0" err="1"/>
              <a:t>’r</a:t>
            </a:r>
            <a:r>
              <a:rPr lang="en-GB" sz="3000" b="1" dirty="0"/>
              <a:t>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heddiw</a:t>
            </a:r>
            <a:r>
              <a:rPr lang="en-GB" sz="3000" b="1" dirty="0"/>
              <a:t>?</a:t>
            </a:r>
          </a:p>
          <a:p>
            <a:r>
              <a:rPr lang="en-GB" sz="3000" b="1" dirty="0">
                <a:solidFill>
                  <a:srgbClr val="FF0000"/>
                </a:solidFill>
              </a:rPr>
              <a:t>Mae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wyntog</a:t>
            </a:r>
            <a:r>
              <a:rPr lang="en-GB" sz="3000" b="1" dirty="0"/>
              <a:t>.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oedd</a:t>
            </a:r>
            <a:r>
              <a:rPr lang="en-GB" sz="3000" b="1" dirty="0"/>
              <a:t> y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ddoe</a:t>
            </a:r>
            <a:r>
              <a:rPr lang="en-GB" sz="3000" b="1" dirty="0"/>
              <a:t>?</a:t>
            </a:r>
          </a:p>
          <a:p>
            <a:r>
              <a:rPr lang="en-GB" sz="3000" b="1" dirty="0" err="1">
                <a:solidFill>
                  <a:srgbClr val="FF0000"/>
                </a:solidFill>
              </a:rPr>
              <a:t>Roedd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braf</a:t>
            </a:r>
            <a:r>
              <a:rPr lang="en-GB" sz="3000" b="1" dirty="0"/>
              <a:t>.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bydd</a:t>
            </a:r>
            <a:r>
              <a:rPr lang="en-GB" sz="3000" b="1" dirty="0"/>
              <a:t> y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yfory</a:t>
            </a:r>
            <a:r>
              <a:rPr lang="en-GB" sz="3000" b="1" dirty="0"/>
              <a:t>?</a:t>
            </a:r>
          </a:p>
          <a:p>
            <a:r>
              <a:rPr lang="en-GB" sz="3000" b="1" dirty="0" err="1">
                <a:solidFill>
                  <a:srgbClr val="FF0000"/>
                </a:solidFill>
              </a:rPr>
              <a:t>Bydd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bwrw</a:t>
            </a:r>
            <a:r>
              <a:rPr lang="en-GB" sz="3000" b="1" dirty="0"/>
              <a:t> </a:t>
            </a:r>
            <a:r>
              <a:rPr lang="en-GB" sz="3000" b="1" dirty="0" err="1"/>
              <a:t>eira</a:t>
            </a:r>
            <a:r>
              <a:rPr lang="en-GB" sz="3000" b="1" dirty="0"/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E077DE-288E-5945-83B0-148C1F83233A}"/>
              </a:ext>
            </a:extLst>
          </p:cNvPr>
          <p:cNvSpPr txBox="1"/>
          <p:nvPr/>
        </p:nvSpPr>
        <p:spPr>
          <a:xfrm>
            <a:off x="715240" y="214299"/>
            <a:ext cx="11061123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/>
              <a:t>Trafod</a:t>
            </a:r>
            <a:r>
              <a:rPr lang="en-US" sz="3600" b="1" dirty="0"/>
              <a:t> y </a:t>
            </a:r>
            <a:r>
              <a:rPr lang="en-US" sz="3600" b="1" dirty="0" err="1"/>
              <a:t>tywydd</a:t>
            </a:r>
            <a:r>
              <a:rPr lang="en-US" sz="3600" b="1" dirty="0"/>
              <a:t>…         Discussing the weather 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513619" y="1740469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Amser</a:t>
            </a:r>
            <a:r>
              <a:rPr lang="en-US" b="1" dirty="0"/>
              <a:t> </a:t>
            </a:r>
            <a:r>
              <a:rPr lang="en-US" b="1" dirty="0" err="1"/>
              <a:t>presennol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513619" y="3435916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Amser</a:t>
            </a:r>
            <a:r>
              <a:rPr lang="en-US" b="1" dirty="0"/>
              <a:t> </a:t>
            </a:r>
            <a:r>
              <a:rPr lang="en-US" b="1" dirty="0" err="1"/>
              <a:t>gorffennol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513619" y="5333989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 </a:t>
            </a:r>
            <a:r>
              <a:rPr lang="en-US" b="1" dirty="0" err="1"/>
              <a:t>dyfodol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Future tense</a:t>
            </a:r>
          </a:p>
        </p:txBody>
      </p:sp>
    </p:spTree>
    <p:extLst>
      <p:ext uri="{BB962C8B-B14F-4D97-AF65-F5344CB8AC3E}">
        <p14:creationId xmlns:p14="http://schemas.microsoft.com/office/powerpoint/2010/main" val="179704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glaw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eira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braf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oer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rhewllyd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stormus</a:t>
            </a:r>
            <a:endParaRPr lang="en-US" b="1" dirty="0"/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boeth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69065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3" y="110612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treiglad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meddal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                        The soft mutation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CB87E1-2EB0-6043-B1E9-9DB0C3CEC91F}"/>
              </a:ext>
            </a:extLst>
          </p:cNvPr>
          <p:cNvSpPr txBox="1"/>
          <p:nvPr/>
        </p:nvSpPr>
        <p:spPr>
          <a:xfrm>
            <a:off x="303433" y="2197788"/>
            <a:ext cx="4007311" cy="317009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Dyma</a:t>
            </a:r>
            <a:r>
              <a:rPr lang="en-US" sz="2800" b="1" dirty="0"/>
              <a:t>…               </a:t>
            </a:r>
          </a:p>
          <a:p>
            <a:r>
              <a:rPr lang="en-US" sz="2800" b="1" i="1" dirty="0"/>
              <a:t>This is … / here is … </a:t>
            </a:r>
          </a:p>
          <a:p>
            <a:endParaRPr lang="en-US" i="1" dirty="0"/>
          </a:p>
          <a:p>
            <a:endParaRPr lang="en-US" dirty="0"/>
          </a:p>
          <a:p>
            <a:r>
              <a:rPr lang="en-US" i="1" dirty="0" err="1"/>
              <a:t>Dyma</a:t>
            </a:r>
            <a:r>
              <a:rPr lang="en-US" dirty="0"/>
              <a:t> is always followed by a soft mutation (</a:t>
            </a:r>
            <a:r>
              <a:rPr lang="en-US" i="1" dirty="0" err="1"/>
              <a:t>treiglad</a:t>
            </a:r>
            <a:r>
              <a:rPr lang="en-US" i="1" dirty="0"/>
              <a:t> </a:t>
            </a:r>
            <a:r>
              <a:rPr lang="en-US" i="1" dirty="0" err="1"/>
              <a:t>meddal</a:t>
            </a:r>
            <a:r>
              <a:rPr lang="en-US" dirty="0"/>
              <a:t>), e.g.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</a:t>
            </a:r>
            <a:r>
              <a:rPr lang="en-US" i="1" dirty="0" err="1"/>
              <a:t>ddosbarth</a:t>
            </a:r>
            <a:r>
              <a:rPr lang="en-US" i="1" dirty="0"/>
              <a:t> </a:t>
            </a:r>
            <a:r>
              <a:rPr lang="en-US" i="1" dirty="0" err="1"/>
              <a:t>Mr</a:t>
            </a:r>
            <a:r>
              <a:rPr lang="en-US" i="1" dirty="0"/>
              <a:t> Jones.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fag Nia.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D4C4C5-3F4D-1E49-913B-4AB9D711C1D3}"/>
              </a:ext>
            </a:extLst>
          </p:cNvPr>
          <p:cNvGraphicFramePr>
            <a:graphicFrameLocks noGrp="1"/>
          </p:cNvGraphicFramePr>
          <p:nvPr/>
        </p:nvGraphicFramePr>
        <p:xfrm>
          <a:off x="4528454" y="1780540"/>
          <a:ext cx="7282544" cy="442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0636">
                  <a:extLst>
                    <a:ext uri="{9D8B030D-6E8A-4147-A177-3AD203B41FA5}">
                      <a16:colId xmlns:a16="http://schemas.microsoft.com/office/drawing/2014/main" val="270066104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330163601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074283036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1462705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CYSEFIN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TREIGLAD MEDDAL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400" b="1" dirty="0"/>
                        <a:t>ENGHREIFFTIAU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250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teledu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deledu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403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gar.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77420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pensil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bensil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8924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desg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ddesg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8895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grawnwin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rawnwin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7365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balwn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falwn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1459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ll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llyfr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lyfr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02171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merch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ferch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006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rhwyd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rwyd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7461263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DE6DDE0-9058-FE48-A930-F9231627D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224" y="6453550"/>
            <a:ext cx="2610539" cy="40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686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FD6AB8-C9DC-704A-B330-7BC029BBD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900" y="1200329"/>
            <a:ext cx="2042340" cy="20423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846F85-C997-9B48-A9D2-D959D0BAD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2286" y="1200329"/>
            <a:ext cx="1467394" cy="20543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FF1F3C-146D-1F45-B241-16F157C6D59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491" t="8508" r="11661" b="11336"/>
          <a:stretch/>
        </p:blipFill>
        <p:spPr>
          <a:xfrm>
            <a:off x="5410200" y="1731636"/>
            <a:ext cx="2819400" cy="12554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B1873E-DAE9-3049-886B-70165FC113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173" y="4668218"/>
            <a:ext cx="2381794" cy="17909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4C73A8-ACA3-6945-8A41-A10655D18B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39381" y="3673007"/>
            <a:ext cx="1820299" cy="19904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8CABE1A-5EB8-4846-80B6-43E9B368F4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80120" y="1154699"/>
            <a:ext cx="2659487" cy="10668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0642F5C-1C9C-AA46-902D-12BDD75972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39908" y="2592844"/>
            <a:ext cx="1747221" cy="218402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E29274A-3A26-6F4A-8655-288E18C8E44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4480" y="5032793"/>
            <a:ext cx="2342632" cy="165569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12DB407-7A4C-7548-BD24-E019D904312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34050" y="4477848"/>
            <a:ext cx="2171700" cy="21717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863B70-6CF7-2940-857D-8F02ECF61FD2}"/>
              </a:ext>
            </a:extLst>
          </p:cNvPr>
          <p:cNvSpPr txBox="1"/>
          <p:nvPr/>
        </p:nvSpPr>
        <p:spPr>
          <a:xfrm>
            <a:off x="3738145" y="135672"/>
            <a:ext cx="4666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……?</a:t>
            </a:r>
          </a:p>
        </p:txBody>
      </p:sp>
    </p:spTree>
    <p:extLst>
      <p:ext uri="{BB962C8B-B14F-4D97-AF65-F5344CB8AC3E}">
        <p14:creationId xmlns:p14="http://schemas.microsoft.com/office/powerpoint/2010/main" val="3987576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F8AF10-21B2-6040-AD09-830E0E934F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28" b="13028"/>
          <a:stretch/>
        </p:blipFill>
        <p:spPr>
          <a:xfrm>
            <a:off x="426693" y="1482420"/>
            <a:ext cx="2632516" cy="194657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D9EF943-C16F-2147-9748-4190AF5DFA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693" y="4678680"/>
            <a:ext cx="2687216" cy="2057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9FB968-C5F4-384C-A5EC-D010AD4F8E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299" r="22030"/>
          <a:stretch/>
        </p:blipFill>
        <p:spPr>
          <a:xfrm>
            <a:off x="4023644" y="1279742"/>
            <a:ext cx="1676807" cy="3124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BC7DBD-4834-A042-A003-EB8DD1DD4F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5601" y="4563110"/>
            <a:ext cx="3019285" cy="21729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A06071-02BE-A145-B648-5463A719AA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0800" y="1589801"/>
            <a:ext cx="2649317" cy="22770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556197F-9AEF-A749-B164-209AE0955C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71262" y="1309886"/>
            <a:ext cx="2133600" cy="22916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5CFBE5-069C-8040-A853-DF02D6440C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58399" y="4434838"/>
            <a:ext cx="1706881" cy="213360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B8E1C6F-67D3-7D41-AE96-B9338916CF2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18721"/>
          <a:stretch/>
        </p:blipFill>
        <p:spPr>
          <a:xfrm>
            <a:off x="7152022" y="4666425"/>
            <a:ext cx="2419240" cy="19663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455FE62-F2F5-0449-952D-FD6F52654E06}"/>
              </a:ext>
            </a:extLst>
          </p:cNvPr>
          <p:cNvSpPr txBox="1"/>
          <p:nvPr/>
        </p:nvSpPr>
        <p:spPr>
          <a:xfrm>
            <a:off x="3738145" y="135672"/>
            <a:ext cx="4666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……?</a:t>
            </a:r>
          </a:p>
        </p:txBody>
      </p:sp>
    </p:spTree>
    <p:extLst>
      <p:ext uri="{BB962C8B-B14F-4D97-AF65-F5344CB8AC3E}">
        <p14:creationId xmlns:p14="http://schemas.microsoft.com/office/powerpoint/2010/main" val="1424362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8" y="1065817"/>
            <a:ext cx="6956021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dd</a:t>
            </a:r>
            <a:r>
              <a:rPr lang="en-US" sz="3200" b="1" i="1" dirty="0" err="1"/>
              <a:t>wr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some water,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9" y="4619953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175434-49C5-8D43-A79F-ABAB88E36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610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8" y="1065817"/>
            <a:ext cx="6956021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fynd</a:t>
            </a:r>
            <a:r>
              <a:rPr lang="en-US" sz="3200" b="1" i="1" dirty="0">
                <a:solidFill>
                  <a:srgbClr val="FF0000"/>
                </a:solidFill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i’r</a:t>
            </a:r>
            <a:r>
              <a:rPr lang="en-US" sz="3200" b="1" i="1" dirty="0">
                <a:solidFill>
                  <a:srgbClr val="FF0000"/>
                </a:solidFill>
              </a:rPr>
              <a:t> ty </a:t>
            </a:r>
            <a:r>
              <a:rPr lang="en-US" sz="3200" b="1" i="1" dirty="0" err="1">
                <a:solidFill>
                  <a:srgbClr val="FF0000"/>
                </a:solidFill>
              </a:rPr>
              <a:t>bach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some paint,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9" y="4619953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45F357-53D3-2F4A-9697-FF3E6D6A5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395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950C777-409D-4F48-A1C5-F6A211E8A76B}"/>
              </a:ext>
            </a:extLst>
          </p:cNvPr>
          <p:cNvSpPr txBox="1"/>
          <p:nvPr/>
        </p:nvSpPr>
        <p:spPr>
          <a:xfrm>
            <a:off x="2270760" y="243840"/>
            <a:ext cx="9921240" cy="24314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, </a:t>
            </a:r>
            <a:r>
              <a:rPr lang="en-US" sz="2800" b="1" dirty="0" err="1"/>
              <a:t>mae</a:t>
            </a:r>
            <a:r>
              <a:rPr lang="en-US" sz="2800" b="1" dirty="0"/>
              <a:t> </a:t>
            </a:r>
            <a:r>
              <a:rPr lang="en-US" sz="2800" b="1" dirty="0" err="1"/>
              <a:t>enwau’n</a:t>
            </a:r>
            <a:r>
              <a:rPr lang="en-US" sz="2800" b="1" dirty="0"/>
              <a:t> </a:t>
            </a:r>
            <a:r>
              <a:rPr lang="en-US" sz="2800" b="1" dirty="0" err="1"/>
              <a:t>medru</a:t>
            </a:r>
            <a:r>
              <a:rPr lang="en-US" sz="2800" b="1" dirty="0"/>
              <a:t> bod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benywaidd</a:t>
            </a:r>
            <a:r>
              <a:rPr lang="en-US" sz="2800" b="1" dirty="0"/>
              <a:t> </a:t>
            </a:r>
            <a:r>
              <a:rPr lang="en-US" sz="2800" b="1" dirty="0" err="1"/>
              <a:t>neu’n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gwrywaidd</a:t>
            </a:r>
            <a:r>
              <a:rPr lang="en-US" sz="2800" b="1" dirty="0"/>
              <a:t>.</a:t>
            </a:r>
            <a:br>
              <a:rPr lang="en-US" sz="2800" b="1" dirty="0"/>
            </a:br>
            <a:r>
              <a:rPr lang="en-US" sz="2000" b="1" i="1" dirty="0"/>
              <a:t>In Welsh, nouns can be feminine nouns or masculine nouns.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ydw</a:t>
            </a:r>
            <a:r>
              <a:rPr lang="en-US" sz="2800" b="1" dirty="0"/>
              <a:t> </a:t>
            </a:r>
            <a:r>
              <a:rPr lang="en-US" sz="2800" b="1" dirty="0" err="1"/>
              <a:t>i’n</a:t>
            </a:r>
            <a:r>
              <a:rPr lang="en-US" sz="2800" b="1" dirty="0"/>
              <a:t> </a:t>
            </a:r>
            <a:r>
              <a:rPr lang="en-US" sz="2800" b="1" dirty="0" err="1"/>
              <a:t>dod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wybod</a:t>
            </a:r>
            <a:r>
              <a:rPr lang="en-US" sz="2800" b="1" dirty="0"/>
              <a:t> </a:t>
            </a:r>
            <a:r>
              <a:rPr lang="en-US" sz="2800" b="1" dirty="0" err="1"/>
              <a:t>hyn</a:t>
            </a:r>
            <a:r>
              <a:rPr lang="en-US" sz="2800" b="1" dirty="0"/>
              <a:t>?</a:t>
            </a:r>
          </a:p>
          <a:p>
            <a:pPr algn="ctr"/>
            <a:r>
              <a:rPr lang="en-US" sz="2000" b="1" i="1" dirty="0"/>
              <a:t>How do I find this information?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3CB9E814-3643-EE4A-BDC4-C40D939C78B9}"/>
              </a:ext>
            </a:extLst>
          </p:cNvPr>
          <p:cNvSpPr/>
          <p:nvPr/>
        </p:nvSpPr>
        <p:spPr>
          <a:xfrm>
            <a:off x="0" y="1136035"/>
            <a:ext cx="3840480" cy="153924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RHEOL /  RULE: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593257-8496-5B4E-9504-2BD43B79D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710" y="2930235"/>
            <a:ext cx="2487930" cy="37153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F6435B-A6F8-F545-BA06-714EC84B3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8480" y="3374966"/>
            <a:ext cx="6925058" cy="314775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97FCCE68-6157-1B46-98E4-8D226472270B}"/>
              </a:ext>
            </a:extLst>
          </p:cNvPr>
          <p:cNvSpPr/>
          <p:nvPr/>
        </p:nvSpPr>
        <p:spPr>
          <a:xfrm>
            <a:off x="7231380" y="4665065"/>
            <a:ext cx="4556760" cy="1857655"/>
          </a:xfrm>
          <a:prstGeom prst="star12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eb</a:t>
            </a:r>
            <a:r>
              <a:rPr lang="en-US" b="1" dirty="0">
                <a:solidFill>
                  <a:schemeClr val="bg1"/>
                </a:solidFill>
              </a:rPr>
              <a:t> = </a:t>
            </a:r>
            <a:r>
              <a:rPr lang="en-US" b="1" dirty="0" err="1">
                <a:solidFill>
                  <a:schemeClr val="bg1"/>
                </a:solidFill>
              </a:rPr>
              <a:t>enw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benywaidd</a:t>
            </a:r>
            <a:r>
              <a:rPr lang="en-US" b="1" dirty="0">
                <a:solidFill>
                  <a:schemeClr val="bg1"/>
                </a:solidFill>
              </a:rPr>
              <a:t> = feminine noun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83831CE-B55A-374E-8D00-0D67EBD0A097}"/>
              </a:ext>
            </a:extLst>
          </p:cNvPr>
          <p:cNvCxnSpPr>
            <a:cxnSpLocks/>
          </p:cNvCxnSpPr>
          <p:nvPr/>
        </p:nvCxnSpPr>
        <p:spPr>
          <a:xfrm flipH="1" flipV="1">
            <a:off x="3657600" y="5074920"/>
            <a:ext cx="3886200" cy="289560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280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950C777-409D-4F48-A1C5-F6A211E8A76B}"/>
              </a:ext>
            </a:extLst>
          </p:cNvPr>
          <p:cNvSpPr txBox="1"/>
          <p:nvPr/>
        </p:nvSpPr>
        <p:spPr>
          <a:xfrm>
            <a:off x="2270760" y="243840"/>
            <a:ext cx="9921240" cy="24314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, </a:t>
            </a:r>
            <a:r>
              <a:rPr lang="en-US" sz="2800" b="1" dirty="0" err="1"/>
              <a:t>mae</a:t>
            </a:r>
            <a:r>
              <a:rPr lang="en-US" sz="2800" b="1" dirty="0"/>
              <a:t> </a:t>
            </a:r>
            <a:r>
              <a:rPr lang="en-US" sz="2800" b="1" dirty="0" err="1"/>
              <a:t>enwau’n</a:t>
            </a:r>
            <a:r>
              <a:rPr lang="en-US" sz="2800" b="1" dirty="0"/>
              <a:t> </a:t>
            </a:r>
            <a:r>
              <a:rPr lang="en-US" sz="2800" b="1" dirty="0" err="1"/>
              <a:t>medru</a:t>
            </a:r>
            <a:r>
              <a:rPr lang="en-US" sz="2800" b="1" dirty="0"/>
              <a:t> bod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benywaidd</a:t>
            </a:r>
            <a:r>
              <a:rPr lang="en-US" sz="2800" b="1" dirty="0"/>
              <a:t> </a:t>
            </a:r>
            <a:r>
              <a:rPr lang="en-US" sz="2800" b="1" dirty="0" err="1"/>
              <a:t>neu’n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gwrywaidd</a:t>
            </a:r>
            <a:r>
              <a:rPr lang="en-US" sz="2800" b="1" dirty="0"/>
              <a:t>.</a:t>
            </a:r>
            <a:br>
              <a:rPr lang="en-US" sz="2800" b="1" dirty="0"/>
            </a:br>
            <a:r>
              <a:rPr lang="en-US" sz="2000" b="1" i="1" dirty="0"/>
              <a:t>In Welsh, nouns can be feminine nouns or masculine nouns.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ydw</a:t>
            </a:r>
            <a:r>
              <a:rPr lang="en-US" sz="2800" b="1" dirty="0"/>
              <a:t> </a:t>
            </a:r>
            <a:r>
              <a:rPr lang="en-US" sz="2800" b="1" dirty="0" err="1"/>
              <a:t>i’n</a:t>
            </a:r>
            <a:r>
              <a:rPr lang="en-US" sz="2800" b="1" dirty="0"/>
              <a:t> </a:t>
            </a:r>
            <a:r>
              <a:rPr lang="en-US" sz="2800" b="1" dirty="0" err="1"/>
              <a:t>dod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wybod</a:t>
            </a:r>
            <a:r>
              <a:rPr lang="en-US" sz="2800" b="1" dirty="0"/>
              <a:t> </a:t>
            </a:r>
            <a:r>
              <a:rPr lang="en-US" sz="2800" b="1" dirty="0" err="1"/>
              <a:t>hyn</a:t>
            </a:r>
            <a:r>
              <a:rPr lang="en-US" sz="2800" b="1" dirty="0"/>
              <a:t>?</a:t>
            </a:r>
          </a:p>
          <a:p>
            <a:pPr algn="ctr"/>
            <a:r>
              <a:rPr lang="en-US" sz="2000" b="1" i="1" dirty="0"/>
              <a:t>How do I find this information?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3CB9E814-3643-EE4A-BDC4-C40D939C78B9}"/>
              </a:ext>
            </a:extLst>
          </p:cNvPr>
          <p:cNvSpPr/>
          <p:nvPr/>
        </p:nvSpPr>
        <p:spPr>
          <a:xfrm>
            <a:off x="0" y="1136035"/>
            <a:ext cx="3840480" cy="153924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RHEOL /  RULE: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593257-8496-5B4E-9504-2BD43B79D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710" y="2930235"/>
            <a:ext cx="2487930" cy="37153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EF2A45A-D688-7C4F-B2EB-7D786D078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740" y="3165054"/>
            <a:ext cx="7449820" cy="335766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FD6F7B-672A-6D4C-8E93-4187D3CDA63D}"/>
              </a:ext>
            </a:extLst>
          </p:cNvPr>
          <p:cNvCxnSpPr>
            <a:cxnSpLocks/>
          </p:cNvCxnSpPr>
          <p:nvPr/>
        </p:nvCxnSpPr>
        <p:spPr>
          <a:xfrm flipH="1" flipV="1">
            <a:off x="3840480" y="4843887"/>
            <a:ext cx="4145280" cy="170073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12-Point Star 14">
            <a:extLst>
              <a:ext uri="{FF2B5EF4-FFF2-40B4-BE49-F238E27FC236}">
                <a16:creationId xmlns:a16="http://schemas.microsoft.com/office/drawing/2014/main" id="{124342D3-4D07-954F-B346-E8A61B415447}"/>
              </a:ext>
            </a:extLst>
          </p:cNvPr>
          <p:cNvSpPr/>
          <p:nvPr/>
        </p:nvSpPr>
        <p:spPr>
          <a:xfrm>
            <a:off x="7635240" y="4290872"/>
            <a:ext cx="4556760" cy="1857655"/>
          </a:xfrm>
          <a:prstGeom prst="star12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eg</a:t>
            </a:r>
            <a:r>
              <a:rPr lang="en-US" b="1" dirty="0">
                <a:solidFill>
                  <a:schemeClr val="bg1"/>
                </a:solidFill>
              </a:rPr>
              <a:t> = </a:t>
            </a:r>
            <a:r>
              <a:rPr lang="en-US" b="1" dirty="0" err="1">
                <a:solidFill>
                  <a:schemeClr val="bg1"/>
                </a:solidFill>
              </a:rPr>
              <a:t>enw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gwrywaidd</a:t>
            </a:r>
            <a:r>
              <a:rPr lang="en-US" b="1" dirty="0">
                <a:solidFill>
                  <a:schemeClr val="bg1"/>
                </a:solidFill>
              </a:rPr>
              <a:t> = masculine noun</a:t>
            </a:r>
          </a:p>
        </p:txBody>
      </p:sp>
    </p:spTree>
    <p:extLst>
      <p:ext uri="{BB962C8B-B14F-4D97-AF65-F5344CB8AC3E}">
        <p14:creationId xmlns:p14="http://schemas.microsoft.com/office/powerpoint/2010/main" val="1658521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1386" y="2167821"/>
            <a:ext cx="2205037" cy="1257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Rectangle 9"/>
          <p:cNvSpPr/>
          <p:nvPr/>
        </p:nvSpPr>
        <p:spPr>
          <a:xfrm>
            <a:off x="438335" y="435726"/>
            <a:ext cx="7325893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8000" dirty="0" err="1">
                <a:latin typeface="Century Gothic" pitchFamily="34" charset="0"/>
                <a:ea typeface="Adobe Gothic Std B" pitchFamily="34" charset="-128"/>
              </a:rPr>
              <a:t>gwr</a:t>
            </a:r>
            <a:r>
              <a:rPr lang="en-US" sz="8000" u="sng" dirty="0" err="1">
                <a:latin typeface="Century Gothic" pitchFamily="34" charset="0"/>
                <a:ea typeface="Adobe Gothic Std B" pitchFamily="34" charset="-128"/>
              </a:rPr>
              <a:t>yw</a:t>
            </a:r>
            <a:r>
              <a:rPr lang="en-US" sz="8000" dirty="0" err="1">
                <a:latin typeface="Century Gothic" pitchFamily="34" charset="0"/>
                <a:ea typeface="Adobe Gothic Std B" pitchFamily="34" charset="-128"/>
              </a:rPr>
              <a:t>aidd</a:t>
            </a:r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 </a:t>
            </a:r>
            <a:endParaRPr lang="en-US" sz="8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rcRect l="58285"/>
          <a:stretch>
            <a:fillRect/>
          </a:stretch>
        </p:blipFill>
        <p:spPr>
          <a:xfrm flipH="1">
            <a:off x="6362638" y="248567"/>
            <a:ext cx="811121" cy="1791368"/>
          </a:xfrm>
          <a:prstGeom prst="rect">
            <a:avLst/>
          </a:prstGeom>
        </p:spPr>
      </p:pic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699655" y="2258675"/>
            <a:ext cx="2205037" cy="116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591323" y="4845159"/>
            <a:ext cx="1600677" cy="1990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334252" y="3382796"/>
            <a:ext cx="1502429" cy="2005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1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83620" y="4182814"/>
            <a:ext cx="2558187" cy="2198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2" name="Picture 6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89797" y="1933964"/>
            <a:ext cx="1977052" cy="1448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3" name="Picture 7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976311" y="4845159"/>
            <a:ext cx="1600072" cy="1592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5" name="Picture 9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096825" y="4719377"/>
            <a:ext cx="1605852" cy="1605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Box 13"/>
          <p:cNvSpPr txBox="1"/>
          <p:nvPr/>
        </p:nvSpPr>
        <p:spPr>
          <a:xfrm>
            <a:off x="264754" y="1933964"/>
            <a:ext cx="2617534" cy="41544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dirty="0" err="1"/>
              <a:t>bachgen</a:t>
            </a:r>
            <a:endParaRPr lang="en-US" sz="2933" dirty="0"/>
          </a:p>
          <a:p>
            <a:r>
              <a:rPr lang="en-US" sz="2933" dirty="0" err="1"/>
              <a:t>athro</a:t>
            </a:r>
            <a:endParaRPr lang="en-US" sz="2933" dirty="0"/>
          </a:p>
          <a:p>
            <a:r>
              <a:rPr lang="en-US" sz="2933" dirty="0" err="1"/>
              <a:t>ci</a:t>
            </a:r>
            <a:endParaRPr lang="en-US" sz="2933" dirty="0"/>
          </a:p>
          <a:p>
            <a:r>
              <a:rPr lang="en-US" sz="2933" dirty="0" err="1"/>
              <a:t>pensil</a:t>
            </a:r>
            <a:endParaRPr lang="en-US" sz="2933" dirty="0"/>
          </a:p>
          <a:p>
            <a:r>
              <a:rPr lang="en-US" sz="2933" dirty="0" err="1"/>
              <a:t>cyfrifiadur</a:t>
            </a:r>
            <a:endParaRPr lang="en-US" sz="2933" dirty="0"/>
          </a:p>
          <a:p>
            <a:r>
              <a:rPr lang="en-US" sz="2933" dirty="0" err="1"/>
              <a:t>tedi</a:t>
            </a:r>
            <a:endParaRPr lang="en-US" sz="2933" dirty="0"/>
          </a:p>
          <a:p>
            <a:r>
              <a:rPr lang="en-US" sz="2933" dirty="0" err="1"/>
              <a:t>gliniadur</a:t>
            </a:r>
            <a:endParaRPr lang="en-US" sz="2933" dirty="0"/>
          </a:p>
          <a:p>
            <a:r>
              <a:rPr lang="en-US" sz="2933" dirty="0" err="1"/>
              <a:t>bwrdd</a:t>
            </a:r>
            <a:r>
              <a:rPr lang="en-US" sz="2933" dirty="0"/>
              <a:t> </a:t>
            </a:r>
            <a:r>
              <a:rPr lang="en-US" sz="2933" dirty="0" err="1"/>
              <a:t>gwyn</a:t>
            </a:r>
            <a:endParaRPr lang="en-US" sz="2933" dirty="0"/>
          </a:p>
          <a:p>
            <a:r>
              <a:rPr lang="en-US" sz="2933" dirty="0" err="1"/>
              <a:t>llaeth</a:t>
            </a:r>
            <a:endParaRPr lang="en-US" sz="2933" dirty="0"/>
          </a:p>
        </p:txBody>
      </p:sp>
      <p:pic>
        <p:nvPicPr>
          <p:cNvPr id="39946" name="Picture 10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744607" y="2949965"/>
            <a:ext cx="1444360" cy="145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Box 14"/>
          <p:cNvSpPr txBox="1"/>
          <p:nvPr/>
        </p:nvSpPr>
        <p:spPr>
          <a:xfrm>
            <a:off x="7631322" y="374249"/>
            <a:ext cx="4314697" cy="810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667" dirty="0"/>
              <a:t>y </a:t>
            </a:r>
            <a:r>
              <a:rPr lang="en-US" sz="2667" dirty="0"/>
              <a:t>+ dim </a:t>
            </a:r>
            <a:r>
              <a:rPr lang="en-US" sz="2667" i="1" dirty="0" err="1"/>
              <a:t>treiglad</a:t>
            </a:r>
            <a:endParaRPr lang="en-US" sz="2667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2771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337776" y="374249"/>
            <a:ext cx="7325893" cy="13234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ben</a:t>
            </a:r>
            <a:r>
              <a:rPr lang="en-US" sz="8000" u="sng" dirty="0">
                <a:latin typeface="Century Gothic" pitchFamily="34" charset="0"/>
                <a:ea typeface="Adobe Gothic Std B" pitchFamily="34" charset="-128"/>
              </a:rPr>
              <a:t>yw</a:t>
            </a:r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aidd </a:t>
            </a:r>
            <a:endParaRPr lang="en-US" sz="80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rcRect t="-1189" r="48785"/>
          <a:stretch>
            <a:fillRect/>
          </a:stretch>
        </p:blipFill>
        <p:spPr>
          <a:xfrm>
            <a:off x="6318093" y="226825"/>
            <a:ext cx="912435" cy="1686088"/>
          </a:xfrm>
          <a:prstGeom prst="rect">
            <a:avLst/>
          </a:prstGeom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924722" y="4107934"/>
            <a:ext cx="1320169" cy="23794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66409" y="2633571"/>
            <a:ext cx="1534313" cy="1342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24537" y="5034214"/>
            <a:ext cx="1940081" cy="145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307950" y="1961760"/>
            <a:ext cx="1455068" cy="2003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13059" y="3578241"/>
            <a:ext cx="2168135" cy="1455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4" name="Picture 8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50233" y="2269213"/>
            <a:ext cx="1457825" cy="169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5" name="Picture 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310256" y="1874181"/>
            <a:ext cx="1663367" cy="1663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6" name="Picture 10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631321" y="4377599"/>
            <a:ext cx="2109803" cy="2109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Box 20"/>
          <p:cNvSpPr txBox="1"/>
          <p:nvPr/>
        </p:nvSpPr>
        <p:spPr>
          <a:xfrm>
            <a:off x="207468" y="1961760"/>
            <a:ext cx="2219167" cy="46057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dirty="0" err="1"/>
              <a:t>athrawes</a:t>
            </a:r>
            <a:endParaRPr lang="en-US" sz="2933" dirty="0"/>
          </a:p>
          <a:p>
            <a:r>
              <a:rPr lang="en-US" sz="2933" dirty="0" err="1"/>
              <a:t>ffeil</a:t>
            </a:r>
            <a:endParaRPr lang="en-US" sz="2933" dirty="0"/>
          </a:p>
          <a:p>
            <a:r>
              <a:rPr lang="en-US" sz="2933" dirty="0" err="1"/>
              <a:t>cadair</a:t>
            </a:r>
            <a:endParaRPr lang="en-US" sz="2933" dirty="0"/>
          </a:p>
          <a:p>
            <a:r>
              <a:rPr lang="en-US" sz="2933" dirty="0" err="1"/>
              <a:t>pêl</a:t>
            </a:r>
            <a:endParaRPr lang="en-US" sz="2933" dirty="0"/>
          </a:p>
          <a:p>
            <a:r>
              <a:rPr lang="en-US" sz="2933" dirty="0" err="1"/>
              <a:t>ffôn</a:t>
            </a:r>
            <a:endParaRPr lang="en-US" sz="2933" dirty="0"/>
          </a:p>
          <a:p>
            <a:r>
              <a:rPr lang="en-US" sz="2933" dirty="0" err="1"/>
              <a:t>merch</a:t>
            </a:r>
            <a:endParaRPr lang="en-US" sz="2933" dirty="0"/>
          </a:p>
          <a:p>
            <a:r>
              <a:rPr lang="en-US" sz="2933" dirty="0" err="1"/>
              <a:t>ysgol</a:t>
            </a:r>
            <a:endParaRPr lang="en-US" sz="2933" dirty="0"/>
          </a:p>
          <a:p>
            <a:r>
              <a:rPr lang="en-US" sz="2933" dirty="0" err="1"/>
              <a:t>gwers</a:t>
            </a:r>
            <a:endParaRPr lang="en-US" sz="2933" dirty="0"/>
          </a:p>
          <a:p>
            <a:r>
              <a:rPr lang="en-US" sz="2933" dirty="0" err="1"/>
              <a:t>cath</a:t>
            </a:r>
            <a:endParaRPr lang="en-US" sz="2933" dirty="0"/>
          </a:p>
          <a:p>
            <a:r>
              <a:rPr lang="en-US" sz="2933" dirty="0"/>
              <a:t>cot</a:t>
            </a:r>
          </a:p>
        </p:txBody>
      </p:sp>
      <p:pic>
        <p:nvPicPr>
          <p:cNvPr id="29707" name="Picture 11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661522" y="4377599"/>
            <a:ext cx="2551145" cy="1903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/>
          <p:cNvSpPr txBox="1"/>
          <p:nvPr/>
        </p:nvSpPr>
        <p:spPr>
          <a:xfrm>
            <a:off x="7631322" y="374249"/>
            <a:ext cx="4314697" cy="810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667" dirty="0"/>
              <a:t>y </a:t>
            </a:r>
            <a:r>
              <a:rPr lang="en-US" sz="2667" dirty="0"/>
              <a:t>+ </a:t>
            </a:r>
            <a:r>
              <a:rPr lang="en-US" sz="2667" i="1" dirty="0" err="1"/>
              <a:t>treiglad</a:t>
            </a:r>
            <a:r>
              <a:rPr lang="en-US" sz="2667" i="1" dirty="0"/>
              <a:t> </a:t>
            </a:r>
            <a:r>
              <a:rPr lang="en-US" sz="2667" i="1" dirty="0" err="1">
                <a:solidFill>
                  <a:srgbClr val="FF0000"/>
                </a:solidFill>
              </a:rPr>
              <a:t>meddal</a:t>
            </a:r>
            <a:endParaRPr lang="en-US" sz="2667" i="1" dirty="0">
              <a:solidFill>
                <a:srgbClr val="FF0000"/>
              </a:solidFill>
            </a:endParaRPr>
          </a:p>
        </p:txBody>
      </p:sp>
      <p:pic>
        <p:nvPicPr>
          <p:cNvPr id="15" name="Picture 8">
            <a:extLst>
              <a:ext uri="{FF2B5EF4-FFF2-40B4-BE49-F238E27FC236}">
                <a16:creationId xmlns:a16="http://schemas.microsoft.com/office/drawing/2014/main" id="{F7FF54F2-D08B-4947-8446-036F5DB1C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/>
          <a:srcRect l="24061" r="25646" b="9484"/>
          <a:stretch>
            <a:fillRect/>
          </a:stretch>
        </p:blipFill>
        <p:spPr bwMode="auto">
          <a:xfrm>
            <a:off x="6318093" y="1843702"/>
            <a:ext cx="958069" cy="1724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573744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 </a:t>
            </a:r>
            <a:r>
              <a:rPr lang="en-US" b="1" dirty="0" err="1">
                <a:solidFill>
                  <a:schemeClr val="bg1"/>
                </a:solidFill>
              </a:rPr>
              <a:t>Treigladau</a:t>
            </a:r>
            <a:r>
              <a:rPr lang="en-US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665" y="1421906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007929" y="5164756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11724" y="4569502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299506" y="3780721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733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0B6E16-A944-7F4B-9089-F3561434B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2998" y="350520"/>
            <a:ext cx="7599921" cy="467117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963D148F-2746-7540-A1E5-D5B57C4F43E4}"/>
              </a:ext>
            </a:extLst>
          </p:cNvPr>
          <p:cNvSpPr/>
          <p:nvPr/>
        </p:nvSpPr>
        <p:spPr>
          <a:xfrm>
            <a:off x="0" y="1813560"/>
            <a:ext cx="4724400" cy="332647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 err="1"/>
              <a:t>Sut</a:t>
            </a:r>
            <a:r>
              <a:rPr lang="en-US" sz="2400" b="1" u="sng" dirty="0"/>
              <a:t> </a:t>
            </a:r>
            <a:r>
              <a:rPr lang="en-US" sz="2400" b="1" u="sng" dirty="0" err="1"/>
              <a:t>aeth</a:t>
            </a:r>
            <a:r>
              <a:rPr lang="en-US" sz="2400" b="1" u="sng" dirty="0"/>
              <a:t> hi?</a:t>
            </a:r>
          </a:p>
          <a:p>
            <a:pPr algn="ctr"/>
            <a:endParaRPr lang="en-US" sz="2400" b="1" u="sng" dirty="0"/>
          </a:p>
          <a:p>
            <a:pPr algn="ctr"/>
            <a:r>
              <a:rPr lang="en-US" sz="2400" b="1" u="sng" dirty="0"/>
              <a:t>How did it go?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99063A-FBB5-2545-8B1B-0C05D71D2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7146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12-Point Star 4">
            <a:extLst>
              <a:ext uri="{FF2B5EF4-FFF2-40B4-BE49-F238E27FC236}">
                <a16:creationId xmlns:a16="http://schemas.microsoft.com/office/drawing/2014/main" id="{963D148F-2746-7540-A1E5-D5B57C4F43E4}"/>
              </a:ext>
            </a:extLst>
          </p:cNvPr>
          <p:cNvSpPr/>
          <p:nvPr/>
        </p:nvSpPr>
        <p:spPr>
          <a:xfrm>
            <a:off x="0" y="1813560"/>
            <a:ext cx="4724400" cy="259218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u="sng" dirty="0"/>
              <a:t>ATEBION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343DE5-9FD6-604B-ABA0-32FC69E55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1100860"/>
            <a:ext cx="7258538" cy="469034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40B7F7-E222-4149-8733-AC7031B6A2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7633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400169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B72DAA5-7388-0449-A957-EBDF86884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2825" y="2605556"/>
            <a:ext cx="2092335" cy="2793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B60BBE-EA46-A749-9458-C9106CD995B2}"/>
              </a:ext>
            </a:extLst>
          </p:cNvPr>
          <p:cNvSpPr txBox="1"/>
          <p:nvPr/>
        </p:nvSpPr>
        <p:spPr>
          <a:xfrm>
            <a:off x="3817620" y="5593080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pensil</a:t>
            </a:r>
            <a:endParaRPr lang="en-US" sz="5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3E3C04-E37C-574E-8521-7868950B5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11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400169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hon?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306ABE-1E1E-CE4D-B81A-E1997684F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3665" y="2645410"/>
            <a:ext cx="2772270" cy="26276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923453-B6B0-B749-84DC-CBEBB4C3A896}"/>
              </a:ext>
            </a:extLst>
          </p:cNvPr>
          <p:cNvSpPr txBox="1"/>
          <p:nvPr/>
        </p:nvSpPr>
        <p:spPr>
          <a:xfrm>
            <a:off x="3817620" y="5593080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cadair</a:t>
            </a:r>
            <a:endParaRPr lang="en-US" sz="5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805FA5-2DC0-E043-B6DB-BA25953B63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3317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72" y="271042"/>
            <a:ext cx="1131718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lliwiau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                                          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Colours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2E8101E8-BA11-4B8D-9F7C-CC64984CBA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175" y="79238"/>
            <a:ext cx="4756028" cy="66995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DAC6D9-A991-C14E-975E-5D2009B6BF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66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065817"/>
            <a:ext cx="6276108" cy="14157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l</a:t>
            </a:r>
            <a:r>
              <a:rPr lang="en-US" sz="4400" b="1" dirty="0" err="1"/>
              <a:t>iw</a:t>
            </a:r>
            <a:r>
              <a:rPr lang="en-US" sz="4400" b="1" dirty="0"/>
              <a:t> </a:t>
            </a:r>
            <a:r>
              <a:rPr lang="en-US" sz="4400" b="1" dirty="0" err="1"/>
              <a:t>ydy’r</a:t>
            </a:r>
            <a:r>
              <a:rPr lang="en-US" sz="4400" b="1" dirty="0"/>
              <a:t> ……?</a:t>
            </a:r>
          </a:p>
          <a:p>
            <a:pPr algn="ctr"/>
            <a:r>
              <a:rPr lang="en-US" sz="2400" b="1" i="1" dirty="0"/>
              <a:t>Which </a:t>
            </a:r>
            <a:r>
              <a:rPr lang="en-US" sz="2400" b="1" i="1" dirty="0" err="1"/>
              <a:t>colour</a:t>
            </a:r>
            <a:r>
              <a:rPr lang="en-US" sz="2400" b="1" i="1" dirty="0"/>
              <a:t> is the …?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056659" y="4691962"/>
            <a:ext cx="5958840" cy="1969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Mae’r</a:t>
            </a:r>
            <a:r>
              <a:rPr lang="en-US" sz="3200" b="1" dirty="0"/>
              <a:t> …… </a:t>
            </a:r>
            <a:r>
              <a:rPr lang="en-US" sz="3200" b="1" dirty="0" err="1"/>
              <a:t>yn</a:t>
            </a:r>
            <a:r>
              <a:rPr lang="en-US" sz="3200" b="1" dirty="0"/>
              <a:t> …….. .</a:t>
            </a:r>
          </a:p>
          <a:p>
            <a:pPr algn="ctr"/>
            <a:endParaRPr lang="en-US" sz="1400" b="1" dirty="0"/>
          </a:p>
          <a:p>
            <a:pPr algn="ctr"/>
            <a:r>
              <a:rPr lang="en-US" sz="3200" b="1" dirty="0" err="1"/>
              <a:t>Mae’r</a:t>
            </a:r>
            <a:r>
              <a:rPr lang="en-US" sz="3200" b="1" dirty="0"/>
              <a:t> car </a:t>
            </a:r>
            <a:r>
              <a:rPr lang="en-US" sz="3200" b="1" dirty="0" err="1"/>
              <a:t>yn</a:t>
            </a:r>
            <a:r>
              <a:rPr lang="en-US" sz="3200" b="1" dirty="0"/>
              <a:t> las. </a:t>
            </a:r>
          </a:p>
          <a:p>
            <a:pPr algn="ctr"/>
            <a:endParaRPr lang="en-US" b="1" dirty="0"/>
          </a:p>
          <a:p>
            <a:pPr algn="ctr"/>
            <a:r>
              <a:rPr lang="en-US" sz="2400" b="1" i="1" dirty="0"/>
              <a:t>The car is blue.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dirty="0"/>
              <a:t>causes an adjective to soft mutate, e.g.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goch</a:t>
            </a:r>
            <a:endParaRPr lang="en-US" b="1" dirty="0"/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las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7569AE-CD39-1D47-9E0D-D515456F3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9673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2AB794-A0BD-9C49-9852-C1C187A6F5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709" y="1435349"/>
            <a:ext cx="2382880" cy="17462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23974A-7816-4846-A1E8-EACE8C357B12}"/>
              </a:ext>
            </a:extLst>
          </p:cNvPr>
          <p:cNvSpPr txBox="1"/>
          <p:nvPr/>
        </p:nvSpPr>
        <p:spPr>
          <a:xfrm>
            <a:off x="985144" y="306666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tractor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179B9E-1A29-A54D-8E67-507FBA5AEC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9051" y="1427786"/>
            <a:ext cx="2309368" cy="169236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FC23634-EF1D-1F40-8DF5-B1E3EF9AA769}"/>
              </a:ext>
            </a:extLst>
          </p:cNvPr>
          <p:cNvSpPr txBox="1"/>
          <p:nvPr/>
        </p:nvSpPr>
        <p:spPr>
          <a:xfrm>
            <a:off x="4859051" y="3181582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het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4193C46-9BAB-7E4C-B8C5-23DF4F3D78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34881" y="1549997"/>
            <a:ext cx="2987963" cy="163158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22BE98F-B5A0-0D47-B6C2-88F15A4AAFFC}"/>
              </a:ext>
            </a:extLst>
          </p:cNvPr>
          <p:cNvSpPr txBox="1"/>
          <p:nvPr/>
        </p:nvSpPr>
        <p:spPr>
          <a:xfrm>
            <a:off x="8937422" y="3201685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bws</a:t>
            </a:r>
            <a:endParaRPr lang="en-US" sz="32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3C51AA-D497-0140-B3E4-F6F6FAF456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9607" y="3420928"/>
            <a:ext cx="1459443" cy="259456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CCC2242-0479-644E-9D7B-6BD7798D135C}"/>
              </a:ext>
            </a:extLst>
          </p:cNvPr>
          <p:cNvSpPr txBox="1"/>
          <p:nvPr/>
        </p:nvSpPr>
        <p:spPr>
          <a:xfrm>
            <a:off x="2873059" y="6046388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drws</a:t>
            </a:r>
            <a:endParaRPr lang="en-US" sz="3200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12FE9BB-ABC0-AC4B-8C0A-F766C47BC7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7696" y="3524967"/>
            <a:ext cx="2521421" cy="252142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F3345A8-FEA1-3C43-912C-DCA3C0C95EB9}"/>
              </a:ext>
            </a:extLst>
          </p:cNvPr>
          <p:cNvSpPr txBox="1"/>
          <p:nvPr/>
        </p:nvSpPr>
        <p:spPr>
          <a:xfrm>
            <a:off x="6677696" y="6056279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pensil</a:t>
            </a:r>
            <a:endParaRPr lang="en-US" sz="3200" b="1" dirty="0"/>
          </a:p>
        </p:txBody>
      </p:sp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EC000C-10DC-DE45-AC7E-B0A4DC603B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321681" y="211169"/>
            <a:ext cx="812800" cy="8128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85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2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87012F-E0A5-2543-B759-81BE3D2EF9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880"/>
          <a:stretch/>
        </p:blipFill>
        <p:spPr>
          <a:xfrm>
            <a:off x="2493817" y="1215808"/>
            <a:ext cx="7716984" cy="392067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36BDE78-1BEE-E640-AD76-DE172E5231E2}"/>
              </a:ext>
            </a:extLst>
          </p:cNvPr>
          <p:cNvSpPr txBox="1">
            <a:spLocks/>
          </p:cNvSpPr>
          <p:nvPr/>
        </p:nvSpPr>
        <p:spPr>
          <a:xfrm>
            <a:off x="3144982" y="235527"/>
            <a:ext cx="6212174" cy="147551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9600" b="1" dirty="0" err="1">
                <a:latin typeface="Segoe Print" panose="02000800000000000000" pitchFamily="2" charset="0"/>
              </a:rPr>
              <a:t>Rhifau</a:t>
            </a:r>
            <a:endParaRPr lang="en-US" sz="9600" b="1" dirty="0">
              <a:latin typeface="Segoe Print" panose="020008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6A13E3-2FF4-F343-B0D3-3238089A28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880AF47-5CD5-AE4F-A325-8C0726ED8412}"/>
              </a:ext>
            </a:extLst>
          </p:cNvPr>
          <p:cNvSpPr/>
          <p:nvPr/>
        </p:nvSpPr>
        <p:spPr>
          <a:xfrm>
            <a:off x="556851" y="5136484"/>
            <a:ext cx="11388436" cy="83099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400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https://uwtsd.hosted.panopto.com/Panopto/Pages/Viewer.aspx?id=c898e040-0633-4146-914e-aca800fe9998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8613553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491917" y="1371777"/>
            <a:ext cx="137202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</a:t>
            </a:r>
          </a:p>
          <a:p>
            <a:pPr algn="ctr"/>
            <a:r>
              <a:rPr lang="en-US" sz="2400" b="1" dirty="0"/>
              <a:t>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3345528" y="1371777"/>
            <a:ext cx="1363396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</a:t>
            </a:r>
          </a:p>
          <a:p>
            <a:pPr algn="ctr"/>
            <a:r>
              <a:rPr lang="en-US" sz="2400" b="1" dirty="0" err="1"/>
              <a:t>dau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6810216" y="1408759"/>
            <a:ext cx="137125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4</a:t>
            </a:r>
          </a:p>
          <a:p>
            <a:pPr algn="ctr"/>
            <a:r>
              <a:rPr lang="en-US" sz="2400" b="1" dirty="0" err="1"/>
              <a:t>pedwar</a:t>
            </a:r>
            <a:endParaRPr lang="en-US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1491917" y="3835044"/>
            <a:ext cx="1529294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6</a:t>
            </a:r>
          </a:p>
          <a:p>
            <a:pPr algn="ctr"/>
            <a:r>
              <a:rPr lang="en-US" sz="2400" b="1" dirty="0" err="1"/>
              <a:t>chwech</a:t>
            </a:r>
            <a:endParaRPr lang="en-US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3380452" y="3835044"/>
            <a:ext cx="1328472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7</a:t>
            </a:r>
          </a:p>
          <a:p>
            <a:pPr algn="ctr"/>
            <a:r>
              <a:rPr lang="en-US" sz="2400" b="1" dirty="0"/>
              <a:t>saith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8540715" y="1408759"/>
            <a:ext cx="137125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5</a:t>
            </a:r>
          </a:p>
          <a:p>
            <a:pPr algn="ctr"/>
            <a:r>
              <a:rPr lang="en-US" sz="2400" b="1" dirty="0"/>
              <a:t>pump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5068165" y="1371777"/>
            <a:ext cx="1382810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3</a:t>
            </a:r>
          </a:p>
          <a:p>
            <a:pPr algn="ctr"/>
            <a:r>
              <a:rPr lang="en-US" sz="2400" b="1" dirty="0"/>
              <a:t>tri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6E196B-C52D-644A-BFA0-5DC1C7B0AA75}"/>
              </a:ext>
            </a:extLst>
          </p:cNvPr>
          <p:cNvSpPr txBox="1"/>
          <p:nvPr/>
        </p:nvSpPr>
        <p:spPr>
          <a:xfrm>
            <a:off x="5079718" y="3835044"/>
            <a:ext cx="1328472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8</a:t>
            </a:r>
          </a:p>
          <a:p>
            <a:pPr algn="ctr"/>
            <a:r>
              <a:rPr lang="en-US" sz="2400" b="1" dirty="0" err="1"/>
              <a:t>wyth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FEFE4A-C4FB-3548-9BF0-93866AD1B515}"/>
              </a:ext>
            </a:extLst>
          </p:cNvPr>
          <p:cNvSpPr txBox="1"/>
          <p:nvPr/>
        </p:nvSpPr>
        <p:spPr>
          <a:xfrm>
            <a:off x="6810216" y="3835044"/>
            <a:ext cx="137125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9</a:t>
            </a:r>
          </a:p>
          <a:p>
            <a:pPr algn="ctr"/>
            <a:r>
              <a:rPr lang="en-US" sz="2400" b="1" dirty="0" err="1"/>
              <a:t>naw</a:t>
            </a:r>
            <a:endParaRPr lang="en-US" sz="24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F433B5D-B5C1-444E-8A84-6C2C937760F0}"/>
              </a:ext>
            </a:extLst>
          </p:cNvPr>
          <p:cNvSpPr txBox="1"/>
          <p:nvPr/>
        </p:nvSpPr>
        <p:spPr>
          <a:xfrm>
            <a:off x="8540715" y="3835044"/>
            <a:ext cx="137125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10</a:t>
            </a:r>
          </a:p>
          <a:p>
            <a:pPr algn="ctr"/>
            <a:r>
              <a:rPr lang="en-US" sz="2400" b="1" dirty="0"/>
              <a:t>deg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1EE1B9E-4FFF-5D4C-B0F8-9E17AAC9A1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84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615425-C97F-604F-95E6-91ECCDD44C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sharpenSoften amount="-50000"/>
                    </a14:imgEffect>
                  </a14:imgLayer>
                </a14:imgProps>
              </a:ext>
            </a:extLst>
          </a:blip>
          <a:srcRect r="11289"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0CAF43-1A46-D642-9C19-F7A5DA709A7A}"/>
              </a:ext>
            </a:extLst>
          </p:cNvPr>
          <p:cNvSpPr txBox="1"/>
          <p:nvPr/>
        </p:nvSpPr>
        <p:spPr>
          <a:xfrm>
            <a:off x="298173" y="3429000"/>
            <a:ext cx="942229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https://youtu.be/vn_hrOAKTaM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https://youtu.be/wkUAZgEnh5c</a:t>
            </a: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https://youtu.be/d-AUurrXDdQ</a:t>
            </a: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https://youtu.be/4DleEEIpjmo</a:t>
            </a: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B5C7C78-A876-434E-8FE6-5D56FE915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7032"/>
            <a:ext cx="6784712" cy="827002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 err="1">
                <a:latin typeface="Segoe Print" panose="02000800000000000000" pitchFamily="2" charset="0"/>
              </a:rPr>
              <a:t>Dewch</a:t>
            </a:r>
            <a:r>
              <a:rPr lang="en-US" sz="5400" b="1" dirty="0">
                <a:latin typeface="Segoe Print" panose="02000800000000000000" pitchFamily="2" charset="0"/>
              </a:rPr>
              <a:t> </a:t>
            </a:r>
            <a:r>
              <a:rPr lang="en-US" sz="5400" b="1" dirty="0" err="1">
                <a:latin typeface="Segoe Print" panose="02000800000000000000" pitchFamily="2" charset="0"/>
              </a:rPr>
              <a:t>i</a:t>
            </a:r>
            <a:r>
              <a:rPr lang="en-US" sz="5400" b="1" dirty="0">
                <a:latin typeface="Segoe Print" panose="02000800000000000000" pitchFamily="2" charset="0"/>
              </a:rPr>
              <a:t> </a:t>
            </a:r>
            <a:r>
              <a:rPr lang="en-US" sz="5400" b="1" dirty="0" err="1">
                <a:latin typeface="Segoe Print" panose="02000800000000000000" pitchFamily="2" charset="0"/>
              </a:rPr>
              <a:t>ganu</a:t>
            </a:r>
            <a:r>
              <a:rPr lang="en-US" sz="5400" b="1" dirty="0">
                <a:latin typeface="Segoe Print" panose="02000800000000000000" pitchFamily="2" charset="0"/>
              </a:rPr>
              <a:t> …</a:t>
            </a:r>
            <a:br>
              <a:rPr lang="en-US" sz="5400" b="1" dirty="0">
                <a:latin typeface="Segoe Print" panose="02000800000000000000" pitchFamily="2" charset="0"/>
              </a:rPr>
            </a:br>
            <a:endParaRPr lang="en-US" sz="5400" b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7702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949615-C94A-B640-ACE1-9362DDFFDE51}"/>
              </a:ext>
            </a:extLst>
          </p:cNvPr>
          <p:cNvSpPr txBox="1"/>
          <p:nvPr/>
        </p:nvSpPr>
        <p:spPr>
          <a:xfrm>
            <a:off x="1290852" y="1736975"/>
            <a:ext cx="1493912" cy="1523494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11</a:t>
            </a:r>
          </a:p>
          <a:p>
            <a:pPr algn="ctr"/>
            <a:endParaRPr lang="en-US" sz="800" b="1" dirty="0"/>
          </a:p>
          <a:p>
            <a:pPr algn="ctr"/>
            <a:r>
              <a:rPr lang="en-US" b="1" dirty="0"/>
              <a:t>un deg un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B068F79-9A20-F043-8420-E69303E82A42}"/>
              </a:ext>
            </a:extLst>
          </p:cNvPr>
          <p:cNvSpPr txBox="1"/>
          <p:nvPr/>
        </p:nvSpPr>
        <p:spPr>
          <a:xfrm>
            <a:off x="5744658" y="1762425"/>
            <a:ext cx="1487415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13</a:t>
            </a:r>
          </a:p>
          <a:p>
            <a:pPr algn="ctr"/>
            <a:endParaRPr lang="en-US" sz="800" b="1" dirty="0"/>
          </a:p>
          <a:p>
            <a:pPr algn="ctr"/>
            <a:r>
              <a:rPr lang="en-US" sz="1600" b="1" dirty="0"/>
              <a:t>un deg tri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E49C3AF-A49A-E141-9D3D-C021F629EFB8}"/>
              </a:ext>
            </a:extLst>
          </p:cNvPr>
          <p:cNvSpPr txBox="1"/>
          <p:nvPr/>
        </p:nvSpPr>
        <p:spPr>
          <a:xfrm>
            <a:off x="8048891" y="1738678"/>
            <a:ext cx="1399909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14</a:t>
            </a:r>
          </a:p>
          <a:p>
            <a:pPr algn="ctr"/>
            <a:r>
              <a:rPr lang="en-US" sz="1400" b="1" dirty="0"/>
              <a:t>un deg </a:t>
            </a:r>
            <a:r>
              <a:rPr lang="en-US" sz="1400" b="1" dirty="0" err="1"/>
              <a:t>pedwar</a:t>
            </a:r>
            <a:endParaRPr lang="en-US" sz="1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D4D229E-FC46-3946-B166-9DA6BDF7B555}"/>
              </a:ext>
            </a:extLst>
          </p:cNvPr>
          <p:cNvSpPr txBox="1"/>
          <p:nvPr/>
        </p:nvSpPr>
        <p:spPr>
          <a:xfrm>
            <a:off x="3517755" y="1731648"/>
            <a:ext cx="1456027" cy="150810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12</a:t>
            </a:r>
          </a:p>
          <a:p>
            <a:pPr algn="ctr"/>
            <a:endParaRPr lang="en-US" sz="1000" b="1" dirty="0"/>
          </a:p>
          <a:p>
            <a:pPr algn="ctr"/>
            <a:r>
              <a:rPr lang="en-US" sz="1600" b="1" dirty="0"/>
              <a:t>un deg </a:t>
            </a:r>
            <a:r>
              <a:rPr lang="en-US" sz="1600" b="1" dirty="0" err="1"/>
              <a:t>dau</a:t>
            </a:r>
            <a:endParaRPr lang="en-US" sz="16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AF7E31A-C341-C445-934E-CF1BC5E607B6}"/>
              </a:ext>
            </a:extLst>
          </p:cNvPr>
          <p:cNvSpPr txBox="1"/>
          <p:nvPr/>
        </p:nvSpPr>
        <p:spPr>
          <a:xfrm>
            <a:off x="10198464" y="1738678"/>
            <a:ext cx="1328518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15</a:t>
            </a:r>
          </a:p>
          <a:p>
            <a:pPr algn="ctr"/>
            <a:r>
              <a:rPr lang="en-US" sz="1400" b="1" dirty="0"/>
              <a:t>un deg </a:t>
            </a:r>
          </a:p>
          <a:p>
            <a:pPr algn="ctr"/>
            <a:r>
              <a:rPr lang="en-US" sz="1400" b="1" dirty="0"/>
              <a:t>pump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5870F18-2DBB-DF42-A082-4EBD12DF56F3}"/>
              </a:ext>
            </a:extLst>
          </p:cNvPr>
          <p:cNvSpPr txBox="1"/>
          <p:nvPr/>
        </p:nvSpPr>
        <p:spPr>
          <a:xfrm>
            <a:off x="1290852" y="4051586"/>
            <a:ext cx="1493912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16</a:t>
            </a:r>
          </a:p>
          <a:p>
            <a:pPr algn="ctr"/>
            <a:r>
              <a:rPr lang="en-US" sz="1400" b="1" dirty="0"/>
              <a:t>un deg </a:t>
            </a:r>
            <a:r>
              <a:rPr lang="en-US" sz="1400" b="1" dirty="0" err="1"/>
              <a:t>chwech</a:t>
            </a:r>
            <a:endParaRPr lang="en-US" sz="1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D07EFD8-4949-BE47-B194-D14081ED8084}"/>
              </a:ext>
            </a:extLst>
          </p:cNvPr>
          <p:cNvSpPr txBox="1"/>
          <p:nvPr/>
        </p:nvSpPr>
        <p:spPr>
          <a:xfrm>
            <a:off x="3504044" y="4051586"/>
            <a:ext cx="1469738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17</a:t>
            </a:r>
          </a:p>
          <a:p>
            <a:pPr algn="ctr"/>
            <a:r>
              <a:rPr lang="en-US" sz="1400" b="1" dirty="0"/>
              <a:t>un deg </a:t>
            </a:r>
          </a:p>
          <a:p>
            <a:pPr algn="ctr"/>
            <a:r>
              <a:rPr lang="en-US" sz="1400" b="1" dirty="0"/>
              <a:t>saith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23C873B-811C-4040-8627-2C2598899CAA}"/>
              </a:ext>
            </a:extLst>
          </p:cNvPr>
          <p:cNvSpPr txBox="1"/>
          <p:nvPr/>
        </p:nvSpPr>
        <p:spPr>
          <a:xfrm>
            <a:off x="5717236" y="4025441"/>
            <a:ext cx="151483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18</a:t>
            </a:r>
          </a:p>
          <a:p>
            <a:pPr algn="ctr"/>
            <a:r>
              <a:rPr lang="en-US" sz="1400" b="1" dirty="0"/>
              <a:t>un deg </a:t>
            </a:r>
          </a:p>
          <a:p>
            <a:pPr algn="ctr"/>
            <a:r>
              <a:rPr lang="en-US" sz="1400" b="1" dirty="0" err="1"/>
              <a:t>wyth</a:t>
            </a:r>
            <a:endParaRPr lang="en-US" sz="14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AAA8009-0837-CE4D-A6BB-370A05C2DDF3}"/>
              </a:ext>
            </a:extLst>
          </p:cNvPr>
          <p:cNvSpPr txBox="1"/>
          <p:nvPr/>
        </p:nvSpPr>
        <p:spPr>
          <a:xfrm>
            <a:off x="8048891" y="4024009"/>
            <a:ext cx="1399909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19</a:t>
            </a:r>
          </a:p>
          <a:p>
            <a:pPr algn="ctr"/>
            <a:r>
              <a:rPr lang="en-US" sz="1400" b="1" dirty="0"/>
              <a:t>un deg </a:t>
            </a:r>
            <a:r>
              <a:rPr lang="en-US" sz="1400" b="1" dirty="0" err="1"/>
              <a:t>naw</a:t>
            </a:r>
            <a:endParaRPr lang="en-US" sz="1400" b="1" dirty="0"/>
          </a:p>
          <a:p>
            <a:pPr algn="ctr"/>
            <a:endParaRPr lang="en-US" sz="14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D25117A-88B2-284F-A4DC-960091C028AF}"/>
              </a:ext>
            </a:extLst>
          </p:cNvPr>
          <p:cNvSpPr txBox="1"/>
          <p:nvPr/>
        </p:nvSpPr>
        <p:spPr>
          <a:xfrm>
            <a:off x="10198463" y="4037797"/>
            <a:ext cx="1328519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20</a:t>
            </a:r>
          </a:p>
          <a:p>
            <a:pPr algn="ctr"/>
            <a:r>
              <a:rPr lang="en-US" sz="1400" b="1" dirty="0" err="1"/>
              <a:t>dau</a:t>
            </a:r>
            <a:r>
              <a:rPr lang="en-US" sz="1400" b="1" dirty="0"/>
              <a:t> </a:t>
            </a:r>
            <a:r>
              <a:rPr lang="en-US" sz="1400" b="1" dirty="0" err="1"/>
              <a:t>ddeg</a:t>
            </a:r>
            <a:endParaRPr lang="en-US" sz="1400" b="1" dirty="0"/>
          </a:p>
          <a:p>
            <a:pPr algn="ctr"/>
            <a:endParaRPr lang="en-US" sz="14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56155D-A768-6348-B213-F004CD5C0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9265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162878" y="155050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2632214" y="3485032"/>
            <a:ext cx="1182757" cy="1107996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5627204" y="348978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8622194" y="3491368"/>
            <a:ext cx="1182757" cy="110799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9980543" y="1515499"/>
            <a:ext cx="1182757" cy="110799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7265504" y="1518093"/>
            <a:ext cx="1182757" cy="1107996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4214191" y="1510747"/>
            <a:ext cx="1182757" cy="110799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E1783-78B0-0E45-84E7-876246D2CCCB}"/>
              </a:ext>
            </a:extLst>
          </p:cNvPr>
          <p:cNvSpPr txBox="1"/>
          <p:nvPr/>
        </p:nvSpPr>
        <p:spPr>
          <a:xfrm>
            <a:off x="4214190" y="5209536"/>
            <a:ext cx="1182757" cy="11079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7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1DB5A4-8D15-5540-ABC6-DBDF916BE84F}"/>
              </a:ext>
            </a:extLst>
          </p:cNvPr>
          <p:cNvSpPr txBox="1"/>
          <p:nvPr/>
        </p:nvSpPr>
        <p:spPr>
          <a:xfrm>
            <a:off x="7265504" y="5209536"/>
            <a:ext cx="1182757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8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F88530B-163B-084E-99E0-45A4CA5488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66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267C23-9CAC-4F48-851A-2D873C1432E7}"/>
              </a:ext>
            </a:extLst>
          </p:cNvPr>
          <p:cNvSpPr txBox="1"/>
          <p:nvPr/>
        </p:nvSpPr>
        <p:spPr>
          <a:xfrm>
            <a:off x="4128783" y="3058808"/>
            <a:ext cx="7643812" cy="3108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 Welsh nouns can be:</a:t>
            </a:r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feminine, e.g. merch, </a:t>
            </a:r>
            <a:r>
              <a:rPr lang="en-US" sz="2800" b="1" dirty="0" err="1"/>
              <a:t>ysgol</a:t>
            </a:r>
            <a:endParaRPr lang="en-US" sz="2800" b="1" dirty="0"/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masculine, e.g. </a:t>
            </a:r>
            <a:r>
              <a:rPr lang="en-US" sz="2800" b="1" dirty="0" err="1"/>
              <a:t>bachgen</a:t>
            </a:r>
            <a:r>
              <a:rPr lang="en-US" sz="2800" b="1" dirty="0"/>
              <a:t>, </a:t>
            </a:r>
            <a:r>
              <a:rPr lang="en-US" sz="2800" b="1" dirty="0" err="1"/>
              <a:t>disgybl</a:t>
            </a:r>
            <a:endParaRPr lang="en-US" sz="2800" b="1" dirty="0"/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plural, e.g. plant, </a:t>
            </a:r>
            <a:r>
              <a:rPr lang="en-US" sz="2800" b="1" dirty="0" err="1"/>
              <a:t>llyfrau</a:t>
            </a:r>
            <a:endParaRPr lang="en-US" sz="2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E23291-F0FE-CD4E-8F5D-96C3B9E156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12" t="6886" r="19571" b="9813"/>
          <a:stretch/>
        </p:blipFill>
        <p:spPr>
          <a:xfrm>
            <a:off x="310499" y="2950698"/>
            <a:ext cx="3656781" cy="332476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4" name="16-Point Star 3">
            <a:extLst>
              <a:ext uri="{FF2B5EF4-FFF2-40B4-BE49-F238E27FC236}">
                <a16:creationId xmlns:a16="http://schemas.microsoft.com/office/drawing/2014/main" id="{0E6B6A47-91AD-194F-B300-42316D31C648}"/>
              </a:ext>
            </a:extLst>
          </p:cNvPr>
          <p:cNvSpPr/>
          <p:nvPr/>
        </p:nvSpPr>
        <p:spPr>
          <a:xfrm>
            <a:off x="1483317" y="231770"/>
            <a:ext cx="9700592" cy="2464904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Ydych</a:t>
            </a:r>
            <a:r>
              <a:rPr lang="en-US" sz="3600" b="1" dirty="0"/>
              <a:t> </a:t>
            </a:r>
            <a:r>
              <a:rPr lang="en-US" sz="3600" b="1" dirty="0" err="1"/>
              <a:t>chi’n</a:t>
            </a:r>
            <a:r>
              <a:rPr lang="en-US" sz="3600" b="1" dirty="0"/>
              <a:t> </a:t>
            </a:r>
            <a:r>
              <a:rPr lang="en-US" sz="3600" b="1" dirty="0" err="1"/>
              <a:t>cofio</a:t>
            </a:r>
            <a:r>
              <a:rPr lang="en-US" sz="3600" b="1" dirty="0"/>
              <a:t>…?</a:t>
            </a:r>
          </a:p>
          <a:p>
            <a:pPr algn="ctr"/>
            <a:r>
              <a:rPr lang="en-US" sz="2800" b="1" i="1" dirty="0"/>
              <a:t>Do you remember ..?</a:t>
            </a:r>
            <a:endParaRPr lang="en-US" sz="2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705C68-BBC8-3144-A50D-F56215A0FE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000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0ECFA7F-4109-EF4A-8C95-104C033E3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1975" y="1165792"/>
            <a:ext cx="3043237" cy="543435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484BA1-7DB2-054E-94FB-A58AE0843294}"/>
              </a:ext>
            </a:extLst>
          </p:cNvPr>
          <p:cNvSpPr txBox="1"/>
          <p:nvPr/>
        </p:nvSpPr>
        <p:spPr>
          <a:xfrm>
            <a:off x="328612" y="1657351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athro</a:t>
            </a:r>
            <a:endParaRPr lang="en-US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DEE2AC-620C-CD4D-8F22-5E1BE732A029}"/>
              </a:ext>
            </a:extLst>
          </p:cNvPr>
          <p:cNvSpPr txBox="1"/>
          <p:nvPr/>
        </p:nvSpPr>
        <p:spPr>
          <a:xfrm>
            <a:off x="1528762" y="2619048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athrawes</a:t>
            </a: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92B21A-6E6F-0440-94E4-E173B660C9FF}"/>
              </a:ext>
            </a:extLst>
          </p:cNvPr>
          <p:cNvSpPr txBox="1"/>
          <p:nvPr/>
        </p:nvSpPr>
        <p:spPr>
          <a:xfrm>
            <a:off x="328612" y="3621358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dosbarth</a:t>
            </a:r>
            <a:endParaRPr lang="en-US" sz="2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9496A3-B8A5-404C-BB99-B916AB1613C7}"/>
              </a:ext>
            </a:extLst>
          </p:cNvPr>
          <p:cNvSpPr txBox="1"/>
          <p:nvPr/>
        </p:nvSpPr>
        <p:spPr>
          <a:xfrm>
            <a:off x="1528762" y="4804052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llyfr</a:t>
            </a:r>
            <a:endParaRPr lang="en-US" sz="2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535447-1026-9A4A-94C3-1C969DE98F5F}"/>
              </a:ext>
            </a:extLst>
          </p:cNvPr>
          <p:cNvSpPr txBox="1"/>
          <p:nvPr/>
        </p:nvSpPr>
        <p:spPr>
          <a:xfrm>
            <a:off x="9344026" y="1526546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bwrdd</a:t>
            </a:r>
            <a:endParaRPr lang="en-US" sz="28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3BA729-7289-CA4F-B31F-D19CFC4EFB8D}"/>
              </a:ext>
            </a:extLst>
          </p:cNvPr>
          <p:cNvSpPr txBox="1"/>
          <p:nvPr/>
        </p:nvSpPr>
        <p:spPr>
          <a:xfrm>
            <a:off x="7858125" y="2619048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desg</a:t>
            </a:r>
            <a:endParaRPr lang="en-US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CA9088-1C64-784B-AD47-0FC240994BE7}"/>
              </a:ext>
            </a:extLst>
          </p:cNvPr>
          <p:cNvSpPr txBox="1"/>
          <p:nvPr/>
        </p:nvSpPr>
        <p:spPr>
          <a:xfrm>
            <a:off x="9351170" y="3711550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ystafell</a:t>
            </a:r>
            <a:endParaRPr lang="en-US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24B6A0-3B72-E042-BD61-AA51EEC6E0D2}"/>
              </a:ext>
            </a:extLst>
          </p:cNvPr>
          <p:cNvSpPr txBox="1"/>
          <p:nvPr/>
        </p:nvSpPr>
        <p:spPr>
          <a:xfrm>
            <a:off x="7858125" y="4883376"/>
            <a:ext cx="240030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gwers</a:t>
            </a: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104601-B853-264D-8E2B-157DC41DDB56}"/>
              </a:ext>
            </a:extLst>
          </p:cNvPr>
          <p:cNvSpPr txBox="1"/>
          <p:nvPr/>
        </p:nvSpPr>
        <p:spPr>
          <a:xfrm>
            <a:off x="328612" y="5986746"/>
            <a:ext cx="3493879" cy="64633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eb</a:t>
            </a:r>
            <a:r>
              <a:rPr lang="en-US" dirty="0"/>
              <a:t> = 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benywaidd</a:t>
            </a:r>
            <a:r>
              <a:rPr lang="en-US" dirty="0"/>
              <a:t> = feminine noun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ADD034-170F-6D46-B330-B3D9A1EA6BA2}"/>
              </a:ext>
            </a:extLst>
          </p:cNvPr>
          <p:cNvSpPr txBox="1"/>
          <p:nvPr/>
        </p:nvSpPr>
        <p:spPr>
          <a:xfrm>
            <a:off x="8140985" y="5896554"/>
            <a:ext cx="3493879" cy="64633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eg</a:t>
            </a:r>
            <a:r>
              <a:rPr lang="en-US" dirty="0"/>
              <a:t> = 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gwrywaidd</a:t>
            </a:r>
            <a:r>
              <a:rPr lang="en-US" dirty="0"/>
              <a:t> = masculine noun</a:t>
            </a:r>
          </a:p>
        </p:txBody>
      </p:sp>
      <p:sp>
        <p:nvSpPr>
          <p:cNvPr id="16" name="16-Point Star 15">
            <a:extLst>
              <a:ext uri="{FF2B5EF4-FFF2-40B4-BE49-F238E27FC236}">
                <a16:creationId xmlns:a16="http://schemas.microsoft.com/office/drawing/2014/main" id="{52395F74-CFF0-964A-8AE4-03AF456E870B}"/>
              </a:ext>
            </a:extLst>
          </p:cNvPr>
          <p:cNvSpPr/>
          <p:nvPr/>
        </p:nvSpPr>
        <p:spPr>
          <a:xfrm>
            <a:off x="3319407" y="0"/>
            <a:ext cx="5148372" cy="1428765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Have a go!</a:t>
            </a:r>
          </a:p>
        </p:txBody>
      </p:sp>
    </p:spTree>
    <p:extLst>
      <p:ext uri="{BB962C8B-B14F-4D97-AF65-F5344CB8AC3E}">
        <p14:creationId xmlns:p14="http://schemas.microsoft.com/office/powerpoint/2010/main" val="41140064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FBCAA-FDC3-5C45-BF9B-5FD2C52333F5}"/>
              </a:ext>
            </a:extLst>
          </p:cNvPr>
          <p:cNvSpPr txBox="1">
            <a:spLocks/>
          </p:cNvSpPr>
          <p:nvPr/>
        </p:nvSpPr>
        <p:spPr>
          <a:xfrm>
            <a:off x="999460" y="160813"/>
            <a:ext cx="10164725" cy="1497866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 err="1">
                <a:latin typeface="+mj-lt"/>
              </a:rPr>
              <a:t>Enwau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benywaidd</a:t>
            </a:r>
            <a:r>
              <a:rPr lang="en-GB" b="1" dirty="0">
                <a:latin typeface="+mj-lt"/>
              </a:rPr>
              <a:t> a </a:t>
            </a:r>
            <a:r>
              <a:rPr lang="en-GB" b="1" dirty="0" err="1">
                <a:latin typeface="+mj-lt"/>
              </a:rPr>
              <a:t>gwrywaidd</a:t>
            </a:r>
            <a:endParaRPr lang="en-GB" b="1" dirty="0">
              <a:latin typeface="+mj-lt"/>
            </a:endParaRPr>
          </a:p>
          <a:p>
            <a:pPr algn="ctr"/>
            <a:endParaRPr lang="en-GB" b="1" dirty="0">
              <a:latin typeface="+mj-lt"/>
            </a:endParaRPr>
          </a:p>
          <a:p>
            <a:pPr algn="ctr"/>
            <a:r>
              <a:rPr lang="en-GB" b="1" dirty="0">
                <a:latin typeface="+mj-lt"/>
              </a:rPr>
              <a:t>Feminine and masculine nouns</a:t>
            </a:r>
            <a:r>
              <a:rPr lang="en-GB" sz="3600" b="1" dirty="0">
                <a:latin typeface="+mj-lt"/>
              </a:rPr>
              <a:t> 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72898A8-A6BD-DB45-A332-FF34A95C34D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46771" y="2059368"/>
          <a:ext cx="10905892" cy="353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2946">
                  <a:extLst>
                    <a:ext uri="{9D8B030D-6E8A-4147-A177-3AD203B41FA5}">
                      <a16:colId xmlns:a16="http://schemas.microsoft.com/office/drawing/2014/main" val="942133712"/>
                    </a:ext>
                  </a:extLst>
                </a:gridCol>
                <a:gridCol w="5452946">
                  <a:extLst>
                    <a:ext uri="{9D8B030D-6E8A-4147-A177-3AD203B41FA5}">
                      <a16:colId xmlns:a16="http://schemas.microsoft.com/office/drawing/2014/main" val="32019878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/>
                        <a:t>enwau</a:t>
                      </a:r>
                      <a:r>
                        <a:rPr lang="en-US" sz="3600" b="1" dirty="0"/>
                        <a:t> </a:t>
                      </a:r>
                      <a:r>
                        <a:rPr lang="en-US" sz="3600" b="1" dirty="0" err="1"/>
                        <a:t>benywaidd</a:t>
                      </a:r>
                      <a:r>
                        <a:rPr lang="en-US" sz="3600" b="1" dirty="0"/>
                        <a:t> (</a:t>
                      </a:r>
                      <a:r>
                        <a:rPr lang="en-US" sz="3600" b="1" dirty="0" err="1"/>
                        <a:t>eb</a:t>
                      </a:r>
                      <a:r>
                        <a:rPr lang="en-US" sz="3600" b="1" dirty="0"/>
                        <a:t>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/>
                        <a:t>enwau</a:t>
                      </a:r>
                      <a:r>
                        <a:rPr lang="en-US" sz="3600" b="1" dirty="0"/>
                        <a:t> </a:t>
                      </a:r>
                      <a:r>
                        <a:rPr lang="en-US" sz="3600" b="1" dirty="0" err="1"/>
                        <a:t>gwrywaidd</a:t>
                      </a:r>
                      <a:r>
                        <a:rPr lang="en-US" sz="3600" b="1" dirty="0"/>
                        <a:t> (</a:t>
                      </a:r>
                      <a:r>
                        <a:rPr lang="en-US" sz="3600" b="1" dirty="0" err="1"/>
                        <a:t>eg</a:t>
                      </a:r>
                      <a:r>
                        <a:rPr lang="en-US" sz="3600" b="1" dirty="0"/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08715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bachgen</a:t>
                      </a:r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8893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ysgol</a:t>
                      </a:r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disgybl</a:t>
                      </a:r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40620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8139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33452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3594098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220A4B6-7888-7B46-A6C2-116401DC7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4052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33EAAF2-51B3-B54C-BA9C-26B9A2316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186875" y="1198309"/>
            <a:ext cx="4098902" cy="639762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 err="1"/>
              <a:t>Gwrywaidd</a:t>
            </a:r>
            <a:r>
              <a:rPr lang="en-GB" b="1" dirty="0"/>
              <a:t>/Masculine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708559" y="1932717"/>
            <a:ext cx="2075926" cy="4828229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Dau</a:t>
            </a:r>
            <a:endParaRPr lang="en-GB" sz="2000" dirty="0"/>
          </a:p>
          <a:p>
            <a:r>
              <a:rPr lang="en-GB" sz="2000" dirty="0"/>
              <a:t>Tri</a:t>
            </a:r>
          </a:p>
          <a:p>
            <a:r>
              <a:rPr lang="en-GB" sz="2000" dirty="0" err="1"/>
              <a:t>Pedwar</a:t>
            </a:r>
            <a:endParaRPr lang="en-GB" sz="2000" dirty="0"/>
          </a:p>
          <a:p>
            <a:r>
              <a:rPr lang="en-GB" sz="2000" dirty="0"/>
              <a:t>Pump</a:t>
            </a:r>
          </a:p>
          <a:p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 err="1"/>
              <a:t>Naw</a:t>
            </a:r>
            <a:r>
              <a:rPr lang="en-GB" sz="2000" dirty="0"/>
              <a:t> </a:t>
            </a:r>
          </a:p>
          <a:p>
            <a:r>
              <a:rPr lang="en-GB" sz="2000" dirty="0"/>
              <a:t>Deg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286500" y="1382233"/>
            <a:ext cx="3665574" cy="455838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 err="1"/>
              <a:t>Benywaidd</a:t>
            </a:r>
            <a:r>
              <a:rPr lang="en-GB" b="1" dirty="0"/>
              <a:t>/Feminine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8119287" y="1949825"/>
            <a:ext cx="1794244" cy="2150186"/>
          </a:xfrm>
          <a:solidFill>
            <a:schemeClr val="bg1"/>
          </a:solidFill>
        </p:spPr>
        <p:txBody>
          <a:bodyPr/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Dwy</a:t>
            </a:r>
            <a:endParaRPr lang="en-GB" sz="2000" dirty="0"/>
          </a:p>
          <a:p>
            <a:r>
              <a:rPr lang="en-GB" sz="2000" dirty="0" err="1"/>
              <a:t>Tair</a:t>
            </a:r>
            <a:endParaRPr lang="en-GB" sz="2000" dirty="0"/>
          </a:p>
          <a:p>
            <a:r>
              <a:rPr lang="en-GB" sz="2000" dirty="0" err="1"/>
              <a:t>Pedair</a:t>
            </a:r>
            <a:endParaRPr lang="en-GB" sz="2000" dirty="0"/>
          </a:p>
          <a:p>
            <a:pPr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D637FE-D4F3-A24C-A659-0A6B25B0EC00}"/>
              </a:ext>
            </a:extLst>
          </p:cNvPr>
          <p:cNvSpPr txBox="1"/>
          <p:nvPr/>
        </p:nvSpPr>
        <p:spPr>
          <a:xfrm>
            <a:off x="4532284" y="4181474"/>
            <a:ext cx="2720917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In Welsh some numbers have a masculine version and a feminine version.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C64C9B0-B3BE-6141-BD66-A7A17B1FC5A1}"/>
              </a:ext>
            </a:extLst>
          </p:cNvPr>
          <p:cNvCxnSpPr>
            <a:cxnSpLocks/>
          </p:cNvCxnSpPr>
          <p:nvPr/>
        </p:nvCxnSpPr>
        <p:spPr>
          <a:xfrm>
            <a:off x="2914650" y="2157413"/>
            <a:ext cx="5086350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48FB145-971C-0C49-9992-0ABBB40BD696}"/>
              </a:ext>
            </a:extLst>
          </p:cNvPr>
          <p:cNvCxnSpPr>
            <a:cxnSpLocks/>
          </p:cNvCxnSpPr>
          <p:nvPr/>
        </p:nvCxnSpPr>
        <p:spPr>
          <a:xfrm>
            <a:off x="2914648" y="2652713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068862E-D3AB-8144-97BB-3E0CEEBBC363}"/>
              </a:ext>
            </a:extLst>
          </p:cNvPr>
          <p:cNvCxnSpPr>
            <a:cxnSpLocks/>
          </p:cNvCxnSpPr>
          <p:nvPr/>
        </p:nvCxnSpPr>
        <p:spPr>
          <a:xfrm>
            <a:off x="2914648" y="3152776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FCD4C9E-051E-B84D-A252-543AE3A09DC6}"/>
              </a:ext>
            </a:extLst>
          </p:cNvPr>
          <p:cNvCxnSpPr>
            <a:cxnSpLocks/>
          </p:cNvCxnSpPr>
          <p:nvPr/>
        </p:nvCxnSpPr>
        <p:spPr>
          <a:xfrm>
            <a:off x="2914648" y="3667125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27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68" t="17590" r="26115" b="12340"/>
          <a:stretch/>
        </p:blipFill>
        <p:spPr>
          <a:xfrm rot="5400000">
            <a:off x="4895144" y="-797638"/>
            <a:ext cx="2312958" cy="799769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07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203172" y="4679906"/>
            <a:ext cx="3025803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2 is used.  </a:t>
            </a:r>
            <a:r>
              <a:rPr lang="en-US" b="1" i="1" u="sng" dirty="0" err="1">
                <a:solidFill>
                  <a:schemeClr val="accent1"/>
                </a:solidFill>
              </a:rPr>
              <a:t>Dau</a:t>
            </a:r>
            <a:r>
              <a:rPr lang="en-US" b="1" dirty="0"/>
              <a:t> causes a soft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meddal</a:t>
            </a:r>
            <a:r>
              <a:rPr lang="en-US" b="1" dirty="0"/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8770909" y="4651331"/>
            <a:ext cx="2873404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2 is used.  </a:t>
            </a:r>
            <a:r>
              <a:rPr lang="en-US" b="1" i="1" u="sng" dirty="0" err="1">
                <a:solidFill>
                  <a:schemeClr val="accent1"/>
                </a:solidFill>
              </a:rPr>
              <a:t>Dwy</a:t>
            </a:r>
            <a:r>
              <a:rPr lang="en-US" b="1" dirty="0"/>
              <a:t> causes a soft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meddal</a:t>
            </a:r>
            <a:r>
              <a:rPr lang="en-US" b="1" dirty="0"/>
              <a:t>).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6D77276-112F-9A4B-8C78-FC3FD5EB11A6}"/>
              </a:ext>
            </a:extLst>
          </p:cNvPr>
          <p:cNvCxnSpPr>
            <a:cxnSpLocks/>
          </p:cNvCxnSpPr>
          <p:nvPr/>
        </p:nvCxnSpPr>
        <p:spPr>
          <a:xfrm flipV="1">
            <a:off x="1543051" y="4200525"/>
            <a:ext cx="1228724" cy="47938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E550BBF-DE0F-7240-8104-4D6E084B573A}"/>
              </a:ext>
            </a:extLst>
          </p:cNvPr>
          <p:cNvCxnSpPr>
            <a:cxnSpLocks/>
          </p:cNvCxnSpPr>
          <p:nvPr/>
        </p:nvCxnSpPr>
        <p:spPr>
          <a:xfrm flipH="1" flipV="1">
            <a:off x="7225410" y="4050508"/>
            <a:ext cx="1545499" cy="60082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30316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2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860397" y="4679907"/>
            <a:ext cx="3025803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3 is used.  </a:t>
            </a:r>
            <a:r>
              <a:rPr lang="en-US" b="1" i="1" u="sng" dirty="0">
                <a:solidFill>
                  <a:schemeClr val="accent1"/>
                </a:solidFill>
              </a:rPr>
              <a:t>Tri</a:t>
            </a:r>
            <a:r>
              <a:rPr lang="en-US" b="1" dirty="0"/>
              <a:t> causes a </a:t>
            </a:r>
            <a:r>
              <a:rPr lang="en-US" b="1" dirty="0" err="1"/>
              <a:t>aspirtate</a:t>
            </a:r>
            <a:r>
              <a:rPr lang="en-US" b="1" dirty="0"/>
              <a:t>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llaes</a:t>
            </a:r>
            <a:r>
              <a:rPr lang="en-US" b="1" dirty="0"/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6879916" y="4651331"/>
            <a:ext cx="2873404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3 is used.  </a:t>
            </a:r>
            <a:r>
              <a:rPr lang="en-US" b="1" i="1" u="sng" dirty="0" err="1">
                <a:solidFill>
                  <a:schemeClr val="accent1"/>
                </a:solidFill>
              </a:rPr>
              <a:t>Tair</a:t>
            </a:r>
            <a:r>
              <a:rPr lang="en-US" b="1" dirty="0"/>
              <a:t> does NOT cause a mutation.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53AA47-87D3-A64E-89B5-417BB3B483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83" t="14631" r="64940" b="16057"/>
          <a:stretch/>
        </p:blipFill>
        <p:spPr>
          <a:xfrm rot="5400000">
            <a:off x="5287950" y="-1529137"/>
            <a:ext cx="1857374" cy="9001128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506B2D-2003-AC41-B5FC-69A39C004FBD}"/>
              </a:ext>
            </a:extLst>
          </p:cNvPr>
          <p:cNvCxnSpPr>
            <a:cxnSpLocks/>
          </p:cNvCxnSpPr>
          <p:nvPr/>
        </p:nvCxnSpPr>
        <p:spPr>
          <a:xfrm flipV="1">
            <a:off x="1928813" y="3743326"/>
            <a:ext cx="657225" cy="93658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257DABA-D51A-C943-9289-BCD1B52D1D3E}"/>
              </a:ext>
            </a:extLst>
          </p:cNvPr>
          <p:cNvCxnSpPr>
            <a:cxnSpLocks/>
          </p:cNvCxnSpPr>
          <p:nvPr/>
        </p:nvCxnSpPr>
        <p:spPr>
          <a:xfrm flipH="1" flipV="1">
            <a:off x="5579754" y="3306438"/>
            <a:ext cx="1316898" cy="134489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73174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2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860397" y="4679907"/>
            <a:ext cx="3025803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4 is used.  </a:t>
            </a:r>
            <a:r>
              <a:rPr lang="en-US" b="1" i="1" u="sng" dirty="0" err="1">
                <a:solidFill>
                  <a:schemeClr val="accent1"/>
                </a:solidFill>
              </a:rPr>
              <a:t>Pedwar</a:t>
            </a:r>
            <a:r>
              <a:rPr lang="en-US" b="1" dirty="0"/>
              <a:t> does NOT cause a mutation.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7674188" y="4179525"/>
            <a:ext cx="2873404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4 is used.  </a:t>
            </a:r>
            <a:r>
              <a:rPr lang="en-US" b="1" i="1" u="sng" dirty="0" err="1">
                <a:solidFill>
                  <a:schemeClr val="accent1"/>
                </a:solidFill>
              </a:rPr>
              <a:t>Pedair</a:t>
            </a:r>
            <a:r>
              <a:rPr lang="en-US" b="1" dirty="0"/>
              <a:t> does NOT cause a mutation.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1D1DF6-1474-3B4F-9956-447F4C4EEB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87" t="14042" r="51179" b="15177"/>
          <a:stretch/>
        </p:blipFill>
        <p:spPr>
          <a:xfrm rot="5400000">
            <a:off x="5061156" y="-2776805"/>
            <a:ext cx="2354094" cy="114047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1661D36-4B00-3040-9D5F-E45A643A2D48}"/>
              </a:ext>
            </a:extLst>
          </p:cNvPr>
          <p:cNvCxnSpPr>
            <a:cxnSpLocks/>
          </p:cNvCxnSpPr>
          <p:nvPr/>
        </p:nvCxnSpPr>
        <p:spPr>
          <a:xfrm flipV="1">
            <a:off x="1928813" y="3922978"/>
            <a:ext cx="0" cy="756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63817EB-58B1-E848-9835-30BA08E40B16}"/>
              </a:ext>
            </a:extLst>
          </p:cNvPr>
          <p:cNvCxnSpPr>
            <a:cxnSpLocks/>
          </p:cNvCxnSpPr>
          <p:nvPr/>
        </p:nvCxnSpPr>
        <p:spPr>
          <a:xfrm flipH="1" flipV="1">
            <a:off x="6152153" y="3335015"/>
            <a:ext cx="1522035" cy="8445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66413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680245"/>
              </p:ext>
            </p:extLst>
          </p:nvPr>
        </p:nvGraphicFramePr>
        <p:xfrm>
          <a:off x="2555386" y="1268593"/>
          <a:ext cx="7005674" cy="48282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8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386" y="1268593"/>
                        <a:ext cx="7005674" cy="4828234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chemeClr val="tx1"/>
                        </a:solidFill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B6731CB7-D77F-F244-8EE8-FA82FFFC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5163" y="242448"/>
            <a:ext cx="7966363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Help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llaw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        A helping hand …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A4D30F-9A9B-7F48-8DAA-3A41EB4F4A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4980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B9891C-AB8C-2945-8792-0CDE8E618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784" y="1847806"/>
            <a:ext cx="2804641" cy="18494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748AA9-1ECB-6743-BFC1-EAB2375E1A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7115" y="1864020"/>
            <a:ext cx="3278155" cy="20019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DBDF2B-1649-9345-8085-831069CE0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901" y="1934078"/>
            <a:ext cx="1903413" cy="23368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dwy</a:t>
            </a:r>
            <a:r>
              <a:rPr lang="en-US" sz="3200" b="1" dirty="0"/>
              <a:t> </a:t>
            </a:r>
            <a:r>
              <a:rPr lang="en-US" sz="3200" b="1" dirty="0" err="1"/>
              <a:t>ferch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402807" y="112559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091113" y="1166682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4479373" y="4805234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tair</a:t>
            </a:r>
            <a:r>
              <a:rPr lang="en-US" sz="3200" b="1" dirty="0"/>
              <a:t> merch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pedair</a:t>
            </a:r>
            <a:r>
              <a:rPr lang="en-US" sz="3200" b="1" dirty="0"/>
              <a:t> merch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77D0954-6543-5448-BDE7-1C58738643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1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1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dau</a:t>
            </a:r>
            <a:r>
              <a:rPr lang="en-US" sz="3200" b="1" dirty="0"/>
              <a:t> </a:t>
            </a:r>
            <a:r>
              <a:rPr lang="en-US" sz="3200" b="1" dirty="0" err="1"/>
              <a:t>lyfr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402807" y="112559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670976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5043756" y="4793139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tri </a:t>
            </a:r>
            <a:r>
              <a:rPr lang="en-US" sz="3200" b="1" dirty="0" err="1"/>
              <a:t>llyfr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pedwar</a:t>
            </a:r>
            <a:r>
              <a:rPr lang="en-US" sz="3200" b="1" dirty="0"/>
              <a:t> </a:t>
            </a:r>
            <a:r>
              <a:rPr lang="en-US" sz="3200" b="1" dirty="0" err="1"/>
              <a:t>llyfr</a:t>
            </a:r>
            <a:endParaRPr lang="en-US" sz="32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EB1044-B0E2-7E48-9249-C6B8192D0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232" y="2256786"/>
            <a:ext cx="2772749" cy="19805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12664B-2679-4642-BA8B-0243F6E0C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697" y="2256785"/>
            <a:ext cx="2503111" cy="21590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D301C5-533E-504A-A522-C59C331C8E3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276" t="17171" r="13103" b="9255"/>
          <a:stretch/>
        </p:blipFill>
        <p:spPr>
          <a:xfrm>
            <a:off x="8831766" y="2055922"/>
            <a:ext cx="2360691" cy="21813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36B8B25-0075-CF41-86EC-ABF62742B1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859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1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69FA1B-0102-1A45-9E40-CA8E36D57D44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78418" y="987296"/>
          <a:ext cx="11686475" cy="563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7295">
                  <a:extLst>
                    <a:ext uri="{9D8B030D-6E8A-4147-A177-3AD203B41FA5}">
                      <a16:colId xmlns:a16="http://schemas.microsoft.com/office/drawing/2014/main" val="1687260535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3090711031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1558769913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465079003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2227103334"/>
                    </a:ext>
                  </a:extLst>
                </a:gridCol>
              </a:tblGrid>
              <a:tr h="601417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Ben / </a:t>
                      </a:r>
                      <a:r>
                        <a:rPr lang="en-US" sz="2400" b="1" dirty="0" err="1"/>
                        <a:t>Gwr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11945253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bachgen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eg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2034858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ysgol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eb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5100513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athro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dau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athro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0096977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athrawes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pedair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athrawes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995479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dosbarth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tri </a:t>
                      </a:r>
                      <a:r>
                        <a:rPr lang="en-US" sz="2400" b="1" dirty="0" err="1"/>
                        <a:t>dosbarth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44844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bwrdd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0898208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desg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3477526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gwers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83337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CED7A90-A41C-E449-A50C-998AE850867D}"/>
              </a:ext>
            </a:extLst>
          </p:cNvPr>
          <p:cNvSpPr txBox="1"/>
          <p:nvPr/>
        </p:nvSpPr>
        <p:spPr>
          <a:xfrm>
            <a:off x="178418" y="160040"/>
            <a:ext cx="11686475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</a:rPr>
              <a:t>Cwblhewch</a:t>
            </a:r>
            <a:r>
              <a:rPr lang="en-US" sz="2800" b="1" dirty="0">
                <a:solidFill>
                  <a:schemeClr val="bg1"/>
                </a:solidFill>
              </a:rPr>
              <a:t> y </a:t>
            </a:r>
            <a:r>
              <a:rPr lang="en-US" sz="2800" b="1" dirty="0" err="1">
                <a:solidFill>
                  <a:schemeClr val="bg1"/>
                </a:solidFill>
              </a:rPr>
              <a:t>tabl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canlynol</a:t>
            </a:r>
            <a:r>
              <a:rPr lang="en-US" sz="2800" b="1" dirty="0">
                <a:solidFill>
                  <a:schemeClr val="bg1"/>
                </a:solidFill>
              </a:rPr>
              <a:t>:               </a:t>
            </a:r>
            <a:r>
              <a:rPr lang="en-US" sz="2800" b="1" i="1" dirty="0">
                <a:solidFill>
                  <a:schemeClr val="bg1"/>
                </a:solidFill>
              </a:rPr>
              <a:t>Complete the following table:</a:t>
            </a:r>
          </a:p>
        </p:txBody>
      </p:sp>
    </p:spTree>
    <p:extLst>
      <p:ext uri="{BB962C8B-B14F-4D97-AF65-F5344CB8AC3E}">
        <p14:creationId xmlns:p14="http://schemas.microsoft.com/office/powerpoint/2010/main" val="7646701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>
            <p:extLst/>
          </p:nvPr>
        </p:nvGraphicFramePr>
        <p:xfrm>
          <a:off x="220058" y="2188564"/>
          <a:ext cx="4073447" cy="280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2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058" y="2188564"/>
                        <a:ext cx="4073447" cy="2807375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chemeClr val="tx1"/>
                        </a:solidFill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B6731CB7-D77F-F244-8EE8-FA82FFFC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Help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llaw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…           A helping hand …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9E90A6-6BC0-ED42-A3C0-DC0CBED7D1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3648" y="2038662"/>
            <a:ext cx="7402784" cy="30921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4F90C6-6B06-C946-96F9-71D46912F4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302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F49423-A439-734B-B519-AA6A281D08D1}"/>
              </a:ext>
            </a:extLst>
          </p:cNvPr>
          <p:cNvSpPr txBox="1"/>
          <p:nvPr/>
        </p:nvSpPr>
        <p:spPr>
          <a:xfrm>
            <a:off x="1969196" y="1139983"/>
            <a:ext cx="7961971" cy="230832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</a:rPr>
              <a:t>What about the task?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C82C8-ED64-5543-81DA-1CACD682BB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5113"/>
          <a:stretch/>
        </p:blipFill>
        <p:spPr>
          <a:xfrm>
            <a:off x="3132945" y="3628930"/>
            <a:ext cx="5422900" cy="13927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6004A2F-5CCD-EB44-B57B-0B8A97532F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5563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364" y="947758"/>
            <a:ext cx="5084116" cy="50841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38B220-BD65-524D-A0CF-64D15A679940}"/>
              </a:ext>
            </a:extLst>
          </p:cNvPr>
          <p:cNvSpPr txBox="1"/>
          <p:nvPr/>
        </p:nvSpPr>
        <p:spPr>
          <a:xfrm>
            <a:off x="6403598" y="1966322"/>
            <a:ext cx="4870581" cy="3046988"/>
          </a:xfrm>
          <a:prstGeom prst="rect">
            <a:avLst/>
          </a:prstGeom>
          <a:solidFill>
            <a:schemeClr val="accent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Cadwch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saff</a:t>
            </a:r>
            <a:r>
              <a:rPr lang="en-US" sz="3200" b="1" dirty="0">
                <a:solidFill>
                  <a:schemeClr val="bg1"/>
                </a:solidFill>
              </a:rPr>
              <a:t> / Keep safe. 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Your next session is: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>
                <a:solidFill>
                  <a:schemeClr val="bg1"/>
                </a:solidFill>
              </a:rPr>
              <a:t>19.1.2021</a:t>
            </a:r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@ 11 a.m.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DEC80D-A774-D74C-ABC9-496FCA2F8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10318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1445</TotalTime>
  <Words>1392</Words>
  <Application>Microsoft Macintosh PowerPoint</Application>
  <PresentationFormat>Widescreen</PresentationFormat>
  <Paragraphs>382</Paragraphs>
  <Slides>42</Slides>
  <Notes>4</Notes>
  <HiddenSlides>0</HiddenSlides>
  <MMClips>1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Links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6" baseType="lpstr">
      <vt:lpstr>Adobe Gothic Std B</vt:lpstr>
      <vt:lpstr>American Typewriter</vt:lpstr>
      <vt:lpstr>Arial</vt:lpstr>
      <vt:lpstr>Ayuthaya</vt:lpstr>
      <vt:lpstr>Bookman Old Style</vt:lpstr>
      <vt:lpstr>Calibri</vt:lpstr>
      <vt:lpstr>Century Gothic</vt:lpstr>
      <vt:lpstr>Noteworthy Light</vt:lpstr>
      <vt:lpstr>Segoe Print</vt:lpstr>
      <vt:lpstr>Segoe Script</vt:lpstr>
      <vt:lpstr>Wingdings 3</vt:lpstr>
      <vt:lpstr>Wisp</vt:lpstr>
      <vt:lpstr>CET:Cwrs%20Sylfaen%202014:Taflen%20Cenedl%20Enwau%20W10.docx!OLE_LINK1</vt:lpstr>
      <vt:lpstr>CET:Cwrs%20Sylfaen%202014:Taflen%20Cenedl%20Enwau%20W10.docx!OLE_LINK1</vt:lpstr>
      <vt:lpstr>PowerPoint Presentation</vt:lpstr>
      <vt:lpstr>Heddiw, fe fyddwn ni yn… Today we will… </vt:lpstr>
      <vt:lpstr>PowerPoint Presentation</vt:lpstr>
      <vt:lpstr>Yn y dosbarth…                    In the classroom …</vt:lpstr>
      <vt:lpstr>PowerPoint Presentation</vt:lpstr>
      <vt:lpstr>PowerPoint Presentation</vt:lpstr>
      <vt:lpstr>Y treiglad meddal                        The soft mutation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Treigladau                                  The mutations</vt:lpstr>
      <vt:lpstr>PowerPoint Presentation</vt:lpstr>
      <vt:lpstr>PowerPoint Presentation</vt:lpstr>
      <vt:lpstr>PowerPoint Presentation</vt:lpstr>
      <vt:lpstr>PowerPoint Presentation</vt:lpstr>
      <vt:lpstr>Y lliwiau                                            Colours   </vt:lpstr>
      <vt:lpstr>PowerPoint Presentation</vt:lpstr>
      <vt:lpstr>Pa liw ydy'r  …?                      What colour is the …?  </vt:lpstr>
      <vt:lpstr>PowerPoint Presentation</vt:lpstr>
      <vt:lpstr>Beth ydy’r rhif?           What is the number?  </vt:lpstr>
      <vt:lpstr>Dewch i ganu … </vt:lpstr>
      <vt:lpstr>Beth ydy’r rhif?           What is the number?  </vt:lpstr>
      <vt:lpstr>Beth ydy’r rhif?           What is the number?  </vt:lpstr>
      <vt:lpstr>PowerPoint Presentation</vt:lpstr>
      <vt:lpstr>PowerPoint Presentation</vt:lpstr>
      <vt:lpstr>PowerPoint Presentation</vt:lpstr>
      <vt:lpstr>Beth ydy’r rhif?           What is the number?  </vt:lpstr>
      <vt:lpstr>2 </vt:lpstr>
      <vt:lpstr>3 </vt:lpstr>
      <vt:lpstr>4 </vt:lpstr>
      <vt:lpstr>Help llaw …        A helping hand …  </vt:lpstr>
      <vt:lpstr>Beth ydy ……?                                What is ……?  </vt:lpstr>
      <vt:lpstr>Beth ydy ……?                                 What is ……?  </vt:lpstr>
      <vt:lpstr>PowerPoint Presentation</vt:lpstr>
      <vt:lpstr>Help llaw…           A helping hand …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131</cp:revision>
  <dcterms:created xsi:type="dcterms:W3CDTF">2020-09-11T11:29:22Z</dcterms:created>
  <dcterms:modified xsi:type="dcterms:W3CDTF">2021-01-11T15:30:11Z</dcterms:modified>
</cp:coreProperties>
</file>