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3"/>
  </p:notes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196" autoAdjust="0"/>
  </p:normalViewPr>
  <p:slideViewPr>
    <p:cSldViewPr snapToGrid="0">
      <p:cViewPr varScale="1">
        <p:scale>
          <a:sx n="69" d="100"/>
          <a:sy n="69" d="100"/>
        </p:scale>
        <p:origin x="1652" y="60"/>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30D067-3B83-4C4E-B1A5-18AE5F6E443A}" type="datetimeFigureOut">
              <a:rPr lang="en-GB" smtClean="0"/>
              <a:t>15/08/2025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7208A1-3AAA-4FE0-B762-B4C03FA229D3}" type="slidenum">
              <a:rPr lang="en-GB" smtClean="0"/>
              <a:t>‹#›</a:t>
            </a:fld>
            <a:endParaRPr lang="en-GB"/>
          </a:p>
        </p:txBody>
      </p:sp>
    </p:spTree>
    <p:extLst>
      <p:ext uri="{BB962C8B-B14F-4D97-AF65-F5344CB8AC3E}">
        <p14:creationId xmlns:p14="http://schemas.microsoft.com/office/powerpoint/2010/main" val="982615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p:txBody>
      </p:sp>
      <p:sp>
        <p:nvSpPr>
          <p:cNvPr id="4" name="Slide Number Placeholder 3"/>
          <p:cNvSpPr>
            <a:spLocks noGrp="1"/>
          </p:cNvSpPr>
          <p:nvPr>
            <p:ph type="sldNum" sz="quarter" idx="5"/>
          </p:nvPr>
        </p:nvSpPr>
        <p:spPr/>
        <p:txBody>
          <a:bodyPr/>
          <a:lstStyle/>
          <a:p>
            <a:fld id="{AB7208A1-3AAA-4FE0-B762-B4C03FA229D3}" type="slidenum">
              <a:rPr lang="en-GB" smtClean="0"/>
              <a:t>1</a:t>
            </a:fld>
            <a:endParaRPr lang="en-GB"/>
          </a:p>
        </p:txBody>
      </p:sp>
    </p:spTree>
    <p:extLst>
      <p:ext uri="{BB962C8B-B14F-4D97-AF65-F5344CB8AC3E}">
        <p14:creationId xmlns:p14="http://schemas.microsoft.com/office/powerpoint/2010/main" val="577877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396967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533642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80410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D01A6-8197-4F1C-91EE-ED99F997985E}" type="datetimeFigureOut">
              <a:rPr lang="ro-RO" smtClean="0"/>
              <a:t>15.08.2025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4055705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D01A6-8197-4F1C-91EE-ED99F997985E}" type="datetimeFigureOut">
              <a:rPr lang="ro-RO" smtClean="0"/>
              <a:t>15.08.2025</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3098171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3"/>
          <p:cNvSpPr>
            <a:spLocks noGrp="1"/>
          </p:cNvSpPr>
          <p:nvPr>
            <p:ph type="ftr" sz="quarter" idx="11"/>
          </p:nvPr>
        </p:nvSpPr>
        <p:spPr/>
        <p:txBody>
          <a:bodyPr/>
          <a:lstStyle/>
          <a:p>
            <a:endParaRPr lang="ro-RO"/>
          </a:p>
        </p:txBody>
      </p:sp>
      <p:sp>
        <p:nvSpPr>
          <p:cNvPr id="6" name="Slide Number Placeholder 4"/>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2901766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2"/>
          <p:cNvSpPr>
            <a:spLocks noGrp="1"/>
          </p:cNvSpPr>
          <p:nvPr>
            <p:ph type="ftr" sz="quarter" idx="11"/>
          </p:nvPr>
        </p:nvSpPr>
        <p:spPr/>
        <p:txBody>
          <a:bodyPr/>
          <a:lstStyle/>
          <a:p>
            <a:endParaRPr lang="ro-RO"/>
          </a:p>
        </p:txBody>
      </p:sp>
      <p:sp>
        <p:nvSpPr>
          <p:cNvPr id="6" name="Slide Number Placeholder 3"/>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3692348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5"/>
          <p:cNvSpPr>
            <a:spLocks noGrp="1"/>
          </p:cNvSpPr>
          <p:nvPr>
            <p:ph type="ftr" sz="quarter" idx="11"/>
          </p:nvPr>
        </p:nvSpPr>
        <p:spPr/>
        <p:txBody>
          <a:bodyPr/>
          <a:lstStyle/>
          <a:p>
            <a:endParaRPr lang="ro-RO"/>
          </a:p>
        </p:txBody>
      </p:sp>
      <p:sp>
        <p:nvSpPr>
          <p:cNvPr id="6"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2535738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1D01A6-8197-4F1C-91EE-ED99F997985E}" type="datetimeFigureOut">
              <a:rPr lang="ro-RO" smtClean="0"/>
              <a:t>15.08.2025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3782173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1D01A6-8197-4F1C-91EE-ED99F997985E}" type="datetimeFigureOut">
              <a:rPr lang="ro-RO" smtClean="0"/>
              <a:t>15.08.2025</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2852265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20541840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80900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4174189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4"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30898401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4"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9556491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1372933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D01A6-8197-4F1C-91EE-ED99F997985E}" type="datetimeFigureOut">
              <a:rPr lang="ro-RO" smtClean="0"/>
              <a:t>15.08.2025</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E559C35B-5478-4ED2-822A-0C781ED9E1F9}" type="slidenum">
              <a:rPr lang="ro-RO" smtClean="0"/>
              <a:t>‹#›</a:t>
            </a:fld>
            <a:endParaRPr lang="ro-RO"/>
          </a:p>
        </p:txBody>
      </p:sp>
    </p:spTree>
    <p:extLst>
      <p:ext uri="{BB962C8B-B14F-4D97-AF65-F5344CB8AC3E}">
        <p14:creationId xmlns:p14="http://schemas.microsoft.com/office/powerpoint/2010/main" val="4107138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21D01A6-8197-4F1C-91EE-ED99F997985E}" type="datetimeFigureOut">
              <a:rPr lang="ro-RO" smtClean="0"/>
              <a:t>15.08.2025</a:t>
            </a:fld>
            <a:endParaRPr lang="ro-RO"/>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ro-RO"/>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559C35B-5478-4ED2-822A-0C781ED9E1F9}" type="slidenum">
              <a:rPr lang="ro-RO" smtClean="0"/>
              <a:t>‹#›</a:t>
            </a:fld>
            <a:endParaRPr lang="ro-RO"/>
          </a:p>
        </p:txBody>
      </p:sp>
    </p:spTree>
    <p:extLst>
      <p:ext uri="{BB962C8B-B14F-4D97-AF65-F5344CB8AC3E}">
        <p14:creationId xmlns:p14="http://schemas.microsoft.com/office/powerpoint/2010/main" val="1392293481"/>
      </p:ext>
    </p:extLst>
  </p:cSld>
  <p:clrMap bg1="dk1" tx1="lt1" bg2="dk2" tx2="lt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 id="214748388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41C65-7AC6-0C7D-6181-B75A2BF7A6AA}"/>
              </a:ext>
            </a:extLst>
          </p:cNvPr>
          <p:cNvSpPr>
            <a:spLocks noGrp="1"/>
          </p:cNvSpPr>
          <p:nvPr>
            <p:ph type="title"/>
          </p:nvPr>
        </p:nvSpPr>
        <p:spPr>
          <a:xfrm>
            <a:off x="110905" y="115113"/>
            <a:ext cx="5258145" cy="1301270"/>
          </a:xfrm>
          <a:solidFill>
            <a:schemeClr val="accent2">
              <a:lumMod val="20000"/>
              <a:lumOff val="80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txBody>
          <a:bodyPr>
            <a:noAutofit/>
          </a:bodyPr>
          <a:lstStyle/>
          <a:p>
            <a:r>
              <a:rPr lang="en-GB" sz="2800" dirty="0">
                <a:solidFill>
                  <a:schemeClr val="bg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Digital Skills  LCLM4002</a:t>
            </a:r>
            <a:br>
              <a:rPr lang="en-GB" sz="2800" dirty="0">
                <a:solidFill>
                  <a:schemeClr val="bg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br>
            <a:r>
              <a:rPr lang="en-US" sz="2800" dirty="0">
                <a:solidFill>
                  <a:schemeClr val="bg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Chart in Word</a:t>
            </a:r>
            <a:endParaRPr lang="en-GB" sz="2800" b="1" dirty="0">
              <a:solidFill>
                <a:schemeClr val="bg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5" name="TextBox 4">
            <a:extLst>
              <a:ext uri="{FF2B5EF4-FFF2-40B4-BE49-F238E27FC236}">
                <a16:creationId xmlns:a16="http://schemas.microsoft.com/office/drawing/2014/main" id="{EFF0DEC6-7CAD-C784-5B7A-D15C4F981E32}"/>
              </a:ext>
            </a:extLst>
          </p:cNvPr>
          <p:cNvSpPr txBox="1"/>
          <p:nvPr/>
        </p:nvSpPr>
        <p:spPr>
          <a:xfrm>
            <a:off x="3000210" y="1539799"/>
            <a:ext cx="2914531" cy="2970044"/>
          </a:xfrm>
          <a:prstGeom prst="rect">
            <a:avLst/>
          </a:prstGeom>
          <a:solidFill>
            <a:schemeClr val="accent1">
              <a:lumMod val="60000"/>
              <a:lumOff val="40000"/>
            </a:schemeClr>
          </a:solidFill>
          <a:ln w="12700">
            <a:solidFill>
              <a:schemeClr val="tx1"/>
            </a:solidFill>
          </a:ln>
        </p:spPr>
        <p:txBody>
          <a:bodyPr wrap="square">
            <a:spAutoFit/>
          </a:bodyPr>
          <a:lstStyle/>
          <a:p>
            <a:pPr marL="228600" indent="-228600" algn="ctr">
              <a:buAutoNum type="arabicPeriod"/>
            </a:pPr>
            <a:r>
              <a:rPr lang="en-US" sz="1100" b="1" dirty="0"/>
              <a:t>Section 2: Opening the Chart Feature</a:t>
            </a:r>
          </a:p>
          <a:p>
            <a:pPr marL="228600" indent="-228600" algn="ctr">
              <a:buAutoNum type="arabicPeriod"/>
            </a:pPr>
            <a:r>
              <a:rPr lang="en-US" sz="1100" b="1" dirty="0"/>
              <a:t>To insert a chart on a Word program, go to the ribbon interface at the top of your document; there you will find the Insert tab. Search in the Insert tab the group titled Charts, and select the button titled Chart, which looks more or less as a small column chart button. It will launch the Insert Chart dialog box in which you will be able to navigate the variety of types of charts and styles of them. Word also links to Excel to integrate charts and therefore, the process shall automatically launch a small worksheet of Excel in which the data shall be fed.</a:t>
            </a:r>
          </a:p>
        </p:txBody>
      </p:sp>
      <p:sp>
        <p:nvSpPr>
          <p:cNvPr id="8" name="TextBox 7">
            <a:extLst>
              <a:ext uri="{FF2B5EF4-FFF2-40B4-BE49-F238E27FC236}">
                <a16:creationId xmlns:a16="http://schemas.microsoft.com/office/drawing/2014/main" id="{5086817C-CEC5-9FA6-73F2-D165FE9D9B8F}"/>
              </a:ext>
            </a:extLst>
          </p:cNvPr>
          <p:cNvSpPr txBox="1"/>
          <p:nvPr/>
        </p:nvSpPr>
        <p:spPr>
          <a:xfrm>
            <a:off x="2518064" y="4803895"/>
            <a:ext cx="3931092" cy="1938992"/>
          </a:xfrm>
          <a:prstGeom prst="rect">
            <a:avLst/>
          </a:prstGeom>
          <a:solidFill>
            <a:schemeClr val="accent4">
              <a:lumMod val="60000"/>
              <a:lumOff val="40000"/>
            </a:schemeClr>
          </a:solidFill>
          <a:ln w="19050">
            <a:solidFill>
              <a:schemeClr val="tx1"/>
            </a:solidFill>
          </a:ln>
        </p:spPr>
        <p:txBody>
          <a:bodyPr wrap="square">
            <a:spAutoFit/>
          </a:bodyPr>
          <a:lstStyle/>
          <a:p>
            <a:pPr algn="ctr"/>
            <a:r>
              <a:rPr lang="en-US" sz="1000" b="1" dirty="0"/>
              <a:t>Section 3: Choosing the type of Chart and Data Entry</a:t>
            </a:r>
          </a:p>
          <a:p>
            <a:pPr algn="ctr"/>
            <a:r>
              <a:rPr lang="en-US" sz="1000" b="1" dirty="0"/>
              <a:t>Using the Insert Chart dialog box, select the best chart type to represent your data- column charts are good to compare categories, pie charts to represent parts of a whole, and line charts to display changes over a time. Once you choose your type of chart and hit the button that says OK, an excel spreadsheet will show up next to your word document including sample data already filled in. By clicking on individual cells and then typing in your own numbers, you should replace this sample data with your own actual data thereby seeing to it that your data fits in the correct cells and columns.</a:t>
            </a:r>
            <a:endParaRPr lang="en-US" sz="600" dirty="0"/>
          </a:p>
        </p:txBody>
      </p:sp>
      <p:sp>
        <p:nvSpPr>
          <p:cNvPr id="15" name="TextBox 14">
            <a:extLst>
              <a:ext uri="{FF2B5EF4-FFF2-40B4-BE49-F238E27FC236}">
                <a16:creationId xmlns:a16="http://schemas.microsoft.com/office/drawing/2014/main" id="{9FD9397B-8FE7-3756-7F52-B1887F1E063F}"/>
              </a:ext>
            </a:extLst>
          </p:cNvPr>
          <p:cNvSpPr txBox="1"/>
          <p:nvPr/>
        </p:nvSpPr>
        <p:spPr>
          <a:xfrm>
            <a:off x="8294857" y="4387037"/>
            <a:ext cx="3538616" cy="2192908"/>
          </a:xfrm>
          <a:prstGeom prst="rect">
            <a:avLst/>
          </a:prstGeom>
          <a:solidFill>
            <a:schemeClr val="accent1">
              <a:lumMod val="60000"/>
              <a:lumOff val="40000"/>
            </a:schemeClr>
          </a:solidFill>
          <a:ln w="19050">
            <a:solidFill>
              <a:schemeClr val="tx1"/>
            </a:solidFill>
          </a:ln>
        </p:spPr>
        <p:txBody>
          <a:bodyPr wrap="square">
            <a:spAutoFit/>
          </a:bodyPr>
          <a:lstStyle/>
          <a:p>
            <a:pPr algn="ctr"/>
            <a:r>
              <a:rPr lang="en-US" sz="1050" b="1" dirty="0"/>
              <a:t>Section 4: Personalizing and Creating Your Chart</a:t>
            </a:r>
          </a:p>
          <a:p>
            <a:pPr algn="ctr"/>
            <a:r>
              <a:rPr lang="en-US" sz="1050" b="1" dirty="0"/>
              <a:t>As soon as you enter your data on them, the chart generated on your word document will now update automatically with y our very own information. The chart is customizable by right-clicking on different aspects such as the title, axes, or data series to have the formatting options. The colors, styles and layout changes can be done using the tabs that appear when the chart is selected select i.e. Chart design and Format. Once you have customized, click back out of the chart to edit as normal in Word, and your chart will save in place in your document ready to print or send.</a:t>
            </a:r>
            <a:endParaRPr lang="en-US" sz="700" dirty="0"/>
          </a:p>
        </p:txBody>
      </p:sp>
      <p:sp>
        <p:nvSpPr>
          <p:cNvPr id="17" name="TextBox 16">
            <a:extLst>
              <a:ext uri="{FF2B5EF4-FFF2-40B4-BE49-F238E27FC236}">
                <a16:creationId xmlns:a16="http://schemas.microsoft.com/office/drawing/2014/main" id="{7D25C780-C7C1-B2EE-223A-43230C497885}"/>
              </a:ext>
            </a:extLst>
          </p:cNvPr>
          <p:cNvSpPr txBox="1"/>
          <p:nvPr/>
        </p:nvSpPr>
        <p:spPr>
          <a:xfrm>
            <a:off x="161766" y="1510380"/>
            <a:ext cx="2659785" cy="3170099"/>
          </a:xfrm>
          <a:prstGeom prst="rect">
            <a:avLst/>
          </a:prstGeom>
          <a:solidFill>
            <a:schemeClr val="accent4">
              <a:lumMod val="60000"/>
              <a:lumOff val="40000"/>
            </a:schemeClr>
          </a:solidFill>
          <a:ln w="19050">
            <a:solidFill>
              <a:schemeClr val="tx1"/>
            </a:solidFill>
          </a:ln>
        </p:spPr>
        <p:txBody>
          <a:bodyPr wrap="square">
            <a:spAutoFit/>
          </a:bodyPr>
          <a:lstStyle/>
          <a:p>
            <a:pPr algn="ctr"/>
            <a:r>
              <a:rPr lang="en-US" sz="1000" b="1" dirty="0"/>
              <a:t>Part 1: Word </a:t>
            </a:r>
          </a:p>
          <a:p>
            <a:pPr algn="ctr"/>
            <a:r>
              <a:rPr lang="en-US" sz="1000" b="1" dirty="0"/>
              <a:t>How to use Charts</a:t>
            </a:r>
          </a:p>
          <a:p>
            <a:pPr algn="ctr"/>
            <a:r>
              <a:rPr lang="en-US" sz="1000" b="1" dirty="0"/>
              <a:t>Design in Microsoft Word The ability to produce charts in Microsoft Word is a useful method of representing data and making documents more interesting and professional-looking. Charts make it possible to convert raw figures into visually appealing and easy to interpret graphs that can be used to improve report, presentations and other documents in the workplace. Word also provides alternative chart such as column charts, pie charts, line graphs and bar charts with the aim of accommodating various data depicting requirements. It is important to have your information gathered and arranged to enter the chart making procedure before getting started.</a:t>
            </a:r>
          </a:p>
        </p:txBody>
      </p:sp>
      <p:pic>
        <p:nvPicPr>
          <p:cNvPr id="4" name="Picture 3">
            <a:extLst>
              <a:ext uri="{FF2B5EF4-FFF2-40B4-BE49-F238E27FC236}">
                <a16:creationId xmlns:a16="http://schemas.microsoft.com/office/drawing/2014/main" id="{68B2D038-4DF4-1559-F1E1-0287303FA355}"/>
              </a:ext>
            </a:extLst>
          </p:cNvPr>
          <p:cNvPicPr>
            <a:picLocks noChangeAspect="1"/>
          </p:cNvPicPr>
          <p:nvPr/>
        </p:nvPicPr>
        <p:blipFill>
          <a:blip r:embed="rId3"/>
          <a:stretch>
            <a:fillRect/>
          </a:stretch>
        </p:blipFill>
        <p:spPr>
          <a:xfrm>
            <a:off x="5742000" y="115113"/>
            <a:ext cx="2552857" cy="1902178"/>
          </a:xfrm>
          <a:prstGeom prst="rect">
            <a:avLst/>
          </a:prstGeom>
        </p:spPr>
      </p:pic>
      <p:pic>
        <p:nvPicPr>
          <p:cNvPr id="10" name="Picture 9">
            <a:extLst>
              <a:ext uri="{FF2B5EF4-FFF2-40B4-BE49-F238E27FC236}">
                <a16:creationId xmlns:a16="http://schemas.microsoft.com/office/drawing/2014/main" id="{3D369881-9C10-66B8-9EF2-38876CAC68D4}"/>
              </a:ext>
            </a:extLst>
          </p:cNvPr>
          <p:cNvPicPr>
            <a:picLocks noChangeAspect="1"/>
          </p:cNvPicPr>
          <p:nvPr/>
        </p:nvPicPr>
        <p:blipFill>
          <a:blip r:embed="rId4"/>
          <a:stretch>
            <a:fillRect/>
          </a:stretch>
        </p:blipFill>
        <p:spPr>
          <a:xfrm>
            <a:off x="8766994" y="0"/>
            <a:ext cx="3263240" cy="2331917"/>
          </a:xfrm>
          <a:prstGeom prst="rect">
            <a:avLst/>
          </a:prstGeom>
        </p:spPr>
      </p:pic>
      <p:pic>
        <p:nvPicPr>
          <p:cNvPr id="16" name="Picture 15">
            <a:extLst>
              <a:ext uri="{FF2B5EF4-FFF2-40B4-BE49-F238E27FC236}">
                <a16:creationId xmlns:a16="http://schemas.microsoft.com/office/drawing/2014/main" id="{0C482EA1-9410-B48C-7F16-510252D63509}"/>
              </a:ext>
            </a:extLst>
          </p:cNvPr>
          <p:cNvPicPr>
            <a:picLocks noChangeAspect="1"/>
          </p:cNvPicPr>
          <p:nvPr/>
        </p:nvPicPr>
        <p:blipFill>
          <a:blip r:embed="rId5"/>
          <a:stretch>
            <a:fillRect/>
          </a:stretch>
        </p:blipFill>
        <p:spPr>
          <a:xfrm>
            <a:off x="6120203" y="2311343"/>
            <a:ext cx="2441328" cy="1467394"/>
          </a:xfrm>
          <a:prstGeom prst="rect">
            <a:avLst/>
          </a:prstGeom>
        </p:spPr>
      </p:pic>
      <p:pic>
        <p:nvPicPr>
          <p:cNvPr id="18" name="Picture 17">
            <a:extLst>
              <a:ext uri="{FF2B5EF4-FFF2-40B4-BE49-F238E27FC236}">
                <a16:creationId xmlns:a16="http://schemas.microsoft.com/office/drawing/2014/main" id="{8E5C67CE-E012-531B-AB79-C865CAA1FA1C}"/>
              </a:ext>
            </a:extLst>
          </p:cNvPr>
          <p:cNvPicPr>
            <a:picLocks noChangeAspect="1"/>
          </p:cNvPicPr>
          <p:nvPr/>
        </p:nvPicPr>
        <p:blipFill>
          <a:blip r:embed="rId6"/>
          <a:stretch>
            <a:fillRect/>
          </a:stretch>
        </p:blipFill>
        <p:spPr>
          <a:xfrm>
            <a:off x="9021739" y="2470963"/>
            <a:ext cx="2961513" cy="1780059"/>
          </a:xfrm>
          <a:prstGeom prst="rect">
            <a:avLst/>
          </a:prstGeom>
        </p:spPr>
      </p:pic>
    </p:spTree>
    <p:extLst>
      <p:ext uri="{BB962C8B-B14F-4D97-AF65-F5344CB8AC3E}">
        <p14:creationId xmlns:p14="http://schemas.microsoft.com/office/powerpoint/2010/main" val="25148863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1226</TotalTime>
  <Words>496</Words>
  <Application>Microsoft Office PowerPoint</Application>
  <PresentationFormat>Widescreen</PresentationFormat>
  <Paragraphs>12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ADLaM Display</vt:lpstr>
      <vt:lpstr>Aptos</vt:lpstr>
      <vt:lpstr>Century Gothic</vt:lpstr>
      <vt:lpstr>Wingdings 3</vt:lpstr>
      <vt:lpstr>Ion</vt:lpstr>
      <vt:lpstr>Digital Skills  LCLM4002 Chart in Word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Student D</dc:creator>
  <cp:lastModifiedBy>anon</cp:lastModifiedBy>
  <cp:revision>11</cp:revision>
  <dcterms:created xsi:type="dcterms:W3CDTF">2023-06-25T23:58:02Z</dcterms:created>
  <dcterms:modified xsi:type="dcterms:W3CDTF">2025-08-15T15:16:29Z</dcterms:modified>
</cp:coreProperties>
</file>