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69" r:id="rId4"/>
    <p:sldId id="270" r:id="rId5"/>
    <p:sldId id="271" r:id="rId6"/>
    <p:sldId id="258" r:id="rId7"/>
    <p:sldId id="262" r:id="rId8"/>
    <p:sldId id="272" r:id="rId9"/>
    <p:sldId id="273" r:id="rId10"/>
    <p:sldId id="274"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93792" autoAdjust="0"/>
  </p:normalViewPr>
  <p:slideViewPr>
    <p:cSldViewPr snapToGrid="0">
      <p:cViewPr varScale="1">
        <p:scale>
          <a:sx n="64" d="100"/>
          <a:sy n="64" d="100"/>
        </p:scale>
        <p:origin x="11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CE278B-3984-4FBE-B950-8130778D8670}" type="datetimeFigureOut">
              <a:rPr lang="en-GB" smtClean="0"/>
              <a:t>21/06/2024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B9E434-730B-4460-A786-186DEE1C3210}" type="slidenum">
              <a:rPr lang="en-GB" smtClean="0"/>
              <a:t>‹#›</a:t>
            </a:fld>
            <a:endParaRPr lang="en-GB"/>
          </a:p>
        </p:txBody>
      </p:sp>
    </p:spTree>
    <p:extLst>
      <p:ext uri="{BB962C8B-B14F-4D97-AF65-F5344CB8AC3E}">
        <p14:creationId xmlns:p14="http://schemas.microsoft.com/office/powerpoint/2010/main" val="1479728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B9E434-730B-4460-A786-186DEE1C3210}" type="slidenum">
              <a:rPr lang="en-GB" smtClean="0"/>
              <a:t>1</a:t>
            </a:fld>
            <a:endParaRPr lang="en-GB"/>
          </a:p>
        </p:txBody>
      </p:sp>
    </p:spTree>
    <p:extLst>
      <p:ext uri="{BB962C8B-B14F-4D97-AF65-F5344CB8AC3E}">
        <p14:creationId xmlns:p14="http://schemas.microsoft.com/office/powerpoint/2010/main" val="2970347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red text is the explanation, not a part of the structure.</a:t>
            </a:r>
          </a:p>
        </p:txBody>
      </p:sp>
      <p:sp>
        <p:nvSpPr>
          <p:cNvPr id="4" name="Slide Number Placeholder 3"/>
          <p:cNvSpPr>
            <a:spLocks noGrp="1"/>
          </p:cNvSpPr>
          <p:nvPr>
            <p:ph type="sldNum" sz="quarter" idx="5"/>
          </p:nvPr>
        </p:nvSpPr>
        <p:spPr/>
        <p:txBody>
          <a:bodyPr/>
          <a:lstStyle/>
          <a:p>
            <a:fld id="{92B9E434-730B-4460-A786-186DEE1C3210}" type="slidenum">
              <a:rPr lang="en-GB" smtClean="0"/>
              <a:t>7</a:t>
            </a:fld>
            <a:endParaRPr lang="en-GB"/>
          </a:p>
        </p:txBody>
      </p:sp>
    </p:spTree>
    <p:extLst>
      <p:ext uri="{BB962C8B-B14F-4D97-AF65-F5344CB8AC3E}">
        <p14:creationId xmlns:p14="http://schemas.microsoft.com/office/powerpoint/2010/main" val="1714558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red text is the explanation, not a part of the structure.</a:t>
            </a:r>
          </a:p>
        </p:txBody>
      </p:sp>
      <p:sp>
        <p:nvSpPr>
          <p:cNvPr id="4" name="Slide Number Placeholder 3"/>
          <p:cNvSpPr>
            <a:spLocks noGrp="1"/>
          </p:cNvSpPr>
          <p:nvPr>
            <p:ph type="sldNum" sz="quarter" idx="5"/>
          </p:nvPr>
        </p:nvSpPr>
        <p:spPr/>
        <p:txBody>
          <a:bodyPr/>
          <a:lstStyle/>
          <a:p>
            <a:fld id="{92B9E434-730B-4460-A786-186DEE1C3210}" type="slidenum">
              <a:rPr lang="en-GB" smtClean="0"/>
              <a:t>8</a:t>
            </a:fld>
            <a:endParaRPr lang="en-GB"/>
          </a:p>
        </p:txBody>
      </p:sp>
    </p:spTree>
    <p:extLst>
      <p:ext uri="{BB962C8B-B14F-4D97-AF65-F5344CB8AC3E}">
        <p14:creationId xmlns:p14="http://schemas.microsoft.com/office/powerpoint/2010/main" val="2174822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B3BA5DA6-CBEB-4028-B886-C16A4A915E43}" type="datetime1">
              <a:rPr lang="en-GB" altLang="en-US" smtClean="0"/>
              <a:t>21/06/2024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9584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19F5168-2B98-4D07-B4FA-A132F4877071}" type="datetime1">
              <a:rPr lang="en-GB" altLang="en-US" smtClean="0"/>
              <a:t>21/06/2024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671183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3314A54-DEB1-4544-B3AA-40A6B7677B5A}" type="datetime1">
              <a:rPr lang="en-GB" altLang="en-US" smtClean="0"/>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461705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114DFCDC-391D-422F-ACBC-A33FDA1D7E74}"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984509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37DDC31-1209-4AD9-BFC7-83E310490F32}" type="datetime1">
              <a:rPr lang="en-GB" altLang="en-US" smtClean="0"/>
              <a:t>21/06/2024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280456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75D3825-66DB-4632-AA7E-00202D894D87}" type="datetime1">
              <a:rPr lang="en-GB" altLang="en-US" smtClean="0"/>
              <a:t>21/06/2024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993142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465AF3-923F-4FD6-8575-403FEDD1B196}" type="datetime1">
              <a:rPr lang="en-GB" altLang="en-US" smtClean="0"/>
              <a:t>21/06/2024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989988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78B30C-1D94-4ED0-A9E5-D64EACCFD246}"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3105527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B0BDD8-26D5-41B7-AF56-426E045A710B}"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783423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5420E1-5405-46A2-949E-A271847CE8D2}" type="datetime1">
              <a:rPr lang="en-GB" altLang="en-US" smtClean="0"/>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503851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E9BAF3A3-89CA-4645-B807-F445F4570F67}" type="datetime1">
              <a:rPr lang="en-GB" altLang="en-US" smtClean="0"/>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188242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BE76273-0501-47AB-A5A5-A2F2519024B0}"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42589042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3819&amp;section=35" TargetMode="External"/><Relationship Id="rId2" Type="http://schemas.openxmlformats.org/officeDocument/2006/relationships/hyperlink" Target="https://www.gillespies.co.uk/projects/google-headquart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18239-4BCF-7A1C-3776-48E490AAB114}"/>
              </a:ext>
            </a:extLst>
          </p:cNvPr>
          <p:cNvSpPr>
            <a:spLocks noGrp="1"/>
          </p:cNvSpPr>
          <p:nvPr>
            <p:ph type="ctrTitle"/>
          </p:nvPr>
        </p:nvSpPr>
        <p:spPr/>
        <p:txBody>
          <a:bodyPr/>
          <a:lstStyle/>
          <a:p>
            <a:r>
              <a:rPr lang="en-GB" b="1" dirty="0">
                <a:ln w="13462">
                  <a:solidFill>
                    <a:schemeClr val="bg1"/>
                  </a:solidFill>
                  <a:prstDash val="solid"/>
                </a:ln>
                <a:effectLst>
                  <a:outerShdw dist="38100" dir="2700000" algn="bl" rotWithShape="0">
                    <a:schemeClr val="accent5"/>
                  </a:outerShdw>
                </a:effectLst>
                <a:latin typeface="Aharoni" panose="02010803020104030203" pitchFamily="2" charset="-79"/>
                <a:cs typeface="Aharoni" panose="02010803020104030203" pitchFamily="2" charset="-79"/>
              </a:rPr>
              <a:t>Project management</a:t>
            </a:r>
            <a:r>
              <a:rPr lang="en-GB" sz="4400" b="1" dirty="0">
                <a:ln w="13462">
                  <a:solidFill>
                    <a:schemeClr val="bg1"/>
                  </a:solidFill>
                  <a:prstDash val="solid"/>
                </a:ln>
                <a:effectLst>
                  <a:outerShdw dist="38100" dir="2700000" algn="bl" rotWithShape="0">
                    <a:schemeClr val="accent5"/>
                  </a:outerShdw>
                </a:effectLst>
                <a:latin typeface="Aharoni" panose="02010803020104030203" pitchFamily="2" charset="-79"/>
                <a:cs typeface="Aharoni" panose="02010803020104030203" pitchFamily="2" charset="-79"/>
              </a:rPr>
              <a:t> </a:t>
            </a:r>
            <a:br>
              <a:rPr lang="en-GB" sz="4400" b="1" dirty="0">
                <a:ln w="13462">
                  <a:solidFill>
                    <a:schemeClr val="bg1"/>
                  </a:solidFill>
                  <a:prstDash val="solid"/>
                </a:ln>
                <a:effectLst>
                  <a:outerShdw dist="38100" dir="2700000" algn="bl" rotWithShape="0">
                    <a:schemeClr val="accent5"/>
                  </a:outerShdw>
                </a:effectLst>
                <a:latin typeface="Aharoni" panose="02010803020104030203" pitchFamily="2" charset="-79"/>
                <a:cs typeface="Aharoni" panose="02010803020104030203" pitchFamily="2" charset="-79"/>
              </a:rPr>
            </a:br>
            <a:r>
              <a:rPr lang="en-GB" sz="4400" b="1" dirty="0">
                <a:ln w="13462">
                  <a:solidFill>
                    <a:schemeClr val="bg1"/>
                  </a:solidFill>
                  <a:prstDash val="solid"/>
                </a:ln>
                <a:effectLst>
                  <a:outerShdw dist="38100" dir="2700000" algn="bl" rotWithShape="0">
                    <a:schemeClr val="accent5"/>
                  </a:outerShdw>
                </a:effectLst>
                <a:latin typeface="Aharoni" panose="02010803020104030203" pitchFamily="2" charset="-79"/>
                <a:cs typeface="Aharoni" panose="02010803020104030203" pitchFamily="2" charset="-79"/>
              </a:rPr>
              <a:t>LCBB</a:t>
            </a:r>
            <a:r>
              <a:rPr lang="en-GB" sz="6000" b="1" dirty="0">
                <a:ln w="13462">
                  <a:solidFill>
                    <a:schemeClr val="bg1"/>
                  </a:solidFill>
                  <a:prstDash val="solid"/>
                </a:ln>
                <a:effectLst>
                  <a:outerShdw dist="38100" dir="2700000" algn="bl" rotWithShape="0">
                    <a:schemeClr val="accent5"/>
                  </a:outerShdw>
                </a:effectLst>
                <a:latin typeface="Aharoni" panose="02010803020104030203" pitchFamily="2" charset="-79"/>
                <a:cs typeface="Aharoni" panose="02010803020104030203" pitchFamily="2" charset="-79"/>
              </a:rPr>
              <a:t>5005</a:t>
            </a:r>
            <a:endParaRPr lang="en-GB" dirty="0"/>
          </a:p>
        </p:txBody>
      </p:sp>
      <p:sp>
        <p:nvSpPr>
          <p:cNvPr id="3" name="Subtitle 2">
            <a:extLst>
              <a:ext uri="{FF2B5EF4-FFF2-40B4-BE49-F238E27FC236}">
                <a16:creationId xmlns:a16="http://schemas.microsoft.com/office/drawing/2014/main" id="{201BE076-26AC-3D76-DAD8-BAFD034B6176}"/>
              </a:ext>
            </a:extLst>
          </p:cNvPr>
          <p:cNvSpPr>
            <a:spLocks noGrp="1"/>
          </p:cNvSpPr>
          <p:nvPr>
            <p:ph type="subTitle" idx="1"/>
          </p:nvPr>
        </p:nvSpPr>
        <p:spPr/>
        <p:txBody>
          <a:bodyPr/>
          <a:lstStyle/>
          <a:p>
            <a:pPr>
              <a:spcBef>
                <a:spcPct val="0"/>
              </a:spcBef>
              <a:buFontTx/>
              <a:buNone/>
            </a:pPr>
            <a:r>
              <a:rPr lang="en-GB" altLang="en-US" sz="3200" b="1" dirty="0">
                <a:solidFill>
                  <a:srgbClr val="FFFF00"/>
                </a:solidFill>
                <a:latin typeface="Arial" panose="020B0604020202020204" pitchFamily="34" charset="0"/>
              </a:rPr>
              <a:t>Assessment guide</a:t>
            </a:r>
          </a:p>
          <a:p>
            <a:pPr>
              <a:spcBef>
                <a:spcPct val="0"/>
              </a:spcBef>
              <a:buFontTx/>
              <a:buNone/>
            </a:pPr>
            <a:endParaRPr lang="en-GB" altLang="en-US" b="1" dirty="0">
              <a:solidFill>
                <a:srgbClr val="FFFF00"/>
              </a:solidFill>
              <a:latin typeface="Arial" panose="020B0604020202020204" pitchFamily="34" charset="0"/>
            </a:endParaRPr>
          </a:p>
          <a:p>
            <a:pPr>
              <a:spcBef>
                <a:spcPct val="0"/>
              </a:spcBef>
              <a:buFontTx/>
              <a:buNone/>
            </a:pPr>
            <a:r>
              <a:rPr lang="en-GB" altLang="en-US" b="1" dirty="0">
                <a:solidFill>
                  <a:srgbClr val="FFFF00"/>
                </a:solidFill>
                <a:latin typeface="Arial" panose="020B0604020202020204" pitchFamily="34" charset="0"/>
              </a:rPr>
              <a:t>June  2024</a:t>
            </a:r>
            <a:endParaRPr lang="en-GB" altLang="en-US" sz="3200" b="1" dirty="0">
              <a:solidFill>
                <a:srgbClr val="FFFF00"/>
              </a:solidFill>
              <a:latin typeface="Arial" panose="020B0604020202020204" pitchFamily="34" charset="0"/>
            </a:endParaRPr>
          </a:p>
          <a:p>
            <a:endParaRPr lang="en-GB" dirty="0"/>
          </a:p>
        </p:txBody>
      </p:sp>
      <p:sp>
        <p:nvSpPr>
          <p:cNvPr id="6" name="Slide Number Placeholder 5">
            <a:extLst>
              <a:ext uri="{FF2B5EF4-FFF2-40B4-BE49-F238E27FC236}">
                <a16:creationId xmlns:a16="http://schemas.microsoft.com/office/drawing/2014/main" id="{6DE547A0-82F7-2CDE-2039-98CF7DEBC6ED}"/>
              </a:ext>
            </a:extLst>
          </p:cNvPr>
          <p:cNvSpPr>
            <a:spLocks noGrp="1"/>
          </p:cNvSpPr>
          <p:nvPr>
            <p:ph type="sldNum" sz="quarter" idx="12"/>
          </p:nvPr>
        </p:nvSpPr>
        <p:spPr/>
        <p:txBody>
          <a:bodyPr/>
          <a:lstStyle/>
          <a:p>
            <a:pPr>
              <a:defRPr/>
            </a:pPr>
            <a:fld id="{F905DF63-1FF9-46D5-8FED-1829CDB5D9EE}" type="slidenum">
              <a:rPr lang="en-GB" altLang="en-US" smtClean="0"/>
              <a:pPr>
                <a:defRPr/>
              </a:pPr>
              <a:t>1</a:t>
            </a:fld>
            <a:endParaRPr lang="en-GB" altLang="en-US"/>
          </a:p>
        </p:txBody>
      </p:sp>
    </p:spTree>
    <p:extLst>
      <p:ext uri="{BB962C8B-B14F-4D97-AF65-F5344CB8AC3E}">
        <p14:creationId xmlns:p14="http://schemas.microsoft.com/office/powerpoint/2010/main" val="1366043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88378-E85C-1F70-0D6D-3435773BE7B9}"/>
              </a:ext>
            </a:extLst>
          </p:cNvPr>
          <p:cNvSpPr>
            <a:spLocks noGrp="1"/>
          </p:cNvSpPr>
          <p:nvPr>
            <p:ph type="title"/>
          </p:nvPr>
        </p:nvSpPr>
        <p:spPr>
          <a:xfrm>
            <a:off x="609600" y="274638"/>
            <a:ext cx="10972800" cy="1143000"/>
          </a:xfrm>
        </p:spPr>
        <p:txBody>
          <a:bodyPr wrap="square" anchor="ctr">
            <a:normAutofit/>
          </a:bodyPr>
          <a:lstStyle/>
          <a:p>
            <a:r>
              <a:rPr lang="en-GB" dirty="0"/>
              <a:t>Assessments</a:t>
            </a:r>
          </a:p>
        </p:txBody>
      </p:sp>
      <p:pic>
        <p:nvPicPr>
          <p:cNvPr id="4" name="Picture 2" descr="Sales Force Assessments | Executive and Leadership Assessments | Job ...">
            <a:extLst>
              <a:ext uri="{FF2B5EF4-FFF2-40B4-BE49-F238E27FC236}">
                <a16:creationId xmlns:a16="http://schemas.microsoft.com/office/drawing/2014/main" id="{DCD57ED1-19CF-0C42-E3F5-96E0231DF3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792" y="1600201"/>
            <a:ext cx="5354416" cy="3989040"/>
          </a:xfrm>
          <a:prstGeom prst="rect">
            <a:avLst/>
          </a:prstGeom>
          <a:solidFill>
            <a:srgbClr val="FFFFFF"/>
          </a:solidFill>
        </p:spPr>
      </p:pic>
      <p:sp>
        <p:nvSpPr>
          <p:cNvPr id="3" name="Content Placeholder 2">
            <a:extLst>
              <a:ext uri="{FF2B5EF4-FFF2-40B4-BE49-F238E27FC236}">
                <a16:creationId xmlns:a16="http://schemas.microsoft.com/office/drawing/2014/main" id="{E613FA1A-12A6-FD4C-7287-B026873D4088}"/>
              </a:ext>
            </a:extLst>
          </p:cNvPr>
          <p:cNvSpPr>
            <a:spLocks noGrp="1"/>
          </p:cNvSpPr>
          <p:nvPr>
            <p:ph sz="half" idx="2"/>
          </p:nvPr>
        </p:nvSpPr>
        <p:spPr>
          <a:xfrm>
            <a:off x="6197600" y="1600201"/>
            <a:ext cx="5384800" cy="3989040"/>
          </a:xfrm>
        </p:spPr>
        <p:txBody>
          <a:bodyPr wrap="square" anchor="t">
            <a:normAutofit/>
          </a:bodyPr>
          <a:lstStyle/>
          <a:p>
            <a:pPr marL="0" indent="0">
              <a:buNone/>
            </a:pPr>
            <a:r>
              <a:rPr lang="en-GB" dirty="0"/>
              <a:t>This document provides guidance to the completion of assessment 1 and 2 of the module.</a:t>
            </a:r>
          </a:p>
        </p:txBody>
      </p:sp>
      <p:sp>
        <p:nvSpPr>
          <p:cNvPr id="5" name="Slide Number Placeholder 4">
            <a:extLst>
              <a:ext uri="{FF2B5EF4-FFF2-40B4-BE49-F238E27FC236}">
                <a16:creationId xmlns:a16="http://schemas.microsoft.com/office/drawing/2014/main" id="{F036DDF3-40D8-4B8E-610C-CDCB0A99CB8C}"/>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227347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2290D-EB0C-7F72-66D1-855E873AD1C4}"/>
              </a:ext>
            </a:extLst>
          </p:cNvPr>
          <p:cNvSpPr>
            <a:spLocks noGrp="1"/>
          </p:cNvSpPr>
          <p:nvPr>
            <p:ph type="title"/>
          </p:nvPr>
        </p:nvSpPr>
        <p:spPr/>
        <p:txBody>
          <a:bodyPr/>
          <a:lstStyle/>
          <a:p>
            <a:r>
              <a:rPr lang="en-GB" dirty="0"/>
              <a:t>Module Aims </a:t>
            </a:r>
          </a:p>
        </p:txBody>
      </p:sp>
      <p:sp>
        <p:nvSpPr>
          <p:cNvPr id="3" name="Content Placeholder 2">
            <a:extLst>
              <a:ext uri="{FF2B5EF4-FFF2-40B4-BE49-F238E27FC236}">
                <a16:creationId xmlns:a16="http://schemas.microsoft.com/office/drawing/2014/main" id="{27ED064D-DA19-F24D-62C0-595EC07FD2CA}"/>
              </a:ext>
            </a:extLst>
          </p:cNvPr>
          <p:cNvSpPr>
            <a:spLocks noGrp="1"/>
          </p:cNvSpPr>
          <p:nvPr>
            <p:ph idx="1"/>
          </p:nvPr>
        </p:nvSpPr>
        <p:spPr/>
        <p:txBody>
          <a:bodyPr/>
          <a:lstStyle/>
          <a:p>
            <a:r>
              <a:rPr lang="en-GB" dirty="0"/>
              <a:t>To enable the student to critically evaluate current and emerging project management methodologies, and recognise how to apply them to real world situations</a:t>
            </a:r>
          </a:p>
        </p:txBody>
      </p:sp>
      <p:sp>
        <p:nvSpPr>
          <p:cNvPr id="4" name="Slide Number Placeholder 3">
            <a:extLst>
              <a:ext uri="{FF2B5EF4-FFF2-40B4-BE49-F238E27FC236}">
                <a16:creationId xmlns:a16="http://schemas.microsoft.com/office/drawing/2014/main" id="{AD25FFDE-459B-BC5F-3CC3-23B767C3F67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dirty="0"/>
          </a:p>
        </p:txBody>
      </p:sp>
    </p:spTree>
    <p:extLst>
      <p:ext uri="{BB962C8B-B14F-4D97-AF65-F5344CB8AC3E}">
        <p14:creationId xmlns:p14="http://schemas.microsoft.com/office/powerpoint/2010/main" val="700143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A2EC-6B8A-F698-CDD4-76643B5D41B5}"/>
              </a:ext>
            </a:extLst>
          </p:cNvPr>
          <p:cNvSpPr>
            <a:spLocks noGrp="1"/>
          </p:cNvSpPr>
          <p:nvPr>
            <p:ph type="title"/>
          </p:nvPr>
        </p:nvSpPr>
        <p:spPr/>
        <p:txBody>
          <a:bodyPr/>
          <a:lstStyle/>
          <a:p>
            <a:r>
              <a:rPr lang="en-GB" dirty="0"/>
              <a:t>Module Objectives</a:t>
            </a:r>
          </a:p>
        </p:txBody>
      </p:sp>
      <p:sp>
        <p:nvSpPr>
          <p:cNvPr id="3" name="Content Placeholder 2">
            <a:extLst>
              <a:ext uri="{FF2B5EF4-FFF2-40B4-BE49-F238E27FC236}">
                <a16:creationId xmlns:a16="http://schemas.microsoft.com/office/drawing/2014/main" id="{1DEDA860-581C-5EF0-DDF0-23F627F6D831}"/>
              </a:ext>
            </a:extLst>
          </p:cNvPr>
          <p:cNvSpPr>
            <a:spLocks noGrp="1"/>
          </p:cNvSpPr>
          <p:nvPr>
            <p:ph idx="1"/>
          </p:nvPr>
        </p:nvSpPr>
        <p:spPr/>
        <p:txBody>
          <a:bodyPr/>
          <a:lstStyle/>
          <a:p>
            <a:r>
              <a:rPr lang="en-GB" sz="2400" dirty="0"/>
              <a:t>Upon the successful completion of this module, the student should be able to:</a:t>
            </a:r>
          </a:p>
          <a:p>
            <a:pPr marL="0" indent="0">
              <a:buNone/>
            </a:pPr>
            <a:r>
              <a:rPr lang="en-GB" sz="2400" dirty="0"/>
              <a:t>• Identify, and critically evaluate, the appropriateness and limitations of the main project management tools, techniques, and methodologies.</a:t>
            </a:r>
          </a:p>
          <a:p>
            <a:endParaRPr lang="en-GB" sz="2400" dirty="0"/>
          </a:p>
          <a:p>
            <a:pPr marL="0" indent="0">
              <a:buNone/>
            </a:pPr>
            <a:r>
              <a:rPr lang="en-GB" sz="2400" dirty="0"/>
              <a:t>• Apply concepts and principles of project management to a real-world scenario and, in so doing, be able to make a successful contribution to any project environment</a:t>
            </a:r>
          </a:p>
        </p:txBody>
      </p:sp>
      <p:sp>
        <p:nvSpPr>
          <p:cNvPr id="4" name="Slide Number Placeholder 3">
            <a:extLst>
              <a:ext uri="{FF2B5EF4-FFF2-40B4-BE49-F238E27FC236}">
                <a16:creationId xmlns:a16="http://schemas.microsoft.com/office/drawing/2014/main" id="{ACBE26FE-8F04-4785-BE39-87D65C01182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dirty="0"/>
          </a:p>
        </p:txBody>
      </p:sp>
    </p:spTree>
    <p:extLst>
      <p:ext uri="{BB962C8B-B14F-4D97-AF65-F5344CB8AC3E}">
        <p14:creationId xmlns:p14="http://schemas.microsoft.com/office/powerpoint/2010/main" val="3202415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B6F20-52F0-335B-CA7A-64D5CC76A0C8}"/>
              </a:ext>
            </a:extLst>
          </p:cNvPr>
          <p:cNvSpPr>
            <a:spLocks noGrp="1"/>
          </p:cNvSpPr>
          <p:nvPr>
            <p:ph type="title"/>
          </p:nvPr>
        </p:nvSpPr>
        <p:spPr>
          <a:xfrm>
            <a:off x="609600" y="274638"/>
            <a:ext cx="10972800" cy="1143000"/>
          </a:xfrm>
        </p:spPr>
        <p:txBody>
          <a:bodyPr wrap="square" anchor="ctr">
            <a:normAutofit/>
          </a:bodyPr>
          <a:lstStyle/>
          <a:p>
            <a:r>
              <a:rPr lang="en-GB" dirty="0"/>
              <a:t>Assessment Types</a:t>
            </a:r>
          </a:p>
        </p:txBody>
      </p:sp>
      <p:pic>
        <p:nvPicPr>
          <p:cNvPr id="6" name="Content Placeholder 5">
            <a:extLst>
              <a:ext uri="{FF2B5EF4-FFF2-40B4-BE49-F238E27FC236}">
                <a16:creationId xmlns:a16="http://schemas.microsoft.com/office/drawing/2014/main" id="{0C088F30-C4FC-A49D-129C-9A658D7A0EF1}"/>
              </a:ext>
            </a:extLst>
          </p:cNvPr>
          <p:cNvPicPr>
            <a:picLocks noGrp="1" noChangeAspect="1"/>
          </p:cNvPicPr>
          <p:nvPr>
            <p:ph idx="1"/>
          </p:nvPr>
        </p:nvPicPr>
        <p:blipFill>
          <a:blip r:embed="rId2"/>
          <a:stretch>
            <a:fillRect/>
          </a:stretch>
        </p:blipFill>
        <p:spPr>
          <a:xfrm>
            <a:off x="1260158" y="1600201"/>
            <a:ext cx="9671684" cy="3917032"/>
          </a:xfrm>
          <a:noFill/>
        </p:spPr>
      </p:pic>
      <p:sp>
        <p:nvSpPr>
          <p:cNvPr id="4" name="Slide Number Placeholder 3">
            <a:extLst>
              <a:ext uri="{FF2B5EF4-FFF2-40B4-BE49-F238E27FC236}">
                <a16:creationId xmlns:a16="http://schemas.microsoft.com/office/drawing/2014/main" id="{CEF01012-389A-04B0-7E3D-9057C705C19C}"/>
              </a:ext>
            </a:extLst>
          </p:cNvPr>
          <p:cNvSpPr>
            <a:spLocks noGrp="1"/>
          </p:cNvSpPr>
          <p:nvPr>
            <p:ph type="sldNum" sz="quarter" idx="12"/>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164815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3C940-8DD4-0612-F6E7-1C60E08793EC}"/>
              </a:ext>
            </a:extLst>
          </p:cNvPr>
          <p:cNvSpPr>
            <a:spLocks noGrp="1"/>
          </p:cNvSpPr>
          <p:nvPr>
            <p:ph type="title"/>
          </p:nvPr>
        </p:nvSpPr>
        <p:spPr/>
        <p:txBody>
          <a:bodyPr/>
          <a:lstStyle/>
          <a:p>
            <a:pPr algn="l"/>
            <a:r>
              <a:rPr lang="en-GB" dirty="0"/>
              <a:t>Case Study for Assessment 1and 2</a:t>
            </a:r>
          </a:p>
        </p:txBody>
      </p:sp>
      <p:sp>
        <p:nvSpPr>
          <p:cNvPr id="3" name="Content Placeholder 2">
            <a:extLst>
              <a:ext uri="{FF2B5EF4-FFF2-40B4-BE49-F238E27FC236}">
                <a16:creationId xmlns:a16="http://schemas.microsoft.com/office/drawing/2014/main" id="{9843698C-0845-C86E-16D5-BB32B0C0B55B}"/>
              </a:ext>
            </a:extLst>
          </p:cNvPr>
          <p:cNvSpPr>
            <a:spLocks noGrp="1"/>
          </p:cNvSpPr>
          <p:nvPr>
            <p:ph idx="1"/>
          </p:nvPr>
        </p:nvSpPr>
        <p:spPr/>
        <p:txBody>
          <a:bodyPr>
            <a:normAutofit fontScale="92500" lnSpcReduction="10000"/>
          </a:bodyPr>
          <a:lstStyle/>
          <a:p>
            <a:pPr marL="0" indent="0">
              <a:buNone/>
            </a:pPr>
            <a:r>
              <a:rPr lang="en-GB" sz="1600" b="1" dirty="0"/>
              <a:t>Google Headquarters Project in London, UK</a:t>
            </a:r>
          </a:p>
          <a:p>
            <a:pPr marL="0" indent="0" algn="just">
              <a:buNone/>
            </a:pPr>
            <a:r>
              <a:rPr lang="en-GB" sz="1600" dirty="0"/>
              <a:t>Google is going to inaugurate its one billion pounds project to set up the new headquarters at King's</a:t>
            </a:r>
          </a:p>
          <a:p>
            <a:pPr marL="0" indent="0" algn="just">
              <a:buNone/>
            </a:pPr>
            <a:r>
              <a:rPr lang="en-GB" sz="1600" dirty="0"/>
              <a:t>Cross, London by next year. The project utilizes a large area of land alongside Kings Cross Station</a:t>
            </a:r>
          </a:p>
          <a:p>
            <a:pPr marL="0" indent="0" algn="just">
              <a:buNone/>
            </a:pPr>
            <a:r>
              <a:rPr lang="en-GB" sz="1600" dirty="0"/>
              <a:t>and comprises of over 60,400 sqm of prime office space, providing accommodation for up to 4,500</a:t>
            </a:r>
          </a:p>
          <a:p>
            <a:pPr marL="0" indent="0" algn="just">
              <a:buNone/>
            </a:pPr>
            <a:r>
              <a:rPr lang="en-GB" sz="1600" dirty="0"/>
              <a:t>people across 11 stories set above retail and an events and training Centre at ground floor. The</a:t>
            </a:r>
          </a:p>
          <a:p>
            <a:pPr marL="0" indent="0" algn="just">
              <a:buNone/>
            </a:pPr>
            <a:r>
              <a:rPr lang="en-GB" sz="1600" dirty="0"/>
              <a:t>building will be the first wholly owned and designed Google building outside the United States. The</a:t>
            </a:r>
          </a:p>
          <a:p>
            <a:pPr marL="0" indent="0" algn="just">
              <a:buNone/>
            </a:pPr>
            <a:r>
              <a:rPr lang="en-GB" sz="1600" dirty="0"/>
              <a:t>office accommodation will also provide ancillary spaces including cafes, a gym, multi-use games area</a:t>
            </a:r>
          </a:p>
          <a:p>
            <a:pPr marL="0" indent="0" algn="just">
              <a:buNone/>
            </a:pPr>
            <a:r>
              <a:rPr lang="en-GB" sz="1600" dirty="0"/>
              <a:t>(MUGA) and pool facilities. At roof level, landscaped terraces and a running track will provide outdoor</a:t>
            </a:r>
          </a:p>
          <a:p>
            <a:pPr marL="0" indent="0" algn="just">
              <a:buNone/>
            </a:pPr>
            <a:r>
              <a:rPr lang="en-GB" sz="1600" dirty="0"/>
              <a:t>amenity and recreation space for employees.</a:t>
            </a:r>
          </a:p>
          <a:p>
            <a:pPr marL="0" indent="0" algn="just">
              <a:buNone/>
            </a:pPr>
            <a:r>
              <a:rPr lang="en-GB" sz="1600" dirty="0"/>
              <a:t>This new building, combined with the current building at 6 Pancras Square and an additional third</a:t>
            </a:r>
          </a:p>
          <a:p>
            <a:pPr marL="0" indent="0" algn="just">
              <a:buNone/>
            </a:pPr>
            <a:r>
              <a:rPr lang="en-GB" sz="1600" dirty="0"/>
              <a:t>building, will create a Google campus with the potential to house 7,000 Google employees. The new</a:t>
            </a:r>
          </a:p>
          <a:p>
            <a:pPr marL="0" indent="0" algn="just">
              <a:buNone/>
            </a:pPr>
            <a:r>
              <a:rPr lang="en-GB" sz="1600" dirty="0"/>
              <a:t>building is being developed from the ground up and will contribute to the Knowledge Quarter and</a:t>
            </a:r>
          </a:p>
          <a:p>
            <a:pPr marL="0" indent="0" algn="just">
              <a:buNone/>
            </a:pPr>
            <a:r>
              <a:rPr lang="en-GB" sz="1600" dirty="0"/>
              <a:t>King’s Cross’s growing knowledge-based economy (source: Google Headquarters - Projects - </a:t>
            </a:r>
            <a:r>
              <a:rPr lang="en-GB" sz="1600" dirty="0" err="1"/>
              <a:t>Gillespies</a:t>
            </a:r>
            <a:r>
              <a:rPr lang="en-GB" sz="1600" dirty="0"/>
              <a:t>).</a:t>
            </a:r>
          </a:p>
          <a:p>
            <a:pPr marL="0" indent="0" algn="just">
              <a:buNone/>
            </a:pPr>
            <a:r>
              <a:rPr lang="en-GB" sz="1600" dirty="0"/>
              <a:t>Based on current progress you are expected to review the core elements of the project such as the</a:t>
            </a:r>
          </a:p>
          <a:p>
            <a:pPr marL="0" indent="0" algn="just">
              <a:buNone/>
            </a:pPr>
            <a:r>
              <a:rPr lang="en-GB" sz="1600" dirty="0"/>
              <a:t>budget, time, quality stakeholders, and risk factors, and evaluate your project pan.</a:t>
            </a:r>
          </a:p>
        </p:txBody>
      </p:sp>
      <p:sp>
        <p:nvSpPr>
          <p:cNvPr id="5" name="Slide Number Placeholder 4">
            <a:extLst>
              <a:ext uri="{FF2B5EF4-FFF2-40B4-BE49-F238E27FC236}">
                <a16:creationId xmlns:a16="http://schemas.microsoft.com/office/drawing/2014/main" id="{C24C70E5-262D-C14A-38BF-631CE2E9DC51}"/>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dirty="0"/>
          </a:p>
        </p:txBody>
      </p:sp>
    </p:spTree>
    <p:extLst>
      <p:ext uri="{BB962C8B-B14F-4D97-AF65-F5344CB8AC3E}">
        <p14:creationId xmlns:p14="http://schemas.microsoft.com/office/powerpoint/2010/main" val="1098075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3C940-8DD4-0612-F6E7-1C60E08793EC}"/>
              </a:ext>
            </a:extLst>
          </p:cNvPr>
          <p:cNvSpPr>
            <a:spLocks noGrp="1"/>
          </p:cNvSpPr>
          <p:nvPr>
            <p:ph type="title"/>
          </p:nvPr>
        </p:nvSpPr>
        <p:spPr>
          <a:xfrm>
            <a:off x="609600" y="24942"/>
            <a:ext cx="10972800" cy="534351"/>
          </a:xfrm>
        </p:spPr>
        <p:txBody>
          <a:bodyPr/>
          <a:lstStyle/>
          <a:p>
            <a:r>
              <a:rPr lang="en-GB" sz="4000" dirty="0"/>
              <a:t>Assessment 1 – suggested structure</a:t>
            </a:r>
          </a:p>
        </p:txBody>
      </p:sp>
      <p:sp>
        <p:nvSpPr>
          <p:cNvPr id="3" name="Content Placeholder 2">
            <a:extLst>
              <a:ext uri="{FF2B5EF4-FFF2-40B4-BE49-F238E27FC236}">
                <a16:creationId xmlns:a16="http://schemas.microsoft.com/office/drawing/2014/main" id="{9843698C-0845-C86E-16D5-BB32B0C0B55B}"/>
              </a:ext>
            </a:extLst>
          </p:cNvPr>
          <p:cNvSpPr>
            <a:spLocks noGrp="1"/>
          </p:cNvSpPr>
          <p:nvPr>
            <p:ph idx="1"/>
          </p:nvPr>
        </p:nvSpPr>
        <p:spPr>
          <a:xfrm>
            <a:off x="277402" y="698643"/>
            <a:ext cx="11304997" cy="4808305"/>
          </a:xfrm>
        </p:spPr>
        <p:txBody>
          <a:bodyPr/>
          <a:lstStyle/>
          <a:p>
            <a:pPr marL="0" indent="0">
              <a:buNone/>
            </a:pPr>
            <a:r>
              <a:rPr lang="en-GB" sz="1400" b="1" dirty="0"/>
              <a:t>Assessment 1 (50%): Essay – Project Plan (2500 Words)</a:t>
            </a:r>
          </a:p>
          <a:p>
            <a:pPr marL="0" indent="0">
              <a:buNone/>
            </a:pPr>
            <a:r>
              <a:rPr lang="en-GB" sz="1400" b="1" dirty="0"/>
              <a:t>Critically evaluate the Google Headquarters Project Plan in London, UK:</a:t>
            </a:r>
          </a:p>
          <a:p>
            <a:pPr marL="0" indent="0">
              <a:buNone/>
            </a:pPr>
            <a:endParaRPr lang="en-GB" sz="1400" dirty="0"/>
          </a:p>
          <a:p>
            <a:pPr marL="0" indent="0">
              <a:buNone/>
            </a:pPr>
            <a:r>
              <a:rPr lang="en-GB" sz="1400" b="1" dirty="0"/>
              <a:t>Follow the structure below.</a:t>
            </a:r>
          </a:p>
          <a:p>
            <a:pPr marL="0" indent="0">
              <a:buNone/>
            </a:pPr>
            <a:r>
              <a:rPr lang="en-GB" sz="1400" dirty="0"/>
              <a:t>• Introduction: Set the scene for the reader and provide a logical narrative of the assessment and how you intend to approach it - [10% of the total work count].</a:t>
            </a:r>
          </a:p>
          <a:p>
            <a:pPr marL="0" indent="0">
              <a:buNone/>
            </a:pPr>
            <a:r>
              <a:rPr lang="en-GB" sz="1400" b="1" dirty="0"/>
              <a:t>Ans Hints: </a:t>
            </a:r>
            <a:r>
              <a:rPr lang="en-GB" sz="1400" dirty="0"/>
              <a:t>Key information about ongoing Google Headquarters Project Plan in London </a:t>
            </a:r>
            <a:r>
              <a:rPr lang="en-US" sz="1400" dirty="0"/>
              <a:t>of UK and your approach to evaluate the Project.</a:t>
            </a:r>
            <a:endParaRPr lang="en-GB" sz="1400" dirty="0"/>
          </a:p>
          <a:p>
            <a:pPr marL="0" indent="0">
              <a:buNone/>
            </a:pPr>
            <a:r>
              <a:rPr lang="en-GB" sz="1400" dirty="0"/>
              <a:t>• The Body: Your analysis should be practical and logical, particularly in writing the review of the project plan – [75% of the total work count].</a:t>
            </a:r>
          </a:p>
          <a:p>
            <a:pPr marL="0" indent="0">
              <a:buNone/>
            </a:pPr>
            <a:r>
              <a:rPr lang="en-US" sz="1400" b="1" dirty="0"/>
              <a:t>Ans Hints: </a:t>
            </a:r>
            <a:r>
              <a:rPr lang="en-US" sz="1400" dirty="0"/>
              <a:t>Evaluate 10 core elements of PMBOK at least the budget, time, quality, stakeholders, and risk factors. You may also evaluate other factors like Scope, Integration, HR ,Communication, Procurement. Use the given sources to collect data and information. Also link your explanation with project management theories and practice.</a:t>
            </a:r>
            <a:endParaRPr lang="en-GB" sz="1400" dirty="0"/>
          </a:p>
          <a:p>
            <a:pPr marL="0" indent="0">
              <a:buNone/>
            </a:pPr>
            <a:r>
              <a:rPr lang="en-GB" sz="1400" dirty="0"/>
              <a:t>• Conclusion: Provide a cogent summary and make relevant recommendations - [15% of the total word count].</a:t>
            </a:r>
          </a:p>
          <a:p>
            <a:pPr marL="0" indent="0">
              <a:buNone/>
            </a:pPr>
            <a:r>
              <a:rPr lang="en-GB" sz="1400" b="1" dirty="0"/>
              <a:t>Hints: </a:t>
            </a:r>
            <a:r>
              <a:rPr lang="en-GB" sz="1400" dirty="0"/>
              <a:t>Based on your evaluation report you can make recommendations/ guidelines</a:t>
            </a:r>
          </a:p>
          <a:p>
            <a:pPr marL="0" indent="0">
              <a:buNone/>
            </a:pPr>
            <a:r>
              <a:rPr lang="en-GB" sz="1400" dirty="0"/>
              <a:t>• Professional Practice: The report should have synthesis; the paragraphs should be Page 3 of 9 coherent and logical; You should incorporate relevant headings/subheadings and references using Harvard [Refer to Harvard Referencing Handbook on the Library Resource, do not include uncited resources].</a:t>
            </a:r>
          </a:p>
          <a:p>
            <a:pPr marL="0" indent="0">
              <a:buNone/>
            </a:pPr>
            <a:r>
              <a:rPr lang="en-GB" sz="1400" b="1" dirty="0"/>
              <a:t>Ans Hints: </a:t>
            </a:r>
            <a:r>
              <a:rPr lang="en-GB" sz="1400" dirty="0"/>
              <a:t>Use a table of contents also use 7-12 good academic References (Books, Journals, Conference papers, Websites etc</a:t>
            </a:r>
            <a:r>
              <a:rPr lang="en-GB" sz="1600" dirty="0"/>
              <a:t>.)</a:t>
            </a:r>
          </a:p>
        </p:txBody>
      </p:sp>
      <p:sp>
        <p:nvSpPr>
          <p:cNvPr id="5" name="Slide Number Placeholder 4">
            <a:extLst>
              <a:ext uri="{FF2B5EF4-FFF2-40B4-BE49-F238E27FC236}">
                <a16:creationId xmlns:a16="http://schemas.microsoft.com/office/drawing/2014/main" id="{C24C70E5-262D-C14A-38BF-631CE2E9DC51}"/>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dirty="0"/>
          </a:p>
        </p:txBody>
      </p:sp>
    </p:spTree>
    <p:extLst>
      <p:ext uri="{BB962C8B-B14F-4D97-AF65-F5344CB8AC3E}">
        <p14:creationId xmlns:p14="http://schemas.microsoft.com/office/powerpoint/2010/main" val="1850827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3C940-8DD4-0612-F6E7-1C60E08793EC}"/>
              </a:ext>
            </a:extLst>
          </p:cNvPr>
          <p:cNvSpPr>
            <a:spLocks noGrp="1"/>
          </p:cNvSpPr>
          <p:nvPr>
            <p:ph type="title"/>
          </p:nvPr>
        </p:nvSpPr>
        <p:spPr>
          <a:xfrm>
            <a:off x="609600" y="24942"/>
            <a:ext cx="10972800" cy="534351"/>
          </a:xfrm>
        </p:spPr>
        <p:txBody>
          <a:bodyPr/>
          <a:lstStyle/>
          <a:p>
            <a:r>
              <a:rPr lang="en-GB" sz="4000" dirty="0"/>
              <a:t>Assessment 2 – suggested structure</a:t>
            </a:r>
          </a:p>
        </p:txBody>
      </p:sp>
      <p:sp>
        <p:nvSpPr>
          <p:cNvPr id="3" name="Content Placeholder 2">
            <a:extLst>
              <a:ext uri="{FF2B5EF4-FFF2-40B4-BE49-F238E27FC236}">
                <a16:creationId xmlns:a16="http://schemas.microsoft.com/office/drawing/2014/main" id="{9843698C-0845-C86E-16D5-BB32B0C0B55B}"/>
              </a:ext>
            </a:extLst>
          </p:cNvPr>
          <p:cNvSpPr>
            <a:spLocks noGrp="1"/>
          </p:cNvSpPr>
          <p:nvPr>
            <p:ph idx="1"/>
          </p:nvPr>
        </p:nvSpPr>
        <p:spPr>
          <a:xfrm>
            <a:off x="97654" y="443883"/>
            <a:ext cx="12029243" cy="5264459"/>
          </a:xfrm>
        </p:spPr>
        <p:txBody>
          <a:bodyPr/>
          <a:lstStyle/>
          <a:p>
            <a:pPr marL="0" indent="0">
              <a:buNone/>
            </a:pPr>
            <a:r>
              <a:rPr lang="en-GB" sz="1400" b="1" dirty="0"/>
              <a:t>Assessment 2 (50%): Essay (2500 Words) Guidance</a:t>
            </a:r>
          </a:p>
          <a:p>
            <a:pPr marL="0" indent="0">
              <a:buNone/>
            </a:pPr>
            <a:r>
              <a:rPr lang="en-GB" sz="1400" dirty="0"/>
              <a:t>Considering the project plan evaluation report on Google Headquarters project in London, Assessment 1 ,provide a detailed narrative on what do you think about the project? Do you consider it as a success or a failure for the future IT sector of UK and why? Provide a justification for your stance</a:t>
            </a:r>
          </a:p>
          <a:p>
            <a:pPr marL="0" indent="0">
              <a:buNone/>
            </a:pPr>
            <a:r>
              <a:rPr lang="en-GB" sz="1400" dirty="0"/>
              <a:t>and highlight the lessons that could be learnt from the project and make recommendations for a similar project. </a:t>
            </a:r>
          </a:p>
          <a:p>
            <a:pPr marL="0" indent="0">
              <a:buNone/>
            </a:pPr>
            <a:r>
              <a:rPr lang="en-GB" sz="1400" b="1" dirty="0"/>
              <a:t>Follow the structure below.</a:t>
            </a:r>
          </a:p>
          <a:p>
            <a:pPr marL="0" indent="0">
              <a:buNone/>
            </a:pPr>
            <a:r>
              <a:rPr lang="en-GB" sz="1400" dirty="0"/>
              <a:t>• Introduction: Set the scene for the reader and provide a logical narrative of the assessment and how you intend to approach it - [10% of the total work count].</a:t>
            </a:r>
          </a:p>
          <a:p>
            <a:pPr marL="0" indent="0">
              <a:buNone/>
            </a:pPr>
            <a:r>
              <a:rPr lang="en-GB" sz="1400" dirty="0"/>
              <a:t>• The Body: Your analysis should be practical and logical, particularly in writing the review of the project plan – [75% of the total work count].</a:t>
            </a:r>
          </a:p>
          <a:p>
            <a:pPr marL="0" indent="0">
              <a:buNone/>
            </a:pPr>
            <a:r>
              <a:rPr lang="en-GB" sz="1400" b="1" dirty="0"/>
              <a:t>Answer Hints:</a:t>
            </a:r>
          </a:p>
          <a:p>
            <a:pPr marL="0" indent="0">
              <a:buNone/>
            </a:pPr>
            <a:r>
              <a:rPr lang="en-US" sz="1400" dirty="0"/>
              <a:t>Critically analyze the future success or a failure of this project (Use PMBOK 10 Critical factors)</a:t>
            </a:r>
          </a:p>
          <a:p>
            <a:pPr marL="0" indent="0">
              <a:buNone/>
            </a:pPr>
            <a:r>
              <a:rPr lang="en-US" sz="1400" dirty="0"/>
              <a:t>Address the Lessons that could be learned from this project </a:t>
            </a:r>
          </a:p>
          <a:p>
            <a:pPr marL="0" indent="0">
              <a:buNone/>
            </a:pPr>
            <a:r>
              <a:rPr lang="en-US" sz="1400" dirty="0"/>
              <a:t>Provide recommendation for a similar future project .</a:t>
            </a:r>
            <a:endParaRPr lang="en-GB" sz="1400" dirty="0"/>
          </a:p>
          <a:p>
            <a:pPr marL="0" indent="0">
              <a:buNone/>
            </a:pPr>
            <a:r>
              <a:rPr lang="en-GB" sz="1400" dirty="0"/>
              <a:t>• Conclusion: Provide a cogent summary and make relevant recommendations - [15% of the total word count].</a:t>
            </a:r>
          </a:p>
          <a:p>
            <a:pPr marL="0" indent="0">
              <a:buNone/>
            </a:pPr>
            <a:r>
              <a:rPr lang="en-US" sz="1400" b="1" dirty="0"/>
              <a:t>Hints:</a:t>
            </a:r>
            <a:r>
              <a:rPr lang="en-US" sz="1400" dirty="0"/>
              <a:t> Based on your project plan evaluation report(Considering the current progress of the Project) you can make recommendations/ guidelines</a:t>
            </a:r>
            <a:endParaRPr lang="en-GB" sz="1400" dirty="0"/>
          </a:p>
          <a:p>
            <a:pPr marL="0" indent="0">
              <a:buNone/>
            </a:pPr>
            <a:r>
              <a:rPr lang="en-GB" sz="1400" dirty="0"/>
              <a:t>• Professional Practice: The report should have synthesis; the paragraphs should be Page 3 of 9 coherent and logical; You should incorporate relevant headings/subheadings and references using Harvard [Refer to Harvard Referencing Handbook on the Library Resource, do not include uncited resources].</a:t>
            </a:r>
          </a:p>
          <a:p>
            <a:pPr marL="0" indent="0">
              <a:buNone/>
            </a:pPr>
            <a:r>
              <a:rPr lang="en-US" sz="1400" b="1" dirty="0"/>
              <a:t>Ans Hints: </a:t>
            </a:r>
            <a:r>
              <a:rPr lang="en-US" sz="1400" dirty="0"/>
              <a:t>Use a table of contents also use 7-12 good academic References (Books, Journals, Conference papers, Websites etc.)</a:t>
            </a:r>
          </a:p>
          <a:p>
            <a:pPr marL="0" indent="0">
              <a:buNone/>
            </a:pPr>
            <a:endParaRPr lang="en-GB" sz="1400" dirty="0"/>
          </a:p>
          <a:p>
            <a:pPr marL="0" indent="0">
              <a:buNone/>
            </a:pPr>
            <a:endParaRPr lang="en-GB" sz="1400" dirty="0"/>
          </a:p>
        </p:txBody>
      </p:sp>
      <p:sp>
        <p:nvSpPr>
          <p:cNvPr id="5" name="Slide Number Placeholder 4">
            <a:extLst>
              <a:ext uri="{FF2B5EF4-FFF2-40B4-BE49-F238E27FC236}">
                <a16:creationId xmlns:a16="http://schemas.microsoft.com/office/drawing/2014/main" id="{C24C70E5-262D-C14A-38BF-631CE2E9DC51}"/>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dirty="0"/>
          </a:p>
        </p:txBody>
      </p:sp>
    </p:spTree>
    <p:extLst>
      <p:ext uri="{BB962C8B-B14F-4D97-AF65-F5344CB8AC3E}">
        <p14:creationId xmlns:p14="http://schemas.microsoft.com/office/powerpoint/2010/main" val="1126583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AC959-4756-A6BE-7555-2DC16AC5092C}"/>
              </a:ext>
            </a:extLst>
          </p:cNvPr>
          <p:cNvSpPr>
            <a:spLocks noGrp="1"/>
          </p:cNvSpPr>
          <p:nvPr>
            <p:ph type="title"/>
          </p:nvPr>
        </p:nvSpPr>
        <p:spPr/>
        <p:txBody>
          <a:bodyPr/>
          <a:lstStyle/>
          <a:p>
            <a:r>
              <a:rPr lang="en-GB" dirty="0"/>
              <a:t>Deadline for the assessments</a:t>
            </a:r>
          </a:p>
        </p:txBody>
      </p:sp>
      <p:sp>
        <p:nvSpPr>
          <p:cNvPr id="3" name="Content Placeholder 2">
            <a:extLst>
              <a:ext uri="{FF2B5EF4-FFF2-40B4-BE49-F238E27FC236}">
                <a16:creationId xmlns:a16="http://schemas.microsoft.com/office/drawing/2014/main" id="{2C89735C-1FE3-7B6B-4840-3FF1405628A6}"/>
              </a:ext>
            </a:extLst>
          </p:cNvPr>
          <p:cNvSpPr>
            <a:spLocks noGrp="1"/>
          </p:cNvSpPr>
          <p:nvPr>
            <p:ph idx="1"/>
          </p:nvPr>
        </p:nvSpPr>
        <p:spPr/>
        <p:txBody>
          <a:bodyPr/>
          <a:lstStyle/>
          <a:p>
            <a:r>
              <a:rPr lang="en-GB" dirty="0"/>
              <a:t>Assessment 1:</a:t>
            </a:r>
          </a:p>
          <a:p>
            <a:r>
              <a:rPr lang="en-GB" dirty="0"/>
              <a:t>Weekday: 02/08/24 @ 14:00:00</a:t>
            </a:r>
          </a:p>
          <a:p>
            <a:r>
              <a:rPr lang="en-GB" dirty="0"/>
              <a:t>Weekend: 04/08/24 @ 14:00:00</a:t>
            </a:r>
          </a:p>
          <a:p>
            <a:r>
              <a:rPr lang="en-GB" dirty="0"/>
              <a:t>Assessment 2: </a:t>
            </a:r>
          </a:p>
          <a:p>
            <a:r>
              <a:rPr lang="en-GB" dirty="0"/>
              <a:t>Weekday: 30/08/24 @ 14:00:00</a:t>
            </a:r>
          </a:p>
          <a:p>
            <a:r>
              <a:rPr lang="en-GB" dirty="0"/>
              <a:t>Weekend: 31/08/24 @ 14:00:00</a:t>
            </a:r>
          </a:p>
        </p:txBody>
      </p:sp>
      <p:sp>
        <p:nvSpPr>
          <p:cNvPr id="4" name="Slide Number Placeholder 3">
            <a:extLst>
              <a:ext uri="{FF2B5EF4-FFF2-40B4-BE49-F238E27FC236}">
                <a16:creationId xmlns:a16="http://schemas.microsoft.com/office/drawing/2014/main" id="{61C0D354-5960-E241-3630-AAFA2CD57EE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dirty="0"/>
          </a:p>
        </p:txBody>
      </p:sp>
    </p:spTree>
    <p:extLst>
      <p:ext uri="{BB962C8B-B14F-4D97-AF65-F5344CB8AC3E}">
        <p14:creationId xmlns:p14="http://schemas.microsoft.com/office/powerpoint/2010/main" val="335872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F229C-F3BA-8AE0-E81E-FE54A9D68CD0}"/>
              </a:ext>
            </a:extLst>
          </p:cNvPr>
          <p:cNvSpPr>
            <a:spLocks noGrp="1"/>
          </p:cNvSpPr>
          <p:nvPr>
            <p:ph type="title"/>
          </p:nvPr>
        </p:nvSpPr>
        <p:spPr/>
        <p:txBody>
          <a:bodyPr/>
          <a:lstStyle/>
          <a:p>
            <a:r>
              <a:rPr lang="en-GB" dirty="0"/>
              <a:t>Reliable source of authentic information</a:t>
            </a:r>
          </a:p>
        </p:txBody>
      </p:sp>
      <p:sp>
        <p:nvSpPr>
          <p:cNvPr id="3" name="Content Placeholder 2">
            <a:extLst>
              <a:ext uri="{FF2B5EF4-FFF2-40B4-BE49-F238E27FC236}">
                <a16:creationId xmlns:a16="http://schemas.microsoft.com/office/drawing/2014/main" id="{3739FF89-0F1D-B1B4-68B9-122FBFFDF178}"/>
              </a:ext>
            </a:extLst>
          </p:cNvPr>
          <p:cNvSpPr>
            <a:spLocks noGrp="1"/>
          </p:cNvSpPr>
          <p:nvPr>
            <p:ph idx="1"/>
          </p:nvPr>
        </p:nvSpPr>
        <p:spPr/>
        <p:txBody>
          <a:bodyPr>
            <a:normAutofit fontScale="92500" lnSpcReduction="10000"/>
          </a:bodyPr>
          <a:lstStyle/>
          <a:p>
            <a:r>
              <a:rPr lang="en-GB" dirty="0"/>
              <a:t>Please access the this website of </a:t>
            </a:r>
            <a:r>
              <a:rPr lang="en-GB" dirty="0">
                <a:hlinkClick r:id="rId2"/>
              </a:rPr>
              <a:t>https://www.gillespies.co.uk/projects/google-headquarters</a:t>
            </a:r>
            <a:r>
              <a:rPr lang="en-GB" dirty="0"/>
              <a:t> to get most updated authentic information about this ongoing project:</a:t>
            </a:r>
          </a:p>
          <a:p>
            <a:r>
              <a:rPr lang="en-GB" dirty="0"/>
              <a:t>Also access the different resources available on </a:t>
            </a:r>
            <a:r>
              <a:rPr lang="en-GB" dirty="0" err="1"/>
              <a:t>moodle</a:t>
            </a:r>
            <a:r>
              <a:rPr lang="en-GB" dirty="0"/>
              <a:t> @ </a:t>
            </a:r>
            <a:r>
              <a:rPr lang="en-GB" b="1" dirty="0"/>
              <a:t>Google Head office UK Project (External Resources/ Data )</a:t>
            </a:r>
          </a:p>
          <a:p>
            <a:r>
              <a:rPr lang="en-GB">
                <a:hlinkClick r:id="rId3"/>
              </a:rPr>
              <a:t>https://moodle.uwtsd.ac.uk/course/view.php?id=3819&amp;section=35</a:t>
            </a:r>
            <a:endParaRPr lang="en-GB"/>
          </a:p>
          <a:p>
            <a:endParaRPr lang="en-GB" dirty="0"/>
          </a:p>
        </p:txBody>
      </p:sp>
      <p:sp>
        <p:nvSpPr>
          <p:cNvPr id="4" name="Slide Number Placeholder 3">
            <a:extLst>
              <a:ext uri="{FF2B5EF4-FFF2-40B4-BE49-F238E27FC236}">
                <a16:creationId xmlns:a16="http://schemas.microsoft.com/office/drawing/2014/main" id="{5132C163-19FE-60A6-E9D6-D55BE102B289}"/>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dirty="0"/>
          </a:p>
        </p:txBody>
      </p:sp>
    </p:spTree>
    <p:extLst>
      <p:ext uri="{BB962C8B-B14F-4D97-AF65-F5344CB8AC3E}">
        <p14:creationId xmlns:p14="http://schemas.microsoft.com/office/powerpoint/2010/main" val="196304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uman behavior Cartoon Organization Male , Start Up transparent ...">
            <a:extLst>
              <a:ext uri="{FF2B5EF4-FFF2-40B4-BE49-F238E27FC236}">
                <a16:creationId xmlns:a16="http://schemas.microsoft.com/office/drawing/2014/main" id="{2E104C65-1DE3-BF2B-45C9-F70D0C89BF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90537" y="984381"/>
            <a:ext cx="4254976" cy="3989040"/>
          </a:xfrm>
          <a:prstGeom prst="rect">
            <a:avLst/>
          </a:prstGeom>
          <a:solidFill>
            <a:srgbClr val="FFFFFF"/>
          </a:solidFill>
        </p:spPr>
      </p:pic>
      <p:sp>
        <p:nvSpPr>
          <p:cNvPr id="3" name="Content Placeholder 2">
            <a:extLst>
              <a:ext uri="{FF2B5EF4-FFF2-40B4-BE49-F238E27FC236}">
                <a16:creationId xmlns:a16="http://schemas.microsoft.com/office/drawing/2014/main" id="{F92DB24F-9833-A07A-90FD-BCC55DBCB0C0}"/>
              </a:ext>
            </a:extLst>
          </p:cNvPr>
          <p:cNvSpPr>
            <a:spLocks noGrp="1"/>
          </p:cNvSpPr>
          <p:nvPr>
            <p:ph sz="half" idx="2"/>
          </p:nvPr>
        </p:nvSpPr>
        <p:spPr>
          <a:xfrm>
            <a:off x="6197600" y="984381"/>
            <a:ext cx="5384800" cy="3989040"/>
          </a:xfrm>
        </p:spPr>
        <p:txBody>
          <a:bodyPr wrap="square" anchor="t">
            <a:normAutofit/>
          </a:bodyPr>
          <a:lstStyle/>
          <a:p>
            <a:pPr marL="0" indent="0">
              <a:buNone/>
            </a:pPr>
            <a:r>
              <a:rPr lang="en-GB" dirty="0"/>
              <a:t>If you have any questions, please contact your lecturer for clarifications.</a:t>
            </a:r>
          </a:p>
          <a:p>
            <a:pPr marL="0" indent="0">
              <a:buNone/>
            </a:pPr>
            <a:endParaRPr lang="en-GB" dirty="0"/>
          </a:p>
          <a:p>
            <a:pPr marL="0" indent="0">
              <a:buNone/>
            </a:pPr>
            <a:r>
              <a:rPr lang="en-GB" dirty="0"/>
              <a:t>Thank you for your attention and wish you the best of luck with your assessments!</a:t>
            </a:r>
          </a:p>
        </p:txBody>
      </p:sp>
      <p:sp>
        <p:nvSpPr>
          <p:cNvPr id="4" name="Slide Number Placeholder 3">
            <a:extLst>
              <a:ext uri="{FF2B5EF4-FFF2-40B4-BE49-F238E27FC236}">
                <a16:creationId xmlns:a16="http://schemas.microsoft.com/office/drawing/2014/main" id="{78DB4856-77F0-260D-423C-BDA022603808}"/>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31586160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116</TotalTime>
  <Words>1160</Words>
  <Application>Microsoft Office PowerPoint</Application>
  <PresentationFormat>Widescreen</PresentationFormat>
  <Paragraphs>88</Paragraphs>
  <Slides>11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Aharoni</vt:lpstr>
      <vt:lpstr>Arial</vt:lpstr>
      <vt:lpstr>Calibri</vt:lpstr>
      <vt:lpstr>Myriad Pro</vt:lpstr>
      <vt:lpstr>20140311PresentationUWTSDTemplate</vt:lpstr>
      <vt:lpstr>Project management  LCBB5005</vt:lpstr>
      <vt:lpstr>Assessments</vt:lpstr>
      <vt:lpstr>Module Aims </vt:lpstr>
      <vt:lpstr>Module Objectives</vt:lpstr>
      <vt:lpstr>Assessment Types</vt:lpstr>
      <vt:lpstr>Case Study for Assessment 1and 2</vt:lpstr>
      <vt:lpstr>Assessment 1 – suggested structure</vt:lpstr>
      <vt:lpstr>Assessment 2 – suggested structure</vt:lpstr>
      <vt:lpstr>Deadline for the assessments</vt:lpstr>
      <vt:lpstr>Reliable source of authentic information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  LCBB44003</dc:title>
  <dc:creator>Hoang Dang Nguyen</dc:creator>
  <cp:lastModifiedBy>Sadeque</cp:lastModifiedBy>
  <cp:revision>65</cp:revision>
  <dcterms:created xsi:type="dcterms:W3CDTF">2023-02-27T11:26:51Z</dcterms:created>
  <dcterms:modified xsi:type="dcterms:W3CDTF">2024-06-21T18:52:29Z</dcterms:modified>
</cp:coreProperties>
</file>