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60"/>
  </p:normalViewPr>
  <p:slideViewPr>
    <p:cSldViewPr snapToGrid="0">
      <p:cViewPr varScale="1">
        <p:scale>
          <a:sx n="68" d="100"/>
          <a:sy n="68" d="100"/>
        </p:scale>
        <p:origin x="-822"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C49948-A8CF-4F30-AB70-DFD79FC6215E}" type="datetimeFigureOut">
              <a:rPr lang="en-US" smtClean="0"/>
              <a:pPr/>
              <a:t>2/29/2020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2CFEA9-A4E0-4AB7-A2C2-615C9AA8EBBD}" type="slidenum">
              <a:rPr lang="en-US" smtClean="0"/>
              <a:pPr/>
              <a:t>‹#›</a:t>
            </a:fld>
            <a:endParaRPr lang="en-US"/>
          </a:p>
        </p:txBody>
      </p:sp>
    </p:spTree>
    <p:extLst>
      <p:ext uri="{BB962C8B-B14F-4D97-AF65-F5344CB8AC3E}">
        <p14:creationId xmlns:p14="http://schemas.microsoft.com/office/powerpoint/2010/main" xmlns="" val="3606072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Customer satisfaction is a fundamental part of the market strategy of ASDA, which enhances its financial growth as well as their brand image in the United Kingdom. </a:t>
            </a:r>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2</a:t>
            </a:fld>
            <a:endParaRPr lang="en-US"/>
          </a:p>
        </p:txBody>
      </p:sp>
    </p:spTree>
    <p:extLst>
      <p:ext uri="{BB962C8B-B14F-4D97-AF65-F5344CB8AC3E}">
        <p14:creationId xmlns:p14="http://schemas.microsoft.com/office/powerpoint/2010/main" xmlns="" val="1087856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company has decided to work with the farmers and groceries for protecting nature. So for the formation of the palm oil, the company has decided to focus on the formation of the palm oil to the different NGOs for effective sustainability. </a:t>
            </a:r>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3</a:t>
            </a:fld>
            <a:endParaRPr lang="en-US"/>
          </a:p>
        </p:txBody>
      </p:sp>
    </p:spTree>
    <p:extLst>
      <p:ext uri="{BB962C8B-B14F-4D97-AF65-F5344CB8AC3E}">
        <p14:creationId xmlns:p14="http://schemas.microsoft.com/office/powerpoint/2010/main" xmlns="" val="2113367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sustainability maintained by the company Morrison includes the social and ethical responsibility that increases the customer buying behaviors as well as enhance their business revenues overall. </a:t>
            </a:r>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4</a:t>
            </a:fld>
            <a:endParaRPr lang="en-US"/>
          </a:p>
        </p:txBody>
      </p:sp>
    </p:spTree>
    <p:extLst>
      <p:ext uri="{BB962C8B-B14F-4D97-AF65-F5344CB8AC3E}">
        <p14:creationId xmlns:p14="http://schemas.microsoft.com/office/powerpoint/2010/main" xmlns="" val="3404170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This model also focused on the leadership quality of the customers which influence the active participation of the individual customers to improve the quality of food. </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5</a:t>
            </a:fld>
            <a:endParaRPr lang="en-US"/>
          </a:p>
        </p:txBody>
      </p:sp>
    </p:spTree>
    <p:extLst>
      <p:ext uri="{BB962C8B-B14F-4D97-AF65-F5344CB8AC3E}">
        <p14:creationId xmlns:p14="http://schemas.microsoft.com/office/powerpoint/2010/main" xmlns="" val="1565042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If the product quality is maintained and it fulfils customer satisfaction then there is no need to improve the quality. Moreover, the existing quality of the food product of ASDA may be improved upon customer requirements.</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6</a:t>
            </a:fld>
            <a:endParaRPr lang="en-US"/>
          </a:p>
        </p:txBody>
      </p:sp>
    </p:spTree>
    <p:extLst>
      <p:ext uri="{BB962C8B-B14F-4D97-AF65-F5344CB8AC3E}">
        <p14:creationId xmlns:p14="http://schemas.microsoft.com/office/powerpoint/2010/main" xmlns="" val="2476266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This quality management model describes that the only needs of the customers are the high-quality assurance which is the success key tool of ASDA. It enhances its target customers and their business growth in the competitive business market to survive in the global business market.</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7</a:t>
            </a:fld>
            <a:endParaRPr lang="en-US"/>
          </a:p>
        </p:txBody>
      </p:sp>
    </p:spTree>
    <p:extLst>
      <p:ext uri="{BB962C8B-B14F-4D97-AF65-F5344CB8AC3E}">
        <p14:creationId xmlns:p14="http://schemas.microsoft.com/office/powerpoint/2010/main" xmlns="" val="1695416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Their customer relationship management enhances their product growth and business growth in all respects. The company has a large product portfolio which delivers a large amount of variety of products for maintaining the high customer experience.</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8</a:t>
            </a:fld>
            <a:endParaRPr lang="en-US"/>
          </a:p>
        </p:txBody>
      </p:sp>
    </p:spTree>
    <p:extLst>
      <p:ext uri="{BB962C8B-B14F-4D97-AF65-F5344CB8AC3E}">
        <p14:creationId xmlns:p14="http://schemas.microsoft.com/office/powerpoint/2010/main" xmlns="" val="3763756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organization ASDA has faced many weaknesses in terms of lower product quality and a low current ratio. </a:t>
            </a:r>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9</a:t>
            </a:fld>
            <a:endParaRPr lang="en-US"/>
          </a:p>
        </p:txBody>
      </p:sp>
    </p:spTree>
    <p:extLst>
      <p:ext uri="{BB962C8B-B14F-4D97-AF65-F5344CB8AC3E}">
        <p14:creationId xmlns:p14="http://schemas.microsoft.com/office/powerpoint/2010/main" xmlns="" val="1597612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advancement of technology and e-commerce are the key tools for marketing the product of ASDA. This will help to market the product online and increase the flexibility for the individual customers in huge respect</a:t>
            </a:r>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10</a:t>
            </a:fld>
            <a:endParaRPr lang="en-US"/>
          </a:p>
        </p:txBody>
      </p:sp>
    </p:spTree>
    <p:extLst>
      <p:ext uri="{BB962C8B-B14F-4D97-AF65-F5344CB8AC3E}">
        <p14:creationId xmlns:p14="http://schemas.microsoft.com/office/powerpoint/2010/main" xmlns="" val="3558703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the competitive business environment, the organization ASDA has to face many problems regarding the fare and quality of the product. </a:t>
            </a:r>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11</a:t>
            </a:fld>
            <a:endParaRPr lang="en-US"/>
          </a:p>
        </p:txBody>
      </p:sp>
    </p:spTree>
    <p:extLst>
      <p:ext uri="{BB962C8B-B14F-4D97-AF65-F5344CB8AC3E}">
        <p14:creationId xmlns:p14="http://schemas.microsoft.com/office/powerpoint/2010/main" xmlns="" val="7493523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ASDA management involves maintaining a group that focuses on competitive analysis and intelligence gathering of rivals. Advertising of products is done on reliable channels to avoid any false information from spreading.</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12</a:t>
            </a:fld>
            <a:endParaRPr lang="en-US"/>
          </a:p>
        </p:txBody>
      </p:sp>
    </p:spTree>
    <p:extLst>
      <p:ext uri="{BB962C8B-B14F-4D97-AF65-F5344CB8AC3E}">
        <p14:creationId xmlns:p14="http://schemas.microsoft.com/office/powerpoint/2010/main" xmlns="" val="516115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Marketing activities from the customer's point of view, its delivery and investment add the customer's values to the organization. ASDA mainly focuses on customer requirements, company's own requirements and its effect on society in the long run.</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13</a:t>
            </a:fld>
            <a:endParaRPr lang="en-US"/>
          </a:p>
        </p:txBody>
      </p:sp>
    </p:spTree>
    <p:extLst>
      <p:ext uri="{BB962C8B-B14F-4D97-AF65-F5344CB8AC3E}">
        <p14:creationId xmlns:p14="http://schemas.microsoft.com/office/powerpoint/2010/main" xmlns="" val="1120295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Use of the latest technologies on the products should also be implemented so as to distinguish the uniqueness of the brand ASDA from other companies.</a:t>
            </a:r>
          </a:p>
          <a:p>
            <a:endParaRPr lang="en-US" dirty="0"/>
          </a:p>
        </p:txBody>
      </p:sp>
      <p:sp>
        <p:nvSpPr>
          <p:cNvPr id="4" name="Slide Number Placeholder 3"/>
          <p:cNvSpPr>
            <a:spLocks noGrp="1"/>
          </p:cNvSpPr>
          <p:nvPr>
            <p:ph type="sldNum" sz="quarter" idx="10"/>
          </p:nvPr>
        </p:nvSpPr>
        <p:spPr/>
        <p:txBody>
          <a:bodyPr/>
          <a:lstStyle/>
          <a:p>
            <a:fld id="{272CFEA9-A4E0-4AB7-A2C2-615C9AA8EBBD}" type="slidenum">
              <a:rPr lang="en-US" smtClean="0"/>
              <a:pPr/>
              <a:t>14</a:t>
            </a:fld>
            <a:endParaRPr lang="en-US"/>
          </a:p>
        </p:txBody>
      </p:sp>
    </p:spTree>
    <p:extLst>
      <p:ext uri="{BB962C8B-B14F-4D97-AF65-F5344CB8AC3E}">
        <p14:creationId xmlns:p14="http://schemas.microsoft.com/office/powerpoint/2010/main" xmlns="" val="3593492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2811941-16A4-4EFF-978B-F189547C9BC6}" type="datetimeFigureOut">
              <a:rPr lang="en-US" smtClean="0"/>
              <a:pPr/>
              <a:t>2/29/2020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1887882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2811941-16A4-4EFF-978B-F189547C9BC6}" type="datetimeFigureOut">
              <a:rPr lang="en-US" smtClean="0"/>
              <a:pPr/>
              <a:t>2/29/2020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1308249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811941-16A4-4EFF-978B-F189547C9BC6}" type="datetimeFigureOut">
              <a:rPr lang="en-US" smtClean="0"/>
              <a:pPr/>
              <a:t>2/29/2020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2164028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2811941-16A4-4EFF-978B-F189547C9BC6}" type="datetimeFigureOut">
              <a:rPr lang="en-US" smtClean="0"/>
              <a:pPr/>
              <a:t>2/29/2020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126336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2811941-16A4-4EFF-978B-F189547C9BC6}" type="datetimeFigureOut">
              <a:rPr lang="en-US" smtClean="0"/>
              <a:pPr/>
              <a:t>2/29/2020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85730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2811941-16A4-4EFF-978B-F189547C9BC6}" type="datetimeFigureOut">
              <a:rPr lang="en-US" smtClean="0"/>
              <a:pPr/>
              <a:t>2/29/2020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3971817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811941-16A4-4EFF-978B-F189547C9BC6}" type="datetimeFigureOut">
              <a:rPr lang="en-US" smtClean="0"/>
              <a:pPr/>
              <a:t>2/29/2020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52608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811941-16A4-4EFF-978B-F189547C9BC6}" type="datetimeFigureOut">
              <a:rPr lang="en-US" smtClean="0"/>
              <a:pPr/>
              <a:t>2/29/2020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2589817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811941-16A4-4EFF-978B-F189547C9BC6}" type="datetimeFigureOut">
              <a:rPr lang="en-US" smtClean="0"/>
              <a:pPr/>
              <a:t>2/29/2020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1769526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2811941-16A4-4EFF-978B-F189547C9BC6}" type="datetimeFigureOut">
              <a:rPr lang="en-US" smtClean="0"/>
              <a:pPr/>
              <a:t>2/29/2020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2107468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2811941-16A4-4EFF-978B-F189547C9BC6}" type="datetimeFigureOut">
              <a:rPr lang="en-US" smtClean="0"/>
              <a:pPr/>
              <a:t>2/29/2020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4193919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14000"/>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811941-16A4-4EFF-978B-F189547C9BC6}" type="datetimeFigureOut">
              <a:rPr lang="en-US" smtClean="0"/>
              <a:pPr/>
              <a:t>2/29/2020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F1F5BC-41ED-407A-B75E-CDF9D0DF0724}" type="slidenum">
              <a:rPr lang="en-US" smtClean="0"/>
              <a:pPr/>
              <a:t>‹#›</a:t>
            </a:fld>
            <a:endParaRPr lang="en-US"/>
          </a:p>
        </p:txBody>
      </p:sp>
    </p:spTree>
    <p:extLst>
      <p:ext uri="{BB962C8B-B14F-4D97-AF65-F5344CB8AC3E}">
        <p14:creationId xmlns:p14="http://schemas.microsoft.com/office/powerpoint/2010/main" xmlns="" val="41346180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1668379"/>
            <a:ext cx="10515600" cy="3416968"/>
          </a:xfrm>
        </p:spPr>
        <p:txBody>
          <a:bodyPr>
            <a:normAutofit fontScale="90000"/>
          </a:bodyPr>
          <a:lstStyle/>
          <a:p>
            <a:pPr algn="ctr">
              <a:lnSpc>
                <a:spcPct val="150000"/>
              </a:lnSpc>
            </a:pPr>
            <a:r>
              <a:rPr lang="en-US" dirty="0" smtClean="0"/>
              <a:t/>
            </a:r>
            <a:br>
              <a:rPr lang="en-US" dirty="0" smtClean="0"/>
            </a:br>
            <a:r>
              <a:rPr lang="en-US" dirty="0"/>
              <a:t/>
            </a:r>
            <a:br>
              <a:rPr lang="en-US" dirty="0"/>
            </a:br>
            <a:r>
              <a:rPr lang="en-US" sz="4900" b="1" dirty="0" smtClean="0">
                <a:latin typeface="Times New Roman" panose="02020603050405020304" pitchFamily="18" charset="0"/>
                <a:cs typeface="Times New Roman" panose="02020603050405020304" pitchFamily="18" charset="0"/>
              </a:rPr>
              <a:t>UNDERSTANDING AND ENGAGING IN CUSTOMER EXPERIENCE </a:t>
            </a:r>
            <a:r>
              <a:rPr lang="en-US" dirty="0"/>
              <a:t/>
            </a:r>
            <a:br>
              <a:rPr lang="en-US" dirty="0"/>
            </a:br>
            <a:r>
              <a:rPr lang="en-US" dirty="0"/>
              <a:t/>
            </a:r>
            <a:br>
              <a:rPr lang="en-US" dirty="0"/>
            </a:br>
            <a:endParaRPr lang="en-US" dirty="0"/>
          </a:p>
        </p:txBody>
      </p:sp>
    </p:spTree>
    <p:extLst>
      <p:ext uri="{BB962C8B-B14F-4D97-AF65-F5344CB8AC3E}">
        <p14:creationId xmlns:p14="http://schemas.microsoft.com/office/powerpoint/2010/main" xmlns="" val="3557049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en-US" b="1" dirty="0" smtClean="0"/>
              <a:t/>
            </a:r>
            <a:br>
              <a:rPr lang="en-US" b="1" dirty="0" smtClean="0"/>
            </a:br>
            <a:r>
              <a:rPr lang="en-US" sz="4000" b="1" dirty="0" smtClean="0">
                <a:latin typeface="Times New Roman" panose="02020603050405020304" pitchFamily="18" charset="0"/>
                <a:cs typeface="Times New Roman" panose="02020603050405020304" pitchFamily="18" charset="0"/>
              </a:rPr>
              <a:t> INTRODUCTION </a:t>
            </a:r>
            <a:r>
              <a:rPr lang="en-US" b="1" dirty="0" smtClean="0">
                <a:latin typeface="Times New Roman" panose="02020603050405020304" pitchFamily="18" charset="0"/>
                <a:cs typeface="Times New Roman" panose="02020603050405020304" pitchFamily="18" charset="0"/>
              </a:rPr>
              <a:t>       </a:t>
            </a:r>
            <a:r>
              <a:rPr lang="en-US" dirty="0"/>
              <a:t/>
            </a:r>
            <a:br>
              <a:rPr lang="en-US" dirty="0"/>
            </a:br>
            <a:endParaRPr lang="en-US" dirty="0"/>
          </a:p>
        </p:txBody>
      </p:sp>
      <p:sp>
        <p:nvSpPr>
          <p:cNvPr id="3" name="Content Placeholder 2"/>
          <p:cNvSpPr>
            <a:spLocks noGrp="1"/>
          </p:cNvSpPr>
          <p:nvPr>
            <p:ph idx="1"/>
          </p:nvPr>
        </p:nvSpPr>
        <p:spPr>
          <a:xfrm>
            <a:off x="838200" y="1825625"/>
            <a:ext cx="5594684" cy="4351338"/>
          </a:xfrm>
        </p:spPr>
        <p:txBody>
          <a:bodyPr>
            <a:normAutofit lnSpcReduction="10000"/>
          </a:bodyPr>
          <a:lstStyle/>
          <a:p>
            <a:pPr algn="just">
              <a:lnSpc>
                <a:spcPct val="160000"/>
              </a:lnSpc>
            </a:pPr>
            <a:r>
              <a:rPr lang="en-US" sz="1800" dirty="0">
                <a:latin typeface="Times New Roman" panose="02020603050405020304" pitchFamily="18" charset="0"/>
                <a:cs typeface="Times New Roman" panose="02020603050405020304" pitchFamily="18" charset="0"/>
              </a:rPr>
              <a:t>Customer engagement is the emotional bond between the individual consumer and the brand that shows purchasing behavior.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a:latin typeface="Times New Roman" panose="02020603050405020304" pitchFamily="18" charset="0"/>
                <a:cs typeface="Times New Roman" panose="02020603050405020304" pitchFamily="18" charset="0"/>
              </a:rPr>
              <a:t>. In this report, the company ASDA has been selected for showing their customer growth and customer relationship management for enhancing the overall profit. </a:t>
            </a:r>
            <a:r>
              <a:rPr lang="en-US" sz="1800" dirty="0" smtClean="0">
                <a:latin typeface="Times New Roman" panose="02020603050405020304" pitchFamily="18" charset="0"/>
                <a:cs typeface="Times New Roman" panose="02020603050405020304" pitchFamily="18" charset="0"/>
              </a:rPr>
              <a:t>C</a:t>
            </a:r>
          </a:p>
          <a:p>
            <a:pPr algn="just">
              <a:lnSpc>
                <a:spcPct val="160000"/>
              </a:lnSpc>
            </a:pPr>
            <a:r>
              <a:rPr lang="en-US" sz="1800" dirty="0">
                <a:latin typeface="Times New Roman" panose="02020603050405020304" pitchFamily="18" charset="0"/>
                <a:cs typeface="Times New Roman" panose="02020603050405020304" pitchFamily="18" charset="0"/>
              </a:rPr>
              <a:t>The report aims to identify the customer experience of ASDA based on sustainability, ethics and Customer relationship management.</a:t>
            </a:r>
          </a:p>
          <a:p>
            <a:pPr algn="just">
              <a:lnSpc>
                <a:spcPct val="16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86914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b="1" dirty="0" smtClean="0">
                <a:latin typeface="Times New Roman" panose="02020603050405020304" pitchFamily="18" charset="0"/>
                <a:cs typeface="Times New Roman" panose="02020603050405020304" pitchFamily="18" charset="0"/>
              </a:rPr>
              <a:t>INVESTIGATE THE CUSTOMER EXPERIENCE OF ASDA AND OTHER SUPERMARKETS BASED ON ETHICS AND SUSTAINABILITY </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771147" cy="4351338"/>
          </a:xfrm>
        </p:spPr>
        <p:txBody>
          <a:bodyPr>
            <a:normAutofit/>
          </a:bodyPr>
          <a:lstStyle/>
          <a:p>
            <a:pPr marL="0" indent="0" algn="just">
              <a:lnSpc>
                <a:spcPct val="150000"/>
              </a:lnSpc>
              <a:buNone/>
            </a:pPr>
            <a:r>
              <a:rPr lang="en-US" sz="1700" b="1" dirty="0">
                <a:latin typeface="Times New Roman" panose="02020603050405020304" pitchFamily="18" charset="0"/>
                <a:cs typeface="Times New Roman" panose="02020603050405020304" pitchFamily="18" charset="0"/>
              </a:rPr>
              <a:t>2.1 </a:t>
            </a:r>
            <a:r>
              <a:rPr lang="en-US" sz="1700" b="1" i="1" dirty="0">
                <a:latin typeface="Times New Roman" panose="02020603050405020304" pitchFamily="18" charset="0"/>
                <a:cs typeface="Times New Roman" panose="02020603050405020304" pitchFamily="18" charset="0"/>
              </a:rPr>
              <a:t>Customer Experience of ASDA</a:t>
            </a:r>
            <a:r>
              <a:rPr lang="en-US" sz="1700" b="1" dirty="0">
                <a:latin typeface="Times New Roman" panose="02020603050405020304" pitchFamily="18" charset="0"/>
                <a:cs typeface="Times New Roman" panose="02020603050405020304" pitchFamily="18" charset="0"/>
              </a:rPr>
              <a:t>   </a:t>
            </a:r>
            <a:endParaRPr lang="en-US" sz="1700" b="1" dirty="0" smtClean="0">
              <a:latin typeface="Times New Roman" panose="02020603050405020304" pitchFamily="18" charset="0"/>
              <a:cs typeface="Times New Roman" panose="02020603050405020304" pitchFamily="18" charset="0"/>
            </a:endParaRPr>
          </a:p>
          <a:p>
            <a:pPr algn="just">
              <a:lnSpc>
                <a:spcPct val="150000"/>
              </a:lnSpc>
            </a:pPr>
            <a:r>
              <a:rPr lang="en-US" sz="1700" dirty="0">
                <a:latin typeface="Times New Roman" panose="02020603050405020304" pitchFamily="18" charset="0"/>
                <a:cs typeface="Times New Roman" panose="02020603050405020304" pitchFamily="18" charset="0"/>
              </a:rPr>
              <a:t>Business ethics is a key aspect of maintaining a successful business, which has been taken by the higher authorities of the organization </a:t>
            </a:r>
            <a:r>
              <a:rPr lang="en-US" sz="1700" dirty="0" smtClean="0">
                <a:latin typeface="Times New Roman" panose="02020603050405020304" pitchFamily="18" charset="0"/>
                <a:cs typeface="Times New Roman" panose="02020603050405020304" pitchFamily="18" charset="0"/>
              </a:rPr>
              <a:t>ASDA (</a:t>
            </a:r>
            <a:r>
              <a:rPr lang="en-US" sz="1700" dirty="0" err="1" smtClean="0">
                <a:latin typeface="Times New Roman" panose="02020603050405020304" pitchFamily="18" charset="0"/>
                <a:cs typeface="Times New Roman" panose="02020603050405020304" pitchFamily="18" charset="0"/>
              </a:rPr>
              <a:t>Acha</a:t>
            </a:r>
            <a:r>
              <a:rPr lang="en-US" sz="1700" dirty="0">
                <a:latin typeface="Times New Roman" panose="02020603050405020304" pitchFamily="18" charset="0"/>
                <a:cs typeface="Times New Roman" panose="02020603050405020304" pitchFamily="18" charset="0"/>
              </a:rPr>
              <a:t> </a:t>
            </a:r>
            <a:r>
              <a:rPr lang="en-US" sz="1700" dirty="0" smtClean="0">
                <a:latin typeface="Times New Roman" panose="02020603050405020304" pitchFamily="18" charset="0"/>
                <a:cs typeface="Times New Roman" panose="02020603050405020304" pitchFamily="18" charset="0"/>
              </a:rPr>
              <a:t>et al, 2016).</a:t>
            </a:r>
          </a:p>
          <a:p>
            <a:pPr algn="just">
              <a:lnSpc>
                <a:spcPct val="150000"/>
              </a:lnSpc>
            </a:pPr>
            <a:r>
              <a:rPr lang="en-US" sz="1700" dirty="0">
                <a:latin typeface="Times New Roman" panose="02020603050405020304" pitchFamily="18" charset="0"/>
                <a:cs typeface="Times New Roman" panose="02020603050405020304" pitchFamily="18" charset="0"/>
              </a:rPr>
              <a:t>ASDA has followed the code of ethics and business law of the United Kingdom which will help to gain the faith of the individual consumers worldwide</a:t>
            </a:r>
            <a:r>
              <a:rPr lang="en-US" sz="1700" b="1" dirty="0" smtClean="0">
                <a:latin typeface="Times New Roman" panose="02020603050405020304" pitchFamily="18" charset="0"/>
                <a:cs typeface="Times New Roman" panose="02020603050405020304" pitchFamily="18" charset="0"/>
              </a:rPr>
              <a:t>     </a:t>
            </a:r>
            <a:endParaRPr lang="en-US" sz="1700" dirty="0">
              <a:latin typeface="Times New Roman" panose="02020603050405020304" pitchFamily="18" charset="0"/>
              <a:cs typeface="Times New Roman" panose="02020603050405020304" pitchFamily="18" charset="0"/>
            </a:endParaRPr>
          </a:p>
          <a:p>
            <a:pPr algn="just">
              <a:lnSpc>
                <a:spcPct val="150000"/>
              </a:lnSpc>
            </a:pPr>
            <a:r>
              <a:rPr lang="en-US" sz="1700" dirty="0">
                <a:latin typeface="Times New Roman" panose="02020603050405020304" pitchFamily="18" charset="0"/>
                <a:cs typeface="Times New Roman" panose="02020603050405020304" pitchFamily="18" charset="0"/>
              </a:rPr>
              <a:t>The company has taken a huge step to package its product for the safety of individual </a:t>
            </a:r>
            <a:r>
              <a:rPr lang="en-US" sz="1700" dirty="0" smtClean="0">
                <a:latin typeface="Times New Roman" panose="02020603050405020304" pitchFamily="18" charset="0"/>
                <a:cs typeface="Times New Roman" panose="02020603050405020304" pitchFamily="18" charset="0"/>
              </a:rPr>
              <a:t>customers. </a:t>
            </a: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7376111" y="2083761"/>
            <a:ext cx="3837322" cy="3765222"/>
          </a:xfrm>
          <a:prstGeom prst="rect">
            <a:avLst/>
          </a:prstGeom>
        </p:spPr>
      </p:pic>
    </p:spTree>
    <p:extLst>
      <p:ext uri="{BB962C8B-B14F-4D97-AF65-F5344CB8AC3E}">
        <p14:creationId xmlns:p14="http://schemas.microsoft.com/office/powerpoint/2010/main" xmlns="" val="75334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
            </a:r>
            <a:br>
              <a:rPr lang="en-US" b="1" dirty="0" smtClean="0"/>
            </a:br>
            <a:r>
              <a:rPr lang="en-US" sz="4000" b="1" dirty="0" smtClean="0">
                <a:latin typeface="Times New Roman" panose="02020603050405020304" pitchFamily="18" charset="0"/>
                <a:cs typeface="Times New Roman" panose="02020603050405020304" pitchFamily="18" charset="0"/>
              </a:rPr>
              <a:t>CONTD…</a:t>
            </a:r>
            <a:r>
              <a:rPr lang="en-US" dirty="0"/>
              <a:t/>
            </a:r>
            <a:br>
              <a:rPr lang="en-US" dirty="0"/>
            </a:br>
            <a:endParaRPr lang="en-US" dirty="0"/>
          </a:p>
        </p:txBody>
      </p:sp>
      <p:sp>
        <p:nvSpPr>
          <p:cNvPr id="3" name="Content Placeholder 2"/>
          <p:cNvSpPr>
            <a:spLocks noGrp="1"/>
          </p:cNvSpPr>
          <p:nvPr>
            <p:ph idx="1"/>
          </p:nvPr>
        </p:nvSpPr>
        <p:spPr>
          <a:xfrm>
            <a:off x="838200" y="1825625"/>
            <a:ext cx="5963653" cy="4351338"/>
          </a:xfrm>
        </p:spPr>
        <p:txBody>
          <a:bodyPr>
            <a:noAutofit/>
          </a:bodyPr>
          <a:lstStyle/>
          <a:p>
            <a:pPr marL="0" indent="0" algn="just">
              <a:lnSpc>
                <a:spcPct val="150000"/>
              </a:lnSpc>
              <a:buNone/>
            </a:pPr>
            <a:r>
              <a:rPr lang="en-US" sz="1700" b="1" i="1" dirty="0">
                <a:latin typeface="Times New Roman" panose="02020603050405020304" pitchFamily="18" charset="0"/>
                <a:cs typeface="Times New Roman" panose="02020603050405020304" pitchFamily="18" charset="0"/>
              </a:rPr>
              <a:t>2.2 Customer Experience of Others Super </a:t>
            </a:r>
            <a:r>
              <a:rPr lang="en-US" sz="1700" b="1" i="1" dirty="0" smtClean="0">
                <a:latin typeface="Times New Roman" panose="02020603050405020304" pitchFamily="18" charset="0"/>
                <a:cs typeface="Times New Roman" panose="02020603050405020304" pitchFamily="18" charset="0"/>
              </a:rPr>
              <a:t>Markets</a:t>
            </a:r>
          </a:p>
          <a:p>
            <a:pPr algn="just">
              <a:lnSpc>
                <a:spcPct val="150000"/>
              </a:lnSpc>
            </a:pPr>
            <a:r>
              <a:rPr lang="en-US" sz="1700" dirty="0">
                <a:latin typeface="Times New Roman" panose="02020603050405020304" pitchFamily="18" charset="0"/>
                <a:cs typeface="Times New Roman" panose="02020603050405020304" pitchFamily="18" charset="0"/>
              </a:rPr>
              <a:t>The company Tesco has increased the customer experience by making the clear fare of the product and with the help of the advanced marketing </a:t>
            </a:r>
            <a:r>
              <a:rPr lang="en-US" sz="1700" dirty="0" smtClean="0">
                <a:latin typeface="Times New Roman" panose="02020603050405020304" pitchFamily="18" charset="0"/>
                <a:cs typeface="Times New Roman" panose="02020603050405020304" pitchFamily="18" charset="0"/>
              </a:rPr>
              <a:t>strategy</a:t>
            </a:r>
          </a:p>
          <a:p>
            <a:pPr algn="just">
              <a:lnSpc>
                <a:spcPct val="150000"/>
              </a:lnSpc>
            </a:pPr>
            <a:r>
              <a:rPr lang="en-US" sz="1700" dirty="0">
                <a:latin typeface="Times New Roman" panose="02020603050405020304" pitchFamily="18" charset="0"/>
                <a:cs typeface="Times New Roman" panose="02020603050405020304" pitchFamily="18" charset="0"/>
              </a:rPr>
              <a:t>Tesco has maintained a list of sustainability which includes the packaging of their product, control the waste of the food, reducing the amount of carbon in their foods and protect the </a:t>
            </a:r>
            <a:r>
              <a:rPr lang="en-US" sz="1700" dirty="0" smtClean="0">
                <a:latin typeface="Times New Roman" panose="02020603050405020304" pitchFamily="18" charset="0"/>
                <a:cs typeface="Times New Roman" panose="02020603050405020304" pitchFamily="18" charset="0"/>
              </a:rPr>
              <a:t>environment (</a:t>
            </a:r>
            <a:r>
              <a:rPr lang="en-US" sz="1700" dirty="0">
                <a:latin typeface="Times New Roman" panose="02020603050405020304" pitchFamily="18" charset="0"/>
                <a:cs typeface="Times New Roman" panose="02020603050405020304" pitchFamily="18" charset="0"/>
              </a:rPr>
              <a:t>Asda.com, </a:t>
            </a:r>
            <a:r>
              <a:rPr lang="en-US" sz="1700" dirty="0" smtClean="0">
                <a:latin typeface="Times New Roman" panose="02020603050405020304" pitchFamily="18" charset="0"/>
                <a:cs typeface="Times New Roman" panose="02020603050405020304" pitchFamily="18" charset="0"/>
              </a:rPr>
              <a:t>2020).</a:t>
            </a:r>
          </a:p>
          <a:p>
            <a:pPr algn="just">
              <a:lnSpc>
                <a:spcPct val="150000"/>
              </a:lnSpc>
            </a:pPr>
            <a:r>
              <a:rPr lang="en-US" sz="1700" dirty="0">
                <a:latin typeface="Times New Roman" panose="02020603050405020304" pitchFamily="18" charset="0"/>
                <a:cs typeface="Times New Roman" panose="02020603050405020304" pitchFamily="18" charset="0"/>
              </a:rPr>
              <a:t>The company Morrison has followed the core business ethics for improving its customer experience in the last decades.</a:t>
            </a:r>
          </a:p>
        </p:txBody>
      </p:sp>
      <p:pic>
        <p:nvPicPr>
          <p:cNvPr id="5" name="Picture 4"/>
          <p:cNvPicPr>
            <a:picLocks noChangeAspect="1"/>
          </p:cNvPicPr>
          <p:nvPr/>
        </p:nvPicPr>
        <p:blipFill>
          <a:blip r:embed="rId3" cstate="print"/>
          <a:stretch>
            <a:fillRect/>
          </a:stretch>
        </p:blipFill>
        <p:spPr>
          <a:xfrm>
            <a:off x="7134225" y="2348706"/>
            <a:ext cx="4219575" cy="3305175"/>
          </a:xfrm>
          <a:prstGeom prst="rect">
            <a:avLst/>
          </a:prstGeom>
        </p:spPr>
      </p:pic>
    </p:spTree>
    <p:extLst>
      <p:ext uri="{BB962C8B-B14F-4D97-AF65-F5344CB8AC3E}">
        <p14:creationId xmlns:p14="http://schemas.microsoft.com/office/powerpoint/2010/main" xmlns="" val="614557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
            </a:r>
            <a:br>
              <a:rPr lang="en-US" b="1" dirty="0" smtClean="0"/>
            </a:br>
            <a:r>
              <a:rPr lang="en-US" sz="4000" b="1" dirty="0" smtClean="0">
                <a:latin typeface="Times New Roman" panose="02020603050405020304" pitchFamily="18" charset="0"/>
                <a:cs typeface="Times New Roman" panose="02020603050405020304" pitchFamily="18" charset="0"/>
              </a:rPr>
              <a:t>BASED ON THEORIES AND MODELS EXPLAIN THE KEY ASPECT OF CUSTOMER RELATIONSHIP MANAGEMENT IN ASDA        </a:t>
            </a:r>
            <a:r>
              <a:rPr lang="en-US" dirty="0"/>
              <a:t/>
            </a:r>
            <a:br>
              <a:rPr lang="en-US" dirty="0"/>
            </a:br>
            <a:endParaRPr lang="en-US" dirty="0"/>
          </a:p>
        </p:txBody>
      </p:sp>
      <p:sp>
        <p:nvSpPr>
          <p:cNvPr id="3" name="Content Placeholder 2"/>
          <p:cNvSpPr>
            <a:spLocks noGrp="1"/>
          </p:cNvSpPr>
          <p:nvPr>
            <p:ph idx="1"/>
          </p:nvPr>
        </p:nvSpPr>
        <p:spPr>
          <a:xfrm>
            <a:off x="838200" y="1825625"/>
            <a:ext cx="5755105" cy="4351338"/>
          </a:xfrm>
        </p:spPr>
        <p:txBody>
          <a:bodyPr>
            <a:noAutofit/>
          </a:bodyPr>
          <a:lstStyle/>
          <a:p>
            <a:pPr marL="0" indent="0" algn="just">
              <a:lnSpc>
                <a:spcPct val="150000"/>
              </a:lnSpc>
              <a:buNone/>
            </a:pPr>
            <a:r>
              <a:rPr lang="en-US" sz="1700" b="1" dirty="0">
                <a:latin typeface="Times New Roman" panose="02020603050405020304" pitchFamily="18" charset="0"/>
                <a:cs typeface="Times New Roman" panose="02020603050405020304" pitchFamily="18" charset="0"/>
              </a:rPr>
              <a:t>3.1 Customer Centricity </a:t>
            </a:r>
            <a:r>
              <a:rPr lang="en-US" sz="1700" b="1" dirty="0" smtClean="0">
                <a:latin typeface="Times New Roman" panose="02020603050405020304" pitchFamily="18" charset="0"/>
                <a:cs typeface="Times New Roman" panose="02020603050405020304" pitchFamily="18" charset="0"/>
              </a:rPr>
              <a:t>Model</a:t>
            </a:r>
          </a:p>
          <a:p>
            <a:pPr algn="just">
              <a:lnSpc>
                <a:spcPct val="150000"/>
              </a:lnSpc>
            </a:pPr>
            <a:r>
              <a:rPr lang="en-US" sz="1700" dirty="0">
                <a:latin typeface="Times New Roman" panose="02020603050405020304" pitchFamily="18" charset="0"/>
                <a:cs typeface="Times New Roman" panose="02020603050405020304" pitchFamily="18" charset="0"/>
              </a:rPr>
              <a:t>Customer centricity model mainly depicts the benefits of the individual customers based on their need, demand and </a:t>
            </a:r>
            <a:r>
              <a:rPr lang="en-US" sz="1700" dirty="0" smtClean="0">
                <a:latin typeface="Times New Roman" panose="02020603050405020304" pitchFamily="18" charset="0"/>
                <a:cs typeface="Times New Roman" panose="02020603050405020304" pitchFamily="18" charset="0"/>
              </a:rPr>
              <a:t>expectations (BBC.com, 2020)</a:t>
            </a:r>
            <a:r>
              <a:rPr lang="en-US" sz="1700" dirty="0">
                <a:latin typeface="Times New Roman" panose="02020603050405020304" pitchFamily="18" charset="0"/>
                <a:cs typeface="Times New Roman" panose="02020603050405020304" pitchFamily="18" charset="0"/>
              </a:rPr>
              <a:t>.</a:t>
            </a:r>
            <a:endParaRPr lang="en-US" sz="1700" dirty="0" smtClean="0">
              <a:latin typeface="Times New Roman" panose="02020603050405020304" pitchFamily="18" charset="0"/>
              <a:cs typeface="Times New Roman" panose="02020603050405020304" pitchFamily="18" charset="0"/>
            </a:endParaRPr>
          </a:p>
          <a:p>
            <a:pPr algn="just">
              <a:lnSpc>
                <a:spcPct val="150000"/>
              </a:lnSpc>
            </a:pPr>
            <a:r>
              <a:rPr lang="en-US" sz="1700" dirty="0">
                <a:latin typeface="Times New Roman" panose="02020603050405020304" pitchFamily="18" charset="0"/>
                <a:cs typeface="Times New Roman" panose="02020603050405020304" pitchFamily="18" charset="0"/>
              </a:rPr>
              <a:t>ASDA has built a strong </a:t>
            </a:r>
            <a:r>
              <a:rPr lang="en-US" sz="1700" dirty="0" smtClean="0">
                <a:latin typeface="Times New Roman" panose="02020603050405020304" pitchFamily="18" charset="0"/>
                <a:cs typeface="Times New Roman" panose="02020603050405020304" pitchFamily="18" charset="0"/>
              </a:rPr>
              <a:t>customer </a:t>
            </a:r>
            <a:r>
              <a:rPr lang="en-US" sz="1700" dirty="0">
                <a:latin typeface="Times New Roman" panose="02020603050405020304" pitchFamily="18" charset="0"/>
                <a:cs typeface="Times New Roman" panose="02020603050405020304" pitchFamily="18" charset="0"/>
              </a:rPr>
              <a:t>centricity model for identifying the basic needs of their customers with the rapid change of environment which enhances their business growth in all </a:t>
            </a:r>
            <a:r>
              <a:rPr lang="en-US" sz="1700" dirty="0" smtClean="0">
                <a:latin typeface="Times New Roman" panose="02020603050405020304" pitchFamily="18" charset="0"/>
                <a:cs typeface="Times New Roman" panose="02020603050405020304" pitchFamily="18" charset="0"/>
              </a:rPr>
              <a:t>respect.</a:t>
            </a:r>
          </a:p>
          <a:p>
            <a:pPr>
              <a:lnSpc>
                <a:spcPct val="150000"/>
              </a:lnSpc>
            </a:pPr>
            <a:r>
              <a:rPr lang="en-US" sz="1700" dirty="0">
                <a:latin typeface="Times New Roman" panose="02020603050405020304" pitchFamily="18" charset="0"/>
                <a:cs typeface="Times New Roman" panose="02020603050405020304" pitchFamily="18" charset="0"/>
              </a:rPr>
              <a:t>This will help to understand their drawbacks and improve their quality in the food </a:t>
            </a:r>
            <a:r>
              <a:rPr lang="en-US" sz="1700" dirty="0" smtClean="0">
                <a:latin typeface="Times New Roman" panose="02020603050405020304" pitchFamily="18" charset="0"/>
                <a:cs typeface="Times New Roman" panose="02020603050405020304" pitchFamily="18" charset="0"/>
              </a:rPr>
              <a:t>product</a:t>
            </a: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6715125" y="2069432"/>
            <a:ext cx="4638675" cy="3866147"/>
          </a:xfrm>
          <a:prstGeom prst="rect">
            <a:avLst/>
          </a:prstGeom>
        </p:spPr>
      </p:pic>
    </p:spTree>
    <p:extLst>
      <p:ext uri="{BB962C8B-B14F-4D97-AF65-F5344CB8AC3E}">
        <p14:creationId xmlns:p14="http://schemas.microsoft.com/office/powerpoint/2010/main" xmlns="" val="126248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latin typeface="Times New Roman" panose="02020603050405020304" pitchFamily="18" charset="0"/>
                <a:cs typeface="Times New Roman" panose="02020603050405020304" pitchFamily="18" charset="0"/>
              </a:rPr>
              <a:t>CONTD…</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17432" y="1825625"/>
            <a:ext cx="6236368" cy="4351338"/>
          </a:xfrm>
        </p:spPr>
        <p:txBody>
          <a:bodyPr>
            <a:normAutofit lnSpcReduction="10000"/>
          </a:bodyPr>
          <a:lstStyle/>
          <a:p>
            <a:pPr marL="0" indent="0" algn="just">
              <a:lnSpc>
                <a:spcPct val="150000"/>
              </a:lnSpc>
              <a:buNone/>
            </a:pPr>
            <a:r>
              <a:rPr lang="en-US" sz="1700" b="1" dirty="0">
                <a:latin typeface="Times New Roman" panose="02020603050405020304" pitchFamily="18" charset="0"/>
                <a:cs typeface="Times New Roman" panose="02020603050405020304" pitchFamily="18" charset="0"/>
              </a:rPr>
              <a:t>3.2 </a:t>
            </a:r>
            <a:r>
              <a:rPr lang="en-US" sz="1700" b="1" dirty="0" err="1">
                <a:latin typeface="Times New Roman" panose="02020603050405020304" pitchFamily="18" charset="0"/>
                <a:cs typeface="Times New Roman" panose="02020603050405020304" pitchFamily="18" charset="0"/>
              </a:rPr>
              <a:t>Juran’s</a:t>
            </a:r>
            <a:r>
              <a:rPr lang="en-US" sz="1700" b="1" dirty="0">
                <a:latin typeface="Times New Roman" panose="02020603050405020304" pitchFamily="18" charset="0"/>
                <a:cs typeface="Times New Roman" panose="02020603050405020304" pitchFamily="18" charset="0"/>
              </a:rPr>
              <a:t> Quality Trilogy</a:t>
            </a:r>
          </a:p>
          <a:p>
            <a:pPr algn="just">
              <a:lnSpc>
                <a:spcPct val="160000"/>
              </a:lnSpc>
            </a:pPr>
            <a:r>
              <a:rPr lang="en-US" sz="1700" dirty="0">
                <a:latin typeface="Times New Roman" panose="02020603050405020304" pitchFamily="18" charset="0"/>
                <a:cs typeface="Times New Roman" panose="02020603050405020304" pitchFamily="18" charset="0"/>
              </a:rPr>
              <a:t>The </a:t>
            </a:r>
            <a:r>
              <a:rPr lang="en-US" sz="1700" dirty="0" err="1">
                <a:latin typeface="Times New Roman" panose="02020603050405020304" pitchFamily="18" charset="0"/>
                <a:cs typeface="Times New Roman" panose="02020603050405020304" pitchFamily="18" charset="0"/>
              </a:rPr>
              <a:t>Juran</a:t>
            </a:r>
            <a:r>
              <a:rPr lang="en-US" sz="1700" dirty="0">
                <a:latin typeface="Times New Roman" panose="02020603050405020304" pitchFamily="18" charset="0"/>
                <a:cs typeface="Times New Roman" panose="02020603050405020304" pitchFamily="18" charset="0"/>
              </a:rPr>
              <a:t> quality trilogy is mainly based on the three aspects of quality which includes quality planning, quality control and quality improvement</a:t>
            </a:r>
            <a:r>
              <a:rPr lang="en-US" sz="1700" dirty="0" smtClean="0">
                <a:latin typeface="Times New Roman" panose="02020603050405020304" pitchFamily="18" charset="0"/>
                <a:cs typeface="Times New Roman" panose="02020603050405020304" pitchFamily="18" charset="0"/>
              </a:rPr>
              <a:t>.</a:t>
            </a:r>
          </a:p>
          <a:p>
            <a:pPr algn="just">
              <a:lnSpc>
                <a:spcPct val="160000"/>
              </a:lnSpc>
            </a:pPr>
            <a:r>
              <a:rPr lang="en-US" sz="1700" dirty="0">
                <a:latin typeface="Times New Roman" panose="02020603050405020304" pitchFamily="18" charset="0"/>
                <a:cs typeface="Times New Roman" panose="02020603050405020304" pitchFamily="18" charset="0"/>
              </a:rPr>
              <a:t>In the next stage of quality control, the company ASDA has to build a strong quality assurance team for checking the resources of making the product (Morgan </a:t>
            </a:r>
            <a:r>
              <a:rPr lang="en-US" sz="1700" i="1" dirty="0">
                <a:latin typeface="Times New Roman" panose="02020603050405020304" pitchFamily="18" charset="0"/>
                <a:cs typeface="Times New Roman" panose="02020603050405020304" pitchFamily="18" charset="0"/>
              </a:rPr>
              <a:t>et al,</a:t>
            </a:r>
            <a:r>
              <a:rPr lang="en-US" sz="1700" dirty="0">
                <a:latin typeface="Times New Roman" panose="02020603050405020304" pitchFamily="18" charset="0"/>
                <a:cs typeface="Times New Roman" panose="02020603050405020304" pitchFamily="18" charset="0"/>
              </a:rPr>
              <a:t> 2017).</a:t>
            </a:r>
          </a:p>
          <a:p>
            <a:pPr algn="just">
              <a:lnSpc>
                <a:spcPct val="160000"/>
              </a:lnSpc>
            </a:pPr>
            <a:r>
              <a:rPr lang="en-US" sz="1700" dirty="0">
                <a:latin typeface="Times New Roman" panose="02020603050405020304" pitchFamily="18" charset="0"/>
                <a:cs typeface="Times New Roman" panose="02020603050405020304" pitchFamily="18" charset="0"/>
              </a:rPr>
              <a:t>This will include checking the raw materials, judging the process of manufacturing, to check the standards of the products that will meet the needs of the individual customers.</a:t>
            </a:r>
            <a:endParaRPr lang="en-US" sz="1700" dirty="0" smtClean="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838200" y="2030078"/>
            <a:ext cx="3974432" cy="3809248"/>
          </a:xfrm>
          <a:prstGeom prst="rect">
            <a:avLst/>
          </a:prstGeom>
        </p:spPr>
      </p:pic>
    </p:spTree>
    <p:extLst>
      <p:ext uri="{BB962C8B-B14F-4D97-AF65-F5344CB8AC3E}">
        <p14:creationId xmlns:p14="http://schemas.microsoft.com/office/powerpoint/2010/main" xmlns="" val="4124385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latin typeface="Times New Roman" panose="02020603050405020304" pitchFamily="18" charset="0"/>
                <a:cs typeface="Times New Roman" panose="02020603050405020304" pitchFamily="18" charset="0"/>
              </a:rPr>
              <a:t>CONTD…</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17432" y="1825625"/>
            <a:ext cx="6236368" cy="4351338"/>
          </a:xfrm>
        </p:spPr>
        <p:txBody>
          <a:bodyPr>
            <a:noAutofit/>
          </a:bodyPr>
          <a:lstStyle/>
          <a:p>
            <a:pPr marL="0" indent="0" algn="just">
              <a:lnSpc>
                <a:spcPct val="150000"/>
              </a:lnSpc>
              <a:buNone/>
            </a:pPr>
            <a:r>
              <a:rPr lang="en-US" sz="1700" b="1" dirty="0">
                <a:latin typeface="Times New Roman" panose="02020603050405020304" pitchFamily="18" charset="0"/>
                <a:cs typeface="Times New Roman" panose="02020603050405020304" pitchFamily="18" charset="0"/>
              </a:rPr>
              <a:t>3.3 The 6C`s of Total Quality Management</a:t>
            </a:r>
            <a:endParaRPr lang="en-US" sz="1700" dirty="0">
              <a:latin typeface="Times New Roman" panose="02020603050405020304" pitchFamily="18" charset="0"/>
              <a:cs typeface="Times New Roman" panose="02020603050405020304" pitchFamily="18" charset="0"/>
            </a:endParaRPr>
          </a:p>
          <a:p>
            <a:pPr algn="just">
              <a:lnSpc>
                <a:spcPct val="150000"/>
              </a:lnSpc>
            </a:pPr>
            <a:r>
              <a:rPr lang="en-US" sz="1700" dirty="0">
                <a:latin typeface="Times New Roman" panose="02020603050405020304" pitchFamily="18" charset="0"/>
                <a:cs typeface="Times New Roman" panose="02020603050405020304" pitchFamily="18" charset="0"/>
              </a:rPr>
              <a:t>The six C of total quality management mainly focused on customer relationship management which includes the control, commitment, culture, cooperation, customer focus and continuous </a:t>
            </a:r>
            <a:r>
              <a:rPr lang="en-US" sz="1700" dirty="0" smtClean="0">
                <a:latin typeface="Times New Roman" panose="02020603050405020304" pitchFamily="18" charset="0"/>
                <a:cs typeface="Times New Roman" panose="02020603050405020304" pitchFamily="18" charset="0"/>
              </a:rPr>
              <a:t>improvement.</a:t>
            </a:r>
          </a:p>
          <a:p>
            <a:pPr algn="just">
              <a:lnSpc>
                <a:spcPct val="150000"/>
              </a:lnSpc>
            </a:pPr>
            <a:r>
              <a:rPr lang="en-US" sz="1700" dirty="0">
                <a:latin typeface="Times New Roman" panose="02020603050405020304" pitchFamily="18" charset="0"/>
                <a:cs typeface="Times New Roman" panose="02020603050405020304" pitchFamily="18" charset="0"/>
              </a:rPr>
              <a:t>The customer focus attitude of the management team of ASDA has mainly described meeting the expectations of the different individuals in terms of their product quality</a:t>
            </a:r>
            <a:r>
              <a:rPr lang="en-US" sz="1700" dirty="0" smtClean="0">
                <a:latin typeface="Times New Roman" panose="02020603050405020304" pitchFamily="18" charset="0"/>
                <a:cs typeface="Times New Roman" panose="02020603050405020304" pitchFamily="18" charset="0"/>
              </a:rPr>
              <a:t>.</a:t>
            </a:r>
          </a:p>
          <a:p>
            <a:pPr algn="just">
              <a:lnSpc>
                <a:spcPct val="150000"/>
              </a:lnSpc>
            </a:pPr>
            <a:r>
              <a:rPr lang="en-US" sz="1700" dirty="0">
                <a:latin typeface="Times New Roman" panose="02020603050405020304" pitchFamily="18" charset="0"/>
                <a:cs typeface="Times New Roman" panose="02020603050405020304" pitchFamily="18" charset="0"/>
              </a:rPr>
              <a:t>This will help to improve the quality and marketing of the products and maintain a healthy relationship with the individual customers in broad </a:t>
            </a:r>
            <a:r>
              <a:rPr lang="en-US" sz="1700" dirty="0" smtClean="0">
                <a:latin typeface="Times New Roman" panose="02020603050405020304" pitchFamily="18" charset="0"/>
                <a:cs typeface="Times New Roman" panose="02020603050405020304" pitchFamily="18" charset="0"/>
              </a:rPr>
              <a:t>respect (</a:t>
            </a:r>
            <a:r>
              <a:rPr lang="en-US" sz="1700" dirty="0">
                <a:latin typeface="Times New Roman" panose="02020603050405020304" pitchFamily="18" charset="0"/>
                <a:cs typeface="Times New Roman" panose="02020603050405020304" pitchFamily="18" charset="0"/>
              </a:rPr>
              <a:t>Butler, </a:t>
            </a:r>
            <a:r>
              <a:rPr lang="en-US" sz="1700" dirty="0" smtClean="0">
                <a:latin typeface="Times New Roman" panose="02020603050405020304" pitchFamily="18" charset="0"/>
                <a:cs typeface="Times New Roman" panose="02020603050405020304" pitchFamily="18" charset="0"/>
              </a:rPr>
              <a:t>2017).</a:t>
            </a: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838200" y="2304548"/>
            <a:ext cx="3797968" cy="3246019"/>
          </a:xfrm>
          <a:prstGeom prst="rect">
            <a:avLst/>
          </a:prstGeom>
        </p:spPr>
      </p:pic>
    </p:spTree>
    <p:extLst>
      <p:ext uri="{BB962C8B-B14F-4D97-AF65-F5344CB8AC3E}">
        <p14:creationId xmlns:p14="http://schemas.microsoft.com/office/powerpoint/2010/main" xmlns="" val="2892732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latin typeface="Times New Roman" panose="02020603050405020304" pitchFamily="18" charset="0"/>
                <a:cs typeface="Times New Roman" panose="02020603050405020304" pitchFamily="18" charset="0"/>
              </a:rPr>
              <a:t>CONTD…</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86400" y="1825625"/>
            <a:ext cx="5867400" cy="4351338"/>
          </a:xfrm>
        </p:spPr>
        <p:txBody>
          <a:bodyPr>
            <a:normAutofit/>
          </a:bodyPr>
          <a:lstStyle/>
          <a:p>
            <a:pPr marL="0" indent="0" algn="just">
              <a:lnSpc>
                <a:spcPct val="150000"/>
              </a:lnSpc>
              <a:buNone/>
            </a:pPr>
            <a:r>
              <a:rPr lang="en-US" sz="1700" b="1" dirty="0">
                <a:latin typeface="Times New Roman" panose="02020603050405020304" pitchFamily="18" charset="0"/>
                <a:cs typeface="Times New Roman" panose="02020603050405020304" pitchFamily="18" charset="0"/>
              </a:rPr>
              <a:t>3.4 SWOT Analysis of ASDA</a:t>
            </a:r>
            <a:endParaRPr lang="en-US" sz="17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700" b="1" i="1" dirty="0" smtClean="0">
                <a:latin typeface="Times New Roman" panose="02020603050405020304" pitchFamily="18" charset="0"/>
                <a:cs typeface="Times New Roman" panose="02020603050405020304" pitchFamily="18" charset="0"/>
              </a:rPr>
              <a:t>Strength</a:t>
            </a:r>
          </a:p>
          <a:p>
            <a:pPr lvl="0" algn="just">
              <a:lnSpc>
                <a:spcPct val="150000"/>
              </a:lnSpc>
            </a:pPr>
            <a:r>
              <a:rPr lang="en-US" sz="1700" dirty="0">
                <a:latin typeface="Times New Roman" panose="02020603050405020304" pitchFamily="18" charset="0"/>
                <a:cs typeface="Times New Roman" panose="02020603050405020304" pitchFamily="18" charset="0"/>
              </a:rPr>
              <a:t>Large Market Share</a:t>
            </a:r>
          </a:p>
          <a:p>
            <a:pPr lvl="0" algn="just">
              <a:lnSpc>
                <a:spcPct val="150000"/>
              </a:lnSpc>
            </a:pPr>
            <a:r>
              <a:rPr lang="en-US" sz="1700" dirty="0">
                <a:latin typeface="Times New Roman" panose="02020603050405020304" pitchFamily="18" charset="0"/>
                <a:cs typeface="Times New Roman" panose="02020603050405020304" pitchFamily="18" charset="0"/>
              </a:rPr>
              <a:t>Strong Management</a:t>
            </a:r>
          </a:p>
          <a:p>
            <a:pPr lvl="0" algn="just">
              <a:lnSpc>
                <a:spcPct val="150000"/>
              </a:lnSpc>
            </a:pPr>
            <a:r>
              <a:rPr lang="en-US" sz="1700" dirty="0">
                <a:latin typeface="Times New Roman" panose="02020603050405020304" pitchFamily="18" charset="0"/>
                <a:cs typeface="Times New Roman" panose="02020603050405020304" pitchFamily="18" charset="0"/>
              </a:rPr>
              <a:t>High Economic scale</a:t>
            </a:r>
          </a:p>
          <a:p>
            <a:pPr lvl="0" algn="just">
              <a:lnSpc>
                <a:spcPct val="150000"/>
              </a:lnSpc>
            </a:pPr>
            <a:r>
              <a:rPr lang="en-US" sz="1700" dirty="0">
                <a:latin typeface="Times New Roman" panose="02020603050405020304" pitchFamily="18" charset="0"/>
                <a:cs typeface="Times New Roman" panose="02020603050405020304" pitchFamily="18" charset="0"/>
              </a:rPr>
              <a:t>Implementation of Superior </a:t>
            </a:r>
            <a:r>
              <a:rPr lang="en-US" sz="1700" dirty="0" smtClean="0">
                <a:latin typeface="Times New Roman" panose="02020603050405020304" pitchFamily="18" charset="0"/>
                <a:cs typeface="Times New Roman" panose="02020603050405020304" pitchFamily="18" charset="0"/>
              </a:rPr>
              <a:t>Technology (</a:t>
            </a:r>
            <a:r>
              <a:rPr lang="en-US" sz="1800" dirty="0">
                <a:latin typeface="Times New Roman" panose="02020603050405020304" pitchFamily="18" charset="0"/>
                <a:cs typeface="Times New Roman" panose="02020603050405020304" pitchFamily="18" charset="0"/>
              </a:rPr>
              <a:t>Charter, </a:t>
            </a:r>
            <a:r>
              <a:rPr lang="en-US" sz="1800" dirty="0" smtClean="0">
                <a:latin typeface="Times New Roman" panose="02020603050405020304" pitchFamily="18" charset="0"/>
                <a:cs typeface="Times New Roman" panose="02020603050405020304" pitchFamily="18" charset="0"/>
              </a:rPr>
              <a:t>2017)</a:t>
            </a:r>
            <a:endParaRPr lang="en-US" sz="1700" dirty="0" smtClean="0">
              <a:latin typeface="Times New Roman" panose="02020603050405020304" pitchFamily="18" charset="0"/>
              <a:cs typeface="Times New Roman" panose="02020603050405020304" pitchFamily="18" charset="0"/>
            </a:endParaRPr>
          </a:p>
          <a:p>
            <a:pPr lvl="0" algn="just">
              <a:lnSpc>
                <a:spcPct val="150000"/>
              </a:lnSpc>
            </a:pPr>
            <a:r>
              <a:rPr lang="en-US" sz="1700" dirty="0">
                <a:latin typeface="Times New Roman" panose="02020603050405020304" pitchFamily="18" charset="0"/>
                <a:cs typeface="Times New Roman" panose="02020603050405020304" pitchFamily="18" charset="0"/>
              </a:rPr>
              <a:t>Loyalty towards Customers</a:t>
            </a:r>
          </a:p>
          <a:p>
            <a:pPr lvl="0" algn="just">
              <a:lnSpc>
                <a:spcPct val="150000"/>
              </a:lnSpc>
            </a:pPr>
            <a:r>
              <a:rPr lang="en-US" sz="1700" dirty="0">
                <a:latin typeface="Times New Roman" panose="02020603050405020304" pitchFamily="18" charset="0"/>
                <a:cs typeface="Times New Roman" panose="02020603050405020304" pitchFamily="18" charset="0"/>
              </a:rPr>
              <a:t>Skilled labor Force</a:t>
            </a:r>
          </a:p>
          <a:p>
            <a:pPr marL="0" indent="0" algn="just">
              <a:lnSpc>
                <a:spcPct val="150000"/>
              </a:lnSpc>
              <a:buNone/>
            </a:pPr>
            <a:endParaRPr lang="en-US" sz="17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838199" y="2232611"/>
            <a:ext cx="4471737" cy="3125452"/>
          </a:xfrm>
          <a:prstGeom prst="rect">
            <a:avLst/>
          </a:prstGeom>
        </p:spPr>
      </p:pic>
    </p:spTree>
    <p:extLst>
      <p:ext uri="{BB962C8B-B14F-4D97-AF65-F5344CB8AC3E}">
        <p14:creationId xmlns:p14="http://schemas.microsoft.com/office/powerpoint/2010/main" xmlns="" val="1533549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err="1" smtClean="0">
                <a:latin typeface="Times New Roman" panose="02020603050405020304" pitchFamily="18" charset="0"/>
                <a:cs typeface="Times New Roman" panose="02020603050405020304" pitchFamily="18" charset="0"/>
              </a:rPr>
              <a:t>Contd</a:t>
            </a:r>
            <a:r>
              <a:rPr lang="en-US" sz="3600" b="1" dirty="0" smtClean="0">
                <a:latin typeface="Times New Roman" panose="02020603050405020304" pitchFamily="18" charset="0"/>
                <a:cs typeface="Times New Roman" panose="02020603050405020304" pitchFamily="18" charset="0"/>
              </a:rPr>
              <a:t>…</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28674" y="1825625"/>
            <a:ext cx="6525126" cy="4351338"/>
          </a:xfrm>
        </p:spPr>
        <p:txBody>
          <a:bodyPr>
            <a:normAutofit/>
          </a:bodyPr>
          <a:lstStyle/>
          <a:p>
            <a:pPr marL="0" indent="0" algn="just">
              <a:lnSpc>
                <a:spcPct val="150000"/>
              </a:lnSpc>
              <a:buNone/>
            </a:pPr>
            <a:r>
              <a:rPr lang="en-US" sz="1700" b="1" i="1" dirty="0">
                <a:latin typeface="Times New Roman" panose="02020603050405020304" pitchFamily="18" charset="0"/>
                <a:cs typeface="Times New Roman" panose="02020603050405020304" pitchFamily="18" charset="0"/>
              </a:rPr>
              <a:t>Weakness</a:t>
            </a:r>
            <a:endParaRPr lang="en-US" sz="1700" dirty="0">
              <a:latin typeface="Times New Roman" panose="02020603050405020304" pitchFamily="18" charset="0"/>
              <a:cs typeface="Times New Roman" panose="02020603050405020304" pitchFamily="18" charset="0"/>
            </a:endParaRPr>
          </a:p>
          <a:p>
            <a:pPr lvl="0" algn="just">
              <a:lnSpc>
                <a:spcPct val="150000"/>
              </a:lnSpc>
            </a:pPr>
            <a:r>
              <a:rPr lang="en-US" sz="1700" dirty="0">
                <a:latin typeface="Times New Roman" panose="02020603050405020304" pitchFamily="18" charset="0"/>
                <a:cs typeface="Times New Roman" panose="02020603050405020304" pitchFamily="18" charset="0"/>
              </a:rPr>
              <a:t>Poorer product quality</a:t>
            </a:r>
          </a:p>
          <a:p>
            <a:pPr lvl="0" algn="just">
              <a:lnSpc>
                <a:spcPct val="150000"/>
              </a:lnSpc>
            </a:pPr>
            <a:r>
              <a:rPr lang="en-US" sz="1700" dirty="0">
                <a:latin typeface="Times New Roman" panose="02020603050405020304" pitchFamily="18" charset="0"/>
                <a:cs typeface="Times New Roman" panose="02020603050405020304" pitchFamily="18" charset="0"/>
              </a:rPr>
              <a:t>Misleading Advertising Campaigns</a:t>
            </a:r>
          </a:p>
          <a:p>
            <a:pPr lvl="0" algn="just">
              <a:lnSpc>
                <a:spcPct val="150000"/>
              </a:lnSpc>
            </a:pPr>
            <a:r>
              <a:rPr lang="en-US" sz="1700" dirty="0">
                <a:latin typeface="Times New Roman" panose="02020603050405020304" pitchFamily="18" charset="0"/>
                <a:cs typeface="Times New Roman" panose="02020603050405020304" pitchFamily="18" charset="0"/>
              </a:rPr>
              <a:t>High day Sale </a:t>
            </a:r>
            <a:r>
              <a:rPr lang="en-US" sz="1700" dirty="0" smtClean="0">
                <a:latin typeface="Times New Roman" panose="02020603050405020304" pitchFamily="18" charset="0"/>
                <a:cs typeface="Times New Roman" panose="02020603050405020304" pitchFamily="18" charset="0"/>
              </a:rPr>
              <a:t>Inventory </a:t>
            </a:r>
            <a:endParaRPr lang="en-US" sz="1700" dirty="0">
              <a:latin typeface="Times New Roman" panose="02020603050405020304" pitchFamily="18" charset="0"/>
              <a:cs typeface="Times New Roman" panose="02020603050405020304" pitchFamily="18" charset="0"/>
            </a:endParaRPr>
          </a:p>
          <a:p>
            <a:pPr lvl="0" algn="just">
              <a:lnSpc>
                <a:spcPct val="150000"/>
              </a:lnSpc>
            </a:pPr>
            <a:r>
              <a:rPr lang="en-US" sz="1700" dirty="0">
                <a:latin typeface="Times New Roman" panose="02020603050405020304" pitchFamily="18" charset="0"/>
                <a:cs typeface="Times New Roman" panose="02020603050405020304" pitchFamily="18" charset="0"/>
              </a:rPr>
              <a:t>Low Current ratio</a:t>
            </a:r>
          </a:p>
          <a:p>
            <a:pPr lvl="0" algn="just">
              <a:lnSpc>
                <a:spcPct val="150000"/>
              </a:lnSpc>
            </a:pPr>
            <a:r>
              <a:rPr lang="en-US" sz="1700" dirty="0">
                <a:latin typeface="Times New Roman" panose="02020603050405020304" pitchFamily="18" charset="0"/>
                <a:cs typeface="Times New Roman" panose="02020603050405020304" pitchFamily="18" charset="0"/>
              </a:rPr>
              <a:t>Cash Flow Problems</a:t>
            </a:r>
          </a:p>
          <a:p>
            <a:pPr lvl="0" algn="just">
              <a:lnSpc>
                <a:spcPct val="150000"/>
              </a:lnSpc>
            </a:pPr>
            <a:r>
              <a:rPr lang="en-US" sz="1700" dirty="0">
                <a:latin typeface="Times New Roman" panose="02020603050405020304" pitchFamily="18" charset="0"/>
                <a:cs typeface="Times New Roman" panose="02020603050405020304" pitchFamily="18" charset="0"/>
              </a:rPr>
              <a:t>Diversification in the </a:t>
            </a:r>
            <a:r>
              <a:rPr lang="en-US" sz="1700" dirty="0" smtClean="0">
                <a:latin typeface="Times New Roman" panose="02020603050405020304" pitchFamily="18" charset="0"/>
                <a:cs typeface="Times New Roman" panose="02020603050405020304" pitchFamily="18" charset="0"/>
              </a:rPr>
              <a:t>workforce (</a:t>
            </a:r>
            <a:r>
              <a:rPr lang="en-US" sz="1700" dirty="0">
                <a:latin typeface="Times New Roman" panose="02020603050405020304" pitchFamily="18" charset="0"/>
                <a:cs typeface="Times New Roman" panose="02020603050405020304" pitchFamily="18" charset="0"/>
              </a:rPr>
              <a:t>Cooper, </a:t>
            </a:r>
            <a:r>
              <a:rPr lang="en-US" sz="1700" dirty="0" smtClean="0">
                <a:latin typeface="Times New Roman" panose="02020603050405020304" pitchFamily="18" charset="0"/>
                <a:cs typeface="Times New Roman" panose="02020603050405020304" pitchFamily="18" charset="0"/>
              </a:rPr>
              <a:t>2009)</a:t>
            </a:r>
            <a:endParaRPr lang="en-US" sz="1700" dirty="0">
              <a:latin typeface="Times New Roman" panose="02020603050405020304" pitchFamily="18" charset="0"/>
              <a:cs typeface="Times New Roman" panose="02020603050405020304" pitchFamily="18" charset="0"/>
            </a:endParaRPr>
          </a:p>
          <a:p>
            <a:pPr lvl="0" algn="just">
              <a:lnSpc>
                <a:spcPct val="150000"/>
              </a:lnSpc>
            </a:pPr>
            <a:r>
              <a:rPr lang="en-US" sz="1700" dirty="0">
                <a:latin typeface="Times New Roman" panose="02020603050405020304" pitchFamily="18" charset="0"/>
                <a:cs typeface="Times New Roman" panose="02020603050405020304" pitchFamily="18" charset="0"/>
              </a:rPr>
              <a:t>Lower Budget In Quality Control</a:t>
            </a:r>
          </a:p>
          <a:p>
            <a:pPr marL="0" indent="0" algn="just">
              <a:lnSpc>
                <a:spcPct val="150000"/>
              </a:lnSpc>
              <a:buNone/>
            </a:pP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838200" y="2154905"/>
            <a:ext cx="3733800" cy="3286125"/>
          </a:xfrm>
          <a:prstGeom prst="rect">
            <a:avLst/>
          </a:prstGeom>
        </p:spPr>
      </p:pic>
    </p:spTree>
    <p:extLst>
      <p:ext uri="{BB962C8B-B14F-4D97-AF65-F5344CB8AC3E}">
        <p14:creationId xmlns:p14="http://schemas.microsoft.com/office/powerpoint/2010/main" xmlns="" val="2333282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err="1" smtClean="0">
                <a:latin typeface="Times New Roman" panose="02020603050405020304" pitchFamily="18" charset="0"/>
                <a:cs typeface="Times New Roman" panose="02020603050405020304" pitchFamily="18" charset="0"/>
              </a:rPr>
              <a:t>Contd</a:t>
            </a:r>
            <a:r>
              <a:rPr lang="en-US" sz="3600" b="1" dirty="0" smtClean="0">
                <a:latin typeface="Times New Roman" panose="02020603050405020304" pitchFamily="18" charset="0"/>
                <a:cs typeface="Times New Roman" panose="02020603050405020304" pitchFamily="18" charset="0"/>
              </a:rPr>
              <a:t>…</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059905" cy="4351338"/>
          </a:xfrm>
        </p:spPr>
        <p:txBody>
          <a:bodyPr>
            <a:normAutofit/>
          </a:bodyPr>
          <a:lstStyle/>
          <a:p>
            <a:pPr marL="0" indent="0" algn="just">
              <a:lnSpc>
                <a:spcPct val="150000"/>
              </a:lnSpc>
              <a:buNone/>
            </a:pPr>
            <a:r>
              <a:rPr lang="en-US" sz="1700" b="1" i="1" dirty="0">
                <a:latin typeface="Times New Roman" panose="02020603050405020304" pitchFamily="18" charset="0"/>
                <a:cs typeface="Times New Roman" panose="02020603050405020304" pitchFamily="18" charset="0"/>
              </a:rPr>
              <a:t>Opportunities</a:t>
            </a:r>
            <a:endParaRPr lang="en-US" sz="1700" i="1" dirty="0">
              <a:latin typeface="Times New Roman" panose="02020603050405020304" pitchFamily="18" charset="0"/>
              <a:cs typeface="Times New Roman" panose="02020603050405020304" pitchFamily="18" charset="0"/>
            </a:endParaRPr>
          </a:p>
          <a:p>
            <a:pPr lvl="0" algn="just">
              <a:lnSpc>
                <a:spcPct val="150000"/>
              </a:lnSpc>
            </a:pPr>
            <a:r>
              <a:rPr lang="en-US" sz="1700" dirty="0" smtClean="0">
                <a:latin typeface="Times New Roman" panose="02020603050405020304" pitchFamily="18" charset="0"/>
                <a:cs typeface="Times New Roman" panose="02020603050405020304" pitchFamily="18" charset="0"/>
              </a:rPr>
              <a:t>Internet</a:t>
            </a:r>
            <a:endParaRPr lang="en-US" sz="1700" dirty="0">
              <a:latin typeface="Times New Roman" panose="02020603050405020304" pitchFamily="18" charset="0"/>
              <a:cs typeface="Times New Roman" panose="02020603050405020304" pitchFamily="18" charset="0"/>
            </a:endParaRPr>
          </a:p>
          <a:p>
            <a:pPr lvl="0" algn="just">
              <a:lnSpc>
                <a:spcPct val="150000"/>
              </a:lnSpc>
            </a:pPr>
            <a:r>
              <a:rPr lang="en-US" sz="1700" dirty="0">
                <a:latin typeface="Times New Roman" panose="02020603050405020304" pitchFamily="18" charset="0"/>
                <a:cs typeface="Times New Roman" panose="02020603050405020304" pitchFamily="18" charset="0"/>
              </a:rPr>
              <a:t>E-commerce</a:t>
            </a:r>
          </a:p>
          <a:p>
            <a:pPr lvl="0" algn="just">
              <a:lnSpc>
                <a:spcPct val="150000"/>
              </a:lnSpc>
            </a:pPr>
            <a:r>
              <a:rPr lang="en-US" sz="1700" dirty="0">
                <a:latin typeface="Times New Roman" panose="02020603050405020304" pitchFamily="18" charset="0"/>
                <a:cs typeface="Times New Roman" panose="02020603050405020304" pitchFamily="18" charset="0"/>
              </a:rPr>
              <a:t>Social Media</a:t>
            </a:r>
          </a:p>
          <a:p>
            <a:pPr lvl="0" algn="just">
              <a:lnSpc>
                <a:spcPct val="150000"/>
              </a:lnSpc>
            </a:pPr>
            <a:r>
              <a:rPr lang="en-US" sz="1700" dirty="0">
                <a:latin typeface="Times New Roman" panose="02020603050405020304" pitchFamily="18" charset="0"/>
                <a:cs typeface="Times New Roman" panose="02020603050405020304" pitchFamily="18" charset="0"/>
              </a:rPr>
              <a:t>Technological </a:t>
            </a:r>
            <a:r>
              <a:rPr lang="en-US" sz="1700" dirty="0" smtClean="0">
                <a:latin typeface="Times New Roman" panose="02020603050405020304" pitchFamily="18" charset="0"/>
                <a:cs typeface="Times New Roman" panose="02020603050405020304" pitchFamily="18" charset="0"/>
              </a:rPr>
              <a:t>Development (</a:t>
            </a:r>
            <a:r>
              <a:rPr lang="en-US" sz="1800" dirty="0" err="1" smtClean="0">
                <a:latin typeface="Times New Roman" panose="02020603050405020304" pitchFamily="18" charset="0"/>
                <a:cs typeface="Times New Roman" panose="02020603050405020304" pitchFamily="18" charset="0"/>
              </a:rPr>
              <a:t>Denegri</a:t>
            </a:r>
            <a:r>
              <a:rPr lang="en-US" sz="1800" dirty="0" smtClean="0">
                <a:latin typeface="Times New Roman" panose="02020603050405020304" pitchFamily="18" charset="0"/>
                <a:cs typeface="Times New Roman" panose="02020603050405020304" pitchFamily="18" charset="0"/>
              </a:rPr>
              <a:t>-Knott </a:t>
            </a:r>
            <a:r>
              <a:rPr lang="en-US" sz="1800" i="1" dirty="0" smtClean="0">
                <a:latin typeface="Times New Roman" panose="02020603050405020304" pitchFamily="18" charset="0"/>
                <a:cs typeface="Times New Roman" panose="02020603050405020304" pitchFamily="18" charset="0"/>
              </a:rPr>
              <a:t>et al</a:t>
            </a:r>
            <a:r>
              <a:rPr lang="en-US" sz="1800" dirty="0" smtClean="0">
                <a:latin typeface="Times New Roman" panose="02020603050405020304" pitchFamily="18" charset="0"/>
                <a:cs typeface="Times New Roman" panose="02020603050405020304" pitchFamily="18" charset="0"/>
              </a:rPr>
              <a:t>, 2018)</a:t>
            </a:r>
            <a:r>
              <a:rPr lang="en-US" sz="1700" dirty="0" smtClean="0">
                <a:latin typeface="Times New Roman" panose="02020603050405020304" pitchFamily="18" charset="0"/>
                <a:cs typeface="Times New Roman" panose="02020603050405020304" pitchFamily="18" charset="0"/>
              </a:rPr>
              <a:t>)</a:t>
            </a:r>
            <a:endParaRPr lang="en-US" sz="17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7189428" y="2636169"/>
            <a:ext cx="4164372" cy="2721894"/>
          </a:xfrm>
          <a:prstGeom prst="rect">
            <a:avLst/>
          </a:prstGeom>
        </p:spPr>
      </p:pic>
    </p:spTree>
    <p:extLst>
      <p:ext uri="{BB962C8B-B14F-4D97-AF65-F5344CB8AC3E}">
        <p14:creationId xmlns:p14="http://schemas.microsoft.com/office/powerpoint/2010/main" xmlns="" val="4101375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err="1" smtClean="0">
                <a:latin typeface="Times New Roman" panose="02020603050405020304" pitchFamily="18" charset="0"/>
                <a:cs typeface="Times New Roman" panose="02020603050405020304" pitchFamily="18" charset="0"/>
              </a:rPr>
              <a:t>Contd</a:t>
            </a:r>
            <a:r>
              <a:rPr lang="en-US" sz="3600" b="1" dirty="0" smtClean="0">
                <a:latin typeface="Times New Roman" panose="02020603050405020304" pitchFamily="18" charset="0"/>
                <a:cs typeface="Times New Roman" panose="02020603050405020304" pitchFamily="18" charset="0"/>
              </a:rPr>
              <a:t>…</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412832" cy="4351338"/>
          </a:xfrm>
        </p:spPr>
        <p:txBody>
          <a:bodyPr>
            <a:normAutofit/>
          </a:bodyPr>
          <a:lstStyle/>
          <a:p>
            <a:pPr marL="0" indent="0" algn="just">
              <a:lnSpc>
                <a:spcPct val="150000"/>
              </a:lnSpc>
              <a:buNone/>
            </a:pPr>
            <a:r>
              <a:rPr lang="en-US" sz="1700" b="1" i="1" dirty="0">
                <a:latin typeface="Times New Roman" panose="02020603050405020304" pitchFamily="18" charset="0"/>
                <a:cs typeface="Times New Roman" panose="02020603050405020304" pitchFamily="18" charset="0"/>
              </a:rPr>
              <a:t>Threats</a:t>
            </a:r>
            <a:endParaRPr lang="en-US" sz="1700" dirty="0">
              <a:latin typeface="Times New Roman" panose="02020603050405020304" pitchFamily="18" charset="0"/>
              <a:cs typeface="Times New Roman" panose="02020603050405020304" pitchFamily="18" charset="0"/>
            </a:endParaRPr>
          </a:p>
          <a:p>
            <a:pPr lvl="0" algn="just">
              <a:lnSpc>
                <a:spcPct val="150000"/>
              </a:lnSpc>
            </a:pPr>
            <a:r>
              <a:rPr lang="en-US" sz="1700" dirty="0">
                <a:latin typeface="Times New Roman" panose="02020603050405020304" pitchFamily="18" charset="0"/>
                <a:cs typeface="Times New Roman" panose="02020603050405020304" pitchFamily="18" charset="0"/>
              </a:rPr>
              <a:t>Competitive business Environment</a:t>
            </a:r>
          </a:p>
          <a:p>
            <a:pPr lvl="0" algn="just">
              <a:lnSpc>
                <a:spcPct val="150000"/>
              </a:lnSpc>
            </a:pPr>
            <a:r>
              <a:rPr lang="en-US" sz="1700" dirty="0">
                <a:latin typeface="Times New Roman" panose="02020603050405020304" pitchFamily="18" charset="0"/>
                <a:cs typeface="Times New Roman" panose="02020603050405020304" pitchFamily="18" charset="0"/>
              </a:rPr>
              <a:t>Bargaining power of suppliers</a:t>
            </a:r>
          </a:p>
          <a:p>
            <a:pPr lvl="0" algn="just">
              <a:lnSpc>
                <a:spcPct val="150000"/>
              </a:lnSpc>
            </a:pPr>
            <a:r>
              <a:rPr lang="en-US" sz="1700" dirty="0">
                <a:latin typeface="Times New Roman" panose="02020603050405020304" pitchFamily="18" charset="0"/>
                <a:cs typeface="Times New Roman" panose="02020603050405020304" pitchFamily="18" charset="0"/>
              </a:rPr>
              <a:t>High Exchange rate</a:t>
            </a:r>
          </a:p>
          <a:p>
            <a:pPr marL="0" indent="0" algn="just">
              <a:lnSpc>
                <a:spcPct val="150000"/>
              </a:lnSpc>
              <a:buNone/>
            </a:pP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7496661" y="2342147"/>
            <a:ext cx="3857139" cy="3400927"/>
          </a:xfrm>
          <a:prstGeom prst="rect">
            <a:avLst/>
          </a:prstGeom>
        </p:spPr>
      </p:pic>
    </p:spTree>
    <p:extLst>
      <p:ext uri="{BB962C8B-B14F-4D97-AF65-F5344CB8AC3E}">
        <p14:creationId xmlns:p14="http://schemas.microsoft.com/office/powerpoint/2010/main" xmlns="" val="362831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
            </a:r>
            <a:br>
              <a:rPr lang="en-US" b="1" dirty="0" smtClean="0"/>
            </a:br>
            <a:r>
              <a:rPr lang="en-US" sz="4000" b="1" dirty="0" smtClean="0">
                <a:latin typeface="Times New Roman" panose="02020603050405020304" pitchFamily="18" charset="0"/>
                <a:cs typeface="Times New Roman" panose="02020603050405020304" pitchFamily="18" charset="0"/>
              </a:rPr>
              <a:t>Impact </a:t>
            </a:r>
            <a:r>
              <a:rPr lang="en-US" sz="4000" b="1" dirty="0">
                <a:latin typeface="Times New Roman" panose="02020603050405020304" pitchFamily="18" charset="0"/>
                <a:cs typeface="Times New Roman" panose="02020603050405020304" pitchFamily="18" charset="0"/>
              </a:rPr>
              <a:t>of Ethics and Sustainability on quality of the CRM of ASDA</a:t>
            </a:r>
            <a:r>
              <a:rPr lang="en-US" dirty="0"/>
              <a:t/>
            </a:r>
            <a:br>
              <a:rPr lang="en-US" dirty="0"/>
            </a:br>
            <a:endParaRPr lang="en-US" dirty="0"/>
          </a:p>
        </p:txBody>
      </p:sp>
      <p:sp>
        <p:nvSpPr>
          <p:cNvPr id="3" name="Content Placeholder 2"/>
          <p:cNvSpPr>
            <a:spLocks noGrp="1"/>
          </p:cNvSpPr>
          <p:nvPr>
            <p:ph idx="1"/>
          </p:nvPr>
        </p:nvSpPr>
        <p:spPr>
          <a:xfrm>
            <a:off x="838200" y="1873751"/>
            <a:ext cx="6172200" cy="4351338"/>
          </a:xfrm>
        </p:spPr>
        <p:txBody>
          <a:bodyPr>
            <a:normAutofit/>
          </a:bodyPr>
          <a:lstStyle/>
          <a:p>
            <a:pPr marL="0" indent="0" algn="just">
              <a:lnSpc>
                <a:spcPct val="150000"/>
              </a:lnSpc>
              <a:buNone/>
            </a:pPr>
            <a:r>
              <a:rPr lang="en-US" sz="1700" b="1" dirty="0">
                <a:latin typeface="Times New Roman" panose="02020603050405020304" pitchFamily="18" charset="0"/>
                <a:cs typeface="Times New Roman" panose="02020603050405020304" pitchFamily="18" charset="0"/>
              </a:rPr>
              <a:t>4.1 Ethics on quality of CRM of ASDA</a:t>
            </a:r>
            <a:endParaRPr lang="en-US" sz="1700" dirty="0">
              <a:latin typeface="Times New Roman" panose="02020603050405020304" pitchFamily="18" charset="0"/>
              <a:cs typeface="Times New Roman" panose="02020603050405020304" pitchFamily="18" charset="0"/>
            </a:endParaRPr>
          </a:p>
          <a:p>
            <a:pPr algn="just">
              <a:lnSpc>
                <a:spcPct val="150000"/>
              </a:lnSpc>
            </a:pPr>
            <a:r>
              <a:rPr lang="en-US" sz="1700" dirty="0">
                <a:latin typeface="Times New Roman" panose="02020603050405020304" pitchFamily="18" charset="0"/>
                <a:cs typeface="Times New Roman" panose="02020603050405020304" pitchFamily="18" charset="0"/>
              </a:rPr>
              <a:t>The application of business ethics is essential for a company and one of the retailers of ASDA has compromised on values and ethics in their early start-up</a:t>
            </a:r>
            <a:r>
              <a:rPr lang="en-US" sz="1700" dirty="0" smtClean="0">
                <a:latin typeface="Times New Roman" panose="02020603050405020304" pitchFamily="18" charset="0"/>
                <a:cs typeface="Times New Roman" panose="02020603050405020304" pitchFamily="18" charset="0"/>
              </a:rPr>
              <a:t>.</a:t>
            </a:r>
          </a:p>
          <a:p>
            <a:pPr algn="just">
              <a:lnSpc>
                <a:spcPct val="150000"/>
              </a:lnSpc>
            </a:pPr>
            <a:r>
              <a:rPr lang="en-US" sz="1700" dirty="0">
                <a:latin typeface="Times New Roman" panose="02020603050405020304" pitchFamily="18" charset="0"/>
                <a:cs typeface="Times New Roman" panose="02020603050405020304" pitchFamily="18" charset="0"/>
              </a:rPr>
              <a:t>. The management takes careful care to prevent any type of unethical business deals that might affect the company environment.</a:t>
            </a:r>
          </a:p>
          <a:p>
            <a:pPr algn="just">
              <a:lnSpc>
                <a:spcPct val="150000"/>
              </a:lnSpc>
            </a:pPr>
            <a:r>
              <a:rPr lang="en-US" sz="1700" dirty="0">
                <a:latin typeface="Times New Roman" panose="02020603050405020304" pitchFamily="18" charset="0"/>
                <a:cs typeface="Times New Roman" panose="02020603050405020304" pitchFamily="18" charset="0"/>
              </a:rPr>
              <a:t>. The company has reduced about 12% of the supplier chain with compliance with GCSP.</a:t>
            </a:r>
            <a:endParaRPr lang="en-US" sz="1700" dirty="0" smtClean="0">
              <a:latin typeface="Times New Roman" panose="02020603050405020304" pitchFamily="18" charset="0"/>
              <a:cs typeface="Times New Roman" panose="02020603050405020304" pitchFamily="18" charset="0"/>
            </a:endParaRPr>
          </a:p>
          <a:p>
            <a:pPr marL="0" indent="0" algn="just">
              <a:lnSpc>
                <a:spcPct val="150000"/>
              </a:lnSpc>
              <a:buNone/>
            </a:pPr>
            <a:endParaRPr lang="en-US" sz="17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stretch>
            <a:fillRect/>
          </a:stretch>
        </p:blipFill>
        <p:spPr>
          <a:xfrm>
            <a:off x="7154779" y="2133600"/>
            <a:ext cx="4359442" cy="3930316"/>
          </a:xfrm>
          <a:prstGeom prst="rect">
            <a:avLst/>
          </a:prstGeom>
        </p:spPr>
      </p:pic>
    </p:spTree>
    <p:extLst>
      <p:ext uri="{BB962C8B-B14F-4D97-AF65-F5344CB8AC3E}">
        <p14:creationId xmlns:p14="http://schemas.microsoft.com/office/powerpoint/2010/main" xmlns="" val="288569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t/>
            </a:r>
            <a:br>
              <a:rPr lang="en-US" b="1" dirty="0"/>
            </a:br>
            <a:r>
              <a:rPr lang="en-US" sz="4000" b="1" dirty="0" smtClean="0">
                <a:latin typeface="Times New Roman" panose="02020603050405020304" pitchFamily="18" charset="0"/>
                <a:cs typeface="Times New Roman" panose="02020603050405020304" pitchFamily="18" charset="0"/>
              </a:rPr>
              <a:t> </a:t>
            </a:r>
            <a:r>
              <a:rPr lang="en-US" sz="4000" b="1" dirty="0">
                <a:latin typeface="Times New Roman" panose="02020603050405020304" pitchFamily="18" charset="0"/>
                <a:cs typeface="Times New Roman" panose="02020603050405020304" pitchFamily="18" charset="0"/>
              </a:rPr>
              <a:t>Sustainability on quality of CRM of ASDA</a:t>
            </a:r>
            <a:r>
              <a:rPr lang="en-US" dirty="0"/>
              <a:t/>
            </a:r>
            <a:br>
              <a:rPr lang="en-US" dirty="0"/>
            </a:br>
            <a:endParaRPr lang="en-US" dirty="0"/>
          </a:p>
        </p:txBody>
      </p:sp>
      <p:sp>
        <p:nvSpPr>
          <p:cNvPr id="3" name="Content Placeholder 2"/>
          <p:cNvSpPr>
            <a:spLocks noGrp="1"/>
          </p:cNvSpPr>
          <p:nvPr>
            <p:ph idx="1"/>
          </p:nvPr>
        </p:nvSpPr>
        <p:spPr>
          <a:xfrm>
            <a:off x="838200" y="1825625"/>
            <a:ext cx="5963653" cy="4351338"/>
          </a:xfrm>
        </p:spPr>
        <p:txBody>
          <a:bodyPr>
            <a:noAutofit/>
          </a:bodyPr>
          <a:lstStyle/>
          <a:p>
            <a:pPr algn="just">
              <a:lnSpc>
                <a:spcPct val="150000"/>
              </a:lnSpc>
            </a:pPr>
            <a:r>
              <a:rPr lang="en-US" sz="1700" dirty="0">
                <a:latin typeface="Times New Roman" panose="02020603050405020304" pitchFamily="18" charset="0"/>
                <a:cs typeface="Times New Roman" panose="02020603050405020304" pitchFamily="18" charset="0"/>
              </a:rPr>
              <a:t>Main strategies taken by ASDA to create a good image and maintain customer influence are customer interaction, data integration, customer analysis, and one-to-one marketing proposal</a:t>
            </a:r>
            <a:r>
              <a:rPr lang="en-US" sz="1700" dirty="0" smtClean="0">
                <a:latin typeface="Times New Roman" panose="02020603050405020304" pitchFamily="18" charset="0"/>
                <a:cs typeface="Times New Roman" panose="02020603050405020304" pitchFamily="18" charset="0"/>
              </a:rPr>
              <a:t>.</a:t>
            </a:r>
          </a:p>
          <a:p>
            <a:pPr algn="just">
              <a:lnSpc>
                <a:spcPct val="150000"/>
              </a:lnSpc>
            </a:pPr>
            <a:r>
              <a:rPr lang="en-US" sz="1700" dirty="0">
                <a:latin typeface="Times New Roman" panose="02020603050405020304" pitchFamily="18" charset="0"/>
                <a:cs typeface="Times New Roman" panose="02020603050405020304" pitchFamily="18" charset="0"/>
              </a:rPr>
              <a:t>The goods brought in the expense of private goods affect the customer relationship. Therefore, a balance should be maintained between the influx of public goods and private </a:t>
            </a:r>
            <a:r>
              <a:rPr lang="en-US" sz="1700" dirty="0" smtClean="0">
                <a:latin typeface="Times New Roman" panose="02020603050405020304" pitchFamily="18" charset="0"/>
                <a:cs typeface="Times New Roman" panose="02020603050405020304" pitchFamily="18" charset="0"/>
              </a:rPr>
              <a:t>goods</a:t>
            </a:r>
            <a:r>
              <a:rPr lang="en-US" sz="1700" dirty="0">
                <a:latin typeface="Times New Roman" panose="02020603050405020304" pitchFamily="18" charset="0"/>
                <a:cs typeface="Times New Roman" panose="02020603050405020304" pitchFamily="18" charset="0"/>
              </a:rPr>
              <a:t> </a:t>
            </a:r>
            <a:r>
              <a:rPr lang="en-US" sz="1700" dirty="0" smtClean="0">
                <a:latin typeface="Times New Roman" panose="02020603050405020304" pitchFamily="18" charset="0"/>
                <a:cs typeface="Times New Roman" panose="02020603050405020304" pitchFamily="18" charset="0"/>
              </a:rPr>
              <a:t>(</a:t>
            </a:r>
            <a:r>
              <a:rPr lang="en-US" sz="1800" dirty="0" err="1" smtClean="0">
                <a:latin typeface="Times New Roman" panose="02020603050405020304" pitchFamily="18" charset="0"/>
                <a:cs typeface="Times New Roman" panose="02020603050405020304" pitchFamily="18" charset="0"/>
              </a:rPr>
              <a:t>Filimonau</a:t>
            </a:r>
            <a:r>
              <a:rPr lang="en-US" sz="1800" dirty="0" smtClean="0">
                <a:latin typeface="Times New Roman" panose="02020603050405020304" pitchFamily="18" charset="0"/>
                <a:cs typeface="Times New Roman" panose="02020603050405020304" pitchFamily="18" charset="0"/>
              </a:rPr>
              <a:t> and </a:t>
            </a:r>
            <a:r>
              <a:rPr lang="en-US" sz="1800" dirty="0" err="1">
                <a:latin typeface="Times New Roman" panose="02020603050405020304" pitchFamily="18" charset="0"/>
                <a:cs typeface="Times New Roman" panose="02020603050405020304" pitchFamily="18" charset="0"/>
              </a:rPr>
              <a:t>Gherbin</a:t>
            </a:r>
            <a:r>
              <a:rPr lang="en-US" sz="1800" dirty="0" smtClean="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2017</a:t>
            </a:r>
            <a:r>
              <a:rPr lang="en-US" sz="1700" dirty="0" smtClean="0">
                <a:latin typeface="Times New Roman" panose="02020603050405020304" pitchFamily="18" charset="0"/>
                <a:cs typeface="Times New Roman" panose="02020603050405020304" pitchFamily="18" charset="0"/>
              </a:rPr>
              <a:t>).</a:t>
            </a:r>
          </a:p>
          <a:p>
            <a:pPr algn="just">
              <a:lnSpc>
                <a:spcPct val="150000"/>
              </a:lnSpc>
            </a:pPr>
            <a:r>
              <a:rPr lang="en-US" sz="1700" dirty="0">
                <a:latin typeface="Times New Roman" panose="02020603050405020304" pitchFamily="18" charset="0"/>
                <a:cs typeface="Times New Roman" panose="02020603050405020304" pitchFamily="18" charset="0"/>
              </a:rPr>
              <a:t>Promotion and advertisement of the products are made in such a way so it can appeal to the public about the positive </a:t>
            </a:r>
            <a:r>
              <a:rPr lang="en-US" sz="1700" dirty="0" smtClean="0">
                <a:latin typeface="Times New Roman" panose="02020603050405020304" pitchFamily="18" charset="0"/>
                <a:cs typeface="Times New Roman" panose="02020603050405020304" pitchFamily="18" charset="0"/>
              </a:rPr>
              <a:t>aspects.</a:t>
            </a:r>
            <a:endParaRPr lang="en-US" sz="17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cstate="print"/>
          <a:stretch>
            <a:fillRect/>
          </a:stretch>
        </p:blipFill>
        <p:spPr>
          <a:xfrm>
            <a:off x="7258229" y="2438401"/>
            <a:ext cx="4095571" cy="3080084"/>
          </a:xfrm>
          <a:prstGeom prst="rect">
            <a:avLst/>
          </a:prstGeom>
        </p:spPr>
      </p:pic>
    </p:spTree>
    <p:extLst>
      <p:ext uri="{BB962C8B-B14F-4D97-AF65-F5344CB8AC3E}">
        <p14:creationId xmlns:p14="http://schemas.microsoft.com/office/powerpoint/2010/main" xmlns="" val="2235730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Recommendation</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817433" cy="4351338"/>
          </a:xfrm>
        </p:spPr>
        <p:txBody>
          <a:bodyPr>
            <a:normAutofit/>
          </a:bodyPr>
          <a:lstStyle/>
          <a:p>
            <a:pPr algn="just">
              <a:lnSpc>
                <a:spcPct val="150000"/>
              </a:lnSpc>
            </a:pPr>
            <a:r>
              <a:rPr lang="en-US" sz="1700" dirty="0">
                <a:latin typeface="Times New Roman" panose="02020603050405020304" pitchFamily="18" charset="0"/>
                <a:cs typeface="Times New Roman" panose="02020603050405020304" pitchFamily="18" charset="0"/>
              </a:rPr>
              <a:t>There are many stores that could not meet the expectations of the company profits and thus selling off a few may provide the necessary money for the betterment of the </a:t>
            </a:r>
            <a:r>
              <a:rPr lang="en-US" sz="1700" dirty="0" smtClean="0">
                <a:latin typeface="Times New Roman" panose="02020603050405020304" pitchFamily="18" charset="0"/>
                <a:cs typeface="Times New Roman" panose="02020603050405020304" pitchFamily="18" charset="0"/>
              </a:rPr>
              <a:t>company</a:t>
            </a:r>
            <a:r>
              <a:rPr lang="en-US" sz="1700" dirty="0">
                <a:latin typeface="Times New Roman" panose="02020603050405020304" pitchFamily="18" charset="0"/>
                <a:cs typeface="Times New Roman" panose="02020603050405020304" pitchFamily="18" charset="0"/>
              </a:rPr>
              <a:t> </a:t>
            </a:r>
            <a:r>
              <a:rPr lang="en-US" sz="1700" dirty="0" smtClean="0">
                <a:latin typeface="Times New Roman" panose="02020603050405020304" pitchFamily="18" charset="0"/>
                <a:cs typeface="Times New Roman" panose="02020603050405020304" pitchFamily="18" charset="0"/>
              </a:rPr>
              <a:t>(Jones </a:t>
            </a:r>
            <a:r>
              <a:rPr lang="en-US" sz="1700" dirty="0">
                <a:latin typeface="Times New Roman" panose="02020603050405020304" pitchFamily="18" charset="0"/>
                <a:cs typeface="Times New Roman" panose="02020603050405020304" pitchFamily="18" charset="0"/>
              </a:rPr>
              <a:t>and Comfort, </a:t>
            </a:r>
            <a:r>
              <a:rPr lang="en-US" sz="1700" dirty="0" smtClean="0">
                <a:latin typeface="Times New Roman" panose="02020603050405020304" pitchFamily="18" charset="0"/>
                <a:cs typeface="Times New Roman" panose="02020603050405020304" pitchFamily="18" charset="0"/>
              </a:rPr>
              <a:t>2020).</a:t>
            </a:r>
          </a:p>
          <a:p>
            <a:pPr algn="just">
              <a:lnSpc>
                <a:spcPct val="150000"/>
              </a:lnSpc>
            </a:pPr>
            <a:r>
              <a:rPr lang="en-US" sz="1700" dirty="0">
                <a:latin typeface="Times New Roman" panose="02020603050405020304" pitchFamily="18" charset="0"/>
                <a:cs typeface="Times New Roman" panose="02020603050405020304" pitchFamily="18" charset="0"/>
              </a:rPr>
              <a:t>ASDA has a huge chain of command that gives rise to several gaps in the network. The management should take notice of the stores in control and visit the sites to improve communication and interact with the employees more </a:t>
            </a:r>
            <a:r>
              <a:rPr lang="en-US" sz="1700" dirty="0" smtClean="0">
                <a:latin typeface="Times New Roman" panose="02020603050405020304" pitchFamily="18" charset="0"/>
                <a:cs typeface="Times New Roman" panose="02020603050405020304" pitchFamily="18" charset="0"/>
              </a:rPr>
              <a:t>often.</a:t>
            </a:r>
          </a:p>
          <a:p>
            <a:pPr algn="just">
              <a:lnSpc>
                <a:spcPct val="150000"/>
              </a:lnSpc>
            </a:pPr>
            <a:r>
              <a:rPr lang="en-US" sz="1700" dirty="0">
                <a:latin typeface="Times New Roman" panose="02020603050405020304" pitchFamily="18" charset="0"/>
                <a:cs typeface="Times New Roman" panose="02020603050405020304" pitchFamily="18" charset="0"/>
              </a:rPr>
              <a:t>Communication and relationship can also be increased by giving rewards for any kind of achievement by the employees.</a:t>
            </a:r>
          </a:p>
        </p:txBody>
      </p:sp>
      <p:pic>
        <p:nvPicPr>
          <p:cNvPr id="4" name="Picture 3"/>
          <p:cNvPicPr>
            <a:picLocks noChangeAspect="1"/>
          </p:cNvPicPr>
          <p:nvPr/>
        </p:nvPicPr>
        <p:blipFill>
          <a:blip r:embed="rId3" cstate="print"/>
          <a:stretch>
            <a:fillRect/>
          </a:stretch>
        </p:blipFill>
        <p:spPr>
          <a:xfrm>
            <a:off x="7405141" y="1825625"/>
            <a:ext cx="4502592" cy="3405942"/>
          </a:xfrm>
          <a:prstGeom prst="rect">
            <a:avLst/>
          </a:prstGeom>
        </p:spPr>
      </p:pic>
    </p:spTree>
    <p:extLst>
      <p:ext uri="{BB962C8B-B14F-4D97-AF65-F5344CB8AC3E}">
        <p14:creationId xmlns:p14="http://schemas.microsoft.com/office/powerpoint/2010/main" xmlns="" val="2780854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latin typeface="Times New Roman" panose="02020603050405020304" pitchFamily="18" charset="0"/>
                <a:cs typeface="Times New Roman" panose="02020603050405020304" pitchFamily="18" charset="0"/>
              </a:rPr>
              <a:t>References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32500" lnSpcReduction="20000"/>
          </a:bodyPr>
          <a:lstStyle/>
          <a:p>
            <a:pPr algn="just">
              <a:lnSpc>
                <a:spcPct val="170000"/>
              </a:lnSpc>
            </a:pPr>
            <a:r>
              <a:rPr lang="en-US" sz="2900" dirty="0" err="1">
                <a:latin typeface="Times New Roman" panose="02020603050405020304" pitchFamily="18" charset="0"/>
                <a:cs typeface="Times New Roman" panose="02020603050405020304" pitchFamily="18" charset="0"/>
              </a:rPr>
              <a:t>Acha</a:t>
            </a:r>
            <a:r>
              <a:rPr lang="en-US" sz="2900" dirty="0">
                <a:latin typeface="Times New Roman" panose="02020603050405020304" pitchFamily="18" charset="0"/>
                <a:cs typeface="Times New Roman" panose="02020603050405020304" pitchFamily="18" charset="0"/>
              </a:rPr>
              <a:t>, S., Du, Y. and Shah, N., 2016. Enhancing energy efficiency in supermarket refrigeration systems through a robust energy performance indicator. </a:t>
            </a:r>
            <a:r>
              <a:rPr lang="en-US" sz="2900" i="1" dirty="0">
                <a:latin typeface="Times New Roman" panose="02020603050405020304" pitchFamily="18" charset="0"/>
                <a:cs typeface="Times New Roman" panose="02020603050405020304" pitchFamily="18" charset="0"/>
              </a:rPr>
              <a:t>International Journal of Refrigeration</a:t>
            </a:r>
            <a:r>
              <a:rPr lang="en-US" sz="2900" dirty="0">
                <a:latin typeface="Times New Roman" panose="02020603050405020304" pitchFamily="18" charset="0"/>
                <a:cs typeface="Times New Roman" panose="02020603050405020304" pitchFamily="18" charset="0"/>
              </a:rPr>
              <a:t>, </a:t>
            </a:r>
            <a:r>
              <a:rPr lang="en-US" sz="2900" i="1" dirty="0">
                <a:latin typeface="Times New Roman" panose="02020603050405020304" pitchFamily="18" charset="0"/>
                <a:cs typeface="Times New Roman" panose="02020603050405020304" pitchFamily="18" charset="0"/>
              </a:rPr>
              <a:t>64</a:t>
            </a:r>
            <a:r>
              <a:rPr lang="en-US" sz="2900" dirty="0">
                <a:latin typeface="Times New Roman" panose="02020603050405020304" pitchFamily="18" charset="0"/>
                <a:cs typeface="Times New Roman" panose="02020603050405020304" pitchFamily="18" charset="0"/>
              </a:rPr>
              <a:t>, pp.40-50.</a:t>
            </a:r>
          </a:p>
          <a:p>
            <a:pPr algn="just">
              <a:lnSpc>
                <a:spcPct val="170000"/>
              </a:lnSpc>
            </a:pPr>
            <a:r>
              <a:rPr lang="en-US" sz="2900" dirty="0">
                <a:latin typeface="Times New Roman" panose="02020603050405020304" pitchFamily="18" charset="0"/>
                <a:cs typeface="Times New Roman" panose="02020603050405020304" pitchFamily="18" charset="0"/>
              </a:rPr>
              <a:t>Asda.com, 2020, </a:t>
            </a:r>
            <a:r>
              <a:rPr lang="en-US" sz="2900" i="1" dirty="0">
                <a:latin typeface="Times New Roman" panose="02020603050405020304" pitchFamily="18" charset="0"/>
                <a:cs typeface="Times New Roman" panose="02020603050405020304" pitchFamily="18" charset="0"/>
              </a:rPr>
              <a:t>About us</a:t>
            </a:r>
            <a:r>
              <a:rPr lang="en-US" sz="2900" dirty="0">
                <a:latin typeface="Times New Roman" panose="02020603050405020304" pitchFamily="18" charset="0"/>
                <a:cs typeface="Times New Roman" panose="02020603050405020304" pitchFamily="18" charset="0"/>
              </a:rPr>
              <a:t>, Available: https://www.asda.com/. Last accessed 12th Feb 2020.</a:t>
            </a:r>
          </a:p>
          <a:p>
            <a:pPr algn="just">
              <a:lnSpc>
                <a:spcPct val="170000"/>
              </a:lnSpc>
            </a:pPr>
            <a:r>
              <a:rPr lang="en-US" sz="2900" dirty="0">
                <a:latin typeface="Times New Roman" panose="02020603050405020304" pitchFamily="18" charset="0"/>
                <a:cs typeface="Times New Roman" panose="02020603050405020304" pitchFamily="18" charset="0"/>
              </a:rPr>
              <a:t>Asda.com, 2020, </a:t>
            </a:r>
            <a:r>
              <a:rPr lang="en-US" sz="2900" i="1" dirty="0">
                <a:latin typeface="Times New Roman" panose="02020603050405020304" pitchFamily="18" charset="0"/>
                <a:cs typeface="Times New Roman" panose="02020603050405020304" pitchFamily="18" charset="0"/>
              </a:rPr>
              <a:t>Our Focus</a:t>
            </a:r>
            <a:r>
              <a:rPr lang="en-US" sz="2900" dirty="0">
                <a:latin typeface="Times New Roman" panose="02020603050405020304" pitchFamily="18" charset="0"/>
                <a:cs typeface="Times New Roman" panose="02020603050405020304" pitchFamily="18" charset="0"/>
              </a:rPr>
              <a:t>. Available: https://www.asda.com/creating-change-for-better/better-planet. Last accessed 12th Feb 2020.</a:t>
            </a:r>
          </a:p>
          <a:p>
            <a:pPr algn="just">
              <a:lnSpc>
                <a:spcPct val="170000"/>
              </a:lnSpc>
            </a:pPr>
            <a:r>
              <a:rPr lang="en-US" sz="2900" dirty="0">
                <a:latin typeface="Times New Roman" panose="02020603050405020304" pitchFamily="18" charset="0"/>
                <a:cs typeface="Times New Roman" panose="02020603050405020304" pitchFamily="18" charset="0"/>
              </a:rPr>
              <a:t>BBC.com (2020), </a:t>
            </a:r>
            <a:r>
              <a:rPr lang="en-US" sz="2900" i="1" dirty="0" err="1">
                <a:latin typeface="Times New Roman" panose="02020603050405020304" pitchFamily="18" charset="0"/>
                <a:cs typeface="Times New Roman" panose="02020603050405020304" pitchFamily="18" charset="0"/>
              </a:rPr>
              <a:t>Asda</a:t>
            </a:r>
            <a:r>
              <a:rPr lang="en-US" sz="2900" i="1" dirty="0">
                <a:latin typeface="Times New Roman" panose="02020603050405020304" pitchFamily="18" charset="0"/>
                <a:cs typeface="Times New Roman" panose="02020603050405020304" pitchFamily="18" charset="0"/>
              </a:rPr>
              <a:t> trials refills at 'sustainability store'.</a:t>
            </a:r>
            <a:r>
              <a:rPr lang="en-US" sz="2900" dirty="0">
                <a:latin typeface="Times New Roman" panose="02020603050405020304" pitchFamily="18" charset="0"/>
                <a:cs typeface="Times New Roman" panose="02020603050405020304" pitchFamily="18" charset="0"/>
              </a:rPr>
              <a:t> Available: https://www.bbc.com/news/business-51132164 Last accessed 12th Feb 2020.</a:t>
            </a:r>
          </a:p>
          <a:p>
            <a:pPr algn="just">
              <a:lnSpc>
                <a:spcPct val="170000"/>
              </a:lnSpc>
            </a:pPr>
            <a:r>
              <a:rPr lang="en-US" sz="2900" dirty="0">
                <a:latin typeface="Times New Roman" panose="02020603050405020304" pitchFamily="18" charset="0"/>
                <a:cs typeface="Times New Roman" panose="02020603050405020304" pitchFamily="18" charset="0"/>
              </a:rPr>
              <a:t>Butler, S. (2017). </a:t>
            </a:r>
            <a:r>
              <a:rPr lang="en-US" sz="2900" i="1" dirty="0">
                <a:latin typeface="Times New Roman" panose="02020603050405020304" pitchFamily="18" charset="0"/>
                <a:cs typeface="Times New Roman" panose="02020603050405020304" pitchFamily="18" charset="0"/>
              </a:rPr>
              <a:t>This article is more than 2 years old </a:t>
            </a:r>
            <a:r>
              <a:rPr lang="en-US" sz="2900" i="1" dirty="0" err="1">
                <a:latin typeface="Times New Roman" panose="02020603050405020304" pitchFamily="18" charset="0"/>
                <a:cs typeface="Times New Roman" panose="02020603050405020304" pitchFamily="18" charset="0"/>
              </a:rPr>
              <a:t>Asda</a:t>
            </a:r>
            <a:r>
              <a:rPr lang="en-US" sz="2900" i="1" dirty="0">
                <a:latin typeface="Times New Roman" panose="02020603050405020304" pitchFamily="18" charset="0"/>
                <a:cs typeface="Times New Roman" panose="02020603050405020304" pitchFamily="18" charset="0"/>
              </a:rPr>
              <a:t> is named worst supermarket in treatment of suppliers.</a:t>
            </a:r>
            <a:r>
              <a:rPr lang="en-US" sz="2900" dirty="0">
                <a:latin typeface="Times New Roman" panose="02020603050405020304" pitchFamily="18" charset="0"/>
                <a:cs typeface="Times New Roman" panose="02020603050405020304" pitchFamily="18" charset="0"/>
              </a:rPr>
              <a:t> Available: https://www.theguardian.com/business/2017/jun/26/asda-supermarket-suppliers-walmart-morrisons. Last accessed 10th Feb 2020.</a:t>
            </a:r>
          </a:p>
          <a:p>
            <a:pPr algn="just">
              <a:lnSpc>
                <a:spcPct val="170000"/>
              </a:lnSpc>
            </a:pPr>
            <a:r>
              <a:rPr lang="en-US" sz="2900" dirty="0">
                <a:latin typeface="Times New Roman" panose="02020603050405020304" pitchFamily="18" charset="0"/>
                <a:cs typeface="Times New Roman" panose="02020603050405020304" pitchFamily="18" charset="0"/>
              </a:rPr>
              <a:t>Charter, M., (2017). </a:t>
            </a:r>
            <a:r>
              <a:rPr lang="en-US" sz="2900" i="1" dirty="0">
                <a:latin typeface="Times New Roman" panose="02020603050405020304" pitchFamily="18" charset="0"/>
                <a:cs typeface="Times New Roman" panose="02020603050405020304" pitchFamily="18" charset="0"/>
              </a:rPr>
              <a:t>Greener marketing: A responsible approach to business</a:t>
            </a:r>
            <a:r>
              <a:rPr lang="en-US" sz="2900" dirty="0">
                <a:latin typeface="Times New Roman" panose="02020603050405020304" pitchFamily="18" charset="0"/>
                <a:cs typeface="Times New Roman" panose="02020603050405020304" pitchFamily="18" charset="0"/>
              </a:rPr>
              <a:t>. Routledge.</a:t>
            </a:r>
          </a:p>
          <a:p>
            <a:pPr algn="just">
              <a:lnSpc>
                <a:spcPct val="170000"/>
              </a:lnSpc>
            </a:pPr>
            <a:r>
              <a:rPr lang="en-US" sz="2900" dirty="0">
                <a:latin typeface="Times New Roman" panose="02020603050405020304" pitchFamily="18" charset="0"/>
                <a:cs typeface="Times New Roman" panose="02020603050405020304" pitchFamily="18" charset="0"/>
              </a:rPr>
              <a:t>Cooper, B. (2009). </a:t>
            </a:r>
            <a:r>
              <a:rPr lang="en-US" sz="2900" i="1" dirty="0" err="1">
                <a:latin typeface="Times New Roman" panose="02020603050405020304" pitchFamily="18" charset="0"/>
                <a:cs typeface="Times New Roman" panose="02020603050405020304" pitchFamily="18" charset="0"/>
              </a:rPr>
              <a:t>Asda</a:t>
            </a:r>
            <a:r>
              <a:rPr lang="en-US" sz="2900" i="1" dirty="0">
                <a:latin typeface="Times New Roman" panose="02020603050405020304" pitchFamily="18" charset="0"/>
                <a:cs typeface="Times New Roman" panose="02020603050405020304" pitchFamily="18" charset="0"/>
              </a:rPr>
              <a:t> and sustainability – Better things in store?.</a:t>
            </a:r>
            <a:r>
              <a:rPr lang="en-US" sz="2900" dirty="0">
                <a:latin typeface="Times New Roman" panose="02020603050405020304" pitchFamily="18" charset="0"/>
                <a:cs typeface="Times New Roman" panose="02020603050405020304" pitchFamily="18" charset="0"/>
              </a:rPr>
              <a:t> Available: http://www.ethicalcorp.com/business-strategy/asda-and-sustainability-better-things-store. Last accessed 11th Feb 2020.</a:t>
            </a:r>
          </a:p>
          <a:p>
            <a:pPr algn="just">
              <a:lnSpc>
                <a:spcPct val="170000"/>
              </a:lnSpc>
            </a:pPr>
            <a:r>
              <a:rPr lang="en-US" sz="2900" dirty="0" err="1">
                <a:latin typeface="Times New Roman" panose="02020603050405020304" pitchFamily="18" charset="0"/>
                <a:cs typeface="Times New Roman" panose="02020603050405020304" pitchFamily="18" charset="0"/>
              </a:rPr>
              <a:t>Denegri</a:t>
            </a:r>
            <a:r>
              <a:rPr lang="en-US" sz="2900" dirty="0">
                <a:latin typeface="Times New Roman" panose="02020603050405020304" pitchFamily="18" charset="0"/>
                <a:cs typeface="Times New Roman" panose="02020603050405020304" pitchFamily="18" charset="0"/>
              </a:rPr>
              <a:t>-Knott, J., Nixon, E. and Abraham, K., (2018). </a:t>
            </a:r>
            <a:r>
              <a:rPr lang="en-US" sz="2900" dirty="0" err="1">
                <a:latin typeface="Times New Roman" panose="02020603050405020304" pitchFamily="18" charset="0"/>
                <a:cs typeface="Times New Roman" panose="02020603050405020304" pitchFamily="18" charset="0"/>
              </a:rPr>
              <a:t>Politicising</a:t>
            </a:r>
            <a:r>
              <a:rPr lang="en-US" sz="2900" dirty="0">
                <a:latin typeface="Times New Roman" panose="02020603050405020304" pitchFamily="18" charset="0"/>
                <a:cs typeface="Times New Roman" panose="02020603050405020304" pitchFamily="18" charset="0"/>
              </a:rPr>
              <a:t> the study of sustainable living practices. </a:t>
            </a:r>
            <a:r>
              <a:rPr lang="en-US" sz="2900" i="1" dirty="0">
                <a:latin typeface="Times New Roman" panose="02020603050405020304" pitchFamily="18" charset="0"/>
                <a:cs typeface="Times New Roman" panose="02020603050405020304" pitchFamily="18" charset="0"/>
              </a:rPr>
              <a:t>Consumption Markets &amp; Culture</a:t>
            </a:r>
            <a:r>
              <a:rPr lang="en-US" sz="2900" dirty="0">
                <a:latin typeface="Times New Roman" panose="02020603050405020304" pitchFamily="18" charset="0"/>
                <a:cs typeface="Times New Roman" panose="02020603050405020304" pitchFamily="18" charset="0"/>
              </a:rPr>
              <a:t>, </a:t>
            </a:r>
            <a:r>
              <a:rPr lang="en-US" sz="2900" i="1" dirty="0">
                <a:latin typeface="Times New Roman" panose="02020603050405020304" pitchFamily="18" charset="0"/>
                <a:cs typeface="Times New Roman" panose="02020603050405020304" pitchFamily="18" charset="0"/>
              </a:rPr>
              <a:t>21</a:t>
            </a:r>
            <a:r>
              <a:rPr lang="en-US" sz="2900" dirty="0">
                <a:latin typeface="Times New Roman" panose="02020603050405020304" pitchFamily="18" charset="0"/>
                <a:cs typeface="Times New Roman" panose="02020603050405020304" pitchFamily="18" charset="0"/>
              </a:rPr>
              <a:t>(6), pp.554-573.</a:t>
            </a:r>
          </a:p>
          <a:p>
            <a:pPr algn="just">
              <a:lnSpc>
                <a:spcPct val="170000"/>
              </a:lnSpc>
            </a:pPr>
            <a:r>
              <a:rPr lang="en-US" sz="2900" dirty="0" err="1">
                <a:latin typeface="Times New Roman" panose="02020603050405020304" pitchFamily="18" charset="0"/>
                <a:cs typeface="Times New Roman" panose="02020603050405020304" pitchFamily="18" charset="0"/>
              </a:rPr>
              <a:t>Filimonau</a:t>
            </a:r>
            <a:r>
              <a:rPr lang="en-US" sz="2900" dirty="0">
                <a:latin typeface="Times New Roman" panose="02020603050405020304" pitchFamily="18" charset="0"/>
                <a:cs typeface="Times New Roman" panose="02020603050405020304" pitchFamily="18" charset="0"/>
              </a:rPr>
              <a:t>, V. and </a:t>
            </a:r>
            <a:r>
              <a:rPr lang="en-US" sz="2900" dirty="0" err="1">
                <a:latin typeface="Times New Roman" panose="02020603050405020304" pitchFamily="18" charset="0"/>
                <a:cs typeface="Times New Roman" panose="02020603050405020304" pitchFamily="18" charset="0"/>
              </a:rPr>
              <a:t>Gherbin</a:t>
            </a:r>
            <a:r>
              <a:rPr lang="en-US" sz="2900" dirty="0">
                <a:latin typeface="Times New Roman" panose="02020603050405020304" pitchFamily="18" charset="0"/>
                <a:cs typeface="Times New Roman" panose="02020603050405020304" pitchFamily="18" charset="0"/>
              </a:rPr>
              <a:t>, A., 2017. An exploratory study of food waste management practices in the UK grocery retail sector. </a:t>
            </a:r>
            <a:r>
              <a:rPr lang="en-US" sz="2900" i="1" dirty="0">
                <a:latin typeface="Times New Roman" panose="02020603050405020304" pitchFamily="18" charset="0"/>
                <a:cs typeface="Times New Roman" panose="02020603050405020304" pitchFamily="18" charset="0"/>
              </a:rPr>
              <a:t>Journal of Cleaner Production</a:t>
            </a:r>
            <a:r>
              <a:rPr lang="en-US" sz="2900" dirty="0">
                <a:latin typeface="Times New Roman" panose="02020603050405020304" pitchFamily="18" charset="0"/>
                <a:cs typeface="Times New Roman" panose="02020603050405020304" pitchFamily="18" charset="0"/>
              </a:rPr>
              <a:t>, </a:t>
            </a:r>
            <a:r>
              <a:rPr lang="en-US" sz="2900" i="1" dirty="0">
                <a:latin typeface="Times New Roman" panose="02020603050405020304" pitchFamily="18" charset="0"/>
                <a:cs typeface="Times New Roman" panose="02020603050405020304" pitchFamily="18" charset="0"/>
              </a:rPr>
              <a:t>167</a:t>
            </a:r>
            <a:r>
              <a:rPr lang="en-US" sz="2900" dirty="0">
                <a:latin typeface="Times New Roman" panose="02020603050405020304" pitchFamily="18" charset="0"/>
                <a:cs typeface="Times New Roman" panose="02020603050405020304" pitchFamily="18" charset="0"/>
              </a:rPr>
              <a:t>, pp.1184-1194.</a:t>
            </a:r>
          </a:p>
          <a:p>
            <a:pPr algn="just">
              <a:lnSpc>
                <a:spcPct val="170000"/>
              </a:lnSpc>
            </a:pPr>
            <a:r>
              <a:rPr lang="en-US" sz="2900" dirty="0">
                <a:latin typeface="Times New Roman" panose="02020603050405020304" pitchFamily="18" charset="0"/>
                <a:cs typeface="Times New Roman" panose="02020603050405020304" pitchFamily="18" charset="0"/>
              </a:rPr>
              <a:t>Jones, P. and Comfort, D., (2020). An exploratory case study of resilience and the leading retailers in the UK. </a:t>
            </a:r>
            <a:r>
              <a:rPr lang="en-US" sz="2900" i="1" dirty="0">
                <a:latin typeface="Times New Roman" panose="02020603050405020304" pitchFamily="18" charset="0"/>
                <a:cs typeface="Times New Roman" panose="02020603050405020304" pitchFamily="18" charset="0"/>
              </a:rPr>
              <a:t>International Journal of Management Cases</a:t>
            </a:r>
            <a:r>
              <a:rPr lang="en-US" sz="2900" dirty="0">
                <a:latin typeface="Times New Roman" panose="02020603050405020304" pitchFamily="18" charset="0"/>
                <a:cs typeface="Times New Roman" panose="02020603050405020304" pitchFamily="18" charset="0"/>
              </a:rPr>
              <a:t>, </a:t>
            </a:r>
            <a:r>
              <a:rPr lang="en-US" sz="2900" i="1" dirty="0">
                <a:latin typeface="Times New Roman" panose="02020603050405020304" pitchFamily="18" charset="0"/>
                <a:cs typeface="Times New Roman" panose="02020603050405020304" pitchFamily="18" charset="0"/>
              </a:rPr>
              <a:t>21</a:t>
            </a:r>
            <a:r>
              <a:rPr lang="en-US" sz="2900" dirty="0">
                <a:latin typeface="Times New Roman" panose="02020603050405020304" pitchFamily="18" charset="0"/>
                <a:cs typeface="Times New Roman" panose="02020603050405020304" pitchFamily="18" charset="0"/>
              </a:rPr>
              <a:t>(4), pp.5-18.</a:t>
            </a:r>
          </a:p>
          <a:p>
            <a:pPr algn="just">
              <a:lnSpc>
                <a:spcPct val="170000"/>
              </a:lnSpc>
            </a:pPr>
            <a:r>
              <a:rPr lang="en-US" sz="2900" dirty="0">
                <a:latin typeface="Times New Roman" panose="02020603050405020304" pitchFamily="18" charset="0"/>
                <a:cs typeface="Times New Roman" panose="02020603050405020304" pitchFamily="18" charset="0"/>
              </a:rPr>
              <a:t>Jones, P., Comfort, D. and Hillier, D., (2016). Materiality in corporate sustainability reporting within UK retailing. </a:t>
            </a:r>
            <a:r>
              <a:rPr lang="en-US" sz="2900" i="1" dirty="0">
                <a:latin typeface="Times New Roman" panose="02020603050405020304" pitchFamily="18" charset="0"/>
                <a:cs typeface="Times New Roman" panose="02020603050405020304" pitchFamily="18" charset="0"/>
              </a:rPr>
              <a:t>Journal of Public Affairs</a:t>
            </a:r>
            <a:r>
              <a:rPr lang="en-US" sz="2900" dirty="0">
                <a:latin typeface="Times New Roman" panose="02020603050405020304" pitchFamily="18" charset="0"/>
                <a:cs typeface="Times New Roman" panose="02020603050405020304" pitchFamily="18" charset="0"/>
              </a:rPr>
              <a:t>, </a:t>
            </a:r>
            <a:r>
              <a:rPr lang="en-US" sz="2900" i="1" dirty="0">
                <a:latin typeface="Times New Roman" panose="02020603050405020304" pitchFamily="18" charset="0"/>
                <a:cs typeface="Times New Roman" panose="02020603050405020304" pitchFamily="18" charset="0"/>
              </a:rPr>
              <a:t>16</a:t>
            </a:r>
            <a:r>
              <a:rPr lang="en-US" sz="2900" dirty="0">
                <a:latin typeface="Times New Roman" panose="02020603050405020304" pitchFamily="18" charset="0"/>
                <a:cs typeface="Times New Roman" panose="02020603050405020304" pitchFamily="18" charset="0"/>
              </a:rPr>
              <a:t>(1), pp.81-90. </a:t>
            </a:r>
          </a:p>
          <a:p>
            <a:pPr marL="0" indent="0">
              <a:buNone/>
            </a:pPr>
            <a:endParaRPr lang="en-US" dirty="0"/>
          </a:p>
        </p:txBody>
      </p:sp>
    </p:spTree>
    <p:extLst>
      <p:ext uri="{BB962C8B-B14F-4D97-AF65-F5344CB8AC3E}">
        <p14:creationId xmlns:p14="http://schemas.microsoft.com/office/powerpoint/2010/main" xmlns="" val="137246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stretch>
            <a:fillRect/>
          </a:stretch>
        </p:blipFill>
        <p:spPr>
          <a:xfrm>
            <a:off x="1892970" y="1576386"/>
            <a:ext cx="8678778" cy="3942097"/>
          </a:xfrm>
          <a:prstGeom prst="rect">
            <a:avLst/>
          </a:prstGeom>
        </p:spPr>
      </p:pic>
    </p:spTree>
    <p:extLst>
      <p:ext uri="{BB962C8B-B14F-4D97-AF65-F5344CB8AC3E}">
        <p14:creationId xmlns:p14="http://schemas.microsoft.com/office/powerpoint/2010/main" xmlns="" val="4163101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1344</Words>
  <Application>Microsoft Office PowerPoint</Application>
  <PresentationFormat>Custom</PresentationFormat>
  <Paragraphs>110</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UNDERSTANDING AND ENGAGING IN CUSTOMER EXPERIENCE   </vt:lpstr>
      <vt:lpstr>  INTRODUCTION         </vt:lpstr>
      <vt:lpstr>INVESTIGATE THE CUSTOMER EXPERIENCE OF ASDA AND OTHER SUPERMARKETS BASED ON ETHICS AND SUSTAINABILITY </vt:lpstr>
      <vt:lpstr> CONTD… </vt:lpstr>
      <vt:lpstr> BASED ON THEORIES AND MODELS EXPLAIN THE KEY ASPECT OF CUSTOMER RELATIONSHIP MANAGEMENT IN ASDA         </vt:lpstr>
      <vt:lpstr>CONTD…</vt:lpstr>
      <vt:lpstr>CONTD…</vt:lpstr>
      <vt:lpstr>CONTD…</vt:lpstr>
      <vt:lpstr>Contd…</vt:lpstr>
      <vt:lpstr>Contd…</vt:lpstr>
      <vt:lpstr>Contd…</vt:lpstr>
      <vt:lpstr> Impact of Ethics and Sustainability on quality of the CRM of ASDA </vt:lpstr>
      <vt:lpstr>  Sustainability on quality of CRM of ASDA </vt:lpstr>
      <vt:lpstr>Recommendation</vt:lpstr>
      <vt:lpstr>References</vt:lpstr>
      <vt:lpstr>Slide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CUSTOMER EXPERIENCE</dc:title>
  <dc:creator>User-13</dc:creator>
  <cp:lastModifiedBy>razu</cp:lastModifiedBy>
  <cp:revision>23</cp:revision>
  <dcterms:created xsi:type="dcterms:W3CDTF">2020-02-17T09:56:36Z</dcterms:created>
  <dcterms:modified xsi:type="dcterms:W3CDTF">2020-02-29T22:19:34Z</dcterms:modified>
</cp:coreProperties>
</file>