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66" r:id="rId2"/>
    <p:sldId id="263" r:id="rId3"/>
    <p:sldId id="256" r:id="rId4"/>
    <p:sldId id="257" r:id="rId5"/>
    <p:sldId id="258" r:id="rId6"/>
    <p:sldId id="259" r:id="rId7"/>
    <p:sldId id="260" r:id="rId8"/>
    <p:sldId id="262" r:id="rId9"/>
    <p:sldId id="261" r:id="rId10"/>
    <p:sldId id="264"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350" autoAdjust="0"/>
  </p:normalViewPr>
  <p:slideViewPr>
    <p:cSldViewPr>
      <p:cViewPr varScale="1">
        <p:scale>
          <a:sx n="64" d="100"/>
          <a:sy n="64" d="100"/>
        </p:scale>
        <p:origin x="156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637F95E-CD0E-4BCD-815E-174DD024A835}" type="datetimeFigureOut">
              <a:rPr lang="en-US" smtClean="0"/>
              <a:pPr/>
              <a:t>4/13/2021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7FBDF8D-18E1-4A00-AEE8-EFD32660994E}"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87FBDF8D-18E1-4A00-AEE8-EFD32660994E}" type="slidenum">
              <a:rPr lang="en-IN" smtClean="0"/>
              <a:pPr/>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Introduction </a:t>
            </a:r>
            <a:endParaRPr lang="en-IN" sz="1200" b="1" kern="1200" dirty="0">
              <a:solidFill>
                <a:schemeClr val="tx1"/>
              </a:solidFill>
              <a:latin typeface="+mn-lt"/>
              <a:ea typeface="+mn-ea"/>
              <a:cs typeface="+mn-cs"/>
            </a:endParaRPr>
          </a:p>
          <a:p>
            <a:r>
              <a:rPr lang="en-GB" sz="1200" kern="1200" dirty="0">
                <a:solidFill>
                  <a:schemeClr val="tx1"/>
                </a:solidFill>
                <a:latin typeface="+mn-lt"/>
                <a:ea typeface="+mn-ea"/>
                <a:cs typeface="+mn-cs"/>
              </a:rPr>
              <a:t>Prior to starting the job-hunt procedure, it is important for fresh applicant and job aspirants to critically analyse their habits, employability skills, behaviours, personal needs and demands, and accurately identify the threats, strengths, weaknesses and opportunities available to them.  The entire self-analysis protocol has to be impartial and unbiased where the aspirants will have to come to conclusions with valid proofs and not hearsay (renovo.uk, 2021). This study will cover my self-analysis, job-role analysis, and discuss the steps that can be taken by me to meet the requisite criterion for becoming an HR Manager in future.</a:t>
            </a:r>
            <a:r>
              <a:rPr lang="en-GB" sz="1200" b="1" kern="1200" dirty="0">
                <a:solidFill>
                  <a:schemeClr val="tx1"/>
                </a:solidFill>
                <a:latin typeface="+mn-lt"/>
                <a:ea typeface="+mn-ea"/>
                <a:cs typeface="+mn-cs"/>
              </a:rPr>
              <a:t> </a:t>
            </a:r>
            <a:br>
              <a:rPr lang="en-GB" sz="1200" kern="1200" dirty="0">
                <a:solidFill>
                  <a:schemeClr val="tx1"/>
                </a:solidFill>
                <a:latin typeface="+mn-lt"/>
                <a:ea typeface="+mn-ea"/>
                <a:cs typeface="+mn-cs"/>
              </a:rPr>
            </a:br>
            <a:endParaRPr lang="en-IN" dirty="0"/>
          </a:p>
        </p:txBody>
      </p:sp>
      <p:sp>
        <p:nvSpPr>
          <p:cNvPr id="4" name="Slide Number Placeholder 3"/>
          <p:cNvSpPr>
            <a:spLocks noGrp="1"/>
          </p:cNvSpPr>
          <p:nvPr>
            <p:ph type="sldNum" sz="quarter" idx="10"/>
          </p:nvPr>
        </p:nvSpPr>
        <p:spPr/>
        <p:txBody>
          <a:bodyPr/>
          <a:lstStyle/>
          <a:p>
            <a:fld id="{87FBDF8D-18E1-4A00-AEE8-EFD32660994E}" type="slidenum">
              <a:rPr lang="en-IN" smtClean="0"/>
              <a:pPr/>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1" kern="1200" dirty="0">
                <a:solidFill>
                  <a:schemeClr val="tx1"/>
                </a:solidFill>
                <a:latin typeface="+mn-lt"/>
                <a:ea typeface="+mn-ea"/>
                <a:cs typeface="+mn-cs"/>
              </a:rPr>
              <a:t>Self-Analysis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 will have to impartially identify the strengths and weaknesses while analysing threats and opportunities that are presented to me. This can be done by performing a </a:t>
            </a:r>
            <a:r>
              <a:rPr lang="en-GB" sz="1200" b="1" i="1" kern="1200" dirty="0">
                <a:solidFill>
                  <a:schemeClr val="tx1"/>
                </a:solidFill>
                <a:latin typeface="+mn-lt"/>
                <a:ea typeface="+mn-ea"/>
                <a:cs typeface="+mn-cs"/>
              </a:rPr>
              <a:t>SWOT Analysis</a:t>
            </a:r>
            <a:r>
              <a:rPr lang="en-GB" sz="1200" kern="1200" dirty="0">
                <a:solidFill>
                  <a:schemeClr val="tx1"/>
                </a:solidFill>
                <a:latin typeface="+mn-lt"/>
                <a:ea typeface="+mn-ea"/>
                <a:cs typeface="+mn-cs"/>
              </a:rPr>
              <a:t> of mine. I can also utilise various Psychometric Tests to ease out the confusions and dilemma by applications of various well-established theories and models.  Analysing my skills will enable me to identify what I want to be and then help me to plan out what I need to do in order to achieve my career aspirations.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SWOT Analysis</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Strengths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Academic Prowess. </a:t>
            </a:r>
            <a:r>
              <a:rPr lang="en-GB" sz="1200" kern="1200" dirty="0">
                <a:solidFill>
                  <a:schemeClr val="tx1"/>
                </a:solidFill>
                <a:latin typeface="+mn-lt"/>
                <a:ea typeface="+mn-ea"/>
                <a:cs typeface="+mn-cs"/>
              </a:rPr>
              <a:t>The job aspirants must be well versed in their subject literature, including and not limited to different models, theories and frameworks of implementation, monitoring and strategic planning. I have a bachelor's degree in Human Resource Management which enables me to have a good grasp on different motivational theories that would help me to identify different motivational tools and use them efficiently to motivate the workforce and improve its productivity. </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Job Experience. </a:t>
            </a:r>
            <a:r>
              <a:rPr lang="en-GB" sz="1200" kern="1200" dirty="0">
                <a:solidFill>
                  <a:schemeClr val="tx1"/>
                </a:solidFill>
                <a:latin typeface="+mn-lt"/>
                <a:ea typeface="+mn-ea"/>
                <a:cs typeface="+mn-cs"/>
              </a:rPr>
              <a:t>I have worked in an SME on a part-time basis as HR personnel who provided me opportunities to first-hand learn about different HRM practices. Consequently, I have a good idea of the expectations that the company has from HR Managers and I can act accordingly.</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Communication Skills.</a:t>
            </a:r>
            <a:r>
              <a:rPr lang="en-GB" sz="1200" kern="1200" dirty="0">
                <a:solidFill>
                  <a:schemeClr val="tx1"/>
                </a:solidFill>
                <a:latin typeface="+mn-lt"/>
                <a:ea typeface="+mn-ea"/>
                <a:cs typeface="+mn-cs"/>
              </a:rPr>
              <a:t> Communication skills are required in all business functions. I have good communications skills as I was a part of school as well as college debate teams and have done a good share of public speaking. Having good communication skills have enabled me to speak clearly with all and consequently, chances of miscommunication are low.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Weaknesses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Organisation Skills. </a:t>
            </a:r>
            <a:r>
              <a:rPr lang="en-GB" sz="1200" kern="1200" dirty="0">
                <a:solidFill>
                  <a:schemeClr val="tx1"/>
                </a:solidFill>
                <a:latin typeface="+mn-lt"/>
                <a:ea typeface="+mn-ea"/>
                <a:cs typeface="+mn-cs"/>
              </a:rPr>
              <a:t>I have no previous experience of organising events, as a result of which I have poor organisations skills. HR personnel regularly organises different events with the aim of improving the motivation and skill supply of the workforce, therefore I need to work on my organising skill.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Tech Savvy. </a:t>
            </a:r>
            <a:r>
              <a:rPr lang="en-GB" sz="1200" kern="1200" dirty="0">
                <a:solidFill>
                  <a:schemeClr val="tx1"/>
                </a:solidFill>
                <a:latin typeface="+mn-lt"/>
                <a:ea typeface="+mn-ea"/>
                <a:cs typeface="+mn-cs"/>
              </a:rPr>
              <a:t>I am not from a technical background and consequently, I am not proficient in designing software such as Adobe Photoshop and Adobe Illustrator. Designing and Poster-making is one of the regular tasks of HR personnel and therefore I need to take a professional course on Online Designing. </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Time-management. </a:t>
            </a:r>
            <a:r>
              <a:rPr lang="en-GB" sz="1200" kern="1200" dirty="0">
                <a:solidFill>
                  <a:schemeClr val="tx1"/>
                </a:solidFill>
                <a:latin typeface="+mn-lt"/>
                <a:ea typeface="+mn-ea"/>
                <a:cs typeface="+mn-cs"/>
              </a:rPr>
              <a:t>Sometimes I find it hard to multitask and consequently fall behind the deadlines. Not sticking to deadlines has cost me my grades in several instances. Although I have improved my time management skills, I still have scopes of improvement.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Opportunities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Internship. </a:t>
            </a:r>
            <a:r>
              <a:rPr lang="en-GB" sz="1200" kern="1200" dirty="0">
                <a:solidFill>
                  <a:schemeClr val="tx1"/>
                </a:solidFill>
                <a:latin typeface="+mn-lt"/>
                <a:ea typeface="+mn-ea"/>
                <a:cs typeface="+mn-cs"/>
              </a:rPr>
              <a:t>I can make proper utilisation of the free time I have while studying in college and take up an internship at one of the companies near my college campus. This would help me improve my time-management skills and at the same time, I will be able to gather more work experience. I will be able to hone up my practical skills in managing employees which will give me a competitive advantage over other fresh candidates. </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Networking Skills. </a:t>
            </a:r>
            <a:r>
              <a:rPr lang="en-GB" sz="1200" kern="1200" dirty="0">
                <a:solidFill>
                  <a:schemeClr val="tx1"/>
                </a:solidFill>
                <a:latin typeface="+mn-lt"/>
                <a:ea typeface="+mn-ea"/>
                <a:cs typeface="+mn-cs"/>
              </a:rPr>
              <a:t>I can take advantage of my communication skills and socialise with people of similar interests such as HR aspirants, HR personnel and HR managers to improve my knowledge about HR Practices. I can also improve my networking skills by communicating and socialising with people from different sectors and different backgrounds. Networking is crucial for cultural awareness and cultivating multi-perceptive opinions. </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Leadership Skills. </a:t>
            </a:r>
            <a:r>
              <a:rPr lang="en-GB" sz="1200" kern="1200" dirty="0">
                <a:solidFill>
                  <a:schemeClr val="tx1"/>
                </a:solidFill>
                <a:latin typeface="+mn-lt"/>
                <a:ea typeface="+mn-ea"/>
                <a:cs typeface="+mn-cs"/>
              </a:rPr>
              <a:t> By attending different leadership workshops and applying different leadership theories, I can improve my leadership skills by finding the most suitable leadership approach that goes along with my personality. I will have to lead by example and first implement whatever change I want to see in others firstly on myself.  Convincing Power is also something I will need to work on to support my leadership skills and become an efficient leader.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Threats</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Failure to follow deadlines. </a:t>
            </a:r>
            <a:r>
              <a:rPr lang="en-GB" sz="1200" kern="1200" dirty="0">
                <a:solidFill>
                  <a:schemeClr val="tx1"/>
                </a:solidFill>
                <a:latin typeface="+mn-lt"/>
                <a:ea typeface="+mn-ea"/>
                <a:cs typeface="+mn-cs"/>
              </a:rPr>
              <a:t>If I am unable to handle multiple tasks simultaneously then I will miss out on different responsibilities that would disastrous for me and bad for the company.</a:t>
            </a:r>
            <a:endParaRPr lang="en-IN"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Not able to operate complex software. </a:t>
            </a:r>
            <a:r>
              <a:rPr lang="en-GB" sz="1200" kern="1200" dirty="0">
                <a:solidFill>
                  <a:schemeClr val="tx1"/>
                </a:solidFill>
                <a:latin typeface="+mn-lt"/>
                <a:ea typeface="+mn-ea"/>
                <a:cs typeface="+mn-cs"/>
              </a:rPr>
              <a:t>If I do not learn to operate HRIS software and do graphic designing then my productivity and efficiency would not be on par with the changing times. The entire company would be facing problems</a:t>
            </a:r>
            <a:r>
              <a:rPr lang="en-GB" sz="1200" b="1" kern="1200" dirty="0">
                <a:solidFill>
                  <a:schemeClr val="tx1"/>
                </a:solidFill>
                <a:latin typeface="+mn-lt"/>
                <a:ea typeface="+mn-ea"/>
                <a:cs typeface="+mn-cs"/>
              </a:rPr>
              <a:t> </a:t>
            </a:r>
            <a:r>
              <a:rPr lang="en-GB" sz="1200" kern="1200" dirty="0">
                <a:solidFill>
                  <a:schemeClr val="tx1"/>
                </a:solidFill>
                <a:latin typeface="+mn-lt"/>
                <a:ea typeface="+mn-ea"/>
                <a:cs typeface="+mn-cs"/>
              </a:rPr>
              <a:t>due to slow, inefficient HRM practices. </a:t>
            </a:r>
            <a:endParaRPr lang="en-IN" sz="1200" kern="1200" dirty="0">
              <a:solidFill>
                <a:schemeClr val="tx1"/>
              </a:solidFill>
              <a:latin typeface="+mn-lt"/>
              <a:ea typeface="+mn-ea"/>
              <a:cs typeface="+mn-cs"/>
            </a:endParaRPr>
          </a:p>
          <a:p>
            <a:br>
              <a:rPr lang="en-GB" sz="1200" kern="1200" dirty="0">
                <a:solidFill>
                  <a:schemeClr val="tx1"/>
                </a:solidFill>
                <a:latin typeface="+mn-lt"/>
                <a:ea typeface="+mn-ea"/>
                <a:cs typeface="+mn-cs"/>
              </a:rPr>
            </a:br>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7FBDF8D-18E1-4A00-AEE8-EFD32660994E}" type="slidenum">
              <a:rPr lang="en-IN" smtClean="0"/>
              <a:pPr/>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Job-analysis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Skills can be categories into 4 types; they are Adaptive Skills, Academic Skills, Transferable Skills and job-related skills. Skills that help in developing interpersonal interactions such as communication skills are called Adaptive skills. Skills that improve theoretical knowledge and can be acquired by educational programmes, reading books and attaining degrees are called Academic skills.  Skills that are not job-specific and are applicable in all sectors such as Time Management are called transferable skills. Skills that are job-specific and only valuable in specific sectors are called Job-related skills. For example, recruitment and selection skills to hire the most suitable candidate require a lot of practice and it can be acquired only by experience (from the lecturer’s slides).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7FBDF8D-18E1-4A00-AEE8-EFD32660994E}" type="slidenum">
              <a:rPr lang="en-IN" smtClean="0"/>
              <a:pPr/>
              <a:t>5</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dirty="0">
                <a:solidFill>
                  <a:schemeClr val="tx1"/>
                </a:solidFill>
                <a:latin typeface="+mn-lt"/>
                <a:ea typeface="+mn-ea"/>
                <a:cs typeface="+mn-cs"/>
              </a:rPr>
              <a:t>Requisite Employability Skills in a Human Resource Manager are:</a:t>
            </a:r>
            <a:endParaRPr lang="en-IN" sz="1200" kern="1200" dirty="0">
              <a:solidFill>
                <a:schemeClr val="tx1"/>
              </a:solidFill>
              <a:latin typeface="+mn-lt"/>
              <a:ea typeface="+mn-ea"/>
              <a:cs typeface="+mn-cs"/>
            </a:endParaRPr>
          </a:p>
          <a:p>
            <a:pPr lvl="0"/>
            <a:r>
              <a:rPr lang="en-GB" sz="1200" b="1" i="1" kern="1200" dirty="0">
                <a:solidFill>
                  <a:schemeClr val="tx1"/>
                </a:solidFill>
                <a:latin typeface="+mn-lt"/>
                <a:ea typeface="+mn-ea"/>
                <a:cs typeface="+mn-cs"/>
              </a:rPr>
              <a:t>Excellent Communication Skills. </a:t>
            </a:r>
            <a:r>
              <a:rPr lang="en-GB" sz="1200" kern="1200" dirty="0">
                <a:solidFill>
                  <a:schemeClr val="tx1"/>
                </a:solidFill>
                <a:latin typeface="+mn-lt"/>
                <a:ea typeface="+mn-ea"/>
                <a:cs typeface="+mn-cs"/>
              </a:rPr>
              <a:t>Communication skills build up interpersonal relationships. </a:t>
            </a:r>
            <a:endParaRPr lang="en-IN" sz="1200" kern="1200" dirty="0">
              <a:solidFill>
                <a:schemeClr val="tx1"/>
              </a:solidFill>
              <a:latin typeface="+mn-lt"/>
              <a:ea typeface="+mn-ea"/>
              <a:cs typeface="+mn-cs"/>
            </a:endParaRPr>
          </a:p>
          <a:p>
            <a:pPr lvl="0"/>
            <a:r>
              <a:rPr lang="en-GB" sz="1200" b="1" i="1" kern="1200" dirty="0">
                <a:solidFill>
                  <a:schemeClr val="tx1"/>
                </a:solidFill>
                <a:latin typeface="+mn-lt"/>
                <a:ea typeface="+mn-ea"/>
                <a:cs typeface="+mn-cs"/>
              </a:rPr>
              <a:t>HRIS Knowledge. </a:t>
            </a:r>
            <a:r>
              <a:rPr lang="en-GB" sz="1200" kern="1200" dirty="0">
                <a:solidFill>
                  <a:schemeClr val="tx1"/>
                </a:solidFill>
                <a:latin typeface="+mn-lt"/>
                <a:ea typeface="+mn-ea"/>
                <a:cs typeface="+mn-cs"/>
              </a:rPr>
              <a:t>Human Resource Information System helps to efficiently collect and store Human Resource data and information which can be later analysed to take efficient HRM decisions (</a:t>
            </a:r>
            <a:r>
              <a:rPr lang="en-GB" sz="1200" kern="1200" dirty="0" err="1">
                <a:solidFill>
                  <a:schemeClr val="tx1"/>
                </a:solidFill>
                <a:latin typeface="+mn-lt"/>
                <a:ea typeface="+mn-ea"/>
                <a:cs typeface="+mn-cs"/>
              </a:rPr>
              <a:t>Masum</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2018).</a:t>
            </a:r>
            <a:endParaRPr lang="en-IN" sz="1200" kern="1200" dirty="0">
              <a:solidFill>
                <a:schemeClr val="tx1"/>
              </a:solidFill>
              <a:latin typeface="+mn-lt"/>
              <a:ea typeface="+mn-ea"/>
              <a:cs typeface="+mn-cs"/>
            </a:endParaRPr>
          </a:p>
          <a:p>
            <a:pPr lvl="0"/>
            <a:r>
              <a:rPr lang="en-GB" sz="1200" b="1" i="1" kern="1200" dirty="0">
                <a:solidFill>
                  <a:schemeClr val="tx1"/>
                </a:solidFill>
                <a:latin typeface="+mn-lt"/>
                <a:ea typeface="+mn-ea"/>
                <a:cs typeface="+mn-cs"/>
              </a:rPr>
              <a:t>Recruitment and Selection Skill. </a:t>
            </a:r>
            <a:r>
              <a:rPr lang="en-GB" sz="1200" kern="1200" dirty="0">
                <a:solidFill>
                  <a:schemeClr val="tx1"/>
                </a:solidFill>
                <a:latin typeface="+mn-lt"/>
                <a:ea typeface="+mn-ea"/>
                <a:cs typeface="+mn-cs"/>
              </a:rPr>
              <a:t>HR Managers have to have reliable and impartial intuitions about hiring the most suitable candidates. </a:t>
            </a:r>
            <a:endParaRPr lang="en-IN" sz="1200" kern="1200" dirty="0">
              <a:solidFill>
                <a:schemeClr val="tx1"/>
              </a:solidFill>
              <a:latin typeface="+mn-lt"/>
              <a:ea typeface="+mn-ea"/>
              <a:cs typeface="+mn-cs"/>
            </a:endParaRPr>
          </a:p>
          <a:p>
            <a:pPr lvl="0"/>
            <a:r>
              <a:rPr lang="en-GB" sz="1200" b="1" i="1" kern="1200" dirty="0" err="1">
                <a:solidFill>
                  <a:schemeClr val="tx1"/>
                </a:solidFill>
                <a:latin typeface="+mn-lt"/>
                <a:ea typeface="+mn-ea"/>
                <a:cs typeface="+mn-cs"/>
              </a:rPr>
              <a:t>Proactivity</a:t>
            </a:r>
            <a:r>
              <a:rPr lang="en-GB" sz="1200" b="1" i="1" kern="1200" dirty="0">
                <a:solidFill>
                  <a:schemeClr val="tx1"/>
                </a:solidFill>
                <a:latin typeface="+mn-lt"/>
                <a:ea typeface="+mn-ea"/>
                <a:cs typeface="+mn-cs"/>
              </a:rPr>
              <a:t>.</a:t>
            </a:r>
            <a:r>
              <a:rPr lang="en-GB" sz="1200" kern="1200" dirty="0">
                <a:solidFill>
                  <a:schemeClr val="tx1"/>
                </a:solidFill>
                <a:latin typeface="+mn-lt"/>
                <a:ea typeface="+mn-ea"/>
                <a:cs typeface="+mn-cs"/>
              </a:rPr>
              <a:t> Proactive measures protect the company from any potential disputes and lawsuits. Proactive HR Management Practices can also train the workforce to take proactive decisions (Lee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2019).</a:t>
            </a:r>
            <a:endParaRPr lang="en-IN" sz="1200" kern="1200" dirty="0">
              <a:solidFill>
                <a:schemeClr val="tx1"/>
              </a:solidFill>
              <a:latin typeface="+mn-lt"/>
              <a:ea typeface="+mn-ea"/>
              <a:cs typeface="+mn-cs"/>
            </a:endParaRPr>
          </a:p>
          <a:p>
            <a:pPr lvl="0"/>
            <a:r>
              <a:rPr lang="en-GB" sz="1200" b="1" i="1" kern="1200" dirty="0">
                <a:solidFill>
                  <a:schemeClr val="tx1"/>
                </a:solidFill>
                <a:latin typeface="+mn-lt"/>
                <a:ea typeface="+mn-ea"/>
                <a:cs typeface="+mn-cs"/>
              </a:rPr>
              <a:t>Administrative Experts. </a:t>
            </a:r>
            <a:r>
              <a:rPr lang="en-GB" sz="1200" kern="1200" dirty="0">
                <a:solidFill>
                  <a:schemeClr val="tx1"/>
                </a:solidFill>
                <a:latin typeface="+mn-lt"/>
                <a:ea typeface="+mn-ea"/>
                <a:cs typeface="+mn-cs"/>
              </a:rPr>
              <a:t>HR Managers administrate the workforce and ensure law compliance in them.  </a:t>
            </a:r>
            <a:r>
              <a:rPr lang="en-GB" sz="1200" b="1" i="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pPr lvl="0"/>
            <a:r>
              <a:rPr lang="en-GB" sz="1200" b="1" i="1" kern="1200" dirty="0">
                <a:solidFill>
                  <a:schemeClr val="tx1"/>
                </a:solidFill>
                <a:latin typeface="+mn-lt"/>
                <a:ea typeface="+mn-ea"/>
                <a:cs typeface="+mn-cs"/>
              </a:rPr>
              <a:t>Coaching.</a:t>
            </a:r>
            <a:r>
              <a:rPr lang="en-GB" sz="1200" kern="1200" dirty="0">
                <a:solidFill>
                  <a:schemeClr val="tx1"/>
                </a:solidFill>
                <a:latin typeface="+mn-lt"/>
                <a:ea typeface="+mn-ea"/>
                <a:cs typeface="+mn-cs"/>
              </a:rPr>
              <a:t>HR Managers must impart coaching and training to employees so that they can increase productivity. One-to-one coaching employees who are facing problems can help the HR Managers to emphasise with the employees and then come up with ideas to mitigate the problem and restore productivity (Jones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2016).</a:t>
            </a:r>
            <a:endParaRPr lang="en-IN" sz="1200" kern="1200" dirty="0">
              <a:solidFill>
                <a:schemeClr val="tx1"/>
              </a:solidFill>
              <a:latin typeface="+mn-lt"/>
              <a:ea typeface="+mn-ea"/>
              <a:cs typeface="+mn-cs"/>
            </a:endParaRPr>
          </a:p>
          <a:p>
            <a:pPr lvl="0"/>
            <a:r>
              <a:rPr lang="en-GB" sz="1200" b="1" i="1" kern="1200" dirty="0">
                <a:solidFill>
                  <a:schemeClr val="tx1"/>
                </a:solidFill>
                <a:latin typeface="+mn-lt"/>
                <a:ea typeface="+mn-ea"/>
                <a:cs typeface="+mn-cs"/>
              </a:rPr>
              <a:t>Intercultural Sensitivity. </a:t>
            </a:r>
            <a:r>
              <a:rPr lang="en-GB" sz="1200" kern="1200" dirty="0">
                <a:solidFill>
                  <a:schemeClr val="tx1"/>
                </a:solidFill>
                <a:latin typeface="+mn-lt"/>
                <a:ea typeface="+mn-ea"/>
                <a:cs typeface="+mn-cs"/>
              </a:rPr>
              <a:t>Cultural Awareness Skill ensures that employees from diverse background are not discriminated against and avoid any misunderstanding in the workforce. </a:t>
            </a:r>
            <a:endParaRPr lang="en-IN" sz="1200" kern="1200" dirty="0">
              <a:solidFill>
                <a:schemeClr val="tx1"/>
              </a:solidFill>
              <a:latin typeface="+mn-lt"/>
              <a:ea typeface="+mn-ea"/>
              <a:cs typeface="+mn-cs"/>
            </a:endParaRPr>
          </a:p>
          <a:p>
            <a:pPr lvl="0"/>
            <a:r>
              <a:rPr lang="en-GB" sz="1200" b="1" i="1" kern="1200" dirty="0">
                <a:solidFill>
                  <a:schemeClr val="tx1"/>
                </a:solidFill>
                <a:latin typeface="+mn-lt"/>
                <a:ea typeface="+mn-ea"/>
                <a:cs typeface="+mn-cs"/>
              </a:rPr>
              <a:t>Excellent Analytical Driven. </a:t>
            </a:r>
            <a:r>
              <a:rPr lang="en-GB" sz="1200" kern="1200" dirty="0">
                <a:solidFill>
                  <a:schemeClr val="tx1"/>
                </a:solidFill>
                <a:latin typeface="+mn-lt"/>
                <a:ea typeface="+mn-ea"/>
                <a:cs typeface="+mn-cs"/>
              </a:rPr>
              <a:t>Analytical thinking enables HR Managers to partake in workforce planning. </a:t>
            </a:r>
            <a:endParaRPr lang="en-IN" sz="1200" kern="1200" dirty="0">
              <a:solidFill>
                <a:schemeClr val="tx1"/>
              </a:solidFill>
              <a:latin typeface="+mn-lt"/>
              <a:ea typeface="+mn-ea"/>
              <a:cs typeface="+mn-cs"/>
            </a:endParaRPr>
          </a:p>
          <a:p>
            <a:pPr lvl="0"/>
            <a:r>
              <a:rPr lang="en-GB" sz="1200" b="1" i="1" kern="1200" dirty="0">
                <a:solidFill>
                  <a:schemeClr val="tx1"/>
                </a:solidFill>
                <a:latin typeface="+mn-lt"/>
                <a:ea typeface="+mn-ea"/>
                <a:cs typeface="+mn-cs"/>
              </a:rPr>
              <a:t>Time Management. </a:t>
            </a:r>
            <a:r>
              <a:rPr lang="en-GB" sz="1200" kern="1200" dirty="0">
                <a:solidFill>
                  <a:schemeClr val="tx1"/>
                </a:solidFill>
                <a:latin typeface="+mn-lt"/>
                <a:ea typeface="+mn-ea"/>
                <a:cs typeface="+mn-cs"/>
              </a:rPr>
              <a:t>Time Management Skill is crucial in HR Managers so that they can efficiently focus on many different aspects of the organisation such as staffing need, law compliance, workplace environment and safety standards in the company (Aeon and </a:t>
            </a:r>
            <a:r>
              <a:rPr lang="en-GB" sz="1200" kern="1200" dirty="0" err="1">
                <a:solidFill>
                  <a:schemeClr val="tx1"/>
                </a:solidFill>
                <a:latin typeface="+mn-lt"/>
                <a:ea typeface="+mn-ea"/>
                <a:cs typeface="+mn-cs"/>
              </a:rPr>
              <a:t>Aguinis</a:t>
            </a:r>
            <a:r>
              <a:rPr lang="en-GB" sz="1200" kern="1200" dirty="0">
                <a:solidFill>
                  <a:schemeClr val="tx1"/>
                </a:solidFill>
                <a:latin typeface="+mn-lt"/>
                <a:ea typeface="+mn-ea"/>
                <a:cs typeface="+mn-cs"/>
              </a:rPr>
              <a:t>, 2017).   </a:t>
            </a:r>
            <a:endParaRPr lang="en-IN" sz="1200" kern="1200" dirty="0">
              <a:solidFill>
                <a:schemeClr val="tx1"/>
              </a:solidFill>
              <a:latin typeface="+mn-lt"/>
              <a:ea typeface="+mn-ea"/>
              <a:cs typeface="+mn-cs"/>
            </a:endParaRPr>
          </a:p>
          <a:p>
            <a:pPr lvl="0"/>
            <a:r>
              <a:rPr lang="en-GB" sz="1200" b="1" i="1" kern="1200" dirty="0">
                <a:solidFill>
                  <a:schemeClr val="tx1"/>
                </a:solidFill>
                <a:latin typeface="+mn-lt"/>
                <a:ea typeface="+mn-ea"/>
                <a:cs typeface="+mn-cs"/>
              </a:rPr>
              <a:t>Organising Skill. </a:t>
            </a:r>
            <a:r>
              <a:rPr lang="en-GB" sz="1200" kern="1200" dirty="0">
                <a:solidFill>
                  <a:schemeClr val="tx1"/>
                </a:solidFill>
                <a:latin typeface="+mn-lt"/>
                <a:ea typeface="+mn-ea"/>
                <a:cs typeface="+mn-cs"/>
              </a:rPr>
              <a:t>Organisation skills enable HR Managers to focus on multi-task and organise different workplace events without ignoring any aspect of the job responsibilities.</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7FBDF8D-18E1-4A00-AEE8-EFD32660994E}" type="slidenum">
              <a:rPr lang="en-IN" smtClean="0"/>
              <a:pPr/>
              <a:t>6</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After conducting self-analysis and job analysis job aspirants must work on the identified shortcomings and work accordingly to improve their skill supply and meet the skill requirements.  This can be done by charting out different short-term goals and long-term goals and formulating a personal development plan to achieve them (medium.com, 2019).</a:t>
            </a:r>
            <a:endParaRPr lang="en-IN"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Short-term Goals and Long-term Goals </a:t>
            </a:r>
            <a:endParaRPr lang="en-IN"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Short-term</a:t>
            </a:r>
            <a:r>
              <a:rPr lang="en-GB" sz="1200" kern="1200" dirty="0">
                <a:solidFill>
                  <a:schemeClr val="tx1"/>
                </a:solidFill>
                <a:latin typeface="+mn-lt"/>
                <a:ea typeface="+mn-ea"/>
                <a:cs typeface="+mn-cs"/>
              </a:rPr>
              <a:t> </a:t>
            </a:r>
            <a:r>
              <a:rPr lang="en-GB" sz="1200" b="1" i="1" kern="1200" dirty="0">
                <a:solidFill>
                  <a:schemeClr val="tx1"/>
                </a:solidFill>
                <a:latin typeface="+mn-lt"/>
                <a:ea typeface="+mn-ea"/>
                <a:cs typeface="+mn-cs"/>
              </a:rPr>
              <a:t>goals </a:t>
            </a:r>
            <a:r>
              <a:rPr lang="en-GB" sz="1200" kern="1200" dirty="0">
                <a:solidFill>
                  <a:schemeClr val="tx1"/>
                </a:solidFill>
                <a:latin typeface="+mn-lt"/>
                <a:ea typeface="+mn-ea"/>
                <a:cs typeface="+mn-cs"/>
              </a:rPr>
              <a:t>are targets that can be attained within six months. It takes less time to achieve them, and the implications are observed immediately, </a:t>
            </a:r>
            <a:r>
              <a:rPr lang="en-GB" sz="1200" b="1" i="1" kern="1200" dirty="0">
                <a:solidFill>
                  <a:schemeClr val="tx1"/>
                </a:solidFill>
                <a:latin typeface="+mn-lt"/>
                <a:ea typeface="+mn-ea"/>
                <a:cs typeface="+mn-cs"/>
              </a:rPr>
              <a:t>mid-term goals</a:t>
            </a:r>
            <a:r>
              <a:rPr lang="en-GB" sz="1200" kern="1200" dirty="0">
                <a:solidFill>
                  <a:schemeClr val="tx1"/>
                </a:solidFill>
                <a:latin typeface="+mn-lt"/>
                <a:ea typeface="+mn-ea"/>
                <a:cs typeface="+mn-cs"/>
              </a:rPr>
              <a:t> take 6-12 months to attain. On the other hand, </a:t>
            </a:r>
            <a:r>
              <a:rPr lang="en-GB" sz="1200" b="1" i="1" kern="1200" dirty="0">
                <a:solidFill>
                  <a:schemeClr val="tx1"/>
                </a:solidFill>
                <a:latin typeface="+mn-lt"/>
                <a:ea typeface="+mn-ea"/>
                <a:cs typeface="+mn-cs"/>
              </a:rPr>
              <a:t>long-term goals </a:t>
            </a:r>
            <a:r>
              <a:rPr lang="en-GB" sz="1200" kern="1200" dirty="0">
                <a:solidFill>
                  <a:schemeClr val="tx1"/>
                </a:solidFill>
                <a:latin typeface="+mn-lt"/>
                <a:ea typeface="+mn-ea"/>
                <a:cs typeface="+mn-cs"/>
              </a:rPr>
              <a:t>take over 2-3 years to attain and requires regular contributions to meet them. In most cases, attainment of long-term goals requires chronologically establishing several short-term goals.</a:t>
            </a:r>
            <a:endParaRPr lang="en-IN"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Personal Development Plan</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Personal Development Plan helps individuals to take charge of their development progress by making the learning process proactive and reactive. Starting a PDP would enable me to curate and prioritise different goals as per the immediate needs as well as the long-term ambitions (</a:t>
            </a:r>
            <a:r>
              <a:rPr lang="en-GB" sz="1200" kern="1200" dirty="0" err="1">
                <a:solidFill>
                  <a:schemeClr val="tx1"/>
                </a:solidFill>
                <a:latin typeface="+mn-lt"/>
                <a:ea typeface="+mn-ea"/>
                <a:cs typeface="+mn-cs"/>
              </a:rPr>
              <a:t>Rimmer</a:t>
            </a:r>
            <a:r>
              <a:rPr lang="en-GB" sz="1200" kern="1200" dirty="0">
                <a:solidFill>
                  <a:schemeClr val="tx1"/>
                </a:solidFill>
                <a:latin typeface="+mn-lt"/>
                <a:ea typeface="+mn-ea"/>
                <a:cs typeface="+mn-cs"/>
              </a:rPr>
              <a:t>, 2018). PDP will enable me to identify key aspects of learning, acquire new skills and develop existing skills that would help me become an efficient HR Manager. Creating a PDP involves defining what I need to do, defining when and how I will do it, mention and how I will check my progress at regular intervals (from the lecturer’s PDF).</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7FBDF8D-18E1-4A00-AEE8-EFD32660994E}" type="slidenum">
              <a:rPr lang="en-IN" smtClean="0"/>
              <a:pPr/>
              <a:t>7</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Short-Term Time Frame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Mid-Term Time Frame</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Long-Term Time Frame</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1 - My Goals</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My short term goals are to become knowledgeable in the fields of online designing and HRIS software operating. These would help me to achieve my final goal of becoming an HR manager as these skills are required to become efficient in the HRM field.</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My mid-term goal is to improve my organisation skills which will help me conduct different learning and development sessions for the workforce. I will also be able to take initiatives in hosting cultural events and other educational sessions for the employees as HR Manager in future.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My long term goal is to master the art of time management. Time management will enable me to multi-task several important tasks and maintain flexible prioritising ability when I become an HR manager in future.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2 - Skills and Knowledge to be Learned</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For the above-mentioned skills, I will also have to develop my computer basics and arrange sufficient funds to take up online courses that generally last for 6 months. I will freelance with different companies that deal with graphic designing in order to enhance my skills with actual practice.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In order to improve my organisational skill, I want to intern as an HR personnel in one of the local businesses near my college campus and learn from experience.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 plan to keep a detailed journal and maintain a to-do list every day for 3 years. I also will have to leave sufficient space for improvisation as per the needs while ensuring that I do not miss out on any deadline in doing so.</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3 - Next Steps</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I'll take one of the many online courses that are available on the internet for learning basics and advanced techniques and skills of graphic designing. I will also look up and invest online in a  software proficiency course. I will join 6 months-long courses and simultaneously freelance with different companies associated with graphic designing for practice whatever I learn from the courses.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 am going to intern at one of the local businesses near my college campus on a part-time basis while pursuing my degree. This would help me get exposure to the practical application of different HRM practices I learnt in college. I will learn to organise different programmes and events on behalf of the company which would improve my organisation skills.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 am going to improve my time management skills by regularly maintaining a to-do list and allocating time for each task assigned. I plan to make the to-do list flexible and be accommodating to unforeseen developments in the day and consequently improve my prioritising ability as well. I plan to adhere to the to-do list and keep a detailed journal to understand my shortcomings and improve them the next day.</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4 –   Resources</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 will require sufficient funds to join and free time to regularly attend the above-mentioned online classes. Freelancing will also require free time and professionalism.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 will need free time o to be able to balance my college life and my professional life. I will have to plan the working hours in such a way that they don't interfere with my classes.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Implementation of this long-term plan will not require any such resources except a notebook, a pen and dedication to follow through with the plan.</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5 - Time Schedule</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My time schedule would be attending the regular classes for 1 hour preferably from 7 to 8 in the morning. I will dedicate 2 hours to studying whatever I learn and continue with the rest of my day. At night I will freelance with different companies to apply whatever I learn and dedicate 2 hours for freelancing purposes every alternative day.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 will be working on weekends for 6 hours and in peak seasons I will be working on alternative days in night shifts. I plan to work for 1 year to improve my organisational skills by learning and practising.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My time schedule would be to prepare the to-do list for the next day at night and update it as per the recent developments. This is going to be a long-term goal spanning 3 years with a self-analysing period to a week to check my progress every 3 months and identify new ways to become more efficient.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When will I start?</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 will start from the next day of finishing my current semester.</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 will start from the month of August 2021</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 will start from the month of August 2021.</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When do I expect to finish?</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6 months from the day of starting, I hope to accomplish my short term goal by the time I finish my next semester.</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 plan to achieve my mid-term goal by August 2022.</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I plan to realise my goal by August 2024.</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6 - Completion</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When have I completed each step?</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Date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Date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Date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Date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Date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Date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Date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Date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Date</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7FBDF8D-18E1-4A00-AEE8-EFD32660994E}" type="slidenum">
              <a:rPr lang="en-IN" smtClean="0"/>
              <a:pPr/>
              <a:t>8</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1200" kern="1200" dirty="0">
                <a:solidFill>
                  <a:schemeClr val="tx1"/>
                </a:solidFill>
                <a:latin typeface="+mn-lt"/>
                <a:ea typeface="+mn-ea"/>
                <a:cs typeface="+mn-cs"/>
              </a:rPr>
              <a:t> </a:t>
            </a:r>
            <a:r>
              <a:rPr lang="en-GB" sz="1200" b="1" kern="1200" dirty="0">
                <a:solidFill>
                  <a:schemeClr val="tx1"/>
                </a:solidFill>
                <a:latin typeface="+mn-lt"/>
                <a:ea typeface="+mn-ea"/>
                <a:cs typeface="+mn-cs"/>
              </a:rPr>
              <a:t>Conclusion </a:t>
            </a:r>
            <a:endParaRPr lang="en-IN" sz="1200" b="1" kern="1200" dirty="0">
              <a:solidFill>
                <a:schemeClr val="tx1"/>
              </a:solidFill>
              <a:latin typeface="+mn-lt"/>
              <a:ea typeface="+mn-ea"/>
              <a:cs typeface="+mn-cs"/>
            </a:endParaRPr>
          </a:p>
          <a:p>
            <a:r>
              <a:rPr lang="en-GB" sz="1200" kern="1200" dirty="0">
                <a:solidFill>
                  <a:schemeClr val="tx1"/>
                </a:solidFill>
                <a:latin typeface="+mn-lt"/>
                <a:ea typeface="+mn-ea"/>
                <a:cs typeface="+mn-cs"/>
              </a:rPr>
              <a:t>Self-analysis has been found to be crucial for the proper identification of the strengths and weakness of an individual. Accurate analysis of strength can benefit the individual to sort the different advantages and scopes that the person has to import performance and predictability of the person. Moreover, weakness analysis enables the individual to proactively identify the different threats that he person can face if the weaknesses are not mitigated soon.  </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Job analysis has helped to identify the requisite skills that are required to excel in that job position and job aspirants can prepare themselves accordingly. This helps the job aspirants to identify the gap in expectations and supply of employability skills and then the candidates can chart up personalised personal development plans (PDP). Personal Development Plans have helped me to closely monitor my progress in achieving personal and professional goals as per my career aspiration of becoming an HR Manager.</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7FBDF8D-18E1-4A00-AEE8-EFD32660994E}" type="slidenum">
              <a:rPr lang="en-IN" smtClean="0"/>
              <a:pPr/>
              <a:t>9</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1" kern="1200" dirty="0">
                <a:solidFill>
                  <a:schemeClr val="tx1"/>
                </a:solidFill>
                <a:latin typeface="+mn-lt"/>
                <a:ea typeface="+mn-ea"/>
                <a:cs typeface="+mn-cs"/>
              </a:rPr>
              <a:t>Reference List</a:t>
            </a:r>
            <a:endParaRPr lang="en-IN" sz="1200" b="1" kern="1200" dirty="0">
              <a:solidFill>
                <a:schemeClr val="tx1"/>
              </a:solidFill>
              <a:latin typeface="+mn-lt"/>
              <a:ea typeface="+mn-ea"/>
              <a:cs typeface="+mn-cs"/>
            </a:endParaRPr>
          </a:p>
          <a:p>
            <a:r>
              <a:rPr lang="en-GB" sz="1200" kern="1200" dirty="0">
                <a:solidFill>
                  <a:schemeClr val="tx1"/>
                </a:solidFill>
                <a:latin typeface="+mn-lt"/>
                <a:ea typeface="+mn-ea"/>
                <a:cs typeface="+mn-cs"/>
              </a:rPr>
              <a:t>renovo.uk.com 2021 </a:t>
            </a:r>
            <a:r>
              <a:rPr lang="en-GB" sz="1200" i="1" kern="1200" dirty="0">
                <a:solidFill>
                  <a:schemeClr val="tx1"/>
                </a:solidFill>
                <a:latin typeface="+mn-lt"/>
                <a:ea typeface="+mn-ea"/>
                <a:cs typeface="+mn-cs"/>
              </a:rPr>
              <a:t>The Importance Of Conducting A Self Analysis | Renovo UK</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Renovo.uk.com</a:t>
            </a:r>
            <a:r>
              <a:rPr lang="en-GB" sz="1200" kern="1200" dirty="0">
                <a:solidFill>
                  <a:schemeClr val="tx1"/>
                </a:solidFill>
                <a:latin typeface="+mn-lt"/>
                <a:ea typeface="+mn-ea"/>
                <a:cs typeface="+mn-cs"/>
              </a:rPr>
              <a:t> Available at: https://renovo.uk.com/importance-conducting-self-analysis/#:~:text=Before%20beginning%20your%20job%20search,to%20where%20you%20are%20going. (Accessed: 1 April 2021).</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careerwise.minnstate.edu 2021 /</a:t>
            </a:r>
            <a:r>
              <a:rPr lang="en-GB" sz="1200" i="1" kern="1200" dirty="0">
                <a:solidFill>
                  <a:schemeClr val="tx1"/>
                </a:solidFill>
                <a:latin typeface="+mn-lt"/>
                <a:ea typeface="+mn-ea"/>
                <a:cs typeface="+mn-cs"/>
              </a:rPr>
              <a:t>Long-Term and Short-Term Goals | </a:t>
            </a:r>
            <a:r>
              <a:rPr lang="en-GB" sz="1200" i="1" kern="1200" dirty="0" err="1">
                <a:solidFill>
                  <a:schemeClr val="tx1"/>
                </a:solidFill>
                <a:latin typeface="+mn-lt"/>
                <a:ea typeface="+mn-ea"/>
                <a:cs typeface="+mn-cs"/>
              </a:rPr>
              <a:t>MyMnCareers</a:t>
            </a:r>
            <a:r>
              <a:rPr lang="en-GB" sz="1200" i="1" kern="1200" dirty="0">
                <a:solidFill>
                  <a:schemeClr val="tx1"/>
                </a:solidFill>
                <a:latin typeface="+mn-lt"/>
                <a:ea typeface="+mn-ea"/>
                <a:cs typeface="+mn-cs"/>
              </a:rPr>
              <a:t> | </a:t>
            </a:r>
            <a:r>
              <a:rPr lang="en-GB" sz="1200" i="1" kern="1200" dirty="0" err="1">
                <a:solidFill>
                  <a:schemeClr val="tx1"/>
                </a:solidFill>
                <a:latin typeface="+mn-lt"/>
                <a:ea typeface="+mn-ea"/>
                <a:cs typeface="+mn-cs"/>
              </a:rPr>
              <a:t>CAREERwise</a:t>
            </a:r>
            <a:r>
              <a:rPr lang="en-GB" sz="1200" i="1" kern="1200" dirty="0">
                <a:solidFill>
                  <a:schemeClr val="tx1"/>
                </a:solidFill>
                <a:latin typeface="+mn-lt"/>
                <a:ea typeface="+mn-ea"/>
                <a:cs typeface="+mn-cs"/>
              </a:rPr>
              <a:t> Education</a:t>
            </a:r>
            <a:r>
              <a:rPr lang="en-GB" sz="1200" kern="1200" dirty="0">
                <a:solidFill>
                  <a:schemeClr val="tx1"/>
                </a:solidFill>
                <a:latin typeface="+mn-lt"/>
                <a:ea typeface="+mn-ea"/>
                <a:cs typeface="+mn-cs"/>
              </a:rPr>
              <a:t> (2021) Available at: https://careerwise.minnstate.edu/mymncareers/finish-school/long-short-goals.html#:~:text=Goals%20that%20take%20a%20long,are%20called%20long%2Dterm%20goals.&amp;text=A%20short%2Dterm%20goal%20is,you%20want%20to%20accomplish%20soon. (Accessed: 1 April 2021).</a:t>
            </a:r>
            <a:endParaRPr lang="en-IN"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Rimmer</a:t>
            </a:r>
            <a:r>
              <a:rPr lang="en-GB" sz="1200" kern="1200" dirty="0">
                <a:solidFill>
                  <a:schemeClr val="tx1"/>
                </a:solidFill>
                <a:latin typeface="+mn-lt"/>
                <a:ea typeface="+mn-ea"/>
                <a:cs typeface="+mn-cs"/>
              </a:rPr>
              <a:t>, A., 2018. How do I prepare a personal development plan?. </a:t>
            </a:r>
            <a:r>
              <a:rPr lang="en-GB" sz="1200" i="1" kern="1200" dirty="0" err="1">
                <a:solidFill>
                  <a:schemeClr val="tx1"/>
                </a:solidFill>
                <a:latin typeface="+mn-lt"/>
                <a:ea typeface="+mn-ea"/>
                <a:cs typeface="+mn-cs"/>
              </a:rPr>
              <a:t>Bmj</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363</a:t>
            </a:r>
            <a:r>
              <a:rPr lang="en-GB" sz="1200" kern="1200" dirty="0">
                <a:solidFill>
                  <a:schemeClr val="tx1"/>
                </a:solidFill>
                <a:latin typeface="+mn-lt"/>
                <a:ea typeface="+mn-ea"/>
                <a:cs typeface="+mn-cs"/>
              </a:rPr>
              <a:t>.</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zippia.com 2020</a:t>
            </a:r>
            <a:r>
              <a:rPr lang="en-GB" sz="1200" i="1" kern="1200" dirty="0">
                <a:solidFill>
                  <a:schemeClr val="tx1"/>
                </a:solidFill>
                <a:latin typeface="+mn-lt"/>
                <a:ea typeface="+mn-ea"/>
                <a:cs typeface="+mn-cs"/>
              </a:rPr>
              <a:t> How To Set Short And Long Term Goals (With Examples) - </a:t>
            </a:r>
            <a:r>
              <a:rPr lang="en-GB" sz="1200" i="1" kern="1200" dirty="0" err="1">
                <a:solidFill>
                  <a:schemeClr val="tx1"/>
                </a:solidFill>
                <a:latin typeface="+mn-lt"/>
                <a:ea typeface="+mn-ea"/>
                <a:cs typeface="+mn-cs"/>
              </a:rPr>
              <a:t>Zippia</a:t>
            </a:r>
            <a:r>
              <a:rPr lang="en-GB" sz="1200" kern="1200" dirty="0">
                <a:solidFill>
                  <a:schemeClr val="tx1"/>
                </a:solidFill>
                <a:latin typeface="+mn-lt"/>
                <a:ea typeface="+mn-ea"/>
                <a:cs typeface="+mn-cs"/>
              </a:rPr>
              <a:t> Available at: https://www.zippia.com/advice/short-and-long-term-goals/ (Accessed: 1 April 2021).</a:t>
            </a:r>
            <a:endParaRPr lang="en-IN" sz="1200" kern="1200" dirty="0">
              <a:solidFill>
                <a:schemeClr val="tx1"/>
              </a:solidFill>
              <a:latin typeface="+mn-lt"/>
              <a:ea typeface="+mn-ea"/>
              <a:cs typeface="+mn-cs"/>
            </a:endParaRPr>
          </a:p>
          <a:p>
            <a:r>
              <a:rPr lang="en-IN" sz="1200" kern="1200" dirty="0" err="1">
                <a:solidFill>
                  <a:schemeClr val="tx1"/>
                </a:solidFill>
                <a:latin typeface="+mn-lt"/>
                <a:ea typeface="+mn-ea"/>
                <a:cs typeface="+mn-cs"/>
              </a:rPr>
              <a:t>Masum</a:t>
            </a:r>
            <a:r>
              <a:rPr lang="en-IN" sz="1200" kern="1200" dirty="0">
                <a:solidFill>
                  <a:schemeClr val="tx1"/>
                </a:solidFill>
                <a:latin typeface="+mn-lt"/>
                <a:ea typeface="+mn-ea"/>
                <a:cs typeface="+mn-cs"/>
              </a:rPr>
              <a:t>, A.K.M., </a:t>
            </a:r>
            <a:r>
              <a:rPr lang="en-IN" sz="1200" kern="1200" dirty="0" err="1">
                <a:solidFill>
                  <a:schemeClr val="tx1"/>
                </a:solidFill>
                <a:latin typeface="+mn-lt"/>
                <a:ea typeface="+mn-ea"/>
                <a:cs typeface="+mn-cs"/>
              </a:rPr>
              <a:t>Beh</a:t>
            </a:r>
            <a:r>
              <a:rPr lang="en-IN" sz="1200" kern="1200" dirty="0">
                <a:solidFill>
                  <a:schemeClr val="tx1"/>
                </a:solidFill>
                <a:latin typeface="+mn-lt"/>
                <a:ea typeface="+mn-ea"/>
                <a:cs typeface="+mn-cs"/>
              </a:rPr>
              <a:t>, L.S., Azad, M.A.K. and </a:t>
            </a:r>
            <a:r>
              <a:rPr lang="en-IN" sz="1200" kern="1200" dirty="0" err="1">
                <a:solidFill>
                  <a:schemeClr val="tx1"/>
                </a:solidFill>
                <a:latin typeface="+mn-lt"/>
                <a:ea typeface="+mn-ea"/>
                <a:cs typeface="+mn-cs"/>
              </a:rPr>
              <a:t>Hoque</a:t>
            </a:r>
            <a:r>
              <a:rPr lang="en-IN" sz="1200" kern="1200" dirty="0">
                <a:solidFill>
                  <a:schemeClr val="tx1"/>
                </a:solidFill>
                <a:latin typeface="+mn-lt"/>
                <a:ea typeface="+mn-ea"/>
                <a:cs typeface="+mn-cs"/>
              </a:rPr>
              <a:t>, K., 2018. Intelligent human resource information system (</a:t>
            </a:r>
            <a:r>
              <a:rPr lang="en-IN" sz="1200" kern="1200" dirty="0" err="1">
                <a:solidFill>
                  <a:schemeClr val="tx1"/>
                </a:solidFill>
                <a:latin typeface="+mn-lt"/>
                <a:ea typeface="+mn-ea"/>
                <a:cs typeface="+mn-cs"/>
              </a:rPr>
              <a:t>i</a:t>
            </a:r>
            <a:r>
              <a:rPr lang="en-IN" sz="1200" kern="1200" dirty="0">
                <a:solidFill>
                  <a:schemeClr val="tx1"/>
                </a:solidFill>
                <a:latin typeface="+mn-lt"/>
                <a:ea typeface="+mn-ea"/>
                <a:cs typeface="+mn-cs"/>
              </a:rPr>
              <a:t>-HRIS): a holistic decision support framework for HR excellence. </a:t>
            </a:r>
            <a:r>
              <a:rPr lang="en-IN" sz="1200" i="1" kern="1200" dirty="0">
                <a:solidFill>
                  <a:schemeClr val="tx1"/>
                </a:solidFill>
                <a:latin typeface="+mn-lt"/>
                <a:ea typeface="+mn-ea"/>
                <a:cs typeface="+mn-cs"/>
              </a:rPr>
              <a:t>Int. Arab J. Inf. Technol.</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15</a:t>
            </a:r>
            <a:r>
              <a:rPr lang="en-IN" sz="1200" kern="1200" dirty="0">
                <a:solidFill>
                  <a:schemeClr val="tx1"/>
                </a:solidFill>
                <a:latin typeface="+mn-lt"/>
                <a:ea typeface="+mn-ea"/>
                <a:cs typeface="+mn-cs"/>
              </a:rPr>
              <a:t>(1), pp.121-130.</a:t>
            </a:r>
          </a:p>
          <a:p>
            <a:r>
              <a:rPr lang="en-IN" sz="1200" kern="1200" dirty="0">
                <a:solidFill>
                  <a:schemeClr val="tx1"/>
                </a:solidFill>
                <a:latin typeface="+mn-lt"/>
                <a:ea typeface="+mn-ea"/>
                <a:cs typeface="+mn-cs"/>
              </a:rPr>
              <a:t>Lee, H.W., Pak, J., Kim, S. and Li, L.Z., 2019. Effects of human resource management systems on employee </a:t>
            </a:r>
            <a:r>
              <a:rPr lang="en-IN" sz="1200" kern="1200" dirty="0" err="1">
                <a:solidFill>
                  <a:schemeClr val="tx1"/>
                </a:solidFill>
                <a:latin typeface="+mn-lt"/>
                <a:ea typeface="+mn-ea"/>
                <a:cs typeface="+mn-cs"/>
              </a:rPr>
              <a:t>proactivity</a:t>
            </a:r>
            <a:r>
              <a:rPr lang="en-IN" sz="1200" kern="1200" dirty="0">
                <a:solidFill>
                  <a:schemeClr val="tx1"/>
                </a:solidFill>
                <a:latin typeface="+mn-lt"/>
                <a:ea typeface="+mn-ea"/>
                <a:cs typeface="+mn-cs"/>
              </a:rPr>
              <a:t> and group innovation. </a:t>
            </a:r>
            <a:r>
              <a:rPr lang="en-IN" sz="1200" i="1" kern="1200" dirty="0">
                <a:solidFill>
                  <a:schemeClr val="tx1"/>
                </a:solidFill>
                <a:latin typeface="+mn-lt"/>
                <a:ea typeface="+mn-ea"/>
                <a:cs typeface="+mn-cs"/>
              </a:rPr>
              <a:t>Journal of Management</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45</a:t>
            </a:r>
            <a:r>
              <a:rPr lang="en-IN" sz="1200" kern="1200" dirty="0">
                <a:solidFill>
                  <a:schemeClr val="tx1"/>
                </a:solidFill>
                <a:latin typeface="+mn-lt"/>
                <a:ea typeface="+mn-ea"/>
                <a:cs typeface="+mn-cs"/>
              </a:rPr>
              <a:t>(2), pp.819-846.</a:t>
            </a:r>
          </a:p>
          <a:p>
            <a:r>
              <a:rPr lang="en-IN" sz="1200" kern="1200" dirty="0">
                <a:solidFill>
                  <a:schemeClr val="tx1"/>
                </a:solidFill>
                <a:latin typeface="+mn-lt"/>
                <a:ea typeface="+mn-ea"/>
                <a:cs typeface="+mn-cs"/>
              </a:rPr>
              <a:t>Jones, R.J., Woods, S.A. and Guillaume, Y.R., 2016. The effectiveness of workplace coaching: A meta‐analysis of learning and performance outcomes from coaching. </a:t>
            </a:r>
            <a:r>
              <a:rPr lang="en-IN" sz="1200" i="1" kern="1200" dirty="0">
                <a:solidFill>
                  <a:schemeClr val="tx1"/>
                </a:solidFill>
                <a:latin typeface="+mn-lt"/>
                <a:ea typeface="+mn-ea"/>
                <a:cs typeface="+mn-cs"/>
              </a:rPr>
              <a:t>Journal of Occupational and Organizational Psychology</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89</a:t>
            </a:r>
            <a:r>
              <a:rPr lang="en-IN" sz="1200" kern="1200" dirty="0">
                <a:solidFill>
                  <a:schemeClr val="tx1"/>
                </a:solidFill>
                <a:latin typeface="+mn-lt"/>
                <a:ea typeface="+mn-ea"/>
                <a:cs typeface="+mn-cs"/>
              </a:rPr>
              <a:t>(2), pp.249-277.</a:t>
            </a:r>
          </a:p>
          <a:p>
            <a:r>
              <a:rPr lang="en-IN" sz="1200" kern="1200" dirty="0" err="1">
                <a:solidFill>
                  <a:schemeClr val="tx1"/>
                </a:solidFill>
                <a:latin typeface="+mn-lt"/>
                <a:ea typeface="+mn-ea"/>
                <a:cs typeface="+mn-cs"/>
              </a:rPr>
              <a:t>Ahammad</a:t>
            </a:r>
            <a:r>
              <a:rPr lang="en-IN" sz="1200" kern="1200" dirty="0">
                <a:solidFill>
                  <a:schemeClr val="tx1"/>
                </a:solidFill>
                <a:latin typeface="+mn-lt"/>
                <a:ea typeface="+mn-ea"/>
                <a:cs typeface="+mn-cs"/>
              </a:rPr>
              <a:t>, T., 2017. Personnel management to human resource management (HRM): How HRM functions. </a:t>
            </a:r>
            <a:r>
              <a:rPr lang="en-IN" sz="1200" i="1" kern="1200" dirty="0">
                <a:solidFill>
                  <a:schemeClr val="tx1"/>
                </a:solidFill>
                <a:latin typeface="+mn-lt"/>
                <a:ea typeface="+mn-ea"/>
                <a:cs typeface="+mn-cs"/>
              </a:rPr>
              <a:t>Journal of Modern Accounting and Auditing</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13</a:t>
            </a:r>
            <a:r>
              <a:rPr lang="en-IN" sz="1200" kern="1200" dirty="0">
                <a:solidFill>
                  <a:schemeClr val="tx1"/>
                </a:solidFill>
                <a:latin typeface="+mn-lt"/>
                <a:ea typeface="+mn-ea"/>
                <a:cs typeface="+mn-cs"/>
              </a:rPr>
              <a:t>(9), pp.412-420.</a:t>
            </a:r>
          </a:p>
          <a:p>
            <a:r>
              <a:rPr lang="en-IN" sz="1200" i="1" kern="1200" dirty="0">
                <a:solidFill>
                  <a:schemeClr val="tx1"/>
                </a:solidFill>
                <a:latin typeface="+mn-lt"/>
                <a:ea typeface="+mn-ea"/>
                <a:cs typeface="+mn-cs"/>
              </a:rPr>
              <a:t>Why Skill Development Training Is Important ?</a:t>
            </a:r>
            <a:r>
              <a:rPr lang="en-IN" sz="1200" kern="1200" dirty="0">
                <a:solidFill>
                  <a:schemeClr val="tx1"/>
                </a:solidFill>
                <a:latin typeface="+mn-lt"/>
                <a:ea typeface="+mn-ea"/>
                <a:cs typeface="+mn-cs"/>
              </a:rPr>
              <a:t> (2019). Available at: https://medium.com/@madhuvalivarthy/why-skill-development-training-is-important-4c532c47b667 (Accessed: 2 April 2021).</a:t>
            </a:r>
          </a:p>
          <a:p>
            <a:r>
              <a:rPr lang="en-IN" sz="1200" kern="1200" dirty="0">
                <a:solidFill>
                  <a:schemeClr val="tx1"/>
                </a:solidFill>
                <a:latin typeface="+mn-lt"/>
                <a:ea typeface="+mn-ea"/>
                <a:cs typeface="+mn-cs"/>
              </a:rPr>
              <a:t>Aeon, B. and </a:t>
            </a:r>
            <a:r>
              <a:rPr lang="en-IN" sz="1200" kern="1200" dirty="0" err="1">
                <a:solidFill>
                  <a:schemeClr val="tx1"/>
                </a:solidFill>
                <a:latin typeface="+mn-lt"/>
                <a:ea typeface="+mn-ea"/>
                <a:cs typeface="+mn-cs"/>
              </a:rPr>
              <a:t>Aguinis</a:t>
            </a:r>
            <a:r>
              <a:rPr lang="en-IN" sz="1200" kern="1200" dirty="0">
                <a:solidFill>
                  <a:schemeClr val="tx1"/>
                </a:solidFill>
                <a:latin typeface="+mn-lt"/>
                <a:ea typeface="+mn-ea"/>
                <a:cs typeface="+mn-cs"/>
              </a:rPr>
              <a:t>, H., 2017. It’s about time: New perspectives and insights on time management. </a:t>
            </a:r>
            <a:r>
              <a:rPr lang="en-IN" sz="1200" i="1" kern="1200" dirty="0">
                <a:solidFill>
                  <a:schemeClr val="tx1"/>
                </a:solidFill>
                <a:latin typeface="+mn-lt"/>
                <a:ea typeface="+mn-ea"/>
                <a:cs typeface="+mn-cs"/>
              </a:rPr>
              <a:t>Academy of management perspectives</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31</a:t>
            </a:r>
            <a:r>
              <a:rPr lang="en-IN" sz="1200" kern="1200" dirty="0">
                <a:solidFill>
                  <a:schemeClr val="tx1"/>
                </a:solidFill>
                <a:latin typeface="+mn-lt"/>
                <a:ea typeface="+mn-ea"/>
                <a:cs typeface="+mn-cs"/>
              </a:rPr>
              <a:t>(4), pp.309-330.</a:t>
            </a:r>
          </a:p>
          <a:p>
            <a:r>
              <a:rPr lang="en-IN" sz="1200" kern="1200" dirty="0" err="1">
                <a:solidFill>
                  <a:schemeClr val="tx1"/>
                </a:solidFill>
                <a:latin typeface="+mn-lt"/>
                <a:ea typeface="+mn-ea"/>
                <a:cs typeface="+mn-cs"/>
              </a:rPr>
              <a:t>Ahammad</a:t>
            </a:r>
            <a:r>
              <a:rPr lang="en-IN" sz="1200" kern="1200" dirty="0">
                <a:solidFill>
                  <a:schemeClr val="tx1"/>
                </a:solidFill>
                <a:latin typeface="+mn-lt"/>
                <a:ea typeface="+mn-ea"/>
                <a:cs typeface="+mn-cs"/>
              </a:rPr>
              <a:t>, T., 2017. Personnel management to human resource management (HRM): How HRM functions. </a:t>
            </a:r>
            <a:r>
              <a:rPr lang="en-IN" sz="1200" i="1" kern="1200" dirty="0">
                <a:solidFill>
                  <a:schemeClr val="tx1"/>
                </a:solidFill>
                <a:latin typeface="+mn-lt"/>
                <a:ea typeface="+mn-ea"/>
                <a:cs typeface="+mn-cs"/>
              </a:rPr>
              <a:t>Journal of Modern Accounting and Auditing</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13</a:t>
            </a:r>
            <a:r>
              <a:rPr lang="en-IN" sz="1200" kern="1200" dirty="0">
                <a:solidFill>
                  <a:schemeClr val="tx1"/>
                </a:solidFill>
                <a:latin typeface="+mn-lt"/>
                <a:ea typeface="+mn-ea"/>
                <a:cs typeface="+mn-cs"/>
              </a:rPr>
              <a:t>(9), pp.412-420.</a:t>
            </a:r>
          </a:p>
          <a:p>
            <a:r>
              <a:rPr lang="en-IN" sz="1200" kern="1200" dirty="0">
                <a:solidFill>
                  <a:schemeClr val="tx1"/>
                </a:solidFill>
                <a:latin typeface="+mn-lt"/>
                <a:ea typeface="+mn-ea"/>
                <a:cs typeface="+mn-cs"/>
              </a:rPr>
              <a:t>Gibson, A., </a:t>
            </a:r>
            <a:r>
              <a:rPr lang="en-IN" sz="1200" kern="1200" dirty="0" err="1">
                <a:solidFill>
                  <a:schemeClr val="tx1"/>
                </a:solidFill>
                <a:latin typeface="+mn-lt"/>
                <a:ea typeface="+mn-ea"/>
                <a:cs typeface="+mn-cs"/>
              </a:rPr>
              <a:t>Aitken</a:t>
            </a:r>
            <a:r>
              <a:rPr lang="en-IN" sz="1200" kern="1200" dirty="0">
                <a:solidFill>
                  <a:schemeClr val="tx1"/>
                </a:solidFill>
                <a:latin typeface="+mn-lt"/>
                <a:ea typeface="+mn-ea"/>
                <a:cs typeface="+mn-cs"/>
              </a:rPr>
              <a:t>, A., </a:t>
            </a:r>
            <a:r>
              <a:rPr lang="en-IN" sz="1200" kern="1200" dirty="0" err="1">
                <a:solidFill>
                  <a:schemeClr val="tx1"/>
                </a:solidFill>
                <a:latin typeface="+mn-lt"/>
                <a:ea typeface="+mn-ea"/>
                <a:cs typeface="+mn-cs"/>
              </a:rPr>
              <a:t>Sándor</a:t>
            </a:r>
            <a:r>
              <a:rPr lang="en-IN" sz="1200" kern="1200" dirty="0">
                <a:solidFill>
                  <a:schemeClr val="tx1"/>
                </a:solidFill>
                <a:latin typeface="+mn-lt"/>
                <a:ea typeface="+mn-ea"/>
                <a:cs typeface="+mn-cs"/>
              </a:rPr>
              <a:t>, Á., Buckingham Shum, S., </a:t>
            </a:r>
            <a:r>
              <a:rPr lang="en-IN" sz="1200" kern="1200" dirty="0" err="1">
                <a:solidFill>
                  <a:schemeClr val="tx1"/>
                </a:solidFill>
                <a:latin typeface="+mn-lt"/>
                <a:ea typeface="+mn-ea"/>
                <a:cs typeface="+mn-cs"/>
              </a:rPr>
              <a:t>Tsingos</a:t>
            </a:r>
            <a:r>
              <a:rPr lang="en-IN" sz="1200" kern="1200" dirty="0">
                <a:solidFill>
                  <a:schemeClr val="tx1"/>
                </a:solidFill>
                <a:latin typeface="+mn-lt"/>
                <a:ea typeface="+mn-ea"/>
                <a:cs typeface="+mn-cs"/>
              </a:rPr>
              <a:t>-Lucas, C. and Knight, S., 2017, March. Reflective writing analytics for actionable feedback. In </a:t>
            </a:r>
            <a:r>
              <a:rPr lang="en-IN" sz="1200" i="1" kern="1200" dirty="0">
                <a:solidFill>
                  <a:schemeClr val="tx1"/>
                </a:solidFill>
                <a:latin typeface="+mn-lt"/>
                <a:ea typeface="+mn-ea"/>
                <a:cs typeface="+mn-cs"/>
              </a:rPr>
              <a:t>Proceedings of the seventh international learning analytics &amp; knowledge conference</a:t>
            </a:r>
            <a:r>
              <a:rPr lang="en-IN" sz="1200" kern="1200" dirty="0">
                <a:solidFill>
                  <a:schemeClr val="tx1"/>
                </a:solidFill>
                <a:latin typeface="+mn-lt"/>
                <a:ea typeface="+mn-ea"/>
                <a:cs typeface="+mn-cs"/>
              </a:rPr>
              <a:t> (pp. 153-162).</a:t>
            </a:r>
          </a:p>
          <a:p>
            <a:r>
              <a:rPr lang="en-IN" sz="1200" kern="1200" dirty="0" err="1">
                <a:solidFill>
                  <a:schemeClr val="tx1"/>
                </a:solidFill>
                <a:latin typeface="+mn-lt"/>
                <a:ea typeface="+mn-ea"/>
                <a:cs typeface="+mn-cs"/>
              </a:rPr>
              <a:t>Sudria</a:t>
            </a:r>
            <a:r>
              <a:rPr lang="en-IN" sz="1200" kern="1200" dirty="0">
                <a:solidFill>
                  <a:schemeClr val="tx1"/>
                </a:solidFill>
                <a:latin typeface="+mn-lt"/>
                <a:ea typeface="+mn-ea"/>
                <a:cs typeface="+mn-cs"/>
              </a:rPr>
              <a:t>, I.B.N., </a:t>
            </a:r>
            <a:r>
              <a:rPr lang="en-IN" sz="1200" kern="1200" dirty="0" err="1">
                <a:solidFill>
                  <a:schemeClr val="tx1"/>
                </a:solidFill>
                <a:latin typeface="+mn-lt"/>
                <a:ea typeface="+mn-ea"/>
                <a:cs typeface="+mn-cs"/>
              </a:rPr>
              <a:t>Redhana</a:t>
            </a:r>
            <a:r>
              <a:rPr lang="en-IN" sz="1200" kern="1200" dirty="0">
                <a:solidFill>
                  <a:schemeClr val="tx1"/>
                </a:solidFill>
                <a:latin typeface="+mn-lt"/>
                <a:ea typeface="+mn-ea"/>
                <a:cs typeface="+mn-cs"/>
              </a:rPr>
              <a:t>, I.W., </a:t>
            </a:r>
            <a:r>
              <a:rPr lang="en-IN" sz="1200" kern="1200" dirty="0" err="1">
                <a:solidFill>
                  <a:schemeClr val="tx1"/>
                </a:solidFill>
                <a:latin typeface="+mn-lt"/>
                <a:ea typeface="+mn-ea"/>
                <a:cs typeface="+mn-cs"/>
              </a:rPr>
              <a:t>Kirna</a:t>
            </a:r>
            <a:r>
              <a:rPr lang="en-IN" sz="1200" kern="1200" dirty="0">
                <a:solidFill>
                  <a:schemeClr val="tx1"/>
                </a:solidFill>
                <a:latin typeface="+mn-lt"/>
                <a:ea typeface="+mn-ea"/>
                <a:cs typeface="+mn-cs"/>
              </a:rPr>
              <a:t>, I. and </a:t>
            </a:r>
            <a:r>
              <a:rPr lang="en-IN" sz="1200" kern="1200" dirty="0" err="1">
                <a:solidFill>
                  <a:schemeClr val="tx1"/>
                </a:solidFill>
                <a:latin typeface="+mn-lt"/>
                <a:ea typeface="+mn-ea"/>
                <a:cs typeface="+mn-cs"/>
              </a:rPr>
              <a:t>Aini</a:t>
            </a:r>
            <a:r>
              <a:rPr lang="en-IN" sz="1200" kern="1200" dirty="0">
                <a:solidFill>
                  <a:schemeClr val="tx1"/>
                </a:solidFill>
                <a:latin typeface="+mn-lt"/>
                <a:ea typeface="+mn-ea"/>
                <a:cs typeface="+mn-cs"/>
              </a:rPr>
              <a:t>, D., 2018. Effect of Kolb's Learning Styles under Inductive Guided-Inquiry Learning on Learning Outcomes. </a:t>
            </a:r>
            <a:r>
              <a:rPr lang="en-IN" sz="1200" i="1" kern="1200" dirty="0">
                <a:solidFill>
                  <a:schemeClr val="tx1"/>
                </a:solidFill>
                <a:latin typeface="+mn-lt"/>
                <a:ea typeface="+mn-ea"/>
                <a:cs typeface="+mn-cs"/>
              </a:rPr>
              <a:t>International Journal of Instruction</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11</a:t>
            </a:r>
            <a:r>
              <a:rPr lang="en-IN" sz="1200" kern="1200" dirty="0">
                <a:solidFill>
                  <a:schemeClr val="tx1"/>
                </a:solidFill>
                <a:latin typeface="+mn-lt"/>
                <a:ea typeface="+mn-ea"/>
                <a:cs typeface="+mn-cs"/>
              </a:rPr>
              <a:t>(1), pp.89-102.</a:t>
            </a:r>
          </a:p>
          <a:p>
            <a:r>
              <a:rPr lang="en-IN" sz="1200" kern="1200" dirty="0">
                <a:solidFill>
                  <a:schemeClr val="tx1"/>
                </a:solidFill>
                <a:latin typeface="+mn-lt"/>
                <a:ea typeface="+mn-ea"/>
                <a:cs typeface="+mn-cs"/>
              </a:rPr>
              <a:t>Helms, M.M., 2021. </a:t>
            </a:r>
            <a:r>
              <a:rPr lang="en-IN" sz="1200" i="1" kern="1200" dirty="0" err="1">
                <a:solidFill>
                  <a:schemeClr val="tx1"/>
                </a:solidFill>
                <a:latin typeface="+mn-lt"/>
                <a:ea typeface="+mn-ea"/>
                <a:cs typeface="+mn-cs"/>
              </a:rPr>
              <a:t>Encyclopedia</a:t>
            </a:r>
            <a:r>
              <a:rPr lang="en-IN" sz="1200" i="1" kern="1200" dirty="0">
                <a:solidFill>
                  <a:schemeClr val="tx1"/>
                </a:solidFill>
                <a:latin typeface="+mn-lt"/>
                <a:ea typeface="+mn-ea"/>
                <a:cs typeface="+mn-cs"/>
              </a:rPr>
              <a:t> of management</a:t>
            </a:r>
            <a:r>
              <a:rPr lang="en-IN" sz="1200" kern="1200" dirty="0">
                <a:solidFill>
                  <a:schemeClr val="tx1"/>
                </a:solidFill>
                <a:latin typeface="+mn-lt"/>
                <a:ea typeface="+mn-ea"/>
                <a:cs typeface="+mn-cs"/>
              </a:rPr>
              <a:t>. Thomson.</a:t>
            </a:r>
          </a:p>
          <a:p>
            <a:r>
              <a:rPr lang="en-IN" sz="1200" kern="1200" dirty="0" err="1">
                <a:solidFill>
                  <a:schemeClr val="tx1"/>
                </a:solidFill>
                <a:latin typeface="+mn-lt"/>
                <a:ea typeface="+mn-ea"/>
                <a:cs typeface="+mn-cs"/>
              </a:rPr>
              <a:t>Marinho</a:t>
            </a:r>
            <a:r>
              <a:rPr lang="en-IN" sz="1200" kern="1200" dirty="0">
                <a:solidFill>
                  <a:schemeClr val="tx1"/>
                </a:solidFill>
                <a:latin typeface="+mn-lt"/>
                <a:ea typeface="+mn-ea"/>
                <a:cs typeface="+mn-cs"/>
              </a:rPr>
              <a:t>, A.C.F., de Medeiros, A.M., Gama, A.C.C. and </a:t>
            </a:r>
            <a:r>
              <a:rPr lang="en-IN" sz="1200" kern="1200" dirty="0" err="1">
                <a:solidFill>
                  <a:schemeClr val="tx1"/>
                </a:solidFill>
                <a:latin typeface="+mn-lt"/>
                <a:ea typeface="+mn-ea"/>
                <a:cs typeface="+mn-cs"/>
              </a:rPr>
              <a:t>Teixeira</a:t>
            </a:r>
            <a:r>
              <a:rPr lang="en-IN" sz="1200" kern="1200" dirty="0">
                <a:solidFill>
                  <a:schemeClr val="tx1"/>
                </a:solidFill>
                <a:latin typeface="+mn-lt"/>
                <a:ea typeface="+mn-ea"/>
                <a:cs typeface="+mn-cs"/>
              </a:rPr>
              <a:t>, L.C., 2017. Fear of public speaking: Perception of college students and correlates. </a:t>
            </a:r>
            <a:r>
              <a:rPr lang="en-IN" sz="1200" i="1" kern="1200" dirty="0">
                <a:solidFill>
                  <a:schemeClr val="tx1"/>
                </a:solidFill>
                <a:latin typeface="+mn-lt"/>
                <a:ea typeface="+mn-ea"/>
                <a:cs typeface="+mn-cs"/>
              </a:rPr>
              <a:t>Journal of Voice</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31</a:t>
            </a:r>
            <a:r>
              <a:rPr lang="en-IN" sz="1200" kern="1200" dirty="0">
                <a:solidFill>
                  <a:schemeClr val="tx1"/>
                </a:solidFill>
                <a:latin typeface="+mn-lt"/>
                <a:ea typeface="+mn-ea"/>
                <a:cs typeface="+mn-cs"/>
              </a:rPr>
              <a:t>(1), pp.127-e7.</a:t>
            </a:r>
          </a:p>
          <a:p>
            <a:r>
              <a:rPr lang="en-IN" sz="1200" kern="1200" dirty="0">
                <a:solidFill>
                  <a:schemeClr val="tx1"/>
                </a:solidFill>
                <a:latin typeface="+mn-lt"/>
                <a:ea typeface="+mn-ea"/>
                <a:cs typeface="+mn-cs"/>
              </a:rPr>
              <a:t>Kolb, A.Y. and Kolb, D.A., 2017. Experiential learning theory as a guide for experiential educators in higher education. </a:t>
            </a:r>
            <a:r>
              <a:rPr lang="en-IN" sz="1200" i="1" kern="1200" dirty="0">
                <a:solidFill>
                  <a:schemeClr val="tx1"/>
                </a:solidFill>
                <a:latin typeface="+mn-lt"/>
                <a:ea typeface="+mn-ea"/>
                <a:cs typeface="+mn-cs"/>
              </a:rPr>
              <a:t>Experiential Learning &amp; Teaching in Higher Education</a:t>
            </a:r>
            <a:r>
              <a:rPr lang="en-IN" sz="1200" kern="1200" dirty="0">
                <a:solidFill>
                  <a:schemeClr val="tx1"/>
                </a:solidFill>
                <a:latin typeface="+mn-lt"/>
                <a:ea typeface="+mn-ea"/>
                <a:cs typeface="+mn-cs"/>
              </a:rPr>
              <a:t>, </a:t>
            </a:r>
            <a:r>
              <a:rPr lang="en-IN" sz="1200" i="1" kern="1200" dirty="0">
                <a:solidFill>
                  <a:schemeClr val="tx1"/>
                </a:solidFill>
                <a:latin typeface="+mn-lt"/>
                <a:ea typeface="+mn-ea"/>
                <a:cs typeface="+mn-cs"/>
              </a:rPr>
              <a:t>1</a:t>
            </a:r>
            <a:r>
              <a:rPr lang="en-IN" sz="1200" kern="1200" dirty="0">
                <a:solidFill>
                  <a:schemeClr val="tx1"/>
                </a:solidFill>
                <a:latin typeface="+mn-lt"/>
                <a:ea typeface="+mn-ea"/>
                <a:cs typeface="+mn-cs"/>
              </a:rPr>
              <a:t>(1), pp.7-44.</a:t>
            </a:r>
          </a:p>
          <a:p>
            <a:endParaRPr lang="en-IN" dirty="0"/>
          </a:p>
        </p:txBody>
      </p:sp>
      <p:sp>
        <p:nvSpPr>
          <p:cNvPr id="4" name="Slide Number Placeholder 3"/>
          <p:cNvSpPr>
            <a:spLocks noGrp="1"/>
          </p:cNvSpPr>
          <p:nvPr>
            <p:ph type="sldNum" sz="quarter" idx="10"/>
          </p:nvPr>
        </p:nvSpPr>
        <p:spPr/>
        <p:txBody>
          <a:bodyPr/>
          <a:lstStyle/>
          <a:p>
            <a:fld id="{87FBDF8D-18E1-4A00-AEE8-EFD32660994E}" type="slidenum">
              <a:rPr lang="en-IN" smtClean="0"/>
              <a:pPr/>
              <a:t>10</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5163E509-1E55-42C2-8C57-1F2B33F84A0F}" type="datetimeFigureOut">
              <a:rPr lang="en-US" smtClean="0"/>
              <a:pPr/>
              <a:t>4/13/2021</a:t>
            </a:fld>
            <a:endParaRPr lang="en-IN"/>
          </a:p>
        </p:txBody>
      </p:sp>
      <p:sp>
        <p:nvSpPr>
          <p:cNvPr id="20" name="Footer Placeholder 19"/>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3F18A4B4-5790-466D-A784-1E6DB5122B75}" type="slidenum">
              <a:rPr lang="en-IN" smtClean="0"/>
              <a:pPr/>
              <a:t>‹#›</a:t>
            </a:fld>
            <a:endParaRPr lang="en-IN"/>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63E509-1E55-42C2-8C57-1F2B33F84A0F}" type="datetimeFigureOut">
              <a:rPr lang="en-US" smtClean="0"/>
              <a:pPr/>
              <a:t>4/13/2021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F18A4B4-5790-466D-A784-1E6DB5122B75}"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163E509-1E55-42C2-8C57-1F2B33F84A0F}" type="datetimeFigureOut">
              <a:rPr lang="en-US" smtClean="0"/>
              <a:pPr/>
              <a:t>4/13/2021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F18A4B4-5790-466D-A784-1E6DB5122B75}" type="slidenum">
              <a:rPr lang="en-IN" smtClean="0"/>
              <a:pPr/>
              <a:t>‹#›</a:t>
            </a:fld>
            <a:endParaRPr lang="en-IN"/>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163E509-1E55-42C2-8C57-1F2B33F84A0F}" type="datetimeFigureOut">
              <a:rPr lang="en-US" smtClean="0"/>
              <a:pPr/>
              <a:t>4/13/2021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F18A4B4-5790-466D-A784-1E6DB5122B75}"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163E509-1E55-42C2-8C57-1F2B33F84A0F}" type="datetimeFigureOut">
              <a:rPr lang="en-US" smtClean="0"/>
              <a:pPr/>
              <a:t>4/13/2021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F18A4B4-5790-466D-A784-1E6DB5122B75}"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5163E509-1E55-42C2-8C57-1F2B33F84A0F}" type="datetimeFigureOut">
              <a:rPr lang="en-US" smtClean="0"/>
              <a:pPr/>
              <a:t>4/13/2021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F18A4B4-5790-466D-A784-1E6DB5122B75}"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5163E509-1E55-42C2-8C57-1F2B33F84A0F}" type="datetimeFigureOut">
              <a:rPr lang="en-US" smtClean="0"/>
              <a:pPr/>
              <a:t>4/13/2021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F18A4B4-5790-466D-A784-1E6DB5122B75}" type="slidenum">
              <a:rPr lang="en-IN" smtClean="0"/>
              <a:pPr/>
              <a:t>‹#›</a:t>
            </a:fld>
            <a:endParaRPr lang="en-IN"/>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163E509-1E55-42C2-8C57-1F2B33F84A0F}" type="datetimeFigureOut">
              <a:rPr lang="en-US" smtClean="0"/>
              <a:pPr/>
              <a:t>4/13/2021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F18A4B4-5790-466D-A784-1E6DB5122B75}"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5163E509-1E55-42C2-8C57-1F2B33F84A0F}" type="datetimeFigureOut">
              <a:rPr lang="en-US" smtClean="0"/>
              <a:pPr/>
              <a:t>4/13/2021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F18A4B4-5790-466D-A784-1E6DB5122B75}" type="slidenum">
              <a:rPr lang="en-IN" smtClean="0"/>
              <a:pPr/>
              <a:t>‹#›</a:t>
            </a:fld>
            <a:endParaRPr lang="en-IN"/>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63E509-1E55-42C2-8C57-1F2B33F84A0F}" type="datetimeFigureOut">
              <a:rPr lang="en-US" smtClean="0"/>
              <a:pPr/>
              <a:t>4/13/2021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F18A4B4-5790-466D-A784-1E6DB5122B75}"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63E509-1E55-42C2-8C57-1F2B33F84A0F}" type="datetimeFigureOut">
              <a:rPr lang="en-US" smtClean="0"/>
              <a:pPr/>
              <a:t>4/13/2021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F18A4B4-5790-466D-A784-1E6DB5122B75}"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5163E509-1E55-42C2-8C57-1F2B33F84A0F}" type="datetimeFigureOut">
              <a:rPr lang="en-US" smtClean="0"/>
              <a:pPr/>
              <a:t>4/13/2021</a:t>
            </a:fld>
            <a:endParaRPr lang="en-IN"/>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IN"/>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3F18A4B4-5790-466D-A784-1E6DB5122B75}" type="slidenum">
              <a:rPr lang="en-IN" smtClean="0"/>
              <a:pPr/>
              <a:t>‹#›</a:t>
            </a:fld>
            <a:endParaRPr lang="en-IN"/>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66018"/>
            <a:ext cx="8229600" cy="4525963"/>
          </a:xfrm>
        </p:spPr>
        <p:txBody>
          <a:bodyPr>
            <a:normAutofit/>
          </a:bodyPr>
          <a:lstStyle/>
          <a:p>
            <a:pPr algn="ctr">
              <a:buNone/>
            </a:pPr>
            <a:endParaRPr lang="en-US" sz="4000" dirty="0">
              <a:latin typeface="Times New Roman" panose="02020603050405020304" pitchFamily="18" charset="0"/>
              <a:cs typeface="Times New Roman" panose="02020603050405020304" pitchFamily="18" charset="0"/>
            </a:endParaRPr>
          </a:p>
          <a:p>
            <a:pPr algn="ctr">
              <a:buNone/>
            </a:pPr>
            <a:endParaRPr lang="en-US" sz="4000" dirty="0">
              <a:latin typeface="Times New Roman" panose="02020603050405020304" pitchFamily="18" charset="0"/>
              <a:cs typeface="Times New Roman" panose="02020603050405020304" pitchFamily="18" charset="0"/>
            </a:endParaRPr>
          </a:p>
          <a:p>
            <a:pPr algn="ctr">
              <a:buNone/>
            </a:pPr>
            <a:r>
              <a:rPr lang="en-US" b="1" u="sng" dirty="0">
                <a:latin typeface="Times New Roman" panose="02020603050405020304" pitchFamily="18" charset="0"/>
                <a:cs typeface="Times New Roman" panose="02020603050405020304" pitchFamily="18" charset="0"/>
              </a:rPr>
              <a:t>ACADEMIC AND EMPLOYABILITY SKILLS</a:t>
            </a:r>
          </a:p>
          <a:p>
            <a:pPr algn="ctr">
              <a:buNone/>
            </a:pPr>
            <a:r>
              <a:rPr lang="en-US" sz="3600" b="1" u="sng" dirty="0">
                <a:latin typeface="Times New Roman" panose="02020603050405020304" pitchFamily="18" charset="0"/>
                <a:cs typeface="Times New Roman" panose="02020603050405020304" pitchFamily="18" charset="0"/>
              </a:rPr>
              <a:t>Constantin Balasoiu</a:t>
            </a:r>
          </a:p>
          <a:p>
            <a:pPr algn="ctr">
              <a:buNone/>
            </a:pPr>
            <a:r>
              <a:rPr lang="en-US" sz="3600" b="1" u="sng" dirty="0">
                <a:latin typeface="Times New Roman" panose="02020603050405020304" pitchFamily="18" charset="0"/>
                <a:cs typeface="Times New Roman" panose="02020603050405020304" pitchFamily="18" charset="0"/>
              </a:rPr>
              <a:t>Student ID: 2019782</a:t>
            </a:r>
            <a:endParaRPr lang="en-IN" sz="3600" b="1" u="sng"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188640"/>
            <a:ext cx="8229600" cy="1143000"/>
          </a:xfrm>
        </p:spPr>
        <p:txBody>
          <a:bodyPr/>
          <a:lstStyle/>
          <a:p>
            <a:r>
              <a:rPr lang="en-US" b="1" u="sng" dirty="0">
                <a:solidFill>
                  <a:schemeClr val="accent4">
                    <a:lumMod val="75000"/>
                  </a:schemeClr>
                </a:solidFill>
              </a:rPr>
              <a:t>Table of content</a:t>
            </a:r>
            <a:endParaRPr lang="en-IN" b="1" u="sng" dirty="0">
              <a:solidFill>
                <a:schemeClr val="accent4">
                  <a:lumMod val="75000"/>
                </a:schemeClr>
              </a:solidFill>
            </a:endParaRPr>
          </a:p>
        </p:txBody>
      </p:sp>
      <p:sp>
        <p:nvSpPr>
          <p:cNvPr id="3" name="Content Placeholder 2"/>
          <p:cNvSpPr>
            <a:spLocks noGrp="1"/>
          </p:cNvSpPr>
          <p:nvPr>
            <p:ph idx="1"/>
          </p:nvPr>
        </p:nvSpPr>
        <p:spPr/>
        <p:txBody>
          <a:bodyPr>
            <a:normAutofit fontScale="85000" lnSpcReduction="10000"/>
          </a:bodyPr>
          <a:lstStyle/>
          <a:p>
            <a:pPr>
              <a:lnSpc>
                <a:spcPct val="150000"/>
              </a:lnSpc>
            </a:pPr>
            <a:r>
              <a:rPr lang="en-US" b="1" i="1" dirty="0">
                <a:latin typeface="Times New Roman" panose="02020603050405020304" pitchFamily="18" charset="0"/>
                <a:cs typeface="Times New Roman" panose="02020603050405020304" pitchFamily="18" charset="0"/>
              </a:rPr>
              <a:t>Slide 3: Introduction</a:t>
            </a:r>
          </a:p>
          <a:p>
            <a:pPr>
              <a:lnSpc>
                <a:spcPct val="150000"/>
              </a:lnSpc>
            </a:pPr>
            <a:r>
              <a:rPr lang="en-US" b="1" i="1" dirty="0">
                <a:latin typeface="Times New Roman" panose="02020603050405020304" pitchFamily="18" charset="0"/>
                <a:cs typeface="Times New Roman" panose="02020603050405020304" pitchFamily="18" charset="0"/>
              </a:rPr>
              <a:t>Slide 4: Self-Analysis</a:t>
            </a:r>
          </a:p>
          <a:p>
            <a:pPr>
              <a:lnSpc>
                <a:spcPct val="150000"/>
              </a:lnSpc>
            </a:pPr>
            <a:r>
              <a:rPr lang="en-US" b="1" i="1" dirty="0">
                <a:latin typeface="Times New Roman" panose="02020603050405020304" pitchFamily="18" charset="0"/>
                <a:cs typeface="Times New Roman" panose="02020603050405020304" pitchFamily="18" charset="0"/>
              </a:rPr>
              <a:t>Slide 5: Job-Analysis</a:t>
            </a:r>
          </a:p>
          <a:p>
            <a:pPr algn="just">
              <a:lnSpc>
                <a:spcPct val="150000"/>
              </a:lnSpc>
            </a:pPr>
            <a:r>
              <a:rPr lang="en-US" b="1" i="1" dirty="0">
                <a:latin typeface="Times New Roman" panose="02020603050405020304" pitchFamily="18" charset="0"/>
                <a:cs typeface="Times New Roman" panose="02020603050405020304" pitchFamily="18" charset="0"/>
              </a:rPr>
              <a:t>Slide 6: </a:t>
            </a:r>
            <a:r>
              <a:rPr lang="en-GB" b="1" i="1" dirty="0">
                <a:latin typeface="Times New Roman" panose="02020603050405020304" pitchFamily="18" charset="0"/>
                <a:cs typeface="Times New Roman" panose="02020603050405020304" pitchFamily="18" charset="0"/>
              </a:rPr>
              <a:t>Employability Skills in a HR Manager</a:t>
            </a:r>
          </a:p>
          <a:p>
            <a:pPr algn="just">
              <a:lnSpc>
                <a:spcPct val="150000"/>
              </a:lnSpc>
            </a:pPr>
            <a:r>
              <a:rPr lang="en-GB" b="1" i="1" dirty="0">
                <a:latin typeface="Times New Roman" panose="02020603050405020304" pitchFamily="18" charset="0"/>
                <a:cs typeface="Times New Roman" panose="02020603050405020304" pitchFamily="18" charset="0"/>
              </a:rPr>
              <a:t>Slide 7: Skill Development</a:t>
            </a:r>
          </a:p>
          <a:p>
            <a:pPr algn="just">
              <a:lnSpc>
                <a:spcPct val="150000"/>
              </a:lnSpc>
            </a:pPr>
            <a:r>
              <a:rPr lang="en-GB" b="1" i="1" dirty="0">
                <a:latin typeface="Times New Roman" panose="02020603050405020304" pitchFamily="18" charset="0"/>
                <a:cs typeface="Times New Roman" panose="02020603050405020304" pitchFamily="18" charset="0"/>
              </a:rPr>
              <a:t>Slide 8: Personal Development Plan</a:t>
            </a:r>
            <a:endParaRPr lang="en-IN" b="1" i="1" dirty="0">
              <a:latin typeface="Times New Roman" panose="02020603050405020304" pitchFamily="18" charset="0"/>
              <a:cs typeface="Times New Roman" panose="02020603050405020304" pitchFamily="18" charset="0"/>
            </a:endParaRPr>
          </a:p>
          <a:p>
            <a:pPr algn="just">
              <a:lnSpc>
                <a:spcPct val="150000"/>
              </a:lnSpc>
            </a:pPr>
            <a:r>
              <a:rPr lang="en-US" b="1" i="1" dirty="0">
                <a:latin typeface="Times New Roman" panose="02020603050405020304" pitchFamily="18" charset="0"/>
                <a:cs typeface="Times New Roman" panose="02020603050405020304" pitchFamily="18" charset="0"/>
              </a:rPr>
              <a:t>Slide 9: Conclusion</a:t>
            </a:r>
            <a:endParaRPr lang="en-IN" b="1"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244270"/>
            <a:ext cx="7715304" cy="908720"/>
          </a:xfrm>
        </p:spPr>
        <p:txBody>
          <a:bodyPr/>
          <a:lstStyle/>
          <a:p>
            <a:r>
              <a:rPr lang="en-US" b="1" u="sng" dirty="0">
                <a:solidFill>
                  <a:schemeClr val="accent4">
                    <a:lumMod val="75000"/>
                  </a:schemeClr>
                </a:solidFill>
                <a:latin typeface="+mn-lt"/>
              </a:rPr>
              <a:t>Introduction</a:t>
            </a:r>
            <a:endParaRPr lang="en-IN" b="1" u="sng" dirty="0">
              <a:solidFill>
                <a:schemeClr val="accent4">
                  <a:lumMod val="75000"/>
                </a:schemeClr>
              </a:solidFill>
              <a:latin typeface="+mn-lt"/>
            </a:endParaRPr>
          </a:p>
        </p:txBody>
      </p:sp>
      <p:pic>
        <p:nvPicPr>
          <p:cNvPr id="4" name="Picture 3" descr="download (4).jpg"/>
          <p:cNvPicPr>
            <a:picLocks noChangeAspect="1"/>
          </p:cNvPicPr>
          <p:nvPr/>
        </p:nvPicPr>
        <p:blipFill>
          <a:blip r:embed="rId3" cstate="print"/>
          <a:stretch>
            <a:fillRect/>
          </a:stretch>
        </p:blipFill>
        <p:spPr>
          <a:xfrm>
            <a:off x="4570620" y="4581128"/>
            <a:ext cx="3426080" cy="17716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p:cNvSpPr txBox="1"/>
          <p:nvPr/>
        </p:nvSpPr>
        <p:spPr>
          <a:xfrm>
            <a:off x="1115616" y="1772816"/>
            <a:ext cx="7715304" cy="2062103"/>
          </a:xfrm>
          <a:prstGeom prst="rect">
            <a:avLst/>
          </a:prstGeom>
          <a:noFill/>
        </p:spPr>
        <p:txBody>
          <a:bodyPr wrap="square" rtlCol="0">
            <a:spAutoFit/>
          </a:bodyPr>
          <a:lstStyle/>
          <a:p>
            <a:pPr algn="just"/>
            <a:r>
              <a:rPr lang="en-GB" sz="3200" dirty="0">
                <a:latin typeface="Times New Roman" panose="02020603050405020304" pitchFamily="18" charset="0"/>
                <a:cs typeface="Times New Roman" panose="02020603050405020304" pitchFamily="18" charset="0"/>
              </a:rPr>
              <a:t>	Prior to starting the job-hunt procedure, it is important for fresh applicant and job aspirants to critically analyse their habits, employability skills</a:t>
            </a:r>
            <a:endParaRPr lang="en-IN" sz="3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530713" y="1236056"/>
            <a:ext cx="5572164" cy="50006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dirty="0">
              <a:solidFill>
                <a:schemeClr val="tx1"/>
              </a:solidFill>
              <a:latin typeface="Times New Roman" panose="02020603050405020304" pitchFamily="18" charset="0"/>
              <a:cs typeface="Times New Roman" panose="02020603050405020304" pitchFamily="18" charset="0"/>
            </a:endParaRPr>
          </a:p>
        </p:txBody>
      </p:sp>
      <p:pic>
        <p:nvPicPr>
          <p:cNvPr id="27" name="Picture 26" descr="download.jpg"/>
          <p:cNvPicPr>
            <a:picLocks noChangeAspect="1"/>
          </p:cNvPicPr>
          <p:nvPr/>
        </p:nvPicPr>
        <p:blipFill>
          <a:blip r:embed="rId3" cstate="print"/>
          <a:srcRect l="7318"/>
          <a:stretch>
            <a:fillRect/>
          </a:stretch>
        </p:blipFill>
        <p:spPr>
          <a:xfrm>
            <a:off x="387605" y="4685767"/>
            <a:ext cx="2714580" cy="2193867"/>
          </a:xfrm>
          <a:prstGeom prst="rect">
            <a:avLst/>
          </a:prstGeom>
        </p:spPr>
      </p:pic>
      <p:sp>
        <p:nvSpPr>
          <p:cNvPr id="2" name="Title 1"/>
          <p:cNvSpPr>
            <a:spLocks noGrp="1"/>
          </p:cNvSpPr>
          <p:nvPr>
            <p:ph type="title"/>
          </p:nvPr>
        </p:nvSpPr>
        <p:spPr>
          <a:xfrm>
            <a:off x="887639" y="450238"/>
            <a:ext cx="8229600" cy="1143000"/>
          </a:xfrm>
        </p:spPr>
        <p:txBody>
          <a:bodyPr>
            <a:noAutofit/>
          </a:bodyPr>
          <a:lstStyle/>
          <a:p>
            <a:r>
              <a:rPr lang="en-GB" sz="4000" b="1" dirty="0">
                <a:solidFill>
                  <a:schemeClr val="accent4">
                    <a:lumMod val="75000"/>
                  </a:schemeClr>
                </a:solidFill>
                <a:latin typeface="Times New Roman" panose="02020603050405020304" pitchFamily="18" charset="0"/>
                <a:cs typeface="Times New Roman" panose="02020603050405020304" pitchFamily="18" charset="0"/>
              </a:rPr>
              <a:t>    </a:t>
            </a:r>
            <a:r>
              <a:rPr lang="en-GB" sz="4000" b="1" u="sng" dirty="0">
                <a:solidFill>
                  <a:schemeClr val="accent4">
                    <a:lumMod val="75000"/>
                  </a:schemeClr>
                </a:solidFill>
                <a:latin typeface="Times New Roman" panose="02020603050405020304" pitchFamily="18" charset="0"/>
                <a:cs typeface="Times New Roman" panose="02020603050405020304" pitchFamily="18" charset="0"/>
              </a:rPr>
              <a:t>Self-Analysis </a:t>
            </a:r>
            <a:br>
              <a:rPr lang="en-IN" sz="4000" u="sng" dirty="0">
                <a:solidFill>
                  <a:schemeClr val="accent4">
                    <a:lumMod val="75000"/>
                  </a:schemeClr>
                </a:solidFill>
                <a:latin typeface="Times New Roman" panose="02020603050405020304" pitchFamily="18" charset="0"/>
                <a:cs typeface="Times New Roman" panose="02020603050405020304" pitchFamily="18" charset="0"/>
              </a:rPr>
            </a:br>
            <a:endParaRPr lang="en-IN" sz="4000" u="sng" dirty="0">
              <a:solidFill>
                <a:schemeClr val="accent4">
                  <a:lumMod val="75000"/>
                </a:schemeClr>
              </a:solidFill>
              <a:latin typeface="Times New Roman" panose="02020603050405020304" pitchFamily="18" charset="0"/>
              <a:cs typeface="Times New Roman" panose="02020603050405020304" pitchFamily="18" charset="0"/>
            </a:endParaRPr>
          </a:p>
        </p:txBody>
      </p:sp>
      <p:cxnSp>
        <p:nvCxnSpPr>
          <p:cNvPr id="8" name="Straight Connector 7"/>
          <p:cNvCxnSpPr>
            <a:cxnSpLocks/>
          </p:cNvCxnSpPr>
          <p:nvPr/>
        </p:nvCxnSpPr>
        <p:spPr>
          <a:xfrm>
            <a:off x="5316795" y="1236056"/>
            <a:ext cx="0" cy="500066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a:cxnSpLocks/>
          </p:cNvCxnSpPr>
          <p:nvPr/>
        </p:nvCxnSpPr>
        <p:spPr>
          <a:xfrm>
            <a:off x="2530713" y="3736386"/>
            <a:ext cx="5572164"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2602151" y="1236056"/>
            <a:ext cx="1714512" cy="461665"/>
          </a:xfrm>
          <a:prstGeom prst="rect">
            <a:avLst/>
          </a:prstGeom>
          <a:noFill/>
        </p:spPr>
        <p:txBody>
          <a:bodyPr wrap="square" rtlCol="0">
            <a:spAutoFit/>
          </a:bodyPr>
          <a:lstStyle/>
          <a:p>
            <a:pPr algn="ct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Strengths</a:t>
            </a:r>
            <a:endParaRPr lang="en-IN"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6" name="TextBox 15"/>
          <p:cNvSpPr txBox="1"/>
          <p:nvPr/>
        </p:nvSpPr>
        <p:spPr>
          <a:xfrm>
            <a:off x="5316795" y="1236056"/>
            <a:ext cx="1714512" cy="461665"/>
          </a:xfrm>
          <a:prstGeom prst="rect">
            <a:avLst/>
          </a:prstGeom>
          <a:noFill/>
        </p:spPr>
        <p:txBody>
          <a:bodyPr wrap="square" rtlCol="0">
            <a:spAutoFit/>
          </a:bodyPr>
          <a:lstStyle/>
          <a:p>
            <a:pPr algn="ct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Weaknesses</a:t>
            </a:r>
            <a:endParaRPr lang="en-IN"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7" name="TextBox 16"/>
          <p:cNvSpPr txBox="1"/>
          <p:nvPr/>
        </p:nvSpPr>
        <p:spPr>
          <a:xfrm>
            <a:off x="2530713" y="3736386"/>
            <a:ext cx="2286016" cy="461665"/>
          </a:xfrm>
          <a:prstGeom prst="rect">
            <a:avLst/>
          </a:prstGeom>
          <a:noFill/>
        </p:spPr>
        <p:txBody>
          <a:bodyPr wrap="square" rtlCol="0">
            <a:spAutoFit/>
          </a:bodyPr>
          <a:lstStyle/>
          <a:p>
            <a:pPr algn="ct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Opportunities</a:t>
            </a:r>
            <a:endParaRPr lang="en-IN"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8" name="TextBox 17"/>
          <p:cNvSpPr txBox="1"/>
          <p:nvPr/>
        </p:nvSpPr>
        <p:spPr>
          <a:xfrm>
            <a:off x="5316795" y="3736386"/>
            <a:ext cx="1714512" cy="461665"/>
          </a:xfrm>
          <a:prstGeom prst="rect">
            <a:avLst/>
          </a:prstGeom>
          <a:noFill/>
        </p:spPr>
        <p:txBody>
          <a:bodyPr wrap="square" rtlCol="0">
            <a:spAutoFit/>
          </a:bodyPr>
          <a:lstStyle/>
          <a:p>
            <a:pPr algn="ctr"/>
            <a:r>
              <a:rPr lang="en-US"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Threats</a:t>
            </a:r>
            <a:endParaRPr lang="en-IN" sz="24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19" name="TextBox 18"/>
          <p:cNvSpPr txBox="1"/>
          <p:nvPr/>
        </p:nvSpPr>
        <p:spPr>
          <a:xfrm>
            <a:off x="2530713" y="1878998"/>
            <a:ext cx="2714644" cy="1429622"/>
          </a:xfrm>
          <a:prstGeom prst="rect">
            <a:avLst/>
          </a:prstGeom>
          <a:noFill/>
        </p:spPr>
        <p:txBody>
          <a:bodyPr wrap="square" rtlCol="0">
            <a:spAutoFit/>
          </a:bodyPr>
          <a:lstStyle/>
          <a:p>
            <a:pPr>
              <a:lnSpc>
                <a:spcPct val="150000"/>
              </a:lnSpc>
              <a:buFont typeface="Arial" pitchFamily="34" charset="0"/>
              <a:buChar char="•"/>
            </a:pPr>
            <a:r>
              <a:rPr lang="en-US" sz="2000" b="1" dirty="0">
                <a:latin typeface="Times New Roman" panose="02020603050405020304" pitchFamily="18" charset="0"/>
                <a:cs typeface="Times New Roman" panose="02020603050405020304" pitchFamily="18" charset="0"/>
              </a:rPr>
              <a:t>Academic Prowess</a:t>
            </a:r>
          </a:p>
          <a:p>
            <a:pPr>
              <a:lnSpc>
                <a:spcPct val="150000"/>
              </a:lnSpc>
              <a:buFont typeface="Arial" pitchFamily="34" charset="0"/>
              <a:buChar char="•"/>
            </a:pPr>
            <a:r>
              <a:rPr lang="en-GB" sz="2000" b="1" dirty="0">
                <a:latin typeface="Times New Roman" panose="02020603050405020304" pitchFamily="18" charset="0"/>
                <a:cs typeface="Times New Roman" panose="02020603050405020304" pitchFamily="18" charset="0"/>
              </a:rPr>
              <a:t>Job Experience</a:t>
            </a:r>
            <a:r>
              <a:rPr lang="en-US" sz="2000" dirty="0">
                <a:latin typeface="Times New Roman" panose="02020603050405020304" pitchFamily="18" charset="0"/>
                <a:cs typeface="Times New Roman" panose="02020603050405020304" pitchFamily="18" charset="0"/>
              </a:rPr>
              <a:t> </a:t>
            </a:r>
          </a:p>
          <a:p>
            <a:pPr>
              <a:lnSpc>
                <a:spcPct val="150000"/>
              </a:lnSpc>
              <a:buFont typeface="Arial" pitchFamily="34" charset="0"/>
              <a:buChar char="•"/>
            </a:pPr>
            <a:r>
              <a:rPr lang="en-GB" sz="2000" b="1" dirty="0">
                <a:latin typeface="Times New Roman" panose="02020603050405020304" pitchFamily="18" charset="0"/>
                <a:cs typeface="Times New Roman" panose="02020603050405020304" pitchFamily="18" charset="0"/>
              </a:rPr>
              <a:t>Communication Skills</a:t>
            </a:r>
            <a:endParaRPr lang="en-IN" sz="2000" dirty="0">
              <a:latin typeface="Times New Roman" panose="02020603050405020304" pitchFamily="18" charset="0"/>
              <a:cs typeface="Times New Roman" panose="02020603050405020304" pitchFamily="18" charset="0"/>
            </a:endParaRPr>
          </a:p>
        </p:txBody>
      </p:sp>
      <p:sp>
        <p:nvSpPr>
          <p:cNvPr id="20" name="TextBox 19"/>
          <p:cNvSpPr txBox="1"/>
          <p:nvPr/>
        </p:nvSpPr>
        <p:spPr>
          <a:xfrm>
            <a:off x="2673589" y="4665080"/>
            <a:ext cx="2357454" cy="1015663"/>
          </a:xfrm>
          <a:prstGeom prst="rect">
            <a:avLst/>
          </a:prstGeom>
          <a:noFill/>
        </p:spPr>
        <p:txBody>
          <a:bodyPr wrap="square" rtlCol="0">
            <a:spAutoFit/>
          </a:bodyPr>
          <a:lstStyle/>
          <a:p>
            <a:pPr>
              <a:buFont typeface="Arial" pitchFamily="34" charset="0"/>
              <a:buChar char="•"/>
            </a:pPr>
            <a:r>
              <a:rPr lang="en-GB" sz="2000" b="1" dirty="0">
                <a:latin typeface="Times New Roman" panose="02020603050405020304" pitchFamily="18" charset="0"/>
                <a:cs typeface="Times New Roman" panose="02020603050405020304" pitchFamily="18" charset="0"/>
              </a:rPr>
              <a:t>Leadership Skills</a:t>
            </a:r>
            <a:endParaRPr lang="en-IN" sz="2000" dirty="0">
              <a:latin typeface="Times New Roman" panose="02020603050405020304" pitchFamily="18" charset="0"/>
              <a:cs typeface="Times New Roman" panose="02020603050405020304" pitchFamily="18" charset="0"/>
            </a:endParaRPr>
          </a:p>
          <a:p>
            <a:pPr>
              <a:buFont typeface="Arial" pitchFamily="34" charset="0"/>
              <a:buChar char="•"/>
            </a:pPr>
            <a:r>
              <a:rPr lang="en-GB" sz="2000" b="1" dirty="0">
                <a:latin typeface="Times New Roman" panose="02020603050405020304" pitchFamily="18" charset="0"/>
                <a:cs typeface="Times New Roman" panose="02020603050405020304" pitchFamily="18" charset="0"/>
              </a:rPr>
              <a:t>Networking Skills</a:t>
            </a:r>
            <a:endParaRPr lang="en-IN" sz="2000" dirty="0">
              <a:latin typeface="Times New Roman" panose="02020603050405020304" pitchFamily="18" charset="0"/>
              <a:cs typeface="Times New Roman" panose="02020603050405020304" pitchFamily="18" charset="0"/>
            </a:endParaRPr>
          </a:p>
          <a:p>
            <a:pPr>
              <a:buFont typeface="Arial" pitchFamily="34" charset="0"/>
              <a:buChar char="•"/>
            </a:pPr>
            <a:r>
              <a:rPr lang="en-GB" sz="2000" b="1" dirty="0">
                <a:latin typeface="Times New Roman" panose="02020603050405020304" pitchFamily="18" charset="0"/>
                <a:cs typeface="Times New Roman" panose="02020603050405020304" pitchFamily="18" charset="0"/>
              </a:rPr>
              <a:t>Internship.</a:t>
            </a:r>
            <a:endParaRPr lang="en-IN" sz="2000" dirty="0">
              <a:latin typeface="Times New Roman" panose="02020603050405020304" pitchFamily="18" charset="0"/>
              <a:cs typeface="Times New Roman" panose="02020603050405020304" pitchFamily="18" charset="0"/>
            </a:endParaRPr>
          </a:p>
        </p:txBody>
      </p:sp>
      <p:sp>
        <p:nvSpPr>
          <p:cNvPr id="21" name="TextBox 20"/>
          <p:cNvSpPr txBox="1"/>
          <p:nvPr/>
        </p:nvSpPr>
        <p:spPr>
          <a:xfrm>
            <a:off x="5388233" y="1664684"/>
            <a:ext cx="2714644" cy="2031325"/>
          </a:xfrm>
          <a:prstGeom prst="rect">
            <a:avLst/>
          </a:prstGeom>
          <a:noFill/>
        </p:spPr>
        <p:txBody>
          <a:bodyPr wrap="square" rtlCol="0">
            <a:spAutoFit/>
          </a:bodyPr>
          <a:lstStyle/>
          <a:p>
            <a:pPr>
              <a:lnSpc>
                <a:spcPct val="150000"/>
              </a:lnSpc>
              <a:buFont typeface="Arial" pitchFamily="34" charset="0"/>
              <a:buChar char="•"/>
            </a:pPr>
            <a:r>
              <a:rPr lang="en-GB" b="1" dirty="0">
                <a:latin typeface="Times New Roman" panose="02020603050405020304" pitchFamily="18" charset="0"/>
                <a:cs typeface="Times New Roman" panose="02020603050405020304" pitchFamily="18" charset="0"/>
              </a:rPr>
              <a:t>Poor Organisation Skills. Job Experience</a:t>
            </a:r>
            <a:r>
              <a:rPr lang="en-US" dirty="0">
                <a:latin typeface="Times New Roman" panose="02020603050405020304" pitchFamily="18" charset="0"/>
                <a:cs typeface="Times New Roman" panose="02020603050405020304" pitchFamily="18" charset="0"/>
              </a:rPr>
              <a:t> </a:t>
            </a:r>
          </a:p>
          <a:p>
            <a:pPr>
              <a:lnSpc>
                <a:spcPct val="150000"/>
              </a:lnSpc>
              <a:buFont typeface="Arial" pitchFamily="34" charset="0"/>
              <a:buChar char="•"/>
            </a:pPr>
            <a:r>
              <a:rPr lang="en-GB" b="1" dirty="0">
                <a:latin typeface="Times New Roman" panose="02020603050405020304" pitchFamily="18" charset="0"/>
                <a:cs typeface="Times New Roman" panose="02020603050405020304" pitchFamily="18" charset="0"/>
              </a:rPr>
              <a:t>Not Tech Savvy</a:t>
            </a:r>
          </a:p>
          <a:p>
            <a:pPr>
              <a:lnSpc>
                <a:spcPct val="150000"/>
              </a:lnSpc>
              <a:buFont typeface="Arial" pitchFamily="34" charset="0"/>
              <a:buChar char="•"/>
            </a:pPr>
            <a:r>
              <a:rPr lang="en-GB" b="1" dirty="0">
                <a:latin typeface="Times New Roman" panose="02020603050405020304" pitchFamily="18" charset="0"/>
                <a:cs typeface="Times New Roman" panose="02020603050405020304" pitchFamily="18" charset="0"/>
              </a:rPr>
              <a:t>Poor Time-management</a:t>
            </a:r>
          </a:p>
          <a:p>
            <a:pPr>
              <a:buFont typeface="Arial" pitchFamily="34" charset="0"/>
              <a:buChar char="•"/>
            </a:pPr>
            <a:endParaRPr lang="en-IN" dirty="0">
              <a:latin typeface="Times New Roman" panose="02020603050405020304" pitchFamily="18" charset="0"/>
              <a:cs typeface="Times New Roman" panose="02020603050405020304" pitchFamily="18" charset="0"/>
            </a:endParaRPr>
          </a:p>
        </p:txBody>
      </p:sp>
      <p:sp>
        <p:nvSpPr>
          <p:cNvPr id="22" name="TextBox 21"/>
          <p:cNvSpPr txBox="1"/>
          <p:nvPr/>
        </p:nvSpPr>
        <p:spPr>
          <a:xfrm>
            <a:off x="5316795" y="4379328"/>
            <a:ext cx="2786082" cy="1323439"/>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Failure to follow deadlines.</a:t>
            </a:r>
            <a:endParaRPr lang="en-IN" sz="2000" dirty="0">
              <a:latin typeface="Times New Roman" panose="02020603050405020304" pitchFamily="18" charset="0"/>
              <a:cs typeface="Times New Roman" panose="02020603050405020304" pitchFamily="18" charset="0"/>
            </a:endParaRPr>
          </a:p>
          <a:p>
            <a:r>
              <a:rPr lang="en-GB" sz="2000" b="1" dirty="0">
                <a:latin typeface="Times New Roman" panose="02020603050405020304" pitchFamily="18" charset="0"/>
                <a:cs typeface="Times New Roman" panose="02020603050405020304" pitchFamily="18" charset="0"/>
              </a:rPr>
              <a:t>Not able to operate complex software. </a:t>
            </a:r>
            <a:endParaRPr lang="en-IN"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ownload (1).jpg"/>
          <p:cNvPicPr>
            <a:picLocks noChangeAspect="1"/>
          </p:cNvPicPr>
          <p:nvPr/>
        </p:nvPicPr>
        <p:blipFill>
          <a:blip r:embed="rId3" cstate="print"/>
          <a:stretch>
            <a:fillRect/>
          </a:stretch>
        </p:blipFill>
        <p:spPr>
          <a:xfrm>
            <a:off x="2916229" y="4214818"/>
            <a:ext cx="6227771" cy="2643182"/>
          </a:xfrm>
          <a:prstGeom prst="rect">
            <a:avLst/>
          </a:prstGeom>
        </p:spPr>
      </p:pic>
      <p:sp>
        <p:nvSpPr>
          <p:cNvPr id="2" name="Title 1"/>
          <p:cNvSpPr>
            <a:spLocks noGrp="1"/>
          </p:cNvSpPr>
          <p:nvPr>
            <p:ph type="title"/>
          </p:nvPr>
        </p:nvSpPr>
        <p:spPr>
          <a:xfrm>
            <a:off x="1333330" y="507217"/>
            <a:ext cx="7600358" cy="661966"/>
          </a:xfrm>
        </p:spPr>
        <p:txBody>
          <a:bodyPr>
            <a:normAutofit fontScale="90000"/>
          </a:bodyPr>
          <a:lstStyle/>
          <a:p>
            <a:r>
              <a:rPr lang="en-GB" b="1" u="sng" dirty="0">
                <a:solidFill>
                  <a:schemeClr val="accent4">
                    <a:lumMod val="75000"/>
                  </a:schemeClr>
                </a:solidFill>
              </a:rPr>
              <a:t>Job-analysis</a:t>
            </a:r>
            <a:br>
              <a:rPr lang="en-IN" dirty="0"/>
            </a:br>
            <a:endParaRPr lang="en-IN" dirty="0"/>
          </a:p>
        </p:txBody>
      </p:sp>
      <p:sp>
        <p:nvSpPr>
          <p:cNvPr id="3" name="Content Placeholder 2"/>
          <p:cNvSpPr>
            <a:spLocks noGrp="1"/>
          </p:cNvSpPr>
          <p:nvPr>
            <p:ph idx="1"/>
          </p:nvPr>
        </p:nvSpPr>
        <p:spPr/>
        <p:txBody>
          <a:bodyPr/>
          <a:lstStyle/>
          <a:p>
            <a:pPr>
              <a:buNone/>
            </a:pPr>
            <a:r>
              <a:rPr lang="en-US" u="sng" dirty="0">
                <a:solidFill>
                  <a:schemeClr val="accent4">
                    <a:lumMod val="75000"/>
                  </a:schemeClr>
                </a:solidFill>
                <a:latin typeface="Times New Roman" panose="02020603050405020304" pitchFamily="18" charset="0"/>
                <a:cs typeface="Times New Roman" panose="02020603050405020304" pitchFamily="18" charset="0"/>
              </a:rPr>
              <a:t>Types of Skills: </a:t>
            </a:r>
          </a:p>
          <a:p>
            <a:pPr algn="just"/>
            <a:r>
              <a:rPr lang="en-GB" dirty="0">
                <a:latin typeface="Times New Roman" panose="02020603050405020304" pitchFamily="18" charset="0"/>
                <a:cs typeface="Times New Roman" panose="02020603050405020304" pitchFamily="18" charset="0"/>
              </a:rPr>
              <a:t>Adaptive Skills:  Improves Interpersonal Skills</a:t>
            </a:r>
          </a:p>
          <a:p>
            <a:pPr algn="just"/>
            <a:r>
              <a:rPr lang="en-GB" dirty="0">
                <a:latin typeface="Times New Roman" panose="02020603050405020304" pitchFamily="18" charset="0"/>
                <a:cs typeface="Times New Roman" panose="02020603050405020304" pitchFamily="18" charset="0"/>
              </a:rPr>
              <a:t>Academic Skills: Theoretical, Acquired.</a:t>
            </a:r>
          </a:p>
          <a:p>
            <a:pPr algn="just"/>
            <a:r>
              <a:rPr lang="en-GB" dirty="0">
                <a:latin typeface="Times New Roman" panose="02020603050405020304" pitchFamily="18" charset="0"/>
                <a:cs typeface="Times New Roman" panose="02020603050405020304" pitchFamily="18" charset="0"/>
              </a:rPr>
              <a:t>Transferable Skills: Generalised Skills</a:t>
            </a:r>
          </a:p>
          <a:p>
            <a:pPr algn="just"/>
            <a:r>
              <a:rPr lang="en-GB" dirty="0">
                <a:latin typeface="Times New Roman" panose="02020603050405020304" pitchFamily="18" charset="0"/>
                <a:cs typeface="Times New Roman" panose="02020603050405020304" pitchFamily="18" charset="0"/>
              </a:rPr>
              <a:t>Job-related Skills: Specific Nature</a:t>
            </a:r>
            <a:endParaRPr lang="en-US" dirty="0">
              <a:latin typeface="Times New Roman" panose="02020603050405020304" pitchFamily="18" charset="0"/>
              <a:cs typeface="Times New Roman" panose="02020603050405020304" pitchFamily="18" charset="0"/>
            </a:endParaRPr>
          </a:p>
          <a:p>
            <a:pPr>
              <a:buNone/>
            </a:pPr>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97661"/>
            <a:ext cx="8229600" cy="1143000"/>
          </a:xfrm>
        </p:spPr>
        <p:txBody>
          <a:bodyPr>
            <a:normAutofit fontScale="90000"/>
          </a:bodyPr>
          <a:lstStyle/>
          <a:p>
            <a:r>
              <a:rPr lang="en-GB" sz="4000" b="1" u="sng" dirty="0">
                <a:solidFill>
                  <a:schemeClr val="accent4">
                    <a:lumMod val="75000"/>
                  </a:schemeClr>
                </a:solidFill>
                <a:latin typeface="Times New Roman" panose="02020603050405020304" pitchFamily="18" charset="0"/>
                <a:cs typeface="Times New Roman" panose="02020603050405020304" pitchFamily="18" charset="0"/>
              </a:rPr>
              <a:t>Requisite Employability Skills in a Human Resource Manager</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43608" y="1614438"/>
            <a:ext cx="8229600" cy="3400436"/>
          </a:xfrm>
        </p:spPr>
        <p:txBody>
          <a:bodyPr numCol="2">
            <a:normAutofit/>
          </a:bodyPr>
          <a:lstStyle/>
          <a:p>
            <a:pPr>
              <a:lnSpc>
                <a:spcPct val="150000"/>
              </a:lnSpc>
            </a:pPr>
            <a:r>
              <a:rPr lang="en-GB" sz="2000" b="1" i="1" dirty="0">
                <a:latin typeface="Times New Roman" panose="02020603050405020304" pitchFamily="18" charset="0"/>
                <a:cs typeface="Times New Roman" panose="02020603050405020304" pitchFamily="18" charset="0"/>
              </a:rPr>
              <a:t>Excellent Communication Skills.</a:t>
            </a:r>
            <a:endParaRPr lang="en-IN" sz="2000" dirty="0">
              <a:latin typeface="Times New Roman" panose="02020603050405020304" pitchFamily="18" charset="0"/>
              <a:cs typeface="Times New Roman" panose="02020603050405020304" pitchFamily="18" charset="0"/>
            </a:endParaRPr>
          </a:p>
          <a:p>
            <a:pPr>
              <a:lnSpc>
                <a:spcPct val="150000"/>
              </a:lnSpc>
            </a:pPr>
            <a:r>
              <a:rPr lang="en-GB" sz="2000" b="1" i="1" dirty="0">
                <a:latin typeface="Times New Roman" panose="02020603050405020304" pitchFamily="18" charset="0"/>
                <a:cs typeface="Times New Roman" panose="02020603050405020304" pitchFamily="18" charset="0"/>
              </a:rPr>
              <a:t>HRIS Knowledge</a:t>
            </a:r>
            <a:endParaRPr lang="en-IN" sz="2000" dirty="0">
              <a:latin typeface="Times New Roman" panose="02020603050405020304" pitchFamily="18" charset="0"/>
              <a:cs typeface="Times New Roman" panose="02020603050405020304" pitchFamily="18" charset="0"/>
            </a:endParaRPr>
          </a:p>
          <a:p>
            <a:pPr>
              <a:lnSpc>
                <a:spcPct val="150000"/>
              </a:lnSpc>
            </a:pPr>
            <a:r>
              <a:rPr lang="en-GB" sz="2000" b="1" i="1" dirty="0">
                <a:latin typeface="Times New Roman" panose="02020603050405020304" pitchFamily="18" charset="0"/>
                <a:cs typeface="Times New Roman" panose="02020603050405020304" pitchFamily="18" charset="0"/>
              </a:rPr>
              <a:t>Recruitment and Selection Skill</a:t>
            </a:r>
            <a:endParaRPr lang="en-IN" sz="2000" dirty="0">
              <a:latin typeface="Times New Roman" panose="02020603050405020304" pitchFamily="18" charset="0"/>
              <a:cs typeface="Times New Roman" panose="02020603050405020304" pitchFamily="18" charset="0"/>
            </a:endParaRPr>
          </a:p>
          <a:p>
            <a:pPr>
              <a:lnSpc>
                <a:spcPct val="150000"/>
              </a:lnSpc>
            </a:pPr>
            <a:r>
              <a:rPr lang="en-GB" sz="2000" b="1" i="1" dirty="0" err="1">
                <a:latin typeface="Times New Roman" panose="02020603050405020304" pitchFamily="18" charset="0"/>
                <a:cs typeface="Times New Roman" panose="02020603050405020304" pitchFamily="18" charset="0"/>
              </a:rPr>
              <a:t>Proactivity</a:t>
            </a:r>
            <a:r>
              <a:rPr lang="en-GB" sz="2000" b="1" i="1" dirty="0">
                <a:latin typeface="Times New Roman" panose="02020603050405020304" pitchFamily="18" charset="0"/>
                <a:cs typeface="Times New Roman" panose="02020603050405020304" pitchFamily="18" charset="0"/>
              </a:rPr>
              <a:t>.</a:t>
            </a:r>
            <a:endParaRPr lang="en-IN" sz="2000" dirty="0">
              <a:latin typeface="Times New Roman" panose="02020603050405020304" pitchFamily="18" charset="0"/>
              <a:cs typeface="Times New Roman" panose="02020603050405020304" pitchFamily="18" charset="0"/>
            </a:endParaRPr>
          </a:p>
          <a:p>
            <a:pPr>
              <a:lnSpc>
                <a:spcPct val="150000"/>
              </a:lnSpc>
            </a:pPr>
            <a:r>
              <a:rPr lang="en-GB" sz="2000" b="1" i="1" dirty="0">
                <a:latin typeface="Times New Roman" panose="02020603050405020304" pitchFamily="18" charset="0"/>
                <a:cs typeface="Times New Roman" panose="02020603050405020304" pitchFamily="18" charset="0"/>
              </a:rPr>
              <a:t>Administrative Experts</a:t>
            </a:r>
            <a:endParaRPr lang="en-IN" sz="2000" dirty="0">
              <a:latin typeface="Times New Roman" panose="02020603050405020304" pitchFamily="18" charset="0"/>
              <a:cs typeface="Times New Roman" panose="02020603050405020304" pitchFamily="18" charset="0"/>
            </a:endParaRPr>
          </a:p>
          <a:p>
            <a:pPr>
              <a:lnSpc>
                <a:spcPct val="150000"/>
              </a:lnSpc>
            </a:pPr>
            <a:r>
              <a:rPr lang="en-GB" sz="2000" b="1" i="1" dirty="0">
                <a:latin typeface="Times New Roman" panose="02020603050405020304" pitchFamily="18" charset="0"/>
                <a:cs typeface="Times New Roman" panose="02020603050405020304" pitchFamily="18" charset="0"/>
              </a:rPr>
              <a:t>Coaching</a:t>
            </a:r>
            <a:endParaRPr lang="en-IN" sz="2000" dirty="0">
              <a:latin typeface="Times New Roman" panose="02020603050405020304" pitchFamily="18" charset="0"/>
              <a:cs typeface="Times New Roman" panose="02020603050405020304" pitchFamily="18" charset="0"/>
            </a:endParaRPr>
          </a:p>
          <a:p>
            <a:pPr>
              <a:lnSpc>
                <a:spcPct val="150000"/>
              </a:lnSpc>
            </a:pPr>
            <a:r>
              <a:rPr lang="en-GB" sz="2000" b="1" i="1" dirty="0">
                <a:latin typeface="Times New Roman" panose="02020603050405020304" pitchFamily="18" charset="0"/>
                <a:cs typeface="Times New Roman" panose="02020603050405020304" pitchFamily="18" charset="0"/>
              </a:rPr>
              <a:t>Intercultural Sensitivity</a:t>
            </a:r>
            <a:endParaRPr lang="en-IN" sz="2000" dirty="0">
              <a:latin typeface="Times New Roman" panose="02020603050405020304" pitchFamily="18" charset="0"/>
              <a:cs typeface="Times New Roman" panose="02020603050405020304" pitchFamily="18" charset="0"/>
            </a:endParaRPr>
          </a:p>
          <a:p>
            <a:pPr>
              <a:lnSpc>
                <a:spcPct val="150000"/>
              </a:lnSpc>
            </a:pPr>
            <a:r>
              <a:rPr lang="en-GB" sz="2000" b="1" i="1" dirty="0">
                <a:latin typeface="Times New Roman" panose="02020603050405020304" pitchFamily="18" charset="0"/>
                <a:cs typeface="Times New Roman" panose="02020603050405020304" pitchFamily="18" charset="0"/>
              </a:rPr>
              <a:t>Excellent Analytical Driven</a:t>
            </a:r>
            <a:endParaRPr lang="en-IN" sz="2000" dirty="0">
              <a:latin typeface="Times New Roman" panose="02020603050405020304" pitchFamily="18" charset="0"/>
              <a:cs typeface="Times New Roman" panose="02020603050405020304" pitchFamily="18" charset="0"/>
            </a:endParaRPr>
          </a:p>
          <a:p>
            <a:pPr>
              <a:lnSpc>
                <a:spcPct val="150000"/>
              </a:lnSpc>
            </a:pPr>
            <a:r>
              <a:rPr lang="en-GB" sz="2000" b="1" i="1" dirty="0">
                <a:latin typeface="Times New Roman" panose="02020603050405020304" pitchFamily="18" charset="0"/>
                <a:cs typeface="Times New Roman" panose="02020603050405020304" pitchFamily="18" charset="0"/>
              </a:rPr>
              <a:t>Time Management</a:t>
            </a:r>
            <a:endParaRPr lang="en-IN" sz="2000" dirty="0">
              <a:latin typeface="Times New Roman" panose="02020603050405020304" pitchFamily="18" charset="0"/>
              <a:cs typeface="Times New Roman" panose="02020603050405020304" pitchFamily="18" charset="0"/>
            </a:endParaRPr>
          </a:p>
          <a:p>
            <a:pPr>
              <a:lnSpc>
                <a:spcPct val="150000"/>
              </a:lnSpc>
            </a:pPr>
            <a:r>
              <a:rPr lang="en-GB" sz="2000" b="1" i="1" dirty="0">
                <a:latin typeface="Times New Roman" panose="02020603050405020304" pitchFamily="18" charset="0"/>
                <a:cs typeface="Times New Roman" panose="02020603050405020304" pitchFamily="18" charset="0"/>
              </a:rPr>
              <a:t>Organising Skill</a:t>
            </a:r>
            <a:endParaRPr lang="en-IN" sz="2000" dirty="0">
              <a:latin typeface="Times New Roman" panose="02020603050405020304" pitchFamily="18" charset="0"/>
              <a:cs typeface="Times New Roman" panose="02020603050405020304" pitchFamily="18" charset="0"/>
            </a:endParaRPr>
          </a:p>
          <a:p>
            <a:pPr>
              <a:lnSpc>
                <a:spcPct val="150000"/>
              </a:lnSpc>
            </a:pPr>
            <a:endParaRPr lang="en-IN" sz="2000" dirty="0">
              <a:latin typeface="Times New Roman" panose="02020603050405020304" pitchFamily="18" charset="0"/>
              <a:cs typeface="Times New Roman" panose="02020603050405020304" pitchFamily="18" charset="0"/>
            </a:endParaRPr>
          </a:p>
        </p:txBody>
      </p:sp>
      <p:pic>
        <p:nvPicPr>
          <p:cNvPr id="4" name="Picture 3" descr="Human-Resources-Training-Top-9-.jpg"/>
          <p:cNvPicPr>
            <a:picLocks noChangeAspect="1"/>
          </p:cNvPicPr>
          <p:nvPr/>
        </p:nvPicPr>
        <p:blipFill>
          <a:blip r:embed="rId3" cstate="print"/>
          <a:stretch>
            <a:fillRect/>
          </a:stretch>
        </p:blipFill>
        <p:spPr>
          <a:xfrm>
            <a:off x="3920172" y="4189807"/>
            <a:ext cx="5223828" cy="266819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mages (1).jpg"/>
          <p:cNvPicPr>
            <a:picLocks noChangeAspect="1"/>
          </p:cNvPicPr>
          <p:nvPr/>
        </p:nvPicPr>
        <p:blipFill>
          <a:blip r:embed="rId3" cstate="print"/>
          <a:stretch>
            <a:fillRect/>
          </a:stretch>
        </p:blipFill>
        <p:spPr>
          <a:xfrm>
            <a:off x="3749332" y="4883589"/>
            <a:ext cx="1645335" cy="1974411"/>
          </a:xfrm>
          <a:prstGeom prst="rect">
            <a:avLst/>
          </a:prstGeom>
        </p:spPr>
      </p:pic>
      <p:pic>
        <p:nvPicPr>
          <p:cNvPr id="4" name="Picture 3" descr="images.jpg"/>
          <p:cNvPicPr>
            <a:picLocks noChangeAspect="1"/>
          </p:cNvPicPr>
          <p:nvPr/>
        </p:nvPicPr>
        <p:blipFill>
          <a:blip r:embed="rId4" cstate="print"/>
          <a:stretch>
            <a:fillRect/>
          </a:stretch>
        </p:blipFill>
        <p:spPr>
          <a:xfrm>
            <a:off x="6372200" y="5027199"/>
            <a:ext cx="1934370" cy="1569248"/>
          </a:xfrm>
          <a:prstGeom prst="rect">
            <a:avLst/>
          </a:prstGeom>
        </p:spPr>
      </p:pic>
      <p:sp>
        <p:nvSpPr>
          <p:cNvPr id="2" name="Title 1"/>
          <p:cNvSpPr>
            <a:spLocks noGrp="1"/>
          </p:cNvSpPr>
          <p:nvPr>
            <p:ph type="title"/>
          </p:nvPr>
        </p:nvSpPr>
        <p:spPr>
          <a:xfrm>
            <a:off x="1138976" y="254603"/>
            <a:ext cx="6951716" cy="1128188"/>
          </a:xfrm>
        </p:spPr>
        <p:txBody>
          <a:bodyPr>
            <a:normAutofit fontScale="90000"/>
          </a:bodyPr>
          <a:lstStyle/>
          <a:p>
            <a:r>
              <a:rPr lang="en-GB" b="1" u="sng" dirty="0">
                <a:solidFill>
                  <a:schemeClr val="accent4">
                    <a:lumMod val="75000"/>
                  </a:schemeClr>
                </a:solidFill>
              </a:rPr>
              <a:t>Skill </a:t>
            </a:r>
            <a:r>
              <a:rPr lang="en-GB" b="1" u="sng" dirty="0">
                <a:solidFill>
                  <a:schemeClr val="accent4">
                    <a:lumMod val="75000"/>
                  </a:schemeClr>
                </a:solidFill>
                <a:latin typeface="Times New Roman" panose="02020603050405020304" pitchFamily="18" charset="0"/>
                <a:cs typeface="Times New Roman" panose="02020603050405020304" pitchFamily="18" charset="0"/>
              </a:rPr>
              <a:t>Development</a:t>
            </a:r>
            <a:r>
              <a:rPr lang="en-GB" b="1" u="sng" dirty="0">
                <a:solidFill>
                  <a:schemeClr val="accent4">
                    <a:lumMod val="75000"/>
                  </a:schemeClr>
                </a:solidFill>
              </a:rPr>
              <a:t> </a:t>
            </a:r>
            <a:br>
              <a:rPr lang="en-IN" b="1" u="sng" dirty="0">
                <a:solidFill>
                  <a:schemeClr val="accent4">
                    <a:lumMod val="75000"/>
                  </a:schemeClr>
                </a:solidFill>
              </a:rPr>
            </a:br>
            <a:endParaRPr lang="en-IN" b="1" u="sng" dirty="0">
              <a:solidFill>
                <a:schemeClr val="accent4">
                  <a:lumMod val="75000"/>
                </a:schemeClr>
              </a:solidFill>
            </a:endParaRPr>
          </a:p>
        </p:txBody>
      </p:sp>
      <p:sp>
        <p:nvSpPr>
          <p:cNvPr id="3" name="Content Placeholder 2"/>
          <p:cNvSpPr>
            <a:spLocks noGrp="1"/>
          </p:cNvSpPr>
          <p:nvPr>
            <p:ph idx="1"/>
          </p:nvPr>
        </p:nvSpPr>
        <p:spPr>
          <a:xfrm>
            <a:off x="500034" y="1285860"/>
            <a:ext cx="8229600" cy="4525963"/>
          </a:xfrm>
        </p:spPr>
        <p:txBody>
          <a:bodyPr>
            <a:normAutofit lnSpcReduction="10000"/>
          </a:bodyPr>
          <a:lstStyle/>
          <a:p>
            <a:pPr>
              <a:lnSpc>
                <a:spcPct val="150000"/>
              </a:lnSpc>
              <a:buNone/>
            </a:pPr>
            <a:r>
              <a:rPr lang="en-GB" b="1" i="1" dirty="0">
                <a:solidFill>
                  <a:schemeClr val="accent4">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Short-term Goals: </a:t>
            </a:r>
            <a:r>
              <a:rPr lang="en-GB" b="1" dirty="0">
                <a:latin typeface="Times New Roman" panose="02020603050405020304" pitchFamily="18" charset="0"/>
                <a:cs typeface="Times New Roman" panose="02020603050405020304" pitchFamily="18" charset="0"/>
              </a:rPr>
              <a:t>Attained within six months</a:t>
            </a:r>
            <a:endParaRPr lang="en-GB" b="1" i="1" dirty="0">
              <a:solidFill>
                <a:schemeClr val="accent4">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nSpc>
                <a:spcPct val="150000"/>
              </a:lnSpc>
              <a:buNone/>
            </a:pPr>
            <a:r>
              <a:rPr lang="en-US" b="1" i="1" dirty="0">
                <a:solidFill>
                  <a:schemeClr val="accent4">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Mid-term Goals: </a:t>
            </a:r>
            <a:r>
              <a:rPr lang="en-GB" b="1" dirty="0">
                <a:latin typeface="Times New Roman" panose="02020603050405020304" pitchFamily="18" charset="0"/>
                <a:cs typeface="Times New Roman" panose="02020603050405020304" pitchFamily="18" charset="0"/>
              </a:rPr>
              <a:t>Attained within 6-12 months</a:t>
            </a:r>
            <a:endParaRPr lang="en-IN" b="1" i="1" dirty="0">
              <a:solidFill>
                <a:schemeClr val="accent4">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nSpc>
                <a:spcPct val="150000"/>
              </a:lnSpc>
              <a:buNone/>
            </a:pPr>
            <a:r>
              <a:rPr lang="en-US" b="1" i="1" dirty="0">
                <a:solidFill>
                  <a:schemeClr val="accent4">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Long-term Goals:</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Attained within 2-3 years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3626" y="257164"/>
            <a:ext cx="8229600" cy="4525963"/>
          </a:xfrm>
        </p:spPr>
        <p:txBody>
          <a:bodyPr/>
          <a:lstStyle/>
          <a:p>
            <a:pPr algn="ctr">
              <a:lnSpc>
                <a:spcPct val="150000"/>
              </a:lnSpc>
              <a:buNone/>
            </a:pPr>
            <a:r>
              <a:rPr lang="en-GB" sz="4400" b="1" i="1" u="sng" dirty="0">
                <a:solidFill>
                  <a:schemeClr val="accent4">
                    <a:lumMod val="75000"/>
                  </a:schemeClr>
                </a:solidFill>
                <a:latin typeface="Times New Roman" panose="02020603050405020304" pitchFamily="18" charset="0"/>
                <a:cs typeface="Times New Roman" panose="02020603050405020304" pitchFamily="18" charset="0"/>
              </a:rPr>
              <a:t>Personal Development Plan</a:t>
            </a:r>
            <a:endParaRPr lang="en-IN" sz="4400" b="1" u="sng" dirty="0">
              <a:solidFill>
                <a:schemeClr val="accent4">
                  <a:lumMod val="75000"/>
                </a:schemeClr>
              </a:solidFill>
              <a:latin typeface="Times New Roman" panose="02020603050405020304" pitchFamily="18" charset="0"/>
              <a:cs typeface="Times New Roman" panose="02020603050405020304" pitchFamily="18" charset="0"/>
            </a:endParaRPr>
          </a:p>
          <a:p>
            <a:pPr>
              <a:lnSpc>
                <a:spcPct val="150000"/>
              </a:lnSpc>
              <a:buNone/>
            </a:pPr>
            <a:r>
              <a:rPr lang="en-GB" dirty="0">
                <a:latin typeface="Times New Roman" panose="02020603050405020304" pitchFamily="18" charset="0"/>
                <a:cs typeface="Times New Roman" panose="02020603050405020304" pitchFamily="18" charset="0"/>
              </a:rPr>
              <a:t>     Personal Development Plan helps individuals to take charge of their development progress by making the learning process proactive and reactive.</a:t>
            </a:r>
            <a:endParaRPr lang="en-IN" dirty="0">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pic>
        <p:nvPicPr>
          <p:cNvPr id="4" name="Picture 3" descr="download (2).jpg"/>
          <p:cNvPicPr>
            <a:picLocks noChangeAspect="1"/>
          </p:cNvPicPr>
          <p:nvPr/>
        </p:nvPicPr>
        <p:blipFill>
          <a:blip r:embed="rId3" cstate="print"/>
          <a:stretch>
            <a:fillRect/>
          </a:stretch>
        </p:blipFill>
        <p:spPr>
          <a:xfrm>
            <a:off x="3714743" y="3714752"/>
            <a:ext cx="5153721" cy="28860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ownload (3).jpg"/>
          <p:cNvPicPr>
            <a:picLocks noChangeAspect="1"/>
          </p:cNvPicPr>
          <p:nvPr/>
        </p:nvPicPr>
        <p:blipFill>
          <a:blip r:embed="rId3" cstate="print"/>
          <a:stretch>
            <a:fillRect/>
          </a:stretch>
        </p:blipFill>
        <p:spPr>
          <a:xfrm>
            <a:off x="6084167" y="4666265"/>
            <a:ext cx="3040889" cy="21840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p:cNvSpPr>
            <a:spLocks noGrp="1"/>
          </p:cNvSpPr>
          <p:nvPr>
            <p:ph type="title"/>
          </p:nvPr>
        </p:nvSpPr>
        <p:spPr>
          <a:xfrm>
            <a:off x="1312166" y="148588"/>
            <a:ext cx="6519668" cy="880108"/>
          </a:xfrm>
        </p:spPr>
        <p:txBody>
          <a:bodyPr/>
          <a:lstStyle/>
          <a:p>
            <a:pPr>
              <a:tabLst>
                <a:tab pos="2057400" algn="l"/>
              </a:tabLst>
            </a:pPr>
            <a:r>
              <a:rPr lang="en-US" b="1" u="sng" dirty="0">
                <a:solidFill>
                  <a:schemeClr val="accent4">
                    <a:lumMod val="75000"/>
                  </a:schemeClr>
                </a:solidFill>
                <a:latin typeface="Times New Roman" panose="02020603050405020304" pitchFamily="18" charset="0"/>
                <a:cs typeface="Times New Roman" panose="02020603050405020304" pitchFamily="18" charset="0"/>
              </a:rPr>
              <a:t>Conclusion</a:t>
            </a:r>
            <a:endParaRPr lang="en-IN" b="1" u="sng" dirty="0">
              <a:solidFill>
                <a:schemeClr val="accent4">
                  <a:lumMod val="75000"/>
                </a:schemeClr>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27584" y="1113012"/>
            <a:ext cx="8316416" cy="4692252"/>
          </a:xfrm>
        </p:spPr>
        <p:txBody>
          <a:bodyPr/>
          <a:lstStyle/>
          <a:p>
            <a:pPr algn="just">
              <a:buNone/>
            </a:pPr>
            <a:r>
              <a:rPr lang="en-GB" dirty="0">
                <a:latin typeface="Times New Roman" panose="02020603050405020304" pitchFamily="18" charset="0"/>
                <a:cs typeface="Times New Roman" panose="02020603050405020304" pitchFamily="18" charset="0"/>
              </a:rPr>
              <a:t>    	Self-analysis has been found to be crucial for the proper identification of the strengths and weakness of an individual. Job analysis has helped to identify the skills that are required to excel in that job position and job aspirants can prepare themselves accordingly.</a:t>
            </a:r>
          </a:p>
          <a:p>
            <a:pPr algn="just">
              <a:buNone/>
            </a:pPr>
            <a:r>
              <a:rPr lang="en-GB" dirty="0">
                <a:latin typeface="Times New Roman" panose="02020603050405020304" pitchFamily="18" charset="0"/>
                <a:cs typeface="Times New Roman" panose="02020603050405020304" pitchFamily="18" charset="0"/>
              </a:rPr>
              <a:t>    PDP helps to meet the skill gap. </a:t>
            </a:r>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a:solidFill>
                  <a:schemeClr val="accent4">
                    <a:lumMod val="75000"/>
                  </a:schemeClr>
                </a:solidFill>
                <a:latin typeface="Times New Roman" panose="02020603050405020304" pitchFamily="18" charset="0"/>
                <a:cs typeface="Times New Roman" panose="02020603050405020304" pitchFamily="18" charset="0"/>
              </a:rPr>
              <a:t>Reference List</a:t>
            </a:r>
            <a:endParaRPr lang="en-IN" b="1" u="sng" dirty="0">
              <a:solidFill>
                <a:schemeClr val="accent4">
                  <a:lumMod val="75000"/>
                </a:schemeClr>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buNone/>
            </a:pP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Rimmer</a:t>
            </a:r>
            <a:r>
              <a:rPr lang="en-GB" dirty="0">
                <a:latin typeface="Times New Roman" panose="02020603050405020304" pitchFamily="18" charset="0"/>
                <a:cs typeface="Times New Roman" panose="02020603050405020304" pitchFamily="18" charset="0"/>
              </a:rPr>
              <a:t>, A., 2018. How do I prepare a personal development plan?. </a:t>
            </a:r>
            <a:r>
              <a:rPr lang="en-GB" i="1" dirty="0" err="1">
                <a:latin typeface="Times New Roman" panose="02020603050405020304" pitchFamily="18" charset="0"/>
                <a:cs typeface="Times New Roman" panose="02020603050405020304" pitchFamily="18" charset="0"/>
              </a:rPr>
              <a:t>Bmj</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363</a:t>
            </a:r>
            <a:r>
              <a:rPr lang="en-GB" dirty="0">
                <a:latin typeface="Times New Roman" panose="02020603050405020304" pitchFamily="18" charset="0"/>
                <a:cs typeface="Times New Roman" panose="02020603050405020304" pitchFamily="18" charset="0"/>
              </a:rPr>
              <a:t>.</a:t>
            </a:r>
          </a:p>
          <a:p>
            <a:pPr algn="just">
              <a:buNone/>
            </a:pPr>
            <a:r>
              <a:rPr lang="en-IN" dirty="0">
                <a:latin typeface="Times New Roman" panose="02020603050405020304" pitchFamily="18" charset="0"/>
                <a:cs typeface="Times New Roman" panose="02020603050405020304" pitchFamily="18" charset="0"/>
              </a:rPr>
              <a:t>    </a:t>
            </a:r>
            <a:r>
              <a:rPr lang="en-IN" dirty="0" err="1">
                <a:latin typeface="Times New Roman" panose="02020603050405020304" pitchFamily="18" charset="0"/>
                <a:cs typeface="Times New Roman" panose="02020603050405020304" pitchFamily="18" charset="0"/>
              </a:rPr>
              <a:t>Ahammad</a:t>
            </a:r>
            <a:r>
              <a:rPr lang="en-IN" dirty="0">
                <a:latin typeface="Times New Roman" panose="02020603050405020304" pitchFamily="18" charset="0"/>
                <a:cs typeface="Times New Roman" panose="02020603050405020304" pitchFamily="18" charset="0"/>
              </a:rPr>
              <a:t>, T., 2017. Personnel management to human resource management (HRM): How HRM functions. </a:t>
            </a:r>
            <a:r>
              <a:rPr lang="en-IN" i="1" dirty="0">
                <a:latin typeface="Times New Roman" panose="02020603050405020304" pitchFamily="18" charset="0"/>
                <a:cs typeface="Times New Roman" panose="02020603050405020304" pitchFamily="18" charset="0"/>
              </a:rPr>
              <a:t>Journal of Modern Accounting and Auditing</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13</a:t>
            </a:r>
            <a:r>
              <a:rPr lang="en-IN" dirty="0">
                <a:latin typeface="Times New Roman" panose="02020603050405020304" pitchFamily="18" charset="0"/>
                <a:cs typeface="Times New Roman" panose="02020603050405020304" pitchFamily="18" charset="0"/>
              </a:rPr>
              <a:t>(9), pp.412-420.</a:t>
            </a:r>
          </a:p>
          <a:p>
            <a:pPr algn="just">
              <a:buNone/>
            </a:pPr>
            <a:r>
              <a:rPr lang="en-IN" dirty="0">
                <a:latin typeface="Times New Roman" panose="02020603050405020304" pitchFamily="18" charset="0"/>
                <a:cs typeface="Times New Roman" panose="02020603050405020304" pitchFamily="18" charset="0"/>
              </a:rPr>
              <a:t>    Helms, M.M., 2021. </a:t>
            </a:r>
            <a:r>
              <a:rPr lang="en-IN" i="1" dirty="0" err="1">
                <a:latin typeface="Times New Roman" panose="02020603050405020304" pitchFamily="18" charset="0"/>
                <a:cs typeface="Times New Roman" panose="02020603050405020304" pitchFamily="18" charset="0"/>
              </a:rPr>
              <a:t>Encyclopedia</a:t>
            </a:r>
            <a:r>
              <a:rPr lang="en-IN" i="1" dirty="0">
                <a:latin typeface="Times New Roman" panose="02020603050405020304" pitchFamily="18" charset="0"/>
                <a:cs typeface="Times New Roman" panose="02020603050405020304" pitchFamily="18" charset="0"/>
              </a:rPr>
              <a:t> of management</a:t>
            </a:r>
            <a:r>
              <a:rPr lang="en-IN" dirty="0">
                <a:latin typeface="Times New Roman" panose="02020603050405020304" pitchFamily="18" charset="0"/>
                <a:cs typeface="Times New Roman" panose="02020603050405020304" pitchFamily="18" charset="0"/>
              </a:rPr>
              <a:t>. Thomson.</a:t>
            </a:r>
          </a:p>
          <a:p>
            <a:pPr algn="just">
              <a:buNone/>
            </a:pPr>
            <a:endParaRPr lang="en-IN" dirty="0">
              <a:latin typeface="Times New Roman" panose="02020603050405020304" pitchFamily="18" charset="0"/>
              <a:cs typeface="Times New Roman" panose="02020603050405020304" pitchFamily="18" charset="0"/>
            </a:endParaRPr>
          </a:p>
          <a:p>
            <a:pPr algn="just">
              <a:buNone/>
            </a:pPr>
            <a:endParaRPr lang="en-IN" dirty="0">
              <a:latin typeface="Times New Roman" panose="02020603050405020304" pitchFamily="18" charset="0"/>
              <a:cs typeface="Times New Roman" panose="02020603050405020304" pitchFamily="18" charset="0"/>
            </a:endParaRPr>
          </a:p>
          <a:p>
            <a:pPr algn="just">
              <a:buNone/>
            </a:pPr>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s.png"/>
          <p:cNvPicPr>
            <a:picLocks noChangeAspect="1"/>
          </p:cNvPicPr>
          <p:nvPr/>
        </p:nvPicPr>
        <p:blipFill>
          <a:blip r:embed="rId2" cstate="print"/>
          <a:stretch>
            <a:fillRect/>
          </a:stretch>
        </p:blipFill>
        <p:spPr>
          <a:xfrm>
            <a:off x="0" y="1214422"/>
            <a:ext cx="9144000" cy="4357718"/>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97</TotalTime>
  <Words>3707</Words>
  <Application>Microsoft Office PowerPoint</Application>
  <PresentationFormat>On-screen Show (4:3)</PresentationFormat>
  <Paragraphs>231</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Gill Sans MT</vt:lpstr>
      <vt:lpstr>Times New Roman</vt:lpstr>
      <vt:lpstr>Verdana</vt:lpstr>
      <vt:lpstr>Wingdings 2</vt:lpstr>
      <vt:lpstr>Solstice</vt:lpstr>
      <vt:lpstr>PowerPoint Presentation</vt:lpstr>
      <vt:lpstr>Table of content</vt:lpstr>
      <vt:lpstr>Introduction</vt:lpstr>
      <vt:lpstr>    Self-Analysis  </vt:lpstr>
      <vt:lpstr>Job-analysis </vt:lpstr>
      <vt:lpstr>Requisite Employability Skills in a Human Resource Manager </vt:lpstr>
      <vt:lpstr>Skill Development  </vt:lpstr>
      <vt:lpstr>PowerPoint Presentation</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Constantin Balasoiu</dc:creator>
  <cp:lastModifiedBy>Constantin Balasoiu</cp:lastModifiedBy>
  <cp:revision>6</cp:revision>
  <dcterms:created xsi:type="dcterms:W3CDTF">2021-04-02T11:21:23Z</dcterms:created>
  <dcterms:modified xsi:type="dcterms:W3CDTF">2021-04-13T20:07:51Z</dcterms:modified>
</cp:coreProperties>
</file>