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313" r:id="rId4"/>
    <p:sldId id="275" r:id="rId5"/>
    <p:sldId id="271" r:id="rId6"/>
    <p:sldId id="276" r:id="rId7"/>
    <p:sldId id="264" r:id="rId8"/>
    <p:sldId id="280" r:id="rId9"/>
    <p:sldId id="265" r:id="rId10"/>
    <p:sldId id="285" r:id="rId11"/>
    <p:sldId id="286" r:id="rId12"/>
    <p:sldId id="287" r:id="rId13"/>
    <p:sldId id="288" r:id="rId14"/>
    <p:sldId id="289" r:id="rId15"/>
    <p:sldId id="290" r:id="rId16"/>
    <p:sldId id="292" r:id="rId17"/>
    <p:sldId id="291" r:id="rId18"/>
    <p:sldId id="293" r:id="rId19"/>
    <p:sldId id="294" r:id="rId20"/>
    <p:sldId id="295" r:id="rId21"/>
    <p:sldId id="296" r:id="rId22"/>
    <p:sldId id="297" r:id="rId23"/>
    <p:sldId id="299" r:id="rId24"/>
    <p:sldId id="301" r:id="rId25"/>
    <p:sldId id="302" r:id="rId26"/>
    <p:sldId id="277" r:id="rId27"/>
    <p:sldId id="311" r:id="rId28"/>
    <p:sldId id="314" r:id="rId29"/>
    <p:sldId id="282" r:id="rId30"/>
    <p:sldId id="281" r:id="rId31"/>
    <p:sldId id="283" r:id="rId32"/>
    <p:sldId id="284" r:id="rId33"/>
    <p:sldId id="303" r:id="rId34"/>
    <p:sldId id="304" r:id="rId35"/>
    <p:sldId id="305" r:id="rId36"/>
    <p:sldId id="315" r:id="rId37"/>
    <p:sldId id="306" r:id="rId38"/>
    <p:sldId id="307" r:id="rId39"/>
    <p:sldId id="308" r:id="rId40"/>
    <p:sldId id="309" r:id="rId41"/>
    <p:sldId id="310" r:id="rId42"/>
    <p:sldId id="316" r:id="rId43"/>
    <p:sldId id="312" r:id="rId44"/>
    <p:sldId id="273" r:id="rId45"/>
    <p:sldId id="274" r:id="rId46"/>
    <p:sldId id="278" r:id="rId47"/>
    <p:sldId id="279"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D01923-780C-4F80-9D52-AEFA78C8737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5AA9EA2-8BCF-4CE4-ACD3-EBE631DDD678}">
      <dgm:prSet/>
      <dgm:spPr/>
      <dgm:t>
        <a:bodyPr/>
        <a:lstStyle/>
        <a:p>
          <a:r>
            <a:rPr lang="en-GB"/>
            <a:t>Empowerment of STAFF</a:t>
          </a:r>
          <a:endParaRPr lang="en-US"/>
        </a:p>
      </dgm:t>
    </dgm:pt>
    <dgm:pt modelId="{2F5FE537-1790-4415-8AB3-D7A4492B5A52}" type="parTrans" cxnId="{EDB71C8C-4A9F-4193-90B3-AA72CEEB25E3}">
      <dgm:prSet/>
      <dgm:spPr/>
      <dgm:t>
        <a:bodyPr/>
        <a:lstStyle/>
        <a:p>
          <a:endParaRPr lang="en-US"/>
        </a:p>
      </dgm:t>
    </dgm:pt>
    <dgm:pt modelId="{1CAB8A2E-015E-43BF-8181-8928BA755D4A}" type="sibTrans" cxnId="{EDB71C8C-4A9F-4193-90B3-AA72CEEB25E3}">
      <dgm:prSet/>
      <dgm:spPr/>
      <dgm:t>
        <a:bodyPr/>
        <a:lstStyle/>
        <a:p>
          <a:endParaRPr lang="en-US"/>
        </a:p>
      </dgm:t>
    </dgm:pt>
    <dgm:pt modelId="{19B14E6A-586B-4443-A83E-8FAE8002E16C}">
      <dgm:prSet/>
      <dgm:spPr/>
      <dgm:t>
        <a:bodyPr/>
        <a:lstStyle/>
        <a:p>
          <a:r>
            <a:rPr lang="en-GB"/>
            <a:t>TRUST </a:t>
          </a:r>
          <a:endParaRPr lang="en-US"/>
        </a:p>
      </dgm:t>
    </dgm:pt>
    <dgm:pt modelId="{13FC8581-8643-40DD-910D-6CECFF766EB9}" type="parTrans" cxnId="{307F88A5-E6C8-4B3F-B285-8BFEADBBEF86}">
      <dgm:prSet/>
      <dgm:spPr/>
      <dgm:t>
        <a:bodyPr/>
        <a:lstStyle/>
        <a:p>
          <a:endParaRPr lang="en-US"/>
        </a:p>
      </dgm:t>
    </dgm:pt>
    <dgm:pt modelId="{B38E2F9C-92E4-4416-A4C8-7721800EC56B}" type="sibTrans" cxnId="{307F88A5-E6C8-4B3F-B285-8BFEADBBEF86}">
      <dgm:prSet/>
      <dgm:spPr/>
      <dgm:t>
        <a:bodyPr/>
        <a:lstStyle/>
        <a:p>
          <a:endParaRPr lang="en-US"/>
        </a:p>
      </dgm:t>
    </dgm:pt>
    <dgm:pt modelId="{65DDB274-8326-49F9-8D64-7EBE6C4A1C02}">
      <dgm:prSet/>
      <dgm:spPr/>
      <dgm:t>
        <a:bodyPr/>
        <a:lstStyle/>
        <a:p>
          <a:r>
            <a:rPr lang="en-GB"/>
            <a:t>RESPONSIBILITY</a:t>
          </a:r>
          <a:endParaRPr lang="en-US"/>
        </a:p>
      </dgm:t>
    </dgm:pt>
    <dgm:pt modelId="{1DF71DCB-64BB-41AB-B981-F42C0DF5CB2D}" type="parTrans" cxnId="{DA3D59B0-6C95-47B8-99CD-A9B6E52B40D9}">
      <dgm:prSet/>
      <dgm:spPr/>
      <dgm:t>
        <a:bodyPr/>
        <a:lstStyle/>
        <a:p>
          <a:endParaRPr lang="en-US"/>
        </a:p>
      </dgm:t>
    </dgm:pt>
    <dgm:pt modelId="{1D3BF2B6-25A4-401B-87C8-43A8E6F6991B}" type="sibTrans" cxnId="{DA3D59B0-6C95-47B8-99CD-A9B6E52B40D9}">
      <dgm:prSet/>
      <dgm:spPr/>
      <dgm:t>
        <a:bodyPr/>
        <a:lstStyle/>
        <a:p>
          <a:endParaRPr lang="en-US"/>
        </a:p>
      </dgm:t>
    </dgm:pt>
    <dgm:pt modelId="{23D0E163-9907-40B5-BBFC-A5C7577FEA3F}" type="pres">
      <dgm:prSet presAssocID="{5ED01923-780C-4F80-9D52-AEFA78C87372}" presName="hierChild1" presStyleCnt="0">
        <dgm:presLayoutVars>
          <dgm:chPref val="1"/>
          <dgm:dir/>
          <dgm:animOne val="branch"/>
          <dgm:animLvl val="lvl"/>
          <dgm:resizeHandles/>
        </dgm:presLayoutVars>
      </dgm:prSet>
      <dgm:spPr/>
    </dgm:pt>
    <dgm:pt modelId="{0A2B4224-14F1-4432-B1E4-4EADF0F79ACC}" type="pres">
      <dgm:prSet presAssocID="{D5AA9EA2-8BCF-4CE4-ACD3-EBE631DDD678}" presName="hierRoot1" presStyleCnt="0"/>
      <dgm:spPr/>
    </dgm:pt>
    <dgm:pt modelId="{0810960A-90C1-4441-946E-A1F1CB71FDAC}" type="pres">
      <dgm:prSet presAssocID="{D5AA9EA2-8BCF-4CE4-ACD3-EBE631DDD678}" presName="composite" presStyleCnt="0"/>
      <dgm:spPr/>
    </dgm:pt>
    <dgm:pt modelId="{2FB3289E-A424-4D7A-86E4-010823EBC0D7}" type="pres">
      <dgm:prSet presAssocID="{D5AA9EA2-8BCF-4CE4-ACD3-EBE631DDD678}" presName="background" presStyleLbl="node0" presStyleIdx="0" presStyleCnt="3"/>
      <dgm:spPr/>
    </dgm:pt>
    <dgm:pt modelId="{C69492D0-7927-44B2-B66A-3198D689710F}" type="pres">
      <dgm:prSet presAssocID="{D5AA9EA2-8BCF-4CE4-ACD3-EBE631DDD678}" presName="text" presStyleLbl="fgAcc0" presStyleIdx="0" presStyleCnt="3">
        <dgm:presLayoutVars>
          <dgm:chPref val="3"/>
        </dgm:presLayoutVars>
      </dgm:prSet>
      <dgm:spPr/>
    </dgm:pt>
    <dgm:pt modelId="{F7BF1E9A-397B-45BC-AD01-CE7E537CD1EF}" type="pres">
      <dgm:prSet presAssocID="{D5AA9EA2-8BCF-4CE4-ACD3-EBE631DDD678}" presName="hierChild2" presStyleCnt="0"/>
      <dgm:spPr/>
    </dgm:pt>
    <dgm:pt modelId="{CE504C0E-306D-4D94-BC24-C968285EB086}" type="pres">
      <dgm:prSet presAssocID="{19B14E6A-586B-4443-A83E-8FAE8002E16C}" presName="hierRoot1" presStyleCnt="0"/>
      <dgm:spPr/>
    </dgm:pt>
    <dgm:pt modelId="{CCE9527C-AA18-495E-8797-844E0B08C719}" type="pres">
      <dgm:prSet presAssocID="{19B14E6A-586B-4443-A83E-8FAE8002E16C}" presName="composite" presStyleCnt="0"/>
      <dgm:spPr/>
    </dgm:pt>
    <dgm:pt modelId="{74F96473-436B-4B25-8B4F-26C9611248B0}" type="pres">
      <dgm:prSet presAssocID="{19B14E6A-586B-4443-A83E-8FAE8002E16C}" presName="background" presStyleLbl="node0" presStyleIdx="1" presStyleCnt="3"/>
      <dgm:spPr/>
    </dgm:pt>
    <dgm:pt modelId="{D09D837F-A019-4301-8B81-444DB5768D07}" type="pres">
      <dgm:prSet presAssocID="{19B14E6A-586B-4443-A83E-8FAE8002E16C}" presName="text" presStyleLbl="fgAcc0" presStyleIdx="1" presStyleCnt="3">
        <dgm:presLayoutVars>
          <dgm:chPref val="3"/>
        </dgm:presLayoutVars>
      </dgm:prSet>
      <dgm:spPr/>
    </dgm:pt>
    <dgm:pt modelId="{9D94C3F3-2420-4191-96E8-2658AC4F10B0}" type="pres">
      <dgm:prSet presAssocID="{19B14E6A-586B-4443-A83E-8FAE8002E16C}" presName="hierChild2" presStyleCnt="0"/>
      <dgm:spPr/>
    </dgm:pt>
    <dgm:pt modelId="{98CEFDF8-95BF-4657-87BC-FF94E43C26DE}" type="pres">
      <dgm:prSet presAssocID="{65DDB274-8326-49F9-8D64-7EBE6C4A1C02}" presName="hierRoot1" presStyleCnt="0"/>
      <dgm:spPr/>
    </dgm:pt>
    <dgm:pt modelId="{82BB7A70-0E6E-4BFB-8C1A-282C1B28C74E}" type="pres">
      <dgm:prSet presAssocID="{65DDB274-8326-49F9-8D64-7EBE6C4A1C02}" presName="composite" presStyleCnt="0"/>
      <dgm:spPr/>
    </dgm:pt>
    <dgm:pt modelId="{5D3AD48F-8C39-4BB0-9E99-43640B97D9AB}" type="pres">
      <dgm:prSet presAssocID="{65DDB274-8326-49F9-8D64-7EBE6C4A1C02}" presName="background" presStyleLbl="node0" presStyleIdx="2" presStyleCnt="3"/>
      <dgm:spPr/>
    </dgm:pt>
    <dgm:pt modelId="{10BA2EAF-7943-4798-9797-DA4CBECE0F29}" type="pres">
      <dgm:prSet presAssocID="{65DDB274-8326-49F9-8D64-7EBE6C4A1C02}" presName="text" presStyleLbl="fgAcc0" presStyleIdx="2" presStyleCnt="3">
        <dgm:presLayoutVars>
          <dgm:chPref val="3"/>
        </dgm:presLayoutVars>
      </dgm:prSet>
      <dgm:spPr/>
    </dgm:pt>
    <dgm:pt modelId="{76137A28-F841-4CB6-BAC9-6A833CF415B1}" type="pres">
      <dgm:prSet presAssocID="{65DDB274-8326-49F9-8D64-7EBE6C4A1C02}" presName="hierChild2" presStyleCnt="0"/>
      <dgm:spPr/>
    </dgm:pt>
  </dgm:ptLst>
  <dgm:cxnLst>
    <dgm:cxn modelId="{693CBA1D-5707-4EAD-A4C5-86670057FDBC}" type="presOf" srcId="{5ED01923-780C-4F80-9D52-AEFA78C87372}" destId="{23D0E163-9907-40B5-BBFC-A5C7577FEA3F}" srcOrd="0" destOrd="0" presId="urn:microsoft.com/office/officeart/2005/8/layout/hierarchy1"/>
    <dgm:cxn modelId="{1E5F503E-B216-45D7-BCD4-49C6B5D9BF2B}" type="presOf" srcId="{D5AA9EA2-8BCF-4CE4-ACD3-EBE631DDD678}" destId="{C69492D0-7927-44B2-B66A-3198D689710F}" srcOrd="0" destOrd="0" presId="urn:microsoft.com/office/officeart/2005/8/layout/hierarchy1"/>
    <dgm:cxn modelId="{EDB71C8C-4A9F-4193-90B3-AA72CEEB25E3}" srcId="{5ED01923-780C-4F80-9D52-AEFA78C87372}" destId="{D5AA9EA2-8BCF-4CE4-ACD3-EBE631DDD678}" srcOrd="0" destOrd="0" parTransId="{2F5FE537-1790-4415-8AB3-D7A4492B5A52}" sibTransId="{1CAB8A2E-015E-43BF-8181-8928BA755D4A}"/>
    <dgm:cxn modelId="{307F88A5-E6C8-4B3F-B285-8BFEADBBEF86}" srcId="{5ED01923-780C-4F80-9D52-AEFA78C87372}" destId="{19B14E6A-586B-4443-A83E-8FAE8002E16C}" srcOrd="1" destOrd="0" parTransId="{13FC8581-8643-40DD-910D-6CECFF766EB9}" sibTransId="{B38E2F9C-92E4-4416-A4C8-7721800EC56B}"/>
    <dgm:cxn modelId="{DA3D59B0-6C95-47B8-99CD-A9B6E52B40D9}" srcId="{5ED01923-780C-4F80-9D52-AEFA78C87372}" destId="{65DDB274-8326-49F9-8D64-7EBE6C4A1C02}" srcOrd="2" destOrd="0" parTransId="{1DF71DCB-64BB-41AB-B981-F42C0DF5CB2D}" sibTransId="{1D3BF2B6-25A4-401B-87C8-43A8E6F6991B}"/>
    <dgm:cxn modelId="{36F056D9-24EA-464F-9F15-1CC352431B94}" type="presOf" srcId="{65DDB274-8326-49F9-8D64-7EBE6C4A1C02}" destId="{10BA2EAF-7943-4798-9797-DA4CBECE0F29}" srcOrd="0" destOrd="0" presId="urn:microsoft.com/office/officeart/2005/8/layout/hierarchy1"/>
    <dgm:cxn modelId="{8A01AADC-53A8-4BC4-A251-692A8C3D51DF}" type="presOf" srcId="{19B14E6A-586B-4443-A83E-8FAE8002E16C}" destId="{D09D837F-A019-4301-8B81-444DB5768D07}" srcOrd="0" destOrd="0" presId="urn:microsoft.com/office/officeart/2005/8/layout/hierarchy1"/>
    <dgm:cxn modelId="{5B376678-369A-42E9-9724-501FD4809687}" type="presParOf" srcId="{23D0E163-9907-40B5-BBFC-A5C7577FEA3F}" destId="{0A2B4224-14F1-4432-B1E4-4EADF0F79ACC}" srcOrd="0" destOrd="0" presId="urn:microsoft.com/office/officeart/2005/8/layout/hierarchy1"/>
    <dgm:cxn modelId="{D9CC8598-094E-4B5F-ADA3-CB4A2BDB53FB}" type="presParOf" srcId="{0A2B4224-14F1-4432-B1E4-4EADF0F79ACC}" destId="{0810960A-90C1-4441-946E-A1F1CB71FDAC}" srcOrd="0" destOrd="0" presId="urn:microsoft.com/office/officeart/2005/8/layout/hierarchy1"/>
    <dgm:cxn modelId="{924A7598-9B9B-46FF-A35F-EB3ABA3DEC49}" type="presParOf" srcId="{0810960A-90C1-4441-946E-A1F1CB71FDAC}" destId="{2FB3289E-A424-4D7A-86E4-010823EBC0D7}" srcOrd="0" destOrd="0" presId="urn:microsoft.com/office/officeart/2005/8/layout/hierarchy1"/>
    <dgm:cxn modelId="{CA83A932-C63A-4B3F-87EC-BBAAA124938F}" type="presParOf" srcId="{0810960A-90C1-4441-946E-A1F1CB71FDAC}" destId="{C69492D0-7927-44B2-B66A-3198D689710F}" srcOrd="1" destOrd="0" presId="urn:microsoft.com/office/officeart/2005/8/layout/hierarchy1"/>
    <dgm:cxn modelId="{439B762B-71CE-4205-A0DA-ECE49726EFC4}" type="presParOf" srcId="{0A2B4224-14F1-4432-B1E4-4EADF0F79ACC}" destId="{F7BF1E9A-397B-45BC-AD01-CE7E537CD1EF}" srcOrd="1" destOrd="0" presId="urn:microsoft.com/office/officeart/2005/8/layout/hierarchy1"/>
    <dgm:cxn modelId="{0DAA747A-E9A7-448C-A27F-5B1663F55858}" type="presParOf" srcId="{23D0E163-9907-40B5-BBFC-A5C7577FEA3F}" destId="{CE504C0E-306D-4D94-BC24-C968285EB086}" srcOrd="1" destOrd="0" presId="urn:microsoft.com/office/officeart/2005/8/layout/hierarchy1"/>
    <dgm:cxn modelId="{B04BCBAD-6282-436F-8BFF-6BE4ADFE578D}" type="presParOf" srcId="{CE504C0E-306D-4D94-BC24-C968285EB086}" destId="{CCE9527C-AA18-495E-8797-844E0B08C719}" srcOrd="0" destOrd="0" presId="urn:microsoft.com/office/officeart/2005/8/layout/hierarchy1"/>
    <dgm:cxn modelId="{39B49F3B-D809-4BAF-A39C-11E6B2645ACF}" type="presParOf" srcId="{CCE9527C-AA18-495E-8797-844E0B08C719}" destId="{74F96473-436B-4B25-8B4F-26C9611248B0}" srcOrd="0" destOrd="0" presId="urn:microsoft.com/office/officeart/2005/8/layout/hierarchy1"/>
    <dgm:cxn modelId="{31E896BE-544B-4907-93CC-CAAD5C04FB10}" type="presParOf" srcId="{CCE9527C-AA18-495E-8797-844E0B08C719}" destId="{D09D837F-A019-4301-8B81-444DB5768D07}" srcOrd="1" destOrd="0" presId="urn:microsoft.com/office/officeart/2005/8/layout/hierarchy1"/>
    <dgm:cxn modelId="{255C5610-7AFD-4CE4-8285-B1F57515B050}" type="presParOf" srcId="{CE504C0E-306D-4D94-BC24-C968285EB086}" destId="{9D94C3F3-2420-4191-96E8-2658AC4F10B0}" srcOrd="1" destOrd="0" presId="urn:microsoft.com/office/officeart/2005/8/layout/hierarchy1"/>
    <dgm:cxn modelId="{572CA1F1-7707-45C9-B2F3-0AB6302438A7}" type="presParOf" srcId="{23D0E163-9907-40B5-BBFC-A5C7577FEA3F}" destId="{98CEFDF8-95BF-4657-87BC-FF94E43C26DE}" srcOrd="2" destOrd="0" presId="urn:microsoft.com/office/officeart/2005/8/layout/hierarchy1"/>
    <dgm:cxn modelId="{1D5F78D9-0513-4551-BD07-65D893B1C52B}" type="presParOf" srcId="{98CEFDF8-95BF-4657-87BC-FF94E43C26DE}" destId="{82BB7A70-0E6E-4BFB-8C1A-282C1B28C74E}" srcOrd="0" destOrd="0" presId="urn:microsoft.com/office/officeart/2005/8/layout/hierarchy1"/>
    <dgm:cxn modelId="{587EEE4D-0D3B-4F85-B0FE-29AFDC5FA4DB}" type="presParOf" srcId="{82BB7A70-0E6E-4BFB-8C1A-282C1B28C74E}" destId="{5D3AD48F-8C39-4BB0-9E99-43640B97D9AB}" srcOrd="0" destOrd="0" presId="urn:microsoft.com/office/officeart/2005/8/layout/hierarchy1"/>
    <dgm:cxn modelId="{677142DA-A635-45BE-B2A0-FA4AD5CC2434}" type="presParOf" srcId="{82BB7A70-0E6E-4BFB-8C1A-282C1B28C74E}" destId="{10BA2EAF-7943-4798-9797-DA4CBECE0F29}" srcOrd="1" destOrd="0" presId="urn:microsoft.com/office/officeart/2005/8/layout/hierarchy1"/>
    <dgm:cxn modelId="{E0AC6281-DE82-4485-A233-6AF80161EA24}" type="presParOf" srcId="{98CEFDF8-95BF-4657-87BC-FF94E43C26DE}" destId="{76137A28-F841-4CB6-BAC9-6A833CF415B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3289E-A424-4D7A-86E4-010823EBC0D7}">
      <dsp:nvSpPr>
        <dsp:cNvPr id="0" name=""/>
        <dsp:cNvSpPr/>
      </dsp:nvSpPr>
      <dsp:spPr>
        <a:xfrm>
          <a:off x="0"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9492D0-7927-44B2-B66A-3198D689710F}">
      <dsp:nvSpPr>
        <dsp:cNvPr id="0" name=""/>
        <dsp:cNvSpPr/>
      </dsp:nvSpPr>
      <dsp:spPr>
        <a:xfrm>
          <a:off x="338457"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Empowerment of STAFF</a:t>
          </a:r>
          <a:endParaRPr lang="en-US" sz="3000" kern="1200"/>
        </a:p>
      </dsp:txBody>
      <dsp:txXfrm>
        <a:off x="395110" y="1049709"/>
        <a:ext cx="2932811" cy="1820978"/>
      </dsp:txXfrm>
    </dsp:sp>
    <dsp:sp modelId="{74F96473-436B-4B25-8B4F-26C9611248B0}">
      <dsp:nvSpPr>
        <dsp:cNvPr id="0" name=""/>
        <dsp:cNvSpPr/>
      </dsp:nvSpPr>
      <dsp:spPr>
        <a:xfrm>
          <a:off x="3723032"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9D837F-A019-4301-8B81-444DB5768D07}">
      <dsp:nvSpPr>
        <dsp:cNvPr id="0" name=""/>
        <dsp:cNvSpPr/>
      </dsp:nvSpPr>
      <dsp:spPr>
        <a:xfrm>
          <a:off x="4061490"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TRUST </a:t>
          </a:r>
          <a:endParaRPr lang="en-US" sz="3000" kern="1200"/>
        </a:p>
      </dsp:txBody>
      <dsp:txXfrm>
        <a:off x="4118143" y="1049709"/>
        <a:ext cx="2932811" cy="1820978"/>
      </dsp:txXfrm>
    </dsp:sp>
    <dsp:sp modelId="{5D3AD48F-8C39-4BB0-9E99-43640B97D9AB}">
      <dsp:nvSpPr>
        <dsp:cNvPr id="0" name=""/>
        <dsp:cNvSpPr/>
      </dsp:nvSpPr>
      <dsp:spPr>
        <a:xfrm>
          <a:off x="7446065"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BA2EAF-7943-4798-9797-DA4CBECE0F29}">
      <dsp:nvSpPr>
        <dsp:cNvPr id="0" name=""/>
        <dsp:cNvSpPr/>
      </dsp:nvSpPr>
      <dsp:spPr>
        <a:xfrm>
          <a:off x="7784523"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RESPONSIBILITY</a:t>
          </a:r>
          <a:endParaRPr lang="en-US" sz="3000" kern="1200"/>
        </a:p>
      </dsp:txBody>
      <dsp:txXfrm>
        <a:off x="7841176" y="1049709"/>
        <a:ext cx="2932811" cy="182097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11/2/2020</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11/2/2020</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4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0" name="Rectangle 9">
            <a:extLst>
              <a:ext uri="{FF2B5EF4-FFF2-40B4-BE49-F238E27FC236}">
                <a16:creationId xmlns:a16="http://schemas.microsoft.com/office/drawing/2014/main" id="{4930BBBA-6F9F-4D27-AD61-45935240C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1" name="Picture 11">
            <a:extLst>
              <a:ext uri="{FF2B5EF4-FFF2-40B4-BE49-F238E27FC236}">
                <a16:creationId xmlns:a16="http://schemas.microsoft.com/office/drawing/2014/main" id="{4FED5ABE-AA8E-4BAE-B923-EB99ABDE02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pic>
        <p:nvPicPr>
          <p:cNvPr id="32" name="Picture 13">
            <a:extLst>
              <a:ext uri="{FF2B5EF4-FFF2-40B4-BE49-F238E27FC236}">
                <a16:creationId xmlns:a16="http://schemas.microsoft.com/office/drawing/2014/main" id="{E0811D79-2C71-4B37-82AD-761836DCBD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688333"/>
            <a:ext cx="6400800" cy="185701"/>
          </a:xfrm>
          <a:prstGeom prst="rect">
            <a:avLst/>
          </a:prstGeom>
        </p:spPr>
      </p:pic>
      <p:sp>
        <p:nvSpPr>
          <p:cNvPr id="33" name="Rectangle 15">
            <a:extLst>
              <a:ext uri="{FF2B5EF4-FFF2-40B4-BE49-F238E27FC236}">
                <a16:creationId xmlns:a16="http://schemas.microsoft.com/office/drawing/2014/main" id="{929B6C0D-2AB5-4965-B573-1D00F1D0B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162908"/>
            <a:ext cx="6411743" cy="253218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486840-724A-4E3A-AACB-7793767454DA}"/>
              </a:ext>
            </a:extLst>
          </p:cNvPr>
          <p:cNvSpPr>
            <a:spLocks noGrp="1"/>
          </p:cNvSpPr>
          <p:nvPr>
            <p:ph type="ctrTitle"/>
          </p:nvPr>
        </p:nvSpPr>
        <p:spPr>
          <a:xfrm>
            <a:off x="680322" y="2403231"/>
            <a:ext cx="5192940" cy="2133600"/>
          </a:xfrm>
        </p:spPr>
        <p:txBody>
          <a:bodyPr anchor="ctr">
            <a:normAutofit/>
          </a:bodyPr>
          <a:lstStyle/>
          <a:p>
            <a:pPr algn="ctr"/>
            <a:r>
              <a:rPr lang="en-GB"/>
              <a:t>People and Organisations</a:t>
            </a:r>
            <a:endParaRPr lang="en-GB" dirty="0"/>
          </a:p>
        </p:txBody>
      </p:sp>
      <p:sp>
        <p:nvSpPr>
          <p:cNvPr id="3" name="Subtitle 2">
            <a:extLst>
              <a:ext uri="{FF2B5EF4-FFF2-40B4-BE49-F238E27FC236}">
                <a16:creationId xmlns:a16="http://schemas.microsoft.com/office/drawing/2014/main" id="{5376A1EA-0CC2-4AC7-85D8-07D8154E1FD9}"/>
              </a:ext>
            </a:extLst>
          </p:cNvPr>
          <p:cNvSpPr>
            <a:spLocks noGrp="1"/>
          </p:cNvSpPr>
          <p:nvPr>
            <p:ph type="subTitle" idx="1"/>
          </p:nvPr>
        </p:nvSpPr>
        <p:spPr>
          <a:xfrm>
            <a:off x="680323" y="4831173"/>
            <a:ext cx="5192940" cy="1117687"/>
          </a:xfrm>
        </p:spPr>
        <p:txBody>
          <a:bodyPr>
            <a:normAutofit/>
          </a:bodyPr>
          <a:lstStyle/>
          <a:p>
            <a:pPr algn="ctr"/>
            <a:r>
              <a:rPr lang="en-GB" sz="1700" dirty="0"/>
              <a:t>ORGANISATIONAL CULTURE </a:t>
            </a:r>
          </a:p>
          <a:p>
            <a:pPr algn="ctr"/>
            <a:endParaRPr lang="en-GB" sz="1700" dirty="0"/>
          </a:p>
          <a:p>
            <a:pPr algn="ctr"/>
            <a:r>
              <a:rPr lang="en-GB" sz="1700" dirty="0"/>
              <a:t>Kathryn Flynn </a:t>
            </a:r>
          </a:p>
          <a:p>
            <a:endParaRPr lang="en-GB" sz="1700" dirty="0"/>
          </a:p>
        </p:txBody>
      </p:sp>
      <p:pic>
        <p:nvPicPr>
          <p:cNvPr id="5" name="Picture 4" descr="A person sitting at a table looking at a computer&#10;&#10;Description automatically generated">
            <a:extLst>
              <a:ext uri="{FF2B5EF4-FFF2-40B4-BE49-F238E27FC236}">
                <a16:creationId xmlns:a16="http://schemas.microsoft.com/office/drawing/2014/main" id="{3513AD95-C334-4C3B-9440-655ACA719AC3}"/>
              </a:ext>
            </a:extLst>
          </p:cNvPr>
          <p:cNvPicPr>
            <a:picLocks noChangeAspect="1"/>
          </p:cNvPicPr>
          <p:nvPr/>
        </p:nvPicPr>
        <p:blipFill>
          <a:blip r:embed="rId4"/>
          <a:stretch>
            <a:fillRect/>
          </a:stretch>
        </p:blipFill>
        <p:spPr>
          <a:xfrm>
            <a:off x="7092064" y="68470"/>
            <a:ext cx="4609427" cy="2977322"/>
          </a:xfrm>
          <a:prstGeom prst="rect">
            <a:avLst/>
          </a:prstGeom>
          <a:ln>
            <a:noFill/>
          </a:ln>
          <a:effectLst>
            <a:outerShdw blurRad="76200" dist="63500" dir="5040000" algn="tl" rotWithShape="0">
              <a:srgbClr val="000000">
                <a:alpha val="41000"/>
              </a:srgbClr>
            </a:outerShdw>
          </a:effectLst>
        </p:spPr>
      </p:pic>
      <p:pic>
        <p:nvPicPr>
          <p:cNvPr id="4" name="Picture 3">
            <a:extLst>
              <a:ext uri="{FF2B5EF4-FFF2-40B4-BE49-F238E27FC236}">
                <a16:creationId xmlns:a16="http://schemas.microsoft.com/office/drawing/2014/main" id="{9190454D-F6D9-406A-BD7E-8E5F6887038F}"/>
              </a:ext>
            </a:extLst>
          </p:cNvPr>
          <p:cNvPicPr>
            <a:picLocks noChangeAspect="1"/>
          </p:cNvPicPr>
          <p:nvPr/>
        </p:nvPicPr>
        <p:blipFill>
          <a:blip r:embed="rId5"/>
          <a:stretch>
            <a:fillRect/>
          </a:stretch>
        </p:blipFill>
        <p:spPr>
          <a:xfrm>
            <a:off x="6553584" y="3114261"/>
            <a:ext cx="5635240" cy="3752896"/>
          </a:xfrm>
          <a:prstGeom prst="rect">
            <a:avLst/>
          </a:prstGeom>
        </p:spPr>
      </p:pic>
    </p:spTree>
    <p:extLst>
      <p:ext uri="{BB962C8B-B14F-4D97-AF65-F5344CB8AC3E}">
        <p14:creationId xmlns:p14="http://schemas.microsoft.com/office/powerpoint/2010/main" val="2119916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ABBC8-1C13-406B-BA0F-9E1F64D47345}"/>
              </a:ext>
            </a:extLst>
          </p:cNvPr>
          <p:cNvSpPr>
            <a:spLocks noGrp="1"/>
          </p:cNvSpPr>
          <p:nvPr>
            <p:ph type="title"/>
          </p:nvPr>
        </p:nvSpPr>
        <p:spPr/>
        <p:txBody>
          <a:bodyPr/>
          <a:lstStyle/>
          <a:p>
            <a:r>
              <a:rPr lang="en-GB" dirty="0"/>
              <a:t>Session Objectives: </a:t>
            </a:r>
          </a:p>
        </p:txBody>
      </p:sp>
      <p:sp>
        <p:nvSpPr>
          <p:cNvPr id="3" name="Content Placeholder 2">
            <a:extLst>
              <a:ext uri="{FF2B5EF4-FFF2-40B4-BE49-F238E27FC236}">
                <a16:creationId xmlns:a16="http://schemas.microsoft.com/office/drawing/2014/main" id="{BDF80AB7-6992-4FF6-B9CE-86F05A0B719F}"/>
              </a:ext>
            </a:extLst>
          </p:cNvPr>
          <p:cNvSpPr>
            <a:spLocks noGrp="1"/>
          </p:cNvSpPr>
          <p:nvPr>
            <p:ph idx="1"/>
          </p:nvPr>
        </p:nvSpPr>
        <p:spPr>
          <a:xfrm>
            <a:off x="680321" y="2336873"/>
            <a:ext cx="10981592" cy="4116936"/>
          </a:xfrm>
        </p:spPr>
        <p:txBody>
          <a:bodyPr>
            <a:normAutofit/>
          </a:bodyPr>
          <a:lstStyle/>
          <a:p>
            <a:r>
              <a:rPr lang="en-GB" dirty="0"/>
              <a:t>To Recap From Previous Session</a:t>
            </a:r>
          </a:p>
          <a:p>
            <a:endParaRPr lang="en-GB" dirty="0"/>
          </a:p>
          <a:p>
            <a:r>
              <a:rPr lang="en-GB" dirty="0"/>
              <a:t>Reinforce “Organisational Culture” / “Management” Theory.</a:t>
            </a:r>
          </a:p>
          <a:p>
            <a:endParaRPr lang="en-GB" dirty="0"/>
          </a:p>
          <a:p>
            <a:r>
              <a:rPr lang="en-GB" dirty="0"/>
              <a:t>STAKEHOLDER ANALYSIS</a:t>
            </a:r>
          </a:p>
          <a:p>
            <a:endParaRPr lang="en-GB" dirty="0"/>
          </a:p>
          <a:p>
            <a:r>
              <a:rPr lang="en-GB" dirty="0"/>
              <a:t>CASE STUDIES.</a:t>
            </a:r>
          </a:p>
          <a:p>
            <a:endParaRPr lang="en-GB" dirty="0"/>
          </a:p>
          <a:p>
            <a:r>
              <a:rPr lang="en-GB" dirty="0"/>
              <a:t>Forge links with Assignment 1</a:t>
            </a:r>
          </a:p>
        </p:txBody>
      </p:sp>
      <p:sp>
        <p:nvSpPr>
          <p:cNvPr id="5" name="Rectangle 4">
            <a:extLst>
              <a:ext uri="{FF2B5EF4-FFF2-40B4-BE49-F238E27FC236}">
                <a16:creationId xmlns:a16="http://schemas.microsoft.com/office/drawing/2014/main" id="{98DB94AF-B4FC-4A80-AB26-652C266CC5D3}"/>
              </a:ext>
            </a:extLst>
          </p:cNvPr>
          <p:cNvSpPr/>
          <p:nvPr/>
        </p:nvSpPr>
        <p:spPr>
          <a:xfrm>
            <a:off x="410815" y="3113193"/>
            <a:ext cx="9883365" cy="7421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23CC7B68-2E02-47DC-A17A-3D585B9EC433}"/>
              </a:ext>
            </a:extLst>
          </p:cNvPr>
          <p:cNvSpPr/>
          <p:nvPr/>
        </p:nvSpPr>
        <p:spPr>
          <a:xfrm>
            <a:off x="410816" y="4048539"/>
            <a:ext cx="9883365" cy="7421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3DBFE445-50CD-405E-90D4-076EB38B68FB}"/>
              </a:ext>
            </a:extLst>
          </p:cNvPr>
          <p:cNvSpPr/>
          <p:nvPr/>
        </p:nvSpPr>
        <p:spPr>
          <a:xfrm>
            <a:off x="410815" y="4908863"/>
            <a:ext cx="9883365" cy="7421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ED7CFFC1-7369-4CD9-9923-0F9BB40D46FC}"/>
              </a:ext>
            </a:extLst>
          </p:cNvPr>
          <p:cNvSpPr/>
          <p:nvPr/>
        </p:nvSpPr>
        <p:spPr>
          <a:xfrm>
            <a:off x="410817" y="5844209"/>
            <a:ext cx="9883365" cy="7421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CEDF104C-9AF0-492F-9C61-5F7B13348E7C}"/>
              </a:ext>
            </a:extLst>
          </p:cNvPr>
          <p:cNvSpPr/>
          <p:nvPr/>
        </p:nvSpPr>
        <p:spPr>
          <a:xfrm>
            <a:off x="410817" y="2199861"/>
            <a:ext cx="9883365" cy="7421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94587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17"/>
                                        </p:tgtEl>
                                        <p:attrNameLst>
                                          <p:attrName>ppt_x</p:attrName>
                                        </p:attrNameLst>
                                      </p:cBhvr>
                                      <p:tavLst>
                                        <p:tav tm="0">
                                          <p:val>
                                            <p:strVal val="ppt_x"/>
                                          </p:val>
                                        </p:tav>
                                        <p:tav tm="100000">
                                          <p:val>
                                            <p:strVal val="ppt_x"/>
                                          </p:val>
                                        </p:tav>
                                      </p:tavLst>
                                    </p:anim>
                                    <p:anim calcmode="lin" valueType="num">
                                      <p:cBhvr additive="base">
                                        <p:cTn id="7" dur="500"/>
                                        <p:tgtEl>
                                          <p:spTgt spid="17"/>
                                        </p:tgtEl>
                                        <p:attrNameLst>
                                          <p:attrName>ppt_y</p:attrName>
                                        </p:attrNameLst>
                                      </p:cBhvr>
                                      <p:tavLst>
                                        <p:tav tm="0">
                                          <p:val>
                                            <p:strVal val="ppt_y"/>
                                          </p:val>
                                        </p:tav>
                                        <p:tav tm="100000">
                                          <p:val>
                                            <p:strVal val="1+ppt_h/2"/>
                                          </p:val>
                                        </p:tav>
                                      </p:tavLst>
                                    </p:anim>
                                    <p:set>
                                      <p:cBhvr>
                                        <p:cTn id="8" dur="1" fill="hold">
                                          <p:stCondLst>
                                            <p:cond delay="499"/>
                                          </p:stCondLst>
                                        </p:cTn>
                                        <p:tgtEl>
                                          <p:spTgt spid="17"/>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5"/>
                                        </p:tgtEl>
                                        <p:attrNameLst>
                                          <p:attrName>ppt_x</p:attrName>
                                        </p:attrNameLst>
                                      </p:cBhvr>
                                      <p:tavLst>
                                        <p:tav tm="0">
                                          <p:val>
                                            <p:strVal val="ppt_x"/>
                                          </p:val>
                                        </p:tav>
                                        <p:tav tm="100000">
                                          <p:val>
                                            <p:strVal val="ppt_x"/>
                                          </p:val>
                                        </p:tav>
                                      </p:tavLst>
                                    </p:anim>
                                    <p:anim calcmode="lin" valueType="num">
                                      <p:cBhvr additive="base">
                                        <p:cTn id="13" dur="500"/>
                                        <p:tgtEl>
                                          <p:spTgt spid="5"/>
                                        </p:tgtEl>
                                        <p:attrNameLst>
                                          <p:attrName>ppt_y</p:attrName>
                                        </p:attrNameLst>
                                      </p:cBhvr>
                                      <p:tavLst>
                                        <p:tav tm="0">
                                          <p:val>
                                            <p:strVal val="ppt_y"/>
                                          </p:val>
                                        </p:tav>
                                        <p:tav tm="100000">
                                          <p:val>
                                            <p:strVal val="1+ppt_h/2"/>
                                          </p:val>
                                        </p:tav>
                                      </p:tavLst>
                                    </p:anim>
                                    <p:set>
                                      <p:cBhvr>
                                        <p:cTn id="14" dur="1" fill="hold">
                                          <p:stCondLst>
                                            <p:cond delay="499"/>
                                          </p:stCondLst>
                                        </p:cTn>
                                        <p:tgtEl>
                                          <p:spTgt spid="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7"/>
                                        </p:tgtEl>
                                        <p:attrNameLst>
                                          <p:attrName>ppt_x</p:attrName>
                                        </p:attrNameLst>
                                      </p:cBhvr>
                                      <p:tavLst>
                                        <p:tav tm="0">
                                          <p:val>
                                            <p:strVal val="ppt_x"/>
                                          </p:val>
                                        </p:tav>
                                        <p:tav tm="100000">
                                          <p:val>
                                            <p:strVal val="ppt_x"/>
                                          </p:val>
                                        </p:tav>
                                      </p:tavLst>
                                    </p:anim>
                                    <p:anim calcmode="lin" valueType="num">
                                      <p:cBhvr additive="base">
                                        <p:cTn id="19" dur="500"/>
                                        <p:tgtEl>
                                          <p:spTgt spid="7"/>
                                        </p:tgtEl>
                                        <p:attrNameLst>
                                          <p:attrName>ppt_y</p:attrName>
                                        </p:attrNameLst>
                                      </p:cBhvr>
                                      <p:tavLst>
                                        <p:tav tm="0">
                                          <p:val>
                                            <p:strVal val="ppt_y"/>
                                          </p:val>
                                        </p:tav>
                                        <p:tav tm="100000">
                                          <p:val>
                                            <p:strVal val="1+ppt_h/2"/>
                                          </p:val>
                                        </p:tav>
                                      </p:tavLst>
                                    </p:anim>
                                    <p:set>
                                      <p:cBhvr>
                                        <p:cTn id="20" dur="1" fill="hold">
                                          <p:stCondLst>
                                            <p:cond delay="499"/>
                                          </p:stCondLst>
                                        </p:cTn>
                                        <p:tgtEl>
                                          <p:spTgt spid="7"/>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11"/>
                                        </p:tgtEl>
                                        <p:attrNameLst>
                                          <p:attrName>ppt_x</p:attrName>
                                        </p:attrNameLst>
                                      </p:cBhvr>
                                      <p:tavLst>
                                        <p:tav tm="0">
                                          <p:val>
                                            <p:strVal val="ppt_x"/>
                                          </p:val>
                                        </p:tav>
                                        <p:tav tm="100000">
                                          <p:val>
                                            <p:strVal val="ppt_x"/>
                                          </p:val>
                                        </p:tav>
                                      </p:tavLst>
                                    </p:anim>
                                    <p:anim calcmode="lin" valueType="num">
                                      <p:cBhvr additive="base">
                                        <p:cTn id="25" dur="500"/>
                                        <p:tgtEl>
                                          <p:spTgt spid="11"/>
                                        </p:tgtEl>
                                        <p:attrNameLst>
                                          <p:attrName>ppt_y</p:attrName>
                                        </p:attrNameLst>
                                      </p:cBhvr>
                                      <p:tavLst>
                                        <p:tav tm="0">
                                          <p:val>
                                            <p:strVal val="ppt_y"/>
                                          </p:val>
                                        </p:tav>
                                        <p:tav tm="100000">
                                          <p:val>
                                            <p:strVal val="1+ppt_h/2"/>
                                          </p:val>
                                        </p:tav>
                                      </p:tavLst>
                                    </p:anim>
                                    <p:set>
                                      <p:cBhvr>
                                        <p:cTn id="26" dur="1" fill="hold">
                                          <p:stCondLst>
                                            <p:cond delay="499"/>
                                          </p:stCondLst>
                                        </p:cTn>
                                        <p:tgtEl>
                                          <p:spTgt spid="11"/>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15"/>
                                        </p:tgtEl>
                                        <p:attrNameLst>
                                          <p:attrName>ppt_x</p:attrName>
                                        </p:attrNameLst>
                                      </p:cBhvr>
                                      <p:tavLst>
                                        <p:tav tm="0">
                                          <p:val>
                                            <p:strVal val="ppt_x"/>
                                          </p:val>
                                        </p:tav>
                                        <p:tav tm="100000">
                                          <p:val>
                                            <p:strVal val="ppt_x"/>
                                          </p:val>
                                        </p:tav>
                                      </p:tavLst>
                                    </p:anim>
                                    <p:anim calcmode="lin" valueType="num">
                                      <p:cBhvr additive="base">
                                        <p:cTn id="31" dur="500"/>
                                        <p:tgtEl>
                                          <p:spTgt spid="15"/>
                                        </p:tgtEl>
                                        <p:attrNameLst>
                                          <p:attrName>ppt_y</p:attrName>
                                        </p:attrNameLst>
                                      </p:cBhvr>
                                      <p:tavLst>
                                        <p:tav tm="0">
                                          <p:val>
                                            <p:strVal val="ppt_y"/>
                                          </p:val>
                                        </p:tav>
                                        <p:tav tm="100000">
                                          <p:val>
                                            <p:strVal val="1+ppt_h/2"/>
                                          </p:val>
                                        </p:tav>
                                      </p:tavLst>
                                    </p:anim>
                                    <p:set>
                                      <p:cBhvr>
                                        <p:cTn id="32" dur="1" fill="hold">
                                          <p:stCondLst>
                                            <p:cond delay="4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1" grpId="0" animBg="1"/>
      <p:bldP spid="15" grpId="0" animBg="1"/>
      <p:bldP spid="1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0E93D5FC-63A0-47A4-A8C7-365881F6453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7" name="Picture 26">
            <a:extLst>
              <a:ext uri="{FF2B5EF4-FFF2-40B4-BE49-F238E27FC236}">
                <a16:creationId xmlns:a16="http://schemas.microsoft.com/office/drawing/2014/main" id="{AEC8E9B6-3D7A-4F5B-9DEC-7C109D10F85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29" name="Picture 28">
            <a:extLst>
              <a:ext uri="{FF2B5EF4-FFF2-40B4-BE49-F238E27FC236}">
                <a16:creationId xmlns:a16="http://schemas.microsoft.com/office/drawing/2014/main" id="{B46DE350-A6F7-48F8-BC26-39BE38D1DB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31" name="Rectangle 30">
            <a:extLst>
              <a:ext uri="{FF2B5EF4-FFF2-40B4-BE49-F238E27FC236}">
                <a16:creationId xmlns:a16="http://schemas.microsoft.com/office/drawing/2014/main" id="{C2A1BCF2-2977-4E81-8823-91321793F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687BE72E-2DA8-42F0-8ACA-D7572BFA7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5" name="Rectangle 34">
            <a:extLst>
              <a:ext uri="{FF2B5EF4-FFF2-40B4-BE49-F238E27FC236}">
                <a16:creationId xmlns:a16="http://schemas.microsoft.com/office/drawing/2014/main" id="{B5BE027A-FF17-42AB-893D-F9ED42B546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0A6BF853-760E-4DF7-AB6A-63AAA84A59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9" name="Picture 38">
            <a:extLst>
              <a:ext uri="{FF2B5EF4-FFF2-40B4-BE49-F238E27FC236}">
                <a16:creationId xmlns:a16="http://schemas.microsoft.com/office/drawing/2014/main" id="{FB94D82F-0C9D-4E63-8606-48F523916F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41" name="Rectangle 40">
            <a:extLst>
              <a:ext uri="{FF2B5EF4-FFF2-40B4-BE49-F238E27FC236}">
                <a16:creationId xmlns:a16="http://schemas.microsoft.com/office/drawing/2014/main" id="{35477540-885C-47C2-9683-E97D30302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1CF5BD52-4C9F-4ED0-870A-65AD36D87D07}"/>
              </a:ext>
            </a:extLst>
          </p:cNvPr>
          <p:cNvSpPr txBox="1"/>
          <p:nvPr/>
        </p:nvSpPr>
        <p:spPr>
          <a:xfrm>
            <a:off x="145774" y="2063262"/>
            <a:ext cx="4818791" cy="2811926"/>
          </a:xfrm>
          <a:prstGeom prst="rect">
            <a:avLst/>
          </a:prstGeom>
        </p:spPr>
        <p:txBody>
          <a:bodyPr vert="horz" lIns="91440" tIns="45720" rIns="91440" bIns="45720" rtlCol="0" anchor="b">
            <a:normAutofit fontScale="85000" lnSpcReduction="10000"/>
          </a:bodyPr>
          <a:lstStyle/>
          <a:p>
            <a:pPr algn="ctr" defTabSz="914400">
              <a:lnSpc>
                <a:spcPct val="90000"/>
              </a:lnSpc>
              <a:spcBef>
                <a:spcPct val="0"/>
              </a:spcBef>
              <a:spcAft>
                <a:spcPts val="600"/>
              </a:spcAft>
            </a:pPr>
            <a:r>
              <a:rPr lang="en-US" sz="5400" dirty="0">
                <a:latin typeface="+mj-lt"/>
                <a:ea typeface="+mj-ea"/>
                <a:cs typeface="+mj-cs"/>
              </a:rPr>
              <a:t>? </a:t>
            </a:r>
          </a:p>
          <a:p>
            <a:pPr defTabSz="914400">
              <a:lnSpc>
                <a:spcPct val="90000"/>
              </a:lnSpc>
              <a:spcBef>
                <a:spcPct val="0"/>
              </a:spcBef>
              <a:spcAft>
                <a:spcPts val="600"/>
              </a:spcAft>
            </a:pPr>
            <a:r>
              <a:rPr lang="en-US" sz="5400" dirty="0">
                <a:latin typeface="+mj-lt"/>
                <a:ea typeface="+mj-ea"/>
                <a:cs typeface="+mj-cs"/>
              </a:rPr>
              <a:t>Deal – Kennedy,</a:t>
            </a:r>
          </a:p>
          <a:p>
            <a:pPr defTabSz="914400">
              <a:lnSpc>
                <a:spcPct val="90000"/>
              </a:lnSpc>
              <a:spcBef>
                <a:spcPct val="0"/>
              </a:spcBef>
              <a:spcAft>
                <a:spcPts val="600"/>
              </a:spcAft>
            </a:pPr>
            <a:r>
              <a:rPr lang="en-US" sz="5400" dirty="0">
                <a:latin typeface="+mj-lt"/>
                <a:ea typeface="+mj-ea"/>
                <a:cs typeface="+mj-cs"/>
              </a:rPr>
              <a:t>Johnson –Scholes, Handy / Schein </a:t>
            </a:r>
          </a:p>
        </p:txBody>
      </p:sp>
      <p:pic>
        <p:nvPicPr>
          <p:cNvPr id="7" name="Picture 6" descr="Diagram, venn diagram&#10;&#10;Description automatically generated">
            <a:extLst>
              <a:ext uri="{FF2B5EF4-FFF2-40B4-BE49-F238E27FC236}">
                <a16:creationId xmlns:a16="http://schemas.microsoft.com/office/drawing/2014/main" id="{8D900E88-082B-4568-AA48-C786148A2D6D}"/>
              </a:ext>
            </a:extLst>
          </p:cNvPr>
          <p:cNvPicPr>
            <a:picLocks noChangeAspect="1"/>
          </p:cNvPicPr>
          <p:nvPr/>
        </p:nvPicPr>
        <p:blipFill rotWithShape="1">
          <a:blip r:embed="rId6"/>
          <a:srcRect l="67" r="2188" b="-1"/>
          <a:stretch/>
        </p:blipFill>
        <p:spPr>
          <a:xfrm>
            <a:off x="5449575" y="488844"/>
            <a:ext cx="3368936" cy="3526040"/>
          </a:xfrm>
          <a:prstGeom prst="rect">
            <a:avLst/>
          </a:prstGeom>
        </p:spPr>
      </p:pic>
      <p:sp>
        <p:nvSpPr>
          <p:cNvPr id="43" name="Rectangle 42">
            <a:extLst>
              <a:ext uri="{FF2B5EF4-FFF2-40B4-BE49-F238E27FC236}">
                <a16:creationId xmlns:a16="http://schemas.microsoft.com/office/drawing/2014/main" id="{EEF045D9-C9A5-435C-93C3-A56D8559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7679" y="488844"/>
            <a:ext cx="2739690" cy="2022832"/>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iagram&#10;&#10;Description automatically generated">
            <a:extLst>
              <a:ext uri="{FF2B5EF4-FFF2-40B4-BE49-F238E27FC236}">
                <a16:creationId xmlns:a16="http://schemas.microsoft.com/office/drawing/2014/main" id="{56A19F65-CF49-443D-A408-6F1F8102F3D5}"/>
              </a:ext>
            </a:extLst>
          </p:cNvPr>
          <p:cNvPicPr>
            <a:picLocks noChangeAspect="1"/>
          </p:cNvPicPr>
          <p:nvPr/>
        </p:nvPicPr>
        <p:blipFill rotWithShape="1">
          <a:blip r:embed="rId7"/>
          <a:srcRect l="3818" r="361" b="3"/>
          <a:stretch/>
        </p:blipFill>
        <p:spPr>
          <a:xfrm>
            <a:off x="8967679" y="488844"/>
            <a:ext cx="2739690" cy="2648250"/>
          </a:xfrm>
          <a:prstGeom prst="rect">
            <a:avLst/>
          </a:prstGeom>
        </p:spPr>
      </p:pic>
      <p:sp>
        <p:nvSpPr>
          <p:cNvPr id="45" name="Rectangle 44">
            <a:extLst>
              <a:ext uri="{FF2B5EF4-FFF2-40B4-BE49-F238E27FC236}">
                <a16:creationId xmlns:a16="http://schemas.microsoft.com/office/drawing/2014/main" id="{11168CB8-E944-4A09-98E3-BC3EB80C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198" y="4169238"/>
            <a:ext cx="3378077" cy="2209379"/>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endar&#10;&#10;Description automatically generated">
            <a:extLst>
              <a:ext uri="{FF2B5EF4-FFF2-40B4-BE49-F238E27FC236}">
                <a16:creationId xmlns:a16="http://schemas.microsoft.com/office/drawing/2014/main" id="{3BC84A4E-4016-468D-96B9-B55BEDFC01EC}"/>
              </a:ext>
            </a:extLst>
          </p:cNvPr>
          <p:cNvPicPr>
            <a:picLocks noChangeAspect="1"/>
          </p:cNvPicPr>
          <p:nvPr/>
        </p:nvPicPr>
        <p:blipFill rotWithShape="1">
          <a:blip r:embed="rId8"/>
          <a:srcRect t="2753" r="-2" b="1415"/>
          <a:stretch/>
        </p:blipFill>
        <p:spPr>
          <a:xfrm>
            <a:off x="5449198" y="4169238"/>
            <a:ext cx="3378077" cy="2562866"/>
          </a:xfrm>
          <a:prstGeom prst="rect">
            <a:avLst/>
          </a:prstGeom>
        </p:spPr>
      </p:pic>
      <p:pic>
        <p:nvPicPr>
          <p:cNvPr id="11" name="Picture 10" descr="Chart, treemap chart&#10;&#10;Description automatically generated">
            <a:extLst>
              <a:ext uri="{FF2B5EF4-FFF2-40B4-BE49-F238E27FC236}">
                <a16:creationId xmlns:a16="http://schemas.microsoft.com/office/drawing/2014/main" id="{3B793AED-B499-4F92-9AF1-9F2BE431DABA}"/>
              </a:ext>
            </a:extLst>
          </p:cNvPr>
          <p:cNvPicPr>
            <a:picLocks noChangeAspect="1"/>
          </p:cNvPicPr>
          <p:nvPr/>
        </p:nvPicPr>
        <p:blipFill rotWithShape="1">
          <a:blip r:embed="rId9"/>
          <a:srcRect l="16535" r="8733" b="-5"/>
          <a:stretch/>
        </p:blipFill>
        <p:spPr>
          <a:xfrm>
            <a:off x="8967680" y="3262990"/>
            <a:ext cx="2739691" cy="3469114"/>
          </a:xfrm>
          <a:prstGeom prst="rect">
            <a:avLst/>
          </a:prstGeom>
        </p:spPr>
      </p:pic>
    </p:spTree>
    <p:extLst>
      <p:ext uri="{BB962C8B-B14F-4D97-AF65-F5344CB8AC3E}">
        <p14:creationId xmlns:p14="http://schemas.microsoft.com/office/powerpoint/2010/main" val="2813432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8">
            <a:extLst>
              <a:ext uri="{FF2B5EF4-FFF2-40B4-BE49-F238E27FC236}">
                <a16:creationId xmlns:a16="http://schemas.microsoft.com/office/drawing/2014/main" id="{B3F9E774-F054-4892-8E69-C76B2C8545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28" name="Picture 10">
            <a:extLst>
              <a:ext uri="{FF2B5EF4-FFF2-40B4-BE49-F238E27FC236}">
                <a16:creationId xmlns:a16="http://schemas.microsoft.com/office/drawing/2014/main" id="{BEF6A099-2A38-4C66-88FF-FDBCB564E5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9" name="Rectangle 12">
            <a:extLst>
              <a:ext uri="{FF2B5EF4-FFF2-40B4-BE49-F238E27FC236}">
                <a16:creationId xmlns:a16="http://schemas.microsoft.com/office/drawing/2014/main" id="{D0D98427-7B26-46E2-93FE-CB8CD3854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4">
            <a:extLst>
              <a:ext uri="{FF2B5EF4-FFF2-40B4-BE49-F238E27FC236}">
                <a16:creationId xmlns:a16="http://schemas.microsoft.com/office/drawing/2014/main" id="{B15A4233-F980-4EF6-B2C0-D7C63E752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1" name="Picture 16">
            <a:extLst>
              <a:ext uri="{FF2B5EF4-FFF2-40B4-BE49-F238E27FC236}">
                <a16:creationId xmlns:a16="http://schemas.microsoft.com/office/drawing/2014/main" id="{3B7E3E62-AACE-4D18-93B3-B4C452E28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A8A07790-E606-42BD-A343-86444E634CAD}"/>
              </a:ext>
            </a:extLst>
          </p:cNvPr>
          <p:cNvSpPr>
            <a:spLocks noGrp="1"/>
          </p:cNvSpPr>
          <p:nvPr>
            <p:ph idx="1"/>
          </p:nvPr>
        </p:nvSpPr>
        <p:spPr>
          <a:xfrm>
            <a:off x="680321" y="2336873"/>
            <a:ext cx="3656289" cy="3599316"/>
          </a:xfrm>
        </p:spPr>
        <p:txBody>
          <a:bodyPr>
            <a:normAutofit/>
          </a:bodyPr>
          <a:lstStyle/>
          <a:p>
            <a:pPr algn="ctr"/>
            <a:r>
              <a:rPr lang="en-GB" sz="4400" dirty="0">
                <a:solidFill>
                  <a:srgbClr val="FFFFFF"/>
                </a:solidFill>
              </a:rPr>
              <a:t>Business Culture</a:t>
            </a:r>
          </a:p>
        </p:txBody>
      </p:sp>
      <p:sp useBgFill="1">
        <p:nvSpPr>
          <p:cNvPr id="32" name="Rectangle 18">
            <a:extLst>
              <a:ext uri="{FF2B5EF4-FFF2-40B4-BE49-F238E27FC236}">
                <a16:creationId xmlns:a16="http://schemas.microsoft.com/office/drawing/2014/main" id="{421B5709-714B-4EA8-8C75-C105D9B4D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6090" y="642795"/>
            <a:ext cx="6272654" cy="5575126"/>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DEC104F-AC97-4F30-9CFC-21F4D2F1D81E}"/>
              </a:ext>
            </a:extLst>
          </p:cNvPr>
          <p:cNvPicPr>
            <a:picLocks noChangeAspect="1"/>
          </p:cNvPicPr>
          <p:nvPr/>
        </p:nvPicPr>
        <p:blipFill>
          <a:blip r:embed="rId4"/>
          <a:stretch>
            <a:fillRect/>
          </a:stretch>
        </p:blipFill>
        <p:spPr>
          <a:xfrm>
            <a:off x="5593084" y="837520"/>
            <a:ext cx="5629268" cy="5182960"/>
          </a:xfrm>
          <a:prstGeom prst="rect">
            <a:avLst/>
          </a:prstGeom>
          <a:ln>
            <a:noFill/>
          </a:ln>
          <a:effectLst/>
        </p:spPr>
      </p:pic>
    </p:spTree>
    <p:extLst>
      <p:ext uri="{BB962C8B-B14F-4D97-AF65-F5344CB8AC3E}">
        <p14:creationId xmlns:p14="http://schemas.microsoft.com/office/powerpoint/2010/main" val="178759016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DCCB3-491E-40E4-B380-EEC492856BD7}"/>
              </a:ext>
            </a:extLst>
          </p:cNvPr>
          <p:cNvSpPr>
            <a:spLocks noGrp="1"/>
          </p:cNvSpPr>
          <p:nvPr>
            <p:ph type="title"/>
          </p:nvPr>
        </p:nvSpPr>
        <p:spPr/>
        <p:txBody>
          <a:bodyPr/>
          <a:lstStyle/>
          <a:p>
            <a:r>
              <a:rPr lang="en-GB" dirty="0"/>
              <a:t>Influences on the Development of a BUSINESS CULTURE </a:t>
            </a:r>
          </a:p>
        </p:txBody>
      </p:sp>
      <p:sp>
        <p:nvSpPr>
          <p:cNvPr id="3" name="Content Placeholder 2">
            <a:extLst>
              <a:ext uri="{FF2B5EF4-FFF2-40B4-BE49-F238E27FC236}">
                <a16:creationId xmlns:a16="http://schemas.microsoft.com/office/drawing/2014/main" id="{E03B820A-8792-4781-AF88-68FA95B886EE}"/>
              </a:ext>
            </a:extLst>
          </p:cNvPr>
          <p:cNvSpPr>
            <a:spLocks noGrp="1"/>
          </p:cNvSpPr>
          <p:nvPr>
            <p:ph idx="1"/>
          </p:nvPr>
        </p:nvSpPr>
        <p:spPr>
          <a:xfrm>
            <a:off x="680321" y="2336873"/>
            <a:ext cx="9613861" cy="4143440"/>
          </a:xfrm>
        </p:spPr>
        <p:txBody>
          <a:bodyPr>
            <a:normAutofit/>
          </a:bodyPr>
          <a:lstStyle/>
          <a:p>
            <a:pPr marL="0" indent="0">
              <a:buNone/>
            </a:pPr>
            <a:endParaRPr lang="en-GB" dirty="0"/>
          </a:p>
          <a:p>
            <a:r>
              <a:rPr lang="en-GB" dirty="0"/>
              <a:t>1) History </a:t>
            </a:r>
          </a:p>
          <a:p>
            <a:r>
              <a:rPr lang="en-GB" dirty="0"/>
              <a:t>2) Primary Functions </a:t>
            </a:r>
            <a:endParaRPr lang="en-GB" b="1" dirty="0">
              <a:solidFill>
                <a:schemeClr val="bg1"/>
              </a:solidFill>
            </a:endParaRPr>
          </a:p>
          <a:p>
            <a:r>
              <a:rPr lang="en-GB" dirty="0"/>
              <a:t>3) Size and Scale</a:t>
            </a:r>
          </a:p>
          <a:p>
            <a:r>
              <a:rPr lang="en-GB" dirty="0"/>
              <a:t>4) Location </a:t>
            </a:r>
          </a:p>
          <a:p>
            <a:r>
              <a:rPr lang="en-GB" dirty="0"/>
              <a:t>5) Business Environment</a:t>
            </a:r>
          </a:p>
          <a:p>
            <a:r>
              <a:rPr lang="en-GB" dirty="0"/>
              <a:t>6) </a:t>
            </a:r>
            <a:r>
              <a:rPr lang="en-GB" b="1" dirty="0">
                <a:solidFill>
                  <a:schemeClr val="bg1"/>
                </a:solidFill>
              </a:rPr>
              <a:t>Sector Type </a:t>
            </a:r>
          </a:p>
          <a:p>
            <a:r>
              <a:rPr lang="en-GB" dirty="0"/>
              <a:t>7) </a:t>
            </a:r>
            <a:r>
              <a:rPr lang="en-GB" b="1" dirty="0">
                <a:solidFill>
                  <a:schemeClr val="bg1"/>
                </a:solidFill>
              </a:rPr>
              <a:t>MGT Focus and Strategy		</a:t>
            </a:r>
            <a:r>
              <a:rPr lang="en-GB" b="1" i="1" dirty="0">
                <a:solidFill>
                  <a:schemeClr val="bg1"/>
                </a:solidFill>
              </a:rPr>
              <a:t>TO FOCUS ON: </a:t>
            </a:r>
            <a:endParaRPr lang="en-GB" i="1" dirty="0"/>
          </a:p>
          <a:p>
            <a:r>
              <a:rPr lang="en-GB" dirty="0"/>
              <a:t>8) </a:t>
            </a:r>
            <a:r>
              <a:rPr lang="en-GB" b="1" dirty="0">
                <a:solidFill>
                  <a:schemeClr val="bg1"/>
                </a:solidFill>
              </a:rPr>
              <a:t>People (Staff)</a:t>
            </a:r>
          </a:p>
        </p:txBody>
      </p:sp>
      <p:sp>
        <p:nvSpPr>
          <p:cNvPr id="4" name="Right Brace 3">
            <a:extLst>
              <a:ext uri="{FF2B5EF4-FFF2-40B4-BE49-F238E27FC236}">
                <a16:creationId xmlns:a16="http://schemas.microsoft.com/office/drawing/2014/main" id="{7D072BEE-9272-469F-9F28-4EBC58BD74D4}"/>
              </a:ext>
            </a:extLst>
          </p:cNvPr>
          <p:cNvSpPr/>
          <p:nvPr/>
        </p:nvSpPr>
        <p:spPr>
          <a:xfrm>
            <a:off x="5062330" y="4903304"/>
            <a:ext cx="463827" cy="143123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142861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823D0-7100-4A62-A86B-3043B69FC3D8}"/>
              </a:ext>
            </a:extLst>
          </p:cNvPr>
          <p:cNvSpPr>
            <a:spLocks noGrp="1"/>
          </p:cNvSpPr>
          <p:nvPr>
            <p:ph type="title"/>
          </p:nvPr>
        </p:nvSpPr>
        <p:spPr/>
        <p:txBody>
          <a:bodyPr>
            <a:normAutofit/>
          </a:bodyPr>
          <a:lstStyle/>
          <a:p>
            <a:br>
              <a:rPr lang="en-GB" dirty="0"/>
            </a:br>
            <a:r>
              <a:rPr lang="en-GB" dirty="0"/>
              <a:t>Sector Type &amp; Influences on Business Culture </a:t>
            </a:r>
          </a:p>
        </p:txBody>
      </p:sp>
      <p:sp>
        <p:nvSpPr>
          <p:cNvPr id="5" name="Content Placeholder 4">
            <a:extLst>
              <a:ext uri="{FF2B5EF4-FFF2-40B4-BE49-F238E27FC236}">
                <a16:creationId xmlns:a16="http://schemas.microsoft.com/office/drawing/2014/main" id="{94968107-B0F6-4C81-AE8D-4CDCB5683B1F}"/>
              </a:ext>
            </a:extLst>
          </p:cNvPr>
          <p:cNvSpPr>
            <a:spLocks noGrp="1"/>
          </p:cNvSpPr>
          <p:nvPr>
            <p:ph idx="1"/>
          </p:nvPr>
        </p:nvSpPr>
        <p:spPr>
          <a:xfrm>
            <a:off x="680321" y="2336872"/>
            <a:ext cx="11193627" cy="4521127"/>
          </a:xfrm>
        </p:spPr>
        <p:txBody>
          <a:bodyPr>
            <a:normAutofit lnSpcReduction="10000"/>
          </a:bodyPr>
          <a:lstStyle/>
          <a:p>
            <a:pPr algn="l"/>
            <a:r>
              <a:rPr lang="en-GB" dirty="0"/>
              <a:t>Public = </a:t>
            </a:r>
            <a:r>
              <a:rPr lang="en-GB" b="1" dirty="0">
                <a:solidFill>
                  <a:srgbClr val="231F20"/>
                </a:solidFill>
                <a:latin typeface="ReithSans"/>
              </a:rPr>
              <a:t>O</a:t>
            </a:r>
            <a:r>
              <a:rPr lang="en-GB" b="1" i="0" dirty="0">
                <a:solidFill>
                  <a:srgbClr val="231F20"/>
                </a:solidFill>
                <a:effectLst/>
                <a:latin typeface="ReithSans"/>
              </a:rPr>
              <a:t>rganisations are owned by the government. They provide goods and services for the benefit of the community. Run by the government. </a:t>
            </a:r>
            <a:r>
              <a:rPr lang="en-GB" b="1" dirty="0">
                <a:solidFill>
                  <a:srgbClr val="231F20"/>
                </a:solidFill>
                <a:latin typeface="ReithSans"/>
              </a:rPr>
              <a:t>O</a:t>
            </a:r>
            <a:r>
              <a:rPr lang="en-GB" b="1" i="0" dirty="0">
                <a:solidFill>
                  <a:srgbClr val="231F20"/>
                </a:solidFill>
                <a:effectLst/>
                <a:latin typeface="ReithSans"/>
              </a:rPr>
              <a:t>perate with money raised from taxes.</a:t>
            </a:r>
          </a:p>
          <a:p>
            <a:endParaRPr lang="en-GB" dirty="0"/>
          </a:p>
          <a:p>
            <a:pPr algn="l"/>
            <a:r>
              <a:rPr lang="en-GB" dirty="0"/>
              <a:t>Private = </a:t>
            </a:r>
            <a:r>
              <a:rPr lang="en-GB" b="1" dirty="0">
                <a:solidFill>
                  <a:srgbClr val="231F20"/>
                </a:solidFill>
                <a:latin typeface="ReithSans"/>
              </a:rPr>
              <a:t>O</a:t>
            </a:r>
            <a:r>
              <a:rPr lang="en-GB" b="1" i="0" dirty="0">
                <a:solidFill>
                  <a:srgbClr val="231F20"/>
                </a:solidFill>
                <a:effectLst/>
                <a:latin typeface="ReithSans"/>
              </a:rPr>
              <a:t>rganisations are owned by individuals. These businesses are driven by profit. The profit benefits the owners, shareholders and investors. They are financed by  private money from shareholders and by bank loans.</a:t>
            </a:r>
          </a:p>
          <a:p>
            <a:pPr algn="l"/>
            <a:endParaRPr lang="en-GB" dirty="0"/>
          </a:p>
          <a:p>
            <a:pPr algn="l"/>
            <a:r>
              <a:rPr lang="en-GB" dirty="0"/>
              <a:t>Voluntary  = </a:t>
            </a:r>
            <a:r>
              <a:rPr lang="en-GB" b="1" dirty="0">
                <a:solidFill>
                  <a:srgbClr val="231F20"/>
                </a:solidFill>
                <a:latin typeface="ReithSans"/>
              </a:rPr>
              <a:t>Often referred to as the Third Sector . O</a:t>
            </a:r>
            <a:r>
              <a:rPr lang="en-GB" b="1" i="0" dirty="0">
                <a:solidFill>
                  <a:srgbClr val="231F20"/>
                </a:solidFill>
                <a:effectLst/>
                <a:latin typeface="ReithSans"/>
              </a:rPr>
              <a:t>rganisations are owned and run voluntarily by trustees. Not run by the need to make profit but by the need to help the community. </a:t>
            </a:r>
            <a:r>
              <a:rPr lang="en-GB" b="1" dirty="0">
                <a:solidFill>
                  <a:srgbClr val="231F20"/>
                </a:solidFill>
                <a:latin typeface="ReithSans"/>
              </a:rPr>
              <a:t>O</a:t>
            </a:r>
            <a:r>
              <a:rPr lang="en-GB" b="1" i="0" dirty="0">
                <a:solidFill>
                  <a:srgbClr val="231F20"/>
                </a:solidFill>
                <a:effectLst/>
                <a:latin typeface="ReithSans"/>
              </a:rPr>
              <a:t>perate with money from donations and gifts. Any profits are reinvested in the organisation. Third sector organisations can be run as a social enterprise.</a:t>
            </a:r>
          </a:p>
          <a:p>
            <a:endParaRPr lang="en-GB" dirty="0"/>
          </a:p>
        </p:txBody>
      </p:sp>
      <p:sp>
        <p:nvSpPr>
          <p:cNvPr id="8" name="Rectangle 7">
            <a:extLst>
              <a:ext uri="{FF2B5EF4-FFF2-40B4-BE49-F238E27FC236}">
                <a16:creationId xmlns:a16="http://schemas.microsoft.com/office/drawing/2014/main" id="{B119850A-DEFB-4920-B9F2-D00312F87754}"/>
              </a:ext>
            </a:extLst>
          </p:cNvPr>
          <p:cNvSpPr/>
          <p:nvPr/>
        </p:nvSpPr>
        <p:spPr>
          <a:xfrm>
            <a:off x="470452" y="2165653"/>
            <a:ext cx="11555896" cy="10809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F8E1BDF-FBD5-4971-B7AD-13375FD213C9}"/>
              </a:ext>
            </a:extLst>
          </p:cNvPr>
          <p:cNvSpPr/>
          <p:nvPr/>
        </p:nvSpPr>
        <p:spPr>
          <a:xfrm>
            <a:off x="470452" y="3702923"/>
            <a:ext cx="11555896" cy="10809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A42D808-9405-4939-8547-9ADB425393C7}"/>
              </a:ext>
            </a:extLst>
          </p:cNvPr>
          <p:cNvSpPr/>
          <p:nvPr/>
        </p:nvSpPr>
        <p:spPr>
          <a:xfrm>
            <a:off x="470452" y="5115348"/>
            <a:ext cx="11555896" cy="1603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896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8"/>
                                        </p:tgtEl>
                                        <p:attrNameLst>
                                          <p:attrName>ppt_x</p:attrName>
                                        </p:attrNameLst>
                                      </p:cBhvr>
                                      <p:tavLst>
                                        <p:tav tm="0">
                                          <p:val>
                                            <p:strVal val="ppt_x"/>
                                          </p:val>
                                        </p:tav>
                                        <p:tav tm="100000">
                                          <p:val>
                                            <p:strVal val="ppt_x"/>
                                          </p:val>
                                        </p:tav>
                                      </p:tavLst>
                                    </p:anim>
                                    <p:anim calcmode="lin" valueType="num">
                                      <p:cBhvr additive="base">
                                        <p:cTn id="7" dur="500"/>
                                        <p:tgtEl>
                                          <p:spTgt spid="8"/>
                                        </p:tgtEl>
                                        <p:attrNameLst>
                                          <p:attrName>ppt_y</p:attrName>
                                        </p:attrNameLst>
                                      </p:cBhvr>
                                      <p:tavLst>
                                        <p:tav tm="0">
                                          <p:val>
                                            <p:strVal val="ppt_y"/>
                                          </p:val>
                                        </p:tav>
                                        <p:tav tm="100000">
                                          <p:val>
                                            <p:strVal val="1+ppt_h/2"/>
                                          </p:val>
                                        </p:tav>
                                      </p:tavLst>
                                    </p:anim>
                                    <p:set>
                                      <p:cBhvr>
                                        <p:cTn id="8" dur="1" fill="hold">
                                          <p:stCondLst>
                                            <p:cond delay="499"/>
                                          </p:stCondLst>
                                        </p:cTn>
                                        <p:tgtEl>
                                          <p:spTgt spid="8"/>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10"/>
                                        </p:tgtEl>
                                        <p:attrNameLst>
                                          <p:attrName>ppt_x</p:attrName>
                                        </p:attrNameLst>
                                      </p:cBhvr>
                                      <p:tavLst>
                                        <p:tav tm="0">
                                          <p:val>
                                            <p:strVal val="ppt_x"/>
                                          </p:val>
                                        </p:tav>
                                        <p:tav tm="100000">
                                          <p:val>
                                            <p:strVal val="ppt_x"/>
                                          </p:val>
                                        </p:tav>
                                      </p:tavLst>
                                    </p:anim>
                                    <p:anim calcmode="lin" valueType="num">
                                      <p:cBhvr additive="base">
                                        <p:cTn id="13" dur="500"/>
                                        <p:tgtEl>
                                          <p:spTgt spid="10"/>
                                        </p:tgtEl>
                                        <p:attrNameLst>
                                          <p:attrName>ppt_y</p:attrName>
                                        </p:attrNameLst>
                                      </p:cBhvr>
                                      <p:tavLst>
                                        <p:tav tm="0">
                                          <p:val>
                                            <p:strVal val="ppt_y"/>
                                          </p:val>
                                        </p:tav>
                                        <p:tav tm="100000">
                                          <p:val>
                                            <p:strVal val="1+ppt_h/2"/>
                                          </p:val>
                                        </p:tav>
                                      </p:tavLst>
                                    </p:anim>
                                    <p:set>
                                      <p:cBhvr>
                                        <p:cTn id="14" dur="1" fill="hold">
                                          <p:stCondLst>
                                            <p:cond delay="499"/>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12"/>
                                        </p:tgtEl>
                                        <p:attrNameLst>
                                          <p:attrName>ppt_x</p:attrName>
                                        </p:attrNameLst>
                                      </p:cBhvr>
                                      <p:tavLst>
                                        <p:tav tm="0">
                                          <p:val>
                                            <p:strVal val="ppt_x"/>
                                          </p:val>
                                        </p:tav>
                                        <p:tav tm="100000">
                                          <p:val>
                                            <p:strVal val="ppt_x"/>
                                          </p:val>
                                        </p:tav>
                                      </p:tavLst>
                                    </p:anim>
                                    <p:anim calcmode="lin" valueType="num">
                                      <p:cBhvr additive="base">
                                        <p:cTn id="19" dur="500"/>
                                        <p:tgtEl>
                                          <p:spTgt spid="12"/>
                                        </p:tgtEl>
                                        <p:attrNameLst>
                                          <p:attrName>ppt_y</p:attrName>
                                        </p:attrNameLst>
                                      </p:cBhvr>
                                      <p:tavLst>
                                        <p:tav tm="0">
                                          <p:val>
                                            <p:strVal val="ppt_y"/>
                                          </p:val>
                                        </p:tav>
                                        <p:tav tm="100000">
                                          <p:val>
                                            <p:strVal val="1+ppt_h/2"/>
                                          </p:val>
                                        </p:tav>
                                      </p:tavLst>
                                    </p:anim>
                                    <p:set>
                                      <p:cBhvr>
                                        <p:cTn id="20"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36755-3871-4392-A9E3-34CA50DEB990}"/>
              </a:ext>
            </a:extLst>
          </p:cNvPr>
          <p:cNvSpPr>
            <a:spLocks noGrp="1"/>
          </p:cNvSpPr>
          <p:nvPr>
            <p:ph type="title"/>
          </p:nvPr>
        </p:nvSpPr>
        <p:spPr>
          <a:xfrm>
            <a:off x="667069" y="642032"/>
            <a:ext cx="9613861" cy="875203"/>
          </a:xfrm>
        </p:spPr>
        <p:txBody>
          <a:bodyPr>
            <a:normAutofit fontScale="90000"/>
          </a:bodyPr>
          <a:lstStyle/>
          <a:p>
            <a:br>
              <a:rPr lang="en-GB" dirty="0"/>
            </a:br>
            <a:r>
              <a:rPr lang="en-GB" dirty="0"/>
              <a:t>Style of </a:t>
            </a:r>
            <a:r>
              <a:rPr lang="en-GB" dirty="0" err="1"/>
              <a:t>Mgt</a:t>
            </a:r>
            <a:r>
              <a:rPr lang="en-GB" dirty="0"/>
              <a:t> and Leadership &amp; Influences on Business Culture </a:t>
            </a:r>
          </a:p>
        </p:txBody>
      </p:sp>
      <p:pic>
        <p:nvPicPr>
          <p:cNvPr id="4" name="Content Placeholder 3">
            <a:extLst>
              <a:ext uri="{FF2B5EF4-FFF2-40B4-BE49-F238E27FC236}">
                <a16:creationId xmlns:a16="http://schemas.microsoft.com/office/drawing/2014/main" id="{87F3DD36-3A19-48E5-AE7E-98825BC12428}"/>
              </a:ext>
            </a:extLst>
          </p:cNvPr>
          <p:cNvPicPr>
            <a:picLocks noGrp="1" noChangeAspect="1"/>
          </p:cNvPicPr>
          <p:nvPr>
            <p:ph idx="1"/>
          </p:nvPr>
        </p:nvPicPr>
        <p:blipFill>
          <a:blip r:embed="rId2"/>
          <a:stretch>
            <a:fillRect/>
          </a:stretch>
        </p:blipFill>
        <p:spPr>
          <a:xfrm>
            <a:off x="942535" y="2053884"/>
            <a:ext cx="9819250" cy="4670474"/>
          </a:xfrm>
          <a:prstGeom prst="rect">
            <a:avLst/>
          </a:prstGeom>
        </p:spPr>
      </p:pic>
      <p:sp>
        <p:nvSpPr>
          <p:cNvPr id="5" name="Rectangle: Rounded Corners 4">
            <a:extLst>
              <a:ext uri="{FF2B5EF4-FFF2-40B4-BE49-F238E27FC236}">
                <a16:creationId xmlns:a16="http://schemas.microsoft.com/office/drawing/2014/main" id="{E83F9F68-B53A-4662-9E9F-2B5466EFF103}"/>
              </a:ext>
            </a:extLst>
          </p:cNvPr>
          <p:cNvSpPr/>
          <p:nvPr/>
        </p:nvSpPr>
        <p:spPr>
          <a:xfrm>
            <a:off x="4931643" y="3123027"/>
            <a:ext cx="5572030" cy="754290"/>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46F0B7C5-E571-45D9-931E-1389182B5366}"/>
              </a:ext>
            </a:extLst>
          </p:cNvPr>
          <p:cNvSpPr/>
          <p:nvPr/>
        </p:nvSpPr>
        <p:spPr>
          <a:xfrm>
            <a:off x="4923692" y="3999087"/>
            <a:ext cx="5572030" cy="754290"/>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43725A49-F496-4C54-9C18-DAE8080B4D66}"/>
              </a:ext>
            </a:extLst>
          </p:cNvPr>
          <p:cNvSpPr/>
          <p:nvPr/>
        </p:nvSpPr>
        <p:spPr>
          <a:xfrm>
            <a:off x="4931643" y="4875147"/>
            <a:ext cx="5572030" cy="754290"/>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0EBE726E-908F-439D-8E4D-E5DF9AF24EB6}"/>
              </a:ext>
            </a:extLst>
          </p:cNvPr>
          <p:cNvSpPr/>
          <p:nvPr/>
        </p:nvSpPr>
        <p:spPr>
          <a:xfrm>
            <a:off x="4923692" y="5727627"/>
            <a:ext cx="5572030" cy="754290"/>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21233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7"/>
                                        </p:tgtEl>
                                      </p:cBhvr>
                                    </p:animEffect>
                                    <p:anim calcmode="lin" valueType="num">
                                      <p:cBhvr>
                                        <p:cTn id="14" dur="1000"/>
                                        <p:tgtEl>
                                          <p:spTgt spid="7"/>
                                        </p:tgtEl>
                                        <p:attrNameLst>
                                          <p:attrName>ppt_x</p:attrName>
                                        </p:attrNameLst>
                                      </p:cBhvr>
                                      <p:tavLst>
                                        <p:tav tm="0">
                                          <p:val>
                                            <p:strVal val="ppt_x"/>
                                          </p:val>
                                        </p:tav>
                                        <p:tav tm="100000">
                                          <p:val>
                                            <p:strVal val="ppt_x"/>
                                          </p:val>
                                        </p:tav>
                                      </p:tavLst>
                                    </p:anim>
                                    <p:anim calcmode="lin" valueType="num">
                                      <p:cBhvr>
                                        <p:cTn id="15" dur="1000"/>
                                        <p:tgtEl>
                                          <p:spTgt spid="7"/>
                                        </p:tgtEl>
                                        <p:attrNameLst>
                                          <p:attrName>ppt_y</p:attrName>
                                        </p:attrNameLst>
                                      </p:cBhvr>
                                      <p:tavLst>
                                        <p:tav tm="0">
                                          <p:val>
                                            <p:strVal val="ppt_y"/>
                                          </p:val>
                                        </p:tav>
                                        <p:tav tm="100000">
                                          <p:val>
                                            <p:strVal val="ppt_y+.1"/>
                                          </p:val>
                                        </p:tav>
                                      </p:tavLst>
                                    </p:anim>
                                    <p:set>
                                      <p:cBhvr>
                                        <p:cTn id="16" dur="1" fill="hold">
                                          <p:stCondLst>
                                            <p:cond delay="9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xit" presetSubtype="0" fill="hold" grpId="0" nodeType="clickEffect">
                                  <p:stCondLst>
                                    <p:cond delay="0"/>
                                  </p:stCondLst>
                                  <p:childTnLst>
                                    <p:animEffect transition="out" filter="fade">
                                      <p:cBhvr>
                                        <p:cTn id="20" dur="1000"/>
                                        <p:tgtEl>
                                          <p:spTgt spid="10"/>
                                        </p:tgtEl>
                                      </p:cBhvr>
                                    </p:animEffect>
                                    <p:anim calcmode="lin" valueType="num">
                                      <p:cBhvr>
                                        <p:cTn id="21" dur="1000"/>
                                        <p:tgtEl>
                                          <p:spTgt spid="10"/>
                                        </p:tgtEl>
                                        <p:attrNameLst>
                                          <p:attrName>ppt_x</p:attrName>
                                        </p:attrNameLst>
                                      </p:cBhvr>
                                      <p:tavLst>
                                        <p:tav tm="0">
                                          <p:val>
                                            <p:strVal val="ppt_x"/>
                                          </p:val>
                                        </p:tav>
                                        <p:tav tm="100000">
                                          <p:val>
                                            <p:strVal val="ppt_x"/>
                                          </p:val>
                                        </p:tav>
                                      </p:tavLst>
                                    </p:anim>
                                    <p:anim calcmode="lin" valueType="num">
                                      <p:cBhvr>
                                        <p:cTn id="22" dur="1000"/>
                                        <p:tgtEl>
                                          <p:spTgt spid="10"/>
                                        </p:tgtEl>
                                        <p:attrNameLst>
                                          <p:attrName>ppt_y</p:attrName>
                                        </p:attrNameLst>
                                      </p:cBhvr>
                                      <p:tavLst>
                                        <p:tav tm="0">
                                          <p:val>
                                            <p:strVal val="ppt_y"/>
                                          </p:val>
                                        </p:tav>
                                        <p:tav tm="100000">
                                          <p:val>
                                            <p:strVal val="ppt_y+.1"/>
                                          </p:val>
                                        </p:tav>
                                      </p:tavLst>
                                    </p:anim>
                                    <p:set>
                                      <p:cBhvr>
                                        <p:cTn id="23" dur="1" fill="hold">
                                          <p:stCondLst>
                                            <p:cond delay="999"/>
                                          </p:stCondLst>
                                        </p:cTn>
                                        <p:tgtEl>
                                          <p:spTgt spid="10"/>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2" presetClass="exit" presetSubtype="0" fill="hold" grpId="0" nodeType="clickEffect">
                                  <p:stCondLst>
                                    <p:cond delay="0"/>
                                  </p:stCondLst>
                                  <p:childTnLst>
                                    <p:animEffect transition="out" filter="fade">
                                      <p:cBhvr>
                                        <p:cTn id="27" dur="1000"/>
                                        <p:tgtEl>
                                          <p:spTgt spid="12"/>
                                        </p:tgtEl>
                                      </p:cBhvr>
                                    </p:animEffect>
                                    <p:anim calcmode="lin" valueType="num">
                                      <p:cBhvr>
                                        <p:cTn id="28" dur="1000"/>
                                        <p:tgtEl>
                                          <p:spTgt spid="12"/>
                                        </p:tgtEl>
                                        <p:attrNameLst>
                                          <p:attrName>ppt_x</p:attrName>
                                        </p:attrNameLst>
                                      </p:cBhvr>
                                      <p:tavLst>
                                        <p:tav tm="0">
                                          <p:val>
                                            <p:strVal val="ppt_x"/>
                                          </p:val>
                                        </p:tav>
                                        <p:tav tm="100000">
                                          <p:val>
                                            <p:strVal val="ppt_x"/>
                                          </p:val>
                                        </p:tav>
                                      </p:tavLst>
                                    </p:anim>
                                    <p:anim calcmode="lin" valueType="num">
                                      <p:cBhvr>
                                        <p:cTn id="29" dur="1000"/>
                                        <p:tgtEl>
                                          <p:spTgt spid="12"/>
                                        </p:tgtEl>
                                        <p:attrNameLst>
                                          <p:attrName>ppt_y</p:attrName>
                                        </p:attrNameLst>
                                      </p:cBhvr>
                                      <p:tavLst>
                                        <p:tav tm="0">
                                          <p:val>
                                            <p:strVal val="ppt_y"/>
                                          </p:val>
                                        </p:tav>
                                        <p:tav tm="100000">
                                          <p:val>
                                            <p:strVal val="ppt_y+.1"/>
                                          </p:val>
                                        </p:tav>
                                      </p:tavLst>
                                    </p:anim>
                                    <p:set>
                                      <p:cBhvr>
                                        <p:cTn id="30" dur="1" fill="hold">
                                          <p:stCondLst>
                                            <p:cond delay="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0" grpId="0" animBg="1"/>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B4906DE-85B1-4964-A272-7281DB1600C0}"/>
              </a:ext>
            </a:extLst>
          </p:cNvPr>
          <p:cNvPicPr>
            <a:picLocks noGrp="1" noChangeAspect="1"/>
          </p:cNvPicPr>
          <p:nvPr>
            <p:ph idx="4294967295"/>
          </p:nvPr>
        </p:nvPicPr>
        <p:blipFill>
          <a:blip r:embed="rId2"/>
          <a:stretch>
            <a:fillRect/>
          </a:stretch>
        </p:blipFill>
        <p:spPr>
          <a:xfrm>
            <a:off x="604910" y="816707"/>
            <a:ext cx="9805988" cy="5724770"/>
          </a:xfrm>
          <a:prstGeom prst="rect">
            <a:avLst/>
          </a:prstGeom>
        </p:spPr>
      </p:pic>
    </p:spTree>
    <p:extLst>
      <p:ext uri="{BB962C8B-B14F-4D97-AF65-F5344CB8AC3E}">
        <p14:creationId xmlns:p14="http://schemas.microsoft.com/office/powerpoint/2010/main" val="2371802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AE98-AE58-43AD-A21D-88F04A1D7F52}"/>
              </a:ext>
            </a:extLst>
          </p:cNvPr>
          <p:cNvSpPr>
            <a:spLocks noGrp="1"/>
          </p:cNvSpPr>
          <p:nvPr>
            <p:ph type="title"/>
          </p:nvPr>
        </p:nvSpPr>
        <p:spPr/>
        <p:txBody>
          <a:bodyPr/>
          <a:lstStyle/>
          <a:p>
            <a:r>
              <a:rPr lang="en-GB" dirty="0"/>
              <a:t>LEWIN (1939)</a:t>
            </a:r>
          </a:p>
        </p:txBody>
      </p:sp>
      <p:sp>
        <p:nvSpPr>
          <p:cNvPr id="3" name="Content Placeholder 2">
            <a:extLst>
              <a:ext uri="{FF2B5EF4-FFF2-40B4-BE49-F238E27FC236}">
                <a16:creationId xmlns:a16="http://schemas.microsoft.com/office/drawing/2014/main" id="{FD578BBE-3A55-4D74-990D-81A768883CD4}"/>
              </a:ext>
            </a:extLst>
          </p:cNvPr>
          <p:cNvSpPr>
            <a:spLocks noGrp="1"/>
          </p:cNvSpPr>
          <p:nvPr>
            <p:ph idx="1"/>
          </p:nvPr>
        </p:nvSpPr>
        <p:spPr>
          <a:xfrm>
            <a:off x="680321" y="2336873"/>
            <a:ext cx="9613861" cy="4315718"/>
          </a:xfrm>
        </p:spPr>
        <p:txBody>
          <a:bodyPr>
            <a:noAutofit/>
          </a:bodyPr>
          <a:lstStyle/>
          <a:p>
            <a:r>
              <a:rPr lang="en-GB" sz="3200" dirty="0"/>
              <a:t>Lewin’s 3 Style Model of Leadership.</a:t>
            </a:r>
          </a:p>
          <a:p>
            <a:endParaRPr lang="en-GB" sz="3200" dirty="0"/>
          </a:p>
          <a:p>
            <a:r>
              <a:rPr lang="en-GB" sz="3200" dirty="0"/>
              <a:t>CAN RELATE TO THE PREVIOUS SLIDE IDEAS! </a:t>
            </a:r>
          </a:p>
          <a:p>
            <a:pPr marL="0" indent="0">
              <a:buNone/>
            </a:pPr>
            <a:r>
              <a:rPr lang="en-GB" sz="3200" dirty="0"/>
              <a:t>  [Autocratic / Democratic / Laissez Faire]</a:t>
            </a:r>
          </a:p>
          <a:p>
            <a:endParaRPr lang="en-GB" sz="3200" dirty="0"/>
          </a:p>
          <a:p>
            <a:pPr marL="457200" indent="-457200">
              <a:buAutoNum type="arabicParenR"/>
            </a:pPr>
            <a:r>
              <a:rPr lang="en-GB" sz="3200" dirty="0"/>
              <a:t>AUTHORITARIAN LEADERSHIP</a:t>
            </a:r>
          </a:p>
          <a:p>
            <a:pPr marL="457200" indent="-457200">
              <a:buAutoNum type="arabicParenR"/>
            </a:pPr>
            <a:r>
              <a:rPr lang="en-GB" sz="3200" dirty="0"/>
              <a:t>PARTICIPATIVE LEADERSHIP</a:t>
            </a:r>
          </a:p>
          <a:p>
            <a:pPr marL="457200" indent="-457200">
              <a:buAutoNum type="arabicParenR"/>
            </a:pPr>
            <a:r>
              <a:rPr lang="en-GB" sz="3200" dirty="0"/>
              <a:t>DELEGATIVE LEADERSHIP</a:t>
            </a:r>
          </a:p>
        </p:txBody>
      </p:sp>
      <p:sp>
        <p:nvSpPr>
          <p:cNvPr id="4" name="Rectangle 3">
            <a:extLst>
              <a:ext uri="{FF2B5EF4-FFF2-40B4-BE49-F238E27FC236}">
                <a16:creationId xmlns:a16="http://schemas.microsoft.com/office/drawing/2014/main" id="{E7378640-186D-4930-A5D1-49BAC0121FA1}"/>
              </a:ext>
            </a:extLst>
          </p:cNvPr>
          <p:cNvSpPr/>
          <p:nvPr/>
        </p:nvSpPr>
        <p:spPr>
          <a:xfrm>
            <a:off x="0" y="4996070"/>
            <a:ext cx="12192000" cy="18619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02575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EE9E3-00A4-4B36-ABE8-BBAC9F0696FE}"/>
              </a:ext>
            </a:extLst>
          </p:cNvPr>
          <p:cNvSpPr>
            <a:spLocks noGrp="1"/>
          </p:cNvSpPr>
          <p:nvPr>
            <p:ph type="title"/>
          </p:nvPr>
        </p:nvSpPr>
        <p:spPr/>
        <p:txBody>
          <a:bodyPr/>
          <a:lstStyle/>
          <a:p>
            <a:r>
              <a:rPr lang="en-GB" dirty="0"/>
              <a:t>Structures  / Styles of </a:t>
            </a:r>
            <a:r>
              <a:rPr lang="en-GB" dirty="0" err="1"/>
              <a:t>Mgt</a:t>
            </a:r>
            <a:endParaRPr lang="en-GB" dirty="0"/>
          </a:p>
        </p:txBody>
      </p:sp>
      <p:sp>
        <p:nvSpPr>
          <p:cNvPr id="3" name="Content Placeholder 2">
            <a:extLst>
              <a:ext uri="{FF2B5EF4-FFF2-40B4-BE49-F238E27FC236}">
                <a16:creationId xmlns:a16="http://schemas.microsoft.com/office/drawing/2014/main" id="{BCE72551-C79C-44FB-8DB0-0F04435959A3}"/>
              </a:ext>
            </a:extLst>
          </p:cNvPr>
          <p:cNvSpPr>
            <a:spLocks noGrp="1"/>
          </p:cNvSpPr>
          <p:nvPr>
            <p:ph idx="1"/>
          </p:nvPr>
        </p:nvSpPr>
        <p:spPr/>
        <p:txBody>
          <a:bodyPr>
            <a:normAutofit/>
          </a:bodyPr>
          <a:lstStyle/>
          <a:p>
            <a:r>
              <a:rPr lang="en-GB" sz="5400" dirty="0"/>
              <a:t>Classical</a:t>
            </a:r>
          </a:p>
          <a:p>
            <a:r>
              <a:rPr lang="en-GB" sz="5400" dirty="0"/>
              <a:t>Human Relations</a:t>
            </a:r>
          </a:p>
          <a:p>
            <a:r>
              <a:rPr lang="en-GB" sz="5400" dirty="0"/>
              <a:t>Systems</a:t>
            </a:r>
          </a:p>
          <a:p>
            <a:r>
              <a:rPr lang="en-GB" sz="5400" dirty="0"/>
              <a:t>Contingency</a:t>
            </a:r>
          </a:p>
        </p:txBody>
      </p:sp>
    </p:spTree>
    <p:extLst>
      <p:ext uri="{BB962C8B-B14F-4D97-AF65-F5344CB8AC3E}">
        <p14:creationId xmlns:p14="http://schemas.microsoft.com/office/powerpoint/2010/main" val="2142381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C5243-F775-46E2-B72D-B10C7724518C}"/>
              </a:ext>
            </a:extLst>
          </p:cNvPr>
          <p:cNvSpPr>
            <a:spLocks noGrp="1"/>
          </p:cNvSpPr>
          <p:nvPr>
            <p:ph type="title"/>
          </p:nvPr>
        </p:nvSpPr>
        <p:spPr/>
        <p:txBody>
          <a:bodyPr/>
          <a:lstStyle/>
          <a:p>
            <a:r>
              <a:rPr lang="en-GB" dirty="0"/>
              <a:t>1) Classical Approach </a:t>
            </a:r>
          </a:p>
        </p:txBody>
      </p:sp>
      <p:sp>
        <p:nvSpPr>
          <p:cNvPr id="3" name="Content Placeholder 2">
            <a:extLst>
              <a:ext uri="{FF2B5EF4-FFF2-40B4-BE49-F238E27FC236}">
                <a16:creationId xmlns:a16="http://schemas.microsoft.com/office/drawing/2014/main" id="{D7BCFDA0-1EC8-4D8A-A103-ADB4FDE0D517}"/>
              </a:ext>
            </a:extLst>
          </p:cNvPr>
          <p:cNvSpPr>
            <a:spLocks noGrp="1"/>
          </p:cNvSpPr>
          <p:nvPr>
            <p:ph idx="1"/>
          </p:nvPr>
        </p:nvSpPr>
        <p:spPr/>
        <p:txBody>
          <a:bodyPr>
            <a:normAutofit lnSpcReduction="10000"/>
          </a:bodyPr>
          <a:lstStyle/>
          <a:p>
            <a:r>
              <a:rPr lang="en-GB" sz="4400" dirty="0"/>
              <a:t>EG: </a:t>
            </a:r>
          </a:p>
          <a:p>
            <a:endParaRPr lang="en-GB" sz="4400" dirty="0"/>
          </a:p>
          <a:p>
            <a:r>
              <a:rPr lang="en-GB" sz="4400" dirty="0"/>
              <a:t>Scientific </a:t>
            </a:r>
            <a:r>
              <a:rPr lang="en-GB" sz="4400" dirty="0" err="1"/>
              <a:t>Mgt</a:t>
            </a:r>
            <a:r>
              <a:rPr lang="en-GB" sz="4400" dirty="0"/>
              <a:t> - - - TAYLOR</a:t>
            </a:r>
          </a:p>
          <a:p>
            <a:endParaRPr lang="en-GB" sz="4400" dirty="0"/>
          </a:p>
          <a:p>
            <a:r>
              <a:rPr lang="en-GB" sz="4400" dirty="0"/>
              <a:t>Bureaucracy  - - -WEBER</a:t>
            </a:r>
          </a:p>
          <a:p>
            <a:endParaRPr lang="en-GB" dirty="0"/>
          </a:p>
        </p:txBody>
      </p:sp>
    </p:spTree>
    <p:extLst>
      <p:ext uri="{BB962C8B-B14F-4D97-AF65-F5344CB8AC3E}">
        <p14:creationId xmlns:p14="http://schemas.microsoft.com/office/powerpoint/2010/main" val="1086167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327FA-0A95-4E45-9288-6C548DC73D84}"/>
              </a:ext>
            </a:extLst>
          </p:cNvPr>
          <p:cNvSpPr>
            <a:spLocks noGrp="1"/>
          </p:cNvSpPr>
          <p:nvPr>
            <p:ph type="title"/>
          </p:nvPr>
        </p:nvSpPr>
        <p:spPr/>
        <p:txBody>
          <a:bodyPr/>
          <a:lstStyle/>
          <a:p>
            <a:r>
              <a:rPr lang="en-GB" dirty="0"/>
              <a:t>Taylorism – CLASSICAL - Scientific </a:t>
            </a:r>
            <a:r>
              <a:rPr lang="en-GB" dirty="0" err="1"/>
              <a:t>Mgt</a:t>
            </a:r>
            <a:r>
              <a:rPr lang="en-GB" dirty="0"/>
              <a:t> </a:t>
            </a:r>
          </a:p>
        </p:txBody>
      </p:sp>
      <p:sp>
        <p:nvSpPr>
          <p:cNvPr id="3" name="Content Placeholder 2">
            <a:extLst>
              <a:ext uri="{FF2B5EF4-FFF2-40B4-BE49-F238E27FC236}">
                <a16:creationId xmlns:a16="http://schemas.microsoft.com/office/drawing/2014/main" id="{4223D5E4-F258-46B3-BD8C-A49BF26EDF0D}"/>
              </a:ext>
            </a:extLst>
          </p:cNvPr>
          <p:cNvSpPr>
            <a:spLocks noGrp="1"/>
          </p:cNvSpPr>
          <p:nvPr>
            <p:ph idx="1"/>
          </p:nvPr>
        </p:nvSpPr>
        <p:spPr>
          <a:xfrm>
            <a:off x="680321" y="2054088"/>
            <a:ext cx="11511679" cy="4698404"/>
          </a:xfrm>
        </p:spPr>
        <p:txBody>
          <a:bodyPr>
            <a:normAutofit fontScale="92500" lnSpcReduction="20000"/>
          </a:bodyPr>
          <a:lstStyle/>
          <a:p>
            <a:r>
              <a:rPr lang="en-GB" dirty="0"/>
              <a:t>TAYLOR 1856 – 1917</a:t>
            </a:r>
          </a:p>
          <a:p>
            <a:endParaRPr lang="en-GB" dirty="0"/>
          </a:p>
          <a:p>
            <a:r>
              <a:rPr lang="en-GB" dirty="0"/>
              <a:t>Belief in the BEST WAY to undertake a job - - (everyone knows their place).</a:t>
            </a:r>
          </a:p>
          <a:p>
            <a:endParaRPr lang="en-GB" dirty="0"/>
          </a:p>
          <a:p>
            <a:r>
              <a:rPr lang="en-GB" dirty="0"/>
              <a:t>Analysis of discrete tasks - - - the development of a true science of completing jobs.</a:t>
            </a:r>
          </a:p>
          <a:p>
            <a:endParaRPr lang="en-GB" dirty="0"/>
          </a:p>
          <a:p>
            <a:r>
              <a:rPr lang="en-GB" dirty="0"/>
              <a:t>One Best Way Approach – Time and Motion </a:t>
            </a:r>
          </a:p>
          <a:p>
            <a:endParaRPr lang="en-GB" dirty="0"/>
          </a:p>
          <a:p>
            <a:r>
              <a:rPr lang="en-GB" dirty="0"/>
              <a:t>Taylor had little regard for influences like morale and recognition - - believed individuals were motivated only by money.</a:t>
            </a:r>
          </a:p>
          <a:p>
            <a:endParaRPr lang="en-GB" dirty="0"/>
          </a:p>
          <a:p>
            <a:endParaRPr lang="en-GB" dirty="0"/>
          </a:p>
          <a:p>
            <a:r>
              <a:rPr lang="en-GB" b="1" dirty="0">
                <a:solidFill>
                  <a:schemeClr val="bg1"/>
                </a:solidFill>
              </a:rPr>
              <a:t>WHAT COULD BE THE NEGATIVES OF THIS STYLE  / APPROACH?</a:t>
            </a:r>
          </a:p>
        </p:txBody>
      </p:sp>
    </p:spTree>
    <p:extLst>
      <p:ext uri="{BB962C8B-B14F-4D97-AF65-F5344CB8AC3E}">
        <p14:creationId xmlns:p14="http://schemas.microsoft.com/office/powerpoint/2010/main" val="2036422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571D4-A267-4AD7-AF81-8C82EE3CA820}"/>
              </a:ext>
            </a:extLst>
          </p:cNvPr>
          <p:cNvSpPr>
            <a:spLocks noGrp="1"/>
          </p:cNvSpPr>
          <p:nvPr>
            <p:ph type="title"/>
          </p:nvPr>
        </p:nvSpPr>
        <p:spPr/>
        <p:txBody>
          <a:bodyPr/>
          <a:lstStyle/>
          <a:p>
            <a:r>
              <a:rPr lang="en-GB" dirty="0"/>
              <a:t>Negatives of Taylor’s Approach</a:t>
            </a:r>
          </a:p>
        </p:txBody>
      </p:sp>
      <p:sp>
        <p:nvSpPr>
          <p:cNvPr id="3" name="Content Placeholder 2">
            <a:extLst>
              <a:ext uri="{FF2B5EF4-FFF2-40B4-BE49-F238E27FC236}">
                <a16:creationId xmlns:a16="http://schemas.microsoft.com/office/drawing/2014/main" id="{4E43ABAB-3B6B-4115-BF07-1A24EA15FCA9}"/>
              </a:ext>
            </a:extLst>
          </p:cNvPr>
          <p:cNvSpPr>
            <a:spLocks noGrp="1"/>
          </p:cNvSpPr>
          <p:nvPr>
            <p:ph idx="1"/>
          </p:nvPr>
        </p:nvSpPr>
        <p:spPr>
          <a:xfrm>
            <a:off x="680321" y="2336872"/>
            <a:ext cx="9613861" cy="4521127"/>
          </a:xfrm>
        </p:spPr>
        <p:txBody>
          <a:bodyPr>
            <a:normAutofit fontScale="92500" lnSpcReduction="20000"/>
          </a:bodyPr>
          <a:lstStyle/>
          <a:p>
            <a:r>
              <a:rPr lang="en-GB" dirty="0"/>
              <a:t>The rationalisation of work results in the de-skilling of workers </a:t>
            </a:r>
          </a:p>
          <a:p>
            <a:endParaRPr lang="en-GB" dirty="0"/>
          </a:p>
          <a:p>
            <a:r>
              <a:rPr lang="en-GB" dirty="0"/>
              <a:t>Creates excessive levels of </a:t>
            </a:r>
            <a:r>
              <a:rPr lang="en-GB" dirty="0" err="1"/>
              <a:t>mgt</a:t>
            </a:r>
            <a:r>
              <a:rPr lang="en-GB" dirty="0"/>
              <a:t> control</a:t>
            </a:r>
          </a:p>
          <a:p>
            <a:endParaRPr lang="en-GB" dirty="0"/>
          </a:p>
          <a:p>
            <a:r>
              <a:rPr lang="en-GB" dirty="0"/>
              <a:t>Hostility from Workers and Unions. </a:t>
            </a:r>
          </a:p>
          <a:p>
            <a:endParaRPr lang="en-GB" dirty="0"/>
          </a:p>
          <a:p>
            <a:r>
              <a:rPr lang="en-GB" dirty="0"/>
              <a:t>Tends to create rigid organisational structures</a:t>
            </a:r>
          </a:p>
          <a:p>
            <a:endParaRPr lang="en-GB" dirty="0"/>
          </a:p>
          <a:p>
            <a:r>
              <a:rPr lang="en-GB" dirty="0"/>
              <a:t>Views workers as UNITS of production as opposed to social beings – People!</a:t>
            </a:r>
          </a:p>
          <a:p>
            <a:endParaRPr lang="en-GB" dirty="0"/>
          </a:p>
          <a:p>
            <a:r>
              <a:rPr lang="en-GB" dirty="0"/>
              <a:t>Organisation </a:t>
            </a:r>
            <a:r>
              <a:rPr lang="en-GB" u="sng" dirty="0"/>
              <a:t>first</a:t>
            </a:r>
            <a:r>
              <a:rPr lang="en-GB" dirty="0"/>
              <a:t> and People </a:t>
            </a:r>
            <a:r>
              <a:rPr lang="en-GB" u="sng" dirty="0"/>
              <a:t>second</a:t>
            </a:r>
          </a:p>
          <a:p>
            <a:endParaRPr lang="en-GB" dirty="0"/>
          </a:p>
        </p:txBody>
      </p:sp>
    </p:spTree>
    <p:extLst>
      <p:ext uri="{BB962C8B-B14F-4D97-AF65-F5344CB8AC3E}">
        <p14:creationId xmlns:p14="http://schemas.microsoft.com/office/powerpoint/2010/main" val="3331370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6E2A6-8EDA-4BCE-8FF9-492616B8B0C6}"/>
              </a:ext>
            </a:extLst>
          </p:cNvPr>
          <p:cNvSpPr>
            <a:spLocks noGrp="1"/>
          </p:cNvSpPr>
          <p:nvPr>
            <p:ph type="title"/>
          </p:nvPr>
        </p:nvSpPr>
        <p:spPr>
          <a:xfrm>
            <a:off x="680321" y="514689"/>
            <a:ext cx="9613861" cy="1080938"/>
          </a:xfrm>
        </p:spPr>
        <p:txBody>
          <a:bodyPr/>
          <a:lstStyle/>
          <a:p>
            <a:r>
              <a:rPr lang="en-GB" dirty="0"/>
              <a:t>Weber  - Bureaucracy</a:t>
            </a:r>
          </a:p>
        </p:txBody>
      </p:sp>
      <p:sp>
        <p:nvSpPr>
          <p:cNvPr id="3" name="Content Placeholder 2">
            <a:extLst>
              <a:ext uri="{FF2B5EF4-FFF2-40B4-BE49-F238E27FC236}">
                <a16:creationId xmlns:a16="http://schemas.microsoft.com/office/drawing/2014/main" id="{346B6CF7-F7AA-4F92-9BD0-A87DEF7ABEBB}"/>
              </a:ext>
            </a:extLst>
          </p:cNvPr>
          <p:cNvSpPr>
            <a:spLocks noGrp="1"/>
          </p:cNvSpPr>
          <p:nvPr>
            <p:ph idx="1"/>
          </p:nvPr>
        </p:nvSpPr>
        <p:spPr>
          <a:xfrm>
            <a:off x="680321" y="2080590"/>
            <a:ext cx="9613861" cy="4777409"/>
          </a:xfrm>
        </p:spPr>
        <p:txBody>
          <a:bodyPr>
            <a:normAutofit fontScale="92500" lnSpcReduction="20000"/>
          </a:bodyPr>
          <a:lstStyle/>
          <a:p>
            <a:r>
              <a:rPr lang="en-GB" dirty="0"/>
              <a:t>Max Weber – 1864 – 1920</a:t>
            </a:r>
          </a:p>
          <a:p>
            <a:endParaRPr lang="en-GB" dirty="0"/>
          </a:p>
          <a:p>
            <a:r>
              <a:rPr lang="en-GB" dirty="0"/>
              <a:t>Belief in the superiority of an organisational structure which can survive changes in individual personnel.</a:t>
            </a:r>
          </a:p>
          <a:p>
            <a:endParaRPr lang="en-GB" dirty="0"/>
          </a:p>
          <a:p>
            <a:r>
              <a:rPr lang="en-GB" dirty="0"/>
              <a:t>Focus on ORDER / RATIONALITY</a:t>
            </a:r>
          </a:p>
          <a:p>
            <a:endParaRPr lang="en-GB" dirty="0"/>
          </a:p>
          <a:p>
            <a:r>
              <a:rPr lang="en-GB" dirty="0"/>
              <a:t>Emphasis on Expertise and Discipline.</a:t>
            </a:r>
          </a:p>
          <a:p>
            <a:pPr marL="0" indent="0">
              <a:buNone/>
            </a:pPr>
            <a:endParaRPr lang="en-GB" dirty="0"/>
          </a:p>
          <a:p>
            <a:r>
              <a:rPr lang="en-GB" dirty="0"/>
              <a:t>Main Features = Specialism / Hierarchy of Authority / Rules – Regs / Minimal Behaviour Input.</a:t>
            </a:r>
          </a:p>
          <a:p>
            <a:endParaRPr lang="en-GB" dirty="0"/>
          </a:p>
          <a:p>
            <a:r>
              <a:rPr lang="en-GB" b="1" dirty="0">
                <a:solidFill>
                  <a:schemeClr val="bg1"/>
                </a:solidFill>
              </a:rPr>
              <a:t>What are your thoughts on this approach - - good  / bad?</a:t>
            </a:r>
          </a:p>
        </p:txBody>
      </p:sp>
    </p:spTree>
    <p:extLst>
      <p:ext uri="{BB962C8B-B14F-4D97-AF65-F5344CB8AC3E}">
        <p14:creationId xmlns:p14="http://schemas.microsoft.com/office/powerpoint/2010/main" val="2974206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AE5B9-3CE4-40EA-9857-A535EA2DC9AA}"/>
              </a:ext>
            </a:extLst>
          </p:cNvPr>
          <p:cNvSpPr>
            <a:spLocks noGrp="1"/>
          </p:cNvSpPr>
          <p:nvPr>
            <p:ph type="title"/>
          </p:nvPr>
        </p:nvSpPr>
        <p:spPr/>
        <p:txBody>
          <a:bodyPr/>
          <a:lstStyle/>
          <a:p>
            <a:r>
              <a:rPr lang="en-GB" dirty="0"/>
              <a:t>Negatives of Weber’s Approach</a:t>
            </a:r>
          </a:p>
        </p:txBody>
      </p:sp>
      <p:sp>
        <p:nvSpPr>
          <p:cNvPr id="3" name="Content Placeholder 2">
            <a:extLst>
              <a:ext uri="{FF2B5EF4-FFF2-40B4-BE49-F238E27FC236}">
                <a16:creationId xmlns:a16="http://schemas.microsoft.com/office/drawing/2014/main" id="{971F7198-6866-45BD-B063-D16B4527C7EE}"/>
              </a:ext>
            </a:extLst>
          </p:cNvPr>
          <p:cNvSpPr>
            <a:spLocks noGrp="1"/>
          </p:cNvSpPr>
          <p:nvPr>
            <p:ph idx="1"/>
          </p:nvPr>
        </p:nvSpPr>
        <p:spPr>
          <a:xfrm>
            <a:off x="680321" y="2336872"/>
            <a:ext cx="9613861" cy="4521127"/>
          </a:xfrm>
        </p:spPr>
        <p:txBody>
          <a:bodyPr>
            <a:normAutofit/>
          </a:bodyPr>
          <a:lstStyle/>
          <a:p>
            <a:r>
              <a:rPr lang="en-GB" dirty="0"/>
              <a:t>Overemphasis on RULES – REGS</a:t>
            </a:r>
          </a:p>
          <a:p>
            <a:endParaRPr lang="en-GB" dirty="0"/>
          </a:p>
          <a:p>
            <a:r>
              <a:rPr lang="en-GB" dirty="0"/>
              <a:t>RED Tape - - Paperwork emphasis (Record Keeping…)</a:t>
            </a:r>
          </a:p>
          <a:p>
            <a:endParaRPr lang="en-GB" dirty="0"/>
          </a:p>
          <a:p>
            <a:r>
              <a:rPr lang="en-GB" dirty="0"/>
              <a:t>Emphasis on processes – working rituals…. (Minimal Initiative Ops)</a:t>
            </a:r>
          </a:p>
          <a:p>
            <a:endParaRPr lang="en-GB" dirty="0"/>
          </a:p>
          <a:p>
            <a:r>
              <a:rPr lang="en-GB" dirty="0"/>
              <a:t>Difficult for Organisation to adapt.</a:t>
            </a:r>
          </a:p>
          <a:p>
            <a:endParaRPr lang="en-GB" dirty="0"/>
          </a:p>
          <a:p>
            <a:r>
              <a:rPr lang="en-GB" dirty="0"/>
              <a:t>Rigidity can ‘stifle’ change  -  therefore limit growth of organisation / growth of staff…</a:t>
            </a:r>
          </a:p>
        </p:txBody>
      </p:sp>
    </p:spTree>
    <p:extLst>
      <p:ext uri="{BB962C8B-B14F-4D97-AF65-F5344CB8AC3E}">
        <p14:creationId xmlns:p14="http://schemas.microsoft.com/office/powerpoint/2010/main" val="290657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C5243-F775-46E2-B72D-B10C7724518C}"/>
              </a:ext>
            </a:extLst>
          </p:cNvPr>
          <p:cNvSpPr>
            <a:spLocks noGrp="1"/>
          </p:cNvSpPr>
          <p:nvPr>
            <p:ph type="title"/>
          </p:nvPr>
        </p:nvSpPr>
        <p:spPr/>
        <p:txBody>
          <a:bodyPr/>
          <a:lstStyle/>
          <a:p>
            <a:r>
              <a:rPr lang="en-GB" dirty="0"/>
              <a:t>2) Human Relations Approach </a:t>
            </a:r>
          </a:p>
        </p:txBody>
      </p:sp>
      <p:sp>
        <p:nvSpPr>
          <p:cNvPr id="3" name="Content Placeholder 2">
            <a:extLst>
              <a:ext uri="{FF2B5EF4-FFF2-40B4-BE49-F238E27FC236}">
                <a16:creationId xmlns:a16="http://schemas.microsoft.com/office/drawing/2014/main" id="{D7BCFDA0-1EC8-4D8A-A103-ADB4FDE0D517}"/>
              </a:ext>
            </a:extLst>
          </p:cNvPr>
          <p:cNvSpPr>
            <a:spLocks noGrp="1"/>
          </p:cNvSpPr>
          <p:nvPr>
            <p:ph idx="1"/>
          </p:nvPr>
        </p:nvSpPr>
        <p:spPr/>
        <p:txBody>
          <a:bodyPr>
            <a:normAutofit lnSpcReduction="10000"/>
          </a:bodyPr>
          <a:lstStyle/>
          <a:p>
            <a:r>
              <a:rPr lang="en-GB" sz="4400" dirty="0"/>
              <a:t>EG: </a:t>
            </a:r>
          </a:p>
          <a:p>
            <a:endParaRPr lang="en-GB" sz="4400" dirty="0"/>
          </a:p>
          <a:p>
            <a:r>
              <a:rPr lang="en-GB" sz="4400" dirty="0"/>
              <a:t>Elton Mayo</a:t>
            </a:r>
          </a:p>
          <a:p>
            <a:endParaRPr lang="en-GB" sz="4400" dirty="0"/>
          </a:p>
          <a:p>
            <a:pPr marL="0" indent="0">
              <a:buNone/>
            </a:pPr>
            <a:r>
              <a:rPr lang="en-GB" sz="4400" dirty="0"/>
              <a:t>Hawthorne Experiments</a:t>
            </a:r>
          </a:p>
          <a:p>
            <a:endParaRPr lang="en-GB" sz="4400" dirty="0"/>
          </a:p>
          <a:p>
            <a:endParaRPr lang="en-GB" dirty="0"/>
          </a:p>
        </p:txBody>
      </p:sp>
    </p:spTree>
    <p:extLst>
      <p:ext uri="{BB962C8B-B14F-4D97-AF65-F5344CB8AC3E}">
        <p14:creationId xmlns:p14="http://schemas.microsoft.com/office/powerpoint/2010/main" val="2444857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23B1B-0D2F-45D9-A651-38AF137810DD}"/>
              </a:ext>
            </a:extLst>
          </p:cNvPr>
          <p:cNvSpPr>
            <a:spLocks noGrp="1"/>
          </p:cNvSpPr>
          <p:nvPr>
            <p:ph type="title"/>
          </p:nvPr>
        </p:nvSpPr>
        <p:spPr/>
        <p:txBody>
          <a:bodyPr/>
          <a:lstStyle/>
          <a:p>
            <a:r>
              <a:rPr lang="en-GB" dirty="0"/>
              <a:t>Mayo – Human Relations Approach </a:t>
            </a:r>
          </a:p>
        </p:txBody>
      </p:sp>
      <p:sp>
        <p:nvSpPr>
          <p:cNvPr id="3" name="Content Placeholder 2">
            <a:extLst>
              <a:ext uri="{FF2B5EF4-FFF2-40B4-BE49-F238E27FC236}">
                <a16:creationId xmlns:a16="http://schemas.microsoft.com/office/drawing/2014/main" id="{A24C7913-CB77-46E3-9D90-87B217CDE6B4}"/>
              </a:ext>
            </a:extLst>
          </p:cNvPr>
          <p:cNvSpPr>
            <a:spLocks noGrp="1"/>
          </p:cNvSpPr>
          <p:nvPr>
            <p:ph idx="1"/>
          </p:nvPr>
        </p:nvSpPr>
        <p:spPr>
          <a:xfrm>
            <a:off x="680321" y="1992316"/>
            <a:ext cx="9613861" cy="4865683"/>
          </a:xfrm>
        </p:spPr>
        <p:txBody>
          <a:bodyPr>
            <a:normAutofit lnSpcReduction="10000"/>
          </a:bodyPr>
          <a:lstStyle/>
          <a:p>
            <a:r>
              <a:rPr lang="en-GB" dirty="0"/>
              <a:t>Elton Mayo – 1880 – 1949</a:t>
            </a:r>
          </a:p>
          <a:p>
            <a:endParaRPr lang="en-GB" dirty="0"/>
          </a:p>
          <a:p>
            <a:r>
              <a:rPr lang="en-GB" dirty="0"/>
              <a:t>Hawthorne Experiments at the Western Electric Company in 1920’s Chicago. </a:t>
            </a:r>
          </a:p>
          <a:p>
            <a:endParaRPr lang="en-GB" dirty="0"/>
          </a:p>
          <a:p>
            <a:r>
              <a:rPr lang="en-GB" dirty="0"/>
              <a:t>2 Experiment - -Changed Lighting at work.</a:t>
            </a:r>
          </a:p>
          <a:p>
            <a:r>
              <a:rPr lang="en-GB" dirty="0"/>
              <a:t>Productivity went up  - - related to social factors and consideration by Mgt.</a:t>
            </a:r>
          </a:p>
          <a:p>
            <a:endParaRPr lang="en-GB" dirty="0"/>
          </a:p>
          <a:p>
            <a:r>
              <a:rPr lang="en-GB" dirty="0"/>
              <a:t>Humanisation of the workplace. </a:t>
            </a:r>
          </a:p>
          <a:p>
            <a:endParaRPr lang="en-GB" dirty="0"/>
          </a:p>
          <a:p>
            <a:r>
              <a:rPr lang="en-GB" dirty="0"/>
              <a:t>Focussed on </a:t>
            </a:r>
            <a:r>
              <a:rPr lang="en-GB" b="1" u="sng" dirty="0">
                <a:solidFill>
                  <a:schemeClr val="bg1"/>
                </a:solidFill>
              </a:rPr>
              <a:t>Psychological and Social Needs</a:t>
            </a:r>
          </a:p>
          <a:p>
            <a:endParaRPr lang="en-GB" b="1" u="sng" dirty="0">
              <a:solidFill>
                <a:schemeClr val="bg1"/>
              </a:solidFill>
            </a:endParaRPr>
          </a:p>
          <a:p>
            <a:pPr marL="0" indent="0">
              <a:buNone/>
            </a:pPr>
            <a:endParaRPr lang="en-GB" b="1" u="sng" dirty="0">
              <a:solidFill>
                <a:schemeClr val="bg1"/>
              </a:solidFill>
            </a:endParaRPr>
          </a:p>
        </p:txBody>
      </p:sp>
    </p:spTree>
    <p:extLst>
      <p:ext uri="{BB962C8B-B14F-4D97-AF65-F5344CB8AC3E}">
        <p14:creationId xmlns:p14="http://schemas.microsoft.com/office/powerpoint/2010/main" val="955113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F502-973E-4E25-B9AF-E3ECDFB284AC}"/>
              </a:ext>
            </a:extLst>
          </p:cNvPr>
          <p:cNvSpPr>
            <a:spLocks noGrp="1"/>
          </p:cNvSpPr>
          <p:nvPr>
            <p:ph type="title"/>
          </p:nvPr>
        </p:nvSpPr>
        <p:spPr/>
        <p:txBody>
          <a:bodyPr/>
          <a:lstStyle/>
          <a:p>
            <a:r>
              <a:rPr lang="en-GB" dirty="0"/>
              <a:t>Neo Humans Relations.</a:t>
            </a:r>
          </a:p>
        </p:txBody>
      </p:sp>
      <p:sp>
        <p:nvSpPr>
          <p:cNvPr id="3" name="Content Placeholder 2">
            <a:extLst>
              <a:ext uri="{FF2B5EF4-FFF2-40B4-BE49-F238E27FC236}">
                <a16:creationId xmlns:a16="http://schemas.microsoft.com/office/drawing/2014/main" id="{3386AC14-538A-4782-92DF-5A4B06B28E20}"/>
              </a:ext>
            </a:extLst>
          </p:cNvPr>
          <p:cNvSpPr>
            <a:spLocks noGrp="1"/>
          </p:cNvSpPr>
          <p:nvPr>
            <p:ph idx="1"/>
          </p:nvPr>
        </p:nvSpPr>
        <p:spPr>
          <a:xfrm>
            <a:off x="680321" y="2336872"/>
            <a:ext cx="9613861" cy="4521127"/>
          </a:xfrm>
        </p:spPr>
        <p:txBody>
          <a:bodyPr>
            <a:normAutofit/>
          </a:bodyPr>
          <a:lstStyle/>
          <a:p>
            <a:r>
              <a:rPr lang="en-GB" dirty="0"/>
              <a:t>Concerned with  human personality and motivation  / psychology.</a:t>
            </a:r>
          </a:p>
          <a:p>
            <a:endParaRPr lang="en-GB" dirty="0"/>
          </a:p>
          <a:p>
            <a:r>
              <a:rPr lang="en-GB" dirty="0"/>
              <a:t>Maslow : Hierarchy of Needs</a:t>
            </a:r>
          </a:p>
          <a:p>
            <a:endParaRPr lang="en-GB" dirty="0"/>
          </a:p>
          <a:p>
            <a:r>
              <a:rPr lang="en-GB" dirty="0"/>
              <a:t>Herzberg: Two  - Factor Motivation</a:t>
            </a:r>
          </a:p>
          <a:p>
            <a:endParaRPr lang="en-GB" dirty="0"/>
          </a:p>
          <a:p>
            <a:r>
              <a:rPr lang="en-GB" dirty="0"/>
              <a:t>McGregor  : Theory X and Theory Y Managers</a:t>
            </a:r>
          </a:p>
          <a:p>
            <a:endParaRPr lang="en-GB" dirty="0"/>
          </a:p>
          <a:p>
            <a:r>
              <a:rPr lang="en-GB" dirty="0" err="1"/>
              <a:t>Ouchi’s</a:t>
            </a:r>
            <a:r>
              <a:rPr lang="en-GB" dirty="0"/>
              <a:t> Theory Z</a:t>
            </a:r>
          </a:p>
        </p:txBody>
      </p:sp>
    </p:spTree>
    <p:extLst>
      <p:ext uri="{BB962C8B-B14F-4D97-AF65-F5344CB8AC3E}">
        <p14:creationId xmlns:p14="http://schemas.microsoft.com/office/powerpoint/2010/main" val="37861231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98980-A643-4B11-A019-3CA9711B919D}"/>
              </a:ext>
            </a:extLst>
          </p:cNvPr>
          <p:cNvSpPr>
            <a:spLocks noGrp="1"/>
          </p:cNvSpPr>
          <p:nvPr>
            <p:ph type="title"/>
          </p:nvPr>
        </p:nvSpPr>
        <p:spPr/>
        <p:txBody>
          <a:bodyPr/>
          <a:lstStyle/>
          <a:p>
            <a:r>
              <a:rPr lang="en-GB" dirty="0"/>
              <a:t>Human Relations Theorists:</a:t>
            </a:r>
          </a:p>
        </p:txBody>
      </p:sp>
      <p:sp>
        <p:nvSpPr>
          <p:cNvPr id="5" name="Text Placeholder 4">
            <a:extLst>
              <a:ext uri="{FF2B5EF4-FFF2-40B4-BE49-F238E27FC236}">
                <a16:creationId xmlns:a16="http://schemas.microsoft.com/office/drawing/2014/main" id="{ADE1725C-AD4D-4606-ABA3-1245DCADAEC4}"/>
              </a:ext>
            </a:extLst>
          </p:cNvPr>
          <p:cNvSpPr>
            <a:spLocks noGrp="1"/>
          </p:cNvSpPr>
          <p:nvPr>
            <p:ph type="body" sz="half" idx="2"/>
          </p:nvPr>
        </p:nvSpPr>
        <p:spPr>
          <a:xfrm>
            <a:off x="680322" y="2336872"/>
            <a:ext cx="3790078" cy="4315719"/>
          </a:xfrm>
        </p:spPr>
        <p:txBody>
          <a:bodyPr>
            <a:normAutofit fontScale="92500"/>
          </a:bodyPr>
          <a:lstStyle/>
          <a:p>
            <a:r>
              <a:rPr lang="en-GB" sz="3600" dirty="0"/>
              <a:t>Maslow = </a:t>
            </a:r>
          </a:p>
          <a:p>
            <a:r>
              <a:rPr lang="en-GB" sz="3600" dirty="0"/>
              <a:t>His studies suggested that many individuals are strongly influenced and motivated by work  - - work to reach Self-Actualisation. </a:t>
            </a:r>
          </a:p>
          <a:p>
            <a:endParaRPr lang="en-GB" dirty="0"/>
          </a:p>
        </p:txBody>
      </p:sp>
      <p:pic>
        <p:nvPicPr>
          <p:cNvPr id="4" name="Picture 3">
            <a:extLst>
              <a:ext uri="{FF2B5EF4-FFF2-40B4-BE49-F238E27FC236}">
                <a16:creationId xmlns:a16="http://schemas.microsoft.com/office/drawing/2014/main" id="{A93BC44D-E360-4079-AFC1-6B80B43A049E}"/>
              </a:ext>
            </a:extLst>
          </p:cNvPr>
          <p:cNvPicPr>
            <a:picLocks noChangeAspect="1"/>
          </p:cNvPicPr>
          <p:nvPr/>
        </p:nvPicPr>
        <p:blipFill>
          <a:blip r:embed="rId2"/>
          <a:stretch>
            <a:fillRect/>
          </a:stretch>
        </p:blipFill>
        <p:spPr>
          <a:xfrm>
            <a:off x="4794803" y="2120348"/>
            <a:ext cx="7012884" cy="4532243"/>
          </a:xfrm>
          <a:prstGeom prst="rect">
            <a:avLst/>
          </a:prstGeom>
        </p:spPr>
      </p:pic>
    </p:spTree>
    <p:extLst>
      <p:ext uri="{BB962C8B-B14F-4D97-AF65-F5344CB8AC3E}">
        <p14:creationId xmlns:p14="http://schemas.microsoft.com/office/powerpoint/2010/main" val="2458643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98980-A643-4B11-A019-3CA9711B919D}"/>
              </a:ext>
            </a:extLst>
          </p:cNvPr>
          <p:cNvSpPr>
            <a:spLocks noGrp="1"/>
          </p:cNvSpPr>
          <p:nvPr>
            <p:ph type="title"/>
          </p:nvPr>
        </p:nvSpPr>
        <p:spPr>
          <a:xfrm>
            <a:off x="680321" y="753228"/>
            <a:ext cx="9613861" cy="1080938"/>
          </a:xfrm>
        </p:spPr>
        <p:txBody>
          <a:bodyPr>
            <a:normAutofit/>
          </a:bodyPr>
          <a:lstStyle/>
          <a:p>
            <a:r>
              <a:rPr lang="en-GB" dirty="0"/>
              <a:t>Human Relations Theorists:</a:t>
            </a:r>
          </a:p>
        </p:txBody>
      </p:sp>
      <p:sp>
        <p:nvSpPr>
          <p:cNvPr id="3" name="Content Placeholder 2">
            <a:extLst>
              <a:ext uri="{FF2B5EF4-FFF2-40B4-BE49-F238E27FC236}">
                <a16:creationId xmlns:a16="http://schemas.microsoft.com/office/drawing/2014/main" id="{1A1CFBDB-58E0-4BBD-ADC7-A03CCFC77DC0}"/>
              </a:ext>
            </a:extLst>
          </p:cNvPr>
          <p:cNvSpPr>
            <a:spLocks noGrp="1"/>
          </p:cNvSpPr>
          <p:nvPr>
            <p:ph idx="1"/>
          </p:nvPr>
        </p:nvSpPr>
        <p:spPr>
          <a:xfrm>
            <a:off x="680321" y="2013316"/>
            <a:ext cx="4931045" cy="3599316"/>
          </a:xfrm>
        </p:spPr>
        <p:txBody>
          <a:bodyPr>
            <a:noAutofit/>
          </a:bodyPr>
          <a:lstStyle/>
          <a:p>
            <a:r>
              <a:rPr lang="en-GB" sz="3200" b="1" dirty="0">
                <a:solidFill>
                  <a:schemeClr val="bg1"/>
                </a:solidFill>
              </a:rPr>
              <a:t>Hertzberg  = </a:t>
            </a:r>
          </a:p>
          <a:p>
            <a:r>
              <a:rPr lang="en-GB" sz="3200" dirty="0"/>
              <a:t>Motivation – Hygiene Theory. </a:t>
            </a:r>
          </a:p>
          <a:p>
            <a:r>
              <a:rPr lang="en-GB" sz="3200" dirty="0"/>
              <a:t>His studies suggested that individuals are motivated by a series of Satisfiers and </a:t>
            </a:r>
            <a:r>
              <a:rPr lang="en-GB" sz="3200" dirty="0" err="1"/>
              <a:t>Disatisfiers</a:t>
            </a:r>
            <a:r>
              <a:rPr lang="en-GB" sz="3200" dirty="0"/>
              <a:t>  </a:t>
            </a:r>
          </a:p>
          <a:p>
            <a:r>
              <a:rPr lang="en-GB" sz="3200" dirty="0"/>
              <a:t>Related to intrinsic and extrinsic factors. </a:t>
            </a:r>
          </a:p>
        </p:txBody>
      </p:sp>
      <p:pic>
        <p:nvPicPr>
          <p:cNvPr id="5" name="Picture 4">
            <a:extLst>
              <a:ext uri="{FF2B5EF4-FFF2-40B4-BE49-F238E27FC236}">
                <a16:creationId xmlns:a16="http://schemas.microsoft.com/office/drawing/2014/main" id="{6B31CDE4-D316-4902-B521-0AF26FC8ED56}"/>
              </a:ext>
            </a:extLst>
          </p:cNvPr>
          <p:cNvPicPr>
            <a:picLocks noChangeAspect="1"/>
          </p:cNvPicPr>
          <p:nvPr/>
        </p:nvPicPr>
        <p:blipFill>
          <a:blip r:embed="rId2"/>
          <a:stretch>
            <a:fillRect/>
          </a:stretch>
        </p:blipFill>
        <p:spPr>
          <a:xfrm>
            <a:off x="5767754" y="2561912"/>
            <a:ext cx="6035040" cy="413430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372196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98980-A643-4B11-A019-3CA9711B919D}"/>
              </a:ext>
            </a:extLst>
          </p:cNvPr>
          <p:cNvSpPr>
            <a:spLocks noGrp="1"/>
          </p:cNvSpPr>
          <p:nvPr>
            <p:ph type="title"/>
          </p:nvPr>
        </p:nvSpPr>
        <p:spPr>
          <a:xfrm>
            <a:off x="680321" y="753228"/>
            <a:ext cx="9613861" cy="1080938"/>
          </a:xfrm>
        </p:spPr>
        <p:txBody>
          <a:bodyPr>
            <a:normAutofit/>
          </a:bodyPr>
          <a:lstStyle/>
          <a:p>
            <a:r>
              <a:rPr lang="en-GB" dirty="0"/>
              <a:t>Human Relations Theorists:</a:t>
            </a:r>
          </a:p>
        </p:txBody>
      </p:sp>
      <p:sp>
        <p:nvSpPr>
          <p:cNvPr id="3" name="Content Placeholder 2">
            <a:extLst>
              <a:ext uri="{FF2B5EF4-FFF2-40B4-BE49-F238E27FC236}">
                <a16:creationId xmlns:a16="http://schemas.microsoft.com/office/drawing/2014/main" id="{1A1CFBDB-58E0-4BBD-ADC7-A03CCFC77DC0}"/>
              </a:ext>
            </a:extLst>
          </p:cNvPr>
          <p:cNvSpPr>
            <a:spLocks noGrp="1"/>
          </p:cNvSpPr>
          <p:nvPr>
            <p:ph idx="1"/>
          </p:nvPr>
        </p:nvSpPr>
        <p:spPr>
          <a:xfrm>
            <a:off x="0" y="2041451"/>
            <a:ext cx="4201168" cy="3599316"/>
          </a:xfrm>
        </p:spPr>
        <p:txBody>
          <a:bodyPr>
            <a:noAutofit/>
          </a:bodyPr>
          <a:lstStyle/>
          <a:p>
            <a:r>
              <a:rPr lang="en-GB" sz="3200" b="1" dirty="0">
                <a:solidFill>
                  <a:schemeClr val="bg1"/>
                </a:solidFill>
              </a:rPr>
              <a:t>McGregor  = </a:t>
            </a:r>
          </a:p>
          <a:p>
            <a:r>
              <a:rPr lang="en-GB" sz="2800" dirty="0"/>
              <a:t>McGregor suggested that motivation varies depending on the type of employee</a:t>
            </a:r>
          </a:p>
          <a:p>
            <a:endParaRPr lang="en-GB" sz="2800" dirty="0"/>
          </a:p>
          <a:p>
            <a:r>
              <a:rPr lang="en-GB" sz="2800" dirty="0"/>
              <a:t>Theory X (Negative Work Ethic).</a:t>
            </a:r>
          </a:p>
          <a:p>
            <a:r>
              <a:rPr lang="en-GB" sz="2800" dirty="0"/>
              <a:t>Theory Y (Positive Work Ethic)</a:t>
            </a:r>
          </a:p>
        </p:txBody>
      </p:sp>
      <p:pic>
        <p:nvPicPr>
          <p:cNvPr id="4" name="Picture 3">
            <a:extLst>
              <a:ext uri="{FF2B5EF4-FFF2-40B4-BE49-F238E27FC236}">
                <a16:creationId xmlns:a16="http://schemas.microsoft.com/office/drawing/2014/main" id="{B0A59185-3982-4FAB-99CD-B4DAE9C8B7CE}"/>
              </a:ext>
            </a:extLst>
          </p:cNvPr>
          <p:cNvPicPr>
            <a:picLocks noChangeAspect="1"/>
          </p:cNvPicPr>
          <p:nvPr/>
        </p:nvPicPr>
        <p:blipFill>
          <a:blip r:embed="rId2"/>
          <a:stretch>
            <a:fillRect/>
          </a:stretch>
        </p:blipFill>
        <p:spPr>
          <a:xfrm>
            <a:off x="4201168" y="2094205"/>
            <a:ext cx="7554733" cy="4644220"/>
          </a:xfrm>
          <a:prstGeom prst="rect">
            <a:avLst/>
          </a:prstGeom>
        </p:spPr>
      </p:pic>
    </p:spTree>
    <p:extLst>
      <p:ext uri="{BB962C8B-B14F-4D97-AF65-F5344CB8AC3E}">
        <p14:creationId xmlns:p14="http://schemas.microsoft.com/office/powerpoint/2010/main" val="3077109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6" name="Rectangle 25">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1A1CFBDB-58E0-4BBD-ADC7-A03CCFC77DC0}"/>
              </a:ext>
            </a:extLst>
          </p:cNvPr>
          <p:cNvSpPr>
            <a:spLocks noGrp="1"/>
          </p:cNvSpPr>
          <p:nvPr>
            <p:ph idx="1"/>
          </p:nvPr>
        </p:nvSpPr>
        <p:spPr>
          <a:xfrm>
            <a:off x="3176" y="1970239"/>
            <a:ext cx="5898286" cy="4754118"/>
          </a:xfrm>
        </p:spPr>
        <p:txBody>
          <a:bodyPr>
            <a:noAutofit/>
          </a:bodyPr>
          <a:lstStyle/>
          <a:p>
            <a:r>
              <a:rPr lang="en-GB" b="1" dirty="0" err="1"/>
              <a:t>Ouchi</a:t>
            </a:r>
            <a:r>
              <a:rPr lang="en-GB" b="1" dirty="0"/>
              <a:t>  = William </a:t>
            </a:r>
            <a:r>
              <a:rPr lang="en-GB" b="1" dirty="0" err="1"/>
              <a:t>Ouchi</a:t>
            </a:r>
            <a:r>
              <a:rPr lang="en-GB" b="1" dirty="0"/>
              <a:t> 1981 - </a:t>
            </a:r>
            <a:r>
              <a:rPr lang="en-GB" dirty="0"/>
              <a:t>Studied the effective work ethics of the Japanese.</a:t>
            </a:r>
          </a:p>
          <a:p>
            <a:endParaRPr lang="en-GB" sz="800" dirty="0"/>
          </a:p>
          <a:p>
            <a:r>
              <a:rPr lang="en-GB" dirty="0"/>
              <a:t>Characteristics include: Collective Decision Making / Informality / Concern for Staff Welfare / Long Term Employment Benefits / Skills Development……</a:t>
            </a:r>
          </a:p>
          <a:p>
            <a:endParaRPr lang="en-GB" sz="800" dirty="0"/>
          </a:p>
          <a:p>
            <a:r>
              <a:rPr lang="en-GB" dirty="0"/>
              <a:t>Outcomes of this approach were believed to have Low Staff Turnover / High Morale / Professional Staff Involvement / Increased Productivity</a:t>
            </a:r>
          </a:p>
        </p:txBody>
      </p:sp>
      <p:pic>
        <p:nvPicPr>
          <p:cNvPr id="5" name="Picture 4">
            <a:extLst>
              <a:ext uri="{FF2B5EF4-FFF2-40B4-BE49-F238E27FC236}">
                <a16:creationId xmlns:a16="http://schemas.microsoft.com/office/drawing/2014/main" id="{565862BC-5419-465E-9533-B5FAD880B2A4}"/>
              </a:ext>
            </a:extLst>
          </p:cNvPr>
          <p:cNvPicPr>
            <a:picLocks noChangeAspect="1"/>
          </p:cNvPicPr>
          <p:nvPr/>
        </p:nvPicPr>
        <p:blipFill rotWithShape="1">
          <a:blip r:embed="rId3"/>
          <a:srcRect l="5250" r="7220" b="1"/>
          <a:stretch/>
        </p:blipFill>
        <p:spPr>
          <a:xfrm>
            <a:off x="5908975" y="-1"/>
            <a:ext cx="6092823" cy="6856310"/>
          </a:xfrm>
          <a:prstGeom prst="rect">
            <a:avLst/>
          </a:prstGeom>
          <a:ln>
            <a:noFill/>
          </a:ln>
          <a:effectLst/>
        </p:spPr>
      </p:pic>
      <p:sp>
        <p:nvSpPr>
          <p:cNvPr id="29" name="Rectangle 28">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E198980-A643-4B11-A019-3CA9711B919D}"/>
              </a:ext>
            </a:extLst>
          </p:cNvPr>
          <p:cNvSpPr>
            <a:spLocks noGrp="1"/>
          </p:cNvSpPr>
          <p:nvPr>
            <p:ph type="title"/>
          </p:nvPr>
        </p:nvSpPr>
        <p:spPr>
          <a:xfrm>
            <a:off x="190202" y="572085"/>
            <a:ext cx="5041629" cy="1080938"/>
          </a:xfrm>
        </p:spPr>
        <p:txBody>
          <a:bodyPr>
            <a:normAutofit/>
          </a:bodyPr>
          <a:lstStyle/>
          <a:p>
            <a:r>
              <a:rPr lang="en-GB" dirty="0"/>
              <a:t>Human Relations Theorists:</a:t>
            </a:r>
          </a:p>
        </p:txBody>
      </p:sp>
      <p:pic>
        <p:nvPicPr>
          <p:cNvPr id="31" name="Picture 30">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2317063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DB31E-3445-4121-8930-E422CD4C10BF}"/>
              </a:ext>
            </a:extLst>
          </p:cNvPr>
          <p:cNvSpPr>
            <a:spLocks noGrp="1"/>
          </p:cNvSpPr>
          <p:nvPr>
            <p:ph type="title"/>
          </p:nvPr>
        </p:nvSpPr>
        <p:spPr/>
        <p:txBody>
          <a:bodyPr/>
          <a:lstStyle/>
          <a:p>
            <a:r>
              <a:rPr lang="en-GB" dirty="0"/>
              <a:t>3) Systems Approach: </a:t>
            </a:r>
          </a:p>
        </p:txBody>
      </p:sp>
      <p:sp>
        <p:nvSpPr>
          <p:cNvPr id="3" name="Content Placeholder 2">
            <a:extLst>
              <a:ext uri="{FF2B5EF4-FFF2-40B4-BE49-F238E27FC236}">
                <a16:creationId xmlns:a16="http://schemas.microsoft.com/office/drawing/2014/main" id="{A5712A2E-E0A5-4AFB-ACF7-6F41AE8AD918}"/>
              </a:ext>
            </a:extLst>
          </p:cNvPr>
          <p:cNvSpPr>
            <a:spLocks noGrp="1"/>
          </p:cNvSpPr>
          <p:nvPr>
            <p:ph idx="1"/>
          </p:nvPr>
        </p:nvSpPr>
        <p:spPr>
          <a:xfrm>
            <a:off x="1" y="2336872"/>
            <a:ext cx="11887200" cy="4521128"/>
          </a:xfrm>
        </p:spPr>
        <p:txBody>
          <a:bodyPr>
            <a:normAutofit fontScale="92500" lnSpcReduction="20000"/>
          </a:bodyPr>
          <a:lstStyle/>
          <a:p>
            <a:endParaRPr lang="en-GB" dirty="0"/>
          </a:p>
          <a:p>
            <a:endParaRPr lang="en-GB" dirty="0"/>
          </a:p>
          <a:p>
            <a:pPr marL="0" indent="0">
              <a:buNone/>
            </a:pPr>
            <a:r>
              <a:rPr lang="en-GB" dirty="0"/>
              <a:t>			       </a:t>
            </a:r>
            <a:r>
              <a:rPr lang="en-GB" sz="4400" b="1" dirty="0">
                <a:solidFill>
                  <a:schemeClr val="bg1"/>
                </a:solidFill>
              </a:rPr>
              <a:t>ENVIRONMENT</a:t>
            </a:r>
          </a:p>
          <a:p>
            <a:pPr marL="0" indent="0">
              <a:buNone/>
            </a:pPr>
            <a:endParaRPr lang="en-GB" dirty="0"/>
          </a:p>
          <a:p>
            <a:r>
              <a:rPr lang="en-GB" sz="3200" b="1" dirty="0">
                <a:solidFill>
                  <a:schemeClr val="bg1"/>
                </a:solidFill>
              </a:rPr>
              <a:t>INPUTS </a:t>
            </a:r>
            <a:r>
              <a:rPr lang="en-GB" dirty="0"/>
              <a:t>			  </a:t>
            </a:r>
            <a:r>
              <a:rPr lang="en-GB" sz="4400" dirty="0"/>
              <a:t>PROCESSES</a:t>
            </a:r>
            <a:r>
              <a:rPr lang="en-GB" dirty="0"/>
              <a:t>	                </a:t>
            </a:r>
            <a:r>
              <a:rPr lang="en-GB" sz="3200" b="1" dirty="0">
                <a:solidFill>
                  <a:schemeClr val="bg1"/>
                </a:solidFill>
              </a:rPr>
              <a:t>OUTPUTS</a:t>
            </a:r>
          </a:p>
          <a:p>
            <a:endParaRPr lang="en-GB" sz="3200" b="1" dirty="0">
              <a:solidFill>
                <a:schemeClr val="bg1"/>
              </a:solidFill>
            </a:endParaRPr>
          </a:p>
          <a:p>
            <a:endParaRPr lang="en-GB" sz="3200" b="1" dirty="0">
              <a:solidFill>
                <a:schemeClr val="bg1"/>
              </a:solidFill>
            </a:endParaRPr>
          </a:p>
          <a:p>
            <a:r>
              <a:rPr lang="en-GB" sz="2800" dirty="0">
                <a:solidFill>
                  <a:schemeClr val="bg1"/>
                </a:solidFill>
              </a:rPr>
              <a:t>Basic Systems Approach  - Rollinson (2008). </a:t>
            </a:r>
          </a:p>
          <a:p>
            <a:endParaRPr lang="en-GB" sz="2800" dirty="0">
              <a:solidFill>
                <a:schemeClr val="bg1"/>
              </a:solidFill>
            </a:endParaRPr>
          </a:p>
          <a:p>
            <a:r>
              <a:rPr lang="en-GB" sz="2800" dirty="0">
                <a:solidFill>
                  <a:schemeClr val="bg1"/>
                </a:solidFill>
              </a:rPr>
              <a:t>Can be a range of basic systems and sub systems within an organisation.</a:t>
            </a:r>
          </a:p>
        </p:txBody>
      </p:sp>
      <p:sp>
        <p:nvSpPr>
          <p:cNvPr id="4" name="Arrow: Right 3">
            <a:extLst>
              <a:ext uri="{FF2B5EF4-FFF2-40B4-BE49-F238E27FC236}">
                <a16:creationId xmlns:a16="http://schemas.microsoft.com/office/drawing/2014/main" id="{70CC079B-D2CB-4C4C-9EC3-092A9070CEC3}"/>
              </a:ext>
            </a:extLst>
          </p:cNvPr>
          <p:cNvSpPr/>
          <p:nvPr/>
        </p:nvSpPr>
        <p:spPr>
          <a:xfrm>
            <a:off x="1974573" y="4472605"/>
            <a:ext cx="1630017" cy="51683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9E3399DA-0137-44C3-AA01-57EC09FB45AA}"/>
              </a:ext>
            </a:extLst>
          </p:cNvPr>
          <p:cNvSpPr/>
          <p:nvPr/>
        </p:nvSpPr>
        <p:spPr>
          <a:xfrm>
            <a:off x="6957395" y="4472605"/>
            <a:ext cx="1630017" cy="51683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249885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6F2EE-4404-4D6A-B10D-8202FE882AF8}"/>
              </a:ext>
            </a:extLst>
          </p:cNvPr>
          <p:cNvSpPr>
            <a:spLocks noGrp="1"/>
          </p:cNvSpPr>
          <p:nvPr>
            <p:ph type="title"/>
          </p:nvPr>
        </p:nvSpPr>
        <p:spPr/>
        <p:txBody>
          <a:bodyPr/>
          <a:lstStyle/>
          <a:p>
            <a:r>
              <a:rPr lang="en-GB" dirty="0"/>
              <a:t>4) Contingency Approach :</a:t>
            </a:r>
          </a:p>
        </p:txBody>
      </p:sp>
      <p:sp>
        <p:nvSpPr>
          <p:cNvPr id="3" name="Content Placeholder 2">
            <a:extLst>
              <a:ext uri="{FF2B5EF4-FFF2-40B4-BE49-F238E27FC236}">
                <a16:creationId xmlns:a16="http://schemas.microsoft.com/office/drawing/2014/main" id="{3A40D7D2-DEFB-4251-B06F-026B30576DB8}"/>
              </a:ext>
            </a:extLst>
          </p:cNvPr>
          <p:cNvSpPr>
            <a:spLocks noGrp="1"/>
          </p:cNvSpPr>
          <p:nvPr>
            <p:ph sz="half" idx="1"/>
          </p:nvPr>
        </p:nvSpPr>
        <p:spPr>
          <a:xfrm>
            <a:off x="680320" y="2014330"/>
            <a:ext cx="4698358" cy="4843669"/>
          </a:xfrm>
        </p:spPr>
        <p:txBody>
          <a:bodyPr>
            <a:normAutofit fontScale="92500"/>
          </a:bodyPr>
          <a:lstStyle/>
          <a:p>
            <a:r>
              <a:rPr lang="en-GB" dirty="0"/>
              <a:t>The approach can be seen as an extension of the Systems Approach .</a:t>
            </a:r>
          </a:p>
          <a:p>
            <a:endParaRPr lang="en-GB" dirty="0"/>
          </a:p>
          <a:p>
            <a:r>
              <a:rPr lang="en-GB" dirty="0"/>
              <a:t>“The Contingency Approach implies that organisation theory should not seek to suggest that there is one best way to structure or manage organisations, but should provide insights into the situational and contextual factors which influence </a:t>
            </a:r>
            <a:r>
              <a:rPr lang="en-GB" dirty="0" err="1"/>
              <a:t>mgt</a:t>
            </a:r>
            <a:r>
              <a:rPr lang="en-GB" dirty="0"/>
              <a:t> decisions”. </a:t>
            </a:r>
          </a:p>
          <a:p>
            <a:endParaRPr lang="en-GB" dirty="0"/>
          </a:p>
          <a:p>
            <a:pPr marL="0" indent="0">
              <a:buNone/>
            </a:pPr>
            <a:r>
              <a:rPr lang="en-GB" dirty="0">
                <a:solidFill>
                  <a:schemeClr val="bg1"/>
                </a:solidFill>
              </a:rPr>
              <a:t>   {Mullins 2004 p57}</a:t>
            </a:r>
          </a:p>
        </p:txBody>
      </p:sp>
      <p:sp>
        <p:nvSpPr>
          <p:cNvPr id="4" name="Content Placeholder 3">
            <a:extLst>
              <a:ext uri="{FF2B5EF4-FFF2-40B4-BE49-F238E27FC236}">
                <a16:creationId xmlns:a16="http://schemas.microsoft.com/office/drawing/2014/main" id="{BBD956D9-67ED-415E-91C3-241761A12522}"/>
              </a:ext>
            </a:extLst>
          </p:cNvPr>
          <p:cNvSpPr>
            <a:spLocks noGrp="1"/>
          </p:cNvSpPr>
          <p:nvPr>
            <p:ph sz="half" idx="2"/>
          </p:nvPr>
        </p:nvSpPr>
        <p:spPr>
          <a:xfrm>
            <a:off x="5594124" y="2014330"/>
            <a:ext cx="4700058" cy="3599316"/>
          </a:xfrm>
        </p:spPr>
        <p:txBody>
          <a:bodyPr>
            <a:normAutofit fontScale="92500"/>
          </a:bodyPr>
          <a:lstStyle/>
          <a:p>
            <a:r>
              <a:rPr lang="en-GB" dirty="0"/>
              <a:t>Assumes that there is no one best way to manage!</a:t>
            </a:r>
          </a:p>
        </p:txBody>
      </p:sp>
      <p:pic>
        <p:nvPicPr>
          <p:cNvPr id="5" name="Picture 4">
            <a:extLst>
              <a:ext uri="{FF2B5EF4-FFF2-40B4-BE49-F238E27FC236}">
                <a16:creationId xmlns:a16="http://schemas.microsoft.com/office/drawing/2014/main" id="{E944762A-B2B1-4E6D-AD9F-582A9FE100FE}"/>
              </a:ext>
            </a:extLst>
          </p:cNvPr>
          <p:cNvPicPr>
            <a:picLocks noChangeAspect="1"/>
          </p:cNvPicPr>
          <p:nvPr/>
        </p:nvPicPr>
        <p:blipFill>
          <a:blip r:embed="rId2"/>
          <a:stretch>
            <a:fillRect/>
          </a:stretch>
        </p:blipFill>
        <p:spPr>
          <a:xfrm>
            <a:off x="5777740" y="3264993"/>
            <a:ext cx="5234817" cy="3016537"/>
          </a:xfrm>
          <a:prstGeom prst="rect">
            <a:avLst/>
          </a:prstGeom>
        </p:spPr>
      </p:pic>
    </p:spTree>
    <p:extLst>
      <p:ext uri="{BB962C8B-B14F-4D97-AF65-F5344CB8AC3E}">
        <p14:creationId xmlns:p14="http://schemas.microsoft.com/office/powerpoint/2010/main" val="33211093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B1EAC-28AE-49C5-808B-A797F95CC3F3}"/>
              </a:ext>
            </a:extLst>
          </p:cNvPr>
          <p:cNvSpPr>
            <a:spLocks noGrp="1"/>
          </p:cNvSpPr>
          <p:nvPr>
            <p:ph type="title"/>
          </p:nvPr>
        </p:nvSpPr>
        <p:spPr/>
        <p:txBody>
          <a:bodyPr/>
          <a:lstStyle/>
          <a:p>
            <a:r>
              <a:rPr lang="en-GB" dirty="0"/>
              <a:t>IMPORTANT  : Organisational Behaviour - MGT</a:t>
            </a:r>
          </a:p>
        </p:txBody>
      </p:sp>
      <p:sp>
        <p:nvSpPr>
          <p:cNvPr id="3" name="Content Placeholder 2">
            <a:extLst>
              <a:ext uri="{FF2B5EF4-FFF2-40B4-BE49-F238E27FC236}">
                <a16:creationId xmlns:a16="http://schemas.microsoft.com/office/drawing/2014/main" id="{41AE3381-8559-4C7A-B134-D4D1E53506B7}"/>
              </a:ext>
            </a:extLst>
          </p:cNvPr>
          <p:cNvSpPr>
            <a:spLocks noGrp="1"/>
          </p:cNvSpPr>
          <p:nvPr>
            <p:ph idx="1"/>
          </p:nvPr>
        </p:nvSpPr>
        <p:spPr>
          <a:xfrm>
            <a:off x="680321" y="2336873"/>
            <a:ext cx="9613861" cy="4275962"/>
          </a:xfrm>
        </p:spPr>
        <p:txBody>
          <a:bodyPr>
            <a:normAutofit/>
          </a:bodyPr>
          <a:lstStyle/>
          <a:p>
            <a:r>
              <a:rPr lang="en-GB" sz="3200" dirty="0"/>
              <a:t>Various approaches represent a progression of IDEAS for MGT .</a:t>
            </a:r>
          </a:p>
          <a:p>
            <a:endParaRPr lang="en-GB" sz="3200" dirty="0"/>
          </a:p>
          <a:p>
            <a:r>
              <a:rPr lang="en-GB" sz="3200" dirty="0"/>
              <a:t>There may be a general acceptance of the need for a theoretical framework but one may not exist for the organisation.</a:t>
            </a:r>
          </a:p>
          <a:p>
            <a:endParaRPr lang="en-GB" sz="3200" dirty="0"/>
          </a:p>
          <a:p>
            <a:r>
              <a:rPr lang="en-GB" sz="3200" dirty="0"/>
              <a:t>Differences of Cultures impact also.</a:t>
            </a:r>
          </a:p>
        </p:txBody>
      </p:sp>
    </p:spTree>
    <p:extLst>
      <p:ext uri="{BB962C8B-B14F-4D97-AF65-F5344CB8AC3E}">
        <p14:creationId xmlns:p14="http://schemas.microsoft.com/office/powerpoint/2010/main" val="7064266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FBA99-77FD-426C-B758-B3C79E319F20}"/>
              </a:ext>
            </a:extLst>
          </p:cNvPr>
          <p:cNvSpPr>
            <a:spLocks noGrp="1"/>
          </p:cNvSpPr>
          <p:nvPr>
            <p:ph type="title"/>
          </p:nvPr>
        </p:nvSpPr>
        <p:spPr/>
        <p:txBody>
          <a:bodyPr/>
          <a:lstStyle/>
          <a:p>
            <a:r>
              <a:rPr lang="en-GB" dirty="0"/>
              <a:t>‘Staffing’ &amp; Influences on Business Culture </a:t>
            </a:r>
          </a:p>
        </p:txBody>
      </p:sp>
      <p:sp>
        <p:nvSpPr>
          <p:cNvPr id="3" name="Content Placeholder 2">
            <a:extLst>
              <a:ext uri="{FF2B5EF4-FFF2-40B4-BE49-F238E27FC236}">
                <a16:creationId xmlns:a16="http://schemas.microsoft.com/office/drawing/2014/main" id="{27DEFB04-F829-4ED7-ACFF-87387B36024B}"/>
              </a:ext>
            </a:extLst>
          </p:cNvPr>
          <p:cNvSpPr>
            <a:spLocks noGrp="1"/>
          </p:cNvSpPr>
          <p:nvPr>
            <p:ph idx="1"/>
          </p:nvPr>
        </p:nvSpPr>
        <p:spPr>
          <a:xfrm>
            <a:off x="680321" y="2336872"/>
            <a:ext cx="9613861" cy="4342223"/>
          </a:xfrm>
        </p:spPr>
        <p:txBody>
          <a:bodyPr>
            <a:normAutofit lnSpcReduction="10000"/>
          </a:bodyPr>
          <a:lstStyle/>
          <a:p>
            <a:r>
              <a:rPr lang="en-GB" dirty="0"/>
              <a:t>Staffing Personality Types  / Work Ethics</a:t>
            </a:r>
          </a:p>
          <a:p>
            <a:endParaRPr lang="en-GB" dirty="0"/>
          </a:p>
          <a:p>
            <a:r>
              <a:rPr lang="en-GB" dirty="0"/>
              <a:t>Demographics (Age / Gender / Ability…….</a:t>
            </a:r>
          </a:p>
          <a:p>
            <a:endParaRPr lang="en-GB" dirty="0"/>
          </a:p>
          <a:p>
            <a:r>
              <a:rPr lang="en-GB" dirty="0"/>
              <a:t>Characteristics (Personality Type…..)</a:t>
            </a:r>
          </a:p>
          <a:p>
            <a:endParaRPr lang="en-GB" dirty="0"/>
          </a:p>
          <a:p>
            <a:r>
              <a:rPr lang="en-GB" dirty="0"/>
              <a:t>Extrovert  / Introvert ( Levels of Confidence)</a:t>
            </a:r>
          </a:p>
          <a:p>
            <a:endParaRPr lang="en-GB" dirty="0"/>
          </a:p>
          <a:p>
            <a:r>
              <a:rPr lang="en-GB" dirty="0"/>
              <a:t>Motivated / De-Motivated (McGregor’s Theory X &amp; Y / </a:t>
            </a:r>
            <a:r>
              <a:rPr lang="en-GB" dirty="0" err="1"/>
              <a:t>Ouchi’s</a:t>
            </a:r>
            <a:r>
              <a:rPr lang="en-GB" dirty="0"/>
              <a:t> Theory Z/ Maslow’s Hierarchy of Needs….. </a:t>
            </a:r>
          </a:p>
          <a:p>
            <a:endParaRPr lang="en-GB" dirty="0"/>
          </a:p>
          <a:p>
            <a:endParaRPr lang="en-GB" dirty="0"/>
          </a:p>
        </p:txBody>
      </p:sp>
      <p:sp>
        <p:nvSpPr>
          <p:cNvPr id="4" name="Rectangle 3">
            <a:extLst>
              <a:ext uri="{FF2B5EF4-FFF2-40B4-BE49-F238E27FC236}">
                <a16:creationId xmlns:a16="http://schemas.microsoft.com/office/drawing/2014/main" id="{75BF2053-762F-4614-B5FE-A8D3A1876E98}"/>
              </a:ext>
            </a:extLst>
          </p:cNvPr>
          <p:cNvSpPr/>
          <p:nvPr/>
        </p:nvSpPr>
        <p:spPr>
          <a:xfrm>
            <a:off x="680314" y="2227695"/>
            <a:ext cx="8834739" cy="7134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8F22225-F9AC-4AC4-BCDC-0B1EC4AC9829}"/>
              </a:ext>
            </a:extLst>
          </p:cNvPr>
          <p:cNvSpPr/>
          <p:nvPr/>
        </p:nvSpPr>
        <p:spPr>
          <a:xfrm>
            <a:off x="680316" y="3026681"/>
            <a:ext cx="8834740" cy="716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441A199E-BE9B-4CD6-B28B-C0553A11A504}"/>
              </a:ext>
            </a:extLst>
          </p:cNvPr>
          <p:cNvSpPr/>
          <p:nvPr/>
        </p:nvSpPr>
        <p:spPr>
          <a:xfrm>
            <a:off x="680316" y="3808936"/>
            <a:ext cx="8834740" cy="6755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CC69D780-6FC1-48DF-91F9-1E54E2F59311}"/>
              </a:ext>
            </a:extLst>
          </p:cNvPr>
          <p:cNvSpPr/>
          <p:nvPr/>
        </p:nvSpPr>
        <p:spPr>
          <a:xfrm>
            <a:off x="680314" y="4613724"/>
            <a:ext cx="8834741" cy="7134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1F42BD00-C655-41EC-9D79-20DA12E79CBC}"/>
              </a:ext>
            </a:extLst>
          </p:cNvPr>
          <p:cNvSpPr/>
          <p:nvPr/>
        </p:nvSpPr>
        <p:spPr>
          <a:xfrm>
            <a:off x="680314" y="5498274"/>
            <a:ext cx="8834741" cy="8674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93A0E2D0-2887-4E91-A372-42471AB122A8}"/>
              </a:ext>
            </a:extLst>
          </p:cNvPr>
          <p:cNvSpPr txBox="1"/>
          <p:nvPr/>
        </p:nvSpPr>
        <p:spPr>
          <a:xfrm>
            <a:off x="10098156" y="2937272"/>
            <a:ext cx="2093844" cy="1754326"/>
          </a:xfrm>
          <a:prstGeom prst="rect">
            <a:avLst/>
          </a:prstGeom>
          <a:noFill/>
        </p:spPr>
        <p:txBody>
          <a:bodyPr wrap="square" rtlCol="0">
            <a:spAutoFit/>
          </a:bodyPr>
          <a:lstStyle/>
          <a:p>
            <a:r>
              <a:rPr lang="en-GB" dirty="0"/>
              <a:t>WHAT ARE YOUR THOUGHTS?</a:t>
            </a:r>
          </a:p>
          <a:p>
            <a:endParaRPr lang="en-GB" dirty="0"/>
          </a:p>
          <a:p>
            <a:r>
              <a:rPr lang="en-GB" dirty="0"/>
              <a:t>How can staff influence Business Culture???</a:t>
            </a:r>
          </a:p>
        </p:txBody>
      </p:sp>
    </p:spTree>
    <p:extLst>
      <p:ext uri="{BB962C8B-B14F-4D97-AF65-F5344CB8AC3E}">
        <p14:creationId xmlns:p14="http://schemas.microsoft.com/office/powerpoint/2010/main" val="229538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6"/>
                                        </p:tgtEl>
                                        <p:attrNameLst>
                                          <p:attrName>ppt_x</p:attrName>
                                        </p:attrNameLst>
                                      </p:cBhvr>
                                      <p:tavLst>
                                        <p:tav tm="0">
                                          <p:val>
                                            <p:strVal val="ppt_x"/>
                                          </p:val>
                                        </p:tav>
                                        <p:tav tm="100000">
                                          <p:val>
                                            <p:strVal val="ppt_x"/>
                                          </p:val>
                                        </p:tav>
                                      </p:tavLst>
                                    </p:anim>
                                    <p:anim calcmode="lin" valueType="num">
                                      <p:cBhvr additive="base">
                                        <p:cTn id="13" dur="500"/>
                                        <p:tgtEl>
                                          <p:spTgt spid="6"/>
                                        </p:tgtEl>
                                        <p:attrNameLst>
                                          <p:attrName>ppt_y</p:attrName>
                                        </p:attrNameLst>
                                      </p:cBhvr>
                                      <p:tavLst>
                                        <p:tav tm="0">
                                          <p:val>
                                            <p:strVal val="ppt_y"/>
                                          </p:val>
                                        </p:tav>
                                        <p:tav tm="100000">
                                          <p:val>
                                            <p:strVal val="1+ppt_h/2"/>
                                          </p:val>
                                        </p:tav>
                                      </p:tavLst>
                                    </p:anim>
                                    <p:set>
                                      <p:cBhvr>
                                        <p:cTn id="14" dur="1" fill="hold">
                                          <p:stCondLst>
                                            <p:cond delay="499"/>
                                          </p:stCondLst>
                                        </p:cTn>
                                        <p:tgtEl>
                                          <p:spTgt spid="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8"/>
                                        </p:tgtEl>
                                        <p:attrNameLst>
                                          <p:attrName>ppt_x</p:attrName>
                                        </p:attrNameLst>
                                      </p:cBhvr>
                                      <p:tavLst>
                                        <p:tav tm="0">
                                          <p:val>
                                            <p:strVal val="ppt_x"/>
                                          </p:val>
                                        </p:tav>
                                        <p:tav tm="100000">
                                          <p:val>
                                            <p:strVal val="ppt_x"/>
                                          </p:val>
                                        </p:tav>
                                      </p:tavLst>
                                    </p:anim>
                                    <p:anim calcmode="lin" valueType="num">
                                      <p:cBhvr additive="base">
                                        <p:cTn id="19" dur="500"/>
                                        <p:tgtEl>
                                          <p:spTgt spid="8"/>
                                        </p:tgtEl>
                                        <p:attrNameLst>
                                          <p:attrName>ppt_y</p:attrName>
                                        </p:attrNameLst>
                                      </p:cBhvr>
                                      <p:tavLst>
                                        <p:tav tm="0">
                                          <p:val>
                                            <p:strVal val="ppt_y"/>
                                          </p:val>
                                        </p:tav>
                                        <p:tav tm="100000">
                                          <p:val>
                                            <p:strVal val="1+ppt_h/2"/>
                                          </p:val>
                                        </p:tav>
                                      </p:tavLst>
                                    </p:anim>
                                    <p:set>
                                      <p:cBhvr>
                                        <p:cTn id="20" dur="1" fill="hold">
                                          <p:stCondLst>
                                            <p:cond delay="499"/>
                                          </p:stCondLst>
                                        </p:cTn>
                                        <p:tgtEl>
                                          <p:spTgt spid="8"/>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10"/>
                                        </p:tgtEl>
                                        <p:attrNameLst>
                                          <p:attrName>ppt_x</p:attrName>
                                        </p:attrNameLst>
                                      </p:cBhvr>
                                      <p:tavLst>
                                        <p:tav tm="0">
                                          <p:val>
                                            <p:strVal val="ppt_x"/>
                                          </p:val>
                                        </p:tav>
                                        <p:tav tm="100000">
                                          <p:val>
                                            <p:strVal val="ppt_x"/>
                                          </p:val>
                                        </p:tav>
                                      </p:tavLst>
                                    </p:anim>
                                    <p:anim calcmode="lin" valueType="num">
                                      <p:cBhvr additive="base">
                                        <p:cTn id="25" dur="500"/>
                                        <p:tgtEl>
                                          <p:spTgt spid="10"/>
                                        </p:tgtEl>
                                        <p:attrNameLst>
                                          <p:attrName>ppt_y</p:attrName>
                                        </p:attrNameLst>
                                      </p:cBhvr>
                                      <p:tavLst>
                                        <p:tav tm="0">
                                          <p:val>
                                            <p:strVal val="ppt_y"/>
                                          </p:val>
                                        </p:tav>
                                        <p:tav tm="100000">
                                          <p:val>
                                            <p:strVal val="1+ppt_h/2"/>
                                          </p:val>
                                        </p:tav>
                                      </p:tavLst>
                                    </p:anim>
                                    <p:set>
                                      <p:cBhvr>
                                        <p:cTn id="26" dur="1" fill="hold">
                                          <p:stCondLst>
                                            <p:cond delay="499"/>
                                          </p:stCondLst>
                                        </p:cTn>
                                        <p:tgtEl>
                                          <p:spTgt spid="10"/>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12"/>
                                        </p:tgtEl>
                                        <p:attrNameLst>
                                          <p:attrName>ppt_x</p:attrName>
                                        </p:attrNameLst>
                                      </p:cBhvr>
                                      <p:tavLst>
                                        <p:tav tm="0">
                                          <p:val>
                                            <p:strVal val="ppt_x"/>
                                          </p:val>
                                        </p:tav>
                                        <p:tav tm="100000">
                                          <p:val>
                                            <p:strVal val="ppt_x"/>
                                          </p:val>
                                        </p:tav>
                                      </p:tavLst>
                                    </p:anim>
                                    <p:anim calcmode="lin" valueType="num">
                                      <p:cBhvr additive="base">
                                        <p:cTn id="31" dur="500"/>
                                        <p:tgtEl>
                                          <p:spTgt spid="12"/>
                                        </p:tgtEl>
                                        <p:attrNameLst>
                                          <p:attrName>ppt_y</p:attrName>
                                        </p:attrNameLst>
                                      </p:cBhvr>
                                      <p:tavLst>
                                        <p:tav tm="0">
                                          <p:val>
                                            <p:strVal val="ppt_y"/>
                                          </p:val>
                                        </p:tav>
                                        <p:tav tm="100000">
                                          <p:val>
                                            <p:strVal val="1+ppt_h/2"/>
                                          </p:val>
                                        </p:tav>
                                      </p:tavLst>
                                    </p:anim>
                                    <p:set>
                                      <p:cBhvr>
                                        <p:cTn id="3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0" grpId="0" animBg="1"/>
      <p:bldP spid="1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173CF-9A0A-4D3D-8B08-7F0123103109}"/>
              </a:ext>
            </a:extLst>
          </p:cNvPr>
          <p:cNvSpPr>
            <a:spLocks noGrp="1"/>
          </p:cNvSpPr>
          <p:nvPr>
            <p:ph type="title"/>
          </p:nvPr>
        </p:nvSpPr>
        <p:spPr/>
        <p:txBody>
          <a:bodyPr/>
          <a:lstStyle/>
          <a:p>
            <a:r>
              <a:rPr lang="en-GB" dirty="0"/>
              <a:t>LINKS TO ASSIGNMENT !</a:t>
            </a:r>
          </a:p>
        </p:txBody>
      </p:sp>
      <p:sp>
        <p:nvSpPr>
          <p:cNvPr id="3" name="Content Placeholder 2">
            <a:extLst>
              <a:ext uri="{FF2B5EF4-FFF2-40B4-BE49-F238E27FC236}">
                <a16:creationId xmlns:a16="http://schemas.microsoft.com/office/drawing/2014/main" id="{09FCDEFA-CC0B-4D6E-B7B4-DC2D2A62E358}"/>
              </a:ext>
            </a:extLst>
          </p:cNvPr>
          <p:cNvSpPr>
            <a:spLocks noGrp="1"/>
          </p:cNvSpPr>
          <p:nvPr>
            <p:ph idx="1"/>
          </p:nvPr>
        </p:nvSpPr>
        <p:spPr>
          <a:xfrm>
            <a:off x="680321" y="2336872"/>
            <a:ext cx="9613861" cy="4134265"/>
          </a:xfrm>
        </p:spPr>
        <p:txBody>
          <a:bodyPr/>
          <a:lstStyle/>
          <a:p>
            <a:r>
              <a:rPr lang="en-GB" dirty="0"/>
              <a:t>Consider the ways in which different types of Management / Structures /  Cultures…..can positively influence organisations, particularly in light of turbulent times (COVID!). </a:t>
            </a:r>
          </a:p>
          <a:p>
            <a:endParaRPr lang="en-GB" dirty="0"/>
          </a:p>
          <a:p>
            <a:r>
              <a:rPr lang="en-GB" dirty="0"/>
              <a:t>Is there ONE BEST APPROACH to </a:t>
            </a:r>
            <a:r>
              <a:rPr lang="en-GB" dirty="0" err="1"/>
              <a:t>Mgt</a:t>
            </a:r>
            <a:r>
              <a:rPr lang="en-GB" dirty="0"/>
              <a:t> for optimum productivity- -  </a:t>
            </a:r>
            <a:r>
              <a:rPr lang="en-GB" i="1" dirty="0">
                <a:solidFill>
                  <a:schemeClr val="bg1"/>
                </a:solidFill>
              </a:rPr>
              <a:t>Relate back to your Assignment Case Study .</a:t>
            </a:r>
          </a:p>
          <a:p>
            <a:endParaRPr lang="en-GB" dirty="0"/>
          </a:p>
          <a:p>
            <a:r>
              <a:rPr lang="en-GB" dirty="0"/>
              <a:t>Critique the differing styles and approaches in your assignment discussion!</a:t>
            </a:r>
          </a:p>
        </p:txBody>
      </p:sp>
    </p:spTree>
    <p:extLst>
      <p:ext uri="{BB962C8B-B14F-4D97-AF65-F5344CB8AC3E}">
        <p14:creationId xmlns:p14="http://schemas.microsoft.com/office/powerpoint/2010/main" val="30451359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ADE2F-2538-4CBC-B2B5-CAB4EDE74E23}"/>
              </a:ext>
            </a:extLst>
          </p:cNvPr>
          <p:cNvSpPr>
            <a:spLocks noGrp="1"/>
          </p:cNvSpPr>
          <p:nvPr>
            <p:ph type="title"/>
          </p:nvPr>
        </p:nvSpPr>
        <p:spPr/>
        <p:txBody>
          <a:bodyPr/>
          <a:lstStyle/>
          <a:p>
            <a:r>
              <a:rPr lang="en-GB" dirty="0"/>
              <a:t>STAKEHOLDERS IN BUSINESS</a:t>
            </a:r>
          </a:p>
        </p:txBody>
      </p:sp>
    </p:spTree>
    <p:extLst>
      <p:ext uri="{BB962C8B-B14F-4D97-AF65-F5344CB8AC3E}">
        <p14:creationId xmlns:p14="http://schemas.microsoft.com/office/powerpoint/2010/main" val="18170895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51CC5-C3C0-4025-AB2D-5D28ECFC6A62}"/>
              </a:ext>
            </a:extLst>
          </p:cNvPr>
          <p:cNvSpPr>
            <a:spLocks noGrp="1"/>
          </p:cNvSpPr>
          <p:nvPr>
            <p:ph type="title"/>
          </p:nvPr>
        </p:nvSpPr>
        <p:spPr/>
        <p:txBody>
          <a:bodyPr/>
          <a:lstStyle/>
          <a:p>
            <a:r>
              <a:rPr lang="en-GB" dirty="0"/>
              <a:t>Stakeholders in an Organisation. </a:t>
            </a:r>
          </a:p>
        </p:txBody>
      </p:sp>
      <p:sp>
        <p:nvSpPr>
          <p:cNvPr id="3" name="Content Placeholder 2">
            <a:extLst>
              <a:ext uri="{FF2B5EF4-FFF2-40B4-BE49-F238E27FC236}">
                <a16:creationId xmlns:a16="http://schemas.microsoft.com/office/drawing/2014/main" id="{AE9EFCD0-B72A-4FA8-9AAE-68439218D23A}"/>
              </a:ext>
            </a:extLst>
          </p:cNvPr>
          <p:cNvSpPr>
            <a:spLocks noGrp="1"/>
          </p:cNvSpPr>
          <p:nvPr>
            <p:ph idx="1"/>
          </p:nvPr>
        </p:nvSpPr>
        <p:spPr/>
        <p:txBody>
          <a:bodyPr/>
          <a:lstStyle/>
          <a:p>
            <a:pPr marL="0" indent="0">
              <a:buNone/>
            </a:pPr>
            <a:r>
              <a:rPr lang="en-GB" dirty="0"/>
              <a:t>Within a Business Environment……</a:t>
            </a:r>
          </a:p>
          <a:p>
            <a:endParaRPr lang="en-GB" dirty="0"/>
          </a:p>
          <a:p>
            <a:endParaRPr lang="en-GB" dirty="0"/>
          </a:p>
          <a:p>
            <a:r>
              <a:rPr lang="en-GB" dirty="0"/>
              <a:t>WHAT are STAKEHOLDERS?</a:t>
            </a:r>
          </a:p>
          <a:p>
            <a:endParaRPr lang="en-GB" dirty="0"/>
          </a:p>
          <a:p>
            <a:r>
              <a:rPr lang="en-GB" dirty="0"/>
              <a:t>WHY are they important?</a:t>
            </a:r>
          </a:p>
        </p:txBody>
      </p:sp>
    </p:spTree>
    <p:extLst>
      <p:ext uri="{BB962C8B-B14F-4D97-AF65-F5344CB8AC3E}">
        <p14:creationId xmlns:p14="http://schemas.microsoft.com/office/powerpoint/2010/main" val="2971400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4DA2F-440C-4432-B639-B2FEA608D9F0}"/>
              </a:ext>
            </a:extLst>
          </p:cNvPr>
          <p:cNvSpPr>
            <a:spLocks noGrp="1"/>
          </p:cNvSpPr>
          <p:nvPr>
            <p:ph type="title"/>
          </p:nvPr>
        </p:nvSpPr>
        <p:spPr/>
        <p:txBody>
          <a:bodyPr/>
          <a:lstStyle/>
          <a:p>
            <a:r>
              <a:rPr lang="en-GB" dirty="0"/>
              <a:t>Stakeholders in an Organisations </a:t>
            </a:r>
          </a:p>
        </p:txBody>
      </p:sp>
      <p:pic>
        <p:nvPicPr>
          <p:cNvPr id="4" name="Content Placeholder 3">
            <a:extLst>
              <a:ext uri="{FF2B5EF4-FFF2-40B4-BE49-F238E27FC236}">
                <a16:creationId xmlns:a16="http://schemas.microsoft.com/office/drawing/2014/main" id="{B6205DBB-E167-4DB7-865B-465281335FAB}"/>
              </a:ext>
            </a:extLst>
          </p:cNvPr>
          <p:cNvPicPr>
            <a:picLocks noGrp="1" noChangeAspect="1"/>
          </p:cNvPicPr>
          <p:nvPr>
            <p:ph idx="1"/>
          </p:nvPr>
        </p:nvPicPr>
        <p:blipFill>
          <a:blip r:embed="rId2"/>
          <a:stretch>
            <a:fillRect/>
          </a:stretch>
        </p:blipFill>
        <p:spPr>
          <a:xfrm>
            <a:off x="801858" y="2336800"/>
            <a:ext cx="10157690" cy="4246880"/>
          </a:xfrm>
          <a:prstGeom prst="rect">
            <a:avLst/>
          </a:prstGeom>
        </p:spPr>
      </p:pic>
    </p:spTree>
    <p:extLst>
      <p:ext uri="{BB962C8B-B14F-4D97-AF65-F5344CB8AC3E}">
        <p14:creationId xmlns:p14="http://schemas.microsoft.com/office/powerpoint/2010/main" val="24845588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CB72E-630E-43CB-9C96-CCF86DDA7931}"/>
              </a:ext>
            </a:extLst>
          </p:cNvPr>
          <p:cNvSpPr>
            <a:spLocks noGrp="1"/>
          </p:cNvSpPr>
          <p:nvPr>
            <p:ph type="title"/>
          </p:nvPr>
        </p:nvSpPr>
        <p:spPr/>
        <p:txBody>
          <a:bodyPr/>
          <a:lstStyle/>
          <a:p>
            <a:r>
              <a:rPr lang="en-GB" dirty="0"/>
              <a:t>INTERNAL  / EXTERNAL STAKEHOLDERS</a:t>
            </a:r>
          </a:p>
        </p:txBody>
      </p:sp>
      <p:pic>
        <p:nvPicPr>
          <p:cNvPr id="4" name="Content Placeholder 3">
            <a:extLst>
              <a:ext uri="{FF2B5EF4-FFF2-40B4-BE49-F238E27FC236}">
                <a16:creationId xmlns:a16="http://schemas.microsoft.com/office/drawing/2014/main" id="{BBD244F5-148F-40F4-B7F2-A753D9CF2A32}"/>
              </a:ext>
            </a:extLst>
          </p:cNvPr>
          <p:cNvPicPr>
            <a:picLocks noGrp="1" noChangeAspect="1"/>
          </p:cNvPicPr>
          <p:nvPr>
            <p:ph idx="1"/>
          </p:nvPr>
        </p:nvPicPr>
        <p:blipFill>
          <a:blip r:embed="rId2"/>
          <a:stretch>
            <a:fillRect/>
          </a:stretch>
        </p:blipFill>
        <p:spPr>
          <a:xfrm>
            <a:off x="520505" y="2336800"/>
            <a:ext cx="11085341" cy="4303151"/>
          </a:xfrm>
          <a:prstGeom prst="rect">
            <a:avLst/>
          </a:prstGeom>
        </p:spPr>
      </p:pic>
    </p:spTree>
    <p:extLst>
      <p:ext uri="{BB962C8B-B14F-4D97-AF65-F5344CB8AC3E}">
        <p14:creationId xmlns:p14="http://schemas.microsoft.com/office/powerpoint/2010/main" val="11602235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49AF4-0949-4BC5-AAE0-D81AC4183FF8}"/>
              </a:ext>
            </a:extLst>
          </p:cNvPr>
          <p:cNvSpPr>
            <a:spLocks noGrp="1"/>
          </p:cNvSpPr>
          <p:nvPr>
            <p:ph type="title"/>
          </p:nvPr>
        </p:nvSpPr>
        <p:spPr/>
        <p:txBody>
          <a:bodyPr/>
          <a:lstStyle/>
          <a:p>
            <a:r>
              <a:rPr lang="en-GB" dirty="0"/>
              <a:t>Importance and Value of Stakeholders:</a:t>
            </a:r>
          </a:p>
        </p:txBody>
      </p:sp>
      <p:sp>
        <p:nvSpPr>
          <p:cNvPr id="3" name="Content Placeholder 2">
            <a:extLst>
              <a:ext uri="{FF2B5EF4-FFF2-40B4-BE49-F238E27FC236}">
                <a16:creationId xmlns:a16="http://schemas.microsoft.com/office/drawing/2014/main" id="{E82372A1-9AF4-4FF7-9237-5A7184FFA882}"/>
              </a:ext>
            </a:extLst>
          </p:cNvPr>
          <p:cNvSpPr>
            <a:spLocks noGrp="1"/>
          </p:cNvSpPr>
          <p:nvPr>
            <p:ph idx="1"/>
          </p:nvPr>
        </p:nvSpPr>
        <p:spPr>
          <a:xfrm>
            <a:off x="680321" y="2336873"/>
            <a:ext cx="9613861" cy="4289214"/>
          </a:xfrm>
        </p:spPr>
        <p:txBody>
          <a:bodyPr>
            <a:normAutofit fontScale="62500" lnSpcReduction="20000"/>
          </a:bodyPr>
          <a:lstStyle/>
          <a:p>
            <a:endParaRPr lang="en-GB" dirty="0">
              <a:solidFill>
                <a:srgbClr val="111111"/>
              </a:solidFill>
              <a:latin typeface="Roboto"/>
            </a:endParaRPr>
          </a:p>
          <a:p>
            <a:r>
              <a:rPr lang="en-GB" sz="5400" b="1" i="0" dirty="0">
                <a:effectLst/>
                <a:latin typeface="Roboto"/>
              </a:rPr>
              <a:t>Successful relationships with stakeholders are essential to your company's success</a:t>
            </a:r>
          </a:p>
          <a:p>
            <a:endParaRPr lang="en-GB" sz="5400" b="1" dirty="0">
              <a:latin typeface="Roboto"/>
            </a:endParaRPr>
          </a:p>
          <a:p>
            <a:endParaRPr lang="en-GB" sz="5400" b="1" dirty="0">
              <a:latin typeface="Roboto"/>
            </a:endParaRPr>
          </a:p>
          <a:p>
            <a:r>
              <a:rPr lang="en-GB" sz="5400" b="0" i="0" dirty="0">
                <a:solidFill>
                  <a:srgbClr val="111111"/>
                </a:solidFill>
                <a:effectLst/>
                <a:latin typeface="Roboto"/>
              </a:rPr>
              <a:t>Develops Company / Generates Income  / Addresses Customer Needs / Influences Support  (Investors) / Benefits Industry + Social </a:t>
            </a:r>
            <a:r>
              <a:rPr lang="en-GB" sz="5400" dirty="0">
                <a:solidFill>
                  <a:srgbClr val="111111"/>
                </a:solidFill>
                <a:latin typeface="Roboto"/>
              </a:rPr>
              <a:t>C</a:t>
            </a:r>
            <a:r>
              <a:rPr lang="en-GB" sz="5400" b="0" i="0" dirty="0">
                <a:solidFill>
                  <a:srgbClr val="111111"/>
                </a:solidFill>
                <a:effectLst/>
                <a:latin typeface="Roboto"/>
              </a:rPr>
              <a:t>ommunity……….</a:t>
            </a:r>
          </a:p>
          <a:p>
            <a:endParaRPr lang="en-GB" dirty="0"/>
          </a:p>
        </p:txBody>
      </p:sp>
      <p:sp>
        <p:nvSpPr>
          <p:cNvPr id="4" name="Arrow: Down 3">
            <a:extLst>
              <a:ext uri="{FF2B5EF4-FFF2-40B4-BE49-F238E27FC236}">
                <a16:creationId xmlns:a16="http://schemas.microsoft.com/office/drawing/2014/main" id="{9ACE9F68-3900-489B-91B7-B3CE827B5BAC}"/>
              </a:ext>
            </a:extLst>
          </p:cNvPr>
          <p:cNvSpPr/>
          <p:nvPr/>
        </p:nvSpPr>
        <p:spPr>
          <a:xfrm>
            <a:off x="1603513" y="3591339"/>
            <a:ext cx="1245704" cy="72887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81878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A6972-A96F-4E3D-A858-6E03A790323A}"/>
              </a:ext>
            </a:extLst>
          </p:cNvPr>
          <p:cNvSpPr>
            <a:spLocks noGrp="1"/>
          </p:cNvSpPr>
          <p:nvPr>
            <p:ph type="title"/>
          </p:nvPr>
        </p:nvSpPr>
        <p:spPr>
          <a:xfrm>
            <a:off x="680321" y="753228"/>
            <a:ext cx="4136123" cy="1080938"/>
          </a:xfrm>
        </p:spPr>
        <p:txBody>
          <a:bodyPr>
            <a:normAutofit/>
          </a:bodyPr>
          <a:lstStyle/>
          <a:p>
            <a:r>
              <a:rPr lang="en-GB" sz="2400"/>
              <a:t>Stakeholders</a:t>
            </a:r>
            <a:br>
              <a:rPr lang="en-GB" sz="2400"/>
            </a:br>
            <a:endParaRPr lang="en-GB" sz="2400"/>
          </a:p>
        </p:txBody>
      </p:sp>
      <p:sp>
        <p:nvSpPr>
          <p:cNvPr id="3" name="Content Placeholder 2">
            <a:extLst>
              <a:ext uri="{FF2B5EF4-FFF2-40B4-BE49-F238E27FC236}">
                <a16:creationId xmlns:a16="http://schemas.microsoft.com/office/drawing/2014/main" id="{DB50B818-52A0-49FA-B98A-E7C4B6610018}"/>
              </a:ext>
            </a:extLst>
          </p:cNvPr>
          <p:cNvSpPr>
            <a:spLocks noGrp="1"/>
          </p:cNvSpPr>
          <p:nvPr>
            <p:ph idx="1"/>
          </p:nvPr>
        </p:nvSpPr>
        <p:spPr>
          <a:xfrm>
            <a:off x="3177" y="2041000"/>
            <a:ext cx="5089328" cy="3599316"/>
          </a:xfrm>
        </p:spPr>
        <p:txBody>
          <a:bodyPr>
            <a:noAutofit/>
          </a:bodyPr>
          <a:lstStyle/>
          <a:p>
            <a:r>
              <a:rPr lang="en-GB" dirty="0"/>
              <a:t>The process of identifying your stakeholders can take some time - - but is an important task for the benefit of the company / organisation. </a:t>
            </a:r>
          </a:p>
          <a:p>
            <a:endParaRPr lang="en-GB" sz="800" dirty="0"/>
          </a:p>
          <a:p>
            <a:r>
              <a:rPr lang="en-GB" dirty="0"/>
              <a:t>Once a company has identified its stakeholders, they then need to prioritise them in order of importance. </a:t>
            </a:r>
          </a:p>
          <a:p>
            <a:endParaRPr lang="en-GB" sz="800" dirty="0"/>
          </a:p>
          <a:p>
            <a:r>
              <a:rPr lang="en-GB" dirty="0"/>
              <a:t>Use of Mapping – </a:t>
            </a:r>
            <a:r>
              <a:rPr lang="en-GB" sz="1800" dirty="0"/>
              <a:t>Power / Interest Grid</a:t>
            </a:r>
          </a:p>
        </p:txBody>
      </p:sp>
      <p:pic>
        <p:nvPicPr>
          <p:cNvPr id="4" name="Picture 3">
            <a:extLst>
              <a:ext uri="{FF2B5EF4-FFF2-40B4-BE49-F238E27FC236}">
                <a16:creationId xmlns:a16="http://schemas.microsoft.com/office/drawing/2014/main" id="{014E3E0F-87A3-4368-A6BE-4343E3A5B098}"/>
              </a:ext>
            </a:extLst>
          </p:cNvPr>
          <p:cNvPicPr>
            <a:picLocks noChangeAspect="1"/>
          </p:cNvPicPr>
          <p:nvPr/>
        </p:nvPicPr>
        <p:blipFill>
          <a:blip r:embed="rId2"/>
          <a:stretch>
            <a:fillRect/>
          </a:stretch>
        </p:blipFill>
        <p:spPr>
          <a:xfrm>
            <a:off x="5370300" y="609600"/>
            <a:ext cx="6818524" cy="597408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5257451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A65E3-022D-4722-BBCB-03F7EC3BE7C5}"/>
              </a:ext>
            </a:extLst>
          </p:cNvPr>
          <p:cNvSpPr>
            <a:spLocks noGrp="1"/>
          </p:cNvSpPr>
          <p:nvPr>
            <p:ph type="title"/>
          </p:nvPr>
        </p:nvSpPr>
        <p:spPr/>
        <p:txBody>
          <a:bodyPr/>
          <a:lstStyle/>
          <a:p>
            <a:r>
              <a:rPr lang="en-GB" dirty="0"/>
              <a:t>Stakeholders : STAFF - TEAM and TEAMWORK</a:t>
            </a:r>
          </a:p>
        </p:txBody>
      </p:sp>
      <p:sp>
        <p:nvSpPr>
          <p:cNvPr id="3" name="Content Placeholder 2">
            <a:extLst>
              <a:ext uri="{FF2B5EF4-FFF2-40B4-BE49-F238E27FC236}">
                <a16:creationId xmlns:a16="http://schemas.microsoft.com/office/drawing/2014/main" id="{F4ECA88B-4D9F-4F65-A3FF-2C599B2F118F}"/>
              </a:ext>
            </a:extLst>
          </p:cNvPr>
          <p:cNvSpPr>
            <a:spLocks noGrp="1"/>
          </p:cNvSpPr>
          <p:nvPr>
            <p:ph idx="1"/>
          </p:nvPr>
        </p:nvSpPr>
        <p:spPr>
          <a:xfrm>
            <a:off x="680321" y="1987826"/>
            <a:ext cx="11038067" cy="4664765"/>
          </a:xfrm>
        </p:spPr>
        <p:txBody>
          <a:bodyPr>
            <a:normAutofit fontScale="92500" lnSpcReduction="20000"/>
          </a:bodyPr>
          <a:lstStyle/>
          <a:p>
            <a:r>
              <a:rPr lang="en-GB" dirty="0"/>
              <a:t>Within any organisation STAFF are very important </a:t>
            </a:r>
          </a:p>
          <a:p>
            <a:endParaRPr lang="en-GB" dirty="0"/>
          </a:p>
          <a:p>
            <a:pPr marL="0" indent="0">
              <a:buNone/>
            </a:pPr>
            <a:r>
              <a:rPr lang="en-GB" dirty="0"/>
              <a:t>*creating your product / *interfacing with your customer…….</a:t>
            </a:r>
          </a:p>
          <a:p>
            <a:endParaRPr lang="en-GB" dirty="0"/>
          </a:p>
          <a:p>
            <a:r>
              <a:rPr lang="en-GB" dirty="0"/>
              <a:t>Therefore they are VITAL COMPONENTS within the Organisation. </a:t>
            </a:r>
          </a:p>
          <a:p>
            <a:endParaRPr lang="en-GB" dirty="0"/>
          </a:p>
          <a:p>
            <a:r>
              <a:rPr lang="en-GB" dirty="0"/>
              <a:t>Important to </a:t>
            </a:r>
            <a:r>
              <a:rPr lang="en-GB" b="1" i="1" dirty="0">
                <a:solidFill>
                  <a:schemeClr val="bg1"/>
                </a:solidFill>
              </a:rPr>
              <a:t>“GET RIGHT” </a:t>
            </a:r>
          </a:p>
          <a:p>
            <a:endParaRPr lang="en-GB" dirty="0"/>
          </a:p>
          <a:p>
            <a:endParaRPr lang="en-GB" dirty="0"/>
          </a:p>
          <a:p>
            <a:pPr marL="0" indent="0">
              <a:buNone/>
            </a:pPr>
            <a:r>
              <a:rPr lang="en-GB" sz="3900" b="1" u="sng" dirty="0">
                <a:solidFill>
                  <a:schemeClr val="bg1"/>
                </a:solidFill>
              </a:rPr>
              <a:t>STAKEHOLDERS AND MGT / CULTURE!</a:t>
            </a:r>
          </a:p>
          <a:p>
            <a:endParaRPr lang="en-GB" dirty="0"/>
          </a:p>
          <a:p>
            <a:r>
              <a:rPr lang="en-GB" dirty="0"/>
              <a:t>Organisational </a:t>
            </a:r>
            <a:r>
              <a:rPr lang="en-GB" dirty="0" err="1"/>
              <a:t>Mgt</a:t>
            </a:r>
            <a:r>
              <a:rPr lang="en-GB" dirty="0"/>
              <a:t> + Culture will strongly influence STAFF!</a:t>
            </a:r>
          </a:p>
        </p:txBody>
      </p:sp>
    </p:spTree>
    <p:extLst>
      <p:ext uri="{BB962C8B-B14F-4D97-AF65-F5344CB8AC3E}">
        <p14:creationId xmlns:p14="http://schemas.microsoft.com/office/powerpoint/2010/main" val="41056924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E8E90-B859-47B7-8CFD-4027275BEDA1}"/>
              </a:ext>
            </a:extLst>
          </p:cNvPr>
          <p:cNvSpPr>
            <a:spLocks noGrp="1"/>
          </p:cNvSpPr>
          <p:nvPr>
            <p:ph type="title"/>
          </p:nvPr>
        </p:nvSpPr>
        <p:spPr/>
        <p:txBody>
          <a:bodyPr/>
          <a:lstStyle/>
          <a:p>
            <a:r>
              <a:rPr lang="en-GB" dirty="0"/>
              <a:t>Modern Approaches to Staffing – TEAMWORK .</a:t>
            </a:r>
          </a:p>
        </p:txBody>
      </p:sp>
      <p:sp>
        <p:nvSpPr>
          <p:cNvPr id="3" name="Content Placeholder 2">
            <a:extLst>
              <a:ext uri="{FF2B5EF4-FFF2-40B4-BE49-F238E27FC236}">
                <a16:creationId xmlns:a16="http://schemas.microsoft.com/office/drawing/2014/main" id="{D4A9009B-B680-4F4A-BFA9-452BAC04E550}"/>
              </a:ext>
            </a:extLst>
          </p:cNvPr>
          <p:cNvSpPr>
            <a:spLocks noGrp="1"/>
          </p:cNvSpPr>
          <p:nvPr>
            <p:ph sz="half" idx="2"/>
          </p:nvPr>
        </p:nvSpPr>
        <p:spPr>
          <a:xfrm>
            <a:off x="680322" y="2120348"/>
            <a:ext cx="5415678" cy="4737652"/>
          </a:xfrm>
        </p:spPr>
        <p:txBody>
          <a:bodyPr>
            <a:normAutofit fontScale="25000" lnSpcReduction="20000"/>
          </a:bodyPr>
          <a:lstStyle/>
          <a:p>
            <a:r>
              <a:rPr lang="en-GB" sz="11200" dirty="0"/>
              <a:t>Organisations NEED to understand their staff. </a:t>
            </a:r>
          </a:p>
          <a:p>
            <a:r>
              <a:rPr lang="en-GB" sz="11200" dirty="0"/>
              <a:t>What motivates them? </a:t>
            </a:r>
          </a:p>
          <a:p>
            <a:endParaRPr lang="en-GB" sz="11200" dirty="0"/>
          </a:p>
          <a:p>
            <a:r>
              <a:rPr lang="en-GB" sz="8000" dirty="0"/>
              <a:t>Pay</a:t>
            </a:r>
          </a:p>
          <a:p>
            <a:r>
              <a:rPr lang="en-GB" sz="8000" dirty="0"/>
              <a:t>Working Hours</a:t>
            </a:r>
          </a:p>
          <a:p>
            <a:r>
              <a:rPr lang="en-GB" sz="8000" dirty="0"/>
              <a:t>Working Environment</a:t>
            </a:r>
          </a:p>
          <a:p>
            <a:r>
              <a:rPr lang="en-GB" sz="8000" dirty="0"/>
              <a:t>Benefits </a:t>
            </a:r>
          </a:p>
          <a:p>
            <a:r>
              <a:rPr lang="en-GB" sz="8000" dirty="0"/>
              <a:t>Recognition </a:t>
            </a:r>
          </a:p>
          <a:p>
            <a:r>
              <a:rPr lang="en-GB" sz="8000" dirty="0"/>
              <a:t>Tasks</a:t>
            </a:r>
          </a:p>
          <a:p>
            <a:r>
              <a:rPr lang="en-GB" sz="8000" dirty="0"/>
              <a:t>Job Security</a:t>
            </a:r>
          </a:p>
          <a:p>
            <a:r>
              <a:rPr lang="en-GB" sz="8000" dirty="0"/>
              <a:t>Promotion</a:t>
            </a:r>
          </a:p>
          <a:p>
            <a:r>
              <a:rPr lang="en-GB" sz="8000" dirty="0"/>
              <a:t>Culture </a:t>
            </a:r>
          </a:p>
          <a:p>
            <a:endParaRPr lang="en-GB" dirty="0"/>
          </a:p>
        </p:txBody>
      </p:sp>
      <p:sp>
        <p:nvSpPr>
          <p:cNvPr id="6" name="Content Placeholder 5">
            <a:extLst>
              <a:ext uri="{FF2B5EF4-FFF2-40B4-BE49-F238E27FC236}">
                <a16:creationId xmlns:a16="http://schemas.microsoft.com/office/drawing/2014/main" id="{F4DBF355-A152-41EE-91FA-958FD93C7BE5}"/>
              </a:ext>
            </a:extLst>
          </p:cNvPr>
          <p:cNvSpPr>
            <a:spLocks noGrp="1"/>
          </p:cNvSpPr>
          <p:nvPr>
            <p:ph sz="quarter" idx="4"/>
          </p:nvPr>
        </p:nvSpPr>
        <p:spPr>
          <a:xfrm>
            <a:off x="6096000" y="2332133"/>
            <a:ext cx="4700059" cy="2906179"/>
          </a:xfrm>
        </p:spPr>
        <p:txBody>
          <a:bodyPr>
            <a:normAutofit fontScale="25000" lnSpcReduction="20000"/>
          </a:bodyPr>
          <a:lstStyle/>
          <a:p>
            <a:pPr algn="ctr"/>
            <a:endParaRPr lang="en-GB" sz="14400" b="1" dirty="0">
              <a:solidFill>
                <a:schemeClr val="bg1"/>
              </a:solidFill>
            </a:endParaRPr>
          </a:p>
          <a:p>
            <a:pPr algn="ctr"/>
            <a:endParaRPr lang="en-GB" sz="14400" b="1" dirty="0">
              <a:solidFill>
                <a:schemeClr val="bg1"/>
              </a:solidFill>
            </a:endParaRPr>
          </a:p>
          <a:p>
            <a:pPr algn="ctr"/>
            <a:endParaRPr lang="en-GB" sz="14400" b="1" dirty="0">
              <a:solidFill>
                <a:schemeClr val="bg1"/>
              </a:solidFill>
            </a:endParaRPr>
          </a:p>
          <a:p>
            <a:pPr algn="ctr"/>
            <a:r>
              <a:rPr lang="en-GB" sz="14400" b="1" dirty="0">
                <a:solidFill>
                  <a:schemeClr val="bg1"/>
                </a:solidFill>
              </a:rPr>
              <a:t>WHAT FACTORS CAN YOU THINK OF THAT WOULD MOTIVATE STAFF?</a:t>
            </a:r>
          </a:p>
          <a:p>
            <a:endParaRPr lang="en-GB" dirty="0"/>
          </a:p>
        </p:txBody>
      </p:sp>
      <p:sp>
        <p:nvSpPr>
          <p:cNvPr id="7" name="Rectangle 6">
            <a:extLst>
              <a:ext uri="{FF2B5EF4-FFF2-40B4-BE49-F238E27FC236}">
                <a16:creationId xmlns:a16="http://schemas.microsoft.com/office/drawing/2014/main" id="{199AAEBA-1B68-4F48-92E0-D9537DBC2200}"/>
              </a:ext>
            </a:extLst>
          </p:cNvPr>
          <p:cNvSpPr/>
          <p:nvPr/>
        </p:nvSpPr>
        <p:spPr>
          <a:xfrm>
            <a:off x="606682" y="3429000"/>
            <a:ext cx="2716695" cy="33163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77924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7"/>
                                        </p:tgtEl>
                                        <p:attrNameLst>
                                          <p:attrName>ppt_x</p:attrName>
                                        </p:attrNameLst>
                                      </p:cBhvr>
                                      <p:tavLst>
                                        <p:tav tm="0">
                                          <p:val>
                                            <p:strVal val="ppt_x"/>
                                          </p:val>
                                        </p:tav>
                                        <p:tav tm="100000">
                                          <p:val>
                                            <p:strVal val="ppt_x"/>
                                          </p:val>
                                        </p:tav>
                                      </p:tavLst>
                                    </p:anim>
                                    <p:anim calcmode="lin" valueType="num">
                                      <p:cBhvr additive="base">
                                        <p:cTn id="7" dur="500"/>
                                        <p:tgtEl>
                                          <p:spTgt spid="7"/>
                                        </p:tgtEl>
                                        <p:attrNameLst>
                                          <p:attrName>ppt_y</p:attrName>
                                        </p:attrNameLst>
                                      </p:cBhvr>
                                      <p:tavLst>
                                        <p:tav tm="0">
                                          <p:val>
                                            <p:strVal val="ppt_y"/>
                                          </p:val>
                                        </p:tav>
                                        <p:tav tm="100000">
                                          <p:val>
                                            <p:strVal val="1+ppt_h/2"/>
                                          </p:val>
                                        </p:tav>
                                      </p:tavLst>
                                    </p:anim>
                                    <p:set>
                                      <p:cBhvr>
                                        <p:cTn id="8"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 name="Picture 9">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2" name="Picture 11">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4" name="Rectangle 13">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7">
            <a:extLst>
              <a:ext uri="{FF2B5EF4-FFF2-40B4-BE49-F238E27FC236}">
                <a16:creationId xmlns:a16="http://schemas.microsoft.com/office/drawing/2014/main" id="{1DB71C54-63C1-4B83-8324-BBCEC579C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D15D940-E187-4030-B313-FDC84AE67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3046" y="0"/>
            <a:ext cx="406895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a:extLst>
              <a:ext uri="{FF2B5EF4-FFF2-40B4-BE49-F238E27FC236}">
                <a16:creationId xmlns:a16="http://schemas.microsoft.com/office/drawing/2014/main" id="{D1901442-D02F-48D4-869E-43F79BD78C59}"/>
              </a:ext>
            </a:extLst>
          </p:cNvPr>
          <p:cNvSpPr>
            <a:spLocks noGrp="1"/>
          </p:cNvSpPr>
          <p:nvPr>
            <p:ph type="body" idx="1"/>
          </p:nvPr>
        </p:nvSpPr>
        <p:spPr>
          <a:xfrm>
            <a:off x="8961916" y="1286929"/>
            <a:ext cx="3226908" cy="5085736"/>
          </a:xfrm>
        </p:spPr>
        <p:txBody>
          <a:bodyPr vert="horz" lIns="91440" tIns="45720" rIns="91440" bIns="45720" rtlCol="0" anchor="ctr">
            <a:normAutofit/>
          </a:bodyPr>
          <a:lstStyle/>
          <a:p>
            <a:pPr algn="ctr"/>
            <a:r>
              <a:rPr lang="en-US" sz="6000" dirty="0">
                <a:solidFill>
                  <a:schemeClr val="bg1"/>
                </a:solidFill>
              </a:rPr>
              <a:t>GOOGLE </a:t>
            </a:r>
          </a:p>
          <a:p>
            <a:pPr algn="ctr"/>
            <a:endParaRPr lang="en-US" sz="6000" dirty="0">
              <a:solidFill>
                <a:schemeClr val="bg1"/>
              </a:solidFill>
            </a:endParaRPr>
          </a:p>
          <a:p>
            <a:pPr algn="ctr"/>
            <a:r>
              <a:rPr lang="en-US" sz="6000" dirty="0">
                <a:solidFill>
                  <a:schemeClr val="bg1"/>
                </a:solidFill>
              </a:rPr>
              <a:t>AIR ASIA </a:t>
            </a:r>
          </a:p>
          <a:p>
            <a:pPr algn="ctr"/>
            <a:endParaRPr lang="en-US" sz="6000" dirty="0">
              <a:solidFill>
                <a:schemeClr val="bg1"/>
              </a:solidFill>
            </a:endParaRPr>
          </a:p>
          <a:p>
            <a:pPr algn="ctr"/>
            <a:r>
              <a:rPr lang="en-US" sz="6000" dirty="0">
                <a:solidFill>
                  <a:schemeClr val="bg1"/>
                </a:solidFill>
              </a:rPr>
              <a:t>NETFLIX</a:t>
            </a:r>
          </a:p>
        </p:txBody>
      </p:sp>
      <p:sp>
        <p:nvSpPr>
          <p:cNvPr id="22" name="Rectangle 21">
            <a:extLst>
              <a:ext uri="{FF2B5EF4-FFF2-40B4-BE49-F238E27FC236}">
                <a16:creationId xmlns:a16="http://schemas.microsoft.com/office/drawing/2014/main" id="{76E38F34-66D8-4203-B16C-14AC20248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89680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E05960D-3117-4CB7-9C72-B82F8D98697A}"/>
              </a:ext>
            </a:extLst>
          </p:cNvPr>
          <p:cNvSpPr>
            <a:spLocks noGrp="1"/>
          </p:cNvSpPr>
          <p:nvPr>
            <p:ph type="title"/>
          </p:nvPr>
        </p:nvSpPr>
        <p:spPr>
          <a:xfrm>
            <a:off x="643467" y="1286929"/>
            <a:ext cx="7674983" cy="4284129"/>
          </a:xfrm>
        </p:spPr>
        <p:txBody>
          <a:bodyPr vert="horz" lIns="91440" tIns="45720" rIns="91440" bIns="45720" rtlCol="0" anchor="ctr">
            <a:normAutofit/>
          </a:bodyPr>
          <a:lstStyle/>
          <a:p>
            <a:pPr algn="ctr"/>
            <a:r>
              <a:rPr lang="en-US" sz="8000" dirty="0"/>
              <a:t>CASE STUDIES: Innovation</a:t>
            </a:r>
          </a:p>
        </p:txBody>
      </p:sp>
    </p:spTree>
    <p:extLst>
      <p:ext uri="{BB962C8B-B14F-4D97-AF65-F5344CB8AC3E}">
        <p14:creationId xmlns:p14="http://schemas.microsoft.com/office/powerpoint/2010/main" val="27312260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FCCC8-45C4-4F75-B88B-2013C504A7F0}"/>
              </a:ext>
            </a:extLst>
          </p:cNvPr>
          <p:cNvSpPr>
            <a:spLocks noGrp="1"/>
          </p:cNvSpPr>
          <p:nvPr>
            <p:ph type="title" idx="4294967295"/>
          </p:nvPr>
        </p:nvSpPr>
        <p:spPr>
          <a:xfrm>
            <a:off x="0" y="0"/>
            <a:ext cx="9613900" cy="1081088"/>
          </a:xfrm>
          <a:solidFill>
            <a:schemeClr val="accent3">
              <a:lumMod val="75000"/>
            </a:schemeClr>
          </a:solidFill>
        </p:spPr>
        <p:txBody>
          <a:bodyPr>
            <a:normAutofit/>
          </a:bodyPr>
          <a:lstStyle/>
          <a:p>
            <a:r>
              <a:rPr lang="en-GB" sz="2800" dirty="0">
                <a:solidFill>
                  <a:schemeClr val="bg1"/>
                </a:solidFill>
              </a:rPr>
              <a:t>Case Study : GOOGLE – UNIQUE CULTURE!!!!</a:t>
            </a:r>
          </a:p>
        </p:txBody>
      </p:sp>
      <p:sp>
        <p:nvSpPr>
          <p:cNvPr id="3" name="Content Placeholder 2">
            <a:extLst>
              <a:ext uri="{FF2B5EF4-FFF2-40B4-BE49-F238E27FC236}">
                <a16:creationId xmlns:a16="http://schemas.microsoft.com/office/drawing/2014/main" id="{3F4EC6F4-DD6B-46B4-9652-33C6619E0F7C}"/>
              </a:ext>
            </a:extLst>
          </p:cNvPr>
          <p:cNvSpPr>
            <a:spLocks noGrp="1"/>
          </p:cNvSpPr>
          <p:nvPr>
            <p:ph idx="4294967295"/>
          </p:nvPr>
        </p:nvSpPr>
        <p:spPr>
          <a:xfrm>
            <a:off x="0" y="742123"/>
            <a:ext cx="11622088" cy="6115878"/>
          </a:xfrm>
        </p:spPr>
        <p:txBody>
          <a:bodyPr>
            <a:normAutofit fontScale="62500" lnSpcReduction="20000"/>
          </a:bodyPr>
          <a:lstStyle/>
          <a:p>
            <a:endParaRPr lang="en-GB" sz="2900" dirty="0"/>
          </a:p>
          <a:p>
            <a:endParaRPr lang="en-GB" sz="2900" dirty="0"/>
          </a:p>
          <a:p>
            <a:r>
              <a:rPr lang="en-GB" sz="3200" dirty="0"/>
              <a:t>Consideration of STAFF NEEDS - - </a:t>
            </a:r>
          </a:p>
          <a:p>
            <a:r>
              <a:rPr lang="en-GB" sz="3200" dirty="0"/>
              <a:t>Empowerment leads to productivity?? /  Can its culture lead to SUCCESS?</a:t>
            </a:r>
          </a:p>
          <a:p>
            <a:endParaRPr lang="en-GB" sz="3200" dirty="0"/>
          </a:p>
          <a:p>
            <a:r>
              <a:rPr lang="en-GB" sz="3200" b="1" dirty="0">
                <a:solidFill>
                  <a:schemeClr val="bg1"/>
                </a:solidFill>
              </a:rPr>
              <a:t>Examples of GOOGLE CULTURE: </a:t>
            </a:r>
          </a:p>
          <a:p>
            <a:endParaRPr lang="en-GB" dirty="0"/>
          </a:p>
          <a:p>
            <a:r>
              <a:rPr lang="en-GB" sz="3300" b="1" dirty="0">
                <a:ln w="22225">
                  <a:solidFill>
                    <a:schemeClr val="accent2"/>
                  </a:solidFill>
                  <a:prstDash val="solid"/>
                </a:ln>
                <a:solidFill>
                  <a:schemeClr val="accent2">
                    <a:lumMod val="40000"/>
                    <a:lumOff val="60000"/>
                  </a:schemeClr>
                </a:solidFill>
              </a:rPr>
              <a:t>Opportunity for CREATIVITY in the workplace – Individual Projects</a:t>
            </a:r>
          </a:p>
          <a:p>
            <a:r>
              <a:rPr lang="en-GB" sz="3300" b="1" dirty="0">
                <a:ln w="22225">
                  <a:solidFill>
                    <a:schemeClr val="accent2"/>
                  </a:solidFill>
                  <a:prstDash val="solid"/>
                </a:ln>
                <a:solidFill>
                  <a:schemeClr val="accent2">
                    <a:lumMod val="40000"/>
                    <a:lumOff val="60000"/>
                  </a:schemeClr>
                </a:solidFill>
              </a:rPr>
              <a:t>Free Food</a:t>
            </a:r>
          </a:p>
          <a:p>
            <a:r>
              <a:rPr lang="en-GB" sz="3300" b="1" dirty="0">
                <a:ln w="22225">
                  <a:solidFill>
                    <a:schemeClr val="accent2"/>
                  </a:solidFill>
                  <a:prstDash val="solid"/>
                </a:ln>
                <a:solidFill>
                  <a:schemeClr val="accent2">
                    <a:lumMod val="40000"/>
                    <a:lumOff val="60000"/>
                  </a:schemeClr>
                </a:solidFill>
              </a:rPr>
              <a:t>Free Haircuts</a:t>
            </a:r>
          </a:p>
          <a:p>
            <a:r>
              <a:rPr lang="en-GB" sz="3300" b="1" dirty="0">
                <a:ln w="22225">
                  <a:solidFill>
                    <a:schemeClr val="accent2"/>
                  </a:solidFill>
                  <a:prstDash val="solid"/>
                </a:ln>
                <a:solidFill>
                  <a:schemeClr val="accent2">
                    <a:lumMod val="40000"/>
                    <a:lumOff val="60000"/>
                  </a:schemeClr>
                </a:solidFill>
              </a:rPr>
              <a:t>Free Dry Cleaning</a:t>
            </a:r>
          </a:p>
          <a:p>
            <a:r>
              <a:rPr lang="en-GB" sz="3300" b="1" dirty="0">
                <a:ln w="22225">
                  <a:solidFill>
                    <a:schemeClr val="accent2"/>
                  </a:solidFill>
                  <a:prstDash val="solid"/>
                </a:ln>
                <a:solidFill>
                  <a:schemeClr val="accent2">
                    <a:lumMod val="40000"/>
                    <a:lumOff val="60000"/>
                  </a:schemeClr>
                </a:solidFill>
              </a:rPr>
              <a:t>Massages</a:t>
            </a:r>
          </a:p>
          <a:p>
            <a:r>
              <a:rPr lang="en-GB" sz="3300" b="1" dirty="0">
                <a:ln w="22225">
                  <a:solidFill>
                    <a:schemeClr val="accent2"/>
                  </a:solidFill>
                  <a:prstDash val="solid"/>
                </a:ln>
                <a:solidFill>
                  <a:schemeClr val="accent2">
                    <a:lumMod val="40000"/>
                    <a:lumOff val="60000"/>
                  </a:schemeClr>
                </a:solidFill>
              </a:rPr>
              <a:t>Gym Availability</a:t>
            </a:r>
          </a:p>
          <a:p>
            <a:r>
              <a:rPr lang="en-GB" sz="3300" b="1" dirty="0">
                <a:ln w="22225">
                  <a:solidFill>
                    <a:schemeClr val="accent2"/>
                  </a:solidFill>
                  <a:prstDash val="solid"/>
                </a:ln>
                <a:solidFill>
                  <a:schemeClr val="accent2">
                    <a:lumMod val="40000"/>
                    <a:lumOff val="60000"/>
                  </a:schemeClr>
                </a:solidFill>
              </a:rPr>
              <a:t>Car Schemes</a:t>
            </a:r>
          </a:p>
          <a:p>
            <a:r>
              <a:rPr lang="en-GB" sz="3300" b="1" dirty="0">
                <a:ln w="22225">
                  <a:solidFill>
                    <a:schemeClr val="accent2"/>
                  </a:solidFill>
                  <a:prstDash val="solid"/>
                </a:ln>
                <a:solidFill>
                  <a:schemeClr val="accent2">
                    <a:lumMod val="40000"/>
                    <a:lumOff val="60000"/>
                  </a:schemeClr>
                </a:solidFill>
              </a:rPr>
              <a:t>NAP PODS!!</a:t>
            </a:r>
          </a:p>
          <a:p>
            <a:r>
              <a:rPr lang="en-GB" sz="3300" b="1" dirty="0">
                <a:ln w="22225">
                  <a:solidFill>
                    <a:schemeClr val="accent2"/>
                  </a:solidFill>
                  <a:prstDash val="solid"/>
                </a:ln>
                <a:solidFill>
                  <a:schemeClr val="accent2">
                    <a:lumMod val="40000"/>
                    <a:lumOff val="60000"/>
                  </a:schemeClr>
                </a:solidFill>
              </a:rPr>
              <a:t>Video / Gaming Stations</a:t>
            </a:r>
          </a:p>
          <a:p>
            <a:r>
              <a:rPr lang="en-GB" sz="3300" b="1" dirty="0">
                <a:ln w="22225">
                  <a:solidFill>
                    <a:schemeClr val="accent2"/>
                  </a:solidFill>
                  <a:prstDash val="solid"/>
                </a:ln>
                <a:solidFill>
                  <a:schemeClr val="accent2">
                    <a:lumMod val="40000"/>
                    <a:lumOff val="60000"/>
                  </a:schemeClr>
                </a:solidFill>
              </a:rPr>
              <a:t>On-site Doctors</a:t>
            </a:r>
          </a:p>
          <a:p>
            <a:r>
              <a:rPr lang="en-GB" sz="3300" b="1" dirty="0">
                <a:ln w="22225">
                  <a:solidFill>
                    <a:schemeClr val="accent2"/>
                  </a:solidFill>
                  <a:prstDash val="solid"/>
                </a:ln>
                <a:solidFill>
                  <a:schemeClr val="accent2">
                    <a:lumMod val="40000"/>
                    <a:lumOff val="60000"/>
                  </a:schemeClr>
                </a:solidFill>
              </a:rPr>
              <a:t>Benefits Packages – Salary etc….</a:t>
            </a:r>
          </a:p>
          <a:p>
            <a:pPr marL="0" indent="0">
              <a:buNone/>
            </a:pPr>
            <a:endParaRPr lang="en-GB" dirty="0"/>
          </a:p>
        </p:txBody>
      </p:sp>
      <p:sp>
        <p:nvSpPr>
          <p:cNvPr id="18" name="Arrow: Down 17">
            <a:extLst>
              <a:ext uri="{FF2B5EF4-FFF2-40B4-BE49-F238E27FC236}">
                <a16:creationId xmlns:a16="http://schemas.microsoft.com/office/drawing/2014/main" id="{8A3F9D3F-2365-40FB-8D1A-EE4B23619C6B}"/>
              </a:ext>
            </a:extLst>
          </p:cNvPr>
          <p:cNvSpPr/>
          <p:nvPr/>
        </p:nvSpPr>
        <p:spPr>
          <a:xfrm>
            <a:off x="4611757" y="2478157"/>
            <a:ext cx="1020417" cy="45057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a:extLst>
              <a:ext uri="{FF2B5EF4-FFF2-40B4-BE49-F238E27FC236}">
                <a16:creationId xmlns:a16="http://schemas.microsoft.com/office/drawing/2014/main" id="{B4C6B602-0FE4-4C84-B031-6D82FCFB7D93}"/>
              </a:ext>
            </a:extLst>
          </p:cNvPr>
          <p:cNvPicPr>
            <a:picLocks noChangeAspect="1"/>
          </p:cNvPicPr>
          <p:nvPr/>
        </p:nvPicPr>
        <p:blipFill>
          <a:blip r:embed="rId2"/>
          <a:stretch>
            <a:fillRect/>
          </a:stretch>
        </p:blipFill>
        <p:spPr>
          <a:xfrm>
            <a:off x="5500468" y="3800062"/>
            <a:ext cx="6372664" cy="2457450"/>
          </a:xfrm>
          <a:prstGeom prst="rect">
            <a:avLst/>
          </a:prstGeom>
        </p:spPr>
      </p:pic>
    </p:spTree>
    <p:extLst>
      <p:ext uri="{BB962C8B-B14F-4D97-AF65-F5344CB8AC3E}">
        <p14:creationId xmlns:p14="http://schemas.microsoft.com/office/powerpoint/2010/main" val="15918747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ADBEAC8-D293-499F-AFE4-26A911504A2C}"/>
              </a:ext>
            </a:extLst>
          </p:cNvPr>
          <p:cNvPicPr>
            <a:picLocks noChangeAspect="1"/>
          </p:cNvPicPr>
          <p:nvPr/>
        </p:nvPicPr>
        <p:blipFill rotWithShape="1">
          <a:blip r:embed="rId2"/>
          <a:srcRect r="1505" b="-1"/>
          <a:stretch/>
        </p:blipFill>
        <p:spPr>
          <a:xfrm>
            <a:off x="198739" y="171717"/>
            <a:ext cx="5804105" cy="3167426"/>
          </a:xfrm>
          <a:prstGeom prst="rect">
            <a:avLst/>
          </a:prstGeom>
        </p:spPr>
      </p:pic>
      <p:pic>
        <p:nvPicPr>
          <p:cNvPr id="4" name="Picture 3">
            <a:extLst>
              <a:ext uri="{FF2B5EF4-FFF2-40B4-BE49-F238E27FC236}">
                <a16:creationId xmlns:a16="http://schemas.microsoft.com/office/drawing/2014/main" id="{3DBC4337-899D-4270-A72B-3E092F83CFA4}"/>
              </a:ext>
            </a:extLst>
          </p:cNvPr>
          <p:cNvPicPr>
            <a:picLocks noChangeAspect="1"/>
          </p:cNvPicPr>
          <p:nvPr/>
        </p:nvPicPr>
        <p:blipFill rotWithShape="1">
          <a:blip r:embed="rId3"/>
          <a:srcRect l="3786" r="4690" b="-1"/>
          <a:stretch/>
        </p:blipFill>
        <p:spPr>
          <a:xfrm>
            <a:off x="6195373" y="171717"/>
            <a:ext cx="5797883" cy="3167426"/>
          </a:xfrm>
          <a:prstGeom prst="rect">
            <a:avLst/>
          </a:prstGeom>
        </p:spPr>
      </p:pic>
      <p:pic>
        <p:nvPicPr>
          <p:cNvPr id="3" name="Picture 2">
            <a:extLst>
              <a:ext uri="{FF2B5EF4-FFF2-40B4-BE49-F238E27FC236}">
                <a16:creationId xmlns:a16="http://schemas.microsoft.com/office/drawing/2014/main" id="{D5E25B3B-8DAD-4725-9E6E-C64BA745A828}"/>
              </a:ext>
            </a:extLst>
          </p:cNvPr>
          <p:cNvPicPr>
            <a:picLocks noChangeAspect="1"/>
          </p:cNvPicPr>
          <p:nvPr/>
        </p:nvPicPr>
        <p:blipFill rotWithShape="1">
          <a:blip r:embed="rId4"/>
          <a:srcRect t="27717" r="-2" b="-2"/>
          <a:stretch/>
        </p:blipFill>
        <p:spPr>
          <a:xfrm>
            <a:off x="198739" y="3510858"/>
            <a:ext cx="5804105" cy="2789948"/>
          </a:xfrm>
          <a:prstGeom prst="rect">
            <a:avLst/>
          </a:prstGeom>
        </p:spPr>
      </p:pic>
      <p:pic>
        <p:nvPicPr>
          <p:cNvPr id="5" name="Picture 4">
            <a:extLst>
              <a:ext uri="{FF2B5EF4-FFF2-40B4-BE49-F238E27FC236}">
                <a16:creationId xmlns:a16="http://schemas.microsoft.com/office/drawing/2014/main" id="{51D951F5-7131-413A-8287-76C6FE7F42A9}"/>
              </a:ext>
            </a:extLst>
          </p:cNvPr>
          <p:cNvPicPr>
            <a:picLocks noChangeAspect="1"/>
          </p:cNvPicPr>
          <p:nvPr/>
        </p:nvPicPr>
        <p:blipFill rotWithShape="1">
          <a:blip r:embed="rId5"/>
          <a:srcRect t="22631" r="2" b="6082"/>
          <a:stretch/>
        </p:blipFill>
        <p:spPr>
          <a:xfrm>
            <a:off x="6195372" y="3510858"/>
            <a:ext cx="5797883" cy="2789948"/>
          </a:xfrm>
          <a:prstGeom prst="rect">
            <a:avLst/>
          </a:prstGeom>
        </p:spPr>
      </p:pic>
    </p:spTree>
    <p:extLst>
      <p:ext uri="{BB962C8B-B14F-4D97-AF65-F5344CB8AC3E}">
        <p14:creationId xmlns:p14="http://schemas.microsoft.com/office/powerpoint/2010/main" val="13061159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55D5-2623-4D16-B397-02DFC05D6994}"/>
              </a:ext>
            </a:extLst>
          </p:cNvPr>
          <p:cNvSpPr>
            <a:spLocks noGrp="1"/>
          </p:cNvSpPr>
          <p:nvPr>
            <p:ph type="title"/>
          </p:nvPr>
        </p:nvSpPr>
        <p:spPr>
          <a:xfrm>
            <a:off x="680321" y="753228"/>
            <a:ext cx="9613861" cy="1080938"/>
          </a:xfrm>
        </p:spPr>
        <p:txBody>
          <a:bodyPr>
            <a:normAutofit/>
          </a:bodyPr>
          <a:lstStyle/>
          <a:p>
            <a:r>
              <a:rPr lang="en-GB" dirty="0"/>
              <a:t>Google: EXAMPLE OF BEST PRACTICE??? </a:t>
            </a:r>
          </a:p>
        </p:txBody>
      </p:sp>
      <p:graphicFrame>
        <p:nvGraphicFramePr>
          <p:cNvPr id="7" name="Content Placeholder 2">
            <a:extLst>
              <a:ext uri="{FF2B5EF4-FFF2-40B4-BE49-F238E27FC236}">
                <a16:creationId xmlns:a16="http://schemas.microsoft.com/office/drawing/2014/main" id="{24F4C656-B08F-4A6D-9D78-0AE51682BC69}"/>
              </a:ext>
            </a:extLst>
          </p:cNvPr>
          <p:cNvGraphicFramePr>
            <a:graphicFrameLocks noGrp="1"/>
          </p:cNvGraphicFramePr>
          <p:nvPr>
            <p:ph idx="1"/>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38321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CC801-DDDC-46D8-BB92-85F434892029}"/>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7A07679C-F86F-4524-BB06-4F6521104D1A}"/>
              </a:ext>
            </a:extLst>
          </p:cNvPr>
          <p:cNvSpPr>
            <a:spLocks noGrp="1"/>
          </p:cNvSpPr>
          <p:nvPr>
            <p:ph idx="1"/>
          </p:nvPr>
        </p:nvSpPr>
        <p:spPr>
          <a:xfrm>
            <a:off x="680321" y="2336872"/>
            <a:ext cx="11277217" cy="4521127"/>
          </a:xfrm>
        </p:spPr>
        <p:txBody>
          <a:bodyPr>
            <a:normAutofit fontScale="92500" lnSpcReduction="10000"/>
          </a:bodyPr>
          <a:lstStyle/>
          <a:p>
            <a:r>
              <a:rPr lang="en-GB" dirty="0"/>
              <a:t>Largest Low Cost Airline in ASIA - - serves 3 Billion people – who are underserved with poor connectivity and high fares!</a:t>
            </a:r>
          </a:p>
          <a:p>
            <a:endParaRPr lang="en-GB" dirty="0"/>
          </a:p>
          <a:p>
            <a:r>
              <a:rPr lang="en-GB" dirty="0"/>
              <a:t>REDQ  HEADQUARTERS – 18,000 </a:t>
            </a:r>
            <a:r>
              <a:rPr lang="en-GB" dirty="0" err="1"/>
              <a:t>Sq</a:t>
            </a:r>
            <a:r>
              <a:rPr lang="en-GB" dirty="0"/>
              <a:t> m Office Space – for 2,000 Staff</a:t>
            </a:r>
          </a:p>
          <a:p>
            <a:endParaRPr lang="en-GB" dirty="0"/>
          </a:p>
          <a:p>
            <a:r>
              <a:rPr lang="en-GB" dirty="0"/>
              <a:t>Staff are referred to as “ALLSTARS”</a:t>
            </a:r>
          </a:p>
          <a:p>
            <a:endParaRPr lang="en-GB" dirty="0"/>
          </a:p>
          <a:p>
            <a:r>
              <a:rPr lang="en-GB" dirty="0"/>
              <a:t>Themed Meeting Rooms / GIANT SLIDE from floor 1 to Ground!!!!! / Social Perks / IDEAS LAB!  / Wellbeing Benefits – (Dr / Creche / Sleep Pods….) </a:t>
            </a:r>
          </a:p>
          <a:p>
            <a:endParaRPr lang="en-GB" dirty="0"/>
          </a:p>
          <a:p>
            <a:r>
              <a:rPr lang="en-GB" dirty="0"/>
              <a:t>VALUES – ‘DARE TO DREAM’ ‘PEOPLE FIRST’ ‘MAKE IT HAPPEN’ ‘BE GUEST OBSESSED’ ‘ONE AIR ASIA’ ‘ SAFETY ALWAYS’ ‘ SUSTAINABILTY SPIRIT’</a:t>
            </a:r>
          </a:p>
          <a:p>
            <a:endParaRPr lang="en-GB" dirty="0"/>
          </a:p>
        </p:txBody>
      </p:sp>
      <p:pic>
        <p:nvPicPr>
          <p:cNvPr id="4" name="Picture 3">
            <a:extLst>
              <a:ext uri="{FF2B5EF4-FFF2-40B4-BE49-F238E27FC236}">
                <a16:creationId xmlns:a16="http://schemas.microsoft.com/office/drawing/2014/main" id="{5C35F5A7-903D-4577-A641-B3E569C6766E}"/>
              </a:ext>
            </a:extLst>
          </p:cNvPr>
          <p:cNvPicPr>
            <a:picLocks noChangeAspect="1"/>
          </p:cNvPicPr>
          <p:nvPr/>
        </p:nvPicPr>
        <p:blipFill>
          <a:blip r:embed="rId2"/>
          <a:stretch>
            <a:fillRect/>
          </a:stretch>
        </p:blipFill>
        <p:spPr>
          <a:xfrm>
            <a:off x="6096000" y="10551"/>
            <a:ext cx="6096000" cy="2326321"/>
          </a:xfrm>
          <a:prstGeom prst="rect">
            <a:avLst/>
          </a:prstGeom>
        </p:spPr>
      </p:pic>
    </p:spTree>
    <p:extLst>
      <p:ext uri="{BB962C8B-B14F-4D97-AF65-F5344CB8AC3E}">
        <p14:creationId xmlns:p14="http://schemas.microsoft.com/office/powerpoint/2010/main" val="30771142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32E10D-AD46-4C2E-9DE4-624B96AF5D65}"/>
              </a:ext>
            </a:extLst>
          </p:cNvPr>
          <p:cNvPicPr>
            <a:picLocks noChangeAspect="1"/>
          </p:cNvPicPr>
          <p:nvPr/>
        </p:nvPicPr>
        <p:blipFill rotWithShape="1">
          <a:blip r:embed="rId2"/>
          <a:srcRect t="1885" r="-2" b="1883"/>
          <a:stretch/>
        </p:blipFill>
        <p:spPr>
          <a:xfrm>
            <a:off x="123362" y="3686569"/>
            <a:ext cx="2837076" cy="3030842"/>
          </a:xfrm>
          <a:prstGeom prst="rect">
            <a:avLst/>
          </a:prstGeom>
        </p:spPr>
      </p:pic>
      <p:pic>
        <p:nvPicPr>
          <p:cNvPr id="7" name="Picture 6">
            <a:extLst>
              <a:ext uri="{FF2B5EF4-FFF2-40B4-BE49-F238E27FC236}">
                <a16:creationId xmlns:a16="http://schemas.microsoft.com/office/drawing/2014/main" id="{9F0FC767-2DE1-48CC-BB14-E1D051020E98}"/>
              </a:ext>
            </a:extLst>
          </p:cNvPr>
          <p:cNvPicPr>
            <a:picLocks noChangeAspect="1"/>
          </p:cNvPicPr>
          <p:nvPr/>
        </p:nvPicPr>
        <p:blipFill rotWithShape="1">
          <a:blip r:embed="rId3"/>
          <a:srcRect l="23327" r="12326" b="1"/>
          <a:stretch/>
        </p:blipFill>
        <p:spPr>
          <a:xfrm>
            <a:off x="482602" y="321733"/>
            <a:ext cx="6101078" cy="3030842"/>
          </a:xfrm>
          <a:prstGeom prst="rect">
            <a:avLst/>
          </a:prstGeom>
        </p:spPr>
      </p:pic>
      <p:pic>
        <p:nvPicPr>
          <p:cNvPr id="5" name="Picture 4">
            <a:extLst>
              <a:ext uri="{FF2B5EF4-FFF2-40B4-BE49-F238E27FC236}">
                <a16:creationId xmlns:a16="http://schemas.microsoft.com/office/drawing/2014/main" id="{F71A99C9-510B-4D7D-AF9C-B6E0432FDE9B}"/>
              </a:ext>
            </a:extLst>
          </p:cNvPr>
          <p:cNvPicPr>
            <a:picLocks noChangeAspect="1"/>
          </p:cNvPicPr>
          <p:nvPr/>
        </p:nvPicPr>
        <p:blipFill rotWithShape="1">
          <a:blip r:embed="rId4"/>
          <a:srcRect l="19119" r="19779" b="-1"/>
          <a:stretch/>
        </p:blipFill>
        <p:spPr>
          <a:xfrm>
            <a:off x="3082276" y="3686569"/>
            <a:ext cx="3501404" cy="3030842"/>
          </a:xfrm>
          <a:prstGeom prst="rect">
            <a:avLst/>
          </a:prstGeom>
        </p:spPr>
      </p:pic>
      <p:pic>
        <p:nvPicPr>
          <p:cNvPr id="6" name="Picture 5">
            <a:extLst>
              <a:ext uri="{FF2B5EF4-FFF2-40B4-BE49-F238E27FC236}">
                <a16:creationId xmlns:a16="http://schemas.microsoft.com/office/drawing/2014/main" id="{06A97CBD-4529-4196-A965-E29CC4552D3B}"/>
              </a:ext>
            </a:extLst>
          </p:cNvPr>
          <p:cNvPicPr>
            <a:picLocks noChangeAspect="1"/>
          </p:cNvPicPr>
          <p:nvPr/>
        </p:nvPicPr>
        <p:blipFill rotWithShape="1">
          <a:blip r:embed="rId5"/>
          <a:srcRect t="13352" b="7729"/>
          <a:stretch/>
        </p:blipFill>
        <p:spPr>
          <a:xfrm>
            <a:off x="6766559" y="321733"/>
            <a:ext cx="5103705" cy="5979074"/>
          </a:xfrm>
          <a:prstGeom prst="rect">
            <a:avLst/>
          </a:prstGeom>
        </p:spPr>
      </p:pic>
    </p:spTree>
    <p:extLst>
      <p:ext uri="{BB962C8B-B14F-4D97-AF65-F5344CB8AC3E}">
        <p14:creationId xmlns:p14="http://schemas.microsoft.com/office/powerpoint/2010/main" val="42002624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901E6-1E9A-4B3D-B40D-8019466CA01E}"/>
              </a:ext>
            </a:extLst>
          </p:cNvPr>
          <p:cNvSpPr>
            <a:spLocks noGrp="1"/>
          </p:cNvSpPr>
          <p:nvPr>
            <p:ph type="title"/>
          </p:nvPr>
        </p:nvSpPr>
        <p:spPr/>
        <p:txBody>
          <a:bodyPr/>
          <a:lstStyle/>
          <a:p>
            <a:r>
              <a:rPr lang="en-GB" dirty="0"/>
              <a:t>NETFLIX : CASE STUDY </a:t>
            </a:r>
          </a:p>
        </p:txBody>
      </p:sp>
      <p:sp>
        <p:nvSpPr>
          <p:cNvPr id="3" name="Content Placeholder 2">
            <a:extLst>
              <a:ext uri="{FF2B5EF4-FFF2-40B4-BE49-F238E27FC236}">
                <a16:creationId xmlns:a16="http://schemas.microsoft.com/office/drawing/2014/main" id="{D050D7C4-4CD7-41AC-9206-E013EB90D207}"/>
              </a:ext>
            </a:extLst>
          </p:cNvPr>
          <p:cNvSpPr>
            <a:spLocks noGrp="1"/>
          </p:cNvSpPr>
          <p:nvPr>
            <p:ph idx="1"/>
          </p:nvPr>
        </p:nvSpPr>
        <p:spPr/>
        <p:txBody>
          <a:bodyPr/>
          <a:lstStyle/>
          <a:p>
            <a:r>
              <a:rPr lang="en-GB" dirty="0"/>
              <a:t>SEE MOODLE- - </a:t>
            </a:r>
          </a:p>
          <a:p>
            <a:endParaRPr lang="en-GB" dirty="0"/>
          </a:p>
          <a:p>
            <a:r>
              <a:rPr lang="en-GB" b="1" dirty="0">
                <a:solidFill>
                  <a:schemeClr val="bg1"/>
                </a:solidFill>
                <a:latin typeface="Algerian" panose="04020705040A02060702" pitchFamily="82" charset="0"/>
              </a:rPr>
              <a:t>NETFLIX CULTURE </a:t>
            </a:r>
          </a:p>
          <a:p>
            <a:endParaRPr lang="en-GB" b="1" dirty="0">
              <a:solidFill>
                <a:schemeClr val="bg1"/>
              </a:solidFill>
              <a:latin typeface="Algerian" panose="04020705040A02060702" pitchFamily="82" charset="0"/>
            </a:endParaRPr>
          </a:p>
          <a:p>
            <a:r>
              <a:rPr lang="en-GB" b="1" dirty="0">
                <a:solidFill>
                  <a:schemeClr val="bg1"/>
                </a:solidFill>
                <a:latin typeface="Algerian" panose="04020705040A02060702" pitchFamily="82" charset="0"/>
              </a:rPr>
              <a:t>CULTURE DECK VIDEO LINKS!</a:t>
            </a:r>
          </a:p>
        </p:txBody>
      </p:sp>
      <p:pic>
        <p:nvPicPr>
          <p:cNvPr id="4" name="Picture 3">
            <a:extLst>
              <a:ext uri="{FF2B5EF4-FFF2-40B4-BE49-F238E27FC236}">
                <a16:creationId xmlns:a16="http://schemas.microsoft.com/office/drawing/2014/main" id="{1411D2E4-6E05-431D-88A8-E338FDC0CB91}"/>
              </a:ext>
            </a:extLst>
          </p:cNvPr>
          <p:cNvPicPr>
            <a:picLocks noChangeAspect="1"/>
          </p:cNvPicPr>
          <p:nvPr/>
        </p:nvPicPr>
        <p:blipFill>
          <a:blip r:embed="rId2"/>
          <a:stretch>
            <a:fillRect/>
          </a:stretch>
        </p:blipFill>
        <p:spPr>
          <a:xfrm>
            <a:off x="5345723" y="3253537"/>
            <a:ext cx="6466449" cy="3185359"/>
          </a:xfrm>
          <a:prstGeom prst="rect">
            <a:avLst/>
          </a:prstGeom>
        </p:spPr>
      </p:pic>
      <p:pic>
        <p:nvPicPr>
          <p:cNvPr id="6" name="Picture 5">
            <a:extLst>
              <a:ext uri="{FF2B5EF4-FFF2-40B4-BE49-F238E27FC236}">
                <a16:creationId xmlns:a16="http://schemas.microsoft.com/office/drawing/2014/main" id="{65B90E8C-5F93-4BD2-94B3-D1DBC200F464}"/>
              </a:ext>
            </a:extLst>
          </p:cNvPr>
          <p:cNvPicPr>
            <a:picLocks noChangeAspect="1"/>
          </p:cNvPicPr>
          <p:nvPr/>
        </p:nvPicPr>
        <p:blipFill>
          <a:blip r:embed="rId3"/>
          <a:stretch>
            <a:fillRect/>
          </a:stretch>
        </p:blipFill>
        <p:spPr>
          <a:xfrm>
            <a:off x="8068408" y="0"/>
            <a:ext cx="4123592" cy="2919413"/>
          </a:xfrm>
          <a:prstGeom prst="rect">
            <a:avLst/>
          </a:prstGeom>
        </p:spPr>
      </p:pic>
    </p:spTree>
    <p:extLst>
      <p:ext uri="{BB962C8B-B14F-4D97-AF65-F5344CB8AC3E}">
        <p14:creationId xmlns:p14="http://schemas.microsoft.com/office/powerpoint/2010/main" val="37309863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173CF-9A0A-4D3D-8B08-7F0123103109}"/>
              </a:ext>
            </a:extLst>
          </p:cNvPr>
          <p:cNvSpPr>
            <a:spLocks noGrp="1"/>
          </p:cNvSpPr>
          <p:nvPr>
            <p:ph type="title"/>
          </p:nvPr>
        </p:nvSpPr>
        <p:spPr/>
        <p:txBody>
          <a:bodyPr/>
          <a:lstStyle/>
          <a:p>
            <a:r>
              <a:rPr lang="en-GB" dirty="0"/>
              <a:t>LINKS TO ASSIGNMENT !</a:t>
            </a:r>
          </a:p>
        </p:txBody>
      </p:sp>
      <p:sp>
        <p:nvSpPr>
          <p:cNvPr id="3" name="Content Placeholder 2">
            <a:extLst>
              <a:ext uri="{FF2B5EF4-FFF2-40B4-BE49-F238E27FC236}">
                <a16:creationId xmlns:a16="http://schemas.microsoft.com/office/drawing/2014/main" id="{09FCDEFA-CC0B-4D6E-B7B4-DC2D2A62E358}"/>
              </a:ext>
            </a:extLst>
          </p:cNvPr>
          <p:cNvSpPr>
            <a:spLocks noGrp="1"/>
          </p:cNvSpPr>
          <p:nvPr>
            <p:ph idx="1"/>
          </p:nvPr>
        </p:nvSpPr>
        <p:spPr>
          <a:xfrm>
            <a:off x="680321" y="2336872"/>
            <a:ext cx="9613861" cy="4134265"/>
          </a:xfrm>
        </p:spPr>
        <p:txBody>
          <a:bodyPr/>
          <a:lstStyle/>
          <a:p>
            <a:r>
              <a:rPr lang="en-GB" dirty="0"/>
              <a:t>Consider the ways in which different types of Management / Structures /  Cultures…..can positively influence organisations, particularly in light of turbulent times (COVID!). </a:t>
            </a:r>
          </a:p>
          <a:p>
            <a:endParaRPr lang="en-GB" dirty="0"/>
          </a:p>
          <a:p>
            <a:r>
              <a:rPr lang="en-GB" dirty="0"/>
              <a:t>Is there ONE BEST APPROACH to </a:t>
            </a:r>
            <a:r>
              <a:rPr lang="en-GB" dirty="0" err="1"/>
              <a:t>Mgt</a:t>
            </a:r>
            <a:r>
              <a:rPr lang="en-GB" dirty="0"/>
              <a:t> for optimum productivity- -  </a:t>
            </a:r>
            <a:r>
              <a:rPr lang="en-GB" i="1" dirty="0">
                <a:solidFill>
                  <a:schemeClr val="bg1"/>
                </a:solidFill>
              </a:rPr>
              <a:t>Relate back to your Assignment Case Study .</a:t>
            </a:r>
          </a:p>
          <a:p>
            <a:endParaRPr lang="en-GB" dirty="0"/>
          </a:p>
          <a:p>
            <a:r>
              <a:rPr lang="en-GB" dirty="0"/>
              <a:t>Critique the differing styles and approaches in your assignment discussion!</a:t>
            </a:r>
          </a:p>
        </p:txBody>
      </p:sp>
    </p:spTree>
    <p:extLst>
      <p:ext uri="{BB962C8B-B14F-4D97-AF65-F5344CB8AC3E}">
        <p14:creationId xmlns:p14="http://schemas.microsoft.com/office/powerpoint/2010/main" val="39889916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8D8EC-6328-49AF-AD6C-BE97AB8CE606}"/>
              </a:ext>
            </a:extLst>
          </p:cNvPr>
          <p:cNvSpPr>
            <a:spLocks noGrp="1"/>
          </p:cNvSpPr>
          <p:nvPr>
            <p:ph type="title"/>
          </p:nvPr>
        </p:nvSpPr>
        <p:spPr>
          <a:xfrm>
            <a:off x="150234" y="792984"/>
            <a:ext cx="9961175" cy="1080938"/>
          </a:xfrm>
        </p:spPr>
        <p:txBody>
          <a:bodyPr>
            <a:normAutofit/>
          </a:bodyPr>
          <a:lstStyle/>
          <a:p>
            <a:r>
              <a:rPr lang="en-GB" dirty="0"/>
              <a:t>IMPORTANT POINTS TO NOTE  - </a:t>
            </a:r>
            <a:br>
              <a:rPr lang="en-GB" dirty="0"/>
            </a:br>
            <a:r>
              <a:rPr lang="en-GB" dirty="0"/>
              <a:t>Organisational Culture / MGT  / STAKEHOLDERS </a:t>
            </a:r>
          </a:p>
        </p:txBody>
      </p:sp>
      <p:sp>
        <p:nvSpPr>
          <p:cNvPr id="3" name="Content Placeholder 2">
            <a:extLst>
              <a:ext uri="{FF2B5EF4-FFF2-40B4-BE49-F238E27FC236}">
                <a16:creationId xmlns:a16="http://schemas.microsoft.com/office/drawing/2014/main" id="{4AA38007-101B-47EF-93A4-EE64C0E86D9B}"/>
              </a:ext>
            </a:extLst>
          </p:cNvPr>
          <p:cNvSpPr>
            <a:spLocks noGrp="1"/>
          </p:cNvSpPr>
          <p:nvPr>
            <p:ph idx="1"/>
          </p:nvPr>
        </p:nvSpPr>
        <p:spPr>
          <a:xfrm>
            <a:off x="680321" y="2336872"/>
            <a:ext cx="11511679" cy="4222953"/>
          </a:xfrm>
        </p:spPr>
        <p:txBody>
          <a:bodyPr>
            <a:normAutofit fontScale="92500" lnSpcReduction="10000"/>
          </a:bodyPr>
          <a:lstStyle/>
          <a:p>
            <a:r>
              <a:rPr lang="en-GB" dirty="0"/>
              <a:t>Assignment Focused</a:t>
            </a:r>
          </a:p>
          <a:p>
            <a:endParaRPr lang="en-GB" dirty="0"/>
          </a:p>
          <a:p>
            <a:r>
              <a:rPr lang="en-GB" dirty="0"/>
              <a:t>Consider: </a:t>
            </a:r>
          </a:p>
          <a:p>
            <a:endParaRPr lang="en-GB" dirty="0"/>
          </a:p>
          <a:p>
            <a:r>
              <a:rPr lang="en-GB" dirty="0"/>
              <a:t>1) Nature of the Organisation = Product  or Services Focused</a:t>
            </a:r>
          </a:p>
          <a:p>
            <a:r>
              <a:rPr lang="en-GB" dirty="0"/>
              <a:t>2) Type of Sector that the Organisation is in = Public / Private / Voluntary</a:t>
            </a:r>
          </a:p>
          <a:p>
            <a:r>
              <a:rPr lang="en-GB" dirty="0"/>
              <a:t>3) Style of Management  = Authoritarian  / Delegative….</a:t>
            </a:r>
          </a:p>
          <a:p>
            <a:r>
              <a:rPr lang="en-GB" dirty="0"/>
              <a:t>4) Stakeholders </a:t>
            </a:r>
          </a:p>
          <a:p>
            <a:r>
              <a:rPr lang="en-GB" dirty="0"/>
              <a:t>5) Staff Base = Personality Types / Work Ethics.</a:t>
            </a:r>
          </a:p>
          <a:p>
            <a:r>
              <a:rPr lang="en-GB" dirty="0"/>
              <a:t>6) Structure within the organisation = Formal / Informal / Functional  / Mechanistic / Organic……Structures and systems.</a:t>
            </a:r>
          </a:p>
        </p:txBody>
      </p:sp>
    </p:spTree>
    <p:extLst>
      <p:ext uri="{BB962C8B-B14F-4D97-AF65-F5344CB8AC3E}">
        <p14:creationId xmlns:p14="http://schemas.microsoft.com/office/powerpoint/2010/main" val="13854456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07095-BE38-42F8-BE20-341064A555CD}"/>
              </a:ext>
            </a:extLst>
          </p:cNvPr>
          <p:cNvSpPr>
            <a:spLocks noGrp="1"/>
          </p:cNvSpPr>
          <p:nvPr>
            <p:ph type="title"/>
          </p:nvPr>
        </p:nvSpPr>
        <p:spPr>
          <a:xfrm>
            <a:off x="680321" y="609600"/>
            <a:ext cx="9613861" cy="1224566"/>
          </a:xfrm>
        </p:spPr>
        <p:txBody>
          <a:bodyPr>
            <a:normAutofit fontScale="90000"/>
          </a:bodyPr>
          <a:lstStyle/>
          <a:p>
            <a:r>
              <a:rPr lang="en-GB" dirty="0"/>
              <a:t>Assignment Focused  - - </a:t>
            </a:r>
            <a:br>
              <a:rPr lang="en-GB" dirty="0"/>
            </a:br>
            <a:r>
              <a:rPr lang="en-GB" dirty="0"/>
              <a:t>TUTORIAL QUESTIONS TO CONSIDER FOR NEXT LESSON ….</a:t>
            </a:r>
          </a:p>
        </p:txBody>
      </p:sp>
      <p:sp>
        <p:nvSpPr>
          <p:cNvPr id="3" name="Content Placeholder 2">
            <a:extLst>
              <a:ext uri="{FF2B5EF4-FFF2-40B4-BE49-F238E27FC236}">
                <a16:creationId xmlns:a16="http://schemas.microsoft.com/office/drawing/2014/main" id="{A6F5302C-9CED-4712-9155-3C6149603B01}"/>
              </a:ext>
            </a:extLst>
          </p:cNvPr>
          <p:cNvSpPr>
            <a:spLocks noGrp="1"/>
          </p:cNvSpPr>
          <p:nvPr>
            <p:ph idx="1"/>
          </p:nvPr>
        </p:nvSpPr>
        <p:spPr/>
        <p:txBody>
          <a:bodyPr>
            <a:normAutofit fontScale="85000" lnSpcReduction="20000"/>
          </a:bodyPr>
          <a:lstStyle/>
          <a:p>
            <a:r>
              <a:rPr lang="en-GB" dirty="0"/>
              <a:t>In considering the above theories / points</a:t>
            </a:r>
          </a:p>
          <a:p>
            <a:endParaRPr lang="en-GB" dirty="0">
              <a:solidFill>
                <a:schemeClr val="bg1"/>
              </a:solidFill>
            </a:endParaRPr>
          </a:p>
          <a:p>
            <a:r>
              <a:rPr lang="en-GB" dirty="0">
                <a:solidFill>
                  <a:schemeClr val="bg1"/>
                </a:solidFill>
              </a:rPr>
              <a:t>1) Is the concept of Management (Business Cultures / Functions) outdated?</a:t>
            </a:r>
          </a:p>
          <a:p>
            <a:endParaRPr lang="en-GB" dirty="0">
              <a:solidFill>
                <a:schemeClr val="bg1"/>
              </a:solidFill>
            </a:endParaRPr>
          </a:p>
          <a:p>
            <a:r>
              <a:rPr lang="en-GB" dirty="0">
                <a:solidFill>
                  <a:schemeClr val="bg1"/>
                </a:solidFill>
              </a:rPr>
              <a:t>2) Do we need elaborate ideas  / structures orientated around Business Culture  / </a:t>
            </a:r>
            <a:r>
              <a:rPr lang="en-GB" dirty="0" err="1">
                <a:solidFill>
                  <a:schemeClr val="bg1"/>
                </a:solidFill>
              </a:rPr>
              <a:t>Mgt</a:t>
            </a:r>
            <a:r>
              <a:rPr lang="en-GB" dirty="0">
                <a:solidFill>
                  <a:schemeClr val="bg1"/>
                </a:solidFill>
              </a:rPr>
              <a:t>?</a:t>
            </a:r>
          </a:p>
          <a:p>
            <a:endParaRPr lang="en-GB" dirty="0">
              <a:solidFill>
                <a:schemeClr val="bg1"/>
              </a:solidFill>
            </a:endParaRPr>
          </a:p>
          <a:p>
            <a:r>
              <a:rPr lang="en-GB" dirty="0">
                <a:solidFill>
                  <a:schemeClr val="bg1"/>
                </a:solidFill>
              </a:rPr>
              <a:t>3) What do you think the future of working will be like? </a:t>
            </a:r>
          </a:p>
          <a:p>
            <a:pPr marL="0" indent="0">
              <a:buNone/>
            </a:pPr>
            <a:endParaRPr lang="en-GB" dirty="0">
              <a:solidFill>
                <a:schemeClr val="bg1"/>
              </a:solidFill>
            </a:endParaRPr>
          </a:p>
          <a:p>
            <a:pPr marL="0" indent="0">
              <a:buNone/>
            </a:pPr>
            <a:r>
              <a:rPr lang="en-GB" dirty="0">
                <a:solidFill>
                  <a:schemeClr val="bg1"/>
                </a:solidFill>
              </a:rPr>
              <a:t>       </a:t>
            </a:r>
            <a:r>
              <a:rPr lang="en-GB" i="1" dirty="0">
                <a:solidFill>
                  <a:schemeClr val="bg1"/>
                </a:solidFill>
              </a:rPr>
              <a:t>Specifically consider this in the context of the current issues surrounding the </a:t>
            </a:r>
          </a:p>
          <a:p>
            <a:pPr marL="0" indent="0">
              <a:buNone/>
            </a:pPr>
            <a:r>
              <a:rPr lang="en-GB" i="1" dirty="0">
                <a:solidFill>
                  <a:schemeClr val="bg1"/>
                </a:solidFill>
              </a:rPr>
              <a:t>       PANDEMIC (Link to Assignment !) </a:t>
            </a:r>
          </a:p>
          <a:p>
            <a:endParaRPr lang="en-GB" i="1" dirty="0"/>
          </a:p>
          <a:p>
            <a:pPr marL="0" indent="0">
              <a:buNone/>
            </a:pPr>
            <a:endParaRPr lang="en-GB" dirty="0"/>
          </a:p>
        </p:txBody>
      </p:sp>
      <p:sp>
        <p:nvSpPr>
          <p:cNvPr id="4" name="Arrow: Down 3">
            <a:extLst>
              <a:ext uri="{FF2B5EF4-FFF2-40B4-BE49-F238E27FC236}">
                <a16:creationId xmlns:a16="http://schemas.microsoft.com/office/drawing/2014/main" id="{04530A80-F122-43D8-895A-6DF4664A89D1}"/>
              </a:ext>
            </a:extLst>
          </p:cNvPr>
          <p:cNvSpPr/>
          <p:nvPr/>
        </p:nvSpPr>
        <p:spPr>
          <a:xfrm>
            <a:off x="7739270" y="4810539"/>
            <a:ext cx="636104" cy="39756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05750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A1B04-A5E6-4DC4-8AE3-C3725422AAFF}"/>
              </a:ext>
            </a:extLst>
          </p:cNvPr>
          <p:cNvSpPr>
            <a:spLocks noGrp="1"/>
          </p:cNvSpPr>
          <p:nvPr>
            <p:ph type="title"/>
          </p:nvPr>
        </p:nvSpPr>
        <p:spPr/>
        <p:txBody>
          <a:bodyPr/>
          <a:lstStyle/>
          <a:p>
            <a:r>
              <a:rPr lang="en-GB" dirty="0"/>
              <a:t>OVERVIEW OF THE SESSION: </a:t>
            </a:r>
          </a:p>
        </p:txBody>
      </p:sp>
      <p:sp>
        <p:nvSpPr>
          <p:cNvPr id="3" name="Content Placeholder 2">
            <a:extLst>
              <a:ext uri="{FF2B5EF4-FFF2-40B4-BE49-F238E27FC236}">
                <a16:creationId xmlns:a16="http://schemas.microsoft.com/office/drawing/2014/main" id="{0D84ED56-D8AA-4491-9ABE-770DBC868EAB}"/>
              </a:ext>
            </a:extLst>
          </p:cNvPr>
          <p:cNvSpPr>
            <a:spLocks noGrp="1"/>
          </p:cNvSpPr>
          <p:nvPr>
            <p:ph idx="1"/>
          </p:nvPr>
        </p:nvSpPr>
        <p:spPr>
          <a:xfrm>
            <a:off x="159026" y="2668177"/>
            <a:ext cx="11714921" cy="3599316"/>
          </a:xfrm>
        </p:spPr>
        <p:txBody>
          <a:bodyPr/>
          <a:lstStyle/>
          <a:p>
            <a:r>
              <a:rPr lang="en-GB" dirty="0"/>
              <a:t>1) Reviewed Previous week’s notes on Business Culture - Theorists.</a:t>
            </a:r>
          </a:p>
          <a:p>
            <a:endParaRPr lang="en-GB" dirty="0"/>
          </a:p>
          <a:p>
            <a:r>
              <a:rPr lang="en-GB" dirty="0"/>
              <a:t>2) Reviewed Further </a:t>
            </a:r>
            <a:r>
              <a:rPr lang="en-GB" dirty="0" err="1"/>
              <a:t>Mgt</a:t>
            </a:r>
            <a:r>
              <a:rPr lang="en-GB" dirty="0"/>
              <a:t> Approaches.</a:t>
            </a:r>
          </a:p>
          <a:p>
            <a:endParaRPr lang="en-GB" dirty="0"/>
          </a:p>
          <a:p>
            <a:r>
              <a:rPr lang="en-GB" dirty="0"/>
              <a:t>3)  Discussed “Stakeholders” within Organisations and their influences (STAFFING)</a:t>
            </a:r>
          </a:p>
          <a:p>
            <a:endParaRPr lang="en-GB" dirty="0"/>
          </a:p>
          <a:p>
            <a:r>
              <a:rPr lang="en-GB" dirty="0"/>
              <a:t>4) Considered topics in the context of Assignment 1.</a:t>
            </a:r>
          </a:p>
          <a:p>
            <a:endParaRPr lang="en-GB" dirty="0"/>
          </a:p>
        </p:txBody>
      </p:sp>
    </p:spTree>
    <p:extLst>
      <p:ext uri="{BB962C8B-B14F-4D97-AF65-F5344CB8AC3E}">
        <p14:creationId xmlns:p14="http://schemas.microsoft.com/office/powerpoint/2010/main" val="42631880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DDAAE-E7F1-4174-A78A-35A8A231424D}"/>
              </a:ext>
            </a:extLst>
          </p:cNvPr>
          <p:cNvSpPr>
            <a:spLocks noGrp="1"/>
          </p:cNvSpPr>
          <p:nvPr>
            <p:ph type="title"/>
          </p:nvPr>
        </p:nvSpPr>
        <p:spPr/>
        <p:txBody>
          <a:bodyPr/>
          <a:lstStyle/>
          <a:p>
            <a:r>
              <a:rPr lang="en-GB" dirty="0"/>
              <a:t>NEXT WEEK’s LESSON FOCUS: </a:t>
            </a:r>
          </a:p>
        </p:txBody>
      </p:sp>
      <p:sp>
        <p:nvSpPr>
          <p:cNvPr id="3" name="Content Placeholder 2">
            <a:extLst>
              <a:ext uri="{FF2B5EF4-FFF2-40B4-BE49-F238E27FC236}">
                <a16:creationId xmlns:a16="http://schemas.microsoft.com/office/drawing/2014/main" id="{1D9727BB-508F-49DD-B7C0-1CB9F8B45FC3}"/>
              </a:ext>
            </a:extLst>
          </p:cNvPr>
          <p:cNvSpPr>
            <a:spLocks noGrp="1"/>
          </p:cNvSpPr>
          <p:nvPr>
            <p:ph idx="1"/>
          </p:nvPr>
        </p:nvSpPr>
        <p:spPr>
          <a:xfrm>
            <a:off x="680321" y="2067340"/>
            <a:ext cx="10650288" cy="4479234"/>
          </a:xfrm>
        </p:spPr>
        <p:txBody>
          <a:bodyPr>
            <a:normAutofit fontScale="92500" lnSpcReduction="20000"/>
          </a:bodyPr>
          <a:lstStyle/>
          <a:p>
            <a:pPr algn="ctr"/>
            <a:r>
              <a:rPr lang="en-GB" sz="3200" dirty="0">
                <a:latin typeface="Gill Sans Nova Ultra Bold" panose="020B0604020202020204" pitchFamily="34" charset="0"/>
              </a:rPr>
              <a:t>Working Groups </a:t>
            </a:r>
          </a:p>
          <a:p>
            <a:pPr marL="0" indent="0" algn="ctr">
              <a:buNone/>
            </a:pPr>
            <a:r>
              <a:rPr lang="en-GB" sz="3200" i="1" dirty="0">
                <a:latin typeface="Gill Sans Nova Ultra Bold" panose="020B0604020202020204" pitchFamily="34" charset="0"/>
              </a:rPr>
              <a:t>&amp;</a:t>
            </a:r>
          </a:p>
          <a:p>
            <a:pPr algn="ctr"/>
            <a:r>
              <a:rPr lang="en-GB" sz="3200" i="1" dirty="0">
                <a:latin typeface="Gill Sans Nova Ultra Bold" panose="020B0604020202020204" pitchFamily="34" charset="0"/>
              </a:rPr>
              <a:t>Leadership</a:t>
            </a:r>
          </a:p>
          <a:p>
            <a:pPr algn="ctr"/>
            <a:endParaRPr lang="en-GB" sz="3200" i="1" dirty="0">
              <a:latin typeface="Gill Sans Nova Ultra Bold" panose="020B0604020202020204" pitchFamily="34" charset="0"/>
            </a:endParaRPr>
          </a:p>
          <a:p>
            <a:pPr algn="ctr"/>
            <a:endParaRPr lang="en-GB" sz="3200" i="1" dirty="0">
              <a:latin typeface="Gill Sans Nova Ultra Bold" panose="020B0604020202020204" pitchFamily="34" charset="0"/>
            </a:endParaRPr>
          </a:p>
          <a:p>
            <a:pPr algn="ctr"/>
            <a:endParaRPr lang="en-GB" sz="3200" i="1" dirty="0">
              <a:latin typeface="Gill Sans Nova Ultra Bold" panose="020B0604020202020204" pitchFamily="34" charset="0"/>
            </a:endParaRPr>
          </a:p>
          <a:p>
            <a:pPr algn="ctr"/>
            <a:r>
              <a:rPr lang="en-GB" sz="3200" i="1" dirty="0">
                <a:latin typeface="Gill Sans Nova Ultra Bold" panose="020B0604020202020204" pitchFamily="34" charset="0"/>
              </a:rPr>
              <a:t>Please read around the above topics – Mullins / Internet Resources. </a:t>
            </a:r>
          </a:p>
          <a:p>
            <a:pPr algn="ctr"/>
            <a:endParaRPr lang="en-GB" sz="3200" i="1" dirty="0">
              <a:latin typeface="Gill Sans Nova Ultra Bold" panose="020B0604020202020204" pitchFamily="34" charset="0"/>
            </a:endParaRPr>
          </a:p>
          <a:p>
            <a:pPr algn="ctr"/>
            <a:r>
              <a:rPr lang="en-GB" sz="3200" i="1" dirty="0">
                <a:latin typeface="Gill Sans Nova Ultra Bold" panose="020B0604020202020204" pitchFamily="34" charset="0"/>
              </a:rPr>
              <a:t>ASSIGN 1 : DRAFT WORK REVIEW </a:t>
            </a:r>
          </a:p>
          <a:p>
            <a:pPr algn="ctr"/>
            <a:endParaRPr lang="en-GB" i="1" dirty="0"/>
          </a:p>
        </p:txBody>
      </p:sp>
      <p:sp>
        <p:nvSpPr>
          <p:cNvPr id="4" name="Arrow: Down 3">
            <a:extLst>
              <a:ext uri="{FF2B5EF4-FFF2-40B4-BE49-F238E27FC236}">
                <a16:creationId xmlns:a16="http://schemas.microsoft.com/office/drawing/2014/main" id="{7A01B886-3FC2-4CD9-B70F-CEE7229E035E}"/>
              </a:ext>
            </a:extLst>
          </p:cNvPr>
          <p:cNvSpPr/>
          <p:nvPr/>
        </p:nvSpPr>
        <p:spPr>
          <a:xfrm>
            <a:off x="5592417" y="3599816"/>
            <a:ext cx="1007165" cy="107820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443633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otalTime>18</TotalTime>
  <Words>1851</Words>
  <Application>Microsoft Office PowerPoint</Application>
  <PresentationFormat>Widescreen</PresentationFormat>
  <Paragraphs>335</Paragraphs>
  <Slides>47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Algerian</vt:lpstr>
      <vt:lpstr>Arial</vt:lpstr>
      <vt:lpstr>Gill Sans Nova Ultra Bold</vt:lpstr>
      <vt:lpstr>ReithSans</vt:lpstr>
      <vt:lpstr>Roboto</vt:lpstr>
      <vt:lpstr>Trebuchet MS</vt:lpstr>
      <vt:lpstr>Berlin</vt:lpstr>
      <vt:lpstr>People and Organisations</vt:lpstr>
      <vt:lpstr>Session Objectives: </vt:lpstr>
      <vt:lpstr>PowerPoint Presentation</vt:lpstr>
      <vt:lpstr>PowerPoint Presentation</vt:lpstr>
      <vt:lpstr>Influences on the Development of a BUSINESS CULTURE </vt:lpstr>
      <vt:lpstr> Sector Type &amp; Influences on Business Culture </vt:lpstr>
      <vt:lpstr> Style of Mgt and Leadership &amp; Influences on Business Culture </vt:lpstr>
      <vt:lpstr>PowerPoint Presentation</vt:lpstr>
      <vt:lpstr>LEWIN (1939)</vt:lpstr>
      <vt:lpstr>Structures  / Styles of Mgt</vt:lpstr>
      <vt:lpstr>1) Classical Approach </vt:lpstr>
      <vt:lpstr>Taylorism – CLASSICAL - Scientific Mgt </vt:lpstr>
      <vt:lpstr>Negatives of Taylor’s Approach</vt:lpstr>
      <vt:lpstr>Weber  - Bureaucracy</vt:lpstr>
      <vt:lpstr>Negatives of Weber’s Approach</vt:lpstr>
      <vt:lpstr>2) Human Relations Approach </vt:lpstr>
      <vt:lpstr>Mayo – Human Relations Approach </vt:lpstr>
      <vt:lpstr>Neo Humans Relations.</vt:lpstr>
      <vt:lpstr>Human Relations Theorists:</vt:lpstr>
      <vt:lpstr>Human Relations Theorists:</vt:lpstr>
      <vt:lpstr>Human Relations Theorists:</vt:lpstr>
      <vt:lpstr>Human Relations Theorists:</vt:lpstr>
      <vt:lpstr>3) Systems Approach: </vt:lpstr>
      <vt:lpstr>4) Contingency Approach :</vt:lpstr>
      <vt:lpstr>IMPORTANT  : Organisational Behaviour - MGT</vt:lpstr>
      <vt:lpstr>‘Staffing’ &amp; Influences on Business Culture </vt:lpstr>
      <vt:lpstr>LINKS TO ASSIGNMENT !</vt:lpstr>
      <vt:lpstr>STAKEHOLDERS IN BUSINESS</vt:lpstr>
      <vt:lpstr>Stakeholders in an Organisation. </vt:lpstr>
      <vt:lpstr>Stakeholders in an Organisations </vt:lpstr>
      <vt:lpstr>INTERNAL  / EXTERNAL STAKEHOLDERS</vt:lpstr>
      <vt:lpstr>Importance and Value of Stakeholders:</vt:lpstr>
      <vt:lpstr>Stakeholders </vt:lpstr>
      <vt:lpstr>Stakeholders : STAFF - TEAM and TEAMWORK</vt:lpstr>
      <vt:lpstr>Modern Approaches to Staffing – TEAMWORK .</vt:lpstr>
      <vt:lpstr>CASE STUDIES: Innovation</vt:lpstr>
      <vt:lpstr>Case Study : GOOGLE – UNIQUE CULTURE!!!!</vt:lpstr>
      <vt:lpstr>PowerPoint Presentation</vt:lpstr>
      <vt:lpstr>Google: EXAMPLE OF BEST PRACTICE??? </vt:lpstr>
      <vt:lpstr>CASE STUDY:</vt:lpstr>
      <vt:lpstr>PowerPoint Presentation</vt:lpstr>
      <vt:lpstr>NETFLIX : CASE STUDY </vt:lpstr>
      <vt:lpstr>LINKS TO ASSIGNMENT !</vt:lpstr>
      <vt:lpstr>IMPORTANT POINTS TO NOTE  -  Organisational Culture / MGT  / STAKEHOLDERS </vt:lpstr>
      <vt:lpstr>Assignment Focused  - -  TUTORIAL QUESTIONS TO CONSIDER FOR NEXT LESSON ….</vt:lpstr>
      <vt:lpstr>OVERVIEW OF THE SESSION: </vt:lpstr>
      <vt:lpstr>NEXT WEEK’s LESSON FOCUS: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 and Organisations</dc:title>
  <dc:creator>Kathryn PC</dc:creator>
  <cp:lastModifiedBy>Kathryn PC</cp:lastModifiedBy>
  <cp:revision>4</cp:revision>
  <dcterms:created xsi:type="dcterms:W3CDTF">2020-11-01T14:19:15Z</dcterms:created>
  <dcterms:modified xsi:type="dcterms:W3CDTF">2020-11-02T17:47:18Z</dcterms:modified>
</cp:coreProperties>
</file>