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82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50666DC1-CD27-4874-9484-9D06C59FE4D0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7579F-F417-47C2-AC03-911CCED021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552" y="447675"/>
            <a:ext cx="8397511" cy="2714625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43E600-28DA-4780-9E00-2E12F74FF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552" y="3602037"/>
            <a:ext cx="8397511" cy="2460625"/>
          </a:xfrm>
        </p:spPr>
        <p:txBody>
          <a:bodyPr>
            <a:normAutofit/>
          </a:bodyPr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6F1DC-ADFB-42C9-AB34-FCB38C812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38219-6E45-4D12-B767-46F92D5844D4}" type="datetime1">
              <a:rPr lang="en-US" smtClean="0"/>
              <a:t>3/27/2024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99E6D-BBA8-4A15-94DA-DBE8A4FDE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03C82-8719-4FAC-94BF-2A91335FB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69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9CF16-986E-4D90-AA40-CDB46E233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14DA-A783-43BC-8F15-95408B89D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C48B6-C394-452A-94D9-D4802755D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296A2-D8F0-4E17-BFD0-A6C902250D59}" type="datetime1">
              <a:rPr lang="en-US" smtClean="0"/>
              <a:t>3/27/2024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58A8A-3DD0-41C8-9F48-F4309FA19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06C92-7C02-4D34-B3E5-D549A7A36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854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66F9FA-E6B8-4CFC-B3F1-0C075546EE33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6F270-B2AA-4935-885F-5924B1F63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10862898" cy="272415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22658E-3D87-4D5A-A602-847153CC48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3695701"/>
            <a:ext cx="10862898" cy="239395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AB1D84-A229-45B1-BD42-0DC0CE9F8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08C9C-1ACB-4C84-A002-C7E0E45B937A}" type="datetime1">
              <a:rPr lang="en-US" smtClean="0"/>
              <a:t>3/27/2024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4EEF4-D461-49D7-8F24-8BFE2444B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4055A-7488-4646-9E88-692036EA2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75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F1F74-ED26-4F8B-BF51-3533D8404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60"/>
            <a:ext cx="11264536" cy="168751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1D2D7-7F18-43E0-9B2E-3FCD83CC83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55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CBBB66-EB7D-4F8C-9C78-1D1C888464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16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A684E6-393D-4587-AA45-E6734FB47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AF2A5-B297-4977-9E5B-4D3050E23689}" type="datetime1">
              <a:rPr lang="en-US" smtClean="0"/>
              <a:t>3/27/2024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D8EE0-0333-4ABC-AE18-10DD5071C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52369-A8F0-4709-8372-B420A67DB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64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91592-4621-4D72-BC2D-F2C439F81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59"/>
            <a:ext cx="10870836" cy="16916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823F5-0A90-4666-BE88-2BE0D0A616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436473"/>
            <a:ext cx="5332026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EC6A7C-6260-463D-B3FD-71A07ACD06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552" y="3409051"/>
            <a:ext cx="5332026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F2AF8D-90ED-4512-9423-C91BF73A99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0162" y="2436473"/>
            <a:ext cx="5358285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D838EA-E20D-4CC3-83C2-AFE0DE9F73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0162" y="3409051"/>
            <a:ext cx="5358285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603F8A-08E1-4160-9B7E-E0CA4BF8E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7434-4794-409A-9547-04789BA47588}" type="datetime1">
              <a:rPr lang="en-US" smtClean="0"/>
              <a:t>3/27/2024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8291AB-3C5C-4BE1-9E50-02F489336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596E64-CD6C-4CF7-8624-FA4AE9760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823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562B3-06A0-4F2F-96EC-A062DAE2F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C0095-49F0-4A83-AE8C-9D13E15C2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58635-357A-4E3D-B824-A5CEFDB8449C}" type="datetime1">
              <a:rPr lang="en-US" smtClean="0"/>
              <a:t>3/27/2024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824898-D4EA-497A-8FC8-43E0D0213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821F6-2C08-450C-A18C-702D73842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029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FFE119-5FCA-4D9C-9C07-1B81A0BF3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6FF77-2719-4AD0-8740-0B90FF5D1EFB}" type="datetime1">
              <a:rPr lang="en-US" smtClean="0"/>
              <a:t>3/27/2024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2C5995-6284-4D7F-AB1C-CA8FE63A7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1E4B0D-9C21-48D0-9438-C47370681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303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90AF76DA-8F95-47D9-9EB6-B1EC93437387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1355B14-077B-4BA1-962D-6E97D93FFCCC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230B99F-AC6F-4973-A35E-16C87C38711D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58E41614-9483-47F8-A429-FB0D1C5AA89A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5E91C-3C4F-40A2-BCC6-918D3BEDD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87234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0F113-1C61-4F74-BD5B-727668BBE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0EB228-A180-4DF6-9D5B-2CF86B6B9B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87234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913719-D65D-4BAE-97B7-FAE8F3998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41C83-1089-48B9-8B65-293D4C236D35}" type="datetime1">
              <a:rPr lang="en-US" smtClean="0"/>
              <a:t>3/27/2024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47F5BB-DC3C-45D1-A0D2-05168FECA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344BA3-19DB-4072-9A2C-08C92361A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2799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0A6909D-DC0B-4221-8140-21E981D896AF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3D581C2-F39E-4958-A3F3-BB65AB1C5E66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FD77040-27EF-4D2C-8D34-32337B0C8544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E1A26D20-69F8-4BBC-98C0-BEB470AB8284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7B6BC-4B2A-4001-9634-47473F827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11519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97D074-2CCB-4AB8-A7A0-7847D3C1EF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FB94BD-D906-4213-9F31-1BE17A86F9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11519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1B8431-70CB-4E9F-8A49-CDFF18554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2FE45-CC1E-47DB-8B82-6CF0636FBDB8}" type="datetime1">
              <a:rPr lang="en-US" smtClean="0"/>
              <a:t>3/27/2024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2F293-170E-410E-88BF-187A63C5E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ED93A2-588D-43B5-B6FA-0B7892E6E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9533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68A33-CB96-4CB1-9941-753BD0824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3EB269-70DF-4510-A313-336226558E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EA3CC-B2DC-4E87-826C-B885A7E62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430B8-6059-41E5-A5DC-C07A76F5859A}" type="datetime1">
              <a:rPr lang="en-US" smtClean="0"/>
              <a:t>3/27/2024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F37F52-A7C4-4E21-A12A-02546D477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6031F-5A79-48A7-8EDC-DDD9A9E4B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069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9188483-96C4-4E9C-AA6A-E70005461AEE}"/>
              </a:ext>
            </a:extLst>
          </p:cNvPr>
          <p:cNvSpPr/>
          <p:nvPr/>
        </p:nvSpPr>
        <p:spPr>
          <a:xfrm>
            <a:off x="9144000" y="0"/>
            <a:ext cx="3048000" cy="6854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4FCD54-7F0B-446E-9998-93E7BD7CE7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534222" y="365125"/>
            <a:ext cx="2238678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766238-BBF1-4672-BC09-746C6967E5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552" y="365125"/>
            <a:ext cx="8374062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F32A5-B67B-45C1-B454-12E9FBE0C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D0CB7-D16E-4358-B7F4-EA4A24554592}" type="datetime1">
              <a:rPr lang="en-US" smtClean="0"/>
              <a:t>3/27/2024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91896-9441-4636-89D5-84E5932A1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8110" y="6356350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37DFE-7F48-4EB0-83BC-A93F342D2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80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134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A26A151-13BF-4305-A6DC-9DC7C9877195}"/>
              </a:ext>
            </a:extLst>
          </p:cNvPr>
          <p:cNvSpPr/>
          <p:nvPr/>
        </p:nvSpPr>
        <p:spPr>
          <a:xfrm>
            <a:off x="0" y="0"/>
            <a:ext cx="12192000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EE6AE3-3BCC-4B3B-AC4E-60F910144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10869248" cy="16875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CB514A-E7EA-41A8-ADBA-85CA1DF6D3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576513"/>
            <a:ext cx="10869248" cy="3600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9CB0BD-D6E3-4B3D-BCBB-6FECA5D63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6221" y="635720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C8E16-3C03-4238-9C6F-B34F3D10F77E}" type="datetime1">
              <a:rPr lang="en-US" smtClean="0"/>
              <a:t>3/27/2024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147F7-B466-4892-BE27-876F947515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270162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B4FE0-65CC-4435-A6AF-150E52F35B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4983" y="6356350"/>
            <a:ext cx="12807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1712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90D76C-184F-4A96-8FE8-1114F8EE1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9DE355-E8A7-498B-A6A0-54D03B953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3644" cy="686133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22304A-807E-F757-BCE2-1DB1A8528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552" y="1122363"/>
            <a:ext cx="4910841" cy="2387600"/>
          </a:xfrm>
        </p:spPr>
        <p:txBody>
          <a:bodyPr>
            <a:normAutofit/>
          </a:bodyPr>
          <a:lstStyle/>
          <a:p>
            <a:r>
              <a:rPr lang="en-GB" b="0" i="0">
                <a:effectLst/>
                <a:latin typeface="Söhne"/>
              </a:rPr>
              <a:t>Christianity in Britain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16F7A3-6762-1B2B-506C-8C36833E9B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552" y="3602038"/>
            <a:ext cx="4910841" cy="1655762"/>
          </a:xfrm>
        </p:spPr>
        <p:txBody>
          <a:bodyPr>
            <a:normAutofit/>
          </a:bodyPr>
          <a:lstStyle/>
          <a:p>
            <a:r>
              <a:rPr lang="en-GB" sz="2200" b="0" i="0" dirty="0">
                <a:solidFill>
                  <a:schemeClr val="bg1"/>
                </a:solidFill>
                <a:effectLst/>
                <a:latin typeface="Söhne"/>
              </a:rPr>
              <a:t>The Influence of the Church of England</a:t>
            </a:r>
          </a:p>
          <a:p>
            <a:endParaRPr lang="en-GB" sz="2200" dirty="0">
              <a:solidFill>
                <a:schemeClr val="bg1"/>
              </a:solidFill>
              <a:latin typeface="Söhne"/>
            </a:endParaRPr>
          </a:p>
          <a:p>
            <a:r>
              <a:rPr lang="en-GB" sz="2200" b="0" i="0" dirty="0" err="1">
                <a:solidFill>
                  <a:schemeClr val="bg1"/>
                </a:solidFill>
                <a:effectLst/>
                <a:latin typeface="Söhne"/>
              </a:rPr>
              <a:t>Lenuta</a:t>
            </a:r>
            <a:r>
              <a:rPr lang="en-GB" sz="2200" b="0" i="0" dirty="0">
                <a:solidFill>
                  <a:schemeClr val="bg1"/>
                </a:solidFill>
                <a:effectLst/>
                <a:latin typeface="Söhne"/>
              </a:rPr>
              <a:t>  Raducanu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BF7BC0-B70C-6E77-4FCB-F4A5C3C660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439" r="25019" b="1"/>
          <a:stretch/>
        </p:blipFill>
        <p:spPr>
          <a:xfrm>
            <a:off x="6083645" y="10"/>
            <a:ext cx="610835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84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06B261F-632C-43DC-8DC7-7723B3682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E524C7F-EE50-42C5-9434-7C78CE044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3644" cy="686133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4221DA-955E-7499-4C43-DD25E3A53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5022630" cy="243003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i="0">
                <a:effectLst/>
                <a:latin typeface="Söhne"/>
              </a:rPr>
              <a:t>Introduction to Christianity in Britain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9357C-3527-441D-4409-75953558E2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52" y="3054927"/>
            <a:ext cx="5022630" cy="312203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0" i="0">
                <a:solidFill>
                  <a:schemeClr val="bg1"/>
                </a:solidFill>
                <a:effectLst/>
                <a:latin typeface="Söhne"/>
              </a:rPr>
              <a:t>Christianity has been a defining force in Britain's history and culture for centuries.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>
                <a:solidFill>
                  <a:schemeClr val="bg1"/>
                </a:solidFill>
                <a:effectLst/>
                <a:latin typeface="Söhne"/>
              </a:rPr>
              <a:t>The Church of England, also known as the Anglican Church, holds a prominent position within British Christianity.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  <p:pic>
        <p:nvPicPr>
          <p:cNvPr id="5" name="Picture 4" descr="Vintage buildings">
            <a:extLst>
              <a:ext uri="{FF2B5EF4-FFF2-40B4-BE49-F238E27FC236}">
                <a16:creationId xmlns:a16="http://schemas.microsoft.com/office/drawing/2014/main" id="{F9409AF3-3CF3-E5CC-B13F-1B51E81728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62" r="26499" b="2"/>
          <a:stretch/>
        </p:blipFill>
        <p:spPr>
          <a:xfrm>
            <a:off x="6083644" y="10"/>
            <a:ext cx="610835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5793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06B261F-632C-43DC-8DC7-7723B3682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E524C7F-EE50-42C5-9434-7C78CE044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3644" cy="686133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E4EB35-A1E9-798D-FF5A-A9102EF83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5022630" cy="2430030"/>
          </a:xfrm>
        </p:spPr>
        <p:txBody>
          <a:bodyPr>
            <a:normAutofit/>
          </a:bodyPr>
          <a:lstStyle/>
          <a:p>
            <a:r>
              <a:rPr lang="en-GB" b="1" i="0">
                <a:effectLst/>
                <a:latin typeface="Söhne"/>
              </a:rPr>
              <a:t>Early Christian Presence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7E137-737B-BBB7-5842-11EB87C3D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52" y="3054927"/>
            <a:ext cx="5022630" cy="312203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0" i="0">
                <a:solidFill>
                  <a:schemeClr val="bg1"/>
                </a:solidFill>
                <a:effectLst/>
                <a:latin typeface="Söhne"/>
              </a:rPr>
              <a:t>Christianity arrived in Britain during the Roman occupation in the 1st century AD.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>
                <a:solidFill>
                  <a:schemeClr val="bg1"/>
                </a:solidFill>
                <a:effectLst/>
                <a:latin typeface="Söhne"/>
              </a:rPr>
              <a:t>The Church gradually established itself, influencing societal norms and cultural practices.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  <p:pic>
        <p:nvPicPr>
          <p:cNvPr id="5" name="Picture 4" descr="Stonehenge">
            <a:extLst>
              <a:ext uri="{FF2B5EF4-FFF2-40B4-BE49-F238E27FC236}">
                <a16:creationId xmlns:a16="http://schemas.microsoft.com/office/drawing/2014/main" id="{53D7619A-D573-64E7-D2D6-6606AEE540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932" r="18613" b="-1"/>
          <a:stretch/>
        </p:blipFill>
        <p:spPr>
          <a:xfrm>
            <a:off x="6083644" y="10"/>
            <a:ext cx="610835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2974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DDAA74B-8E81-4F15-BC0F-4050965FF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4CD4C6-F07B-411C-876A-727559731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083644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1FF8B9-2B4A-A20F-04A1-D32269465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5022630" cy="243003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i="0">
                <a:effectLst/>
                <a:latin typeface="Söhne"/>
              </a:rPr>
              <a:t>Establishment of the Church of England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A62E8-BB21-39FD-F1B5-B96C19091E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52" y="3870613"/>
            <a:ext cx="5022630" cy="230634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900" b="0" i="0">
                <a:effectLst/>
                <a:latin typeface="Söhne"/>
              </a:rPr>
              <a:t>The Church of England formally originated during the English Reformation in the 16th century.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b="0" i="0">
                <a:effectLst/>
                <a:latin typeface="Söhne"/>
              </a:rPr>
              <a:t>King Henry VIII's break from the Roman Catholic Church led to the formation of the Church of England, with the monarch as its head.</a:t>
            </a:r>
          </a:p>
          <a:p>
            <a:endParaRPr lang="en-GB" sz="1900"/>
          </a:p>
        </p:txBody>
      </p:sp>
      <p:pic>
        <p:nvPicPr>
          <p:cNvPr id="5" name="Picture 4" descr="Wallace Monument in Stirling Scotland">
            <a:extLst>
              <a:ext uri="{FF2B5EF4-FFF2-40B4-BE49-F238E27FC236}">
                <a16:creationId xmlns:a16="http://schemas.microsoft.com/office/drawing/2014/main" id="{1C3661C7-7B8B-209E-CD5D-F7863D7915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322" r="15224" b="-1"/>
          <a:stretch/>
        </p:blipFill>
        <p:spPr>
          <a:xfrm>
            <a:off x="6083644" y="10"/>
            <a:ext cx="610835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4202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06B261F-632C-43DC-8DC7-7723B3682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E524C7F-EE50-42C5-9434-7C78CE044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3644" cy="686133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336526-F579-FA38-E2EC-3EE66294A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5022630" cy="2430030"/>
          </a:xfrm>
        </p:spPr>
        <p:txBody>
          <a:bodyPr>
            <a:normAutofit/>
          </a:bodyPr>
          <a:lstStyle/>
          <a:p>
            <a:r>
              <a:rPr lang="en-GB" sz="5000" b="1" i="0">
                <a:effectLst/>
                <a:latin typeface="Söhne"/>
              </a:rPr>
              <a:t>Role and Structure of the Church of England</a:t>
            </a:r>
            <a:endParaRPr lang="en-GB" sz="5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967EC-8E9A-53A9-6D90-942A489B1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52" y="3054927"/>
            <a:ext cx="5022630" cy="312203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0" i="0">
                <a:solidFill>
                  <a:schemeClr val="bg1"/>
                </a:solidFill>
                <a:effectLst/>
                <a:latin typeface="Söhne"/>
              </a:rPr>
              <a:t>The Church of England is a hierarchical institution with the Archbishop of Canterbury as its spiritual leader.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>
                <a:solidFill>
                  <a:schemeClr val="bg1"/>
                </a:solidFill>
                <a:effectLst/>
                <a:latin typeface="Söhne"/>
              </a:rPr>
              <a:t>It is organized into dioceses, led by bishops, and operates a system of parishes across the country.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  <p:pic>
        <p:nvPicPr>
          <p:cNvPr id="5" name="Picture 4" descr="Wooden library">
            <a:extLst>
              <a:ext uri="{FF2B5EF4-FFF2-40B4-BE49-F238E27FC236}">
                <a16:creationId xmlns:a16="http://schemas.microsoft.com/office/drawing/2014/main" id="{E9BA33C2-AD5F-5809-300B-FD9D771BF9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262" r="11283" b="-1"/>
          <a:stretch/>
        </p:blipFill>
        <p:spPr>
          <a:xfrm>
            <a:off x="6083644" y="10"/>
            <a:ext cx="610835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560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DDAA74B-8E81-4F15-BC0F-4050965FF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4CD4C6-F07B-411C-876A-727559731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083644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6BD65D-1F48-D403-49DE-B353FA742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5022630" cy="2430030"/>
          </a:xfrm>
        </p:spPr>
        <p:txBody>
          <a:bodyPr>
            <a:normAutofit/>
          </a:bodyPr>
          <a:lstStyle/>
          <a:p>
            <a:r>
              <a:rPr lang="en-GB" b="1" i="0">
                <a:effectLst/>
                <a:latin typeface="Söhne"/>
              </a:rPr>
              <a:t>Influence and Evolution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CC36B-443C-9619-17AA-7AD2150BE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52" y="3870613"/>
            <a:ext cx="5022630" cy="230634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900" b="0" i="0">
                <a:effectLst/>
                <a:latin typeface="Söhne"/>
              </a:rPr>
              <a:t>The Church of England has played a significant role in shaping British society, education, and politics.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b="0" i="0">
                <a:effectLst/>
                <a:latin typeface="Söhne"/>
              </a:rPr>
              <a:t>Over time, it has adapted to changing social attitudes and theological perspectives, reflecting a broad spectrum of beliefs within Anglicanism.</a:t>
            </a:r>
          </a:p>
          <a:p>
            <a:endParaRPr lang="en-GB" sz="1900"/>
          </a:p>
        </p:txBody>
      </p:sp>
      <p:pic>
        <p:nvPicPr>
          <p:cNvPr id="15" name="Picture 14" descr="Checkmate in a chess game">
            <a:extLst>
              <a:ext uri="{FF2B5EF4-FFF2-40B4-BE49-F238E27FC236}">
                <a16:creationId xmlns:a16="http://schemas.microsoft.com/office/drawing/2014/main" id="{FA25A9FE-DC0E-D250-5FB7-36AF4FF241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009" r="17522" b="2"/>
          <a:stretch/>
        </p:blipFill>
        <p:spPr>
          <a:xfrm>
            <a:off x="6083644" y="10"/>
            <a:ext cx="610835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8747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DDAA74B-8E81-4F15-BC0F-4050965FF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4CD4C6-F07B-411C-876A-727559731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083644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2245B4-F586-BEAC-990F-4927A0A04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5022630" cy="2430030"/>
          </a:xfrm>
        </p:spPr>
        <p:txBody>
          <a:bodyPr>
            <a:normAutofit/>
          </a:bodyPr>
          <a:lstStyle/>
          <a:p>
            <a:r>
              <a:rPr lang="en-GB" b="1" i="0">
                <a:effectLst/>
                <a:latin typeface="Söhne"/>
              </a:rPr>
              <a:t>Challenges and Renewal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4F05E-5813-8B98-0765-1A750F25BB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52" y="3870613"/>
            <a:ext cx="5022630" cy="230634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900" b="0" i="0">
                <a:effectLst/>
                <a:latin typeface="Söhne"/>
              </a:rPr>
              <a:t>The Church of England faces challenges such as declining attendance and debates over issues like gender equality and LGBTQ+ inclusion.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b="0" i="0">
                <a:effectLst/>
                <a:latin typeface="Söhne"/>
              </a:rPr>
              <a:t>Efforts for renewal include initiatives to engage younger generations and promote social justice causes.</a:t>
            </a:r>
          </a:p>
          <a:p>
            <a:endParaRPr lang="en-GB" sz="1900"/>
          </a:p>
        </p:txBody>
      </p:sp>
      <p:pic>
        <p:nvPicPr>
          <p:cNvPr id="5" name="Picture 4" descr="Rear-view of rows of people watching a film in a theater">
            <a:extLst>
              <a:ext uri="{FF2B5EF4-FFF2-40B4-BE49-F238E27FC236}">
                <a16:creationId xmlns:a16="http://schemas.microsoft.com/office/drawing/2014/main" id="{32B9DB93-379E-5D2F-6DEC-06F3C9A210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720" r="22825" b="-1"/>
          <a:stretch/>
        </p:blipFill>
        <p:spPr>
          <a:xfrm>
            <a:off x="6083644" y="10"/>
            <a:ext cx="610835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3554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7D73E63-A884-4994-BA80-B7AC098B8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FC33220-06A6-4A1F-B678-AE0080B083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26082"/>
            <a:ext cx="6096000" cy="343191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F7F569-8387-06DB-5A38-6165F57D2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3" y="3870614"/>
            <a:ext cx="5113608" cy="2306349"/>
          </a:xfrm>
        </p:spPr>
        <p:txBody>
          <a:bodyPr>
            <a:normAutofit/>
          </a:bodyPr>
          <a:lstStyle/>
          <a:p>
            <a:r>
              <a:rPr lang="en-GB" b="1" i="0">
                <a:effectLst/>
                <a:latin typeface="Söhne"/>
              </a:rPr>
              <a:t>Conclusion</a:t>
            </a:r>
            <a:endParaRPr lang="en-GB" dirty="0"/>
          </a:p>
        </p:txBody>
      </p:sp>
      <p:pic>
        <p:nvPicPr>
          <p:cNvPr id="5" name="Picture 4" descr="Wallace Monument in Stirling Scotland">
            <a:extLst>
              <a:ext uri="{FF2B5EF4-FFF2-40B4-BE49-F238E27FC236}">
                <a16:creationId xmlns:a16="http://schemas.microsoft.com/office/drawing/2014/main" id="{EC52167C-3EBB-D5A3-CFF5-F74E1739F2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802"/>
          <a:stretch/>
        </p:blipFill>
        <p:spPr>
          <a:xfrm>
            <a:off x="-1" y="10"/>
            <a:ext cx="6095999" cy="342607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09C81-F47E-C24C-ABAF-7DF97A4A33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6840" y="498764"/>
            <a:ext cx="5578939" cy="5678199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0" i="0">
                <a:effectLst/>
                <a:latin typeface="Söhne"/>
              </a:rPr>
              <a:t>The Church of England remains a central pillar of British Christianity, contributing to the nation's spiritual, cultural, and social fabric.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>
                <a:effectLst/>
                <a:latin typeface="Söhne"/>
              </a:rPr>
              <a:t>Its continued presence underscores the enduring influence of Christianity in Britain.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4855572"/>
      </p:ext>
    </p:extLst>
  </p:cSld>
  <p:clrMapOvr>
    <a:masterClrMapping/>
  </p:clrMapOvr>
</p:sld>
</file>

<file path=ppt/theme/theme1.xml><?xml version="1.0" encoding="utf-8"?>
<a:theme xmlns:a="http://schemas.openxmlformats.org/drawingml/2006/main" name="MatrixVTI">
  <a:themeElements>
    <a:clrScheme name="AnalogousFromRegularSeedRightStep">
      <a:dk1>
        <a:srgbClr val="000000"/>
      </a:dk1>
      <a:lt1>
        <a:srgbClr val="FFFFFF"/>
      </a:lt1>
      <a:dk2>
        <a:srgbClr val="41242A"/>
      </a:dk2>
      <a:lt2>
        <a:srgbClr val="E2E8E2"/>
      </a:lt2>
      <a:accent1>
        <a:srgbClr val="E229E7"/>
      </a:accent1>
      <a:accent2>
        <a:srgbClr val="D5178B"/>
      </a:accent2>
      <a:accent3>
        <a:srgbClr val="E7294E"/>
      </a:accent3>
      <a:accent4>
        <a:srgbClr val="D54217"/>
      </a:accent4>
      <a:accent5>
        <a:srgbClr val="D59626"/>
      </a:accent5>
      <a:accent6>
        <a:srgbClr val="A2AA13"/>
      </a:accent6>
      <a:hlink>
        <a:srgbClr val="349632"/>
      </a:hlink>
      <a:folHlink>
        <a:srgbClr val="7F7F7F"/>
      </a:folHlink>
    </a:clrScheme>
    <a:fontScheme name="Custom 4">
      <a:majorFont>
        <a:latin typeface="Bahnschrif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trixVTI" id="{A2576CCC-A559-4FD4-A542-772649F65A84}" vid="{5CBC41A9-80A0-44C6-90CD-6D863034352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296</Words>
  <Application>Microsoft Office PowerPoint</Application>
  <PresentationFormat>Widescreen</PresentationFormat>
  <Paragraphs>25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Avenir Next LT Pro</vt:lpstr>
      <vt:lpstr>Bahnschrift</vt:lpstr>
      <vt:lpstr>Söhne</vt:lpstr>
      <vt:lpstr>MatrixVTI</vt:lpstr>
      <vt:lpstr>Christianity in Britain</vt:lpstr>
      <vt:lpstr>Introduction to Christianity in Britain</vt:lpstr>
      <vt:lpstr>Early Christian Presence</vt:lpstr>
      <vt:lpstr>Establishment of the Church of England</vt:lpstr>
      <vt:lpstr>Role and Structure of the Church of England</vt:lpstr>
      <vt:lpstr>Influence and Evolution</vt:lpstr>
      <vt:lpstr>Challenges and Renewal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ANDREI ROMAN</dc:creator>
  <cp:lastModifiedBy>ANDREI ROMAN</cp:lastModifiedBy>
  <cp:revision>2</cp:revision>
  <dcterms:created xsi:type="dcterms:W3CDTF">2024-03-27T13:42:54Z</dcterms:created>
  <dcterms:modified xsi:type="dcterms:W3CDTF">2024-03-27T14:03:38Z</dcterms:modified>
</cp:coreProperties>
</file>