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7"/>
  </p:notesMasterIdLst>
  <p:sldIdLst>
    <p:sldId id="285" r:id="rId5"/>
    <p:sldId id="260" r:id="rId6"/>
    <p:sldId id="298" r:id="rId7"/>
    <p:sldId id="309" r:id="rId8"/>
    <p:sldId id="301" r:id="rId9"/>
    <p:sldId id="300" r:id="rId10"/>
    <p:sldId id="310" r:id="rId11"/>
    <p:sldId id="306" r:id="rId12"/>
    <p:sldId id="311" r:id="rId13"/>
    <p:sldId id="308" r:id="rId14"/>
    <p:sldId id="267" r:id="rId15"/>
    <p:sldId id="30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98"/>
            <p14:sldId id="309"/>
            <p14:sldId id="301"/>
            <p14:sldId id="300"/>
            <p14:sldId id="310"/>
            <p14:sldId id="306"/>
            <p14:sldId id="311"/>
            <p14:sldId id="308"/>
            <p14:sldId id="267"/>
            <p14:sldId id="30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BE9A0-4920-43E0-A840-07514BF5F5C8}" v="19" dt="2023-10-21T08:30:20.785"/>
    <p1510:client id="{A7ECF8BB-B981-E32E-892B-2F85CCC7035C}" v="3" dt="2023-10-18T12:58:27.13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033" autoAdjust="0"/>
  </p:normalViewPr>
  <p:slideViewPr>
    <p:cSldViewPr snapToGrid="0">
      <p:cViewPr varScale="1">
        <p:scale>
          <a:sx n="82" d="100"/>
          <a:sy n="82" d="100"/>
        </p:scale>
        <p:origin x="6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1%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EMPLOYEES</a:t>
            </a:r>
            <a:r>
              <a:rPr lang="en-GB" baseline="0" dirty="0"/>
              <a:t> WHOSE MANAGERS FOCUS ON THEIR STRENGHTS ARE MORE ENGAGED </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A827-47B8-A3F6-ABC737CECB25}"/>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A827-47B8-A3F6-ABC737CECB25}"/>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A827-47B8-A3F6-ABC737CECB25}"/>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A827-47B8-A3F6-ABC737CECB25}"/>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09-A827-47B8-A3F6-ABC737CECB25}"/>
              </c:ext>
            </c:extLst>
          </c:dPt>
          <c:cat>
            <c:strRef>
              <c:f>Sheet1!$B$10:$F$10</c:f>
              <c:strCache>
                <c:ptCount val="5"/>
                <c:pt idx="0">
                  <c:v>STRONGLY DISAGREE</c:v>
                </c:pt>
                <c:pt idx="2">
                  <c:v>NEUTRAL</c:v>
                </c:pt>
                <c:pt idx="4">
                  <c:v>STRONGLY AGREE</c:v>
                </c:pt>
              </c:strCache>
            </c:strRef>
          </c:cat>
          <c:val>
            <c:numRef>
              <c:f>Sheet1!$B$11:$F$11</c:f>
              <c:numCache>
                <c:formatCode>General</c:formatCode>
                <c:ptCount val="5"/>
                <c:pt idx="0" formatCode="0%">
                  <c:v>0.22</c:v>
                </c:pt>
                <c:pt idx="2" formatCode="0%">
                  <c:v>0.03</c:v>
                </c:pt>
                <c:pt idx="4" formatCode="0%">
                  <c:v>0.75</c:v>
                </c:pt>
              </c:numCache>
            </c:numRef>
          </c:val>
          <c:extLst>
            <c:ext xmlns:c16="http://schemas.microsoft.com/office/drawing/2014/chart" uri="{C3380CC4-5D6E-409C-BE32-E72D297353CC}">
              <c16:uniqueId val="{0000000A-A827-47B8-A3F6-ABC737CECB25}"/>
            </c:ext>
          </c:extLst>
        </c:ser>
        <c:ser>
          <c:idx val="1"/>
          <c:order val="1"/>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C-A827-47B8-A3F6-ABC737CECB25}"/>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E-A827-47B8-A3F6-ABC737CECB25}"/>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10-A827-47B8-A3F6-ABC737CECB25}"/>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12-A827-47B8-A3F6-ABC737CECB25}"/>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14-A827-47B8-A3F6-ABC737CECB25}"/>
              </c:ext>
            </c:extLst>
          </c:dPt>
          <c:cat>
            <c:strRef>
              <c:f>Sheet1!$B$10:$F$10</c:f>
              <c:strCache>
                <c:ptCount val="5"/>
                <c:pt idx="0">
                  <c:v>STRONGLY DISAGREE</c:v>
                </c:pt>
                <c:pt idx="2">
                  <c:v>NEUTRAL</c:v>
                </c:pt>
                <c:pt idx="4">
                  <c:v>STRONGLY AGREE</c:v>
                </c:pt>
              </c:strCache>
            </c:strRef>
          </c:cat>
          <c:val>
            <c:numRef>
              <c:f>Sheet1!$B$12:$F$12</c:f>
              <c:numCache>
                <c:formatCode>General</c:formatCode>
                <c:ptCount val="5"/>
              </c:numCache>
            </c:numRef>
          </c:val>
          <c:extLst>
            <c:ext xmlns:c16="http://schemas.microsoft.com/office/drawing/2014/chart" uri="{C3380CC4-5D6E-409C-BE32-E72D297353CC}">
              <c16:uniqueId val="{00000015-A827-47B8-A3F6-ABC737CECB25}"/>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21/10/2023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10/21/2023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53605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2713019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10/21/2023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52736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958827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78284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10/21/2023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9522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10/21/2023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16889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273550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10/21/2023</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9204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603083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8871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611635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9154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837159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2552804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10/21/2023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983307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C743F4-8769-40B4-85DF-6CB8DE9F66AA}" type="datetimeFigureOut">
              <a:rPr lang="en-US" smtClean="0"/>
              <a:pPr/>
              <a:t>10/21/2023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749481124"/>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a:bodyPr>
          <a:lstStyle/>
          <a:p>
            <a:pPr marL="0" indent="0">
              <a:buNone/>
            </a:pPr>
            <a:r>
              <a:rPr lang="en-US" dirty="0"/>
              <a:t>                                        Student name and number : </a:t>
            </a:r>
          </a:p>
          <a:p>
            <a:pPr marL="0" indent="0">
              <a:buNone/>
            </a:pPr>
            <a:r>
              <a:rPr lang="en-US" dirty="0"/>
              <a:t>                                          Vali Daniela Pantazi-2212835</a:t>
            </a:r>
          </a:p>
          <a:p>
            <a:pPr marL="0" indent="0">
              <a:buNone/>
            </a:pPr>
            <a:r>
              <a:rPr lang="en-US" dirty="0"/>
              <a:t>                                                                </a:t>
            </a:r>
          </a:p>
          <a:p>
            <a:pPr marL="0" indent="0" algn="ctr">
              <a:buNone/>
            </a:pPr>
            <a:endParaRPr lang="en-US" dirty="0"/>
          </a:p>
          <a:p>
            <a:pPr marL="0" indent="0" algn="ctr">
              <a:buNone/>
            </a:pPr>
            <a:endParaRPr lang="en-US" dirty="0"/>
          </a:p>
          <a:p>
            <a:pPr marL="0" indent="0">
              <a:buNone/>
            </a:pPr>
            <a:r>
              <a:rPr lang="en-US" dirty="0"/>
              <a:t>                   Lecturer Name: Dennis </a:t>
            </a:r>
            <a:r>
              <a:rPr lang="en-US" dirty="0" err="1"/>
              <a:t>Pepple</a:t>
            </a:r>
            <a:endParaRPr lang="en-US" dirty="0"/>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4609" y="-8740"/>
            <a:ext cx="2237391" cy="1140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2723103" y="292928"/>
            <a:ext cx="4896897" cy="1477328"/>
          </a:xfrm>
          <a:prstGeom prst="rect">
            <a:avLst/>
          </a:prstGeom>
          <a:noFill/>
        </p:spPr>
        <p:txBody>
          <a:bodyPr wrap="square" rtlCol="0">
            <a:spAutoFit/>
          </a:bodyPr>
          <a:lstStyle/>
          <a:p>
            <a:pPr algn="ctr"/>
            <a:r>
              <a:rPr lang="en-GB" sz="3000" dirty="0">
                <a:latin typeface="+mj-lt"/>
              </a:rPr>
              <a:t>MANAGING PEOPLE</a:t>
            </a:r>
          </a:p>
          <a:p>
            <a:pPr algn="ctr"/>
            <a:r>
              <a:rPr lang="en-GB" sz="3000" dirty="0">
                <a:latin typeface="+mj-lt"/>
              </a:rPr>
              <a:t>LCBB 5004</a:t>
            </a:r>
          </a:p>
          <a:p>
            <a:pPr algn="ctr"/>
            <a:endParaRPr lang="en-GB" sz="3000" dirty="0">
              <a:latin typeface="+mj-lt"/>
            </a:endParaRP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188FD43-563A-FFEF-920F-5F0AE45E6451}"/>
              </a:ext>
            </a:extLst>
          </p:cNvPr>
          <p:cNvSpPr>
            <a:spLocks noGrp="1"/>
          </p:cNvSpPr>
          <p:nvPr>
            <p:ph type="ctrTitle"/>
          </p:nvPr>
        </p:nvSpPr>
        <p:spPr>
          <a:xfrm>
            <a:off x="1524000" y="835742"/>
            <a:ext cx="9144000" cy="3067664"/>
          </a:xfrm>
        </p:spPr>
        <p:txBody>
          <a:bodyPr>
            <a:normAutofit/>
          </a:bodyPr>
          <a:lstStyle/>
          <a:p>
            <a:pPr algn="l"/>
            <a:r>
              <a:rPr lang="en-GB" sz="1600" dirty="0">
                <a:latin typeface="Arial" panose="020B0604020202020204" pitchFamily="34" charset="0"/>
                <a:cs typeface="Arial" panose="020B0604020202020204" pitchFamily="34" charset="0"/>
              </a:rPr>
              <a:t>According to the University of Minnesota ( 2016), Human resources management can be defined as a </a:t>
            </a:r>
            <a:r>
              <a:rPr lang="en-GB" sz="1600" b="0" i="0" dirty="0">
                <a:solidFill>
                  <a:srgbClr val="000000"/>
                </a:solidFill>
                <a:effectLst/>
                <a:latin typeface="Arial" panose="020B0604020202020204" pitchFamily="34" charset="0"/>
                <a:cs typeface="Arial" panose="020B0604020202020204" pitchFamily="34" charset="0"/>
              </a:rPr>
              <a:t>process of employing people and training them, </a:t>
            </a:r>
            <a:r>
              <a:rPr lang="en-GB" sz="1600" dirty="0">
                <a:solidFill>
                  <a:srgbClr val="000000"/>
                </a:solidFill>
                <a:latin typeface="Arial" panose="020B0604020202020204" pitchFamily="34" charset="0"/>
                <a:cs typeface="Arial" panose="020B0604020202020204" pitchFamily="34" charset="0"/>
              </a:rPr>
              <a:t>offering </a:t>
            </a:r>
            <a:r>
              <a:rPr lang="en-GB" sz="1600" b="0" i="0" dirty="0">
                <a:solidFill>
                  <a:srgbClr val="000000"/>
                </a:solidFill>
                <a:effectLst/>
                <a:latin typeface="Arial" panose="020B0604020202020204" pitchFamily="34" charset="0"/>
                <a:cs typeface="Arial" panose="020B0604020202020204" pitchFamily="34" charset="0"/>
              </a:rPr>
              <a:t>compensation and developing policies and strategies related to retaining them.</a:t>
            </a: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r>
              <a:rPr lang="en-GB" sz="1600" b="0" i="0" dirty="0">
                <a:solidFill>
                  <a:srgbClr val="000000"/>
                </a:solidFill>
                <a:effectLst/>
                <a:latin typeface="Arial" panose="020B0604020202020204" pitchFamily="34" charset="0"/>
                <a:cs typeface="Arial" panose="020B0604020202020204" pitchFamily="34" charset="0"/>
              </a:rPr>
              <a:t>If in the past HRM  was defined by processing payroll</a:t>
            </a:r>
            <a:r>
              <a:rPr lang="en-GB" sz="1600" dirty="0">
                <a:solidFill>
                  <a:srgbClr val="000000"/>
                </a:solidFill>
                <a:latin typeface="Arial" panose="020B0604020202020204" pitchFamily="34" charset="0"/>
                <a:cs typeface="Arial" panose="020B0604020202020204" pitchFamily="34" charset="0"/>
              </a:rPr>
              <a:t> or </a:t>
            </a:r>
            <a:r>
              <a:rPr lang="en-GB" sz="1600" b="0" i="0" dirty="0">
                <a:solidFill>
                  <a:srgbClr val="000000"/>
                </a:solidFill>
                <a:effectLst/>
                <a:latin typeface="Arial" panose="020B0604020202020204" pitchFamily="34" charset="0"/>
                <a:cs typeface="Arial" panose="020B0604020202020204" pitchFamily="34" charset="0"/>
              </a:rPr>
              <a:t>sending birthday gifts to employees, at times arranging company outings </a:t>
            </a:r>
            <a:r>
              <a:rPr lang="en-GB" sz="1600" dirty="0">
                <a:solidFill>
                  <a:srgbClr val="000000"/>
                </a:solidFill>
                <a:latin typeface="Arial" panose="020B0604020202020204" pitchFamily="34" charset="0"/>
                <a:cs typeface="Arial" panose="020B0604020202020204" pitchFamily="34" charset="0"/>
              </a:rPr>
              <a:t>or </a:t>
            </a:r>
            <a:r>
              <a:rPr lang="en-GB" sz="1600" b="0" i="0" dirty="0">
                <a:solidFill>
                  <a:srgbClr val="000000"/>
                </a:solidFill>
                <a:effectLst/>
                <a:latin typeface="Arial" panose="020B0604020202020204" pitchFamily="34" charset="0"/>
                <a:cs typeface="Arial" panose="020B0604020202020204" pitchFamily="34" charset="0"/>
              </a:rPr>
              <a:t>making sure forms were filled out correctly, at present HRM has more a strategic role, rather than an administrative one, which is vital to the success of an organization.</a:t>
            </a:r>
            <a:br>
              <a:rPr lang="en-GB" sz="1600" b="0" i="0" dirty="0">
                <a:solidFill>
                  <a:srgbClr val="000000"/>
                </a:solidFill>
                <a:effectLst/>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type="subTitle" idx="1"/>
          </p:nvPr>
        </p:nvSpPr>
        <p:spPr>
          <a:xfrm>
            <a:off x="5946098" y="6928296"/>
            <a:ext cx="2862356" cy="45719"/>
          </a:xfrm>
        </p:spPr>
        <p:txBody>
          <a:bodyPr>
            <a:normAutofit fontScale="25000" lnSpcReduction="20000"/>
          </a:bodyPr>
          <a:lstStyle/>
          <a:p>
            <a:pPr marL="0" indent="0">
              <a:buNone/>
            </a:pPr>
            <a:endParaRPr lang="en-GB" dirty="0">
              <a:solidFill>
                <a:srgbClr val="000000">
                  <a:alpha val="60000"/>
                </a:srgbClr>
              </a:solidFill>
              <a:latin typeface="Arial"/>
              <a:cs typeface="Arial"/>
            </a:endParaRPr>
          </a:p>
          <a:p>
            <a:pPr algn="l"/>
            <a:r>
              <a:rPr lang="en-GB" sz="1200" dirty="0">
                <a:latin typeface="Arial" panose="020B0604020202020204" pitchFamily="34" charset="0"/>
                <a:cs typeface="Arial" panose="020B0604020202020204" pitchFamily="34" charset="0"/>
              </a:rPr>
              <a:t>The diagram below details the roles of an HR professional</a:t>
            </a: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EF93367F-6AE5-DF11-F948-ADEA14BCB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4706" y="645459"/>
            <a:ext cx="6499412" cy="42313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B9E156-4634-0DAF-F966-00B3DBE61516}"/>
              </a:ext>
            </a:extLst>
          </p:cNvPr>
          <p:cNvSpPr txBox="1"/>
          <p:nvPr/>
        </p:nvSpPr>
        <p:spPr>
          <a:xfrm>
            <a:off x="6660776" y="5235389"/>
            <a:ext cx="3571243" cy="369332"/>
          </a:xfrm>
          <a:prstGeom prst="rect">
            <a:avLst/>
          </a:prstGeom>
          <a:noFill/>
        </p:spPr>
        <p:txBody>
          <a:bodyPr wrap="square" rtlCol="0">
            <a:spAutoFit/>
          </a:bodyPr>
          <a:lstStyle/>
          <a:p>
            <a:r>
              <a:rPr lang="en-GB" i="1" dirty="0" err="1"/>
              <a:t>Source:www.ahir.com</a:t>
            </a:r>
            <a:endParaRPr lang="en-GB" i="1" dirty="0"/>
          </a:p>
        </p:txBody>
      </p:sp>
      <p:sp>
        <p:nvSpPr>
          <p:cNvPr id="5" name="TextBox 4">
            <a:extLst>
              <a:ext uri="{FF2B5EF4-FFF2-40B4-BE49-F238E27FC236}">
                <a16:creationId xmlns:a16="http://schemas.microsoft.com/office/drawing/2014/main" id="{86E2243D-CA2B-2CB3-38FC-4A08E3E9F2A0}"/>
              </a:ext>
            </a:extLst>
          </p:cNvPr>
          <p:cNvSpPr txBox="1"/>
          <p:nvPr/>
        </p:nvSpPr>
        <p:spPr>
          <a:xfrm flipH="1">
            <a:off x="1829695" y="1810871"/>
            <a:ext cx="3430188" cy="4093428"/>
          </a:xfrm>
          <a:prstGeom prst="rect">
            <a:avLst/>
          </a:prstGeom>
          <a:noFill/>
        </p:spPr>
        <p:txBody>
          <a:bodyPr wrap="square" lIns="91440" tIns="45720" rIns="91440" bIns="45720" rtlCol="0" anchor="t">
            <a:spAutoFit/>
          </a:bodyPr>
          <a:lstStyle/>
          <a:p>
            <a:r>
              <a:rPr lang="en-GB" sz="2000" dirty="0">
                <a:solidFill>
                  <a:srgbClr val="58595B"/>
                </a:solidFill>
                <a:latin typeface="arial"/>
                <a:cs typeface="arial"/>
              </a:rPr>
              <a:t>An effective (HR) management department should provide an organizational structure to meet the business needs while managing the business’s most valuable asset – the employees.</a:t>
            </a:r>
            <a:endParaRPr lang="en-US" sz="2000"/>
          </a:p>
          <a:p>
            <a:endParaRPr lang="en-GB" sz="2000" dirty="0">
              <a:solidFill>
                <a:srgbClr val="58595B"/>
              </a:solidFill>
              <a:latin typeface="arial"/>
              <a:cs typeface="arial"/>
            </a:endParaRPr>
          </a:p>
          <a:p>
            <a:r>
              <a:rPr lang="en-GB" sz="2000" dirty="0">
                <a:solidFill>
                  <a:srgbClr val="58595B"/>
                </a:solidFill>
                <a:latin typeface="arial"/>
                <a:cs typeface="arial"/>
              </a:rPr>
              <a:t>Managers working in small companies can perform more than one of the seven main functions</a:t>
            </a:r>
            <a:endParaRPr lang="en-US" sz="2000"/>
          </a:p>
        </p:txBody>
      </p:sp>
    </p:spTree>
    <p:extLst>
      <p:ext uri="{BB962C8B-B14F-4D97-AF65-F5344CB8AC3E}">
        <p14:creationId xmlns:p14="http://schemas.microsoft.com/office/powerpoint/2010/main" val="4230193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Straight Connector 3">
            <a:extLst>
              <a:ext uri="{FF2B5EF4-FFF2-40B4-BE49-F238E27FC236}">
                <a16:creationId xmlns:a16="http://schemas.microsoft.com/office/drawing/2014/main" id="{D3B85105-B704-31BC-EF64-16DB718EFBDA}"/>
              </a:ext>
            </a:extLst>
          </p:cNvPr>
          <p:cNvSpPr/>
          <p:nvPr/>
        </p:nvSpPr>
        <p:spPr>
          <a:xfrm>
            <a:off x="5917723" y="2215458"/>
            <a:ext cx="91440" cy="296930"/>
          </a:xfrm>
          <a:custGeom>
            <a:avLst/>
            <a:gdLst/>
            <a:ahLst/>
            <a:cxnLst/>
            <a:rect l="0" t="0" r="0" b="0"/>
            <a:pathLst>
              <a:path>
                <a:moveTo>
                  <a:pt x="113497" y="0"/>
                </a:moveTo>
                <a:lnTo>
                  <a:pt x="113497" y="296930"/>
                </a:lnTo>
                <a:lnTo>
                  <a:pt x="45720" y="296930"/>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7" name="Straight Connector 4">
            <a:extLst>
              <a:ext uri="{FF2B5EF4-FFF2-40B4-BE49-F238E27FC236}">
                <a16:creationId xmlns:a16="http://schemas.microsoft.com/office/drawing/2014/main" id="{B4A48CB6-386E-7A99-7246-E16474A7E13A}"/>
              </a:ext>
            </a:extLst>
          </p:cNvPr>
          <p:cNvSpPr/>
          <p:nvPr/>
        </p:nvSpPr>
        <p:spPr>
          <a:xfrm>
            <a:off x="7953526" y="4048682"/>
            <a:ext cx="241191" cy="296930"/>
          </a:xfrm>
          <a:custGeom>
            <a:avLst/>
            <a:gdLst/>
            <a:ahLst/>
            <a:cxnLst/>
            <a:rect l="0" t="0" r="0" b="0"/>
            <a:pathLst>
              <a:path>
                <a:moveTo>
                  <a:pt x="0" y="0"/>
                </a:moveTo>
                <a:lnTo>
                  <a:pt x="0" y="296930"/>
                </a:lnTo>
                <a:lnTo>
                  <a:pt x="241191"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8" name="Straight Connector 5">
            <a:extLst>
              <a:ext uri="{FF2B5EF4-FFF2-40B4-BE49-F238E27FC236}">
                <a16:creationId xmlns:a16="http://schemas.microsoft.com/office/drawing/2014/main" id="{D346041A-E92E-A317-3669-22348E32F9F3}"/>
              </a:ext>
            </a:extLst>
          </p:cNvPr>
          <p:cNvSpPr/>
          <p:nvPr/>
        </p:nvSpPr>
        <p:spPr>
          <a:xfrm>
            <a:off x="8550984"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9" name="Straight Connector 6">
            <a:extLst>
              <a:ext uri="{FF2B5EF4-FFF2-40B4-BE49-F238E27FC236}">
                <a16:creationId xmlns:a16="http://schemas.microsoft.com/office/drawing/2014/main" id="{3EBE4CBC-EA0C-D79E-E541-DC1621DBF645}"/>
              </a:ext>
            </a:extLst>
          </p:cNvPr>
          <p:cNvSpPr/>
          <p:nvPr/>
        </p:nvSpPr>
        <p:spPr>
          <a:xfrm>
            <a:off x="8550984"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0" name="Straight Connector 7">
            <a:extLst>
              <a:ext uri="{FF2B5EF4-FFF2-40B4-BE49-F238E27FC236}">
                <a16:creationId xmlns:a16="http://schemas.microsoft.com/office/drawing/2014/main" id="{FA16A4BF-BF34-B3AB-D875-3F30A46D8315}"/>
              </a:ext>
            </a:extLst>
          </p:cNvPr>
          <p:cNvSpPr/>
          <p:nvPr/>
        </p:nvSpPr>
        <p:spPr>
          <a:xfrm>
            <a:off x="6031220" y="2215458"/>
            <a:ext cx="2565483" cy="593861"/>
          </a:xfrm>
          <a:custGeom>
            <a:avLst/>
            <a:gdLst/>
            <a:ahLst/>
            <a:cxnLst/>
            <a:rect l="0" t="0" r="0" b="0"/>
            <a:pathLst>
              <a:path>
                <a:moveTo>
                  <a:pt x="0" y="0"/>
                </a:moveTo>
                <a:lnTo>
                  <a:pt x="0" y="526083"/>
                </a:lnTo>
                <a:lnTo>
                  <a:pt x="2565483" y="526083"/>
                </a:lnTo>
                <a:lnTo>
                  <a:pt x="2565483"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1" name="Straight Connector 8">
            <a:extLst>
              <a:ext uri="{FF2B5EF4-FFF2-40B4-BE49-F238E27FC236}">
                <a16:creationId xmlns:a16="http://schemas.microsoft.com/office/drawing/2014/main" id="{74CD7553-1971-4DFD-BCDB-2F9616A247B4}"/>
              </a:ext>
            </a:extLst>
          </p:cNvPr>
          <p:cNvSpPr/>
          <p:nvPr/>
        </p:nvSpPr>
        <p:spPr>
          <a:xfrm>
            <a:off x="6176641" y="4506988"/>
            <a:ext cx="199520" cy="296930"/>
          </a:xfrm>
          <a:custGeom>
            <a:avLst/>
            <a:gdLst/>
            <a:ahLst/>
            <a:cxnLst/>
            <a:rect l="0" t="0" r="0" b="0"/>
            <a:pathLst>
              <a:path>
                <a:moveTo>
                  <a:pt x="0" y="0"/>
                </a:moveTo>
                <a:lnTo>
                  <a:pt x="0" y="296930"/>
                </a:lnTo>
                <a:lnTo>
                  <a:pt x="199520"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2" name="Straight Connector 9">
            <a:extLst>
              <a:ext uri="{FF2B5EF4-FFF2-40B4-BE49-F238E27FC236}">
                <a16:creationId xmlns:a16="http://schemas.microsoft.com/office/drawing/2014/main" id="{B0352A25-226B-82EC-8386-8EFD17FB3013}"/>
              </a:ext>
            </a:extLst>
          </p:cNvPr>
          <p:cNvSpPr/>
          <p:nvPr/>
        </p:nvSpPr>
        <p:spPr>
          <a:xfrm>
            <a:off x="6662976"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3" name="Straight Connector 10">
            <a:extLst>
              <a:ext uri="{FF2B5EF4-FFF2-40B4-BE49-F238E27FC236}">
                <a16:creationId xmlns:a16="http://schemas.microsoft.com/office/drawing/2014/main" id="{4CCF0A4D-12EE-0D49-A724-FF36FCC56179}"/>
              </a:ext>
            </a:extLst>
          </p:cNvPr>
          <p:cNvSpPr/>
          <p:nvPr/>
        </p:nvSpPr>
        <p:spPr>
          <a:xfrm>
            <a:off x="6662976"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4" name="Straight Connector 11">
            <a:extLst>
              <a:ext uri="{FF2B5EF4-FFF2-40B4-BE49-F238E27FC236}">
                <a16:creationId xmlns:a16="http://schemas.microsoft.com/office/drawing/2014/main" id="{60B3F7BB-B2CB-2124-7C8C-9117F6745463}"/>
              </a:ext>
            </a:extLst>
          </p:cNvPr>
          <p:cNvSpPr/>
          <p:nvPr/>
        </p:nvSpPr>
        <p:spPr>
          <a:xfrm>
            <a:off x="6662976"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5" name="Straight Connector 12">
            <a:extLst>
              <a:ext uri="{FF2B5EF4-FFF2-40B4-BE49-F238E27FC236}">
                <a16:creationId xmlns:a16="http://schemas.microsoft.com/office/drawing/2014/main" id="{236035A0-0218-8F01-A0A1-EDBEB27CEC8C}"/>
              </a:ext>
            </a:extLst>
          </p:cNvPr>
          <p:cNvSpPr/>
          <p:nvPr/>
        </p:nvSpPr>
        <p:spPr>
          <a:xfrm>
            <a:off x="6031220" y="2215458"/>
            <a:ext cx="677476" cy="593861"/>
          </a:xfrm>
          <a:custGeom>
            <a:avLst/>
            <a:gdLst/>
            <a:ahLst/>
            <a:cxnLst/>
            <a:rect l="0" t="0" r="0" b="0"/>
            <a:pathLst>
              <a:path>
                <a:moveTo>
                  <a:pt x="0" y="0"/>
                </a:moveTo>
                <a:lnTo>
                  <a:pt x="0" y="526083"/>
                </a:lnTo>
                <a:lnTo>
                  <a:pt x="677476" y="526083"/>
                </a:lnTo>
                <a:lnTo>
                  <a:pt x="677476"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6" name="Straight Connector 13">
            <a:extLst>
              <a:ext uri="{FF2B5EF4-FFF2-40B4-BE49-F238E27FC236}">
                <a16:creationId xmlns:a16="http://schemas.microsoft.com/office/drawing/2014/main" id="{89513E38-3855-9D34-7B09-EFB25CF69073}"/>
              </a:ext>
            </a:extLst>
          </p:cNvPr>
          <p:cNvSpPr/>
          <p:nvPr/>
        </p:nvSpPr>
        <p:spPr>
          <a:xfrm>
            <a:off x="4313242" y="4506988"/>
            <a:ext cx="212159" cy="296930"/>
          </a:xfrm>
          <a:custGeom>
            <a:avLst/>
            <a:gdLst/>
            <a:ahLst/>
            <a:cxnLst/>
            <a:rect l="0" t="0" r="0" b="0"/>
            <a:pathLst>
              <a:path>
                <a:moveTo>
                  <a:pt x="0" y="0"/>
                </a:moveTo>
                <a:lnTo>
                  <a:pt x="0" y="296930"/>
                </a:lnTo>
                <a:lnTo>
                  <a:pt x="212159"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7" name="Straight Connector 14">
            <a:extLst>
              <a:ext uri="{FF2B5EF4-FFF2-40B4-BE49-F238E27FC236}">
                <a16:creationId xmlns:a16="http://schemas.microsoft.com/office/drawing/2014/main" id="{21EC1479-EF71-0659-C15B-B0BF94B67931}"/>
              </a:ext>
            </a:extLst>
          </p:cNvPr>
          <p:cNvSpPr/>
          <p:nvPr/>
        </p:nvSpPr>
        <p:spPr>
          <a:xfrm>
            <a:off x="4833280"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8" name="Straight Connector 15">
            <a:extLst>
              <a:ext uri="{FF2B5EF4-FFF2-40B4-BE49-F238E27FC236}">
                <a16:creationId xmlns:a16="http://schemas.microsoft.com/office/drawing/2014/main" id="{E11DE063-376B-C5D1-4BAF-2E9A9EB05CAA}"/>
              </a:ext>
            </a:extLst>
          </p:cNvPr>
          <p:cNvSpPr/>
          <p:nvPr/>
        </p:nvSpPr>
        <p:spPr>
          <a:xfrm>
            <a:off x="4833280"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9" name="Straight Connector 16">
            <a:extLst>
              <a:ext uri="{FF2B5EF4-FFF2-40B4-BE49-F238E27FC236}">
                <a16:creationId xmlns:a16="http://schemas.microsoft.com/office/drawing/2014/main" id="{EB4BF138-9FA6-374C-5D2A-8D7D409E8AD8}"/>
              </a:ext>
            </a:extLst>
          </p:cNvPr>
          <p:cNvSpPr/>
          <p:nvPr/>
        </p:nvSpPr>
        <p:spPr>
          <a:xfrm>
            <a:off x="4833280"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0" name="Straight Connector 17">
            <a:extLst>
              <a:ext uri="{FF2B5EF4-FFF2-40B4-BE49-F238E27FC236}">
                <a16:creationId xmlns:a16="http://schemas.microsoft.com/office/drawing/2014/main" id="{C93810C1-E64B-6F5D-60E3-4CD006D2BA5A}"/>
              </a:ext>
            </a:extLst>
          </p:cNvPr>
          <p:cNvSpPr/>
          <p:nvPr/>
        </p:nvSpPr>
        <p:spPr>
          <a:xfrm>
            <a:off x="4879000" y="2215458"/>
            <a:ext cx="1152219" cy="593861"/>
          </a:xfrm>
          <a:custGeom>
            <a:avLst/>
            <a:gdLst/>
            <a:ahLst/>
            <a:cxnLst/>
            <a:rect l="0" t="0" r="0" b="0"/>
            <a:pathLst>
              <a:path>
                <a:moveTo>
                  <a:pt x="1152219" y="0"/>
                </a:moveTo>
                <a:lnTo>
                  <a:pt x="1152219" y="526083"/>
                </a:lnTo>
                <a:lnTo>
                  <a:pt x="0" y="526083"/>
                </a:lnTo>
                <a:lnTo>
                  <a:pt x="0"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1" name="Straight Connector 18">
            <a:extLst>
              <a:ext uri="{FF2B5EF4-FFF2-40B4-BE49-F238E27FC236}">
                <a16:creationId xmlns:a16="http://schemas.microsoft.com/office/drawing/2014/main" id="{561B5384-17AE-D603-D35E-427138977340}"/>
              </a:ext>
            </a:extLst>
          </p:cNvPr>
          <p:cNvSpPr/>
          <p:nvPr/>
        </p:nvSpPr>
        <p:spPr>
          <a:xfrm>
            <a:off x="2642799" y="4506988"/>
            <a:ext cx="191392" cy="296930"/>
          </a:xfrm>
          <a:custGeom>
            <a:avLst/>
            <a:gdLst/>
            <a:ahLst/>
            <a:cxnLst/>
            <a:rect l="0" t="0" r="0" b="0"/>
            <a:pathLst>
              <a:path>
                <a:moveTo>
                  <a:pt x="0" y="0"/>
                </a:moveTo>
                <a:lnTo>
                  <a:pt x="0" y="296930"/>
                </a:lnTo>
                <a:lnTo>
                  <a:pt x="191392"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2" name="Straight Connector 19">
            <a:extLst>
              <a:ext uri="{FF2B5EF4-FFF2-40B4-BE49-F238E27FC236}">
                <a16:creationId xmlns:a16="http://schemas.microsoft.com/office/drawing/2014/main" id="{68ED9A79-C5C3-B993-5998-7C054586EAB3}"/>
              </a:ext>
            </a:extLst>
          </p:cNvPr>
          <p:cNvSpPr/>
          <p:nvPr/>
        </p:nvSpPr>
        <p:spPr>
          <a:xfrm>
            <a:off x="3107458"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3" name="Straight Connector 20">
            <a:extLst>
              <a:ext uri="{FF2B5EF4-FFF2-40B4-BE49-F238E27FC236}">
                <a16:creationId xmlns:a16="http://schemas.microsoft.com/office/drawing/2014/main" id="{769E6E89-4A41-F4BC-2DCD-B1C56326FB79}"/>
              </a:ext>
            </a:extLst>
          </p:cNvPr>
          <p:cNvSpPr/>
          <p:nvPr/>
        </p:nvSpPr>
        <p:spPr>
          <a:xfrm>
            <a:off x="3107458"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4" name="Straight Connector 21">
            <a:extLst>
              <a:ext uri="{FF2B5EF4-FFF2-40B4-BE49-F238E27FC236}">
                <a16:creationId xmlns:a16="http://schemas.microsoft.com/office/drawing/2014/main" id="{C2CE8F58-0EF7-4C86-C11F-81F78FDC4905}"/>
              </a:ext>
            </a:extLst>
          </p:cNvPr>
          <p:cNvSpPr/>
          <p:nvPr/>
        </p:nvSpPr>
        <p:spPr>
          <a:xfrm>
            <a:off x="3107458"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5" name="Straight Connector 22">
            <a:extLst>
              <a:ext uri="{FF2B5EF4-FFF2-40B4-BE49-F238E27FC236}">
                <a16:creationId xmlns:a16="http://schemas.microsoft.com/office/drawing/2014/main" id="{3AB83D3B-95CE-4ADF-28BF-FCEE54B3B84B}"/>
              </a:ext>
            </a:extLst>
          </p:cNvPr>
          <p:cNvSpPr/>
          <p:nvPr/>
        </p:nvSpPr>
        <p:spPr>
          <a:xfrm>
            <a:off x="3153178" y="2215458"/>
            <a:ext cx="2878041" cy="593861"/>
          </a:xfrm>
          <a:custGeom>
            <a:avLst/>
            <a:gdLst/>
            <a:ahLst/>
            <a:cxnLst/>
            <a:rect l="0" t="0" r="0" b="0"/>
            <a:pathLst>
              <a:path>
                <a:moveTo>
                  <a:pt x="2878041" y="0"/>
                </a:moveTo>
                <a:lnTo>
                  <a:pt x="2878041" y="526083"/>
                </a:lnTo>
                <a:lnTo>
                  <a:pt x="0" y="526083"/>
                </a:lnTo>
                <a:lnTo>
                  <a:pt x="0"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06" name="Group 105">
            <a:extLst>
              <a:ext uri="{FF2B5EF4-FFF2-40B4-BE49-F238E27FC236}">
                <a16:creationId xmlns:a16="http://schemas.microsoft.com/office/drawing/2014/main" id="{F0BD1283-B9E1-6251-34AB-97BF978998BD}"/>
              </a:ext>
            </a:extLst>
          </p:cNvPr>
          <p:cNvGrpSpPr/>
          <p:nvPr/>
        </p:nvGrpSpPr>
        <p:grpSpPr>
          <a:xfrm>
            <a:off x="5259617" y="1892707"/>
            <a:ext cx="1543206" cy="322750"/>
            <a:chOff x="2779307" y="488721"/>
            <a:chExt cx="1543206" cy="322750"/>
          </a:xfrm>
          <a:scene3d>
            <a:camera prst="orthographicFront">
              <a:rot lat="0" lon="0" rev="0"/>
            </a:camera>
            <a:lightRig rig="contrasting" dir="t">
              <a:rot lat="0" lon="0" rev="1200000"/>
            </a:lightRig>
          </a:scene3d>
        </p:grpSpPr>
        <p:sp>
          <p:nvSpPr>
            <p:cNvPr id="167" name="Rectangle 166">
              <a:extLst>
                <a:ext uri="{FF2B5EF4-FFF2-40B4-BE49-F238E27FC236}">
                  <a16:creationId xmlns:a16="http://schemas.microsoft.com/office/drawing/2014/main" id="{C612DCFB-7D09-5B39-88A2-7C40289CF9B6}"/>
                </a:ext>
              </a:extLst>
            </p:cNvPr>
            <p:cNvSpPr/>
            <p:nvPr/>
          </p:nvSpPr>
          <p:spPr>
            <a:xfrm>
              <a:off x="2779307" y="488721"/>
              <a:ext cx="154320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8" name="TextBox 167">
              <a:extLst>
                <a:ext uri="{FF2B5EF4-FFF2-40B4-BE49-F238E27FC236}">
                  <a16:creationId xmlns:a16="http://schemas.microsoft.com/office/drawing/2014/main" id="{90B6B1CB-D91E-2EB5-B38D-D4FD6BD77754}"/>
                </a:ext>
              </a:extLst>
            </p:cNvPr>
            <p:cNvSpPr txBox="1"/>
            <p:nvPr/>
          </p:nvSpPr>
          <p:spPr>
            <a:xfrm>
              <a:off x="2779307" y="488721"/>
              <a:ext cx="154320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HR DIRECTOR</a:t>
              </a:r>
            </a:p>
          </p:txBody>
        </p:sp>
      </p:grpSp>
      <p:grpSp>
        <p:nvGrpSpPr>
          <p:cNvPr id="107" name="Group 106">
            <a:extLst>
              <a:ext uri="{FF2B5EF4-FFF2-40B4-BE49-F238E27FC236}">
                <a16:creationId xmlns:a16="http://schemas.microsoft.com/office/drawing/2014/main" id="{E8513D7C-AD69-305B-4233-06428F2A17D8}"/>
              </a:ext>
            </a:extLst>
          </p:cNvPr>
          <p:cNvGrpSpPr/>
          <p:nvPr/>
        </p:nvGrpSpPr>
        <p:grpSpPr>
          <a:xfrm>
            <a:off x="2485169" y="2809319"/>
            <a:ext cx="1336019" cy="322750"/>
            <a:chOff x="4859" y="1405333"/>
            <a:chExt cx="1336019" cy="322750"/>
          </a:xfrm>
          <a:scene3d>
            <a:camera prst="orthographicFront">
              <a:rot lat="0" lon="0" rev="0"/>
            </a:camera>
            <a:lightRig rig="contrasting" dir="t">
              <a:rot lat="0" lon="0" rev="1200000"/>
            </a:lightRig>
          </a:scene3d>
        </p:grpSpPr>
        <p:sp>
          <p:nvSpPr>
            <p:cNvPr id="165" name="Rectangle 164">
              <a:extLst>
                <a:ext uri="{FF2B5EF4-FFF2-40B4-BE49-F238E27FC236}">
                  <a16:creationId xmlns:a16="http://schemas.microsoft.com/office/drawing/2014/main" id="{9DDDAE0D-E7A9-BFC3-25D8-FDFAF73F32DA}"/>
                </a:ext>
              </a:extLst>
            </p:cNvPr>
            <p:cNvSpPr/>
            <p:nvPr/>
          </p:nvSpPr>
          <p:spPr>
            <a:xfrm>
              <a:off x="4859" y="1405333"/>
              <a:ext cx="133601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6" name="TextBox 165">
              <a:extLst>
                <a:ext uri="{FF2B5EF4-FFF2-40B4-BE49-F238E27FC236}">
                  <a16:creationId xmlns:a16="http://schemas.microsoft.com/office/drawing/2014/main" id="{3AD70ED7-A27E-048B-EA94-E6E3209797D3}"/>
                </a:ext>
              </a:extLst>
            </p:cNvPr>
            <p:cNvSpPr txBox="1"/>
            <p:nvPr/>
          </p:nvSpPr>
          <p:spPr>
            <a:xfrm>
              <a:off x="4859" y="1405333"/>
              <a:ext cx="133601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RECRUITMENT</a:t>
              </a:r>
            </a:p>
          </p:txBody>
        </p:sp>
      </p:grpSp>
      <p:grpSp>
        <p:nvGrpSpPr>
          <p:cNvPr id="108" name="Group 107">
            <a:extLst>
              <a:ext uri="{FF2B5EF4-FFF2-40B4-BE49-F238E27FC236}">
                <a16:creationId xmlns:a16="http://schemas.microsoft.com/office/drawing/2014/main" id="{17E4A7F2-77B4-176F-7B38-EE04378B8B10}"/>
              </a:ext>
            </a:extLst>
          </p:cNvPr>
          <p:cNvGrpSpPr/>
          <p:nvPr/>
        </p:nvGrpSpPr>
        <p:grpSpPr>
          <a:xfrm>
            <a:off x="2515204" y="3267625"/>
            <a:ext cx="1275949" cy="322750"/>
            <a:chOff x="34894" y="1863639"/>
            <a:chExt cx="1275949" cy="322750"/>
          </a:xfrm>
          <a:scene3d>
            <a:camera prst="orthographicFront">
              <a:rot lat="0" lon="0" rev="0"/>
            </a:camera>
            <a:lightRig rig="contrasting" dir="t">
              <a:rot lat="0" lon="0" rev="1200000"/>
            </a:lightRig>
          </a:scene3d>
        </p:grpSpPr>
        <p:sp>
          <p:nvSpPr>
            <p:cNvPr id="163" name="Rectangle 162">
              <a:extLst>
                <a:ext uri="{FF2B5EF4-FFF2-40B4-BE49-F238E27FC236}">
                  <a16:creationId xmlns:a16="http://schemas.microsoft.com/office/drawing/2014/main" id="{E86D7E44-F3BC-E2D6-E365-4EBCB6002A9F}"/>
                </a:ext>
              </a:extLst>
            </p:cNvPr>
            <p:cNvSpPr/>
            <p:nvPr/>
          </p:nvSpPr>
          <p:spPr>
            <a:xfrm>
              <a:off x="34894" y="1863639"/>
              <a:ext cx="127594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4" name="TextBox 163">
              <a:extLst>
                <a:ext uri="{FF2B5EF4-FFF2-40B4-BE49-F238E27FC236}">
                  <a16:creationId xmlns:a16="http://schemas.microsoft.com/office/drawing/2014/main" id="{962E5A14-DCBE-0E9E-12BC-4B1CF5A798B7}"/>
                </a:ext>
              </a:extLst>
            </p:cNvPr>
            <p:cNvSpPr txBox="1"/>
            <p:nvPr/>
          </p:nvSpPr>
          <p:spPr>
            <a:xfrm>
              <a:off x="34894" y="1863639"/>
              <a:ext cx="127594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JOB POSTING</a:t>
              </a:r>
            </a:p>
          </p:txBody>
        </p:sp>
      </p:grpSp>
      <p:grpSp>
        <p:nvGrpSpPr>
          <p:cNvPr id="109" name="Group 108">
            <a:extLst>
              <a:ext uri="{FF2B5EF4-FFF2-40B4-BE49-F238E27FC236}">
                <a16:creationId xmlns:a16="http://schemas.microsoft.com/office/drawing/2014/main" id="{B8E65511-CFD1-C20E-9CB7-83E57BDF962C}"/>
              </a:ext>
            </a:extLst>
          </p:cNvPr>
          <p:cNvGrpSpPr/>
          <p:nvPr/>
        </p:nvGrpSpPr>
        <p:grpSpPr>
          <a:xfrm>
            <a:off x="2567560" y="3725931"/>
            <a:ext cx="1171236" cy="322750"/>
            <a:chOff x="87250" y="2321945"/>
            <a:chExt cx="1171236" cy="322750"/>
          </a:xfrm>
          <a:scene3d>
            <a:camera prst="orthographicFront">
              <a:rot lat="0" lon="0" rev="0"/>
            </a:camera>
            <a:lightRig rig="contrasting" dir="t">
              <a:rot lat="0" lon="0" rev="1200000"/>
            </a:lightRig>
          </a:scene3d>
        </p:grpSpPr>
        <p:sp>
          <p:nvSpPr>
            <p:cNvPr id="161" name="Rectangle 160">
              <a:extLst>
                <a:ext uri="{FF2B5EF4-FFF2-40B4-BE49-F238E27FC236}">
                  <a16:creationId xmlns:a16="http://schemas.microsoft.com/office/drawing/2014/main" id="{86E8A023-224A-C463-4869-67A0384D8573}"/>
                </a:ext>
              </a:extLst>
            </p:cNvPr>
            <p:cNvSpPr/>
            <p:nvPr/>
          </p:nvSpPr>
          <p:spPr>
            <a:xfrm>
              <a:off x="87250" y="2321945"/>
              <a:ext cx="117123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2" name="TextBox 161">
              <a:extLst>
                <a:ext uri="{FF2B5EF4-FFF2-40B4-BE49-F238E27FC236}">
                  <a16:creationId xmlns:a16="http://schemas.microsoft.com/office/drawing/2014/main" id="{30A448EB-816A-B4FB-CA35-D868893DD842}"/>
                </a:ext>
              </a:extLst>
            </p:cNvPr>
            <p:cNvSpPr txBox="1"/>
            <p:nvPr/>
          </p:nvSpPr>
          <p:spPr>
            <a:xfrm>
              <a:off x="87250" y="2321945"/>
              <a:ext cx="117123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APPLICANT SOURCING</a:t>
              </a:r>
            </a:p>
          </p:txBody>
        </p:sp>
      </p:grpSp>
      <p:grpSp>
        <p:nvGrpSpPr>
          <p:cNvPr id="110" name="Group 109">
            <a:extLst>
              <a:ext uri="{FF2B5EF4-FFF2-40B4-BE49-F238E27FC236}">
                <a16:creationId xmlns:a16="http://schemas.microsoft.com/office/drawing/2014/main" id="{508F51C9-2D5C-748A-268F-3E4AECF9453B}"/>
              </a:ext>
            </a:extLst>
          </p:cNvPr>
          <p:cNvGrpSpPr/>
          <p:nvPr/>
        </p:nvGrpSpPr>
        <p:grpSpPr>
          <a:xfrm>
            <a:off x="2515204" y="4184237"/>
            <a:ext cx="1275949" cy="322750"/>
            <a:chOff x="34894" y="2780251"/>
            <a:chExt cx="1275949" cy="322750"/>
          </a:xfrm>
          <a:scene3d>
            <a:camera prst="orthographicFront">
              <a:rot lat="0" lon="0" rev="0"/>
            </a:camera>
            <a:lightRig rig="contrasting" dir="t">
              <a:rot lat="0" lon="0" rev="1200000"/>
            </a:lightRig>
          </a:scene3d>
        </p:grpSpPr>
        <p:sp>
          <p:nvSpPr>
            <p:cNvPr id="159" name="Rectangle 158">
              <a:extLst>
                <a:ext uri="{FF2B5EF4-FFF2-40B4-BE49-F238E27FC236}">
                  <a16:creationId xmlns:a16="http://schemas.microsoft.com/office/drawing/2014/main" id="{E824940A-F231-15DC-B74B-D36AC0868E33}"/>
                </a:ext>
              </a:extLst>
            </p:cNvPr>
            <p:cNvSpPr/>
            <p:nvPr/>
          </p:nvSpPr>
          <p:spPr>
            <a:xfrm>
              <a:off x="34894" y="2780251"/>
              <a:ext cx="127594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0" name="TextBox 159">
              <a:extLst>
                <a:ext uri="{FF2B5EF4-FFF2-40B4-BE49-F238E27FC236}">
                  <a16:creationId xmlns:a16="http://schemas.microsoft.com/office/drawing/2014/main" id="{00E3A902-E68E-61DC-65FE-37F7FBD848E1}"/>
                </a:ext>
              </a:extLst>
            </p:cNvPr>
            <p:cNvSpPr txBox="1"/>
            <p:nvPr/>
          </p:nvSpPr>
          <p:spPr>
            <a:xfrm>
              <a:off x="34894" y="2780251"/>
              <a:ext cx="127594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INTERVIEW ARRANGING</a:t>
              </a:r>
            </a:p>
          </p:txBody>
        </p:sp>
      </p:grpSp>
      <p:grpSp>
        <p:nvGrpSpPr>
          <p:cNvPr id="111" name="Group 110">
            <a:extLst>
              <a:ext uri="{FF2B5EF4-FFF2-40B4-BE49-F238E27FC236}">
                <a16:creationId xmlns:a16="http://schemas.microsoft.com/office/drawing/2014/main" id="{40D5FD56-F8F0-65FA-3CED-C3ED33E8D220}"/>
              </a:ext>
            </a:extLst>
          </p:cNvPr>
          <p:cNvGrpSpPr/>
          <p:nvPr/>
        </p:nvGrpSpPr>
        <p:grpSpPr>
          <a:xfrm>
            <a:off x="2834191" y="4642543"/>
            <a:ext cx="1334399" cy="322750"/>
            <a:chOff x="353881" y="3238557"/>
            <a:chExt cx="1334399" cy="322750"/>
          </a:xfrm>
          <a:scene3d>
            <a:camera prst="orthographicFront">
              <a:rot lat="0" lon="0" rev="0"/>
            </a:camera>
            <a:lightRig rig="contrasting" dir="t">
              <a:rot lat="0" lon="0" rev="1200000"/>
            </a:lightRig>
          </a:scene3d>
        </p:grpSpPr>
        <p:sp>
          <p:nvSpPr>
            <p:cNvPr id="157" name="Rectangle 156">
              <a:extLst>
                <a:ext uri="{FF2B5EF4-FFF2-40B4-BE49-F238E27FC236}">
                  <a16:creationId xmlns:a16="http://schemas.microsoft.com/office/drawing/2014/main" id="{50C7D15E-E266-7C3E-12D3-E0D8BE8B4F7A}"/>
                </a:ext>
              </a:extLst>
            </p:cNvPr>
            <p:cNvSpPr/>
            <p:nvPr/>
          </p:nvSpPr>
          <p:spPr>
            <a:xfrm>
              <a:off x="353881" y="3238557"/>
              <a:ext cx="133439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8" name="TextBox 157">
              <a:extLst>
                <a:ext uri="{FF2B5EF4-FFF2-40B4-BE49-F238E27FC236}">
                  <a16:creationId xmlns:a16="http://schemas.microsoft.com/office/drawing/2014/main" id="{636AD6B7-40BF-6BB4-6D24-EA196068BBA8}"/>
                </a:ext>
              </a:extLst>
            </p:cNvPr>
            <p:cNvSpPr txBox="1"/>
            <p:nvPr/>
          </p:nvSpPr>
          <p:spPr>
            <a:xfrm>
              <a:off x="353881" y="3238557"/>
              <a:ext cx="133439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APPLICANT CHOOSING</a:t>
              </a:r>
            </a:p>
          </p:txBody>
        </p:sp>
      </p:grpSp>
      <p:grpSp>
        <p:nvGrpSpPr>
          <p:cNvPr id="112" name="Group 111">
            <a:extLst>
              <a:ext uri="{FF2B5EF4-FFF2-40B4-BE49-F238E27FC236}">
                <a16:creationId xmlns:a16="http://schemas.microsoft.com/office/drawing/2014/main" id="{4AC107E7-A867-CCA1-A584-14909E8D5795}"/>
              </a:ext>
            </a:extLst>
          </p:cNvPr>
          <p:cNvGrpSpPr/>
          <p:nvPr/>
        </p:nvGrpSpPr>
        <p:grpSpPr>
          <a:xfrm>
            <a:off x="3956744" y="2809319"/>
            <a:ext cx="1844513" cy="322750"/>
            <a:chOff x="1476434" y="1405333"/>
            <a:chExt cx="1844513" cy="322750"/>
          </a:xfrm>
          <a:scene3d>
            <a:camera prst="orthographicFront">
              <a:rot lat="0" lon="0" rev="0"/>
            </a:camera>
            <a:lightRig rig="contrasting" dir="t">
              <a:rot lat="0" lon="0" rev="1200000"/>
            </a:lightRig>
          </a:scene3d>
        </p:grpSpPr>
        <p:sp>
          <p:nvSpPr>
            <p:cNvPr id="155" name="Rectangle 154">
              <a:extLst>
                <a:ext uri="{FF2B5EF4-FFF2-40B4-BE49-F238E27FC236}">
                  <a16:creationId xmlns:a16="http://schemas.microsoft.com/office/drawing/2014/main" id="{4B2D5F2D-F22A-AC15-919F-DE932BB3D8CD}"/>
                </a:ext>
              </a:extLst>
            </p:cNvPr>
            <p:cNvSpPr/>
            <p:nvPr/>
          </p:nvSpPr>
          <p:spPr>
            <a:xfrm>
              <a:off x="1476434" y="1405333"/>
              <a:ext cx="184451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6" name="TextBox 155">
              <a:extLst>
                <a:ext uri="{FF2B5EF4-FFF2-40B4-BE49-F238E27FC236}">
                  <a16:creationId xmlns:a16="http://schemas.microsoft.com/office/drawing/2014/main" id="{667EDF99-3E40-8A86-D853-5A636A3736E2}"/>
                </a:ext>
              </a:extLst>
            </p:cNvPr>
            <p:cNvSpPr txBox="1"/>
            <p:nvPr/>
          </p:nvSpPr>
          <p:spPr>
            <a:xfrm>
              <a:off x="1476434" y="1405333"/>
              <a:ext cx="184451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COMPENSATION AND BENEFITS</a:t>
              </a:r>
            </a:p>
          </p:txBody>
        </p:sp>
      </p:grpSp>
      <p:grpSp>
        <p:nvGrpSpPr>
          <p:cNvPr id="113" name="Group 112">
            <a:extLst>
              <a:ext uri="{FF2B5EF4-FFF2-40B4-BE49-F238E27FC236}">
                <a16:creationId xmlns:a16="http://schemas.microsoft.com/office/drawing/2014/main" id="{D167FC42-E04D-866C-FCB8-B311A5186D6A}"/>
              </a:ext>
            </a:extLst>
          </p:cNvPr>
          <p:cNvGrpSpPr/>
          <p:nvPr/>
        </p:nvGrpSpPr>
        <p:grpSpPr>
          <a:xfrm>
            <a:off x="4179280" y="3267625"/>
            <a:ext cx="1399440" cy="322750"/>
            <a:chOff x="1698970" y="1863639"/>
            <a:chExt cx="1399440" cy="322750"/>
          </a:xfrm>
          <a:scene3d>
            <a:camera prst="orthographicFront">
              <a:rot lat="0" lon="0" rev="0"/>
            </a:camera>
            <a:lightRig rig="contrasting" dir="t">
              <a:rot lat="0" lon="0" rev="1200000"/>
            </a:lightRig>
          </a:scene3d>
        </p:grpSpPr>
        <p:sp>
          <p:nvSpPr>
            <p:cNvPr id="153" name="Rectangle 152">
              <a:extLst>
                <a:ext uri="{FF2B5EF4-FFF2-40B4-BE49-F238E27FC236}">
                  <a16:creationId xmlns:a16="http://schemas.microsoft.com/office/drawing/2014/main" id="{6FD4E1E5-0851-1788-3AFF-CB2CD39F4B6E}"/>
                </a:ext>
              </a:extLst>
            </p:cNvPr>
            <p:cNvSpPr/>
            <p:nvPr/>
          </p:nvSpPr>
          <p:spPr>
            <a:xfrm>
              <a:off x="1698970" y="1863639"/>
              <a:ext cx="1399440"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4" name="TextBox 153">
              <a:extLst>
                <a:ext uri="{FF2B5EF4-FFF2-40B4-BE49-F238E27FC236}">
                  <a16:creationId xmlns:a16="http://schemas.microsoft.com/office/drawing/2014/main" id="{DE3CBAB0-7993-3BF7-7851-EC8F459F70A3}"/>
                </a:ext>
              </a:extLst>
            </p:cNvPr>
            <p:cNvSpPr txBox="1"/>
            <p:nvPr/>
          </p:nvSpPr>
          <p:spPr>
            <a:xfrm>
              <a:off x="1698970" y="1863639"/>
              <a:ext cx="1399440"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JOB EVALUATION</a:t>
              </a:r>
            </a:p>
          </p:txBody>
        </p:sp>
      </p:grpSp>
      <p:grpSp>
        <p:nvGrpSpPr>
          <p:cNvPr id="114" name="Group 113">
            <a:extLst>
              <a:ext uri="{FF2B5EF4-FFF2-40B4-BE49-F238E27FC236}">
                <a16:creationId xmlns:a16="http://schemas.microsoft.com/office/drawing/2014/main" id="{48A36D75-D797-61B4-A009-B3BA44DDF58A}"/>
              </a:ext>
            </a:extLst>
          </p:cNvPr>
          <p:cNvGrpSpPr/>
          <p:nvPr/>
        </p:nvGrpSpPr>
        <p:grpSpPr>
          <a:xfrm>
            <a:off x="4179280" y="3725931"/>
            <a:ext cx="1399440" cy="322750"/>
            <a:chOff x="1698970" y="2321945"/>
            <a:chExt cx="1399440" cy="322750"/>
          </a:xfrm>
          <a:scene3d>
            <a:camera prst="orthographicFront">
              <a:rot lat="0" lon="0" rev="0"/>
            </a:camera>
            <a:lightRig rig="contrasting" dir="t">
              <a:rot lat="0" lon="0" rev="1200000"/>
            </a:lightRig>
          </a:scene3d>
        </p:grpSpPr>
        <p:sp>
          <p:nvSpPr>
            <p:cNvPr id="151" name="Rectangle 150">
              <a:extLst>
                <a:ext uri="{FF2B5EF4-FFF2-40B4-BE49-F238E27FC236}">
                  <a16:creationId xmlns:a16="http://schemas.microsoft.com/office/drawing/2014/main" id="{9B60D889-85F3-4A0D-A767-CDFBF7C2C021}"/>
                </a:ext>
              </a:extLst>
            </p:cNvPr>
            <p:cNvSpPr/>
            <p:nvPr/>
          </p:nvSpPr>
          <p:spPr>
            <a:xfrm>
              <a:off x="1698970" y="2321945"/>
              <a:ext cx="1399440"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2" name="TextBox 151">
              <a:extLst>
                <a:ext uri="{FF2B5EF4-FFF2-40B4-BE49-F238E27FC236}">
                  <a16:creationId xmlns:a16="http://schemas.microsoft.com/office/drawing/2014/main" id="{9024D429-C534-E1CB-F13A-94D04430CF01}"/>
                </a:ext>
              </a:extLst>
            </p:cNvPr>
            <p:cNvSpPr txBox="1"/>
            <p:nvPr/>
          </p:nvSpPr>
          <p:spPr>
            <a:xfrm>
              <a:off x="1698970" y="2321945"/>
              <a:ext cx="1399440"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ATTENDACE CHECKING</a:t>
              </a:r>
            </a:p>
          </p:txBody>
        </p:sp>
      </p:grpSp>
      <p:grpSp>
        <p:nvGrpSpPr>
          <p:cNvPr id="115" name="Group 114">
            <a:extLst>
              <a:ext uri="{FF2B5EF4-FFF2-40B4-BE49-F238E27FC236}">
                <a16:creationId xmlns:a16="http://schemas.microsoft.com/office/drawing/2014/main" id="{BF79946F-EDBC-C0BD-AD32-60FD54C4F413}"/>
              </a:ext>
            </a:extLst>
          </p:cNvPr>
          <p:cNvGrpSpPr/>
          <p:nvPr/>
        </p:nvGrpSpPr>
        <p:grpSpPr>
          <a:xfrm>
            <a:off x="4171802" y="4184237"/>
            <a:ext cx="1414396" cy="322750"/>
            <a:chOff x="1691492" y="2780251"/>
            <a:chExt cx="1414396" cy="322750"/>
          </a:xfrm>
          <a:scene3d>
            <a:camera prst="orthographicFront">
              <a:rot lat="0" lon="0" rev="0"/>
            </a:camera>
            <a:lightRig rig="contrasting" dir="t">
              <a:rot lat="0" lon="0" rev="1200000"/>
            </a:lightRig>
          </a:scene3d>
        </p:grpSpPr>
        <p:sp>
          <p:nvSpPr>
            <p:cNvPr id="149" name="Rectangle 148">
              <a:extLst>
                <a:ext uri="{FF2B5EF4-FFF2-40B4-BE49-F238E27FC236}">
                  <a16:creationId xmlns:a16="http://schemas.microsoft.com/office/drawing/2014/main" id="{44C1F7FC-A2A8-BD8B-53C1-6C3948DFB75A}"/>
                </a:ext>
              </a:extLst>
            </p:cNvPr>
            <p:cNvSpPr/>
            <p:nvPr/>
          </p:nvSpPr>
          <p:spPr>
            <a:xfrm>
              <a:off x="1691492" y="2780251"/>
              <a:ext cx="141439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0" name="TextBox 149">
              <a:extLst>
                <a:ext uri="{FF2B5EF4-FFF2-40B4-BE49-F238E27FC236}">
                  <a16:creationId xmlns:a16="http://schemas.microsoft.com/office/drawing/2014/main" id="{086C27E2-D269-756F-8FFD-2A66CE610816}"/>
                </a:ext>
              </a:extLst>
            </p:cNvPr>
            <p:cNvSpPr txBox="1"/>
            <p:nvPr/>
          </p:nvSpPr>
          <p:spPr>
            <a:xfrm>
              <a:off x="1691492" y="2780251"/>
              <a:ext cx="141439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SALARY POLICY</a:t>
              </a:r>
            </a:p>
          </p:txBody>
        </p:sp>
      </p:grpSp>
      <p:grpSp>
        <p:nvGrpSpPr>
          <p:cNvPr id="116" name="Group 115">
            <a:extLst>
              <a:ext uri="{FF2B5EF4-FFF2-40B4-BE49-F238E27FC236}">
                <a16:creationId xmlns:a16="http://schemas.microsoft.com/office/drawing/2014/main" id="{644C72B7-AD24-1152-A386-F06B1B6574C7}"/>
              </a:ext>
            </a:extLst>
          </p:cNvPr>
          <p:cNvGrpSpPr/>
          <p:nvPr/>
        </p:nvGrpSpPr>
        <p:grpSpPr>
          <a:xfrm>
            <a:off x="4525401" y="4642543"/>
            <a:ext cx="1266673" cy="322750"/>
            <a:chOff x="2045091" y="3238557"/>
            <a:chExt cx="1266673" cy="322750"/>
          </a:xfrm>
          <a:scene3d>
            <a:camera prst="orthographicFront">
              <a:rot lat="0" lon="0" rev="0"/>
            </a:camera>
            <a:lightRig rig="contrasting" dir="t">
              <a:rot lat="0" lon="0" rev="1200000"/>
            </a:lightRig>
          </a:scene3d>
        </p:grpSpPr>
        <p:sp>
          <p:nvSpPr>
            <p:cNvPr id="147" name="Rectangle 146">
              <a:extLst>
                <a:ext uri="{FF2B5EF4-FFF2-40B4-BE49-F238E27FC236}">
                  <a16:creationId xmlns:a16="http://schemas.microsoft.com/office/drawing/2014/main" id="{018331FD-7551-131E-FA31-D29CAD83D032}"/>
                </a:ext>
              </a:extLst>
            </p:cNvPr>
            <p:cNvSpPr/>
            <p:nvPr/>
          </p:nvSpPr>
          <p:spPr>
            <a:xfrm>
              <a:off x="2045091" y="3238557"/>
              <a:ext cx="126667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8" name="TextBox 147">
              <a:extLst>
                <a:ext uri="{FF2B5EF4-FFF2-40B4-BE49-F238E27FC236}">
                  <a16:creationId xmlns:a16="http://schemas.microsoft.com/office/drawing/2014/main" id="{E12A4B70-D92C-C145-2837-FE5A785190A4}"/>
                </a:ext>
              </a:extLst>
            </p:cNvPr>
            <p:cNvSpPr txBox="1"/>
            <p:nvPr/>
          </p:nvSpPr>
          <p:spPr>
            <a:xfrm>
              <a:off x="2045091" y="3238557"/>
              <a:ext cx="126667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BONUS MANAGING</a:t>
              </a:r>
            </a:p>
          </p:txBody>
        </p:sp>
      </p:grpSp>
      <p:grpSp>
        <p:nvGrpSpPr>
          <p:cNvPr id="117" name="Group 116">
            <a:extLst>
              <a:ext uri="{FF2B5EF4-FFF2-40B4-BE49-F238E27FC236}">
                <a16:creationId xmlns:a16="http://schemas.microsoft.com/office/drawing/2014/main" id="{71CDFCC2-1F9F-CC37-C043-1191704586DB}"/>
              </a:ext>
            </a:extLst>
          </p:cNvPr>
          <p:cNvGrpSpPr/>
          <p:nvPr/>
        </p:nvGrpSpPr>
        <p:grpSpPr>
          <a:xfrm>
            <a:off x="5936812" y="2809319"/>
            <a:ext cx="1543767" cy="322750"/>
            <a:chOff x="3456502" y="1405333"/>
            <a:chExt cx="1543767" cy="322750"/>
          </a:xfrm>
          <a:scene3d>
            <a:camera prst="orthographicFront">
              <a:rot lat="0" lon="0" rev="0"/>
            </a:camera>
            <a:lightRig rig="contrasting" dir="t">
              <a:rot lat="0" lon="0" rev="1200000"/>
            </a:lightRig>
          </a:scene3d>
        </p:grpSpPr>
        <p:sp>
          <p:nvSpPr>
            <p:cNvPr id="145" name="Rectangle 144">
              <a:extLst>
                <a:ext uri="{FF2B5EF4-FFF2-40B4-BE49-F238E27FC236}">
                  <a16:creationId xmlns:a16="http://schemas.microsoft.com/office/drawing/2014/main" id="{1BF819E1-1B79-5014-45CF-FD1D4E8E258C}"/>
                </a:ext>
              </a:extLst>
            </p:cNvPr>
            <p:cNvSpPr/>
            <p:nvPr/>
          </p:nvSpPr>
          <p:spPr>
            <a:xfrm>
              <a:off x="3456502" y="1405333"/>
              <a:ext cx="1543767"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6" name="TextBox 145">
              <a:extLst>
                <a:ext uri="{FF2B5EF4-FFF2-40B4-BE49-F238E27FC236}">
                  <a16:creationId xmlns:a16="http://schemas.microsoft.com/office/drawing/2014/main" id="{E71B18EA-7419-AD2D-CFA5-4E03C4397542}"/>
                </a:ext>
              </a:extLst>
            </p:cNvPr>
            <p:cNvSpPr txBox="1"/>
            <p:nvPr/>
          </p:nvSpPr>
          <p:spPr>
            <a:xfrm>
              <a:off x="3456502" y="1405333"/>
              <a:ext cx="1543767"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EMPLYEE RELATIONS</a:t>
              </a:r>
            </a:p>
          </p:txBody>
        </p:sp>
      </p:grpSp>
      <p:grpSp>
        <p:nvGrpSpPr>
          <p:cNvPr id="118" name="Group 117">
            <a:extLst>
              <a:ext uri="{FF2B5EF4-FFF2-40B4-BE49-F238E27FC236}">
                <a16:creationId xmlns:a16="http://schemas.microsoft.com/office/drawing/2014/main" id="{653D2B8F-7128-D652-C27F-098808A86B14}"/>
              </a:ext>
            </a:extLst>
          </p:cNvPr>
          <p:cNvGrpSpPr/>
          <p:nvPr/>
        </p:nvGrpSpPr>
        <p:grpSpPr>
          <a:xfrm>
            <a:off x="6058583" y="3267625"/>
            <a:ext cx="1300226" cy="322750"/>
            <a:chOff x="3578273" y="1863639"/>
            <a:chExt cx="1300226" cy="322750"/>
          </a:xfrm>
          <a:scene3d>
            <a:camera prst="orthographicFront">
              <a:rot lat="0" lon="0" rev="0"/>
            </a:camera>
            <a:lightRig rig="contrasting" dir="t">
              <a:rot lat="0" lon="0" rev="1200000"/>
            </a:lightRig>
          </a:scene3d>
        </p:grpSpPr>
        <p:sp>
          <p:nvSpPr>
            <p:cNvPr id="143" name="Rectangle 142">
              <a:extLst>
                <a:ext uri="{FF2B5EF4-FFF2-40B4-BE49-F238E27FC236}">
                  <a16:creationId xmlns:a16="http://schemas.microsoft.com/office/drawing/2014/main" id="{86002758-8356-1C84-CCB2-143515CF8AF5}"/>
                </a:ext>
              </a:extLst>
            </p:cNvPr>
            <p:cNvSpPr/>
            <p:nvPr/>
          </p:nvSpPr>
          <p:spPr>
            <a:xfrm>
              <a:off x="3578273" y="1863639"/>
              <a:ext cx="130022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4" name="TextBox 143">
              <a:extLst>
                <a:ext uri="{FF2B5EF4-FFF2-40B4-BE49-F238E27FC236}">
                  <a16:creationId xmlns:a16="http://schemas.microsoft.com/office/drawing/2014/main" id="{5A13DB2F-D6D5-B8AF-C5CE-F045A6F388DD}"/>
                </a:ext>
              </a:extLst>
            </p:cNvPr>
            <p:cNvSpPr txBox="1"/>
            <p:nvPr/>
          </p:nvSpPr>
          <p:spPr>
            <a:xfrm>
              <a:off x="3578273" y="1863639"/>
              <a:ext cx="130022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STRATEGY PLANING</a:t>
              </a:r>
            </a:p>
          </p:txBody>
        </p:sp>
      </p:grpSp>
      <p:grpSp>
        <p:nvGrpSpPr>
          <p:cNvPr id="119" name="Group 118">
            <a:extLst>
              <a:ext uri="{FF2B5EF4-FFF2-40B4-BE49-F238E27FC236}">
                <a16:creationId xmlns:a16="http://schemas.microsoft.com/office/drawing/2014/main" id="{6FA9C9C8-6ED9-C07F-3CA1-943C39FD3A84}"/>
              </a:ext>
            </a:extLst>
          </p:cNvPr>
          <p:cNvGrpSpPr/>
          <p:nvPr/>
        </p:nvGrpSpPr>
        <p:grpSpPr>
          <a:xfrm>
            <a:off x="6066064" y="3725931"/>
            <a:ext cx="1285264" cy="322750"/>
            <a:chOff x="3585754" y="2321945"/>
            <a:chExt cx="1285264" cy="322750"/>
          </a:xfrm>
          <a:scene3d>
            <a:camera prst="orthographicFront">
              <a:rot lat="0" lon="0" rev="0"/>
            </a:camera>
            <a:lightRig rig="contrasting" dir="t">
              <a:rot lat="0" lon="0" rev="1200000"/>
            </a:lightRig>
          </a:scene3d>
        </p:grpSpPr>
        <p:sp>
          <p:nvSpPr>
            <p:cNvPr id="141" name="Rectangle 140">
              <a:extLst>
                <a:ext uri="{FF2B5EF4-FFF2-40B4-BE49-F238E27FC236}">
                  <a16:creationId xmlns:a16="http://schemas.microsoft.com/office/drawing/2014/main" id="{A500341A-C6CA-02C3-8233-17BD430735C4}"/>
                </a:ext>
              </a:extLst>
            </p:cNvPr>
            <p:cNvSpPr/>
            <p:nvPr/>
          </p:nvSpPr>
          <p:spPr>
            <a:xfrm>
              <a:off x="3585754" y="2321945"/>
              <a:ext cx="1285264"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2" name="TextBox 141">
              <a:extLst>
                <a:ext uri="{FF2B5EF4-FFF2-40B4-BE49-F238E27FC236}">
                  <a16:creationId xmlns:a16="http://schemas.microsoft.com/office/drawing/2014/main" id="{7FC1C065-3BF7-25B5-45FE-7D9D28FFE8C0}"/>
                </a:ext>
              </a:extLst>
            </p:cNvPr>
            <p:cNvSpPr txBox="1"/>
            <p:nvPr/>
          </p:nvSpPr>
          <p:spPr>
            <a:xfrm>
              <a:off x="3585754" y="2321945"/>
              <a:ext cx="1285264"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DISPUTE RESOLUTION</a:t>
              </a:r>
            </a:p>
          </p:txBody>
        </p:sp>
      </p:grpSp>
      <p:grpSp>
        <p:nvGrpSpPr>
          <p:cNvPr id="120" name="Group 119">
            <a:extLst>
              <a:ext uri="{FF2B5EF4-FFF2-40B4-BE49-F238E27FC236}">
                <a16:creationId xmlns:a16="http://schemas.microsoft.com/office/drawing/2014/main" id="{6AC54D63-2E14-2041-4C69-AD4FF94F0ACA}"/>
              </a:ext>
            </a:extLst>
          </p:cNvPr>
          <p:cNvGrpSpPr/>
          <p:nvPr/>
        </p:nvGrpSpPr>
        <p:grpSpPr>
          <a:xfrm>
            <a:off x="6043627" y="4184237"/>
            <a:ext cx="1330139" cy="322750"/>
            <a:chOff x="3563317" y="2780251"/>
            <a:chExt cx="1330139" cy="322750"/>
          </a:xfrm>
          <a:scene3d>
            <a:camera prst="orthographicFront">
              <a:rot lat="0" lon="0" rev="0"/>
            </a:camera>
            <a:lightRig rig="contrasting" dir="t">
              <a:rot lat="0" lon="0" rev="1200000"/>
            </a:lightRig>
          </a:scene3d>
        </p:grpSpPr>
        <p:sp>
          <p:nvSpPr>
            <p:cNvPr id="139" name="Rectangle 138">
              <a:extLst>
                <a:ext uri="{FF2B5EF4-FFF2-40B4-BE49-F238E27FC236}">
                  <a16:creationId xmlns:a16="http://schemas.microsoft.com/office/drawing/2014/main" id="{246BD759-A880-61ED-1BF3-1DC1484CED2F}"/>
                </a:ext>
              </a:extLst>
            </p:cNvPr>
            <p:cNvSpPr/>
            <p:nvPr/>
          </p:nvSpPr>
          <p:spPr>
            <a:xfrm>
              <a:off x="3563317" y="2780251"/>
              <a:ext cx="133013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0" name="TextBox 139">
              <a:extLst>
                <a:ext uri="{FF2B5EF4-FFF2-40B4-BE49-F238E27FC236}">
                  <a16:creationId xmlns:a16="http://schemas.microsoft.com/office/drawing/2014/main" id="{B1E8E52F-A3D6-B901-C954-E62F1B52CEA2}"/>
                </a:ext>
              </a:extLst>
            </p:cNvPr>
            <p:cNvSpPr txBox="1"/>
            <p:nvPr/>
          </p:nvSpPr>
          <p:spPr>
            <a:xfrm>
              <a:off x="3563317" y="2780251"/>
              <a:ext cx="133013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CONTRACT NEGOCIATION</a:t>
              </a:r>
            </a:p>
          </p:txBody>
        </p:sp>
      </p:grpSp>
      <p:grpSp>
        <p:nvGrpSpPr>
          <p:cNvPr id="121" name="Group 120">
            <a:extLst>
              <a:ext uri="{FF2B5EF4-FFF2-40B4-BE49-F238E27FC236}">
                <a16:creationId xmlns:a16="http://schemas.microsoft.com/office/drawing/2014/main" id="{3F2567DF-0D51-F452-6D42-AF3E55CD8FED}"/>
              </a:ext>
            </a:extLst>
          </p:cNvPr>
          <p:cNvGrpSpPr/>
          <p:nvPr/>
        </p:nvGrpSpPr>
        <p:grpSpPr>
          <a:xfrm>
            <a:off x="6376162" y="4642543"/>
            <a:ext cx="1289872" cy="322750"/>
            <a:chOff x="3895852" y="3238557"/>
            <a:chExt cx="1289872" cy="322750"/>
          </a:xfrm>
          <a:scene3d>
            <a:camera prst="orthographicFront">
              <a:rot lat="0" lon="0" rev="0"/>
            </a:camera>
            <a:lightRig rig="contrasting" dir="t">
              <a:rot lat="0" lon="0" rev="1200000"/>
            </a:lightRig>
          </a:scene3d>
        </p:grpSpPr>
        <p:sp>
          <p:nvSpPr>
            <p:cNvPr id="137" name="Rectangle 136">
              <a:extLst>
                <a:ext uri="{FF2B5EF4-FFF2-40B4-BE49-F238E27FC236}">
                  <a16:creationId xmlns:a16="http://schemas.microsoft.com/office/drawing/2014/main" id="{5E2C23E5-F9B2-1261-E07C-A675AC14EE02}"/>
                </a:ext>
              </a:extLst>
            </p:cNvPr>
            <p:cNvSpPr/>
            <p:nvPr/>
          </p:nvSpPr>
          <p:spPr>
            <a:xfrm>
              <a:off x="3895852" y="3238557"/>
              <a:ext cx="1289872"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8" name="TextBox 137">
              <a:extLst>
                <a:ext uri="{FF2B5EF4-FFF2-40B4-BE49-F238E27FC236}">
                  <a16:creationId xmlns:a16="http://schemas.microsoft.com/office/drawing/2014/main" id="{504377A2-D711-EE0D-2D02-89F8E7CAC6A1}"/>
                </a:ext>
              </a:extLst>
            </p:cNvPr>
            <p:cNvSpPr txBox="1"/>
            <p:nvPr/>
          </p:nvSpPr>
          <p:spPr>
            <a:xfrm>
              <a:off x="3895852" y="3238557"/>
              <a:ext cx="1289872"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ADVISORY SERVICE</a:t>
              </a:r>
            </a:p>
          </p:txBody>
        </p:sp>
      </p:grpSp>
      <p:grpSp>
        <p:nvGrpSpPr>
          <p:cNvPr id="122" name="Group 121">
            <a:extLst>
              <a:ext uri="{FF2B5EF4-FFF2-40B4-BE49-F238E27FC236}">
                <a16:creationId xmlns:a16="http://schemas.microsoft.com/office/drawing/2014/main" id="{A8AC09CE-CA90-6D16-6371-01E620E8F870}"/>
              </a:ext>
            </a:extLst>
          </p:cNvPr>
          <p:cNvGrpSpPr/>
          <p:nvPr/>
        </p:nvGrpSpPr>
        <p:grpSpPr>
          <a:xfrm>
            <a:off x="7616136" y="2809319"/>
            <a:ext cx="1961136" cy="322750"/>
            <a:chOff x="5135826" y="1405333"/>
            <a:chExt cx="1961136" cy="322750"/>
          </a:xfrm>
          <a:scene3d>
            <a:camera prst="orthographicFront">
              <a:rot lat="0" lon="0" rev="0"/>
            </a:camera>
            <a:lightRig rig="contrasting" dir="t">
              <a:rot lat="0" lon="0" rev="1200000"/>
            </a:lightRig>
          </a:scene3d>
        </p:grpSpPr>
        <p:sp>
          <p:nvSpPr>
            <p:cNvPr id="135" name="Rectangle 134">
              <a:extLst>
                <a:ext uri="{FF2B5EF4-FFF2-40B4-BE49-F238E27FC236}">
                  <a16:creationId xmlns:a16="http://schemas.microsoft.com/office/drawing/2014/main" id="{E6C61D96-928B-D52D-CB09-7D520CC9B9F7}"/>
                </a:ext>
              </a:extLst>
            </p:cNvPr>
            <p:cNvSpPr/>
            <p:nvPr/>
          </p:nvSpPr>
          <p:spPr>
            <a:xfrm>
              <a:off x="5135826" y="1405333"/>
              <a:ext cx="196113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6" name="TextBox 135">
              <a:extLst>
                <a:ext uri="{FF2B5EF4-FFF2-40B4-BE49-F238E27FC236}">
                  <a16:creationId xmlns:a16="http://schemas.microsoft.com/office/drawing/2014/main" id="{F07C95C9-70DE-FF66-4D07-85F3855D248E}"/>
                </a:ext>
              </a:extLst>
            </p:cNvPr>
            <p:cNvSpPr txBox="1"/>
            <p:nvPr/>
          </p:nvSpPr>
          <p:spPr>
            <a:xfrm>
              <a:off x="5135826" y="1405333"/>
              <a:ext cx="196113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TRAINING AND DEVELOPMENT</a:t>
              </a:r>
            </a:p>
          </p:txBody>
        </p:sp>
      </p:grpSp>
      <p:grpSp>
        <p:nvGrpSpPr>
          <p:cNvPr id="123" name="Group 122">
            <a:extLst>
              <a:ext uri="{FF2B5EF4-FFF2-40B4-BE49-F238E27FC236}">
                <a16:creationId xmlns:a16="http://schemas.microsoft.com/office/drawing/2014/main" id="{A4D34E30-E487-146A-7CA9-F4E3D622D7B2}"/>
              </a:ext>
            </a:extLst>
          </p:cNvPr>
          <p:cNvGrpSpPr/>
          <p:nvPr/>
        </p:nvGrpSpPr>
        <p:grpSpPr>
          <a:xfrm>
            <a:off x="7740375" y="3267625"/>
            <a:ext cx="1712656" cy="322750"/>
            <a:chOff x="5260065" y="1863639"/>
            <a:chExt cx="1712656" cy="322750"/>
          </a:xfrm>
          <a:scene3d>
            <a:camera prst="orthographicFront">
              <a:rot lat="0" lon="0" rev="0"/>
            </a:camera>
            <a:lightRig rig="contrasting" dir="t">
              <a:rot lat="0" lon="0" rev="1200000"/>
            </a:lightRig>
          </a:scene3d>
        </p:grpSpPr>
        <p:sp>
          <p:nvSpPr>
            <p:cNvPr id="133" name="Rectangle 132">
              <a:extLst>
                <a:ext uri="{FF2B5EF4-FFF2-40B4-BE49-F238E27FC236}">
                  <a16:creationId xmlns:a16="http://schemas.microsoft.com/office/drawing/2014/main" id="{8BF9D886-6093-7B2D-4462-7C4D65758F32}"/>
                </a:ext>
              </a:extLst>
            </p:cNvPr>
            <p:cNvSpPr/>
            <p:nvPr/>
          </p:nvSpPr>
          <p:spPr>
            <a:xfrm>
              <a:off x="5260065" y="1863639"/>
              <a:ext cx="171265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4" name="TextBox 133">
              <a:extLst>
                <a:ext uri="{FF2B5EF4-FFF2-40B4-BE49-F238E27FC236}">
                  <a16:creationId xmlns:a16="http://schemas.microsoft.com/office/drawing/2014/main" id="{0A3C990E-CCFB-9BEC-95A3-8749E7DD3932}"/>
                </a:ext>
              </a:extLst>
            </p:cNvPr>
            <p:cNvSpPr txBox="1"/>
            <p:nvPr/>
          </p:nvSpPr>
          <p:spPr>
            <a:xfrm>
              <a:off x="5260065" y="1863639"/>
              <a:ext cx="171265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TRAINING PROGRAME </a:t>
              </a:r>
            </a:p>
          </p:txBody>
        </p:sp>
      </p:grpSp>
      <p:grpSp>
        <p:nvGrpSpPr>
          <p:cNvPr id="124" name="Group 123">
            <a:extLst>
              <a:ext uri="{FF2B5EF4-FFF2-40B4-BE49-F238E27FC236}">
                <a16:creationId xmlns:a16="http://schemas.microsoft.com/office/drawing/2014/main" id="{B21DD3A9-913D-9CB8-B592-7E528D8D4AFD}"/>
              </a:ext>
            </a:extLst>
          </p:cNvPr>
          <p:cNvGrpSpPr/>
          <p:nvPr/>
        </p:nvGrpSpPr>
        <p:grpSpPr>
          <a:xfrm>
            <a:off x="7792732" y="3725931"/>
            <a:ext cx="1607943" cy="322750"/>
            <a:chOff x="5312422" y="2321945"/>
            <a:chExt cx="1607943" cy="322750"/>
          </a:xfrm>
          <a:scene3d>
            <a:camera prst="orthographicFront">
              <a:rot lat="0" lon="0" rev="0"/>
            </a:camera>
            <a:lightRig rig="contrasting" dir="t">
              <a:rot lat="0" lon="0" rev="1200000"/>
            </a:lightRig>
          </a:scene3d>
        </p:grpSpPr>
        <p:sp>
          <p:nvSpPr>
            <p:cNvPr id="131" name="Rectangle 130">
              <a:extLst>
                <a:ext uri="{FF2B5EF4-FFF2-40B4-BE49-F238E27FC236}">
                  <a16:creationId xmlns:a16="http://schemas.microsoft.com/office/drawing/2014/main" id="{760E1349-6342-8335-BAC8-6A3AE759D806}"/>
                </a:ext>
              </a:extLst>
            </p:cNvPr>
            <p:cNvSpPr/>
            <p:nvPr/>
          </p:nvSpPr>
          <p:spPr>
            <a:xfrm>
              <a:off x="5312422" y="2321945"/>
              <a:ext cx="160794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2" name="TextBox 131">
              <a:extLst>
                <a:ext uri="{FF2B5EF4-FFF2-40B4-BE49-F238E27FC236}">
                  <a16:creationId xmlns:a16="http://schemas.microsoft.com/office/drawing/2014/main" id="{8377348F-7CA0-6EB2-90C7-1549CF91F1FE}"/>
                </a:ext>
              </a:extLst>
            </p:cNvPr>
            <p:cNvSpPr txBox="1"/>
            <p:nvPr/>
          </p:nvSpPr>
          <p:spPr>
            <a:xfrm>
              <a:off x="5312422" y="2321945"/>
              <a:ext cx="160794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LEADERSHIP TRAINING</a:t>
              </a:r>
            </a:p>
          </p:txBody>
        </p:sp>
      </p:grpSp>
      <p:grpSp>
        <p:nvGrpSpPr>
          <p:cNvPr id="125" name="Group 124">
            <a:extLst>
              <a:ext uri="{FF2B5EF4-FFF2-40B4-BE49-F238E27FC236}">
                <a16:creationId xmlns:a16="http://schemas.microsoft.com/office/drawing/2014/main" id="{15ECC683-C1CB-081E-2E3D-855F7EEB24C7}"/>
              </a:ext>
            </a:extLst>
          </p:cNvPr>
          <p:cNvGrpSpPr/>
          <p:nvPr/>
        </p:nvGrpSpPr>
        <p:grpSpPr>
          <a:xfrm>
            <a:off x="8194718" y="4184237"/>
            <a:ext cx="1512112" cy="322750"/>
            <a:chOff x="5714408" y="2780251"/>
            <a:chExt cx="1512112" cy="322750"/>
          </a:xfrm>
          <a:scene3d>
            <a:camera prst="orthographicFront">
              <a:rot lat="0" lon="0" rev="0"/>
            </a:camera>
            <a:lightRig rig="contrasting" dir="t">
              <a:rot lat="0" lon="0" rev="1200000"/>
            </a:lightRig>
          </a:scene3d>
        </p:grpSpPr>
        <p:sp>
          <p:nvSpPr>
            <p:cNvPr id="129" name="Rectangle 128">
              <a:extLst>
                <a:ext uri="{FF2B5EF4-FFF2-40B4-BE49-F238E27FC236}">
                  <a16:creationId xmlns:a16="http://schemas.microsoft.com/office/drawing/2014/main" id="{54FE7A08-BE1E-91F1-0394-EA8AC02CE61F}"/>
                </a:ext>
              </a:extLst>
            </p:cNvPr>
            <p:cNvSpPr/>
            <p:nvPr/>
          </p:nvSpPr>
          <p:spPr>
            <a:xfrm>
              <a:off x="5714408" y="2780251"/>
              <a:ext cx="1512112"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0" name="TextBox 129">
              <a:extLst>
                <a:ext uri="{FF2B5EF4-FFF2-40B4-BE49-F238E27FC236}">
                  <a16:creationId xmlns:a16="http://schemas.microsoft.com/office/drawing/2014/main" id="{70A98CC8-47F5-29C5-6F1A-114EE1A572FF}"/>
                </a:ext>
              </a:extLst>
            </p:cNvPr>
            <p:cNvSpPr txBox="1"/>
            <p:nvPr/>
          </p:nvSpPr>
          <p:spPr>
            <a:xfrm>
              <a:off x="5714408" y="2780251"/>
              <a:ext cx="1512112"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PROMOTION POLICY</a:t>
              </a:r>
            </a:p>
          </p:txBody>
        </p:sp>
      </p:grpSp>
      <p:grpSp>
        <p:nvGrpSpPr>
          <p:cNvPr id="126" name="Group 125">
            <a:extLst>
              <a:ext uri="{FF2B5EF4-FFF2-40B4-BE49-F238E27FC236}">
                <a16:creationId xmlns:a16="http://schemas.microsoft.com/office/drawing/2014/main" id="{C0DBCE45-BA27-2FBC-9B6E-403C278E4D16}"/>
              </a:ext>
            </a:extLst>
          </p:cNvPr>
          <p:cNvGrpSpPr/>
          <p:nvPr/>
        </p:nvGrpSpPr>
        <p:grpSpPr>
          <a:xfrm>
            <a:off x="4159563" y="2351013"/>
            <a:ext cx="1803879" cy="322750"/>
            <a:chOff x="1679253" y="947027"/>
            <a:chExt cx="1803879" cy="322750"/>
          </a:xfrm>
          <a:scene3d>
            <a:camera prst="orthographicFront">
              <a:rot lat="0" lon="0" rev="0"/>
            </a:camera>
            <a:lightRig rig="contrasting" dir="t">
              <a:rot lat="0" lon="0" rev="1200000"/>
            </a:lightRig>
          </a:scene3d>
        </p:grpSpPr>
        <p:sp>
          <p:nvSpPr>
            <p:cNvPr id="127" name="Rectangle 126">
              <a:extLst>
                <a:ext uri="{FF2B5EF4-FFF2-40B4-BE49-F238E27FC236}">
                  <a16:creationId xmlns:a16="http://schemas.microsoft.com/office/drawing/2014/main" id="{6FB2AF45-8C2D-994E-56C1-A87FC6A8CDF6}"/>
                </a:ext>
              </a:extLst>
            </p:cNvPr>
            <p:cNvSpPr/>
            <p:nvPr/>
          </p:nvSpPr>
          <p:spPr>
            <a:xfrm>
              <a:off x="1679253" y="947027"/>
              <a:ext cx="180387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28" name="TextBox 127">
              <a:extLst>
                <a:ext uri="{FF2B5EF4-FFF2-40B4-BE49-F238E27FC236}">
                  <a16:creationId xmlns:a16="http://schemas.microsoft.com/office/drawing/2014/main" id="{30C06B73-384F-659B-AED7-1B9339A00592}"/>
                </a:ext>
              </a:extLst>
            </p:cNvPr>
            <p:cNvSpPr txBox="1"/>
            <p:nvPr/>
          </p:nvSpPr>
          <p:spPr>
            <a:xfrm>
              <a:off x="1679253" y="947027"/>
              <a:ext cx="180387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ASSISTANT</a:t>
              </a:r>
            </a:p>
          </p:txBody>
        </p:sp>
      </p:grpSp>
      <p:sp>
        <p:nvSpPr>
          <p:cNvPr id="169" name="Rectangle 168">
            <a:extLst>
              <a:ext uri="{FF2B5EF4-FFF2-40B4-BE49-F238E27FC236}">
                <a16:creationId xmlns:a16="http://schemas.microsoft.com/office/drawing/2014/main" id="{9AB4F953-4A62-BF3D-1E94-880A6FBBCEA9}"/>
              </a:ext>
            </a:extLst>
          </p:cNvPr>
          <p:cNvSpPr/>
          <p:nvPr/>
        </p:nvSpPr>
        <p:spPr>
          <a:xfrm>
            <a:off x="2334709" y="220316"/>
            <a:ext cx="7417836" cy="5038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FUNCTIONAL ORGANIZATION CHART FOR HR DEPARTMENT</a:t>
            </a:r>
          </a:p>
        </p:txBody>
      </p:sp>
      <p:sp>
        <p:nvSpPr>
          <p:cNvPr id="170" name="Rectangle 169">
            <a:extLst>
              <a:ext uri="{FF2B5EF4-FFF2-40B4-BE49-F238E27FC236}">
                <a16:creationId xmlns:a16="http://schemas.microsoft.com/office/drawing/2014/main" id="{EC31C585-6795-A9ED-1E25-D5C949CACE9A}"/>
              </a:ext>
            </a:extLst>
          </p:cNvPr>
          <p:cNvSpPr/>
          <p:nvPr/>
        </p:nvSpPr>
        <p:spPr>
          <a:xfrm>
            <a:off x="2515204" y="6017461"/>
            <a:ext cx="3448238" cy="322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i="1" dirty="0"/>
              <a:t>Source: Self mode</a:t>
            </a:r>
          </a:p>
        </p:txBody>
      </p:sp>
    </p:spTree>
    <p:extLst>
      <p:ext uri="{BB962C8B-B14F-4D97-AF65-F5344CB8AC3E}">
        <p14:creationId xmlns:p14="http://schemas.microsoft.com/office/powerpoint/2010/main" val="348935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F0A8-E405-2F52-7F9B-6EE8164A6C59}"/>
              </a:ext>
            </a:extLst>
          </p:cNvPr>
          <p:cNvSpPr>
            <a:spLocks noGrp="1"/>
          </p:cNvSpPr>
          <p:nvPr>
            <p:ph type="title"/>
          </p:nvPr>
        </p:nvSpPr>
        <p:spPr>
          <a:xfrm>
            <a:off x="838200" y="365125"/>
            <a:ext cx="10515600" cy="445103"/>
          </a:xfrm>
        </p:spPr>
        <p:txBody>
          <a:bodyPr>
            <a:normAutofit/>
          </a:bodyPr>
          <a:lstStyle/>
          <a:p>
            <a:r>
              <a:rPr lang="en-GB" sz="2000" i="1" dirty="0">
                <a:latin typeface="Arial" panose="020B0604020202020204" pitchFamily="34" charset="0"/>
                <a:cs typeface="Arial" panose="020B0604020202020204" pitchFamily="34" charset="0"/>
              </a:rPr>
              <a:t>            ROLE OF THE HR</a:t>
            </a:r>
          </a:p>
        </p:txBody>
      </p:sp>
      <p:sp>
        <p:nvSpPr>
          <p:cNvPr id="3" name="Content Placeholder 2">
            <a:extLst>
              <a:ext uri="{FF2B5EF4-FFF2-40B4-BE49-F238E27FC236}">
                <a16:creationId xmlns:a16="http://schemas.microsoft.com/office/drawing/2014/main" id="{D9D82EF6-848E-BE9D-16C9-7A2A00C7C314}"/>
              </a:ext>
            </a:extLst>
          </p:cNvPr>
          <p:cNvSpPr>
            <a:spLocks noGrp="1"/>
          </p:cNvSpPr>
          <p:nvPr>
            <p:ph idx="1"/>
          </p:nvPr>
        </p:nvSpPr>
        <p:spPr>
          <a:xfrm>
            <a:off x="838199" y="891252"/>
            <a:ext cx="11060575" cy="5810490"/>
          </a:xfrm>
        </p:spPr>
        <p:txBody>
          <a:bodyPr>
            <a:normAutofit fontScale="85000" lnSpcReduction="20000"/>
          </a:bodyPr>
          <a:lstStyle/>
          <a:p>
            <a:pPr marL="0" indent="0">
              <a:buNone/>
            </a:pPr>
            <a:r>
              <a:rPr lang="en-GB" sz="2400" i="1" dirty="0">
                <a:latin typeface="Arial" panose="020B0604020202020204" pitchFamily="34" charset="0"/>
                <a:cs typeface="Arial" panose="020B0604020202020204" pitchFamily="34" charset="0"/>
              </a:rPr>
              <a:t>HR Professionals should act as: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Employee advocate</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Human capital developer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Functional expert</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Strategic partner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Leadership</a:t>
            </a:r>
          </a:p>
          <a:p>
            <a:pPr marL="0" indent="0">
              <a:buNone/>
            </a:pPr>
            <a:r>
              <a:rPr lang="en-GB" sz="2400" i="1" dirty="0">
                <a:latin typeface="Arial" panose="020B0604020202020204" pitchFamily="34" charset="0"/>
                <a:cs typeface="Arial" panose="020B0604020202020204" pitchFamily="34" charset="0"/>
              </a:rPr>
              <a:t>Traits for a successful HR professional:</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Good communication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Be organized</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Love to learn</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Enjoy data</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Multi-tasker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ethics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 Problem-solving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decision maker</a:t>
            </a:r>
          </a:p>
          <a:p>
            <a:pPr>
              <a:buFont typeface="Wingdings" panose="05000000000000000000" pitchFamily="2" charset="2"/>
              <a:buChar char="Ø"/>
            </a:pPr>
            <a:endParaRPr lang="en-GB" dirty="0"/>
          </a:p>
          <a:p>
            <a:pPr marL="0" indent="0">
              <a:buNone/>
            </a:pPr>
            <a:endParaRPr lang="en-GB" dirty="0"/>
          </a:p>
        </p:txBody>
      </p:sp>
      <p:pic>
        <p:nvPicPr>
          <p:cNvPr id="4" name="Picture 2">
            <a:extLst>
              <a:ext uri="{FF2B5EF4-FFF2-40B4-BE49-F238E27FC236}">
                <a16:creationId xmlns:a16="http://schemas.microsoft.com/office/drawing/2014/main" id="{72A800A5-BBD0-ED9E-18CC-67279636E0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6824" y="156258"/>
            <a:ext cx="5225142" cy="51392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82C368E-ED08-EE43-51E1-B39DDD933A83}"/>
              </a:ext>
            </a:extLst>
          </p:cNvPr>
          <p:cNvSpPr/>
          <p:nvPr/>
        </p:nvSpPr>
        <p:spPr>
          <a:xfrm>
            <a:off x="8506046" y="5966748"/>
            <a:ext cx="2773326" cy="357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dirty="0"/>
              <a:t>Source: www.cipid.uk</a:t>
            </a:r>
          </a:p>
        </p:txBody>
      </p:sp>
    </p:spTree>
    <p:extLst>
      <p:ext uri="{BB962C8B-B14F-4D97-AF65-F5344CB8AC3E}">
        <p14:creationId xmlns:p14="http://schemas.microsoft.com/office/powerpoint/2010/main" val="29668405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C1361-5E1B-A31B-5B9E-9F34750CF179}"/>
              </a:ext>
            </a:extLst>
          </p:cNvPr>
          <p:cNvSpPr txBox="1"/>
          <p:nvPr/>
        </p:nvSpPr>
        <p:spPr>
          <a:xfrm>
            <a:off x="210274" y="0"/>
            <a:ext cx="11318112" cy="7478970"/>
          </a:xfrm>
          <a:prstGeom prst="rect">
            <a:avLst/>
          </a:prstGeom>
          <a:noFill/>
        </p:spPr>
        <p:txBody>
          <a:bodyPr wrap="square" rtlCol="0">
            <a:spAutoFit/>
          </a:bodyPr>
          <a:lstStyle/>
          <a:p>
            <a:r>
              <a:rPr lang="en-GB" sz="2000" b="0" dirty="0">
                <a:solidFill>
                  <a:srgbClr val="202020"/>
                </a:solidFill>
                <a:effectLst/>
                <a:latin typeface="Arial" panose="020B0604020202020204" pitchFamily="34" charset="0"/>
                <a:cs typeface="Arial" panose="020B0604020202020204" pitchFamily="34" charset="0"/>
              </a:rPr>
              <a:t>Employee relations, according to CIPD (2023), explain the relationship between employers and employees. The actual interpretation of these relations is reflected by the “increasing individualization of the employment relationship following the rise of individual workplace rights” (CIPD, 2023).</a:t>
            </a:r>
          </a:p>
          <a:p>
            <a:endParaRPr lang="en-GB" sz="2000" b="0" dirty="0">
              <a:solidFill>
                <a:srgbClr val="202020"/>
              </a:solidFill>
              <a:effectLst/>
              <a:latin typeface="Arial" panose="020B0604020202020204" pitchFamily="34" charset="0"/>
              <a:cs typeface="Arial" panose="020B0604020202020204" pitchFamily="34" charset="0"/>
            </a:endParaRPr>
          </a:p>
          <a:p>
            <a:r>
              <a:rPr lang="en-GB" sz="2000" dirty="0">
                <a:solidFill>
                  <a:srgbClr val="202020"/>
                </a:solidFill>
                <a:latin typeface="Arial" panose="020B0604020202020204" pitchFamily="34" charset="0"/>
                <a:cs typeface="Arial" panose="020B0604020202020204" pitchFamily="34" charset="0"/>
              </a:rPr>
              <a:t>Over the last 40 years, UK employment relations transformed in many aspects all of which have been influenced by trade unions. According to May 2023 official statistics, trade union membership declined to 6.25 million in 2022 and the proportion of employees members of a union fell to 22.3% compared to 23.1% in 2021. </a:t>
            </a:r>
          </a:p>
          <a:p>
            <a:endParaRPr lang="en-GB" sz="2000" dirty="0">
              <a:solidFill>
                <a:srgbClr val="20202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Type of relations:</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Vertical employee  relations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Horizontal employee relations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Main pillars of employee relations:</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Organizational culture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Employee engagement</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Conflict resolution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Workplace investigation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Disciplinary actions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6825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946E1423-AFF6-6F8A-AD71-992F62B11C17}"/>
              </a:ext>
            </a:extLst>
          </p:cNvPr>
          <p:cNvGraphicFramePr>
            <a:graphicFrameLocks/>
          </p:cNvGraphicFramePr>
          <p:nvPr>
            <p:extLst>
              <p:ext uri="{D42A27DB-BD31-4B8C-83A1-F6EECF244321}">
                <p14:modId xmlns:p14="http://schemas.microsoft.com/office/powerpoint/2010/main" val="3924036867"/>
              </p:ext>
            </p:extLst>
          </p:nvPr>
        </p:nvGraphicFramePr>
        <p:xfrm>
          <a:off x="1531089" y="457200"/>
          <a:ext cx="10037134" cy="4901609"/>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a:extLst>
              <a:ext uri="{FF2B5EF4-FFF2-40B4-BE49-F238E27FC236}">
                <a16:creationId xmlns:a16="http://schemas.microsoft.com/office/drawing/2014/main" id="{495B22B8-2DAD-30D6-99FD-4E396CFE1170}"/>
              </a:ext>
            </a:extLst>
          </p:cNvPr>
          <p:cNvSpPr txBox="1"/>
          <p:nvPr/>
        </p:nvSpPr>
        <p:spPr>
          <a:xfrm>
            <a:off x="6422065" y="6230679"/>
            <a:ext cx="4093535" cy="338554"/>
          </a:xfrm>
          <a:prstGeom prst="rect">
            <a:avLst/>
          </a:prstGeom>
          <a:noFill/>
        </p:spPr>
        <p:txBody>
          <a:bodyPr wrap="square" rtlCol="0">
            <a:spAutoFit/>
          </a:bodyPr>
          <a:lstStyle/>
          <a:p>
            <a:r>
              <a:rPr lang="en-GB" sz="1600" i="1" dirty="0" err="1"/>
              <a:t>Source:www.attendancebot.com</a:t>
            </a:r>
            <a:endParaRPr lang="en-GB" sz="1600" i="1" dirty="0"/>
          </a:p>
        </p:txBody>
      </p:sp>
    </p:spTree>
    <p:extLst>
      <p:ext uri="{BB962C8B-B14F-4D97-AF65-F5344CB8AC3E}">
        <p14:creationId xmlns:p14="http://schemas.microsoft.com/office/powerpoint/2010/main" val="1196772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E155B5-4D1E-F65C-08C9-E2CB391AE315}"/>
              </a:ext>
            </a:extLst>
          </p:cNvPr>
          <p:cNvSpPr>
            <a:spLocks noGrp="1"/>
          </p:cNvSpPr>
          <p:nvPr>
            <p:ph idx="1"/>
          </p:nvPr>
        </p:nvSpPr>
        <p:spPr>
          <a:xfrm>
            <a:off x="838200" y="150471"/>
            <a:ext cx="10515600" cy="6026492"/>
          </a:xfrm>
        </p:spPr>
        <p:txBody>
          <a:bodyPr>
            <a:normAutofit/>
          </a:bodyPr>
          <a:lstStyle/>
          <a:p>
            <a:pPr marL="0" indent="0">
              <a:buNone/>
            </a:pPr>
            <a:r>
              <a:rPr lang="en-GB" dirty="0"/>
              <a:t>To remain committed and increase productivity, employees should:</a:t>
            </a:r>
          </a:p>
          <a:p>
            <a:pPr marL="0" indent="0">
              <a:buNone/>
            </a:pPr>
            <a:endParaRPr lang="en-GB" dirty="0"/>
          </a:p>
          <a:p>
            <a:pPr>
              <a:buFont typeface="Courier New" panose="02070309020205020404" pitchFamily="49" charset="0"/>
              <a:buChar char="o"/>
            </a:pPr>
            <a:r>
              <a:rPr lang="en-GB" dirty="0"/>
              <a:t>Be Involved in the workplace</a:t>
            </a:r>
          </a:p>
          <a:p>
            <a:pPr>
              <a:buFont typeface="Courier New" panose="02070309020205020404" pitchFamily="49" charset="0"/>
              <a:buChar char="o"/>
            </a:pPr>
            <a:r>
              <a:rPr lang="en-GB" dirty="0"/>
              <a:t>Work in partnership with the company</a:t>
            </a:r>
          </a:p>
          <a:p>
            <a:pPr>
              <a:buFont typeface="Courier New" panose="02070309020205020404" pitchFamily="49" charset="0"/>
              <a:buChar char="o"/>
            </a:pPr>
            <a:r>
              <a:rPr lang="en-GB" dirty="0"/>
              <a:t>Have a voice able to communicate with all departments</a:t>
            </a:r>
          </a:p>
          <a:p>
            <a:pPr>
              <a:buFont typeface="Courier New" panose="02070309020205020404" pitchFamily="49" charset="0"/>
              <a:buChar char="o"/>
            </a:pPr>
            <a:r>
              <a:rPr lang="en-GB" dirty="0"/>
              <a:t>Take part in consultations</a:t>
            </a:r>
          </a:p>
          <a:p>
            <a:pPr>
              <a:buFont typeface="Courier New" panose="02070309020205020404" pitchFamily="49" charset="0"/>
              <a:buChar char="o"/>
            </a:pPr>
            <a:r>
              <a:rPr lang="en-GB" dirty="0"/>
              <a:t>Be Offered flexible working </a:t>
            </a:r>
          </a:p>
          <a:p>
            <a:pPr>
              <a:buFont typeface="Courier New" panose="02070309020205020404" pitchFamily="49" charset="0"/>
              <a:buChar char="o"/>
            </a:pPr>
            <a:r>
              <a:rPr lang="en-GB" dirty="0"/>
              <a:t>Have a Well-being scheme available</a:t>
            </a:r>
          </a:p>
          <a:p>
            <a:pPr marL="0" indent="0">
              <a:buNone/>
            </a:pPr>
            <a:endParaRPr lang="en-GB" dirty="0"/>
          </a:p>
          <a:p>
            <a:pPr marL="0" indent="0">
              <a:buNone/>
            </a:pPr>
            <a:endParaRPr lang="en-GB" dirty="0"/>
          </a:p>
          <a:p>
            <a:pPr marL="0" indent="0">
              <a:buNone/>
            </a:pPr>
            <a:br>
              <a:rPr lang="en-GB" dirty="0"/>
            </a:br>
            <a:endParaRPr lang="en-GB" dirty="0"/>
          </a:p>
        </p:txBody>
      </p:sp>
    </p:spTree>
    <p:extLst>
      <p:ext uri="{BB962C8B-B14F-4D97-AF65-F5344CB8AC3E}">
        <p14:creationId xmlns:p14="http://schemas.microsoft.com/office/powerpoint/2010/main" val="138920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32FE-FC01-EEF2-2FCA-91895179CE8A}"/>
              </a:ext>
            </a:extLst>
          </p:cNvPr>
          <p:cNvSpPr>
            <a:spLocks noGrp="1"/>
          </p:cNvSpPr>
          <p:nvPr>
            <p:ph type="ctrTitle"/>
          </p:nvPr>
        </p:nvSpPr>
        <p:spPr>
          <a:xfrm>
            <a:off x="1049662" y="564503"/>
            <a:ext cx="8915399" cy="389835"/>
          </a:xfrm>
        </p:spPr>
        <p:txBody>
          <a:bodyPr>
            <a:normAutofit fontScale="90000"/>
          </a:bodyPr>
          <a:lstStyle/>
          <a:p>
            <a:r>
              <a:rPr lang="en-GB" sz="2800" dirty="0"/>
              <a:t>Management theories in personal experience</a:t>
            </a:r>
          </a:p>
        </p:txBody>
      </p:sp>
      <p:sp>
        <p:nvSpPr>
          <p:cNvPr id="3" name="Subtitle 2">
            <a:extLst>
              <a:ext uri="{FF2B5EF4-FFF2-40B4-BE49-F238E27FC236}">
                <a16:creationId xmlns:a16="http://schemas.microsoft.com/office/drawing/2014/main" id="{057C93B3-BB7E-BD0A-15B5-04A8C9AA2089}"/>
              </a:ext>
            </a:extLst>
          </p:cNvPr>
          <p:cNvSpPr>
            <a:spLocks noGrp="1"/>
          </p:cNvSpPr>
          <p:nvPr>
            <p:ph type="subTitle" idx="1"/>
          </p:nvPr>
        </p:nvSpPr>
        <p:spPr>
          <a:xfrm>
            <a:off x="755298" y="1168986"/>
            <a:ext cx="10674188" cy="5582536"/>
          </a:xfrm>
        </p:spPr>
        <p:txBody>
          <a:bodyPr>
            <a:normAutofit lnSpcReduction="10000"/>
          </a:bodyPr>
          <a:lstStyle/>
          <a:p>
            <a:pPr algn="l"/>
            <a:r>
              <a:rPr lang="en-GB" sz="2500" b="1" i="1" dirty="0">
                <a:solidFill>
                  <a:srgbClr val="000000"/>
                </a:solidFill>
                <a:effectLst/>
                <a:latin typeface="Arial" panose="020B0604020202020204" pitchFamily="34" charset="0"/>
                <a:cs typeface="Arial" panose="020B0604020202020204" pitchFamily="34" charset="0"/>
              </a:rPr>
              <a:t>Equity theory </a:t>
            </a:r>
            <a:r>
              <a:rPr lang="en-GB" sz="2500" b="0" i="0" dirty="0">
                <a:solidFill>
                  <a:srgbClr val="000000"/>
                </a:solidFill>
                <a:effectLst/>
                <a:latin typeface="Arial" panose="020B0604020202020204" pitchFamily="34" charset="0"/>
                <a:cs typeface="Arial" panose="020B0604020202020204" pitchFamily="34" charset="0"/>
              </a:rPr>
              <a:t>– motivational theory stating that employees are highly motivated at work by the sense of fairness. </a:t>
            </a:r>
          </a:p>
          <a:p>
            <a:endParaRPr lang="en-GB" sz="2500" dirty="0">
              <a:solidFill>
                <a:srgbClr val="000000"/>
              </a:solidFill>
              <a:latin typeface="Arial"/>
              <a:cs typeface="Arial"/>
            </a:endParaRPr>
          </a:p>
          <a:p>
            <a:pPr algn="l"/>
            <a:r>
              <a:rPr lang="en-GB" sz="2500" dirty="0">
                <a:solidFill>
                  <a:srgbClr val="2D2D2D"/>
                </a:solidFill>
                <a:latin typeface="Arial" panose="020B0604020202020204" pitchFamily="34" charset="0"/>
                <a:cs typeface="Arial" panose="020B0604020202020204" pitchFamily="34" charset="0"/>
              </a:rPr>
              <a:t>According to the </a:t>
            </a:r>
            <a:r>
              <a:rPr lang="en-GB" sz="2500" b="0" i="0" dirty="0">
                <a:solidFill>
                  <a:srgbClr val="2D2D2D"/>
                </a:solidFill>
                <a:effectLst/>
                <a:latin typeface="Arial" panose="020B0604020202020204" pitchFamily="34" charset="0"/>
                <a:cs typeface="Arial" panose="020B0604020202020204" pitchFamily="34" charset="0"/>
              </a:rPr>
              <a:t>Office for National Statistics (2021), research shows that in 2021, the UK gender pay gap increased from 14.9% to 15.4%</a:t>
            </a:r>
            <a:r>
              <a:rPr lang="en-GB" sz="2500" dirty="0">
                <a:solidFill>
                  <a:schemeClr val="tx1"/>
                </a:solidFill>
                <a:latin typeface="Arial" panose="020B0604020202020204" pitchFamily="34" charset="0"/>
                <a:cs typeface="Arial" panose="020B0604020202020204" pitchFamily="34" charset="0"/>
              </a:rPr>
              <a:t>. </a:t>
            </a:r>
            <a:r>
              <a:rPr lang="en-GB" sz="2500" b="0" i="0" dirty="0">
                <a:solidFill>
                  <a:srgbClr val="2D2D2D"/>
                </a:solidFill>
                <a:effectLst/>
                <a:latin typeface="Arial" panose="020B0604020202020204" pitchFamily="34" charset="0"/>
                <a:cs typeface="Arial" panose="020B0604020202020204" pitchFamily="34" charset="0"/>
              </a:rPr>
              <a:t>This means, on average, women earn 15% less than men per hour. Equity theory states that this pay gap </a:t>
            </a:r>
            <a:r>
              <a:rPr lang="en-GB" sz="2500" dirty="0">
                <a:solidFill>
                  <a:srgbClr val="2D2D2D"/>
                </a:solidFill>
                <a:latin typeface="Arial" panose="020B0604020202020204" pitchFamily="34" charset="0"/>
                <a:cs typeface="Arial" panose="020B0604020202020204" pitchFamily="34" charset="0"/>
              </a:rPr>
              <a:t>can affect employees’ motivation.</a:t>
            </a:r>
          </a:p>
          <a:p>
            <a:pPr algn="l"/>
            <a:endParaRPr lang="en-GB" sz="2500" b="0" i="0" dirty="0">
              <a:solidFill>
                <a:srgbClr val="000000"/>
              </a:solidFill>
              <a:effectLst/>
              <a:latin typeface="Arial" panose="020B0604020202020204" pitchFamily="34" charset="0"/>
              <a:cs typeface="Arial" panose="020B0604020202020204" pitchFamily="34" charset="0"/>
            </a:endParaRPr>
          </a:p>
          <a:p>
            <a:pPr algn="l"/>
            <a:r>
              <a:rPr lang="en-GB" sz="2500" b="0" i="0" dirty="0">
                <a:solidFill>
                  <a:srgbClr val="000000"/>
                </a:solidFill>
                <a:effectLst/>
                <a:latin typeface="Arial" panose="020B0604020202020204" pitchFamily="34" charset="0"/>
                <a:cs typeface="Arial" panose="020B0604020202020204" pitchFamily="34" charset="0"/>
              </a:rPr>
              <a:t>In my personal experience, </a:t>
            </a:r>
            <a:r>
              <a:rPr lang="en-GB" sz="2500" dirty="0">
                <a:solidFill>
                  <a:srgbClr val="000000"/>
                </a:solidFill>
                <a:latin typeface="Arial" panose="020B0604020202020204" pitchFamily="34" charset="0"/>
                <a:cs typeface="Arial" panose="020B0604020202020204" pitchFamily="34" charset="0"/>
              </a:rPr>
              <a:t>my work is valued and paid equally as my other colleagues doing the same job, which motivates me to remain committed and work to reach the organization’s goals. If this is not the case, I will feel demotivated and dissatisfied with my job, therefore I will look for an organization that values equally the employees working in the same positions.</a:t>
            </a:r>
            <a:endParaRPr lang="en-GB" sz="25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37347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7088-A9F6-DB3B-77B4-008B5FE6EABC}"/>
              </a:ext>
            </a:extLst>
          </p:cNvPr>
          <p:cNvSpPr>
            <a:spLocks noGrp="1"/>
          </p:cNvSpPr>
          <p:nvPr>
            <p:ph type="title"/>
          </p:nvPr>
        </p:nvSpPr>
        <p:spPr>
          <a:xfrm>
            <a:off x="838200" y="365125"/>
            <a:ext cx="10515600" cy="827067"/>
          </a:xfrm>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96E2D2A1-4D8B-3B56-C7AC-030F61AEB3C5}"/>
              </a:ext>
            </a:extLst>
          </p:cNvPr>
          <p:cNvSpPr>
            <a:spLocks noGrp="1"/>
          </p:cNvSpPr>
          <p:nvPr>
            <p:ph idx="1"/>
          </p:nvPr>
        </p:nvSpPr>
        <p:spPr>
          <a:xfrm>
            <a:off x="838200" y="1088020"/>
            <a:ext cx="10515600" cy="5088943"/>
          </a:xfrm>
        </p:spPr>
        <p:txBody>
          <a:bodyPr/>
          <a:lstStyle/>
          <a:p>
            <a:pPr marL="0" indent="0">
              <a:buNone/>
            </a:pPr>
            <a:endParaRPr lang="en-GB" dirty="0"/>
          </a:p>
          <a:p>
            <a:pPr marL="0" indent="0">
              <a:buNone/>
            </a:pPr>
            <a:r>
              <a:rPr lang="en-GB" dirty="0"/>
              <a:t>The HR department in each organization bears a great responsibility and to be successful it requires good planning, good knowledge of the business environment, human </a:t>
            </a:r>
            <a:r>
              <a:rPr lang="en-GB" dirty="0" err="1"/>
              <a:t>behavior</a:t>
            </a:r>
            <a:r>
              <a:rPr lang="en-GB" dirty="0"/>
              <a:t>, and tendencies.</a:t>
            </a:r>
          </a:p>
          <a:p>
            <a:pPr marL="0" indent="0">
              <a:buNone/>
            </a:pPr>
            <a:endParaRPr lang="en-GB" dirty="0"/>
          </a:p>
          <a:p>
            <a:pPr marL="0" indent="0">
              <a:buNone/>
            </a:pPr>
            <a:r>
              <a:rPr lang="en-GB" dirty="0"/>
              <a:t>The HR professional is often facing challenges such as changes in management, attracting and retaining top talents, change in ownership, lack of complete decision-making power, and reskilling but  good knowledge of own job and innovative thinking can drive the business to success.</a:t>
            </a:r>
          </a:p>
          <a:p>
            <a:pPr marL="0" indent="0">
              <a:buNone/>
            </a:pPr>
            <a:endParaRPr lang="en-GB" dirty="0"/>
          </a:p>
        </p:txBody>
      </p:sp>
    </p:spTree>
    <p:extLst>
      <p:ext uri="{BB962C8B-B14F-4D97-AF65-F5344CB8AC3E}">
        <p14:creationId xmlns:p14="http://schemas.microsoft.com/office/powerpoint/2010/main" val="10531964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329643" y="810227"/>
            <a:ext cx="10272577" cy="5957283"/>
          </a:xfrm>
        </p:spPr>
        <p:txBody>
          <a:bodyPr vert="horz" lIns="91440" tIns="45720" rIns="91440" bIns="45720" rtlCol="0" anchor="t">
            <a:no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12573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Informing and consulting employees (ICE agreements): Informing and consulting about workplace matters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https://www.acas.org.uk/informing-and-consulting-about-workplace-matters [Accessed 8 Oct. 2023].</a:t>
            </a:r>
          </a:p>
          <a:p>
            <a:pPr marL="1257300">
              <a:lnSpc>
                <a:spcPct val="107000"/>
              </a:lnSpc>
              <a:spcAft>
                <a:spcPts val="800"/>
              </a:spcAft>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AttendanceBot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Comprehensive Guide to Employee Relations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https://www.attendancebot.com/blog/employee-relations/ [Accessed 8 Oct. 2023].</a:t>
            </a:r>
          </a:p>
          <a:p>
            <a:pPr marL="1257300">
              <a:lnSpc>
                <a:spcPct val="107000"/>
              </a:lnSpc>
              <a:spcAft>
                <a:spcPts val="800"/>
              </a:spcAft>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Explore the Profession Map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CIPD. Available at: https://www.cipd.org/uk/the-people-profession/the-profession-map/explore-the-profession-map/ [Accessed 8 Oct. 2023].</a:t>
            </a:r>
          </a:p>
          <a:p>
            <a:pPr marL="1257300">
              <a:lnSpc>
                <a:spcPct val="107000"/>
              </a:lnSpc>
              <a:spcAft>
                <a:spcPts val="800"/>
              </a:spcAft>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Employee Relations | Factsheets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https://www.cipd.org/uk/knowledge/factsheets/relations-employees-factsheet/#Whatis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Gartner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Definition of Equity Theory - Gartner Human Resources Glossary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Gartner. Available at: https://www.gartner.com/en/human-resources/glossary/equity-theory#:~:text=Equity%20theory%20is%20a%20theory [Accessed 15 Oct. 2023].</a:t>
            </a:r>
          </a:p>
          <a:p>
            <a:pPr marL="0" indent="0">
              <a:lnSpc>
                <a:spcPct val="107000"/>
              </a:lnSpc>
              <a:spcAft>
                <a:spcPts val="800"/>
              </a:spcAft>
              <a:buClr>
                <a:srgbClr val="000000"/>
              </a:buClr>
              <a:buNone/>
              <a:tabLst>
                <a:tab pos="457200" algn="l"/>
              </a:tabLst>
            </a:pPr>
            <a:endParaRPr lang="en-US" sz="18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E035F-8904-5BB6-D77A-0A283AE2B109}"/>
              </a:ext>
            </a:extLst>
          </p:cNvPr>
          <p:cNvSpPr>
            <a:spLocks noGrp="1"/>
          </p:cNvSpPr>
          <p:nvPr>
            <p:ph idx="1"/>
          </p:nvPr>
        </p:nvSpPr>
        <p:spPr>
          <a:xfrm>
            <a:off x="522494" y="157558"/>
            <a:ext cx="10515600" cy="6049641"/>
          </a:xfrm>
        </p:spPr>
        <p:txBody>
          <a:bodyPr>
            <a:normAutofit/>
          </a:bodyPr>
          <a:lstStyle/>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Gupta, D.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Top 15 HR Challenges in 2023 (+Solutions) |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 Drive Digital Adoption. Available at: https://whatfix.com/blog/hr-challenges/ [Accessed 8 Oct. 2023].</a:t>
            </a:r>
          </a:p>
          <a:p>
            <a:pPr marL="1257300">
              <a:lnSpc>
                <a:spcPct val="107000"/>
              </a:lnSpc>
              <a:spcAft>
                <a:spcPts val="800"/>
              </a:spcAft>
            </a:pPr>
            <a:r>
              <a:rPr lang="en-GB" sz="1800" dirty="0">
                <a:effectLst/>
                <a:latin typeface="Times New Roman" panose="02020603050405020304" pitchFamily="18" charset="0"/>
              </a:rPr>
              <a:t>ONS (2021). </a:t>
            </a:r>
            <a:r>
              <a:rPr lang="en-GB" sz="1800" i="1" dirty="0">
                <a:effectLst/>
                <a:latin typeface="Times New Roman" panose="02020603050405020304" pitchFamily="18" charset="0"/>
              </a:rPr>
              <a:t>Gender Pay Gap in the UK - Office for National Statistics</a:t>
            </a:r>
            <a:r>
              <a:rPr lang="en-GB" sz="1800" dirty="0">
                <a:effectLst/>
                <a:latin typeface="Times New Roman" panose="02020603050405020304" pitchFamily="18" charset="0"/>
              </a:rPr>
              <a:t>. [online] www.ons.gov.uk. Available at: https://www.ons.gov.uk/employmentandlabourmarket/peopleinwork/earningsandworkinghours/bulletins/genderpaygapintheuk/2021 [Accessed 18 Oct.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University of Minnesota (2016).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Is Human Resources?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Umn.edu. Available at: https://open.lib.umn.edu/humanresourcemanagement/chapter/1-1-what-is-human-resources/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Wilmington College (Wilmington, Ohio).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10 Traits of an Effective HR Professional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https://www.wilmington.edu/news/10-traits-of-an-effective-hr-professional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www.slideteam.net.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Functional org chart for human resource department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https://www.slideteam.net/functional-org-chart-for-human-resource-department.html#images-1 [Accessed 8 Oct. 2023].</a:t>
            </a:r>
          </a:p>
          <a:p>
            <a:pPr marL="0" indent="0">
              <a:buNone/>
            </a:pPr>
            <a:endParaRPr lang="en-GB" dirty="0"/>
          </a:p>
        </p:txBody>
      </p:sp>
    </p:spTree>
    <p:extLst>
      <p:ext uri="{BB962C8B-B14F-4D97-AF65-F5344CB8AC3E}">
        <p14:creationId xmlns:p14="http://schemas.microsoft.com/office/powerpoint/2010/main" val="1678253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8" ma:contentTypeDescription="Create a new document." ma:contentTypeScope="" ma:versionID="ea8a72032a2cf85fbd6915fab2ffc342">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cf3a9febe4d940bae0c48097aa8306c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FD57AF1B-97C2-453A-8DED-E8042F6E679B}">
  <ds:schemaRefs>
    <ds:schemaRef ds:uri="http://schemas.microsoft.com/sharepoint/v3/contenttype/forms"/>
  </ds:schemaRefs>
</ds:datastoreItem>
</file>

<file path=customXml/itemProps2.xml><?xml version="1.0" encoding="utf-8"?>
<ds:datastoreItem xmlns:ds="http://schemas.openxmlformats.org/officeDocument/2006/customXml" ds:itemID="{31911C54-EC6F-4268-A45C-2F9B8EA97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560496-F4EA-4040-B93F-5DDEA78745EF}">
  <ds:schemaRefs>
    <ds:schemaRef ds:uri="4055ddc6-ee7b-4b5b-b8fb-52871646f80e"/>
    <ds:schemaRef ds:uri="http://purl.org/dc/elements/1.1/"/>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0338428b-3fc8-4989-9d03-78e16c931d9f"/>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TM02892315[[fn=Wisp]]</Template>
  <TotalTime>354</TotalTime>
  <Words>1175</Words>
  <Application>Microsoft Office PowerPoint</Application>
  <PresentationFormat>Widescreen</PresentationFormat>
  <Paragraphs>106</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vt:lpstr>
      <vt:lpstr>Calibri</vt:lpstr>
      <vt:lpstr>Century Gothic</vt:lpstr>
      <vt:lpstr>Courier New</vt:lpstr>
      <vt:lpstr>Times New Roman</vt:lpstr>
      <vt:lpstr>Wingdings</vt:lpstr>
      <vt:lpstr>Wingdings 3</vt:lpstr>
      <vt:lpstr>Wisp</vt:lpstr>
      <vt:lpstr>PowerPoint Presentation</vt:lpstr>
      <vt:lpstr>According to the University of Minnesota ( 2016), Human resources management can be defined as a process of employing people and training them, offering compensation and developing policies and strategies related to retaining them.     If in the past HRM  was defined by processing payroll or sending birthday gifts to employees, at times arranging company outings or making sure forms were filled out correctly, at present HRM has more a strategic role, rather than an administrative one, which is vital to the success of an organization. </vt:lpstr>
      <vt:lpstr>PowerPoint Presentation</vt:lpstr>
      <vt:lpstr>PowerPoint Presentation</vt:lpstr>
      <vt:lpstr>            ROLE OF THE HR</vt:lpstr>
      <vt:lpstr>PowerPoint Presentation</vt:lpstr>
      <vt:lpstr>PowerPoint Presentation</vt:lpstr>
      <vt:lpstr>PowerPoint Presentation</vt:lpstr>
      <vt:lpstr>Management theories in personal experience</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Vali Pantazi</dc:creator>
  <cp:lastModifiedBy>Vali Pantazi (2212835)</cp:lastModifiedBy>
  <cp:revision>27</cp:revision>
  <dcterms:created xsi:type="dcterms:W3CDTF">2022-10-18T10:41:08Z</dcterms:created>
  <dcterms:modified xsi:type="dcterms:W3CDTF">2023-10-21T08:31:06Z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