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79" r:id="rId4"/>
    <p:sldId id="259" r:id="rId5"/>
    <p:sldId id="278" r:id="rId6"/>
    <p:sldId id="281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73" r:id="rId15"/>
    <p:sldId id="276" r:id="rId16"/>
    <p:sldId id="282" r:id="rId17"/>
    <p:sldId id="277" r:id="rId18"/>
  </p:sldIdLst>
  <p:sldSz cx="18288000" cy="10287000"/>
  <p:notesSz cx="6858000" cy="9144000"/>
  <p:embeddedFontLst>
    <p:embeddedFont>
      <p:font typeface="DM Serif Display" pitchFamily="2" charset="0"/>
      <p:regular r:id="rId20"/>
      <p:italic r:id="rId21"/>
    </p:embeddedFont>
    <p:embeddedFont>
      <p:font typeface="Open Sauce" panose="020B0604020202020204" charset="0"/>
      <p:regular r:id="rId22"/>
    </p:embeddedFont>
    <p:embeddedFont>
      <p:font typeface="Open Sauce Bold" panose="020B0604020202020204" charset="0"/>
      <p:regular r:id="rId2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2F54"/>
    <a:srgbClr val="F3F3F2"/>
    <a:srgbClr val="004F8C"/>
    <a:srgbClr val="008C8C"/>
    <a:srgbClr val="00A0A0"/>
    <a:srgbClr val="6FAF3F"/>
    <a:srgbClr val="00A86B"/>
    <a:srgbClr val="5C9E36"/>
    <a:srgbClr val="A4D65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3D2FC7-C892-4C81-BF3C-92C02EF3A746}" v="32" dt="2025-11-12T19:02:36.4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1937" autoAdjust="0"/>
  </p:normalViewPr>
  <p:slideViewPr>
    <p:cSldViewPr>
      <p:cViewPr varScale="1">
        <p:scale>
          <a:sx n="25" d="100"/>
          <a:sy n="25" d="100"/>
        </p:scale>
        <p:origin x="1740" y="2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font" Target="fonts/font2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1.fntdata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4.fntdata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3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ie W Davies" userId="7bba478c-54be-485b-a2df-91153a1b6666" providerId="ADAL" clId="{563D2FC7-C892-4C81-BF3C-92C02EF3A746}"/>
    <pc:docChg chg="custSel addSld delSld modSld sldOrd">
      <pc:chgData name="Jamie W Davies" userId="7bba478c-54be-485b-a2df-91153a1b6666" providerId="ADAL" clId="{563D2FC7-C892-4C81-BF3C-92C02EF3A746}" dt="2025-11-12T19:03:06.902" v="39" actId="478"/>
      <pc:docMkLst>
        <pc:docMk/>
      </pc:docMkLst>
      <pc:sldChg chg="modSp">
        <pc:chgData name="Jamie W Davies" userId="7bba478c-54be-485b-a2df-91153a1b6666" providerId="ADAL" clId="{563D2FC7-C892-4C81-BF3C-92C02EF3A746}" dt="2025-11-12T18:57:32.796" v="8" actId="20577"/>
        <pc:sldMkLst>
          <pc:docMk/>
          <pc:sldMk cId="0" sldId="256"/>
        </pc:sldMkLst>
        <pc:spChg chg="mod">
          <ac:chgData name="Jamie W Davies" userId="7bba478c-54be-485b-a2df-91153a1b6666" providerId="ADAL" clId="{563D2FC7-C892-4C81-BF3C-92C02EF3A746}" dt="2025-11-12T18:57:32.796" v="8" actId="20577"/>
          <ac:spMkLst>
            <pc:docMk/>
            <pc:sldMk cId="0" sldId="256"/>
            <ac:spMk id="4" creationId="{00000000-0000-0000-0000-000000000000}"/>
          </ac:spMkLst>
        </pc:spChg>
      </pc:sldChg>
      <pc:sldChg chg="delSp modSp mod delAnim modAnim">
        <pc:chgData name="Jamie W Davies" userId="7bba478c-54be-485b-a2df-91153a1b6666" providerId="ADAL" clId="{563D2FC7-C892-4C81-BF3C-92C02EF3A746}" dt="2025-11-12T19:03:06.902" v="39" actId="478"/>
        <pc:sldMkLst>
          <pc:docMk/>
          <pc:sldMk cId="0" sldId="277"/>
        </pc:sldMkLst>
        <pc:spChg chg="del ord">
          <ac:chgData name="Jamie W Davies" userId="7bba478c-54be-485b-a2df-91153a1b6666" providerId="ADAL" clId="{563D2FC7-C892-4C81-BF3C-92C02EF3A746}" dt="2025-11-12T19:03:06.902" v="39" actId="478"/>
          <ac:spMkLst>
            <pc:docMk/>
            <pc:sldMk cId="0" sldId="277"/>
            <ac:spMk id="4" creationId="{00000000-0000-0000-0000-000000000000}"/>
          </ac:spMkLst>
        </pc:spChg>
        <pc:spChg chg="mod">
          <ac:chgData name="Jamie W Davies" userId="7bba478c-54be-485b-a2df-91153a1b6666" providerId="ADAL" clId="{563D2FC7-C892-4C81-BF3C-92C02EF3A746}" dt="2025-11-12T19:03:03.701" v="38" actId="1076"/>
          <ac:spMkLst>
            <pc:docMk/>
            <pc:sldMk cId="0" sldId="277"/>
            <ac:spMk id="7" creationId="{00000000-0000-0000-0000-000000000000}"/>
          </ac:spMkLst>
        </pc:spChg>
      </pc:sldChg>
      <pc:sldChg chg="modSp">
        <pc:chgData name="Jamie W Davies" userId="7bba478c-54be-485b-a2df-91153a1b6666" providerId="ADAL" clId="{563D2FC7-C892-4C81-BF3C-92C02EF3A746}" dt="2025-11-12T18:58:01.619" v="22" actId="20577"/>
        <pc:sldMkLst>
          <pc:docMk/>
          <pc:sldMk cId="572371974" sldId="278"/>
        </pc:sldMkLst>
        <pc:spChg chg="mod">
          <ac:chgData name="Jamie W Davies" userId="7bba478c-54be-485b-a2df-91153a1b6666" providerId="ADAL" clId="{563D2FC7-C892-4C81-BF3C-92C02EF3A746}" dt="2025-11-12T18:58:01.619" v="22" actId="20577"/>
          <ac:spMkLst>
            <pc:docMk/>
            <pc:sldMk cId="572371974" sldId="278"/>
            <ac:spMk id="9" creationId="{98CBA117-568B-0AC3-77E6-5200E8AD2E43}"/>
          </ac:spMkLst>
        </pc:spChg>
      </pc:sldChg>
      <pc:sldChg chg="new del">
        <pc:chgData name="Jamie W Davies" userId="7bba478c-54be-485b-a2df-91153a1b6666" providerId="ADAL" clId="{563D2FC7-C892-4C81-BF3C-92C02EF3A746}" dt="2025-11-12T19:01:51.423" v="27" actId="2696"/>
        <pc:sldMkLst>
          <pc:docMk/>
          <pc:sldMk cId="1695940922" sldId="282"/>
        </pc:sldMkLst>
      </pc:sldChg>
      <pc:sldChg chg="modSp add ord">
        <pc:chgData name="Jamie W Davies" userId="7bba478c-54be-485b-a2df-91153a1b6666" providerId="ADAL" clId="{563D2FC7-C892-4C81-BF3C-92C02EF3A746}" dt="2025-11-12T19:02:11.862" v="31"/>
        <pc:sldMkLst>
          <pc:docMk/>
          <pc:sldMk cId="2652259553" sldId="282"/>
        </pc:sldMkLst>
        <pc:spChg chg="mod">
          <ac:chgData name="Jamie W Davies" userId="7bba478c-54be-485b-a2df-91153a1b6666" providerId="ADAL" clId="{563D2FC7-C892-4C81-BF3C-92C02EF3A746}" dt="2025-11-12T19:02:04.663" v="29" actId="20577"/>
          <ac:spMkLst>
            <pc:docMk/>
            <pc:sldMk cId="2652259553" sldId="282"/>
            <ac:spMk id="7" creationId="{A19788B9-A13E-65EF-9609-08172B9E2ED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C9636D-4103-4412-96A6-6048827A7405}" type="datetimeFigureOut">
              <a:rPr lang="en-GB" smtClean="0"/>
              <a:t>12/11/2025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7F6847-37CD-4D37-8576-5457106861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729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876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73172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D77098-703E-0B70-1A8E-154A74E02A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A050FD-363A-7B5D-2AC7-19368065B4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123478-1521-5B4B-C77C-B497D8FCC4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AA8DB7-2A2F-F47F-3CEC-7BAEE08DF15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2192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0389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9B2BF2-9B84-442C-3114-0788FE5514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D485BD-23C1-6104-00CF-DE6899CE4BD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C8077A1-744A-DC66-2410-60495DFC74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0C3CE8-E3EA-7189-2AF4-6DDC1A90006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1344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E6CA5E-F36F-0D00-01BE-11115B5C0CB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7DE75D-662B-5AF3-A628-18C38777BA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7FBF79-F9BF-366E-6B24-1BD33F0356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132F9E-B57C-FE68-8554-DA96F54AC95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3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35694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3150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3309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850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42328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28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412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40450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7F6847-37CD-4D37-8576-5457106861E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939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crosoft.com/en-us/power-platform/blog/power-apps/power-platform-stories/" TargetMode="External"/><Relationship Id="rId7" Type="http://schemas.openxmlformats.org/officeDocument/2006/relationships/hyperlink" Target="https://hips.hearstapps.com/hmg-prod/images/bill-gates-discusses-his-new-book-how-to-prevent-the-next-news-photo-1742328104.pjpeg" TargetMode="External"/><Relationship Id="rId2" Type="http://schemas.openxmlformats.org/officeDocument/2006/relationships/hyperlink" Target="http://news.bbc.co.uk/cbbcnews/hi/club/your_reports/newsid_1697000/1697132.s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016/j.infoandorg.2018.02.004" TargetMode="External"/><Relationship Id="rId5" Type="http://schemas.openxmlformats.org/officeDocument/2006/relationships/hyperlink" Target="https://www.carmarthenshire.gov.wales/media/suggji23/whatisds.png" TargetMode="External"/><Relationship Id="rId4" Type="http://schemas.openxmlformats.org/officeDocument/2006/relationships/hyperlink" Target="https://www.carmarthenshire.gov.wales/council-democracy/strategies-and-plans/digital-strategy-2024-2027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learn.microsoft.com/en-us/power-platform/guidance/icons" TargetMode="External"/><Relationship Id="rId2" Type="http://schemas.openxmlformats.org/officeDocument/2006/relationships/hyperlink" Target="https://doi.org/10.1080/0305498060109465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11/j.1540-5915.2008.00192.x" TargetMode="External"/><Relationship Id="rId5" Type="http://schemas.openxmlformats.org/officeDocument/2006/relationships/hyperlink" Target="https://doi.org/10.1108/DTS-11-2022-0057" TargetMode="External"/><Relationship Id="rId4" Type="http://schemas.openxmlformats.org/officeDocument/2006/relationships/hyperlink" Target="https://doi.org/10.46743/2160-3715/2012.175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4485814" y="2762204"/>
            <a:ext cx="9316373" cy="24843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160"/>
              </a:lnSpc>
            </a:pPr>
            <a:r>
              <a:rPr lang="en-GB" sz="14400" noProof="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Project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80543" y="5328331"/>
            <a:ext cx="9926914" cy="8338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59"/>
              </a:lnSpc>
              <a:spcBef>
                <a:spcPct val="0"/>
              </a:spcBef>
            </a:pPr>
            <a:r>
              <a:rPr lang="en-GB" sz="2400" spc="24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 Operational Efficiency of </a:t>
            </a:r>
            <a:r>
              <a:rPr lang="en-GB" sz="2400" spc="24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  <a:r>
              <a:rPr lang="en-GB" sz="2400" spc="24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he Power Platform in </a:t>
            </a:r>
            <a:r>
              <a:rPr lang="en-GB" sz="2400" spc="24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</a:t>
            </a:r>
            <a:r>
              <a:rPr lang="en-GB" sz="2400" spc="24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he Workplace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71329" y="8480425"/>
            <a:ext cx="2945342" cy="5378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480"/>
              </a:lnSpc>
              <a:spcBef>
                <a:spcPct val="0"/>
              </a:spcBef>
            </a:pPr>
            <a:r>
              <a:rPr lang="en-GB" sz="3200" noProof="0" dirty="0">
                <a:solidFill>
                  <a:srgbClr val="000000">
                    <a:alpha val="49804"/>
                  </a:srgbClr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Jamie Davies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18762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239"/>
              </a:lnSpc>
              <a:spcBef>
                <a:spcPct val="0"/>
              </a:spcBef>
            </a:pPr>
            <a:r>
              <a:rPr lang="en-GB" sz="1599" u="none" strike="noStrike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166399" y="1233825"/>
            <a:ext cx="6574284" cy="11138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4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Introduction</a:t>
            </a:r>
            <a:endParaRPr lang="en-GB" sz="6400" noProof="0" dirty="0">
              <a:gradFill flip="none" rotWithShape="1">
                <a:gsLst>
                  <a:gs pos="0">
                    <a:srgbClr val="A4D65E"/>
                  </a:gs>
                  <a:gs pos="50000">
                    <a:srgbClr val="00A86B"/>
                  </a:gs>
                  <a:gs pos="70000">
                    <a:srgbClr val="008C8C"/>
                  </a:gs>
                  <a:gs pos="100000">
                    <a:srgbClr val="004F8C"/>
                  </a:gs>
                </a:gsLst>
                <a:lin ang="8100000" scaled="0"/>
                <a:tileRect/>
              </a:gra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CA553315-3DE4-49BA-8114-6D0899E9F50A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2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882000" y="3178884"/>
            <a:ext cx="6860034" cy="5131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04519" lvl="1" indent="-302260">
              <a:lnSpc>
                <a:spcPts val="4479"/>
              </a:lnSpc>
              <a:buFont typeface="Arial"/>
              <a:buChar char="•"/>
            </a:pPr>
            <a:r>
              <a:rPr lang="en-GB" sz="2800" noProof="0" dirty="0">
                <a:solidFill>
                  <a:srgbClr val="000000"/>
                </a:solidFill>
                <a:latin typeface="Open Sauce" panose="020B0604020202020204" charset="0"/>
                <a:ea typeface="Open Sauce"/>
                <a:cs typeface="Open Sauce"/>
                <a:sym typeface="Open Sauce"/>
              </a:rPr>
              <a:t>The</a:t>
            </a:r>
            <a:r>
              <a:rPr lang="en-GB" sz="2800" u="none" strike="noStrike" noProof="0" dirty="0">
                <a:solidFill>
                  <a:srgbClr val="000000"/>
                </a:solidFill>
                <a:latin typeface="Open Sauce" panose="020B0604020202020204" charset="0"/>
                <a:ea typeface="Open Sauce"/>
                <a:cs typeface="Open Sauce"/>
                <a:sym typeface="Open Sauce"/>
              </a:rPr>
              <a:t> digital economy in Wales is valued at </a:t>
            </a:r>
            <a:r>
              <a:rPr lang="en-GB" sz="28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£9.2 billion </a:t>
            </a:r>
            <a:r>
              <a:rPr lang="en-GB" sz="2800" u="none" strike="noStrike" noProof="0" dirty="0">
                <a:solidFill>
                  <a:srgbClr val="000000"/>
                </a:solidFill>
                <a:latin typeface="Open Sauce" panose="020B0604020202020204" charset="0"/>
                <a:ea typeface="Open Sauce"/>
                <a:cs typeface="Open Sauce"/>
                <a:sym typeface="Open Sauce"/>
              </a:rPr>
              <a:t>(Carmarthenshire County Council, 2024a).</a:t>
            </a:r>
          </a:p>
          <a:p>
            <a:pPr marL="604519" lvl="1" indent="-302260">
              <a:lnSpc>
                <a:spcPts val="4479"/>
              </a:lnSpc>
              <a:buFont typeface="Arial"/>
              <a:buChar char="•"/>
            </a:pPr>
            <a:r>
              <a:rPr lang="en-GB" sz="2800" u="none" strike="noStrike" noProof="0" dirty="0">
                <a:solidFill>
                  <a:srgbClr val="000000"/>
                </a:solidFill>
                <a:latin typeface="Open Sauce" panose="020B0604020202020204" charset="0"/>
                <a:ea typeface="Open Sauce"/>
                <a:cs typeface="Open Sauce"/>
                <a:sym typeface="Open Sauce"/>
              </a:rPr>
              <a:t>Carmarthenshire County Council (CCC) </a:t>
            </a:r>
            <a:r>
              <a:rPr lang="en-GB" sz="28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Digital Transformation Strategy</a:t>
            </a:r>
            <a:r>
              <a:rPr lang="en-GB" sz="28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 </a:t>
            </a:r>
            <a:r>
              <a:rPr lang="en-GB" sz="2800" u="none" strike="noStrike" noProof="0" dirty="0">
                <a:solidFill>
                  <a:srgbClr val="000000"/>
                </a:solidFill>
                <a:latin typeface="Open Sauce" panose="020B0604020202020204" charset="0"/>
                <a:ea typeface="Open Sauce"/>
                <a:cs typeface="Open Sauce"/>
                <a:sym typeface="Open Sauce"/>
              </a:rPr>
              <a:t>aims to modernise and improve operational efficiency.</a:t>
            </a:r>
          </a:p>
          <a:p>
            <a:pPr algn="l">
              <a:lnSpc>
                <a:spcPts val="4479"/>
              </a:lnSpc>
            </a:pPr>
            <a:endParaRPr lang="en-GB" sz="27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4860A6D-E017-6D1E-137C-21EAE6714A61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7CC21D8-6F6C-5B04-78F4-FF350616F894}"/>
              </a:ext>
            </a:extLst>
          </p:cNvPr>
          <p:cNvSpPr/>
          <p:nvPr/>
        </p:nvSpPr>
        <p:spPr>
          <a:xfrm>
            <a:off x="15067137" y="3622858"/>
            <a:ext cx="1917499" cy="3834999"/>
          </a:xfrm>
          <a:custGeom>
            <a:avLst/>
            <a:gdLst>
              <a:gd name="connsiteX0" fmla="*/ 1643571 w 1917499"/>
              <a:gd name="connsiteY0" fmla="*/ 684821 h 3834999"/>
              <a:gd name="connsiteX1" fmla="*/ 273929 w 1917499"/>
              <a:gd name="connsiteY1" fmla="*/ 684821 h 3834999"/>
              <a:gd name="connsiteX2" fmla="*/ 273929 w 1917499"/>
              <a:gd name="connsiteY2" fmla="*/ 273929 h 3834999"/>
              <a:gd name="connsiteX3" fmla="*/ 1643571 w 1917499"/>
              <a:gd name="connsiteY3" fmla="*/ 273929 h 3834999"/>
              <a:gd name="connsiteX4" fmla="*/ 1643571 w 1917499"/>
              <a:gd name="connsiteY4" fmla="*/ 684821 h 3834999"/>
              <a:gd name="connsiteX5" fmla="*/ 1643571 w 1917499"/>
              <a:gd name="connsiteY5" fmla="*/ 1369643 h 3834999"/>
              <a:gd name="connsiteX6" fmla="*/ 273929 w 1917499"/>
              <a:gd name="connsiteY6" fmla="*/ 1369643 h 3834999"/>
              <a:gd name="connsiteX7" fmla="*/ 273929 w 1917499"/>
              <a:gd name="connsiteY7" fmla="*/ 958750 h 3834999"/>
              <a:gd name="connsiteX8" fmla="*/ 1643571 w 1917499"/>
              <a:gd name="connsiteY8" fmla="*/ 958750 h 3834999"/>
              <a:gd name="connsiteX9" fmla="*/ 1643571 w 1917499"/>
              <a:gd name="connsiteY9" fmla="*/ 1369643 h 3834999"/>
              <a:gd name="connsiteX10" fmla="*/ 958750 w 1917499"/>
              <a:gd name="connsiteY10" fmla="*/ 3424106 h 3834999"/>
              <a:gd name="connsiteX11" fmla="*/ 753303 w 1917499"/>
              <a:gd name="connsiteY11" fmla="*/ 3218660 h 3834999"/>
              <a:gd name="connsiteX12" fmla="*/ 958750 w 1917499"/>
              <a:gd name="connsiteY12" fmla="*/ 3013214 h 3834999"/>
              <a:gd name="connsiteX13" fmla="*/ 1164196 w 1917499"/>
              <a:gd name="connsiteY13" fmla="*/ 3218660 h 3834999"/>
              <a:gd name="connsiteX14" fmla="*/ 958750 w 1917499"/>
              <a:gd name="connsiteY14" fmla="*/ 3424106 h 3834999"/>
              <a:gd name="connsiteX15" fmla="*/ 1643571 w 1917499"/>
              <a:gd name="connsiteY15" fmla="*/ 0 h 3834999"/>
              <a:gd name="connsiteX16" fmla="*/ 273929 w 1917499"/>
              <a:gd name="connsiteY16" fmla="*/ 0 h 3834999"/>
              <a:gd name="connsiteX17" fmla="*/ 0 w 1917499"/>
              <a:gd name="connsiteY17" fmla="*/ 273929 h 3834999"/>
              <a:gd name="connsiteX18" fmla="*/ 0 w 1917499"/>
              <a:gd name="connsiteY18" fmla="*/ 3561071 h 3834999"/>
              <a:gd name="connsiteX19" fmla="*/ 273929 w 1917499"/>
              <a:gd name="connsiteY19" fmla="*/ 3834999 h 3834999"/>
              <a:gd name="connsiteX20" fmla="*/ 1643571 w 1917499"/>
              <a:gd name="connsiteY20" fmla="*/ 3834999 h 3834999"/>
              <a:gd name="connsiteX21" fmla="*/ 1917500 w 1917499"/>
              <a:gd name="connsiteY21" fmla="*/ 3561071 h 3834999"/>
              <a:gd name="connsiteX22" fmla="*/ 1917500 w 1917499"/>
              <a:gd name="connsiteY22" fmla="*/ 273929 h 3834999"/>
              <a:gd name="connsiteX23" fmla="*/ 1643571 w 1917499"/>
              <a:gd name="connsiteY23" fmla="*/ 0 h 3834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917499" h="3834999">
                <a:moveTo>
                  <a:pt x="1643571" y="684821"/>
                </a:moveTo>
                <a:lnTo>
                  <a:pt x="273929" y="684821"/>
                </a:lnTo>
                <a:lnTo>
                  <a:pt x="273929" y="273929"/>
                </a:lnTo>
                <a:lnTo>
                  <a:pt x="1643571" y="273929"/>
                </a:lnTo>
                <a:lnTo>
                  <a:pt x="1643571" y="684821"/>
                </a:lnTo>
                <a:close/>
                <a:moveTo>
                  <a:pt x="1643571" y="1369643"/>
                </a:moveTo>
                <a:lnTo>
                  <a:pt x="273929" y="1369643"/>
                </a:lnTo>
                <a:lnTo>
                  <a:pt x="273929" y="958750"/>
                </a:lnTo>
                <a:lnTo>
                  <a:pt x="1643571" y="958750"/>
                </a:lnTo>
                <a:lnTo>
                  <a:pt x="1643571" y="1369643"/>
                </a:lnTo>
                <a:close/>
                <a:moveTo>
                  <a:pt x="958750" y="3424106"/>
                </a:moveTo>
                <a:cubicBezTo>
                  <a:pt x="842330" y="3424106"/>
                  <a:pt x="753303" y="3335079"/>
                  <a:pt x="753303" y="3218660"/>
                </a:cubicBezTo>
                <a:cubicBezTo>
                  <a:pt x="753303" y="3102241"/>
                  <a:pt x="842330" y="3013214"/>
                  <a:pt x="958750" y="3013214"/>
                </a:cubicBezTo>
                <a:cubicBezTo>
                  <a:pt x="1075169" y="3013214"/>
                  <a:pt x="1164196" y="3102241"/>
                  <a:pt x="1164196" y="3218660"/>
                </a:cubicBezTo>
                <a:cubicBezTo>
                  <a:pt x="1164196" y="3335079"/>
                  <a:pt x="1075169" y="3424106"/>
                  <a:pt x="958750" y="3424106"/>
                </a:cubicBezTo>
                <a:close/>
                <a:moveTo>
                  <a:pt x="1643571" y="0"/>
                </a:moveTo>
                <a:lnTo>
                  <a:pt x="273929" y="0"/>
                </a:lnTo>
                <a:cubicBezTo>
                  <a:pt x="123268" y="0"/>
                  <a:pt x="0" y="123268"/>
                  <a:pt x="0" y="273929"/>
                </a:cubicBezTo>
                <a:lnTo>
                  <a:pt x="0" y="3561071"/>
                </a:lnTo>
                <a:cubicBezTo>
                  <a:pt x="0" y="3711731"/>
                  <a:pt x="123268" y="3834999"/>
                  <a:pt x="273929" y="3834999"/>
                </a:cubicBezTo>
                <a:lnTo>
                  <a:pt x="1643571" y="3834999"/>
                </a:lnTo>
                <a:cubicBezTo>
                  <a:pt x="1794232" y="3834999"/>
                  <a:pt x="1917500" y="3711731"/>
                  <a:pt x="1917500" y="3561071"/>
                </a:cubicBezTo>
                <a:lnTo>
                  <a:pt x="1917500" y="273929"/>
                </a:lnTo>
                <a:cubicBezTo>
                  <a:pt x="1917500" y="123268"/>
                  <a:pt x="1794232" y="0"/>
                  <a:pt x="1643571" y="0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68461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pic>
        <p:nvPicPr>
          <p:cNvPr id="1026" name="Picture 2" descr="Succes - Culture:Continuously Measure &amp; Impove, Cross-functional Teams vs Silos, Strong Digital Fluency, Embrace / Adaptive, executive Buy-In, Collaboration, Risk Friendly | Strategy: Digital Strategy, Decision Frameworks, Clearly Defined Vision, Optimised Governance, Ability to Digitally Re-image, business Outcomes / Goals, Big Changes vs Discrete Solutions | Technology:Cloud, Social, Mobile, Analytics, Automation, Continuous Integration &amp; Delivery">
            <a:extLst>
              <a:ext uri="{FF2B5EF4-FFF2-40B4-BE49-F238E27FC236}">
                <a16:creationId xmlns:a16="http://schemas.microsoft.com/office/drawing/2014/main" id="{14B5BD4C-06E3-39AF-D7FC-0E8739B7F3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12745" y="4014982"/>
            <a:ext cx="3451998" cy="22230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9D5E261-BDAD-D319-D5C3-5435E3EB32D4}"/>
              </a:ext>
            </a:extLst>
          </p:cNvPr>
          <p:cNvSpPr/>
          <p:nvPr/>
        </p:nvSpPr>
        <p:spPr>
          <a:xfrm>
            <a:off x="10684281" y="3622858"/>
            <a:ext cx="4108927" cy="3834999"/>
          </a:xfrm>
          <a:custGeom>
            <a:avLst/>
            <a:gdLst>
              <a:gd name="connsiteX0" fmla="*/ 3698035 w 4108927"/>
              <a:gd name="connsiteY0" fmla="*/ 2602321 h 3834999"/>
              <a:gd name="connsiteX1" fmla="*/ 410893 w 4108927"/>
              <a:gd name="connsiteY1" fmla="*/ 2602321 h 3834999"/>
              <a:gd name="connsiteX2" fmla="*/ 410893 w 4108927"/>
              <a:gd name="connsiteY2" fmla="*/ 410893 h 3834999"/>
              <a:gd name="connsiteX3" fmla="*/ 3698035 w 4108927"/>
              <a:gd name="connsiteY3" fmla="*/ 410893 h 3834999"/>
              <a:gd name="connsiteX4" fmla="*/ 3698035 w 4108927"/>
              <a:gd name="connsiteY4" fmla="*/ 2602321 h 3834999"/>
              <a:gd name="connsiteX5" fmla="*/ 3834999 w 4108927"/>
              <a:gd name="connsiteY5" fmla="*/ 0 h 3834999"/>
              <a:gd name="connsiteX6" fmla="*/ 273929 w 4108927"/>
              <a:gd name="connsiteY6" fmla="*/ 0 h 3834999"/>
              <a:gd name="connsiteX7" fmla="*/ 0 w 4108927"/>
              <a:gd name="connsiteY7" fmla="*/ 273929 h 3834999"/>
              <a:gd name="connsiteX8" fmla="*/ 0 w 4108927"/>
              <a:gd name="connsiteY8" fmla="*/ 2739285 h 3834999"/>
              <a:gd name="connsiteX9" fmla="*/ 273929 w 4108927"/>
              <a:gd name="connsiteY9" fmla="*/ 3013214 h 3834999"/>
              <a:gd name="connsiteX10" fmla="*/ 1643571 w 4108927"/>
              <a:gd name="connsiteY10" fmla="*/ 3013214 h 3834999"/>
              <a:gd name="connsiteX11" fmla="*/ 1643571 w 4108927"/>
              <a:gd name="connsiteY11" fmla="*/ 3424106 h 3834999"/>
              <a:gd name="connsiteX12" fmla="*/ 1027232 w 4108927"/>
              <a:gd name="connsiteY12" fmla="*/ 3424106 h 3834999"/>
              <a:gd name="connsiteX13" fmla="*/ 1027232 w 4108927"/>
              <a:gd name="connsiteY13" fmla="*/ 3834999 h 3834999"/>
              <a:gd name="connsiteX14" fmla="*/ 3081696 w 4108927"/>
              <a:gd name="connsiteY14" fmla="*/ 3834999 h 3834999"/>
              <a:gd name="connsiteX15" fmla="*/ 3081696 w 4108927"/>
              <a:gd name="connsiteY15" fmla="*/ 3424106 h 3834999"/>
              <a:gd name="connsiteX16" fmla="*/ 2465357 w 4108927"/>
              <a:gd name="connsiteY16" fmla="*/ 3424106 h 3834999"/>
              <a:gd name="connsiteX17" fmla="*/ 2465357 w 4108927"/>
              <a:gd name="connsiteY17" fmla="*/ 3013214 h 3834999"/>
              <a:gd name="connsiteX18" fmla="*/ 3834999 w 4108927"/>
              <a:gd name="connsiteY18" fmla="*/ 3013214 h 3834999"/>
              <a:gd name="connsiteX19" fmla="*/ 4108928 w 4108927"/>
              <a:gd name="connsiteY19" fmla="*/ 2739285 h 3834999"/>
              <a:gd name="connsiteX20" fmla="*/ 4108928 w 4108927"/>
              <a:gd name="connsiteY20" fmla="*/ 273929 h 3834999"/>
              <a:gd name="connsiteX21" fmla="*/ 3834999 w 4108927"/>
              <a:gd name="connsiteY21" fmla="*/ 0 h 3834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108927" h="3834999">
                <a:moveTo>
                  <a:pt x="3698035" y="2602321"/>
                </a:moveTo>
                <a:lnTo>
                  <a:pt x="410893" y="2602321"/>
                </a:lnTo>
                <a:lnTo>
                  <a:pt x="410893" y="410893"/>
                </a:lnTo>
                <a:lnTo>
                  <a:pt x="3698035" y="410893"/>
                </a:lnTo>
                <a:lnTo>
                  <a:pt x="3698035" y="2602321"/>
                </a:lnTo>
                <a:close/>
                <a:moveTo>
                  <a:pt x="3834999" y="0"/>
                </a:moveTo>
                <a:lnTo>
                  <a:pt x="273929" y="0"/>
                </a:lnTo>
                <a:cubicBezTo>
                  <a:pt x="123268" y="0"/>
                  <a:pt x="0" y="123268"/>
                  <a:pt x="0" y="273929"/>
                </a:cubicBezTo>
                <a:lnTo>
                  <a:pt x="0" y="2739285"/>
                </a:lnTo>
                <a:cubicBezTo>
                  <a:pt x="0" y="2889946"/>
                  <a:pt x="123268" y="3013214"/>
                  <a:pt x="273929" y="3013214"/>
                </a:cubicBezTo>
                <a:lnTo>
                  <a:pt x="1643571" y="3013214"/>
                </a:lnTo>
                <a:lnTo>
                  <a:pt x="1643571" y="3424106"/>
                </a:lnTo>
                <a:lnTo>
                  <a:pt x="1027232" y="3424106"/>
                </a:lnTo>
                <a:lnTo>
                  <a:pt x="1027232" y="3834999"/>
                </a:lnTo>
                <a:lnTo>
                  <a:pt x="3081696" y="3834999"/>
                </a:lnTo>
                <a:lnTo>
                  <a:pt x="3081696" y="3424106"/>
                </a:lnTo>
                <a:lnTo>
                  <a:pt x="2465357" y="3424106"/>
                </a:lnTo>
                <a:lnTo>
                  <a:pt x="2465357" y="3013214"/>
                </a:lnTo>
                <a:lnTo>
                  <a:pt x="3834999" y="3013214"/>
                </a:lnTo>
                <a:cubicBezTo>
                  <a:pt x="3985660" y="3013214"/>
                  <a:pt x="4108928" y="2889946"/>
                  <a:pt x="4108928" y="2739285"/>
                </a:cubicBezTo>
                <a:lnTo>
                  <a:pt x="4108928" y="273929"/>
                </a:lnTo>
                <a:cubicBezTo>
                  <a:pt x="4108928" y="123268"/>
                  <a:pt x="3985660" y="0"/>
                  <a:pt x="3834999" y="0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68461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795574-99D1-30E2-C141-D0AE073D10D6}"/>
              </a:ext>
            </a:extLst>
          </p:cNvPr>
          <p:cNvSpPr txBox="1"/>
          <p:nvPr/>
        </p:nvSpPr>
        <p:spPr>
          <a:xfrm>
            <a:off x="12801600" y="7680704"/>
            <a:ext cx="43200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latin typeface="Open Sauce" panose="020B0604020202020204" charset="0"/>
              </a:rPr>
              <a:t>(Carmarthenshire County Council, 2024b)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uiExpand="1" build="p"/>
      <p:bldP spid="16" grpId="0" animBg="1"/>
      <p:bldP spid="15" grpId="0" animBg="1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B2F54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58CD6C1-8C0B-017E-4C6B-10F439684C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>
            <a:extLst>
              <a:ext uri="{FF2B5EF4-FFF2-40B4-BE49-F238E27FC236}">
                <a16:creationId xmlns:a16="http://schemas.microsoft.com/office/drawing/2014/main" id="{2E6CB3E3-98BE-FFA9-0ACC-B6C5237FB8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0062" y="2033587"/>
            <a:ext cx="9667875" cy="621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5634EC5-AC9C-12C8-3183-06E8932086B7}"/>
              </a:ext>
            </a:extLst>
          </p:cNvPr>
          <p:cNvSpPr txBox="1"/>
          <p:nvPr/>
        </p:nvSpPr>
        <p:spPr>
          <a:xfrm>
            <a:off x="9657936" y="8253412"/>
            <a:ext cx="432000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Open Sauce" panose="020B0604020202020204" charset="0"/>
              </a:rPr>
              <a:t>(Carmarthenshire County Council, 2024b)</a:t>
            </a:r>
          </a:p>
        </p:txBody>
      </p:sp>
    </p:spTree>
    <p:extLst>
      <p:ext uri="{BB962C8B-B14F-4D97-AF65-F5344CB8AC3E}">
        <p14:creationId xmlns:p14="http://schemas.microsoft.com/office/powerpoint/2010/main" val="2921001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8813726" y="3248749"/>
            <a:ext cx="8307875" cy="10924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4479"/>
              </a:lnSpc>
            </a:pPr>
            <a:r>
              <a:rPr lang="en-GB" sz="27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Leg</a:t>
            </a:r>
            <a:r>
              <a:rPr lang="en-GB" sz="27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acy system, known as </a:t>
            </a:r>
            <a:r>
              <a:rPr lang="en-GB" sz="2800" u="none" strike="noStrike" noProof="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Granicus</a:t>
            </a:r>
            <a:r>
              <a:rPr lang="en-GB" sz="27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was outdated, manual, and prone to errors.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813726" y="4972437"/>
            <a:ext cx="8307875" cy="166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4479"/>
              </a:lnSpc>
            </a:pPr>
            <a:r>
              <a:rPr lang="en-GB" sz="27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Used to develop an </a:t>
            </a:r>
            <a:r>
              <a:rPr lang="en-GB" sz="28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Expression of Interest (EOI)</a:t>
            </a:r>
            <a:r>
              <a:rPr lang="en-GB" sz="2799" dirty="0">
                <a:solidFill>
                  <a:srgbClr val="000000"/>
                </a:soli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7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process, used by staff to submit potential work intended for the Digital Team.</a:t>
            </a:r>
            <a:endParaRPr lang="en-GB" sz="27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1166399" y="1233825"/>
            <a:ext cx="5382533" cy="11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4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Background</a:t>
            </a:r>
            <a:endParaRPr lang="en-GB" sz="6399" noProof="0" dirty="0">
              <a:gradFill flip="none" rotWithShape="1">
                <a:gsLst>
                  <a:gs pos="0">
                    <a:srgbClr val="004F8C"/>
                  </a:gs>
                  <a:gs pos="50000">
                    <a:srgbClr val="00A0A0"/>
                  </a:gs>
                  <a:gs pos="70000">
                    <a:srgbClr val="00A86B"/>
                  </a:gs>
                  <a:gs pos="100000">
                    <a:srgbClr val="6FAF3F"/>
                  </a:gs>
                </a:gsLst>
                <a:lin ang="2700000" scaled="1"/>
                <a:tileRect/>
              </a:gra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6E70C779-8C1F-427F-8B6A-4E3DF97FCF42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4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68DB1C5-C717-E10A-2DA4-8813EA13B5E9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8D1AFC6-E011-3D42-925E-803DEF30F137}"/>
              </a:ext>
            </a:extLst>
          </p:cNvPr>
          <p:cNvSpPr/>
          <p:nvPr/>
        </p:nvSpPr>
        <p:spPr>
          <a:xfrm>
            <a:off x="7421569" y="3387913"/>
            <a:ext cx="910800" cy="910800"/>
          </a:xfrm>
          <a:prstGeom prst="ellipse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1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CE67DC2A-CF04-7E0D-83C8-184876BB5016}"/>
              </a:ext>
            </a:extLst>
          </p:cNvPr>
          <p:cNvSpPr/>
          <p:nvPr/>
        </p:nvSpPr>
        <p:spPr>
          <a:xfrm>
            <a:off x="7421569" y="5394300"/>
            <a:ext cx="910800" cy="910800"/>
          </a:xfrm>
          <a:prstGeom prst="ellipse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2</a:t>
            </a:r>
            <a:endParaRPr lang="en-GB" sz="3200" dirty="0">
              <a:solidFill>
                <a:schemeClr val="bg1"/>
              </a:solidFill>
            </a:endParaRPr>
          </a:p>
        </p:txBody>
      </p:sp>
      <p:pic>
        <p:nvPicPr>
          <p:cNvPr id="29" name="Graphic 28">
            <a:extLst>
              <a:ext uri="{FF2B5EF4-FFF2-40B4-BE49-F238E27FC236}">
                <a16:creationId xmlns:a16="http://schemas.microsoft.com/office/drawing/2014/main" id="{29C5FCC5-C25D-362F-7BB0-0EC7316A50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66399" y="3797539"/>
            <a:ext cx="4346171" cy="4346171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8A67D656-197D-482D-F0A8-12E0A879F2BC}"/>
              </a:ext>
            </a:extLst>
          </p:cNvPr>
          <p:cNvSpPr txBox="1"/>
          <p:nvPr/>
        </p:nvSpPr>
        <p:spPr>
          <a:xfrm>
            <a:off x="3810000" y="8296299"/>
            <a:ext cx="214957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Open Sauce" panose="020B0604020202020204" charset="0"/>
              </a:rPr>
              <a:t>(Microsoft, 2025)</a:t>
            </a:r>
            <a:endParaRPr lang="en-GB" sz="1600" dirty="0">
              <a:latin typeface="Open Sauce" panose="020B0604020202020204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08B65EEE-5FEF-F514-CA20-30F2E0B1FE7A}"/>
              </a:ext>
            </a:extLst>
          </p:cNvPr>
          <p:cNvSpPr/>
          <p:nvPr/>
        </p:nvSpPr>
        <p:spPr>
          <a:xfrm>
            <a:off x="7421569" y="7400687"/>
            <a:ext cx="910800" cy="910800"/>
          </a:xfrm>
          <a:prstGeom prst="ellipse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>
                <a:solidFill>
                  <a:schemeClr val="bg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3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5" name="TextBox 8">
            <a:extLst>
              <a:ext uri="{FF2B5EF4-FFF2-40B4-BE49-F238E27FC236}">
                <a16:creationId xmlns:a16="http://schemas.microsoft.com/office/drawing/2014/main" id="{8C0A1935-33DF-8402-F26C-FACCC5057C58}"/>
              </a:ext>
            </a:extLst>
          </p:cNvPr>
          <p:cNvSpPr txBox="1"/>
          <p:nvPr/>
        </p:nvSpPr>
        <p:spPr>
          <a:xfrm>
            <a:off x="8813725" y="7103182"/>
            <a:ext cx="8307875" cy="1669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>
              <a:lnSpc>
                <a:spcPts val="4479"/>
              </a:lnSpc>
            </a:pPr>
            <a:r>
              <a:rPr lang="en-GB" sz="27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Microsoft </a:t>
            </a:r>
            <a:r>
              <a:rPr lang="en-GB" sz="28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Power Platform</a:t>
            </a:r>
            <a:r>
              <a:rPr lang="en-GB" sz="27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integrates Power Apps &amp; Power Automate, </a:t>
            </a:r>
            <a:r>
              <a:rPr lang="en-GB" sz="27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to develop </a:t>
            </a:r>
            <a:r>
              <a:rPr lang="en-GB" sz="27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 new EOI process.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 build="allAtOnce"/>
      <p:bldP spid="18" grpId="0"/>
      <p:bldP spid="25" grpId="0" animBg="1"/>
      <p:bldP spid="26" grpId="0" animBg="1"/>
      <p:bldP spid="30" grpId="0"/>
      <p:bldP spid="4" grpId="0" animBg="1"/>
      <p:bldP spid="5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35DADF-4C78-6799-9516-AB1BCB3E4F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>
            <a:extLst>
              <a:ext uri="{FF2B5EF4-FFF2-40B4-BE49-F238E27FC236}">
                <a16:creationId xmlns:a16="http://schemas.microsoft.com/office/drawing/2014/main" id="{E9C807E6-9207-8BF3-1F49-16433AFA51AD}"/>
              </a:ext>
            </a:extLst>
          </p:cNvPr>
          <p:cNvSpPr txBox="1"/>
          <p:nvPr/>
        </p:nvSpPr>
        <p:spPr>
          <a:xfrm>
            <a:off x="1166399" y="1233825"/>
            <a:ext cx="7445029" cy="11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4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Goals</a:t>
            </a:r>
            <a:endParaRPr lang="en-GB" sz="6399" noProof="0" dirty="0">
              <a:solidFill>
                <a:srgbClr val="000000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EF2DCBDD-A5FC-F457-689E-FE991B1F0784}"/>
              </a:ext>
            </a:extLst>
          </p:cNvPr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63F0C6E7-8B4A-B4CB-A224-5D62954FA53B}"/>
              </a:ext>
            </a:extLst>
          </p:cNvPr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6CD394D8-8C27-48A9-AE22-4ACBC22816AF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8" name="TextBox 8">
            <a:extLst>
              <a:ext uri="{FF2B5EF4-FFF2-40B4-BE49-F238E27FC236}">
                <a16:creationId xmlns:a16="http://schemas.microsoft.com/office/drawing/2014/main" id="{20427317-8D99-B4AA-CCBF-3F65106F27AC}"/>
              </a:ext>
            </a:extLst>
          </p:cNvPr>
          <p:cNvSpPr txBox="1"/>
          <p:nvPr/>
        </p:nvSpPr>
        <p:spPr>
          <a:xfrm>
            <a:off x="1175924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Aim</a:t>
            </a:r>
          </a:p>
        </p:txBody>
      </p:sp>
      <p:sp>
        <p:nvSpPr>
          <p:cNvPr id="9" name="TextBox 9">
            <a:extLst>
              <a:ext uri="{FF2B5EF4-FFF2-40B4-BE49-F238E27FC236}">
                <a16:creationId xmlns:a16="http://schemas.microsoft.com/office/drawing/2014/main" id="{98CBA117-568B-0AC3-77E6-5200E8AD2E43}"/>
              </a:ext>
            </a:extLst>
          </p:cNvPr>
          <p:cNvSpPr txBox="1"/>
          <p:nvPr/>
        </p:nvSpPr>
        <p:spPr>
          <a:xfrm>
            <a:off x="1166399" y="4823798"/>
            <a:ext cx="4843133" cy="2385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259079" lvl="1">
              <a:lnSpc>
                <a:spcPts val="3839"/>
              </a:lnSpc>
              <a:buClr>
                <a:schemeClr val="tx1"/>
              </a:buClr>
            </a:pP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DM Serif Display"/>
              </a:rPr>
              <a:t>To what extent does the Expression of Interest process improve operational efficiency in Carmarthenshire County Council?</a:t>
            </a:r>
          </a:p>
        </p:txBody>
      </p:sp>
      <p:sp>
        <p:nvSpPr>
          <p:cNvPr id="10" name="TextBox 10">
            <a:extLst>
              <a:ext uri="{FF2B5EF4-FFF2-40B4-BE49-F238E27FC236}">
                <a16:creationId xmlns:a16="http://schemas.microsoft.com/office/drawing/2014/main" id="{8505A34A-FC67-AF5D-75E5-ECF8477F43E9}"/>
              </a:ext>
            </a:extLst>
          </p:cNvPr>
          <p:cNvSpPr txBox="1"/>
          <p:nvPr/>
        </p:nvSpPr>
        <p:spPr>
          <a:xfrm>
            <a:off x="6731959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Objectives</a:t>
            </a:r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9961DE6B-289A-7103-BA0A-8860D4567F96}"/>
              </a:ext>
            </a:extLst>
          </p:cNvPr>
          <p:cNvSpPr txBox="1"/>
          <p:nvPr/>
        </p:nvSpPr>
        <p:spPr>
          <a:xfrm>
            <a:off x="6722434" y="4823798"/>
            <a:ext cx="4843133" cy="4822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dirty="0">
                <a:latin typeface="Open Sauce" panose="020B0604020202020204" charset="0"/>
                <a:ea typeface="Open Sauce Bold"/>
                <a:cs typeface="Open Sauce Bold"/>
                <a:sym typeface="Open Sauce Bold"/>
              </a:rPr>
              <a:t>Evaluate usability &amp; adoption for digital and non-digital staff.</a:t>
            </a:r>
            <a:endParaRPr lang="en-GB" sz="2400" dirty="0">
              <a:solidFill>
                <a:srgbClr val="000000"/>
              </a:solidFill>
              <a:latin typeface="Open Sauce"/>
              <a:ea typeface="Open Sauce Bold"/>
              <a:cs typeface="Open Sauce Bold"/>
              <a:sym typeface="Open Sauce"/>
            </a:endParaRPr>
          </a:p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Assess efficiency gains and identify barriers and limitations.</a:t>
            </a:r>
          </a:p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4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Provide recommendations for sustainable digital transformation.</a:t>
            </a:r>
          </a:p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endParaRPr lang="en-GB" sz="2399" dirty="0">
              <a:latin typeface="Open Sauce" panose="020B0604020202020204" charset="0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4752B2-7821-9D84-1D6B-318A83A39829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C06B49CE-A016-1768-32C9-E7B322C97F68}"/>
              </a:ext>
            </a:extLst>
          </p:cNvPr>
          <p:cNvSpPr/>
          <p:nvPr/>
        </p:nvSpPr>
        <p:spPr>
          <a:xfrm>
            <a:off x="12825988" y="4078336"/>
            <a:ext cx="4201591" cy="4146307"/>
          </a:xfrm>
          <a:custGeom>
            <a:avLst/>
            <a:gdLst>
              <a:gd name="connsiteX0" fmla="*/ 3648751 w 4201591"/>
              <a:gd name="connsiteY0" fmla="*/ 608125 h 4146307"/>
              <a:gd name="connsiteX1" fmla="*/ 3648751 w 4201591"/>
              <a:gd name="connsiteY1" fmla="*/ 2598353 h 4146307"/>
              <a:gd name="connsiteX2" fmla="*/ 552841 w 4201591"/>
              <a:gd name="connsiteY2" fmla="*/ 2598353 h 4146307"/>
              <a:gd name="connsiteX3" fmla="*/ 552841 w 4201591"/>
              <a:gd name="connsiteY3" fmla="*/ 608125 h 4146307"/>
              <a:gd name="connsiteX4" fmla="*/ 4091024 w 4201591"/>
              <a:gd name="connsiteY4" fmla="*/ 2708921 h 4146307"/>
              <a:gd name="connsiteX5" fmla="*/ 3980456 w 4201591"/>
              <a:gd name="connsiteY5" fmla="*/ 2708921 h 4146307"/>
              <a:gd name="connsiteX6" fmla="*/ 3980456 w 4201591"/>
              <a:gd name="connsiteY6" fmla="*/ 442273 h 4146307"/>
              <a:gd name="connsiteX7" fmla="*/ 4091024 w 4201591"/>
              <a:gd name="connsiteY7" fmla="*/ 442273 h 4146307"/>
              <a:gd name="connsiteX8" fmla="*/ 4201592 w 4201591"/>
              <a:gd name="connsiteY8" fmla="*/ 331705 h 4146307"/>
              <a:gd name="connsiteX9" fmla="*/ 4091024 w 4201591"/>
              <a:gd name="connsiteY9" fmla="*/ 221136 h 4146307"/>
              <a:gd name="connsiteX10" fmla="*/ 2211364 w 4201591"/>
              <a:gd name="connsiteY10" fmla="*/ 221136 h 4146307"/>
              <a:gd name="connsiteX11" fmla="*/ 2211364 w 4201591"/>
              <a:gd name="connsiteY11" fmla="*/ 110568 h 4146307"/>
              <a:gd name="connsiteX12" fmla="*/ 2100796 w 4201591"/>
              <a:gd name="connsiteY12" fmla="*/ 0 h 4146307"/>
              <a:gd name="connsiteX13" fmla="*/ 1990228 w 4201591"/>
              <a:gd name="connsiteY13" fmla="*/ 110568 h 4146307"/>
              <a:gd name="connsiteX14" fmla="*/ 1990228 w 4201591"/>
              <a:gd name="connsiteY14" fmla="*/ 221136 h 4146307"/>
              <a:gd name="connsiteX15" fmla="*/ 110568 w 4201591"/>
              <a:gd name="connsiteY15" fmla="*/ 221136 h 4146307"/>
              <a:gd name="connsiteX16" fmla="*/ 0 w 4201591"/>
              <a:gd name="connsiteY16" fmla="*/ 331705 h 4146307"/>
              <a:gd name="connsiteX17" fmla="*/ 110568 w 4201591"/>
              <a:gd name="connsiteY17" fmla="*/ 442273 h 4146307"/>
              <a:gd name="connsiteX18" fmla="*/ 221136 w 4201591"/>
              <a:gd name="connsiteY18" fmla="*/ 442273 h 4146307"/>
              <a:gd name="connsiteX19" fmla="*/ 221136 w 4201591"/>
              <a:gd name="connsiteY19" fmla="*/ 2708921 h 4146307"/>
              <a:gd name="connsiteX20" fmla="*/ 110568 w 4201591"/>
              <a:gd name="connsiteY20" fmla="*/ 2708921 h 4146307"/>
              <a:gd name="connsiteX21" fmla="*/ 0 w 4201591"/>
              <a:gd name="connsiteY21" fmla="*/ 2819489 h 4146307"/>
              <a:gd name="connsiteX22" fmla="*/ 110568 w 4201591"/>
              <a:gd name="connsiteY22" fmla="*/ 2930058 h 4146307"/>
              <a:gd name="connsiteX23" fmla="*/ 1798945 w 4201591"/>
              <a:gd name="connsiteY23" fmla="*/ 2930058 h 4146307"/>
              <a:gd name="connsiteX24" fmla="*/ 947570 w 4201591"/>
              <a:gd name="connsiteY24" fmla="*/ 3781433 h 4146307"/>
              <a:gd name="connsiteX25" fmla="*/ 948399 w 4201591"/>
              <a:gd name="connsiteY25" fmla="*/ 3938716 h 4146307"/>
              <a:gd name="connsiteX26" fmla="*/ 1105682 w 4201591"/>
              <a:gd name="connsiteY26" fmla="*/ 3937887 h 4146307"/>
              <a:gd name="connsiteX27" fmla="*/ 1990228 w 4201591"/>
              <a:gd name="connsiteY27" fmla="*/ 3053341 h 4146307"/>
              <a:gd name="connsiteX28" fmla="*/ 1990228 w 4201591"/>
              <a:gd name="connsiteY28" fmla="*/ 4035740 h 4146307"/>
              <a:gd name="connsiteX29" fmla="*/ 2100796 w 4201591"/>
              <a:gd name="connsiteY29" fmla="*/ 4146308 h 4146307"/>
              <a:gd name="connsiteX30" fmla="*/ 2211364 w 4201591"/>
              <a:gd name="connsiteY30" fmla="*/ 4035740 h 4146307"/>
              <a:gd name="connsiteX31" fmla="*/ 2211364 w 4201591"/>
              <a:gd name="connsiteY31" fmla="*/ 3051683 h 4146307"/>
              <a:gd name="connsiteX32" fmla="*/ 3095910 w 4201591"/>
              <a:gd name="connsiteY32" fmla="*/ 3936228 h 4146307"/>
              <a:gd name="connsiteX33" fmla="*/ 3252364 w 4201591"/>
              <a:gd name="connsiteY33" fmla="*/ 3936228 h 4146307"/>
              <a:gd name="connsiteX34" fmla="*/ 3252364 w 4201591"/>
              <a:gd name="connsiteY34" fmla="*/ 3779774 h 4146307"/>
              <a:gd name="connsiteX35" fmla="*/ 2402647 w 4201591"/>
              <a:gd name="connsiteY35" fmla="*/ 2930058 h 4146307"/>
              <a:gd name="connsiteX36" fmla="*/ 4091024 w 4201591"/>
              <a:gd name="connsiteY36" fmla="*/ 2930058 h 4146307"/>
              <a:gd name="connsiteX37" fmla="*/ 4201592 w 4201591"/>
              <a:gd name="connsiteY37" fmla="*/ 2819489 h 4146307"/>
              <a:gd name="connsiteX38" fmla="*/ 4091024 w 4201591"/>
              <a:gd name="connsiteY38" fmla="*/ 2708921 h 41463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</a:cxnLst>
            <a:rect l="l" t="t" r="r" b="b"/>
            <a:pathLst>
              <a:path w="4201591" h="4146307">
                <a:moveTo>
                  <a:pt x="3648751" y="608125"/>
                </a:moveTo>
                <a:lnTo>
                  <a:pt x="3648751" y="2598353"/>
                </a:lnTo>
                <a:lnTo>
                  <a:pt x="552841" y="2598353"/>
                </a:lnTo>
                <a:lnTo>
                  <a:pt x="552841" y="608125"/>
                </a:lnTo>
                <a:close/>
                <a:moveTo>
                  <a:pt x="4091024" y="2708921"/>
                </a:moveTo>
                <a:lnTo>
                  <a:pt x="3980456" y="2708921"/>
                </a:lnTo>
                <a:lnTo>
                  <a:pt x="3980456" y="442273"/>
                </a:lnTo>
                <a:lnTo>
                  <a:pt x="4091024" y="442273"/>
                </a:lnTo>
                <a:cubicBezTo>
                  <a:pt x="4152091" y="442273"/>
                  <a:pt x="4201592" y="392772"/>
                  <a:pt x="4201592" y="331705"/>
                </a:cubicBezTo>
                <a:cubicBezTo>
                  <a:pt x="4201592" y="270638"/>
                  <a:pt x="4152091" y="221136"/>
                  <a:pt x="4091024" y="221136"/>
                </a:cubicBezTo>
                <a:lnTo>
                  <a:pt x="2211364" y="221136"/>
                </a:lnTo>
                <a:lnTo>
                  <a:pt x="2211364" y="110568"/>
                </a:lnTo>
                <a:cubicBezTo>
                  <a:pt x="2211364" y="49501"/>
                  <a:pt x="2161863" y="0"/>
                  <a:pt x="2100796" y="0"/>
                </a:cubicBezTo>
                <a:cubicBezTo>
                  <a:pt x="2039729" y="0"/>
                  <a:pt x="1990228" y="49501"/>
                  <a:pt x="1990228" y="110568"/>
                </a:cubicBezTo>
                <a:lnTo>
                  <a:pt x="1990228" y="221136"/>
                </a:lnTo>
                <a:lnTo>
                  <a:pt x="110568" y="221136"/>
                </a:lnTo>
                <a:cubicBezTo>
                  <a:pt x="49501" y="221136"/>
                  <a:pt x="0" y="270638"/>
                  <a:pt x="0" y="331705"/>
                </a:cubicBezTo>
                <a:cubicBezTo>
                  <a:pt x="0" y="392772"/>
                  <a:pt x="49501" y="442273"/>
                  <a:pt x="110568" y="442273"/>
                </a:cubicBezTo>
                <a:lnTo>
                  <a:pt x="221136" y="442273"/>
                </a:lnTo>
                <a:lnTo>
                  <a:pt x="221136" y="2708921"/>
                </a:lnTo>
                <a:lnTo>
                  <a:pt x="110568" y="2708921"/>
                </a:lnTo>
                <a:cubicBezTo>
                  <a:pt x="49501" y="2708921"/>
                  <a:pt x="0" y="2758423"/>
                  <a:pt x="0" y="2819489"/>
                </a:cubicBezTo>
                <a:cubicBezTo>
                  <a:pt x="0" y="2880556"/>
                  <a:pt x="49501" y="2930058"/>
                  <a:pt x="110568" y="2930058"/>
                </a:cubicBezTo>
                <a:lnTo>
                  <a:pt x="1798945" y="2930058"/>
                </a:lnTo>
                <a:lnTo>
                  <a:pt x="947570" y="3781433"/>
                </a:lnTo>
                <a:cubicBezTo>
                  <a:pt x="904365" y="3825096"/>
                  <a:pt x="904735" y="3895512"/>
                  <a:pt x="948399" y="3938716"/>
                </a:cubicBezTo>
                <a:cubicBezTo>
                  <a:pt x="992062" y="3981920"/>
                  <a:pt x="1062478" y="3981550"/>
                  <a:pt x="1105682" y="3937887"/>
                </a:cubicBezTo>
                <a:lnTo>
                  <a:pt x="1990228" y="3053341"/>
                </a:lnTo>
                <a:lnTo>
                  <a:pt x="1990228" y="4035740"/>
                </a:lnTo>
                <a:cubicBezTo>
                  <a:pt x="1990228" y="4096806"/>
                  <a:pt x="2039729" y="4146308"/>
                  <a:pt x="2100796" y="4146308"/>
                </a:cubicBezTo>
                <a:cubicBezTo>
                  <a:pt x="2161863" y="4146308"/>
                  <a:pt x="2211364" y="4096806"/>
                  <a:pt x="2211364" y="4035740"/>
                </a:cubicBezTo>
                <a:lnTo>
                  <a:pt x="2211364" y="3051683"/>
                </a:lnTo>
                <a:lnTo>
                  <a:pt x="3095910" y="3936228"/>
                </a:lnTo>
                <a:cubicBezTo>
                  <a:pt x="3139115" y="3979433"/>
                  <a:pt x="3209159" y="3979433"/>
                  <a:pt x="3252364" y="3936228"/>
                </a:cubicBezTo>
                <a:cubicBezTo>
                  <a:pt x="3295569" y="3893024"/>
                  <a:pt x="3295569" y="3822979"/>
                  <a:pt x="3252364" y="3779774"/>
                </a:cubicBezTo>
                <a:lnTo>
                  <a:pt x="2402647" y="2930058"/>
                </a:lnTo>
                <a:lnTo>
                  <a:pt x="4091024" y="2930058"/>
                </a:lnTo>
                <a:cubicBezTo>
                  <a:pt x="4152091" y="2930058"/>
                  <a:pt x="4201592" y="2880556"/>
                  <a:pt x="4201592" y="2819489"/>
                </a:cubicBezTo>
                <a:cubicBezTo>
                  <a:pt x="4201592" y="2758423"/>
                  <a:pt x="4152091" y="2708921"/>
                  <a:pt x="4091024" y="2708921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5526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CB21E1C-5E26-C94C-D02E-BB994DF13A7D}"/>
              </a:ext>
            </a:extLst>
          </p:cNvPr>
          <p:cNvSpPr/>
          <p:nvPr/>
        </p:nvSpPr>
        <p:spPr>
          <a:xfrm>
            <a:off x="14982068" y="5184018"/>
            <a:ext cx="939829" cy="221136"/>
          </a:xfrm>
          <a:custGeom>
            <a:avLst/>
            <a:gdLst>
              <a:gd name="connsiteX0" fmla="*/ 0 w 939829"/>
              <a:gd name="connsiteY0" fmla="*/ 0 h 221136"/>
              <a:gd name="connsiteX1" fmla="*/ 939830 w 939829"/>
              <a:gd name="connsiteY1" fmla="*/ 0 h 221136"/>
              <a:gd name="connsiteX2" fmla="*/ 939830 w 939829"/>
              <a:gd name="connsiteY2" fmla="*/ 221136 h 221136"/>
              <a:gd name="connsiteX3" fmla="*/ 0 w 939829"/>
              <a:gd name="connsiteY3" fmla="*/ 221136 h 22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9829" h="221136">
                <a:moveTo>
                  <a:pt x="0" y="0"/>
                </a:moveTo>
                <a:lnTo>
                  <a:pt x="939830" y="0"/>
                </a:lnTo>
                <a:lnTo>
                  <a:pt x="939830" y="221136"/>
                </a:lnTo>
                <a:lnTo>
                  <a:pt x="0" y="221136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5526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C466967-1563-4A47-8E6E-408A1078A581}"/>
              </a:ext>
            </a:extLst>
          </p:cNvPr>
          <p:cNvSpPr/>
          <p:nvPr/>
        </p:nvSpPr>
        <p:spPr>
          <a:xfrm>
            <a:off x="13821101" y="4951824"/>
            <a:ext cx="818204" cy="674466"/>
          </a:xfrm>
          <a:custGeom>
            <a:avLst/>
            <a:gdLst>
              <a:gd name="connsiteX0" fmla="*/ 818205 w 818204"/>
              <a:gd name="connsiteY0" fmla="*/ 154796 h 674466"/>
              <a:gd name="connsiteX1" fmla="*/ 663409 w 818204"/>
              <a:gd name="connsiteY1" fmla="*/ 0 h 674466"/>
              <a:gd name="connsiteX2" fmla="*/ 298534 w 818204"/>
              <a:gd name="connsiteY2" fmla="*/ 364875 h 674466"/>
              <a:gd name="connsiteX3" fmla="*/ 154795 w 818204"/>
              <a:gd name="connsiteY3" fmla="*/ 221136 h 674466"/>
              <a:gd name="connsiteX4" fmla="*/ 0 w 818204"/>
              <a:gd name="connsiteY4" fmla="*/ 375932 h 674466"/>
              <a:gd name="connsiteX5" fmla="*/ 298534 w 818204"/>
              <a:gd name="connsiteY5" fmla="*/ 674466 h 674466"/>
              <a:gd name="connsiteX6" fmla="*/ 818205 w 818204"/>
              <a:gd name="connsiteY6" fmla="*/ 154796 h 674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8204" h="674466">
                <a:moveTo>
                  <a:pt x="818205" y="154796"/>
                </a:moveTo>
                <a:lnTo>
                  <a:pt x="663409" y="0"/>
                </a:lnTo>
                <a:lnTo>
                  <a:pt x="298534" y="364875"/>
                </a:lnTo>
                <a:lnTo>
                  <a:pt x="154795" y="221136"/>
                </a:lnTo>
                <a:lnTo>
                  <a:pt x="0" y="375932"/>
                </a:lnTo>
                <a:lnTo>
                  <a:pt x="298534" y="674466"/>
                </a:lnTo>
                <a:lnTo>
                  <a:pt x="818205" y="154796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5526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0F81D4F-397D-2E3D-19EB-E8AB9B208FEA}"/>
              </a:ext>
            </a:extLst>
          </p:cNvPr>
          <p:cNvSpPr/>
          <p:nvPr/>
        </p:nvSpPr>
        <p:spPr>
          <a:xfrm>
            <a:off x="14982068" y="5902711"/>
            <a:ext cx="939829" cy="221136"/>
          </a:xfrm>
          <a:custGeom>
            <a:avLst/>
            <a:gdLst>
              <a:gd name="connsiteX0" fmla="*/ 0 w 939829"/>
              <a:gd name="connsiteY0" fmla="*/ 0 h 221136"/>
              <a:gd name="connsiteX1" fmla="*/ 939830 w 939829"/>
              <a:gd name="connsiteY1" fmla="*/ 0 h 221136"/>
              <a:gd name="connsiteX2" fmla="*/ 939830 w 939829"/>
              <a:gd name="connsiteY2" fmla="*/ 221136 h 221136"/>
              <a:gd name="connsiteX3" fmla="*/ 0 w 939829"/>
              <a:gd name="connsiteY3" fmla="*/ 221136 h 2211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9829" h="221136">
                <a:moveTo>
                  <a:pt x="0" y="0"/>
                </a:moveTo>
                <a:lnTo>
                  <a:pt x="939830" y="0"/>
                </a:lnTo>
                <a:lnTo>
                  <a:pt x="939830" y="221136"/>
                </a:lnTo>
                <a:lnTo>
                  <a:pt x="0" y="221136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5526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ABC9D37C-C44B-772D-4F70-15160C8F3A6B}"/>
              </a:ext>
            </a:extLst>
          </p:cNvPr>
          <p:cNvSpPr/>
          <p:nvPr/>
        </p:nvSpPr>
        <p:spPr>
          <a:xfrm>
            <a:off x="13821101" y="5670518"/>
            <a:ext cx="818204" cy="674466"/>
          </a:xfrm>
          <a:custGeom>
            <a:avLst/>
            <a:gdLst>
              <a:gd name="connsiteX0" fmla="*/ 818205 w 818204"/>
              <a:gd name="connsiteY0" fmla="*/ 154795 h 674466"/>
              <a:gd name="connsiteX1" fmla="*/ 663409 w 818204"/>
              <a:gd name="connsiteY1" fmla="*/ 0 h 674466"/>
              <a:gd name="connsiteX2" fmla="*/ 298534 w 818204"/>
              <a:gd name="connsiteY2" fmla="*/ 364875 h 674466"/>
              <a:gd name="connsiteX3" fmla="*/ 154795 w 818204"/>
              <a:gd name="connsiteY3" fmla="*/ 221136 h 674466"/>
              <a:gd name="connsiteX4" fmla="*/ 0 w 818204"/>
              <a:gd name="connsiteY4" fmla="*/ 375932 h 674466"/>
              <a:gd name="connsiteX5" fmla="*/ 298534 w 818204"/>
              <a:gd name="connsiteY5" fmla="*/ 674466 h 674466"/>
              <a:gd name="connsiteX6" fmla="*/ 818205 w 818204"/>
              <a:gd name="connsiteY6" fmla="*/ 154795 h 6744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18204" h="674466">
                <a:moveTo>
                  <a:pt x="818205" y="154795"/>
                </a:moveTo>
                <a:lnTo>
                  <a:pt x="663409" y="0"/>
                </a:lnTo>
                <a:lnTo>
                  <a:pt x="298534" y="364875"/>
                </a:lnTo>
                <a:lnTo>
                  <a:pt x="154795" y="221136"/>
                </a:lnTo>
                <a:lnTo>
                  <a:pt x="0" y="375932"/>
                </a:lnTo>
                <a:lnTo>
                  <a:pt x="298534" y="674466"/>
                </a:lnTo>
                <a:lnTo>
                  <a:pt x="818205" y="154795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55265" cap="flat">
            <a:noFill/>
            <a:prstDash val="solid"/>
            <a:miter/>
          </a:ln>
        </p:spPr>
        <p:txBody>
          <a:bodyPr rtlCol="0" anchor="ctr"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2371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 uiExpand="1" build="p"/>
      <p:bldP spid="10" grpId="0"/>
      <p:bldP spid="11" grpId="0" uiExpand="1" build="p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4AB8BA-AF72-58FA-7B2B-AB2813E37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9EE5998C-2816-5BDE-0DD5-055CB3B1AB2F}"/>
              </a:ext>
            </a:extLst>
          </p:cNvPr>
          <p:cNvGrpSpPr/>
          <p:nvPr/>
        </p:nvGrpSpPr>
        <p:grpSpPr>
          <a:xfrm>
            <a:off x="1166399" y="3491019"/>
            <a:ext cx="5026555" cy="5026555"/>
            <a:chOff x="0" y="0"/>
            <a:chExt cx="4489857" cy="4489857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0F2F30D6-9E5F-A0C1-C2A8-7107D8FA01E2}"/>
                </a:ext>
              </a:extLst>
            </p:cNvPr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4070E645-021A-9C30-41C5-4445458D86D2}"/>
                </a:ext>
              </a:extLst>
            </p:cNvPr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grpSp>
        <p:nvGrpSpPr>
          <p:cNvPr id="7" name="Group 7">
            <a:extLst>
              <a:ext uri="{FF2B5EF4-FFF2-40B4-BE49-F238E27FC236}">
                <a16:creationId xmlns:a16="http://schemas.microsoft.com/office/drawing/2014/main" id="{0188ADB6-8793-7785-F95D-D56D6B055288}"/>
              </a:ext>
            </a:extLst>
          </p:cNvPr>
          <p:cNvGrpSpPr/>
          <p:nvPr/>
        </p:nvGrpSpPr>
        <p:grpSpPr>
          <a:xfrm>
            <a:off x="6630723" y="3491019"/>
            <a:ext cx="5026555" cy="5026555"/>
            <a:chOff x="0" y="0"/>
            <a:chExt cx="4489857" cy="4489857"/>
          </a:xfrm>
        </p:grpSpPr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B98B7F8B-A4C2-AC8C-F3A0-954BF7C99DB4}"/>
                </a:ext>
              </a:extLst>
            </p:cNvPr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9" name="TextBox 9">
              <a:extLst>
                <a:ext uri="{FF2B5EF4-FFF2-40B4-BE49-F238E27FC236}">
                  <a16:creationId xmlns:a16="http://schemas.microsoft.com/office/drawing/2014/main" id="{4611C5EC-8077-DFFE-7A83-087E752500F7}"/>
                </a:ext>
              </a:extLst>
            </p:cNvPr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/>
            </a:p>
          </p:txBody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340B0131-1430-42DC-5BFA-4EC0EBCDE4C4}"/>
              </a:ext>
            </a:extLst>
          </p:cNvPr>
          <p:cNvGrpSpPr/>
          <p:nvPr/>
        </p:nvGrpSpPr>
        <p:grpSpPr>
          <a:xfrm>
            <a:off x="12095047" y="3491019"/>
            <a:ext cx="5026555" cy="5026555"/>
            <a:chOff x="0" y="0"/>
            <a:chExt cx="4489857" cy="4489857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DA0D376C-34D9-8D02-8647-D93C7BA1E4BD}"/>
                </a:ext>
              </a:extLst>
            </p:cNvPr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CFD2599A-A198-5A1C-C386-4C3B87D2DCF7}"/>
                </a:ext>
              </a:extLst>
            </p:cNvPr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15" name="TextBox 15">
            <a:extLst>
              <a:ext uri="{FF2B5EF4-FFF2-40B4-BE49-F238E27FC236}">
                <a16:creationId xmlns:a16="http://schemas.microsoft.com/office/drawing/2014/main" id="{7B9C71DE-75A3-D17D-3EB3-61C14C3103D0}"/>
              </a:ext>
            </a:extLst>
          </p:cNvPr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Literature Review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D3263979-69F1-C5A5-2E26-A3FFF580DA37}"/>
              </a:ext>
            </a:extLst>
          </p:cNvPr>
          <p:cNvSpPr txBox="1"/>
          <p:nvPr/>
        </p:nvSpPr>
        <p:spPr>
          <a:xfrm>
            <a:off x="1541260" y="3763506"/>
            <a:ext cx="4276833" cy="3966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Digital Transformation 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is driven 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by innovation (</a:t>
            </a:r>
            <a:r>
              <a:rPr lang="en-GB" sz="2400" dirty="0" err="1">
                <a:latin typeface="Open Sauce" panose="020B0604020202020204" charset="0"/>
                <a:ea typeface="Open Sauce"/>
                <a:cs typeface="Open Sauce"/>
                <a:sym typeface="Open Sauce"/>
              </a:rPr>
              <a:t>Hinings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, </a:t>
            </a:r>
            <a:r>
              <a:rPr lang="en-GB" sz="2400" dirty="0" err="1">
                <a:latin typeface="Open Sauce" panose="020B0604020202020204" charset="0"/>
                <a:ea typeface="Open Sauce"/>
                <a:cs typeface="Open Sauce"/>
                <a:sym typeface="Open Sauce"/>
              </a:rPr>
              <a:t>Gegenhuber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 and Greenwood, 2018) 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and organisational change </a:t>
            </a:r>
            <a:r>
              <a:rPr lang="nl-NL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(Van Veldhoven and Vanthienen, 2023).</a:t>
            </a:r>
            <a:endParaRPr lang="en-GB" sz="2400" u="none" strike="noStrike" noProof="0" dirty="0">
              <a:latin typeface="Open Sauce" panose="020B0604020202020204" charset="0"/>
              <a:ea typeface="Open Sauce"/>
              <a:cs typeface="Open Sauce"/>
              <a:sym typeface="Open Sauce"/>
            </a:endParaRP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442502C8-5100-7CE9-CA6D-4A9A462F5F54}"/>
              </a:ext>
            </a:extLst>
          </p:cNvPr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387BD902-80D6-5205-9298-A7374F0B4D65}"/>
              </a:ext>
            </a:extLst>
          </p:cNvPr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918E28E0-0A0D-4AAA-BC65-B8C0BDA2C6B3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6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89A46B05-10D4-A946-B417-FFBE930890AC}"/>
              </a:ext>
            </a:extLst>
          </p:cNvPr>
          <p:cNvSpPr txBox="1"/>
          <p:nvPr/>
        </p:nvSpPr>
        <p:spPr>
          <a:xfrm>
            <a:off x="7005583" y="3762000"/>
            <a:ext cx="4276833" cy="39660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Technology adoption 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depends</a:t>
            </a: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on usefulness, ease of use, and job relevance. 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Technology Acceptance Model 3 accounts for these factors (Venkatesh and Bala, 2008).</a:t>
            </a:r>
            <a:endParaRPr lang="en-GB" sz="2400" u="none" strike="noStrike" noProof="0" dirty="0">
              <a:latin typeface="Open Sauce" panose="020B0604020202020204" charset="0"/>
              <a:ea typeface="Open Sauce"/>
              <a:cs typeface="Open Sauce"/>
              <a:sym typeface="Open Sauce"/>
            </a:endParaRP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815E6C76-3462-0FA5-38C1-708AF350B643}"/>
              </a:ext>
            </a:extLst>
          </p:cNvPr>
          <p:cNvSpPr txBox="1"/>
          <p:nvPr/>
        </p:nvSpPr>
        <p:spPr>
          <a:xfrm>
            <a:off x="12469907" y="3762000"/>
            <a:ext cx="4276833" cy="513198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lvl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Low-Code Development Platforms 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improve efficiency, implemented work wide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 (Bhangar, 2024)</a:t>
            </a:r>
            <a:r>
              <a:rPr lang="en-GB" sz="2400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. Return on investment claims 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require careful, ongoing measurement (</a:t>
            </a:r>
            <a:r>
              <a:rPr lang="en-GB" sz="2400" dirty="0" err="1">
                <a:latin typeface="Open Sauce" panose="020B0604020202020204" charset="0"/>
                <a:ea typeface="Open Sauce"/>
                <a:cs typeface="Open Sauce"/>
                <a:sym typeface="Open Sauce"/>
              </a:rPr>
              <a:t>Botchkarev</a:t>
            </a:r>
            <a:r>
              <a:rPr lang="en-GB" sz="240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, 2015)</a:t>
            </a:r>
            <a:endParaRPr lang="en-GB" sz="2400" u="none" strike="noStrike" noProof="0" dirty="0">
              <a:latin typeface="Open Sauce" panose="020B0604020202020204" charset="0"/>
              <a:ea typeface="Open Sauce"/>
              <a:cs typeface="Open Sauce"/>
              <a:sym typeface="Open Sauce"/>
            </a:endParaRPr>
          </a:p>
          <a:p>
            <a:pPr marL="0" lvl="0" indent="0" algn="ctr">
              <a:lnSpc>
                <a:spcPts val="4479"/>
              </a:lnSpc>
            </a:pPr>
            <a:endParaRPr lang="en-GB" sz="27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3D21B21-EB0E-8491-6D3D-69769BCE9E7F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720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7445029" cy="11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4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Methodology</a:t>
            </a:r>
            <a:endParaRPr lang="en-GB" sz="6399" noProof="0" dirty="0">
              <a:solidFill>
                <a:srgbClr val="000000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6CD394D8-8C27-48A9-AE22-4ACBC22816AF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7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5924" y="2411433"/>
            <a:ext cx="11538461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</a:t>
            </a:r>
            <a:r>
              <a:rPr lang="en-GB" sz="2400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 research paradigm was a </a:t>
            </a:r>
            <a:r>
              <a:rPr lang="en-GB" sz="2400" b="1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pragmatic mixed-methods</a:t>
            </a:r>
            <a:r>
              <a:rPr lang="en-GB" sz="2400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GB" sz="2400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approach.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75924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Quantitative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66399" y="4823798"/>
            <a:ext cx="4843133" cy="18981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40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Surveys</a:t>
            </a:r>
            <a:r>
              <a:rPr lang="en-GB" sz="240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  <a:tileRect/>
                </a:gradFill>
                <a:latin typeface="Open Sauce Bold" panose="020B0604020202020204" charset="0"/>
                <a:ea typeface="Open Sauce"/>
                <a:cs typeface="Open Sauce"/>
                <a:sym typeface="DM Serif Display"/>
              </a:rPr>
              <a:t> </a:t>
            </a: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for digital (23) and non-digital (8) staff.</a:t>
            </a:r>
          </a:p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Computer-generated logs </a:t>
            </a: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from Microsoft.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31959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Qualitative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22434" y="4823798"/>
            <a:ext cx="4843133" cy="9448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Semi-structured interviews</a:t>
            </a: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1"/>
                </a:gradFill>
                <a:latin typeface="Open Sauce"/>
                <a:ea typeface="Open Sauce"/>
                <a:cs typeface="Open Sauce"/>
                <a:sym typeface="Open Sauce"/>
              </a:rPr>
              <a:t> </a:t>
            </a: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with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digital (4) staff.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9F77B10-C18C-E755-66DD-B62003408E87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D0F3BDC-7469-1F95-4B40-598AF60EAC73}"/>
              </a:ext>
            </a:extLst>
          </p:cNvPr>
          <p:cNvSpPr/>
          <p:nvPr/>
        </p:nvSpPr>
        <p:spPr>
          <a:xfrm>
            <a:off x="15379586" y="6192266"/>
            <a:ext cx="784991" cy="784991"/>
          </a:xfrm>
          <a:custGeom>
            <a:avLst/>
            <a:gdLst>
              <a:gd name="connsiteX0" fmla="*/ 784991 w 784991"/>
              <a:gd name="connsiteY0" fmla="*/ 392496 h 784991"/>
              <a:gd name="connsiteX1" fmla="*/ 392496 w 784991"/>
              <a:gd name="connsiteY1" fmla="*/ 784991 h 784991"/>
              <a:gd name="connsiteX2" fmla="*/ 0 w 784991"/>
              <a:gd name="connsiteY2" fmla="*/ 392496 h 784991"/>
              <a:gd name="connsiteX3" fmla="*/ 392496 w 784991"/>
              <a:gd name="connsiteY3" fmla="*/ 0 h 784991"/>
              <a:gd name="connsiteX4" fmla="*/ 784991 w 784991"/>
              <a:gd name="connsiteY4" fmla="*/ 392496 h 78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4991" h="784991">
                <a:moveTo>
                  <a:pt x="784991" y="392496"/>
                </a:moveTo>
                <a:cubicBezTo>
                  <a:pt x="784991" y="609265"/>
                  <a:pt x="609265" y="784991"/>
                  <a:pt x="392496" y="784991"/>
                </a:cubicBezTo>
                <a:cubicBezTo>
                  <a:pt x="175726" y="784991"/>
                  <a:pt x="0" y="609265"/>
                  <a:pt x="0" y="392496"/>
                </a:cubicBezTo>
                <a:cubicBezTo>
                  <a:pt x="0" y="175726"/>
                  <a:pt x="175726" y="0"/>
                  <a:pt x="392496" y="0"/>
                </a:cubicBezTo>
                <a:cubicBezTo>
                  <a:pt x="609265" y="0"/>
                  <a:pt x="784991" y="175726"/>
                  <a:pt x="784991" y="392496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E3D8825F-C468-EF69-4B7A-FAB427E79DA2}"/>
              </a:ext>
            </a:extLst>
          </p:cNvPr>
          <p:cNvSpPr/>
          <p:nvPr/>
        </p:nvSpPr>
        <p:spPr>
          <a:xfrm>
            <a:off x="13286445" y="6192266"/>
            <a:ext cx="784991" cy="784991"/>
          </a:xfrm>
          <a:custGeom>
            <a:avLst/>
            <a:gdLst>
              <a:gd name="connsiteX0" fmla="*/ 784991 w 784991"/>
              <a:gd name="connsiteY0" fmla="*/ 392496 h 784991"/>
              <a:gd name="connsiteX1" fmla="*/ 392496 w 784991"/>
              <a:gd name="connsiteY1" fmla="*/ 784991 h 784991"/>
              <a:gd name="connsiteX2" fmla="*/ 0 w 784991"/>
              <a:gd name="connsiteY2" fmla="*/ 392496 h 784991"/>
              <a:gd name="connsiteX3" fmla="*/ 392496 w 784991"/>
              <a:gd name="connsiteY3" fmla="*/ 0 h 784991"/>
              <a:gd name="connsiteX4" fmla="*/ 784991 w 784991"/>
              <a:gd name="connsiteY4" fmla="*/ 392496 h 78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4991" h="784991">
                <a:moveTo>
                  <a:pt x="784991" y="392496"/>
                </a:moveTo>
                <a:cubicBezTo>
                  <a:pt x="784991" y="609265"/>
                  <a:pt x="609265" y="784991"/>
                  <a:pt x="392496" y="784991"/>
                </a:cubicBezTo>
                <a:cubicBezTo>
                  <a:pt x="175726" y="784991"/>
                  <a:pt x="0" y="609265"/>
                  <a:pt x="0" y="392496"/>
                </a:cubicBezTo>
                <a:cubicBezTo>
                  <a:pt x="0" y="175726"/>
                  <a:pt x="175726" y="0"/>
                  <a:pt x="392496" y="0"/>
                </a:cubicBezTo>
                <a:cubicBezTo>
                  <a:pt x="609265" y="0"/>
                  <a:pt x="784991" y="175726"/>
                  <a:pt x="784991" y="392496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7DC2D3A-940C-14F7-0EA6-A4B7D1057220}"/>
              </a:ext>
            </a:extLst>
          </p:cNvPr>
          <p:cNvSpPr/>
          <p:nvPr/>
        </p:nvSpPr>
        <p:spPr>
          <a:xfrm>
            <a:off x="15135916" y="7083702"/>
            <a:ext cx="1421228" cy="786002"/>
          </a:xfrm>
          <a:custGeom>
            <a:avLst/>
            <a:gdLst>
              <a:gd name="connsiteX0" fmla="*/ 1342961 w 1421228"/>
              <a:gd name="connsiteY0" fmla="*/ 233583 h 786002"/>
              <a:gd name="connsiteX1" fmla="*/ 959041 w 1421228"/>
              <a:gd name="connsiteY1" fmla="*/ 50452 h 786002"/>
              <a:gd name="connsiteX2" fmla="*/ 636166 w 1421228"/>
              <a:gd name="connsiteY2" fmla="*/ 3 h 786002"/>
              <a:gd name="connsiteX3" fmla="*/ 313795 w 1421228"/>
              <a:gd name="connsiteY3" fmla="*/ 50452 h 786002"/>
              <a:gd name="connsiteX4" fmla="*/ 18162 w 1421228"/>
              <a:gd name="connsiteY4" fmla="*/ 177584 h 786002"/>
              <a:gd name="connsiteX5" fmla="*/ 0 w 1421228"/>
              <a:gd name="connsiteY5" fmla="*/ 198268 h 786002"/>
              <a:gd name="connsiteX6" fmla="*/ 403594 w 1421228"/>
              <a:gd name="connsiteY6" fmla="*/ 400066 h 786002"/>
              <a:gd name="connsiteX7" fmla="*/ 550906 w 1421228"/>
              <a:gd name="connsiteY7" fmla="*/ 696203 h 786002"/>
              <a:gd name="connsiteX8" fmla="*/ 550906 w 1421228"/>
              <a:gd name="connsiteY8" fmla="*/ 786003 h 786002"/>
              <a:gd name="connsiteX9" fmla="*/ 1421157 w 1421228"/>
              <a:gd name="connsiteY9" fmla="*/ 786003 h 786002"/>
              <a:gd name="connsiteX10" fmla="*/ 1421157 w 1421228"/>
              <a:gd name="connsiteY10" fmla="*/ 390985 h 786002"/>
              <a:gd name="connsiteX11" fmla="*/ 1342961 w 1421228"/>
              <a:gd name="connsiteY11" fmla="*/ 233583 h 786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421228" h="786002">
                <a:moveTo>
                  <a:pt x="1342961" y="233583"/>
                </a:moveTo>
                <a:cubicBezTo>
                  <a:pt x="1229722" y="145519"/>
                  <a:pt x="1098740" y="83042"/>
                  <a:pt x="959041" y="50452"/>
                </a:cubicBezTo>
                <a:cubicBezTo>
                  <a:pt x="854041" y="19779"/>
                  <a:pt x="745515" y="2818"/>
                  <a:pt x="636166" y="3"/>
                </a:cubicBezTo>
                <a:cubicBezTo>
                  <a:pt x="526726" y="-244"/>
                  <a:pt x="417927" y="16782"/>
                  <a:pt x="313795" y="50452"/>
                </a:cubicBezTo>
                <a:cubicBezTo>
                  <a:pt x="209582" y="78199"/>
                  <a:pt x="109985" y="121031"/>
                  <a:pt x="18162" y="177584"/>
                </a:cubicBezTo>
                <a:lnTo>
                  <a:pt x="0" y="198268"/>
                </a:lnTo>
                <a:cubicBezTo>
                  <a:pt x="146676" y="237861"/>
                  <a:pt x="283914" y="306482"/>
                  <a:pt x="403594" y="400066"/>
                </a:cubicBezTo>
                <a:cubicBezTo>
                  <a:pt x="497662" y="469176"/>
                  <a:pt x="552536" y="579489"/>
                  <a:pt x="550906" y="696203"/>
                </a:cubicBezTo>
                <a:lnTo>
                  <a:pt x="550906" y="786003"/>
                </a:lnTo>
                <a:lnTo>
                  <a:pt x="1421157" y="786003"/>
                </a:lnTo>
                <a:lnTo>
                  <a:pt x="1421157" y="390985"/>
                </a:lnTo>
                <a:cubicBezTo>
                  <a:pt x="1422877" y="328781"/>
                  <a:pt x="1393571" y="269791"/>
                  <a:pt x="1342961" y="233583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0B3891A-F0BF-2A46-EC9A-0B24DD127E5A}"/>
              </a:ext>
            </a:extLst>
          </p:cNvPr>
          <p:cNvSpPr/>
          <p:nvPr/>
        </p:nvSpPr>
        <p:spPr>
          <a:xfrm>
            <a:off x="12893444" y="7083702"/>
            <a:ext cx="1423174" cy="786003"/>
          </a:xfrm>
          <a:custGeom>
            <a:avLst/>
            <a:gdLst>
              <a:gd name="connsiteX0" fmla="*/ 872268 w 1423174"/>
              <a:gd name="connsiteY0" fmla="*/ 696204 h 786003"/>
              <a:gd name="connsiteX1" fmla="*/ 1014031 w 1423174"/>
              <a:gd name="connsiteY1" fmla="*/ 405111 h 786003"/>
              <a:gd name="connsiteX2" fmla="*/ 1019581 w 1423174"/>
              <a:gd name="connsiteY2" fmla="*/ 400066 h 786003"/>
              <a:gd name="connsiteX3" fmla="*/ 1026139 w 1423174"/>
              <a:gd name="connsiteY3" fmla="*/ 395526 h 786003"/>
              <a:gd name="connsiteX4" fmla="*/ 1423175 w 1423174"/>
              <a:gd name="connsiteY4" fmla="*/ 198774 h 786003"/>
              <a:gd name="connsiteX5" fmla="*/ 1394419 w 1423174"/>
              <a:gd name="connsiteY5" fmla="*/ 165982 h 786003"/>
              <a:gd name="connsiteX6" fmla="*/ 1107867 w 1423174"/>
              <a:gd name="connsiteY6" fmla="*/ 50453 h 786003"/>
              <a:gd name="connsiteX7" fmla="*/ 785496 w 1423174"/>
              <a:gd name="connsiteY7" fmla="*/ 3 h 786003"/>
              <a:gd name="connsiteX8" fmla="*/ 462620 w 1423174"/>
              <a:gd name="connsiteY8" fmla="*/ 50453 h 786003"/>
              <a:gd name="connsiteX9" fmla="*/ 78701 w 1423174"/>
              <a:gd name="connsiteY9" fmla="*/ 233584 h 786003"/>
              <a:gd name="connsiteX10" fmla="*/ 0 w 1423174"/>
              <a:gd name="connsiteY10" fmla="*/ 390986 h 786003"/>
              <a:gd name="connsiteX11" fmla="*/ 0 w 1423174"/>
              <a:gd name="connsiteY11" fmla="*/ 786004 h 786003"/>
              <a:gd name="connsiteX12" fmla="*/ 872268 w 1423174"/>
              <a:gd name="connsiteY12" fmla="*/ 786004 h 7860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23174" h="786003">
                <a:moveTo>
                  <a:pt x="872268" y="696204"/>
                </a:moveTo>
                <a:cubicBezTo>
                  <a:pt x="872349" y="582562"/>
                  <a:pt x="924615" y="475246"/>
                  <a:pt x="1014031" y="405111"/>
                </a:cubicBezTo>
                <a:lnTo>
                  <a:pt x="1019581" y="400066"/>
                </a:lnTo>
                <a:lnTo>
                  <a:pt x="1026139" y="395526"/>
                </a:lnTo>
                <a:cubicBezTo>
                  <a:pt x="1147237" y="309349"/>
                  <a:pt x="1281251" y="242937"/>
                  <a:pt x="1423175" y="198774"/>
                </a:cubicBezTo>
                <a:cubicBezTo>
                  <a:pt x="1413085" y="188180"/>
                  <a:pt x="1403500" y="177081"/>
                  <a:pt x="1394419" y="165982"/>
                </a:cubicBezTo>
                <a:cubicBezTo>
                  <a:pt x="1304912" y="113984"/>
                  <a:pt x="1208412" y="75077"/>
                  <a:pt x="1107867" y="50453"/>
                </a:cubicBezTo>
                <a:cubicBezTo>
                  <a:pt x="1003033" y="19820"/>
                  <a:pt x="894678" y="2864"/>
                  <a:pt x="785496" y="3"/>
                </a:cubicBezTo>
                <a:cubicBezTo>
                  <a:pt x="675884" y="-279"/>
                  <a:pt x="566919" y="16748"/>
                  <a:pt x="462620" y="50453"/>
                </a:cubicBezTo>
                <a:cubicBezTo>
                  <a:pt x="324878" y="88451"/>
                  <a:pt x="194916" y="150443"/>
                  <a:pt x="78701" y="233584"/>
                </a:cubicBezTo>
                <a:cubicBezTo>
                  <a:pt x="29765" y="271244"/>
                  <a:pt x="772" y="329241"/>
                  <a:pt x="0" y="390986"/>
                </a:cubicBezTo>
                <a:lnTo>
                  <a:pt x="0" y="786004"/>
                </a:lnTo>
                <a:lnTo>
                  <a:pt x="872268" y="786004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E0AB5A3-2405-18A2-18F0-4D4986E11F55}"/>
              </a:ext>
            </a:extLst>
          </p:cNvPr>
          <p:cNvSpPr/>
          <p:nvPr/>
        </p:nvSpPr>
        <p:spPr>
          <a:xfrm>
            <a:off x="13940267" y="7389418"/>
            <a:ext cx="1570550" cy="782982"/>
          </a:xfrm>
          <a:custGeom>
            <a:avLst/>
            <a:gdLst>
              <a:gd name="connsiteX0" fmla="*/ 0 w 1570550"/>
              <a:gd name="connsiteY0" fmla="*/ 782983 h 782982"/>
              <a:gd name="connsiteX1" fmla="*/ 0 w 1570550"/>
              <a:gd name="connsiteY1" fmla="*/ 390487 h 782982"/>
              <a:gd name="connsiteX2" fmla="*/ 78701 w 1570550"/>
              <a:gd name="connsiteY2" fmla="*/ 233590 h 782982"/>
              <a:gd name="connsiteX3" fmla="*/ 462620 w 1570550"/>
              <a:gd name="connsiteY3" fmla="*/ 50459 h 782982"/>
              <a:gd name="connsiteX4" fmla="*/ 784991 w 1570550"/>
              <a:gd name="connsiteY4" fmla="*/ 10 h 782982"/>
              <a:gd name="connsiteX5" fmla="*/ 1107867 w 1570550"/>
              <a:gd name="connsiteY5" fmla="*/ 50459 h 782982"/>
              <a:gd name="connsiteX6" fmla="*/ 1491786 w 1570550"/>
              <a:gd name="connsiteY6" fmla="*/ 233590 h 782982"/>
              <a:gd name="connsiteX7" fmla="*/ 1570487 w 1570550"/>
              <a:gd name="connsiteY7" fmla="*/ 390487 h 782982"/>
              <a:gd name="connsiteX8" fmla="*/ 1570487 w 1570550"/>
              <a:gd name="connsiteY8" fmla="*/ 782983 h 7829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70550" h="782982">
                <a:moveTo>
                  <a:pt x="0" y="782983"/>
                </a:moveTo>
                <a:lnTo>
                  <a:pt x="0" y="390487"/>
                </a:lnTo>
                <a:cubicBezTo>
                  <a:pt x="237" y="328752"/>
                  <a:pt x="29362" y="270690"/>
                  <a:pt x="78701" y="233590"/>
                </a:cubicBezTo>
                <a:cubicBezTo>
                  <a:pt x="194684" y="150061"/>
                  <a:pt x="324717" y="88033"/>
                  <a:pt x="462620" y="50459"/>
                </a:cubicBezTo>
                <a:cubicBezTo>
                  <a:pt x="566702" y="16567"/>
                  <a:pt x="675531" y="-465"/>
                  <a:pt x="784991" y="10"/>
                </a:cubicBezTo>
                <a:cubicBezTo>
                  <a:pt x="894365" y="2577"/>
                  <a:pt x="1002922" y="19544"/>
                  <a:pt x="1107867" y="50459"/>
                </a:cubicBezTo>
                <a:cubicBezTo>
                  <a:pt x="1247717" y="82620"/>
                  <a:pt x="1378785" y="145137"/>
                  <a:pt x="1491786" y="233590"/>
                </a:cubicBezTo>
                <a:cubicBezTo>
                  <a:pt x="1542578" y="269464"/>
                  <a:pt x="1572106" y="328328"/>
                  <a:pt x="1570487" y="390487"/>
                </a:cubicBezTo>
                <a:lnTo>
                  <a:pt x="1570487" y="782983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2099CE9B-A9F6-7A18-E6CC-7F00303AA839}"/>
              </a:ext>
            </a:extLst>
          </p:cNvPr>
          <p:cNvSpPr/>
          <p:nvPr/>
        </p:nvSpPr>
        <p:spPr>
          <a:xfrm>
            <a:off x="14332763" y="6497484"/>
            <a:ext cx="784991" cy="784991"/>
          </a:xfrm>
          <a:custGeom>
            <a:avLst/>
            <a:gdLst>
              <a:gd name="connsiteX0" fmla="*/ 784991 w 784991"/>
              <a:gd name="connsiteY0" fmla="*/ 392496 h 784991"/>
              <a:gd name="connsiteX1" fmla="*/ 392496 w 784991"/>
              <a:gd name="connsiteY1" fmla="*/ 784991 h 784991"/>
              <a:gd name="connsiteX2" fmla="*/ 0 w 784991"/>
              <a:gd name="connsiteY2" fmla="*/ 392496 h 784991"/>
              <a:gd name="connsiteX3" fmla="*/ 392496 w 784991"/>
              <a:gd name="connsiteY3" fmla="*/ 0 h 784991"/>
              <a:gd name="connsiteX4" fmla="*/ 784991 w 784991"/>
              <a:gd name="connsiteY4" fmla="*/ 392496 h 7849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4991" h="784991">
                <a:moveTo>
                  <a:pt x="784991" y="392496"/>
                </a:moveTo>
                <a:cubicBezTo>
                  <a:pt x="784991" y="609265"/>
                  <a:pt x="609265" y="784991"/>
                  <a:pt x="392496" y="784991"/>
                </a:cubicBezTo>
                <a:cubicBezTo>
                  <a:pt x="175726" y="784991"/>
                  <a:pt x="0" y="609265"/>
                  <a:pt x="0" y="392496"/>
                </a:cubicBezTo>
                <a:cubicBezTo>
                  <a:pt x="0" y="175726"/>
                  <a:pt x="175726" y="0"/>
                  <a:pt x="392496" y="0"/>
                </a:cubicBezTo>
                <a:cubicBezTo>
                  <a:pt x="609265" y="0"/>
                  <a:pt x="784991" y="175726"/>
                  <a:pt x="784991" y="392496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18EB2B1B-2263-860A-2B6B-27F86F5A13E3}"/>
              </a:ext>
            </a:extLst>
          </p:cNvPr>
          <p:cNvSpPr/>
          <p:nvPr/>
        </p:nvSpPr>
        <p:spPr>
          <a:xfrm>
            <a:off x="12896471" y="4136457"/>
            <a:ext cx="3670186" cy="1816174"/>
          </a:xfrm>
          <a:custGeom>
            <a:avLst/>
            <a:gdLst>
              <a:gd name="connsiteX0" fmla="*/ 3468390 w 3670186"/>
              <a:gd name="connsiteY0" fmla="*/ 0 h 1816174"/>
              <a:gd name="connsiteX1" fmla="*/ 201797 w 3670186"/>
              <a:gd name="connsiteY1" fmla="*/ 0 h 1816174"/>
              <a:gd name="connsiteX2" fmla="*/ 0 w 3670186"/>
              <a:gd name="connsiteY2" fmla="*/ 201797 h 1816174"/>
              <a:gd name="connsiteX3" fmla="*/ 0 w 3670186"/>
              <a:gd name="connsiteY3" fmla="*/ 1311682 h 1816174"/>
              <a:gd name="connsiteX4" fmla="*/ 201797 w 3670186"/>
              <a:gd name="connsiteY4" fmla="*/ 1513479 h 1816174"/>
              <a:gd name="connsiteX5" fmla="*/ 945924 w 3670186"/>
              <a:gd name="connsiteY5" fmla="*/ 1513479 h 1816174"/>
              <a:gd name="connsiteX6" fmla="*/ 945924 w 3670186"/>
              <a:gd name="connsiteY6" fmla="*/ 1816175 h 1816174"/>
              <a:gd name="connsiteX7" fmla="*/ 1263755 w 3670186"/>
              <a:gd name="connsiteY7" fmla="*/ 1513479 h 1816174"/>
              <a:gd name="connsiteX8" fmla="*/ 1606810 w 3670186"/>
              <a:gd name="connsiteY8" fmla="*/ 1513479 h 1816174"/>
              <a:gd name="connsiteX9" fmla="*/ 1803563 w 3670186"/>
              <a:gd name="connsiteY9" fmla="*/ 1816175 h 1816174"/>
              <a:gd name="connsiteX10" fmla="*/ 1985180 w 3670186"/>
              <a:gd name="connsiteY10" fmla="*/ 1513479 h 1816174"/>
              <a:gd name="connsiteX11" fmla="*/ 2343370 w 3670186"/>
              <a:gd name="connsiteY11" fmla="*/ 1513479 h 1816174"/>
              <a:gd name="connsiteX12" fmla="*/ 2661201 w 3670186"/>
              <a:gd name="connsiteY12" fmla="*/ 1816175 h 1816174"/>
              <a:gd name="connsiteX13" fmla="*/ 2661201 w 3670186"/>
              <a:gd name="connsiteY13" fmla="*/ 1513479 h 1816174"/>
              <a:gd name="connsiteX14" fmla="*/ 3468390 w 3670186"/>
              <a:gd name="connsiteY14" fmla="*/ 1513479 h 1816174"/>
              <a:gd name="connsiteX15" fmla="*/ 3670187 w 3670186"/>
              <a:gd name="connsiteY15" fmla="*/ 1311682 h 1816174"/>
              <a:gd name="connsiteX16" fmla="*/ 3670187 w 3670186"/>
              <a:gd name="connsiteY16" fmla="*/ 201797 h 1816174"/>
              <a:gd name="connsiteX17" fmla="*/ 3468390 w 3670186"/>
              <a:gd name="connsiteY17" fmla="*/ 0 h 1816174"/>
              <a:gd name="connsiteX18" fmla="*/ 504493 w 3670186"/>
              <a:gd name="connsiteY18" fmla="*/ 454044 h 1816174"/>
              <a:gd name="connsiteX19" fmla="*/ 2862998 w 3670186"/>
              <a:gd name="connsiteY19" fmla="*/ 454044 h 1816174"/>
              <a:gd name="connsiteX20" fmla="*/ 2862998 w 3670186"/>
              <a:gd name="connsiteY20" fmla="*/ 554942 h 1816174"/>
              <a:gd name="connsiteX21" fmla="*/ 504493 w 3670186"/>
              <a:gd name="connsiteY21" fmla="*/ 554942 h 1816174"/>
              <a:gd name="connsiteX22" fmla="*/ 2358505 w 3670186"/>
              <a:gd name="connsiteY22" fmla="*/ 1059435 h 1816174"/>
              <a:gd name="connsiteX23" fmla="*/ 504493 w 3670186"/>
              <a:gd name="connsiteY23" fmla="*/ 1059435 h 1816174"/>
              <a:gd name="connsiteX24" fmla="*/ 504493 w 3670186"/>
              <a:gd name="connsiteY24" fmla="*/ 958537 h 1816174"/>
              <a:gd name="connsiteX25" fmla="*/ 2358505 w 3670186"/>
              <a:gd name="connsiteY25" fmla="*/ 958537 h 1816174"/>
              <a:gd name="connsiteX26" fmla="*/ 3165694 w 3670186"/>
              <a:gd name="connsiteY26" fmla="*/ 807189 h 1816174"/>
              <a:gd name="connsiteX27" fmla="*/ 504493 w 3670186"/>
              <a:gd name="connsiteY27" fmla="*/ 807189 h 1816174"/>
              <a:gd name="connsiteX28" fmla="*/ 504493 w 3670186"/>
              <a:gd name="connsiteY28" fmla="*/ 706290 h 1816174"/>
              <a:gd name="connsiteX29" fmla="*/ 3165694 w 3670186"/>
              <a:gd name="connsiteY29" fmla="*/ 706290 h 181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3670186" h="1816174">
                <a:moveTo>
                  <a:pt x="3468390" y="0"/>
                </a:moveTo>
                <a:lnTo>
                  <a:pt x="201797" y="0"/>
                </a:lnTo>
                <a:cubicBezTo>
                  <a:pt x="90350" y="0"/>
                  <a:pt x="0" y="90348"/>
                  <a:pt x="0" y="201797"/>
                </a:cubicBezTo>
                <a:lnTo>
                  <a:pt x="0" y="1311682"/>
                </a:lnTo>
                <a:cubicBezTo>
                  <a:pt x="0" y="1423129"/>
                  <a:pt x="90350" y="1513479"/>
                  <a:pt x="201797" y="1513479"/>
                </a:cubicBezTo>
                <a:lnTo>
                  <a:pt x="945924" y="1513479"/>
                </a:lnTo>
                <a:lnTo>
                  <a:pt x="945924" y="1816175"/>
                </a:lnTo>
                <a:lnTo>
                  <a:pt x="1263755" y="1513479"/>
                </a:lnTo>
                <a:lnTo>
                  <a:pt x="1606810" y="1513479"/>
                </a:lnTo>
                <a:lnTo>
                  <a:pt x="1803563" y="1816175"/>
                </a:lnTo>
                <a:lnTo>
                  <a:pt x="1985180" y="1513479"/>
                </a:lnTo>
                <a:lnTo>
                  <a:pt x="2343370" y="1513479"/>
                </a:lnTo>
                <a:lnTo>
                  <a:pt x="2661201" y="1816175"/>
                </a:lnTo>
                <a:lnTo>
                  <a:pt x="2661201" y="1513479"/>
                </a:lnTo>
                <a:lnTo>
                  <a:pt x="3468390" y="1513479"/>
                </a:lnTo>
                <a:cubicBezTo>
                  <a:pt x="3579837" y="1513479"/>
                  <a:pt x="3670187" y="1423129"/>
                  <a:pt x="3670187" y="1311682"/>
                </a:cubicBezTo>
                <a:lnTo>
                  <a:pt x="3670187" y="201797"/>
                </a:lnTo>
                <a:cubicBezTo>
                  <a:pt x="3670187" y="90348"/>
                  <a:pt x="3579837" y="0"/>
                  <a:pt x="3468390" y="0"/>
                </a:cubicBezTo>
                <a:close/>
                <a:moveTo>
                  <a:pt x="504493" y="454044"/>
                </a:moveTo>
                <a:lnTo>
                  <a:pt x="2862998" y="454044"/>
                </a:lnTo>
                <a:lnTo>
                  <a:pt x="2862998" y="554942"/>
                </a:lnTo>
                <a:lnTo>
                  <a:pt x="504493" y="554942"/>
                </a:lnTo>
                <a:close/>
                <a:moveTo>
                  <a:pt x="2358505" y="1059435"/>
                </a:moveTo>
                <a:lnTo>
                  <a:pt x="504493" y="1059435"/>
                </a:lnTo>
                <a:lnTo>
                  <a:pt x="504493" y="958537"/>
                </a:lnTo>
                <a:lnTo>
                  <a:pt x="2358505" y="958537"/>
                </a:lnTo>
                <a:close/>
                <a:moveTo>
                  <a:pt x="3165694" y="807189"/>
                </a:moveTo>
                <a:lnTo>
                  <a:pt x="504493" y="807189"/>
                </a:lnTo>
                <a:lnTo>
                  <a:pt x="504493" y="706290"/>
                </a:lnTo>
                <a:lnTo>
                  <a:pt x="3165694" y="706290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0403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 uiExpand="1" build="p"/>
      <p:bldP spid="10" grpId="0"/>
      <p:bldP spid="11" grpId="0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7445029" cy="110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400" noProof="0" dirty="0">
                <a:gradFill flip="none" rotWithShape="1"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  <a:tileRect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Ethics</a:t>
            </a:r>
            <a:endParaRPr lang="en-GB" sz="6399" noProof="0" dirty="0">
              <a:solidFill>
                <a:srgbClr val="000000"/>
              </a:solidFill>
              <a:latin typeface="DM Serif Display"/>
              <a:ea typeface="DM Serif Display"/>
              <a:cs typeface="DM Serif Display"/>
              <a:sym typeface="DM Serif Display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DB2DA3A7-1B69-4B85-A00B-A3506931001C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8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5924" y="2411433"/>
            <a:ext cx="11538461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Ethical considerations that needed to be made prior to research participation.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75924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Data Handling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66399" y="4823798"/>
            <a:ext cx="4843133" cy="336008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Compliance with </a:t>
            </a: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General Data Pr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otection Regulations (GDPR)</a:t>
            </a:r>
            <a:r>
              <a:rPr lang="en-GB" sz="23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</a:t>
            </a:r>
          </a:p>
          <a:p>
            <a:pPr marL="518157" lvl="1" indent="-259078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Ensuring </a:t>
            </a: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informed consent</a:t>
            </a:r>
            <a:r>
              <a:rPr lang="en-GB" sz="2399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from participants.</a:t>
            </a:r>
          </a:p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Maintaining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anonymity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and voluntary participation.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31959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Insider Research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22434" y="4823798"/>
            <a:ext cx="4843133" cy="3859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Contextual awareness </a:t>
            </a: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and access (Mercer, 2007).</a:t>
            </a:r>
          </a:p>
          <a:p>
            <a:pPr marL="518157" lvl="1" indent="-259078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Convenience</a:t>
            </a: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can cause aspects of the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subject to be overlooked (Unluer, 2012).</a:t>
            </a:r>
          </a:p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Potential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bias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was managed through reflexivity and transparency.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21ACD8-1EE9-9F01-5029-9F70FD6EB443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2A1C468-9B91-1C59-3830-A03ABFAA1070}"/>
              </a:ext>
            </a:extLst>
          </p:cNvPr>
          <p:cNvSpPr/>
          <p:nvPr/>
        </p:nvSpPr>
        <p:spPr>
          <a:xfrm>
            <a:off x="12672676" y="4058419"/>
            <a:ext cx="3866909" cy="4163563"/>
          </a:xfrm>
          <a:custGeom>
            <a:avLst/>
            <a:gdLst>
              <a:gd name="connsiteX0" fmla="*/ 1941261 w 3866909"/>
              <a:gd name="connsiteY0" fmla="*/ 624535 h 4163563"/>
              <a:gd name="connsiteX1" fmla="*/ 2045351 w 3866909"/>
              <a:gd name="connsiteY1" fmla="*/ 728624 h 4163563"/>
              <a:gd name="connsiteX2" fmla="*/ 1941261 w 3866909"/>
              <a:gd name="connsiteY2" fmla="*/ 832713 h 4163563"/>
              <a:gd name="connsiteX3" fmla="*/ 1837172 w 3866909"/>
              <a:gd name="connsiteY3" fmla="*/ 728624 h 4163563"/>
              <a:gd name="connsiteX4" fmla="*/ 1941261 w 3866909"/>
              <a:gd name="connsiteY4" fmla="*/ 624535 h 4163563"/>
              <a:gd name="connsiteX5" fmla="*/ 2565796 w 3866909"/>
              <a:gd name="connsiteY5" fmla="*/ 3747207 h 4163563"/>
              <a:gd name="connsiteX6" fmla="*/ 2461707 w 3866909"/>
              <a:gd name="connsiteY6" fmla="*/ 3643118 h 4163563"/>
              <a:gd name="connsiteX7" fmla="*/ 2097395 w 3866909"/>
              <a:gd name="connsiteY7" fmla="*/ 3643118 h 4163563"/>
              <a:gd name="connsiteX8" fmla="*/ 2097395 w 3866909"/>
              <a:gd name="connsiteY8" fmla="*/ 999255 h 4163563"/>
              <a:gd name="connsiteX9" fmla="*/ 2211893 w 3866909"/>
              <a:gd name="connsiteY9" fmla="*/ 884757 h 4163563"/>
              <a:gd name="connsiteX10" fmla="*/ 3211148 w 3866909"/>
              <a:gd name="connsiteY10" fmla="*/ 884757 h 4163563"/>
              <a:gd name="connsiteX11" fmla="*/ 2919699 w 3866909"/>
              <a:gd name="connsiteY11" fmla="*/ 2394049 h 4163563"/>
              <a:gd name="connsiteX12" fmla="*/ 3133082 w 3866909"/>
              <a:gd name="connsiteY12" fmla="*/ 2394049 h 4163563"/>
              <a:gd name="connsiteX13" fmla="*/ 3362078 w 3866909"/>
              <a:gd name="connsiteY13" fmla="*/ 1207433 h 4163563"/>
              <a:gd name="connsiteX14" fmla="*/ 3653527 w 3866909"/>
              <a:gd name="connsiteY14" fmla="*/ 2394049 h 4163563"/>
              <a:gd name="connsiteX15" fmla="*/ 3866910 w 3866909"/>
              <a:gd name="connsiteY15" fmla="*/ 2394049 h 4163563"/>
              <a:gd name="connsiteX16" fmla="*/ 3486984 w 3866909"/>
              <a:gd name="connsiteY16" fmla="*/ 884757 h 4163563"/>
              <a:gd name="connsiteX17" fmla="*/ 3554642 w 3866909"/>
              <a:gd name="connsiteY17" fmla="*/ 884757 h 4163563"/>
              <a:gd name="connsiteX18" fmla="*/ 3710776 w 3866909"/>
              <a:gd name="connsiteY18" fmla="*/ 728624 h 4163563"/>
              <a:gd name="connsiteX19" fmla="*/ 3554642 w 3866909"/>
              <a:gd name="connsiteY19" fmla="*/ 572490 h 4163563"/>
              <a:gd name="connsiteX20" fmla="*/ 2211893 w 3866909"/>
              <a:gd name="connsiteY20" fmla="*/ 572490 h 4163563"/>
              <a:gd name="connsiteX21" fmla="*/ 2097395 w 3866909"/>
              <a:gd name="connsiteY21" fmla="*/ 457992 h 4163563"/>
              <a:gd name="connsiteX22" fmla="*/ 2097395 w 3866909"/>
              <a:gd name="connsiteY22" fmla="*/ 156134 h 4163563"/>
              <a:gd name="connsiteX23" fmla="*/ 1941261 w 3866909"/>
              <a:gd name="connsiteY23" fmla="*/ 0 h 4163563"/>
              <a:gd name="connsiteX24" fmla="*/ 1785128 w 3866909"/>
              <a:gd name="connsiteY24" fmla="*/ 156134 h 4163563"/>
              <a:gd name="connsiteX25" fmla="*/ 1785128 w 3866909"/>
              <a:gd name="connsiteY25" fmla="*/ 457992 h 4163563"/>
              <a:gd name="connsiteX26" fmla="*/ 1670630 w 3866909"/>
              <a:gd name="connsiteY26" fmla="*/ 572490 h 4163563"/>
              <a:gd name="connsiteX27" fmla="*/ 327881 w 3866909"/>
              <a:gd name="connsiteY27" fmla="*/ 572490 h 4163563"/>
              <a:gd name="connsiteX28" fmla="*/ 171747 w 3866909"/>
              <a:gd name="connsiteY28" fmla="*/ 728624 h 4163563"/>
              <a:gd name="connsiteX29" fmla="*/ 296654 w 3866909"/>
              <a:gd name="connsiteY29" fmla="*/ 879553 h 4163563"/>
              <a:gd name="connsiteX30" fmla="*/ 0 w 3866909"/>
              <a:gd name="connsiteY30" fmla="*/ 2394049 h 4163563"/>
              <a:gd name="connsiteX31" fmla="*/ 213383 w 3866909"/>
              <a:gd name="connsiteY31" fmla="*/ 2394049 h 4163563"/>
              <a:gd name="connsiteX32" fmla="*/ 442379 w 3866909"/>
              <a:gd name="connsiteY32" fmla="*/ 1207433 h 4163563"/>
              <a:gd name="connsiteX33" fmla="*/ 739033 w 3866909"/>
              <a:gd name="connsiteY33" fmla="*/ 2394049 h 4163563"/>
              <a:gd name="connsiteX34" fmla="*/ 952415 w 3866909"/>
              <a:gd name="connsiteY34" fmla="*/ 2394049 h 4163563"/>
              <a:gd name="connsiteX35" fmla="*/ 572490 w 3866909"/>
              <a:gd name="connsiteY35" fmla="*/ 884757 h 4163563"/>
              <a:gd name="connsiteX36" fmla="*/ 1665425 w 3866909"/>
              <a:gd name="connsiteY36" fmla="*/ 884757 h 4163563"/>
              <a:gd name="connsiteX37" fmla="*/ 1779923 w 3866909"/>
              <a:gd name="connsiteY37" fmla="*/ 999255 h 4163563"/>
              <a:gd name="connsiteX38" fmla="*/ 1779923 w 3866909"/>
              <a:gd name="connsiteY38" fmla="*/ 3643118 h 4163563"/>
              <a:gd name="connsiteX39" fmla="*/ 1415612 w 3866909"/>
              <a:gd name="connsiteY39" fmla="*/ 3643118 h 4163563"/>
              <a:gd name="connsiteX40" fmla="*/ 1311523 w 3866909"/>
              <a:gd name="connsiteY40" fmla="*/ 3747207 h 4163563"/>
              <a:gd name="connsiteX41" fmla="*/ 1311523 w 3866909"/>
              <a:gd name="connsiteY41" fmla="*/ 3851296 h 4163563"/>
              <a:gd name="connsiteX42" fmla="*/ 692192 w 3866909"/>
              <a:gd name="connsiteY42" fmla="*/ 3851296 h 4163563"/>
              <a:gd name="connsiteX43" fmla="*/ 692192 w 3866909"/>
              <a:gd name="connsiteY43" fmla="*/ 4163563 h 4163563"/>
              <a:gd name="connsiteX44" fmla="*/ 3190331 w 3866909"/>
              <a:gd name="connsiteY44" fmla="*/ 4163563 h 4163563"/>
              <a:gd name="connsiteX45" fmla="*/ 3190331 w 3866909"/>
              <a:gd name="connsiteY45" fmla="*/ 3851296 h 4163563"/>
              <a:gd name="connsiteX46" fmla="*/ 2565796 w 3866909"/>
              <a:gd name="connsiteY46" fmla="*/ 3851296 h 4163563"/>
              <a:gd name="connsiteX47" fmla="*/ 2565796 w 3866909"/>
              <a:gd name="connsiteY47" fmla="*/ 3747207 h 4163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866909" h="4163563">
                <a:moveTo>
                  <a:pt x="1941261" y="624535"/>
                </a:moveTo>
                <a:cubicBezTo>
                  <a:pt x="1998510" y="624535"/>
                  <a:pt x="2045351" y="671375"/>
                  <a:pt x="2045351" y="728624"/>
                </a:cubicBezTo>
                <a:cubicBezTo>
                  <a:pt x="2045351" y="785873"/>
                  <a:pt x="1998510" y="832713"/>
                  <a:pt x="1941261" y="832713"/>
                </a:cubicBezTo>
                <a:cubicBezTo>
                  <a:pt x="1884013" y="832713"/>
                  <a:pt x="1837172" y="785873"/>
                  <a:pt x="1837172" y="728624"/>
                </a:cubicBezTo>
                <a:cubicBezTo>
                  <a:pt x="1837172" y="671375"/>
                  <a:pt x="1884013" y="624535"/>
                  <a:pt x="1941261" y="624535"/>
                </a:cubicBezTo>
                <a:close/>
                <a:moveTo>
                  <a:pt x="2565796" y="3747207"/>
                </a:moveTo>
                <a:cubicBezTo>
                  <a:pt x="2565796" y="3689958"/>
                  <a:pt x="2518956" y="3643118"/>
                  <a:pt x="2461707" y="3643118"/>
                </a:cubicBezTo>
                <a:lnTo>
                  <a:pt x="2097395" y="3643118"/>
                </a:lnTo>
                <a:lnTo>
                  <a:pt x="2097395" y="999255"/>
                </a:lnTo>
                <a:cubicBezTo>
                  <a:pt x="2144235" y="973233"/>
                  <a:pt x="2185871" y="931597"/>
                  <a:pt x="2211893" y="884757"/>
                </a:cubicBezTo>
                <a:lnTo>
                  <a:pt x="3211148" y="884757"/>
                </a:lnTo>
                <a:lnTo>
                  <a:pt x="2919699" y="2394049"/>
                </a:lnTo>
                <a:lnTo>
                  <a:pt x="3133082" y="2394049"/>
                </a:lnTo>
                <a:lnTo>
                  <a:pt x="3362078" y="1207433"/>
                </a:lnTo>
                <a:lnTo>
                  <a:pt x="3653527" y="2394049"/>
                </a:lnTo>
                <a:lnTo>
                  <a:pt x="3866910" y="2394049"/>
                </a:lnTo>
                <a:lnTo>
                  <a:pt x="3486984" y="884757"/>
                </a:lnTo>
                <a:lnTo>
                  <a:pt x="3554642" y="884757"/>
                </a:lnTo>
                <a:cubicBezTo>
                  <a:pt x="3643118" y="884757"/>
                  <a:pt x="3710776" y="817099"/>
                  <a:pt x="3710776" y="728624"/>
                </a:cubicBezTo>
                <a:cubicBezTo>
                  <a:pt x="3710776" y="640148"/>
                  <a:pt x="3643118" y="572490"/>
                  <a:pt x="3554642" y="572490"/>
                </a:cubicBezTo>
                <a:lnTo>
                  <a:pt x="2211893" y="572490"/>
                </a:lnTo>
                <a:cubicBezTo>
                  <a:pt x="2185871" y="525650"/>
                  <a:pt x="2144235" y="484014"/>
                  <a:pt x="2097395" y="457992"/>
                </a:cubicBezTo>
                <a:lnTo>
                  <a:pt x="2097395" y="156134"/>
                </a:lnTo>
                <a:cubicBezTo>
                  <a:pt x="2097395" y="67658"/>
                  <a:pt x="2029737" y="0"/>
                  <a:pt x="1941261" y="0"/>
                </a:cubicBezTo>
                <a:cubicBezTo>
                  <a:pt x="1852786" y="0"/>
                  <a:pt x="1785128" y="67658"/>
                  <a:pt x="1785128" y="156134"/>
                </a:cubicBezTo>
                <a:lnTo>
                  <a:pt x="1785128" y="457992"/>
                </a:lnTo>
                <a:cubicBezTo>
                  <a:pt x="1738288" y="484014"/>
                  <a:pt x="1696652" y="525650"/>
                  <a:pt x="1670630" y="572490"/>
                </a:cubicBezTo>
                <a:lnTo>
                  <a:pt x="327881" y="572490"/>
                </a:lnTo>
                <a:cubicBezTo>
                  <a:pt x="239405" y="572490"/>
                  <a:pt x="171747" y="640148"/>
                  <a:pt x="171747" y="728624"/>
                </a:cubicBezTo>
                <a:cubicBezTo>
                  <a:pt x="171747" y="801486"/>
                  <a:pt x="223792" y="869144"/>
                  <a:pt x="296654" y="879553"/>
                </a:cubicBezTo>
                <a:lnTo>
                  <a:pt x="0" y="2394049"/>
                </a:lnTo>
                <a:lnTo>
                  <a:pt x="213383" y="2394049"/>
                </a:lnTo>
                <a:lnTo>
                  <a:pt x="442379" y="1207433"/>
                </a:lnTo>
                <a:lnTo>
                  <a:pt x="739033" y="2394049"/>
                </a:lnTo>
                <a:lnTo>
                  <a:pt x="952415" y="2394049"/>
                </a:lnTo>
                <a:lnTo>
                  <a:pt x="572490" y="884757"/>
                </a:lnTo>
                <a:lnTo>
                  <a:pt x="1665425" y="884757"/>
                </a:lnTo>
                <a:cubicBezTo>
                  <a:pt x="1691448" y="931597"/>
                  <a:pt x="1733083" y="973233"/>
                  <a:pt x="1779923" y="999255"/>
                </a:cubicBezTo>
                <a:lnTo>
                  <a:pt x="1779923" y="3643118"/>
                </a:lnTo>
                <a:lnTo>
                  <a:pt x="1415612" y="3643118"/>
                </a:lnTo>
                <a:cubicBezTo>
                  <a:pt x="1358363" y="3643118"/>
                  <a:pt x="1311523" y="3689958"/>
                  <a:pt x="1311523" y="3747207"/>
                </a:cubicBezTo>
                <a:lnTo>
                  <a:pt x="1311523" y="3851296"/>
                </a:lnTo>
                <a:lnTo>
                  <a:pt x="692192" y="3851296"/>
                </a:lnTo>
                <a:lnTo>
                  <a:pt x="692192" y="4163563"/>
                </a:lnTo>
                <a:lnTo>
                  <a:pt x="3190331" y="4163563"/>
                </a:lnTo>
                <a:lnTo>
                  <a:pt x="3190331" y="3851296"/>
                </a:lnTo>
                <a:lnTo>
                  <a:pt x="2565796" y="3851296"/>
                </a:lnTo>
                <a:lnTo>
                  <a:pt x="2565796" y="3747207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1991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1A329EC-A876-3138-D326-2A41BA63E0FB}"/>
              </a:ext>
            </a:extLst>
          </p:cNvPr>
          <p:cNvSpPr/>
          <p:nvPr/>
        </p:nvSpPr>
        <p:spPr>
          <a:xfrm>
            <a:off x="12532156" y="6608601"/>
            <a:ext cx="1249069" cy="312267"/>
          </a:xfrm>
          <a:custGeom>
            <a:avLst/>
            <a:gdLst>
              <a:gd name="connsiteX0" fmla="*/ 1249069 w 1249069"/>
              <a:gd name="connsiteY0" fmla="*/ 0 h 312267"/>
              <a:gd name="connsiteX1" fmla="*/ 0 w 1249069"/>
              <a:gd name="connsiteY1" fmla="*/ 0 h 312267"/>
              <a:gd name="connsiteX2" fmla="*/ 624535 w 1249069"/>
              <a:gd name="connsiteY2" fmla="*/ 312267 h 312267"/>
              <a:gd name="connsiteX3" fmla="*/ 1249069 w 1249069"/>
              <a:gd name="connsiteY3" fmla="*/ 0 h 312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9069" h="312267">
                <a:moveTo>
                  <a:pt x="1249069" y="0"/>
                </a:moveTo>
                <a:lnTo>
                  <a:pt x="0" y="0"/>
                </a:lnTo>
                <a:cubicBezTo>
                  <a:pt x="0" y="171747"/>
                  <a:pt x="281041" y="312267"/>
                  <a:pt x="624535" y="312267"/>
                </a:cubicBezTo>
                <a:cubicBezTo>
                  <a:pt x="968029" y="312267"/>
                  <a:pt x="1249069" y="171747"/>
                  <a:pt x="1249069" y="0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1991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BD9412B-85FC-DD7F-B3A0-D826A4B7B17E}"/>
              </a:ext>
            </a:extLst>
          </p:cNvPr>
          <p:cNvSpPr/>
          <p:nvPr/>
        </p:nvSpPr>
        <p:spPr>
          <a:xfrm>
            <a:off x="15446650" y="6608601"/>
            <a:ext cx="1249069" cy="312267"/>
          </a:xfrm>
          <a:custGeom>
            <a:avLst/>
            <a:gdLst>
              <a:gd name="connsiteX0" fmla="*/ 0 w 1249069"/>
              <a:gd name="connsiteY0" fmla="*/ 0 h 312267"/>
              <a:gd name="connsiteX1" fmla="*/ 624535 w 1249069"/>
              <a:gd name="connsiteY1" fmla="*/ 312267 h 312267"/>
              <a:gd name="connsiteX2" fmla="*/ 1249069 w 1249069"/>
              <a:gd name="connsiteY2" fmla="*/ 0 h 312267"/>
              <a:gd name="connsiteX3" fmla="*/ 0 w 1249069"/>
              <a:gd name="connsiteY3" fmla="*/ 0 h 312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49069" h="312267">
                <a:moveTo>
                  <a:pt x="0" y="0"/>
                </a:moveTo>
                <a:cubicBezTo>
                  <a:pt x="0" y="171747"/>
                  <a:pt x="281041" y="312267"/>
                  <a:pt x="624535" y="312267"/>
                </a:cubicBezTo>
                <a:cubicBezTo>
                  <a:pt x="968028" y="312267"/>
                  <a:pt x="1249069" y="171747"/>
                  <a:pt x="1249069" y="0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1"/>
          </a:gradFill>
          <a:ln w="51991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 uiExpand="1" build="p"/>
      <p:bldP spid="10" grpId="0"/>
      <p:bldP spid="11" grpId="0" build="p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Usage Patterns &amp; Engagement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FE0CDDCF-FDA1-4B80-86B4-33E512044878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9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66399" y="3221893"/>
            <a:ext cx="7411852" cy="3859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 Bold"/>
                <a:cs typeface="Open Sauce Bold"/>
                <a:sym typeface="Open Sauce Bold"/>
              </a:rPr>
              <a:t>74%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 Bold"/>
                <a:cs typeface="Open Sauce Bold"/>
                <a:sym typeface="Open Sauce Bold"/>
              </a:rPr>
              <a:t> of digital staff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had not used the Power App.</a:t>
            </a:r>
          </a:p>
          <a:p>
            <a:pPr marL="518158" lvl="1" indent="-259079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 Bold"/>
                <a:cs typeface="Open Sauce Bold"/>
                <a:sym typeface="Open Sauce Bold"/>
              </a:rPr>
              <a:t>63% of non-digital staff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were first-time users of the Power App.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Digital staff use the SharePoint list more than the Power App.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Adoption depends on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job relevance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, not just ease of use (Venkatesh and Bala, 2008).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9750" y="2001390"/>
            <a:ext cx="7461561" cy="705178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B6B3BF9-42B6-ECA6-E3C2-53D89B62E0F6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Usability &amp; User Experience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50A3046E-7BDD-4613-BFBA-B2BC784AE364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10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66399" y="3212692"/>
            <a:ext cx="7411852" cy="53093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B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oth audiences found the Power App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easy to use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Smooth experience,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minimal negative feedback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  <a:p>
            <a:pPr marL="518158" lvl="1" indent="-259079">
              <a:lnSpc>
                <a:spcPts val="3839"/>
              </a:lnSpc>
              <a:buFont typeface="Arial"/>
              <a:buChar char="•"/>
            </a:pPr>
            <a:r>
              <a:rPr lang="en-GB" sz="23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SharePoint list caused </a:t>
            </a:r>
            <a:r>
              <a:rPr lang="en-GB" sz="2399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info overload &amp; navigational challenges</a:t>
            </a:r>
            <a:r>
              <a:rPr lang="en-GB" sz="23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  <a:endParaRPr lang="en-GB" sz="23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App is faster, more reliable,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integrates with Microsoft 365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No training needed, though some non-digital staff may need onboarding.</a:t>
            </a:r>
          </a:p>
          <a:p>
            <a:pPr algn="l">
              <a:lnSpc>
                <a:spcPts val="3839"/>
              </a:lnSpc>
            </a:pPr>
            <a:endParaRPr lang="en-GB" sz="23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28345" y="2435245"/>
            <a:ext cx="7596198" cy="661793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388E03E-0D7F-5D10-FC14-9D966251544B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Operational Efficiency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DA8E808E-C4D4-49FF-A8AF-9334BD09EF42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11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66399" y="3198544"/>
            <a:ext cx="7411852" cy="58026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Red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uced manual data entry 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for managers and </a:t>
            </a:r>
            <a:r>
              <a:rPr lang="en-GB" sz="2399" u="none" strike="noStrike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improved data consistency and accuracy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SharePoint list enables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real-time tracking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, filtering, </a:t>
            </a:r>
            <a:r>
              <a:rPr lang="en-GB" sz="2399" u="none" strike="noStrike" noProof="0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enhanced collaboration and accountability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.</a:t>
            </a:r>
          </a:p>
          <a:p>
            <a:pPr marL="518158" lvl="1" indent="-259079" algn="l">
              <a:lnSpc>
                <a:spcPts val="3839"/>
              </a:lnSpc>
              <a:buClr>
                <a:schemeClr val="tx1"/>
              </a:buClr>
              <a:buFont typeface="Arial"/>
              <a:buChar char="•"/>
            </a:pP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Streamlined processes 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perceived to save time, with variability in time savings across roles.</a:t>
            </a:r>
          </a:p>
          <a:p>
            <a:pPr marL="518158" lvl="1" indent="-259079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SharePoint tagging and comments </a:t>
            </a:r>
            <a:r>
              <a:rPr lang="en-GB" sz="2399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improved transparency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and reduced reliance on email chains.</a:t>
            </a:r>
          </a:p>
          <a:p>
            <a:pPr algn="l">
              <a:lnSpc>
                <a:spcPts val="3839"/>
              </a:lnSpc>
            </a:pPr>
            <a:endParaRPr lang="en-GB" sz="23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5912" y="2186364"/>
            <a:ext cx="6103468" cy="6866811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2F18CA6-98AF-D3D1-B19B-6C56016DDE47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959"/>
              </a:lnSpc>
            </a:pPr>
            <a:r>
              <a:rPr lang="en-GB" sz="6399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Return on Investment (ROI)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B3433D8C-CE75-4BD4-86DD-24F878BFB60F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12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64324" y="3333302"/>
            <a:ext cx="7412400" cy="384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7791" lvl="1" indent="-258895">
              <a:lnSpc>
                <a:spcPts val="3837"/>
              </a:lnSpc>
              <a:buClr>
                <a:schemeClr val="tx1"/>
              </a:buClr>
              <a:buFont typeface="Arial"/>
              <a:buChar char="•"/>
            </a:pP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Power Platform seen as a </a:t>
            </a:r>
            <a:r>
              <a:rPr lang="en-GB" sz="2398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good investment</a:t>
            </a: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, with efficiency and engagement gains.</a:t>
            </a:r>
          </a:p>
          <a:p>
            <a:pPr marL="517791" lvl="1" indent="-258895">
              <a:lnSpc>
                <a:spcPts val="3837"/>
              </a:lnSpc>
              <a:buClr>
                <a:schemeClr val="tx1"/>
              </a:buClr>
              <a:buFont typeface="Arial"/>
              <a:buChar char="•"/>
            </a:pP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Alignment with existing digital infrastructure maximises value.</a:t>
            </a:r>
          </a:p>
          <a:p>
            <a:pPr marL="517791" lvl="1" indent="-258895">
              <a:lnSpc>
                <a:spcPts val="3837"/>
              </a:lnSpc>
              <a:buClr>
                <a:schemeClr val="tx1"/>
              </a:buClr>
              <a:buFont typeface="Arial"/>
              <a:buChar char="•"/>
            </a:pP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Only a fraction of platform capabilities used, </a:t>
            </a:r>
            <a:r>
              <a:rPr lang="en-GB" sz="2398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future licensing costs</a:t>
            </a: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 a concern.</a:t>
            </a:r>
          </a:p>
          <a:p>
            <a:pPr marL="517791" lvl="1" indent="-258895">
              <a:lnSpc>
                <a:spcPts val="3837"/>
              </a:lnSpc>
              <a:buClr>
                <a:schemeClr val="tx1"/>
              </a:buClr>
              <a:buFont typeface="Arial"/>
              <a:buChar char="•"/>
            </a:pP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Difficult to compare with Granicus as </a:t>
            </a:r>
            <a:r>
              <a:rPr lang="en-GB" sz="2398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adoption progresses</a:t>
            </a:r>
            <a:r>
              <a:rPr lang="en-GB" sz="2398" dirty="0">
                <a:latin typeface="Open Sauce" panose="020B0604020202020204" charset="0"/>
                <a:ea typeface="Open Sauce"/>
                <a:cs typeface="Open Sauce"/>
                <a:sym typeface="Open Sauce"/>
              </a:rPr>
              <a:t> </a:t>
            </a:r>
            <a:r>
              <a:rPr lang="en-GB" sz="2400" dirty="0">
                <a:latin typeface="Open Sauce" panose="020B0604020202020204" charset="0"/>
              </a:rPr>
              <a:t>(</a:t>
            </a:r>
            <a:r>
              <a:rPr lang="en-GB" sz="2400" dirty="0" err="1">
                <a:latin typeface="Open Sauce" panose="020B0604020202020204" charset="0"/>
              </a:rPr>
              <a:t>Botchkarev</a:t>
            </a:r>
            <a:r>
              <a:rPr lang="en-GB" sz="2400" dirty="0">
                <a:latin typeface="Open Sauce" panose="020B0604020202020204" charset="0"/>
              </a:rPr>
              <a:t>, 2015).</a:t>
            </a:r>
            <a:endParaRPr lang="en-GB" sz="2400" dirty="0">
              <a:latin typeface="Open Sauce" panose="020B0604020202020204" charset="0"/>
              <a:ea typeface="Open Sauce"/>
              <a:cs typeface="Open Sauce"/>
              <a:sym typeface="Open Sauce"/>
            </a:endParaRP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18120" y="2615542"/>
            <a:ext cx="5996073" cy="6008454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DAFB09BF-14F1-DECA-A3C8-872B21ACAA3A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66399" y="3491019"/>
            <a:ext cx="5026555" cy="5026555"/>
            <a:chOff x="0" y="0"/>
            <a:chExt cx="4489857" cy="448985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r">
                <a:lnSpc>
                  <a:spcPts val="3359"/>
                </a:lnSpc>
              </a:pPr>
              <a:endParaRPr lang="en-GB" noProof="0" dirty="0"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6630723" y="3491019"/>
            <a:ext cx="5026555" cy="5026555"/>
            <a:chOff x="0" y="0"/>
            <a:chExt cx="4489857" cy="448985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095047" y="3491019"/>
            <a:ext cx="5026555" cy="5026555"/>
            <a:chOff x="0" y="0"/>
            <a:chExt cx="4489857" cy="448985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489857" cy="4489857"/>
            </a:xfrm>
            <a:custGeom>
              <a:avLst/>
              <a:gdLst/>
              <a:ahLst/>
              <a:cxnLst/>
              <a:rect l="l" t="t" r="r" b="b"/>
              <a:pathLst>
                <a:path w="4489857" h="4489857">
                  <a:moveTo>
                    <a:pt x="22991" y="0"/>
                  </a:moveTo>
                  <a:lnTo>
                    <a:pt x="4466866" y="0"/>
                  </a:lnTo>
                  <a:cubicBezTo>
                    <a:pt x="4479564" y="0"/>
                    <a:pt x="4489857" y="10293"/>
                    <a:pt x="4489857" y="22991"/>
                  </a:cubicBezTo>
                  <a:lnTo>
                    <a:pt x="4489857" y="4466866"/>
                  </a:lnTo>
                  <a:cubicBezTo>
                    <a:pt x="4489857" y="4479564"/>
                    <a:pt x="4479564" y="4489857"/>
                    <a:pt x="4466866" y="4489857"/>
                  </a:cubicBezTo>
                  <a:lnTo>
                    <a:pt x="22991" y="4489857"/>
                  </a:lnTo>
                  <a:cubicBezTo>
                    <a:pt x="10293" y="4489857"/>
                    <a:pt x="0" y="4479564"/>
                    <a:pt x="0" y="4466866"/>
                  </a:cubicBezTo>
                  <a:lnTo>
                    <a:pt x="0" y="22991"/>
                  </a:lnTo>
                  <a:cubicBezTo>
                    <a:pt x="0" y="10293"/>
                    <a:pt x="10293" y="0"/>
                    <a:pt x="22991" y="0"/>
                  </a:cubicBezTo>
                  <a:close/>
                </a:path>
              </a:pathLst>
            </a:custGeom>
            <a:solidFill>
              <a:srgbClr val="FFFFFF">
                <a:alpha val="49804"/>
              </a:srgbClr>
            </a:solidFill>
            <a:ln w="28575" cap="sq">
              <a:solidFill>
                <a:srgbClr val="000000">
                  <a:alpha val="49804"/>
                </a:srgbClr>
              </a:solidFill>
              <a:prstDash val="solid"/>
              <a:miter/>
            </a:ln>
          </p:spPr>
          <p:txBody>
            <a:bodyPr/>
            <a:lstStyle/>
            <a:p>
              <a:endParaRPr lang="en-GB" noProof="0" dirty="0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4489857" cy="453748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59"/>
                </a:lnSpc>
              </a:pPr>
              <a:endParaRPr lang="en-GB" noProof="0" dirty="0"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166399" y="1233825"/>
            <a:ext cx="15955203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Barriers to Adoption and Limitations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41259" y="6004245"/>
            <a:ext cx="4276833" cy="224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E</a:t>
            </a:r>
            <a:r>
              <a:rPr lang="en-GB" sz="2400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xternal users </a:t>
            </a:r>
            <a:r>
              <a:rPr lang="en-GB" sz="2400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cannot access Power Apps, limiting scalability.</a:t>
            </a:r>
          </a:p>
          <a:p>
            <a:pPr marL="0" lvl="0" indent="0" algn="ctr">
              <a:lnSpc>
                <a:spcPts val="4479"/>
              </a:lnSpc>
            </a:pPr>
            <a:endParaRPr lang="en-GB" sz="27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918E28E0-0A0D-4AAA-BC65-B8C0BDA2C6B3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13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7005583" y="6004245"/>
            <a:ext cx="4276833" cy="224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Over-expansion</a:t>
            </a:r>
            <a:r>
              <a:rPr lang="en-GB" sz="2400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and inconsistent use cause navigation and usability problems.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2469907" y="6004245"/>
            <a:ext cx="4276833" cy="2246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4479"/>
              </a:lnSpc>
            </a:pPr>
            <a:r>
              <a:rPr lang="en-GB" sz="2400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Sma</a:t>
            </a:r>
            <a:r>
              <a:rPr lang="en-GB" sz="2400" u="none" strike="noStrike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 panose="020B0604020202020204" charset="0"/>
                <a:ea typeface="Open Sauce"/>
                <a:cs typeface="Open Sauce"/>
                <a:sym typeface="Open Sauce"/>
              </a:rPr>
              <a:t>ll number </a:t>
            </a:r>
            <a:r>
              <a:rPr lang="en-GB" sz="2400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of non-digital staff responses limits generalisability.</a:t>
            </a:r>
          </a:p>
          <a:p>
            <a:pPr marL="0" lvl="0" indent="0" algn="ctr">
              <a:lnSpc>
                <a:spcPts val="4479"/>
              </a:lnSpc>
            </a:pPr>
            <a:endParaRPr lang="en-GB" sz="27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FCD68BE-CAB7-0AA7-E4F6-24A3AFFD20C1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7" name="Graphic 23" descr="No sign with solid fill">
            <a:extLst>
              <a:ext uri="{FF2B5EF4-FFF2-40B4-BE49-F238E27FC236}">
                <a16:creationId xmlns:a16="http://schemas.microsoft.com/office/drawing/2014/main" id="{45C228C4-014A-E65D-D6F3-F10745EA39B5}"/>
              </a:ext>
            </a:extLst>
          </p:cNvPr>
          <p:cNvSpPr/>
          <p:nvPr/>
        </p:nvSpPr>
        <p:spPr>
          <a:xfrm>
            <a:off x="2964627" y="4211153"/>
            <a:ext cx="1430094" cy="1430094"/>
          </a:xfrm>
          <a:custGeom>
            <a:avLst/>
            <a:gdLst>
              <a:gd name="connsiteX0" fmla="*/ 715047 w 1430094"/>
              <a:gd name="connsiteY0" fmla="*/ 0 h 1430094"/>
              <a:gd name="connsiteX1" fmla="*/ 0 w 1430094"/>
              <a:gd name="connsiteY1" fmla="*/ 715047 h 1430094"/>
              <a:gd name="connsiteX2" fmla="*/ 715047 w 1430094"/>
              <a:gd name="connsiteY2" fmla="*/ 1430094 h 1430094"/>
              <a:gd name="connsiteX3" fmla="*/ 1430094 w 1430094"/>
              <a:gd name="connsiteY3" fmla="*/ 715047 h 1430094"/>
              <a:gd name="connsiteX4" fmla="*/ 715047 w 1430094"/>
              <a:gd name="connsiteY4" fmla="*/ 0 h 1430094"/>
              <a:gd name="connsiteX5" fmla="*/ 225804 w 1430094"/>
              <a:gd name="connsiteY5" fmla="*/ 715047 h 1430094"/>
              <a:gd name="connsiteX6" fmla="*/ 299191 w 1430094"/>
              <a:gd name="connsiteY6" fmla="*/ 459136 h 1430094"/>
              <a:gd name="connsiteX7" fmla="*/ 972841 w 1430094"/>
              <a:gd name="connsiteY7" fmla="*/ 1132785 h 1430094"/>
              <a:gd name="connsiteX8" fmla="*/ 715047 w 1430094"/>
              <a:gd name="connsiteY8" fmla="*/ 1204290 h 1430094"/>
              <a:gd name="connsiteX9" fmla="*/ 225804 w 1430094"/>
              <a:gd name="connsiteY9" fmla="*/ 715047 h 1430094"/>
              <a:gd name="connsiteX10" fmla="*/ 1130904 w 1430094"/>
              <a:gd name="connsiteY10" fmla="*/ 970959 h 1430094"/>
              <a:gd name="connsiteX11" fmla="*/ 459136 w 1430094"/>
              <a:gd name="connsiteY11" fmla="*/ 299191 h 1430094"/>
              <a:gd name="connsiteX12" fmla="*/ 715047 w 1430094"/>
              <a:gd name="connsiteY12" fmla="*/ 225804 h 1430094"/>
              <a:gd name="connsiteX13" fmla="*/ 1204290 w 1430094"/>
              <a:gd name="connsiteY13" fmla="*/ 715047 h 1430094"/>
              <a:gd name="connsiteX14" fmla="*/ 1130904 w 1430094"/>
              <a:gd name="connsiteY14" fmla="*/ 970959 h 1430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430094" h="1430094">
                <a:moveTo>
                  <a:pt x="715047" y="0"/>
                </a:moveTo>
                <a:cubicBezTo>
                  <a:pt x="319890" y="0"/>
                  <a:pt x="0" y="319890"/>
                  <a:pt x="0" y="715047"/>
                </a:cubicBezTo>
                <a:cubicBezTo>
                  <a:pt x="0" y="1110205"/>
                  <a:pt x="319890" y="1430094"/>
                  <a:pt x="715047" y="1430094"/>
                </a:cubicBezTo>
                <a:cubicBezTo>
                  <a:pt x="1110205" y="1430094"/>
                  <a:pt x="1430094" y="1110205"/>
                  <a:pt x="1430094" y="715047"/>
                </a:cubicBezTo>
                <a:cubicBezTo>
                  <a:pt x="1430094" y="319890"/>
                  <a:pt x="1110205" y="0"/>
                  <a:pt x="715047" y="0"/>
                </a:cubicBezTo>
                <a:close/>
                <a:moveTo>
                  <a:pt x="225804" y="715047"/>
                </a:moveTo>
                <a:cubicBezTo>
                  <a:pt x="225804" y="620962"/>
                  <a:pt x="252148" y="532522"/>
                  <a:pt x="299191" y="459136"/>
                </a:cubicBezTo>
                <a:lnTo>
                  <a:pt x="972841" y="1132785"/>
                </a:lnTo>
                <a:cubicBezTo>
                  <a:pt x="897572" y="1177946"/>
                  <a:pt x="809132" y="1204290"/>
                  <a:pt x="715047" y="1204290"/>
                </a:cubicBezTo>
                <a:cubicBezTo>
                  <a:pt x="445964" y="1204290"/>
                  <a:pt x="225804" y="984131"/>
                  <a:pt x="225804" y="715047"/>
                </a:cubicBezTo>
                <a:close/>
                <a:moveTo>
                  <a:pt x="1130904" y="970959"/>
                </a:moveTo>
                <a:lnTo>
                  <a:pt x="459136" y="299191"/>
                </a:lnTo>
                <a:cubicBezTo>
                  <a:pt x="532522" y="252148"/>
                  <a:pt x="620962" y="225804"/>
                  <a:pt x="715047" y="225804"/>
                </a:cubicBezTo>
                <a:cubicBezTo>
                  <a:pt x="984131" y="225804"/>
                  <a:pt x="1204290" y="445964"/>
                  <a:pt x="1204290" y="715047"/>
                </a:cubicBezTo>
                <a:cubicBezTo>
                  <a:pt x="1204290" y="809132"/>
                  <a:pt x="1177946" y="897572"/>
                  <a:pt x="1130904" y="970959"/>
                </a:cubicBez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18752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3" name="Graphic 27" descr="Badge Cross with solid fill">
            <a:extLst>
              <a:ext uri="{FF2B5EF4-FFF2-40B4-BE49-F238E27FC236}">
                <a16:creationId xmlns:a16="http://schemas.microsoft.com/office/drawing/2014/main" id="{681A14C7-EF69-E284-D38F-E08519FDCEA7}"/>
              </a:ext>
            </a:extLst>
          </p:cNvPr>
          <p:cNvSpPr/>
          <p:nvPr/>
        </p:nvSpPr>
        <p:spPr>
          <a:xfrm>
            <a:off x="8429026" y="4211153"/>
            <a:ext cx="1429341" cy="1429341"/>
          </a:xfrm>
          <a:custGeom>
            <a:avLst/>
            <a:gdLst>
              <a:gd name="connsiteX0" fmla="*/ 714690 w 1429341"/>
              <a:gd name="connsiteY0" fmla="*/ 0 h 1429341"/>
              <a:gd name="connsiteX1" fmla="*/ 0 w 1429341"/>
              <a:gd name="connsiteY1" fmla="*/ 714652 h 1429341"/>
              <a:gd name="connsiteX2" fmla="*/ 714652 w 1429341"/>
              <a:gd name="connsiteY2" fmla="*/ 1429342 h 1429341"/>
              <a:gd name="connsiteX3" fmla="*/ 1429342 w 1429341"/>
              <a:gd name="connsiteY3" fmla="*/ 714690 h 1429341"/>
              <a:gd name="connsiteX4" fmla="*/ 1429342 w 1429341"/>
              <a:gd name="connsiteY4" fmla="*/ 714615 h 1429341"/>
              <a:gd name="connsiteX5" fmla="*/ 715254 w 1429341"/>
              <a:gd name="connsiteY5" fmla="*/ 0 h 1429341"/>
              <a:gd name="connsiteX6" fmla="*/ 714690 w 1429341"/>
              <a:gd name="connsiteY6" fmla="*/ 0 h 1429341"/>
              <a:gd name="connsiteX7" fmla="*/ 1034015 w 1429341"/>
              <a:gd name="connsiteY7" fmla="*/ 944032 h 1429341"/>
              <a:gd name="connsiteX8" fmla="*/ 944050 w 1429341"/>
              <a:gd name="connsiteY8" fmla="*/ 1033996 h 1429341"/>
              <a:gd name="connsiteX9" fmla="*/ 714690 w 1429341"/>
              <a:gd name="connsiteY9" fmla="*/ 804598 h 1429341"/>
              <a:gd name="connsiteX10" fmla="*/ 485404 w 1429341"/>
              <a:gd name="connsiteY10" fmla="*/ 1033958 h 1429341"/>
              <a:gd name="connsiteX11" fmla="*/ 395440 w 1429341"/>
              <a:gd name="connsiteY11" fmla="*/ 943994 h 1429341"/>
              <a:gd name="connsiteX12" fmla="*/ 624650 w 1429341"/>
              <a:gd name="connsiteY12" fmla="*/ 714615 h 1429341"/>
              <a:gd name="connsiteX13" fmla="*/ 395346 w 1429341"/>
              <a:gd name="connsiteY13" fmla="*/ 485254 h 1429341"/>
              <a:gd name="connsiteX14" fmla="*/ 485404 w 1429341"/>
              <a:gd name="connsiteY14" fmla="*/ 395290 h 1429341"/>
              <a:gd name="connsiteX15" fmla="*/ 714690 w 1429341"/>
              <a:gd name="connsiteY15" fmla="*/ 624726 h 1429341"/>
              <a:gd name="connsiteX16" fmla="*/ 944050 w 1429341"/>
              <a:gd name="connsiteY16" fmla="*/ 395290 h 1429341"/>
              <a:gd name="connsiteX17" fmla="*/ 1034015 w 1429341"/>
              <a:gd name="connsiteY17" fmla="*/ 485254 h 1429341"/>
              <a:gd name="connsiteX18" fmla="*/ 804654 w 1429341"/>
              <a:gd name="connsiteY18" fmla="*/ 714615 h 1429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9341" h="1429341">
                <a:moveTo>
                  <a:pt x="714690" y="0"/>
                </a:moveTo>
                <a:cubicBezTo>
                  <a:pt x="319987" y="-10"/>
                  <a:pt x="11" y="319950"/>
                  <a:pt x="0" y="714652"/>
                </a:cubicBezTo>
                <a:cubicBezTo>
                  <a:pt x="-11" y="1109355"/>
                  <a:pt x="319950" y="1429331"/>
                  <a:pt x="714652" y="1429342"/>
                </a:cubicBezTo>
                <a:cubicBezTo>
                  <a:pt x="1109354" y="1429351"/>
                  <a:pt x="1429331" y="1109392"/>
                  <a:pt x="1429342" y="714690"/>
                </a:cubicBezTo>
                <a:cubicBezTo>
                  <a:pt x="1429342" y="714665"/>
                  <a:pt x="1429342" y="714639"/>
                  <a:pt x="1429342" y="714615"/>
                </a:cubicBezTo>
                <a:cubicBezTo>
                  <a:pt x="1429487" y="320089"/>
                  <a:pt x="1109780" y="145"/>
                  <a:pt x="715254" y="0"/>
                </a:cubicBezTo>
                <a:cubicBezTo>
                  <a:pt x="715066" y="0"/>
                  <a:pt x="714878" y="0"/>
                  <a:pt x="714690" y="0"/>
                </a:cubicBezTo>
                <a:close/>
                <a:moveTo>
                  <a:pt x="1034015" y="944032"/>
                </a:moveTo>
                <a:lnTo>
                  <a:pt x="944050" y="1033996"/>
                </a:lnTo>
                <a:lnTo>
                  <a:pt x="714690" y="804598"/>
                </a:lnTo>
                <a:lnTo>
                  <a:pt x="485404" y="1033958"/>
                </a:lnTo>
                <a:lnTo>
                  <a:pt x="395440" y="943994"/>
                </a:lnTo>
                <a:lnTo>
                  <a:pt x="624650" y="714615"/>
                </a:lnTo>
                <a:lnTo>
                  <a:pt x="395346" y="485254"/>
                </a:lnTo>
                <a:lnTo>
                  <a:pt x="485404" y="395290"/>
                </a:lnTo>
                <a:lnTo>
                  <a:pt x="714690" y="624726"/>
                </a:lnTo>
                <a:lnTo>
                  <a:pt x="944050" y="395290"/>
                </a:lnTo>
                <a:lnTo>
                  <a:pt x="1034015" y="485254"/>
                </a:lnTo>
                <a:lnTo>
                  <a:pt x="804654" y="714615"/>
                </a:lnTo>
                <a:close/>
              </a:path>
            </a:pathLst>
          </a:cu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 w="18752" cap="flat">
            <a:noFill/>
            <a:prstDash val="solid"/>
            <a:miter/>
          </a:ln>
        </p:spPr>
        <p:txBody>
          <a:bodyPr rtlCol="0" anchor="ctr"/>
          <a:lstStyle/>
          <a:p>
            <a:endParaRPr lang="en-GB"/>
          </a:p>
        </p:txBody>
      </p:sp>
      <p:sp>
        <p:nvSpPr>
          <p:cNvPr id="38" name="Oval 37">
            <a:extLst>
              <a:ext uri="{FF2B5EF4-FFF2-40B4-BE49-F238E27FC236}">
                <a16:creationId xmlns:a16="http://schemas.microsoft.com/office/drawing/2014/main" id="{C0B3A8E3-B92F-87D7-DEB9-0E99E47E7080}"/>
              </a:ext>
            </a:extLst>
          </p:cNvPr>
          <p:cNvSpPr/>
          <p:nvPr/>
        </p:nvSpPr>
        <p:spPr>
          <a:xfrm>
            <a:off x="13893653" y="4211153"/>
            <a:ext cx="1429340" cy="1429341"/>
          </a:xfrm>
          <a:prstGeom prst="ellipse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b="1" dirty="0">
                <a:solidFill>
                  <a:schemeClr val="bg1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8</a:t>
            </a:r>
            <a:endParaRPr lang="en-GB" sz="6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9" grpId="0"/>
      <p:bldP spid="20" grpId="0"/>
      <p:bldP spid="37" grpId="0" animBg="1"/>
      <p:bldP spid="33" grpId="0" animBg="1"/>
      <p:bldP spid="3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/>
          <p:cNvSpPr txBox="1"/>
          <p:nvPr/>
        </p:nvSpPr>
        <p:spPr>
          <a:xfrm>
            <a:off x="1166399" y="1233825"/>
            <a:ext cx="7445029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Summary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32089990-BA30-49A0-A42F-0E1E5F46D2E3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14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75924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Conclusions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66399" y="4823798"/>
            <a:ext cx="4843133" cy="3847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Power Platform resulted in impr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oved automation, visibility, and user satisfaction.</a:t>
            </a:r>
          </a:p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Tenancy restrictions, inconsistent SharePoint use, and over-complexity</a:t>
            </a:r>
            <a:r>
              <a:rPr lang="en-GB" sz="2399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 are challenges.</a:t>
            </a:r>
            <a:endParaRPr lang="en-GB" sz="2399" u="none" strike="noStrike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731959" y="3642063"/>
            <a:ext cx="4833608" cy="4362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Recommendations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22434" y="4823798"/>
            <a:ext cx="4843133" cy="38595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Refine SharePoint list, standardise pr</a:t>
            </a: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ocesses, provide training.</a:t>
            </a:r>
          </a:p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Address tenancy restrictions for wider adoption.</a:t>
            </a:r>
          </a:p>
          <a:p>
            <a:pPr marL="518157" lvl="1" indent="-259078" algn="l">
              <a:lnSpc>
                <a:spcPts val="3839"/>
              </a:lnSpc>
              <a:buFont typeface="Arial"/>
              <a:buChar char="•"/>
            </a:pPr>
            <a:r>
              <a:rPr lang="en-GB" sz="2399" u="none" strike="noStrike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Monitor ROI and efficiency gains with measurable metrics.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ECF895E-CBD7-F156-200B-9C5749359F6B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" name="AutoShape 9">
            <a:extLst>
              <a:ext uri="{FF2B5EF4-FFF2-40B4-BE49-F238E27FC236}">
                <a16:creationId xmlns:a16="http://schemas.microsoft.com/office/drawing/2014/main" id="{C37F41FB-1090-755B-21CD-EE490B1D6839}"/>
              </a:ext>
            </a:extLst>
          </p:cNvPr>
          <p:cNvSpPr/>
          <p:nvPr/>
        </p:nvSpPr>
        <p:spPr>
          <a:xfrm flipH="1">
            <a:off x="12730574" y="2340024"/>
            <a:ext cx="0" cy="540000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14" name="AutoShape 10">
            <a:extLst>
              <a:ext uri="{FF2B5EF4-FFF2-40B4-BE49-F238E27FC236}">
                <a16:creationId xmlns:a16="http://schemas.microsoft.com/office/drawing/2014/main" id="{E8DC1489-A86F-E35E-9E7C-A496220AB2FE}"/>
              </a:ext>
            </a:extLst>
          </p:cNvPr>
          <p:cNvSpPr/>
          <p:nvPr/>
        </p:nvSpPr>
        <p:spPr>
          <a:xfrm flipH="1" flipV="1">
            <a:off x="12730577" y="2604549"/>
            <a:ext cx="602815" cy="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22" name="TextBox 7">
            <a:extLst>
              <a:ext uri="{FF2B5EF4-FFF2-40B4-BE49-F238E27FC236}">
                <a16:creationId xmlns:a16="http://schemas.microsoft.com/office/drawing/2014/main" id="{B88DE8EC-8C23-E382-CAF3-2CCE746EC1AF}"/>
              </a:ext>
            </a:extLst>
          </p:cNvPr>
          <p:cNvSpPr txBox="1"/>
          <p:nvPr/>
        </p:nvSpPr>
        <p:spPr>
          <a:xfrm>
            <a:off x="13671125" y="1866900"/>
            <a:ext cx="3440951" cy="584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20"/>
              </a:lnSpc>
              <a:spcBef>
                <a:spcPct val="0"/>
              </a:spcBef>
            </a:pPr>
            <a:r>
              <a:rPr lang="en-GB" sz="32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Short-term</a:t>
            </a:r>
          </a:p>
        </p:txBody>
      </p:sp>
      <p:sp>
        <p:nvSpPr>
          <p:cNvPr id="23" name="TextBox 8">
            <a:extLst>
              <a:ext uri="{FF2B5EF4-FFF2-40B4-BE49-F238E27FC236}">
                <a16:creationId xmlns:a16="http://schemas.microsoft.com/office/drawing/2014/main" id="{A09552E3-D659-4877-0973-9937D277A258}"/>
              </a:ext>
            </a:extLst>
          </p:cNvPr>
          <p:cNvSpPr txBox="1"/>
          <p:nvPr/>
        </p:nvSpPr>
        <p:spPr>
          <a:xfrm>
            <a:off x="13671125" y="2617470"/>
            <a:ext cx="3237203" cy="9448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Process refinement and training.</a:t>
            </a:r>
          </a:p>
        </p:txBody>
      </p:sp>
      <p:sp>
        <p:nvSpPr>
          <p:cNvPr id="24" name="AutoShape 10">
            <a:extLst>
              <a:ext uri="{FF2B5EF4-FFF2-40B4-BE49-F238E27FC236}">
                <a16:creationId xmlns:a16="http://schemas.microsoft.com/office/drawing/2014/main" id="{BA3F7DB9-C673-35E2-2B87-2A3756D4531E}"/>
              </a:ext>
            </a:extLst>
          </p:cNvPr>
          <p:cNvSpPr/>
          <p:nvPr/>
        </p:nvSpPr>
        <p:spPr>
          <a:xfrm flipH="1" flipV="1">
            <a:off x="12730574" y="5143500"/>
            <a:ext cx="602818" cy="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25" name="AutoShape 10">
            <a:extLst>
              <a:ext uri="{FF2B5EF4-FFF2-40B4-BE49-F238E27FC236}">
                <a16:creationId xmlns:a16="http://schemas.microsoft.com/office/drawing/2014/main" id="{4409A658-5951-C152-3799-07B2A25C51B2}"/>
              </a:ext>
            </a:extLst>
          </p:cNvPr>
          <p:cNvSpPr/>
          <p:nvPr/>
        </p:nvSpPr>
        <p:spPr>
          <a:xfrm flipH="1" flipV="1">
            <a:off x="12730574" y="7429500"/>
            <a:ext cx="602817" cy="0"/>
          </a:xfrm>
          <a:prstGeom prst="line">
            <a:avLst/>
          </a:prstGeom>
          <a:ln w="38100" cap="rnd">
            <a:solidFill>
              <a:srgbClr val="000000"/>
            </a:solidFill>
            <a:prstDash val="solid"/>
            <a:headEnd type="oval" w="lg" len="lg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26" name="TextBox 11">
            <a:extLst>
              <a:ext uri="{FF2B5EF4-FFF2-40B4-BE49-F238E27FC236}">
                <a16:creationId xmlns:a16="http://schemas.microsoft.com/office/drawing/2014/main" id="{EECC13F5-04FD-BE1F-8E60-B6805E63653E}"/>
              </a:ext>
            </a:extLst>
          </p:cNvPr>
          <p:cNvSpPr txBox="1"/>
          <p:nvPr/>
        </p:nvSpPr>
        <p:spPr>
          <a:xfrm>
            <a:off x="13671125" y="4398656"/>
            <a:ext cx="3440951" cy="584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20"/>
              </a:lnSpc>
              <a:spcBef>
                <a:spcPct val="0"/>
              </a:spcBef>
            </a:pPr>
            <a:r>
              <a:rPr lang="en-GB" sz="32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Medium-term</a:t>
            </a:r>
          </a:p>
        </p:txBody>
      </p:sp>
      <p:sp>
        <p:nvSpPr>
          <p:cNvPr id="27" name="TextBox 12">
            <a:extLst>
              <a:ext uri="{FF2B5EF4-FFF2-40B4-BE49-F238E27FC236}">
                <a16:creationId xmlns:a16="http://schemas.microsoft.com/office/drawing/2014/main" id="{D2C9286D-07EA-683B-A832-9232826A0CD9}"/>
              </a:ext>
            </a:extLst>
          </p:cNvPr>
          <p:cNvSpPr txBox="1"/>
          <p:nvPr/>
        </p:nvSpPr>
        <p:spPr>
          <a:xfrm>
            <a:off x="13671125" y="5149226"/>
            <a:ext cx="3237203" cy="1430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Phased rollout across departments.</a:t>
            </a:r>
          </a:p>
          <a:p>
            <a:pPr algn="l">
              <a:lnSpc>
                <a:spcPts val="3840"/>
              </a:lnSpc>
            </a:pPr>
            <a:endParaRPr lang="en-GB" sz="2400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28" name="TextBox 14">
            <a:extLst>
              <a:ext uri="{FF2B5EF4-FFF2-40B4-BE49-F238E27FC236}">
                <a16:creationId xmlns:a16="http://schemas.microsoft.com/office/drawing/2014/main" id="{E77E851F-B276-15FC-237B-6E2412989FEB}"/>
              </a:ext>
            </a:extLst>
          </p:cNvPr>
          <p:cNvSpPr txBox="1"/>
          <p:nvPr/>
        </p:nvSpPr>
        <p:spPr>
          <a:xfrm>
            <a:off x="13631730" y="6748780"/>
            <a:ext cx="3440951" cy="5849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20"/>
              </a:lnSpc>
              <a:spcBef>
                <a:spcPct val="0"/>
              </a:spcBef>
            </a:pPr>
            <a:r>
              <a:rPr lang="en-GB" sz="32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Long-term</a:t>
            </a:r>
          </a:p>
        </p:txBody>
      </p:sp>
      <p:sp>
        <p:nvSpPr>
          <p:cNvPr id="29" name="TextBox 15">
            <a:extLst>
              <a:ext uri="{FF2B5EF4-FFF2-40B4-BE49-F238E27FC236}">
                <a16:creationId xmlns:a16="http://schemas.microsoft.com/office/drawing/2014/main" id="{FF5FC8E7-FB63-DB70-315D-6F5BA998A9E8}"/>
              </a:ext>
            </a:extLst>
          </p:cNvPr>
          <p:cNvSpPr txBox="1"/>
          <p:nvPr/>
        </p:nvSpPr>
        <p:spPr>
          <a:xfrm>
            <a:off x="13631730" y="7499350"/>
            <a:ext cx="3237203" cy="19164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40"/>
              </a:lnSpc>
            </a:pPr>
            <a:r>
              <a:rPr lang="en-GB" sz="2400" noProof="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Enable external access, fully replace Granicus.</a:t>
            </a:r>
          </a:p>
          <a:p>
            <a:pPr algn="l">
              <a:lnSpc>
                <a:spcPts val="3840"/>
              </a:lnSpc>
            </a:pPr>
            <a:endParaRPr lang="en-GB" sz="2400" noProof="0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2" name="TextBox 9">
            <a:extLst>
              <a:ext uri="{FF2B5EF4-FFF2-40B4-BE49-F238E27FC236}">
                <a16:creationId xmlns:a16="http://schemas.microsoft.com/office/drawing/2014/main" id="{4184BE91-69B5-665A-C5FF-D049E8632F8E}"/>
              </a:ext>
            </a:extLst>
          </p:cNvPr>
          <p:cNvSpPr txBox="1"/>
          <p:nvPr/>
        </p:nvSpPr>
        <p:spPr>
          <a:xfrm rot="16200000">
            <a:off x="11423345" y="4901901"/>
            <a:ext cx="2519679" cy="436274"/>
          </a:xfrm>
          <a:prstGeom prst="rect">
            <a:avLst/>
          </a:prstGeom>
          <a:solidFill>
            <a:schemeClr val="bg1"/>
          </a:solidFill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3840"/>
              </a:lnSpc>
              <a:spcBef>
                <a:spcPct val="0"/>
              </a:spcBef>
            </a:pPr>
            <a:r>
              <a:rPr lang="en-GB" sz="2400" b="1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Future</a:t>
            </a:r>
            <a:r>
              <a:rPr lang="en-GB" sz="2400" b="1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Open Sauce Bold"/>
                <a:ea typeface="Open Sauce Bold"/>
                <a:cs typeface="Open Sauce Bold"/>
                <a:sym typeface="Open Sauce Bold"/>
              </a:rPr>
              <a:t> Actions</a:t>
            </a:r>
            <a:endParaRPr lang="en-GB" sz="2400" b="1" noProof="0" dirty="0">
              <a:gradFill>
                <a:gsLst>
                  <a:gs pos="0">
                    <a:srgbClr val="004F8C"/>
                  </a:gs>
                  <a:gs pos="50000">
                    <a:srgbClr val="00A0A0"/>
                  </a:gs>
                  <a:gs pos="70000">
                    <a:srgbClr val="00A86B"/>
                  </a:gs>
                  <a:gs pos="100000">
                    <a:srgbClr val="6FAF3F"/>
                  </a:gs>
                </a:gsLst>
                <a:lin ang="2700000" scaled="0"/>
              </a:gra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000"/>
                            </p:stCondLst>
                            <p:childTnLst>
                              <p:par>
                                <p:cTn id="5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 uiExpand="1" build="p"/>
      <p:bldP spid="9" grpId="0"/>
      <p:bldP spid="10" grpId="0" uiExpand="1" build="p"/>
      <p:bldP spid="3" grpId="0" animBg="1"/>
      <p:bldP spid="14" grpId="0" animBg="1"/>
      <p:bldP spid="22" grpId="0"/>
      <p:bldP spid="23" grpId="0"/>
      <p:bldP spid="24" grpId="0" animBg="1"/>
      <p:bldP spid="25" grpId="0" animBg="1"/>
      <p:bldP spid="26" grpId="0"/>
      <p:bldP spid="27" grpId="0"/>
      <p:bldP spid="28" grpId="0"/>
      <p:bldP spid="29" grpId="0"/>
      <p:bldP spid="1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4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>
            <a:off x="1166399" y="1028700"/>
            <a:ext cx="687324" cy="0"/>
          </a:xfrm>
          <a:prstGeom prst="line">
            <a:avLst/>
          </a:prstGeom>
          <a:ln w="76200" cap="flat">
            <a:solidFill>
              <a:srgbClr val="FFFFFF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 noProof="0" dirty="0"/>
          </a:p>
        </p:txBody>
      </p:sp>
      <p:sp>
        <p:nvSpPr>
          <p:cNvPr id="3" name="Freeform 3"/>
          <p:cNvSpPr/>
          <p:nvPr/>
        </p:nvSpPr>
        <p:spPr>
          <a:xfrm>
            <a:off x="7873730" y="0"/>
            <a:ext cx="10414270" cy="10287000"/>
          </a:xfrm>
          <a:custGeom>
            <a:avLst/>
            <a:gdLst/>
            <a:ahLst/>
            <a:cxnLst/>
            <a:rect l="l" t="t" r="r" b="b"/>
            <a:pathLst>
              <a:path w="10414270" h="10287000">
                <a:moveTo>
                  <a:pt x="0" y="0"/>
                </a:moveTo>
                <a:lnTo>
                  <a:pt x="10414270" y="0"/>
                </a:lnTo>
                <a:lnTo>
                  <a:pt x="1041427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1895" r="-46363"/>
            </a:stretch>
          </a:blipFill>
        </p:spPr>
        <p:txBody>
          <a:bodyPr/>
          <a:lstStyle/>
          <a:p>
            <a:endParaRPr lang="en-GB" noProof="0" dirty="0"/>
          </a:p>
        </p:txBody>
      </p:sp>
      <p:sp>
        <p:nvSpPr>
          <p:cNvPr id="4" name="TextBox 4"/>
          <p:cNvSpPr txBox="1"/>
          <p:nvPr/>
        </p:nvSpPr>
        <p:spPr>
          <a:xfrm>
            <a:off x="1166399" y="1233825"/>
            <a:ext cx="3822789" cy="10852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solidFill>
                  <a:srgbClr val="FFFFFF"/>
                </a:solidFill>
                <a:latin typeface="DM Serif Display"/>
                <a:ea typeface="DM Serif Display"/>
                <a:cs typeface="DM Serif Display"/>
                <a:sym typeface="DM Serif Display"/>
              </a:rPr>
              <a:t>Bill Gates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166399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73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r>
              <a:rPr lang="en-GB" sz="1599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5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28700" y="3976370"/>
            <a:ext cx="6208509" cy="2219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79"/>
              </a:lnSpc>
            </a:pPr>
            <a:r>
              <a:rPr lang="en-GB" sz="2799" noProof="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“The</a:t>
            </a:r>
            <a:r>
              <a:rPr lang="en-GB" sz="2799" u="none" strike="noStrike" noProof="0" dirty="0">
                <a:solidFill>
                  <a:srgbClr val="FFFFFF"/>
                </a:solidFill>
                <a:latin typeface="Open Sauce"/>
                <a:ea typeface="Open Sauce"/>
                <a:cs typeface="Open Sauce"/>
                <a:sym typeface="Open Sauce"/>
              </a:rPr>
              <a:t> advance of technology is based on making it fit in so that you don't really even notice it, so it's part of everyday life.”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8581D-DF87-4BAA-040F-814E17021A28}"/>
              </a:ext>
            </a:extLst>
          </p:cNvPr>
          <p:cNvSpPr txBox="1"/>
          <p:nvPr/>
        </p:nvSpPr>
        <p:spPr>
          <a:xfrm>
            <a:off x="16321548" y="9948446"/>
            <a:ext cx="196645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Open Sauce" panose="020B0604020202020204" charset="0"/>
              </a:rPr>
              <a:t>(Loccisano, 2025)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9318CAC-DB38-30BC-942E-EDE7B973EA9B}"/>
              </a:ext>
            </a:extLst>
          </p:cNvPr>
          <p:cNvSpPr txBox="1"/>
          <p:nvPr/>
        </p:nvSpPr>
        <p:spPr>
          <a:xfrm>
            <a:off x="4512377" y="6362700"/>
            <a:ext cx="272483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  <a:latin typeface="Open Sauce" panose="020B0604020202020204" charset="0"/>
              </a:rPr>
              <a:t>(BBC </a:t>
            </a:r>
            <a:r>
              <a:rPr lang="en-GB" sz="1600" dirty="0" err="1">
                <a:solidFill>
                  <a:schemeClr val="bg1"/>
                </a:solidFill>
                <a:latin typeface="Open Sauce" panose="020B0604020202020204" charset="0"/>
              </a:rPr>
              <a:t>Newsaround</a:t>
            </a:r>
            <a:r>
              <a:rPr lang="en-GB" sz="1600" dirty="0">
                <a:solidFill>
                  <a:schemeClr val="bg1"/>
                </a:solidFill>
                <a:latin typeface="Open Sauce" panose="020B0604020202020204" charset="0"/>
              </a:rPr>
              <a:t>, 2001)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Abs val="5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151"/>
                            </p:stCondLst>
                            <p:childTnLst>
                              <p:par>
                                <p:cTn id="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651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9" grpId="0"/>
      <p:bldP spid="1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1FCDA6-3555-C42B-090E-E0F32D52E5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4">
            <a:extLst>
              <a:ext uri="{FF2B5EF4-FFF2-40B4-BE49-F238E27FC236}">
                <a16:creationId xmlns:a16="http://schemas.microsoft.com/office/drawing/2014/main" id="{60279ED9-5A53-F401-B2D6-C861D7D84097}"/>
              </a:ext>
            </a:extLst>
          </p:cNvPr>
          <p:cNvSpPr txBox="1"/>
          <p:nvPr/>
        </p:nvSpPr>
        <p:spPr>
          <a:xfrm>
            <a:off x="1166399" y="1233825"/>
            <a:ext cx="7445029" cy="11062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959"/>
              </a:lnSpc>
            </a:pPr>
            <a:r>
              <a:rPr lang="en-GB" sz="6399" noProof="0" dirty="0">
                <a:gradFill>
                  <a:gsLst>
                    <a:gs pos="0">
                      <a:srgbClr val="004F8C"/>
                    </a:gs>
                    <a:gs pos="50000">
                      <a:srgbClr val="00A0A0"/>
                    </a:gs>
                    <a:gs pos="70000">
                      <a:srgbClr val="00A86B"/>
                    </a:gs>
                    <a:gs pos="100000">
                      <a:srgbClr val="6FAF3F"/>
                    </a:gs>
                  </a:gsLst>
                  <a:lin ang="2700000" scaled="0"/>
                </a:gradFill>
                <a:latin typeface="DM Serif Display"/>
                <a:ea typeface="DM Serif Display"/>
                <a:cs typeface="DM Serif Display"/>
                <a:sym typeface="DM Serif Display"/>
              </a:rPr>
              <a:t>References</a:t>
            </a: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A099DB05-3B3F-B7B2-C547-4A7F52B5796F}"/>
              </a:ext>
            </a:extLst>
          </p:cNvPr>
          <p:cNvSpPr txBox="1"/>
          <p:nvPr/>
        </p:nvSpPr>
        <p:spPr>
          <a:xfrm>
            <a:off x="1166399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u="none" strike="noStrike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5C9C399C-0D26-71E6-5F93-A4F928220823}"/>
              </a:ext>
            </a:extLst>
          </p:cNvPr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750F656D-81FA-4126-B8C2-036070046817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16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A19788B9-A13E-65EF-9609-08172B9E2EDC}"/>
              </a:ext>
            </a:extLst>
          </p:cNvPr>
          <p:cNvSpPr txBox="1"/>
          <p:nvPr/>
        </p:nvSpPr>
        <p:spPr>
          <a:xfrm>
            <a:off x="1175924" y="2440008"/>
            <a:ext cx="15945678" cy="5765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BBC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Newsaround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(2001)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Exclusive Bill Gates interview.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http://news.bbc.co.uk/cbbcnews/hi/club/your_reports/newsid_1697000/1697132.stm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6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Bhangar, S. (2024)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Microsoft Power Platform Stories.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https://www.microsoft.com/en-us/power-platform/blog/power-apps/power-platform-stories/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4 March 2025).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Botchkarev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A. (2015) 'Estimating the Accuracy of the Return on Investment (ROI) Performance Evaluations',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Interdisciplinary journal of information, knowledge, and management,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10, pp. 217–233.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Carmarthenshire County Council (2024a)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 Strategy 2024-2027.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https://www.carmarthenshire.gov.wales/council-democracy/strategies-and-plans/digital-strategy-2024-2027/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March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Carmarthenshire County Council (2024b)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What is a Digital Strategy?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https://www.carmarthenshire.gov.wales/media/suggji23/whatisds.png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October 2025).</a:t>
            </a:r>
          </a:p>
          <a:p>
            <a:pPr>
              <a:lnSpc>
                <a:spcPct val="150000"/>
              </a:lnSpc>
            </a:pP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Hinings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B.,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Gegenhuber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T. and Greenwood, R. (2018) 'Digital innovation and transformation: An institutional perspective',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Information and organization,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28(1), pp. 52–61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https://doi.org/10.1016/j.infoandorg.2018.02.004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Loccisano, M. (2025)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Bill Gates.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https://hips.hearstapps.com/hmg-prod/images/bill-gates-discusses-his-new-book-how-to-prevent-the-next-news-photo-1742328104.pjpeg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6 October 2025).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76A95E3-E4B5-E2E7-5D9F-86742151B03D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259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166399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239"/>
              </a:lnSpc>
              <a:spcBef>
                <a:spcPct val="0"/>
              </a:spcBef>
            </a:pPr>
            <a:r>
              <a:rPr lang="en-GB" sz="1599" u="none" strike="noStrike" spc="159" noProof="0" dirty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BMPF7326D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671125" y="9142095"/>
            <a:ext cx="3450476" cy="258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r">
              <a:lnSpc>
                <a:spcPts val="2239"/>
              </a:lnSpc>
              <a:spcBef>
                <a:spcPct val="0"/>
              </a:spcBef>
            </a:pPr>
            <a:fld id="{750F656D-81FA-4126-B8C2-036070046817}" type="slidenum">
              <a:rPr lang="en-GB" sz="1599" spc="159" noProof="0" smtClean="0">
                <a:solidFill>
                  <a:srgbClr val="000000">
                    <a:alpha val="49804"/>
                  </a:srgbClr>
                </a:solidFill>
                <a:latin typeface="Open Sauce"/>
                <a:ea typeface="Open Sauce"/>
                <a:cs typeface="Open Sauce"/>
                <a:sym typeface="Open Sauce"/>
              </a:rPr>
              <a:t>17</a:t>
            </a:fld>
            <a:endParaRPr lang="en-GB" sz="1599" spc="159" noProof="0" dirty="0">
              <a:solidFill>
                <a:srgbClr val="000000">
                  <a:alpha val="49804"/>
                </a:srgbClr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166399" y="1233825"/>
            <a:ext cx="15945678" cy="36881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Mercer, J. (2007) 'The challenges of insider research in educational institutions: Wielding a double-edged sword and resolving delicate dilemmas',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Oxford review of education,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33(1), pp. 1–17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https://doi.org/10.1080/03054980601094651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(2025)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Microsoft Power Platform icons.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https://learn.microsoft.com/en-us/power-platform/guidance/icons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 (Accessed: 27 October 2025).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Unluer, S. (2012) 'Being an insider researcher while conducting case study research',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Qualitative report,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17(29), pp. 1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https://doi.org/10.46743/2160-3715/2012.1752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Van Veldhoven, Z. and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Vanthienen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J. (2023) 'Best practices for digital transformation based on a systematic literature review',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and Society,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2(2), pp. 104–128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https://doi.org/10.1108/DTS-11-2022-0057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Venkatesh, V. and Bala, H. (2008) 'Technology Acceptance Model 3 and a Research Agenda on Interventions', 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Decision sciences,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39(2), pp. 273–315 Available at: 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https://doi.org/10.1111/j.1540-5915.2008.00192.x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2092F75-7964-61B1-625F-15E4D6A3D985}"/>
              </a:ext>
            </a:extLst>
          </p:cNvPr>
          <p:cNvSpPr/>
          <p:nvPr/>
        </p:nvSpPr>
        <p:spPr>
          <a:xfrm>
            <a:off x="1166399" y="990600"/>
            <a:ext cx="687600" cy="76200"/>
          </a:xfrm>
          <a:prstGeom prst="rect">
            <a:avLst/>
          </a:prstGeom>
          <a:gradFill>
            <a:gsLst>
              <a:gs pos="0">
                <a:srgbClr val="004F8C"/>
              </a:gs>
              <a:gs pos="50000">
                <a:srgbClr val="00A0A0"/>
              </a:gs>
              <a:gs pos="70000">
                <a:srgbClr val="00A86B"/>
              </a:gs>
              <a:gs pos="100000">
                <a:srgbClr val="6FAF3F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520</TotalTime>
  <Words>1291</Words>
  <Application>Microsoft Office PowerPoint</Application>
  <PresentationFormat>Custom</PresentationFormat>
  <Paragraphs>148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Aptos</vt:lpstr>
      <vt:lpstr>Arial</vt:lpstr>
      <vt:lpstr>Calibri</vt:lpstr>
      <vt:lpstr>Open Sauce</vt:lpstr>
      <vt:lpstr>Open Sauce Bold</vt:lpstr>
      <vt:lpstr>DM Serif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Pitch Deck</dc:title>
  <dc:creator>Jamie W Davies</dc:creator>
  <cp:lastModifiedBy>Jamie W Davies</cp:lastModifiedBy>
  <cp:revision>10</cp:revision>
  <dcterms:created xsi:type="dcterms:W3CDTF">2006-08-16T00:00:00Z</dcterms:created>
  <dcterms:modified xsi:type="dcterms:W3CDTF">2025-11-12T19:03:17Z</dcterms:modified>
  <dc:identifier>DAG2teKoF58</dc:identifier>
</cp:coreProperties>
</file>