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</p:sldMasterIdLst>
  <p:notesMasterIdLst>
    <p:notesMasterId r:id="rId22"/>
  </p:notes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7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14" autoAdjust="0"/>
    <p:restoredTop sz="94660"/>
  </p:normalViewPr>
  <p:slideViewPr>
    <p:cSldViewPr snapToGrid="0">
      <p:cViewPr varScale="1">
        <p:scale>
          <a:sx n="76" d="100"/>
          <a:sy n="76" d="100"/>
        </p:scale>
        <p:origin x="720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E02284A-B010-47AC-AD4E-C4EBBB9B7240}" type="datetimeFigureOut">
              <a:rPr lang="en-GB" smtClean="0"/>
              <a:t>24/06/2023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B1678C7-A9AD-45B3-9279-1E0CB46ED9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75699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F95D9D-A95B-1BA8-3A44-5093C7091C6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AF50E91-2006-D2BA-3AE7-8E73C7E4080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2B4F0C5-0AA3-323C-EED8-E7B0D98FAD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BE6D46-0B77-40F0-A241-185E0DAF041B}" type="datetime1">
              <a:rPr lang="en-GB" smtClean="0"/>
              <a:t>24/06/2023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1BBAD3-6C35-BB76-8423-E563C3F144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5A789F-12FC-A9A2-816D-9367D8044E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AC25FF-7D84-432D-91BF-8BF052F247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16457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C7D4D4-6860-9C71-B3C9-A8D2F28101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D21D71-662B-DA12-149E-8DC2095A071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156006-579C-E2AC-F282-D738C8AF75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CAE1D1-0567-423C-99A4-578A848E9126}" type="datetime1">
              <a:rPr lang="en-GB" smtClean="0"/>
              <a:t>24/06/2023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3C7FDF-42A6-55C6-5484-B00E452F7F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6A6DC6-1843-0FC7-B5D1-80790BF276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AC25FF-7D84-432D-91BF-8BF052F247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09403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5300E5-F702-24D5-AD64-E6955D755B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72FA6FD-7E54-7EC6-BEC7-C5FBA71557C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678C0E-2A95-A139-F7E8-54416A9F31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43F803-2956-40BE-92BD-281022F849DA}" type="datetime1">
              <a:rPr lang="en-GB" smtClean="0"/>
              <a:t>24/06/2023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FE3E54-3337-D90B-5384-078ECF73C7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1E7846-AA17-8B51-56C7-F38FC03DF0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AC25FF-7D84-432D-91BF-8BF052F247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19878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EE9AC2-B1E6-C99A-8ED1-2A1B59FE42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FC1903-898B-F26B-B7BA-609BB339011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B5251E-1CB3-BE4E-B695-DEC194E63A8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00E272-19FA-D18D-846C-42AC4CCC95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072876-4BB8-48C7-8A91-348DFEAFA062}" type="datetime1">
              <a:rPr lang="en-GB" smtClean="0"/>
              <a:t>24/06/2023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9B48F37-A6CB-2BC6-0B85-B46A57DD32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4B31244-9EB1-FABA-EF36-9491126DD0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AC25FF-7D84-432D-91BF-8BF052F247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06418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57536A-C3AB-6151-957A-908638F717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00E491-30EE-8CBE-70F7-5C5ADB56177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48801EA-C578-3049-0E97-1CF90D3D8D7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15F2F01-4C11-B6D9-9AAD-DAF5AF8262A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E914AA3-6580-C46A-D1B1-9DEE06DF13A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294C31C-C334-B359-D7DC-B82D3476B7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29498E-87D3-47F0-AD27-4DEBD63CEE87}" type="datetime1">
              <a:rPr lang="en-GB" smtClean="0"/>
              <a:t>24/06/2023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C09BC57-F036-1732-E719-BCB1DF0B35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57262E4-8D6C-794D-0895-277D109128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AC25FF-7D84-432D-91BF-8BF052F247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43755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778D2F-0804-EF97-5191-23454E244E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905CAB3-0B10-F251-0518-A9CE4FB318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92F6F-6661-4C90-93F8-DCEEC0045F9C}" type="datetime1">
              <a:rPr lang="en-GB" smtClean="0"/>
              <a:t>24/06/2023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645FBF-B3CF-14B8-44FD-B494FA03EC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1236550-7117-679E-0C84-910328A17B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AC25FF-7D84-432D-91BF-8BF052F247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97633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886FDE1-A930-93D8-4637-48E89EE89D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80CE1B-2A5B-4F76-BBB2-189BFBC1254A}" type="datetime1">
              <a:rPr lang="en-GB" smtClean="0"/>
              <a:t>24/06/2023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44C66FB-1C8D-83BC-D10C-C87C6943E7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592C409-F7A1-F4BA-EA4B-8F7F6328D6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AC25FF-7D84-432D-91BF-8BF052F247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00795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1290C5-0170-0A2D-9E28-585711EA7B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8B07A0-D546-DF42-7B23-ADD17656B7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DBFF01A-1725-A503-ED72-C43893F649C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2B79443-3451-6C47-4904-0083C55F3D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739D92-D193-4568-B42A-229A6C69BF95}" type="datetime1">
              <a:rPr lang="en-GB" smtClean="0"/>
              <a:t>24/06/2023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313963-654F-0B52-86EE-0402DBB6E5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14C873A-AEC4-3C46-ECCE-F6EC16851D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AC25FF-7D84-432D-91BF-8BF052F247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43868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80421D-1D50-C4CF-0732-550A7F942C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F613A9A-7D24-B8F9-F036-B958775D3B4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EBB60F8-FF23-5F0E-0847-10E0891FB65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A77F353-CDDC-F8CF-249A-BC9964C265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818B4A-D1A7-44FA-83D4-EA3015B517C9}" type="datetime1">
              <a:rPr lang="en-GB" smtClean="0"/>
              <a:t>24/06/2023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078E51F-7AC6-943F-D5E5-BBD436ECFB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059CBC0-4A86-A566-67BA-6665481872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AC25FF-7D84-432D-91BF-8BF052F247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55119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8F5B9D-C815-6524-F7E5-E8905A2266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3913B5B-56D6-0F54-E1B7-846C0CA937C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A0B3EB-D1A9-2766-09A8-19170C5022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057952-0CAA-4638-9374-AC0476155AEE}" type="datetime1">
              <a:rPr lang="en-GB" smtClean="0"/>
              <a:t>24/06/2023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7C9853-D51F-C25C-0302-1E4BDC0F1B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AF61D5-CB53-380D-4284-BC3A459065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AC25FF-7D84-432D-91BF-8BF052F247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72222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B220124-7D4B-D48E-A5B1-87010EABAFE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44EF392-4A85-D364-EC6A-E08DDAE1F39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473BAE-9726-EAE5-47EF-19AB76F49F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87566-2D2F-4FDB-83DA-4B1DC73DA22C}" type="datetime1">
              <a:rPr lang="en-GB" smtClean="0"/>
              <a:t>24/06/2023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8B3B70-03A2-09D5-9186-5BD11E3E7E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B74A14-7DAC-28E1-B72F-50096D4853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AC25FF-7D84-432D-91BF-8BF052F247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94558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433E7E9-FDB7-4688-8BEC-C63D6DFF1E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6420196-3F7D-676F-211D-5EB2012BBC5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3E2F12-C762-F091-F2D9-349822629CB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B772AB6-ABB7-4562-97A6-2A06F9444DFE}" type="datetime1">
              <a:rPr lang="en-GB" smtClean="0"/>
              <a:t>24/06/2023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D28216-7550-CD44-462A-2E719AD49A4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B0AF6D9-1256-CCAD-B785-B10EDFFBF7E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AC25FF-7D84-432D-91BF-8BF052F247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83766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lLDzGXnYAj4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_991MlrWMrY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s://blog.nafisalondon.co.uk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B5B0058-AF13-4859-B429-4EDDE2A26F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470250-72CA-B1D7-5829-ADDBF67864A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51950" y="1932443"/>
            <a:ext cx="8071706" cy="2387600"/>
          </a:xfrm>
        </p:spPr>
        <p:txBody>
          <a:bodyPr>
            <a:normAutofit/>
          </a:bodyPr>
          <a:lstStyle/>
          <a:p>
            <a:pPr algn="l"/>
            <a:r>
              <a:rPr lang="en-GB" sz="6600">
                <a:solidFill>
                  <a:schemeClr val="bg1"/>
                </a:solidFill>
              </a:rPr>
              <a:t>Analysing your task assignments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1A778D4-F939-06BC-4463-817809BD26B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120303" y="6252485"/>
            <a:ext cx="8071697" cy="538161"/>
          </a:xfrm>
        </p:spPr>
        <p:txBody>
          <a:bodyPr>
            <a:normAutofit/>
          </a:bodyPr>
          <a:lstStyle/>
          <a:p>
            <a:pPr algn="r"/>
            <a:r>
              <a:rPr lang="en-GB" sz="3200" dirty="0">
                <a:solidFill>
                  <a:schemeClr val="bg1"/>
                </a:solidFill>
              </a:rPr>
              <a:t>Dr Sam D’Elia summer 2023 UWTSD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EC4521DE-248E-440D-AAD6-FD9E7D34B3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85285" y="0"/>
            <a:ext cx="0" cy="685800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442C13FA-4C0F-42D0-9626-5BA6040D8C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0" y="6252485"/>
            <a:ext cx="1219200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395745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0058D4-55D6-A7BC-BDE0-4C898646C7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Analysing your task assignments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85CA4D-7A8E-C2E5-539F-E8C71B9F148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pPr marL="0" indent="0">
              <a:buNone/>
            </a:pPr>
            <a:r>
              <a:rPr lang="en-GB" sz="3600" b="1" dirty="0"/>
              <a:t>Analyse</a:t>
            </a:r>
          </a:p>
          <a:p>
            <a:r>
              <a:rPr lang="en-GB" sz="3600" dirty="0"/>
              <a:t>to study or examine something in detail in order to discover or understand more about it</a:t>
            </a:r>
          </a:p>
          <a:p>
            <a:endParaRPr lang="en-GB" sz="3600" dirty="0"/>
          </a:p>
          <a:p>
            <a:pPr marL="514350" indent="-514350">
              <a:buFont typeface="+mj-lt"/>
              <a:buAutoNum type="alphaLcParenR"/>
            </a:pPr>
            <a:r>
              <a:rPr lang="en-GB" sz="3600" dirty="0"/>
              <a:t>Understand the task</a:t>
            </a:r>
          </a:p>
          <a:p>
            <a:pPr marL="514350" indent="-514350">
              <a:buFont typeface="+mj-lt"/>
              <a:buAutoNum type="alphaLcParenR"/>
            </a:pPr>
            <a:r>
              <a:rPr lang="en-GB" sz="3600" dirty="0"/>
              <a:t>Analyse the question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F341039-38C7-D9FB-B446-8EA18FE9F3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AC25FF-7D84-432D-91BF-8BF052F247F0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58436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FC5791-EFA5-8C9D-45B5-D79AC564F4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Understand the task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24364A-CA38-F308-E9EC-A8D1276F88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667250"/>
          </a:xfrm>
        </p:spPr>
        <p:txBody>
          <a:bodyPr>
            <a:normAutofit lnSpcReduction="10000"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b="1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Read</a:t>
            </a:r>
            <a:r>
              <a:rPr lang="en-GB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the question and any other supporting material.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Make a note of:</a:t>
            </a:r>
          </a:p>
          <a:p>
            <a:pPr lvl="1">
              <a:lnSpc>
                <a:spcPct val="107000"/>
              </a:lnSpc>
              <a:spcAft>
                <a:spcPts val="800"/>
              </a:spcAft>
            </a:pPr>
            <a:r>
              <a:rPr lang="en-GB" sz="28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The due date</a:t>
            </a:r>
          </a:p>
          <a:p>
            <a:pPr lvl="1">
              <a:lnSpc>
                <a:spcPct val="107000"/>
              </a:lnSpc>
              <a:spcAft>
                <a:spcPts val="800"/>
              </a:spcAft>
            </a:pPr>
            <a:r>
              <a:rPr lang="en-GB" sz="28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The length of the task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Find the </a:t>
            </a:r>
            <a:r>
              <a:rPr lang="en-GB" b="1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definitions </a:t>
            </a:r>
            <a:r>
              <a:rPr lang="en-GB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of words you don’t understand (especially </a:t>
            </a:r>
            <a:r>
              <a:rPr lang="en-GB" b="1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technical</a:t>
            </a:r>
            <a:r>
              <a:rPr lang="en-GB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words)</a:t>
            </a:r>
          </a:p>
          <a:p>
            <a:pPr lvl="1">
              <a:lnSpc>
                <a:spcPct val="107000"/>
              </a:lnSpc>
              <a:spcAft>
                <a:spcPts val="800"/>
              </a:spcAft>
            </a:pPr>
            <a:r>
              <a:rPr lang="en-GB" sz="28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Sometimes words used in academic writing have specific meanings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Identify key words and phrases. (We will practise this soon)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835E99F-DDBE-2048-190D-AB36731224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AC25FF-7D84-432D-91BF-8BF052F247F0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371707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FC5791-EFA5-8C9D-45B5-D79AC564F4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Understand the task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24364A-CA38-F308-E9EC-A8D1276F88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667250"/>
          </a:xfrm>
        </p:spPr>
        <p:txBody>
          <a:bodyPr>
            <a:norm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b="1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Check guidelines </a:t>
            </a:r>
            <a:r>
              <a:rPr lang="en-GB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about how to present your assignment (such as subheadings or a contents page)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b="1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Check</a:t>
            </a:r>
            <a:r>
              <a:rPr lang="en-GB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for any </a:t>
            </a:r>
            <a:r>
              <a:rPr lang="en-GB" b="1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specifications.</a:t>
            </a:r>
            <a:r>
              <a:rPr lang="en-GB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(The particular details you must follow)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Have a </a:t>
            </a:r>
            <a:r>
              <a:rPr lang="en-GB" b="1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look at the marking guide </a:t>
            </a:r>
            <a:r>
              <a:rPr lang="en-GB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to see the standards that you will work toward.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b="1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Review</a:t>
            </a:r>
            <a:r>
              <a:rPr lang="en-GB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the </a:t>
            </a:r>
            <a:r>
              <a:rPr lang="en-GB" b="1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course objectives</a:t>
            </a:r>
            <a:r>
              <a:rPr lang="en-GB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, readings, and topics to see the content you have to cover.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43845F3-DA5A-6E88-7558-40E08A27C9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AC25FF-7D84-432D-91BF-8BF052F247F0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5986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1ABAB6-B540-F4FA-7BB6-0340342C92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Advice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AF39ED-32D6-DAE3-80BA-854F4AAAF5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Discuss</a:t>
            </a:r>
            <a:r>
              <a:rPr lang="en-GB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the task with other students. </a:t>
            </a:r>
          </a:p>
          <a:p>
            <a:endParaRPr lang="en-GB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r>
              <a:rPr lang="en-GB" b="1" dirty="0"/>
              <a:t>Rewrite</a:t>
            </a:r>
            <a:r>
              <a:rPr lang="en-GB" dirty="0"/>
              <a:t> the task instructions in your own words (paraphrasing) and then check with your lecturer if you are on the right road.</a:t>
            </a:r>
          </a:p>
          <a:p>
            <a:endParaRPr lang="en-GB" dirty="0"/>
          </a:p>
          <a:p>
            <a:r>
              <a:rPr lang="en-GB" dirty="0"/>
              <a:t>After you have followed these steps, if there is something you still don’t understand, then </a:t>
            </a:r>
            <a:r>
              <a:rPr lang="en-GB" b="1" dirty="0"/>
              <a:t>ask </a:t>
            </a:r>
            <a:r>
              <a:rPr lang="en-GB" dirty="0"/>
              <a:t>your lecturer.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9876C5C-27E1-0DC2-3EB4-8B4427CCCD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AC25FF-7D84-432D-91BF-8BF052F247F0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950094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4D165B-F50E-DB99-4355-0BCCE2B9DF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Analyse the question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D55A78-ED5B-4D9E-9F18-E603E84311C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3600" dirty="0"/>
              <a:t>The key words in a task instruction will help you decide what kind of approach you should take.</a:t>
            </a:r>
          </a:p>
          <a:p>
            <a:endParaRPr lang="en-GB" sz="3600" dirty="0"/>
          </a:p>
          <a:p>
            <a:r>
              <a:rPr lang="en-GB" sz="3600" b="1" dirty="0"/>
              <a:t>Task</a:t>
            </a:r>
            <a:r>
              <a:rPr lang="en-GB" sz="3600" dirty="0"/>
              <a:t> words</a:t>
            </a:r>
          </a:p>
          <a:p>
            <a:endParaRPr lang="en-GB" sz="3600" dirty="0"/>
          </a:p>
          <a:p>
            <a:r>
              <a:rPr lang="en-GB" sz="3600" b="1" dirty="0"/>
              <a:t>Topic</a:t>
            </a:r>
            <a:r>
              <a:rPr lang="en-GB" sz="3600" dirty="0"/>
              <a:t> words</a:t>
            </a:r>
          </a:p>
          <a:p>
            <a:endParaRPr lang="en-GB" sz="3600" dirty="0"/>
          </a:p>
          <a:p>
            <a:r>
              <a:rPr lang="en-GB" sz="3600" b="1" dirty="0"/>
              <a:t>Focus</a:t>
            </a:r>
            <a:r>
              <a:rPr lang="en-GB" sz="3600" dirty="0"/>
              <a:t> words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8CD2AA0-93EE-68A9-6D2B-8D72487D35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AC25FF-7D84-432D-91BF-8BF052F247F0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61404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F27F62-0F90-3FCE-78CC-3FB49ED420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 Words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3A70C2-3362-29B1-B012-E1D2F342D8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31999"/>
            <a:ext cx="10515600" cy="3586163"/>
          </a:xfrm>
        </p:spPr>
        <p:txBody>
          <a:bodyPr>
            <a:normAutofit/>
          </a:bodyPr>
          <a:lstStyle/>
          <a:p>
            <a:r>
              <a:rPr lang="en-GB" sz="3600" b="1" dirty="0"/>
              <a:t>Task </a:t>
            </a:r>
            <a:r>
              <a:rPr lang="en-GB" sz="3600" dirty="0"/>
              <a:t>words or phrases indicate what kind of response you are expected to write. </a:t>
            </a:r>
          </a:p>
          <a:p>
            <a:endParaRPr lang="en-GB" sz="3600" dirty="0"/>
          </a:p>
          <a:p>
            <a:r>
              <a:rPr lang="en-GB" sz="3600" dirty="0"/>
              <a:t>These words are usually verbs, but may also be question words, such as </a:t>
            </a:r>
            <a:r>
              <a:rPr lang="en-GB" sz="3600" b="1" dirty="0">
                <a:solidFill>
                  <a:srgbClr val="FF0000"/>
                </a:solidFill>
              </a:rPr>
              <a:t>How</a:t>
            </a:r>
            <a:r>
              <a:rPr lang="en-GB" sz="3600" dirty="0"/>
              <a:t>? Or </a:t>
            </a:r>
            <a:r>
              <a:rPr lang="en-GB" sz="3600" b="1" dirty="0">
                <a:solidFill>
                  <a:srgbClr val="FF0000"/>
                </a:solidFill>
              </a:rPr>
              <a:t>Why</a:t>
            </a:r>
            <a:r>
              <a:rPr lang="en-GB" sz="3600" dirty="0"/>
              <a:t>?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53F6FFC-00EE-3B7B-070F-B44D263E52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AC25FF-7D84-432D-91BF-8BF052F247F0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724499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4DF717-64E4-7874-C137-A5E74765ED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Topic Words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C450F8-596D-756F-B099-A844FA6A62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4"/>
            <a:ext cx="10515600" cy="4530725"/>
          </a:xfrm>
        </p:spPr>
        <p:txBody>
          <a:bodyPr>
            <a:normAutofit fontScale="92500"/>
          </a:bodyPr>
          <a:lstStyle/>
          <a:p>
            <a:r>
              <a:rPr lang="en-GB" sz="3600" b="1" dirty="0"/>
              <a:t>Topic</a:t>
            </a:r>
            <a:r>
              <a:rPr lang="en-GB" sz="3600" dirty="0"/>
              <a:t> words or phrases </a:t>
            </a:r>
            <a:r>
              <a:rPr lang="en-GB" sz="3600" b="1" dirty="0"/>
              <a:t>tell you </a:t>
            </a:r>
            <a:r>
              <a:rPr lang="en-GB" sz="3600" dirty="0"/>
              <a:t>what topic you are expected to write about. </a:t>
            </a:r>
          </a:p>
          <a:p>
            <a:endParaRPr lang="en-GB" sz="3600" dirty="0"/>
          </a:p>
          <a:p>
            <a:r>
              <a:rPr lang="en-GB" sz="3600" dirty="0"/>
              <a:t>They </a:t>
            </a:r>
            <a:r>
              <a:rPr lang="en-GB" sz="3600" b="1" dirty="0"/>
              <a:t>define</a:t>
            </a:r>
            <a:r>
              <a:rPr lang="en-GB" sz="3600" dirty="0"/>
              <a:t> the topic, indicating the areas you should concentrate on. </a:t>
            </a:r>
          </a:p>
          <a:p>
            <a:endParaRPr lang="en-GB" sz="3600" dirty="0"/>
          </a:p>
          <a:p>
            <a:r>
              <a:rPr lang="en-GB" sz="3600" dirty="0"/>
              <a:t>Topic words are generally easy to identify, as they are likely to be the topics that you have studied in your module.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AF83DEF-74B3-B5A3-3823-268BD4FBE7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AC25FF-7D84-432D-91BF-8BF052F247F0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067419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BDA2ED-37C6-7720-960F-060431D0EF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Focus words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544A13-3AB1-232A-3018-963B48B9A9D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3200" b="1" dirty="0"/>
              <a:t>Focus</a:t>
            </a:r>
            <a:r>
              <a:rPr lang="en-GB" sz="3200" dirty="0"/>
              <a:t> words are the specific aspects of the topic you are asked to pay particular attention to as you write about the topic.</a:t>
            </a:r>
          </a:p>
          <a:p>
            <a:endParaRPr lang="en-GB" sz="3200" dirty="0"/>
          </a:p>
          <a:p>
            <a:endParaRPr lang="en-GB" sz="3200" dirty="0"/>
          </a:p>
          <a:p>
            <a:r>
              <a:rPr lang="en-GB" sz="3200" dirty="0"/>
              <a:t>Now watch this short example from the University of Western Australia</a:t>
            </a:r>
          </a:p>
          <a:p>
            <a:endParaRPr lang="en-GB" sz="3200" dirty="0"/>
          </a:p>
          <a:p>
            <a:pPr marL="0" indent="0" algn="ctr">
              <a:buNone/>
            </a:pPr>
            <a:r>
              <a:rPr lang="en-GB" sz="3200" dirty="0">
                <a:hlinkClick r:id="rId2"/>
              </a:rPr>
              <a:t>https://www.youtube.com/watch?v=lLDzGXnYAj4</a:t>
            </a:r>
            <a:endParaRPr lang="en-GB" sz="3200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D6D5A0A-095B-D2AF-07A9-2CCAC7A69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AC25FF-7D84-432D-91BF-8BF052F247F0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972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44B6FB-0A02-2463-CE11-875832DFB7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B0C6FA-6BB2-5080-B904-C8A7F17B0D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36700"/>
            <a:ext cx="10515600" cy="2640539"/>
          </a:xfrm>
        </p:spPr>
        <p:txBody>
          <a:bodyPr>
            <a:normAutofit lnSpcReduction="10000"/>
          </a:bodyPr>
          <a:lstStyle/>
          <a:p>
            <a:r>
              <a:rPr lang="en-GB" dirty="0"/>
              <a:t>Identify the task words, the topic words, and the focus words in this instruction and complete the table:</a:t>
            </a:r>
          </a:p>
          <a:p>
            <a:endParaRPr lang="en-GB" dirty="0"/>
          </a:p>
          <a:p>
            <a:r>
              <a:rPr lang="en-GB" i="1" dirty="0"/>
              <a:t>Sustainability is a key concept of the twenty-first century, so it is essential to include it in your business plan. Assess the validity of this statement for your business.</a:t>
            </a:r>
          </a:p>
          <a:p>
            <a:endParaRPr lang="en-GB" dirty="0"/>
          </a:p>
          <a:p>
            <a:endParaRPr lang="en-GB" dirty="0"/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A73D73AF-D410-2F95-CAAF-11045AEC154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38432030"/>
              </p:ext>
            </p:extLst>
          </p:nvPr>
        </p:nvGraphicFramePr>
        <p:xfrm>
          <a:off x="838200" y="4405839"/>
          <a:ext cx="10515600" cy="2087036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3505200">
                  <a:extLst>
                    <a:ext uri="{9D8B030D-6E8A-4147-A177-3AD203B41FA5}">
                      <a16:colId xmlns:a16="http://schemas.microsoft.com/office/drawing/2014/main" val="326918540"/>
                    </a:ext>
                  </a:extLst>
                </a:gridCol>
                <a:gridCol w="3505200">
                  <a:extLst>
                    <a:ext uri="{9D8B030D-6E8A-4147-A177-3AD203B41FA5}">
                      <a16:colId xmlns:a16="http://schemas.microsoft.com/office/drawing/2014/main" val="371619342"/>
                    </a:ext>
                  </a:extLst>
                </a:gridCol>
                <a:gridCol w="3505200">
                  <a:extLst>
                    <a:ext uri="{9D8B030D-6E8A-4147-A177-3AD203B41FA5}">
                      <a16:colId xmlns:a16="http://schemas.microsoft.com/office/drawing/2014/main" val="3269387233"/>
                    </a:ext>
                  </a:extLst>
                </a:gridCol>
              </a:tblGrid>
              <a:tr h="521759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Task words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Topic words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Focus words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2849478095"/>
                  </a:ext>
                </a:extLst>
              </a:tr>
              <a:tr h="521759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2453422721"/>
                  </a:ext>
                </a:extLst>
              </a:tr>
              <a:tr h="521759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3810455250"/>
                  </a:ext>
                </a:extLst>
              </a:tr>
              <a:tr h="521759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3170970218"/>
                  </a:ext>
                </a:extLst>
              </a:tr>
            </a:tbl>
          </a:graphicData>
        </a:graphic>
      </p:graphicFrame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7C35369-BA58-412D-5F63-E848AFF1BA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AC25FF-7D84-432D-91BF-8BF052F247F0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445479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B92CA9-64F1-3C18-4CFC-04CC22EE15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E2F11F-E930-942E-74E6-F10521F072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667250"/>
          </a:xfrm>
        </p:spPr>
        <p:txBody>
          <a:bodyPr>
            <a:normAutofit/>
          </a:bodyPr>
          <a:lstStyle/>
          <a:p>
            <a:r>
              <a:rPr lang="en-GB" dirty="0"/>
              <a:t>Now </a:t>
            </a:r>
            <a:r>
              <a:rPr lang="en-GB" b="1" dirty="0"/>
              <a:t>identify</a:t>
            </a:r>
            <a:r>
              <a:rPr lang="en-GB" dirty="0"/>
              <a:t> the task, topic, and focus words for the following 4 tasks:</a:t>
            </a:r>
          </a:p>
          <a:p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Language proficiency is the main barrier to the success of economic migrants in the UK. Discuss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Evaluate the extent that new external leadership is essential for a business to achieve successful change?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Assess whether leadership is the most important factor in determining the long-term success of a business?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Consider the extent of COVID-19 on the UK economy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6ED154A-6AC4-AD68-0783-DFD56C1A11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AC25FF-7D84-432D-91BF-8BF052F247F0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869677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C359112B-B48E-4A1A-D03E-135939FF612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83550433"/>
              </p:ext>
            </p:extLst>
          </p:nvPr>
        </p:nvGraphicFramePr>
        <p:xfrm>
          <a:off x="166980" y="93663"/>
          <a:ext cx="11858040" cy="6400800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1394143">
                  <a:extLst>
                    <a:ext uri="{9D8B030D-6E8A-4147-A177-3AD203B41FA5}">
                      <a16:colId xmlns:a16="http://schemas.microsoft.com/office/drawing/2014/main" val="869786953"/>
                    </a:ext>
                  </a:extLst>
                </a:gridCol>
                <a:gridCol w="4663869">
                  <a:extLst>
                    <a:ext uri="{9D8B030D-6E8A-4147-A177-3AD203B41FA5}">
                      <a16:colId xmlns:a16="http://schemas.microsoft.com/office/drawing/2014/main" val="4076368289"/>
                    </a:ext>
                  </a:extLst>
                </a:gridCol>
                <a:gridCol w="1136159">
                  <a:extLst>
                    <a:ext uri="{9D8B030D-6E8A-4147-A177-3AD203B41FA5}">
                      <a16:colId xmlns:a16="http://schemas.microsoft.com/office/drawing/2014/main" val="3711163259"/>
                    </a:ext>
                  </a:extLst>
                </a:gridCol>
                <a:gridCol w="4663869">
                  <a:extLst>
                    <a:ext uri="{9D8B030D-6E8A-4147-A177-3AD203B41FA5}">
                      <a16:colId xmlns:a16="http://schemas.microsoft.com/office/drawing/2014/main" val="1455815437"/>
                    </a:ext>
                  </a:extLst>
                </a:gridCol>
              </a:tblGrid>
              <a:tr h="0">
                <a:tc gridSpan="2">
                  <a:txBody>
                    <a:bodyPr/>
                    <a:lstStyle/>
                    <a:p>
                      <a:r>
                        <a:rPr lang="en-GB" sz="2400" b="1" dirty="0"/>
                        <a:t>Descriptive writing task words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en-GB" sz="2400" dirty="0"/>
                        <a:t>Analytical writing task words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7981501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900" dirty="0"/>
                        <a:t>Define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900" dirty="0"/>
                        <a:t>Give the exact meaning of a term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900" dirty="0"/>
                        <a:t>Analyse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900" dirty="0"/>
                        <a:t>Identify the components of a concept, theory or plan and describe the relationship between them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2736833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900" dirty="0"/>
                        <a:t>Describe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900" dirty="0"/>
                        <a:t>Identify and outline the attributes or characteristics of a subject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900" dirty="0"/>
                        <a:t>Compare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900" dirty="0"/>
                        <a:t>Identify the similarities and differences between concepts, theories, plans or objects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9223416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900" dirty="0"/>
                        <a:t>Explain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900" dirty="0"/>
                        <a:t>Describe features so they can be easily understood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900" dirty="0"/>
                        <a:t>Contrast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900" dirty="0"/>
                        <a:t>Identify the differences between concepts, theories, plans or objects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2526708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900" dirty="0"/>
                        <a:t>Illustrate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900" dirty="0"/>
                        <a:t>Explain and give examples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900" dirty="0"/>
                        <a:t>Criticise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900" dirty="0"/>
                        <a:t>Identify the weak points of a concept or theory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067797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900" dirty="0"/>
                        <a:t>Outline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900" dirty="0"/>
                        <a:t>List or describe the most important features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900" dirty="0"/>
                        <a:t>Discuss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900" dirty="0"/>
                        <a:t>Identify different approaches to a question or problem and decide which is most valid or useful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5561507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900" dirty="0"/>
                        <a:t>State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900" dirty="0"/>
                        <a:t>Describe precisely the content of a law, theory or concept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900" dirty="0"/>
                        <a:t>Describe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900" dirty="0"/>
                        <a:t>Identify different approaches to a question or problem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8307592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900" dirty="0"/>
                        <a:t>Summarise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900" dirty="0"/>
                        <a:t>Briefly present all the main points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900" dirty="0"/>
                        <a:t>Evaluate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900" dirty="0"/>
                        <a:t>Decide whether a concept, theory, plan or action is valid or useful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022564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sz="19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9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900" dirty="0"/>
                        <a:t>Examine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900" dirty="0"/>
                        <a:t>Identify the strengths and weaknesses of a concept or theory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79689190"/>
                  </a:ext>
                </a:extLst>
              </a:tr>
            </a:tbl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E2AD9F0B-D24D-4DE4-4417-41A30F1F041D}"/>
              </a:ext>
            </a:extLst>
          </p:cNvPr>
          <p:cNvSpPr txBox="1"/>
          <p:nvPr/>
        </p:nvSpPr>
        <p:spPr>
          <a:xfrm>
            <a:off x="406400" y="6423026"/>
            <a:ext cx="17907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Brick (2011:30)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2221E6F-F06A-7392-A817-52DC6412AD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AC25FF-7D84-432D-91BF-8BF052F247F0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887508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9DC6F4-55CF-75EA-28B7-FB864CD965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 Words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AC7B1B-2D27-6878-BA03-5D9B14FD65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95499"/>
            <a:ext cx="10515600" cy="4081463"/>
          </a:xfrm>
        </p:spPr>
        <p:txBody>
          <a:bodyPr>
            <a:normAutofit/>
          </a:bodyPr>
          <a:lstStyle/>
          <a:p>
            <a:r>
              <a:rPr lang="en-GB" sz="3200" dirty="0"/>
              <a:t>Sometimes the task is set by a question word instead of a verb. Some of the most common question words are:</a:t>
            </a:r>
          </a:p>
          <a:p>
            <a:endParaRPr lang="en-GB" sz="3200" dirty="0"/>
          </a:p>
          <a:p>
            <a:r>
              <a:rPr lang="en-GB" sz="3200" i="1" dirty="0"/>
              <a:t>What is/was…? What impact/effect…? In what ways…? How does/did…? How far…? </a:t>
            </a:r>
          </a:p>
          <a:p>
            <a:endParaRPr lang="en-GB" sz="3200" i="1" dirty="0"/>
          </a:p>
          <a:p>
            <a:r>
              <a:rPr lang="en-GB" sz="3200" dirty="0"/>
              <a:t>These are usually ‘</a:t>
            </a:r>
            <a:r>
              <a:rPr lang="en-GB" sz="3200" b="1" dirty="0"/>
              <a:t>describe</a:t>
            </a:r>
            <a:r>
              <a:rPr lang="en-GB" sz="3200" dirty="0"/>
              <a:t>’ or ‘</a:t>
            </a:r>
            <a:r>
              <a:rPr lang="en-GB" sz="3200" b="1" dirty="0"/>
              <a:t>explain</a:t>
            </a:r>
            <a:r>
              <a:rPr lang="en-GB" sz="3200" dirty="0"/>
              <a:t>’ type assignments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83671E4-845F-2785-8A9F-9F2B56876D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AC25FF-7D84-432D-91BF-8BF052F247F0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994771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9DC6F4-55CF-75EA-28B7-FB864CD965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 Words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AC7B1B-2D27-6878-BA03-5D9B14FD65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158999"/>
            <a:ext cx="10515600" cy="4017963"/>
          </a:xfrm>
        </p:spPr>
        <p:txBody>
          <a:bodyPr>
            <a:normAutofit fontScale="92500"/>
          </a:bodyPr>
          <a:lstStyle/>
          <a:p>
            <a:r>
              <a:rPr lang="en-GB" sz="3200" dirty="0"/>
              <a:t>Sometimes the task is set by a question word instead of a verb. Some of the most common question words are:</a:t>
            </a:r>
          </a:p>
          <a:p>
            <a:endParaRPr lang="en-GB" sz="3200" dirty="0"/>
          </a:p>
          <a:p>
            <a:r>
              <a:rPr lang="en-GB" sz="3200" i="1" dirty="0"/>
              <a:t>Why…? How far…? To what extent…? How effectively…? Was...? Do you agree? Is this fair comment? How important…? What do you think? </a:t>
            </a:r>
          </a:p>
          <a:p>
            <a:endParaRPr lang="en-GB" sz="3200" i="1" dirty="0"/>
          </a:p>
          <a:p>
            <a:r>
              <a:rPr lang="en-GB" sz="3200" dirty="0"/>
              <a:t>These are usually analytical ‘</a:t>
            </a:r>
            <a:r>
              <a:rPr lang="en-GB" sz="3200" b="1" dirty="0"/>
              <a:t>argue</a:t>
            </a:r>
            <a:r>
              <a:rPr lang="en-GB" sz="3200" dirty="0"/>
              <a:t>’ or ‘</a:t>
            </a:r>
            <a:r>
              <a:rPr lang="en-GB" sz="3200" b="1" dirty="0"/>
              <a:t>discuss</a:t>
            </a:r>
            <a:r>
              <a:rPr lang="en-GB" sz="3200" dirty="0"/>
              <a:t>’ type assignments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A8DA1D2-D4A1-1CA7-A08F-20BF55CFE0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AC25FF-7D84-432D-91BF-8BF052F247F0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102908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79D897-C397-FA60-936A-FDBC670521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Preparing for tasks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2EF519-019A-13B5-10FF-92FA273B62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95499"/>
            <a:ext cx="10515600" cy="4081463"/>
          </a:xfrm>
        </p:spPr>
        <p:txBody>
          <a:bodyPr/>
          <a:lstStyle/>
          <a:p>
            <a:r>
              <a:rPr lang="en-GB" sz="3600" b="1" dirty="0"/>
              <a:t>Watch</a:t>
            </a:r>
            <a:r>
              <a:rPr lang="en-GB" sz="3600" dirty="0"/>
              <a:t> the following clip which explains what to do with tasks that ask you to:</a:t>
            </a:r>
          </a:p>
          <a:p>
            <a:endParaRPr lang="en-GB" sz="3600" dirty="0"/>
          </a:p>
          <a:p>
            <a:r>
              <a:rPr lang="en-GB" sz="3600" dirty="0"/>
              <a:t> Analyse, Assess, Consider, Discuss, or Evaluate</a:t>
            </a:r>
          </a:p>
          <a:p>
            <a:endParaRPr lang="en-GB" sz="3600" dirty="0"/>
          </a:p>
          <a:p>
            <a:r>
              <a:rPr lang="en-GB" sz="3600" u="sng" kern="100" dirty="0">
                <a:solidFill>
                  <a:srgbClr val="0563C1"/>
                </a:solidFill>
                <a:effectLst/>
                <a:ea typeface="DengXian" panose="02010600030101010101" pitchFamily="2" charset="-122"/>
                <a:cs typeface="Times New Roman" panose="02020603050405020304" pitchFamily="18" charset="0"/>
                <a:hlinkClick r:id="rId2"/>
              </a:rPr>
              <a:t>https://www.youtube.com/watch?v=_991MlrWMrY</a:t>
            </a:r>
            <a:endParaRPr lang="en-GB" sz="3600" kern="100" dirty="0">
              <a:effectLst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8DBE4F7-8C9B-1365-CDBA-266E02CC96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AC25FF-7D84-432D-91BF-8BF052F247F0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647947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6D3B0E-509F-FC8F-1323-C0FCD8F124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 (a)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63CACF-AE99-5E17-3337-972BD9E10D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Analyse your student card </a:t>
            </a:r>
          </a:p>
          <a:p>
            <a:endParaRPr lang="en-GB" dirty="0"/>
          </a:p>
          <a:p>
            <a:endParaRPr lang="en-GB" dirty="0"/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25A317F0-B358-ADED-772C-09A4C8F590F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19163273"/>
              </p:ext>
            </p:extLst>
          </p:nvPr>
        </p:nvGraphicFramePr>
        <p:xfrm>
          <a:off x="838200" y="2827865"/>
          <a:ext cx="10515600" cy="3349096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0515600">
                  <a:extLst>
                    <a:ext uri="{9D8B030D-6E8A-4147-A177-3AD203B41FA5}">
                      <a16:colId xmlns:a16="http://schemas.microsoft.com/office/drawing/2014/main" val="2469635868"/>
                    </a:ext>
                  </a:extLst>
                </a:gridCol>
              </a:tblGrid>
              <a:tr h="418637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238347727"/>
                  </a:ext>
                </a:extLst>
              </a:tr>
              <a:tr h="418637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394934545"/>
                  </a:ext>
                </a:extLst>
              </a:tr>
              <a:tr h="418637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71000237"/>
                  </a:ext>
                </a:extLst>
              </a:tr>
              <a:tr h="418637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091749665"/>
                  </a:ext>
                </a:extLst>
              </a:tr>
              <a:tr h="418637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225457834"/>
                  </a:ext>
                </a:extLst>
              </a:tr>
              <a:tr h="418637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771813683"/>
                  </a:ext>
                </a:extLst>
              </a:tr>
              <a:tr h="418637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45530383"/>
                  </a:ext>
                </a:extLst>
              </a:tr>
              <a:tr h="418637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721193437"/>
                  </a:ext>
                </a:extLst>
              </a:tr>
            </a:tbl>
          </a:graphicData>
        </a:graphic>
      </p:graphicFrame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A3CE2DD-5BEF-1A3E-3AEF-4EA41A13A3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AC25FF-7D84-432D-91BF-8BF052F247F0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908793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6D3B0E-509F-FC8F-1323-C0FCD8F124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 (b)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63CACF-AE99-5E17-3337-972BD9E10D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917575"/>
          </a:xfrm>
        </p:spPr>
        <p:txBody>
          <a:bodyPr/>
          <a:lstStyle/>
          <a:p>
            <a:r>
              <a:rPr lang="en-GB" dirty="0"/>
              <a:t>Assess your mobile phone</a:t>
            </a:r>
          </a:p>
          <a:p>
            <a:endParaRPr lang="en-GB" dirty="0"/>
          </a:p>
          <a:p>
            <a:endParaRPr lang="en-GB" dirty="0"/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6DF7CB7B-262D-719B-86E4-D4F61094F31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54154218"/>
              </p:ext>
            </p:extLst>
          </p:nvPr>
        </p:nvGraphicFramePr>
        <p:xfrm>
          <a:off x="838200" y="2827865"/>
          <a:ext cx="10515600" cy="3349096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0515600">
                  <a:extLst>
                    <a:ext uri="{9D8B030D-6E8A-4147-A177-3AD203B41FA5}">
                      <a16:colId xmlns:a16="http://schemas.microsoft.com/office/drawing/2014/main" val="2469635868"/>
                    </a:ext>
                  </a:extLst>
                </a:gridCol>
              </a:tblGrid>
              <a:tr h="418637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238347727"/>
                  </a:ext>
                </a:extLst>
              </a:tr>
              <a:tr h="418637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394934545"/>
                  </a:ext>
                </a:extLst>
              </a:tr>
              <a:tr h="418637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71000237"/>
                  </a:ext>
                </a:extLst>
              </a:tr>
              <a:tr h="418637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091749665"/>
                  </a:ext>
                </a:extLst>
              </a:tr>
              <a:tr h="418637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225457834"/>
                  </a:ext>
                </a:extLst>
              </a:tr>
              <a:tr h="418637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771813683"/>
                  </a:ext>
                </a:extLst>
              </a:tr>
              <a:tr h="418637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45530383"/>
                  </a:ext>
                </a:extLst>
              </a:tr>
              <a:tr h="418637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721193437"/>
                  </a:ext>
                </a:extLst>
              </a:tr>
            </a:tbl>
          </a:graphicData>
        </a:graphic>
      </p:graphicFrame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E805B89-CC4E-F359-C745-117D3810E7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AC25FF-7D84-432D-91BF-8BF052F247F0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295755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6D3B0E-509F-FC8F-1323-C0FCD8F124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 (c)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63CACF-AE99-5E17-3337-972BD9E10D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1019175"/>
          </a:xfrm>
        </p:spPr>
        <p:txBody>
          <a:bodyPr/>
          <a:lstStyle/>
          <a:p>
            <a:r>
              <a:rPr lang="en-GB" dirty="0"/>
              <a:t>Consider the importance of plain packaging and health warnings on cigarette products for reducing the number of smokers in the UK</a:t>
            </a:r>
          </a:p>
          <a:p>
            <a:endParaRPr lang="en-GB" dirty="0"/>
          </a:p>
          <a:p>
            <a:endParaRPr lang="en-GB" dirty="0"/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7395D8BB-0187-2D6A-6A9C-F7CD9DAAB37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54154218"/>
              </p:ext>
            </p:extLst>
          </p:nvPr>
        </p:nvGraphicFramePr>
        <p:xfrm>
          <a:off x="838200" y="2827865"/>
          <a:ext cx="10515600" cy="3349096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0515600">
                  <a:extLst>
                    <a:ext uri="{9D8B030D-6E8A-4147-A177-3AD203B41FA5}">
                      <a16:colId xmlns:a16="http://schemas.microsoft.com/office/drawing/2014/main" val="2469635868"/>
                    </a:ext>
                  </a:extLst>
                </a:gridCol>
              </a:tblGrid>
              <a:tr h="418637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238347727"/>
                  </a:ext>
                </a:extLst>
              </a:tr>
              <a:tr h="418637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394934545"/>
                  </a:ext>
                </a:extLst>
              </a:tr>
              <a:tr h="418637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71000237"/>
                  </a:ext>
                </a:extLst>
              </a:tr>
              <a:tr h="418637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091749665"/>
                  </a:ext>
                </a:extLst>
              </a:tr>
              <a:tr h="418637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225457834"/>
                  </a:ext>
                </a:extLst>
              </a:tr>
              <a:tr h="418637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771813683"/>
                  </a:ext>
                </a:extLst>
              </a:tr>
              <a:tr h="418637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45530383"/>
                  </a:ext>
                </a:extLst>
              </a:tr>
              <a:tr h="418637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721193437"/>
                  </a:ext>
                </a:extLst>
              </a:tr>
            </a:tbl>
          </a:graphicData>
        </a:graphic>
      </p:graphicFrame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C4068EC-4269-1B9E-637C-20BAC22FEC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AC25FF-7D84-432D-91BF-8BF052F247F0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843930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6D3B0E-509F-FC8F-1323-C0FCD8F124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 (d)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63CACF-AE99-5E17-3337-972BD9E10D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981075"/>
          </a:xfrm>
        </p:spPr>
        <p:txBody>
          <a:bodyPr/>
          <a:lstStyle/>
          <a:p>
            <a:r>
              <a:rPr lang="en-GB" dirty="0"/>
              <a:t>Discuss how your business idea will be successful in a competitive market.</a:t>
            </a:r>
          </a:p>
          <a:p>
            <a:endParaRPr lang="en-GB" dirty="0"/>
          </a:p>
          <a:p>
            <a:endParaRPr lang="en-GB" dirty="0"/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DD18DDE1-17AC-B885-4E10-F29AE62FE24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54154218"/>
              </p:ext>
            </p:extLst>
          </p:nvPr>
        </p:nvGraphicFramePr>
        <p:xfrm>
          <a:off x="838200" y="2827865"/>
          <a:ext cx="10515600" cy="3349096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0515600">
                  <a:extLst>
                    <a:ext uri="{9D8B030D-6E8A-4147-A177-3AD203B41FA5}">
                      <a16:colId xmlns:a16="http://schemas.microsoft.com/office/drawing/2014/main" val="2469635868"/>
                    </a:ext>
                  </a:extLst>
                </a:gridCol>
              </a:tblGrid>
              <a:tr h="418637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238347727"/>
                  </a:ext>
                </a:extLst>
              </a:tr>
              <a:tr h="418637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394934545"/>
                  </a:ext>
                </a:extLst>
              </a:tr>
              <a:tr h="418637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71000237"/>
                  </a:ext>
                </a:extLst>
              </a:tr>
              <a:tr h="418637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091749665"/>
                  </a:ext>
                </a:extLst>
              </a:tr>
              <a:tr h="418637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225457834"/>
                  </a:ext>
                </a:extLst>
              </a:tr>
              <a:tr h="418637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771813683"/>
                  </a:ext>
                </a:extLst>
              </a:tr>
              <a:tr h="418637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45530383"/>
                  </a:ext>
                </a:extLst>
              </a:tr>
              <a:tr h="418637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721193437"/>
                  </a:ext>
                </a:extLst>
              </a:tr>
            </a:tbl>
          </a:graphicData>
        </a:graphic>
      </p:graphicFrame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5BF1B3F-C0B9-ACE2-349B-3FE6CBCC84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AC25FF-7D84-432D-91BF-8BF052F247F0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258077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6D3B0E-509F-FC8F-1323-C0FCD8F124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 (e)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63CACF-AE99-5E17-3337-972BD9E10D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1006475"/>
          </a:xfrm>
        </p:spPr>
        <p:txBody>
          <a:bodyPr/>
          <a:lstStyle/>
          <a:p>
            <a:r>
              <a:rPr lang="en-GB" dirty="0"/>
              <a:t>Evaluate the suitability of the following website for helping with  your studies </a:t>
            </a:r>
            <a:r>
              <a:rPr lang="en-GB" dirty="0">
                <a:hlinkClick r:id="rId2"/>
              </a:rPr>
              <a:t>https://blog.nafisalondon.co.uk/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9CF98B1A-1070-FBC0-AB58-B9B62CFE5A8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54154218"/>
              </p:ext>
            </p:extLst>
          </p:nvPr>
        </p:nvGraphicFramePr>
        <p:xfrm>
          <a:off x="838200" y="2827865"/>
          <a:ext cx="10515600" cy="3349096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0515600">
                  <a:extLst>
                    <a:ext uri="{9D8B030D-6E8A-4147-A177-3AD203B41FA5}">
                      <a16:colId xmlns:a16="http://schemas.microsoft.com/office/drawing/2014/main" val="2469635868"/>
                    </a:ext>
                  </a:extLst>
                </a:gridCol>
              </a:tblGrid>
              <a:tr h="418637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238347727"/>
                  </a:ext>
                </a:extLst>
              </a:tr>
              <a:tr h="418637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394934545"/>
                  </a:ext>
                </a:extLst>
              </a:tr>
              <a:tr h="418637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71000237"/>
                  </a:ext>
                </a:extLst>
              </a:tr>
              <a:tr h="418637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091749665"/>
                  </a:ext>
                </a:extLst>
              </a:tr>
              <a:tr h="418637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225457834"/>
                  </a:ext>
                </a:extLst>
              </a:tr>
              <a:tr h="418637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771813683"/>
                  </a:ext>
                </a:extLst>
              </a:tr>
              <a:tr h="418637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45530383"/>
                  </a:ext>
                </a:extLst>
              </a:tr>
              <a:tr h="418637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721193437"/>
                  </a:ext>
                </a:extLst>
              </a:tr>
            </a:tbl>
          </a:graphicData>
        </a:graphic>
      </p:graphicFrame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52E2083-8E9F-7043-C009-440806DC1E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AC25FF-7D84-432D-91BF-8BF052F247F0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348228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89</TotalTime>
  <Words>976</Words>
  <Application>Microsoft Office PowerPoint</Application>
  <PresentationFormat>Widescreen</PresentationFormat>
  <Paragraphs>148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4" baseType="lpstr">
      <vt:lpstr>Arial</vt:lpstr>
      <vt:lpstr>Calibri</vt:lpstr>
      <vt:lpstr>Calibri Light</vt:lpstr>
      <vt:lpstr>Office Theme</vt:lpstr>
      <vt:lpstr>Analysing your task assignments</vt:lpstr>
      <vt:lpstr>Analysing your task assignments</vt:lpstr>
      <vt:lpstr>Understand the task</vt:lpstr>
      <vt:lpstr>Understand the task</vt:lpstr>
      <vt:lpstr>Advice</vt:lpstr>
      <vt:lpstr>Analyse the question</vt:lpstr>
      <vt:lpstr>Task Words</vt:lpstr>
      <vt:lpstr>Topic Words</vt:lpstr>
      <vt:lpstr>Focus words</vt:lpstr>
      <vt:lpstr>Task </vt:lpstr>
      <vt:lpstr>Task</vt:lpstr>
      <vt:lpstr>PowerPoint Presentation</vt:lpstr>
      <vt:lpstr>Question Words</vt:lpstr>
      <vt:lpstr>Question Words</vt:lpstr>
      <vt:lpstr>Preparing for tasks</vt:lpstr>
      <vt:lpstr>Task (a)</vt:lpstr>
      <vt:lpstr>Task (b)</vt:lpstr>
      <vt:lpstr>Task (c)</vt:lpstr>
      <vt:lpstr>Task (d)</vt:lpstr>
      <vt:lpstr>Task (e)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Analysing your task assignments</dc:title>
  <dc:creator>Samuel D'Elia</dc:creator>
  <cp:lastModifiedBy>Samuel D'Elia</cp:lastModifiedBy>
  <cp:revision>1</cp:revision>
  <cp:lastPrinted>2023-06-24T14:29:59Z</cp:lastPrinted>
  <dcterms:created xsi:type="dcterms:W3CDTF">2023-06-24T13:07:12Z</dcterms:created>
  <dcterms:modified xsi:type="dcterms:W3CDTF">2023-06-24T14:37:07Z</dcterms:modified>
</cp:coreProperties>
</file>