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 id="2147483660" r:id="rId2"/>
  </p:sldMasterIdLst>
  <p:notesMasterIdLst>
    <p:notesMasterId r:id="rId18"/>
  </p:notesMasterIdLst>
  <p:handoutMasterIdLst>
    <p:handoutMasterId r:id="rId19"/>
  </p:handoutMasterIdLst>
  <p:sldIdLst>
    <p:sldId id="299" r:id="rId3"/>
    <p:sldId id="256" r:id="rId4"/>
    <p:sldId id="257" r:id="rId5"/>
    <p:sldId id="258" r:id="rId6"/>
    <p:sldId id="308" r:id="rId7"/>
    <p:sldId id="303" r:id="rId8"/>
    <p:sldId id="301" r:id="rId9"/>
    <p:sldId id="302" r:id="rId10"/>
    <p:sldId id="304" r:id="rId11"/>
    <p:sldId id="300" r:id="rId12"/>
    <p:sldId id="306" r:id="rId13"/>
    <p:sldId id="305" r:id="rId14"/>
    <p:sldId id="310" r:id="rId15"/>
    <p:sldId id="298" r:id="rId16"/>
    <p:sldId id="31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Cosker (1905443)" initials="SC(" lastIdx="5" clrIdx="0">
    <p:extLst>
      <p:ext uri="{19B8F6BF-5375-455C-9EA6-DF929625EA0E}">
        <p15:presenceInfo xmlns:p15="http://schemas.microsoft.com/office/powerpoint/2012/main" userId="S::1905443@student.uwtsd.ac.uk::2d573929-3882-4dd1-b023-d1a62005f69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2" autoAdjust="0"/>
    <p:restoredTop sz="93404" autoAdjust="0"/>
  </p:normalViewPr>
  <p:slideViewPr>
    <p:cSldViewPr snapToGrid="0">
      <p:cViewPr varScale="1">
        <p:scale>
          <a:sx n="59" d="100"/>
          <a:sy n="59" d="100"/>
        </p:scale>
        <p:origin x="1182"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86" d="100"/>
          <a:sy n="86" d="100"/>
        </p:scale>
        <p:origin x="2202" y="-10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5CC01-92F0-417F-B103-B2087C778345}" type="doc">
      <dgm:prSet loTypeId="urn:microsoft.com/office/officeart/2005/8/layout/vList3" loCatId="list" qsTypeId="urn:microsoft.com/office/officeart/2005/8/quickstyle/simple3" qsCatId="simple" csTypeId="urn:microsoft.com/office/officeart/2005/8/colors/accent1_2" csCatId="accent1" phldr="1"/>
      <dgm:spPr/>
      <dgm:t>
        <a:bodyPr/>
        <a:lstStyle/>
        <a:p>
          <a:endParaRPr lang="en-US"/>
        </a:p>
      </dgm:t>
    </dgm:pt>
    <dgm:pt modelId="{BCEFB71C-CA6E-4624-BC77-2582E232D580}">
      <dgm:prSet custT="1"/>
      <dgm:spPr/>
      <dgm:t>
        <a:bodyPr/>
        <a:lstStyle/>
        <a:p>
          <a:r>
            <a:rPr lang="en-GB" sz="1600" b="1">
              <a:ln>
                <a:noFill/>
              </a:ln>
              <a:solidFill>
                <a:schemeClr val="tx1"/>
              </a:solidFill>
            </a:rPr>
            <a:t>Recruitment and Selection</a:t>
          </a:r>
          <a:endParaRPr lang="en-US" sz="1600" b="1" dirty="0">
            <a:ln>
              <a:noFill/>
            </a:ln>
            <a:solidFill>
              <a:schemeClr val="tx1"/>
            </a:solidFill>
          </a:endParaRPr>
        </a:p>
      </dgm:t>
    </dgm:pt>
    <dgm:pt modelId="{BC7B037C-9DAF-4E02-92FA-8B746FEDB8B5}" type="parTrans" cxnId="{176E5ACE-0F2D-4B56-8A3D-D4DE313D72C9}">
      <dgm:prSet/>
      <dgm:spPr/>
      <dgm:t>
        <a:bodyPr/>
        <a:lstStyle/>
        <a:p>
          <a:endParaRPr lang="en-US" sz="1600" b="1">
            <a:ln>
              <a:noFill/>
            </a:ln>
            <a:solidFill>
              <a:schemeClr val="tx1"/>
            </a:solidFill>
          </a:endParaRPr>
        </a:p>
      </dgm:t>
    </dgm:pt>
    <dgm:pt modelId="{5F71AC0E-4BAE-4AF5-9AD0-6A39D11C9753}" type="sibTrans" cxnId="{176E5ACE-0F2D-4B56-8A3D-D4DE313D72C9}">
      <dgm:prSet/>
      <dgm:spPr/>
      <dgm:t>
        <a:bodyPr/>
        <a:lstStyle/>
        <a:p>
          <a:endParaRPr lang="en-US" sz="1600" b="1">
            <a:ln>
              <a:noFill/>
            </a:ln>
            <a:solidFill>
              <a:schemeClr val="tx1"/>
            </a:solidFill>
          </a:endParaRPr>
        </a:p>
      </dgm:t>
    </dgm:pt>
    <dgm:pt modelId="{7A219B47-044F-4FF9-8AA4-751C34B96EF2}">
      <dgm:prSet custT="1"/>
      <dgm:spPr/>
      <dgm:t>
        <a:bodyPr/>
        <a:lstStyle/>
        <a:p>
          <a:r>
            <a:rPr lang="en-GB" sz="1600" b="1">
              <a:ln>
                <a:noFill/>
              </a:ln>
              <a:solidFill>
                <a:schemeClr val="tx1"/>
              </a:solidFill>
            </a:rPr>
            <a:t>Training and development</a:t>
          </a:r>
          <a:endParaRPr lang="en-US" sz="1600" b="1" dirty="0">
            <a:ln>
              <a:noFill/>
            </a:ln>
            <a:solidFill>
              <a:schemeClr val="tx1"/>
            </a:solidFill>
          </a:endParaRPr>
        </a:p>
      </dgm:t>
    </dgm:pt>
    <dgm:pt modelId="{4DF9058C-5F91-43E4-8251-3A6AB692F9FA}" type="parTrans" cxnId="{72BA58D7-96AB-43DA-A286-D49EF9A8E0FD}">
      <dgm:prSet/>
      <dgm:spPr/>
      <dgm:t>
        <a:bodyPr/>
        <a:lstStyle/>
        <a:p>
          <a:endParaRPr lang="en-US" sz="1600" b="1">
            <a:ln>
              <a:noFill/>
            </a:ln>
            <a:solidFill>
              <a:schemeClr val="tx1"/>
            </a:solidFill>
          </a:endParaRPr>
        </a:p>
      </dgm:t>
    </dgm:pt>
    <dgm:pt modelId="{DDFC7BE0-2A7D-4460-91BE-58050981CEC8}" type="sibTrans" cxnId="{72BA58D7-96AB-43DA-A286-D49EF9A8E0FD}">
      <dgm:prSet/>
      <dgm:spPr/>
      <dgm:t>
        <a:bodyPr/>
        <a:lstStyle/>
        <a:p>
          <a:endParaRPr lang="en-US" sz="1600" b="1">
            <a:ln>
              <a:noFill/>
            </a:ln>
            <a:solidFill>
              <a:schemeClr val="tx1"/>
            </a:solidFill>
          </a:endParaRPr>
        </a:p>
      </dgm:t>
    </dgm:pt>
    <dgm:pt modelId="{4A035201-A78E-4DEF-BEEC-6F074CF3A2DD}">
      <dgm:prSet custT="1"/>
      <dgm:spPr/>
      <dgm:t>
        <a:bodyPr/>
        <a:lstStyle/>
        <a:p>
          <a:r>
            <a:rPr lang="en-GB" sz="1600" b="1">
              <a:ln>
                <a:noFill/>
              </a:ln>
              <a:solidFill>
                <a:schemeClr val="tx1"/>
              </a:solidFill>
            </a:rPr>
            <a:t>Employee voice mechanisms </a:t>
          </a:r>
          <a:endParaRPr lang="en-US" sz="1600" b="1" dirty="0">
            <a:ln>
              <a:noFill/>
            </a:ln>
            <a:solidFill>
              <a:schemeClr val="tx1"/>
            </a:solidFill>
          </a:endParaRPr>
        </a:p>
      </dgm:t>
    </dgm:pt>
    <dgm:pt modelId="{56B3A8D7-26FF-4A98-A504-EFDCA597CC76}" type="parTrans" cxnId="{050972F9-8E51-42F9-9C3A-BE5BB9ECC376}">
      <dgm:prSet/>
      <dgm:spPr/>
      <dgm:t>
        <a:bodyPr/>
        <a:lstStyle/>
        <a:p>
          <a:endParaRPr lang="en-US" sz="1600" b="1">
            <a:ln>
              <a:noFill/>
            </a:ln>
            <a:solidFill>
              <a:schemeClr val="tx1"/>
            </a:solidFill>
          </a:endParaRPr>
        </a:p>
      </dgm:t>
    </dgm:pt>
    <dgm:pt modelId="{C4E31CA3-DD4D-4613-AFEB-9B79FBA3D48A}" type="sibTrans" cxnId="{050972F9-8E51-42F9-9C3A-BE5BB9ECC376}">
      <dgm:prSet/>
      <dgm:spPr/>
      <dgm:t>
        <a:bodyPr/>
        <a:lstStyle/>
        <a:p>
          <a:endParaRPr lang="en-US" sz="1600" b="1">
            <a:ln>
              <a:noFill/>
            </a:ln>
            <a:solidFill>
              <a:schemeClr val="tx1"/>
            </a:solidFill>
          </a:endParaRPr>
        </a:p>
      </dgm:t>
    </dgm:pt>
    <dgm:pt modelId="{2CB65315-ED0B-4B94-81FD-616D4D2913B6}">
      <dgm:prSet custT="1"/>
      <dgm:spPr/>
      <dgm:t>
        <a:bodyPr/>
        <a:lstStyle/>
        <a:p>
          <a:r>
            <a:rPr lang="en-GB" sz="1600" b="1">
              <a:ln>
                <a:noFill/>
              </a:ln>
              <a:solidFill>
                <a:schemeClr val="tx1"/>
              </a:solidFill>
            </a:rPr>
            <a:t>Line Managers </a:t>
          </a:r>
          <a:endParaRPr lang="en-US" sz="1600" b="1" dirty="0">
            <a:ln>
              <a:noFill/>
            </a:ln>
            <a:solidFill>
              <a:schemeClr val="tx1"/>
            </a:solidFill>
          </a:endParaRPr>
        </a:p>
      </dgm:t>
    </dgm:pt>
    <dgm:pt modelId="{A8CBEEEF-8BC3-4BD2-AE21-4F38239D104C}" type="parTrans" cxnId="{0803E5F9-7867-4AB5-A886-C33AA7348076}">
      <dgm:prSet/>
      <dgm:spPr/>
      <dgm:t>
        <a:bodyPr/>
        <a:lstStyle/>
        <a:p>
          <a:endParaRPr lang="en-US" sz="1600" b="1">
            <a:ln>
              <a:noFill/>
            </a:ln>
            <a:solidFill>
              <a:schemeClr val="tx1"/>
            </a:solidFill>
          </a:endParaRPr>
        </a:p>
      </dgm:t>
    </dgm:pt>
    <dgm:pt modelId="{5B3FC989-2370-47C9-A644-8E2D3FDD0352}" type="sibTrans" cxnId="{0803E5F9-7867-4AB5-A886-C33AA7348076}">
      <dgm:prSet/>
      <dgm:spPr/>
      <dgm:t>
        <a:bodyPr/>
        <a:lstStyle/>
        <a:p>
          <a:endParaRPr lang="en-US" sz="1600" b="1">
            <a:ln>
              <a:noFill/>
            </a:ln>
            <a:solidFill>
              <a:schemeClr val="tx1"/>
            </a:solidFill>
          </a:endParaRPr>
        </a:p>
      </dgm:t>
    </dgm:pt>
    <dgm:pt modelId="{106F07EF-EEC8-40E0-BE02-ED64282A60B4}">
      <dgm:prSet custT="1"/>
      <dgm:spPr/>
      <dgm:t>
        <a:bodyPr/>
        <a:lstStyle/>
        <a:p>
          <a:r>
            <a:rPr lang="en-GB" sz="1600" b="1">
              <a:ln>
                <a:noFill/>
              </a:ln>
              <a:solidFill>
                <a:schemeClr val="tx1"/>
              </a:solidFill>
            </a:rPr>
            <a:t>Flexible working </a:t>
          </a:r>
          <a:endParaRPr lang="en-US" sz="1600" b="1">
            <a:ln>
              <a:noFill/>
            </a:ln>
            <a:solidFill>
              <a:schemeClr val="tx1"/>
            </a:solidFill>
          </a:endParaRPr>
        </a:p>
      </dgm:t>
    </dgm:pt>
    <dgm:pt modelId="{CF8A25B5-ABF6-4BAB-97A7-2DDFB06CE061}" type="parTrans" cxnId="{D88FDC96-199D-4066-B15D-D6B5B26DD7F3}">
      <dgm:prSet/>
      <dgm:spPr/>
      <dgm:t>
        <a:bodyPr/>
        <a:lstStyle/>
        <a:p>
          <a:endParaRPr lang="en-US" sz="1600" b="1">
            <a:ln>
              <a:noFill/>
            </a:ln>
            <a:solidFill>
              <a:schemeClr val="tx1"/>
            </a:solidFill>
          </a:endParaRPr>
        </a:p>
      </dgm:t>
    </dgm:pt>
    <dgm:pt modelId="{6723E4BD-5677-45F7-BA38-AE8D63920FB5}" type="sibTrans" cxnId="{D88FDC96-199D-4066-B15D-D6B5B26DD7F3}">
      <dgm:prSet/>
      <dgm:spPr/>
      <dgm:t>
        <a:bodyPr/>
        <a:lstStyle/>
        <a:p>
          <a:endParaRPr lang="en-US" sz="1600" b="1">
            <a:ln>
              <a:noFill/>
            </a:ln>
            <a:solidFill>
              <a:schemeClr val="tx1"/>
            </a:solidFill>
          </a:endParaRPr>
        </a:p>
      </dgm:t>
    </dgm:pt>
    <dgm:pt modelId="{009B0910-C91E-4D35-B804-642F2C10FF0E}">
      <dgm:prSet custT="1"/>
      <dgm:spPr/>
      <dgm:t>
        <a:bodyPr/>
        <a:lstStyle/>
        <a:p>
          <a:r>
            <a:rPr lang="en-GB" sz="1600" b="1">
              <a:ln>
                <a:noFill/>
              </a:ln>
              <a:solidFill>
                <a:schemeClr val="tx1"/>
              </a:solidFill>
            </a:rPr>
            <a:t>Good work life balance </a:t>
          </a:r>
          <a:endParaRPr lang="en-US" sz="1600" b="1" dirty="0">
            <a:ln>
              <a:noFill/>
            </a:ln>
            <a:solidFill>
              <a:schemeClr val="tx1"/>
            </a:solidFill>
          </a:endParaRPr>
        </a:p>
      </dgm:t>
    </dgm:pt>
    <dgm:pt modelId="{8A676D55-71E0-427B-BE69-A4F7DCC2FC3B}" type="parTrans" cxnId="{B8FBC27A-D2F8-4DCE-9CFD-E66BE1F94C01}">
      <dgm:prSet/>
      <dgm:spPr/>
      <dgm:t>
        <a:bodyPr/>
        <a:lstStyle/>
        <a:p>
          <a:endParaRPr lang="en-US" sz="1600" b="1">
            <a:ln>
              <a:noFill/>
            </a:ln>
            <a:solidFill>
              <a:schemeClr val="tx1"/>
            </a:solidFill>
          </a:endParaRPr>
        </a:p>
      </dgm:t>
    </dgm:pt>
    <dgm:pt modelId="{051A84D5-C605-4961-A210-81738050CF21}" type="sibTrans" cxnId="{B8FBC27A-D2F8-4DCE-9CFD-E66BE1F94C01}">
      <dgm:prSet/>
      <dgm:spPr/>
      <dgm:t>
        <a:bodyPr/>
        <a:lstStyle/>
        <a:p>
          <a:endParaRPr lang="en-US" sz="1600" b="1">
            <a:ln>
              <a:noFill/>
            </a:ln>
            <a:solidFill>
              <a:schemeClr val="tx1"/>
            </a:solidFill>
          </a:endParaRPr>
        </a:p>
      </dgm:t>
    </dgm:pt>
    <dgm:pt modelId="{6768967C-BC0F-47F0-92F4-D2644258C46F}">
      <dgm:prSet custT="1"/>
      <dgm:spPr/>
      <dgm:t>
        <a:bodyPr/>
        <a:lstStyle/>
        <a:p>
          <a:r>
            <a:rPr lang="en-GB" sz="1600" b="1">
              <a:ln>
                <a:noFill/>
              </a:ln>
              <a:solidFill>
                <a:schemeClr val="tx1"/>
              </a:solidFill>
            </a:rPr>
            <a:t>Terms and conditions </a:t>
          </a:r>
          <a:endParaRPr lang="en-US" sz="1600" b="1" dirty="0">
            <a:ln>
              <a:noFill/>
            </a:ln>
            <a:solidFill>
              <a:schemeClr val="tx1"/>
            </a:solidFill>
          </a:endParaRPr>
        </a:p>
      </dgm:t>
    </dgm:pt>
    <dgm:pt modelId="{2AC19FA6-897F-4989-870F-A9FF3157D097}" type="parTrans" cxnId="{52ABE7A6-6D6B-4BE8-9324-67B832E56C44}">
      <dgm:prSet/>
      <dgm:spPr/>
      <dgm:t>
        <a:bodyPr/>
        <a:lstStyle/>
        <a:p>
          <a:endParaRPr lang="en-US" sz="1600" b="1">
            <a:ln>
              <a:noFill/>
            </a:ln>
            <a:solidFill>
              <a:schemeClr val="tx1"/>
            </a:solidFill>
          </a:endParaRPr>
        </a:p>
      </dgm:t>
    </dgm:pt>
    <dgm:pt modelId="{EC5172EF-7B3D-415D-93E5-DD127C3CBAD7}" type="sibTrans" cxnId="{52ABE7A6-6D6B-4BE8-9324-67B832E56C44}">
      <dgm:prSet/>
      <dgm:spPr/>
      <dgm:t>
        <a:bodyPr/>
        <a:lstStyle/>
        <a:p>
          <a:endParaRPr lang="en-US" sz="1600" b="1">
            <a:ln>
              <a:noFill/>
            </a:ln>
            <a:solidFill>
              <a:schemeClr val="tx1"/>
            </a:solidFill>
          </a:endParaRPr>
        </a:p>
      </dgm:t>
    </dgm:pt>
    <dgm:pt modelId="{966A9F6F-4755-47B8-AB6E-09AAD199B846}">
      <dgm:prSet custT="1"/>
      <dgm:spPr/>
      <dgm:t>
        <a:bodyPr/>
        <a:lstStyle/>
        <a:p>
          <a:r>
            <a:rPr lang="en-GB" sz="1600" b="1">
              <a:ln>
                <a:noFill/>
              </a:ln>
              <a:solidFill>
                <a:schemeClr val="tx1"/>
              </a:solidFill>
            </a:rPr>
            <a:t>Culture</a:t>
          </a:r>
          <a:endParaRPr lang="en-US" sz="1600" b="1" dirty="0">
            <a:ln>
              <a:noFill/>
            </a:ln>
            <a:solidFill>
              <a:schemeClr val="tx1"/>
            </a:solidFill>
          </a:endParaRPr>
        </a:p>
      </dgm:t>
    </dgm:pt>
    <dgm:pt modelId="{348C31A0-85F6-4DF7-82A0-BF6099B024E5}" type="parTrans" cxnId="{324C3217-8F6A-452A-B61F-89B6ADE565EC}">
      <dgm:prSet/>
      <dgm:spPr/>
      <dgm:t>
        <a:bodyPr/>
        <a:lstStyle/>
        <a:p>
          <a:endParaRPr lang="en-US" sz="1600" b="1">
            <a:ln>
              <a:noFill/>
            </a:ln>
            <a:solidFill>
              <a:schemeClr val="tx1"/>
            </a:solidFill>
          </a:endParaRPr>
        </a:p>
      </dgm:t>
    </dgm:pt>
    <dgm:pt modelId="{15A5EA01-E0AF-41EC-ADB9-AE2E985C2B5B}" type="sibTrans" cxnId="{324C3217-8F6A-452A-B61F-89B6ADE565EC}">
      <dgm:prSet/>
      <dgm:spPr/>
      <dgm:t>
        <a:bodyPr/>
        <a:lstStyle/>
        <a:p>
          <a:endParaRPr lang="en-US" sz="1600" b="1">
            <a:ln>
              <a:noFill/>
            </a:ln>
            <a:solidFill>
              <a:schemeClr val="tx1"/>
            </a:solidFill>
          </a:endParaRPr>
        </a:p>
      </dgm:t>
    </dgm:pt>
    <dgm:pt modelId="{D0B3ED75-9BF4-4A59-8DBC-DEC7CDBDC390}">
      <dgm:prSet custT="1"/>
      <dgm:spPr/>
      <dgm:t>
        <a:bodyPr/>
        <a:lstStyle/>
        <a:p>
          <a:r>
            <a:rPr lang="en-GB" sz="1600" b="1" dirty="0">
              <a:ln>
                <a:noFill/>
              </a:ln>
              <a:solidFill>
                <a:schemeClr val="tx1"/>
              </a:solidFill>
            </a:rPr>
            <a:t>Suitable benefit package </a:t>
          </a:r>
          <a:endParaRPr lang="en-US" sz="1600" b="1" dirty="0">
            <a:ln>
              <a:noFill/>
            </a:ln>
            <a:solidFill>
              <a:schemeClr val="tx1"/>
            </a:solidFill>
          </a:endParaRPr>
        </a:p>
      </dgm:t>
    </dgm:pt>
    <dgm:pt modelId="{206572EA-EF3B-4C05-AAC0-489D1E65E12A}" type="parTrans" cxnId="{0068E1C5-3C1B-4119-8260-692AEAEEFAEF}">
      <dgm:prSet/>
      <dgm:spPr/>
      <dgm:t>
        <a:bodyPr/>
        <a:lstStyle/>
        <a:p>
          <a:endParaRPr lang="en-US" sz="1600" b="1">
            <a:ln>
              <a:noFill/>
            </a:ln>
            <a:solidFill>
              <a:schemeClr val="tx1"/>
            </a:solidFill>
          </a:endParaRPr>
        </a:p>
      </dgm:t>
    </dgm:pt>
    <dgm:pt modelId="{AC6EDF9B-9D17-49FF-9943-E79305A92271}" type="sibTrans" cxnId="{0068E1C5-3C1B-4119-8260-692AEAEEFAEF}">
      <dgm:prSet/>
      <dgm:spPr/>
      <dgm:t>
        <a:bodyPr/>
        <a:lstStyle/>
        <a:p>
          <a:endParaRPr lang="en-US" sz="1600" b="1">
            <a:ln>
              <a:noFill/>
            </a:ln>
            <a:solidFill>
              <a:schemeClr val="tx1"/>
            </a:solidFill>
          </a:endParaRPr>
        </a:p>
      </dgm:t>
    </dgm:pt>
    <dgm:pt modelId="{622AC8D5-5E61-4703-9E17-F0F5CE639EF3}" type="pres">
      <dgm:prSet presAssocID="{71C5CC01-92F0-417F-B103-B2087C778345}" presName="linearFlow" presStyleCnt="0">
        <dgm:presLayoutVars>
          <dgm:dir/>
          <dgm:resizeHandles val="exact"/>
        </dgm:presLayoutVars>
      </dgm:prSet>
      <dgm:spPr/>
    </dgm:pt>
    <dgm:pt modelId="{63179465-868E-4940-94C4-98FBB186372A}" type="pres">
      <dgm:prSet presAssocID="{BCEFB71C-CA6E-4624-BC77-2582E232D580}" presName="composite" presStyleCnt="0"/>
      <dgm:spPr/>
    </dgm:pt>
    <dgm:pt modelId="{114BFE0C-AAD9-4EEF-B50C-FB590052BBD7}" type="pres">
      <dgm:prSet presAssocID="{BCEFB71C-CA6E-4624-BC77-2582E232D580}" presName="imgShp" presStyleLbl="fgImgPlace1" presStyleIdx="0" presStyleCnt="9"/>
      <dgm:spPr/>
    </dgm:pt>
    <dgm:pt modelId="{AE51AB14-3FBF-432C-BCD9-33C52C35B313}" type="pres">
      <dgm:prSet presAssocID="{BCEFB71C-CA6E-4624-BC77-2582E232D580}" presName="txShp" presStyleLbl="node1" presStyleIdx="0" presStyleCnt="9">
        <dgm:presLayoutVars>
          <dgm:bulletEnabled val="1"/>
        </dgm:presLayoutVars>
      </dgm:prSet>
      <dgm:spPr/>
    </dgm:pt>
    <dgm:pt modelId="{9D9FDA1B-350F-49AB-BE44-0AF907CFFBDB}" type="pres">
      <dgm:prSet presAssocID="{5F71AC0E-4BAE-4AF5-9AD0-6A39D11C9753}" presName="spacing" presStyleCnt="0"/>
      <dgm:spPr/>
    </dgm:pt>
    <dgm:pt modelId="{DF49865F-15CE-4490-8B97-B514A9803644}" type="pres">
      <dgm:prSet presAssocID="{7A219B47-044F-4FF9-8AA4-751C34B96EF2}" presName="composite" presStyleCnt="0"/>
      <dgm:spPr/>
    </dgm:pt>
    <dgm:pt modelId="{52E51FAA-00DA-4FEA-8BB0-9878A34E8AC3}" type="pres">
      <dgm:prSet presAssocID="{7A219B47-044F-4FF9-8AA4-751C34B96EF2}" presName="imgShp" presStyleLbl="fgImgPlace1" presStyleIdx="1" presStyleCnt="9"/>
      <dgm:spPr/>
    </dgm:pt>
    <dgm:pt modelId="{FD6F86A9-F017-4F4F-A244-863BD59AEE5B}" type="pres">
      <dgm:prSet presAssocID="{7A219B47-044F-4FF9-8AA4-751C34B96EF2}" presName="txShp" presStyleLbl="node1" presStyleIdx="1" presStyleCnt="9">
        <dgm:presLayoutVars>
          <dgm:bulletEnabled val="1"/>
        </dgm:presLayoutVars>
      </dgm:prSet>
      <dgm:spPr/>
    </dgm:pt>
    <dgm:pt modelId="{942F7581-6E09-45BB-B45E-C0C6365FA99C}" type="pres">
      <dgm:prSet presAssocID="{DDFC7BE0-2A7D-4460-91BE-58050981CEC8}" presName="spacing" presStyleCnt="0"/>
      <dgm:spPr/>
    </dgm:pt>
    <dgm:pt modelId="{1B54950E-2E18-498B-A796-C5226034304E}" type="pres">
      <dgm:prSet presAssocID="{4A035201-A78E-4DEF-BEEC-6F074CF3A2DD}" presName="composite" presStyleCnt="0"/>
      <dgm:spPr/>
    </dgm:pt>
    <dgm:pt modelId="{74BF7E56-7C7D-4731-BB0B-44B39BBAD5CA}" type="pres">
      <dgm:prSet presAssocID="{4A035201-A78E-4DEF-BEEC-6F074CF3A2DD}" presName="imgShp" presStyleLbl="fgImgPlace1" presStyleIdx="2" presStyleCnt="9"/>
      <dgm:spPr/>
    </dgm:pt>
    <dgm:pt modelId="{D1FBF656-E12F-4BC2-9839-3953DE8B7C10}" type="pres">
      <dgm:prSet presAssocID="{4A035201-A78E-4DEF-BEEC-6F074CF3A2DD}" presName="txShp" presStyleLbl="node1" presStyleIdx="2" presStyleCnt="9">
        <dgm:presLayoutVars>
          <dgm:bulletEnabled val="1"/>
        </dgm:presLayoutVars>
      </dgm:prSet>
      <dgm:spPr/>
    </dgm:pt>
    <dgm:pt modelId="{9FBD8CD7-89C9-449A-8862-10F9490C687E}" type="pres">
      <dgm:prSet presAssocID="{C4E31CA3-DD4D-4613-AFEB-9B79FBA3D48A}" presName="spacing" presStyleCnt="0"/>
      <dgm:spPr/>
    </dgm:pt>
    <dgm:pt modelId="{0FCB3A7B-92F1-45E5-95A7-460FC1414520}" type="pres">
      <dgm:prSet presAssocID="{2CB65315-ED0B-4B94-81FD-616D4D2913B6}" presName="composite" presStyleCnt="0"/>
      <dgm:spPr/>
    </dgm:pt>
    <dgm:pt modelId="{7DEA950E-FC9B-425C-B754-9892839C8760}" type="pres">
      <dgm:prSet presAssocID="{2CB65315-ED0B-4B94-81FD-616D4D2913B6}" presName="imgShp" presStyleLbl="fgImgPlace1" presStyleIdx="3" presStyleCnt="9"/>
      <dgm:spPr/>
    </dgm:pt>
    <dgm:pt modelId="{99CEC658-862E-4782-86A5-E17CFE1745A1}" type="pres">
      <dgm:prSet presAssocID="{2CB65315-ED0B-4B94-81FD-616D4D2913B6}" presName="txShp" presStyleLbl="node1" presStyleIdx="3" presStyleCnt="9">
        <dgm:presLayoutVars>
          <dgm:bulletEnabled val="1"/>
        </dgm:presLayoutVars>
      </dgm:prSet>
      <dgm:spPr/>
    </dgm:pt>
    <dgm:pt modelId="{88292865-1C2E-4F90-86EF-D2D690C154FE}" type="pres">
      <dgm:prSet presAssocID="{5B3FC989-2370-47C9-A644-8E2D3FDD0352}" presName="spacing" presStyleCnt="0"/>
      <dgm:spPr/>
    </dgm:pt>
    <dgm:pt modelId="{8812D360-62AE-43BD-B69C-0C7D7F6056EF}" type="pres">
      <dgm:prSet presAssocID="{106F07EF-EEC8-40E0-BE02-ED64282A60B4}" presName="composite" presStyleCnt="0"/>
      <dgm:spPr/>
    </dgm:pt>
    <dgm:pt modelId="{928D716E-6ADB-42DF-B684-5CA646F466BD}" type="pres">
      <dgm:prSet presAssocID="{106F07EF-EEC8-40E0-BE02-ED64282A60B4}" presName="imgShp" presStyleLbl="fgImgPlace1" presStyleIdx="4" presStyleCnt="9"/>
      <dgm:spPr/>
    </dgm:pt>
    <dgm:pt modelId="{3BE5C5A0-4D44-4FEA-9E17-7300E4A043C6}" type="pres">
      <dgm:prSet presAssocID="{106F07EF-EEC8-40E0-BE02-ED64282A60B4}" presName="txShp" presStyleLbl="node1" presStyleIdx="4" presStyleCnt="9">
        <dgm:presLayoutVars>
          <dgm:bulletEnabled val="1"/>
        </dgm:presLayoutVars>
      </dgm:prSet>
      <dgm:spPr/>
    </dgm:pt>
    <dgm:pt modelId="{DCB91228-3788-49B2-84A9-A00F83471DDA}" type="pres">
      <dgm:prSet presAssocID="{6723E4BD-5677-45F7-BA38-AE8D63920FB5}" presName="spacing" presStyleCnt="0"/>
      <dgm:spPr/>
    </dgm:pt>
    <dgm:pt modelId="{3A68DDF5-FB23-49C4-8FBD-98758135122E}" type="pres">
      <dgm:prSet presAssocID="{009B0910-C91E-4D35-B804-642F2C10FF0E}" presName="composite" presStyleCnt="0"/>
      <dgm:spPr/>
    </dgm:pt>
    <dgm:pt modelId="{FDE448C4-649D-4515-8A97-FD9C803B5624}" type="pres">
      <dgm:prSet presAssocID="{009B0910-C91E-4D35-B804-642F2C10FF0E}" presName="imgShp" presStyleLbl="fgImgPlace1" presStyleIdx="5" presStyleCnt="9"/>
      <dgm:spPr/>
    </dgm:pt>
    <dgm:pt modelId="{7F32FF96-4763-46D8-BD2B-EF53CCB89F97}" type="pres">
      <dgm:prSet presAssocID="{009B0910-C91E-4D35-B804-642F2C10FF0E}" presName="txShp" presStyleLbl="node1" presStyleIdx="5" presStyleCnt="9">
        <dgm:presLayoutVars>
          <dgm:bulletEnabled val="1"/>
        </dgm:presLayoutVars>
      </dgm:prSet>
      <dgm:spPr/>
    </dgm:pt>
    <dgm:pt modelId="{5714D55D-E3DD-4C23-BB05-094EAFDCBDA5}" type="pres">
      <dgm:prSet presAssocID="{051A84D5-C605-4961-A210-81738050CF21}" presName="spacing" presStyleCnt="0"/>
      <dgm:spPr/>
    </dgm:pt>
    <dgm:pt modelId="{0A2434DD-5FD0-430B-BAAB-CFA4D8B2DCCA}" type="pres">
      <dgm:prSet presAssocID="{6768967C-BC0F-47F0-92F4-D2644258C46F}" presName="composite" presStyleCnt="0"/>
      <dgm:spPr/>
    </dgm:pt>
    <dgm:pt modelId="{8E9CA4BC-465D-4FB6-A114-4A3AF7D71D8D}" type="pres">
      <dgm:prSet presAssocID="{6768967C-BC0F-47F0-92F4-D2644258C46F}" presName="imgShp" presStyleLbl="fgImgPlace1" presStyleIdx="6" presStyleCnt="9"/>
      <dgm:spPr/>
    </dgm:pt>
    <dgm:pt modelId="{CB948BE9-6E1D-4F70-B6DC-1B1FF4B4984B}" type="pres">
      <dgm:prSet presAssocID="{6768967C-BC0F-47F0-92F4-D2644258C46F}" presName="txShp" presStyleLbl="node1" presStyleIdx="6" presStyleCnt="9">
        <dgm:presLayoutVars>
          <dgm:bulletEnabled val="1"/>
        </dgm:presLayoutVars>
      </dgm:prSet>
      <dgm:spPr/>
    </dgm:pt>
    <dgm:pt modelId="{644D0A17-FDE6-401D-BB67-5425271B4DA4}" type="pres">
      <dgm:prSet presAssocID="{EC5172EF-7B3D-415D-93E5-DD127C3CBAD7}" presName="spacing" presStyleCnt="0"/>
      <dgm:spPr/>
    </dgm:pt>
    <dgm:pt modelId="{D6999D98-F553-487C-B7A6-5574B8769283}" type="pres">
      <dgm:prSet presAssocID="{966A9F6F-4755-47B8-AB6E-09AAD199B846}" presName="composite" presStyleCnt="0"/>
      <dgm:spPr/>
    </dgm:pt>
    <dgm:pt modelId="{B3692D8F-C8CA-4835-9D08-D0C37EAF79A8}" type="pres">
      <dgm:prSet presAssocID="{966A9F6F-4755-47B8-AB6E-09AAD199B846}" presName="imgShp" presStyleLbl="fgImgPlace1" presStyleIdx="7" presStyleCnt="9"/>
      <dgm:spPr/>
    </dgm:pt>
    <dgm:pt modelId="{194B033E-24AB-4761-BD7F-B33070DD4533}" type="pres">
      <dgm:prSet presAssocID="{966A9F6F-4755-47B8-AB6E-09AAD199B846}" presName="txShp" presStyleLbl="node1" presStyleIdx="7" presStyleCnt="9">
        <dgm:presLayoutVars>
          <dgm:bulletEnabled val="1"/>
        </dgm:presLayoutVars>
      </dgm:prSet>
      <dgm:spPr/>
    </dgm:pt>
    <dgm:pt modelId="{98F1B35B-743B-4AFC-828B-F9C6B7DB38AC}" type="pres">
      <dgm:prSet presAssocID="{15A5EA01-E0AF-41EC-ADB9-AE2E985C2B5B}" presName="spacing" presStyleCnt="0"/>
      <dgm:spPr/>
    </dgm:pt>
    <dgm:pt modelId="{6CA55AFC-4E3B-41E6-AE16-0BCE1A2E15AA}" type="pres">
      <dgm:prSet presAssocID="{D0B3ED75-9BF4-4A59-8DBC-DEC7CDBDC390}" presName="composite" presStyleCnt="0"/>
      <dgm:spPr/>
    </dgm:pt>
    <dgm:pt modelId="{57D46D2B-16F3-4E61-B475-12A706383D04}" type="pres">
      <dgm:prSet presAssocID="{D0B3ED75-9BF4-4A59-8DBC-DEC7CDBDC390}" presName="imgShp" presStyleLbl="fgImgPlace1" presStyleIdx="8" presStyleCnt="9"/>
      <dgm:spPr/>
    </dgm:pt>
    <dgm:pt modelId="{312CD5FD-6E53-45B0-9036-FBE2AC8EF2E3}" type="pres">
      <dgm:prSet presAssocID="{D0B3ED75-9BF4-4A59-8DBC-DEC7CDBDC390}" presName="txShp" presStyleLbl="node1" presStyleIdx="8" presStyleCnt="9">
        <dgm:presLayoutVars>
          <dgm:bulletEnabled val="1"/>
        </dgm:presLayoutVars>
      </dgm:prSet>
      <dgm:spPr/>
    </dgm:pt>
  </dgm:ptLst>
  <dgm:cxnLst>
    <dgm:cxn modelId="{96AAE410-9B0C-4865-B3A0-AFA1D9C5D8BC}" type="presOf" srcId="{7A219B47-044F-4FF9-8AA4-751C34B96EF2}" destId="{FD6F86A9-F017-4F4F-A244-863BD59AEE5B}" srcOrd="0" destOrd="0" presId="urn:microsoft.com/office/officeart/2005/8/layout/vList3"/>
    <dgm:cxn modelId="{324C3217-8F6A-452A-B61F-89B6ADE565EC}" srcId="{71C5CC01-92F0-417F-B103-B2087C778345}" destId="{966A9F6F-4755-47B8-AB6E-09AAD199B846}" srcOrd="7" destOrd="0" parTransId="{348C31A0-85F6-4DF7-82A0-BF6099B024E5}" sibTransId="{15A5EA01-E0AF-41EC-ADB9-AE2E985C2B5B}"/>
    <dgm:cxn modelId="{05916431-B7DE-409F-B9C3-1ED796EE5C70}" type="presOf" srcId="{2CB65315-ED0B-4B94-81FD-616D4D2913B6}" destId="{99CEC658-862E-4782-86A5-E17CFE1745A1}" srcOrd="0" destOrd="0" presId="urn:microsoft.com/office/officeart/2005/8/layout/vList3"/>
    <dgm:cxn modelId="{73BF6A32-5437-4476-A328-595DFE26F9A8}" type="presOf" srcId="{966A9F6F-4755-47B8-AB6E-09AAD199B846}" destId="{194B033E-24AB-4761-BD7F-B33070DD4533}" srcOrd="0" destOrd="0" presId="urn:microsoft.com/office/officeart/2005/8/layout/vList3"/>
    <dgm:cxn modelId="{44B6E462-F908-4228-886D-80DA75B033D2}" type="presOf" srcId="{D0B3ED75-9BF4-4A59-8DBC-DEC7CDBDC390}" destId="{312CD5FD-6E53-45B0-9036-FBE2AC8EF2E3}" srcOrd="0" destOrd="0" presId="urn:microsoft.com/office/officeart/2005/8/layout/vList3"/>
    <dgm:cxn modelId="{D5FD2464-2BEC-44B8-B29F-FDFD21639979}" type="presOf" srcId="{009B0910-C91E-4D35-B804-642F2C10FF0E}" destId="{7F32FF96-4763-46D8-BD2B-EF53CCB89F97}" srcOrd="0" destOrd="0" presId="urn:microsoft.com/office/officeart/2005/8/layout/vList3"/>
    <dgm:cxn modelId="{F6E40B50-6AC1-4A2E-B98F-A04182CC43D7}" type="presOf" srcId="{BCEFB71C-CA6E-4624-BC77-2582E232D580}" destId="{AE51AB14-3FBF-432C-BCD9-33C52C35B313}" srcOrd="0" destOrd="0" presId="urn:microsoft.com/office/officeart/2005/8/layout/vList3"/>
    <dgm:cxn modelId="{B8FBC27A-D2F8-4DCE-9CFD-E66BE1F94C01}" srcId="{71C5CC01-92F0-417F-B103-B2087C778345}" destId="{009B0910-C91E-4D35-B804-642F2C10FF0E}" srcOrd="5" destOrd="0" parTransId="{8A676D55-71E0-427B-BE69-A4F7DCC2FC3B}" sibTransId="{051A84D5-C605-4961-A210-81738050CF21}"/>
    <dgm:cxn modelId="{D88FDC96-199D-4066-B15D-D6B5B26DD7F3}" srcId="{71C5CC01-92F0-417F-B103-B2087C778345}" destId="{106F07EF-EEC8-40E0-BE02-ED64282A60B4}" srcOrd="4" destOrd="0" parTransId="{CF8A25B5-ABF6-4BAB-97A7-2DDFB06CE061}" sibTransId="{6723E4BD-5677-45F7-BA38-AE8D63920FB5}"/>
    <dgm:cxn modelId="{52ABE7A6-6D6B-4BE8-9324-67B832E56C44}" srcId="{71C5CC01-92F0-417F-B103-B2087C778345}" destId="{6768967C-BC0F-47F0-92F4-D2644258C46F}" srcOrd="6" destOrd="0" parTransId="{2AC19FA6-897F-4989-870F-A9FF3157D097}" sibTransId="{EC5172EF-7B3D-415D-93E5-DD127C3CBAD7}"/>
    <dgm:cxn modelId="{2B796FAC-5EF3-42B9-B4B4-36805E14D52D}" type="presOf" srcId="{106F07EF-EEC8-40E0-BE02-ED64282A60B4}" destId="{3BE5C5A0-4D44-4FEA-9E17-7300E4A043C6}" srcOrd="0" destOrd="0" presId="urn:microsoft.com/office/officeart/2005/8/layout/vList3"/>
    <dgm:cxn modelId="{0068E1C5-3C1B-4119-8260-692AEAEEFAEF}" srcId="{71C5CC01-92F0-417F-B103-B2087C778345}" destId="{D0B3ED75-9BF4-4A59-8DBC-DEC7CDBDC390}" srcOrd="8" destOrd="0" parTransId="{206572EA-EF3B-4C05-AAC0-489D1E65E12A}" sibTransId="{AC6EDF9B-9D17-49FF-9943-E79305A92271}"/>
    <dgm:cxn modelId="{176E5ACE-0F2D-4B56-8A3D-D4DE313D72C9}" srcId="{71C5CC01-92F0-417F-B103-B2087C778345}" destId="{BCEFB71C-CA6E-4624-BC77-2582E232D580}" srcOrd="0" destOrd="0" parTransId="{BC7B037C-9DAF-4E02-92FA-8B746FEDB8B5}" sibTransId="{5F71AC0E-4BAE-4AF5-9AD0-6A39D11C9753}"/>
    <dgm:cxn modelId="{FEEE75CF-C749-4CE4-8544-BE94AF718A39}" type="presOf" srcId="{71C5CC01-92F0-417F-B103-B2087C778345}" destId="{622AC8D5-5E61-4703-9E17-F0F5CE639EF3}" srcOrd="0" destOrd="0" presId="urn:microsoft.com/office/officeart/2005/8/layout/vList3"/>
    <dgm:cxn modelId="{6C0B17D3-D4E9-4DDB-8A6B-064E54D8F0DB}" type="presOf" srcId="{4A035201-A78E-4DEF-BEEC-6F074CF3A2DD}" destId="{D1FBF656-E12F-4BC2-9839-3953DE8B7C10}" srcOrd="0" destOrd="0" presId="urn:microsoft.com/office/officeart/2005/8/layout/vList3"/>
    <dgm:cxn modelId="{72BA58D7-96AB-43DA-A286-D49EF9A8E0FD}" srcId="{71C5CC01-92F0-417F-B103-B2087C778345}" destId="{7A219B47-044F-4FF9-8AA4-751C34B96EF2}" srcOrd="1" destOrd="0" parTransId="{4DF9058C-5F91-43E4-8251-3A6AB692F9FA}" sibTransId="{DDFC7BE0-2A7D-4460-91BE-58050981CEC8}"/>
    <dgm:cxn modelId="{050972F9-8E51-42F9-9C3A-BE5BB9ECC376}" srcId="{71C5CC01-92F0-417F-B103-B2087C778345}" destId="{4A035201-A78E-4DEF-BEEC-6F074CF3A2DD}" srcOrd="2" destOrd="0" parTransId="{56B3A8D7-26FF-4A98-A504-EFDCA597CC76}" sibTransId="{C4E31CA3-DD4D-4613-AFEB-9B79FBA3D48A}"/>
    <dgm:cxn modelId="{0803E5F9-7867-4AB5-A886-C33AA7348076}" srcId="{71C5CC01-92F0-417F-B103-B2087C778345}" destId="{2CB65315-ED0B-4B94-81FD-616D4D2913B6}" srcOrd="3" destOrd="0" parTransId="{A8CBEEEF-8BC3-4BD2-AE21-4F38239D104C}" sibTransId="{5B3FC989-2370-47C9-A644-8E2D3FDD0352}"/>
    <dgm:cxn modelId="{9A331CFF-5B88-411A-BA36-BDE5E1F8AC76}" type="presOf" srcId="{6768967C-BC0F-47F0-92F4-D2644258C46F}" destId="{CB948BE9-6E1D-4F70-B6DC-1B1FF4B4984B}" srcOrd="0" destOrd="0" presId="urn:microsoft.com/office/officeart/2005/8/layout/vList3"/>
    <dgm:cxn modelId="{98DC3B9D-F238-4435-8827-9DB9B04AB5A6}" type="presParOf" srcId="{622AC8D5-5E61-4703-9E17-F0F5CE639EF3}" destId="{63179465-868E-4940-94C4-98FBB186372A}" srcOrd="0" destOrd="0" presId="urn:microsoft.com/office/officeart/2005/8/layout/vList3"/>
    <dgm:cxn modelId="{E7A61DD8-0F14-41E7-8B36-C5B64603746E}" type="presParOf" srcId="{63179465-868E-4940-94C4-98FBB186372A}" destId="{114BFE0C-AAD9-4EEF-B50C-FB590052BBD7}" srcOrd="0" destOrd="0" presId="urn:microsoft.com/office/officeart/2005/8/layout/vList3"/>
    <dgm:cxn modelId="{2E1D8992-63A4-4F59-B75F-3C9BC0662D24}" type="presParOf" srcId="{63179465-868E-4940-94C4-98FBB186372A}" destId="{AE51AB14-3FBF-432C-BCD9-33C52C35B313}" srcOrd="1" destOrd="0" presId="urn:microsoft.com/office/officeart/2005/8/layout/vList3"/>
    <dgm:cxn modelId="{302B579F-40B5-4AA8-8DB0-4BF83E9535CA}" type="presParOf" srcId="{622AC8D5-5E61-4703-9E17-F0F5CE639EF3}" destId="{9D9FDA1B-350F-49AB-BE44-0AF907CFFBDB}" srcOrd="1" destOrd="0" presId="urn:microsoft.com/office/officeart/2005/8/layout/vList3"/>
    <dgm:cxn modelId="{5C53A76F-55F2-4ACA-AAA9-548E7D26129F}" type="presParOf" srcId="{622AC8D5-5E61-4703-9E17-F0F5CE639EF3}" destId="{DF49865F-15CE-4490-8B97-B514A9803644}" srcOrd="2" destOrd="0" presId="urn:microsoft.com/office/officeart/2005/8/layout/vList3"/>
    <dgm:cxn modelId="{AAD3B65E-B5CF-4B7F-8838-1689B22D633A}" type="presParOf" srcId="{DF49865F-15CE-4490-8B97-B514A9803644}" destId="{52E51FAA-00DA-4FEA-8BB0-9878A34E8AC3}" srcOrd="0" destOrd="0" presId="urn:microsoft.com/office/officeart/2005/8/layout/vList3"/>
    <dgm:cxn modelId="{5B6FA4BB-39EE-401B-86AA-97C9E9384DB4}" type="presParOf" srcId="{DF49865F-15CE-4490-8B97-B514A9803644}" destId="{FD6F86A9-F017-4F4F-A244-863BD59AEE5B}" srcOrd="1" destOrd="0" presId="urn:microsoft.com/office/officeart/2005/8/layout/vList3"/>
    <dgm:cxn modelId="{1A8FD641-1083-4C27-89DF-7D6796644AC4}" type="presParOf" srcId="{622AC8D5-5E61-4703-9E17-F0F5CE639EF3}" destId="{942F7581-6E09-45BB-B45E-C0C6365FA99C}" srcOrd="3" destOrd="0" presId="urn:microsoft.com/office/officeart/2005/8/layout/vList3"/>
    <dgm:cxn modelId="{6883F886-D9CB-46BF-864D-59038860CC93}" type="presParOf" srcId="{622AC8D5-5E61-4703-9E17-F0F5CE639EF3}" destId="{1B54950E-2E18-498B-A796-C5226034304E}" srcOrd="4" destOrd="0" presId="urn:microsoft.com/office/officeart/2005/8/layout/vList3"/>
    <dgm:cxn modelId="{F5FC37CE-AF37-49A6-97A8-5E66C6927432}" type="presParOf" srcId="{1B54950E-2E18-498B-A796-C5226034304E}" destId="{74BF7E56-7C7D-4731-BB0B-44B39BBAD5CA}" srcOrd="0" destOrd="0" presId="urn:microsoft.com/office/officeart/2005/8/layout/vList3"/>
    <dgm:cxn modelId="{79AC1FD0-3E65-43F0-9BCA-E6F39C6A45D7}" type="presParOf" srcId="{1B54950E-2E18-498B-A796-C5226034304E}" destId="{D1FBF656-E12F-4BC2-9839-3953DE8B7C10}" srcOrd="1" destOrd="0" presId="urn:microsoft.com/office/officeart/2005/8/layout/vList3"/>
    <dgm:cxn modelId="{D33ACA95-67CD-4E32-BFC0-8D5DAF86760F}" type="presParOf" srcId="{622AC8D5-5E61-4703-9E17-F0F5CE639EF3}" destId="{9FBD8CD7-89C9-449A-8862-10F9490C687E}" srcOrd="5" destOrd="0" presId="urn:microsoft.com/office/officeart/2005/8/layout/vList3"/>
    <dgm:cxn modelId="{F283EA50-E42A-4214-9219-CEC890E6718C}" type="presParOf" srcId="{622AC8D5-5E61-4703-9E17-F0F5CE639EF3}" destId="{0FCB3A7B-92F1-45E5-95A7-460FC1414520}" srcOrd="6" destOrd="0" presId="urn:microsoft.com/office/officeart/2005/8/layout/vList3"/>
    <dgm:cxn modelId="{E1F8FC5C-2586-4750-A6DE-6A824AD443B4}" type="presParOf" srcId="{0FCB3A7B-92F1-45E5-95A7-460FC1414520}" destId="{7DEA950E-FC9B-425C-B754-9892839C8760}" srcOrd="0" destOrd="0" presId="urn:microsoft.com/office/officeart/2005/8/layout/vList3"/>
    <dgm:cxn modelId="{68F69FD1-F064-4656-BFEB-B067E0E3AF99}" type="presParOf" srcId="{0FCB3A7B-92F1-45E5-95A7-460FC1414520}" destId="{99CEC658-862E-4782-86A5-E17CFE1745A1}" srcOrd="1" destOrd="0" presId="urn:microsoft.com/office/officeart/2005/8/layout/vList3"/>
    <dgm:cxn modelId="{51BC4733-6228-44BD-9B25-797628139411}" type="presParOf" srcId="{622AC8D5-5E61-4703-9E17-F0F5CE639EF3}" destId="{88292865-1C2E-4F90-86EF-D2D690C154FE}" srcOrd="7" destOrd="0" presId="urn:microsoft.com/office/officeart/2005/8/layout/vList3"/>
    <dgm:cxn modelId="{63E307D7-3D9E-4111-BC02-07752D10BCF4}" type="presParOf" srcId="{622AC8D5-5E61-4703-9E17-F0F5CE639EF3}" destId="{8812D360-62AE-43BD-B69C-0C7D7F6056EF}" srcOrd="8" destOrd="0" presId="urn:microsoft.com/office/officeart/2005/8/layout/vList3"/>
    <dgm:cxn modelId="{3DB18E48-4F6D-4350-A347-4486F30E5882}" type="presParOf" srcId="{8812D360-62AE-43BD-B69C-0C7D7F6056EF}" destId="{928D716E-6ADB-42DF-B684-5CA646F466BD}" srcOrd="0" destOrd="0" presId="urn:microsoft.com/office/officeart/2005/8/layout/vList3"/>
    <dgm:cxn modelId="{8BA4A572-C93C-4D13-9C21-F0A679317374}" type="presParOf" srcId="{8812D360-62AE-43BD-B69C-0C7D7F6056EF}" destId="{3BE5C5A0-4D44-4FEA-9E17-7300E4A043C6}" srcOrd="1" destOrd="0" presId="urn:microsoft.com/office/officeart/2005/8/layout/vList3"/>
    <dgm:cxn modelId="{E42253F6-B9FB-420D-9A4D-AA56C330B407}" type="presParOf" srcId="{622AC8D5-5E61-4703-9E17-F0F5CE639EF3}" destId="{DCB91228-3788-49B2-84A9-A00F83471DDA}" srcOrd="9" destOrd="0" presId="urn:microsoft.com/office/officeart/2005/8/layout/vList3"/>
    <dgm:cxn modelId="{B344BF9B-2FCB-4149-9DB9-045B721E59C1}" type="presParOf" srcId="{622AC8D5-5E61-4703-9E17-F0F5CE639EF3}" destId="{3A68DDF5-FB23-49C4-8FBD-98758135122E}" srcOrd="10" destOrd="0" presId="urn:microsoft.com/office/officeart/2005/8/layout/vList3"/>
    <dgm:cxn modelId="{DD1EBF95-30B9-4E6F-8EF0-4A89298FBD78}" type="presParOf" srcId="{3A68DDF5-FB23-49C4-8FBD-98758135122E}" destId="{FDE448C4-649D-4515-8A97-FD9C803B5624}" srcOrd="0" destOrd="0" presId="urn:microsoft.com/office/officeart/2005/8/layout/vList3"/>
    <dgm:cxn modelId="{BDAE7FC3-2CE5-46B9-B4D9-5D70D01E5B69}" type="presParOf" srcId="{3A68DDF5-FB23-49C4-8FBD-98758135122E}" destId="{7F32FF96-4763-46D8-BD2B-EF53CCB89F97}" srcOrd="1" destOrd="0" presId="urn:microsoft.com/office/officeart/2005/8/layout/vList3"/>
    <dgm:cxn modelId="{53591340-70CD-4C0F-A7D5-53D943A557B1}" type="presParOf" srcId="{622AC8D5-5E61-4703-9E17-F0F5CE639EF3}" destId="{5714D55D-E3DD-4C23-BB05-094EAFDCBDA5}" srcOrd="11" destOrd="0" presId="urn:microsoft.com/office/officeart/2005/8/layout/vList3"/>
    <dgm:cxn modelId="{3431938D-9FC8-4450-AB19-074E7F0A5BA2}" type="presParOf" srcId="{622AC8D5-5E61-4703-9E17-F0F5CE639EF3}" destId="{0A2434DD-5FD0-430B-BAAB-CFA4D8B2DCCA}" srcOrd="12" destOrd="0" presId="urn:microsoft.com/office/officeart/2005/8/layout/vList3"/>
    <dgm:cxn modelId="{01CC1FBA-AB0C-4EE9-8491-8E2482CF737F}" type="presParOf" srcId="{0A2434DD-5FD0-430B-BAAB-CFA4D8B2DCCA}" destId="{8E9CA4BC-465D-4FB6-A114-4A3AF7D71D8D}" srcOrd="0" destOrd="0" presId="urn:microsoft.com/office/officeart/2005/8/layout/vList3"/>
    <dgm:cxn modelId="{D40D136C-43F9-4321-8E2F-AF89E1C880C5}" type="presParOf" srcId="{0A2434DD-5FD0-430B-BAAB-CFA4D8B2DCCA}" destId="{CB948BE9-6E1D-4F70-B6DC-1B1FF4B4984B}" srcOrd="1" destOrd="0" presId="urn:microsoft.com/office/officeart/2005/8/layout/vList3"/>
    <dgm:cxn modelId="{9F9B851C-8878-4E94-BA92-A4BBBD1A623E}" type="presParOf" srcId="{622AC8D5-5E61-4703-9E17-F0F5CE639EF3}" destId="{644D0A17-FDE6-401D-BB67-5425271B4DA4}" srcOrd="13" destOrd="0" presId="urn:microsoft.com/office/officeart/2005/8/layout/vList3"/>
    <dgm:cxn modelId="{43598EB0-A6A3-4EA0-AC92-A0C020F0F47D}" type="presParOf" srcId="{622AC8D5-5E61-4703-9E17-F0F5CE639EF3}" destId="{D6999D98-F553-487C-B7A6-5574B8769283}" srcOrd="14" destOrd="0" presId="urn:microsoft.com/office/officeart/2005/8/layout/vList3"/>
    <dgm:cxn modelId="{A6FA7D73-E8EF-4AAB-821F-0AD079602226}" type="presParOf" srcId="{D6999D98-F553-487C-B7A6-5574B8769283}" destId="{B3692D8F-C8CA-4835-9D08-D0C37EAF79A8}" srcOrd="0" destOrd="0" presId="urn:microsoft.com/office/officeart/2005/8/layout/vList3"/>
    <dgm:cxn modelId="{2B1FD305-3A1F-480B-AE71-5D3B2CFA29C8}" type="presParOf" srcId="{D6999D98-F553-487C-B7A6-5574B8769283}" destId="{194B033E-24AB-4761-BD7F-B33070DD4533}" srcOrd="1" destOrd="0" presId="urn:microsoft.com/office/officeart/2005/8/layout/vList3"/>
    <dgm:cxn modelId="{A5904E4D-0B16-4910-81F2-93ABD2C9616A}" type="presParOf" srcId="{622AC8D5-5E61-4703-9E17-F0F5CE639EF3}" destId="{98F1B35B-743B-4AFC-828B-F9C6B7DB38AC}" srcOrd="15" destOrd="0" presId="urn:microsoft.com/office/officeart/2005/8/layout/vList3"/>
    <dgm:cxn modelId="{C87A8D8B-A87C-40C7-802E-62E79B4BE0A1}" type="presParOf" srcId="{622AC8D5-5E61-4703-9E17-F0F5CE639EF3}" destId="{6CA55AFC-4E3B-41E6-AE16-0BCE1A2E15AA}" srcOrd="16" destOrd="0" presId="urn:microsoft.com/office/officeart/2005/8/layout/vList3"/>
    <dgm:cxn modelId="{EBEE79F6-69B1-489E-8504-73374D555725}" type="presParOf" srcId="{6CA55AFC-4E3B-41E6-AE16-0BCE1A2E15AA}" destId="{57D46D2B-16F3-4E61-B475-12A706383D04}" srcOrd="0" destOrd="0" presId="urn:microsoft.com/office/officeart/2005/8/layout/vList3"/>
    <dgm:cxn modelId="{F2636601-E9EF-45A1-A5E1-561EBC9DD54C}" type="presParOf" srcId="{6CA55AFC-4E3B-41E6-AE16-0BCE1A2E15AA}" destId="{312CD5FD-6E53-45B0-9036-FBE2AC8EF2E3}"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51AB14-3FBF-432C-BCD9-33C52C35B313}">
      <dsp:nvSpPr>
        <dsp:cNvPr id="0" name=""/>
        <dsp:cNvSpPr/>
      </dsp:nvSpPr>
      <dsp:spPr>
        <a:xfrm rot="10800000">
          <a:off x="2027999" y="1452"/>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Recruitment and Selection</a:t>
          </a:r>
          <a:endParaRPr lang="en-US" sz="1600" b="1" kern="1200" dirty="0">
            <a:ln>
              <a:noFill/>
            </a:ln>
            <a:solidFill>
              <a:schemeClr val="tx1"/>
            </a:solidFill>
          </a:endParaRPr>
        </a:p>
      </dsp:txBody>
      <dsp:txXfrm rot="10800000">
        <a:off x="2095557" y="1452"/>
        <a:ext cx="7715686" cy="270234"/>
      </dsp:txXfrm>
    </dsp:sp>
    <dsp:sp modelId="{114BFE0C-AAD9-4EEF-B50C-FB590052BBD7}">
      <dsp:nvSpPr>
        <dsp:cNvPr id="0" name=""/>
        <dsp:cNvSpPr/>
      </dsp:nvSpPr>
      <dsp:spPr>
        <a:xfrm>
          <a:off x="1892882" y="1452"/>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FD6F86A9-F017-4F4F-A244-863BD59AEE5B}">
      <dsp:nvSpPr>
        <dsp:cNvPr id="0" name=""/>
        <dsp:cNvSpPr/>
      </dsp:nvSpPr>
      <dsp:spPr>
        <a:xfrm rot="10800000">
          <a:off x="2027999" y="339246"/>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Training and development</a:t>
          </a:r>
          <a:endParaRPr lang="en-US" sz="1600" b="1" kern="1200" dirty="0">
            <a:ln>
              <a:noFill/>
            </a:ln>
            <a:solidFill>
              <a:schemeClr val="tx1"/>
            </a:solidFill>
          </a:endParaRPr>
        </a:p>
      </dsp:txBody>
      <dsp:txXfrm rot="10800000">
        <a:off x="2095557" y="339246"/>
        <a:ext cx="7715686" cy="270234"/>
      </dsp:txXfrm>
    </dsp:sp>
    <dsp:sp modelId="{52E51FAA-00DA-4FEA-8BB0-9878A34E8AC3}">
      <dsp:nvSpPr>
        <dsp:cNvPr id="0" name=""/>
        <dsp:cNvSpPr/>
      </dsp:nvSpPr>
      <dsp:spPr>
        <a:xfrm>
          <a:off x="1892882" y="339246"/>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1FBF656-E12F-4BC2-9839-3953DE8B7C10}">
      <dsp:nvSpPr>
        <dsp:cNvPr id="0" name=""/>
        <dsp:cNvSpPr/>
      </dsp:nvSpPr>
      <dsp:spPr>
        <a:xfrm rot="10800000">
          <a:off x="2027999" y="677039"/>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Employee voice mechanisms </a:t>
          </a:r>
          <a:endParaRPr lang="en-US" sz="1600" b="1" kern="1200" dirty="0">
            <a:ln>
              <a:noFill/>
            </a:ln>
            <a:solidFill>
              <a:schemeClr val="tx1"/>
            </a:solidFill>
          </a:endParaRPr>
        </a:p>
      </dsp:txBody>
      <dsp:txXfrm rot="10800000">
        <a:off x="2095557" y="677039"/>
        <a:ext cx="7715686" cy="270234"/>
      </dsp:txXfrm>
    </dsp:sp>
    <dsp:sp modelId="{74BF7E56-7C7D-4731-BB0B-44B39BBAD5CA}">
      <dsp:nvSpPr>
        <dsp:cNvPr id="0" name=""/>
        <dsp:cNvSpPr/>
      </dsp:nvSpPr>
      <dsp:spPr>
        <a:xfrm>
          <a:off x="1892882" y="677039"/>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99CEC658-862E-4782-86A5-E17CFE1745A1}">
      <dsp:nvSpPr>
        <dsp:cNvPr id="0" name=""/>
        <dsp:cNvSpPr/>
      </dsp:nvSpPr>
      <dsp:spPr>
        <a:xfrm rot="10800000">
          <a:off x="2027999" y="1014832"/>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Line Managers </a:t>
          </a:r>
          <a:endParaRPr lang="en-US" sz="1600" b="1" kern="1200" dirty="0">
            <a:ln>
              <a:noFill/>
            </a:ln>
            <a:solidFill>
              <a:schemeClr val="tx1"/>
            </a:solidFill>
          </a:endParaRPr>
        </a:p>
      </dsp:txBody>
      <dsp:txXfrm rot="10800000">
        <a:off x="2095557" y="1014832"/>
        <a:ext cx="7715686" cy="270234"/>
      </dsp:txXfrm>
    </dsp:sp>
    <dsp:sp modelId="{7DEA950E-FC9B-425C-B754-9892839C8760}">
      <dsp:nvSpPr>
        <dsp:cNvPr id="0" name=""/>
        <dsp:cNvSpPr/>
      </dsp:nvSpPr>
      <dsp:spPr>
        <a:xfrm>
          <a:off x="1892882" y="1014832"/>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BE5C5A0-4D44-4FEA-9E17-7300E4A043C6}">
      <dsp:nvSpPr>
        <dsp:cNvPr id="0" name=""/>
        <dsp:cNvSpPr/>
      </dsp:nvSpPr>
      <dsp:spPr>
        <a:xfrm rot="10800000">
          <a:off x="2027999" y="1352625"/>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Flexible working </a:t>
          </a:r>
          <a:endParaRPr lang="en-US" sz="1600" b="1" kern="1200">
            <a:ln>
              <a:noFill/>
            </a:ln>
            <a:solidFill>
              <a:schemeClr val="tx1"/>
            </a:solidFill>
          </a:endParaRPr>
        </a:p>
      </dsp:txBody>
      <dsp:txXfrm rot="10800000">
        <a:off x="2095557" y="1352625"/>
        <a:ext cx="7715686" cy="270234"/>
      </dsp:txXfrm>
    </dsp:sp>
    <dsp:sp modelId="{928D716E-6ADB-42DF-B684-5CA646F466BD}">
      <dsp:nvSpPr>
        <dsp:cNvPr id="0" name=""/>
        <dsp:cNvSpPr/>
      </dsp:nvSpPr>
      <dsp:spPr>
        <a:xfrm>
          <a:off x="1892882" y="1352625"/>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7F32FF96-4763-46D8-BD2B-EF53CCB89F97}">
      <dsp:nvSpPr>
        <dsp:cNvPr id="0" name=""/>
        <dsp:cNvSpPr/>
      </dsp:nvSpPr>
      <dsp:spPr>
        <a:xfrm rot="10800000">
          <a:off x="2027999" y="1690418"/>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Good work life balance </a:t>
          </a:r>
          <a:endParaRPr lang="en-US" sz="1600" b="1" kern="1200" dirty="0">
            <a:ln>
              <a:noFill/>
            </a:ln>
            <a:solidFill>
              <a:schemeClr val="tx1"/>
            </a:solidFill>
          </a:endParaRPr>
        </a:p>
      </dsp:txBody>
      <dsp:txXfrm rot="10800000">
        <a:off x="2095557" y="1690418"/>
        <a:ext cx="7715686" cy="270234"/>
      </dsp:txXfrm>
    </dsp:sp>
    <dsp:sp modelId="{FDE448C4-649D-4515-8A97-FD9C803B5624}">
      <dsp:nvSpPr>
        <dsp:cNvPr id="0" name=""/>
        <dsp:cNvSpPr/>
      </dsp:nvSpPr>
      <dsp:spPr>
        <a:xfrm>
          <a:off x="1892882" y="1690418"/>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B948BE9-6E1D-4F70-B6DC-1B1FF4B4984B}">
      <dsp:nvSpPr>
        <dsp:cNvPr id="0" name=""/>
        <dsp:cNvSpPr/>
      </dsp:nvSpPr>
      <dsp:spPr>
        <a:xfrm rot="10800000">
          <a:off x="2027999" y="2028212"/>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Terms and conditions </a:t>
          </a:r>
          <a:endParaRPr lang="en-US" sz="1600" b="1" kern="1200" dirty="0">
            <a:ln>
              <a:noFill/>
            </a:ln>
            <a:solidFill>
              <a:schemeClr val="tx1"/>
            </a:solidFill>
          </a:endParaRPr>
        </a:p>
      </dsp:txBody>
      <dsp:txXfrm rot="10800000">
        <a:off x="2095557" y="2028212"/>
        <a:ext cx="7715686" cy="270234"/>
      </dsp:txXfrm>
    </dsp:sp>
    <dsp:sp modelId="{8E9CA4BC-465D-4FB6-A114-4A3AF7D71D8D}">
      <dsp:nvSpPr>
        <dsp:cNvPr id="0" name=""/>
        <dsp:cNvSpPr/>
      </dsp:nvSpPr>
      <dsp:spPr>
        <a:xfrm>
          <a:off x="1892882" y="2028212"/>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94B033E-24AB-4761-BD7F-B33070DD4533}">
      <dsp:nvSpPr>
        <dsp:cNvPr id="0" name=""/>
        <dsp:cNvSpPr/>
      </dsp:nvSpPr>
      <dsp:spPr>
        <a:xfrm rot="10800000">
          <a:off x="2027999" y="2366005"/>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a:ln>
                <a:noFill/>
              </a:ln>
              <a:solidFill>
                <a:schemeClr val="tx1"/>
              </a:solidFill>
            </a:rPr>
            <a:t>Culture</a:t>
          </a:r>
          <a:endParaRPr lang="en-US" sz="1600" b="1" kern="1200" dirty="0">
            <a:ln>
              <a:noFill/>
            </a:ln>
            <a:solidFill>
              <a:schemeClr val="tx1"/>
            </a:solidFill>
          </a:endParaRPr>
        </a:p>
      </dsp:txBody>
      <dsp:txXfrm rot="10800000">
        <a:off x="2095557" y="2366005"/>
        <a:ext cx="7715686" cy="270234"/>
      </dsp:txXfrm>
    </dsp:sp>
    <dsp:sp modelId="{B3692D8F-C8CA-4835-9D08-D0C37EAF79A8}">
      <dsp:nvSpPr>
        <dsp:cNvPr id="0" name=""/>
        <dsp:cNvSpPr/>
      </dsp:nvSpPr>
      <dsp:spPr>
        <a:xfrm>
          <a:off x="1892882" y="2366005"/>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12CD5FD-6E53-45B0-9036-FBE2AC8EF2E3}">
      <dsp:nvSpPr>
        <dsp:cNvPr id="0" name=""/>
        <dsp:cNvSpPr/>
      </dsp:nvSpPr>
      <dsp:spPr>
        <a:xfrm rot="10800000">
          <a:off x="2027999" y="2703798"/>
          <a:ext cx="7783244" cy="270234"/>
        </a:xfrm>
        <a:prstGeom prst="homePlat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9166"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n>
                <a:noFill/>
              </a:ln>
              <a:solidFill>
                <a:schemeClr val="tx1"/>
              </a:solidFill>
            </a:rPr>
            <a:t>Suitable benefit package </a:t>
          </a:r>
          <a:endParaRPr lang="en-US" sz="1600" b="1" kern="1200" dirty="0">
            <a:ln>
              <a:noFill/>
            </a:ln>
            <a:solidFill>
              <a:schemeClr val="tx1"/>
            </a:solidFill>
          </a:endParaRPr>
        </a:p>
      </dsp:txBody>
      <dsp:txXfrm rot="10800000">
        <a:off x="2095557" y="2703798"/>
        <a:ext cx="7715686" cy="270234"/>
      </dsp:txXfrm>
    </dsp:sp>
    <dsp:sp modelId="{57D46D2B-16F3-4E61-B475-12A706383D04}">
      <dsp:nvSpPr>
        <dsp:cNvPr id="0" name=""/>
        <dsp:cNvSpPr/>
      </dsp:nvSpPr>
      <dsp:spPr>
        <a:xfrm>
          <a:off x="1892882" y="2703798"/>
          <a:ext cx="270234" cy="270234"/>
        </a:xfrm>
        <a:prstGeom prst="ellipse">
          <a:avLst/>
        </a:prstGeom>
        <a:solidFill>
          <a:schemeClr val="accent1">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95BD32-C369-4B47-9BC1-5EC077CD12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AA85B989-7675-467F-B861-AACDEA7DDA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B7B57E-1B4A-4AD9-BD66-B5BA550C5DE0}" type="datetimeFigureOut">
              <a:rPr lang="en-GB" smtClean="0"/>
              <a:t>04/10/2020</a:t>
            </a:fld>
            <a:endParaRPr lang="en-GB" dirty="0"/>
          </a:p>
        </p:txBody>
      </p:sp>
      <p:sp>
        <p:nvSpPr>
          <p:cNvPr id="4" name="Footer Placeholder 3">
            <a:extLst>
              <a:ext uri="{FF2B5EF4-FFF2-40B4-BE49-F238E27FC236}">
                <a16:creationId xmlns:a16="http://schemas.microsoft.com/office/drawing/2014/main" id="{7E4E414B-6EEB-45A1-97BE-EE7DE5B090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8461FD3-E0BD-4AD1-98E1-B07AC501746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7679F8-A5D0-4DD2-BFB6-ECD08976C4FE}" type="slidenum">
              <a:rPr lang="en-GB" smtClean="0"/>
              <a:t>‹#›</a:t>
            </a:fld>
            <a:endParaRPr lang="en-GB" dirty="0"/>
          </a:p>
        </p:txBody>
      </p:sp>
    </p:spTree>
    <p:extLst>
      <p:ext uri="{BB962C8B-B14F-4D97-AF65-F5344CB8AC3E}">
        <p14:creationId xmlns:p14="http://schemas.microsoft.com/office/powerpoint/2010/main" val="926057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774F50-C06F-4336-90BA-B1383488D251}" type="datetimeFigureOut">
              <a:rPr lang="en-GB" smtClean="0"/>
              <a:t>04/10/2020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6D69D0-E24D-4B70-AD2E-1D258FB3EDCB}" type="slidenum">
              <a:rPr lang="en-GB" smtClean="0"/>
              <a:t>‹#›</a:t>
            </a:fld>
            <a:endParaRPr lang="en-GB" dirty="0"/>
          </a:p>
        </p:txBody>
      </p:sp>
    </p:spTree>
    <p:extLst>
      <p:ext uri="{BB962C8B-B14F-4D97-AF65-F5344CB8AC3E}">
        <p14:creationId xmlns:p14="http://schemas.microsoft.com/office/powerpoint/2010/main" val="1123579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mindtools.com,2020/"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www.shrm.org,2017/" TargetMode="External"/><Relationship Id="rId4" Type="http://schemas.openxmlformats.org/officeDocument/2006/relationships/hyperlink" Target="http://(www.mindtools.co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a:t>
            </a:fld>
            <a:endParaRPr lang="en-GB" dirty="0"/>
          </a:p>
        </p:txBody>
      </p:sp>
    </p:spTree>
    <p:extLst>
      <p:ext uri="{BB962C8B-B14F-4D97-AF65-F5344CB8AC3E}">
        <p14:creationId xmlns:p14="http://schemas.microsoft.com/office/powerpoint/2010/main" val="3570493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2</a:t>
            </a:fld>
            <a:endParaRPr lang="en-GB" dirty="0"/>
          </a:p>
        </p:txBody>
      </p:sp>
    </p:spTree>
    <p:extLst>
      <p:ext uri="{BB962C8B-B14F-4D97-AF65-F5344CB8AC3E}">
        <p14:creationId xmlns:p14="http://schemas.microsoft.com/office/powerpoint/2010/main" val="362743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3</a:t>
            </a:fld>
            <a:endParaRPr lang="en-GB" dirty="0"/>
          </a:p>
        </p:txBody>
      </p:sp>
    </p:spTree>
    <p:extLst>
      <p:ext uri="{BB962C8B-B14F-4D97-AF65-F5344CB8AC3E}">
        <p14:creationId xmlns:p14="http://schemas.microsoft.com/office/powerpoint/2010/main" val="2605068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075235"/>
          </a:xfrm>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High Performance Working is defined by the UK Commission for Employment and Skills as…</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“a general approach to managing organisations that aims to stimulate more effective employee involvement and commitment in order to achieve high levels of performance. …designed to enhance the discretionary effort employees put into their work, and to fully utilise ... the skills that they possess”</a:t>
            </a:r>
            <a:r>
              <a:rPr lang="en-GB" sz="1800" dirty="0">
                <a:effectLst/>
                <a:latin typeface="Calibri" panose="020F0502020204030204" pitchFamily="34" charset="0"/>
                <a:ea typeface="Calibri" panose="020F0502020204030204" pitchFamily="34" charset="0"/>
                <a:cs typeface="Times New Roman" panose="02020603050405020304" pitchFamily="18" charset="0"/>
              </a:rPr>
              <a:t> (BIS,2012).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High Performance Working is considered to be the key link between employee commitment, motivation and satisfaction in the success of an organisation, its sales and revenue (CIPD,2020).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wide variety of research and theorist definition of what creates a High-Performance Workforce. A set of key principles which underpin High Performance Work Systems (HPWS) have been identified. Taylor (2016) highlights that the principles behind HPW come from an organisation having a range of clear policies and procedures in place, to provide clarity and whole workforce commitment with key expectations. Gov.uk (2013) further expands on this stating that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“practices apply across a range of areas, including approaches to work organisation, employment relations, management and leadership, and organisational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4</a:t>
            </a:fld>
            <a:endParaRPr lang="en-GB" dirty="0"/>
          </a:p>
        </p:txBody>
      </p:sp>
    </p:spTree>
    <p:extLst>
      <p:ext uri="{BB962C8B-B14F-4D97-AF65-F5344CB8AC3E}">
        <p14:creationId xmlns:p14="http://schemas.microsoft.com/office/powerpoint/2010/main" val="197653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0AAABD72-40C9-477A-8C8C-40B9638BA7A2}"/>
              </a:ext>
            </a:extLst>
          </p:cNvPr>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very beginning of an employee life cycle (CIPD,2018) a robust recruitment and selection procedure, provides the best start to ensuring that the best candidates are hired with evidence-based skills matched to those of their intended job role (Taylor, 2016). Although, Gov.uk (2013) notes, that even though robust recruitment and selection process may be in place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“raising the supply of skills does not automatically result in the raising of workplace productivity. These skills need to be used and applied effectively in the workplace”,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highlighting the fact that the HPW has many interlinking considerations.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the point of starting the new role, employees should be provided with access to key training and development systems to promote and encourage development and skills, along with systems in place for internal promotion of current staff, which will encourage staff retention.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Providing employees with effective employee voice mechanisms to promote their suggestions and opinions on their work and internal polices/procedures, development and any issues they may have; enables an employee to feel part of the organisation, and is shown to enable employees to except and move forward with change.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Dromey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(2016) identified, that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“no matter what job you’re doing if you feel involved, you feel you have autonomy, a role in decision making…you’ll care more about what you’re doing and hence the company will have better results”.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may include suitable grievance procedures in place, which give employees effective ways to communicate issues they may have without prejudice.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Line managers play a pivotal role in their team’s experience at work,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75% of workers who voluntarily left their jobs did so because of their bosses not he position itself... people leave managers not companies … in the end turnover is mostly a manager issue” </a:t>
            </a:r>
            <a:r>
              <a:rPr lang="en-GB" sz="1800" dirty="0">
                <a:effectLst/>
                <a:latin typeface="Calibri" panose="020F0502020204030204" pitchFamily="34" charset="0"/>
                <a:ea typeface="Calibri" panose="020F0502020204030204" pitchFamily="34" charset="0"/>
                <a:cs typeface="Times New Roman" panose="02020603050405020304" pitchFamily="18" charset="0"/>
              </a:rPr>
              <a:t>(Hyacinth,2017).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this in mind Taylor(2016), sets the expectations of the line manager to involve their staff, promote free and honest dialogue through team meetings, 1-2-1’s , appraisal, and communicating change from senior management with transparency, setting clear expectation in line with the organisational objectives and goals. A suitable appraisal system should be implemented throughout the organisation to give all employees this key tool to know their expectations and how they contribute to the organisations ongoing agender. This gains mutual trust, developing open and honest relationships and in-turn is said to positively improve employee satisfaction and delivery of work expectations (CIPD,2020).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Flexible working along with a good life balance should be implemented in an organisation along with job security to ensure staff do not get stressed or fell overworked (Taylor,2016)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Terms and conditions throughout the organisation should be equal or as equal as possible not to cause a divide with different staff entitled to different benefits (Taylor,2016)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these things in place organisations are perceived as those people would like to work for, having a positive reputation is attractive too staff who engage and display discretionary effort by going further than what is required of them (holbeche,2005, citied in Taylor and Woodhams,2016).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encourage staff to be committed to the organisation Senior Management need to ensure that they build trust and confidence throughout the organisation in its culture.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Holbeche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(2005) citied in Taylor and Woodhams (2016) reiterates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“benefits of being seen as a values-based organisation, which commits to principles of fairness, diversity environmental sustainability are more generally making peoples experience of work become more meaningful”.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Before all the factors can be considered in providing the High Performing Work System, Organisations need to establish a suitable benefit package to attract a skilled workforce.  At a basic level this should include a competitive salary, Annual leave entitlement and Pension provision. </a:t>
            </a:r>
          </a:p>
          <a:p>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“As a strategic approach, HPW has been advocated as providing long term sustainability through gaining competitive advantage through the engagement of the workforce” </a:t>
            </a:r>
            <a:r>
              <a:rPr lang="en-GB" sz="1800" dirty="0">
                <a:effectLst/>
                <a:latin typeface="Calibri" panose="020F0502020204030204" pitchFamily="34" charset="0"/>
                <a:ea typeface="Calibri" panose="020F0502020204030204" pitchFamily="34" charset="0"/>
                <a:cs typeface="Times New Roman" panose="02020603050405020304" pitchFamily="18" charset="0"/>
              </a:rPr>
              <a:t>(Armitage &amp; Keeble-Ramsay, 2015).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suggests that having effective High-Performance Work Systems (HPWS) will give organisations competitive advantage over its rivals who do not adopt this way of working. This was highlighted by the work of Purcell, et al on behalf of the CIPD (Taylor,2016).  Purcell (citied in Taylor &amp; Woodhams,2016) states that his studies showed that effective High-Performance Working Systems must be combined with other robust systems of work. These were identified by Gallop (citied in Taylor &amp; Woodhams,2016), who devised a report based on data analysis of an employee questionnaire. The analysis of the data identified that if an employee knows what is expected them at work and they receive regular recognition, this along with the HPWS combines the extent to the competitive advantage of the organisation, both having a direct link with increased organisational output.</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6</a:t>
            </a:fld>
            <a:endParaRPr lang="en-GB" dirty="0"/>
          </a:p>
        </p:txBody>
      </p:sp>
    </p:spTree>
    <p:extLst>
      <p:ext uri="{BB962C8B-B14F-4D97-AF65-F5344CB8AC3E}">
        <p14:creationId xmlns:p14="http://schemas.microsoft.com/office/powerpoint/2010/main" val="3565262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organisations further their advantage in this area by providing company cars, home working options, free car parking, employee discount perks, and contemporary office buildings to attract the best candidates. Some well-known organisations have taken the lead in such initiatives, for example, google takes a holistic approach and goes beyond ‘quirky’ office design with all offices offering 3 free meals onsite a day, free access to onsite gyms, onsite health care professionals and even the option to bring pets to work, along with many financial benefits such as health care and a death in service scheme payment to staff who lose their partners, and many more incentives (www.reed.co.uk).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recent article by glass door revelled that Google was voted the best company to work for in 2015, 2018 and once again in 2020 with a 4.5 rating, Within the article, Baker (2020) highlights that Google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“stands out for providing exceptional career growth opportunities and encouraging work which is driven by impact and purpose.</a:t>
            </a:r>
            <a:r>
              <a:rPr lang="en-GB" sz="1800" dirty="0">
                <a:effectLst/>
                <a:latin typeface="Calibri" panose="020F0502020204030204" pitchFamily="34" charset="0"/>
                <a:ea typeface="Calibri" panose="020F0502020204030204" pitchFamily="34" charset="0"/>
                <a:cs typeface="Times New Roman" panose="02020603050405020304" pitchFamily="18" charset="0"/>
              </a:rPr>
              <a:t>” Further stating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“However, being a culture-first organisation is not about expensive perks, but about articulating a clearly-stated mission that resonates with employees’ </a:t>
            </a:r>
            <a:r>
              <a:rPr lang="en-GB" sz="1800" dirty="0">
                <a:effectLst/>
                <a:latin typeface="Calibri" panose="020F0502020204030204" pitchFamily="34" charset="0"/>
                <a:ea typeface="Calibri" panose="020F0502020204030204" pitchFamily="34" charset="0"/>
                <a:cs typeface="Times New Roman" panose="02020603050405020304" pitchFamily="18" charset="0"/>
              </a:rPr>
              <a:t>Baker (2019).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article – High Performance Work System (2018) by Business Management Ideas concludes that a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”High performance work system (HPWS) is a specific combination of HR practices, work structures and processes that enhances employee skill, knowledge, commitment, involvement and adaptability……All the features of HPWS are important individually, But as a system to be effective all these features must be integrated - linked with the overall strategic goals of the organisation”.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highlights the need for a universal package which address’ all areas of High-Performance Work Systems.</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7</a:t>
            </a:fld>
            <a:endParaRPr lang="en-GB" dirty="0"/>
          </a:p>
        </p:txBody>
      </p:sp>
    </p:spTree>
    <p:extLst>
      <p:ext uri="{BB962C8B-B14F-4D97-AF65-F5344CB8AC3E}">
        <p14:creationId xmlns:p14="http://schemas.microsoft.com/office/powerpoint/2010/main" val="1574256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Establishing High Performance is not without its challenges,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High Performance work ethic needs to be embedded in the culture and ethos of the organisation and continue to strive over time” </a:t>
            </a:r>
            <a:r>
              <a:rPr lang="en-GB" sz="1800" dirty="0">
                <a:effectLst/>
                <a:latin typeface="Calibri" panose="020F0502020204030204" pitchFamily="34" charset="0"/>
                <a:ea typeface="Calibri" panose="020F0502020204030204" pitchFamily="34" charset="0"/>
                <a:cs typeface="Times New Roman" panose="02020603050405020304" pitchFamily="18" charset="0"/>
              </a:rPr>
              <a:t>(Taylor,2016)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positive outcomes as suggested for the power of High Performance Working but in comparison there are many critics of its value (Taylor,2016)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works by Purcell et all, citied in Taylor and Woodhams(2016) are often referred to as the “black box studies”,  it should be noted that even though his work provides a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causal link between HRM activity and superior business performance”.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Purcell’s work also established that there was no clear link to underpin high performance. He suggests that there will be a need for the “AMO model” to be in place.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AMO stands for the: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“Ability to perform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	Motivation to perform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	Opportunity to perform”</a:t>
            </a:r>
            <a:r>
              <a:rPr lang="en-GB" sz="1800" dirty="0">
                <a:effectLst/>
                <a:latin typeface="Calibri" panose="020F0502020204030204" pitchFamily="34" charset="0"/>
                <a:ea typeface="Calibri" panose="020F0502020204030204" pitchFamily="34" charset="0"/>
                <a:cs typeface="Times New Roman" panose="02020603050405020304" pitchFamily="18" charset="0"/>
              </a:rPr>
              <a:t> (Taylor,2016)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critics state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“that attempts to quantify the impact in financial term is deeply flawed</a:t>
            </a:r>
            <a:r>
              <a:rPr lang="en-GB" sz="1800" dirty="0">
                <a:effectLst/>
                <a:latin typeface="Calibri" panose="020F0502020204030204" pitchFamily="34" charset="0"/>
                <a:ea typeface="Calibri" panose="020F0502020204030204" pitchFamily="34" charset="0"/>
                <a:cs typeface="Times New Roman" panose="02020603050405020304" pitchFamily="18" charset="0"/>
              </a:rPr>
              <a:t>”(Taylor,2016), Suggesting that High Performance will lead to High Performance Working, the first before the latter, research suggests this is because once an organisation is successful it can then use its profit to introduce ‘best practice’ policies and procedures (Taylor,2016)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Employees who work within High Performance Working organisations are thought of as highly skilled, valued and having the ability to continue to learn and develop their skills throughout their career as required, thus moving with changing demands of a business. Achieving competitive advantage in the particular industry an organisation caters for, remains critical for high success (Armitage,2017).  </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8</a:t>
            </a:fld>
            <a:endParaRPr lang="en-GB" dirty="0"/>
          </a:p>
        </p:txBody>
      </p:sp>
    </p:spTree>
    <p:extLst>
      <p:ext uri="{BB962C8B-B14F-4D97-AF65-F5344CB8AC3E}">
        <p14:creationId xmlns:p14="http://schemas.microsoft.com/office/powerpoint/2010/main" val="408344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importance of employee well-being has become a hot topic agenda in recent years, once again this has been linked to organisational performance with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“business leaders viewing workforce health as a business issue ….. emerging research demonstrates the influence of workforce health on business outcomes”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www.mindtools.com,2020</a:t>
            </a:r>
            <a:r>
              <a:rPr lang="en-GB" sz="1800" dirty="0">
                <a:effectLst/>
                <a:latin typeface="Calibri" panose="020F0502020204030204" pitchFamily="34" charset="0"/>
                <a:ea typeface="Calibri" panose="020F0502020204030204" pitchFamily="34" charset="0"/>
                <a:cs typeface="Times New Roman" panose="02020603050405020304" pitchFamily="18" charset="0"/>
              </a:rPr>
              <a:t>). Some organisation may promote and value well-being more than others but nonetheless there is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almost universal agreement that a healthy workforce is a productive and happy one”</a:t>
            </a:r>
            <a:r>
              <a:rPr lang="en-GB" sz="18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(www.mindtools.com</a:t>
            </a:r>
            <a:r>
              <a:rPr lang="en-GB" sz="1800" dirty="0">
                <a:effectLst/>
                <a:latin typeface="Calibri" panose="020F0502020204030204" pitchFamily="34" charset="0"/>
                <a:ea typeface="Calibri" panose="020F0502020204030204" pitchFamily="34" charset="0"/>
                <a:cs typeface="Times New Roman" panose="02020603050405020304" pitchFamily="18" charset="0"/>
              </a:rPr>
              <a:t>,2020).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the World Health Organisation (2020) a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“healthy workforce is a prerequisite for sustainable development and social wellbeing…. Without there will be a loss of productivity and profit”.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Bailey (2018) states that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average Briton will spend 3,507 days at work including 204 days of overtime in their lifetime”.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when you consider the time spent in work it Is not a surprise that wellbeing at work Is high on the agenda for governments across the world, along with the link between well-being and High Performance Working, and therefore well-being seen as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“conducive to economic growth” </a:t>
            </a:r>
            <a:r>
              <a:rPr lang="en-GB" sz="1800" dirty="0">
                <a:effectLst/>
                <a:latin typeface="Calibri" panose="020F0502020204030204" pitchFamily="34" charset="0"/>
                <a:ea typeface="Calibri" panose="020F0502020204030204" pitchFamily="34" charset="0"/>
                <a:cs typeface="Times New Roman" panose="02020603050405020304" pitchFamily="18" charset="0"/>
              </a:rPr>
              <a:t>(Bryson et al,2014),</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“as well as directly work-related health and safety, it’s about improving the health levels of employees more generally. Employee wellbeing is about more than physiological or mental ill health – it’s about optimising the health of all employees, not just reducing the numbers of staff who are diagnosed with medical conditions. Employee wellbeing also extends beyond health, and into happiness as well, and job satisfaction”. (Short,2018)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Survey results conducted for the paper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Exploring the Value Proposition for Workforce Health Business Leader Attitudes about the Role of Health as a Driver of Productivity and Performance”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www.shrm.org,2017</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confirm that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“business leaders recognize health as a significant contributor to productivity and performance and that health is more likely to be viewed as an investment in human capital”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Armitage &amp; Keeble-Ramsay (2015) </a:t>
            </a:r>
            <a:r>
              <a:rPr lang="en-GB" sz="1800" dirty="0">
                <a:effectLst/>
                <a:latin typeface="Calibri" panose="020F0502020204030204" pitchFamily="34" charset="0"/>
                <a:ea typeface="Calibri" panose="020F0502020204030204" pitchFamily="34" charset="0"/>
                <a:cs typeface="Times New Roman" panose="02020603050405020304" pitchFamily="18" charset="0"/>
              </a:rPr>
              <a:t>state that</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Wellbeing and productivity and equally, High Performance Working, has been advocated as a key initiative to redress UK productivity gaps”.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need for positive relationships is the backbone to organisation and employee wellbeing, organisation need to support work-life-balance, with the key to the employees work experience remaining in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“perceptions of their role and how central they are to the wider HPW practices of  the  organisation”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Sparman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Sung,2007, citied in Armitage &amp; Keeble-Ramsay ,2015). </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9</a:t>
            </a:fld>
            <a:endParaRPr lang="en-GB" dirty="0"/>
          </a:p>
        </p:txBody>
      </p:sp>
    </p:spTree>
    <p:extLst>
      <p:ext uri="{BB962C8B-B14F-4D97-AF65-F5344CB8AC3E}">
        <p14:creationId xmlns:p14="http://schemas.microsoft.com/office/powerpoint/2010/main" val="1084947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dirty="0">
                <a:effectLst/>
                <a:latin typeface="Calibri" panose="020F0502020204030204" pitchFamily="34" charset="0"/>
                <a:ea typeface="Calibri" panose="020F0502020204030204" pitchFamily="34" charset="0"/>
                <a:cs typeface="Times New Roman" panose="02020603050405020304" pitchFamily="18" charset="0"/>
              </a:rPr>
              <a:t>(2018) describes Performance management as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“the arrangements that employers use to maintain, and improve the performance of their workforce so that the organisation achieves its goals”.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High-Performance teams can be identified with the acronym “PERFORM”: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“P implies Purpose of Existence and Strong Value Orientation;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E implies Empowerment of the Team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R suggests Relationship &amp; Open Communication resting on the pillars of Trust &amp; Cooperation;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F means Flexibility &amp; Adaptability;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O means Optimum Outcomes &amp; Productivity which can be measured by using specific measures;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R suggests Recognition, Rewards &amp; Appreciation of Outstanding Performance;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M implies Morale”.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(managementstudyguide.com,2017)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Each one of these characteristics should be delivered from day one of employment on a daily basis through team meetings and ultimately through successful performance management process.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provision of the “Perform” acronym sums up the expectations of the line managers, organisation policy and procedures and the culture within the organisation. Once again - a focus on the holistic value of numerous expectations in order for the successful outcome of High-Performance Working.  </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10</a:t>
            </a:fld>
            <a:endParaRPr lang="en-GB" dirty="0"/>
          </a:p>
        </p:txBody>
      </p:sp>
    </p:spTree>
    <p:extLst>
      <p:ext uri="{BB962C8B-B14F-4D97-AF65-F5344CB8AC3E}">
        <p14:creationId xmlns:p14="http://schemas.microsoft.com/office/powerpoint/2010/main" val="3428880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Bloom et Al (2012), cited in Taylor &amp; Woodhams (2016), The outcome of a 10-year study found that organisations we're 23% on average, more productive if they had a formal performance management process in place. The study found that to be successful the process would have to meet three criteria:</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Individual set targets in line with strategic goals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incentives - including potential career growth and recognition for good work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monitoring system so employers can identify any issues and improvements are made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Performance management can take place through a variety of ways, such as behavioural assessment, output-based assessment and 360 feedback.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Behavioural assessment is where the line manager asses the behaviour of an employee in relation to its organisation’s goals. For example, if an organisation goals are to provide excellent customer service than a manger can observe their staff providing this service throughout their role and base their assessment on their observation (Taylor,2016).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Output based assessment would look at things which may be target or goal for the organisation as a whole and consider the individuals contribution (Taylor,2016).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360 feedback is focused on the appraisal of line managers, this gives an employee’s peers, direct reports the chance to provide feedback not only the next manager in the hierarchy. This gives a ‘360’ perspective, although this has been seen as a positive method of appraisal it should be noted that this needs to be completed through a purely confidential basis and with the attention of a tool used for development purpose. This is due to criticisms that this type of appraisal could be used as a destructive mechanism if there are uses between line managers / teams / peers. Also, individuals are less likely to provide honest feedback unless confidential (Taylor,2016).</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11</a:t>
            </a:fld>
            <a:endParaRPr lang="en-GB" dirty="0"/>
          </a:p>
        </p:txBody>
      </p:sp>
    </p:spTree>
    <p:extLst>
      <p:ext uri="{BB962C8B-B14F-4D97-AF65-F5344CB8AC3E}">
        <p14:creationId xmlns:p14="http://schemas.microsoft.com/office/powerpoint/2010/main" val="2590257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Ultimately the line manager will be responsible for delivering appraisals, therefore its success, is not only in the provision of an adequate system but its explanation and implementation of the line manager. Recent research by the CIPD(2019) has found that no matter how good a policy or procedure may be (such as that of the performance management), managers need the motivation and ability to implement such process. Purcell et al (2013) describe managers as those that are able to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“bring policies to life”.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line manager will need to understand the positive benefits of a successful appraisal and its relationship building mechanisms between themselves and the team. Once again this relates to positive work experience, employee well-being, satisfaction and the delivery of organisational goals, with the acknowledgement that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high performers create and sustain successful organisations” </a:t>
            </a:r>
            <a:r>
              <a:rPr lang="en-GB" sz="1200" dirty="0">
                <a:effectLst/>
                <a:latin typeface="Calibri" panose="020F0502020204030204" pitchFamily="34" charset="0"/>
                <a:ea typeface="Calibri" panose="020F0502020204030204" pitchFamily="34" charset="0"/>
                <a:cs typeface="Times New Roman" panose="02020603050405020304" pitchFamily="18" charset="0"/>
              </a:rPr>
              <a:t>(Efron,2018).</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Major criticisms of the performance appraisal system conclude that instead of providing motivation they can have a negative effect , This may be as often performance appraisal systems not only look at performance capability but are linked to a financial benefit, therefore employees may not be truthful of any development needs they may have in fear of not receiving financial gain. Therefore this diminishes the point of the performance appraisal in terms of ongoing development needs (Taylor,2016).</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Issues could also arise due to line manager and staff differences, a lack of trust to be open and honest and even the lack of the managers time with the employee resulting in the employee not expressing their concerns or future goals. Appraisals should be held and based purely on an employee’s work, without the interference of personality clashes or issues or inflated due to good relationships (Taylor,2016).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“one of the biggest causes of demotivation, however, is the relationship between managers and their teams”</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(Andriotis,2016).</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Appraisals should be fair, thought out, with clear and meaningful expectations discussed, in order to add-value to the employees work and in turn the outcomes for the organisation.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the appraisal system is said to be a key component in an employee’s feeling of worth, purpose and expectations, through recognition, It is imperative that deliverers of appraisal should be adequately trained. Investing in training for this will far out way the cost, with benefit of staff development and capability, in turn employees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“are more likely to go ‘beyond contract’ or that ‘extra mile’ for the organisation if managers behave in ways that stimulate and encourage positive attitudes”</a:t>
            </a:r>
            <a:r>
              <a:rPr lang="en-GB" sz="1200" dirty="0">
                <a:effectLst/>
                <a:latin typeface="Calibri" panose="020F0502020204030204" pitchFamily="34" charset="0"/>
                <a:ea typeface="Calibri" panose="020F0502020204030204" pitchFamily="34" charset="0"/>
                <a:cs typeface="Times New Roman" panose="02020603050405020304" pitchFamily="18" charset="0"/>
              </a:rPr>
              <a:t> (Purcell et al,2013) to work towards organisation goals and increase output and revenue (ACAS,2018).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12</a:t>
            </a:fld>
            <a:endParaRPr lang="en-GB" dirty="0"/>
          </a:p>
        </p:txBody>
      </p:sp>
    </p:spTree>
    <p:extLst>
      <p:ext uri="{BB962C8B-B14F-4D97-AF65-F5344CB8AC3E}">
        <p14:creationId xmlns:p14="http://schemas.microsoft.com/office/powerpoint/2010/main" val="465568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line manager will not only be responsible for the performance management procedure of the organisation but on a day -to day basis, ensuring to give employees voice, encourage participation in team meetings, supporting and encouraging new ideas.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order to provide good people management, line managers themselves also need to be managed in a positive way, the management style / etiquette is often then derived from the top of the organisation, habits both good and bad can be picked up from observing seniors and also have a direct influence on the culture of the organisation. HR can directly influence the management skills and coach, train and advise from the top down to ensure consistency (CIPD,2019).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HR can support line managers in the delivery of such processes by providing expert knowledge and guidance through coaching, to gain “buy-in” from line managers if possible having their input in the development of the procedure would ensure they are on-board to deliver to their teams.</a:t>
            </a: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“If managers are the ’face’ of the people profession to employees, the people profession must be part of ensuring this framework is in place”</a:t>
            </a:r>
            <a:r>
              <a:rPr lang="en-GB" sz="1800" dirty="0">
                <a:effectLst/>
                <a:latin typeface="Calibri" panose="020F0502020204030204" pitchFamily="34" charset="0"/>
                <a:ea typeface="Calibri" panose="020F0502020204030204" pitchFamily="34" charset="0"/>
                <a:cs typeface="Times New Roman" panose="02020603050405020304" pitchFamily="18" charset="0"/>
              </a:rPr>
              <a:t> (CIPD,2019).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Recent events of the global pandemic of COVID-19 has had an extreme effect on work life throughout the UK. With many job loses, redundancy’s and changes to ways of working, such as the new ‘norm’ of working from home, has undoubtedly uncovered the need for new ways of thinking from managers and HR to ensure staff moral and well-being is of top priority. Managers now face new issues, staff working from home with children to care for, mental health issues due to social isolation…the list goes on. This time is more important than ever for managers to ‘check-in on employees and develop trusting relationships so problems are shared and resolved, or support provided.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Creating a safe environment, either via a video zoom call, daily phone calls for employees to voice concerns is key. The aspect of working from home may seem taboo for the majority of individuals, this needs to be encouraged by line managers, who in turn need to be supported by HR.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recent paper from the CIPD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“Embedding new ways of working -Implications for the post-pandemic workplace”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concluded that staff moral and well-being has been effected both positively and negatively , Along with this productivity levels were both reported to be higher and lower, this may be due to the organisation and staff provision, or home life situations. At this point there seems to be the likely hood of another lockdown , with local lockdown already imposed in some areas, highlighting that this in fact is the new way of life and work for the foreseeable future, hence the importance of developing line manager skills to whilst working with a remote team. </a:t>
            </a:r>
          </a:p>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13</a:t>
            </a:fld>
            <a:endParaRPr lang="en-GB" dirty="0"/>
          </a:p>
        </p:txBody>
      </p:sp>
    </p:spTree>
    <p:extLst>
      <p:ext uri="{BB962C8B-B14F-4D97-AF65-F5344CB8AC3E}">
        <p14:creationId xmlns:p14="http://schemas.microsoft.com/office/powerpoint/2010/main" val="21014966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6D69D0-E24D-4B70-AD2E-1D258FB3EDCB}" type="slidenum">
              <a:rPr lang="en-GB" smtClean="0"/>
              <a:t>14</a:t>
            </a:fld>
            <a:endParaRPr lang="en-GB" dirty="0"/>
          </a:p>
        </p:txBody>
      </p:sp>
    </p:spTree>
    <p:extLst>
      <p:ext uri="{BB962C8B-B14F-4D97-AF65-F5344CB8AC3E}">
        <p14:creationId xmlns:p14="http://schemas.microsoft.com/office/powerpoint/2010/main" val="2938294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4E92-741F-404D-8F67-0079E548E7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3093BF-B9C5-4B2F-8B2A-FC25463B0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67214-BE8E-4D9C-B11B-4E51470F505A}"/>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1A70BF86-1842-424B-A367-CE3D88166CF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E2A89A-8F7F-4F85-943C-5DD41340088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24631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53665-A2FD-4C5C-96BB-0BC74E64EE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433D4A-219B-4644-98D8-E87A6B3528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EBD605-E171-4343-A05B-7ABE62063208}"/>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F82BC47A-98D5-4ADE-86E4-59D6480982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C0DD943-AD01-4B74-B40B-AF9F21DA61D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967696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DBA9-E4F1-4680-8BFD-B5454A1F4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00186D-1C65-4F99-9FF2-5F7E771A0F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FD7A90-27BF-49DA-9F2E-8904C281CE34}"/>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F0CD88C8-30CE-4B6E-A6E4-8E459A9512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4DFBB2-8156-4B27-882A-BBF4F0893EEC}"/>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65717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BC635-6D74-48C4-960A-DEE6A4A8C7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F98CE9-CCD5-4D24-86EC-E3FE8C2B5F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3D0A53-2BF6-48EA-BB4D-C869E7CC5F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B1AEDA-E2C3-4C47-B934-9EC1490F7D8F}"/>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6" name="Footer Placeholder 5">
            <a:extLst>
              <a:ext uri="{FF2B5EF4-FFF2-40B4-BE49-F238E27FC236}">
                <a16:creationId xmlns:a16="http://schemas.microsoft.com/office/drawing/2014/main" id="{04E7B6CB-B329-4A12-B2B7-8B1AA2A4F2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17BC83A-EF90-4B97-B216-95E9B63F53DE}"/>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649984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3696-175F-4668-8796-ED4425A90D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ECE8A2-C7AE-464F-AB2A-7E6DAC1DE8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B1CA44-E7B9-413E-9FB4-17505F61EB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3F1E05-ACB4-4D5F-92CD-428553D650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67AC00-1259-4CBD-9AB8-850AEDC732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F963AC-E4B1-48F3-800C-B9A5A2345447}"/>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8" name="Footer Placeholder 7">
            <a:extLst>
              <a:ext uri="{FF2B5EF4-FFF2-40B4-BE49-F238E27FC236}">
                <a16:creationId xmlns:a16="http://schemas.microsoft.com/office/drawing/2014/main" id="{6E034051-0530-4AC9-86E6-BC228EADDD8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91F6871-32DC-4383-AC9D-528A4A04D2E8}"/>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447232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C82E5-7145-4D1E-91AF-BA0F62ED0E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700826-9B8B-40C5-87FE-38E972B20EB9}"/>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4" name="Footer Placeholder 3">
            <a:extLst>
              <a:ext uri="{FF2B5EF4-FFF2-40B4-BE49-F238E27FC236}">
                <a16:creationId xmlns:a16="http://schemas.microsoft.com/office/drawing/2014/main" id="{A4CF082D-A66C-4DFB-A45A-88940A1E534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7B61121-8E1D-490A-A9E1-EEBADF823F9A}"/>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11443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17EBC-29C5-4B79-B27A-565D723B2256}"/>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3" name="Footer Placeholder 2">
            <a:extLst>
              <a:ext uri="{FF2B5EF4-FFF2-40B4-BE49-F238E27FC236}">
                <a16:creationId xmlns:a16="http://schemas.microsoft.com/office/drawing/2014/main" id="{9A863910-2E86-48D1-91C5-BCD2F911577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9451740-0AFF-4A5B-82A5-03AEACD0AAED}"/>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24252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850F4-CD06-4F5A-9171-B18E0664E7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C90F8C-D665-46FA-BA5C-EAD81AF54A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1252A9-1B25-4723-8F55-A381F51F0B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FF7165-30B6-4ED6-91E5-A7194BB366DC}"/>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6" name="Footer Placeholder 5">
            <a:extLst>
              <a:ext uri="{FF2B5EF4-FFF2-40B4-BE49-F238E27FC236}">
                <a16:creationId xmlns:a16="http://schemas.microsoft.com/office/drawing/2014/main" id="{D4B4C354-AE4C-4AFE-8979-CDB6CF46E04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673993F-CBF9-489C-A570-0DDAE9F3B47A}"/>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308362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FA743-5F6E-4DE9-AB4E-DD0852BED4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2984B8-5757-40D6-A6D1-605A51FF98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4379A6A-0258-40CF-B7CC-F99E77750E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163218-1FD2-47C0-854A-0132CB7171E2}"/>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6" name="Footer Placeholder 5">
            <a:extLst>
              <a:ext uri="{FF2B5EF4-FFF2-40B4-BE49-F238E27FC236}">
                <a16:creationId xmlns:a16="http://schemas.microsoft.com/office/drawing/2014/main" id="{5EC4C86E-31C1-453E-A94C-0EBE306DAA8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9C40E3-E579-4A91-A517-66A7D71A0E0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3053123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2394-D2DA-4522-8E0F-08A8425AC5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BF469-B470-40DB-8681-6BC4DD9E88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7C31D4-3B96-4D82-A058-05CC12D124C4}"/>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72DE760A-3FDF-40BD-9D8C-78D1868690C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C6B44F-AA52-4DE8-AC20-2084BE896C33}"/>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2030036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FAB55E-753A-4EF4-BECF-265A5174E4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4D757C-D488-420D-94D1-E73CD1E4B3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F0B0B-03C7-4114-B379-C023D215065C}"/>
              </a:ext>
            </a:extLst>
          </p:cNvPr>
          <p:cNvSpPr>
            <a:spLocks noGrp="1"/>
          </p:cNvSpPr>
          <p:nvPr>
            <p:ph type="dt" sz="half" idx="10"/>
          </p:nvPr>
        </p:nvSpPr>
        <p:spPr/>
        <p:txBody>
          <a:body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1C650EA8-8667-441D-937D-D7FE71201B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D8A058-F993-4081-8195-0961281E27DB}"/>
              </a:ext>
            </a:extLst>
          </p:cNvPr>
          <p:cNvSpPr>
            <a:spLocks noGrp="1"/>
          </p:cNvSpPr>
          <p:nvPr>
            <p:ph type="sldNum" sz="quarter" idx="12"/>
          </p:nvPr>
        </p:nvSpPr>
        <p:spPr/>
        <p:txBody>
          <a:bodyPr/>
          <a:lstStyle/>
          <a:p>
            <a:fld id="{1DC92109-DA49-4771-9BDF-CB7E616DFD93}" type="slidenum">
              <a:rPr lang="en-GB" smtClean="0"/>
              <a:t>‹#›</a:t>
            </a:fld>
            <a:endParaRPr lang="en-GB" dirty="0"/>
          </a:p>
        </p:txBody>
      </p:sp>
    </p:spTree>
    <p:extLst>
      <p:ext uri="{BB962C8B-B14F-4D97-AF65-F5344CB8AC3E}">
        <p14:creationId xmlns:p14="http://schemas.microsoft.com/office/powerpoint/2010/main" val="1449142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86C83-769C-42B4-B05B-78B9E95243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7C29C2-7F30-4185-BDC1-83DB9F07B4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BDC328-31F1-49F0-A898-A6FCF201A462}"/>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D9162C1E-A587-475E-9F0B-E798A9F918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7A0E76B-CE39-40AA-B688-3349423F6FE4}"/>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17810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BFAE-31CE-4C5B-8326-2D0B063941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8205C9-6A0F-4342-982A-22C0237AC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E1A275-8F94-4502-AE23-ACF061EF3AFC}"/>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20C5470D-079F-4EE1-8127-FDB1BBDFC0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E01997-3007-4BFF-BFA6-35FE3969D2EE}"/>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604746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2314-7688-47D8-B39D-7BEBC2C272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C5D6D4-EF04-40F3-B2D8-3BC1E9E94D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0B1C45-EA70-41E3-9343-FA4A64097D62}"/>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B5ED09F1-4BEA-4EF6-890C-7CBBCE79718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617E224-5484-4BDA-B03C-8A9FC766D5D7}"/>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931290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B43F-55DF-4858-9F89-F663CA18C0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220AD3-B2A5-41A3-9A85-A789762EE4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6A84A2-CEC5-4863-A608-FD0977C293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482E8-4DAC-496F-8B95-AF4E1CEBA616}"/>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6" name="Footer Placeholder 5">
            <a:extLst>
              <a:ext uri="{FF2B5EF4-FFF2-40B4-BE49-F238E27FC236}">
                <a16:creationId xmlns:a16="http://schemas.microsoft.com/office/drawing/2014/main" id="{F9619E4F-C075-428D-8E7A-B0EEE80F574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C29CB9-A3EC-48B1-9E47-3A0E6FE19879}"/>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5396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D9D2A-B405-41C3-9383-18A4935F99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D122C6-601C-4949-8EA1-0E5B15689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375637-E20A-4AC7-A8C5-A947B49E56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1F8284-4E6A-4B62-B6D3-B2F15C74D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82CB97-2A16-4737-8238-84C06A64B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F14E98-3BF4-47A5-95C2-4EEF867EA4C8}"/>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8" name="Footer Placeholder 7">
            <a:extLst>
              <a:ext uri="{FF2B5EF4-FFF2-40B4-BE49-F238E27FC236}">
                <a16:creationId xmlns:a16="http://schemas.microsoft.com/office/drawing/2014/main" id="{A292DA0C-42B4-4554-BD98-DAB29BFF96F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166B70B-1441-4624-8094-377C73E6C981}"/>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81302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0906-DF5E-4938-8BC1-779B448EFA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35CF9B-B358-4A5C-B287-B4582B908415}"/>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4" name="Footer Placeholder 3">
            <a:extLst>
              <a:ext uri="{FF2B5EF4-FFF2-40B4-BE49-F238E27FC236}">
                <a16:creationId xmlns:a16="http://schemas.microsoft.com/office/drawing/2014/main" id="{BF992ABB-05B4-4CFC-ADC7-BFD4386F91D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8918762-33BF-474B-B308-66C231241087}"/>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7515805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BF31D8-E483-4317-BA3A-065C409F0D1F}"/>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3" name="Footer Placeholder 2">
            <a:extLst>
              <a:ext uri="{FF2B5EF4-FFF2-40B4-BE49-F238E27FC236}">
                <a16:creationId xmlns:a16="http://schemas.microsoft.com/office/drawing/2014/main" id="{3BC28E9E-C3DA-4E7A-BF83-6EFEA6D116D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C508037-95FA-49A6-A637-E67BCBC5713E}"/>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47429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47C-8151-49CE-8F11-242073A5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B89824-1FF7-40B2-A14D-22EC8EF568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9E8C66-AD73-4905-B701-4DBE18AC2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8AC31-F076-47FB-BB1B-5AEE316568E1}"/>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6" name="Footer Placeholder 5">
            <a:extLst>
              <a:ext uri="{FF2B5EF4-FFF2-40B4-BE49-F238E27FC236}">
                <a16:creationId xmlns:a16="http://schemas.microsoft.com/office/drawing/2014/main" id="{411E167B-C0A9-498C-9ED1-CD213345645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695C971-1E06-498F-9498-776A37036C0D}"/>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4223056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D880-62DD-499D-9D49-40F91405AF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C541F1-D5DF-415E-888A-D4EBCC792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F628D3D-1814-4BA1-88D0-32B446265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1F84D-0B2C-4C91-8027-DAE2C23E76A7}"/>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6" name="Footer Placeholder 5">
            <a:extLst>
              <a:ext uri="{FF2B5EF4-FFF2-40B4-BE49-F238E27FC236}">
                <a16:creationId xmlns:a16="http://schemas.microsoft.com/office/drawing/2014/main" id="{B2593DCB-3C6E-414A-A116-060C94202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F2F721E-68C6-4815-99FA-C76E45C93AA1}"/>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299719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2A3F-4316-4D85-BC4C-06DB754DCD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8D6B90-809B-4CBE-8256-35AD84DCF7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5275A2-8B3F-4836-B3FD-CEDCA0EE6F59}"/>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728AC3FB-1FAE-428A-8DAB-99E7887C2A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BCC962D-11FA-4A61-9FA5-B86FE7FAFB7B}"/>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3316527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884FE6-20B9-4274-BC37-FBE5E8E457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29318D-A190-4A84-8023-6E07792225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6A7B2-C5A6-413A-925A-A933A7B7FC70}"/>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E5FA520B-A5B4-4693-9DA0-9AD57645398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25893D-7B80-4667-A760-36A5CB4F67DD}"/>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2385954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294C-7207-4511-B0FB-83272BD780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D2F6E0-32DB-4ACC-9DBD-8445E1EA82C9}"/>
              </a:ext>
            </a:extLst>
          </p:cNvPr>
          <p:cNvSpPr>
            <a:spLocks noGrp="1"/>
          </p:cNvSpPr>
          <p:nvPr>
            <p:ph type="dt" sz="half" idx="10"/>
          </p:nvPr>
        </p:nvSpPr>
        <p:spPr/>
        <p:txBody>
          <a:bodyPr/>
          <a:lstStyle/>
          <a:p>
            <a:fld id="{F5DE51D3-48DC-49D4-A06D-1F3F5FC2BBE7}" type="datetimeFigureOut">
              <a:rPr lang="en-GB" smtClean="0"/>
              <a:t>04/10/2020</a:t>
            </a:fld>
            <a:endParaRPr lang="en-GB" dirty="0"/>
          </a:p>
        </p:txBody>
      </p:sp>
      <p:sp>
        <p:nvSpPr>
          <p:cNvPr id="4" name="Footer Placeholder 3">
            <a:extLst>
              <a:ext uri="{FF2B5EF4-FFF2-40B4-BE49-F238E27FC236}">
                <a16:creationId xmlns:a16="http://schemas.microsoft.com/office/drawing/2014/main" id="{79520175-730F-4F44-ACB0-9A69B60C26C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A0C121C-4EDE-47F4-90D4-068C32D08025}"/>
              </a:ext>
            </a:extLst>
          </p:cNvPr>
          <p:cNvSpPr>
            <a:spLocks noGrp="1"/>
          </p:cNvSpPr>
          <p:nvPr>
            <p:ph type="sldNum" sz="quarter" idx="12"/>
          </p:nvPr>
        </p:nvSpPr>
        <p:spPr/>
        <p:txBody>
          <a:bodyPr/>
          <a:lstStyle/>
          <a:p>
            <a:fld id="{7ACA4FA7-D274-4D64-BD9A-0207B3DFBD2D}" type="slidenum">
              <a:rPr lang="en-GB" smtClean="0"/>
              <a:t>‹#›</a:t>
            </a:fld>
            <a:endParaRPr lang="en-GB" dirty="0"/>
          </a:p>
        </p:txBody>
      </p:sp>
    </p:spTree>
    <p:extLst>
      <p:ext uri="{BB962C8B-B14F-4D97-AF65-F5344CB8AC3E}">
        <p14:creationId xmlns:p14="http://schemas.microsoft.com/office/powerpoint/2010/main" val="1910969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292B9D-A65C-4CF6-B51D-852B909390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B92473-CA81-4F49-A416-2B251ABB5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5A6419-C52A-436A-8F6D-2A7B176AA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133A22-D311-4265-92EF-2AB0BAA07768}" type="datetimeFigureOut">
              <a:rPr lang="en-GB" smtClean="0"/>
              <a:t>04/10/2020</a:t>
            </a:fld>
            <a:endParaRPr lang="en-GB" dirty="0"/>
          </a:p>
        </p:txBody>
      </p:sp>
      <p:sp>
        <p:nvSpPr>
          <p:cNvPr id="5" name="Footer Placeholder 4">
            <a:extLst>
              <a:ext uri="{FF2B5EF4-FFF2-40B4-BE49-F238E27FC236}">
                <a16:creationId xmlns:a16="http://schemas.microsoft.com/office/drawing/2014/main" id="{C62313BD-9CB0-4F57-A115-789B1FC12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6557795-AEB6-4B9A-B2B1-965223A0B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92109-DA49-4771-9BDF-CB7E616DFD93}" type="slidenum">
              <a:rPr lang="en-GB" smtClean="0"/>
              <a:t>‹#›</a:t>
            </a:fld>
            <a:endParaRPr lang="en-GB" dirty="0"/>
          </a:p>
        </p:txBody>
      </p:sp>
    </p:spTree>
    <p:extLst>
      <p:ext uri="{BB962C8B-B14F-4D97-AF65-F5344CB8AC3E}">
        <p14:creationId xmlns:p14="http://schemas.microsoft.com/office/powerpoint/2010/main" val="290017300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91FC0A-D328-47E5-9894-8420F5DC0E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53CFDC-3F07-4386-8B98-D313E0F826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7B2B48-8EDE-4F00-AFCD-420DA73278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DE51D3-48DC-49D4-A06D-1F3F5FC2BBE7}" type="datetimeFigureOut">
              <a:rPr lang="en-GB" smtClean="0"/>
              <a:t>04/10/2020</a:t>
            </a:fld>
            <a:endParaRPr lang="en-GB" dirty="0"/>
          </a:p>
        </p:txBody>
      </p:sp>
      <p:sp>
        <p:nvSpPr>
          <p:cNvPr id="5" name="Footer Placeholder 4">
            <a:extLst>
              <a:ext uri="{FF2B5EF4-FFF2-40B4-BE49-F238E27FC236}">
                <a16:creationId xmlns:a16="http://schemas.microsoft.com/office/drawing/2014/main" id="{3D1C9376-A1C4-413F-9B26-45B552CCA3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FF4917A-CB90-4570-A865-D2430A3075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CA4FA7-D274-4D64-BD9A-0207B3DFBD2D}" type="slidenum">
              <a:rPr lang="en-GB" smtClean="0"/>
              <a:t>‹#›</a:t>
            </a:fld>
            <a:endParaRPr lang="en-GB" dirty="0"/>
          </a:p>
        </p:txBody>
      </p:sp>
    </p:spTree>
    <p:extLst>
      <p:ext uri="{BB962C8B-B14F-4D97-AF65-F5344CB8AC3E}">
        <p14:creationId xmlns:p14="http://schemas.microsoft.com/office/powerpoint/2010/main" val="1686084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9"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9" name="Arc 8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1" name="Oval 90">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A30942-4F80-44CE-8468-DC4D34C1A007}"/>
              </a:ext>
            </a:extLst>
          </p:cNvPr>
          <p:cNvSpPr>
            <a:spLocks noGrp="1"/>
          </p:cNvSpPr>
          <p:nvPr>
            <p:ph type="ctrTitle"/>
          </p:nvPr>
        </p:nvSpPr>
        <p:spPr>
          <a:xfrm>
            <a:off x="581479" y="1190758"/>
            <a:ext cx="10293350" cy="1552442"/>
          </a:xfrm>
        </p:spPr>
        <p:txBody>
          <a:bodyPr vert="horz" lIns="91440" tIns="45720" rIns="91440" bIns="45720" rtlCol="0">
            <a:normAutofit fontScale="90000"/>
          </a:bodyPr>
          <a:lstStyle/>
          <a:p>
            <a:r>
              <a:rPr lang="en-US" b="1" kern="1200" dirty="0">
                <a:latin typeface="+mj-lt"/>
                <a:ea typeface="+mj-ea"/>
                <a:cs typeface="+mj-cs"/>
              </a:rPr>
              <a:t>CIPD Diploma in Applied Human Resources</a:t>
            </a:r>
          </a:p>
        </p:txBody>
      </p:sp>
      <p:sp>
        <p:nvSpPr>
          <p:cNvPr id="7" name="TextBox 6">
            <a:extLst>
              <a:ext uri="{FF2B5EF4-FFF2-40B4-BE49-F238E27FC236}">
                <a16:creationId xmlns:a16="http://schemas.microsoft.com/office/drawing/2014/main" id="{D5C589BC-8F3E-407E-88D4-3E5AB3E8049C}"/>
              </a:ext>
            </a:extLst>
          </p:cNvPr>
          <p:cNvSpPr txBox="1"/>
          <p:nvPr/>
        </p:nvSpPr>
        <p:spPr>
          <a:xfrm>
            <a:off x="678265" y="3293791"/>
            <a:ext cx="11191420" cy="523220"/>
          </a:xfrm>
          <a:prstGeom prst="rect">
            <a:avLst/>
          </a:prstGeom>
          <a:noFill/>
        </p:spPr>
        <p:txBody>
          <a:bodyPr wrap="square" rtlCol="0">
            <a:spAutoFit/>
          </a:bodyPr>
          <a:lstStyle/>
          <a:p>
            <a:r>
              <a:rPr lang="en-GB" sz="2800" dirty="0">
                <a:solidFill>
                  <a:srgbClr val="000000"/>
                </a:solidFill>
                <a:effectLst/>
                <a:ea typeface="Times New Roman" panose="02020603050405020304" pitchFamily="18" charset="0"/>
              </a:rPr>
              <a:t>Understanding the Link between Individual and Organisational Performance</a:t>
            </a:r>
            <a:endParaRPr lang="en-GB" sz="2800" dirty="0"/>
          </a:p>
        </p:txBody>
      </p:sp>
      <p:sp>
        <p:nvSpPr>
          <p:cNvPr id="11" name="Subtitle 2">
            <a:extLst>
              <a:ext uri="{FF2B5EF4-FFF2-40B4-BE49-F238E27FC236}">
                <a16:creationId xmlns:a16="http://schemas.microsoft.com/office/drawing/2014/main" id="{F7B74347-221D-4F88-B71A-D842E6AC6F48}"/>
              </a:ext>
            </a:extLst>
          </p:cNvPr>
          <p:cNvSpPr>
            <a:spLocks noGrp="1"/>
          </p:cNvSpPr>
          <p:nvPr>
            <p:ph type="subTitle" idx="1"/>
          </p:nvPr>
        </p:nvSpPr>
        <p:spPr>
          <a:xfrm>
            <a:off x="1309915" y="4680321"/>
            <a:ext cx="9787164" cy="1552443"/>
          </a:xfrm>
        </p:spPr>
        <p:txBody>
          <a:bodyPr vert="horz" lIns="91440" tIns="45720" rIns="91440" bIns="45720" rtlCol="0">
            <a:normAutofit fontScale="85000" lnSpcReduction="20000"/>
          </a:bodyPr>
          <a:lstStyle/>
          <a:p>
            <a:r>
              <a:rPr lang="en-US" sz="2800" b="1" dirty="0"/>
              <a:t>Sarah Louise Cosker</a:t>
            </a:r>
          </a:p>
          <a:p>
            <a:r>
              <a:rPr lang="en-US" sz="2800" b="1" dirty="0"/>
              <a:t>Student Number: 1905443</a:t>
            </a:r>
          </a:p>
          <a:p>
            <a:r>
              <a:rPr lang="en-US" sz="2800" b="1" dirty="0"/>
              <a:t>CIPD Membership Number: 53581196</a:t>
            </a:r>
          </a:p>
          <a:p>
            <a:r>
              <a:rPr lang="en-US" sz="2800" b="1" dirty="0"/>
              <a:t>Word count: 2959</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035857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9" name="Arc 8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1" name="Oval 90">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1324309-F0FF-4492-AF2A-17A6D348580C}"/>
              </a:ext>
            </a:extLst>
          </p:cNvPr>
          <p:cNvSpPr txBox="1"/>
          <p:nvPr/>
        </p:nvSpPr>
        <p:spPr>
          <a:xfrm>
            <a:off x="1387022" y="2873829"/>
            <a:ext cx="9417956" cy="1913825"/>
          </a:xfrm>
          <a:prstGeom prst="rect">
            <a:avLst/>
          </a:prstGeom>
        </p:spPr>
        <p:txBody>
          <a:bodyPr vert="horz" wrap="square" lIns="91440" tIns="45720" rIns="91440" bIns="45720" rtlCol="0" anchor="t">
            <a:normAutofit fontScale="62500" lnSpcReduction="20000"/>
          </a:bodyPr>
          <a:lstStyle/>
          <a:p>
            <a:pPr>
              <a:lnSpc>
                <a:spcPct val="90000"/>
              </a:lnSpc>
              <a:spcAft>
                <a:spcPts val="600"/>
              </a:spcAft>
            </a:pPr>
            <a:r>
              <a:rPr lang="en-US" sz="3800" i="1"/>
              <a:t>By signing below, I confirm that the work/evidence presented is my own, unaided work. I understand the regulations pertaining to candidate malpractice and the action that may be taken as a result</a:t>
            </a:r>
            <a:r>
              <a:rPr lang="en-US" sz="3800"/>
              <a:t>.</a:t>
            </a:r>
          </a:p>
          <a:p>
            <a:pPr>
              <a:lnSpc>
                <a:spcPct val="90000"/>
              </a:lnSpc>
              <a:spcAft>
                <a:spcPts val="600"/>
              </a:spcAft>
            </a:pPr>
            <a:endParaRPr lang="en-US" sz="4000" b="1"/>
          </a:p>
          <a:p>
            <a:pPr>
              <a:lnSpc>
                <a:spcPct val="90000"/>
              </a:lnSpc>
              <a:spcAft>
                <a:spcPts val="600"/>
              </a:spcAft>
            </a:pPr>
            <a:r>
              <a:rPr lang="en-US" sz="2800" b="1"/>
              <a:t>		</a:t>
            </a:r>
            <a:endParaRPr lang="en-US" sz="2800" b="1" dirty="0"/>
          </a:p>
        </p:txBody>
      </p:sp>
      <p:sp>
        <p:nvSpPr>
          <p:cNvPr id="10" name="TextBox 9">
            <a:extLst>
              <a:ext uri="{FF2B5EF4-FFF2-40B4-BE49-F238E27FC236}">
                <a16:creationId xmlns:a16="http://schemas.microsoft.com/office/drawing/2014/main" id="{5E326C74-9977-4591-9124-F809C52611CF}"/>
              </a:ext>
            </a:extLst>
          </p:cNvPr>
          <p:cNvSpPr txBox="1"/>
          <p:nvPr/>
        </p:nvSpPr>
        <p:spPr>
          <a:xfrm>
            <a:off x="1981200" y="4787654"/>
            <a:ext cx="8229600" cy="523220"/>
          </a:xfrm>
          <a:prstGeom prst="rect">
            <a:avLst/>
          </a:prstGeom>
          <a:noFill/>
        </p:spPr>
        <p:txBody>
          <a:bodyPr wrap="square" rtlCol="0">
            <a:spAutoFit/>
          </a:bodyPr>
          <a:lstStyle/>
          <a:p>
            <a:r>
              <a:rPr lang="en-US" sz="2800"/>
              <a:t>Signed: </a:t>
            </a:r>
            <a:r>
              <a:rPr lang="en-US" sz="2800" b="1" i="1"/>
              <a:t>S.L.Cosker</a:t>
            </a:r>
            <a:r>
              <a:rPr lang="en-US" sz="2800" b="1"/>
              <a:t>		      	</a:t>
            </a:r>
            <a:r>
              <a:rPr lang="en-US" sz="2800"/>
              <a:t>Date</a:t>
            </a:r>
            <a:r>
              <a:rPr lang="en-US" sz="1800"/>
              <a:t>:  </a:t>
            </a:r>
            <a:r>
              <a:rPr lang="en-US" sz="2400"/>
              <a:t>5/10/2020</a:t>
            </a:r>
            <a:endParaRPr lang="en-GB" sz="2400" dirty="0"/>
          </a:p>
        </p:txBody>
      </p:sp>
    </p:spTree>
    <p:extLst>
      <p:ext uri="{BB962C8B-B14F-4D97-AF65-F5344CB8AC3E}">
        <p14:creationId xmlns:p14="http://schemas.microsoft.com/office/powerpoint/2010/main" val="1180268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525E31D-D4D7-4AE1-BFD4-253978DC1664}"/>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b="1" kern="1200">
                <a:solidFill>
                  <a:srgbClr val="FFFFFF"/>
                </a:solidFill>
                <a:latin typeface="+mj-lt"/>
                <a:ea typeface="+mj-ea"/>
                <a:cs typeface="+mj-cs"/>
              </a:rPr>
              <a:t>Objectives</a:t>
            </a:r>
            <a:endParaRPr lang="en-US" b="1" kern="1200" dirty="0">
              <a:solidFill>
                <a:srgbClr val="FFFFFF"/>
              </a:solidFill>
              <a:latin typeface="+mj-lt"/>
              <a:ea typeface="+mj-ea"/>
              <a:cs typeface="+mj-cs"/>
            </a:endParaRPr>
          </a:p>
        </p:txBody>
      </p:sp>
      <p:sp>
        <p:nvSpPr>
          <p:cNvPr id="7" name="TextBox 6">
            <a:extLst>
              <a:ext uri="{FF2B5EF4-FFF2-40B4-BE49-F238E27FC236}">
                <a16:creationId xmlns:a16="http://schemas.microsoft.com/office/drawing/2014/main" id="{FB6B1437-3B79-4C2B-84AC-8215DB0478C7}"/>
              </a:ext>
            </a:extLst>
          </p:cNvPr>
          <p:cNvSpPr txBox="1"/>
          <p:nvPr/>
        </p:nvSpPr>
        <p:spPr>
          <a:xfrm>
            <a:off x="6090574" y="801866"/>
            <a:ext cx="5306084"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a:p>
            <a:pPr indent="-228600">
              <a:lnSpc>
                <a:spcPct val="90000"/>
              </a:lnSpc>
              <a:spcAft>
                <a:spcPts val="600"/>
              </a:spcAft>
              <a:buFont typeface="Arial" panose="020B0604020202020204" pitchFamily="34" charset="0"/>
              <a:buChar char="•"/>
            </a:pPr>
            <a:endParaRPr lang="en-US" sz="1500" dirty="0">
              <a:solidFill>
                <a:srgbClr val="000000"/>
              </a:solidFill>
            </a:endParaRPr>
          </a:p>
        </p:txBody>
      </p:sp>
      <p:sp>
        <p:nvSpPr>
          <p:cNvPr id="3" name="TextBox 2">
            <a:extLst>
              <a:ext uri="{FF2B5EF4-FFF2-40B4-BE49-F238E27FC236}">
                <a16:creationId xmlns:a16="http://schemas.microsoft.com/office/drawing/2014/main" id="{611B0007-9D97-4AE4-AC2D-A2DD319DD9BE}"/>
              </a:ext>
            </a:extLst>
          </p:cNvPr>
          <p:cNvSpPr txBox="1"/>
          <p:nvPr/>
        </p:nvSpPr>
        <p:spPr>
          <a:xfrm>
            <a:off x="5926848" y="627757"/>
            <a:ext cx="5469810" cy="6001643"/>
          </a:xfrm>
          <a:prstGeom prst="rect">
            <a:avLst/>
          </a:prstGeom>
          <a:noFill/>
        </p:spPr>
        <p:txBody>
          <a:bodyPr wrap="square" rtlCol="0">
            <a:spAutoFit/>
          </a:bodyPr>
          <a:lstStyle/>
          <a:p>
            <a:endParaRPr lang="en-GB" sz="2000" dirty="0"/>
          </a:p>
          <a:p>
            <a:pPr marL="342900" indent="-342900">
              <a:buFont typeface="Wingdings" panose="05000000000000000000" pitchFamily="2" charset="2"/>
              <a:buChar char="Ø"/>
            </a:pPr>
            <a:r>
              <a:rPr lang="en-GB" sz="2000" dirty="0">
                <a:solidFill>
                  <a:schemeClr val="bg1"/>
                </a:solidFill>
              </a:rPr>
              <a:t>High Performance Working  - What is it?</a:t>
            </a:r>
          </a:p>
          <a:p>
            <a:pPr marL="342900" indent="-342900">
              <a:buFont typeface="Wingdings" panose="05000000000000000000" pitchFamily="2" charset="2"/>
              <a:buChar char="Ø"/>
            </a:pPr>
            <a:endParaRPr lang="en-GB" sz="2000" dirty="0">
              <a:solidFill>
                <a:schemeClr val="bg1"/>
              </a:solidFill>
            </a:endParaRPr>
          </a:p>
          <a:p>
            <a:pPr marL="342900" indent="-342900">
              <a:buFont typeface="Wingdings" panose="05000000000000000000" pitchFamily="2" charset="2"/>
              <a:buChar char="Ø"/>
            </a:pPr>
            <a:r>
              <a:rPr lang="en-GB" sz="2000" dirty="0">
                <a:solidFill>
                  <a:schemeClr val="bg1"/>
                </a:solidFill>
              </a:rPr>
              <a:t>High performance Working – Benefits / Criticisms </a:t>
            </a:r>
          </a:p>
          <a:p>
            <a:pPr marL="342900" indent="-342900">
              <a:buFont typeface="Wingdings" panose="05000000000000000000" pitchFamily="2" charset="2"/>
              <a:buChar char="Ø"/>
            </a:pPr>
            <a:endParaRPr lang="en-GB" sz="2000" dirty="0">
              <a:solidFill>
                <a:schemeClr val="bg1"/>
              </a:solidFill>
            </a:endParaRPr>
          </a:p>
          <a:p>
            <a:pPr marL="342900" indent="-342900">
              <a:buFont typeface="Wingdings" panose="05000000000000000000" pitchFamily="2" charset="2"/>
              <a:buChar char="Ø"/>
            </a:pPr>
            <a:r>
              <a:rPr lang="en-GB" sz="2000" dirty="0">
                <a:solidFill>
                  <a:schemeClr val="bg1"/>
                </a:solidFill>
              </a:rPr>
              <a:t>High Performance Working  - Links to employee well-being.</a:t>
            </a:r>
          </a:p>
          <a:p>
            <a:pPr marL="342900" indent="-342900">
              <a:buFont typeface="Wingdings" panose="05000000000000000000" pitchFamily="2" charset="2"/>
              <a:buChar char="Ø"/>
            </a:pPr>
            <a:endParaRPr lang="en-GB" sz="2000" dirty="0">
              <a:solidFill>
                <a:schemeClr val="bg1"/>
              </a:solidFill>
            </a:endParaRPr>
          </a:p>
          <a:p>
            <a:pPr marL="342900" indent="-342900">
              <a:buFont typeface="Wingdings" panose="05000000000000000000" pitchFamily="2" charset="2"/>
              <a:buChar char="Ø"/>
            </a:pPr>
            <a:r>
              <a:rPr lang="en-GB" sz="2000" dirty="0">
                <a:solidFill>
                  <a:schemeClr val="bg1"/>
                </a:solidFill>
              </a:rPr>
              <a:t>Performance management – stages of,  Benefits and the role of the line manager</a:t>
            </a:r>
          </a:p>
          <a:p>
            <a:pPr marL="342900" indent="-342900">
              <a:buFont typeface="Wingdings" panose="05000000000000000000" pitchFamily="2" charset="2"/>
              <a:buChar char="Ø"/>
            </a:pPr>
            <a:endParaRPr lang="en-GB" sz="2000" dirty="0">
              <a:solidFill>
                <a:schemeClr val="bg1"/>
              </a:solidFill>
            </a:endParaRPr>
          </a:p>
          <a:p>
            <a:pPr marL="342900" indent="-342900">
              <a:buFont typeface="Wingdings" panose="05000000000000000000" pitchFamily="2" charset="2"/>
              <a:buChar char="Ø"/>
            </a:pPr>
            <a:r>
              <a:rPr lang="en-GB" sz="2000" dirty="0">
                <a:solidFill>
                  <a:schemeClr val="bg1"/>
                </a:solidFill>
              </a:rPr>
              <a:t>HR and Line Manager collaboration</a:t>
            </a:r>
          </a:p>
          <a:p>
            <a:pPr marL="285750" indent="-285750">
              <a:buFont typeface="Arial" panose="020B0604020202020204" pitchFamily="34" charset="0"/>
              <a:buChar char="•"/>
            </a:pPr>
            <a:endParaRPr lang="en-GB" sz="1600"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66764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B5CB1D-B6F2-4247-A7E7-728999942D6E}"/>
              </a:ext>
            </a:extLst>
          </p:cNvPr>
          <p:cNvSpPr>
            <a:spLocks noGrp="1"/>
          </p:cNvSpPr>
          <p:nvPr>
            <p:ph type="title"/>
          </p:nvPr>
        </p:nvSpPr>
        <p:spPr>
          <a:xfrm>
            <a:off x="629053" y="1677123"/>
            <a:ext cx="3669161" cy="2760098"/>
          </a:xfrm>
        </p:spPr>
        <p:txBody>
          <a:bodyPr>
            <a:normAutofit/>
          </a:bodyPr>
          <a:lstStyle/>
          <a:p>
            <a:r>
              <a:rPr lang="en-GB" b="1" dirty="0">
                <a:solidFill>
                  <a:srgbClr val="FFFFFF"/>
                </a:solidFill>
              </a:rPr>
              <a:t>High Performance Working </a:t>
            </a:r>
          </a:p>
        </p:txBody>
      </p:sp>
      <p:sp>
        <p:nvSpPr>
          <p:cNvPr id="3" name="Content Placeholder 2">
            <a:extLst>
              <a:ext uri="{FF2B5EF4-FFF2-40B4-BE49-F238E27FC236}">
                <a16:creationId xmlns:a16="http://schemas.microsoft.com/office/drawing/2014/main" id="{9433E387-6B7D-43BB-A2C0-5D5B5026180F}"/>
              </a:ext>
            </a:extLst>
          </p:cNvPr>
          <p:cNvSpPr>
            <a:spLocks noGrp="1"/>
          </p:cNvSpPr>
          <p:nvPr>
            <p:ph idx="1"/>
          </p:nvPr>
        </p:nvSpPr>
        <p:spPr>
          <a:xfrm>
            <a:off x="5893585" y="764602"/>
            <a:ext cx="5453058" cy="4585139"/>
          </a:xfrm>
        </p:spPr>
        <p:txBody>
          <a:bodyPr anchor="ctr">
            <a:normAutofit/>
          </a:bodyPr>
          <a:lstStyle/>
          <a:p>
            <a:pPr marL="0" indent="0">
              <a:buNone/>
            </a:pPr>
            <a:r>
              <a:rPr lang="en-GB" sz="2000" dirty="0">
                <a:solidFill>
                  <a:srgbClr val="000000"/>
                </a:solidFill>
              </a:rPr>
              <a:t>High Performance Working is defined by the UK Commission for Employment and Skills as…</a:t>
            </a:r>
          </a:p>
          <a:p>
            <a:pPr marL="0" indent="0">
              <a:buNone/>
            </a:pPr>
            <a:endParaRPr lang="en-GB" sz="2000" dirty="0">
              <a:solidFill>
                <a:srgbClr val="000000"/>
              </a:solidFill>
            </a:endParaRPr>
          </a:p>
          <a:p>
            <a:pPr marL="0" indent="0">
              <a:buNone/>
            </a:pPr>
            <a:r>
              <a:rPr lang="en-GB" sz="2000" dirty="0">
                <a:solidFill>
                  <a:srgbClr val="000000"/>
                </a:solidFill>
              </a:rPr>
              <a:t>“</a:t>
            </a:r>
            <a:r>
              <a:rPr lang="en-GB" sz="2000" i="1" dirty="0">
                <a:solidFill>
                  <a:srgbClr val="000000"/>
                </a:solidFill>
              </a:rPr>
              <a:t>a general approach to managing organisations that aims to stimulate more effective employee involvement and commitment in order to achieve high levels of performance</a:t>
            </a:r>
            <a:r>
              <a:rPr lang="en-GB" sz="2000" dirty="0">
                <a:solidFill>
                  <a:srgbClr val="000000"/>
                </a:solidFill>
              </a:rPr>
              <a:t>. …</a:t>
            </a:r>
            <a:r>
              <a:rPr lang="en-GB" sz="2000" i="1" dirty="0">
                <a:solidFill>
                  <a:srgbClr val="000000"/>
                </a:solidFill>
              </a:rPr>
              <a:t>designed to enhance the discretionary effort employees put into their work, and to fully utilise ... the skills that they possess”.</a:t>
            </a:r>
          </a:p>
        </p:txBody>
      </p:sp>
      <p:sp>
        <p:nvSpPr>
          <p:cNvPr id="4" name="TextBox 3">
            <a:extLst>
              <a:ext uri="{FF2B5EF4-FFF2-40B4-BE49-F238E27FC236}">
                <a16:creationId xmlns:a16="http://schemas.microsoft.com/office/drawing/2014/main" id="{41EDF1F9-9C48-439F-909A-6C08E730DE04}"/>
              </a:ext>
            </a:extLst>
          </p:cNvPr>
          <p:cNvSpPr txBox="1"/>
          <p:nvPr/>
        </p:nvSpPr>
        <p:spPr>
          <a:xfrm>
            <a:off x="9844455" y="5655716"/>
            <a:ext cx="1565030" cy="369332"/>
          </a:xfrm>
          <a:prstGeom prst="rect">
            <a:avLst/>
          </a:prstGeom>
          <a:noFill/>
        </p:spPr>
        <p:txBody>
          <a:bodyPr wrap="square" rtlCol="0">
            <a:spAutoFit/>
          </a:bodyPr>
          <a:lstStyle/>
          <a:p>
            <a:pPr marL="0" indent="0">
              <a:buNone/>
            </a:pPr>
            <a:r>
              <a:rPr lang="en-GB" sz="1800" dirty="0">
                <a:solidFill>
                  <a:srgbClr val="000000"/>
                </a:solidFill>
              </a:rPr>
              <a:t>(BIS, 2012). </a:t>
            </a:r>
          </a:p>
        </p:txBody>
      </p:sp>
    </p:spTree>
    <p:extLst>
      <p:ext uri="{BB962C8B-B14F-4D97-AF65-F5344CB8AC3E}">
        <p14:creationId xmlns:p14="http://schemas.microsoft.com/office/powerpoint/2010/main" val="4197060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7" name="Picture 76">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406C5DE8-9061-49C7-A9BF-018DF4031840}"/>
              </a:ext>
            </a:extLst>
          </p:cNvPr>
          <p:cNvSpPr txBox="1"/>
          <p:nvPr/>
        </p:nvSpPr>
        <p:spPr>
          <a:xfrm>
            <a:off x="1179576" y="822960"/>
            <a:ext cx="9829800" cy="132588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dirty="0">
                <a:solidFill>
                  <a:srgbClr val="FFFFFF"/>
                </a:solidFill>
                <a:latin typeface="+mj-lt"/>
                <a:ea typeface="+mj-ea"/>
                <a:cs typeface="+mj-cs"/>
              </a:rPr>
              <a:t>What contributes to a High-Performance Work System ?</a:t>
            </a:r>
          </a:p>
        </p:txBody>
      </p:sp>
      <p:sp>
        <p:nvSpPr>
          <p:cNvPr id="4" name="TextBox 3">
            <a:extLst>
              <a:ext uri="{FF2B5EF4-FFF2-40B4-BE49-F238E27FC236}">
                <a16:creationId xmlns:a16="http://schemas.microsoft.com/office/drawing/2014/main" id="{41EDF1F9-9C48-439F-909A-6C08E730DE04}"/>
              </a:ext>
            </a:extLst>
          </p:cNvPr>
          <p:cNvSpPr txBox="1"/>
          <p:nvPr/>
        </p:nvSpPr>
        <p:spPr>
          <a:xfrm>
            <a:off x="8875058" y="6236042"/>
            <a:ext cx="3049684" cy="369332"/>
          </a:xfrm>
          <a:prstGeom prst="rect">
            <a:avLst/>
          </a:prstGeom>
          <a:noFill/>
        </p:spPr>
        <p:txBody>
          <a:bodyPr wrap="square" rtlCol="0">
            <a:spAutoFit/>
          </a:bodyPr>
          <a:lstStyle/>
          <a:p>
            <a:pPr marL="0" indent="0">
              <a:spcAft>
                <a:spcPts val="600"/>
              </a:spcAft>
              <a:buNone/>
            </a:pPr>
            <a:r>
              <a:rPr lang="en-GB">
                <a:solidFill>
                  <a:srgbClr val="000000"/>
                </a:solidFill>
              </a:rPr>
              <a:t>(Taylor and Woodhams,201</a:t>
            </a:r>
            <a:r>
              <a:rPr lang="en-GB" dirty="0">
                <a:solidFill>
                  <a:srgbClr val="000000"/>
                </a:solidFill>
              </a:rPr>
              <a:t>6</a:t>
            </a:r>
            <a:r>
              <a:rPr lang="en-GB">
                <a:solidFill>
                  <a:srgbClr val="000000"/>
                </a:solidFill>
              </a:rPr>
              <a:t>). </a:t>
            </a:r>
          </a:p>
        </p:txBody>
      </p:sp>
      <p:graphicFrame>
        <p:nvGraphicFramePr>
          <p:cNvPr id="48" name="Content Placeholder 2">
            <a:extLst>
              <a:ext uri="{FF2B5EF4-FFF2-40B4-BE49-F238E27FC236}">
                <a16:creationId xmlns:a16="http://schemas.microsoft.com/office/drawing/2014/main" id="{78B08262-6EE2-4EF0-9D7C-40CC03C6D810}"/>
              </a:ext>
            </a:extLst>
          </p:cNvPr>
          <p:cNvGraphicFramePr>
            <a:graphicFrameLocks noGrp="1"/>
          </p:cNvGraphicFramePr>
          <p:nvPr>
            <p:ph idx="1"/>
            <p:extLst>
              <p:ext uri="{D42A27DB-BD31-4B8C-83A1-F6EECF244321}">
                <p14:modId xmlns:p14="http://schemas.microsoft.com/office/powerpoint/2010/main" val="3581486807"/>
              </p:ext>
            </p:extLst>
          </p:nvPr>
        </p:nvGraphicFramePr>
        <p:xfrm>
          <a:off x="242412" y="2753936"/>
          <a:ext cx="11704127" cy="29754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1978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35">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37">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45" name="Picture 39">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4" name="TextBox 3">
            <a:extLst>
              <a:ext uri="{FF2B5EF4-FFF2-40B4-BE49-F238E27FC236}">
                <a16:creationId xmlns:a16="http://schemas.microsoft.com/office/drawing/2014/main" id="{B72F9524-D3B0-4A88-8B1D-5BD13143B534}"/>
              </a:ext>
            </a:extLst>
          </p:cNvPr>
          <p:cNvSpPr txBox="1"/>
          <p:nvPr/>
        </p:nvSpPr>
        <p:spPr>
          <a:xfrm>
            <a:off x="2003898" y="1227318"/>
            <a:ext cx="8249055" cy="3751732"/>
          </a:xfrm>
          <a:prstGeom prst="rect">
            <a:avLst/>
          </a:prstGeom>
        </p:spPr>
        <p:txBody>
          <a:bodyPr vert="horz" lIns="91440" tIns="45720" rIns="91440" bIns="45720" rtlCol="0" anchor="ctr">
            <a:normAutofit/>
          </a:bodyPr>
          <a:lstStyle/>
          <a:p>
            <a:pPr>
              <a:lnSpc>
                <a:spcPct val="90000"/>
              </a:lnSpc>
              <a:spcAft>
                <a:spcPts val="800"/>
              </a:spcAft>
            </a:pPr>
            <a:r>
              <a:rPr lang="en-US" sz="3200" i="1" dirty="0">
                <a:solidFill>
                  <a:srgbClr val="FFFFFF"/>
                </a:solidFill>
                <a:effectLst/>
              </a:rPr>
              <a:t>“As a strategic approach, High Performance Working (HPW) has been advocated as providing long term sustainability through gaining competitive advantage through the engagement of the workforce”</a:t>
            </a:r>
            <a:endParaRPr lang="en-US" sz="3200" dirty="0">
              <a:solidFill>
                <a:srgbClr val="FFFFFF"/>
              </a:solidFill>
              <a:effectLst/>
            </a:endParaRPr>
          </a:p>
        </p:txBody>
      </p:sp>
      <p:sp>
        <p:nvSpPr>
          <p:cNvPr id="42" name="Rectangle 41">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6728BE-D059-43F9-9563-50FDEEDCF4EF}"/>
              </a:ext>
            </a:extLst>
          </p:cNvPr>
          <p:cNvSpPr txBox="1"/>
          <p:nvPr/>
        </p:nvSpPr>
        <p:spPr>
          <a:xfrm>
            <a:off x="7684851" y="6159666"/>
            <a:ext cx="3521413" cy="369332"/>
          </a:xfrm>
          <a:prstGeom prst="rect">
            <a:avLst/>
          </a:prstGeom>
          <a:noFill/>
        </p:spPr>
        <p:txBody>
          <a:bodyPr wrap="square" rtlCol="0">
            <a:spAutoFit/>
          </a:bodyPr>
          <a:lstStyle/>
          <a:p>
            <a:pPr>
              <a:spcAft>
                <a:spcPts val="6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(Armitage &amp; Keeble-Ramsay, 2015).</a:t>
            </a:r>
            <a:endParaRPr lang="en-GB" dirty="0"/>
          </a:p>
        </p:txBody>
      </p:sp>
    </p:spTree>
    <p:extLst>
      <p:ext uri="{BB962C8B-B14F-4D97-AF65-F5344CB8AC3E}">
        <p14:creationId xmlns:p14="http://schemas.microsoft.com/office/powerpoint/2010/main" val="4155035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CB06AD-ED6D-4CB6-81EC-E9CBF98D1973}"/>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b="1" kern="1200" dirty="0">
                <a:solidFill>
                  <a:srgbClr val="FFFFFF"/>
                </a:solidFill>
                <a:latin typeface="+mj-lt"/>
                <a:ea typeface="+mj-ea"/>
                <a:cs typeface="+mj-cs"/>
              </a:rPr>
              <a:t>Example of a High-Performance workforce….</a:t>
            </a:r>
          </a:p>
        </p:txBody>
      </p:sp>
      <p:sp>
        <p:nvSpPr>
          <p:cNvPr id="6" name="TextBox 5">
            <a:extLst>
              <a:ext uri="{FF2B5EF4-FFF2-40B4-BE49-F238E27FC236}">
                <a16:creationId xmlns:a16="http://schemas.microsoft.com/office/drawing/2014/main" id="{90CAB882-2FD5-4815-8208-B03CE2EA6842}"/>
              </a:ext>
            </a:extLst>
          </p:cNvPr>
          <p:cNvSpPr txBox="1"/>
          <p:nvPr/>
        </p:nvSpPr>
        <p:spPr>
          <a:xfrm>
            <a:off x="9271895" y="5758775"/>
            <a:ext cx="2556939" cy="402371"/>
          </a:xfrm>
          <a:prstGeom prst="rect">
            <a:avLst/>
          </a:prstGeom>
        </p:spPr>
        <p:txBody>
          <a:bodyPr vert="horz" lIns="91440" tIns="45720" rIns="91440" bIns="45720" rtlCol="0" anchor="ctr">
            <a:normAutofit/>
          </a:bodyPr>
          <a:lstStyle/>
          <a:p>
            <a:pPr>
              <a:lnSpc>
                <a:spcPct val="90000"/>
              </a:lnSpc>
              <a:spcAft>
                <a:spcPts val="600"/>
              </a:spcAft>
            </a:pPr>
            <a:r>
              <a:rPr lang="en-US" dirty="0">
                <a:solidFill>
                  <a:srgbClr val="000000"/>
                </a:solidFill>
              </a:rPr>
              <a:t>Google.com(2020)</a:t>
            </a:r>
          </a:p>
        </p:txBody>
      </p:sp>
      <p:pic>
        <p:nvPicPr>
          <p:cNvPr id="4" name="Picture 3">
            <a:extLst>
              <a:ext uri="{FF2B5EF4-FFF2-40B4-BE49-F238E27FC236}">
                <a16:creationId xmlns:a16="http://schemas.microsoft.com/office/drawing/2014/main" id="{B2831D27-4F3B-4289-A8C2-9E38091932B6}"/>
              </a:ext>
            </a:extLst>
          </p:cNvPr>
          <p:cNvPicPr>
            <a:picLocks noChangeAspect="1"/>
          </p:cNvPicPr>
          <p:nvPr/>
        </p:nvPicPr>
        <p:blipFill>
          <a:blip r:embed="rId4"/>
          <a:stretch>
            <a:fillRect/>
          </a:stretch>
        </p:blipFill>
        <p:spPr>
          <a:xfrm>
            <a:off x="6919806" y="1902498"/>
            <a:ext cx="3072626" cy="1351956"/>
          </a:xfrm>
          <a:prstGeom prst="rect">
            <a:avLst/>
          </a:prstGeom>
        </p:spPr>
      </p:pic>
    </p:spTree>
    <p:extLst>
      <p:ext uri="{BB962C8B-B14F-4D97-AF65-F5344CB8AC3E}">
        <p14:creationId xmlns:p14="http://schemas.microsoft.com/office/powerpoint/2010/main" val="2417066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2">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a:extLst>
              <a:ext uri="{FF2B5EF4-FFF2-40B4-BE49-F238E27FC236}">
                <a16:creationId xmlns:a16="http://schemas.microsoft.com/office/drawing/2014/main" id="{1FCB06AD-ED6D-4CB6-81EC-E9CBF98D1973}"/>
              </a:ext>
            </a:extLst>
          </p:cNvPr>
          <p:cNvSpPr>
            <a:spLocks noGrp="1"/>
          </p:cNvSpPr>
          <p:nvPr>
            <p:ph type="title"/>
          </p:nvPr>
        </p:nvSpPr>
        <p:spPr>
          <a:xfrm>
            <a:off x="1415406" y="2026534"/>
            <a:ext cx="8973735" cy="1477764"/>
          </a:xfrm>
        </p:spPr>
        <p:txBody>
          <a:bodyPr vert="horz" lIns="91440" tIns="45720" rIns="91440" bIns="45720" rtlCol="0" anchor="b">
            <a:normAutofit/>
          </a:bodyPr>
          <a:lstStyle/>
          <a:p>
            <a:pPr algn="ctr"/>
            <a:r>
              <a:rPr lang="en-GB" sz="3200" b="1" i="1" kern="1200" dirty="0">
                <a:solidFill>
                  <a:srgbClr val="FFFFFF"/>
                </a:solidFill>
                <a:latin typeface="+mn-lt"/>
                <a:ea typeface="+mj-ea"/>
                <a:cs typeface="+mj-cs"/>
              </a:rPr>
              <a:t>“</a:t>
            </a:r>
            <a:r>
              <a:rPr lang="en-GB" sz="3200" i="1" kern="1200" dirty="0">
                <a:solidFill>
                  <a:srgbClr val="FFFFFF"/>
                </a:solidFill>
                <a:latin typeface="+mn-lt"/>
                <a:ea typeface="+mj-ea"/>
                <a:cs typeface="+mj-cs"/>
              </a:rPr>
              <a:t>High Performance work ethic needs to be embedded in the culture and ethos of the organisation and continue to strive over time”</a:t>
            </a:r>
            <a:endParaRPr lang="en-US" sz="3200" i="1" kern="1200" dirty="0">
              <a:solidFill>
                <a:srgbClr val="FFFFFF"/>
              </a:solidFill>
              <a:latin typeface="+mn-lt"/>
              <a:ea typeface="+mj-ea"/>
              <a:cs typeface="+mj-cs"/>
            </a:endParaRPr>
          </a:p>
        </p:txBody>
      </p:sp>
      <p:pic>
        <p:nvPicPr>
          <p:cNvPr id="65" name="Picture 64">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3" name="TextBox 2">
            <a:extLst>
              <a:ext uri="{FF2B5EF4-FFF2-40B4-BE49-F238E27FC236}">
                <a16:creationId xmlns:a16="http://schemas.microsoft.com/office/drawing/2014/main" id="{D6B5D471-6C3F-4841-9D32-1A10FA180310}"/>
              </a:ext>
            </a:extLst>
          </p:cNvPr>
          <p:cNvSpPr txBox="1"/>
          <p:nvPr/>
        </p:nvSpPr>
        <p:spPr>
          <a:xfrm>
            <a:off x="9922213" y="6201054"/>
            <a:ext cx="1556425" cy="375552"/>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(Taylor,2016)</a:t>
            </a:r>
          </a:p>
        </p:txBody>
      </p:sp>
    </p:spTree>
    <p:extLst>
      <p:ext uri="{BB962C8B-B14F-4D97-AF65-F5344CB8AC3E}">
        <p14:creationId xmlns:p14="http://schemas.microsoft.com/office/powerpoint/2010/main" val="1522424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F46163D-7BF4-4DF2-BFF8-7DFE54A00ABB}"/>
              </a:ext>
            </a:extLst>
          </p:cNvPr>
          <p:cNvSpPr txBox="1"/>
          <p:nvPr/>
        </p:nvSpPr>
        <p:spPr>
          <a:xfrm>
            <a:off x="7991807" y="5824317"/>
            <a:ext cx="4420686" cy="369332"/>
          </a:xfrm>
          <a:prstGeom prst="rect">
            <a:avLst/>
          </a:prstGeom>
          <a:noFill/>
        </p:spPr>
        <p:txBody>
          <a:bodyPr wrap="square" rtlCol="0">
            <a:spAutoFit/>
          </a:bodyPr>
          <a:lstStyle/>
          <a:p>
            <a:r>
              <a:rPr lang="en-GB" dirty="0">
                <a:latin typeface="+mj-lt"/>
              </a:rPr>
              <a:t>Adapted from mindtools.com (2020).</a:t>
            </a:r>
          </a:p>
        </p:txBody>
      </p:sp>
      <p:grpSp>
        <p:nvGrpSpPr>
          <p:cNvPr id="25" name="Group 24">
            <a:extLst>
              <a:ext uri="{FF2B5EF4-FFF2-40B4-BE49-F238E27FC236}">
                <a16:creationId xmlns:a16="http://schemas.microsoft.com/office/drawing/2014/main" id="{36DA24E9-9703-4D55-A6E2-11F5AFA9D874}"/>
              </a:ext>
            </a:extLst>
          </p:cNvPr>
          <p:cNvGrpSpPr/>
          <p:nvPr/>
        </p:nvGrpSpPr>
        <p:grpSpPr>
          <a:xfrm>
            <a:off x="5878708" y="474014"/>
            <a:ext cx="4760765" cy="3526367"/>
            <a:chOff x="3630283" y="670114"/>
            <a:chExt cx="5922278" cy="3526367"/>
          </a:xfrm>
        </p:grpSpPr>
        <p:sp>
          <p:nvSpPr>
            <p:cNvPr id="26" name="Rectangle: Rounded Corners 25">
              <a:extLst>
                <a:ext uri="{FF2B5EF4-FFF2-40B4-BE49-F238E27FC236}">
                  <a16:creationId xmlns:a16="http://schemas.microsoft.com/office/drawing/2014/main" id="{C9FE06F7-A2A9-4A82-A03B-D12109D50FEB}"/>
                </a:ext>
              </a:extLst>
            </p:cNvPr>
            <p:cNvSpPr/>
            <p:nvPr/>
          </p:nvSpPr>
          <p:spPr>
            <a:xfrm>
              <a:off x="3630284" y="670114"/>
              <a:ext cx="5922277" cy="100753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7" name="Rectangle 26" descr="Group">
              <a:extLst>
                <a:ext uri="{FF2B5EF4-FFF2-40B4-BE49-F238E27FC236}">
                  <a16:creationId xmlns:a16="http://schemas.microsoft.com/office/drawing/2014/main" id="{A9DD25B2-1B83-46C1-874E-85BB46A86F35}"/>
                </a:ext>
              </a:extLst>
            </p:cNvPr>
            <p:cNvSpPr/>
            <p:nvPr/>
          </p:nvSpPr>
          <p:spPr>
            <a:xfrm>
              <a:off x="3935062" y="896809"/>
              <a:ext cx="554143" cy="55414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28" name="Freeform: Shape 27">
              <a:extLst>
                <a:ext uri="{FF2B5EF4-FFF2-40B4-BE49-F238E27FC236}">
                  <a16:creationId xmlns:a16="http://schemas.microsoft.com/office/drawing/2014/main" id="{6B3E0847-A075-43CA-A91D-D08D481B3FBB}"/>
                </a:ext>
              </a:extLst>
            </p:cNvPr>
            <p:cNvSpPr/>
            <p:nvPr/>
          </p:nvSpPr>
          <p:spPr>
            <a:xfrm>
              <a:off x="4793985" y="670114"/>
              <a:ext cx="4758575" cy="1007533"/>
            </a:xfrm>
            <a:custGeom>
              <a:avLst/>
              <a:gdLst>
                <a:gd name="connsiteX0" fmla="*/ 0 w 4758575"/>
                <a:gd name="connsiteY0" fmla="*/ 0 h 1007533"/>
                <a:gd name="connsiteX1" fmla="*/ 4758575 w 4758575"/>
                <a:gd name="connsiteY1" fmla="*/ 0 h 1007533"/>
                <a:gd name="connsiteX2" fmla="*/ 4758575 w 4758575"/>
                <a:gd name="connsiteY2" fmla="*/ 1007533 h 1007533"/>
                <a:gd name="connsiteX3" fmla="*/ 0 w 4758575"/>
                <a:gd name="connsiteY3" fmla="*/ 1007533 h 1007533"/>
                <a:gd name="connsiteX4" fmla="*/ 0 w 4758575"/>
                <a:gd name="connsiteY4" fmla="*/ 0 h 1007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8575" h="1007533">
                  <a:moveTo>
                    <a:pt x="0" y="0"/>
                  </a:moveTo>
                  <a:lnTo>
                    <a:pt x="4758575" y="0"/>
                  </a:lnTo>
                  <a:lnTo>
                    <a:pt x="4758575" y="1007533"/>
                  </a:lnTo>
                  <a:lnTo>
                    <a:pt x="0" y="10075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31" tIns="106631" rIns="106631" bIns="106631" numCol="1" spcCol="1270" anchor="ctr" anchorCtr="0">
              <a:noAutofit/>
            </a:bodyPr>
            <a:lstStyle/>
            <a:p>
              <a:pPr marL="0" lvl="0" indent="0" algn="l" defTabSz="1111250">
                <a:lnSpc>
                  <a:spcPct val="100000"/>
                </a:lnSpc>
                <a:spcBef>
                  <a:spcPct val="0"/>
                </a:spcBef>
                <a:spcAft>
                  <a:spcPct val="35000"/>
                </a:spcAft>
                <a:buNone/>
              </a:pPr>
              <a:r>
                <a:rPr lang="en-GB" sz="2800" b="1" kern="1200" dirty="0">
                  <a:solidFill>
                    <a:schemeClr val="bg1"/>
                  </a:solidFill>
                  <a:latin typeface="+mj-lt"/>
                </a:rPr>
                <a:t>Healthy Workforce</a:t>
              </a:r>
            </a:p>
          </p:txBody>
        </p:sp>
        <p:sp>
          <p:nvSpPr>
            <p:cNvPr id="30" name="Rectangle: Rounded Corners 29">
              <a:extLst>
                <a:ext uri="{FF2B5EF4-FFF2-40B4-BE49-F238E27FC236}">
                  <a16:creationId xmlns:a16="http://schemas.microsoft.com/office/drawing/2014/main" id="{32542A53-302E-4D20-9044-F507F6DCDC6A}"/>
                </a:ext>
              </a:extLst>
            </p:cNvPr>
            <p:cNvSpPr/>
            <p:nvPr/>
          </p:nvSpPr>
          <p:spPr>
            <a:xfrm>
              <a:off x="3630284" y="1929531"/>
              <a:ext cx="5922277" cy="100753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32" name="Rectangle 31" descr="Smiling Face with No Fill">
              <a:extLst>
                <a:ext uri="{FF2B5EF4-FFF2-40B4-BE49-F238E27FC236}">
                  <a16:creationId xmlns:a16="http://schemas.microsoft.com/office/drawing/2014/main" id="{F2E9C73A-B5AB-4311-9961-DCDF6C581F8D}"/>
                </a:ext>
              </a:extLst>
            </p:cNvPr>
            <p:cNvSpPr/>
            <p:nvPr/>
          </p:nvSpPr>
          <p:spPr>
            <a:xfrm>
              <a:off x="3935062" y="2156226"/>
              <a:ext cx="554143" cy="554143"/>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33" name="Freeform: Shape 32">
              <a:extLst>
                <a:ext uri="{FF2B5EF4-FFF2-40B4-BE49-F238E27FC236}">
                  <a16:creationId xmlns:a16="http://schemas.microsoft.com/office/drawing/2014/main" id="{9A02FDBF-4677-43E4-A0CF-BDECC8DF6207}"/>
                </a:ext>
              </a:extLst>
            </p:cNvPr>
            <p:cNvSpPr/>
            <p:nvPr/>
          </p:nvSpPr>
          <p:spPr>
            <a:xfrm>
              <a:off x="4793985" y="1929531"/>
              <a:ext cx="4758575" cy="1007533"/>
            </a:xfrm>
            <a:custGeom>
              <a:avLst/>
              <a:gdLst>
                <a:gd name="connsiteX0" fmla="*/ 0 w 4758575"/>
                <a:gd name="connsiteY0" fmla="*/ 0 h 1007533"/>
                <a:gd name="connsiteX1" fmla="*/ 4758575 w 4758575"/>
                <a:gd name="connsiteY1" fmla="*/ 0 h 1007533"/>
                <a:gd name="connsiteX2" fmla="*/ 4758575 w 4758575"/>
                <a:gd name="connsiteY2" fmla="*/ 1007533 h 1007533"/>
                <a:gd name="connsiteX3" fmla="*/ 0 w 4758575"/>
                <a:gd name="connsiteY3" fmla="*/ 1007533 h 1007533"/>
                <a:gd name="connsiteX4" fmla="*/ 0 w 4758575"/>
                <a:gd name="connsiteY4" fmla="*/ 0 h 1007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8575" h="1007533">
                  <a:moveTo>
                    <a:pt x="0" y="0"/>
                  </a:moveTo>
                  <a:lnTo>
                    <a:pt x="4758575" y="0"/>
                  </a:lnTo>
                  <a:lnTo>
                    <a:pt x="4758575" y="1007533"/>
                  </a:lnTo>
                  <a:lnTo>
                    <a:pt x="0" y="10075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31" tIns="106631" rIns="106631" bIns="106631" numCol="1" spcCol="1270" anchor="ctr" anchorCtr="0">
              <a:noAutofit/>
            </a:bodyPr>
            <a:lstStyle/>
            <a:p>
              <a:pPr marL="0" lvl="0" indent="0" algn="l" defTabSz="1111250">
                <a:lnSpc>
                  <a:spcPct val="100000"/>
                </a:lnSpc>
                <a:spcBef>
                  <a:spcPct val="0"/>
                </a:spcBef>
                <a:spcAft>
                  <a:spcPct val="35000"/>
                </a:spcAft>
                <a:buNone/>
              </a:pPr>
              <a:r>
                <a:rPr lang="en-US" sz="2800" b="1" kern="1200">
                  <a:solidFill>
                    <a:schemeClr val="bg1"/>
                  </a:solidFill>
                  <a:latin typeface="+mj-lt"/>
                </a:rPr>
                <a:t>Happy Workforce</a:t>
              </a:r>
              <a:endParaRPr lang="en-GB" sz="2800" b="1" kern="1200">
                <a:solidFill>
                  <a:schemeClr val="bg1"/>
                </a:solidFill>
                <a:latin typeface="+mj-lt"/>
              </a:endParaRPr>
            </a:p>
          </p:txBody>
        </p:sp>
        <p:sp>
          <p:nvSpPr>
            <p:cNvPr id="34" name="Rectangle: Rounded Corners 33">
              <a:extLst>
                <a:ext uri="{FF2B5EF4-FFF2-40B4-BE49-F238E27FC236}">
                  <a16:creationId xmlns:a16="http://schemas.microsoft.com/office/drawing/2014/main" id="{06EF5540-D30E-4594-8D80-7C8C73124348}"/>
                </a:ext>
              </a:extLst>
            </p:cNvPr>
            <p:cNvSpPr/>
            <p:nvPr/>
          </p:nvSpPr>
          <p:spPr>
            <a:xfrm>
              <a:off x="3630283" y="3165611"/>
              <a:ext cx="5922277" cy="100753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35" name="Rectangle 34" descr="Users">
              <a:extLst>
                <a:ext uri="{FF2B5EF4-FFF2-40B4-BE49-F238E27FC236}">
                  <a16:creationId xmlns:a16="http://schemas.microsoft.com/office/drawing/2014/main" id="{9E25C398-E05E-468F-8AC0-6BD2B2A14734}"/>
                </a:ext>
              </a:extLst>
            </p:cNvPr>
            <p:cNvSpPr/>
            <p:nvPr/>
          </p:nvSpPr>
          <p:spPr>
            <a:xfrm>
              <a:off x="3935062" y="3415643"/>
              <a:ext cx="554143" cy="554143"/>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37" name="Freeform: Shape 36">
              <a:extLst>
                <a:ext uri="{FF2B5EF4-FFF2-40B4-BE49-F238E27FC236}">
                  <a16:creationId xmlns:a16="http://schemas.microsoft.com/office/drawing/2014/main" id="{781B7952-5A20-44D0-918F-BA2343CD6AB2}"/>
                </a:ext>
              </a:extLst>
            </p:cNvPr>
            <p:cNvSpPr/>
            <p:nvPr/>
          </p:nvSpPr>
          <p:spPr>
            <a:xfrm>
              <a:off x="4793985" y="3188948"/>
              <a:ext cx="4758575" cy="1007533"/>
            </a:xfrm>
            <a:custGeom>
              <a:avLst/>
              <a:gdLst>
                <a:gd name="connsiteX0" fmla="*/ 0 w 4758575"/>
                <a:gd name="connsiteY0" fmla="*/ 0 h 1007533"/>
                <a:gd name="connsiteX1" fmla="*/ 4758575 w 4758575"/>
                <a:gd name="connsiteY1" fmla="*/ 0 h 1007533"/>
                <a:gd name="connsiteX2" fmla="*/ 4758575 w 4758575"/>
                <a:gd name="connsiteY2" fmla="*/ 1007533 h 1007533"/>
                <a:gd name="connsiteX3" fmla="*/ 0 w 4758575"/>
                <a:gd name="connsiteY3" fmla="*/ 1007533 h 1007533"/>
                <a:gd name="connsiteX4" fmla="*/ 0 w 4758575"/>
                <a:gd name="connsiteY4" fmla="*/ 0 h 1007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8575" h="1007533">
                  <a:moveTo>
                    <a:pt x="0" y="0"/>
                  </a:moveTo>
                  <a:lnTo>
                    <a:pt x="4758575" y="0"/>
                  </a:lnTo>
                  <a:lnTo>
                    <a:pt x="4758575" y="1007533"/>
                  </a:lnTo>
                  <a:lnTo>
                    <a:pt x="0" y="100753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31" tIns="106631" rIns="106631" bIns="106631" numCol="1" spcCol="1270" anchor="ctr" anchorCtr="0">
              <a:noAutofit/>
            </a:bodyPr>
            <a:lstStyle/>
            <a:p>
              <a:pPr marL="0" lvl="0" indent="0" algn="l" defTabSz="1111250">
                <a:lnSpc>
                  <a:spcPct val="100000"/>
                </a:lnSpc>
                <a:spcBef>
                  <a:spcPct val="0"/>
                </a:spcBef>
                <a:spcAft>
                  <a:spcPct val="35000"/>
                </a:spcAft>
                <a:buNone/>
              </a:pPr>
              <a:r>
                <a:rPr lang="en-US" sz="2800" b="1" kern="1200" dirty="0">
                  <a:solidFill>
                    <a:schemeClr val="bg1"/>
                  </a:solidFill>
                  <a:latin typeface="+mj-lt"/>
                </a:rPr>
                <a:t>Productive Workforce</a:t>
              </a:r>
              <a:endParaRPr lang="en-GB" sz="2800" b="1" kern="1200" dirty="0">
                <a:solidFill>
                  <a:schemeClr val="bg1"/>
                </a:solidFill>
                <a:latin typeface="+mj-lt"/>
              </a:endParaRPr>
            </a:p>
          </p:txBody>
        </p:sp>
      </p:grpSp>
      <p:pic>
        <p:nvPicPr>
          <p:cNvPr id="23" name="Picture 22">
            <a:extLst>
              <a:ext uri="{FF2B5EF4-FFF2-40B4-BE49-F238E27FC236}">
                <a16:creationId xmlns:a16="http://schemas.microsoft.com/office/drawing/2014/main" id="{56DC8EB4-16D7-4C2D-8F00-E475DD368EA2}"/>
              </a:ext>
            </a:extLst>
          </p:cNvPr>
          <p:cNvPicPr>
            <a:picLocks noChangeAspect="1"/>
          </p:cNvPicPr>
          <p:nvPr/>
        </p:nvPicPr>
        <p:blipFill>
          <a:blip r:embed="rId9"/>
          <a:stretch>
            <a:fillRect/>
          </a:stretch>
        </p:blipFill>
        <p:spPr>
          <a:xfrm>
            <a:off x="0" y="4424702"/>
            <a:ext cx="6245157" cy="2433298"/>
          </a:xfrm>
          <a:prstGeom prst="rect">
            <a:avLst/>
          </a:prstGeom>
        </p:spPr>
      </p:pic>
      <p:sp>
        <p:nvSpPr>
          <p:cNvPr id="41" name="Arrow: Curved Right 40">
            <a:extLst>
              <a:ext uri="{FF2B5EF4-FFF2-40B4-BE49-F238E27FC236}">
                <a16:creationId xmlns:a16="http://schemas.microsoft.com/office/drawing/2014/main" id="{79B24699-1297-4D7E-82D4-620AF8F1DD8A}"/>
              </a:ext>
            </a:extLst>
          </p:cNvPr>
          <p:cNvSpPr/>
          <p:nvPr/>
        </p:nvSpPr>
        <p:spPr>
          <a:xfrm>
            <a:off x="5295049" y="911851"/>
            <a:ext cx="583659" cy="131090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3" name="Arrow: Curved Left 42">
            <a:extLst>
              <a:ext uri="{FF2B5EF4-FFF2-40B4-BE49-F238E27FC236}">
                <a16:creationId xmlns:a16="http://schemas.microsoft.com/office/drawing/2014/main" id="{7A2A5115-2617-4F42-A9B2-DA36A25AF971}"/>
              </a:ext>
            </a:extLst>
          </p:cNvPr>
          <p:cNvSpPr/>
          <p:nvPr/>
        </p:nvSpPr>
        <p:spPr>
          <a:xfrm>
            <a:off x="10639473" y="2182941"/>
            <a:ext cx="603115" cy="131275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38600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CB06AD-ED6D-4CB6-81EC-E9CBF98D1973}"/>
              </a:ext>
            </a:extLst>
          </p:cNvPr>
          <p:cNvSpPr>
            <a:spLocks noGrp="1"/>
          </p:cNvSpPr>
          <p:nvPr>
            <p:ph type="title"/>
          </p:nvPr>
        </p:nvSpPr>
        <p:spPr>
          <a:xfrm>
            <a:off x="503060" y="2048951"/>
            <a:ext cx="3990287" cy="2760098"/>
          </a:xfrm>
        </p:spPr>
        <p:txBody>
          <a:bodyPr vert="horz" lIns="91440" tIns="45720" rIns="91440" bIns="45720" rtlCol="0" anchor="ctr">
            <a:normAutofit fontScale="90000"/>
          </a:bodyPr>
          <a:lstStyle/>
          <a:p>
            <a:r>
              <a:rPr lang="en-US" sz="4900" b="1" kern="1200" dirty="0">
                <a:solidFill>
                  <a:srgbClr val="FFFFFF"/>
                </a:solidFill>
                <a:latin typeface="+mj-lt"/>
                <a:ea typeface="+mj-ea"/>
                <a:cs typeface="+mj-cs"/>
              </a:rPr>
              <a:t>High-Performance </a:t>
            </a:r>
            <a:r>
              <a:rPr lang="en-US" b="1" kern="1200" dirty="0">
                <a:solidFill>
                  <a:srgbClr val="FFFFFF"/>
                </a:solidFill>
                <a:latin typeface="+mj-lt"/>
                <a:ea typeface="+mj-ea"/>
                <a:cs typeface="+mj-cs"/>
              </a:rPr>
              <a:t>teams</a:t>
            </a:r>
            <a:r>
              <a:rPr lang="en-US" sz="4900" b="1" kern="1200" dirty="0">
                <a:solidFill>
                  <a:srgbClr val="FFFFFF"/>
                </a:solidFill>
                <a:latin typeface="+mj-lt"/>
                <a:ea typeface="+mj-ea"/>
                <a:cs typeface="+mj-cs"/>
              </a:rPr>
              <a:t> can be identified with the acronym “PERFORM”</a:t>
            </a:r>
            <a:br>
              <a:rPr lang="en-US" sz="3100" kern="1200" dirty="0">
                <a:solidFill>
                  <a:srgbClr val="FFFFFF"/>
                </a:solidFill>
                <a:latin typeface="+mj-lt"/>
                <a:ea typeface="+mj-ea"/>
                <a:cs typeface="+mj-cs"/>
              </a:rPr>
            </a:br>
            <a:endParaRPr lang="en-US" sz="31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30937762-1517-442E-92B6-F249B8D92611}"/>
              </a:ext>
            </a:extLst>
          </p:cNvPr>
          <p:cNvSpPr txBox="1"/>
          <p:nvPr/>
        </p:nvSpPr>
        <p:spPr>
          <a:xfrm>
            <a:off x="6109891" y="72470"/>
            <a:ext cx="5796763" cy="5758774"/>
          </a:xfrm>
          <a:prstGeom prst="rect">
            <a:avLst/>
          </a:prstGeom>
        </p:spPr>
        <p:txBody>
          <a:bodyPr vert="horz" lIns="91440" tIns="45720" rIns="91440" bIns="45720" rtlCol="0" anchor="ctr">
            <a:normAutofit/>
          </a:bodyPr>
          <a:lstStyle/>
          <a:p>
            <a:pPr>
              <a:lnSpc>
                <a:spcPct val="90000"/>
              </a:lnSpc>
              <a:spcAft>
                <a:spcPts val="800"/>
              </a:spcAft>
            </a:pPr>
            <a:endParaRPr lang="en-US" sz="2000" dirty="0">
              <a:solidFill>
                <a:srgbClr val="000000"/>
              </a:solidFill>
              <a:effectLst/>
            </a:endParaRPr>
          </a:p>
          <a:p>
            <a:pPr>
              <a:lnSpc>
                <a:spcPct val="90000"/>
              </a:lnSpc>
              <a:spcAft>
                <a:spcPts val="800"/>
              </a:spcAft>
            </a:pPr>
            <a:r>
              <a:rPr lang="en-US" sz="2000" i="1" dirty="0">
                <a:solidFill>
                  <a:srgbClr val="000000"/>
                </a:solidFill>
                <a:effectLst/>
              </a:rPr>
              <a:t>“</a:t>
            </a:r>
            <a:r>
              <a:rPr lang="en-US" sz="2400" b="1" i="1" dirty="0">
                <a:solidFill>
                  <a:srgbClr val="000000"/>
                </a:solidFill>
                <a:effectLst/>
              </a:rPr>
              <a:t>P</a:t>
            </a:r>
            <a:r>
              <a:rPr lang="en-US" sz="2400" i="1" dirty="0">
                <a:solidFill>
                  <a:srgbClr val="000000"/>
                </a:solidFill>
                <a:effectLst/>
              </a:rPr>
              <a:t> </a:t>
            </a:r>
            <a:r>
              <a:rPr lang="en-US" sz="2000" i="1" dirty="0">
                <a:solidFill>
                  <a:srgbClr val="000000"/>
                </a:solidFill>
                <a:effectLst/>
              </a:rPr>
              <a:t>implies Purpose of Existence and Strong Value    Orientation;</a:t>
            </a:r>
            <a:endParaRPr lang="en-US" sz="2000" dirty="0">
              <a:solidFill>
                <a:srgbClr val="000000"/>
              </a:solidFill>
              <a:effectLst/>
            </a:endParaRPr>
          </a:p>
          <a:p>
            <a:pPr>
              <a:lnSpc>
                <a:spcPct val="90000"/>
              </a:lnSpc>
              <a:spcAft>
                <a:spcPts val="800"/>
              </a:spcAft>
            </a:pPr>
            <a:r>
              <a:rPr lang="en-US" sz="2400" b="1" i="1" dirty="0">
                <a:solidFill>
                  <a:srgbClr val="000000"/>
                </a:solidFill>
                <a:effectLst/>
              </a:rPr>
              <a:t> E</a:t>
            </a:r>
            <a:r>
              <a:rPr lang="en-US" sz="2000" b="1" i="1" dirty="0">
                <a:solidFill>
                  <a:srgbClr val="000000"/>
                </a:solidFill>
                <a:effectLst/>
              </a:rPr>
              <a:t> </a:t>
            </a:r>
            <a:r>
              <a:rPr lang="en-US" sz="2000" i="1" dirty="0">
                <a:solidFill>
                  <a:srgbClr val="000000"/>
                </a:solidFill>
                <a:effectLst/>
              </a:rPr>
              <a:t>implies Empowerment of the Team Members;</a:t>
            </a:r>
            <a:endParaRPr lang="en-US" sz="2000" dirty="0">
              <a:solidFill>
                <a:srgbClr val="000000"/>
              </a:solidFill>
            </a:endParaRPr>
          </a:p>
          <a:p>
            <a:pPr>
              <a:lnSpc>
                <a:spcPct val="90000"/>
              </a:lnSpc>
              <a:spcAft>
                <a:spcPts val="800"/>
              </a:spcAft>
            </a:pPr>
            <a:r>
              <a:rPr lang="en-US" sz="2400" b="1" i="1" dirty="0">
                <a:solidFill>
                  <a:srgbClr val="000000"/>
                </a:solidFill>
                <a:effectLst/>
              </a:rPr>
              <a:t> R </a:t>
            </a:r>
            <a:r>
              <a:rPr lang="en-US" sz="2000" i="1" dirty="0">
                <a:solidFill>
                  <a:srgbClr val="000000"/>
                </a:solidFill>
                <a:effectLst/>
              </a:rPr>
              <a:t>suggests Relationship &amp; Open Communication resting on the pillars of Trust &amp; Cooperation;</a:t>
            </a:r>
            <a:endParaRPr lang="en-US" sz="2000" dirty="0">
              <a:solidFill>
                <a:srgbClr val="000000"/>
              </a:solidFill>
              <a:effectLst/>
            </a:endParaRPr>
          </a:p>
          <a:p>
            <a:pPr>
              <a:lnSpc>
                <a:spcPct val="90000"/>
              </a:lnSpc>
              <a:spcAft>
                <a:spcPts val="800"/>
              </a:spcAft>
            </a:pPr>
            <a:r>
              <a:rPr lang="en-US" sz="2400" b="1" i="1" dirty="0">
                <a:solidFill>
                  <a:srgbClr val="000000"/>
                </a:solidFill>
                <a:effectLst/>
              </a:rPr>
              <a:t> F</a:t>
            </a:r>
            <a:r>
              <a:rPr lang="en-US" sz="2000" i="1" dirty="0">
                <a:solidFill>
                  <a:srgbClr val="000000"/>
                </a:solidFill>
                <a:effectLst/>
              </a:rPr>
              <a:t> means Flexibility &amp; Adaptability;</a:t>
            </a:r>
            <a:endParaRPr lang="en-US" sz="2000" dirty="0">
              <a:solidFill>
                <a:srgbClr val="000000"/>
              </a:solidFill>
              <a:effectLst/>
            </a:endParaRPr>
          </a:p>
          <a:p>
            <a:pPr>
              <a:lnSpc>
                <a:spcPct val="90000"/>
              </a:lnSpc>
              <a:spcAft>
                <a:spcPts val="800"/>
              </a:spcAft>
            </a:pPr>
            <a:r>
              <a:rPr lang="en-US" sz="2400" b="1" i="1" dirty="0">
                <a:solidFill>
                  <a:srgbClr val="000000"/>
                </a:solidFill>
                <a:effectLst/>
              </a:rPr>
              <a:t> O</a:t>
            </a:r>
            <a:r>
              <a:rPr lang="en-US" sz="2000" i="1" dirty="0">
                <a:solidFill>
                  <a:srgbClr val="000000"/>
                </a:solidFill>
                <a:effectLst/>
              </a:rPr>
              <a:t> means Optimum Outcomes &amp; Productivity which can be measured by using specific measures;</a:t>
            </a:r>
            <a:endParaRPr lang="en-US" sz="2000" dirty="0">
              <a:solidFill>
                <a:srgbClr val="000000"/>
              </a:solidFill>
              <a:effectLst/>
            </a:endParaRPr>
          </a:p>
          <a:p>
            <a:pPr>
              <a:lnSpc>
                <a:spcPct val="90000"/>
              </a:lnSpc>
              <a:spcAft>
                <a:spcPts val="800"/>
              </a:spcAft>
            </a:pPr>
            <a:r>
              <a:rPr lang="en-US" sz="2400" b="1" i="1" dirty="0">
                <a:solidFill>
                  <a:srgbClr val="000000"/>
                </a:solidFill>
                <a:effectLst/>
              </a:rPr>
              <a:t> R</a:t>
            </a:r>
            <a:r>
              <a:rPr lang="en-US" sz="2400" i="1" dirty="0">
                <a:solidFill>
                  <a:srgbClr val="000000"/>
                </a:solidFill>
                <a:effectLst/>
              </a:rPr>
              <a:t> </a:t>
            </a:r>
            <a:r>
              <a:rPr lang="en-US" sz="2000" i="1" dirty="0">
                <a:solidFill>
                  <a:srgbClr val="000000"/>
                </a:solidFill>
                <a:effectLst/>
              </a:rPr>
              <a:t>suggests Recognition, Rewards &amp; Appreciation of Outstanding Performance;</a:t>
            </a:r>
            <a:endParaRPr lang="en-US" sz="2000" dirty="0">
              <a:solidFill>
                <a:srgbClr val="000000"/>
              </a:solidFill>
              <a:effectLst/>
            </a:endParaRPr>
          </a:p>
          <a:p>
            <a:pPr>
              <a:lnSpc>
                <a:spcPct val="90000"/>
              </a:lnSpc>
              <a:spcAft>
                <a:spcPts val="800"/>
              </a:spcAft>
            </a:pPr>
            <a:r>
              <a:rPr lang="en-US" sz="2400" b="1" i="1" dirty="0">
                <a:solidFill>
                  <a:srgbClr val="000000"/>
                </a:solidFill>
                <a:effectLst/>
              </a:rPr>
              <a:t> M</a:t>
            </a:r>
            <a:r>
              <a:rPr lang="en-US" sz="2000" b="1" i="1" dirty="0">
                <a:solidFill>
                  <a:srgbClr val="000000"/>
                </a:solidFill>
                <a:effectLst/>
              </a:rPr>
              <a:t> </a:t>
            </a:r>
            <a:r>
              <a:rPr lang="en-US" sz="2000" i="1" dirty="0">
                <a:solidFill>
                  <a:srgbClr val="000000"/>
                </a:solidFill>
                <a:effectLst/>
              </a:rPr>
              <a:t>implies Morale”.</a:t>
            </a:r>
            <a:endParaRPr lang="en-US" sz="2000" dirty="0">
              <a:solidFill>
                <a:srgbClr val="000000"/>
              </a:solidFill>
              <a:effectLst/>
            </a:endParaRPr>
          </a:p>
        </p:txBody>
      </p:sp>
      <p:sp>
        <p:nvSpPr>
          <p:cNvPr id="5" name="TextBox 4">
            <a:extLst>
              <a:ext uri="{FF2B5EF4-FFF2-40B4-BE49-F238E27FC236}">
                <a16:creationId xmlns:a16="http://schemas.microsoft.com/office/drawing/2014/main" id="{A0B18771-6474-470C-82F2-E902051A0B86}"/>
              </a:ext>
            </a:extLst>
          </p:cNvPr>
          <p:cNvSpPr txBox="1"/>
          <p:nvPr/>
        </p:nvSpPr>
        <p:spPr>
          <a:xfrm>
            <a:off x="7976680" y="6103617"/>
            <a:ext cx="3929975" cy="341632"/>
          </a:xfrm>
          <a:prstGeom prst="rect">
            <a:avLst/>
          </a:prstGeom>
          <a:noFill/>
        </p:spPr>
        <p:txBody>
          <a:bodyPr wrap="square" rtlCol="0">
            <a:spAutoFit/>
          </a:bodyPr>
          <a:lstStyle/>
          <a:p>
            <a:pPr>
              <a:lnSpc>
                <a:spcPct val="90000"/>
              </a:lnSpc>
              <a:spcAft>
                <a:spcPts val="800"/>
              </a:spcAft>
            </a:pPr>
            <a:r>
              <a:rPr lang="en-US" sz="1800" i="1">
                <a:solidFill>
                  <a:srgbClr val="000000"/>
                </a:solidFill>
                <a:effectLst/>
              </a:rPr>
              <a:t>(managementstudyguide.com,2017)</a:t>
            </a:r>
            <a:endParaRPr lang="en-US" sz="1800" dirty="0">
              <a:solidFill>
                <a:srgbClr val="000000"/>
              </a:solidFill>
              <a:effectLst/>
            </a:endParaRPr>
          </a:p>
        </p:txBody>
      </p:sp>
    </p:spTree>
    <p:extLst>
      <p:ext uri="{BB962C8B-B14F-4D97-AF65-F5344CB8AC3E}">
        <p14:creationId xmlns:p14="http://schemas.microsoft.com/office/powerpoint/2010/main" val="1282071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0">
            <a:extLst>
              <a:ext uri="{FF2B5EF4-FFF2-40B4-BE49-F238E27FC236}">
                <a16:creationId xmlns:a16="http://schemas.microsoft.com/office/drawing/2014/main" id="{7CB58083-207D-4F1E-8D94-FB2CCB15F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2">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34636"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4">
            <a:extLst>
              <a:ext uri="{FF2B5EF4-FFF2-40B4-BE49-F238E27FC236}">
                <a16:creationId xmlns:a16="http://schemas.microsoft.com/office/drawing/2014/main" id="{7B578FCC-1870-4302-A27B-C1862E46CF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9003" t="45716" r="30135" b="9820"/>
          <a:stretch>
            <a:fillRect/>
          </a:stretch>
        </p:blipFill>
        <p:spPr>
          <a:xfrm rot="16200000" flipH="1">
            <a:off x="4979456" y="2019878"/>
            <a:ext cx="6858000" cy="2818242"/>
          </a:xfrm>
          <a:custGeom>
            <a:avLst/>
            <a:gdLst>
              <a:gd name="connsiteX0" fmla="*/ 0 w 6858000"/>
              <a:gd name="connsiteY0" fmla="*/ 1 h 2818242"/>
              <a:gd name="connsiteX1" fmla="*/ 0 w 6858000"/>
              <a:gd name="connsiteY1" fmla="*/ 2818242 h 2818242"/>
              <a:gd name="connsiteX2" fmla="*/ 6858000 w 6858000"/>
              <a:gd name="connsiteY2" fmla="*/ 2818241 h 2818242"/>
              <a:gd name="connsiteX3" fmla="*/ 6858000 w 6858000"/>
              <a:gd name="connsiteY3" fmla="*/ 0 h 2818242"/>
            </a:gdLst>
            <a:ahLst/>
            <a:cxnLst>
              <a:cxn ang="0">
                <a:pos x="connsiteX0" y="connsiteY0"/>
              </a:cxn>
              <a:cxn ang="0">
                <a:pos x="connsiteX1" y="connsiteY1"/>
              </a:cxn>
              <a:cxn ang="0">
                <a:pos x="connsiteX2" y="connsiteY2"/>
              </a:cxn>
              <a:cxn ang="0">
                <a:pos x="connsiteX3" y="connsiteY3"/>
              </a:cxn>
            </a:cxnLst>
            <a:rect l="l" t="t" r="r" b="b"/>
            <a:pathLst>
              <a:path w="6858000" h="2818242">
                <a:moveTo>
                  <a:pt x="0" y="1"/>
                </a:moveTo>
                <a:lnTo>
                  <a:pt x="0" y="2818242"/>
                </a:lnTo>
                <a:lnTo>
                  <a:pt x="6858000" y="2818241"/>
                </a:lnTo>
                <a:lnTo>
                  <a:pt x="6858000" y="0"/>
                </a:lnTo>
                <a:close/>
              </a:path>
            </a:pathLst>
          </a:custGeom>
        </p:spPr>
      </p:pic>
      <p:pic>
        <p:nvPicPr>
          <p:cNvPr id="16" name="Picture 15">
            <a:extLst>
              <a:ext uri="{FF2B5EF4-FFF2-40B4-BE49-F238E27FC236}">
                <a16:creationId xmlns:a16="http://schemas.microsoft.com/office/drawing/2014/main" id="{20C0A885-396D-4DDA-A667-0687F1143B32}"/>
              </a:ext>
            </a:extLst>
          </p:cNvPr>
          <p:cNvPicPr>
            <a:picLocks noChangeAspect="1"/>
          </p:cNvPicPr>
          <p:nvPr/>
        </p:nvPicPr>
        <p:blipFill>
          <a:blip r:embed="rId4"/>
          <a:stretch>
            <a:fillRect/>
          </a:stretch>
        </p:blipFill>
        <p:spPr>
          <a:xfrm>
            <a:off x="719910" y="523822"/>
            <a:ext cx="3657917" cy="5499069"/>
          </a:xfrm>
          <a:prstGeom prst="rect">
            <a:avLst/>
          </a:prstGeom>
        </p:spPr>
      </p:pic>
      <p:pic>
        <p:nvPicPr>
          <p:cNvPr id="18" name="Picture 17">
            <a:extLst>
              <a:ext uri="{FF2B5EF4-FFF2-40B4-BE49-F238E27FC236}">
                <a16:creationId xmlns:a16="http://schemas.microsoft.com/office/drawing/2014/main" id="{7CFE1C50-8C7D-4765-A2A9-BDD670086005}"/>
              </a:ext>
            </a:extLst>
          </p:cNvPr>
          <p:cNvPicPr>
            <a:picLocks noChangeAspect="1"/>
          </p:cNvPicPr>
          <p:nvPr/>
        </p:nvPicPr>
        <p:blipFill>
          <a:blip r:embed="rId5"/>
          <a:stretch>
            <a:fillRect/>
          </a:stretch>
        </p:blipFill>
        <p:spPr>
          <a:xfrm>
            <a:off x="5192666" y="523822"/>
            <a:ext cx="6279424" cy="5371042"/>
          </a:xfrm>
          <a:prstGeom prst="rect">
            <a:avLst/>
          </a:prstGeom>
        </p:spPr>
      </p:pic>
      <p:pic>
        <p:nvPicPr>
          <p:cNvPr id="20" name="Picture 19">
            <a:extLst>
              <a:ext uri="{FF2B5EF4-FFF2-40B4-BE49-F238E27FC236}">
                <a16:creationId xmlns:a16="http://schemas.microsoft.com/office/drawing/2014/main" id="{36F63DB8-B752-47B3-8F9B-82DB2F4A2E5A}"/>
              </a:ext>
            </a:extLst>
          </p:cNvPr>
          <p:cNvPicPr>
            <a:picLocks noChangeAspect="1"/>
          </p:cNvPicPr>
          <p:nvPr/>
        </p:nvPicPr>
        <p:blipFill>
          <a:blip r:embed="rId6"/>
          <a:stretch>
            <a:fillRect/>
          </a:stretch>
        </p:blipFill>
        <p:spPr>
          <a:xfrm>
            <a:off x="8634636" y="6171776"/>
            <a:ext cx="3426249" cy="493819"/>
          </a:xfrm>
          <a:prstGeom prst="rect">
            <a:avLst/>
          </a:prstGeom>
        </p:spPr>
      </p:pic>
    </p:spTree>
    <p:extLst>
      <p:ext uri="{BB962C8B-B14F-4D97-AF65-F5344CB8AC3E}">
        <p14:creationId xmlns:p14="http://schemas.microsoft.com/office/powerpoint/2010/main" val="2828188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53">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pic>
        <p:nvPicPr>
          <p:cNvPr id="56" name="Picture 55">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pic>
        <p:nvPicPr>
          <p:cNvPr id="4" name="Picture 3">
            <a:extLst>
              <a:ext uri="{FF2B5EF4-FFF2-40B4-BE49-F238E27FC236}">
                <a16:creationId xmlns:a16="http://schemas.microsoft.com/office/drawing/2014/main" id="{868C8475-1537-4C75-815A-D473AD80F5CE}"/>
              </a:ext>
            </a:extLst>
          </p:cNvPr>
          <p:cNvPicPr>
            <a:picLocks noChangeAspect="1"/>
          </p:cNvPicPr>
          <p:nvPr/>
        </p:nvPicPr>
        <p:blipFill>
          <a:blip r:embed="rId4"/>
          <a:stretch>
            <a:fillRect/>
          </a:stretch>
        </p:blipFill>
        <p:spPr>
          <a:xfrm>
            <a:off x="5606305" y="650316"/>
            <a:ext cx="6291617" cy="5657578"/>
          </a:xfrm>
          <a:prstGeom prst="rect">
            <a:avLst/>
          </a:prstGeom>
        </p:spPr>
      </p:pic>
      <p:sp>
        <p:nvSpPr>
          <p:cNvPr id="7" name="TextBox 6">
            <a:extLst>
              <a:ext uri="{FF2B5EF4-FFF2-40B4-BE49-F238E27FC236}">
                <a16:creationId xmlns:a16="http://schemas.microsoft.com/office/drawing/2014/main" id="{B4B18C71-C62A-428A-BE31-6DA70CEC0B0D}"/>
              </a:ext>
            </a:extLst>
          </p:cNvPr>
          <p:cNvSpPr txBox="1"/>
          <p:nvPr/>
        </p:nvSpPr>
        <p:spPr>
          <a:xfrm>
            <a:off x="1363958" y="2235323"/>
            <a:ext cx="3948269" cy="338489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latin typeface="+mj-lt"/>
                <a:ea typeface="+mj-ea"/>
                <a:cs typeface="+mj-cs"/>
              </a:rPr>
              <a:t>Delivering Performance Appraisals </a:t>
            </a:r>
          </a:p>
        </p:txBody>
      </p:sp>
    </p:spTree>
    <p:extLst>
      <p:ext uri="{BB962C8B-B14F-4D97-AF65-F5344CB8AC3E}">
        <p14:creationId xmlns:p14="http://schemas.microsoft.com/office/powerpoint/2010/main" val="3687524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58">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0">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62">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12" name="TextBox 11">
            <a:extLst>
              <a:ext uri="{FF2B5EF4-FFF2-40B4-BE49-F238E27FC236}">
                <a16:creationId xmlns:a16="http://schemas.microsoft.com/office/drawing/2014/main" id="{CB038637-BAED-4215-8E39-3B85D17417F4}"/>
              </a:ext>
            </a:extLst>
          </p:cNvPr>
          <p:cNvSpPr txBox="1"/>
          <p:nvPr/>
        </p:nvSpPr>
        <p:spPr>
          <a:xfrm>
            <a:off x="752400" y="2077417"/>
            <a:ext cx="10684151" cy="1991979"/>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4600" kern="1200" dirty="0">
                <a:solidFill>
                  <a:srgbClr val="FFFFFF"/>
                </a:solidFill>
                <a:latin typeface="+mj-lt"/>
                <a:ea typeface="+mj-ea"/>
                <a:cs typeface="+mj-cs"/>
              </a:rPr>
              <a:t>According to the CIPD(2019), </a:t>
            </a:r>
          </a:p>
          <a:p>
            <a:pPr algn="ctr">
              <a:lnSpc>
                <a:spcPct val="90000"/>
              </a:lnSpc>
              <a:spcBef>
                <a:spcPct val="0"/>
              </a:spcBef>
              <a:spcAft>
                <a:spcPts val="600"/>
              </a:spcAft>
            </a:pPr>
            <a:r>
              <a:rPr lang="en-US" sz="4600" i="1" kern="1200" dirty="0">
                <a:solidFill>
                  <a:srgbClr val="FFFFFF"/>
                </a:solidFill>
                <a:latin typeface="+mj-lt"/>
                <a:ea typeface="+mj-ea"/>
                <a:cs typeface="+mj-cs"/>
              </a:rPr>
              <a:t>“M</a:t>
            </a:r>
            <a:r>
              <a:rPr lang="en-US" sz="4600" i="1" kern="1200" dirty="0">
                <a:solidFill>
                  <a:srgbClr val="FFFFFF"/>
                </a:solidFill>
                <a:effectLst/>
                <a:latin typeface="+mj-lt"/>
                <a:ea typeface="+mj-ea"/>
                <a:cs typeface="+mj-cs"/>
              </a:rPr>
              <a:t>anagers are the ’face’ of the people profession”</a:t>
            </a:r>
            <a:endParaRPr lang="en-US" sz="4600" kern="1200" dirty="0">
              <a:solidFill>
                <a:srgbClr val="FFFFFF"/>
              </a:solidFill>
              <a:latin typeface="+mj-lt"/>
              <a:ea typeface="+mj-ea"/>
              <a:cs typeface="+mj-cs"/>
            </a:endParaRPr>
          </a:p>
        </p:txBody>
      </p:sp>
      <p:pic>
        <p:nvPicPr>
          <p:cNvPr id="65" name="Picture 64">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3864877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9EC3D-573E-47B6-873C-706BC7E7B217}"/>
              </a:ext>
            </a:extLst>
          </p:cNvPr>
          <p:cNvSpPr>
            <a:spLocks noGrp="1"/>
          </p:cNvSpPr>
          <p:nvPr>
            <p:ph type="title"/>
          </p:nvPr>
        </p:nvSpPr>
        <p:spPr>
          <a:xfrm>
            <a:off x="655320" y="365124"/>
            <a:ext cx="10515600" cy="762635"/>
          </a:xfrm>
        </p:spPr>
        <p:txBody>
          <a:bodyPr>
            <a:normAutofit/>
          </a:bodyPr>
          <a:lstStyle/>
          <a:p>
            <a:r>
              <a:rPr lang="en-GB" sz="4000" b="1" dirty="0">
                <a:solidFill>
                  <a:schemeClr val="bg1"/>
                </a:solidFill>
                <a:latin typeface="+mn-lt"/>
              </a:rPr>
              <a:t>Reference </a:t>
            </a:r>
          </a:p>
        </p:txBody>
      </p:sp>
      <p:sp>
        <p:nvSpPr>
          <p:cNvPr id="3" name="Content Placeholder 2">
            <a:extLst>
              <a:ext uri="{FF2B5EF4-FFF2-40B4-BE49-F238E27FC236}">
                <a16:creationId xmlns:a16="http://schemas.microsoft.com/office/drawing/2014/main" id="{47FC0551-ED41-4BDC-8287-213E75DA7FF4}"/>
              </a:ext>
            </a:extLst>
          </p:cNvPr>
          <p:cNvSpPr>
            <a:spLocks noGrp="1"/>
          </p:cNvSpPr>
          <p:nvPr>
            <p:ph idx="1"/>
          </p:nvPr>
        </p:nvSpPr>
        <p:spPr>
          <a:xfrm>
            <a:off x="297180" y="1127760"/>
            <a:ext cx="11597640" cy="5547360"/>
          </a:xfrm>
        </p:spPr>
        <p:txBody>
          <a:bodyPr>
            <a:normAutofit fontScale="25000" lnSpcReduction="20000"/>
          </a:bodyPr>
          <a:lstStyle/>
          <a:p>
            <a:endParaRPr lang="en-GB" sz="4400" dirty="0"/>
          </a:p>
          <a:p>
            <a:pPr marL="514350" indent="-514350">
              <a:buFont typeface="+mj-lt"/>
              <a:buAutoNum type="arabicPeriod"/>
            </a:pPr>
            <a:r>
              <a:rPr lang="en-GB" sz="5600" dirty="0" err="1"/>
              <a:t>Andriotis,N</a:t>
            </a:r>
            <a:r>
              <a:rPr lang="en-GB" sz="5600" dirty="0"/>
              <a:t> (2016) The Dos And Don’ts Of Managing People: How To Mend Broken Morale. Available at: https://www.thehrdirector.com/features/hr-in-business/hr-can-help-managers-succeed2362019/ (Accessed:01/09/2020)</a:t>
            </a:r>
          </a:p>
          <a:p>
            <a:pPr marL="514350" indent="-514350">
              <a:buFont typeface="+mj-lt"/>
              <a:buAutoNum type="arabicPeriod"/>
            </a:pPr>
            <a:r>
              <a:rPr lang="en-GB" sz="5600" dirty="0" err="1"/>
              <a:t>Armitage,A</a:t>
            </a:r>
            <a:r>
              <a:rPr lang="en-GB" sz="5600" dirty="0"/>
              <a:t> (2017): Leading from the front: The High Performance Working (HPW) Inventory. Available at: https://www.ufhrd.co.uk/wordpress/wp-content/uploads/2009/07/3-24-refereed-paper.pdf .(Accessed: 08/09/2020)</a:t>
            </a:r>
          </a:p>
          <a:p>
            <a:pPr marL="514350" indent="-514350">
              <a:buFont typeface="+mj-lt"/>
              <a:buAutoNum type="arabicPeriod"/>
            </a:pPr>
            <a:r>
              <a:rPr lang="en-GB" sz="5600" dirty="0" err="1"/>
              <a:t>Armitage,A</a:t>
            </a:r>
            <a:r>
              <a:rPr lang="en-GB" sz="5600" dirty="0"/>
              <a:t> and Keeble-</a:t>
            </a:r>
            <a:r>
              <a:rPr lang="en-GB" sz="5600" dirty="0" err="1"/>
              <a:t>Ramsay,D</a:t>
            </a:r>
            <a:r>
              <a:rPr lang="en-GB" sz="5600" dirty="0"/>
              <a:t> (2015)</a:t>
            </a:r>
          </a:p>
          <a:p>
            <a:pPr marL="514350" indent="-514350">
              <a:buFont typeface="+mj-lt"/>
              <a:buAutoNum type="arabicPeriod"/>
            </a:pPr>
            <a:r>
              <a:rPr lang="en-GB" sz="5600" dirty="0"/>
              <a:t>High Performance and Wellbeing at Work – what can HRD learn about the links? - Project: High Performance Working in UK Available at: https://archive.acas.org.uk/index.aspx?articleid=6608 (Accessed:15/07/2020)</a:t>
            </a:r>
          </a:p>
          <a:p>
            <a:pPr marL="514350" indent="-514350">
              <a:buFont typeface="+mj-lt"/>
              <a:buAutoNum type="arabicPeriod"/>
            </a:pPr>
            <a:r>
              <a:rPr lang="en-GB" sz="5600" dirty="0" err="1"/>
              <a:t>Baker,H</a:t>
            </a:r>
            <a:r>
              <a:rPr lang="en-GB" sz="5600" dirty="0"/>
              <a:t> (2019) “The 50 best companies to work for in 2020 revealed by Glassdoor”. Available at: https://www.business-live.co.uk/enterprise/50-best-companies-work-2020-17448972 (Accessed:12/08/2020)</a:t>
            </a:r>
          </a:p>
          <a:p>
            <a:pPr marL="514350" indent="-514350">
              <a:buFont typeface="+mj-lt"/>
              <a:buAutoNum type="arabicPeriod"/>
            </a:pPr>
            <a:r>
              <a:rPr lang="en-GB" sz="5600" dirty="0" err="1"/>
              <a:t>Bailey,G</a:t>
            </a:r>
            <a:r>
              <a:rPr lang="en-GB" sz="5600" dirty="0"/>
              <a:t> (2018).Available at: https://www.independent.co.uk/life-style/british-people-work-days-lifetime-overtime-quit-job-survey-study-a8556146.html (Accessed:12/08/2020)</a:t>
            </a:r>
          </a:p>
          <a:p>
            <a:pPr marL="514350" indent="-514350">
              <a:buFont typeface="+mj-lt"/>
              <a:buAutoNum type="arabicPeriod"/>
            </a:pPr>
            <a:r>
              <a:rPr lang="en-GB" sz="5600" dirty="0" err="1"/>
              <a:t>Bryson,A</a:t>
            </a:r>
            <a:r>
              <a:rPr lang="en-GB" sz="5600" dirty="0"/>
              <a:t> et al 2014) “DOES WORKER WELLBEING AFFECT WORKPLACE PERFORMANCE?” Available at: https://assets.publishing.service.gov.uk/government/uploads/system/uploads/attachment_data/file/366637/bis-14-1120-does-worker-wellbeing-affect-workplace-performance-final.pdf (Accessed: 31/07/2020)</a:t>
            </a:r>
          </a:p>
          <a:p>
            <a:pPr marL="514350" indent="-514350">
              <a:buFont typeface="+mj-lt"/>
              <a:buAutoNum type="arabicPeriod"/>
            </a:pPr>
            <a:r>
              <a:rPr lang="en-GB" sz="5600" dirty="0"/>
              <a:t>Business Management (2018) “high performance work system”. Available at: https://www.businessmanagementideas.com/human-resources-management/high-performance-work-system/20686 (Accessed:15/08/2020) </a:t>
            </a:r>
          </a:p>
          <a:p>
            <a:pPr marL="514350" indent="-514350">
              <a:buFont typeface="+mj-lt"/>
              <a:buAutoNum type="arabicPeriod"/>
            </a:pPr>
            <a:r>
              <a:rPr lang="en-GB" sz="5600" dirty="0"/>
              <a:t>CIPD (2020) “EMBEDDINGNEW WAYS OF WORKING: Implications for the post-pandemic workplace”. Available at: https://www.cipd.co.uk/Images/embedding-new-ways-working-post-pandemic_tcm18-83907.pdf (Accessed: 08/09/2020)</a:t>
            </a:r>
          </a:p>
          <a:p>
            <a:pPr marL="514350" indent="-514350">
              <a:buFont typeface="+mj-lt"/>
              <a:buAutoNum type="arabicPeriod"/>
            </a:pPr>
            <a:r>
              <a:rPr lang="en-GB" sz="5600" dirty="0"/>
              <a:t>CIPD (2020) “HR and Line Managers”. Available at: https://www.cipd.co.uk/news-views/nutshell/issue-64/hr-line-managers-balance (Accessed: 08/09/2020)</a:t>
            </a:r>
          </a:p>
          <a:p>
            <a:pPr marL="514350" indent="-514350">
              <a:buFont typeface="+mj-lt"/>
              <a:buAutoNum type="arabicPeriod"/>
            </a:pPr>
            <a:r>
              <a:rPr lang="en-GB" sz="5600" dirty="0" err="1"/>
              <a:t>Effton,M</a:t>
            </a:r>
            <a:r>
              <a:rPr lang="en-GB" sz="5600" dirty="0"/>
              <a:t>(2018) 8 Steps to High Performance: Focus On What You Can Change (Ignore the Rest),Harvard Business School, Boston.</a:t>
            </a:r>
          </a:p>
          <a:p>
            <a:pPr marL="514350" indent="-514350">
              <a:buFont typeface="+mj-lt"/>
              <a:buAutoNum type="arabicPeriod"/>
            </a:pPr>
            <a:r>
              <a:rPr lang="en-GB" sz="5600" dirty="0"/>
              <a:t>Gov.uk (2013) High Performance Working in the Employer Skills Surveys. Available at:  https://www.gov.uk/government/uploads/system/uploads/attachment_data/file/303153/evidence-report-71-hpw-ess.pdf (Accessed: 31/07/2020)</a:t>
            </a:r>
          </a:p>
          <a:p>
            <a:endParaRPr lang="en-GB" dirty="0"/>
          </a:p>
        </p:txBody>
      </p:sp>
    </p:spTree>
    <p:extLst>
      <p:ext uri="{BB962C8B-B14F-4D97-AF65-F5344CB8AC3E}">
        <p14:creationId xmlns:p14="http://schemas.microsoft.com/office/powerpoint/2010/main" val="742771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83D089-0C05-4895-97EF-EAD69613A91F}"/>
              </a:ext>
            </a:extLst>
          </p:cNvPr>
          <p:cNvSpPr txBox="1"/>
          <p:nvPr/>
        </p:nvSpPr>
        <p:spPr>
          <a:xfrm>
            <a:off x="480060" y="1120676"/>
            <a:ext cx="11231880" cy="4616648"/>
          </a:xfrm>
          <a:prstGeom prst="rect">
            <a:avLst/>
          </a:prstGeom>
          <a:noFill/>
        </p:spPr>
        <p:txBody>
          <a:bodyPr wrap="square">
            <a:spAutoFit/>
          </a:bodyPr>
          <a:lstStyle/>
          <a:p>
            <a:pPr marL="342900" indent="-342900">
              <a:buFont typeface="+mj-lt"/>
              <a:buAutoNum type="arabicPeriod" startAt="13"/>
            </a:pPr>
            <a:r>
              <a:rPr lang="en-GB" sz="1400" dirty="0"/>
              <a:t>Huselid,M (1995) The Impact of Human Resource Management Practices on Turnover, Productivity, and Corporate Financial Performance. Academy of Management Journal, Vol.38, (2), pp.635-672.</a:t>
            </a:r>
          </a:p>
          <a:p>
            <a:pPr marL="342900" indent="-342900">
              <a:buFont typeface="+mj-lt"/>
              <a:buAutoNum type="arabicPeriod" startAt="13"/>
            </a:pPr>
            <a:r>
              <a:rPr lang="en-GB" sz="1400" dirty="0" err="1"/>
              <a:t>Hyacinth,B</a:t>
            </a:r>
            <a:r>
              <a:rPr lang="en-GB" sz="1400" dirty="0"/>
              <a:t> (2017) “Employees don’t leave Companies, they leave Managers” Available at:</a:t>
            </a:r>
          </a:p>
          <a:p>
            <a:pPr marL="342900" indent="-342900">
              <a:buFont typeface="+mj-lt"/>
              <a:buAutoNum type="arabicPeriod" startAt="13"/>
            </a:pPr>
            <a:r>
              <a:rPr lang="en-GB" sz="1400" dirty="0"/>
              <a:t>https://www.linkedin.com/pulse/employees-dont-leave-companies-managers-brigette-hyacinth/ (Accessed:15/08/2020)</a:t>
            </a:r>
          </a:p>
          <a:p>
            <a:pPr marL="342900" indent="-342900">
              <a:buFont typeface="+mj-lt"/>
              <a:buAutoNum type="arabicPeriod" startAt="13"/>
            </a:pPr>
            <a:r>
              <a:rPr lang="en-GB" sz="1400" dirty="0"/>
              <a:t>managementstudyguide.com (2017) Available at: https://managementstudyguide.com/characteristics-of-high-performance-work-teams.htm (Accessed:1/09/2020)</a:t>
            </a:r>
          </a:p>
          <a:p>
            <a:pPr marL="342900" indent="-342900">
              <a:buFont typeface="+mj-lt"/>
              <a:buAutoNum type="arabicPeriod" startAt="13"/>
            </a:pPr>
            <a:r>
              <a:rPr lang="en-GB" sz="1400" dirty="0"/>
              <a:t>www.mindtools.com (2019) “Improving Physical Health and Well-Being at Work” Available at: https://www.mindtools.com/community/pages/article/health-and-well-being.php (Accessed:1/09/2020)</a:t>
            </a:r>
          </a:p>
          <a:p>
            <a:pPr marL="342900" indent="-342900">
              <a:buFont typeface="+mj-lt"/>
              <a:buAutoNum type="arabicPeriod" startAt="13"/>
            </a:pPr>
            <a:r>
              <a:rPr lang="en-GB" sz="1400" dirty="0" err="1"/>
              <a:t>Purcell,J</a:t>
            </a:r>
            <a:r>
              <a:rPr lang="en-GB" sz="1400" dirty="0"/>
              <a:t>, et al(2003) Understanding the people and performance </a:t>
            </a:r>
            <a:r>
              <a:rPr lang="en-GB" sz="1400" dirty="0" err="1"/>
              <a:t>link:unlocking</a:t>
            </a:r>
            <a:r>
              <a:rPr lang="en-GB" sz="1400" dirty="0"/>
              <a:t> the black box. </a:t>
            </a:r>
            <a:r>
              <a:rPr lang="en-GB" sz="1400" dirty="0" err="1"/>
              <a:t>London:CIPD</a:t>
            </a:r>
            <a:r>
              <a:rPr lang="en-GB" sz="1400" dirty="0"/>
              <a:t>.</a:t>
            </a:r>
          </a:p>
          <a:p>
            <a:pPr marL="342900" indent="-342900">
              <a:buFont typeface="+mj-lt"/>
              <a:buAutoNum type="arabicPeriod" startAt="13"/>
            </a:pPr>
            <a:r>
              <a:rPr lang="en-GB" sz="1400" dirty="0"/>
              <a:t>reed.co.uk (2019) “what is it like to work for google?”. Available at: https://www.reed.co.uk/career-advice/what-its-like-to-work-for-google/ (Accessed:15/08/2020)</a:t>
            </a:r>
          </a:p>
          <a:p>
            <a:pPr marL="342900" indent="-342900">
              <a:buFont typeface="+mj-lt"/>
              <a:buAutoNum type="arabicPeriod" startAt="13"/>
            </a:pPr>
            <a:r>
              <a:rPr lang="en-GB" sz="1400" dirty="0"/>
              <a:t>Short, S (2018) “What is employee wellbeing”. Available at: https://face2facehr.com/what-is-employee-wellbeing/#:~:text=Employee%20wellbeing%20is%20about%20more%20than%20physiological%20or,and%20into%20happiness%20as%20well%2C%20and%20job%20satisfaction (Accessed: 08/09/2020)</a:t>
            </a:r>
          </a:p>
          <a:p>
            <a:pPr marL="342900" indent="-342900">
              <a:buFont typeface="+mj-lt"/>
              <a:buAutoNum type="arabicPeriod" startAt="13"/>
            </a:pPr>
            <a:r>
              <a:rPr lang="en-GB" sz="1400" dirty="0"/>
              <a:t>www.shrm.org (2017) “Exploring the Value Proposition for Workforce Health Business Leader Attitudes about the Role of Health as a Driver of Productivity and Performance” Available at: https://www.shrm.org/ResourcesAndTools/hr-topics/benefits/Documents/HPP-Business-Leader-Survey-Full-Report_FINAL.pdf (Accessed: 31/07/2020)</a:t>
            </a:r>
          </a:p>
          <a:p>
            <a:pPr marL="342900" indent="-342900">
              <a:buFont typeface="+mj-lt"/>
              <a:buAutoNum type="arabicPeriod" startAt="13"/>
            </a:pPr>
            <a:r>
              <a:rPr lang="en-GB" sz="1400" dirty="0"/>
              <a:t>Taylor,S and </a:t>
            </a:r>
            <a:r>
              <a:rPr lang="en-GB" sz="1400" dirty="0" err="1"/>
              <a:t>Woodhams,C</a:t>
            </a:r>
            <a:r>
              <a:rPr lang="en-GB" sz="1400" dirty="0"/>
              <a:t> (2016) Human Resource Management: People and Organisations, 2ed.London: Chartered Institute of Personnel and Development..</a:t>
            </a:r>
          </a:p>
          <a:p>
            <a:pPr marL="342900" indent="-342900">
              <a:buFont typeface="+mj-lt"/>
              <a:buAutoNum type="arabicPeriod" startAt="13"/>
            </a:pPr>
            <a:r>
              <a:rPr lang="en-GB" sz="1400" dirty="0"/>
              <a:t>Taylor,S (2016)’Improving Organisational Performance’, in Human Resource Management: People and Organisations, 2ed.London: Chartered Institute of Personnel and Development. p.197-218.</a:t>
            </a:r>
          </a:p>
        </p:txBody>
      </p:sp>
      <p:sp>
        <p:nvSpPr>
          <p:cNvPr id="4" name="Title 1">
            <a:extLst>
              <a:ext uri="{FF2B5EF4-FFF2-40B4-BE49-F238E27FC236}">
                <a16:creationId xmlns:a16="http://schemas.microsoft.com/office/drawing/2014/main" id="{47BB4548-6EB2-4DA6-A7F1-E42DC718B7C8}"/>
              </a:ext>
            </a:extLst>
          </p:cNvPr>
          <p:cNvSpPr txBox="1">
            <a:spLocks/>
          </p:cNvSpPr>
          <p:nvPr/>
        </p:nvSpPr>
        <p:spPr>
          <a:xfrm>
            <a:off x="655320" y="365124"/>
            <a:ext cx="10515600" cy="7626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latin typeface="+mn-lt"/>
              </a:rPr>
              <a:t>Reference continued … </a:t>
            </a:r>
          </a:p>
        </p:txBody>
      </p:sp>
    </p:spTree>
    <p:extLst>
      <p:ext uri="{BB962C8B-B14F-4D97-AF65-F5344CB8AC3E}">
        <p14:creationId xmlns:p14="http://schemas.microsoft.com/office/powerpoint/2010/main" val="4213408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5024</Words>
  <Application>Microsoft Office PowerPoint</Application>
  <PresentationFormat>Widescreen</PresentationFormat>
  <Paragraphs>179</Paragraphs>
  <Slides>15</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Arial</vt:lpstr>
      <vt:lpstr>Calibri</vt:lpstr>
      <vt:lpstr>Calibri Light</vt:lpstr>
      <vt:lpstr>Symbol</vt:lpstr>
      <vt:lpstr>Wingdings</vt:lpstr>
      <vt:lpstr>Office Theme</vt:lpstr>
      <vt:lpstr>Custom Design</vt:lpstr>
      <vt:lpstr>CIPD Diploma in Applied Human Resources</vt:lpstr>
      <vt:lpstr>PowerPoint Presentation</vt:lpstr>
      <vt:lpstr>Objectives</vt:lpstr>
      <vt:lpstr>High Performance Working </vt:lpstr>
      <vt:lpstr>PowerPoint Presentation</vt:lpstr>
      <vt:lpstr>PowerPoint Presentation</vt:lpstr>
      <vt:lpstr>Example of a High-Performance workforce….</vt:lpstr>
      <vt:lpstr>“High Performance work ethic needs to be embedded in the culture and ethos of the organisation and continue to strive over time”</vt:lpstr>
      <vt:lpstr>PowerPoint Presentation</vt:lpstr>
      <vt:lpstr>High-Performance teams can be identified with the acronym “PERFORM” </vt:lpstr>
      <vt:lpstr>PowerPoint Presentation</vt:lpstr>
      <vt:lpstr>PowerPoint Presentation</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CIPD Diploma in Applied Human Resources</dc:title>
  <dc:creator>Sarah Cosker (1905443)</dc:creator>
  <cp:lastModifiedBy>Sarah Cosker (1905443)</cp:lastModifiedBy>
  <cp:revision>15</cp:revision>
  <dcterms:created xsi:type="dcterms:W3CDTF">2020-10-03T16:51:53Z</dcterms:created>
  <dcterms:modified xsi:type="dcterms:W3CDTF">2020-10-04T10:24:24Z</dcterms:modified>
</cp:coreProperties>
</file>