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sldIdLst>
    <p:sldId id="258" r:id="rId2"/>
    <p:sldId id="260" r:id="rId3"/>
    <p:sldId id="261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4DA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90"/>
    <p:restoredTop sz="94703"/>
  </p:normalViewPr>
  <p:slideViewPr>
    <p:cSldViewPr snapToGrid="0" snapToObjects="1">
      <p:cViewPr varScale="1">
        <p:scale>
          <a:sx n="101" d="100"/>
          <a:sy n="101" d="100"/>
        </p:scale>
        <p:origin x="36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63261-6CB0-3C41-8A48-287BB23B16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E89BAA-C02C-1340-B26A-3B5417B69F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3F4424-CC7F-434C-BA09-4573D5269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90467-20D7-604C-BBE1-B3DB3C9FAFF3}" type="datetimeFigureOut">
              <a:rPr lang="en-US" smtClean="0"/>
              <a:t>12/5/19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4965A5-2FAD-3340-B6E9-57762EF7F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98AF46-E001-8D4D-B1F9-68A166050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A1D8C-1CDC-D74C-834F-963D792945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306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7CE25-AC3B-3F43-B15F-AC03AF0607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09BB4-DBF3-D544-8879-E2833AF484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C89AA-2D19-D545-996E-EDEE0CBCE6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90467-20D7-604C-BBE1-B3DB3C9FAFF3}" type="datetimeFigureOut">
              <a:rPr lang="en-US" smtClean="0"/>
              <a:t>12/5/19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389465-1143-584A-9695-F50B90169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6C452-ADDD-B140-B84E-17D290A39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A1D8C-1CDC-D74C-834F-963D792945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642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C2AB3-81B7-1F40-9556-2D5AC322D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B846C0-7EE1-044D-B400-09CC01FCCD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7252BC-02A1-EE47-A0A6-923BCE614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90467-20D7-604C-BBE1-B3DB3C9FAFF3}" type="datetimeFigureOut">
              <a:rPr lang="en-US" smtClean="0"/>
              <a:t>12/5/19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6378D-8DB7-9E4C-B985-E2CA6117E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6736DB-FBC2-B742-8B9C-53BD55700F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A1D8C-1CDC-D74C-834F-963D792945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13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37B85-EC32-E843-AA7B-A5EAEFE64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14513-ACE1-4742-AC81-BE25FEE237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CDFA6C-9AF0-5048-962D-FABC57888D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2E5F7E-CF71-7A42-A79C-F684A132E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90467-20D7-604C-BBE1-B3DB3C9FAFF3}" type="datetimeFigureOut">
              <a:rPr lang="en-US" smtClean="0"/>
              <a:t>12/5/19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E5B582-57F4-D34F-95EE-AC6A0A773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C1D018-BB80-0E47-A1A8-2FD11EBE3C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A1D8C-1CDC-D74C-834F-963D792945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130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4F314-81B6-E84B-BFD3-88D5D5E34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B04913-F8B6-BF4C-A5A7-7E941A510C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E1E8B9-2280-1E4D-B6D1-F0FAE3C4A6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FC2C01-0AA5-2240-9C74-B69130F34A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C23993-9FE4-A341-96A0-3D3D3E8C83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DCBACE-E7DA-B046-BBA2-76E8FD185C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90467-20D7-604C-BBE1-B3DB3C9FAFF3}" type="datetimeFigureOut">
              <a:rPr lang="en-US" smtClean="0"/>
              <a:t>12/5/19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57DDB7E-8412-E247-B7BD-4CEBE3504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AF0A46-284B-BF46-909C-19C5807D1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A1D8C-1CDC-D74C-834F-963D792945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92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A5FB-22C3-5E41-A434-EA4A872E66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368850-2819-7746-B9E9-C0BF33547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90467-20D7-604C-BBE1-B3DB3C9FAFF3}" type="datetimeFigureOut">
              <a:rPr lang="en-US" smtClean="0"/>
              <a:t>12/5/19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C37CE7-0151-BC4A-AF40-CFD9BCA7D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C0FCB7-A7B3-C641-9F9E-247C8AF47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A1D8C-1CDC-D74C-834F-963D792945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075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7CC10C-491B-A940-B402-1FD7A6EA6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90467-20D7-604C-BBE1-B3DB3C9FAFF3}" type="datetimeFigureOut">
              <a:rPr lang="en-US" smtClean="0"/>
              <a:t>12/5/19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981A71-B2B6-3142-A25C-2702943BF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838929-F3A7-C84F-AB6B-8451F8C33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A1D8C-1CDC-D74C-834F-963D792945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348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A0966-3371-3044-883E-63E953E86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58C85-2A4C-8E45-8259-04E754DFC4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B1D403-58A8-E643-B6C2-3DC024AAFC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7B0D5C-0F6A-7047-8A2F-ED50B4DF6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90467-20D7-604C-BBE1-B3DB3C9FAFF3}" type="datetimeFigureOut">
              <a:rPr lang="en-US" smtClean="0"/>
              <a:t>12/5/19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B86B5-36B5-9C4B-AE59-30CD0B16FB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5B61B-8B46-2647-B51A-4C29238D8B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A1D8C-1CDC-D74C-834F-963D792945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237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77A43-96E2-A04F-8EE4-260DB493C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E921C1-2866-7245-97EE-9ECA1FAA20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C465BB-1134-354C-9BA0-73A17DFB63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6A8B5F-6F8A-7A4E-8973-CD4791540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90467-20D7-604C-BBE1-B3DB3C9FAFF3}" type="datetimeFigureOut">
              <a:rPr lang="en-US" smtClean="0"/>
              <a:t>12/5/19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C8E46F-9396-614C-AEB7-27F9F5D5A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5981E3-049D-1548-8A2B-0DCB76A566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A1D8C-1CDC-D74C-834F-963D792945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5047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ACC3E-535D-814F-91AC-0612FF96A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EAA081-F4C8-B849-A466-E0BED02179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A73B3F-E9EE-B14A-90EA-EA85DB6CE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90467-20D7-604C-BBE1-B3DB3C9FAFF3}" type="datetimeFigureOut">
              <a:rPr lang="en-US" smtClean="0"/>
              <a:t>12/5/19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0896FF-E71A-0E45-AC7D-36EAA5BA9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AF7BAF-D70A-3645-8A96-1606C2F57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A1D8C-1CDC-D74C-834F-963D792945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028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6C9F24-F9B7-9241-87FF-7553AE551D1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4706B4-3BC9-0040-B619-33CF74F034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845DFC-C567-5C48-A665-38B8B8A4D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90467-20D7-604C-BBE1-B3DB3C9FAFF3}" type="datetimeFigureOut">
              <a:rPr lang="en-US" smtClean="0"/>
              <a:t>12/5/19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9D55C6-0950-2A46-9F19-4187240EC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783618-39AD-6D4A-A128-B6036DB66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A1D8C-1CDC-D74C-834F-963D792945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533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A7C9D7-E189-A945-8067-B54576092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25C4FE-32C3-6D49-92DC-F80387CEB2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613257-C29A-2F4C-9A1E-5DBB5F657B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690467-20D7-604C-BBE1-B3DB3C9FAFF3}" type="datetimeFigureOut">
              <a:rPr lang="en-US" smtClean="0"/>
              <a:t>12/5/19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0F0750-06FA-8B40-9A1F-B4B9300501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9A845A-31E8-AC4A-863F-54BF79D71D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2A1D8C-1CDC-D74C-834F-963D792945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114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Relationship Id="rId9" Type="http://schemas.microsoft.com/office/2007/relationships/hdphoto" Target="../media/hdphoto4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arlisletheacarlisletheatre.org/pin/listen-clipart-hearing-loss/" TargetMode="External"/><Relationship Id="rId2" Type="http://schemas.openxmlformats.org/officeDocument/2006/relationships/hyperlink" Target="https://www.autism-society.org/about-the-autism-society/history/autism-awareness-ribb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acebook.com/PhysLiteracy/photos/a.1396383867250603/1396383870583936/?type=1&amp;theater" TargetMode="External"/><Relationship Id="rId5" Type="http://schemas.openxmlformats.org/officeDocument/2006/relationships/hyperlink" Target="https://www.britishcouncil.org/voices-magazine/how-include-children-special-educational-needs-and-disabilities" TargetMode="External"/><Relationship Id="rId4" Type="http://schemas.openxmlformats.org/officeDocument/2006/relationships/hyperlink" Target="http://www.henleazejuniorschool.co.uk/my-school/curriculum/special-educational-needs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eb-a-ebscohost-com.ezproxy.uwtsd.ac.uk/ehost/detail/detail?vid=0&amp;sid=e660a752-2b3e-448c-843e-a652f7e88e5c%40sessionmgr4008&amp;bdata=JnNpdGU9ZWhvc3QtbGl2ZQ%3d%3d#AN=20846498&amp;db=s3h" TargetMode="External"/><Relationship Id="rId2" Type="http://schemas.openxmlformats.org/officeDocument/2006/relationships/hyperlink" Target="https://web-a-ebscohost-com.ezproxy.uwtsd.ac.uk/ehost/detail/detail?vid=1&amp;sid=f8287625-f372-4725-8204-93ee5084c72f%40sdc-v-sessmgr03&amp;bdata=JnNpdGU9ZWhvc3QtbGl2ZQ%3d%3d#AN=114016616&amp;db=s3h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journals.sagepub.com/doi/pdf/10.1177/1356336X0809070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rgbClr val="A4DAEC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493B1EF-AA3A-2145-BFF2-3DCD9E9DF6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000" b="94588" l="3059" r="98588">
                        <a14:foregroundMark x1="76000" y1="29647" x2="76000" y2="29647"/>
                        <a14:foregroundMark x1="64000" y1="58824" x2="64000" y2="58824"/>
                        <a14:foregroundMark x1="53882" y1="52235" x2="53882" y2="52235"/>
                        <a14:foregroundMark x1="53882" y1="52235" x2="53882" y2="52235"/>
                        <a14:foregroundMark x1="34824" y1="64706" x2="34824" y2="64706"/>
                        <a14:foregroundMark x1="36235" y1="63294" x2="36235" y2="63294"/>
                        <a14:foregroundMark x1="27765" y1="59294" x2="27765" y2="59294"/>
                        <a14:foregroundMark x1="35294" y1="50824" x2="35294" y2="50824"/>
                        <a14:foregroundMark x1="41412" y1="46588" x2="41412" y2="46588"/>
                        <a14:foregroundMark x1="13176" y1="49176" x2="13176" y2="49176"/>
                        <a14:foregroundMark x1="21176" y1="28706" x2="21176" y2="28706"/>
                        <a14:foregroundMark x1="40941" y1="86824" x2="40941" y2="86824"/>
                        <a14:foregroundMark x1="42824" y1="85882" x2="42824" y2="85882"/>
                      </a14:backgroundRemoval>
                    </a14:imgEffect>
                  </a14:imgLayer>
                </a14:imgProps>
              </a:ext>
            </a:extLst>
          </a:blip>
          <a:srcRect l="4117" t="8824" r="1097" b="13841"/>
          <a:stretch/>
        </p:blipFill>
        <p:spPr>
          <a:xfrm>
            <a:off x="66841" y="3381038"/>
            <a:ext cx="1862274" cy="1519400"/>
          </a:xfrm>
          <a:prstGeom prst="rect">
            <a:avLst/>
          </a:prstGeom>
          <a:effectLst>
            <a:softEdge rad="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1673C53-1AD5-F24B-A210-63E62A12BC46}"/>
              </a:ext>
            </a:extLst>
          </p:cNvPr>
          <p:cNvSpPr txBox="1"/>
          <p:nvPr/>
        </p:nvSpPr>
        <p:spPr>
          <a:xfrm>
            <a:off x="1929115" y="3226857"/>
            <a:ext cx="5173526" cy="1631216"/>
          </a:xfrm>
          <a:prstGeom prst="rect">
            <a:avLst/>
          </a:prstGeom>
          <a:solidFill>
            <a:srgbClr val="A4DAEC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POVERTY</a:t>
            </a:r>
          </a:p>
          <a:p>
            <a:pPr algn="ctr"/>
            <a:r>
              <a:rPr lang="en-US" dirty="0">
                <a:solidFill>
                  <a:schemeClr val="bg1"/>
                </a:solidFill>
              </a:rPr>
              <a:t>“the teachers, children and parents indicated that the children had limited opportunities to play outside due to the unsafe nature of the neighborhood.”</a:t>
            </a:r>
          </a:p>
          <a:p>
            <a:pPr algn="ctr"/>
            <a:endParaRPr lang="en-US" sz="1400" dirty="0">
              <a:solidFill>
                <a:schemeClr val="bg1"/>
              </a:solidFill>
            </a:endParaRPr>
          </a:p>
          <a:p>
            <a:pPr algn="ctr"/>
            <a:r>
              <a:rPr lang="en-US" sz="1400" dirty="0">
                <a:solidFill>
                  <a:schemeClr val="bg1"/>
                </a:solidFill>
              </a:rPr>
              <a:t>- Goodway. A.D. and </a:t>
            </a:r>
            <a:r>
              <a:rPr lang="en-US" sz="1400" dirty="0" err="1">
                <a:solidFill>
                  <a:schemeClr val="bg1"/>
                </a:solidFill>
              </a:rPr>
              <a:t>Branta</a:t>
            </a:r>
            <a:r>
              <a:rPr lang="en-US" sz="1400" dirty="0">
                <a:solidFill>
                  <a:schemeClr val="bg1"/>
                </a:solidFill>
              </a:rPr>
              <a:t> C.F. (2015)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EBB8D3A-417F-F441-9173-5BB853171C57}"/>
              </a:ext>
            </a:extLst>
          </p:cNvPr>
          <p:cNvSpPr txBox="1"/>
          <p:nvPr/>
        </p:nvSpPr>
        <p:spPr>
          <a:xfrm>
            <a:off x="2063746" y="97971"/>
            <a:ext cx="10055017" cy="1384995"/>
          </a:xfrm>
          <a:prstGeom prst="rect">
            <a:avLst/>
          </a:prstGeom>
          <a:solidFill>
            <a:srgbClr val="A4DAEC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AN INCLUSIVE SCHOOL</a:t>
            </a:r>
          </a:p>
          <a:p>
            <a:pPr algn="ctr"/>
            <a:r>
              <a:rPr lang="en-US" dirty="0">
                <a:solidFill>
                  <a:schemeClr val="bg1"/>
                </a:solidFill>
              </a:rPr>
              <a:t>“An inclusive school means that all students are welcomes regardless of gender, ethnicity, socio-economic background or educational need.” </a:t>
            </a:r>
          </a:p>
          <a:p>
            <a:pPr algn="ctr"/>
            <a:endParaRPr lang="en-US" sz="1600" dirty="0">
              <a:solidFill>
                <a:schemeClr val="bg1"/>
              </a:solidFill>
            </a:endParaRPr>
          </a:p>
          <a:p>
            <a:pPr algn="ctr"/>
            <a:r>
              <a:rPr lang="en-US" sz="1400" dirty="0">
                <a:solidFill>
                  <a:schemeClr val="bg1"/>
                </a:solidFill>
              </a:rPr>
              <a:t>- </a:t>
            </a:r>
            <a:r>
              <a:rPr lang="en-US" sz="1400" dirty="0" err="1">
                <a:solidFill>
                  <a:schemeClr val="bg1"/>
                </a:solidFill>
              </a:rPr>
              <a:t>Britichcouncil.org</a:t>
            </a:r>
            <a:r>
              <a:rPr lang="en-US" sz="1400" dirty="0">
                <a:solidFill>
                  <a:schemeClr val="bg1"/>
                </a:solidFill>
              </a:rPr>
              <a:t> (2017)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15D8BB3-C2C3-FE4E-890E-7FC206ADCCA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278" b="91172" l="5641" r="92036"/>
                    </a14:imgEffect>
                  </a14:imgLayer>
                </a14:imgProps>
              </a:ext>
            </a:extLst>
          </a:blip>
          <a:srcRect l="7368" t="6677" r="13739" b="10064"/>
          <a:stretch/>
        </p:blipFill>
        <p:spPr>
          <a:xfrm>
            <a:off x="66841" y="21113"/>
            <a:ext cx="1926027" cy="1718969"/>
          </a:xfrm>
          <a:prstGeom prst="rect">
            <a:avLst/>
          </a:prstGeom>
          <a:effectLst>
            <a:softEdge rad="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5D37223-304B-2041-992F-274EBF409A3B}"/>
              </a:ext>
            </a:extLst>
          </p:cNvPr>
          <p:cNvSpPr txBox="1"/>
          <p:nvPr/>
        </p:nvSpPr>
        <p:spPr>
          <a:xfrm>
            <a:off x="5324927" y="5054019"/>
            <a:ext cx="5173526" cy="1631216"/>
          </a:xfrm>
          <a:prstGeom prst="rect">
            <a:avLst/>
          </a:prstGeom>
          <a:solidFill>
            <a:srgbClr val="A4DAEC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HEARING IMPAIRMENT</a:t>
            </a:r>
          </a:p>
          <a:p>
            <a:pPr algn="ctr"/>
            <a:r>
              <a:rPr lang="en-US" dirty="0">
                <a:solidFill>
                  <a:schemeClr val="bg1"/>
                </a:solidFill>
              </a:rPr>
              <a:t>“Movement, exploration and other discovery methods can help the hearing impaired student, and the other students as well.”</a:t>
            </a:r>
          </a:p>
          <a:p>
            <a:pPr algn="ctr"/>
            <a:endParaRPr lang="en-US" sz="1400" dirty="0">
              <a:solidFill>
                <a:schemeClr val="bg1"/>
              </a:solidFill>
            </a:endParaRPr>
          </a:p>
          <a:p>
            <a:pPr algn="ctr"/>
            <a:r>
              <a:rPr lang="en-US" sz="1400" dirty="0">
                <a:solidFill>
                  <a:schemeClr val="bg1"/>
                </a:solidFill>
              </a:rPr>
              <a:t>- Schmidt. S. (1985)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40A51D55-6D15-AA44-9C3B-49D794536CB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945" b="95903" l="7609" r="91739">
                        <a14:foregroundMark x1="21196" y1="30653" x2="19891" y2="41275"/>
                        <a14:foregroundMark x1="27065" y1="38240" x2="27065" y2="43399"/>
                      </a14:backgroundRemoval>
                    </a14:imgEffect>
                  </a14:imgLayer>
                </a14:imgProps>
              </a:ext>
            </a:extLst>
          </a:blip>
          <a:srcRect l="15399" t="4405" r="15858" b="4262"/>
          <a:stretch/>
        </p:blipFill>
        <p:spPr>
          <a:xfrm>
            <a:off x="10640828" y="5179435"/>
            <a:ext cx="1583781" cy="150726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B9CD949-1C25-0747-95AB-BD5DCBF44E3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98421" l="6667" r="925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860358" y="1518729"/>
            <a:ext cx="1144719" cy="181247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675838E-9185-4249-9AAE-94A67155C372}"/>
              </a:ext>
            </a:extLst>
          </p:cNvPr>
          <p:cNvSpPr txBox="1"/>
          <p:nvPr/>
        </p:nvSpPr>
        <p:spPr>
          <a:xfrm>
            <a:off x="5467302" y="1676694"/>
            <a:ext cx="5173526" cy="1354217"/>
          </a:xfrm>
          <a:prstGeom prst="rect">
            <a:avLst/>
          </a:prstGeom>
          <a:solidFill>
            <a:srgbClr val="A4DAEC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AUTISM</a:t>
            </a:r>
          </a:p>
          <a:p>
            <a:pPr algn="ctr"/>
            <a:r>
              <a:rPr lang="en-US" dirty="0">
                <a:solidFill>
                  <a:schemeClr val="bg1"/>
                </a:solidFill>
              </a:rPr>
              <a:t>“Young people with ASD may find pure movement activities difficult to comprehend or focus on.”</a:t>
            </a:r>
          </a:p>
          <a:p>
            <a:pPr algn="ctr"/>
            <a:endParaRPr lang="en-US" sz="1400" dirty="0">
              <a:solidFill>
                <a:schemeClr val="bg1"/>
              </a:solidFill>
            </a:endParaRPr>
          </a:p>
          <a:p>
            <a:pPr algn="ctr"/>
            <a:r>
              <a:rPr lang="en-US" sz="1400" dirty="0">
                <a:solidFill>
                  <a:schemeClr val="bg1"/>
                </a:solidFill>
              </a:rPr>
              <a:t>- Youth Sport Trust (2008)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F9F8272-D855-334D-B17A-9D832AA66BBF}"/>
              </a:ext>
            </a:extLst>
          </p:cNvPr>
          <p:cNvSpPr txBox="1"/>
          <p:nvPr/>
        </p:nvSpPr>
        <p:spPr>
          <a:xfrm>
            <a:off x="56760" y="1725435"/>
            <a:ext cx="3781259" cy="1200329"/>
          </a:xfrm>
          <a:prstGeom prst="rect">
            <a:avLst/>
          </a:prstGeom>
          <a:solidFill>
            <a:schemeClr val="bg1"/>
          </a:solidFill>
          <a:ln>
            <a:solidFill>
              <a:srgbClr val="A4DAEC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n>
                  <a:solidFill>
                    <a:srgbClr val="A4DAEC"/>
                  </a:solidFill>
                </a:ln>
                <a:solidFill>
                  <a:srgbClr val="A4DAEC"/>
                </a:solidFill>
              </a:rPr>
              <a:t>STRATIGIES</a:t>
            </a:r>
          </a:p>
          <a:p>
            <a:pPr algn="ctr"/>
            <a:r>
              <a:rPr lang="en-US" dirty="0">
                <a:ln>
                  <a:solidFill>
                    <a:srgbClr val="A4DAEC"/>
                  </a:solidFill>
                </a:ln>
                <a:solidFill>
                  <a:srgbClr val="A4DAEC"/>
                </a:solidFill>
              </a:rPr>
              <a:t>The use of objects to distract children from their movements, such as feathers, balloons, bean bags.</a:t>
            </a:r>
          </a:p>
        </p:txBody>
      </p:sp>
      <p:sp>
        <p:nvSpPr>
          <p:cNvPr id="22" name="Down Arrow 21">
            <a:extLst>
              <a:ext uri="{FF2B5EF4-FFF2-40B4-BE49-F238E27FC236}">
                <a16:creationId xmlns:a16="http://schemas.microsoft.com/office/drawing/2014/main" id="{1255DFBB-DC00-3841-8680-1759E545730E}"/>
              </a:ext>
            </a:extLst>
          </p:cNvPr>
          <p:cNvSpPr/>
          <p:nvPr/>
        </p:nvSpPr>
        <p:spPr>
          <a:xfrm rot="5400000">
            <a:off x="4324322" y="1795916"/>
            <a:ext cx="482600" cy="1079500"/>
          </a:xfrm>
          <a:prstGeom prst="downArrow">
            <a:avLst/>
          </a:prstGeom>
          <a:solidFill>
            <a:schemeClr val="bg1"/>
          </a:solidFill>
          <a:ln>
            <a:solidFill>
              <a:srgbClr val="A4DAE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A4DAEC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036F198-7974-B241-91D2-1D1C4D20FFC8}"/>
              </a:ext>
            </a:extLst>
          </p:cNvPr>
          <p:cNvSpPr txBox="1"/>
          <p:nvPr/>
        </p:nvSpPr>
        <p:spPr>
          <a:xfrm>
            <a:off x="102238" y="5124636"/>
            <a:ext cx="3781259" cy="1477328"/>
          </a:xfrm>
          <a:prstGeom prst="rect">
            <a:avLst/>
          </a:prstGeom>
          <a:solidFill>
            <a:schemeClr val="bg1"/>
          </a:solidFill>
          <a:ln>
            <a:solidFill>
              <a:srgbClr val="A4DAEC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n>
                  <a:solidFill>
                    <a:srgbClr val="A4DAEC"/>
                  </a:solidFill>
                </a:ln>
                <a:solidFill>
                  <a:srgbClr val="A4DAEC"/>
                </a:solidFill>
              </a:rPr>
              <a:t>STRATIGIES</a:t>
            </a:r>
          </a:p>
          <a:p>
            <a:pPr algn="ctr"/>
            <a:r>
              <a:rPr lang="en-US" dirty="0">
                <a:ln>
                  <a:solidFill>
                    <a:srgbClr val="A4DAEC"/>
                  </a:solidFill>
                </a:ln>
                <a:solidFill>
                  <a:srgbClr val="A4DAEC"/>
                </a:solidFill>
              </a:rPr>
              <a:t>The teachers’ demonstrations are essential to a hearing impaired student in PE. It is also important to always face them when talking.</a:t>
            </a:r>
          </a:p>
        </p:txBody>
      </p:sp>
      <p:sp>
        <p:nvSpPr>
          <p:cNvPr id="24" name="Down Arrow 23">
            <a:extLst>
              <a:ext uri="{FF2B5EF4-FFF2-40B4-BE49-F238E27FC236}">
                <a16:creationId xmlns:a16="http://schemas.microsoft.com/office/drawing/2014/main" id="{1493B15A-9216-7D4E-961A-DA890B50F918}"/>
              </a:ext>
            </a:extLst>
          </p:cNvPr>
          <p:cNvSpPr/>
          <p:nvPr/>
        </p:nvSpPr>
        <p:spPr>
          <a:xfrm rot="5400000">
            <a:off x="4324322" y="5323550"/>
            <a:ext cx="482600" cy="1079500"/>
          </a:xfrm>
          <a:prstGeom prst="downArrow">
            <a:avLst/>
          </a:prstGeom>
          <a:solidFill>
            <a:schemeClr val="bg1"/>
          </a:solidFill>
          <a:ln>
            <a:solidFill>
              <a:srgbClr val="A4DAE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A4DAEC"/>
              </a:solidFill>
            </a:endParaRPr>
          </a:p>
        </p:txBody>
      </p:sp>
      <p:sp>
        <p:nvSpPr>
          <p:cNvPr id="25" name="Down Arrow 24">
            <a:extLst>
              <a:ext uri="{FF2B5EF4-FFF2-40B4-BE49-F238E27FC236}">
                <a16:creationId xmlns:a16="http://schemas.microsoft.com/office/drawing/2014/main" id="{E2477171-6880-B241-9F9E-A463E6CA218E}"/>
              </a:ext>
            </a:extLst>
          </p:cNvPr>
          <p:cNvSpPr/>
          <p:nvPr/>
        </p:nvSpPr>
        <p:spPr>
          <a:xfrm rot="16200000">
            <a:off x="7478772" y="3503253"/>
            <a:ext cx="482600" cy="1079500"/>
          </a:xfrm>
          <a:prstGeom prst="downArrow">
            <a:avLst/>
          </a:prstGeom>
          <a:solidFill>
            <a:schemeClr val="bg1"/>
          </a:solidFill>
          <a:ln>
            <a:solidFill>
              <a:srgbClr val="A4DAE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A4DAEC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4ECEF97-154D-3143-B231-D17928D27ECC}"/>
              </a:ext>
            </a:extLst>
          </p:cNvPr>
          <p:cNvSpPr txBox="1"/>
          <p:nvPr/>
        </p:nvSpPr>
        <p:spPr>
          <a:xfrm>
            <a:off x="8336852" y="3303801"/>
            <a:ext cx="3781259" cy="1477328"/>
          </a:xfrm>
          <a:prstGeom prst="rect">
            <a:avLst/>
          </a:prstGeom>
          <a:solidFill>
            <a:schemeClr val="bg1"/>
          </a:solidFill>
          <a:ln>
            <a:solidFill>
              <a:srgbClr val="A4DAEC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n>
                  <a:solidFill>
                    <a:srgbClr val="A4DAEC"/>
                  </a:solidFill>
                </a:ln>
                <a:solidFill>
                  <a:srgbClr val="A4DAEC"/>
                </a:solidFill>
              </a:rPr>
              <a:t>STRATIGIES</a:t>
            </a:r>
          </a:p>
          <a:p>
            <a:pPr algn="ctr"/>
            <a:r>
              <a:rPr lang="en-US" dirty="0">
                <a:ln>
                  <a:solidFill>
                    <a:srgbClr val="A4DAEC"/>
                  </a:solidFill>
                </a:ln>
                <a:solidFill>
                  <a:srgbClr val="A4DAEC"/>
                </a:solidFill>
              </a:rPr>
              <a:t>The SKIP program was set up to help develop Fundamental Motor Skills in young children where the range of skills is low.</a:t>
            </a:r>
          </a:p>
        </p:txBody>
      </p:sp>
    </p:spTree>
    <p:extLst>
      <p:ext uri="{BB962C8B-B14F-4D97-AF65-F5344CB8AC3E}">
        <p14:creationId xmlns:p14="http://schemas.microsoft.com/office/powerpoint/2010/main" val="3603332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3CD77-B6C5-E246-8E61-25908569E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REFERENCES INCLUDED THROUGHOUT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29ABB-30B7-8D4F-81ED-FFA90A41A3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727575"/>
          </a:xfrm>
        </p:spPr>
        <p:txBody>
          <a:bodyPr>
            <a:noAutofit/>
          </a:bodyPr>
          <a:lstStyle/>
          <a:p>
            <a:r>
              <a:rPr lang="en-GB" sz="1400" dirty="0" err="1"/>
              <a:t>Arter</a:t>
            </a:r>
            <a:r>
              <a:rPr lang="en-GB" sz="1400" dirty="0"/>
              <a:t>, C and </a:t>
            </a:r>
            <a:r>
              <a:rPr lang="en-GB" sz="1400" dirty="0" err="1"/>
              <a:t>Malin</a:t>
            </a:r>
            <a:r>
              <a:rPr lang="en-GB" sz="1400" dirty="0"/>
              <a:t>, K. (1997) ‘Physical Education’ in Mason, H and McCall, S. </a:t>
            </a:r>
            <a:r>
              <a:rPr lang="en-GB" sz="1400" i="1" dirty="0"/>
              <a:t>Visual Impairment, Access to Education for Children and Young People.</a:t>
            </a:r>
            <a:r>
              <a:rPr lang="en-GB" sz="1400" dirty="0"/>
              <a:t> Great Britain: David Fulton Publishers.</a:t>
            </a:r>
          </a:p>
          <a:p>
            <a:r>
              <a:rPr lang="en-GB" sz="1400" dirty="0"/>
              <a:t>Autism Society (2019) </a:t>
            </a:r>
            <a:r>
              <a:rPr lang="en-GB" sz="1400" i="1" dirty="0"/>
              <a:t>The Autism Awareness Ribbon </a:t>
            </a:r>
            <a:r>
              <a:rPr lang="en-GB" sz="1400" dirty="0"/>
              <a:t>[Image]. Available at: </a:t>
            </a:r>
            <a:r>
              <a:rPr lang="en-GB" sz="1400" dirty="0">
                <a:hlinkClick r:id="rId2"/>
              </a:rPr>
              <a:t>https://www.autism-society.org/about-the-autism-society/history/autism-awareness-ribbon/</a:t>
            </a:r>
            <a:r>
              <a:rPr lang="en-GB" sz="1400" dirty="0"/>
              <a:t>. (Accesses: 3</a:t>
            </a:r>
            <a:r>
              <a:rPr lang="en-GB" sz="1400" baseline="30000" dirty="0"/>
              <a:t>rd</a:t>
            </a:r>
            <a:r>
              <a:rPr lang="en-GB" sz="1400" dirty="0"/>
              <a:t> December 2019)</a:t>
            </a:r>
          </a:p>
          <a:p>
            <a:r>
              <a:rPr lang="en-GB" sz="1400" dirty="0"/>
              <a:t>Carlisle Theatre (2019) </a:t>
            </a:r>
            <a:r>
              <a:rPr lang="en-GB" sz="1400" i="1" dirty="0"/>
              <a:t>Live with person listening </a:t>
            </a:r>
            <a:r>
              <a:rPr lang="en-GB" sz="1400" dirty="0"/>
              <a:t>[Image]</a:t>
            </a:r>
            <a:r>
              <a:rPr lang="en-GB" sz="1400" i="1" dirty="0"/>
              <a:t>.</a:t>
            </a:r>
            <a:r>
              <a:rPr lang="en-GB" sz="1400" dirty="0"/>
              <a:t> Available at: </a:t>
            </a:r>
            <a:r>
              <a:rPr lang="en-GB" sz="1400" dirty="0">
                <a:hlinkClick r:id="rId3"/>
              </a:rPr>
              <a:t>https://carlisletheacarlisletheatre.org/pin/listen-clipart-hearing-loss/</a:t>
            </a:r>
            <a:r>
              <a:rPr lang="en-GB" sz="1400" dirty="0"/>
              <a:t> (Accessed: 3</a:t>
            </a:r>
            <a:r>
              <a:rPr lang="en-GB" sz="1400" baseline="30000" dirty="0"/>
              <a:t>rd</a:t>
            </a:r>
            <a:r>
              <a:rPr lang="en-GB" sz="1400" dirty="0"/>
              <a:t> December 2019).</a:t>
            </a:r>
            <a:endParaRPr lang="en-GB" sz="1400" i="1" dirty="0"/>
          </a:p>
          <a:p>
            <a:r>
              <a:rPr lang="en-GB" sz="1400" dirty="0"/>
              <a:t>Department for Culture, Media and Sport (DCMS) (2000) </a:t>
            </a:r>
            <a:r>
              <a:rPr lang="en-GB" sz="1400" i="1" dirty="0"/>
              <a:t>A Sporting Future for All.</a:t>
            </a:r>
            <a:r>
              <a:rPr lang="en-GB" sz="1400" dirty="0"/>
              <a:t> London: DCMS.</a:t>
            </a:r>
          </a:p>
          <a:p>
            <a:r>
              <a:rPr lang="en-GB" sz="1400" dirty="0"/>
              <a:t>Goodway, J.D. and </a:t>
            </a:r>
            <a:r>
              <a:rPr lang="en-GB" sz="1400" dirty="0" err="1"/>
              <a:t>Branta</a:t>
            </a:r>
            <a:r>
              <a:rPr lang="en-GB" sz="1400" dirty="0"/>
              <a:t>, C.F. (2003) ‘Influence of a Motor Skill Intervention on Fundamental Motor Skill Development of Disadvantaged Preschool Children’, </a:t>
            </a:r>
            <a:r>
              <a:rPr lang="en-GB" sz="1400" i="1" dirty="0"/>
              <a:t>Research Quarterly for Exercise and Sport</a:t>
            </a:r>
            <a:r>
              <a:rPr lang="en-GB" sz="1400" dirty="0"/>
              <a:t>, 74:1, 36-46, DOI: 10.1080/02701367.2003.10609062. (Accessed: 24</a:t>
            </a:r>
            <a:r>
              <a:rPr lang="en-GB" sz="1400" baseline="30000" dirty="0"/>
              <a:t>th</a:t>
            </a:r>
            <a:r>
              <a:rPr lang="en-GB" sz="1400" dirty="0"/>
              <a:t> November 2019).</a:t>
            </a:r>
          </a:p>
          <a:p>
            <a:r>
              <a:rPr lang="en-US" sz="1400" dirty="0" err="1"/>
              <a:t>Henleaze</a:t>
            </a:r>
            <a:r>
              <a:rPr lang="en-US" sz="1400" dirty="0"/>
              <a:t> Junior School (no date). </a:t>
            </a:r>
            <a:r>
              <a:rPr lang="en-US" sz="1400" i="1" dirty="0"/>
              <a:t>Special Educational Needs </a:t>
            </a:r>
            <a:r>
              <a:rPr lang="en-US" sz="1400" dirty="0"/>
              <a:t>[Image]</a:t>
            </a:r>
            <a:r>
              <a:rPr lang="en-US" sz="1400" i="1" dirty="0"/>
              <a:t>.</a:t>
            </a:r>
            <a:r>
              <a:rPr lang="en-US" sz="1400" dirty="0"/>
              <a:t> Available at: </a:t>
            </a:r>
            <a:r>
              <a:rPr lang="en-US" sz="1400" dirty="0">
                <a:hlinkClick r:id="rId4"/>
              </a:rPr>
              <a:t>http://www.henleazejuniorschool.co.uk/my-school/curriculum/special-educational-needs</a:t>
            </a:r>
            <a:r>
              <a:rPr lang="en-US" sz="1400" dirty="0"/>
              <a:t> (Accessed: 21</a:t>
            </a:r>
            <a:r>
              <a:rPr lang="en-US" sz="1400" baseline="30000" dirty="0"/>
              <a:t>st</a:t>
            </a:r>
            <a:r>
              <a:rPr lang="en-US" sz="1400" dirty="0"/>
              <a:t> November 2019).</a:t>
            </a:r>
          </a:p>
          <a:p>
            <a:r>
              <a:rPr lang="en-GB" sz="1400" dirty="0" err="1"/>
              <a:t>Hout</a:t>
            </a:r>
            <a:r>
              <a:rPr lang="en-GB" sz="1400" dirty="0"/>
              <a:t>, A.L. (2017) </a:t>
            </a:r>
            <a:r>
              <a:rPr lang="en-GB" sz="1400" i="1" dirty="0"/>
              <a:t>How to include children with special educational needs and disabilities.</a:t>
            </a:r>
            <a:r>
              <a:rPr lang="en-GB" sz="1400" dirty="0"/>
              <a:t> Available at: </a:t>
            </a:r>
            <a:r>
              <a:rPr lang="en-GB" sz="1400" dirty="0">
                <a:hlinkClick r:id="rId5"/>
              </a:rPr>
              <a:t>https://www.britishcouncil.org/voices-magazine/how-include-children-special-educational-needs-and-disabilities</a:t>
            </a:r>
            <a:r>
              <a:rPr lang="en-GB" sz="1400" dirty="0"/>
              <a:t> (Accessed: 23</a:t>
            </a:r>
            <a:r>
              <a:rPr lang="en-GB" sz="1400" baseline="30000" dirty="0"/>
              <a:t>rd</a:t>
            </a:r>
            <a:r>
              <a:rPr lang="en-GB" sz="1400" dirty="0"/>
              <a:t> November 2019).</a:t>
            </a:r>
          </a:p>
          <a:p>
            <a:r>
              <a:rPr lang="en-US" sz="1400" i="1" dirty="0"/>
              <a:t>International Physical Literacy Association</a:t>
            </a:r>
            <a:r>
              <a:rPr lang="en-US" sz="1400" dirty="0"/>
              <a:t> (2014) [Facebook] 1 June. Available at: </a:t>
            </a:r>
            <a:r>
              <a:rPr lang="en-US" sz="1400" dirty="0">
                <a:hlinkClick r:id="rId6"/>
              </a:rPr>
              <a:t>https://www.facebook.com/PhysLiteracy/photos/a.1396383867250603/1396383870583936/?type=1&amp;theater</a:t>
            </a:r>
            <a:r>
              <a:rPr lang="en-US" sz="1400" dirty="0"/>
              <a:t> (Accessed: 21</a:t>
            </a:r>
            <a:r>
              <a:rPr lang="en-US" sz="1400" baseline="30000" dirty="0"/>
              <a:t>st</a:t>
            </a:r>
            <a:r>
              <a:rPr lang="en-US" sz="1400" dirty="0"/>
              <a:t> November 2019).</a:t>
            </a:r>
          </a:p>
        </p:txBody>
      </p:sp>
    </p:spTree>
    <p:extLst>
      <p:ext uri="{BB962C8B-B14F-4D97-AF65-F5344CB8AC3E}">
        <p14:creationId xmlns:p14="http://schemas.microsoft.com/office/powerpoint/2010/main" val="3893120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3CD77-B6C5-E246-8E61-25908569E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REFERENCES INCLUDED THROUGHOUT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29ABB-30B7-8D4F-81ED-FFA90A41A3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727575"/>
          </a:xfrm>
        </p:spPr>
        <p:txBody>
          <a:bodyPr>
            <a:noAutofit/>
          </a:bodyPr>
          <a:lstStyle/>
          <a:p>
            <a:r>
              <a:rPr lang="en-GB" sz="1400" dirty="0"/>
              <a:t>Oliver, K. L and Kirk, D (2016) ‘Towards an Activist Approach to Research and Advocacy for Girls and Physical Education’, </a:t>
            </a:r>
            <a:r>
              <a:rPr lang="en-GB" sz="1400" i="1" dirty="0"/>
              <a:t>Physical Education and Sport Pedagogy. </a:t>
            </a:r>
            <a:r>
              <a:rPr lang="en-GB" sz="1400" dirty="0"/>
              <a:t>Available at: </a:t>
            </a:r>
            <a:r>
              <a:rPr lang="en-GB" sz="1400" dirty="0">
                <a:hlinkClick r:id="rId2"/>
              </a:rPr>
              <a:t>https://web-a-ebscohost-com.ezproxy.uwtsd.ac.uk/ehost/detail/detail?vid=1&amp;sid=f8287625-f372-4725-8204-93ee5084c72f%40sdc-v-sessmgr03&amp;bdata=JnNpdGU9ZWhvc3QtbGl2ZQ%3d%3d#AN=114016616&amp;db=s3h</a:t>
            </a:r>
            <a:r>
              <a:rPr lang="en-GB" sz="1400" dirty="0"/>
              <a:t>. (Accessed: 5</a:t>
            </a:r>
            <a:r>
              <a:rPr lang="en-GB" sz="1400" baseline="30000" dirty="0"/>
              <a:t>th</a:t>
            </a:r>
            <a:r>
              <a:rPr lang="en-GB" sz="1400" dirty="0"/>
              <a:t> December 2019).</a:t>
            </a:r>
            <a:endParaRPr lang="en-GB" sz="1400" i="1" dirty="0"/>
          </a:p>
          <a:p>
            <a:r>
              <a:rPr lang="en-GB" sz="1400" dirty="0"/>
              <a:t>Schmidt. S. (1985) </a:t>
            </a:r>
            <a:r>
              <a:rPr lang="en-GB" sz="1400" i="1" dirty="0"/>
              <a:t>Hearing Impaired Students in Physical Education.</a:t>
            </a:r>
            <a:r>
              <a:rPr lang="en-GB" sz="1400" dirty="0"/>
              <a:t> Available at: </a:t>
            </a:r>
            <a:r>
              <a:rPr lang="en-GB" sz="1400" dirty="0">
                <a:hlinkClick r:id="rId3"/>
              </a:rPr>
              <a:t>https://web-a-ebscohost-com.ezproxy.uwtsd.ac.uk/ehost/detail/detail?vid=0&amp;sid=e660a752-2b3e-448c-843e-a652f7e88e5c%40sessionmgr4008&amp;bdata=JnNpdGU9ZWhvc3QtbGl2ZQ%3d%3d#AN=20846498&amp;db=s3h</a:t>
            </a:r>
            <a:r>
              <a:rPr lang="en-GB" sz="1400" dirty="0"/>
              <a:t> (Accessed: 24</a:t>
            </a:r>
            <a:r>
              <a:rPr lang="en-GB" sz="1400" baseline="30000" dirty="0"/>
              <a:t>th</a:t>
            </a:r>
            <a:r>
              <a:rPr lang="en-GB" sz="1400" dirty="0"/>
              <a:t> November 2019). </a:t>
            </a:r>
          </a:p>
          <a:p>
            <a:r>
              <a:rPr lang="en-GB" sz="1400" dirty="0"/>
              <a:t>Stevenson, P. (2008) </a:t>
            </a:r>
            <a:r>
              <a:rPr lang="en-GB" sz="1400" i="1" dirty="0"/>
              <a:t>High Quality Physical Education for Pupils with Autism.</a:t>
            </a:r>
            <a:r>
              <a:rPr lang="en-GB" sz="1400" dirty="0"/>
              <a:t> Loughborough: Youth Sport Trust.</a:t>
            </a:r>
            <a:endParaRPr lang="en-US" sz="1400" dirty="0"/>
          </a:p>
          <a:p>
            <a:r>
              <a:rPr lang="en-GB" sz="1400" dirty="0" err="1"/>
              <a:t>Tant</a:t>
            </a:r>
            <a:r>
              <a:rPr lang="en-GB" sz="1400" dirty="0"/>
              <a:t>, M. and </a:t>
            </a:r>
            <a:r>
              <a:rPr lang="en-GB" sz="1400" dirty="0" err="1"/>
              <a:t>Watelain</a:t>
            </a:r>
            <a:r>
              <a:rPr lang="en-GB" sz="1400" dirty="0"/>
              <a:t>, E. (2016) </a:t>
            </a:r>
            <a:r>
              <a:rPr lang="en-GB" sz="1400" i="1" dirty="0"/>
              <a:t>Forty years later, a systematic literature review on inclusion in physical education (1975-2015): A teacher perspective.</a:t>
            </a:r>
            <a:r>
              <a:rPr lang="en-GB" sz="1400" dirty="0"/>
              <a:t> France: Elsevier.</a:t>
            </a:r>
          </a:p>
          <a:p>
            <a:r>
              <a:rPr lang="en-GB" sz="1400" dirty="0"/>
              <a:t>Webster, A. (2016) </a:t>
            </a:r>
            <a:r>
              <a:rPr lang="en-GB" sz="1400" i="1" dirty="0"/>
              <a:t>Autism, sport and physical education.</a:t>
            </a:r>
            <a:r>
              <a:rPr lang="en-GB" sz="1400" dirty="0"/>
              <a:t> London: The National Autistic Society. </a:t>
            </a:r>
          </a:p>
          <a:p>
            <a:r>
              <a:rPr lang="en-GB" sz="1400" dirty="0"/>
              <a:t>Whitehead, S and Biddle, S (2008) ‘Adolescent girls’ perceptions of physical activity: A focus group study’. </a:t>
            </a:r>
            <a:r>
              <a:rPr lang="en-GB" sz="1400" i="1" dirty="0"/>
              <a:t>European Physical Education Review</a:t>
            </a:r>
            <a:r>
              <a:rPr lang="en-GB" sz="1400" dirty="0"/>
              <a:t>, </a:t>
            </a:r>
            <a:r>
              <a:rPr lang="en-GB" sz="1400" i="1" dirty="0"/>
              <a:t>14</a:t>
            </a:r>
            <a:r>
              <a:rPr lang="en-GB" sz="1400" dirty="0"/>
              <a:t>(2), 243–262. Available at: </a:t>
            </a:r>
            <a:r>
              <a:rPr lang="en-GB" sz="1400" dirty="0">
                <a:hlinkClick r:id="rId4"/>
              </a:rPr>
              <a:t>https://journals.sagepub.com/doi/pdf/10.1177/1356336X08090708</a:t>
            </a:r>
            <a:r>
              <a:rPr lang="en-GB" sz="1400" dirty="0"/>
              <a:t>. (Accessed: 5</a:t>
            </a:r>
            <a:r>
              <a:rPr lang="en-GB" sz="1400" baseline="30000" dirty="0"/>
              <a:t>th</a:t>
            </a:r>
            <a:r>
              <a:rPr lang="en-GB" sz="1400" dirty="0"/>
              <a:t> December 2019).</a:t>
            </a:r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5563709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482</TotalTime>
  <Words>780</Words>
  <Application>Microsoft Macintosh PowerPoint</Application>
  <PresentationFormat>Widescreen</PresentationFormat>
  <Paragraphs>38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REFERENCES INCLUDED THROUGHOUT PRESENTATION</vt:lpstr>
      <vt:lpstr>REFERENCES INCLUDED THROUGHOUT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tozer</dc:creator>
  <cp:lastModifiedBy>mark tozer</cp:lastModifiedBy>
  <cp:revision>21</cp:revision>
  <dcterms:created xsi:type="dcterms:W3CDTF">2019-12-03T08:46:34Z</dcterms:created>
  <dcterms:modified xsi:type="dcterms:W3CDTF">2019-12-05T12:06:54Z</dcterms:modified>
</cp:coreProperties>
</file>