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6"/>
  </p:notesMasterIdLst>
  <p:handoutMasterIdLst>
    <p:handoutMasterId r:id="rId27"/>
  </p:handoutMasterIdLst>
  <p:sldIdLst>
    <p:sldId id="308" r:id="rId2"/>
    <p:sldId id="337" r:id="rId3"/>
    <p:sldId id="345" r:id="rId4"/>
    <p:sldId id="354" r:id="rId5"/>
    <p:sldId id="351" r:id="rId6"/>
    <p:sldId id="352" r:id="rId7"/>
    <p:sldId id="353" r:id="rId8"/>
    <p:sldId id="339" r:id="rId9"/>
    <p:sldId id="350" r:id="rId10"/>
    <p:sldId id="349" r:id="rId11"/>
    <p:sldId id="358" r:id="rId12"/>
    <p:sldId id="355" r:id="rId13"/>
    <p:sldId id="356" r:id="rId14"/>
    <p:sldId id="348" r:id="rId15"/>
    <p:sldId id="340" r:id="rId16"/>
    <p:sldId id="336" r:id="rId17"/>
    <p:sldId id="346" r:id="rId18"/>
    <p:sldId id="347" r:id="rId19"/>
    <p:sldId id="341" r:id="rId20"/>
    <p:sldId id="342" r:id="rId21"/>
    <p:sldId id="344" r:id="rId22"/>
    <p:sldId id="357" r:id="rId23"/>
    <p:sldId id="360" r:id="rId24"/>
    <p:sldId id="359"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32B21"/>
    <a:srgbClr val="054333"/>
    <a:srgbClr val="500000"/>
    <a:srgbClr val="42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72" autoAdjust="0"/>
    <p:restoredTop sz="96357" autoAdjust="0"/>
  </p:normalViewPr>
  <p:slideViewPr>
    <p:cSldViewPr>
      <p:cViewPr varScale="1">
        <p:scale>
          <a:sx n="96" d="100"/>
          <a:sy n="96" d="100"/>
        </p:scale>
        <p:origin x="84" y="312"/>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15/10/2020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15/10/2020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15/10/2020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15/10/2020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15/10/2020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books.openedition.org/obp/147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books.openedition.org/obp/1472?lang=e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5975E-36F4-46DA-B77A-68BD7244F0D3}"/>
              </a:ext>
            </a:extLst>
          </p:cNvPr>
          <p:cNvSpPr>
            <a:spLocks noGrp="1"/>
          </p:cNvSpPr>
          <p:nvPr>
            <p:ph idx="1"/>
          </p:nvPr>
        </p:nvSpPr>
        <p:spPr>
          <a:xfrm>
            <a:off x="2279576" y="2046812"/>
            <a:ext cx="8987934" cy="4507677"/>
          </a:xfrm>
        </p:spPr>
        <p:txBody>
          <a:bodyPr>
            <a:normAutofit/>
          </a:bodyPr>
          <a:lstStyle/>
          <a:p>
            <a:pPr marL="137160" indent="0">
              <a:lnSpc>
                <a:spcPct val="107000"/>
              </a:lnSpc>
              <a:spcAft>
                <a:spcPts val="800"/>
              </a:spcAft>
              <a:buNone/>
            </a:pPr>
            <a:r>
              <a:rPr lang="en-GB"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 </a:t>
            </a:r>
            <a:endParaRPr lang="en-GB"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endParaRPr lang="en-GB" sz="2400" i="1" dirty="0">
              <a:solidFill>
                <a:schemeClr val="bg1"/>
              </a:solidFill>
            </a:endParaRPr>
          </a:p>
        </p:txBody>
      </p:sp>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pic>
        <p:nvPicPr>
          <p:cNvPr id="5" name="Picture 4" descr="A picture containing building, water, small, boat&#10;&#10;Description automatically generated">
            <a:extLst>
              <a:ext uri="{FF2B5EF4-FFF2-40B4-BE49-F238E27FC236}">
                <a16:creationId xmlns:a16="http://schemas.microsoft.com/office/drawing/2014/main" id="{EC95D8B1-807C-4718-B606-33E18A20A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336" y="1628800"/>
            <a:ext cx="9332515" cy="5089332"/>
          </a:xfrm>
          <a:prstGeom prst="rect">
            <a:avLst/>
          </a:prstGeom>
        </p:spPr>
      </p:pic>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334963" y="90488"/>
            <a:ext cx="10729912" cy="892175"/>
          </a:xfrm>
        </p:spPr>
        <p:txBody>
          <a:bodyPr>
            <a:normAutofit fontScale="90000"/>
          </a:bodyPr>
          <a:lstStyle/>
          <a:p>
            <a:pPr marL="118872" algn="ctr"/>
            <a:r>
              <a:rPr lang="en-GB" sz="2800" dirty="0">
                <a:solidFill>
                  <a:srgbClr val="00B0F0"/>
                </a:solidFill>
                <a:latin typeface="Felix Titling" panose="04060505060202020A04" pitchFamily="82" charset="0"/>
              </a:rPr>
              <a:t>HPEN702  Building Small Worlds: The Short Story in English</a:t>
            </a: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fontScale="90000"/>
          </a:bodyPr>
          <a:lstStyle/>
          <a:p>
            <a:r>
              <a:rPr lang="en-GB" dirty="0">
                <a:solidFill>
                  <a:schemeClr val="bg2">
                    <a:lumMod val="75000"/>
                  </a:schemeClr>
                </a:solidFill>
              </a:rPr>
              <a:t>  </a:t>
            </a:r>
            <a:r>
              <a:rPr lang="en-GB" sz="3600" dirty="0">
                <a:solidFill>
                  <a:srgbClr val="00B0F0"/>
                </a:solidFill>
                <a:latin typeface="Felix Titling" panose="04060505060202020A04" pitchFamily="82" charset="0"/>
              </a:rPr>
              <a:t>LEARNING OUTCOMES</a:t>
            </a:r>
            <a:br>
              <a:rPr lang="en-GB" sz="4800" dirty="0">
                <a:solidFill>
                  <a:srgbClr val="00B0F0"/>
                </a:solidFill>
                <a:latin typeface="Palatino Linotype" panose="02040502050505030304" pitchFamily="18" charset="0"/>
              </a:rPr>
            </a:br>
            <a:endParaRPr lang="en-GB" dirty="0">
              <a:solidFill>
                <a:schemeClr val="bg2">
                  <a:lumMod val="75000"/>
                </a:schemeClr>
              </a:solidFill>
            </a:endParaRP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609600" y="1196752"/>
            <a:ext cx="10810129" cy="5381192"/>
          </a:xfrm>
        </p:spPr>
        <p:txBody>
          <a:bodyPr>
            <a:normAutofit fontScale="92500" lnSpcReduction="10000"/>
          </a:bodyPr>
          <a:lstStyle/>
          <a:p>
            <a:pPr marL="633413" indent="-515938">
              <a:lnSpc>
                <a:spcPct val="120000"/>
              </a:lnSpc>
              <a:buNone/>
            </a:pPr>
            <a:r>
              <a:rPr lang="en-GB" sz="2600" i="1" dirty="0">
                <a:solidFill>
                  <a:schemeClr val="bg1"/>
                </a:solidFill>
                <a:latin typeface="Palatino Linotype" panose="02040502050505030304" pitchFamily="18" charset="0"/>
              </a:rPr>
              <a:t>Upon the successful completion of this module, the student should be able to:</a:t>
            </a:r>
          </a:p>
          <a:p>
            <a:pPr marL="633413" indent="-515938">
              <a:lnSpc>
                <a:spcPct val="120000"/>
              </a:lnSpc>
              <a:buNone/>
            </a:pPr>
            <a:endParaRPr lang="en-GB" sz="2600" u="sng"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   To examine the provenance &amp; meaning of the short story in English;</a:t>
            </a:r>
          </a:p>
          <a:p>
            <a:pPr marL="633413" indent="-515938">
              <a:lnSpc>
                <a:spcPct val="120000"/>
              </a:lnSpc>
              <a:buNone/>
            </a:pPr>
            <a:endParaRPr lang="en-GB" sz="2600" dirty="0">
              <a:solidFill>
                <a:schemeClr val="bg1"/>
              </a:solidFill>
              <a:latin typeface="Palatino Linotype" panose="02040502050505030304" pitchFamily="18" charset="0"/>
            </a:endParaRPr>
          </a:p>
          <a:p>
            <a:pPr marL="633413" indent="-515938">
              <a:lnSpc>
                <a:spcPct val="120000"/>
              </a:lnSpc>
              <a:buNone/>
            </a:pPr>
            <a:r>
              <a:rPr lang="en-GB" sz="2600" dirty="0">
                <a:solidFill>
                  <a:schemeClr val="accent1">
                    <a:lumMod val="40000"/>
                    <a:lumOff val="60000"/>
                  </a:schemeClr>
                </a:solidFill>
                <a:latin typeface="Palatino Linotype" panose="02040502050505030304" pitchFamily="18" charset="0"/>
              </a:rPr>
              <a:t>•   </a:t>
            </a:r>
            <a:r>
              <a:rPr lang="en-GB" sz="2600" u="sng" dirty="0">
                <a:solidFill>
                  <a:schemeClr val="accent1">
                    <a:lumMod val="40000"/>
                    <a:lumOff val="60000"/>
                  </a:schemeClr>
                </a:solidFill>
                <a:latin typeface="Palatino Linotype" panose="02040502050505030304" pitchFamily="18" charset="0"/>
              </a:rPr>
              <a:t>To understand the significance of the short story as a vehicle of cultural expression </a:t>
            </a:r>
            <a:r>
              <a:rPr lang="en-GB" sz="2600" dirty="0">
                <a:solidFill>
                  <a:schemeClr val="bg1"/>
                </a:solidFill>
                <a:latin typeface="Palatino Linotype" panose="02040502050505030304" pitchFamily="18" charset="0"/>
              </a:rPr>
              <a:t>in minority cultures within the UK &amp; former colonies;</a:t>
            </a:r>
          </a:p>
          <a:p>
            <a:pPr marL="633413" indent="-515938">
              <a:lnSpc>
                <a:spcPct val="120000"/>
              </a:lnSpc>
              <a:buNone/>
            </a:pPr>
            <a:endParaRPr lang="en-GB" sz="2600"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   To explore the proliferation of short stories in translation;</a:t>
            </a:r>
          </a:p>
          <a:p>
            <a:pPr marL="633413" indent="-515938">
              <a:lnSpc>
                <a:spcPct val="120000"/>
              </a:lnSpc>
              <a:buNone/>
            </a:pPr>
            <a:endParaRPr lang="en-GB" sz="2600"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   To demonstrate this understanding of meaning &amp; technique in the translation of a short story from the students’ home language(s) into English, or from close readings of translated short stories.</a:t>
            </a:r>
          </a:p>
          <a:p>
            <a:pPr marL="118872" indent="0">
              <a:buNone/>
            </a:pPr>
            <a:endParaRPr lang="en-GB" sz="2600" dirty="0">
              <a:latin typeface="Palatino Linotype" panose="02040502050505030304" pitchFamily="18" charset="0"/>
            </a:endParaRPr>
          </a:p>
          <a:p>
            <a:pPr marL="118872" indent="0">
              <a:buNone/>
            </a:pPr>
            <a:endParaRPr lang="en-GB" dirty="0">
              <a:latin typeface="Palatino Linotype" panose="02040502050505030304" pitchFamily="18" charset="0"/>
            </a:endParaRPr>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609600" y="155448"/>
            <a:ext cx="10972800" cy="825280"/>
          </a:xfrm>
        </p:spPr>
        <p:txBody>
          <a:bodyPr>
            <a:normAutofit/>
          </a:bodyPr>
          <a:lstStyle/>
          <a:p>
            <a:r>
              <a:rPr lang="en-GB" sz="3200" dirty="0">
                <a:solidFill>
                  <a:schemeClr val="accent1">
                    <a:lumMod val="40000"/>
                    <a:lumOff val="60000"/>
                  </a:schemeClr>
                </a:solidFill>
                <a:latin typeface="Felix Titling" panose="04060505060202020A04" pitchFamily="82" charset="0"/>
              </a:rPr>
              <a:t>American short stories</a:t>
            </a: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609600" y="836712"/>
            <a:ext cx="10972800" cy="2808312"/>
          </a:xfrm>
        </p:spPr>
        <p:txBody>
          <a:bodyPr/>
          <a:lstStyle/>
          <a:p>
            <a:pPr marL="118872" indent="0">
              <a:buNone/>
            </a:pPr>
            <a:r>
              <a:rPr lang="en-GB" sz="2200" dirty="0">
                <a:solidFill>
                  <a:schemeClr val="accent1">
                    <a:lumMod val="40000"/>
                    <a:lumOff val="60000"/>
                  </a:schemeClr>
                </a:solidFill>
              </a:rPr>
              <a:t>Edgar Alan Poe , ‘The Tell-Tale Heart,’ </a:t>
            </a:r>
            <a:r>
              <a:rPr lang="en-GB" sz="2200" dirty="0">
                <a:solidFill>
                  <a:schemeClr val="bg1"/>
                </a:solidFill>
              </a:rPr>
              <a:t>/ ‘The Masque of the Red Death,’</a:t>
            </a:r>
          </a:p>
          <a:p>
            <a:pPr marL="118872" indent="0">
              <a:buNone/>
            </a:pPr>
            <a:r>
              <a:rPr lang="en-GB" sz="2200" dirty="0">
                <a:solidFill>
                  <a:schemeClr val="accent1">
                    <a:lumMod val="40000"/>
                    <a:lumOff val="60000"/>
                  </a:schemeClr>
                </a:solidFill>
              </a:rPr>
              <a:t>Raymond Carver, ‘The Father’ </a:t>
            </a:r>
            <a:r>
              <a:rPr lang="en-GB" sz="2200" dirty="0">
                <a:solidFill>
                  <a:schemeClr val="bg1"/>
                </a:solidFill>
              </a:rPr>
              <a:t>/ ‘Fat,’ /‘Why Honey?’ </a:t>
            </a:r>
          </a:p>
          <a:p>
            <a:pPr marL="118872" indent="0">
              <a:buNone/>
            </a:pPr>
            <a:r>
              <a:rPr lang="en-GB" sz="2200" dirty="0">
                <a:solidFill>
                  <a:schemeClr val="accent1">
                    <a:lumMod val="40000"/>
                    <a:lumOff val="60000"/>
                  </a:schemeClr>
                </a:solidFill>
              </a:rPr>
              <a:t>Joyce Carol Oates, ‘The Situations’ (</a:t>
            </a:r>
            <a:r>
              <a:rPr lang="en-GB" sz="2200" dirty="0" err="1">
                <a:solidFill>
                  <a:schemeClr val="accent1">
                    <a:lumMod val="40000"/>
                    <a:lumOff val="60000"/>
                  </a:schemeClr>
                </a:solidFill>
              </a:rPr>
              <a:t>i</a:t>
            </a:r>
            <a:r>
              <a:rPr lang="en-GB" sz="2200" dirty="0">
                <a:solidFill>
                  <a:schemeClr val="accent1">
                    <a:lumMod val="40000"/>
                    <a:lumOff val="60000"/>
                  </a:schemeClr>
                </a:solidFill>
              </a:rPr>
              <a:t>) ‘Kittens’ </a:t>
            </a:r>
            <a:r>
              <a:rPr lang="en-GB" sz="2200" dirty="0">
                <a:solidFill>
                  <a:schemeClr val="bg1"/>
                </a:solidFill>
              </a:rPr>
              <a:t>/‘Heat’</a:t>
            </a:r>
          </a:p>
          <a:p>
            <a:pPr marL="118872" indent="0">
              <a:buNone/>
            </a:pPr>
            <a:r>
              <a:rPr lang="en-GB" sz="2200" dirty="0">
                <a:solidFill>
                  <a:schemeClr val="accent1">
                    <a:lumMod val="40000"/>
                    <a:lumOff val="60000"/>
                  </a:schemeClr>
                </a:solidFill>
              </a:rPr>
              <a:t>Flannery O'Connor , ‘A Good Man is Hard to Find’ </a:t>
            </a:r>
          </a:p>
          <a:p>
            <a:pPr marL="118872" indent="0">
              <a:buNone/>
            </a:pPr>
            <a:r>
              <a:rPr lang="en-GB" sz="2200" dirty="0">
                <a:solidFill>
                  <a:schemeClr val="bg1"/>
                </a:solidFill>
              </a:rPr>
              <a:t>Alice Munroe, ‘The Love of a Good Woman’</a:t>
            </a:r>
          </a:p>
          <a:p>
            <a:pPr marL="118872" indent="0">
              <a:buNone/>
            </a:pPr>
            <a:r>
              <a:rPr lang="en-GB" sz="2200" dirty="0">
                <a:solidFill>
                  <a:schemeClr val="bg1"/>
                </a:solidFill>
              </a:rPr>
              <a:t>Donna Tart, ‘The Ambush’</a:t>
            </a:r>
          </a:p>
          <a:p>
            <a:pPr marL="118872" indent="0">
              <a:buNone/>
            </a:pPr>
            <a:endParaRPr lang="en-GB" dirty="0">
              <a:solidFill>
                <a:schemeClr val="bg1"/>
              </a:solidFill>
            </a:endParaRPr>
          </a:p>
        </p:txBody>
      </p:sp>
      <p:sp>
        <p:nvSpPr>
          <p:cNvPr id="5" name="TextBox 4">
            <a:extLst>
              <a:ext uri="{FF2B5EF4-FFF2-40B4-BE49-F238E27FC236}">
                <a16:creationId xmlns:a16="http://schemas.microsoft.com/office/drawing/2014/main" id="{CADBF1C4-3A89-4B00-A8CB-11E49B6C229E}"/>
              </a:ext>
            </a:extLst>
          </p:cNvPr>
          <p:cNvSpPr txBox="1"/>
          <p:nvPr/>
        </p:nvSpPr>
        <p:spPr>
          <a:xfrm>
            <a:off x="609600" y="3446548"/>
            <a:ext cx="10972800" cy="584775"/>
          </a:xfrm>
          <a:prstGeom prst="rect">
            <a:avLst/>
          </a:prstGeom>
          <a:noFill/>
        </p:spPr>
        <p:txBody>
          <a:bodyPr wrap="square">
            <a:spAutoFit/>
          </a:bodyPr>
          <a:lstStyle/>
          <a:p>
            <a:r>
              <a:rPr lang="en-GB" sz="3200" b="1" dirty="0">
                <a:solidFill>
                  <a:schemeClr val="accent1">
                    <a:lumMod val="40000"/>
                    <a:lumOff val="60000"/>
                  </a:schemeClr>
                </a:solidFill>
                <a:latin typeface="Felix Titling" panose="04060505060202020A04" pitchFamily="82" charset="0"/>
                <a:ea typeface="+mj-ea"/>
                <a:cs typeface="+mj-cs"/>
              </a:rPr>
              <a:t>Critical commentaries on the  short story</a:t>
            </a:r>
          </a:p>
        </p:txBody>
      </p:sp>
      <p:sp>
        <p:nvSpPr>
          <p:cNvPr id="7" name="TextBox 6">
            <a:extLst>
              <a:ext uri="{FF2B5EF4-FFF2-40B4-BE49-F238E27FC236}">
                <a16:creationId xmlns:a16="http://schemas.microsoft.com/office/drawing/2014/main" id="{C7C4F4E0-2F49-4365-8F02-21B68C276C05}"/>
              </a:ext>
            </a:extLst>
          </p:cNvPr>
          <p:cNvSpPr txBox="1"/>
          <p:nvPr/>
        </p:nvSpPr>
        <p:spPr>
          <a:xfrm>
            <a:off x="609600" y="4031323"/>
            <a:ext cx="9793088" cy="2154436"/>
          </a:xfrm>
          <a:prstGeom prst="rect">
            <a:avLst/>
          </a:prstGeom>
          <a:noFill/>
        </p:spPr>
        <p:txBody>
          <a:bodyPr wrap="square">
            <a:spAutoFit/>
          </a:bodyPr>
          <a:lstStyle/>
          <a:p>
            <a:r>
              <a:rPr lang="en-GB" sz="2200" dirty="0">
                <a:solidFill>
                  <a:schemeClr val="bg1"/>
                </a:solidFill>
              </a:rPr>
              <a:t>Gabriela </a:t>
            </a:r>
            <a:r>
              <a:rPr lang="en-GB" sz="2200" dirty="0" err="1">
                <a:solidFill>
                  <a:schemeClr val="bg1"/>
                </a:solidFill>
              </a:rPr>
              <a:t>Tucan</a:t>
            </a:r>
            <a:r>
              <a:rPr lang="en-GB" sz="2200" dirty="0">
                <a:solidFill>
                  <a:schemeClr val="bg1"/>
                </a:solidFill>
              </a:rPr>
              <a:t> , ‘What Is A Short Story Besides Short? Questioning Minds In Search Of Understanding Short Fiction’ </a:t>
            </a:r>
            <a:r>
              <a:rPr lang="en-GB" sz="2200" i="1" dirty="0">
                <a:solidFill>
                  <a:schemeClr val="bg1"/>
                </a:solidFill>
              </a:rPr>
              <a:t>Romanian Journal of English Studies, </a:t>
            </a:r>
          </a:p>
          <a:p>
            <a:endParaRPr lang="en-GB" sz="2400" i="1" dirty="0">
              <a:solidFill>
                <a:schemeClr val="bg1"/>
              </a:solidFill>
            </a:endParaRPr>
          </a:p>
          <a:p>
            <a:r>
              <a:rPr lang="en-GB" sz="2200" dirty="0">
                <a:solidFill>
                  <a:schemeClr val="bg1"/>
                </a:solidFill>
              </a:rPr>
              <a:t>Florence </a:t>
            </a:r>
            <a:r>
              <a:rPr lang="en-GB" sz="2200" dirty="0" err="1">
                <a:solidFill>
                  <a:schemeClr val="bg1"/>
                </a:solidFill>
              </a:rPr>
              <a:t>Goyet</a:t>
            </a:r>
            <a:r>
              <a:rPr lang="en-GB" sz="2200" dirty="0">
                <a:solidFill>
                  <a:schemeClr val="bg1"/>
                </a:solidFill>
              </a:rPr>
              <a:t>, The Classic Short Story, 1870-1925, Open Edition Books </a:t>
            </a:r>
            <a:r>
              <a:rPr lang="en-GB" sz="2000" i="1" dirty="0">
                <a:solidFill>
                  <a:schemeClr val="bg1"/>
                </a:solidFill>
                <a:hlinkClick r:id="rId2"/>
              </a:rPr>
              <a:t>https://books.openedition.org/obp/1470</a:t>
            </a:r>
            <a:r>
              <a:rPr lang="en-GB" sz="2000" i="1" dirty="0">
                <a:solidFill>
                  <a:schemeClr val="bg1"/>
                </a:solidFill>
              </a:rPr>
              <a:t> </a:t>
            </a:r>
          </a:p>
          <a:p>
            <a:endParaRPr lang="en-GB" sz="2400" dirty="0">
              <a:solidFill>
                <a:schemeClr val="bg1"/>
              </a:solidFill>
            </a:endParaRPr>
          </a:p>
        </p:txBody>
      </p:sp>
    </p:spTree>
    <p:extLst>
      <p:ext uri="{BB962C8B-B14F-4D97-AF65-F5344CB8AC3E}">
        <p14:creationId xmlns:p14="http://schemas.microsoft.com/office/powerpoint/2010/main" val="2054046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1B97-2B3D-44BE-89B2-D0C79F8D38F9}"/>
              </a:ext>
            </a:extLst>
          </p:cNvPr>
          <p:cNvSpPr>
            <a:spLocks noGrp="1"/>
          </p:cNvSpPr>
          <p:nvPr>
            <p:ph type="title"/>
          </p:nvPr>
        </p:nvSpPr>
        <p:spPr>
          <a:xfrm>
            <a:off x="6816080" y="6181751"/>
            <a:ext cx="4831432" cy="676563"/>
          </a:xfrm>
        </p:spPr>
        <p:txBody>
          <a:bodyPr>
            <a:normAutofit fontScale="90000"/>
          </a:bodyPr>
          <a:lstStyle/>
          <a:p>
            <a:r>
              <a:rPr lang="en-GB" sz="2200" dirty="0">
                <a:solidFill>
                  <a:schemeClr val="bg1"/>
                </a:solidFill>
                <a:latin typeface="+mn-lt"/>
                <a:ea typeface="+mn-ea"/>
                <a:cs typeface="+mn-cs"/>
              </a:rPr>
              <a:t>Gabriela </a:t>
            </a:r>
            <a:r>
              <a:rPr lang="en-GB" sz="2200" dirty="0" err="1">
                <a:solidFill>
                  <a:schemeClr val="bg1"/>
                </a:solidFill>
                <a:latin typeface="+mn-lt"/>
                <a:ea typeface="+mn-ea"/>
                <a:cs typeface="+mn-cs"/>
              </a:rPr>
              <a:t>Tucan</a:t>
            </a:r>
            <a:r>
              <a:rPr lang="en-GB" sz="2200" dirty="0">
                <a:solidFill>
                  <a:schemeClr val="bg1"/>
                </a:solidFill>
                <a:latin typeface="+mn-lt"/>
                <a:ea typeface="+mn-ea"/>
                <a:cs typeface="+mn-cs"/>
              </a:rPr>
              <a:t>  what  IS a short story</a:t>
            </a:r>
          </a:p>
        </p:txBody>
      </p:sp>
      <p:sp>
        <p:nvSpPr>
          <p:cNvPr id="3" name="Content Placeholder 2">
            <a:extLst>
              <a:ext uri="{FF2B5EF4-FFF2-40B4-BE49-F238E27FC236}">
                <a16:creationId xmlns:a16="http://schemas.microsoft.com/office/drawing/2014/main" id="{D4DF7C73-589A-4651-9A48-F6EE72099A4E}"/>
              </a:ext>
            </a:extLst>
          </p:cNvPr>
          <p:cNvSpPr>
            <a:spLocks noGrp="1"/>
          </p:cNvSpPr>
          <p:nvPr>
            <p:ph idx="1"/>
          </p:nvPr>
        </p:nvSpPr>
        <p:spPr>
          <a:xfrm>
            <a:off x="623392" y="95875"/>
            <a:ext cx="10729192" cy="6285453"/>
          </a:xfrm>
        </p:spPr>
        <p:txBody>
          <a:bodyPr>
            <a:normAutofit fontScale="85000" lnSpcReduction="20000"/>
          </a:bodyPr>
          <a:lstStyle/>
          <a:p>
            <a:pPr marL="118872" indent="0">
              <a:lnSpc>
                <a:spcPct val="120000"/>
              </a:lnSpc>
              <a:buNone/>
            </a:pPr>
            <a:r>
              <a:rPr lang="en-GB" sz="2500" dirty="0">
                <a:solidFill>
                  <a:schemeClr val="bg1"/>
                </a:solidFill>
              </a:rPr>
              <a:t>PROBLEMS:</a:t>
            </a:r>
          </a:p>
          <a:p>
            <a:pPr marL="118872" indent="0">
              <a:lnSpc>
                <a:spcPct val="120000"/>
              </a:lnSpc>
              <a:buNone/>
            </a:pPr>
            <a:r>
              <a:rPr lang="en-GB" sz="2500" dirty="0">
                <a:solidFill>
                  <a:schemeClr val="bg1"/>
                </a:solidFill>
              </a:rPr>
              <a:t>In the long tradition of short story criticism and theory, literary critics have tried to answer two deceptively straightforward questions: what stories do and what makes a short story. In principle</a:t>
            </a:r>
            <a:r>
              <a:rPr lang="en-GB" sz="2500" dirty="0">
                <a:solidFill>
                  <a:schemeClr val="accent1">
                    <a:lumMod val="40000"/>
                    <a:lumOff val="60000"/>
                  </a:schemeClr>
                </a:solidFill>
              </a:rPr>
              <a:t>, any attempt to establish any clear-cut underlying characteristics of the short story seems to require a narrowing definition </a:t>
            </a:r>
            <a:r>
              <a:rPr lang="en-GB" sz="2500" dirty="0">
                <a:solidFill>
                  <a:schemeClr val="bg1"/>
                </a:solidFill>
              </a:rPr>
              <a:t>that would certainly exclude other multiple possibilities to approach ‘short </a:t>
            </a:r>
            <a:r>
              <a:rPr lang="en-GB" sz="2500" dirty="0" err="1">
                <a:solidFill>
                  <a:schemeClr val="bg1"/>
                </a:solidFill>
              </a:rPr>
              <a:t>storyness</a:t>
            </a:r>
            <a:r>
              <a:rPr lang="en-GB" sz="2500" dirty="0">
                <a:solidFill>
                  <a:schemeClr val="bg1"/>
                </a:solidFill>
              </a:rPr>
              <a:t>’. A short story can probably be </a:t>
            </a:r>
            <a:r>
              <a:rPr lang="en-GB" sz="2500" i="1" dirty="0">
                <a:solidFill>
                  <a:schemeClr val="bg1"/>
                </a:solidFill>
              </a:rPr>
              <a:t>this</a:t>
            </a:r>
            <a:r>
              <a:rPr lang="en-GB" sz="2500" dirty="0">
                <a:solidFill>
                  <a:schemeClr val="bg1"/>
                </a:solidFill>
              </a:rPr>
              <a:t> but never </a:t>
            </a:r>
            <a:r>
              <a:rPr lang="en-GB" sz="2500" i="1" dirty="0">
                <a:solidFill>
                  <a:schemeClr val="bg1"/>
                </a:solidFill>
              </a:rPr>
              <a:t>that</a:t>
            </a:r>
            <a:r>
              <a:rPr lang="en-GB" sz="2500" dirty="0">
                <a:solidFill>
                  <a:schemeClr val="bg1"/>
                </a:solidFill>
              </a:rPr>
              <a:t>. </a:t>
            </a:r>
            <a:r>
              <a:rPr lang="en-GB" sz="2500" dirty="0">
                <a:solidFill>
                  <a:schemeClr val="accent1">
                    <a:lumMod val="40000"/>
                    <a:lumOff val="60000"/>
                  </a:schemeClr>
                </a:solidFill>
              </a:rPr>
              <a:t>Critics have tried to distinguish short fiction from other fictional forms by explaining why a short story is </a:t>
            </a:r>
            <a:r>
              <a:rPr lang="en-GB" sz="2500" i="1" dirty="0">
                <a:solidFill>
                  <a:schemeClr val="accent1">
                    <a:lumMod val="40000"/>
                    <a:lumOff val="60000"/>
                  </a:schemeClr>
                </a:solidFill>
              </a:rPr>
              <a:t>not</a:t>
            </a:r>
            <a:r>
              <a:rPr lang="en-GB" sz="2500" dirty="0">
                <a:solidFill>
                  <a:schemeClr val="accent1">
                    <a:lumMod val="40000"/>
                    <a:lumOff val="60000"/>
                  </a:schemeClr>
                </a:solidFill>
              </a:rPr>
              <a:t> a novel, a fairy tale, a sketch, or an anecdote</a:t>
            </a:r>
            <a:r>
              <a:rPr lang="en-GB" sz="2500" dirty="0">
                <a:solidFill>
                  <a:schemeClr val="bg1"/>
                </a:solidFill>
              </a:rPr>
              <a:t>. The real problem with these classical puzzles may be that any such definitions can only reduce the short story to a limited number of qualities by sacrificing others. … </a:t>
            </a:r>
          </a:p>
          <a:p>
            <a:pPr marL="118872" indent="0">
              <a:lnSpc>
                <a:spcPct val="120000"/>
              </a:lnSpc>
              <a:buNone/>
            </a:pPr>
            <a:endParaRPr lang="en-GB" sz="2500" dirty="0">
              <a:solidFill>
                <a:schemeClr val="bg1"/>
              </a:solidFill>
            </a:endParaRPr>
          </a:p>
          <a:p>
            <a:pPr marL="118872" indent="0">
              <a:lnSpc>
                <a:spcPct val="120000"/>
              </a:lnSpc>
              <a:buNone/>
            </a:pPr>
            <a:r>
              <a:rPr lang="en-GB" sz="2500" dirty="0">
                <a:solidFill>
                  <a:schemeClr val="bg1"/>
                </a:solidFill>
              </a:rPr>
              <a:t>QUESTIONS</a:t>
            </a:r>
          </a:p>
          <a:p>
            <a:pPr marL="118872" indent="0">
              <a:lnSpc>
                <a:spcPct val="120000"/>
              </a:lnSpc>
              <a:buNone/>
            </a:pPr>
            <a:r>
              <a:rPr lang="en-GB" sz="2500" dirty="0">
                <a:solidFill>
                  <a:schemeClr val="bg1"/>
                </a:solidFill>
              </a:rPr>
              <a:t>The stories we tell are essential for our coming to terms with life, in our quest for representing reality. We make use of different narrative patterns when we tell lies, make excuses, recount small anecdotes, and so on. Arguably, however</a:t>
            </a:r>
            <a:r>
              <a:rPr lang="en-GB" sz="2500" dirty="0">
                <a:solidFill>
                  <a:schemeClr val="accent1">
                    <a:lumMod val="40000"/>
                    <a:lumOff val="60000"/>
                  </a:schemeClr>
                </a:solidFill>
              </a:rPr>
              <a:t>, in a story the reality encapsulated is immensely more ample </a:t>
            </a:r>
            <a:r>
              <a:rPr lang="en-GB" sz="2500" dirty="0">
                <a:solidFill>
                  <a:schemeClr val="bg1"/>
                </a:solidFill>
              </a:rPr>
              <a:t>than the simple anecdote that can be read and recounted in a short sitting: “</a:t>
            </a:r>
            <a:r>
              <a:rPr lang="en-GB" sz="2500" u="sng" dirty="0">
                <a:solidFill>
                  <a:schemeClr val="accent1">
                    <a:lumMod val="40000"/>
                    <a:lumOff val="60000"/>
                  </a:schemeClr>
                </a:solidFill>
              </a:rPr>
              <a:t>a true Short-story is something other and something more than a mere story which is short</a:t>
            </a:r>
            <a:r>
              <a:rPr lang="en-GB" sz="2500" u="sng" dirty="0">
                <a:solidFill>
                  <a:schemeClr val="bg1"/>
                </a:solidFill>
              </a:rPr>
              <a:t>” </a:t>
            </a:r>
            <a:r>
              <a:rPr lang="en-GB" sz="2700" dirty="0">
                <a:solidFill>
                  <a:schemeClr val="bg1"/>
                </a:solidFill>
              </a:rPr>
              <a:t>(Matthews 1994 [1901]:73)</a:t>
            </a:r>
          </a:p>
        </p:txBody>
      </p:sp>
    </p:spTree>
    <p:extLst>
      <p:ext uri="{BB962C8B-B14F-4D97-AF65-F5344CB8AC3E}">
        <p14:creationId xmlns:p14="http://schemas.microsoft.com/office/powerpoint/2010/main" val="340762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677713-9829-465A-9AD6-285D784BA724}"/>
              </a:ext>
            </a:extLst>
          </p:cNvPr>
          <p:cNvSpPr>
            <a:spLocks noGrp="1"/>
          </p:cNvSpPr>
          <p:nvPr>
            <p:ph idx="1"/>
          </p:nvPr>
        </p:nvSpPr>
        <p:spPr>
          <a:xfrm>
            <a:off x="623392" y="617947"/>
            <a:ext cx="10945216" cy="5475349"/>
          </a:xfrm>
        </p:spPr>
        <p:txBody>
          <a:bodyPr>
            <a:normAutofit fontScale="47500" lnSpcReduction="20000"/>
          </a:bodyPr>
          <a:lstStyle/>
          <a:p>
            <a:pPr marL="118872" indent="0">
              <a:lnSpc>
                <a:spcPct val="120000"/>
              </a:lnSpc>
              <a:buNone/>
            </a:pPr>
            <a:r>
              <a:rPr lang="en-GB" sz="4600" dirty="0">
                <a:solidFill>
                  <a:schemeClr val="bg1"/>
                </a:solidFill>
              </a:rPr>
              <a:t>I undertook to concentrate on the short story at this time of its greatest efflorescence, across a number of different countries and languages, working with a corpus of more than a thousand stories. This research led me to see that this </a:t>
            </a:r>
            <a:r>
              <a:rPr lang="en-GB" sz="4600" dirty="0">
                <a:solidFill>
                  <a:schemeClr val="accent1">
                    <a:lumMod val="40000"/>
                    <a:lumOff val="60000"/>
                  </a:schemeClr>
                </a:solidFill>
              </a:rPr>
              <a:t>“classic” short story, albeit with infinitely various surface features, was built on </a:t>
            </a:r>
            <a:r>
              <a:rPr lang="en-GB" sz="4600" u="sng" dirty="0">
                <a:solidFill>
                  <a:schemeClr val="accent1">
                    <a:lumMod val="40000"/>
                    <a:lumOff val="60000"/>
                  </a:schemeClr>
                </a:solidFill>
              </a:rPr>
              <a:t>a constant structure, had a characteristic relationship with its readers, and a generic outlook on its subject.</a:t>
            </a:r>
            <a:r>
              <a:rPr lang="en-GB" sz="4600" u="sng" dirty="0">
                <a:solidFill>
                  <a:schemeClr val="bg1"/>
                </a:solidFill>
              </a:rPr>
              <a:t> </a:t>
            </a:r>
            <a:r>
              <a:rPr lang="en-GB" sz="4600" dirty="0">
                <a:solidFill>
                  <a:schemeClr val="bg1"/>
                </a:solidFill>
              </a:rPr>
              <a:t>This was nearly universal. It was not a question of giving a definition of the short story: many critics have stressed that this would not be very interesting, even if it were possible. It was a question of describing the tools of brevity in this particular form, and the relationship between the reader, the author, and the spectacle that one puts before the other. This survey showed that Chekhov and James, even in their greatest stories, used the same tools as Maupassant or Verga. Chekhov’s ‘Lady with Lapdog’ is making a particularly powerful use of the </a:t>
            </a:r>
            <a:r>
              <a:rPr lang="en-GB" sz="4600" dirty="0">
                <a:solidFill>
                  <a:schemeClr val="accent1">
                    <a:lumMod val="40000"/>
                    <a:lumOff val="60000"/>
                  </a:schemeClr>
                </a:solidFill>
              </a:rPr>
              <a:t>antithetic structure common to classic short stories</a:t>
            </a:r>
            <a:r>
              <a:rPr lang="en-GB" sz="4600" dirty="0">
                <a:solidFill>
                  <a:schemeClr val="bg1"/>
                </a:solidFill>
              </a:rPr>
              <a:t>; James’s ‘The Figure in the Carpet’ is particularly representative of the </a:t>
            </a:r>
            <a:r>
              <a:rPr lang="en-GB" sz="4600" dirty="0" err="1">
                <a:solidFill>
                  <a:schemeClr val="accent1">
                    <a:lumMod val="40000"/>
                    <a:lumOff val="60000"/>
                  </a:schemeClr>
                </a:solidFill>
              </a:rPr>
              <a:t>paroxystic</a:t>
            </a:r>
            <a:r>
              <a:rPr lang="en-GB" sz="4600" dirty="0">
                <a:solidFill>
                  <a:schemeClr val="accent1">
                    <a:lumMod val="40000"/>
                    <a:lumOff val="60000"/>
                  </a:schemeClr>
                </a:solidFill>
              </a:rPr>
              <a:t> representation of short story characters. </a:t>
            </a:r>
          </a:p>
          <a:p>
            <a:pPr marL="118872" indent="0">
              <a:buNone/>
            </a:pPr>
            <a:endParaRPr lang="en-GB" dirty="0"/>
          </a:p>
        </p:txBody>
      </p:sp>
      <p:sp>
        <p:nvSpPr>
          <p:cNvPr id="4" name="TextBox 3">
            <a:extLst>
              <a:ext uri="{FF2B5EF4-FFF2-40B4-BE49-F238E27FC236}">
                <a16:creationId xmlns:a16="http://schemas.microsoft.com/office/drawing/2014/main" id="{0EAAFD45-68E2-4569-8523-36CAE4F34572}"/>
              </a:ext>
            </a:extLst>
          </p:cNvPr>
          <p:cNvSpPr txBox="1"/>
          <p:nvPr/>
        </p:nvSpPr>
        <p:spPr>
          <a:xfrm>
            <a:off x="1559496" y="6231733"/>
            <a:ext cx="10009112" cy="400110"/>
          </a:xfrm>
          <a:prstGeom prst="rect">
            <a:avLst/>
          </a:prstGeom>
          <a:noFill/>
        </p:spPr>
        <p:txBody>
          <a:bodyPr wrap="square">
            <a:spAutoFit/>
          </a:bodyPr>
          <a:lstStyle/>
          <a:p>
            <a:pPr marL="118872" indent="0">
              <a:buNone/>
            </a:pPr>
            <a:r>
              <a:rPr lang="en-GB" sz="2000" dirty="0">
                <a:solidFill>
                  <a:schemeClr val="accent1">
                    <a:lumMod val="40000"/>
                    <a:lumOff val="60000"/>
                  </a:schemeClr>
                </a:solidFill>
              </a:rPr>
              <a:t>Florence </a:t>
            </a:r>
            <a:r>
              <a:rPr lang="en-GB" sz="2000" dirty="0" err="1">
                <a:solidFill>
                  <a:schemeClr val="accent1">
                    <a:lumMod val="40000"/>
                    <a:lumOff val="60000"/>
                  </a:schemeClr>
                </a:solidFill>
              </a:rPr>
              <a:t>Goyet</a:t>
            </a:r>
            <a:r>
              <a:rPr lang="en-GB" sz="2000" dirty="0">
                <a:solidFill>
                  <a:schemeClr val="accent1">
                    <a:lumMod val="40000"/>
                    <a:lumOff val="60000"/>
                  </a:schemeClr>
                </a:solidFill>
              </a:rPr>
              <a:t>, The Classic Short Story </a:t>
            </a:r>
            <a:r>
              <a:rPr lang="en-GB" sz="2000" i="1" dirty="0">
                <a:solidFill>
                  <a:schemeClr val="accent1">
                    <a:lumMod val="40000"/>
                    <a:lumOff val="60000"/>
                  </a:schemeClr>
                </a:solidFill>
                <a:hlinkClick r:id="rId2"/>
              </a:rPr>
              <a:t>https://books.openedition.org/obp/1472?lang=en</a:t>
            </a:r>
            <a:endParaRPr lang="en-GB" sz="2000" i="1" dirty="0">
              <a:solidFill>
                <a:schemeClr val="accent1">
                  <a:lumMod val="40000"/>
                  <a:lumOff val="60000"/>
                </a:schemeClr>
              </a:solidFill>
            </a:endParaRPr>
          </a:p>
        </p:txBody>
      </p:sp>
    </p:spTree>
    <p:extLst>
      <p:ext uri="{BB962C8B-B14F-4D97-AF65-F5344CB8AC3E}">
        <p14:creationId xmlns:p14="http://schemas.microsoft.com/office/powerpoint/2010/main" val="171696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C1BF0E-C251-4112-874A-6FAF8390C45A}"/>
              </a:ext>
            </a:extLst>
          </p:cNvPr>
          <p:cNvSpPr>
            <a:spLocks noGrp="1"/>
          </p:cNvSpPr>
          <p:nvPr>
            <p:ph idx="1"/>
          </p:nvPr>
        </p:nvSpPr>
        <p:spPr>
          <a:xfrm>
            <a:off x="191344" y="188640"/>
            <a:ext cx="11449272" cy="6336704"/>
          </a:xfrm>
        </p:spPr>
        <p:txBody>
          <a:bodyPr>
            <a:normAutofit fontScale="62500" lnSpcReduction="20000"/>
          </a:bodyPr>
          <a:lstStyle/>
          <a:p>
            <a:pPr marL="118872" indent="0">
              <a:buNone/>
            </a:pPr>
            <a:r>
              <a:rPr lang="en-GB" sz="3400" b="1" dirty="0">
                <a:solidFill>
                  <a:schemeClr val="accent1">
                    <a:lumMod val="40000"/>
                    <a:lumOff val="60000"/>
                  </a:schemeClr>
                </a:solidFill>
                <a:latin typeface="+mj-lt"/>
              </a:rPr>
              <a:t>Characterisation</a:t>
            </a:r>
            <a:endParaRPr lang="en-GB" b="1" dirty="0">
              <a:solidFill>
                <a:schemeClr val="accent1">
                  <a:lumMod val="40000"/>
                  <a:lumOff val="60000"/>
                </a:schemeClr>
              </a:solidFill>
              <a:latin typeface="+mj-lt"/>
            </a:endParaRPr>
          </a:p>
          <a:p>
            <a:pPr marL="118872" indent="0">
              <a:lnSpc>
                <a:spcPct val="120000"/>
              </a:lnSpc>
              <a:buNone/>
            </a:pPr>
            <a:r>
              <a:rPr lang="en-GB" dirty="0">
                <a:solidFill>
                  <a:schemeClr val="bg1"/>
                </a:solidFill>
              </a:rPr>
              <a:t>in the </a:t>
            </a:r>
            <a:r>
              <a:rPr lang="en-GB" dirty="0">
                <a:solidFill>
                  <a:schemeClr val="accent1">
                    <a:lumMod val="40000"/>
                    <a:lumOff val="60000"/>
                  </a:schemeClr>
                </a:solidFill>
              </a:rPr>
              <a:t>realist story,</a:t>
            </a:r>
            <a:r>
              <a:rPr lang="en-GB" dirty="0">
                <a:solidFill>
                  <a:schemeClr val="bg1"/>
                </a:solidFill>
              </a:rPr>
              <a:t> every feature is pushed to its extreme to the point where it becomes almost abstract. Characters are prodigiously what they are, to the extent that they are bordering on the prodigy. In the </a:t>
            </a:r>
            <a:r>
              <a:rPr lang="en-GB" dirty="0">
                <a:solidFill>
                  <a:schemeClr val="accent1">
                    <a:lumMod val="40000"/>
                    <a:lumOff val="60000"/>
                  </a:schemeClr>
                </a:solidFill>
              </a:rPr>
              <a:t>fantastic story,</a:t>
            </a:r>
            <a:r>
              <a:rPr lang="en-GB" dirty="0">
                <a:solidFill>
                  <a:schemeClr val="bg1"/>
                </a:solidFill>
              </a:rPr>
              <a:t> the high-intensity descriptions will cross that border. Here, the subject will be not so much the characters in themselves, but rather the sensations and emotions they feel — and make us feel. </a:t>
            </a:r>
            <a:r>
              <a:rPr lang="en-GB" u="sng" dirty="0">
                <a:solidFill>
                  <a:schemeClr val="bg1"/>
                </a:solidFill>
              </a:rPr>
              <a:t>(see Poe, ‘Tell Tale Heart’ and Oates, ‘Kittens’)  </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Structure</a:t>
            </a:r>
            <a:endParaRPr lang="en-GB" sz="3100" b="1" dirty="0">
              <a:solidFill>
                <a:schemeClr val="accent1">
                  <a:lumMod val="40000"/>
                  <a:lumOff val="60000"/>
                </a:schemeClr>
              </a:solidFill>
              <a:latin typeface="+mj-lt"/>
            </a:endParaRPr>
          </a:p>
          <a:p>
            <a:pPr marL="118872" indent="0">
              <a:lnSpc>
                <a:spcPct val="120000"/>
              </a:lnSpc>
              <a:buNone/>
            </a:pPr>
            <a:r>
              <a:rPr lang="en-GB" dirty="0">
                <a:solidFill>
                  <a:schemeClr val="bg1"/>
                </a:solidFill>
              </a:rPr>
              <a:t>the classic short story is based on </a:t>
            </a:r>
            <a:r>
              <a:rPr lang="en-GB" dirty="0">
                <a:solidFill>
                  <a:schemeClr val="accent1">
                    <a:lumMod val="40000"/>
                    <a:lumOff val="60000"/>
                  </a:schemeClr>
                </a:solidFill>
              </a:rPr>
              <a:t>a fundamental  antithesis</a:t>
            </a:r>
            <a:r>
              <a:rPr lang="en-GB" dirty="0">
                <a:solidFill>
                  <a:schemeClr val="bg1"/>
                </a:solidFill>
              </a:rPr>
              <a:t>, which creates a powerful tension. This may be achieved through a narrative  reversal, or the contrast between two characters (for example, </a:t>
            </a:r>
            <a:r>
              <a:rPr lang="en-GB" i="1" dirty="0">
                <a:solidFill>
                  <a:schemeClr val="bg1"/>
                </a:solidFill>
              </a:rPr>
              <a:t>Jekyll and Hyde</a:t>
            </a:r>
            <a:r>
              <a:rPr lang="en-GB" dirty="0">
                <a:solidFill>
                  <a:schemeClr val="bg1"/>
                </a:solidFill>
              </a:rPr>
              <a:t>) or between two world visions (for example, European and American). … The reason that  </a:t>
            </a:r>
            <a:r>
              <a:rPr lang="en-GB" dirty="0">
                <a:solidFill>
                  <a:schemeClr val="accent1">
                    <a:lumMod val="40000"/>
                    <a:lumOff val="60000"/>
                  </a:schemeClr>
                </a:solidFill>
              </a:rPr>
              <a:t>the ending of the short story is so powerful is because it brings into contact the two poles of the antithesis</a:t>
            </a:r>
            <a:r>
              <a:rPr lang="en-GB" dirty="0">
                <a:solidFill>
                  <a:schemeClr val="bg1"/>
                </a:solidFill>
              </a:rPr>
              <a:t>, the two opposites that should never come into contact.  The “surprise” ending simply unleashes the accumulated tension that has been building throughout the story. </a:t>
            </a:r>
          </a:p>
          <a:p>
            <a:pPr marL="118872" indent="0">
              <a:lnSpc>
                <a:spcPct val="120000"/>
              </a:lnSpc>
              <a:buNone/>
            </a:pPr>
            <a:r>
              <a:rPr lang="en-GB" dirty="0">
                <a:solidFill>
                  <a:schemeClr val="bg1"/>
                </a:solidFill>
              </a:rPr>
              <a:t>(</a:t>
            </a:r>
            <a:r>
              <a:rPr lang="en-GB" u="sng" dirty="0">
                <a:solidFill>
                  <a:schemeClr val="bg1"/>
                </a:solidFill>
              </a:rPr>
              <a:t>See Carver, The Father)</a:t>
            </a:r>
          </a:p>
          <a:p>
            <a:pPr marL="118872" indent="0">
              <a:lnSpc>
                <a:spcPct val="120000"/>
              </a:lnSpc>
              <a:buNone/>
            </a:pPr>
            <a:endParaRPr lang="en-GB" sz="2200" dirty="0">
              <a:solidFill>
                <a:schemeClr val="bg1"/>
              </a:solidFill>
            </a:endParaRPr>
          </a:p>
          <a:p>
            <a:pPr marL="118872" indent="0">
              <a:lnSpc>
                <a:spcPct val="120000"/>
              </a:lnSpc>
              <a:buNone/>
            </a:pPr>
            <a:r>
              <a:rPr lang="en-GB" sz="3400" b="1" dirty="0">
                <a:solidFill>
                  <a:schemeClr val="accent1">
                    <a:lumMod val="40000"/>
                    <a:lumOff val="60000"/>
                  </a:schemeClr>
                </a:solidFill>
                <a:latin typeface="+mj-lt"/>
              </a:rPr>
              <a:t>Entry into the narrative</a:t>
            </a:r>
            <a:r>
              <a:rPr lang="en-GB" sz="3100" b="1" dirty="0">
                <a:solidFill>
                  <a:schemeClr val="bg1"/>
                </a:solidFill>
                <a:latin typeface="+mj-lt"/>
              </a:rPr>
              <a:t>. </a:t>
            </a:r>
          </a:p>
          <a:p>
            <a:pPr marL="118872" indent="0">
              <a:lnSpc>
                <a:spcPct val="120000"/>
              </a:lnSpc>
              <a:buNone/>
            </a:pPr>
            <a:r>
              <a:rPr lang="en-GB" dirty="0">
                <a:solidFill>
                  <a:schemeClr val="bg1"/>
                </a:solidFill>
              </a:rPr>
              <a:t>In  order to help the reader immediately understand the scene, these stories often resort to </a:t>
            </a:r>
            <a:r>
              <a:rPr lang="en-GB" dirty="0">
                <a:solidFill>
                  <a:schemeClr val="accent1">
                    <a:lumMod val="40000"/>
                    <a:lumOff val="60000"/>
                  </a:schemeClr>
                </a:solidFill>
              </a:rPr>
              <a:t>“preconstructed” material</a:t>
            </a:r>
            <a:r>
              <a:rPr lang="en-GB" dirty="0">
                <a:solidFill>
                  <a:schemeClr val="bg1"/>
                </a:solidFill>
              </a:rPr>
              <a:t>, including stereotypes (not necessarily literary types, but understood social types). They are also </a:t>
            </a:r>
            <a:r>
              <a:rPr lang="en-GB" dirty="0">
                <a:solidFill>
                  <a:schemeClr val="accent1">
                    <a:lumMod val="40000"/>
                    <a:lumOff val="60000"/>
                  </a:schemeClr>
                </a:solidFill>
              </a:rPr>
              <a:t>very focussed</a:t>
            </a:r>
            <a:r>
              <a:rPr lang="en-GB" dirty="0">
                <a:solidFill>
                  <a:schemeClr val="bg1"/>
                </a:solidFill>
              </a:rPr>
              <a:t>, eliminating everything that is not their subject. (</a:t>
            </a:r>
            <a:r>
              <a:rPr lang="en-GB" u="sng" dirty="0">
                <a:solidFill>
                  <a:schemeClr val="bg1"/>
                </a:solidFill>
              </a:rPr>
              <a:t>See all)</a:t>
            </a:r>
            <a:endParaRPr lang="en-GB" dirty="0"/>
          </a:p>
        </p:txBody>
      </p:sp>
      <p:sp>
        <p:nvSpPr>
          <p:cNvPr id="4" name="TextBox 3">
            <a:extLst>
              <a:ext uri="{FF2B5EF4-FFF2-40B4-BE49-F238E27FC236}">
                <a16:creationId xmlns:a16="http://schemas.microsoft.com/office/drawing/2014/main" id="{757E3AFD-3FB1-4640-BBC3-39C98120FF60}"/>
              </a:ext>
            </a:extLst>
          </p:cNvPr>
          <p:cNvSpPr txBox="1"/>
          <p:nvPr/>
        </p:nvSpPr>
        <p:spPr>
          <a:xfrm>
            <a:off x="5519936" y="6325289"/>
            <a:ext cx="6287052" cy="400110"/>
          </a:xfrm>
          <a:prstGeom prst="rect">
            <a:avLst/>
          </a:prstGeom>
          <a:noFill/>
        </p:spPr>
        <p:txBody>
          <a:bodyPr wrap="square">
            <a:spAutoFit/>
          </a:bodyPr>
          <a:lstStyle/>
          <a:p>
            <a:r>
              <a:rPr lang="en-GB" sz="2000" i="1" dirty="0">
                <a:solidFill>
                  <a:schemeClr val="accent1">
                    <a:lumMod val="40000"/>
                    <a:lumOff val="60000"/>
                  </a:schemeClr>
                </a:solidFill>
              </a:rPr>
              <a:t>Analysis based on Florence </a:t>
            </a:r>
            <a:r>
              <a:rPr lang="en-GB" sz="2000" i="1" dirty="0" err="1">
                <a:solidFill>
                  <a:schemeClr val="accent1">
                    <a:lumMod val="40000"/>
                    <a:lumOff val="60000"/>
                  </a:schemeClr>
                </a:solidFill>
              </a:rPr>
              <a:t>Goyet</a:t>
            </a:r>
            <a:r>
              <a:rPr lang="en-GB" sz="2000" i="1" dirty="0">
                <a:solidFill>
                  <a:schemeClr val="accent1">
                    <a:lumMod val="40000"/>
                    <a:lumOff val="60000"/>
                  </a:schemeClr>
                </a:solidFill>
              </a:rPr>
              <a:t>, The Classic Short Story </a:t>
            </a:r>
            <a:endParaRPr lang="en-GB" sz="2000" dirty="0"/>
          </a:p>
        </p:txBody>
      </p:sp>
    </p:spTree>
    <p:extLst>
      <p:ext uri="{BB962C8B-B14F-4D97-AF65-F5344CB8AC3E}">
        <p14:creationId xmlns:p14="http://schemas.microsoft.com/office/powerpoint/2010/main" val="441812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10CE5-178F-4598-A8C0-2A382D8F6991}"/>
              </a:ext>
            </a:extLst>
          </p:cNvPr>
          <p:cNvSpPr>
            <a:spLocks noGrp="1"/>
          </p:cNvSpPr>
          <p:nvPr>
            <p:ph idx="1"/>
          </p:nvPr>
        </p:nvSpPr>
        <p:spPr>
          <a:xfrm>
            <a:off x="263352" y="1124744"/>
            <a:ext cx="11319048" cy="5422912"/>
          </a:xfrm>
        </p:spPr>
        <p:txBody>
          <a:bodyPr>
            <a:normAutofit fontScale="70000" lnSpcReduction="20000"/>
          </a:bodyPr>
          <a:lstStyle/>
          <a:p>
            <a:pPr marL="118872" indent="0">
              <a:lnSpc>
                <a:spcPct val="120000"/>
              </a:lnSpc>
              <a:buNone/>
            </a:pPr>
            <a:r>
              <a:rPr lang="en-GB" dirty="0">
                <a:solidFill>
                  <a:schemeClr val="accent1">
                    <a:lumMod val="40000"/>
                    <a:lumOff val="60000"/>
                  </a:schemeClr>
                </a:solidFill>
              </a:rPr>
              <a:t>A short story is a photograph</a:t>
            </a:r>
            <a:r>
              <a:rPr lang="en-GB" dirty="0">
                <a:solidFill>
                  <a:schemeClr val="bg1"/>
                </a:solidFill>
              </a:rPr>
              <a:t>. South American writer Julio </a:t>
            </a:r>
            <a:r>
              <a:rPr lang="en-GB" dirty="0" err="1">
                <a:solidFill>
                  <a:schemeClr val="bg1"/>
                </a:solidFill>
              </a:rPr>
              <a:t>Cortázar</a:t>
            </a:r>
            <a:r>
              <a:rPr lang="en-GB" dirty="0">
                <a:solidFill>
                  <a:schemeClr val="bg1"/>
                </a:solidFill>
              </a:rPr>
              <a:t> insists that, like a successful photograph, </a:t>
            </a:r>
            <a:r>
              <a:rPr lang="en-GB" dirty="0">
                <a:solidFill>
                  <a:schemeClr val="accent1">
                    <a:lumMod val="40000"/>
                    <a:lumOff val="60000"/>
                  </a:schemeClr>
                </a:solidFill>
              </a:rPr>
              <a:t>the short story cuts off a fragment of reality to meet the physical limitations, but paradoxically, the selected segment acts “like an explosion which fully opens a much more ample reality, like a dynamic vision which spiritually transcends the space reached by the camera” </a:t>
            </a:r>
            <a:r>
              <a:rPr lang="en-GB" dirty="0">
                <a:solidFill>
                  <a:schemeClr val="bg1"/>
                </a:solidFill>
              </a:rPr>
              <a:t>(1994:246). This arresting metaphoric comparison is pertinent since it helps us realize that </a:t>
            </a:r>
            <a:r>
              <a:rPr lang="en-GB" u="sng" dirty="0">
                <a:solidFill>
                  <a:schemeClr val="bg1"/>
                </a:solidFill>
              </a:rPr>
              <a:t>the discussion of the short story must begin with the notion of physical limits</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It is important to notice that both photographers and short story writers use that limitation aesthetically. </a:t>
            </a:r>
            <a:r>
              <a:rPr lang="en-GB" u="sng" dirty="0">
                <a:solidFill>
                  <a:schemeClr val="bg1"/>
                </a:solidFill>
              </a:rPr>
              <a:t>By delimiting the image or the event, they must choose something meaningful that projects imagination toward a realm beyond the visual or literary anecdote in the photograph or in the story </a:t>
            </a:r>
            <a:r>
              <a:rPr lang="en-GB" dirty="0">
                <a:solidFill>
                  <a:schemeClr val="bg1"/>
                </a:solidFill>
              </a:rPr>
              <a:t>(</a:t>
            </a:r>
            <a:r>
              <a:rPr lang="en-GB" dirty="0" err="1">
                <a:solidFill>
                  <a:schemeClr val="bg1"/>
                </a:solidFill>
              </a:rPr>
              <a:t>Cortázar</a:t>
            </a:r>
            <a:r>
              <a:rPr lang="en-GB" dirty="0">
                <a:solidFill>
                  <a:schemeClr val="bg1"/>
                </a:solidFill>
              </a:rPr>
              <a:t> 1994:247). </a:t>
            </a:r>
            <a:r>
              <a:rPr lang="en-GB" dirty="0">
                <a:solidFill>
                  <a:schemeClr val="accent1">
                    <a:lumMod val="40000"/>
                    <a:lumOff val="60000"/>
                  </a:schemeClr>
                </a:solidFill>
              </a:rPr>
              <a:t>Short stories have the mysterious quality to ‘illuminate beyond themselves’. It appears then that his essential quality of structural brevity has not only served experimental writers but it relates to the idea of tension and intensity in the story</a:t>
            </a:r>
            <a:r>
              <a:rPr lang="en-GB" dirty="0">
                <a:solidFill>
                  <a:schemeClr val="bg1"/>
                </a:solidFill>
              </a:rPr>
              <a:t>.  (</a:t>
            </a:r>
            <a:r>
              <a:rPr lang="en-GB" dirty="0" err="1">
                <a:solidFill>
                  <a:schemeClr val="bg1"/>
                </a:solidFill>
              </a:rPr>
              <a:t>Goyet</a:t>
            </a:r>
            <a:r>
              <a:rPr lang="en-GB" dirty="0">
                <a:solidFill>
                  <a:schemeClr val="bg1"/>
                </a:solidFill>
              </a:rPr>
              <a:t>)</a:t>
            </a:r>
          </a:p>
          <a:p>
            <a:pPr marL="118872" indent="0">
              <a:lnSpc>
                <a:spcPct val="120000"/>
              </a:lnSpc>
              <a:buNone/>
            </a:pPr>
            <a:endParaRPr lang="en-GB" sz="1800" dirty="0">
              <a:solidFill>
                <a:schemeClr val="bg1"/>
              </a:solidFill>
            </a:endParaRPr>
          </a:p>
        </p:txBody>
      </p:sp>
      <p:sp>
        <p:nvSpPr>
          <p:cNvPr id="4" name="TextBox 3">
            <a:extLst>
              <a:ext uri="{FF2B5EF4-FFF2-40B4-BE49-F238E27FC236}">
                <a16:creationId xmlns:a16="http://schemas.microsoft.com/office/drawing/2014/main" id="{9B1B97B0-E0AA-45B2-8375-1E2F79338C52}"/>
              </a:ext>
            </a:extLst>
          </p:cNvPr>
          <p:cNvSpPr txBox="1"/>
          <p:nvPr/>
        </p:nvSpPr>
        <p:spPr>
          <a:xfrm>
            <a:off x="551384" y="404664"/>
            <a:ext cx="6097508" cy="461665"/>
          </a:xfrm>
          <a:prstGeom prst="rect">
            <a:avLst/>
          </a:prstGeom>
          <a:noFill/>
        </p:spPr>
        <p:txBody>
          <a:bodyPr wrap="square">
            <a:spAutoFit/>
          </a:bodyPr>
          <a:lstStyle/>
          <a:p>
            <a:r>
              <a:rPr lang="en-GB" sz="2400" dirty="0">
                <a:solidFill>
                  <a:schemeClr val="accent1">
                    <a:lumMod val="40000"/>
                    <a:lumOff val="60000"/>
                  </a:schemeClr>
                </a:solidFill>
                <a:latin typeface="+mj-lt"/>
              </a:rPr>
              <a:t>structural brevity </a:t>
            </a:r>
            <a:endParaRPr lang="en-GB" sz="2400" dirty="0">
              <a:latin typeface="+mj-lt"/>
            </a:endParaRPr>
          </a:p>
        </p:txBody>
      </p:sp>
    </p:spTree>
    <p:extLst>
      <p:ext uri="{BB962C8B-B14F-4D97-AF65-F5344CB8AC3E}">
        <p14:creationId xmlns:p14="http://schemas.microsoft.com/office/powerpoint/2010/main" val="4041627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263352" y="65911"/>
            <a:ext cx="11665296" cy="6597352"/>
          </a:xfrm>
        </p:spPr>
        <p:txBody>
          <a:bodyPr>
            <a:noAutofit/>
          </a:bodyPr>
          <a:lstStyle/>
          <a:p>
            <a:pPr marL="118872" indent="0">
              <a:lnSpc>
                <a:spcPct val="110000"/>
              </a:lnSpc>
              <a:spcAft>
                <a:spcPts val="400"/>
              </a:spcAft>
              <a:buNone/>
            </a:pPr>
            <a:r>
              <a:rPr lang="en-GB" sz="1700" dirty="0">
                <a:solidFill>
                  <a:srgbClr val="FFFF00"/>
                </a:solidFill>
              </a:rPr>
              <a:t>True! </a:t>
            </a:r>
            <a:r>
              <a:rPr lang="en-GB" sz="1900" dirty="0">
                <a:solidFill>
                  <a:srgbClr val="FFFF00"/>
                </a:solidFill>
              </a:rPr>
              <a:t>--nervous --very, very dreadfully nervous I had been and am; but why will you say that I am mad? The disease had sharpened my senses --not destroyed --not dulled them. </a:t>
            </a:r>
            <a:r>
              <a:rPr lang="en-GB" sz="1900" dirty="0">
                <a:solidFill>
                  <a:schemeClr val="bg1"/>
                </a:solidFill>
              </a:rPr>
              <a:t>Above all was the sense of hearing acute.</a:t>
            </a:r>
            <a:r>
              <a:rPr lang="en-GB" sz="1900" dirty="0">
                <a:solidFill>
                  <a:schemeClr val="accent1">
                    <a:lumMod val="40000"/>
                    <a:lumOff val="60000"/>
                  </a:schemeClr>
                </a:solidFill>
              </a:rPr>
              <a:t> </a:t>
            </a:r>
            <a:r>
              <a:rPr lang="en-GB" sz="1900" dirty="0">
                <a:solidFill>
                  <a:srgbClr val="FFFF00"/>
                </a:solidFill>
              </a:rPr>
              <a:t>I heard all things in the heaven and in the earth. I heard many things in hell. </a:t>
            </a:r>
            <a:r>
              <a:rPr lang="en-GB" sz="1900" dirty="0">
                <a:solidFill>
                  <a:schemeClr val="bg1"/>
                </a:solidFill>
              </a:rPr>
              <a:t>How, then, am I mad? Hearken! And observe how healthily --how calmly I can tell you the whole story.</a:t>
            </a:r>
          </a:p>
          <a:p>
            <a:pPr marL="118872" indent="0">
              <a:lnSpc>
                <a:spcPct val="110000"/>
              </a:lnSpc>
              <a:spcAft>
                <a:spcPts val="400"/>
              </a:spcAft>
              <a:buNone/>
            </a:pPr>
            <a:r>
              <a:rPr lang="en-GB" sz="1900" dirty="0">
                <a:solidFill>
                  <a:schemeClr val="bg1"/>
                </a:solidFill>
              </a:rPr>
              <a:t>It is </a:t>
            </a:r>
            <a:r>
              <a:rPr lang="en-GB" sz="1900" dirty="0">
                <a:solidFill>
                  <a:srgbClr val="FFFF00"/>
                </a:solidFill>
              </a:rPr>
              <a:t>impossible to say how first the idea entered my brain</a:t>
            </a:r>
            <a:r>
              <a:rPr lang="en-GB" sz="1900" dirty="0">
                <a:solidFill>
                  <a:schemeClr val="bg1"/>
                </a:solidFill>
              </a:rPr>
              <a:t>; but once conceived, it haunted me day and night. Object there was none. Passion there was none. I loved the old man. He had never wronged me. He had never given me insult. For his gold I had no desire. I think it was his eye! yes, it was this! He had the eye of a vulture –a pale blue eye, with a film over it. Whenever it fell upon me, my blood ran cold; and so by degrees –very gradually --I made up my mind to take the life of the old man, and thus rid myself of the eye forever.</a:t>
            </a:r>
          </a:p>
          <a:p>
            <a:pPr marL="118872" indent="0">
              <a:lnSpc>
                <a:spcPct val="110000"/>
              </a:lnSpc>
              <a:spcAft>
                <a:spcPts val="400"/>
              </a:spcAft>
              <a:buNone/>
            </a:pPr>
            <a:r>
              <a:rPr lang="en-GB" sz="1900" dirty="0">
                <a:solidFill>
                  <a:schemeClr val="bg1"/>
                </a:solidFill>
              </a:rPr>
              <a:t>Now this is the point. </a:t>
            </a:r>
            <a:r>
              <a:rPr lang="en-GB" sz="1900" dirty="0">
                <a:solidFill>
                  <a:srgbClr val="FFFF00"/>
                </a:solidFill>
              </a:rPr>
              <a:t>You fancy me mad. Madmen know nothing. But you should have seen me.</a:t>
            </a:r>
            <a:r>
              <a:rPr lang="en-GB" sz="1900" dirty="0">
                <a:solidFill>
                  <a:schemeClr val="bg1"/>
                </a:solidFill>
              </a:rPr>
              <a:t> You should have seen how wisely I proceeded --with what caution --with what foresight --with what dissimulation I went to work! I was never kinder to the old man than during the whole week before I killed him. And every night, about midnight, I turned the latch of his door and opened it --oh so gently! And then, when I had made an opening sufficient for my head, I put in a dark lantern, all closed, closed, that no light shone out, and then I thrust in my head. </a:t>
            </a:r>
            <a:r>
              <a:rPr lang="en-GB" sz="1900" dirty="0">
                <a:solidFill>
                  <a:srgbClr val="FFFF00"/>
                </a:solidFill>
              </a:rPr>
              <a:t>Oh, you would have laughed to see how cunningly I thrust it in! I moved it slowly --very, very slowly, so that I might not disturb the old man's sleep</a:t>
            </a:r>
            <a:r>
              <a:rPr lang="en-GB" sz="1900" dirty="0">
                <a:solidFill>
                  <a:schemeClr val="bg1"/>
                </a:solidFill>
              </a:rPr>
              <a:t>. It took me an hour to place my whole head within the opening so far that I could see him as he lay upon his bed. </a:t>
            </a:r>
          </a:p>
        </p:txBody>
      </p:sp>
      <p:sp>
        <p:nvSpPr>
          <p:cNvPr id="5" name="TextBox 4">
            <a:extLst>
              <a:ext uri="{FF2B5EF4-FFF2-40B4-BE49-F238E27FC236}">
                <a16:creationId xmlns:a16="http://schemas.microsoft.com/office/drawing/2014/main" id="{53F0538C-99DD-4728-9085-D253EF226BFE}"/>
              </a:ext>
            </a:extLst>
          </p:cNvPr>
          <p:cNvSpPr txBox="1"/>
          <p:nvPr/>
        </p:nvSpPr>
        <p:spPr>
          <a:xfrm>
            <a:off x="5951984" y="6150114"/>
            <a:ext cx="5807968" cy="707886"/>
          </a:xfrm>
          <a:prstGeom prst="rect">
            <a:avLst/>
          </a:prstGeom>
          <a:noFill/>
        </p:spPr>
        <p:txBody>
          <a:bodyPr wrap="square">
            <a:spAutoFit/>
          </a:bodyPr>
          <a:lstStyle/>
          <a:p>
            <a:pPr marL="118872"/>
            <a:r>
              <a:rPr lang="en-GB" sz="2000" b="1" u="sng" dirty="0">
                <a:solidFill>
                  <a:schemeClr val="bg2">
                    <a:lumMod val="75000"/>
                  </a:schemeClr>
                </a:solidFill>
              </a:rPr>
              <a:t>Edgar Alan Poe , ‘The Tell-Tale Heart’ (1843)</a:t>
            </a:r>
          </a:p>
          <a:p>
            <a:pPr marL="118872" indent="0">
              <a:buNone/>
            </a:pPr>
            <a:endParaRPr lang="en-GB" sz="2000" dirty="0">
              <a:solidFill>
                <a:schemeClr val="accent1">
                  <a:lumMod val="40000"/>
                  <a:lumOff val="60000"/>
                </a:schemeClr>
              </a:solidFill>
            </a:endParaRPr>
          </a:p>
        </p:txBody>
      </p:sp>
    </p:spTree>
    <p:extLst>
      <p:ext uri="{BB962C8B-B14F-4D97-AF65-F5344CB8AC3E}">
        <p14:creationId xmlns:p14="http://schemas.microsoft.com/office/powerpoint/2010/main" val="507455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263352" y="65911"/>
            <a:ext cx="11665296" cy="6597352"/>
          </a:xfrm>
        </p:spPr>
        <p:txBody>
          <a:bodyPr>
            <a:noAutofit/>
          </a:bodyPr>
          <a:lstStyle/>
          <a:p>
            <a:pPr marL="118872" indent="0">
              <a:lnSpc>
                <a:spcPct val="110000"/>
              </a:lnSpc>
              <a:spcAft>
                <a:spcPts val="400"/>
              </a:spcAft>
              <a:buNone/>
            </a:pPr>
            <a:r>
              <a:rPr lang="en-GB" sz="1900" dirty="0">
                <a:solidFill>
                  <a:srgbClr val="FFFF00"/>
                </a:solidFill>
              </a:rPr>
              <a:t>Ha! would a madman have been so wise as this, And then, when my head was well in the room, I undid the lantern cautiously-oh, so cautiously --cautiously (for the hinges creaked) -- I undid it just so much that a single thin ray fell upon the vulture eye. And this I did for seven long nights –every night just at midnight --but I found the eye always closed; and so it was impossible to do the work</a:t>
            </a:r>
            <a:r>
              <a:rPr lang="en-GB" sz="1900" dirty="0">
                <a:solidFill>
                  <a:schemeClr val="bg1"/>
                </a:solidFill>
              </a:rPr>
              <a:t>; for it was not the old man who vexed me, but his Evil Eye. And every morning, when the day broke, I went boldly into the chamber, and spoke courageously to him, calling him by name in a hearty tone, and inquiring how he has passed the night..</a:t>
            </a:r>
          </a:p>
          <a:p>
            <a:pPr marL="118872" indent="0">
              <a:lnSpc>
                <a:spcPct val="110000"/>
              </a:lnSpc>
              <a:spcAft>
                <a:spcPts val="400"/>
              </a:spcAft>
              <a:buNone/>
            </a:pPr>
            <a:r>
              <a:rPr lang="en-GB" sz="1900" dirty="0">
                <a:solidFill>
                  <a:srgbClr val="FFFF00"/>
                </a:solidFill>
              </a:rPr>
              <a:t>If still you think me mad, you will think so no longer when I describe the wise precautions I took for the concealment of the body. </a:t>
            </a:r>
            <a:r>
              <a:rPr lang="en-GB" sz="1900" dirty="0">
                <a:solidFill>
                  <a:schemeClr val="bg1"/>
                </a:solidFill>
              </a:rPr>
              <a:t>The night waned, and I worked hastily, but in silence. First of all I dismembered the corpse. I cut off the head and the arms and the legs. I then took up three planks from the flooring of the chamber, and deposited all between the scantlings. I then replaced the boards so cleverly, so cunningly, that no human eye --not even his --could have detected any thing wrong. </a:t>
            </a:r>
            <a:r>
              <a:rPr lang="en-GB" sz="1900" dirty="0">
                <a:solidFill>
                  <a:srgbClr val="FFFF00"/>
                </a:solidFill>
              </a:rPr>
              <a:t>There was nothing to wash out --no stain of any kind –no blood-spot whatever. I had been too wary for that. A tub had caught all --ha! ha! </a:t>
            </a:r>
            <a:r>
              <a:rPr lang="en-GB" sz="1900" dirty="0">
                <a:solidFill>
                  <a:schemeClr val="bg1"/>
                </a:solidFill>
              </a:rPr>
              <a:t>When I had made an end of these </a:t>
            </a:r>
            <a:r>
              <a:rPr lang="en-GB" sz="1900" dirty="0" err="1">
                <a:solidFill>
                  <a:schemeClr val="bg1"/>
                </a:solidFill>
              </a:rPr>
              <a:t>labors</a:t>
            </a:r>
            <a:r>
              <a:rPr lang="en-GB" sz="1900" dirty="0">
                <a:solidFill>
                  <a:schemeClr val="bg1"/>
                </a:solidFill>
              </a:rPr>
              <a:t>, it was four o'clock --still dark as midnight. As the bell sounded the hour, there came a knocking at the street door. I went down to open it with a light heart, --for what had I now to fear? There entered three men, who introduced themselves, with perfect suavity, as officers of the police. A shriek had been heard by a neighbour during the night; suspicion of foul play had been aroused; information had been lodged at the police office, and they (the officers) had been deputed to search the premises. I smiled, --for what had I to fear? I bade the gentlemen welcome. </a:t>
            </a:r>
          </a:p>
        </p:txBody>
      </p:sp>
    </p:spTree>
    <p:extLst>
      <p:ext uri="{BB962C8B-B14F-4D97-AF65-F5344CB8AC3E}">
        <p14:creationId xmlns:p14="http://schemas.microsoft.com/office/powerpoint/2010/main" val="3001527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119336" y="65911"/>
            <a:ext cx="11809312" cy="6597352"/>
          </a:xfrm>
        </p:spPr>
        <p:txBody>
          <a:bodyPr>
            <a:noAutofit/>
          </a:bodyPr>
          <a:lstStyle/>
          <a:p>
            <a:pPr marL="118872" indent="0">
              <a:lnSpc>
                <a:spcPct val="110000"/>
              </a:lnSpc>
              <a:spcAft>
                <a:spcPts val="400"/>
              </a:spcAft>
              <a:buNone/>
            </a:pPr>
            <a:r>
              <a:rPr lang="en-GB" sz="1900" dirty="0">
                <a:solidFill>
                  <a:schemeClr val="bg1"/>
                </a:solidFill>
              </a:rPr>
              <a:t>The shriek, I said, was my own in a dream. The old man, I mentioned, was absent in the country. I took my visitors all over the house. I bade them search --search well. I led them, at length, to his chamber. I showed them his treasures, secure, undisturbed. </a:t>
            </a:r>
            <a:r>
              <a:rPr lang="en-GB" sz="1900" dirty="0">
                <a:solidFill>
                  <a:srgbClr val="FFFF00"/>
                </a:solidFill>
              </a:rPr>
              <a:t>In the enthusiasm of my confidence, I brought chairs into the room, and desired them here to rest from their fatigues, while I myself, in the wild audacity of my perfect triumph, placed my own seat upon the very spot beneath which reposed the corpse of the victim</a:t>
            </a:r>
            <a:r>
              <a:rPr lang="en-GB" sz="1900" dirty="0">
                <a:solidFill>
                  <a:schemeClr val="bg1"/>
                </a:solidFill>
              </a:rPr>
              <a:t>. …  </a:t>
            </a:r>
          </a:p>
          <a:p>
            <a:pPr marL="118872" indent="0">
              <a:lnSpc>
                <a:spcPct val="110000"/>
              </a:lnSpc>
              <a:spcAft>
                <a:spcPts val="400"/>
              </a:spcAft>
              <a:buNone/>
            </a:pPr>
            <a:endParaRPr lang="en-GB" sz="1900" dirty="0">
              <a:solidFill>
                <a:schemeClr val="bg1"/>
              </a:solidFill>
            </a:endParaRPr>
          </a:p>
          <a:p>
            <a:pPr marL="118872" indent="0">
              <a:lnSpc>
                <a:spcPct val="110000"/>
              </a:lnSpc>
              <a:spcAft>
                <a:spcPts val="400"/>
              </a:spcAft>
              <a:buNone/>
            </a:pPr>
            <a:r>
              <a:rPr lang="en-GB" sz="1900" dirty="0">
                <a:solidFill>
                  <a:schemeClr val="bg1"/>
                </a:solidFill>
              </a:rPr>
              <a:t>Yet the sound increased --and what could I do? It was a low, dull, quick sound --much such a sound as a watch makes when enveloped in cotton. I gasped for breath --and yet the officers heard it not. I talked more quickly --more vehemently; but the noise steadily increased. I arose and argued about trifles, in a high key and with violent gesticulations; but the noise steadily increased. Why would they not be gone? I paced the floor to and </a:t>
            </a:r>
            <a:r>
              <a:rPr lang="en-GB" sz="1900" dirty="0" err="1">
                <a:solidFill>
                  <a:schemeClr val="bg1"/>
                </a:solidFill>
              </a:rPr>
              <a:t>fro</a:t>
            </a:r>
            <a:r>
              <a:rPr lang="en-GB" sz="1900" dirty="0">
                <a:solidFill>
                  <a:schemeClr val="bg1"/>
                </a:solidFill>
              </a:rPr>
              <a:t> with heavy strides, as if excited to fury by the observations of the men --but the noise steadily increased. Oh God! what could I do? I foamed --I raved –I swore! I swung the chair upon which I had been sitting, and grated it upon the boards, but the noise arose over all and continually increased. </a:t>
            </a:r>
            <a:r>
              <a:rPr lang="en-GB" sz="1900" dirty="0">
                <a:solidFill>
                  <a:srgbClr val="FFFF00"/>
                </a:solidFill>
              </a:rPr>
              <a:t>It grew louder --louder --louder! And still the men chatted pleasantly, and smiled. Was it possible they heard not? Almighty God! --no, no! They heard! --they suspected! --they knew! --they were making a mockery of my horror!-this I thought, and this I think. </a:t>
            </a:r>
            <a:r>
              <a:rPr lang="en-GB" sz="1900" dirty="0">
                <a:solidFill>
                  <a:schemeClr val="bg1"/>
                </a:solidFill>
              </a:rPr>
              <a:t>But anything was better than this agony! Anything was more tolerable than this derision! I could bear those hypocritical smiles no longer! I felt that I must scream or die! and now --again! --hark! louder! louder! louder! louder! </a:t>
            </a:r>
          </a:p>
        </p:txBody>
      </p:sp>
    </p:spTree>
    <p:extLst>
      <p:ext uri="{BB962C8B-B14F-4D97-AF65-F5344CB8AC3E}">
        <p14:creationId xmlns:p14="http://schemas.microsoft.com/office/powerpoint/2010/main" val="256037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3284320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EF11-DC3C-462A-9108-72C689B7086C}"/>
              </a:ext>
            </a:extLst>
          </p:cNvPr>
          <p:cNvSpPr>
            <a:spLocks noGrp="1"/>
          </p:cNvSpPr>
          <p:nvPr>
            <p:ph type="title"/>
          </p:nvPr>
        </p:nvSpPr>
        <p:spPr/>
        <p:txBody>
          <a:bodyPr>
            <a:noAutofit/>
          </a:bodyPr>
          <a:lstStyle/>
          <a:p>
            <a:r>
              <a:rPr lang="en-GB" sz="3200" dirty="0">
                <a:solidFill>
                  <a:schemeClr val="accent1">
                    <a:lumMod val="40000"/>
                    <a:lumOff val="60000"/>
                  </a:schemeClr>
                </a:solidFill>
              </a:rPr>
              <a:t>Monologic &amp; Dialogic: </a:t>
            </a:r>
            <a:br>
              <a:rPr lang="en-GB" sz="3200" dirty="0">
                <a:solidFill>
                  <a:schemeClr val="accent1">
                    <a:lumMod val="40000"/>
                    <a:lumOff val="60000"/>
                  </a:schemeClr>
                </a:solidFill>
              </a:rPr>
            </a:br>
            <a:r>
              <a:rPr lang="en-GB" sz="2400" dirty="0">
                <a:solidFill>
                  <a:schemeClr val="accent1">
                    <a:lumMod val="40000"/>
                    <a:lumOff val="60000"/>
                  </a:schemeClr>
                </a:solidFill>
              </a:rPr>
              <a:t>the social relations inherent in forms of speech or writing</a:t>
            </a:r>
            <a:endParaRPr lang="en-GB" sz="3200"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6EADC8FA-6126-40C7-9CE9-1E2046279C63}"/>
              </a:ext>
            </a:extLst>
          </p:cNvPr>
          <p:cNvSpPr>
            <a:spLocks noGrp="1"/>
          </p:cNvSpPr>
          <p:nvPr>
            <p:ph idx="1"/>
          </p:nvPr>
        </p:nvSpPr>
        <p:spPr>
          <a:xfrm>
            <a:off x="407368" y="1556792"/>
            <a:ext cx="11305256" cy="5145760"/>
          </a:xfrm>
        </p:spPr>
        <p:txBody>
          <a:bodyPr>
            <a:normAutofit fontScale="85000" lnSpcReduction="10000"/>
          </a:bodyPr>
          <a:lstStyle/>
          <a:p>
            <a:pPr marL="118872" indent="0">
              <a:lnSpc>
                <a:spcPct val="120000"/>
              </a:lnSpc>
              <a:buNone/>
            </a:pPr>
            <a:r>
              <a:rPr lang="en-GB" sz="2400" dirty="0">
                <a:solidFill>
                  <a:schemeClr val="bg1"/>
                </a:solidFill>
              </a:rPr>
              <a:t>Dialogic is a term associated primarily with the works of Mikhail Bakhtin, a literary and linguistic theorist working in the Soviet Union in the 1920s. […] Bakhtin was not a Marxist or a post-structuralist, but rather a thinker interested in the social relations inherent in any form of speech or writing. He contrasts the unitary, single-voiced speech of the monologue, where only one person is speaking, with the idea of dialogue, where two or more voices engage with each other from different points of view. </a:t>
            </a:r>
            <a:r>
              <a:rPr lang="en-GB" sz="2400" dirty="0">
                <a:solidFill>
                  <a:schemeClr val="accent1">
                    <a:lumMod val="40000"/>
                    <a:lumOff val="60000"/>
                  </a:schemeClr>
                </a:solidFill>
              </a:rPr>
              <a:t>Monologue, or </a:t>
            </a:r>
            <a:r>
              <a:rPr lang="en-GB" sz="2400" dirty="0" err="1">
                <a:solidFill>
                  <a:schemeClr val="accent1">
                    <a:lumMod val="40000"/>
                    <a:lumOff val="60000"/>
                  </a:schemeClr>
                </a:solidFill>
              </a:rPr>
              <a:t>monologia</a:t>
            </a:r>
            <a:r>
              <a:rPr lang="en-GB" sz="2400" dirty="0">
                <a:solidFill>
                  <a:schemeClr val="accent1">
                    <a:lumMod val="40000"/>
                    <a:lumOff val="60000"/>
                  </a:schemeClr>
                </a:solidFill>
              </a:rPr>
              <a:t>, is associated with the idea of a centralized power system, a single voice speaking the only truth that can exist, without challenge or interplay. Dialogic speech, on the other hand, always involves a multiplicity of speakers and a variety of perspectives; truth becomes something negotiated and debated, rather than something pronounced from on high</a:t>
            </a:r>
            <a:r>
              <a:rPr lang="en-GB" sz="2400" dirty="0">
                <a:solidFill>
                  <a:schemeClr val="bg1"/>
                </a:solidFill>
              </a:rPr>
              <a:t>. Monologic speech seems to come from God or nowhere; it is dissociated from the speaker who originates it, and from the social relations in which that speaker is embedded. Dialogic speech acknowledges sets of social relations between and among speakers, and is thus more descriptive of historical and cultural realities.</a:t>
            </a:r>
          </a:p>
          <a:p>
            <a:pPr marL="118872" indent="0">
              <a:lnSpc>
                <a:spcPct val="120000"/>
              </a:lnSpc>
              <a:buNone/>
            </a:pPr>
            <a:endParaRPr lang="en-GB" sz="2100" dirty="0">
              <a:solidFill>
                <a:schemeClr val="bg1"/>
              </a:solidFill>
            </a:endParaRPr>
          </a:p>
          <a:p>
            <a:pPr marL="118872" indent="0">
              <a:lnSpc>
                <a:spcPct val="120000"/>
              </a:lnSpc>
              <a:buNone/>
            </a:pPr>
            <a:r>
              <a:rPr lang="en-GB" sz="2100" dirty="0">
                <a:solidFill>
                  <a:schemeClr val="bg1"/>
                </a:solidFill>
              </a:rPr>
              <a:t>			Mary </a:t>
            </a:r>
            <a:r>
              <a:rPr lang="en-GB" sz="2100" dirty="0" err="1">
                <a:solidFill>
                  <a:schemeClr val="bg1"/>
                </a:solidFill>
              </a:rPr>
              <a:t>Klages</a:t>
            </a:r>
            <a:r>
              <a:rPr lang="en-GB" sz="2100" dirty="0">
                <a:solidFill>
                  <a:schemeClr val="bg1"/>
                </a:solidFill>
              </a:rPr>
              <a:t> </a:t>
            </a:r>
            <a:r>
              <a:rPr lang="en-GB" sz="2100" i="1" dirty="0">
                <a:solidFill>
                  <a:schemeClr val="bg1"/>
                </a:solidFill>
              </a:rPr>
              <a:t>Key Terms in Literary Theory</a:t>
            </a:r>
            <a:r>
              <a:rPr lang="en-GB" sz="2100" dirty="0">
                <a:solidFill>
                  <a:schemeClr val="bg1"/>
                </a:solidFill>
              </a:rPr>
              <a:t>, London:  A&amp;C Black, 29 Mar 2012</a:t>
            </a:r>
          </a:p>
        </p:txBody>
      </p:sp>
    </p:spTree>
    <p:extLst>
      <p:ext uri="{BB962C8B-B14F-4D97-AF65-F5344CB8AC3E}">
        <p14:creationId xmlns:p14="http://schemas.microsoft.com/office/powerpoint/2010/main" val="2759909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39A8-671C-4DCA-B339-90E180956211}"/>
              </a:ext>
            </a:extLst>
          </p:cNvPr>
          <p:cNvSpPr>
            <a:spLocks noGrp="1"/>
          </p:cNvSpPr>
          <p:nvPr>
            <p:ph type="title"/>
          </p:nvPr>
        </p:nvSpPr>
        <p:spPr>
          <a:xfrm>
            <a:off x="7824192" y="5949280"/>
            <a:ext cx="4248473" cy="628664"/>
          </a:xfrm>
        </p:spPr>
        <p:txBody>
          <a:bodyPr>
            <a:noAutofit/>
          </a:bodyPr>
          <a:lstStyle/>
          <a:p>
            <a:r>
              <a:rPr lang="en-GB" sz="3200" dirty="0">
                <a:solidFill>
                  <a:schemeClr val="accent1">
                    <a:lumMod val="40000"/>
                    <a:lumOff val="60000"/>
                  </a:schemeClr>
                </a:solidFill>
              </a:rPr>
              <a:t>Bakhtin  &amp; Literary form</a:t>
            </a:r>
          </a:p>
        </p:txBody>
      </p:sp>
      <p:sp>
        <p:nvSpPr>
          <p:cNvPr id="3" name="Content Placeholder 2">
            <a:extLst>
              <a:ext uri="{FF2B5EF4-FFF2-40B4-BE49-F238E27FC236}">
                <a16:creationId xmlns:a16="http://schemas.microsoft.com/office/drawing/2014/main" id="{E96581F1-F0A6-4B4A-BB44-8ECAD0B62271}"/>
              </a:ext>
            </a:extLst>
          </p:cNvPr>
          <p:cNvSpPr>
            <a:spLocks noGrp="1"/>
          </p:cNvSpPr>
          <p:nvPr>
            <p:ph idx="1"/>
          </p:nvPr>
        </p:nvSpPr>
        <p:spPr>
          <a:xfrm>
            <a:off x="263352" y="238336"/>
            <a:ext cx="11377264" cy="6381328"/>
          </a:xfrm>
        </p:spPr>
        <p:txBody>
          <a:bodyPr>
            <a:normAutofit fontScale="40000" lnSpcReduction="20000"/>
          </a:bodyPr>
          <a:lstStyle/>
          <a:p>
            <a:pPr marL="118872" indent="0">
              <a:lnSpc>
                <a:spcPct val="120000"/>
              </a:lnSpc>
              <a:buNone/>
            </a:pPr>
            <a:r>
              <a:rPr lang="en-GB" sz="5000" dirty="0">
                <a:solidFill>
                  <a:schemeClr val="accent1">
                    <a:lumMod val="40000"/>
                    <a:lumOff val="60000"/>
                  </a:schemeClr>
                </a:solidFill>
              </a:rPr>
              <a:t>Bakhtin uses the concept of dialogism in discussing the distinction between novels and poetry as literary forms. </a:t>
            </a:r>
            <a:r>
              <a:rPr lang="en-GB" sz="5000" dirty="0">
                <a:solidFill>
                  <a:schemeClr val="bg1"/>
                </a:solidFill>
              </a:rPr>
              <a:t>In poetry, Bakhtin argues, words are used </a:t>
            </a:r>
            <a:r>
              <a:rPr lang="en-GB" sz="5000" dirty="0" err="1">
                <a:solidFill>
                  <a:schemeClr val="bg1"/>
                </a:solidFill>
              </a:rPr>
              <a:t>monologically</a:t>
            </a:r>
            <a:r>
              <a:rPr lang="en-GB" sz="5000" dirty="0">
                <a:solidFill>
                  <a:schemeClr val="bg1"/>
                </a:solidFill>
              </a:rPr>
              <a:t>, as if they have no connection to social or historical relations; a word has meaning only in reference to language itself. In prose fiction, by contrast, words are used dialogically, as having both etymological meaning and social meaning. </a:t>
            </a:r>
            <a:r>
              <a:rPr lang="en-GB" sz="5000" dirty="0">
                <a:solidFill>
                  <a:schemeClr val="accent1">
                    <a:lumMod val="40000"/>
                    <a:lumOff val="60000"/>
                  </a:schemeClr>
                </a:solidFill>
              </a:rPr>
              <a:t>The form of the novel, as exemplified in Dostoevsky, encourages dialogic speech, as different characters speak in recognizably different voices, and engage with each other in debating worldviews, rather than affirming a single worldview. </a:t>
            </a:r>
          </a:p>
          <a:p>
            <a:pPr marL="118872" indent="0">
              <a:lnSpc>
                <a:spcPct val="120000"/>
              </a:lnSpc>
              <a:buNone/>
            </a:pPr>
            <a:endParaRPr lang="en-GB" sz="5000" dirty="0">
              <a:solidFill>
                <a:schemeClr val="accent1">
                  <a:lumMod val="40000"/>
                  <a:lumOff val="60000"/>
                </a:schemeClr>
              </a:solidFill>
            </a:endParaRPr>
          </a:p>
          <a:p>
            <a:pPr marL="118872" indent="0">
              <a:lnSpc>
                <a:spcPct val="120000"/>
              </a:lnSpc>
              <a:buNone/>
            </a:pPr>
            <a:r>
              <a:rPr lang="en-GB" sz="5000" dirty="0">
                <a:solidFill>
                  <a:schemeClr val="bg1"/>
                </a:solidFill>
              </a:rPr>
              <a:t>Another aspect of Bakhtin’s </a:t>
            </a:r>
            <a:r>
              <a:rPr lang="en-GB" sz="5000" dirty="0" err="1">
                <a:solidFill>
                  <a:schemeClr val="bg1"/>
                </a:solidFill>
              </a:rPr>
              <a:t>dialogics</a:t>
            </a:r>
            <a:r>
              <a:rPr lang="en-GB" sz="5000" dirty="0">
                <a:solidFill>
                  <a:schemeClr val="bg1"/>
                </a:solidFill>
              </a:rPr>
              <a:t> appears in his discussions of </a:t>
            </a:r>
            <a:r>
              <a:rPr lang="en-GB" sz="5000" dirty="0">
                <a:solidFill>
                  <a:schemeClr val="accent1">
                    <a:lumMod val="40000"/>
                    <a:lumOff val="60000"/>
                  </a:schemeClr>
                </a:solidFill>
              </a:rPr>
              <a:t>the “double-voiced” word, a term he uses to describe irony or parody, or words used in quotation marks</a:t>
            </a:r>
            <a:r>
              <a:rPr lang="en-GB" sz="5000" dirty="0">
                <a:solidFill>
                  <a:schemeClr val="bg1"/>
                </a:solidFill>
              </a:rPr>
              <a:t>. A double-voiced word contains two meanings: a literal or monologic meaning, that is, a dictionary definition, and an implied or dialogic meaning, which appears in the social relationship between the two participants in a dialogue. An example is the word “smart.” A monologic utterance would come from an authority, like a professor, who would describe a student by saying “she is very smart,” which the listener would take at face value. Said between two students who dislike this person, however, “she is very smart” takes on another tone, one of irony or disbelief—an added “yeah, right” that designates a worldview shared by the two speakers, but not by the person referred to. </a:t>
            </a:r>
          </a:p>
          <a:p>
            <a:pPr marL="118872" indent="0">
              <a:lnSpc>
                <a:spcPct val="120000"/>
              </a:lnSpc>
              <a:buNone/>
            </a:pPr>
            <a:endParaRPr lang="en-GB" sz="3000" dirty="0">
              <a:solidFill>
                <a:schemeClr val="bg1"/>
              </a:solidFill>
            </a:endParaRPr>
          </a:p>
          <a:p>
            <a:pPr marL="118872" indent="0">
              <a:lnSpc>
                <a:spcPct val="120000"/>
              </a:lnSpc>
              <a:buNone/>
            </a:pPr>
            <a:r>
              <a:rPr lang="en-GB" sz="3800" dirty="0">
                <a:solidFill>
                  <a:schemeClr val="bg1"/>
                </a:solidFill>
              </a:rPr>
              <a:t>- Mary </a:t>
            </a:r>
            <a:r>
              <a:rPr lang="en-GB" sz="3800" dirty="0" err="1">
                <a:solidFill>
                  <a:schemeClr val="bg1"/>
                </a:solidFill>
              </a:rPr>
              <a:t>Klages</a:t>
            </a:r>
            <a:r>
              <a:rPr lang="en-GB" sz="3800" dirty="0">
                <a:solidFill>
                  <a:schemeClr val="bg1"/>
                </a:solidFill>
              </a:rPr>
              <a:t> </a:t>
            </a:r>
            <a:r>
              <a:rPr lang="en-GB" sz="3800" i="1" dirty="0">
                <a:solidFill>
                  <a:schemeClr val="bg1"/>
                </a:solidFill>
              </a:rPr>
              <a:t>Key Terms in Literary Theory</a:t>
            </a:r>
            <a:r>
              <a:rPr lang="en-GB" sz="3800" dirty="0">
                <a:solidFill>
                  <a:schemeClr val="bg1"/>
                </a:solidFill>
              </a:rPr>
              <a:t>, London:  A&amp;C Black, 29 Mar 2012 </a:t>
            </a:r>
          </a:p>
        </p:txBody>
      </p:sp>
    </p:spTree>
    <p:extLst>
      <p:ext uri="{BB962C8B-B14F-4D97-AF65-F5344CB8AC3E}">
        <p14:creationId xmlns:p14="http://schemas.microsoft.com/office/powerpoint/2010/main" val="966391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C6D2D4-7C83-4BF0-A8B5-2110D2D841B2}"/>
              </a:ext>
            </a:extLst>
          </p:cNvPr>
          <p:cNvSpPr>
            <a:spLocks noGrp="1"/>
          </p:cNvSpPr>
          <p:nvPr>
            <p:ph idx="1"/>
          </p:nvPr>
        </p:nvSpPr>
        <p:spPr>
          <a:xfrm>
            <a:off x="407368" y="260648"/>
            <a:ext cx="11089232" cy="6597352"/>
          </a:xfrm>
        </p:spPr>
        <p:txBody>
          <a:bodyPr>
            <a:normAutofit lnSpcReduction="10000"/>
          </a:bodyPr>
          <a:lstStyle/>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The baby lay in a basket beside the bed, dressed in a white bonnet and sleeper. The basket had been newly painted and tied with ice-blue ribbons and padded with blue quilts. The three little sisters and their mother, who had just gotten out of bed and was still not herself, and the grandmother all stood around the baby, watching it stare and sometimes raise its fist to its mouth. He did not smile or laugh, but now and then he blinked his eyes and flicked his tongue back and forth through his lips when one of the girls rubbed his chin. </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The father was in the kitchen and could hear them playing with the baby.</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‘Who do you love baby?’ Phyllis said and tickled his chin. </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‘He loves us all,’ Phyllis said, </a:t>
            </a:r>
            <a:r>
              <a:rPr lang="en-GB" sz="2000" dirty="0">
                <a:solidFill>
                  <a:srgbClr val="FFFF00"/>
                </a:solidFill>
                <a:effectLst/>
                <a:latin typeface="Perpetua" panose="02020502060401020303" pitchFamily="18" charset="0"/>
                <a:ea typeface="Perpetua" panose="02020502060401020303" pitchFamily="18" charset="0"/>
                <a:cs typeface="Times New Roman" panose="02020603050405020304" pitchFamily="18" charset="0"/>
              </a:rPr>
              <a:t>‘but he really loves daddy because daddies are boys too.’ </a:t>
            </a: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The grandmother sat down on the edge of the bed and said, ‘Look at its little arms, so fat. And those little fingers! Just like its mother., </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‘Isn't he sweet?’ The mother said. ‘So healthy, my little baby.’ </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And bending over, she kissed the baby on its forehead and touched the cover over its arm. ‘We love him too.’ </a:t>
            </a:r>
            <a:endParaRPr lang="en-GB" sz="2000" dirty="0">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a:t>
            </a:r>
            <a:r>
              <a:rPr lang="en-GB" sz="2000" dirty="0">
                <a:solidFill>
                  <a:srgbClr val="FFFF00"/>
                </a:solidFill>
                <a:effectLst/>
                <a:latin typeface="Perpetua" panose="02020502060401020303" pitchFamily="18" charset="0"/>
                <a:ea typeface="Perpetua" panose="02020502060401020303" pitchFamily="18" charset="0"/>
                <a:cs typeface="Times New Roman" panose="02020603050405020304" pitchFamily="18" charset="0"/>
              </a:rPr>
              <a:t>But who does he look like, who does he look like?’ Alice cried, and they all moved up closer round the basket to see </a:t>
            </a:r>
            <a:r>
              <a:rPr lang="en-GB" sz="2000" dirty="0">
                <a:solidFill>
                  <a:srgbClr val="FFFF00"/>
                </a:solidFill>
                <a:latin typeface="Perpetua" panose="02020502060401020303" pitchFamily="18" charset="0"/>
                <a:cs typeface="Times New Roman" panose="02020603050405020304" pitchFamily="18" charset="0"/>
              </a:rPr>
              <a:t>who the baby looked like. </a:t>
            </a:r>
          </a:p>
          <a:p>
            <a:pPr marL="118872" indent="0">
              <a:lnSpc>
                <a:spcPct val="110000"/>
              </a:lnSpc>
              <a:spcAft>
                <a:spcPts val="400"/>
              </a:spcAft>
              <a:buNone/>
            </a:pPr>
            <a:r>
              <a:rPr lang="en-GB" sz="2000" dirty="0">
                <a:solidFill>
                  <a:srgbClr val="FFFFFF"/>
                </a:solidFill>
                <a:latin typeface="Perpetua" panose="02020502060401020303" pitchFamily="18" charset="0"/>
                <a:cs typeface="Times New Roman" panose="02020603050405020304" pitchFamily="18" charset="0"/>
              </a:rPr>
              <a:t>‘He has pretty eyes,’ Carol said.</a:t>
            </a:r>
          </a:p>
          <a:p>
            <a:pPr marL="118872" indent="0">
              <a:lnSpc>
                <a:spcPct val="110000"/>
              </a:lnSpc>
              <a:spcAft>
                <a:spcPts val="400"/>
              </a:spcAft>
              <a:buNone/>
            </a:pPr>
            <a:r>
              <a:rPr lang="en-GB" sz="2000" dirty="0">
                <a:solidFill>
                  <a:srgbClr val="FFFFFF"/>
                </a:solidFill>
                <a:latin typeface="Perpetua" panose="02020502060401020303" pitchFamily="18" charset="0"/>
                <a:cs typeface="Times New Roman" panose="02020603050405020304" pitchFamily="18" charset="0"/>
              </a:rPr>
              <a:t>‘All babies have pretty eyes,’ Phyllis said. </a:t>
            </a:r>
          </a:p>
          <a:p>
            <a:pPr marL="118872" indent="0">
              <a:lnSpc>
                <a:spcPct val="110000"/>
              </a:lnSpc>
              <a:spcAft>
                <a:spcPts val="400"/>
              </a:spcAft>
              <a:buNone/>
            </a:pPr>
            <a:r>
              <a:rPr lang="en-GB" sz="18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a:t>
            </a:r>
            <a:r>
              <a:rPr lang="en-GB" sz="20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He has his grandfather’s lips,’ the grandmother said. ‘Look at those lips.’ </a:t>
            </a:r>
            <a:endParaRPr lang="en-GB" sz="2000" dirty="0">
              <a:solidFill>
                <a:srgbClr val="FFFFFF"/>
              </a:solidFill>
              <a:latin typeface="Perpetua" panose="02020502060401020303" pitchFamily="18" charset="0"/>
              <a:cs typeface="Times New Roman" panose="02020603050405020304" pitchFamily="18" charset="0"/>
            </a:endParaRPr>
          </a:p>
          <a:p>
            <a:pPr marL="118872" indent="0">
              <a:lnSpc>
                <a:spcPct val="110000"/>
              </a:lnSpc>
              <a:spcAft>
                <a:spcPts val="400"/>
              </a:spcAft>
              <a:buNone/>
            </a:pPr>
            <a:r>
              <a:rPr lang="en-GB" sz="28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a:t>
            </a:r>
            <a:r>
              <a:rPr lang="en-GB" sz="2100" dirty="0">
                <a:solidFill>
                  <a:srgbClr val="FFFFFF"/>
                </a:solidFill>
                <a:latin typeface="Perpetua" panose="02020502060401020303" pitchFamily="18" charset="0"/>
                <a:cs typeface="Times New Roman" panose="02020603050405020304" pitchFamily="18" charset="0"/>
              </a:rPr>
              <a:t>I don't know...’ the mother said, ‘I wouldn't say.’</a:t>
            </a:r>
            <a:endParaRPr lang="en-GB" sz="2800" dirty="0">
              <a:solidFill>
                <a:schemeClr val="accent3">
                  <a:lumMod val="20000"/>
                  <a:lumOff val="80000"/>
                </a:schemeClr>
              </a:solidFill>
            </a:endParaRPr>
          </a:p>
        </p:txBody>
      </p:sp>
      <p:sp>
        <p:nvSpPr>
          <p:cNvPr id="5" name="TextBox 4">
            <a:extLst>
              <a:ext uri="{FF2B5EF4-FFF2-40B4-BE49-F238E27FC236}">
                <a16:creationId xmlns:a16="http://schemas.microsoft.com/office/drawing/2014/main" id="{53F0538C-99DD-4728-9085-D253EF226BFE}"/>
              </a:ext>
            </a:extLst>
          </p:cNvPr>
          <p:cNvSpPr txBox="1"/>
          <p:nvPr/>
        </p:nvSpPr>
        <p:spPr>
          <a:xfrm>
            <a:off x="8184232" y="6093296"/>
            <a:ext cx="3816424" cy="400110"/>
          </a:xfrm>
          <a:prstGeom prst="rect">
            <a:avLst/>
          </a:prstGeom>
          <a:noFill/>
        </p:spPr>
        <p:txBody>
          <a:bodyPr wrap="square">
            <a:spAutoFit/>
          </a:bodyPr>
          <a:lstStyle/>
          <a:p>
            <a:pPr marL="118872" indent="0">
              <a:buNone/>
            </a:pPr>
            <a:r>
              <a:rPr lang="en-GB" sz="2000" dirty="0">
                <a:solidFill>
                  <a:schemeClr val="accent1">
                    <a:lumMod val="40000"/>
                    <a:lumOff val="60000"/>
                  </a:schemeClr>
                </a:solidFill>
              </a:rPr>
              <a:t>Raymond Carver ‘The Father’ </a:t>
            </a:r>
          </a:p>
        </p:txBody>
      </p:sp>
    </p:spTree>
    <p:extLst>
      <p:ext uri="{BB962C8B-B14F-4D97-AF65-F5344CB8AC3E}">
        <p14:creationId xmlns:p14="http://schemas.microsoft.com/office/powerpoint/2010/main" val="1990780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0B73F-C018-423B-B3BE-21F80E5467C6}"/>
              </a:ext>
            </a:extLst>
          </p:cNvPr>
          <p:cNvSpPr>
            <a:spLocks noGrp="1"/>
          </p:cNvSpPr>
          <p:nvPr>
            <p:ph idx="1"/>
          </p:nvPr>
        </p:nvSpPr>
        <p:spPr>
          <a:xfrm>
            <a:off x="335360" y="58316"/>
            <a:ext cx="11175032" cy="6741368"/>
          </a:xfrm>
        </p:spPr>
        <p:txBody>
          <a:bodyPr>
            <a:normAutofit fontScale="92500" lnSpcReduction="20000"/>
          </a:bodyPr>
          <a:lstStyle/>
          <a:p>
            <a:pPr marL="118872" indent="0">
              <a:lnSpc>
                <a:spcPct val="120000"/>
              </a:lnSpc>
              <a:spcAft>
                <a:spcPts val="400"/>
              </a:spcAft>
              <a:buNone/>
            </a:pPr>
            <a:r>
              <a:rPr lang="en-GB" sz="1900" dirty="0">
                <a:solidFill>
                  <a:srgbClr val="FFFFFF"/>
                </a:solidFill>
                <a:effectLst/>
                <a:latin typeface="Perpetua" panose="02020502060401020303" pitchFamily="18" charset="0"/>
                <a:ea typeface="Perpetua" panose="02020502060401020303" pitchFamily="18" charset="0"/>
                <a:cs typeface="Times New Roman" panose="02020603050405020304" pitchFamily="18" charset="0"/>
              </a:rPr>
              <a:t>‘</a:t>
            </a:r>
            <a:r>
              <a:rPr lang="en-GB" sz="2200" dirty="0">
                <a:solidFill>
                  <a:srgbClr val="FFFFFF"/>
                </a:solidFill>
                <a:latin typeface="Perpetua" panose="02020502060401020303" pitchFamily="18" charset="0"/>
                <a:cs typeface="Times New Roman" panose="02020603050405020304" pitchFamily="18" charset="0"/>
              </a:rPr>
              <a:t>The nose! The nose!’ Alice cried.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‘What about his nose?’ The mother asked.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‘It looks like somebody's nose, the girl answered.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No, I don't know , the mother said I don't think so.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‘Those lips...’ the grandmother murmured. ‘Those little fingers...’ she said, uncovering the babies hand and spreading out its fingers.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a:t>
            </a:r>
            <a:r>
              <a:rPr lang="en-GB" sz="2200" dirty="0">
                <a:solidFill>
                  <a:srgbClr val="FFFF00"/>
                </a:solidFill>
                <a:latin typeface="Perpetua" panose="02020502060401020303" pitchFamily="18" charset="0"/>
                <a:cs typeface="Times New Roman" panose="02020603050405020304" pitchFamily="18" charset="0"/>
              </a:rPr>
              <a:t>Who does the baby look like?’ </a:t>
            </a:r>
          </a:p>
          <a:p>
            <a:pPr marL="118872" indent="0">
              <a:lnSpc>
                <a:spcPct val="120000"/>
              </a:lnSpc>
              <a:spcAft>
                <a:spcPts val="400"/>
              </a:spcAft>
              <a:buNone/>
            </a:pPr>
            <a:r>
              <a:rPr lang="en-GB" sz="2200" dirty="0">
                <a:solidFill>
                  <a:srgbClr val="FFFF00"/>
                </a:solidFill>
                <a:latin typeface="Perpetua" panose="02020502060401020303" pitchFamily="18" charset="0"/>
                <a:cs typeface="Times New Roman" panose="02020603050405020304" pitchFamily="18" charset="0"/>
              </a:rPr>
              <a:t>‘He doesn't look like anybody,’ </a:t>
            </a:r>
            <a:r>
              <a:rPr lang="en-GB" sz="2200" dirty="0">
                <a:solidFill>
                  <a:srgbClr val="FFFFFF"/>
                </a:solidFill>
                <a:latin typeface="Perpetua" panose="02020502060401020303" pitchFamily="18" charset="0"/>
                <a:cs typeface="Times New Roman" panose="02020603050405020304" pitchFamily="18" charset="0"/>
              </a:rPr>
              <a:t>Phyllis said. And they moved even closer.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‘I know! I know!’ Carol said. ‘He looks like Daddy!’ Then they looked closer at the baby.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‘But who does Daddy look like?’ Phyllis asked.</a:t>
            </a:r>
            <a:endParaRPr lang="en-GB" sz="1700" dirty="0">
              <a:solidFill>
                <a:srgbClr val="FFFFFF"/>
              </a:solidFill>
              <a:latin typeface="Perpetua" panose="02020502060401020303" pitchFamily="18" charset="0"/>
              <a:cs typeface="Times New Roman" panose="02020603050405020304" pitchFamily="18" charset="0"/>
            </a:endParaRPr>
          </a:p>
          <a:p>
            <a:pPr marL="118872" indent="0">
              <a:lnSpc>
                <a:spcPct val="120000"/>
              </a:lnSpc>
              <a:spcAft>
                <a:spcPts val="400"/>
              </a:spcAft>
              <a:buNone/>
            </a:pPr>
            <a:r>
              <a:rPr lang="en-GB" sz="1700" dirty="0">
                <a:solidFill>
                  <a:srgbClr val="FFFFFF"/>
                </a:solidFill>
                <a:latin typeface="Perpetua" panose="02020502060401020303" pitchFamily="18" charset="0"/>
                <a:cs typeface="Times New Roman" panose="02020603050405020304" pitchFamily="18" charset="0"/>
              </a:rPr>
              <a:t> </a:t>
            </a:r>
          </a:p>
          <a:p>
            <a:pPr marL="118872" indent="0">
              <a:lnSpc>
                <a:spcPct val="120000"/>
              </a:lnSpc>
              <a:spcAft>
                <a:spcPts val="400"/>
              </a:spcAft>
              <a:buNone/>
            </a:pPr>
            <a:r>
              <a:rPr lang="en-GB" sz="2200" dirty="0">
                <a:solidFill>
                  <a:srgbClr val="FFFF00"/>
                </a:solidFill>
                <a:latin typeface="Perpetua" panose="02020502060401020303" pitchFamily="18" charset="0"/>
                <a:cs typeface="Times New Roman" panose="02020603050405020304" pitchFamily="18" charset="0"/>
              </a:rPr>
              <a:t>‘Who does Daddy look like?’ </a:t>
            </a:r>
            <a:r>
              <a:rPr lang="en-GB" sz="2200" dirty="0">
                <a:solidFill>
                  <a:srgbClr val="FFFFFF"/>
                </a:solidFill>
                <a:latin typeface="Perpetua" panose="02020502060401020303" pitchFamily="18" charset="0"/>
                <a:cs typeface="Times New Roman" panose="02020603050405020304" pitchFamily="18" charset="0"/>
              </a:rPr>
              <a:t>Alice repeated, and they all at once looked through the kitchen where the father was sitting at the table with his back to them</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‘Why, nobody!’ Phyllis said and began to cry a little.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‘Hush,’ the grandmother said and looked away then back at the baby.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‘Daddy doesn't look like anybody!’ Alice said.</a:t>
            </a:r>
          </a:p>
          <a:p>
            <a:pPr marL="118872" indent="0">
              <a:lnSpc>
                <a:spcPct val="120000"/>
              </a:lnSpc>
              <a:spcAft>
                <a:spcPts val="400"/>
              </a:spcAft>
              <a:buNone/>
            </a:pPr>
            <a:r>
              <a:rPr lang="en-GB" sz="2200" dirty="0">
                <a:solidFill>
                  <a:srgbClr val="FFFF00"/>
                </a:solidFill>
                <a:latin typeface="Perpetua" panose="02020502060401020303" pitchFamily="18" charset="0"/>
                <a:cs typeface="Times New Roman" panose="02020603050405020304" pitchFamily="18" charset="0"/>
              </a:rPr>
              <a:t>‘But he has to look like somebody,’ Phyllis said, wiping her eyes with one of the ribbons. And all of them except the grandmother looked at the father, sitting at the table. </a:t>
            </a:r>
          </a:p>
          <a:p>
            <a:pPr marL="118872" indent="0">
              <a:lnSpc>
                <a:spcPct val="120000"/>
              </a:lnSpc>
              <a:spcAft>
                <a:spcPts val="400"/>
              </a:spcAft>
              <a:buNone/>
            </a:pPr>
            <a:r>
              <a:rPr lang="en-GB" sz="2200" dirty="0">
                <a:solidFill>
                  <a:srgbClr val="FFFFFF"/>
                </a:solidFill>
                <a:latin typeface="Perpetua" panose="02020502060401020303" pitchFamily="18" charset="0"/>
                <a:cs typeface="Times New Roman" panose="02020603050405020304" pitchFamily="18" charset="0"/>
              </a:rPr>
              <a:t>He had turned around in his chair and his face was white and without expression. </a:t>
            </a:r>
          </a:p>
          <a:p>
            <a:pPr marL="118872" indent="0">
              <a:lnSpc>
                <a:spcPct val="107000"/>
              </a:lnSpc>
              <a:spcAft>
                <a:spcPts val="600"/>
              </a:spcAft>
              <a:buNone/>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3577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1704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F10-F25A-4F63-BABD-1300CB2586E8}"/>
              </a:ext>
            </a:extLst>
          </p:cNvPr>
          <p:cNvSpPr>
            <a:spLocks noGrp="1"/>
          </p:cNvSpPr>
          <p:nvPr>
            <p:ph type="title"/>
          </p:nvPr>
        </p:nvSpPr>
        <p:spPr>
          <a:xfrm>
            <a:off x="767408" y="-1902"/>
            <a:ext cx="11582400" cy="1252728"/>
          </a:xfrm>
        </p:spPr>
        <p:txBody>
          <a:bodyPr>
            <a:normAutofit/>
          </a:bodyPr>
          <a:lstStyle/>
          <a:p>
            <a:r>
              <a:rPr lang="en-GB" sz="2800" dirty="0">
                <a:solidFill>
                  <a:schemeClr val="accent1">
                    <a:lumMod val="40000"/>
                    <a:lumOff val="60000"/>
                  </a:schemeClr>
                </a:solidFill>
              </a:rPr>
              <a:t>Reading Short Fiction and the Workings of Counterfactual Thinking </a:t>
            </a:r>
            <a:endParaRPr lang="en-GB" sz="4400"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4C7EE116-C748-407F-A95E-9F0DF05C788D}"/>
              </a:ext>
            </a:extLst>
          </p:cNvPr>
          <p:cNvSpPr>
            <a:spLocks noGrp="1"/>
          </p:cNvSpPr>
          <p:nvPr>
            <p:ph idx="1"/>
          </p:nvPr>
        </p:nvSpPr>
        <p:spPr>
          <a:xfrm>
            <a:off x="609600" y="1250826"/>
            <a:ext cx="10972800" cy="5438007"/>
          </a:xfrm>
        </p:spPr>
        <p:txBody>
          <a:bodyPr>
            <a:normAutofit fontScale="70000" lnSpcReduction="20000"/>
          </a:bodyPr>
          <a:lstStyle/>
          <a:p>
            <a:pPr marL="118872" indent="0">
              <a:lnSpc>
                <a:spcPct val="120000"/>
              </a:lnSpc>
              <a:buNone/>
            </a:pPr>
            <a:r>
              <a:rPr lang="en-GB" dirty="0">
                <a:solidFill>
                  <a:schemeClr val="bg1"/>
                </a:solidFill>
              </a:rPr>
              <a:t>The short story’s hypothetical plots can generate a higher number of possible courses of narrative developments than in longer fiction. This means that the reader will constantly ask questions about the multitude of possibilities that arise from deletions and substitutions. In other words, </a:t>
            </a:r>
            <a:r>
              <a:rPr lang="en-GB" dirty="0">
                <a:solidFill>
                  <a:schemeClr val="accent1">
                    <a:lumMod val="40000"/>
                    <a:lumOff val="60000"/>
                  </a:schemeClr>
                </a:solidFill>
              </a:rPr>
              <a:t>the reader is required to stay alert for potential narrative developments, regarding, for instance, what could be happening in the present of the story, what might have happened in the past, what may yet happen (based on present evaluations), or what may never actually happen</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On this view, readers are asked to draw inferences about existents or actions that have only been implicitly included in the text, and in the end, they should draw mental representations of these implicit items. </a:t>
            </a:r>
            <a:r>
              <a:rPr lang="en-GB" dirty="0">
                <a:solidFill>
                  <a:schemeClr val="accent1">
                    <a:lumMod val="40000"/>
                    <a:lumOff val="60000"/>
                  </a:schemeClr>
                </a:solidFill>
              </a:rPr>
              <a:t>Apart from what ‘happens’ in the world of the text, readers may need to make sense of other dynamic alternative worlds that are dreamed of, imagined, wished for, or secretly planned by characters</a:t>
            </a:r>
            <a:r>
              <a:rPr lang="en-GB" dirty="0">
                <a:solidFill>
                  <a:schemeClr val="bg1"/>
                </a:solidFill>
              </a:rPr>
              <a:t>. Short ‘</a:t>
            </a:r>
            <a:r>
              <a:rPr lang="en-GB" dirty="0" err="1">
                <a:solidFill>
                  <a:schemeClr val="bg1"/>
                </a:solidFill>
              </a:rPr>
              <a:t>storyness</a:t>
            </a:r>
            <a:r>
              <a:rPr lang="en-GB" dirty="0">
                <a:solidFill>
                  <a:schemeClr val="bg1"/>
                </a:solidFill>
              </a:rPr>
              <a:t>’ thus resides in </a:t>
            </a:r>
            <a:r>
              <a:rPr lang="en-GB" u="sng" dirty="0">
                <a:solidFill>
                  <a:schemeClr val="bg1"/>
                </a:solidFill>
              </a:rPr>
              <a:t>the reader’s ability to recognize this large alternative system of the text and later bring it to life</a:t>
            </a:r>
            <a:r>
              <a:rPr lang="en-GB" dirty="0">
                <a:solidFill>
                  <a:schemeClr val="bg1"/>
                </a:solidFill>
              </a:rPr>
              <a:t>.  					(</a:t>
            </a:r>
            <a:r>
              <a:rPr lang="en-GB" dirty="0" err="1">
                <a:solidFill>
                  <a:schemeClr val="bg1"/>
                </a:solidFill>
              </a:rPr>
              <a:t>Goyet</a:t>
            </a:r>
            <a:r>
              <a:rPr lang="en-GB" dirty="0">
                <a:solidFill>
                  <a:schemeClr val="bg1"/>
                </a:solidFill>
              </a:rPr>
              <a:t>)</a:t>
            </a:r>
          </a:p>
        </p:txBody>
      </p:sp>
    </p:spTree>
    <p:extLst>
      <p:ext uri="{BB962C8B-B14F-4D97-AF65-F5344CB8AC3E}">
        <p14:creationId xmlns:p14="http://schemas.microsoft.com/office/powerpoint/2010/main" val="2632780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B46F2-911F-4832-AF95-4DD07DB2EA9E}"/>
              </a:ext>
            </a:extLst>
          </p:cNvPr>
          <p:cNvSpPr>
            <a:spLocks noGrp="1"/>
          </p:cNvSpPr>
          <p:nvPr>
            <p:ph idx="1"/>
          </p:nvPr>
        </p:nvSpPr>
        <p:spPr>
          <a:xfrm>
            <a:off x="443372" y="1889448"/>
            <a:ext cx="10959008" cy="4968552"/>
          </a:xfrm>
        </p:spPr>
        <p:txBody>
          <a:bodyPr>
            <a:normAutofit/>
          </a:bodyPr>
          <a:lstStyle/>
          <a:p>
            <a:pPr marL="118872" indent="0">
              <a:buNone/>
            </a:pPr>
            <a:r>
              <a:rPr lang="en-GB" sz="2200" dirty="0">
                <a:solidFill>
                  <a:schemeClr val="bg1"/>
                </a:solidFill>
              </a:rPr>
              <a:t>In Mikhail Bakhtin’s terms, a text is monologic and diametrically opposed to the polyphonic novel when it lets us hear one truth only, privileging one voice over all others.1 </a:t>
            </a:r>
            <a:r>
              <a:rPr lang="en-GB" sz="2200" dirty="0">
                <a:solidFill>
                  <a:schemeClr val="accent1">
                    <a:lumMod val="40000"/>
                    <a:lumOff val="60000"/>
                  </a:schemeClr>
                </a:solidFill>
              </a:rPr>
              <a:t>In the classic short story this voice is that of the reader through his representatives — the narrator and reflector</a:t>
            </a:r>
            <a:r>
              <a:rPr lang="en-GB" sz="2200" dirty="0">
                <a:solidFill>
                  <a:schemeClr val="bg1"/>
                </a:solidFill>
              </a:rPr>
              <a:t>. The polyphonic text can claim an ethical superiority, but this does not mean that monologic texts are without power, charm or value. </a:t>
            </a:r>
          </a:p>
          <a:p>
            <a:pPr marL="118872" indent="0">
              <a:buNone/>
            </a:pPr>
            <a:endParaRPr lang="en-GB" sz="2200" dirty="0">
              <a:solidFill>
                <a:schemeClr val="bg1"/>
              </a:solidFill>
            </a:endParaRPr>
          </a:p>
          <a:p>
            <a:pPr marL="118872" indent="0">
              <a:buNone/>
            </a:pPr>
            <a:r>
              <a:rPr lang="en-GB" sz="2200" dirty="0">
                <a:solidFill>
                  <a:schemeClr val="bg1"/>
                </a:solidFill>
              </a:rPr>
              <a:t>The classic short story is perfectly adapted to satire — the ethical value of which is evident. </a:t>
            </a:r>
            <a:r>
              <a:rPr lang="en-GB" sz="2200" dirty="0">
                <a:solidFill>
                  <a:schemeClr val="accent1">
                    <a:lumMod val="40000"/>
                    <a:lumOff val="60000"/>
                  </a:schemeClr>
                </a:solidFill>
              </a:rPr>
              <a:t>It can help readers to see vividly all the shortcomings of a character or a situation (social or moral) by putting it at a distance. </a:t>
            </a:r>
            <a:r>
              <a:rPr lang="en-GB" sz="2200" dirty="0">
                <a:solidFill>
                  <a:schemeClr val="bg1"/>
                </a:solidFill>
              </a:rPr>
              <a:t>It can even — although it does not avail itself of the possibility very often in the period we are considering — put the readers themselves at a distance. But the short story does all this without ever renouncing its </a:t>
            </a:r>
            <a:r>
              <a:rPr lang="en-GB" sz="2200" dirty="0" err="1">
                <a:solidFill>
                  <a:schemeClr val="bg1"/>
                </a:solidFill>
              </a:rPr>
              <a:t>monologism</a:t>
            </a:r>
            <a:r>
              <a:rPr lang="en-GB" sz="2200" dirty="0">
                <a:solidFill>
                  <a:schemeClr val="bg1"/>
                </a:solidFill>
              </a:rPr>
              <a:t>.  (</a:t>
            </a:r>
            <a:r>
              <a:rPr lang="en-GB" sz="2200" dirty="0" err="1">
                <a:solidFill>
                  <a:schemeClr val="bg1"/>
                </a:solidFill>
              </a:rPr>
              <a:t>Goyet</a:t>
            </a:r>
            <a:r>
              <a:rPr lang="en-GB" sz="2200" dirty="0">
                <a:solidFill>
                  <a:schemeClr val="bg1"/>
                </a:solidFill>
              </a:rPr>
              <a:t>)</a:t>
            </a:r>
          </a:p>
          <a:p>
            <a:pPr marL="118872" indent="0">
              <a:buNone/>
            </a:pPr>
            <a:endParaRPr lang="en-GB" dirty="0">
              <a:solidFill>
                <a:schemeClr val="bg1"/>
              </a:solidFill>
            </a:endParaRPr>
          </a:p>
          <a:p>
            <a:pPr marL="118872" indent="0">
              <a:buNone/>
            </a:pPr>
            <a:endParaRPr lang="en-GB" dirty="0">
              <a:solidFill>
                <a:schemeClr val="bg1"/>
              </a:solidFill>
            </a:endParaRPr>
          </a:p>
        </p:txBody>
      </p:sp>
      <p:sp>
        <p:nvSpPr>
          <p:cNvPr id="4" name="TextBox 3">
            <a:extLst>
              <a:ext uri="{FF2B5EF4-FFF2-40B4-BE49-F238E27FC236}">
                <a16:creationId xmlns:a16="http://schemas.microsoft.com/office/drawing/2014/main" id="{3ECAAA18-2BAA-4C4A-A1C0-C4C972B32BFA}"/>
              </a:ext>
            </a:extLst>
          </p:cNvPr>
          <p:cNvSpPr txBox="1"/>
          <p:nvPr/>
        </p:nvSpPr>
        <p:spPr>
          <a:xfrm>
            <a:off x="443372" y="314653"/>
            <a:ext cx="11305256" cy="954107"/>
          </a:xfrm>
          <a:prstGeom prst="rect">
            <a:avLst/>
          </a:prstGeom>
          <a:noFill/>
        </p:spPr>
        <p:txBody>
          <a:bodyPr wrap="square">
            <a:spAutoFit/>
          </a:bodyPr>
          <a:lstStyle/>
          <a:p>
            <a:pPr marL="118872" indent="0">
              <a:buNone/>
            </a:pPr>
            <a:r>
              <a:rPr lang="en-GB" sz="2800" dirty="0">
                <a:solidFill>
                  <a:schemeClr val="accent1">
                    <a:lumMod val="40000"/>
                    <a:lumOff val="60000"/>
                  </a:schemeClr>
                </a:solidFill>
                <a:latin typeface="+mj-lt"/>
              </a:rPr>
              <a:t>The short story as monologic but questioning of power  </a:t>
            </a:r>
          </a:p>
        </p:txBody>
      </p:sp>
    </p:spTree>
    <p:extLst>
      <p:ext uri="{BB962C8B-B14F-4D97-AF65-F5344CB8AC3E}">
        <p14:creationId xmlns:p14="http://schemas.microsoft.com/office/powerpoint/2010/main" val="34505729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4B306-0D2E-4DBA-B13E-BB93C4094DC6}"/>
              </a:ext>
            </a:extLst>
          </p:cNvPr>
          <p:cNvSpPr>
            <a:spLocks noGrp="1"/>
          </p:cNvSpPr>
          <p:nvPr>
            <p:ph idx="1"/>
          </p:nvPr>
        </p:nvSpPr>
        <p:spPr>
          <a:xfrm>
            <a:off x="119336" y="0"/>
            <a:ext cx="11737304" cy="7092788"/>
          </a:xfrm>
        </p:spPr>
        <p:txBody>
          <a:bodyPr>
            <a:normAutofit/>
          </a:bodyPr>
          <a:lstStyle/>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Daddy was driving us home. </a:t>
            </a:r>
            <a:r>
              <a:rPr lang="en-GB" sz="2000" dirty="0">
                <a:solidFill>
                  <a:srgbClr val="FFFF00"/>
                </a:solidFill>
                <a:latin typeface="Perpetua" panose="02020502060401020303" pitchFamily="18" charset="0"/>
                <a:cs typeface="Times New Roman" panose="02020603050405020304" pitchFamily="18" charset="0"/>
              </a:rPr>
              <a:t>Three of us in the backseat and Lula, who was his </a:t>
            </a:r>
            <a:r>
              <a:rPr lang="en-GB" sz="2000" dirty="0" err="1">
                <a:solidFill>
                  <a:srgbClr val="FFFF00"/>
                </a:solidFill>
                <a:latin typeface="Perpetua" panose="02020502060401020303" pitchFamily="18" charset="0"/>
                <a:cs typeface="Times New Roman" panose="02020603050405020304" pitchFamily="18" charset="0"/>
              </a:rPr>
              <a:t>favorite</a:t>
            </a:r>
            <a:r>
              <a:rPr lang="en-GB" sz="2000" dirty="0">
                <a:solidFill>
                  <a:srgbClr val="FFFF00"/>
                </a:solidFill>
                <a:latin typeface="Perpetua" panose="02020502060401020303" pitchFamily="18" charset="0"/>
                <a:cs typeface="Times New Roman" panose="02020603050405020304" pitchFamily="18" charset="0"/>
              </a:rPr>
              <a:t>, in the passenger's seat.</a:t>
            </a:r>
          </a:p>
          <a:p>
            <a:pPr marL="118872" indent="0">
              <a:lnSpc>
                <a:spcPct val="120000"/>
              </a:lnSpc>
              <a:buNone/>
            </a:pPr>
            <a:r>
              <a:rPr lang="en-GB" sz="2000" dirty="0">
                <a:solidFill>
                  <a:srgbClr val="FFFF00"/>
                </a:solidFill>
                <a:latin typeface="Perpetua" panose="02020502060401020303" pitchFamily="18" charset="0"/>
                <a:cs typeface="Times New Roman" panose="02020603050405020304" pitchFamily="18" charset="0"/>
              </a:rPr>
              <a:t>Lula cried, Oh Daddy!—look</a:t>
            </a:r>
            <a:r>
              <a:rPr lang="en-GB" sz="2000" dirty="0">
                <a:solidFill>
                  <a:srgbClr val="FFFFFF"/>
                </a:solidFill>
                <a:latin typeface="Perpetua" panose="02020502060401020303" pitchFamily="18" charset="0"/>
                <a:cs typeface="Times New Roman" panose="02020603050405020304" pitchFamily="18" charset="0"/>
              </a:rPr>
              <a:t>.</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At the side of the road, in broken grasses, was something small and furry-white, which appeared to be alive.</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Oh Daddy, please.</a:t>
            </a:r>
          </a:p>
          <a:p>
            <a:pPr marL="118872" indent="0">
              <a:lnSpc>
                <a:spcPct val="120000"/>
              </a:lnSpc>
              <a:buNone/>
            </a:pPr>
            <a:r>
              <a:rPr lang="en-GB" sz="2000" dirty="0">
                <a:solidFill>
                  <a:srgbClr val="FFFF00"/>
                </a:solidFill>
                <a:latin typeface="Perpetua" panose="02020502060401020303" pitchFamily="18" charset="0"/>
                <a:cs typeface="Times New Roman" panose="02020603050405020304" pitchFamily="18" charset="0"/>
              </a:rPr>
              <a:t>Daddy laughed. Daddy braked the car to a stop. </a:t>
            </a:r>
            <a:r>
              <a:rPr lang="en-GB" sz="2000" dirty="0">
                <a:solidFill>
                  <a:srgbClr val="FFFFFF"/>
                </a:solidFill>
                <a:latin typeface="Perpetua" panose="02020502060401020303" pitchFamily="18" charset="0"/>
                <a:cs typeface="Times New Roman" panose="02020603050405020304" pitchFamily="18" charset="0"/>
              </a:rPr>
              <a:t>Lula jumped out of the car. We ran back with her, to discover in the broken grasses three small kittens—white, with black and russet markings. We picked up the kittens! They were so tiny, fitting in the palms of our hands, weighing only a few ounces! Each was mewing, its eyes scarcely open. Oh, oh!—we'd never seen anything so wonderful in our lives! We ran back to the car where Daddy was waiting, to beg Daddy to take them home with us.</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At first, Daddy said no. Daddy said the kittens would make messes in the car.</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Lula said, Oh Daddy, please. We all promised to clean up any messes the kittens made.</a:t>
            </a:r>
          </a:p>
          <a:p>
            <a:pPr marL="118872" indent="0">
              <a:lnSpc>
                <a:spcPct val="120000"/>
              </a:lnSpc>
              <a:buNone/>
            </a:pPr>
            <a:r>
              <a:rPr lang="en-GB" sz="2000" dirty="0">
                <a:solidFill>
                  <a:srgbClr val="FFFF00"/>
                </a:solidFill>
                <a:latin typeface="Perpetua" panose="02020502060401020303" pitchFamily="18" charset="0"/>
                <a:cs typeface="Times New Roman" panose="02020603050405020304" pitchFamily="18" charset="0"/>
              </a:rPr>
              <a:t>So Daddy gave in. Daddy loved Lula best, but we were happy to be Daddy's children, too.</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In the backseat, we had two of the little kittens. In the front, Lula was holding the whitest kitten. We were so excited! So happy with the kittens! Lula said she would call the whitest kitten Snowflake, and we said we would call our little kittens Pumpkin and Cinder because Pumpkin had orange splotches in his white fur, and Cinder had black splotches in his white fur.</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For some minutes, Daddy drove in silence. We did all the chattering! You could hear tiny mews, if you listened hard.</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Then, Daddy said, Do I smell a mess?</a:t>
            </a:r>
          </a:p>
        </p:txBody>
      </p:sp>
      <p:sp>
        <p:nvSpPr>
          <p:cNvPr id="5" name="TextBox 4">
            <a:extLst>
              <a:ext uri="{FF2B5EF4-FFF2-40B4-BE49-F238E27FC236}">
                <a16:creationId xmlns:a16="http://schemas.microsoft.com/office/drawing/2014/main" id="{1D80A06A-1D1D-4690-8F21-00858830CC0B}"/>
              </a:ext>
            </a:extLst>
          </p:cNvPr>
          <p:cNvSpPr txBox="1"/>
          <p:nvPr/>
        </p:nvSpPr>
        <p:spPr>
          <a:xfrm>
            <a:off x="6960096" y="6165304"/>
            <a:ext cx="4536504" cy="446276"/>
          </a:xfrm>
          <a:prstGeom prst="rect">
            <a:avLst/>
          </a:prstGeom>
          <a:noFill/>
        </p:spPr>
        <p:txBody>
          <a:bodyPr wrap="square">
            <a:spAutoFit/>
          </a:bodyPr>
          <a:lstStyle/>
          <a:p>
            <a:pPr marL="118872" indent="0">
              <a:lnSpc>
                <a:spcPct val="120000"/>
              </a:lnSpc>
              <a:buNone/>
            </a:pPr>
            <a:r>
              <a:rPr lang="en-GB" sz="2000" u="sng" dirty="0">
                <a:solidFill>
                  <a:schemeClr val="accent1">
                    <a:lumMod val="40000"/>
                    <a:lumOff val="60000"/>
                  </a:schemeClr>
                </a:solidFill>
                <a:latin typeface="Perpetua" panose="02020502060401020303" pitchFamily="18" charset="0"/>
                <a:ea typeface="+mn-ea"/>
                <a:cs typeface="Times New Roman" panose="02020603050405020304" pitchFamily="18" charset="0"/>
              </a:rPr>
              <a:t>Joyce Carol Oates, ‘</a:t>
            </a:r>
            <a:r>
              <a:rPr lang="en-GB" sz="2000" u="sng" dirty="0">
                <a:solidFill>
                  <a:schemeClr val="accent1">
                    <a:lumMod val="40000"/>
                    <a:lumOff val="60000"/>
                  </a:schemeClr>
                </a:solidFill>
                <a:latin typeface="Perpetua" panose="02020502060401020303" pitchFamily="18" charset="0"/>
                <a:cs typeface="Times New Roman" panose="02020603050405020304" pitchFamily="18" charset="0"/>
              </a:rPr>
              <a:t>Kittens’ (The Situations)</a:t>
            </a:r>
          </a:p>
        </p:txBody>
      </p:sp>
    </p:spTree>
    <p:extLst>
      <p:ext uri="{BB962C8B-B14F-4D97-AF65-F5344CB8AC3E}">
        <p14:creationId xmlns:p14="http://schemas.microsoft.com/office/powerpoint/2010/main" val="1026238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5" name="TextBox 4">
            <a:extLst>
              <a:ext uri="{FF2B5EF4-FFF2-40B4-BE49-F238E27FC236}">
                <a16:creationId xmlns:a16="http://schemas.microsoft.com/office/drawing/2014/main" id="{D16AA42D-9DFC-4F93-A341-DA56A581B4E5}"/>
              </a:ext>
            </a:extLst>
          </p:cNvPr>
          <p:cNvSpPr txBox="1"/>
          <p:nvPr/>
        </p:nvSpPr>
        <p:spPr>
          <a:xfrm>
            <a:off x="342328" y="277723"/>
            <a:ext cx="11246895" cy="6355586"/>
          </a:xfrm>
          <a:prstGeom prst="rect">
            <a:avLst/>
          </a:prstGeom>
          <a:noFill/>
        </p:spPr>
        <p:txBody>
          <a:bodyPr wrap="square">
            <a:spAutoFit/>
          </a:bodyPr>
          <a:lstStyle/>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We cried, No, no!</a:t>
            </a:r>
          </a:p>
          <a:p>
            <a:pPr marL="118872" indent="0">
              <a:lnSpc>
                <a:spcPct val="120000"/>
              </a:lnSpc>
              <a:buNone/>
            </a:pPr>
            <a:r>
              <a:rPr lang="en-GB" sz="2000" dirty="0">
                <a:solidFill>
                  <a:srgbClr val="FFFFFF"/>
                </a:solidFill>
                <a:latin typeface="Perpetua" panose="02020502060401020303" pitchFamily="18" charset="0"/>
                <a:cs typeface="Times New Roman" panose="02020603050405020304" pitchFamily="18" charset="0"/>
              </a:rPr>
              <a:t>I think I smell a mess.</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No, Daddy!</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Three messes. I smell them.</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No, Daddy!</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(And this was so: None of the kittens had made messes.)</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But Daddy braked the car to a stop. At the bridge over the river where there is a steep ramp, outside our town and about two miles from our house, Daddy parked the car and said to Lula, Give me Snowflake, and Daddy squinted at us in the rear view mirror and said, Give me Pumpkin, and give me Cinder.</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We began to cry. Lula cried loudest. But Daddy grabbed the little kitten from her and reached into the backseat red-faced and frowning to grab Pumpkin and Cinder from us. We were not strong enough, and we were not brave enough to keep Daddy from taking the kittens from us, in Daddy's big hand. The kittens were mewing loudly by this time and quivering in terror.</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Daddy left the car and with big Daddy-strides climbed the ramp to the bridge and threw the kittens over the railing. Three tiny things rising at first against the misty sky, then quickly falling, and gone.</a:t>
            </a:r>
          </a:p>
          <a:p>
            <a:pPr marL="118872">
              <a:lnSpc>
                <a:spcPct val="120000"/>
              </a:lnSpc>
              <a:buClr>
                <a:schemeClr val="accent1"/>
              </a:buClr>
              <a:buSzPct val="80000"/>
            </a:pPr>
            <a:r>
              <a:rPr lang="en-GB" sz="2000" dirty="0">
                <a:solidFill>
                  <a:srgbClr val="FFFFFF"/>
                </a:solidFill>
                <a:latin typeface="Perpetua" panose="02020502060401020303" pitchFamily="18" charset="0"/>
                <a:cs typeface="Times New Roman" panose="02020603050405020304" pitchFamily="18" charset="0"/>
              </a:rPr>
              <a:t>When Daddy returned to the car, Lula cried, Daddy, why?</a:t>
            </a:r>
          </a:p>
          <a:p>
            <a:pPr marL="118872">
              <a:lnSpc>
                <a:spcPct val="120000"/>
              </a:lnSpc>
              <a:buClr>
                <a:schemeClr val="accent1"/>
              </a:buClr>
              <a:buSzPct val="80000"/>
            </a:pPr>
            <a:r>
              <a:rPr lang="en-GB" sz="2000" dirty="0">
                <a:solidFill>
                  <a:srgbClr val="FFFF00"/>
                </a:solidFill>
                <a:latin typeface="Perpetua" panose="02020502060401020303" pitchFamily="18" charset="0"/>
                <a:cs typeface="Times New Roman" panose="02020603050405020304" pitchFamily="18" charset="0"/>
              </a:rPr>
              <a:t>Daddy said, Because I am Daddy, who decides how things end.</a:t>
            </a:r>
          </a:p>
        </p:txBody>
      </p:sp>
    </p:spTree>
    <p:extLst>
      <p:ext uri="{BB962C8B-B14F-4D97-AF65-F5344CB8AC3E}">
        <p14:creationId xmlns:p14="http://schemas.microsoft.com/office/powerpoint/2010/main" val="2423346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6852D1-96D4-4D4E-AAFA-1C5FB6CBDC81}"/>
              </a:ext>
            </a:extLst>
          </p:cNvPr>
          <p:cNvSpPr>
            <a:spLocks noGrp="1"/>
          </p:cNvSpPr>
          <p:nvPr>
            <p:ph idx="1"/>
          </p:nvPr>
        </p:nvSpPr>
        <p:spPr>
          <a:xfrm>
            <a:off x="407368" y="1268760"/>
            <a:ext cx="11175032" cy="5400600"/>
          </a:xfrm>
        </p:spPr>
        <p:txBody>
          <a:bodyPr>
            <a:normAutofit/>
          </a:bodyPr>
          <a:lstStyle/>
          <a:p>
            <a:pPr marL="118872" indent="0">
              <a:buNone/>
            </a:pPr>
            <a:r>
              <a:rPr lang="en-GB" sz="2400" dirty="0">
                <a:solidFill>
                  <a:schemeClr val="bg1"/>
                </a:solidFill>
              </a:rPr>
              <a:t>A </a:t>
            </a:r>
            <a:r>
              <a:rPr lang="en-GB" sz="2200" dirty="0">
                <a:solidFill>
                  <a:schemeClr val="bg1"/>
                </a:solidFill>
              </a:rPr>
              <a:t>couple of years ago I wrote an article in the </a:t>
            </a:r>
            <a:r>
              <a:rPr lang="en-GB" sz="2200" i="1" dirty="0">
                <a:solidFill>
                  <a:schemeClr val="bg1"/>
                </a:solidFill>
              </a:rPr>
              <a:t>Guardian</a:t>
            </a:r>
            <a:r>
              <a:rPr lang="en-GB" sz="2200" dirty="0">
                <a:solidFill>
                  <a:schemeClr val="bg1"/>
                </a:solidFill>
              </a:rPr>
              <a:t> (reprinted in my collection </a:t>
            </a:r>
            <a:r>
              <a:rPr lang="en-GB" sz="2200" i="1" dirty="0">
                <a:solidFill>
                  <a:schemeClr val="bg1"/>
                </a:solidFill>
              </a:rPr>
              <a:t>Bamboo</a:t>
            </a:r>
            <a:r>
              <a:rPr lang="en-GB" sz="2200" dirty="0">
                <a:solidFill>
                  <a:schemeClr val="bg1"/>
                </a:solidFill>
              </a:rPr>
              <a:t>) in which I proposed a rough taxonomy of the short story and came up with seven basic varieties. </a:t>
            </a:r>
            <a:r>
              <a:rPr lang="en-GB" sz="2200" dirty="0">
                <a:solidFill>
                  <a:schemeClr val="accent1">
                    <a:lumMod val="40000"/>
                    <a:lumOff val="60000"/>
                  </a:schemeClr>
                </a:solidFill>
              </a:rPr>
              <a:t>Fundamentally, up until the beginning of the 20th century, you have the two great traditions: </a:t>
            </a:r>
            <a:r>
              <a:rPr lang="en-GB" sz="2200" u="sng" dirty="0">
                <a:solidFill>
                  <a:schemeClr val="accent1">
                    <a:lumMod val="40000"/>
                    <a:lumOff val="60000"/>
                  </a:schemeClr>
                </a:solidFill>
              </a:rPr>
              <a:t>the event plot story and Chekhovian story</a:t>
            </a:r>
            <a:r>
              <a:rPr lang="en-GB" sz="2200" dirty="0">
                <a:solidFill>
                  <a:schemeClr val="accent1">
                    <a:lumMod val="40000"/>
                    <a:lumOff val="60000"/>
                  </a:schemeClr>
                </a:solidFill>
              </a:rPr>
              <a:t>. </a:t>
            </a:r>
            <a:r>
              <a:rPr lang="en-GB" sz="2200" dirty="0">
                <a:solidFill>
                  <a:schemeClr val="bg1"/>
                </a:solidFill>
              </a:rPr>
              <a:t>The event-plot story (the term is William </a:t>
            </a:r>
            <a:r>
              <a:rPr lang="en-GB" sz="2200" dirty="0" err="1">
                <a:solidFill>
                  <a:schemeClr val="bg1"/>
                </a:solidFill>
              </a:rPr>
              <a:t>Gerhardie’s</a:t>
            </a:r>
            <a:r>
              <a:rPr lang="en-GB" sz="2200" dirty="0">
                <a:solidFill>
                  <a:schemeClr val="bg1"/>
                </a:solidFill>
              </a:rPr>
              <a:t>) refers to the style of plotted story that flourished pre-Chekhov— before his example of the formless story became pre-eminent. Most short stories, even today, fall into one of these two categories.</a:t>
            </a:r>
          </a:p>
          <a:p>
            <a:pPr marL="118872" indent="0">
              <a:buNone/>
            </a:pPr>
            <a:endParaRPr lang="en-GB" sz="2200" dirty="0">
              <a:solidFill>
                <a:schemeClr val="bg1"/>
              </a:solidFill>
            </a:endParaRPr>
          </a:p>
          <a:p>
            <a:pPr marL="118872" indent="0">
              <a:buNone/>
            </a:pPr>
            <a:r>
              <a:rPr lang="en-GB" sz="2200" dirty="0">
                <a:solidFill>
                  <a:schemeClr val="bg1"/>
                </a:solidFill>
              </a:rPr>
              <a:t> From them other types emerged over the coming decades. </a:t>
            </a:r>
            <a:r>
              <a:rPr lang="en-GB" sz="2200" dirty="0">
                <a:solidFill>
                  <a:schemeClr val="accent1">
                    <a:lumMod val="40000"/>
                    <a:lumOff val="60000"/>
                  </a:schemeClr>
                </a:solidFill>
              </a:rPr>
              <a:t>Perhaps the most dominant of these new forms is what I termed </a:t>
            </a:r>
            <a:r>
              <a:rPr lang="en-GB" sz="2200" u="sng" dirty="0">
                <a:solidFill>
                  <a:schemeClr val="accent1">
                    <a:lumMod val="40000"/>
                    <a:lumOff val="60000"/>
                  </a:schemeClr>
                </a:solidFill>
              </a:rPr>
              <a:t>the modernist story</a:t>
            </a:r>
            <a:r>
              <a:rPr lang="en-GB" sz="2200" dirty="0">
                <a:solidFill>
                  <a:schemeClr val="accent1">
                    <a:lumMod val="40000"/>
                    <a:lumOff val="60000"/>
                  </a:schemeClr>
                </a:solidFill>
              </a:rPr>
              <a:t>, in which a deliberate, often baffling // obscurity is made a virtue</a:t>
            </a:r>
            <a:r>
              <a:rPr lang="en-GB" sz="2200" dirty="0">
                <a:solidFill>
                  <a:schemeClr val="bg1"/>
                </a:solidFill>
              </a:rPr>
              <a:t>, however limpid the style in which it is written. Hemingway was the great practitioner here (</a:t>
            </a:r>
            <a:r>
              <a:rPr lang="en-GB" sz="2200" i="1" dirty="0">
                <a:solidFill>
                  <a:schemeClr val="bg1"/>
                </a:solidFill>
              </a:rPr>
              <a:t>In Our Time </a:t>
            </a:r>
            <a:r>
              <a:rPr lang="en-GB" sz="2200" dirty="0">
                <a:solidFill>
                  <a:schemeClr val="bg1"/>
                </a:solidFill>
              </a:rPr>
              <a:t>being the key volume), and after Chekhov his influence on the 20th-century short story is possibly the greatest. 				</a:t>
            </a:r>
          </a:p>
          <a:p>
            <a:pPr marL="118872" indent="0">
              <a:buNone/>
            </a:pPr>
            <a:r>
              <a:rPr lang="en-GB" sz="2200" dirty="0">
                <a:solidFill>
                  <a:schemeClr val="bg1"/>
                </a:solidFill>
              </a:rPr>
              <a:t>							</a:t>
            </a:r>
            <a:r>
              <a:rPr lang="en-GB" sz="2200" dirty="0">
                <a:solidFill>
                  <a:schemeClr val="accent1">
                    <a:lumMod val="40000"/>
                    <a:lumOff val="60000"/>
                  </a:schemeClr>
                </a:solidFill>
              </a:rPr>
              <a:t>(William Boyd)</a:t>
            </a:r>
            <a:endParaRPr lang="en-GB" sz="2200" dirty="0">
              <a:solidFill>
                <a:schemeClr val="accent1">
                  <a:lumMod val="40000"/>
                  <a:lumOff val="60000"/>
                </a:schemeClr>
              </a:solidFill>
              <a:effectLst/>
              <a:latin typeface="Times New Roman" panose="02020603050405020304" pitchFamily="18" charset="0"/>
              <a:ea typeface="Times New Roman" panose="02020603050405020304" pitchFamily="18" charset="0"/>
            </a:endParaRPr>
          </a:p>
        </p:txBody>
      </p:sp>
      <p:sp>
        <p:nvSpPr>
          <p:cNvPr id="4" name="Title 1">
            <a:extLst>
              <a:ext uri="{FF2B5EF4-FFF2-40B4-BE49-F238E27FC236}">
                <a16:creationId xmlns:a16="http://schemas.microsoft.com/office/drawing/2014/main" id="{FE1EE9E8-21EC-4133-9D2A-E2A8B605825F}"/>
              </a:ext>
            </a:extLst>
          </p:cNvPr>
          <p:cNvSpPr>
            <a:spLocks noGrp="1"/>
          </p:cNvSpPr>
          <p:nvPr>
            <p:ph type="title"/>
          </p:nvPr>
        </p:nvSpPr>
        <p:spPr>
          <a:xfrm>
            <a:off x="609600" y="155448"/>
            <a:ext cx="10972800" cy="1252728"/>
          </a:xfrm>
        </p:spPr>
        <p:txBody>
          <a:bodyPr>
            <a:normAutofit/>
          </a:bodyPr>
          <a:lstStyle/>
          <a:p>
            <a:r>
              <a:rPr lang="en-GB" sz="3200" dirty="0">
                <a:solidFill>
                  <a:schemeClr val="accent2">
                    <a:lumMod val="40000"/>
                    <a:lumOff val="60000"/>
                  </a:schemeClr>
                </a:solidFill>
              </a:rPr>
              <a:t>Boyd – types of narrative (1)</a:t>
            </a:r>
          </a:p>
        </p:txBody>
      </p:sp>
    </p:spTree>
    <p:extLst>
      <p:ext uri="{BB962C8B-B14F-4D97-AF65-F5344CB8AC3E}">
        <p14:creationId xmlns:p14="http://schemas.microsoft.com/office/powerpoint/2010/main" val="914073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3147A-5237-4249-AEBA-B6374D0FBE59}"/>
              </a:ext>
            </a:extLst>
          </p:cNvPr>
          <p:cNvSpPr>
            <a:spLocks noGrp="1"/>
          </p:cNvSpPr>
          <p:nvPr>
            <p:ph type="title"/>
          </p:nvPr>
        </p:nvSpPr>
        <p:spPr>
          <a:xfrm>
            <a:off x="479376" y="147334"/>
            <a:ext cx="10972800" cy="681264"/>
          </a:xfrm>
        </p:spPr>
        <p:txBody>
          <a:bodyPr>
            <a:normAutofit/>
          </a:bodyPr>
          <a:lstStyle/>
          <a:p>
            <a:r>
              <a:rPr lang="en-GB" sz="3200" dirty="0">
                <a:solidFill>
                  <a:schemeClr val="accent2">
                    <a:lumMod val="40000"/>
                    <a:lumOff val="60000"/>
                  </a:schemeClr>
                </a:solidFill>
              </a:rPr>
              <a:t>Boyd – types of narrative (2)</a:t>
            </a:r>
          </a:p>
        </p:txBody>
      </p:sp>
      <p:sp>
        <p:nvSpPr>
          <p:cNvPr id="3" name="Content Placeholder 2">
            <a:extLst>
              <a:ext uri="{FF2B5EF4-FFF2-40B4-BE49-F238E27FC236}">
                <a16:creationId xmlns:a16="http://schemas.microsoft.com/office/drawing/2014/main" id="{312E85AB-DBB2-462A-B4FD-9EADB9E29274}"/>
              </a:ext>
            </a:extLst>
          </p:cNvPr>
          <p:cNvSpPr>
            <a:spLocks noGrp="1"/>
          </p:cNvSpPr>
          <p:nvPr>
            <p:ph idx="1"/>
          </p:nvPr>
        </p:nvSpPr>
        <p:spPr>
          <a:xfrm>
            <a:off x="609600" y="1052736"/>
            <a:ext cx="10972800" cy="5649816"/>
          </a:xfrm>
        </p:spPr>
        <p:txBody>
          <a:bodyPr>
            <a:normAutofit fontScale="70000" lnSpcReduction="20000"/>
          </a:bodyPr>
          <a:lstStyle/>
          <a:p>
            <a:pPr marL="118872" indent="0">
              <a:lnSpc>
                <a:spcPct val="120000"/>
              </a:lnSpc>
              <a:buNone/>
            </a:pPr>
            <a:r>
              <a:rPr lang="en-GB" dirty="0">
                <a:solidFill>
                  <a:schemeClr val="bg1"/>
                </a:solidFill>
              </a:rPr>
              <a:t>Next among the other varieties I classified was </a:t>
            </a:r>
            <a:r>
              <a:rPr lang="en-GB" dirty="0">
                <a:solidFill>
                  <a:schemeClr val="accent2">
                    <a:lumMod val="40000"/>
                    <a:lumOff val="60000"/>
                  </a:schemeClr>
                </a:solidFill>
              </a:rPr>
              <a:t>the cryptic/ludic story. </a:t>
            </a:r>
            <a:r>
              <a:rPr lang="en-GB" dirty="0">
                <a:solidFill>
                  <a:schemeClr val="bg1"/>
                </a:solidFill>
              </a:rPr>
              <a:t>In this form of story there is a meaning to be deciphered that lies beneath the apparently straightforward text. This is also known as </a:t>
            </a:r>
            <a:r>
              <a:rPr lang="en-GB" dirty="0">
                <a:solidFill>
                  <a:schemeClr val="accent2">
                    <a:lumMod val="40000"/>
                    <a:lumOff val="60000"/>
                  </a:schemeClr>
                </a:solidFill>
              </a:rPr>
              <a:t>“suppressed narrative”</a:t>
            </a:r>
            <a:r>
              <a:rPr lang="en-GB" dirty="0">
                <a:solidFill>
                  <a:schemeClr val="bg1"/>
                </a:solidFill>
              </a:rPr>
              <a:t> and is a more recent development—perhaps the first clear move away from the great Chekhovian model. Mid-20th century writers like Nabokov, Calvino and Borges are representative of this mode of writing, though Rudyard Kipling, in stories such as “Mrs Bathurst” (1904) and “Mary Postgate” (1917), is an early master of suppressed narrative.</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 The </a:t>
            </a:r>
            <a:r>
              <a:rPr lang="en-GB" dirty="0">
                <a:solidFill>
                  <a:schemeClr val="accent2">
                    <a:lumMod val="40000"/>
                    <a:lumOff val="60000"/>
                  </a:schemeClr>
                </a:solidFill>
              </a:rPr>
              <a:t>mini-novel story is a variety of the </a:t>
            </a:r>
            <a:r>
              <a:rPr lang="en-GB" dirty="0" err="1">
                <a:solidFill>
                  <a:schemeClr val="accent2">
                    <a:lumMod val="40000"/>
                    <a:lumOff val="60000"/>
                  </a:schemeClr>
                </a:solidFill>
              </a:rPr>
              <a:t>eventplot</a:t>
            </a:r>
            <a:r>
              <a:rPr lang="en-GB" dirty="0">
                <a:solidFill>
                  <a:schemeClr val="bg1"/>
                </a:solidFill>
              </a:rPr>
              <a:t>, trying to do in a few pages what the novel does in hundreds. One could see Dickens’s “Christmas Specials” as early examples of this type, though many short story writers turn to it from time to time (including Chekhov).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accent2">
                    <a:lumMod val="40000"/>
                    <a:lumOff val="60000"/>
                  </a:schemeClr>
                </a:solidFill>
              </a:rPr>
              <a:t>The next category, the poetic/mythic story, is a rarer beast</a:t>
            </a:r>
            <a:r>
              <a:rPr lang="en-GB" dirty="0">
                <a:solidFill>
                  <a:schemeClr val="bg1"/>
                </a:solidFill>
              </a:rPr>
              <a:t>. Dylan Thomas’s and DH Lawrence’s stories are typical and JG Ballard’s bleak voyages into inner space also conform to this set. Here the short story comes as close to lyric poetry as it can    </a:t>
            </a:r>
            <a:r>
              <a:rPr lang="en-GB" dirty="0"/>
              <a:t>	</a:t>
            </a:r>
          </a:p>
        </p:txBody>
      </p:sp>
    </p:spTree>
    <p:extLst>
      <p:ext uri="{BB962C8B-B14F-4D97-AF65-F5344CB8AC3E}">
        <p14:creationId xmlns:p14="http://schemas.microsoft.com/office/powerpoint/2010/main" val="845689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8461C1-60F7-4049-A3AC-0C0BD1E13A7A}"/>
              </a:ext>
            </a:extLst>
          </p:cNvPr>
          <p:cNvSpPr>
            <a:spLocks noGrp="1"/>
          </p:cNvSpPr>
          <p:nvPr>
            <p:ph idx="1"/>
          </p:nvPr>
        </p:nvSpPr>
        <p:spPr>
          <a:xfrm>
            <a:off x="335360" y="260648"/>
            <a:ext cx="11247040" cy="6552728"/>
          </a:xfrm>
        </p:spPr>
        <p:txBody>
          <a:bodyPr>
            <a:normAutofit fontScale="55000" lnSpcReduction="20000"/>
          </a:bodyPr>
          <a:lstStyle/>
          <a:p>
            <a:pPr marL="118872" indent="0">
              <a:lnSpc>
                <a:spcPct val="120000"/>
              </a:lnSpc>
              <a:spcAft>
                <a:spcPts val="300"/>
              </a:spcAft>
              <a:buNone/>
            </a:pPr>
            <a:r>
              <a:rPr lang="en-GB" dirty="0">
                <a:solidFill>
                  <a:schemeClr val="bg1"/>
                </a:solidFill>
              </a:rPr>
              <a:t>THE GRANDMOTHER didn't want to go to Florida. She wanted to visit some of her connections in east Tennessee and she was seizing at every chance to change Bailey's mind. Bailey was the son she lived with, her only boy. He was sitting on the edge of his chair at the table, bent over the orange sports section of the Journal. "Now look here, Bailey," she said, "see here, read this," and she stood with one hand on her thin hip and the other rattling the newspaper at his bald head. "Here this fellow that calls himself The Misfit is </a:t>
            </a:r>
            <a:r>
              <a:rPr lang="en-GB" dirty="0" err="1">
                <a:solidFill>
                  <a:schemeClr val="bg1"/>
                </a:solidFill>
              </a:rPr>
              <a:t>aloose</a:t>
            </a:r>
            <a:r>
              <a:rPr lang="en-GB" dirty="0">
                <a:solidFill>
                  <a:schemeClr val="bg1"/>
                </a:solidFill>
              </a:rPr>
              <a:t> from the Federal Pen and headed toward Florida and you read here what it says he did to these people. Just you read it. I wouldn't take my children in any direction with a criminal like that </a:t>
            </a:r>
            <a:r>
              <a:rPr lang="en-GB" dirty="0" err="1">
                <a:solidFill>
                  <a:schemeClr val="bg1"/>
                </a:solidFill>
              </a:rPr>
              <a:t>aloose</a:t>
            </a:r>
            <a:r>
              <a:rPr lang="en-GB" dirty="0">
                <a:solidFill>
                  <a:schemeClr val="bg1"/>
                </a:solidFill>
              </a:rPr>
              <a:t> in it. I couldn't answer to my conscience if I did." </a:t>
            </a:r>
          </a:p>
          <a:p>
            <a:pPr marL="118872" indent="0">
              <a:lnSpc>
                <a:spcPct val="120000"/>
              </a:lnSpc>
              <a:spcAft>
                <a:spcPts val="300"/>
              </a:spcAft>
              <a:buNone/>
            </a:pPr>
            <a:r>
              <a:rPr lang="en-GB" dirty="0">
                <a:solidFill>
                  <a:schemeClr val="bg1"/>
                </a:solidFill>
              </a:rPr>
              <a:t>Bailey didn't look up from his reading so she wheeled around then and faced the children's mother, a young woman in slacks, whose face was as broad and innocent as a cabbage and was tied around with a green head-kerchief that had two points on the top like rabbit's ears. She was sitting on the sofa, feeding the baby his apricots out of a jar. "The children have been to Florida before," the old lady said. "You all ought to take them somewhere else for a change so they would see different parts of the world and be broad. They never have been to east Tennessee." </a:t>
            </a:r>
          </a:p>
          <a:p>
            <a:pPr marL="118872" indent="0">
              <a:lnSpc>
                <a:spcPct val="120000"/>
              </a:lnSpc>
              <a:spcAft>
                <a:spcPts val="300"/>
              </a:spcAft>
              <a:buNone/>
            </a:pPr>
            <a:r>
              <a:rPr lang="en-GB" dirty="0">
                <a:solidFill>
                  <a:schemeClr val="bg1"/>
                </a:solidFill>
              </a:rPr>
              <a:t>The children's mother didn't seem to hear her but the eight-year-old boy, John Wesley, a stocky child with glasses, said, "If you don't want to go to Florida, why </a:t>
            </a:r>
            <a:r>
              <a:rPr lang="en-GB" dirty="0" err="1">
                <a:solidFill>
                  <a:schemeClr val="bg1"/>
                </a:solidFill>
              </a:rPr>
              <a:t>dontcha</a:t>
            </a:r>
            <a:r>
              <a:rPr lang="en-GB" dirty="0">
                <a:solidFill>
                  <a:schemeClr val="bg1"/>
                </a:solidFill>
              </a:rPr>
              <a:t> stay at home?" </a:t>
            </a:r>
          </a:p>
          <a:p>
            <a:pPr marL="118872" indent="0">
              <a:lnSpc>
                <a:spcPct val="120000"/>
              </a:lnSpc>
              <a:spcAft>
                <a:spcPts val="300"/>
              </a:spcAft>
              <a:buNone/>
            </a:pPr>
            <a:r>
              <a:rPr lang="en-GB" dirty="0">
                <a:solidFill>
                  <a:schemeClr val="bg1"/>
                </a:solidFill>
              </a:rPr>
              <a:t>He and the little girl, June Star, were reading the funny papers on the floor. "She wouldn't stay at home to be queen for a day," June Star said without raising her yellow head. "Yes and what would you do if this fellow, The Misfit, caught you?" the grandmother asked. "I'd smack his face," John Wesley said. "She wouldn't stay at home for a million bucks," June Star said. "Afraid she'd miss something. She has to go everywhere we go." "All right, Miss," the grandmother said. "Just remember that the next time you want me to curl your hair." June Star said her hair was naturally curly. </a:t>
            </a:r>
          </a:p>
        </p:txBody>
      </p:sp>
    </p:spTree>
    <p:extLst>
      <p:ext uri="{BB962C8B-B14F-4D97-AF65-F5344CB8AC3E}">
        <p14:creationId xmlns:p14="http://schemas.microsoft.com/office/powerpoint/2010/main" val="1338392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4413</TotalTime>
  <Words>5524</Words>
  <Application>Microsoft Office PowerPoint</Application>
  <PresentationFormat>Widescreen</PresentationFormat>
  <Paragraphs>143</Paragraphs>
  <Slides>24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Alegreya Sans</vt:lpstr>
      <vt:lpstr>Arial</vt:lpstr>
      <vt:lpstr>Calibri</vt:lpstr>
      <vt:lpstr>Felix Titling</vt:lpstr>
      <vt:lpstr>Palatino Linotype</vt:lpstr>
      <vt:lpstr>Perpetua</vt:lpstr>
      <vt:lpstr>Times New Roman</vt:lpstr>
      <vt:lpstr>Wingdings</vt:lpstr>
      <vt:lpstr>Wingdings 2</vt:lpstr>
      <vt:lpstr>Wingdings 3</vt:lpstr>
      <vt:lpstr>Module</vt:lpstr>
      <vt:lpstr>HPEN702  Building Small Worlds: The Short Story in English</vt:lpstr>
      <vt:lpstr>  LEARNING OUTCOMES </vt:lpstr>
      <vt:lpstr>American short stories</vt:lpstr>
      <vt:lpstr>Gabriela Tucan  what  IS a short 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Monologic &amp; Dialogic:  the social relations inherent in forms of speech or writing</vt:lpstr>
      <vt:lpstr>Bakhtin  &amp; Literary form</vt:lpstr>
      <vt:lpstr>PowerPoint Presentation</vt:lpstr>
      <vt:lpstr>PowerPoint Presentation</vt:lpstr>
      <vt:lpstr>PowerPoint Presentation</vt:lpstr>
      <vt:lpstr>Reading Short Fiction and the Workings of Counterfactual Thinking </vt:lpstr>
      <vt:lpstr>PowerPoint Presentation</vt:lpstr>
      <vt:lpstr>PowerPoint Presentation</vt:lpstr>
      <vt:lpstr>PowerPoint Presentation</vt:lpstr>
      <vt:lpstr>Boyd – types of narrative (1)</vt:lpstr>
      <vt:lpstr>Boyd – types of narrative (2)</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165</cp:revision>
  <dcterms:created xsi:type="dcterms:W3CDTF">2013-10-15T14:59:08Z</dcterms:created>
  <dcterms:modified xsi:type="dcterms:W3CDTF">2020-10-15T17:46:33Z</dcterms:modified>
</cp:coreProperties>
</file>