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6"/>
  </p:notesMasterIdLst>
  <p:handoutMasterIdLst>
    <p:handoutMasterId r:id="rId27"/>
  </p:handoutMasterIdLst>
  <p:sldIdLst>
    <p:sldId id="303" r:id="rId5"/>
    <p:sldId id="395" r:id="rId6"/>
    <p:sldId id="396" r:id="rId7"/>
    <p:sldId id="397" r:id="rId8"/>
    <p:sldId id="407" r:id="rId9"/>
    <p:sldId id="400" r:id="rId10"/>
    <p:sldId id="406" r:id="rId11"/>
    <p:sldId id="340" r:id="rId12"/>
    <p:sldId id="341" r:id="rId13"/>
    <p:sldId id="336" r:id="rId14"/>
    <p:sldId id="357" r:id="rId15"/>
    <p:sldId id="342" r:id="rId16"/>
    <p:sldId id="345" r:id="rId17"/>
    <p:sldId id="344" r:id="rId18"/>
    <p:sldId id="402" r:id="rId19"/>
    <p:sldId id="347" r:id="rId20"/>
    <p:sldId id="286" r:id="rId21"/>
    <p:sldId id="300" r:id="rId22"/>
    <p:sldId id="377" r:id="rId23"/>
    <p:sldId id="473" r:id="rId24"/>
    <p:sldId id="475" r:id="rId25"/>
  </p:sldIdLst>
  <p:sldSz cx="9144000" cy="6858000" type="screen4x3"/>
  <p:notesSz cx="6669088" cy="97536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2" userDrawn="1">
          <p15:clr>
            <a:srgbClr val="A4A3A4"/>
          </p15:clr>
        </p15:guide>
        <p15:guide id="2" pos="2101"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413" autoAdjust="0"/>
    <p:restoredTop sz="50411" autoAdjust="0"/>
  </p:normalViewPr>
  <p:slideViewPr>
    <p:cSldViewPr>
      <p:cViewPr varScale="1">
        <p:scale>
          <a:sx n="50" d="100"/>
          <a:sy n="50" d="100"/>
        </p:scale>
        <p:origin x="2316" y="36"/>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handoutMaster" Target="handoutMasters/handoutMaster1.xml"/><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7680"/>
          </a:xfrm>
          <a:prstGeom prst="rect">
            <a:avLst/>
          </a:prstGeom>
        </p:spPr>
        <p:txBody>
          <a:bodyPr vert="horz" lIns="89785" tIns="44892" rIns="89785" bIns="44892" rtlCol="0"/>
          <a:lstStyle>
            <a:lvl1pPr algn="l">
              <a:defRPr sz="1200"/>
            </a:lvl1pPr>
          </a:lstStyle>
          <a:p>
            <a:r>
              <a:rPr lang="en-GB"/>
              <a:t>insert header</a:t>
            </a:r>
          </a:p>
        </p:txBody>
      </p:sp>
      <p:sp>
        <p:nvSpPr>
          <p:cNvPr id="3" name="Date Placeholder 2"/>
          <p:cNvSpPr>
            <a:spLocks noGrp="1"/>
          </p:cNvSpPr>
          <p:nvPr>
            <p:ph type="dt" sz="quarter" idx="1"/>
          </p:nvPr>
        </p:nvSpPr>
        <p:spPr>
          <a:xfrm>
            <a:off x="3777607" y="0"/>
            <a:ext cx="2889938" cy="487680"/>
          </a:xfrm>
          <a:prstGeom prst="rect">
            <a:avLst/>
          </a:prstGeom>
        </p:spPr>
        <p:txBody>
          <a:bodyPr vert="horz" lIns="89785" tIns="44892" rIns="89785" bIns="44892" rtlCol="0"/>
          <a:lstStyle>
            <a:lvl1pPr algn="r">
              <a:defRPr sz="1200"/>
            </a:lvl1pPr>
          </a:lstStyle>
          <a:p>
            <a:fld id="{96D292DE-8B7A-4254-AA83-74C1F4DD4AF0}" type="datetimeFigureOut">
              <a:rPr lang="en-GB" smtClean="0"/>
              <a:pPr/>
              <a:t>11/01/2023</a:t>
            </a:fld>
            <a:endParaRPr lang="en-GB"/>
          </a:p>
        </p:txBody>
      </p:sp>
      <p:sp>
        <p:nvSpPr>
          <p:cNvPr id="4" name="Footer Placeholder 3"/>
          <p:cNvSpPr>
            <a:spLocks noGrp="1"/>
          </p:cNvSpPr>
          <p:nvPr>
            <p:ph type="ftr" sz="quarter" idx="2"/>
          </p:nvPr>
        </p:nvSpPr>
        <p:spPr>
          <a:xfrm>
            <a:off x="0" y="9264227"/>
            <a:ext cx="2889938" cy="487680"/>
          </a:xfrm>
          <a:prstGeom prst="rect">
            <a:avLst/>
          </a:prstGeom>
        </p:spPr>
        <p:txBody>
          <a:bodyPr vert="horz" lIns="89785" tIns="44892" rIns="89785" bIns="44892" rtlCol="0" anchor="b"/>
          <a:lstStyle>
            <a:lvl1pPr algn="l">
              <a:defRPr sz="1200"/>
            </a:lvl1pPr>
          </a:lstStyle>
          <a:p>
            <a:endParaRPr lang="en-GB"/>
          </a:p>
        </p:txBody>
      </p:sp>
      <p:sp>
        <p:nvSpPr>
          <p:cNvPr id="5" name="Slide Number Placeholder 4"/>
          <p:cNvSpPr>
            <a:spLocks noGrp="1"/>
          </p:cNvSpPr>
          <p:nvPr>
            <p:ph type="sldNum" sz="quarter" idx="3"/>
          </p:nvPr>
        </p:nvSpPr>
        <p:spPr>
          <a:xfrm>
            <a:off x="3777607" y="9264227"/>
            <a:ext cx="2889938" cy="487680"/>
          </a:xfrm>
          <a:prstGeom prst="rect">
            <a:avLst/>
          </a:prstGeom>
        </p:spPr>
        <p:txBody>
          <a:bodyPr vert="horz" lIns="89785" tIns="44892" rIns="89785" bIns="44892" rtlCol="0" anchor="b"/>
          <a:lstStyle>
            <a:lvl1pPr algn="r">
              <a:defRPr sz="1200"/>
            </a:lvl1pPr>
          </a:lstStyle>
          <a:p>
            <a:fld id="{A3C3D8D3-17FF-4C88-A759-00DBF3A84646}" type="slidenum">
              <a:rPr lang="en-GB" smtClean="0"/>
              <a:pPr/>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f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9374"/>
          </a:xfrm>
          <a:prstGeom prst="rect">
            <a:avLst/>
          </a:prstGeom>
        </p:spPr>
        <p:txBody>
          <a:bodyPr vert="horz" lIns="89785" tIns="44892" rIns="89785" bIns="44892" rtlCol="0"/>
          <a:lstStyle>
            <a:lvl1pPr algn="l">
              <a:defRPr sz="1200"/>
            </a:lvl1pPr>
          </a:lstStyle>
          <a:p>
            <a:r>
              <a:rPr lang="en-GB"/>
              <a:t>insert header</a:t>
            </a:r>
          </a:p>
        </p:txBody>
      </p:sp>
      <p:sp>
        <p:nvSpPr>
          <p:cNvPr id="3" name="Date Placeholder 2"/>
          <p:cNvSpPr>
            <a:spLocks noGrp="1"/>
          </p:cNvSpPr>
          <p:nvPr>
            <p:ph type="dt" idx="1"/>
          </p:nvPr>
        </p:nvSpPr>
        <p:spPr>
          <a:xfrm>
            <a:off x="3777607" y="0"/>
            <a:ext cx="2889938" cy="489374"/>
          </a:xfrm>
          <a:prstGeom prst="rect">
            <a:avLst/>
          </a:prstGeom>
        </p:spPr>
        <p:txBody>
          <a:bodyPr vert="horz" lIns="89785" tIns="44892" rIns="89785" bIns="44892" rtlCol="0"/>
          <a:lstStyle>
            <a:lvl1pPr algn="r">
              <a:defRPr sz="1200"/>
            </a:lvl1pPr>
          </a:lstStyle>
          <a:p>
            <a:fld id="{1E9EAB9E-E8D5-476C-93BA-6CDCDF16D67A}" type="datetimeFigureOut">
              <a:rPr lang="en-GB" smtClean="0"/>
              <a:pPr/>
              <a:t>11/01/2023</a:t>
            </a:fld>
            <a:endParaRPr lang="en-GB"/>
          </a:p>
        </p:txBody>
      </p:sp>
      <p:sp>
        <p:nvSpPr>
          <p:cNvPr id="4" name="Slide Image Placeholder 3"/>
          <p:cNvSpPr>
            <a:spLocks noGrp="1" noRot="1" noChangeAspect="1"/>
          </p:cNvSpPr>
          <p:nvPr>
            <p:ph type="sldImg" idx="2"/>
          </p:nvPr>
        </p:nvSpPr>
        <p:spPr>
          <a:xfrm>
            <a:off x="1139825" y="1219200"/>
            <a:ext cx="4389438" cy="3292475"/>
          </a:xfrm>
          <a:prstGeom prst="rect">
            <a:avLst/>
          </a:prstGeom>
          <a:noFill/>
          <a:ln w="12700">
            <a:solidFill>
              <a:prstClr val="black"/>
            </a:solidFill>
          </a:ln>
        </p:spPr>
        <p:txBody>
          <a:bodyPr vert="horz" lIns="89785" tIns="44892" rIns="89785" bIns="44892" rtlCol="0" anchor="ctr"/>
          <a:lstStyle/>
          <a:p>
            <a:endParaRPr lang="en-GB"/>
          </a:p>
        </p:txBody>
      </p:sp>
      <p:sp>
        <p:nvSpPr>
          <p:cNvPr id="5" name="Notes Placeholder 4"/>
          <p:cNvSpPr>
            <a:spLocks noGrp="1"/>
          </p:cNvSpPr>
          <p:nvPr>
            <p:ph type="body" sz="quarter" idx="3"/>
          </p:nvPr>
        </p:nvSpPr>
        <p:spPr>
          <a:xfrm>
            <a:off x="666909" y="4693920"/>
            <a:ext cx="5335270" cy="3840480"/>
          </a:xfrm>
          <a:prstGeom prst="rect">
            <a:avLst/>
          </a:prstGeom>
        </p:spPr>
        <p:txBody>
          <a:bodyPr vert="horz" lIns="89785" tIns="44892" rIns="89785" bIns="44892"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264228"/>
            <a:ext cx="2889938" cy="489373"/>
          </a:xfrm>
          <a:prstGeom prst="rect">
            <a:avLst/>
          </a:prstGeom>
        </p:spPr>
        <p:txBody>
          <a:bodyPr vert="horz" lIns="89785" tIns="44892" rIns="89785" bIns="44892" rtlCol="0" anchor="b"/>
          <a:lstStyle>
            <a:lvl1pPr algn="l">
              <a:defRPr sz="1200"/>
            </a:lvl1pPr>
          </a:lstStyle>
          <a:p>
            <a:endParaRPr lang="en-GB"/>
          </a:p>
        </p:txBody>
      </p:sp>
      <p:sp>
        <p:nvSpPr>
          <p:cNvPr id="7" name="Slide Number Placeholder 6"/>
          <p:cNvSpPr>
            <a:spLocks noGrp="1"/>
          </p:cNvSpPr>
          <p:nvPr>
            <p:ph type="sldNum" sz="quarter" idx="5"/>
          </p:nvPr>
        </p:nvSpPr>
        <p:spPr>
          <a:xfrm>
            <a:off x="3777607" y="9264228"/>
            <a:ext cx="2889938" cy="489373"/>
          </a:xfrm>
          <a:prstGeom prst="rect">
            <a:avLst/>
          </a:prstGeom>
        </p:spPr>
        <p:txBody>
          <a:bodyPr vert="horz" lIns="89785" tIns="44892" rIns="89785" bIns="44892" rtlCol="0" anchor="b"/>
          <a:lstStyle>
            <a:lvl1pPr algn="r">
              <a:defRPr sz="1200"/>
            </a:lvl1pPr>
          </a:lstStyle>
          <a:p>
            <a:fld id="{831A1511-BA99-4995-9603-94CCAF14FA3D}" type="slidenum">
              <a:rPr lang="en-GB" smtClean="0"/>
              <a:pPr/>
              <a:t>‹#›</a:t>
            </a:fld>
            <a:endParaRPr lang="en-GB"/>
          </a:p>
        </p:txBody>
      </p:sp>
    </p:spTree>
    <p:extLst>
      <p:ext uri="{BB962C8B-B14F-4D97-AF65-F5344CB8AC3E}">
        <p14:creationId xmlns:p14="http://schemas.microsoft.com/office/powerpoint/2010/main" val="1319045786"/>
      </p:ext>
    </p:extLst>
  </p:cSld>
  <p:clrMap bg1="lt1" tx1="dk1" bg2="lt2" tx2="dk2" accent1="accent1" accent2="accent2" accent3="accent3" accent4="accent4" accent5="accent5" accent6="accent6" hlink="hlink" folHlink="folHlink"/>
  <p:hf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itchFamily="34" charset="0"/>
              <a:buNone/>
            </a:pPr>
            <a:endParaRPr lang="en-GB" dirty="0"/>
          </a:p>
        </p:txBody>
      </p:sp>
      <p:sp>
        <p:nvSpPr>
          <p:cNvPr id="4" name="Slide Number Placeholder 3"/>
          <p:cNvSpPr>
            <a:spLocks noGrp="1"/>
          </p:cNvSpPr>
          <p:nvPr>
            <p:ph type="sldNum" sz="quarter" idx="10"/>
          </p:nvPr>
        </p:nvSpPr>
        <p:spPr/>
        <p:txBody>
          <a:bodyPr/>
          <a:lstStyle/>
          <a:p>
            <a:fld id="{831A1511-BA99-4995-9603-94CCAF14FA3D}" type="slidenum">
              <a:rPr lang="en-GB" smtClean="0"/>
              <a:pPr/>
              <a:t>1</a:t>
            </a:fld>
            <a:endParaRPr lang="en-GB"/>
          </a:p>
        </p:txBody>
      </p:sp>
    </p:spTree>
    <p:extLst>
      <p:ext uri="{BB962C8B-B14F-4D97-AF65-F5344CB8AC3E}">
        <p14:creationId xmlns:p14="http://schemas.microsoft.com/office/powerpoint/2010/main" val="20923800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Coaching and mentoring can be effective approaches to developing employees. Both have grown in popularity, with many employers using them to enhance the skills, knowledge and performance of their people around specific skills and goals.</a:t>
            </a:r>
          </a:p>
          <a:p>
            <a:endParaRPr lang="en-GB" dirty="0"/>
          </a:p>
        </p:txBody>
      </p:sp>
      <p:sp>
        <p:nvSpPr>
          <p:cNvPr id="4" name="Header Placeholder 3"/>
          <p:cNvSpPr>
            <a:spLocks noGrp="1"/>
          </p:cNvSpPr>
          <p:nvPr>
            <p:ph type="hdr" sz="quarter"/>
          </p:nvPr>
        </p:nvSpPr>
        <p:spPr/>
        <p:txBody>
          <a:bodyPr/>
          <a:lstStyle/>
          <a:p>
            <a:r>
              <a:rPr lang="en-GB"/>
              <a:t>insert header</a:t>
            </a:r>
          </a:p>
        </p:txBody>
      </p:sp>
      <p:sp>
        <p:nvSpPr>
          <p:cNvPr id="5" name="Slide Number Placeholder 4"/>
          <p:cNvSpPr>
            <a:spLocks noGrp="1"/>
          </p:cNvSpPr>
          <p:nvPr>
            <p:ph type="sldNum" sz="quarter" idx="5"/>
          </p:nvPr>
        </p:nvSpPr>
        <p:spPr/>
        <p:txBody>
          <a:bodyPr/>
          <a:lstStyle/>
          <a:p>
            <a:fld id="{831A1511-BA99-4995-9603-94CCAF14FA3D}" type="slidenum">
              <a:rPr lang="en-GB" smtClean="0"/>
              <a:pPr/>
              <a:t>2</a:t>
            </a:fld>
            <a:endParaRPr lang="en-GB"/>
          </a:p>
        </p:txBody>
      </p:sp>
    </p:spTree>
    <p:extLst>
      <p:ext uri="{BB962C8B-B14F-4D97-AF65-F5344CB8AC3E}">
        <p14:creationId xmlns:p14="http://schemas.microsoft.com/office/powerpoint/2010/main" val="2152743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Please see Scheme of Work for specifics of each week. </a:t>
            </a:r>
          </a:p>
        </p:txBody>
      </p:sp>
      <p:sp>
        <p:nvSpPr>
          <p:cNvPr id="4" name="Header Placeholder 3"/>
          <p:cNvSpPr>
            <a:spLocks noGrp="1"/>
          </p:cNvSpPr>
          <p:nvPr>
            <p:ph type="hdr" sz="quarter"/>
          </p:nvPr>
        </p:nvSpPr>
        <p:spPr/>
        <p:txBody>
          <a:bodyPr/>
          <a:lstStyle/>
          <a:p>
            <a:r>
              <a:rPr lang="en-GB"/>
              <a:t>insert header</a:t>
            </a:r>
          </a:p>
        </p:txBody>
      </p:sp>
      <p:sp>
        <p:nvSpPr>
          <p:cNvPr id="5" name="Slide Number Placeholder 4"/>
          <p:cNvSpPr>
            <a:spLocks noGrp="1"/>
          </p:cNvSpPr>
          <p:nvPr>
            <p:ph type="sldNum" sz="quarter" idx="5"/>
          </p:nvPr>
        </p:nvSpPr>
        <p:spPr/>
        <p:txBody>
          <a:bodyPr/>
          <a:lstStyle/>
          <a:p>
            <a:fld id="{831A1511-BA99-4995-9603-94CCAF14FA3D}" type="slidenum">
              <a:rPr lang="en-GB" smtClean="0"/>
              <a:pPr/>
              <a:t>4</a:t>
            </a:fld>
            <a:endParaRPr lang="en-GB"/>
          </a:p>
        </p:txBody>
      </p:sp>
    </p:spTree>
    <p:extLst>
      <p:ext uri="{BB962C8B-B14F-4D97-AF65-F5344CB8AC3E}">
        <p14:creationId xmlns:p14="http://schemas.microsoft.com/office/powerpoint/2010/main" val="397371592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Header Placeholder 3"/>
          <p:cNvSpPr>
            <a:spLocks noGrp="1"/>
          </p:cNvSpPr>
          <p:nvPr>
            <p:ph type="hdr" sz="quarter"/>
          </p:nvPr>
        </p:nvSpPr>
        <p:spPr/>
        <p:txBody>
          <a:bodyPr/>
          <a:lstStyle/>
          <a:p>
            <a:r>
              <a:rPr lang="en-GB"/>
              <a:t>insert header</a:t>
            </a:r>
          </a:p>
        </p:txBody>
      </p:sp>
      <p:sp>
        <p:nvSpPr>
          <p:cNvPr id="5" name="Slide Number Placeholder 4"/>
          <p:cNvSpPr>
            <a:spLocks noGrp="1"/>
          </p:cNvSpPr>
          <p:nvPr>
            <p:ph type="sldNum" sz="quarter" idx="5"/>
          </p:nvPr>
        </p:nvSpPr>
        <p:spPr/>
        <p:txBody>
          <a:bodyPr/>
          <a:lstStyle/>
          <a:p>
            <a:fld id="{831A1511-BA99-4995-9603-94CCAF14FA3D}" type="slidenum">
              <a:rPr lang="en-GB" smtClean="0"/>
              <a:pPr/>
              <a:t>5</a:t>
            </a:fld>
            <a:endParaRPr lang="en-GB"/>
          </a:p>
        </p:txBody>
      </p:sp>
    </p:spTree>
    <p:extLst>
      <p:ext uri="{BB962C8B-B14F-4D97-AF65-F5344CB8AC3E}">
        <p14:creationId xmlns:p14="http://schemas.microsoft.com/office/powerpoint/2010/main" val="14214683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Header Placeholder 3"/>
          <p:cNvSpPr>
            <a:spLocks noGrp="1"/>
          </p:cNvSpPr>
          <p:nvPr>
            <p:ph type="hdr" sz="quarter"/>
          </p:nvPr>
        </p:nvSpPr>
        <p:spPr/>
        <p:txBody>
          <a:bodyPr/>
          <a:lstStyle/>
          <a:p>
            <a:r>
              <a:rPr lang="en-GB"/>
              <a:t>insert header</a:t>
            </a:r>
          </a:p>
        </p:txBody>
      </p:sp>
      <p:sp>
        <p:nvSpPr>
          <p:cNvPr id="5" name="Slide Number Placeholder 4"/>
          <p:cNvSpPr>
            <a:spLocks noGrp="1"/>
          </p:cNvSpPr>
          <p:nvPr>
            <p:ph type="sldNum" sz="quarter" idx="5"/>
          </p:nvPr>
        </p:nvSpPr>
        <p:spPr/>
        <p:txBody>
          <a:bodyPr/>
          <a:lstStyle/>
          <a:p>
            <a:fld id="{831A1511-BA99-4995-9603-94CCAF14FA3D}" type="slidenum">
              <a:rPr lang="en-GB" smtClean="0"/>
              <a:pPr/>
              <a:t>7</a:t>
            </a:fld>
            <a:endParaRPr lang="en-GB"/>
          </a:p>
        </p:txBody>
      </p:sp>
    </p:spTree>
    <p:extLst>
      <p:ext uri="{BB962C8B-B14F-4D97-AF65-F5344CB8AC3E}">
        <p14:creationId xmlns:p14="http://schemas.microsoft.com/office/powerpoint/2010/main" val="34366630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 typeface="Arial" pitchFamily="34" charset="0"/>
              <a:buNone/>
            </a:pPr>
            <a:r>
              <a:rPr lang="en-GB" sz="1200" b="0" i="0" kern="1200" dirty="0">
                <a:solidFill>
                  <a:schemeClr val="tx1"/>
                </a:solidFill>
                <a:effectLst/>
                <a:latin typeface="+mn-lt"/>
                <a:ea typeface="+mn-ea"/>
                <a:cs typeface="+mn-cs"/>
              </a:rPr>
              <a:t>Coaching on the other hand is not generally performed on the basis that the coach has direct experience of their client’s formal occupational role unless the coaching is specific and skills focused.</a:t>
            </a:r>
          </a:p>
          <a:p>
            <a:pPr>
              <a:buFont typeface="Arial" pitchFamily="34" charset="0"/>
              <a:buNone/>
            </a:pPr>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Having said this, there are professionals offering their services under the name of mentoring who have no direct experience of their clients’ roles and others offering services under the name of coaching who do.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So, it is essential to determine what your needs are and to ensure that the coach or mentor can supply you with the type and level of service you require, whatever that service is called.</a:t>
            </a:r>
          </a:p>
          <a:p>
            <a:pPr>
              <a:buFont typeface="Arial" pitchFamily="34" charset="0"/>
              <a:buNone/>
            </a:pPr>
            <a:endParaRPr lang="en-GB" dirty="0"/>
          </a:p>
        </p:txBody>
      </p:sp>
      <p:sp>
        <p:nvSpPr>
          <p:cNvPr id="4" name="Header Placeholder 3"/>
          <p:cNvSpPr>
            <a:spLocks noGrp="1"/>
          </p:cNvSpPr>
          <p:nvPr>
            <p:ph type="hdr" sz="quarter" idx="10"/>
          </p:nvPr>
        </p:nvSpPr>
        <p:spPr/>
        <p:txBody>
          <a:bodyPr/>
          <a:lstStyle/>
          <a:p>
            <a:r>
              <a:rPr lang="en-GB"/>
              <a:t>insert header</a:t>
            </a:r>
          </a:p>
        </p:txBody>
      </p:sp>
      <p:sp>
        <p:nvSpPr>
          <p:cNvPr id="5" name="Slide Number Placeholder 4"/>
          <p:cNvSpPr>
            <a:spLocks noGrp="1"/>
          </p:cNvSpPr>
          <p:nvPr>
            <p:ph type="sldNum" sz="quarter" idx="11"/>
          </p:nvPr>
        </p:nvSpPr>
        <p:spPr/>
        <p:txBody>
          <a:bodyPr/>
          <a:lstStyle/>
          <a:p>
            <a:fld id="{831A1511-BA99-4995-9603-94CCAF14FA3D}" type="slidenum">
              <a:rPr lang="en-GB" smtClean="0"/>
              <a:pPr/>
              <a:t>8</a:t>
            </a:fld>
            <a:endParaRPr lang="en-GB"/>
          </a:p>
        </p:txBody>
      </p:sp>
    </p:spTree>
    <p:extLst>
      <p:ext uri="{BB962C8B-B14F-4D97-AF65-F5344CB8AC3E}">
        <p14:creationId xmlns:p14="http://schemas.microsoft.com/office/powerpoint/2010/main" val="221264319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 typeface="Arial" pitchFamily="34" charset="0"/>
              <a:buNone/>
            </a:pPr>
            <a:r>
              <a:rPr lang="en-GB" sz="1200" b="0" i="0" kern="1200" dirty="0">
                <a:solidFill>
                  <a:schemeClr val="tx1"/>
                </a:solidFill>
                <a:effectLst/>
                <a:latin typeface="+mn-lt"/>
                <a:ea typeface="+mn-ea"/>
                <a:cs typeface="+mn-cs"/>
              </a:rPr>
              <a:t>Mentoring, particularly in its traditional sense, enables an individual to follow in the path of an older and wiser colleague who can pass on knowledge, experience and open doors to otherwise out-of-reach opportunities.</a:t>
            </a:r>
          </a:p>
          <a:p>
            <a:pPr>
              <a:buFont typeface="Arial" pitchFamily="34" charset="0"/>
              <a:buNone/>
            </a:pPr>
            <a:endParaRPr lang="en-GB" sz="1200" b="0" i="0" kern="1200" dirty="0">
              <a:solidFill>
                <a:schemeClr val="tx1"/>
              </a:solidFill>
              <a:effectLst/>
              <a:latin typeface="+mn-lt"/>
              <a:ea typeface="+mn-ea"/>
              <a:cs typeface="+mn-cs"/>
            </a:endParaRPr>
          </a:p>
          <a:p>
            <a:pPr>
              <a:buFont typeface="Arial" pitchFamily="34" charset="0"/>
              <a:buNone/>
            </a:pPr>
            <a:endParaRPr lang="en-GB" dirty="0"/>
          </a:p>
        </p:txBody>
      </p:sp>
      <p:sp>
        <p:nvSpPr>
          <p:cNvPr id="4" name="Header Placeholder 3"/>
          <p:cNvSpPr>
            <a:spLocks noGrp="1"/>
          </p:cNvSpPr>
          <p:nvPr>
            <p:ph type="hdr" sz="quarter" idx="10"/>
          </p:nvPr>
        </p:nvSpPr>
        <p:spPr/>
        <p:txBody>
          <a:bodyPr/>
          <a:lstStyle/>
          <a:p>
            <a:r>
              <a:rPr lang="en-GB"/>
              <a:t>insert header</a:t>
            </a:r>
          </a:p>
        </p:txBody>
      </p:sp>
      <p:sp>
        <p:nvSpPr>
          <p:cNvPr id="5" name="Slide Number Placeholder 4"/>
          <p:cNvSpPr>
            <a:spLocks noGrp="1"/>
          </p:cNvSpPr>
          <p:nvPr>
            <p:ph type="sldNum" sz="quarter" idx="11"/>
          </p:nvPr>
        </p:nvSpPr>
        <p:spPr/>
        <p:txBody>
          <a:bodyPr/>
          <a:lstStyle/>
          <a:p>
            <a:fld id="{831A1511-BA99-4995-9603-94CCAF14FA3D}" type="slidenum">
              <a:rPr lang="en-GB" smtClean="0"/>
              <a:pPr/>
              <a:t>9</a:t>
            </a:fld>
            <a:endParaRPr lang="en-GB"/>
          </a:p>
        </p:txBody>
      </p:sp>
    </p:spTree>
    <p:extLst>
      <p:ext uri="{BB962C8B-B14F-4D97-AF65-F5344CB8AC3E}">
        <p14:creationId xmlns:p14="http://schemas.microsoft.com/office/powerpoint/2010/main" val="9392805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a:p>
        </p:txBody>
      </p:sp>
      <p:sp>
        <p:nvSpPr>
          <p:cNvPr id="4" name="Header Placeholder 3"/>
          <p:cNvSpPr>
            <a:spLocks noGrp="1"/>
          </p:cNvSpPr>
          <p:nvPr>
            <p:ph type="hdr" sz="quarter" idx="10"/>
          </p:nvPr>
        </p:nvSpPr>
        <p:spPr/>
        <p:txBody>
          <a:bodyPr/>
          <a:lstStyle/>
          <a:p>
            <a:r>
              <a:rPr lang="en-GB"/>
              <a:t>insert header</a:t>
            </a:r>
          </a:p>
        </p:txBody>
      </p:sp>
      <p:sp>
        <p:nvSpPr>
          <p:cNvPr id="5" name="Slide Number Placeholder 4"/>
          <p:cNvSpPr>
            <a:spLocks noGrp="1"/>
          </p:cNvSpPr>
          <p:nvPr>
            <p:ph type="sldNum" sz="quarter" idx="11"/>
          </p:nvPr>
        </p:nvSpPr>
        <p:spPr/>
        <p:txBody>
          <a:bodyPr/>
          <a:lstStyle/>
          <a:p>
            <a:fld id="{831A1511-BA99-4995-9603-94CCAF14FA3D}" type="slidenum">
              <a:rPr lang="en-GB" smtClean="0"/>
              <a:pPr/>
              <a:t>10</a:t>
            </a:fld>
            <a:endParaRPr lang="en-GB"/>
          </a:p>
        </p:txBody>
      </p:sp>
    </p:spTree>
    <p:extLst>
      <p:ext uri="{BB962C8B-B14F-4D97-AF65-F5344CB8AC3E}">
        <p14:creationId xmlns:p14="http://schemas.microsoft.com/office/powerpoint/2010/main" val="64011037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 typeface="Arial" pitchFamily="34" charset="0"/>
              <a:buNone/>
            </a:pPr>
            <a:endParaRPr lang="en-GB" dirty="0"/>
          </a:p>
        </p:txBody>
      </p:sp>
      <p:sp>
        <p:nvSpPr>
          <p:cNvPr id="4" name="Header Placeholder 3"/>
          <p:cNvSpPr>
            <a:spLocks noGrp="1"/>
          </p:cNvSpPr>
          <p:nvPr>
            <p:ph type="hdr" sz="quarter" idx="10"/>
          </p:nvPr>
        </p:nvSpPr>
        <p:spPr/>
        <p:txBody>
          <a:bodyPr/>
          <a:lstStyle/>
          <a:p>
            <a:r>
              <a:rPr lang="en-GB"/>
              <a:t>insert header</a:t>
            </a:r>
          </a:p>
        </p:txBody>
      </p:sp>
      <p:sp>
        <p:nvSpPr>
          <p:cNvPr id="5" name="Slide Number Placeholder 4"/>
          <p:cNvSpPr>
            <a:spLocks noGrp="1"/>
          </p:cNvSpPr>
          <p:nvPr>
            <p:ph type="sldNum" sz="quarter" idx="11"/>
          </p:nvPr>
        </p:nvSpPr>
        <p:spPr/>
        <p:txBody>
          <a:bodyPr/>
          <a:lstStyle/>
          <a:p>
            <a:fld id="{831A1511-BA99-4995-9603-94CCAF14FA3D}" type="slidenum">
              <a:rPr lang="en-GB" smtClean="0"/>
              <a:pPr/>
              <a:t>11</a:t>
            </a:fld>
            <a:endParaRPr lang="en-GB"/>
          </a:p>
        </p:txBody>
      </p:sp>
    </p:spTree>
    <p:extLst>
      <p:ext uri="{BB962C8B-B14F-4D97-AF65-F5344CB8AC3E}">
        <p14:creationId xmlns:p14="http://schemas.microsoft.com/office/powerpoint/2010/main" val="210669586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 typeface="Arial" pitchFamily="34" charset="0"/>
              <a:buNone/>
            </a:pPr>
            <a:endParaRPr lang="en-GB" dirty="0"/>
          </a:p>
        </p:txBody>
      </p:sp>
      <p:sp>
        <p:nvSpPr>
          <p:cNvPr id="4" name="Slide Number Placeholder 3"/>
          <p:cNvSpPr>
            <a:spLocks noGrp="1"/>
          </p:cNvSpPr>
          <p:nvPr>
            <p:ph type="sldNum" sz="quarter" idx="10"/>
          </p:nvPr>
        </p:nvSpPr>
        <p:spPr/>
        <p:txBody>
          <a:bodyPr/>
          <a:lstStyle/>
          <a:p>
            <a:fld id="{AB911E23-5E08-44A2-B5F0-2402F0DB9BB7}" type="slidenum">
              <a:rPr lang="en-US" smtClean="0"/>
              <a:pPr/>
              <a:t>12</a:t>
            </a:fld>
            <a:endParaRPr lang="en-US"/>
          </a:p>
        </p:txBody>
      </p:sp>
    </p:spTree>
    <p:extLst>
      <p:ext uri="{BB962C8B-B14F-4D97-AF65-F5344CB8AC3E}">
        <p14:creationId xmlns:p14="http://schemas.microsoft.com/office/powerpoint/2010/main" val="302854529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 typeface="Arial" pitchFamily="34" charset="0"/>
              <a:buNone/>
            </a:pPr>
            <a:endParaRPr lang="en-GB" baseline="0" dirty="0"/>
          </a:p>
        </p:txBody>
      </p:sp>
      <p:sp>
        <p:nvSpPr>
          <p:cNvPr id="4" name="Slide Number Placeholder 3"/>
          <p:cNvSpPr>
            <a:spLocks noGrp="1"/>
          </p:cNvSpPr>
          <p:nvPr>
            <p:ph type="sldNum" sz="quarter" idx="10"/>
          </p:nvPr>
        </p:nvSpPr>
        <p:spPr/>
        <p:txBody>
          <a:bodyPr/>
          <a:lstStyle/>
          <a:p>
            <a:fld id="{AB911E23-5E08-44A2-B5F0-2402F0DB9BB7}" type="slidenum">
              <a:rPr lang="en-US" smtClean="0"/>
              <a:pPr/>
              <a:t>13</a:t>
            </a:fld>
            <a:endParaRPr lang="en-US"/>
          </a:p>
        </p:txBody>
      </p:sp>
    </p:spTree>
    <p:extLst>
      <p:ext uri="{BB962C8B-B14F-4D97-AF65-F5344CB8AC3E}">
        <p14:creationId xmlns:p14="http://schemas.microsoft.com/office/powerpoint/2010/main" val="113132931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0000"/>
              </a:lnSpc>
              <a:spcBef>
                <a:spcPts val="0"/>
              </a:spcBef>
              <a:spcAft>
                <a:spcPts val="0"/>
              </a:spcAft>
              <a:buFont typeface="Wingdings" pitchFamily="2" charset="2"/>
              <a:buChar char="§"/>
            </a:pPr>
            <a:r>
              <a:rPr lang="en-GB" sz="1400" b="1" dirty="0"/>
              <a:t>Short Term – Time Bound</a:t>
            </a:r>
          </a:p>
          <a:p>
            <a:pPr marL="0" indent="0" algn="just">
              <a:lnSpc>
                <a:spcPct val="100000"/>
              </a:lnSpc>
              <a:spcBef>
                <a:spcPts val="0"/>
              </a:spcBef>
              <a:spcAft>
                <a:spcPts val="0"/>
              </a:spcAft>
              <a:buNone/>
            </a:pPr>
            <a:r>
              <a:rPr lang="en-GB" sz="1200" dirty="0"/>
              <a:t>A coach can successfully be involved with a </a:t>
            </a:r>
            <a:r>
              <a:rPr lang="en-GB" sz="1200" dirty="0" err="1"/>
              <a:t>coachee</a:t>
            </a:r>
            <a:r>
              <a:rPr lang="en-GB" sz="1200" dirty="0"/>
              <a:t> for a short period of time, maybe even just a few sessions. The coaching lasts for as long as is needed, depending on the purpose of the coaching relationship.</a:t>
            </a:r>
          </a:p>
          <a:p>
            <a:pPr>
              <a:spcBef>
                <a:spcPts val="0"/>
              </a:spcBef>
              <a:spcAft>
                <a:spcPts val="0"/>
              </a:spcAft>
              <a:buFont typeface="Wingdings" pitchFamily="2" charset="2"/>
              <a:buChar char="§"/>
            </a:pPr>
            <a:r>
              <a:rPr lang="en-GB" sz="1600" b="1" dirty="0"/>
              <a:t>Long Term</a:t>
            </a:r>
          </a:p>
          <a:p>
            <a:pPr marL="0" indent="0" algn="just">
              <a:spcBef>
                <a:spcPts val="0"/>
              </a:spcBef>
              <a:spcAft>
                <a:spcPts val="0"/>
              </a:spcAft>
              <a:buNone/>
            </a:pPr>
            <a:r>
              <a:rPr lang="en-GB" sz="1400" dirty="0"/>
              <a:t>Requires time in which both parties can learn about one another and build a climate of trust creating an environment in which the mentee can feel secure in sharing issues that impact success. Mentoring relationships typically last nine months to a year.</a:t>
            </a:r>
          </a:p>
          <a:p>
            <a:pPr marL="0" indent="0" algn="just">
              <a:spcBef>
                <a:spcPts val="0"/>
              </a:spcBef>
              <a:spcAft>
                <a:spcPts val="0"/>
              </a:spcAft>
              <a:buNone/>
            </a:pPr>
            <a:endParaRPr lang="en-GB" sz="1400" dirty="0"/>
          </a:p>
          <a:p>
            <a:pPr marL="0" indent="0" algn="just">
              <a:lnSpc>
                <a:spcPct val="100000"/>
              </a:lnSpc>
              <a:spcBef>
                <a:spcPts val="0"/>
              </a:spcBef>
              <a:spcAft>
                <a:spcPts val="0"/>
              </a:spcAft>
              <a:buNone/>
            </a:pPr>
            <a:endParaRPr lang="en-GB" sz="1400" b="1" dirty="0"/>
          </a:p>
          <a:p>
            <a:pPr>
              <a:lnSpc>
                <a:spcPct val="100000"/>
              </a:lnSpc>
              <a:spcBef>
                <a:spcPts val="0"/>
              </a:spcBef>
              <a:spcAft>
                <a:spcPts val="0"/>
              </a:spcAft>
              <a:buFont typeface="Wingdings" pitchFamily="2" charset="2"/>
              <a:buChar char="§"/>
            </a:pPr>
            <a:r>
              <a:rPr lang="en-GB" sz="1400" b="1" dirty="0"/>
              <a:t> Task Based</a:t>
            </a:r>
          </a:p>
          <a:p>
            <a:pPr marL="0" indent="0" algn="just">
              <a:lnSpc>
                <a:spcPct val="100000"/>
              </a:lnSpc>
              <a:spcBef>
                <a:spcPts val="0"/>
              </a:spcBef>
              <a:spcAft>
                <a:spcPts val="0"/>
              </a:spcAft>
              <a:buNone/>
            </a:pPr>
            <a:r>
              <a:rPr lang="en-GB" sz="1200" dirty="0"/>
              <a:t>The focus is on concrete issues, such as managing more effectively, speaking more articulately, and learning how to think strategically. This requires a content expert (coach) who is capable of teaching the </a:t>
            </a:r>
            <a:r>
              <a:rPr lang="en-GB" sz="1200" dirty="0" err="1"/>
              <a:t>coachee</a:t>
            </a:r>
            <a:r>
              <a:rPr lang="en-GB" sz="1200" dirty="0"/>
              <a:t> how to develop these skills.</a:t>
            </a:r>
          </a:p>
          <a:p>
            <a:pPr>
              <a:spcBef>
                <a:spcPts val="0"/>
              </a:spcBef>
              <a:spcAft>
                <a:spcPts val="0"/>
              </a:spcAft>
              <a:buFont typeface="Wingdings" pitchFamily="2" charset="2"/>
              <a:buChar char="§"/>
            </a:pPr>
            <a:r>
              <a:rPr lang="en-GB" sz="1400" b="1" dirty="0"/>
              <a:t> Relationship Based</a:t>
            </a:r>
          </a:p>
          <a:p>
            <a:pPr marL="0" indent="0" algn="just">
              <a:spcBef>
                <a:spcPts val="0"/>
              </a:spcBef>
              <a:spcAft>
                <a:spcPts val="0"/>
              </a:spcAft>
              <a:buNone/>
            </a:pPr>
            <a:r>
              <a:rPr lang="en-GB" sz="1200" dirty="0"/>
              <a:t>The mentee shares issues affecting professional and personal success. Learning goals or competencies may be used as a basis for creating the relationship but goes beyond this to include work/life balance, self-confidence, self-perception, and how the personal influences the professional.</a:t>
            </a:r>
          </a:p>
          <a:p>
            <a:pPr marL="0" indent="0" algn="just">
              <a:spcBef>
                <a:spcPts val="0"/>
              </a:spcBef>
              <a:spcAft>
                <a:spcPts val="0"/>
              </a:spcAft>
              <a:buNone/>
            </a:pPr>
            <a:endParaRPr lang="en-GB" sz="1200" dirty="0"/>
          </a:p>
          <a:p>
            <a:pPr algn="just">
              <a:lnSpc>
                <a:spcPct val="100000"/>
              </a:lnSpc>
              <a:spcBef>
                <a:spcPts val="0"/>
              </a:spcBef>
              <a:spcAft>
                <a:spcPts val="0"/>
              </a:spcAft>
            </a:pPr>
            <a:endParaRPr lang="en-GB" sz="1200" dirty="0"/>
          </a:p>
          <a:p>
            <a:pPr>
              <a:lnSpc>
                <a:spcPct val="100000"/>
              </a:lnSpc>
              <a:spcBef>
                <a:spcPts val="0"/>
              </a:spcBef>
              <a:spcAft>
                <a:spcPts val="0"/>
              </a:spcAft>
              <a:buFont typeface="Wingdings" pitchFamily="2" charset="2"/>
              <a:buChar char="§"/>
            </a:pPr>
            <a:r>
              <a:rPr lang="en-GB" sz="1400" b="1" dirty="0"/>
              <a:t>  Performance Driven – Non Directive</a:t>
            </a:r>
          </a:p>
          <a:p>
            <a:pPr marL="0" indent="0" algn="just">
              <a:lnSpc>
                <a:spcPct val="100000"/>
              </a:lnSpc>
              <a:spcBef>
                <a:spcPts val="0"/>
              </a:spcBef>
              <a:spcAft>
                <a:spcPts val="0"/>
              </a:spcAft>
              <a:buNone/>
            </a:pPr>
            <a:r>
              <a:rPr lang="en-GB" sz="1200" dirty="0"/>
              <a:t>The purpose of coaching is to improve the individual's performance on the job. This involves either enhancing current skills or acquiring new skills. Once the </a:t>
            </a:r>
            <a:r>
              <a:rPr lang="en-GB" sz="1200" dirty="0" err="1"/>
              <a:t>coachee</a:t>
            </a:r>
            <a:r>
              <a:rPr lang="en-GB" sz="1200" dirty="0"/>
              <a:t> successfully acquires the skills, the coach is no longer needed.</a:t>
            </a:r>
          </a:p>
          <a:p>
            <a:pPr>
              <a:spcBef>
                <a:spcPts val="0"/>
              </a:spcBef>
              <a:spcAft>
                <a:spcPts val="0"/>
              </a:spcAft>
              <a:buFont typeface="Wingdings" pitchFamily="2" charset="2"/>
              <a:buChar char="§"/>
            </a:pPr>
            <a:r>
              <a:rPr lang="en-GB" sz="1400" b="1" dirty="0"/>
              <a:t> Development Driven - Directive</a:t>
            </a:r>
          </a:p>
          <a:p>
            <a:pPr marL="0" indent="0" algn="just">
              <a:spcBef>
                <a:spcPts val="0"/>
              </a:spcBef>
              <a:spcAft>
                <a:spcPts val="0"/>
              </a:spcAft>
              <a:buNone/>
            </a:pPr>
            <a:r>
              <a:rPr lang="en-GB" sz="1200" dirty="0"/>
              <a:t>Its purpose is to develop the individual not only for the current job, but also for the future. This distinction differentiates the role of the immediate manager and that of the mentor.</a:t>
            </a:r>
          </a:p>
          <a:p>
            <a:pPr>
              <a:buFont typeface="Arial" pitchFamily="34" charset="0"/>
              <a:buNone/>
            </a:pPr>
            <a:endParaRPr lang="en-GB" dirty="0"/>
          </a:p>
        </p:txBody>
      </p:sp>
      <p:sp>
        <p:nvSpPr>
          <p:cNvPr id="4" name="Header Placeholder 3"/>
          <p:cNvSpPr>
            <a:spLocks noGrp="1"/>
          </p:cNvSpPr>
          <p:nvPr>
            <p:ph type="hdr" sz="quarter" idx="10"/>
          </p:nvPr>
        </p:nvSpPr>
        <p:spPr/>
        <p:txBody>
          <a:bodyPr/>
          <a:lstStyle/>
          <a:p>
            <a:r>
              <a:rPr lang="en-GB"/>
              <a:t>insert header</a:t>
            </a:r>
          </a:p>
        </p:txBody>
      </p:sp>
      <p:sp>
        <p:nvSpPr>
          <p:cNvPr id="5" name="Slide Number Placeholder 4"/>
          <p:cNvSpPr>
            <a:spLocks noGrp="1"/>
          </p:cNvSpPr>
          <p:nvPr>
            <p:ph type="sldNum" sz="quarter" idx="11"/>
          </p:nvPr>
        </p:nvSpPr>
        <p:spPr/>
        <p:txBody>
          <a:bodyPr/>
          <a:lstStyle/>
          <a:p>
            <a:fld id="{831A1511-BA99-4995-9603-94CCAF14FA3D}" type="slidenum">
              <a:rPr lang="en-GB" smtClean="0"/>
              <a:pPr/>
              <a:t>14</a:t>
            </a:fld>
            <a:endParaRPr lang="en-GB"/>
          </a:p>
        </p:txBody>
      </p:sp>
    </p:spTree>
    <p:extLst>
      <p:ext uri="{BB962C8B-B14F-4D97-AF65-F5344CB8AC3E}">
        <p14:creationId xmlns:p14="http://schemas.microsoft.com/office/powerpoint/2010/main" val="201464442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None/>
            </a:pPr>
            <a:r>
              <a:rPr lang="en-GB" baseline="0" dirty="0"/>
              <a:t>Baby boomers – born after second world war. </a:t>
            </a:r>
          </a:p>
          <a:p>
            <a:pPr marL="228600" indent="-228600">
              <a:buNone/>
            </a:pPr>
            <a:endParaRPr lang="en-GB" dirty="0"/>
          </a:p>
        </p:txBody>
      </p:sp>
      <p:sp>
        <p:nvSpPr>
          <p:cNvPr id="4" name="Slide Number Placeholder 3"/>
          <p:cNvSpPr>
            <a:spLocks noGrp="1"/>
          </p:cNvSpPr>
          <p:nvPr>
            <p:ph type="sldNum" sz="quarter" idx="10"/>
          </p:nvPr>
        </p:nvSpPr>
        <p:spPr/>
        <p:txBody>
          <a:bodyPr/>
          <a:lstStyle/>
          <a:p>
            <a:fld id="{AB911E23-5E08-44A2-B5F0-2402F0DB9BB7}" type="slidenum">
              <a:rPr lang="en-US" smtClean="0"/>
              <a:pPr/>
              <a:t>16</a:t>
            </a:fld>
            <a:endParaRPr lang="en-US"/>
          </a:p>
        </p:txBody>
      </p:sp>
    </p:spTree>
    <p:extLst>
      <p:ext uri="{BB962C8B-B14F-4D97-AF65-F5344CB8AC3E}">
        <p14:creationId xmlns:p14="http://schemas.microsoft.com/office/powerpoint/2010/main" val="150991185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Slide Image Placeholder 1">
            <a:extLst>
              <a:ext uri="{FF2B5EF4-FFF2-40B4-BE49-F238E27FC236}">
                <a16:creationId xmlns:a16="http://schemas.microsoft.com/office/drawing/2014/main" id="{C2B99227-6614-434D-BDAC-157D8361A989}"/>
              </a:ext>
            </a:extLst>
          </p:cNvPr>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530" name="Notes Placeholder 2">
            <a:extLst>
              <a:ext uri="{FF2B5EF4-FFF2-40B4-BE49-F238E27FC236}">
                <a16:creationId xmlns:a16="http://schemas.microsoft.com/office/drawing/2014/main" id="{67CF08C7-3ECC-4AA2-8C5D-22D553ADCD5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GB" altLang="en-US" dirty="0"/>
              <a:t>External relationships are almost always formal.</a:t>
            </a:r>
          </a:p>
          <a:p>
            <a:pPr>
              <a:spcBef>
                <a:spcPct val="0"/>
              </a:spcBef>
            </a:pPr>
            <a:endParaRPr lang="en-GB" altLang="en-US" dirty="0"/>
          </a:p>
          <a:p>
            <a:pPr marL="0" indent="0">
              <a:buFont typeface="Arial" panose="020B0604020202020204" pitchFamily="34" charset="0"/>
              <a:buNone/>
            </a:pPr>
            <a:r>
              <a:rPr lang="en-GB" baseline="0" dirty="0"/>
              <a:t>External</a:t>
            </a:r>
          </a:p>
          <a:p>
            <a:pPr marL="171450" indent="-171450">
              <a:buFont typeface="Arial" panose="020B0604020202020204" pitchFamily="34" charset="0"/>
              <a:buChar char="•"/>
            </a:pPr>
            <a:r>
              <a:rPr lang="en-GB" baseline="0" dirty="0"/>
              <a:t>The coach or mentor is completely impartial</a:t>
            </a:r>
          </a:p>
          <a:p>
            <a:pPr marL="171450" indent="-171450">
              <a:buFont typeface="Arial" panose="020B0604020202020204" pitchFamily="34" charset="0"/>
              <a:buChar char="•"/>
            </a:pPr>
            <a:r>
              <a:rPr lang="en-GB" baseline="0" dirty="0"/>
              <a:t>The employee may feel more secure about confidentiality</a:t>
            </a:r>
          </a:p>
          <a:p>
            <a:pPr marL="171450" indent="-171450">
              <a:buFont typeface="Arial" panose="020B0604020202020204" pitchFamily="34" charset="0"/>
              <a:buChar char="•"/>
            </a:pPr>
            <a:r>
              <a:rPr lang="en-GB" baseline="0" dirty="0"/>
              <a:t>The coach or mentor will have outside expertise they can share to avoid an insular mindset creeping in</a:t>
            </a:r>
          </a:p>
          <a:p>
            <a:pPr marL="171450" indent="-171450">
              <a:buFont typeface="Arial" panose="020B0604020202020204" pitchFamily="34" charset="0"/>
              <a:buChar char="•"/>
            </a:pPr>
            <a:r>
              <a:rPr lang="en-GB" baseline="0" dirty="0"/>
              <a:t>The coach or mentor will dedicate quality time without internal distractions from day-to-day work pressures</a:t>
            </a:r>
          </a:p>
          <a:p>
            <a:pPr>
              <a:spcBef>
                <a:spcPct val="0"/>
              </a:spcBef>
            </a:pPr>
            <a:endParaRPr lang="en-GB" altLang="en-US" dirty="0"/>
          </a:p>
        </p:txBody>
      </p:sp>
      <p:sp>
        <p:nvSpPr>
          <p:cNvPr id="22531" name="Header Placeholder 3">
            <a:extLst>
              <a:ext uri="{FF2B5EF4-FFF2-40B4-BE49-F238E27FC236}">
                <a16:creationId xmlns:a16="http://schemas.microsoft.com/office/drawing/2014/main" id="{28D53B67-AC79-4397-BC7D-A9E8FA264B87}"/>
              </a:ext>
            </a:extLst>
          </p:cNvPr>
          <p:cNvSpPr>
            <a:spLocks noGrp="1"/>
          </p:cNvSpPr>
          <p:nvPr>
            <p:ph type="hdr"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Myriad Pro"/>
                <a:cs typeface="Arial" panose="020B0604020202020204" pitchFamily="34" charset="0"/>
              </a:defRPr>
            </a:lvl1pPr>
            <a:lvl2pPr marL="742950" indent="-285750">
              <a:defRPr>
                <a:solidFill>
                  <a:schemeClr val="tx1"/>
                </a:solidFill>
                <a:latin typeface="Myriad Pro"/>
                <a:cs typeface="Arial" panose="020B0604020202020204" pitchFamily="34" charset="0"/>
              </a:defRPr>
            </a:lvl2pPr>
            <a:lvl3pPr marL="1143000" indent="-228600">
              <a:defRPr>
                <a:solidFill>
                  <a:schemeClr val="tx1"/>
                </a:solidFill>
                <a:latin typeface="Myriad Pro"/>
                <a:cs typeface="Arial" panose="020B0604020202020204" pitchFamily="34" charset="0"/>
              </a:defRPr>
            </a:lvl3pPr>
            <a:lvl4pPr marL="1600200" indent="-228600">
              <a:defRPr>
                <a:solidFill>
                  <a:schemeClr val="tx1"/>
                </a:solidFill>
                <a:latin typeface="Myriad Pro"/>
                <a:cs typeface="Arial" panose="020B0604020202020204" pitchFamily="34" charset="0"/>
              </a:defRPr>
            </a:lvl4pPr>
            <a:lvl5pPr marL="2057400" indent="-228600">
              <a:defRPr>
                <a:solidFill>
                  <a:schemeClr val="tx1"/>
                </a:solidFill>
                <a:latin typeface="Myriad Pro"/>
                <a:cs typeface="Arial" panose="020B0604020202020204" pitchFamily="34" charset="0"/>
              </a:defRPr>
            </a:lvl5pPr>
            <a:lvl6pPr marL="2514600" indent="-228600" fontAlgn="base">
              <a:spcBef>
                <a:spcPct val="0"/>
              </a:spcBef>
              <a:spcAft>
                <a:spcPct val="0"/>
              </a:spcAft>
              <a:defRPr>
                <a:solidFill>
                  <a:schemeClr val="tx1"/>
                </a:solidFill>
                <a:latin typeface="Myriad Pro"/>
                <a:cs typeface="Arial" panose="020B0604020202020204" pitchFamily="34" charset="0"/>
              </a:defRPr>
            </a:lvl6pPr>
            <a:lvl7pPr marL="2971800" indent="-228600" fontAlgn="base">
              <a:spcBef>
                <a:spcPct val="0"/>
              </a:spcBef>
              <a:spcAft>
                <a:spcPct val="0"/>
              </a:spcAft>
              <a:defRPr>
                <a:solidFill>
                  <a:schemeClr val="tx1"/>
                </a:solidFill>
                <a:latin typeface="Myriad Pro"/>
                <a:cs typeface="Arial" panose="020B0604020202020204" pitchFamily="34" charset="0"/>
              </a:defRPr>
            </a:lvl7pPr>
            <a:lvl8pPr marL="3429000" indent="-228600" fontAlgn="base">
              <a:spcBef>
                <a:spcPct val="0"/>
              </a:spcBef>
              <a:spcAft>
                <a:spcPct val="0"/>
              </a:spcAft>
              <a:defRPr>
                <a:solidFill>
                  <a:schemeClr val="tx1"/>
                </a:solidFill>
                <a:latin typeface="Myriad Pro"/>
                <a:cs typeface="Arial" panose="020B0604020202020204" pitchFamily="34" charset="0"/>
              </a:defRPr>
            </a:lvl8pPr>
            <a:lvl9pPr marL="3886200" indent="-228600" fontAlgn="base">
              <a:spcBef>
                <a:spcPct val="0"/>
              </a:spcBef>
              <a:spcAft>
                <a:spcPct val="0"/>
              </a:spcAft>
              <a:defRPr>
                <a:solidFill>
                  <a:schemeClr val="tx1"/>
                </a:solidFill>
                <a:latin typeface="Myriad Pro"/>
                <a:cs typeface="Arial" panose="020B0604020202020204" pitchFamily="34" charset="0"/>
              </a:defRPr>
            </a:lvl9pPr>
          </a:lstStyle>
          <a:p>
            <a:pPr fontAlgn="base">
              <a:spcBef>
                <a:spcPct val="0"/>
              </a:spcBef>
              <a:spcAft>
                <a:spcPct val="0"/>
              </a:spcAft>
            </a:pPr>
            <a:r>
              <a:rPr lang="en-GB" altLang="en-US">
                <a:latin typeface="Calibri" panose="020F0502020204030204" pitchFamily="34" charset="0"/>
              </a:rPr>
              <a:t>insert header</a:t>
            </a:r>
          </a:p>
        </p:txBody>
      </p:sp>
      <p:sp>
        <p:nvSpPr>
          <p:cNvPr id="22532" name="Slide Number Placeholder 4">
            <a:extLst>
              <a:ext uri="{FF2B5EF4-FFF2-40B4-BE49-F238E27FC236}">
                <a16:creationId xmlns:a16="http://schemas.microsoft.com/office/drawing/2014/main" id="{75E24425-B1FF-4318-842C-A23DA19A3FB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Myriad Pro"/>
                <a:cs typeface="Arial" panose="020B0604020202020204" pitchFamily="34" charset="0"/>
              </a:defRPr>
            </a:lvl1pPr>
            <a:lvl2pPr marL="742950" indent="-285750">
              <a:defRPr>
                <a:solidFill>
                  <a:schemeClr val="tx1"/>
                </a:solidFill>
                <a:latin typeface="Myriad Pro"/>
                <a:cs typeface="Arial" panose="020B0604020202020204" pitchFamily="34" charset="0"/>
              </a:defRPr>
            </a:lvl2pPr>
            <a:lvl3pPr marL="1143000" indent="-228600">
              <a:defRPr>
                <a:solidFill>
                  <a:schemeClr val="tx1"/>
                </a:solidFill>
                <a:latin typeface="Myriad Pro"/>
                <a:cs typeface="Arial" panose="020B0604020202020204" pitchFamily="34" charset="0"/>
              </a:defRPr>
            </a:lvl3pPr>
            <a:lvl4pPr marL="1600200" indent="-228600">
              <a:defRPr>
                <a:solidFill>
                  <a:schemeClr val="tx1"/>
                </a:solidFill>
                <a:latin typeface="Myriad Pro"/>
                <a:cs typeface="Arial" panose="020B0604020202020204" pitchFamily="34" charset="0"/>
              </a:defRPr>
            </a:lvl4pPr>
            <a:lvl5pPr marL="2057400" indent="-228600">
              <a:defRPr>
                <a:solidFill>
                  <a:schemeClr val="tx1"/>
                </a:solidFill>
                <a:latin typeface="Myriad Pro"/>
                <a:cs typeface="Arial" panose="020B0604020202020204" pitchFamily="34" charset="0"/>
              </a:defRPr>
            </a:lvl5pPr>
            <a:lvl6pPr marL="2514600" indent="-228600" fontAlgn="base">
              <a:spcBef>
                <a:spcPct val="0"/>
              </a:spcBef>
              <a:spcAft>
                <a:spcPct val="0"/>
              </a:spcAft>
              <a:defRPr>
                <a:solidFill>
                  <a:schemeClr val="tx1"/>
                </a:solidFill>
                <a:latin typeface="Myriad Pro"/>
                <a:cs typeface="Arial" panose="020B0604020202020204" pitchFamily="34" charset="0"/>
              </a:defRPr>
            </a:lvl6pPr>
            <a:lvl7pPr marL="2971800" indent="-228600" fontAlgn="base">
              <a:spcBef>
                <a:spcPct val="0"/>
              </a:spcBef>
              <a:spcAft>
                <a:spcPct val="0"/>
              </a:spcAft>
              <a:defRPr>
                <a:solidFill>
                  <a:schemeClr val="tx1"/>
                </a:solidFill>
                <a:latin typeface="Myriad Pro"/>
                <a:cs typeface="Arial" panose="020B0604020202020204" pitchFamily="34" charset="0"/>
              </a:defRPr>
            </a:lvl7pPr>
            <a:lvl8pPr marL="3429000" indent="-228600" fontAlgn="base">
              <a:spcBef>
                <a:spcPct val="0"/>
              </a:spcBef>
              <a:spcAft>
                <a:spcPct val="0"/>
              </a:spcAft>
              <a:defRPr>
                <a:solidFill>
                  <a:schemeClr val="tx1"/>
                </a:solidFill>
                <a:latin typeface="Myriad Pro"/>
                <a:cs typeface="Arial" panose="020B0604020202020204" pitchFamily="34" charset="0"/>
              </a:defRPr>
            </a:lvl8pPr>
            <a:lvl9pPr marL="3886200" indent="-228600" fontAlgn="base">
              <a:spcBef>
                <a:spcPct val="0"/>
              </a:spcBef>
              <a:spcAft>
                <a:spcPct val="0"/>
              </a:spcAft>
              <a:defRPr>
                <a:solidFill>
                  <a:schemeClr val="tx1"/>
                </a:solidFill>
                <a:latin typeface="Myriad Pro"/>
                <a:cs typeface="Arial" panose="020B0604020202020204" pitchFamily="34" charset="0"/>
              </a:defRPr>
            </a:lvl9pPr>
          </a:lstStyle>
          <a:p>
            <a:fld id="{3C112635-35EB-4B13-BD48-0AE8ED0CBD96}" type="slidenum">
              <a:rPr lang="en-GB" altLang="en-US">
                <a:latin typeface="Calibri" panose="020F0502020204030204" pitchFamily="34" charset="0"/>
              </a:rPr>
              <a:pPr/>
              <a:t>17</a:t>
            </a:fld>
            <a:endParaRPr lang="en-GB" altLang="en-US">
              <a:latin typeface="Calibri" panose="020F0502020204030204" pitchFamily="34" charset="0"/>
            </a:endParaRPr>
          </a:p>
        </p:txBody>
      </p:sp>
    </p:spTree>
    <p:extLst>
      <p:ext uri="{BB962C8B-B14F-4D97-AF65-F5344CB8AC3E}">
        <p14:creationId xmlns:p14="http://schemas.microsoft.com/office/powerpoint/2010/main" val="85692102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Slide Image Placeholder 1">
            <a:extLst>
              <a:ext uri="{FF2B5EF4-FFF2-40B4-BE49-F238E27FC236}">
                <a16:creationId xmlns:a16="http://schemas.microsoft.com/office/drawing/2014/main" id="{08A58BEF-15B2-4A7A-97AB-4E11BCF52351}"/>
              </a:ext>
            </a:extLst>
          </p:cNvPr>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578" name="Notes Placeholder 2">
            <a:extLst>
              <a:ext uri="{FF2B5EF4-FFF2-40B4-BE49-F238E27FC236}">
                <a16:creationId xmlns:a16="http://schemas.microsoft.com/office/drawing/2014/main" id="{76BD3C3E-1A01-4D43-BF12-6BB57EC37D7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GB" altLang="en-US" dirty="0"/>
              <a:t>Can be formal or informal depending on who is doing the coaching.</a:t>
            </a:r>
          </a:p>
          <a:p>
            <a:pPr>
              <a:spcBef>
                <a:spcPct val="0"/>
              </a:spcBef>
            </a:pPr>
            <a:endParaRPr lang="en-GB" altLang="en-US" dirty="0"/>
          </a:p>
          <a:p>
            <a:pPr>
              <a:buFont typeface="Arial" pitchFamily="34" charset="0"/>
              <a:buNone/>
            </a:pPr>
            <a:r>
              <a:rPr lang="en-GB" baseline="0" dirty="0"/>
              <a:t>Internal:</a:t>
            </a:r>
          </a:p>
          <a:p>
            <a:pPr marL="171450" indent="-171450">
              <a:buFont typeface="Arial" panose="020B0604020202020204" pitchFamily="34" charset="0"/>
              <a:buChar char="•"/>
            </a:pPr>
            <a:r>
              <a:rPr lang="en-GB" baseline="0" dirty="0"/>
              <a:t>More cost affective</a:t>
            </a:r>
          </a:p>
          <a:p>
            <a:pPr marL="171450" indent="-171450">
              <a:buFont typeface="Arial" panose="020B0604020202020204" pitchFamily="34" charset="0"/>
              <a:buChar char="•"/>
            </a:pPr>
            <a:r>
              <a:rPr lang="en-GB" baseline="0" dirty="0"/>
              <a:t>Retain the expertise in-house</a:t>
            </a:r>
          </a:p>
          <a:p>
            <a:pPr marL="171450" indent="-171450">
              <a:buFont typeface="Arial" panose="020B0604020202020204" pitchFamily="34" charset="0"/>
              <a:buChar char="•"/>
            </a:pPr>
            <a:r>
              <a:rPr lang="en-GB" baseline="0" dirty="0"/>
              <a:t>Logistics of organising the sessions and training is less problematic and costly</a:t>
            </a:r>
          </a:p>
          <a:p>
            <a:pPr marL="171450" indent="-171450">
              <a:buFont typeface="Arial" panose="020B0604020202020204" pitchFamily="34" charset="0"/>
              <a:buChar char="•"/>
            </a:pPr>
            <a:r>
              <a:rPr lang="en-GB" baseline="0" dirty="0"/>
              <a:t>Information can be more easily fed back to other Departments such as HR/L&amp;D</a:t>
            </a:r>
          </a:p>
          <a:p>
            <a:pPr marL="171450" indent="-171450">
              <a:buFont typeface="Arial" panose="020B0604020202020204" pitchFamily="34" charset="0"/>
              <a:buChar char="•"/>
            </a:pPr>
            <a:r>
              <a:rPr lang="en-GB" baseline="0" dirty="0"/>
              <a:t>The coach/mentor will have a grasp of opportunities and challenges facing the business</a:t>
            </a:r>
          </a:p>
          <a:p>
            <a:pPr marL="171450" indent="-171450">
              <a:buFont typeface="Arial" panose="020B0604020202020204" pitchFamily="34" charset="0"/>
              <a:buChar char="•"/>
            </a:pPr>
            <a:r>
              <a:rPr lang="en-GB" baseline="0" dirty="0"/>
              <a:t>Professional code of practice reviewed and upheld</a:t>
            </a:r>
          </a:p>
          <a:p>
            <a:pPr marL="0" indent="0">
              <a:buFont typeface="Arial" panose="020B0604020202020204" pitchFamily="34" charset="0"/>
              <a:buNone/>
            </a:pPr>
            <a:endParaRPr lang="en-GB" baseline="0" dirty="0"/>
          </a:p>
          <a:p>
            <a:pPr marL="0" indent="0">
              <a:buFont typeface="Arial" panose="020B0604020202020204" pitchFamily="34" charset="0"/>
              <a:buNone/>
            </a:pPr>
            <a:endParaRPr lang="en-GB" baseline="0" dirty="0"/>
          </a:p>
          <a:p>
            <a:pPr>
              <a:spcBef>
                <a:spcPct val="0"/>
              </a:spcBef>
            </a:pPr>
            <a:endParaRPr lang="en-GB" altLang="en-US" dirty="0"/>
          </a:p>
        </p:txBody>
      </p:sp>
      <p:sp>
        <p:nvSpPr>
          <p:cNvPr id="24579" name="Header Placeholder 3">
            <a:extLst>
              <a:ext uri="{FF2B5EF4-FFF2-40B4-BE49-F238E27FC236}">
                <a16:creationId xmlns:a16="http://schemas.microsoft.com/office/drawing/2014/main" id="{EB5A85D8-03A0-4196-851A-7D4FBB61D036}"/>
              </a:ext>
            </a:extLst>
          </p:cNvPr>
          <p:cNvSpPr>
            <a:spLocks noGrp="1"/>
          </p:cNvSpPr>
          <p:nvPr>
            <p:ph type="hdr"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Myriad Pro"/>
                <a:cs typeface="Arial" panose="020B0604020202020204" pitchFamily="34" charset="0"/>
              </a:defRPr>
            </a:lvl1pPr>
            <a:lvl2pPr marL="742950" indent="-285750">
              <a:defRPr>
                <a:solidFill>
                  <a:schemeClr val="tx1"/>
                </a:solidFill>
                <a:latin typeface="Myriad Pro"/>
                <a:cs typeface="Arial" panose="020B0604020202020204" pitchFamily="34" charset="0"/>
              </a:defRPr>
            </a:lvl2pPr>
            <a:lvl3pPr marL="1143000" indent="-228600">
              <a:defRPr>
                <a:solidFill>
                  <a:schemeClr val="tx1"/>
                </a:solidFill>
                <a:latin typeface="Myriad Pro"/>
                <a:cs typeface="Arial" panose="020B0604020202020204" pitchFamily="34" charset="0"/>
              </a:defRPr>
            </a:lvl3pPr>
            <a:lvl4pPr marL="1600200" indent="-228600">
              <a:defRPr>
                <a:solidFill>
                  <a:schemeClr val="tx1"/>
                </a:solidFill>
                <a:latin typeface="Myriad Pro"/>
                <a:cs typeface="Arial" panose="020B0604020202020204" pitchFamily="34" charset="0"/>
              </a:defRPr>
            </a:lvl4pPr>
            <a:lvl5pPr marL="2057400" indent="-228600">
              <a:defRPr>
                <a:solidFill>
                  <a:schemeClr val="tx1"/>
                </a:solidFill>
                <a:latin typeface="Myriad Pro"/>
                <a:cs typeface="Arial" panose="020B0604020202020204" pitchFamily="34" charset="0"/>
              </a:defRPr>
            </a:lvl5pPr>
            <a:lvl6pPr marL="2514600" indent="-228600" fontAlgn="base">
              <a:spcBef>
                <a:spcPct val="0"/>
              </a:spcBef>
              <a:spcAft>
                <a:spcPct val="0"/>
              </a:spcAft>
              <a:defRPr>
                <a:solidFill>
                  <a:schemeClr val="tx1"/>
                </a:solidFill>
                <a:latin typeface="Myriad Pro"/>
                <a:cs typeface="Arial" panose="020B0604020202020204" pitchFamily="34" charset="0"/>
              </a:defRPr>
            </a:lvl6pPr>
            <a:lvl7pPr marL="2971800" indent="-228600" fontAlgn="base">
              <a:spcBef>
                <a:spcPct val="0"/>
              </a:spcBef>
              <a:spcAft>
                <a:spcPct val="0"/>
              </a:spcAft>
              <a:defRPr>
                <a:solidFill>
                  <a:schemeClr val="tx1"/>
                </a:solidFill>
                <a:latin typeface="Myriad Pro"/>
                <a:cs typeface="Arial" panose="020B0604020202020204" pitchFamily="34" charset="0"/>
              </a:defRPr>
            </a:lvl7pPr>
            <a:lvl8pPr marL="3429000" indent="-228600" fontAlgn="base">
              <a:spcBef>
                <a:spcPct val="0"/>
              </a:spcBef>
              <a:spcAft>
                <a:spcPct val="0"/>
              </a:spcAft>
              <a:defRPr>
                <a:solidFill>
                  <a:schemeClr val="tx1"/>
                </a:solidFill>
                <a:latin typeface="Myriad Pro"/>
                <a:cs typeface="Arial" panose="020B0604020202020204" pitchFamily="34" charset="0"/>
              </a:defRPr>
            </a:lvl8pPr>
            <a:lvl9pPr marL="3886200" indent="-228600" fontAlgn="base">
              <a:spcBef>
                <a:spcPct val="0"/>
              </a:spcBef>
              <a:spcAft>
                <a:spcPct val="0"/>
              </a:spcAft>
              <a:defRPr>
                <a:solidFill>
                  <a:schemeClr val="tx1"/>
                </a:solidFill>
                <a:latin typeface="Myriad Pro"/>
                <a:cs typeface="Arial" panose="020B0604020202020204" pitchFamily="34" charset="0"/>
              </a:defRPr>
            </a:lvl9pPr>
          </a:lstStyle>
          <a:p>
            <a:pPr fontAlgn="base">
              <a:spcBef>
                <a:spcPct val="0"/>
              </a:spcBef>
              <a:spcAft>
                <a:spcPct val="0"/>
              </a:spcAft>
            </a:pPr>
            <a:r>
              <a:rPr lang="en-GB" altLang="en-US">
                <a:latin typeface="Calibri" panose="020F0502020204030204" pitchFamily="34" charset="0"/>
              </a:rPr>
              <a:t>insert header</a:t>
            </a:r>
          </a:p>
        </p:txBody>
      </p:sp>
      <p:sp>
        <p:nvSpPr>
          <p:cNvPr id="24580" name="Slide Number Placeholder 4">
            <a:extLst>
              <a:ext uri="{FF2B5EF4-FFF2-40B4-BE49-F238E27FC236}">
                <a16:creationId xmlns:a16="http://schemas.microsoft.com/office/drawing/2014/main" id="{174A47BE-2D97-47B5-9E71-A62B8EDE1BF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Myriad Pro"/>
                <a:cs typeface="Arial" panose="020B0604020202020204" pitchFamily="34" charset="0"/>
              </a:defRPr>
            </a:lvl1pPr>
            <a:lvl2pPr marL="742950" indent="-285750">
              <a:defRPr>
                <a:solidFill>
                  <a:schemeClr val="tx1"/>
                </a:solidFill>
                <a:latin typeface="Myriad Pro"/>
                <a:cs typeface="Arial" panose="020B0604020202020204" pitchFamily="34" charset="0"/>
              </a:defRPr>
            </a:lvl2pPr>
            <a:lvl3pPr marL="1143000" indent="-228600">
              <a:defRPr>
                <a:solidFill>
                  <a:schemeClr val="tx1"/>
                </a:solidFill>
                <a:latin typeface="Myriad Pro"/>
                <a:cs typeface="Arial" panose="020B0604020202020204" pitchFamily="34" charset="0"/>
              </a:defRPr>
            </a:lvl3pPr>
            <a:lvl4pPr marL="1600200" indent="-228600">
              <a:defRPr>
                <a:solidFill>
                  <a:schemeClr val="tx1"/>
                </a:solidFill>
                <a:latin typeface="Myriad Pro"/>
                <a:cs typeface="Arial" panose="020B0604020202020204" pitchFamily="34" charset="0"/>
              </a:defRPr>
            </a:lvl4pPr>
            <a:lvl5pPr marL="2057400" indent="-228600">
              <a:defRPr>
                <a:solidFill>
                  <a:schemeClr val="tx1"/>
                </a:solidFill>
                <a:latin typeface="Myriad Pro"/>
                <a:cs typeface="Arial" panose="020B0604020202020204" pitchFamily="34" charset="0"/>
              </a:defRPr>
            </a:lvl5pPr>
            <a:lvl6pPr marL="2514600" indent="-228600" fontAlgn="base">
              <a:spcBef>
                <a:spcPct val="0"/>
              </a:spcBef>
              <a:spcAft>
                <a:spcPct val="0"/>
              </a:spcAft>
              <a:defRPr>
                <a:solidFill>
                  <a:schemeClr val="tx1"/>
                </a:solidFill>
                <a:latin typeface="Myriad Pro"/>
                <a:cs typeface="Arial" panose="020B0604020202020204" pitchFamily="34" charset="0"/>
              </a:defRPr>
            </a:lvl6pPr>
            <a:lvl7pPr marL="2971800" indent="-228600" fontAlgn="base">
              <a:spcBef>
                <a:spcPct val="0"/>
              </a:spcBef>
              <a:spcAft>
                <a:spcPct val="0"/>
              </a:spcAft>
              <a:defRPr>
                <a:solidFill>
                  <a:schemeClr val="tx1"/>
                </a:solidFill>
                <a:latin typeface="Myriad Pro"/>
                <a:cs typeface="Arial" panose="020B0604020202020204" pitchFamily="34" charset="0"/>
              </a:defRPr>
            </a:lvl7pPr>
            <a:lvl8pPr marL="3429000" indent="-228600" fontAlgn="base">
              <a:spcBef>
                <a:spcPct val="0"/>
              </a:spcBef>
              <a:spcAft>
                <a:spcPct val="0"/>
              </a:spcAft>
              <a:defRPr>
                <a:solidFill>
                  <a:schemeClr val="tx1"/>
                </a:solidFill>
                <a:latin typeface="Myriad Pro"/>
                <a:cs typeface="Arial" panose="020B0604020202020204" pitchFamily="34" charset="0"/>
              </a:defRPr>
            </a:lvl8pPr>
            <a:lvl9pPr marL="3886200" indent="-228600" fontAlgn="base">
              <a:spcBef>
                <a:spcPct val="0"/>
              </a:spcBef>
              <a:spcAft>
                <a:spcPct val="0"/>
              </a:spcAft>
              <a:defRPr>
                <a:solidFill>
                  <a:schemeClr val="tx1"/>
                </a:solidFill>
                <a:latin typeface="Myriad Pro"/>
                <a:cs typeface="Arial" panose="020B0604020202020204" pitchFamily="34" charset="0"/>
              </a:defRPr>
            </a:lvl9pPr>
          </a:lstStyle>
          <a:p>
            <a:fld id="{3753DE90-B5B6-413A-A782-29414AC6D64F}" type="slidenum">
              <a:rPr lang="en-GB" altLang="en-US">
                <a:latin typeface="Calibri" panose="020F0502020204030204" pitchFamily="34" charset="0"/>
              </a:rPr>
              <a:pPr/>
              <a:t>18</a:t>
            </a:fld>
            <a:endParaRPr lang="en-GB" altLang="en-US">
              <a:latin typeface="Calibri" panose="020F0502020204030204" pitchFamily="34" charset="0"/>
            </a:endParaRPr>
          </a:p>
        </p:txBody>
      </p:sp>
    </p:spTree>
    <p:extLst>
      <p:ext uri="{BB962C8B-B14F-4D97-AF65-F5344CB8AC3E}">
        <p14:creationId xmlns:p14="http://schemas.microsoft.com/office/powerpoint/2010/main" val="118085425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 typeface="Arial" pitchFamily="34" charset="0"/>
              <a:buNone/>
            </a:pPr>
            <a:r>
              <a:rPr lang="en-GB" baseline="0" dirty="0"/>
              <a:t>How does each initiative compare to coaching and mentoring?  Can it work alongside or replace coaching or mentoring? </a:t>
            </a:r>
          </a:p>
          <a:p>
            <a:pPr>
              <a:buFont typeface="Arial" pitchFamily="34" charset="0"/>
              <a:buNone/>
            </a:pPr>
            <a:endParaRPr lang="en-GB" baseline="0" dirty="0"/>
          </a:p>
          <a:p>
            <a:pPr>
              <a:buFont typeface="Arial" pitchFamily="34" charset="0"/>
              <a:buNone/>
            </a:pPr>
            <a:r>
              <a:rPr lang="en-GB" baseline="0" dirty="0"/>
              <a:t>What does research tell us? Deloitte report / Google book / HR Report = suggest many of the learning initiatives of the past are falling short of the mark in terms of encouraging application of learning which is directly attributable to business growth.</a:t>
            </a:r>
          </a:p>
          <a:p>
            <a:pPr>
              <a:buFont typeface="Arial" pitchFamily="34" charset="0"/>
              <a:buNone/>
            </a:pPr>
            <a:endParaRPr lang="en-GB" baseline="0" dirty="0"/>
          </a:p>
          <a:p>
            <a:pPr marL="228600" indent="-228600">
              <a:buFont typeface="Arial" pitchFamily="34" charset="0"/>
              <a:buAutoNum type="arabicPeriod"/>
            </a:pPr>
            <a:r>
              <a:rPr lang="en-GB" baseline="0" dirty="0"/>
              <a:t>Counselling – where does this fit with coaching / mentoring? – Knowing when to sign post people to further support.</a:t>
            </a:r>
          </a:p>
          <a:p>
            <a:pPr marL="228600" indent="-228600">
              <a:buFont typeface="Arial" pitchFamily="34" charset="0"/>
              <a:buAutoNum type="arabicPeriod"/>
            </a:pPr>
            <a:r>
              <a:rPr lang="en-GB" baseline="0" dirty="0"/>
              <a:t>Wellbeing  - is a huge area for organisations to consider now – </a:t>
            </a:r>
            <a:r>
              <a:rPr lang="en-GB" baseline="0" dirty="0" err="1"/>
              <a:t>Youtube</a:t>
            </a:r>
            <a:r>
              <a:rPr lang="en-GB" baseline="0" dirty="0"/>
              <a:t> clip on “wokeness”</a:t>
            </a:r>
          </a:p>
          <a:p>
            <a:pPr marL="228600" indent="-228600">
              <a:buFont typeface="Arial" pitchFamily="34" charset="0"/>
              <a:buAutoNum type="arabicPeriod"/>
            </a:pPr>
            <a:r>
              <a:rPr lang="en-GB" baseline="0" dirty="0"/>
              <a:t>Employee engagement programmes – employee voice.  MacLeod’s 4 Enablers, Purcell’s Building Blocks, Guest ….</a:t>
            </a:r>
          </a:p>
          <a:p>
            <a:pPr marL="228600" indent="-228600">
              <a:buFont typeface="Arial" pitchFamily="34" charset="0"/>
              <a:buAutoNum type="arabicPeriod"/>
            </a:pPr>
            <a:r>
              <a:rPr lang="en-GB" baseline="0" dirty="0"/>
              <a:t>E-Learning, what are the pros and cons? </a:t>
            </a:r>
          </a:p>
          <a:p>
            <a:pPr marL="228600" indent="-228600">
              <a:buFont typeface="Arial" pitchFamily="34" charset="0"/>
              <a:buAutoNum type="arabicPeriod"/>
            </a:pPr>
            <a:r>
              <a:rPr lang="en-GB" baseline="0" dirty="0"/>
              <a:t>Self-Directed learning – the responsibility for employees to seek out information from Intranet/Portals/Hubs themselves</a:t>
            </a:r>
          </a:p>
          <a:p>
            <a:pPr marL="228600" indent="-228600">
              <a:buFont typeface="Arial" pitchFamily="34" charset="0"/>
              <a:buAutoNum type="arabicPeriod"/>
            </a:pPr>
            <a:r>
              <a:rPr lang="en-GB" baseline="0" dirty="0"/>
              <a:t>Focus Groups – great for sharing technical &amp; practical experience.</a:t>
            </a:r>
          </a:p>
          <a:p>
            <a:pPr marL="228600" indent="-228600">
              <a:buFont typeface="Arial" pitchFamily="34" charset="0"/>
              <a:buAutoNum type="arabicPeriod"/>
            </a:pPr>
            <a:r>
              <a:rPr lang="en-GB" baseline="0" dirty="0"/>
              <a:t>Peer Support Groups – Google employees can hold internal workshops on topics that they are interested in to share knowledge with peers/subordinates and superiors.</a:t>
            </a:r>
          </a:p>
          <a:p>
            <a:pPr marL="228600" indent="-228600">
              <a:buFont typeface="Arial" pitchFamily="34" charset="0"/>
              <a:buAutoNum type="arabicPeriod"/>
            </a:pPr>
            <a:r>
              <a:rPr lang="en-GB" baseline="0" dirty="0"/>
              <a:t>Something that was always part of the third sector, private companies are now engaging in community work – Tata Steel employees painted the local old people’s home when the Blast Furnace was being re-lined and there was spare capacity </a:t>
            </a:r>
          </a:p>
          <a:p>
            <a:pPr marL="228600" indent="-228600">
              <a:buFont typeface="Arial" pitchFamily="34" charset="0"/>
              <a:buAutoNum type="arabicPeriod"/>
            </a:pPr>
            <a:endParaRPr lang="en-GB" baseline="0" dirty="0"/>
          </a:p>
          <a:p>
            <a:pPr>
              <a:buFont typeface="Arial" pitchFamily="34" charset="0"/>
              <a:buNone/>
            </a:pPr>
            <a:endParaRPr lang="en-GB" baseline="0" dirty="0"/>
          </a:p>
          <a:p>
            <a:pPr marL="0" marR="0" lvl="0" indent="0" algn="l" defTabSz="914400" rtl="0" eaLnBrk="1" fontAlgn="auto" latinLnBrk="0" hangingPunct="1">
              <a:lnSpc>
                <a:spcPct val="100000"/>
              </a:lnSpc>
              <a:spcBef>
                <a:spcPts val="0"/>
              </a:spcBef>
              <a:spcAft>
                <a:spcPts val="0"/>
              </a:spcAft>
              <a:buClrTx/>
              <a:buSzTx/>
              <a:buFont typeface="Arial" pitchFamily="34" charset="0"/>
              <a:buNone/>
              <a:tabLst/>
              <a:defRPr/>
            </a:pP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itchFamily="34" charset="0"/>
              <a:buNone/>
              <a:tabLst/>
              <a:defRPr/>
            </a:pPr>
            <a:endParaRPr lang="en-GB" sz="1200" kern="1200" dirty="0">
              <a:solidFill>
                <a:schemeClr val="tx1"/>
              </a:solidFill>
              <a:effectLst/>
              <a:latin typeface="+mn-lt"/>
              <a:ea typeface="+mn-ea"/>
              <a:cs typeface="+mn-cs"/>
            </a:endParaRPr>
          </a:p>
          <a:p>
            <a:pPr>
              <a:buFont typeface="Arial" pitchFamily="34" charset="0"/>
              <a:buNone/>
            </a:pPr>
            <a:endParaRPr lang="en-GB" baseline="0" dirty="0"/>
          </a:p>
        </p:txBody>
      </p:sp>
      <p:sp>
        <p:nvSpPr>
          <p:cNvPr id="4" name="Header Placeholder 3"/>
          <p:cNvSpPr>
            <a:spLocks noGrp="1"/>
          </p:cNvSpPr>
          <p:nvPr>
            <p:ph type="hdr" sz="quarter" idx="10"/>
          </p:nvPr>
        </p:nvSpPr>
        <p:spPr/>
        <p:txBody>
          <a:bodyPr/>
          <a:lstStyle/>
          <a:p>
            <a:r>
              <a:rPr lang="en-GB"/>
              <a:t>insert header</a:t>
            </a:r>
          </a:p>
        </p:txBody>
      </p:sp>
      <p:sp>
        <p:nvSpPr>
          <p:cNvPr id="5" name="Slide Number Placeholder 4"/>
          <p:cNvSpPr>
            <a:spLocks noGrp="1"/>
          </p:cNvSpPr>
          <p:nvPr>
            <p:ph type="sldNum" sz="quarter" idx="11"/>
          </p:nvPr>
        </p:nvSpPr>
        <p:spPr/>
        <p:txBody>
          <a:bodyPr/>
          <a:lstStyle/>
          <a:p>
            <a:fld id="{831A1511-BA99-4995-9603-94CCAF14FA3D}" type="slidenum">
              <a:rPr lang="en-GB" smtClean="0"/>
              <a:pPr/>
              <a:t>19</a:t>
            </a:fld>
            <a:endParaRPr lang="en-GB"/>
          </a:p>
        </p:txBody>
      </p:sp>
    </p:spTree>
    <p:extLst>
      <p:ext uri="{BB962C8B-B14F-4D97-AF65-F5344CB8AC3E}">
        <p14:creationId xmlns:p14="http://schemas.microsoft.com/office/powerpoint/2010/main" val="193911054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 typeface="Arial" pitchFamily="34" charset="0"/>
              <a:buNone/>
            </a:pPr>
            <a:endParaRPr lang="en-GB" baseline="0" dirty="0"/>
          </a:p>
        </p:txBody>
      </p:sp>
      <p:sp>
        <p:nvSpPr>
          <p:cNvPr id="4" name="Slide Number Placeholder 3"/>
          <p:cNvSpPr>
            <a:spLocks noGrp="1"/>
          </p:cNvSpPr>
          <p:nvPr>
            <p:ph type="sldNum" sz="quarter" idx="10"/>
          </p:nvPr>
        </p:nvSpPr>
        <p:spPr/>
        <p:txBody>
          <a:bodyPr/>
          <a:lstStyle/>
          <a:p>
            <a:fld id="{AB911E23-5E08-44A2-B5F0-2402F0DB9BB7}" type="slidenum">
              <a:rPr lang="en-US" smtClean="0"/>
              <a:pPr/>
              <a:t>20</a:t>
            </a:fld>
            <a:endParaRPr lang="en-US"/>
          </a:p>
        </p:txBody>
      </p:sp>
    </p:spTree>
    <p:extLst>
      <p:ext uri="{BB962C8B-B14F-4D97-AF65-F5344CB8AC3E}">
        <p14:creationId xmlns:p14="http://schemas.microsoft.com/office/powerpoint/2010/main" val="262331752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Header Placeholder 3"/>
          <p:cNvSpPr>
            <a:spLocks noGrp="1"/>
          </p:cNvSpPr>
          <p:nvPr>
            <p:ph type="hdr" sz="quarter"/>
          </p:nvPr>
        </p:nvSpPr>
        <p:spPr/>
        <p:txBody>
          <a:bodyPr/>
          <a:lstStyle/>
          <a:p>
            <a:r>
              <a:rPr lang="en-GB"/>
              <a:t>insert header</a:t>
            </a:r>
          </a:p>
        </p:txBody>
      </p:sp>
      <p:sp>
        <p:nvSpPr>
          <p:cNvPr id="5" name="Slide Number Placeholder 4"/>
          <p:cNvSpPr>
            <a:spLocks noGrp="1"/>
          </p:cNvSpPr>
          <p:nvPr>
            <p:ph type="sldNum" sz="quarter" idx="5"/>
          </p:nvPr>
        </p:nvSpPr>
        <p:spPr/>
        <p:txBody>
          <a:bodyPr/>
          <a:lstStyle/>
          <a:p>
            <a:fld id="{831A1511-BA99-4995-9603-94CCAF14FA3D}" type="slidenum">
              <a:rPr lang="en-GB" smtClean="0"/>
              <a:pPr/>
              <a:t>21</a:t>
            </a:fld>
            <a:endParaRPr lang="en-GB"/>
          </a:p>
        </p:txBody>
      </p:sp>
    </p:spTree>
    <p:extLst>
      <p:ext uri="{BB962C8B-B14F-4D97-AF65-F5344CB8AC3E}">
        <p14:creationId xmlns:p14="http://schemas.microsoft.com/office/powerpoint/2010/main" val="374537213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pPr/>
              <a:t>11/01/2023</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11/01/2023</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pPr/>
              <a:t>11/01/2023</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pPr/>
              <a:t>11/01/2023</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pPr/>
              <a:t>11/01/2023</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pPr/>
              <a:t>11/01/2023</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pPr/>
              <a:t>11/01/2023</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pPr/>
              <a:t>11/01/2023</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pPr/>
              <a:t>11/01/2023</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11/01/2023</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11/01/2023</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Colored bar - 100% text">
    <p:spTree>
      <p:nvGrpSpPr>
        <p:cNvPr id="1" name=""/>
        <p:cNvGrpSpPr/>
        <p:nvPr/>
      </p:nvGrpSpPr>
      <p:grpSpPr>
        <a:xfrm>
          <a:off x="0" y="0"/>
          <a:ext cx="0" cy="0"/>
          <a:chOff x="0" y="0"/>
          <a:chExt cx="0" cy="0"/>
        </a:xfrm>
      </p:grpSpPr>
      <p:sp>
        <p:nvSpPr>
          <p:cNvPr id="5" name="Tekstvak 6"/>
          <p:cNvSpPr txBox="1"/>
          <p:nvPr userDrawn="1"/>
        </p:nvSpPr>
        <p:spPr>
          <a:xfrm>
            <a:off x="-85725" y="-261938"/>
            <a:ext cx="2497138" cy="246063"/>
          </a:xfrm>
          <a:prstGeom prst="rect">
            <a:avLst/>
          </a:prstGeom>
          <a:noFill/>
        </p:spPr>
        <p:txBody>
          <a:bodyPr>
            <a:spAutoFit/>
          </a:bodyPr>
          <a:lstStyle>
            <a:defPPr>
              <a:defRPr lang="nl-NL"/>
            </a:defPPr>
            <a:lvl1pPr>
              <a:defRPr sz="1000" b="1">
                <a:solidFill>
                  <a:schemeClr val="accent3"/>
                </a:solidFill>
              </a:defRPr>
            </a:lvl1pPr>
          </a:lstStyle>
          <a:p>
            <a:pPr eaLnBrk="1" fontAlgn="auto" hangingPunct="1">
              <a:spcBef>
                <a:spcPts val="0"/>
              </a:spcBef>
              <a:spcAft>
                <a:spcPts val="0"/>
              </a:spcAft>
              <a:defRPr/>
            </a:pPr>
            <a:r>
              <a:rPr lang="en-GB" dirty="0">
                <a:solidFill>
                  <a:srgbClr val="3D7EDB"/>
                </a:solidFill>
                <a:latin typeface="Arial"/>
              </a:rPr>
              <a:t>Colored bar - 100% text</a:t>
            </a:r>
          </a:p>
        </p:txBody>
      </p:sp>
      <p:sp>
        <p:nvSpPr>
          <p:cNvPr id="2" name="Titel 1"/>
          <p:cNvSpPr>
            <a:spLocks noGrp="1"/>
          </p:cNvSpPr>
          <p:nvPr>
            <p:ph type="title"/>
          </p:nvPr>
        </p:nvSpPr>
        <p:spPr>
          <a:xfrm>
            <a:off x="405584" y="263001"/>
            <a:ext cx="8229600" cy="1143000"/>
          </a:xfrm>
        </p:spPr>
        <p:txBody>
          <a:bodyPr>
            <a:normAutofit/>
          </a:bodyPr>
          <a:lstStyle>
            <a:lvl1pPr algn="l">
              <a:defRPr sz="3200">
                <a:solidFill>
                  <a:schemeClr val="tx2"/>
                </a:solidFill>
              </a:defRPr>
            </a:lvl1pPr>
          </a:lstStyle>
          <a:p>
            <a:r>
              <a:rPr lang="en-US" dirty="0"/>
              <a:t>Click to edit Master title style</a:t>
            </a:r>
          </a:p>
        </p:txBody>
      </p:sp>
      <p:sp>
        <p:nvSpPr>
          <p:cNvPr id="3" name="Tijdelijke aanduiding voor verticale tekst 2"/>
          <p:cNvSpPr>
            <a:spLocks noGrp="1"/>
          </p:cNvSpPr>
          <p:nvPr>
            <p:ph type="body" orient="vert" idx="1"/>
          </p:nvPr>
        </p:nvSpPr>
        <p:spPr>
          <a:xfrm>
            <a:off x="405584" y="1586673"/>
            <a:ext cx="8318832" cy="3930559"/>
          </a:xfrm>
        </p:spPr>
        <p:txBody>
          <a:bodyPr tIns="108000" rIns="72000" bIns="72000"/>
          <a:lstStyle>
            <a:lvl2pPr>
              <a:defRPr/>
            </a:lvl2pPr>
            <a:lvl3pPr>
              <a:defRPr baseline="0"/>
            </a:lvl3pPr>
            <a:lvl4pPr>
              <a:defRPr baseline="0"/>
            </a:lvl4pPr>
          </a:lstStyle>
          <a:p>
            <a:pPr lvl="0"/>
            <a:r>
              <a:rPr lang="en-US"/>
              <a:t>Click to edit Master text styles</a:t>
            </a:r>
          </a:p>
          <a:p>
            <a:pPr lvl="1"/>
            <a:r>
              <a:rPr lang="en-US"/>
              <a:t>Second level</a:t>
            </a:r>
          </a:p>
          <a:p>
            <a:pPr lvl="2"/>
            <a:r>
              <a:rPr lang="en-US"/>
              <a:t>Third level</a:t>
            </a:r>
          </a:p>
        </p:txBody>
      </p:sp>
      <p:sp>
        <p:nvSpPr>
          <p:cNvPr id="51" name="Tijdelijke aanduiding voor verticale tekst 2"/>
          <p:cNvSpPr>
            <a:spLocks noGrp="1"/>
          </p:cNvSpPr>
          <p:nvPr>
            <p:ph type="body" orient="vert" idx="13"/>
          </p:nvPr>
        </p:nvSpPr>
        <p:spPr>
          <a:xfrm>
            <a:off x="406146" y="1210043"/>
            <a:ext cx="8317230" cy="369741"/>
          </a:xfrm>
          <a:solidFill>
            <a:schemeClr val="accent1"/>
          </a:solidFill>
        </p:spPr>
        <p:txBody>
          <a:bodyPr wrap="none" lIns="180000" tIns="72000" rIns="216000" anchor="ctr">
            <a:noAutofit/>
          </a:bodyPr>
          <a:lstStyle>
            <a:lvl1pPr>
              <a:defRPr sz="2800" b="1">
                <a:solidFill>
                  <a:schemeClr val="bg1"/>
                </a:solidFill>
              </a:defRPr>
            </a:lvl1pPr>
            <a:lvl3pPr>
              <a:defRPr/>
            </a:lvl3pPr>
            <a:lvl4pPr>
              <a:defRPr baseline="0"/>
            </a:lvl4pPr>
          </a:lstStyle>
          <a:p>
            <a:pPr lvl="0"/>
            <a:r>
              <a:rPr lang="en-US" dirty="0"/>
              <a:t>Click to edit Master text styles</a:t>
            </a:r>
          </a:p>
        </p:txBody>
      </p:sp>
      <p:sp>
        <p:nvSpPr>
          <p:cNvPr id="7" name="Tijdelijke aanduiding voor dianummer 5"/>
          <p:cNvSpPr>
            <a:spLocks noGrp="1"/>
          </p:cNvSpPr>
          <p:nvPr>
            <p:ph type="sldNum" sz="quarter" idx="15"/>
          </p:nvPr>
        </p:nvSpPr>
        <p:spPr/>
        <p:txBody>
          <a:bodyPr/>
          <a:lstStyle>
            <a:lvl1pPr eaLnBrk="0" fontAlgn="base" hangingPunct="0">
              <a:spcBef>
                <a:spcPct val="0"/>
              </a:spcBef>
              <a:spcAft>
                <a:spcPct val="0"/>
              </a:spcAft>
              <a:defRPr/>
            </a:lvl1pPr>
          </a:lstStyle>
          <a:p>
            <a:pPr>
              <a:defRPr/>
            </a:pPr>
            <a:fld id="{DFAEC5DD-68FC-4E9C-9587-DBB16356B9F7}" type="slidenum">
              <a:rPr lang="en-US"/>
              <a:pPr>
                <a:defRPr/>
              </a:pPr>
              <a:t>‹#›</a:t>
            </a:fld>
            <a:endParaRPr lang="en-US"/>
          </a:p>
        </p:txBody>
      </p:sp>
    </p:spTree>
    <p:extLst>
      <p:ext uri="{BB962C8B-B14F-4D97-AF65-F5344CB8AC3E}">
        <p14:creationId xmlns:p14="http://schemas.microsoft.com/office/powerpoint/2010/main" val="137245386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Colored bars – Two columns">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solidFill>
                  <a:schemeClr val="tx2"/>
                </a:solidFill>
              </a:defRPr>
            </a:lvl1pPr>
          </a:lstStyle>
          <a:p>
            <a:r>
              <a:rPr lang="nl-NL" dirty="0"/>
              <a:t>Click </a:t>
            </a:r>
            <a:r>
              <a:rPr lang="nl-NL" dirty="0" err="1"/>
              <a:t>to</a:t>
            </a:r>
            <a:r>
              <a:rPr lang="nl-NL" dirty="0"/>
              <a:t> </a:t>
            </a:r>
            <a:r>
              <a:rPr lang="nl-NL" dirty="0" err="1"/>
              <a:t>edit</a:t>
            </a:r>
            <a:r>
              <a:rPr lang="nl-NL" dirty="0"/>
              <a:t> </a:t>
            </a:r>
            <a:r>
              <a:rPr lang="nl-NL" dirty="0" err="1"/>
              <a:t>title</a:t>
            </a:r>
            <a:endParaRPr lang="en-US" dirty="0"/>
          </a:p>
        </p:txBody>
      </p:sp>
      <p:sp>
        <p:nvSpPr>
          <p:cNvPr id="5" name="Tijdelijke aanduiding voor voettekst 4"/>
          <p:cNvSpPr>
            <a:spLocks noGrp="1"/>
          </p:cNvSpPr>
          <p:nvPr>
            <p:ph type="ftr" sz="quarter" idx="11"/>
          </p:nvPr>
        </p:nvSpPr>
        <p:spPr>
          <a:xfrm>
            <a:off x="405673" y="414212"/>
            <a:ext cx="3582643" cy="216000"/>
          </a:xfrm>
          <a:prstGeom prst="rect">
            <a:avLst/>
          </a:prstGeom>
        </p:spPr>
        <p:txBody>
          <a:bodyPr/>
          <a:lstStyle/>
          <a:p>
            <a:r>
              <a:rPr lang="en-US"/>
              <a:t>Coaching Skills for HRAs</a:t>
            </a:r>
            <a:endParaRPr lang="en-US" dirty="0"/>
          </a:p>
        </p:txBody>
      </p:sp>
      <p:sp>
        <p:nvSpPr>
          <p:cNvPr id="6" name="Tijdelijke aanduiding voor dianummer 5"/>
          <p:cNvSpPr>
            <a:spLocks noGrp="1"/>
          </p:cNvSpPr>
          <p:nvPr>
            <p:ph type="sldNum" sz="quarter" idx="12"/>
          </p:nvPr>
        </p:nvSpPr>
        <p:spPr/>
        <p:txBody>
          <a:bodyPr/>
          <a:lstStyle/>
          <a:p>
            <a:fld id="{4FE0908C-D037-4276-B023-3DE644EA2E36}" type="slidenum">
              <a:rPr lang="en-US" smtClean="0"/>
              <a:pPr/>
              <a:t>‹#›</a:t>
            </a:fld>
            <a:endParaRPr lang="en-US"/>
          </a:p>
        </p:txBody>
      </p:sp>
      <p:sp>
        <p:nvSpPr>
          <p:cNvPr id="7" name="Tekstvak 6"/>
          <p:cNvSpPr txBox="1"/>
          <p:nvPr userDrawn="1"/>
        </p:nvSpPr>
        <p:spPr>
          <a:xfrm>
            <a:off x="-85056" y="-262268"/>
            <a:ext cx="2064768" cy="246221"/>
          </a:xfrm>
          <a:prstGeom prst="rect">
            <a:avLst/>
          </a:prstGeom>
          <a:noFill/>
        </p:spPr>
        <p:txBody>
          <a:bodyPr wrap="square" rtlCol="0">
            <a:spAutoFit/>
          </a:bodyPr>
          <a:lstStyle>
            <a:defPPr>
              <a:defRPr lang="nl-NL"/>
            </a:defPPr>
            <a:lvl1pPr>
              <a:defRPr sz="1000" b="1">
                <a:solidFill>
                  <a:schemeClr val="accent3"/>
                </a:solidFill>
              </a:defRPr>
            </a:lvl1pPr>
          </a:lstStyle>
          <a:p>
            <a:pPr lvl="0"/>
            <a:r>
              <a:rPr lang="en-GB" dirty="0">
                <a:solidFill>
                  <a:schemeClr val="tx2"/>
                </a:solidFill>
              </a:rPr>
              <a:t>Colored bars – Two columns</a:t>
            </a:r>
          </a:p>
        </p:txBody>
      </p:sp>
      <p:sp>
        <p:nvSpPr>
          <p:cNvPr id="78" name="Tijdelijke aanduiding voor verticale tekst 2"/>
          <p:cNvSpPr>
            <a:spLocks noGrp="1"/>
          </p:cNvSpPr>
          <p:nvPr>
            <p:ph type="body" orient="vert" idx="13" hasCustomPrompt="1"/>
          </p:nvPr>
        </p:nvSpPr>
        <p:spPr>
          <a:xfrm>
            <a:off x="407670" y="1209040"/>
            <a:ext cx="4056330" cy="367613"/>
          </a:xfrm>
          <a:solidFill>
            <a:schemeClr val="accent1"/>
          </a:solidFill>
        </p:spPr>
        <p:txBody>
          <a:bodyPr vert="horz" wrap="none" lIns="180000" tIns="72000" rIns="216000" anchor="ctr"/>
          <a:lstStyle>
            <a:lvl1pPr>
              <a:defRPr b="1">
                <a:solidFill>
                  <a:schemeClr val="bg1"/>
                </a:solidFill>
              </a:defRPr>
            </a:lvl1pPr>
            <a:lvl3pPr>
              <a:defRPr/>
            </a:lvl3pPr>
            <a:lvl4pPr>
              <a:defRPr baseline="0"/>
            </a:lvl4pPr>
          </a:lstStyle>
          <a:p>
            <a:pPr lvl="0"/>
            <a:r>
              <a:rPr lang="nl-NL" dirty="0"/>
              <a:t>Click </a:t>
            </a:r>
            <a:r>
              <a:rPr lang="nl-NL" dirty="0" err="1"/>
              <a:t>to</a:t>
            </a:r>
            <a:r>
              <a:rPr lang="nl-NL" dirty="0"/>
              <a:t> </a:t>
            </a:r>
            <a:r>
              <a:rPr lang="nl-NL" dirty="0" err="1"/>
              <a:t>add</a:t>
            </a:r>
            <a:r>
              <a:rPr lang="nl-NL" dirty="0"/>
              <a:t> </a:t>
            </a:r>
            <a:r>
              <a:rPr lang="nl-NL" dirty="0" err="1"/>
              <a:t>text</a:t>
            </a:r>
            <a:endParaRPr lang="nl-NL" dirty="0"/>
          </a:p>
        </p:txBody>
      </p:sp>
      <p:sp>
        <p:nvSpPr>
          <p:cNvPr id="102" name="Tijdelijke aanduiding voor verticale tekst 2"/>
          <p:cNvSpPr>
            <a:spLocks noGrp="1"/>
          </p:cNvSpPr>
          <p:nvPr>
            <p:ph type="body" orient="vert" idx="14" hasCustomPrompt="1"/>
          </p:nvPr>
        </p:nvSpPr>
        <p:spPr>
          <a:xfrm>
            <a:off x="405584" y="1586673"/>
            <a:ext cx="4055748" cy="4856615"/>
          </a:xfrm>
        </p:spPr>
        <p:txBody>
          <a:bodyPr vert="horz" tIns="108000" rIns="72000" bIns="72000"/>
          <a:lstStyle>
            <a:lvl3pPr>
              <a:defRPr/>
            </a:lvl3pPr>
            <a:lvl4pPr>
              <a:defRPr baseline="0"/>
            </a:lvl4pPr>
          </a:lstStyle>
          <a:p>
            <a:pPr lvl="1"/>
            <a:r>
              <a:rPr lang="nl-NL" dirty="0"/>
              <a:t>Click </a:t>
            </a:r>
            <a:r>
              <a:rPr lang="nl-NL" dirty="0" err="1"/>
              <a:t>to</a:t>
            </a:r>
            <a:r>
              <a:rPr lang="nl-NL" dirty="0"/>
              <a:t> </a:t>
            </a:r>
            <a:r>
              <a:rPr lang="nl-NL" dirty="0" err="1"/>
              <a:t>add</a:t>
            </a:r>
            <a:r>
              <a:rPr lang="nl-NL" dirty="0"/>
              <a:t> </a:t>
            </a:r>
            <a:r>
              <a:rPr lang="nl-NL" dirty="0" err="1"/>
              <a:t>text</a:t>
            </a:r>
            <a:endParaRPr lang="nl-NL" dirty="0"/>
          </a:p>
          <a:p>
            <a:pPr lvl="2"/>
            <a:r>
              <a:rPr lang="nl-NL" dirty="0" err="1"/>
              <a:t>Third</a:t>
            </a:r>
            <a:r>
              <a:rPr lang="nl-NL" dirty="0"/>
              <a:t> level</a:t>
            </a:r>
          </a:p>
          <a:p>
            <a:pPr lvl="3"/>
            <a:r>
              <a:rPr lang="nl-NL" dirty="0" err="1"/>
              <a:t>Fourth</a:t>
            </a:r>
            <a:r>
              <a:rPr lang="nl-NL" dirty="0"/>
              <a:t> level</a:t>
            </a:r>
          </a:p>
        </p:txBody>
      </p:sp>
      <p:sp>
        <p:nvSpPr>
          <p:cNvPr id="103" name="Tijdelijke aanduiding voor verticale tekst 2"/>
          <p:cNvSpPr>
            <a:spLocks noGrp="1"/>
          </p:cNvSpPr>
          <p:nvPr>
            <p:ph type="body" orient="vert" idx="15" hasCustomPrompt="1"/>
          </p:nvPr>
        </p:nvSpPr>
        <p:spPr>
          <a:xfrm>
            <a:off x="4680001" y="1586673"/>
            <a:ext cx="4044415" cy="4856615"/>
          </a:xfrm>
        </p:spPr>
        <p:txBody>
          <a:bodyPr vert="horz" tIns="108000" rIns="72000" bIns="72000"/>
          <a:lstStyle/>
          <a:p>
            <a:pPr lvl="1"/>
            <a:r>
              <a:rPr lang="nl-NL" dirty="0"/>
              <a:t>Click </a:t>
            </a:r>
            <a:r>
              <a:rPr lang="nl-NL" dirty="0" err="1"/>
              <a:t>to</a:t>
            </a:r>
            <a:r>
              <a:rPr lang="nl-NL" dirty="0"/>
              <a:t> </a:t>
            </a:r>
            <a:r>
              <a:rPr lang="nl-NL" dirty="0" err="1"/>
              <a:t>add</a:t>
            </a:r>
            <a:r>
              <a:rPr lang="nl-NL" dirty="0"/>
              <a:t> </a:t>
            </a:r>
            <a:r>
              <a:rPr lang="nl-NL" dirty="0" err="1"/>
              <a:t>text</a:t>
            </a:r>
            <a:endParaRPr lang="nl-NL" dirty="0"/>
          </a:p>
          <a:p>
            <a:pPr lvl="2"/>
            <a:r>
              <a:rPr lang="nl-NL" dirty="0" err="1"/>
              <a:t>Third</a:t>
            </a:r>
            <a:r>
              <a:rPr lang="nl-NL" dirty="0"/>
              <a:t> level</a:t>
            </a:r>
          </a:p>
          <a:p>
            <a:pPr lvl="3"/>
            <a:r>
              <a:rPr lang="nl-NL" dirty="0" err="1"/>
              <a:t>Fourth</a:t>
            </a:r>
            <a:r>
              <a:rPr lang="nl-NL" dirty="0"/>
              <a:t> level</a:t>
            </a:r>
          </a:p>
        </p:txBody>
      </p:sp>
      <p:sp>
        <p:nvSpPr>
          <p:cNvPr id="104" name="Tijdelijke aanduiding voor verticale tekst 2"/>
          <p:cNvSpPr>
            <a:spLocks noGrp="1"/>
          </p:cNvSpPr>
          <p:nvPr>
            <p:ph type="body" orient="vert" idx="16" hasCustomPrompt="1"/>
          </p:nvPr>
        </p:nvSpPr>
        <p:spPr>
          <a:xfrm>
            <a:off x="4680001" y="1206912"/>
            <a:ext cx="4043375" cy="369741"/>
          </a:xfrm>
          <a:solidFill>
            <a:schemeClr val="accent2"/>
          </a:solidFill>
        </p:spPr>
        <p:txBody>
          <a:bodyPr vert="horz" wrap="none" lIns="180000" tIns="72000" rIns="216000" anchor="ctr"/>
          <a:lstStyle>
            <a:lvl1pPr>
              <a:defRPr b="1">
                <a:solidFill>
                  <a:schemeClr val="bg1"/>
                </a:solidFill>
              </a:defRPr>
            </a:lvl1pPr>
            <a:lvl3pPr>
              <a:defRPr/>
            </a:lvl3pPr>
            <a:lvl4pPr>
              <a:defRPr baseline="0"/>
            </a:lvl4pPr>
          </a:lstStyle>
          <a:p>
            <a:pPr lvl="0"/>
            <a:r>
              <a:rPr lang="nl-NL" dirty="0"/>
              <a:t>Click </a:t>
            </a:r>
            <a:r>
              <a:rPr lang="nl-NL" dirty="0" err="1"/>
              <a:t>to</a:t>
            </a:r>
            <a:r>
              <a:rPr lang="nl-NL" dirty="0"/>
              <a:t> </a:t>
            </a:r>
            <a:r>
              <a:rPr lang="nl-NL" dirty="0" err="1"/>
              <a:t>add</a:t>
            </a:r>
            <a:r>
              <a:rPr lang="nl-NL" dirty="0"/>
              <a:t> </a:t>
            </a:r>
            <a:r>
              <a:rPr lang="nl-NL" dirty="0" err="1"/>
              <a:t>text</a:t>
            </a:r>
            <a:endParaRPr lang="nl-NL" dirty="0"/>
          </a:p>
        </p:txBody>
      </p:sp>
    </p:spTree>
    <p:extLst>
      <p:ext uri="{BB962C8B-B14F-4D97-AF65-F5344CB8AC3E}">
        <p14:creationId xmlns:p14="http://schemas.microsoft.com/office/powerpoint/2010/main" val="25330249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11/01/2023</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pPr/>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12.xml"/><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2.xml"/><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6.xml"/><Relationship Id="rId1" Type="http://schemas.openxmlformats.org/officeDocument/2006/relationships/slideLayout" Target="../slideLayouts/slideLayout12.xml"/><Relationship Id="rId4" Type="http://schemas.openxmlformats.org/officeDocument/2006/relationships/hyperlink" Target="http://esheninger.blogspot.com/2014/04/inquiry-based-constructivist-learning.html"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14400" y="3764633"/>
            <a:ext cx="7772400" cy="1470025"/>
          </a:xfrm>
        </p:spPr>
        <p:txBody>
          <a:bodyPr>
            <a:normAutofit/>
          </a:bodyPr>
          <a:lstStyle/>
          <a:p>
            <a:r>
              <a:rPr lang="en-GB">
                <a:solidFill>
                  <a:schemeClr val="bg1"/>
                </a:solidFill>
              </a:rPr>
              <a:t>Brynach </a:t>
            </a:r>
            <a:r>
              <a:rPr lang="en-GB" dirty="0">
                <a:solidFill>
                  <a:schemeClr val="bg1"/>
                </a:solidFill>
              </a:rPr>
              <a:t>Heffernan</a:t>
            </a:r>
          </a:p>
        </p:txBody>
      </p:sp>
      <p:sp>
        <p:nvSpPr>
          <p:cNvPr id="5" name="Subtitle 4"/>
          <p:cNvSpPr>
            <a:spLocks noGrp="1"/>
          </p:cNvSpPr>
          <p:nvPr>
            <p:ph type="subTitle" idx="1"/>
          </p:nvPr>
        </p:nvSpPr>
        <p:spPr>
          <a:xfrm>
            <a:off x="1544419" y="1340768"/>
            <a:ext cx="6400800" cy="1752600"/>
          </a:xfrm>
        </p:spPr>
        <p:txBody>
          <a:bodyPr>
            <a:normAutofit/>
          </a:bodyPr>
          <a:lstStyle/>
          <a:p>
            <a:r>
              <a:rPr lang="en-GB" sz="4000" b="1" dirty="0">
                <a:solidFill>
                  <a:schemeClr val="bg1"/>
                </a:solidFill>
              </a:rPr>
              <a:t>BMSW6105_CARD </a:t>
            </a:r>
          </a:p>
          <a:p>
            <a:r>
              <a:rPr lang="en-GB" sz="4000" b="1" dirty="0">
                <a:solidFill>
                  <a:schemeClr val="bg1"/>
                </a:solidFill>
              </a:rPr>
              <a:t>Coaching and Mentoring</a:t>
            </a:r>
          </a:p>
        </p:txBody>
      </p:sp>
      <p:sp>
        <p:nvSpPr>
          <p:cNvPr id="4" name="Slide Number Placeholder 3"/>
          <p:cNvSpPr>
            <a:spLocks noGrp="1"/>
          </p:cNvSpPr>
          <p:nvPr>
            <p:ph type="sldNum" sz="quarter" idx="12"/>
          </p:nvPr>
        </p:nvSpPr>
        <p:spPr/>
        <p:txBody>
          <a:bodyPr/>
          <a:lstStyle/>
          <a:p>
            <a:fld id="{AC82685A-BD3A-4230-8D85-804689F67293}" type="slidenum">
              <a:rPr lang="en-GB" smtClean="0"/>
              <a:pPr/>
              <a:t>1</a:t>
            </a:fld>
            <a:endParaRPr lang="en-GB"/>
          </a:p>
        </p:txBody>
      </p:sp>
    </p:spTree>
    <p:extLst>
      <p:ext uri="{BB962C8B-B14F-4D97-AF65-F5344CB8AC3E}">
        <p14:creationId xmlns:p14="http://schemas.microsoft.com/office/powerpoint/2010/main" val="31933305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76A55C-F8C5-45ED-BB2D-D647F93E3400}"/>
              </a:ext>
            </a:extLst>
          </p:cNvPr>
          <p:cNvSpPr>
            <a:spLocks noGrp="1"/>
          </p:cNvSpPr>
          <p:nvPr>
            <p:ph type="title"/>
          </p:nvPr>
        </p:nvSpPr>
        <p:spPr/>
        <p:txBody>
          <a:bodyPr/>
          <a:lstStyle/>
          <a:p>
            <a:r>
              <a:rPr lang="en-GB" b="1" dirty="0"/>
              <a:t>Module Aim</a:t>
            </a:r>
          </a:p>
        </p:txBody>
      </p:sp>
      <p:sp>
        <p:nvSpPr>
          <p:cNvPr id="3" name="Content Placeholder 2">
            <a:extLst>
              <a:ext uri="{FF2B5EF4-FFF2-40B4-BE49-F238E27FC236}">
                <a16:creationId xmlns:a16="http://schemas.microsoft.com/office/drawing/2014/main" id="{BA845A6D-4A04-4901-A41D-B2B611BF6910}"/>
              </a:ext>
            </a:extLst>
          </p:cNvPr>
          <p:cNvSpPr>
            <a:spLocks noGrp="1"/>
          </p:cNvSpPr>
          <p:nvPr>
            <p:ph idx="1"/>
          </p:nvPr>
        </p:nvSpPr>
        <p:spPr>
          <a:xfrm>
            <a:off x="714400" y="1556792"/>
            <a:ext cx="7715200" cy="3917032"/>
          </a:xfrm>
        </p:spPr>
        <p:txBody>
          <a:bodyPr/>
          <a:lstStyle/>
          <a:p>
            <a:pPr marL="0" indent="0" algn="just">
              <a:buNone/>
            </a:pPr>
            <a:r>
              <a:rPr lang="en-GB" dirty="0"/>
              <a:t>To develop understanding of the skills, principles and practice of effective management coaching and mentoring and the benefits they bring to business</a:t>
            </a:r>
          </a:p>
          <a:p>
            <a:endParaRPr lang="en-GB" dirty="0"/>
          </a:p>
        </p:txBody>
      </p:sp>
    </p:spTree>
    <p:extLst>
      <p:ext uri="{BB962C8B-B14F-4D97-AF65-F5344CB8AC3E}">
        <p14:creationId xmlns:p14="http://schemas.microsoft.com/office/powerpoint/2010/main" val="2151425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3B9751-349B-4ADC-8F66-C1A4E4C77EC1}"/>
              </a:ext>
            </a:extLst>
          </p:cNvPr>
          <p:cNvSpPr>
            <a:spLocks noGrp="1"/>
          </p:cNvSpPr>
          <p:nvPr>
            <p:ph type="title"/>
          </p:nvPr>
        </p:nvSpPr>
        <p:spPr>
          <a:xfrm>
            <a:off x="611560" y="0"/>
            <a:ext cx="8229600" cy="1143000"/>
          </a:xfrm>
        </p:spPr>
        <p:txBody>
          <a:bodyPr/>
          <a:lstStyle/>
          <a:p>
            <a:r>
              <a:rPr lang="en-GB" b="1" dirty="0"/>
              <a:t>Learning Outcomes</a:t>
            </a:r>
          </a:p>
        </p:txBody>
      </p:sp>
      <p:sp>
        <p:nvSpPr>
          <p:cNvPr id="3" name="Content Placeholder 2">
            <a:extLst>
              <a:ext uri="{FF2B5EF4-FFF2-40B4-BE49-F238E27FC236}">
                <a16:creationId xmlns:a16="http://schemas.microsoft.com/office/drawing/2014/main" id="{AED7C52A-8B42-482C-A17A-B0EF52125987}"/>
              </a:ext>
            </a:extLst>
          </p:cNvPr>
          <p:cNvSpPr>
            <a:spLocks noGrp="1"/>
          </p:cNvSpPr>
          <p:nvPr>
            <p:ph idx="1"/>
          </p:nvPr>
        </p:nvSpPr>
        <p:spPr>
          <a:xfrm>
            <a:off x="107504" y="1129060"/>
            <a:ext cx="8856984" cy="4388172"/>
          </a:xfrm>
        </p:spPr>
        <p:txBody>
          <a:bodyPr>
            <a:normAutofit fontScale="92500" lnSpcReduction="10000"/>
          </a:bodyPr>
          <a:lstStyle/>
          <a:p>
            <a:pPr marL="0" indent="0" hangingPunct="0">
              <a:buNone/>
            </a:pPr>
            <a:r>
              <a:rPr lang="en-GB" dirty="0"/>
              <a:t>Upon the successful completion of this module, the student should be able to:</a:t>
            </a:r>
          </a:p>
          <a:p>
            <a:pPr lvl="0" algn="just" fontAlgn="base" hangingPunct="0"/>
            <a:r>
              <a:rPr lang="en-GB" dirty="0"/>
              <a:t>Critically evaluate the purpose of coaching and mentoring within an organisational context;</a:t>
            </a:r>
          </a:p>
          <a:p>
            <a:pPr lvl="0" algn="just" fontAlgn="base" hangingPunct="0"/>
            <a:r>
              <a:rPr lang="en-GB" dirty="0"/>
              <a:t>Critically analyse the skills, behaviours, attitudes, beliefs and values of an effective coach or mentor;</a:t>
            </a:r>
          </a:p>
          <a:p>
            <a:pPr lvl="0" algn="just" fontAlgn="base" hangingPunct="0"/>
            <a:r>
              <a:rPr lang="en-GB" dirty="0"/>
              <a:t>Apply strategies to effectively coach or mentor at an appropriate level.</a:t>
            </a:r>
          </a:p>
          <a:p>
            <a:endParaRPr lang="en-GB" dirty="0"/>
          </a:p>
        </p:txBody>
      </p:sp>
    </p:spTree>
    <p:extLst>
      <p:ext uri="{BB962C8B-B14F-4D97-AF65-F5344CB8AC3E}">
        <p14:creationId xmlns:p14="http://schemas.microsoft.com/office/powerpoint/2010/main" val="19203773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4E53D3-498D-4818-9266-380EE8111E90}"/>
              </a:ext>
            </a:extLst>
          </p:cNvPr>
          <p:cNvSpPr>
            <a:spLocks noGrp="1"/>
          </p:cNvSpPr>
          <p:nvPr>
            <p:ph type="title"/>
          </p:nvPr>
        </p:nvSpPr>
        <p:spPr>
          <a:xfrm>
            <a:off x="457200" y="0"/>
            <a:ext cx="8229600" cy="1143000"/>
          </a:xfrm>
        </p:spPr>
        <p:txBody>
          <a:bodyPr/>
          <a:lstStyle/>
          <a:p>
            <a:r>
              <a:rPr lang="en-GB" b="1" dirty="0"/>
              <a:t>Indicative Content</a:t>
            </a:r>
          </a:p>
        </p:txBody>
      </p:sp>
      <p:sp>
        <p:nvSpPr>
          <p:cNvPr id="3" name="Content Placeholder 2">
            <a:extLst>
              <a:ext uri="{FF2B5EF4-FFF2-40B4-BE49-F238E27FC236}">
                <a16:creationId xmlns:a16="http://schemas.microsoft.com/office/drawing/2014/main" id="{24CFF3EE-D2B9-441D-A45F-2348E0A0F680}"/>
              </a:ext>
            </a:extLst>
          </p:cNvPr>
          <p:cNvSpPr>
            <a:spLocks noGrp="1"/>
          </p:cNvSpPr>
          <p:nvPr>
            <p:ph idx="1"/>
          </p:nvPr>
        </p:nvSpPr>
        <p:spPr>
          <a:xfrm>
            <a:off x="107504" y="980728"/>
            <a:ext cx="8928992" cy="4680520"/>
          </a:xfrm>
        </p:spPr>
        <p:txBody>
          <a:bodyPr>
            <a:normAutofit fontScale="32500" lnSpcReduction="20000"/>
          </a:bodyPr>
          <a:lstStyle/>
          <a:p>
            <a:pPr lvl="0" algn="just" fontAlgn="base" hangingPunct="0"/>
            <a:r>
              <a:rPr lang="en-GB" sz="7100" dirty="0"/>
              <a:t>Introduction to and definitions of coaching and mentoring.</a:t>
            </a:r>
          </a:p>
          <a:p>
            <a:pPr lvl="0" algn="just" fontAlgn="base" hangingPunct="0"/>
            <a:r>
              <a:rPr lang="en-GB" sz="7100" dirty="0"/>
              <a:t>Differences and overlaps of coaching, mentoring, counselling and training and  selecting the most appropriate methodological approach.</a:t>
            </a:r>
          </a:p>
          <a:p>
            <a:pPr lvl="0" algn="just" fontAlgn="base" hangingPunct="0"/>
            <a:r>
              <a:rPr lang="en-GB" sz="7100" dirty="0"/>
              <a:t>Individual and organisational benefits of coaching and mentoring.</a:t>
            </a:r>
          </a:p>
          <a:p>
            <a:pPr lvl="0" algn="just" fontAlgn="base" hangingPunct="0"/>
            <a:r>
              <a:rPr lang="en-GB" sz="7100" dirty="0"/>
              <a:t>Costs and benefits of coaching and mentoring.</a:t>
            </a:r>
          </a:p>
          <a:p>
            <a:pPr lvl="0" algn="just" fontAlgn="base" hangingPunct="0"/>
            <a:r>
              <a:rPr lang="en-GB" sz="7100" dirty="0"/>
              <a:t>Alternative strategies for developing and supporting employees.</a:t>
            </a:r>
          </a:p>
          <a:p>
            <a:pPr lvl="0" algn="just" fontAlgn="base" hangingPunct="0"/>
            <a:r>
              <a:rPr lang="en-GB" sz="7100" dirty="0"/>
              <a:t>Corporate objectives and the contribution of coaching and mentoring.</a:t>
            </a:r>
          </a:p>
          <a:p>
            <a:pPr lvl="0" algn="just" fontAlgn="base" hangingPunct="0"/>
            <a:r>
              <a:rPr lang="en-GB" sz="7100" dirty="0"/>
              <a:t>Organisational, operational and individual barriers and strategies to overcome them.</a:t>
            </a:r>
          </a:p>
          <a:p>
            <a:pPr lvl="0" algn="just" fontAlgn="base" hangingPunct="0"/>
            <a:r>
              <a:rPr lang="en-GB" sz="7100" dirty="0"/>
              <a:t>Knowledge, skills and behaviours of an effective coach and mentor.</a:t>
            </a:r>
          </a:p>
          <a:p>
            <a:endParaRPr lang="en-GB" dirty="0"/>
          </a:p>
        </p:txBody>
      </p:sp>
    </p:spTree>
    <p:extLst>
      <p:ext uri="{BB962C8B-B14F-4D97-AF65-F5344CB8AC3E}">
        <p14:creationId xmlns:p14="http://schemas.microsoft.com/office/powerpoint/2010/main" val="18449280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E1A43D-F7DA-479E-8203-C7F6E613841D}"/>
              </a:ext>
            </a:extLst>
          </p:cNvPr>
          <p:cNvSpPr>
            <a:spLocks noGrp="1"/>
          </p:cNvSpPr>
          <p:nvPr>
            <p:ph type="title"/>
          </p:nvPr>
        </p:nvSpPr>
        <p:spPr/>
        <p:txBody>
          <a:bodyPr/>
          <a:lstStyle/>
          <a:p>
            <a:r>
              <a:rPr lang="en-GB" b="1" dirty="0"/>
              <a:t>Scheme of Work</a:t>
            </a:r>
          </a:p>
        </p:txBody>
      </p:sp>
      <p:sp>
        <p:nvSpPr>
          <p:cNvPr id="3" name="Content Placeholder 2">
            <a:extLst>
              <a:ext uri="{FF2B5EF4-FFF2-40B4-BE49-F238E27FC236}">
                <a16:creationId xmlns:a16="http://schemas.microsoft.com/office/drawing/2014/main" id="{7267F784-4184-4B57-B1E0-CE3C083236A4}"/>
              </a:ext>
            </a:extLst>
          </p:cNvPr>
          <p:cNvSpPr>
            <a:spLocks noGrp="1"/>
          </p:cNvSpPr>
          <p:nvPr>
            <p:ph idx="1"/>
          </p:nvPr>
        </p:nvSpPr>
        <p:spPr/>
        <p:txBody>
          <a:bodyPr/>
          <a:lstStyle/>
          <a:p>
            <a:r>
              <a:rPr lang="en-GB" dirty="0"/>
              <a:t>On Moodle</a:t>
            </a:r>
          </a:p>
        </p:txBody>
      </p:sp>
    </p:spTree>
    <p:extLst>
      <p:ext uri="{BB962C8B-B14F-4D97-AF65-F5344CB8AC3E}">
        <p14:creationId xmlns:p14="http://schemas.microsoft.com/office/powerpoint/2010/main" val="21737029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43E2FF-53FE-4BE7-8065-C2AFA50B493E}"/>
              </a:ext>
            </a:extLst>
          </p:cNvPr>
          <p:cNvSpPr>
            <a:spLocks noGrp="1"/>
          </p:cNvSpPr>
          <p:nvPr>
            <p:ph type="title"/>
          </p:nvPr>
        </p:nvSpPr>
        <p:spPr>
          <a:xfrm>
            <a:off x="457200" y="0"/>
            <a:ext cx="8229600" cy="1143000"/>
          </a:xfrm>
        </p:spPr>
        <p:txBody>
          <a:bodyPr/>
          <a:lstStyle/>
          <a:p>
            <a:r>
              <a:rPr lang="en-GB" b="1" dirty="0"/>
              <a:t>Assessment</a:t>
            </a:r>
          </a:p>
        </p:txBody>
      </p:sp>
      <p:sp>
        <p:nvSpPr>
          <p:cNvPr id="3" name="Content Placeholder 2">
            <a:extLst>
              <a:ext uri="{FF2B5EF4-FFF2-40B4-BE49-F238E27FC236}">
                <a16:creationId xmlns:a16="http://schemas.microsoft.com/office/drawing/2014/main" id="{42A64B6B-E0EB-40C4-ACDB-D0DC4928837D}"/>
              </a:ext>
            </a:extLst>
          </p:cNvPr>
          <p:cNvSpPr>
            <a:spLocks noGrp="1"/>
          </p:cNvSpPr>
          <p:nvPr>
            <p:ph idx="1"/>
          </p:nvPr>
        </p:nvSpPr>
        <p:spPr>
          <a:xfrm>
            <a:off x="395536" y="1124744"/>
            <a:ext cx="8686800" cy="4320480"/>
          </a:xfrm>
        </p:spPr>
        <p:txBody>
          <a:bodyPr>
            <a:normAutofit lnSpcReduction="10000"/>
          </a:bodyPr>
          <a:lstStyle/>
          <a:p>
            <a:pPr marL="0" indent="0">
              <a:buNone/>
            </a:pPr>
            <a:r>
              <a:rPr lang="en-GB" sz="2800" b="1" dirty="0"/>
              <a:t>Part A: Peer Coaching Exercise (November)</a:t>
            </a:r>
          </a:p>
          <a:p>
            <a:r>
              <a:rPr lang="en-GB" sz="2800" dirty="0"/>
              <a:t>15 mins each</a:t>
            </a:r>
          </a:p>
          <a:p>
            <a:endParaRPr lang="en-GB" sz="2800" dirty="0"/>
          </a:p>
          <a:p>
            <a:endParaRPr lang="en-GB" sz="2800" dirty="0"/>
          </a:p>
          <a:p>
            <a:pPr marL="0" indent="0">
              <a:buNone/>
            </a:pPr>
            <a:r>
              <a:rPr lang="en-GB" sz="2800" b="1" dirty="0"/>
              <a:t>Part B: Written Reflection (Due: December)</a:t>
            </a:r>
          </a:p>
          <a:p>
            <a:r>
              <a:rPr lang="en-GB" sz="2800" dirty="0"/>
              <a:t>2,500 words</a:t>
            </a:r>
          </a:p>
          <a:p>
            <a:endParaRPr lang="en-GB" sz="2800" dirty="0"/>
          </a:p>
          <a:p>
            <a:endParaRPr lang="en-GB" sz="2800" dirty="0"/>
          </a:p>
          <a:p>
            <a:pPr marL="0" indent="0">
              <a:buNone/>
            </a:pPr>
            <a:r>
              <a:rPr lang="en-GB" sz="2800" dirty="0"/>
              <a:t>Holistic marking so only one mark given for module</a:t>
            </a:r>
          </a:p>
        </p:txBody>
      </p:sp>
    </p:spTree>
    <p:extLst>
      <p:ext uri="{BB962C8B-B14F-4D97-AF65-F5344CB8AC3E}">
        <p14:creationId xmlns:p14="http://schemas.microsoft.com/office/powerpoint/2010/main" val="10700821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2C8F1B-5509-4804-9420-315D662F52BC}"/>
              </a:ext>
            </a:extLst>
          </p:cNvPr>
          <p:cNvSpPr>
            <a:spLocks noGrp="1"/>
          </p:cNvSpPr>
          <p:nvPr>
            <p:ph type="title"/>
          </p:nvPr>
        </p:nvSpPr>
        <p:spPr>
          <a:xfrm>
            <a:off x="611560" y="0"/>
            <a:ext cx="8229600" cy="1143000"/>
          </a:xfrm>
        </p:spPr>
        <p:txBody>
          <a:bodyPr/>
          <a:lstStyle/>
          <a:p>
            <a:r>
              <a:rPr lang="en-GB" b="1" dirty="0"/>
              <a:t>Lecture 1 </a:t>
            </a:r>
          </a:p>
        </p:txBody>
      </p:sp>
      <p:sp>
        <p:nvSpPr>
          <p:cNvPr id="3" name="Content Placeholder 2">
            <a:extLst>
              <a:ext uri="{FF2B5EF4-FFF2-40B4-BE49-F238E27FC236}">
                <a16:creationId xmlns:a16="http://schemas.microsoft.com/office/drawing/2014/main" id="{62F6E117-1820-445A-BEC2-1BECF3644FF8}"/>
              </a:ext>
            </a:extLst>
          </p:cNvPr>
          <p:cNvSpPr>
            <a:spLocks noGrp="1"/>
          </p:cNvSpPr>
          <p:nvPr>
            <p:ph idx="1"/>
          </p:nvPr>
        </p:nvSpPr>
        <p:spPr>
          <a:xfrm>
            <a:off x="457200" y="1160748"/>
            <a:ext cx="8383960" cy="4536504"/>
          </a:xfrm>
        </p:spPr>
        <p:txBody>
          <a:bodyPr>
            <a:noAutofit/>
          </a:bodyPr>
          <a:lstStyle/>
          <a:p>
            <a:pPr algn="just"/>
            <a:r>
              <a:rPr lang="en-GB" sz="2800" dirty="0"/>
              <a:t>Introduction to module and run through assignment</a:t>
            </a:r>
          </a:p>
          <a:p>
            <a:pPr algn="just"/>
            <a:r>
              <a:rPr lang="en-GB" sz="2800" dirty="0"/>
              <a:t>Definitions of coaching and mentoring</a:t>
            </a:r>
          </a:p>
          <a:p>
            <a:pPr algn="just"/>
            <a:r>
              <a:rPr lang="en-GB" sz="2800" dirty="0"/>
              <a:t>The similarities and differences of coaching and mentoring </a:t>
            </a:r>
          </a:p>
          <a:p>
            <a:pPr algn="just"/>
            <a:r>
              <a:rPr lang="en-GB" sz="2800" dirty="0"/>
              <a:t>The business case for and against internal coaching programmes v external coaching programmes.</a:t>
            </a:r>
          </a:p>
          <a:p>
            <a:pPr algn="just"/>
            <a:r>
              <a:rPr lang="en-GB" sz="2800" dirty="0"/>
              <a:t>Other learning interventions </a:t>
            </a:r>
          </a:p>
          <a:p>
            <a:endParaRPr lang="en-GB" sz="3600" dirty="0"/>
          </a:p>
        </p:txBody>
      </p:sp>
    </p:spTree>
    <p:extLst>
      <p:ext uri="{BB962C8B-B14F-4D97-AF65-F5344CB8AC3E}">
        <p14:creationId xmlns:p14="http://schemas.microsoft.com/office/powerpoint/2010/main" val="13714856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Vertical Text Placeholder 4"/>
          <p:cNvSpPr>
            <a:spLocks noGrp="1"/>
          </p:cNvSpPr>
          <p:nvPr>
            <p:ph type="body" orient="vert" idx="1"/>
          </p:nvPr>
        </p:nvSpPr>
        <p:spPr>
          <a:xfrm>
            <a:off x="412584" y="1916832"/>
            <a:ext cx="8318832" cy="3930559"/>
          </a:xfrm>
        </p:spPr>
        <p:txBody>
          <a:bodyPr>
            <a:normAutofit/>
          </a:bodyPr>
          <a:lstStyle/>
          <a:p>
            <a:pPr marL="0" indent="0" algn="just">
              <a:buNone/>
            </a:pPr>
            <a:r>
              <a:rPr lang="en-GB" sz="2800" dirty="0"/>
              <a:t>“A process by which the coach, through direct discussion and guided activity, helps an individual to solve a problem, or do a task better than would otherwise have been the case”</a:t>
            </a:r>
          </a:p>
          <a:p>
            <a:pPr marL="0" indent="0" algn="r">
              <a:buNone/>
            </a:pPr>
            <a:r>
              <a:rPr lang="en-GB" sz="2400" dirty="0"/>
              <a:t>(Clutterbuck &amp; Megginson, 1999</a:t>
            </a:r>
            <a:r>
              <a:rPr lang="en-GB" sz="2400" i="1" dirty="0"/>
              <a:t>)</a:t>
            </a:r>
          </a:p>
          <a:p>
            <a:pPr marL="0" indent="0">
              <a:buNone/>
            </a:pPr>
            <a:endParaRPr lang="en-GB" sz="2400" dirty="0"/>
          </a:p>
        </p:txBody>
      </p:sp>
      <p:sp>
        <p:nvSpPr>
          <p:cNvPr id="4" name="Title 3"/>
          <p:cNvSpPr>
            <a:spLocks noGrp="1"/>
          </p:cNvSpPr>
          <p:nvPr>
            <p:ph type="title"/>
          </p:nvPr>
        </p:nvSpPr>
        <p:spPr/>
        <p:txBody>
          <a:bodyPr/>
          <a:lstStyle/>
          <a:p>
            <a:r>
              <a:rPr lang="en-GB" dirty="0"/>
              <a:t>1. Defining Coaching &amp; Mentoring</a:t>
            </a:r>
          </a:p>
        </p:txBody>
      </p:sp>
      <p:sp>
        <p:nvSpPr>
          <p:cNvPr id="6" name="Vertical Text Placeholder 5"/>
          <p:cNvSpPr>
            <a:spLocks noGrp="1"/>
          </p:cNvSpPr>
          <p:nvPr>
            <p:ph type="body" orient="vert" idx="13"/>
          </p:nvPr>
        </p:nvSpPr>
        <p:spPr>
          <a:xfrm>
            <a:off x="373760" y="1216932"/>
            <a:ext cx="8317230" cy="369741"/>
          </a:xfrm>
        </p:spPr>
        <p:txBody>
          <a:bodyPr/>
          <a:lstStyle/>
          <a:p>
            <a:pPr marL="0" indent="0">
              <a:buNone/>
            </a:pPr>
            <a:r>
              <a:rPr lang="en-GB" sz="2400" dirty="0"/>
              <a:t>Coaching  </a:t>
            </a:r>
          </a:p>
        </p:txBody>
      </p:sp>
    </p:spTree>
    <p:extLst>
      <p:ext uri="{BB962C8B-B14F-4D97-AF65-F5344CB8AC3E}">
        <p14:creationId xmlns:p14="http://schemas.microsoft.com/office/powerpoint/2010/main" val="21117952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a:t>1. Defining Coaching &amp; Mentoring</a:t>
            </a:r>
          </a:p>
        </p:txBody>
      </p:sp>
      <p:sp>
        <p:nvSpPr>
          <p:cNvPr id="5" name="Vertical Text Placeholder 4"/>
          <p:cNvSpPr>
            <a:spLocks noGrp="1"/>
          </p:cNvSpPr>
          <p:nvPr>
            <p:ph type="body" orient="vert" idx="1"/>
          </p:nvPr>
        </p:nvSpPr>
        <p:spPr>
          <a:xfrm>
            <a:off x="405584" y="1710509"/>
            <a:ext cx="8318832" cy="3930559"/>
          </a:xfrm>
        </p:spPr>
        <p:txBody>
          <a:bodyPr>
            <a:normAutofit/>
          </a:bodyPr>
          <a:lstStyle/>
          <a:p>
            <a:pPr marL="0" indent="0" algn="just">
              <a:buNone/>
            </a:pPr>
            <a:r>
              <a:rPr lang="en-GB" sz="2400" dirty="0"/>
              <a:t> </a:t>
            </a:r>
            <a:r>
              <a:rPr lang="en-GB" sz="2800" dirty="0"/>
              <a:t>“Off-line help by one person to another in making significant transitions in knowledge, work or thinking”</a:t>
            </a:r>
          </a:p>
          <a:p>
            <a:pPr marL="0" indent="0" algn="r">
              <a:buNone/>
            </a:pPr>
            <a:r>
              <a:rPr lang="en-GB" sz="2400" dirty="0"/>
              <a:t>(Clutterbuck &amp; Megginson, 1999</a:t>
            </a:r>
            <a:r>
              <a:rPr lang="en-GB" sz="2400" i="1" dirty="0"/>
              <a:t>)</a:t>
            </a:r>
          </a:p>
          <a:p>
            <a:pPr marL="0" indent="0" algn="just">
              <a:buNone/>
            </a:pPr>
            <a:endParaRPr lang="en-GB" sz="2400" i="1" dirty="0"/>
          </a:p>
          <a:p>
            <a:pPr marL="0" indent="0">
              <a:buNone/>
            </a:pPr>
            <a:endParaRPr lang="en-GB" sz="2400" dirty="0"/>
          </a:p>
        </p:txBody>
      </p:sp>
      <p:sp>
        <p:nvSpPr>
          <p:cNvPr id="6" name="Vertical Text Placeholder 5"/>
          <p:cNvSpPr>
            <a:spLocks noGrp="1"/>
          </p:cNvSpPr>
          <p:nvPr>
            <p:ph type="body" orient="vert" idx="13"/>
          </p:nvPr>
        </p:nvSpPr>
        <p:spPr>
          <a:xfrm>
            <a:off x="373760" y="1216932"/>
            <a:ext cx="8317230" cy="369741"/>
          </a:xfrm>
        </p:spPr>
        <p:txBody>
          <a:bodyPr/>
          <a:lstStyle/>
          <a:p>
            <a:pPr marL="0" indent="0">
              <a:buNone/>
            </a:pPr>
            <a:r>
              <a:rPr lang="en-GB" sz="2400" dirty="0"/>
              <a:t>Mentoring </a:t>
            </a:r>
          </a:p>
        </p:txBody>
      </p:sp>
    </p:spTree>
    <p:extLst>
      <p:ext uri="{BB962C8B-B14F-4D97-AF65-F5344CB8AC3E}">
        <p14:creationId xmlns:p14="http://schemas.microsoft.com/office/powerpoint/2010/main" val="19547033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a:t>1. Defining Coaching &amp; Mentoring</a:t>
            </a:r>
          </a:p>
        </p:txBody>
      </p:sp>
      <p:sp>
        <p:nvSpPr>
          <p:cNvPr id="5" name="Vertical Text Placeholder 4"/>
          <p:cNvSpPr>
            <a:spLocks noGrp="1"/>
          </p:cNvSpPr>
          <p:nvPr>
            <p:ph type="body" orient="vert" idx="1"/>
          </p:nvPr>
        </p:nvSpPr>
        <p:spPr/>
        <p:txBody>
          <a:bodyPr>
            <a:normAutofit/>
          </a:bodyPr>
          <a:lstStyle/>
          <a:p>
            <a:r>
              <a:rPr lang="en-GB" dirty="0"/>
              <a:t>What is your experience of coaching others or being coached?</a:t>
            </a:r>
          </a:p>
          <a:p>
            <a:r>
              <a:rPr lang="en-GB" dirty="0"/>
              <a:t>What is your experience of mentoring or being mentored?</a:t>
            </a:r>
          </a:p>
          <a:p>
            <a:pPr marL="0" indent="0">
              <a:buNone/>
            </a:pPr>
            <a:endParaRPr lang="en-GB" sz="2400" dirty="0"/>
          </a:p>
          <a:p>
            <a:pPr marL="0" indent="0">
              <a:buNone/>
            </a:pPr>
            <a:endParaRPr lang="en-GB" sz="2400" dirty="0"/>
          </a:p>
          <a:p>
            <a:pPr marL="0" indent="0">
              <a:buNone/>
            </a:pPr>
            <a:endParaRPr lang="en-GB" sz="2000" dirty="0"/>
          </a:p>
          <a:p>
            <a:pPr marL="0" indent="0">
              <a:buNone/>
            </a:pPr>
            <a:endParaRPr lang="en-GB" sz="2400" dirty="0"/>
          </a:p>
        </p:txBody>
      </p:sp>
      <p:sp>
        <p:nvSpPr>
          <p:cNvPr id="6" name="Vertical Text Placeholder 5"/>
          <p:cNvSpPr>
            <a:spLocks noGrp="1"/>
          </p:cNvSpPr>
          <p:nvPr>
            <p:ph type="body" orient="vert" idx="13"/>
          </p:nvPr>
        </p:nvSpPr>
        <p:spPr>
          <a:xfrm>
            <a:off x="373760" y="1216932"/>
            <a:ext cx="8317230" cy="369741"/>
          </a:xfrm>
        </p:spPr>
        <p:txBody>
          <a:bodyPr/>
          <a:lstStyle/>
          <a:p>
            <a:pPr marL="0" indent="0">
              <a:buNone/>
            </a:pPr>
            <a:r>
              <a:rPr lang="en-GB" sz="2400" dirty="0"/>
              <a:t>Coaching &amp; Mentoring </a:t>
            </a:r>
          </a:p>
        </p:txBody>
      </p:sp>
      <p:pic>
        <p:nvPicPr>
          <p:cNvPr id="1026" name="Picture 2" descr="Image result for coaching mentori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76056" y="3044908"/>
            <a:ext cx="3333750" cy="2857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951092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1. Defining Coaching &amp; Mentoring</a:t>
            </a:r>
          </a:p>
        </p:txBody>
      </p:sp>
      <p:sp>
        <p:nvSpPr>
          <p:cNvPr id="3" name="Content Placeholder 2"/>
          <p:cNvSpPr>
            <a:spLocks noGrp="1"/>
          </p:cNvSpPr>
          <p:nvPr>
            <p:ph type="body" orient="vert" idx="1"/>
          </p:nvPr>
        </p:nvSpPr>
        <p:spPr/>
        <p:txBody>
          <a:bodyPr>
            <a:normAutofit fontScale="92500" lnSpcReduction="20000"/>
          </a:bodyPr>
          <a:lstStyle/>
          <a:p>
            <a:pPr algn="just"/>
            <a:r>
              <a:rPr lang="en-GB" dirty="0"/>
              <a:t>“Unlocking a persons potential to maximise their own performance.  It is helping them to learn rather than teaching them” (Whitmore, 2017)</a:t>
            </a:r>
          </a:p>
          <a:p>
            <a:pPr algn="just"/>
            <a:r>
              <a:rPr lang="en-GB" dirty="0"/>
              <a:t>“A collaborative, solution-focused, results orientated and systematic process in which the coach facilitates the enhancement of work performance, life experience, self-directed learning and personal growth of the </a:t>
            </a:r>
            <a:r>
              <a:rPr lang="en-GB" dirty="0" err="1"/>
              <a:t>coachee</a:t>
            </a:r>
            <a:r>
              <a:rPr lang="en-GB" dirty="0"/>
              <a:t>” (Grant, 1999)</a:t>
            </a:r>
          </a:p>
        </p:txBody>
      </p:sp>
      <p:sp>
        <p:nvSpPr>
          <p:cNvPr id="4" name="Vertical Text Placeholder 3"/>
          <p:cNvSpPr>
            <a:spLocks noGrp="1"/>
          </p:cNvSpPr>
          <p:nvPr>
            <p:ph type="body" orient="vert" idx="13"/>
          </p:nvPr>
        </p:nvSpPr>
        <p:spPr/>
        <p:txBody>
          <a:bodyPr/>
          <a:lstStyle/>
          <a:p>
            <a:pPr marL="0" indent="0">
              <a:buNone/>
            </a:pPr>
            <a:r>
              <a:rPr lang="en-GB" dirty="0"/>
              <a:t>Coaching in a business context</a:t>
            </a:r>
          </a:p>
        </p:txBody>
      </p:sp>
    </p:spTree>
    <p:extLst>
      <p:ext uri="{BB962C8B-B14F-4D97-AF65-F5344CB8AC3E}">
        <p14:creationId xmlns:p14="http://schemas.microsoft.com/office/powerpoint/2010/main" val="10876519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05584" y="116632"/>
            <a:ext cx="8229600" cy="1143000"/>
          </a:xfrm>
        </p:spPr>
        <p:txBody>
          <a:bodyPr/>
          <a:lstStyle/>
          <a:p>
            <a:r>
              <a:rPr lang="en-GB" dirty="0"/>
              <a:t>1. Defining Coaching &amp; Mentoring</a:t>
            </a:r>
          </a:p>
        </p:txBody>
      </p:sp>
      <p:sp>
        <p:nvSpPr>
          <p:cNvPr id="12" name="Vertical Text Placeholder 11"/>
          <p:cNvSpPr>
            <a:spLocks noGrp="1"/>
          </p:cNvSpPr>
          <p:nvPr>
            <p:ph type="body" orient="vert" idx="1"/>
          </p:nvPr>
        </p:nvSpPr>
        <p:spPr>
          <a:xfrm>
            <a:off x="405584" y="1433415"/>
            <a:ext cx="8318832" cy="4371849"/>
          </a:xfrm>
        </p:spPr>
        <p:txBody>
          <a:bodyPr>
            <a:normAutofit/>
          </a:bodyPr>
          <a:lstStyle/>
          <a:p>
            <a:pPr>
              <a:buFont typeface="Wingdings" pitchFamily="2" charset="2"/>
              <a:buChar char="§"/>
            </a:pPr>
            <a:r>
              <a:rPr lang="en-GB" sz="2400" dirty="0"/>
              <a:t>Facilitate the exploration of needs, motivations, desires, skills and thought processes to assist the individual in making real, lasting change.</a:t>
            </a:r>
          </a:p>
          <a:p>
            <a:pPr>
              <a:buFont typeface="Wingdings" pitchFamily="2" charset="2"/>
              <a:buChar char="§"/>
            </a:pPr>
            <a:r>
              <a:rPr lang="en-GB" sz="2400" dirty="0"/>
              <a:t>Use questioning techniques to facilitate an individual’s own thought processes in order to identify solutions and actions, rather than take a wholly directive approach</a:t>
            </a:r>
          </a:p>
          <a:p>
            <a:pPr>
              <a:buFont typeface="Wingdings" pitchFamily="2" charset="2"/>
              <a:buChar char="§"/>
            </a:pPr>
            <a:r>
              <a:rPr lang="en-GB" sz="2400" dirty="0"/>
              <a:t>Support the individual in setting appropriate goals and methods of assessing progress in relation to these goals</a:t>
            </a:r>
          </a:p>
          <a:p>
            <a:pPr>
              <a:buFont typeface="Wingdings" pitchFamily="2" charset="2"/>
              <a:buChar char="§"/>
            </a:pPr>
            <a:r>
              <a:rPr lang="en-GB" sz="2400" dirty="0"/>
              <a:t>Observe, listen and ask questions to understand the individual’s situation</a:t>
            </a:r>
          </a:p>
        </p:txBody>
      </p:sp>
      <p:sp>
        <p:nvSpPr>
          <p:cNvPr id="13" name="Vertical Text Placeholder 12"/>
          <p:cNvSpPr>
            <a:spLocks noGrp="1"/>
          </p:cNvSpPr>
          <p:nvPr>
            <p:ph type="body" orient="vert" idx="13"/>
          </p:nvPr>
        </p:nvSpPr>
        <p:spPr>
          <a:xfrm>
            <a:off x="406146" y="1063674"/>
            <a:ext cx="8317230" cy="369741"/>
          </a:xfrm>
        </p:spPr>
        <p:txBody>
          <a:bodyPr/>
          <a:lstStyle/>
          <a:p>
            <a:pPr marL="0" indent="0">
              <a:buNone/>
            </a:pPr>
            <a:r>
              <a:rPr lang="en-GB" sz="2400" dirty="0"/>
              <a:t>Similarities</a:t>
            </a:r>
          </a:p>
        </p:txBody>
      </p:sp>
    </p:spTree>
    <p:extLst>
      <p:ext uri="{BB962C8B-B14F-4D97-AF65-F5344CB8AC3E}">
        <p14:creationId xmlns:p14="http://schemas.microsoft.com/office/powerpoint/2010/main" val="29204774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2">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05584" y="116632"/>
            <a:ext cx="8229600" cy="1143000"/>
          </a:xfrm>
        </p:spPr>
        <p:txBody>
          <a:bodyPr/>
          <a:lstStyle/>
          <a:p>
            <a:r>
              <a:rPr lang="en-GB" dirty="0"/>
              <a:t>1. Defining Coaching &amp; Mentoring</a:t>
            </a:r>
          </a:p>
        </p:txBody>
      </p:sp>
      <p:sp>
        <p:nvSpPr>
          <p:cNvPr id="12" name="Vertical Text Placeholder 11"/>
          <p:cNvSpPr>
            <a:spLocks noGrp="1"/>
          </p:cNvSpPr>
          <p:nvPr>
            <p:ph type="body" orient="vert" idx="1"/>
          </p:nvPr>
        </p:nvSpPr>
        <p:spPr>
          <a:xfrm>
            <a:off x="405584" y="1433415"/>
            <a:ext cx="8318832" cy="4371849"/>
          </a:xfrm>
        </p:spPr>
        <p:txBody>
          <a:bodyPr>
            <a:normAutofit lnSpcReduction="10000"/>
          </a:bodyPr>
          <a:lstStyle/>
          <a:p>
            <a:pPr>
              <a:buFont typeface="Wingdings" pitchFamily="2" charset="2"/>
              <a:buChar char="§"/>
            </a:pPr>
            <a:r>
              <a:rPr lang="en-GB" sz="2400" dirty="0"/>
              <a:t>Creatively apply tools and techniques which may include one-to-one training, facilitating, counselling &amp; networking.</a:t>
            </a:r>
          </a:p>
          <a:p>
            <a:pPr>
              <a:buFont typeface="Wingdings" pitchFamily="2" charset="2"/>
              <a:buChar char="§"/>
            </a:pPr>
            <a:r>
              <a:rPr lang="en-GB" sz="2400" dirty="0"/>
              <a:t>Encourage a commitment to action and the development of lasting personal growth &amp; change.</a:t>
            </a:r>
          </a:p>
          <a:p>
            <a:pPr>
              <a:buFont typeface="Wingdings" pitchFamily="2" charset="2"/>
              <a:buChar char="§"/>
            </a:pPr>
            <a:r>
              <a:rPr lang="en-GB" sz="2400" dirty="0"/>
              <a:t>Maintain unconditional positive regard for the individual, is at all times supportive and non-judgemental, of views, lifestyle and aspirations.</a:t>
            </a:r>
          </a:p>
          <a:p>
            <a:pPr>
              <a:buFont typeface="Wingdings" pitchFamily="2" charset="2"/>
              <a:buChar char="§"/>
            </a:pPr>
            <a:r>
              <a:rPr lang="en-GB" sz="2400" dirty="0"/>
              <a:t>Ensure that clients develop personal competencies and do not develop unhealthy dependencies on the coaching or mentoring relationship.</a:t>
            </a:r>
          </a:p>
          <a:p>
            <a:endParaRPr lang="en-GB" sz="2400" dirty="0"/>
          </a:p>
        </p:txBody>
      </p:sp>
      <p:sp>
        <p:nvSpPr>
          <p:cNvPr id="13" name="Vertical Text Placeholder 12"/>
          <p:cNvSpPr>
            <a:spLocks noGrp="1"/>
          </p:cNvSpPr>
          <p:nvPr>
            <p:ph type="body" orient="vert" idx="13"/>
          </p:nvPr>
        </p:nvSpPr>
        <p:spPr>
          <a:xfrm>
            <a:off x="406146" y="1063674"/>
            <a:ext cx="8317230" cy="369741"/>
          </a:xfrm>
        </p:spPr>
        <p:txBody>
          <a:bodyPr/>
          <a:lstStyle/>
          <a:p>
            <a:pPr marL="0" indent="0">
              <a:buNone/>
            </a:pPr>
            <a:r>
              <a:rPr lang="en-GB" sz="2400" dirty="0"/>
              <a:t>Similarities</a:t>
            </a:r>
          </a:p>
        </p:txBody>
      </p:sp>
    </p:spTree>
    <p:extLst>
      <p:ext uri="{BB962C8B-B14F-4D97-AF65-F5344CB8AC3E}">
        <p14:creationId xmlns:p14="http://schemas.microsoft.com/office/powerpoint/2010/main" val="31587793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2">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57200" y="274638"/>
            <a:ext cx="8229600" cy="562074"/>
          </a:xfrm>
        </p:spPr>
        <p:txBody>
          <a:bodyPr>
            <a:noAutofit/>
          </a:bodyPr>
          <a:lstStyle/>
          <a:p>
            <a:pPr algn="l"/>
            <a:r>
              <a:rPr lang="en-GB" sz="2800" dirty="0">
                <a:solidFill>
                  <a:schemeClr val="tx2"/>
                </a:solidFill>
              </a:rPr>
              <a:t>1. Defining Coaching &amp; Mentoring - Differences</a:t>
            </a:r>
          </a:p>
        </p:txBody>
      </p:sp>
      <p:sp>
        <p:nvSpPr>
          <p:cNvPr id="6" name="Text Placeholder 5"/>
          <p:cNvSpPr>
            <a:spLocks noGrp="1"/>
          </p:cNvSpPr>
          <p:nvPr>
            <p:ph type="body" idx="1"/>
          </p:nvPr>
        </p:nvSpPr>
        <p:spPr>
          <a:xfrm>
            <a:off x="323528" y="836712"/>
            <a:ext cx="4173860" cy="432048"/>
          </a:xfrm>
        </p:spPr>
        <p:style>
          <a:lnRef idx="1">
            <a:schemeClr val="accent4"/>
          </a:lnRef>
          <a:fillRef idx="3">
            <a:schemeClr val="accent4"/>
          </a:fillRef>
          <a:effectRef idx="2">
            <a:schemeClr val="accent4"/>
          </a:effectRef>
          <a:fontRef idx="minor">
            <a:schemeClr val="lt1"/>
          </a:fontRef>
        </p:style>
        <p:txBody>
          <a:bodyPr anchor="ctr">
            <a:normAutofit lnSpcReduction="10000"/>
          </a:bodyPr>
          <a:lstStyle/>
          <a:p>
            <a:pPr algn="ctr"/>
            <a:r>
              <a:rPr lang="en-GB" dirty="0"/>
              <a:t>Coaching </a:t>
            </a:r>
          </a:p>
        </p:txBody>
      </p:sp>
      <p:sp>
        <p:nvSpPr>
          <p:cNvPr id="7" name="Content Placeholder 6"/>
          <p:cNvSpPr>
            <a:spLocks noGrp="1"/>
          </p:cNvSpPr>
          <p:nvPr>
            <p:ph sz="half" idx="2"/>
          </p:nvPr>
        </p:nvSpPr>
        <p:spPr>
          <a:xfrm>
            <a:off x="323528" y="1377082"/>
            <a:ext cx="4173860" cy="1656184"/>
          </a:xfrm>
          <a:solidFill>
            <a:schemeClr val="bg1"/>
          </a:solidFill>
          <a:ln>
            <a:solidFill>
              <a:schemeClr val="bg1">
                <a:lumMod val="65000"/>
              </a:schemeClr>
            </a:solidFill>
          </a:ln>
        </p:spPr>
        <p:txBody>
          <a:bodyPr>
            <a:normAutofit/>
          </a:bodyPr>
          <a:lstStyle/>
          <a:p>
            <a:pPr>
              <a:spcBef>
                <a:spcPts val="0"/>
              </a:spcBef>
            </a:pPr>
            <a:r>
              <a:rPr lang="en-GB" sz="1600" dirty="0"/>
              <a:t>Short Term – Time Bound</a:t>
            </a:r>
          </a:p>
          <a:p>
            <a:pPr marL="0" indent="0">
              <a:spcBef>
                <a:spcPts val="0"/>
              </a:spcBef>
              <a:buNone/>
            </a:pPr>
            <a:endParaRPr lang="en-GB" sz="1600" dirty="0"/>
          </a:p>
          <a:p>
            <a:pPr>
              <a:spcBef>
                <a:spcPts val="0"/>
              </a:spcBef>
            </a:pPr>
            <a:r>
              <a:rPr lang="en-GB" sz="1600" dirty="0"/>
              <a:t>Task Based</a:t>
            </a:r>
          </a:p>
          <a:p>
            <a:pPr marL="0" indent="0">
              <a:spcBef>
                <a:spcPts val="0"/>
              </a:spcBef>
              <a:buNone/>
            </a:pPr>
            <a:endParaRPr lang="en-GB" sz="1600" dirty="0"/>
          </a:p>
          <a:p>
            <a:pPr>
              <a:spcBef>
                <a:spcPts val="0"/>
              </a:spcBef>
            </a:pPr>
            <a:r>
              <a:rPr lang="en-GB" sz="1600" dirty="0"/>
              <a:t>Performance Driven – Non Directive</a:t>
            </a:r>
          </a:p>
          <a:p>
            <a:endParaRPr lang="en-GB" sz="1400" dirty="0"/>
          </a:p>
        </p:txBody>
      </p:sp>
      <p:sp>
        <p:nvSpPr>
          <p:cNvPr id="8" name="Text Placeholder 7"/>
          <p:cNvSpPr>
            <a:spLocks noGrp="1"/>
          </p:cNvSpPr>
          <p:nvPr>
            <p:ph type="body" sz="quarter" idx="3"/>
          </p:nvPr>
        </p:nvSpPr>
        <p:spPr>
          <a:xfrm>
            <a:off x="4645025" y="836712"/>
            <a:ext cx="4175447" cy="432048"/>
          </a:xfrm>
        </p:spPr>
        <p:style>
          <a:lnRef idx="1">
            <a:schemeClr val="accent3"/>
          </a:lnRef>
          <a:fillRef idx="3">
            <a:schemeClr val="accent3"/>
          </a:fillRef>
          <a:effectRef idx="2">
            <a:schemeClr val="accent3"/>
          </a:effectRef>
          <a:fontRef idx="minor">
            <a:schemeClr val="lt1"/>
          </a:fontRef>
        </p:style>
        <p:txBody>
          <a:bodyPr anchor="ctr">
            <a:normAutofit lnSpcReduction="10000"/>
          </a:bodyPr>
          <a:lstStyle/>
          <a:p>
            <a:pPr algn="ctr"/>
            <a:r>
              <a:rPr lang="en-GB" dirty="0"/>
              <a:t>Mentoring</a:t>
            </a:r>
          </a:p>
        </p:txBody>
      </p:sp>
      <p:sp>
        <p:nvSpPr>
          <p:cNvPr id="9" name="Content Placeholder 8"/>
          <p:cNvSpPr>
            <a:spLocks noGrp="1"/>
          </p:cNvSpPr>
          <p:nvPr>
            <p:ph sz="quarter" idx="4"/>
          </p:nvPr>
        </p:nvSpPr>
        <p:spPr>
          <a:xfrm>
            <a:off x="4645025" y="1340768"/>
            <a:ext cx="4175447" cy="1656184"/>
          </a:xfrm>
          <a:solidFill>
            <a:schemeClr val="bg1"/>
          </a:solidFill>
          <a:ln>
            <a:solidFill>
              <a:schemeClr val="bg1">
                <a:lumMod val="65000"/>
              </a:schemeClr>
            </a:solidFill>
          </a:ln>
        </p:spPr>
        <p:txBody>
          <a:bodyPr>
            <a:noAutofit/>
          </a:bodyPr>
          <a:lstStyle/>
          <a:p>
            <a:pPr>
              <a:spcBef>
                <a:spcPts val="0"/>
              </a:spcBef>
            </a:pPr>
            <a:r>
              <a:rPr lang="en-GB" sz="1600" dirty="0"/>
              <a:t>Long Term</a:t>
            </a:r>
          </a:p>
          <a:p>
            <a:pPr algn="just">
              <a:spcBef>
                <a:spcPts val="0"/>
              </a:spcBef>
            </a:pPr>
            <a:endParaRPr lang="en-GB" sz="1600" dirty="0"/>
          </a:p>
          <a:p>
            <a:pPr>
              <a:spcBef>
                <a:spcPts val="0"/>
              </a:spcBef>
            </a:pPr>
            <a:r>
              <a:rPr lang="en-GB" sz="1600" dirty="0"/>
              <a:t> Relationship Based</a:t>
            </a:r>
          </a:p>
          <a:p>
            <a:pPr>
              <a:spcBef>
                <a:spcPts val="0"/>
              </a:spcBef>
            </a:pPr>
            <a:endParaRPr lang="en-GB" sz="1400" dirty="0"/>
          </a:p>
          <a:p>
            <a:pPr>
              <a:spcBef>
                <a:spcPts val="0"/>
              </a:spcBef>
            </a:pPr>
            <a:r>
              <a:rPr lang="en-GB" sz="1600" dirty="0"/>
              <a:t>Development Driven - Directive</a:t>
            </a:r>
          </a:p>
          <a:p>
            <a:endParaRPr lang="en-GB" sz="1400" dirty="0"/>
          </a:p>
        </p:txBody>
      </p:sp>
    </p:spTree>
    <p:extLst>
      <p:ext uri="{BB962C8B-B14F-4D97-AF65-F5344CB8AC3E}">
        <p14:creationId xmlns:p14="http://schemas.microsoft.com/office/powerpoint/2010/main" val="16266222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9">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9FFC04-0F56-4AF6-A724-051F70B4056E}"/>
              </a:ext>
            </a:extLst>
          </p:cNvPr>
          <p:cNvSpPr>
            <a:spLocks noGrp="1"/>
          </p:cNvSpPr>
          <p:nvPr>
            <p:ph type="title"/>
          </p:nvPr>
        </p:nvSpPr>
        <p:spPr/>
        <p:txBody>
          <a:bodyPr/>
          <a:lstStyle/>
          <a:p>
            <a:r>
              <a:rPr lang="en-GB" dirty="0"/>
              <a:t>1. Defining Coaching &amp; Mentoring</a:t>
            </a:r>
          </a:p>
        </p:txBody>
      </p:sp>
      <p:sp>
        <p:nvSpPr>
          <p:cNvPr id="3" name="Vertical Text Placeholder 2">
            <a:extLst>
              <a:ext uri="{FF2B5EF4-FFF2-40B4-BE49-F238E27FC236}">
                <a16:creationId xmlns:a16="http://schemas.microsoft.com/office/drawing/2014/main" id="{1AA4D943-454F-42AB-9ADE-C09A20C140E2}"/>
              </a:ext>
            </a:extLst>
          </p:cNvPr>
          <p:cNvSpPr>
            <a:spLocks noGrp="1"/>
          </p:cNvSpPr>
          <p:nvPr>
            <p:ph type="body" orient="vert" idx="1"/>
          </p:nvPr>
        </p:nvSpPr>
        <p:spPr>
          <a:xfrm>
            <a:off x="179512" y="1442657"/>
            <a:ext cx="8544904" cy="3930559"/>
          </a:xfrm>
        </p:spPr>
        <p:txBody>
          <a:bodyPr>
            <a:noAutofit/>
          </a:bodyPr>
          <a:lstStyle/>
          <a:p>
            <a:pPr algn="just"/>
            <a:r>
              <a:rPr lang="en-GB" sz="2000" dirty="0"/>
              <a:t>Coaching aims to produce </a:t>
            </a:r>
            <a:r>
              <a:rPr lang="en-GB" sz="2000" b="1" dirty="0"/>
              <a:t>optimal performance and improvement at work.</a:t>
            </a:r>
            <a:r>
              <a:rPr lang="en-GB" sz="2000" dirty="0"/>
              <a:t> It focuses on </a:t>
            </a:r>
            <a:r>
              <a:rPr lang="en-GB" sz="2000" b="1" dirty="0"/>
              <a:t>specific skills and goals</a:t>
            </a:r>
            <a:r>
              <a:rPr lang="en-GB" sz="2000" dirty="0"/>
              <a:t>, although it may also have an impact on an individual’s personal attributes such as social interaction or confidence. The process typically lasts for a </a:t>
            </a:r>
            <a:r>
              <a:rPr lang="en-GB" sz="2000" b="1" dirty="0"/>
              <a:t>defined period of time </a:t>
            </a:r>
            <a:r>
              <a:rPr lang="en-GB" sz="2000" dirty="0"/>
              <a:t>or forms the basis of an on-going management style.</a:t>
            </a:r>
          </a:p>
          <a:p>
            <a:pPr marL="0" indent="0" algn="just">
              <a:buNone/>
            </a:pPr>
            <a:endParaRPr lang="en-GB" sz="2000" dirty="0"/>
          </a:p>
          <a:p>
            <a:pPr algn="just"/>
            <a:r>
              <a:rPr lang="en-GB" sz="2000" dirty="0"/>
              <a:t>Mentoring in the workplace tends to </a:t>
            </a:r>
            <a:r>
              <a:rPr lang="en-GB" sz="2000" b="1" dirty="0"/>
              <a:t>describe a relationship </a:t>
            </a:r>
            <a:r>
              <a:rPr lang="en-GB" sz="2000" dirty="0"/>
              <a:t>in which a </a:t>
            </a:r>
            <a:r>
              <a:rPr lang="en-GB" sz="2000" b="1" dirty="0"/>
              <a:t>more experienced colleague shares their greater knowledge </a:t>
            </a:r>
            <a:r>
              <a:rPr lang="en-GB" sz="2000" dirty="0"/>
              <a:t>to support the development of an inexperienced member of staff. It calls on the skills of questioning, listening, clarifying and reframing that are also associated with coaching. One key distinction is that mentoring relationships </a:t>
            </a:r>
            <a:r>
              <a:rPr lang="en-GB" sz="2000" b="1" dirty="0"/>
              <a:t>tend to be longer term </a:t>
            </a:r>
            <a:r>
              <a:rPr lang="en-GB" sz="2000" dirty="0"/>
              <a:t>than coaching.</a:t>
            </a:r>
          </a:p>
        </p:txBody>
      </p:sp>
      <p:sp>
        <p:nvSpPr>
          <p:cNvPr id="4" name="Vertical Text Placeholder 3">
            <a:extLst>
              <a:ext uri="{FF2B5EF4-FFF2-40B4-BE49-F238E27FC236}">
                <a16:creationId xmlns:a16="http://schemas.microsoft.com/office/drawing/2014/main" id="{E057382A-90D2-412C-8837-861EE49D0EFF}"/>
              </a:ext>
            </a:extLst>
          </p:cNvPr>
          <p:cNvSpPr>
            <a:spLocks noGrp="1"/>
          </p:cNvSpPr>
          <p:nvPr>
            <p:ph type="body" orient="vert" idx="13"/>
          </p:nvPr>
        </p:nvSpPr>
        <p:spPr>
          <a:xfrm>
            <a:off x="406146" y="1115043"/>
            <a:ext cx="8317230" cy="369741"/>
          </a:xfrm>
        </p:spPr>
        <p:txBody>
          <a:bodyPr/>
          <a:lstStyle/>
          <a:p>
            <a:pPr marL="0" indent="0">
              <a:buNone/>
            </a:pPr>
            <a:r>
              <a:rPr lang="en-GB" sz="2400" dirty="0"/>
              <a:t>Clarifying the difference</a:t>
            </a:r>
            <a:endParaRPr lang="en-GB" dirty="0"/>
          </a:p>
        </p:txBody>
      </p:sp>
    </p:spTree>
    <p:extLst>
      <p:ext uri="{BB962C8B-B14F-4D97-AF65-F5344CB8AC3E}">
        <p14:creationId xmlns:p14="http://schemas.microsoft.com/office/powerpoint/2010/main" val="357364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25760"/>
            <a:ext cx="8229600" cy="1143000"/>
          </a:xfrm>
        </p:spPr>
        <p:txBody>
          <a:bodyPr>
            <a:normAutofit/>
          </a:bodyPr>
          <a:lstStyle/>
          <a:p>
            <a:pPr algn="l"/>
            <a:r>
              <a:rPr lang="en-GB" sz="2800" dirty="0"/>
              <a:t>1. Coaching &amp; Mentoring as a Learning Solution</a:t>
            </a:r>
          </a:p>
        </p:txBody>
      </p:sp>
      <p:sp>
        <p:nvSpPr>
          <p:cNvPr id="4" name="Slide Number Placeholder 3"/>
          <p:cNvSpPr>
            <a:spLocks noGrp="1"/>
          </p:cNvSpPr>
          <p:nvPr>
            <p:ph type="sldNum" sz="quarter" idx="12"/>
          </p:nvPr>
        </p:nvSpPr>
        <p:spPr/>
        <p:txBody>
          <a:bodyPr/>
          <a:lstStyle/>
          <a:p>
            <a:fld id="{4FE0908C-D037-4276-B023-3DE644EA2E36}" type="slidenum">
              <a:rPr lang="en-US" smtClean="0"/>
              <a:pPr/>
              <a:t>16</a:t>
            </a:fld>
            <a:endParaRPr lang="en-US"/>
          </a:p>
        </p:txBody>
      </p:sp>
      <p:sp>
        <p:nvSpPr>
          <p:cNvPr id="5" name="Vertical Text Placeholder 4"/>
          <p:cNvSpPr>
            <a:spLocks noGrp="1"/>
          </p:cNvSpPr>
          <p:nvPr>
            <p:ph type="body" orient="vert" idx="13"/>
          </p:nvPr>
        </p:nvSpPr>
        <p:spPr>
          <a:xfrm>
            <a:off x="253584" y="1075428"/>
            <a:ext cx="4210416" cy="367613"/>
          </a:xfrm>
        </p:spPr>
        <p:style>
          <a:lnRef idx="1">
            <a:schemeClr val="accent4"/>
          </a:lnRef>
          <a:fillRef idx="3">
            <a:schemeClr val="accent4"/>
          </a:fillRef>
          <a:effectRef idx="2">
            <a:schemeClr val="accent4"/>
          </a:effectRef>
          <a:fontRef idx="minor">
            <a:schemeClr val="lt1"/>
          </a:fontRef>
        </p:style>
        <p:txBody>
          <a:bodyPr>
            <a:normAutofit fontScale="62500" lnSpcReduction="20000"/>
          </a:bodyPr>
          <a:lstStyle/>
          <a:p>
            <a:pPr marL="0" indent="0" algn="ctr">
              <a:buNone/>
            </a:pPr>
            <a:r>
              <a:rPr lang="en-GB" dirty="0"/>
              <a:t>Coaching</a:t>
            </a:r>
          </a:p>
        </p:txBody>
      </p:sp>
      <p:sp>
        <p:nvSpPr>
          <p:cNvPr id="6" name="Vertical Text Placeholder 5"/>
          <p:cNvSpPr>
            <a:spLocks noGrp="1"/>
          </p:cNvSpPr>
          <p:nvPr>
            <p:ph type="body" orient="vert" idx="14"/>
          </p:nvPr>
        </p:nvSpPr>
        <p:spPr>
          <a:xfrm>
            <a:off x="251520" y="1453061"/>
            <a:ext cx="4209812" cy="5216299"/>
          </a:xfrm>
          <a:solidFill>
            <a:schemeClr val="bg1"/>
          </a:solidFill>
          <a:ln>
            <a:solidFill>
              <a:schemeClr val="bg1">
                <a:lumMod val="65000"/>
              </a:schemeClr>
            </a:solidFill>
          </a:ln>
        </p:spPr>
        <p:txBody>
          <a:bodyPr>
            <a:normAutofit fontScale="62500" lnSpcReduction="20000"/>
          </a:bodyPr>
          <a:lstStyle/>
          <a:p>
            <a:pPr>
              <a:buFont typeface="Wingdings" pitchFamily="2" charset="2"/>
              <a:buChar char="§"/>
            </a:pPr>
            <a:r>
              <a:rPr lang="en-GB" dirty="0"/>
              <a:t> When seeking to develop employees in specific competencies, using performance management tools and involving the immediate manager</a:t>
            </a:r>
          </a:p>
          <a:p>
            <a:pPr>
              <a:buFont typeface="Wingdings" pitchFamily="2" charset="2"/>
              <a:buChar char="§"/>
            </a:pPr>
            <a:r>
              <a:rPr lang="en-GB" dirty="0"/>
              <a:t> You have talented employees who are not meeting expectations</a:t>
            </a:r>
          </a:p>
          <a:p>
            <a:pPr>
              <a:buFont typeface="Wingdings" pitchFamily="2" charset="2"/>
              <a:buChar char="§"/>
            </a:pPr>
            <a:r>
              <a:rPr lang="en-GB" dirty="0"/>
              <a:t>When introducing a new system or programme</a:t>
            </a:r>
          </a:p>
          <a:p>
            <a:pPr>
              <a:buFont typeface="Wingdings" pitchFamily="2" charset="2"/>
              <a:buChar char="§"/>
            </a:pPr>
            <a:r>
              <a:rPr lang="en-GB" dirty="0"/>
              <a:t> When you have a small group of individuals (5-8) in need of increased competency in specific areas</a:t>
            </a:r>
          </a:p>
          <a:p>
            <a:pPr>
              <a:buFont typeface="Wingdings" pitchFamily="2" charset="2"/>
              <a:buChar char="§"/>
            </a:pPr>
            <a:r>
              <a:rPr lang="en-GB" dirty="0"/>
              <a:t>When a leader or executive needs assistance in acquiring a new skill as an additional responsibility</a:t>
            </a:r>
          </a:p>
          <a:p>
            <a:endParaRPr lang="en-GB" dirty="0"/>
          </a:p>
        </p:txBody>
      </p:sp>
      <p:sp>
        <p:nvSpPr>
          <p:cNvPr id="7" name="Vertical Text Placeholder 6"/>
          <p:cNvSpPr>
            <a:spLocks noGrp="1"/>
          </p:cNvSpPr>
          <p:nvPr>
            <p:ph type="body" orient="vert" idx="15"/>
          </p:nvPr>
        </p:nvSpPr>
        <p:spPr>
          <a:xfrm>
            <a:off x="4680001" y="1453061"/>
            <a:ext cx="4212479" cy="5216299"/>
          </a:xfrm>
          <a:solidFill>
            <a:schemeClr val="bg1"/>
          </a:solidFill>
          <a:ln>
            <a:solidFill>
              <a:schemeClr val="bg1">
                <a:lumMod val="65000"/>
              </a:schemeClr>
            </a:solidFill>
          </a:ln>
        </p:spPr>
        <p:txBody>
          <a:bodyPr>
            <a:normAutofit fontScale="70000" lnSpcReduction="20000"/>
          </a:bodyPr>
          <a:lstStyle/>
          <a:p>
            <a:pPr>
              <a:buFont typeface="Wingdings" pitchFamily="2" charset="2"/>
              <a:buChar char="§"/>
            </a:pPr>
            <a:r>
              <a:rPr lang="en-GB" dirty="0"/>
              <a:t>When seeking to develop its leaders or talent pool as part of succession planning</a:t>
            </a:r>
          </a:p>
          <a:p>
            <a:pPr>
              <a:buFont typeface="Wingdings" pitchFamily="2" charset="2"/>
              <a:buChar char="§"/>
            </a:pPr>
            <a:r>
              <a:rPr lang="en-GB" dirty="0"/>
              <a:t>Development of diverse employees to remove barriers that hinder their success</a:t>
            </a:r>
          </a:p>
          <a:p>
            <a:pPr>
              <a:buFont typeface="Wingdings" pitchFamily="2" charset="2"/>
              <a:buChar char="§"/>
            </a:pPr>
            <a:r>
              <a:rPr lang="en-GB" dirty="0"/>
              <a:t> Development of employees in ways that are additional to the acquisition of specific skills/competencies</a:t>
            </a:r>
          </a:p>
          <a:p>
            <a:pPr>
              <a:buFont typeface="Wingdings" pitchFamily="2" charset="2"/>
              <a:buChar char="§"/>
            </a:pPr>
            <a:r>
              <a:rPr lang="en-GB" dirty="0"/>
              <a:t> Retain internal expertise and experience residing in its baby boomer employees for future generations</a:t>
            </a:r>
          </a:p>
          <a:p>
            <a:pPr>
              <a:buFont typeface="Wingdings" pitchFamily="2" charset="2"/>
              <a:buChar char="§"/>
            </a:pPr>
            <a:r>
              <a:rPr lang="en-GB" dirty="0"/>
              <a:t>Creating  a workforce that balances the professional and the personal</a:t>
            </a:r>
          </a:p>
          <a:p>
            <a:endParaRPr lang="en-GB" dirty="0"/>
          </a:p>
        </p:txBody>
      </p:sp>
      <p:sp>
        <p:nvSpPr>
          <p:cNvPr id="8" name="Vertical Text Placeholder 7"/>
          <p:cNvSpPr>
            <a:spLocks noGrp="1"/>
          </p:cNvSpPr>
          <p:nvPr>
            <p:ph type="body" orient="vert" idx="16"/>
          </p:nvPr>
        </p:nvSpPr>
        <p:spPr>
          <a:xfrm>
            <a:off x="4680001" y="1073300"/>
            <a:ext cx="4211396" cy="369741"/>
          </a:xfrm>
        </p:spPr>
        <p:style>
          <a:lnRef idx="1">
            <a:schemeClr val="accent3"/>
          </a:lnRef>
          <a:fillRef idx="3">
            <a:schemeClr val="accent3"/>
          </a:fillRef>
          <a:effectRef idx="2">
            <a:schemeClr val="accent3"/>
          </a:effectRef>
          <a:fontRef idx="minor">
            <a:schemeClr val="lt1"/>
          </a:fontRef>
        </p:style>
        <p:txBody>
          <a:bodyPr>
            <a:normAutofit fontScale="62500" lnSpcReduction="20000"/>
          </a:bodyPr>
          <a:lstStyle/>
          <a:p>
            <a:pPr marL="0" indent="0" algn="ctr">
              <a:buNone/>
            </a:pPr>
            <a:r>
              <a:rPr lang="en-GB" dirty="0"/>
              <a:t>Mentoring</a:t>
            </a:r>
          </a:p>
        </p:txBody>
      </p:sp>
    </p:spTree>
    <p:extLst>
      <p:ext uri="{BB962C8B-B14F-4D97-AF65-F5344CB8AC3E}">
        <p14:creationId xmlns:p14="http://schemas.microsoft.com/office/powerpoint/2010/main" val="15061200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7">
                                            <p:bg/>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animBg="1"/>
      <p:bldP spid="7" grpId="0" build="p"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Title 3">
            <a:extLst>
              <a:ext uri="{FF2B5EF4-FFF2-40B4-BE49-F238E27FC236}">
                <a16:creationId xmlns:a16="http://schemas.microsoft.com/office/drawing/2014/main" id="{4FF4EC2F-FFDD-469F-B83B-FA695014EFF2}"/>
              </a:ext>
            </a:extLst>
          </p:cNvPr>
          <p:cNvSpPr>
            <a:spLocks noGrp="1"/>
          </p:cNvSpPr>
          <p:nvPr>
            <p:ph type="title"/>
          </p:nvPr>
        </p:nvSpPr>
        <p:spPr>
          <a:xfrm>
            <a:off x="404813" y="263525"/>
            <a:ext cx="8229600" cy="1143000"/>
          </a:xfrm>
        </p:spPr>
        <p:txBody>
          <a:bodyPr/>
          <a:lstStyle/>
          <a:p>
            <a:r>
              <a:rPr lang="en-GB" altLang="en-US" dirty="0"/>
              <a:t> 2. Approaches to Coaching</a:t>
            </a:r>
          </a:p>
        </p:txBody>
      </p:sp>
      <p:sp>
        <p:nvSpPr>
          <p:cNvPr id="21506" name="Vertical Text Placeholder 5">
            <a:extLst>
              <a:ext uri="{FF2B5EF4-FFF2-40B4-BE49-F238E27FC236}">
                <a16:creationId xmlns:a16="http://schemas.microsoft.com/office/drawing/2014/main" id="{0D797A38-4865-41E2-8300-DA23F7FB4989}"/>
              </a:ext>
            </a:extLst>
          </p:cNvPr>
          <p:cNvSpPr>
            <a:spLocks noGrp="1"/>
          </p:cNvSpPr>
          <p:nvPr>
            <p:ph type="body" orient="vert" idx="13"/>
          </p:nvPr>
        </p:nvSpPr>
        <p:spPr>
          <a:xfrm>
            <a:off x="406400" y="1209675"/>
            <a:ext cx="8316913" cy="369888"/>
          </a:xfrm>
        </p:spPr>
        <p:txBody>
          <a:bodyPr/>
          <a:lstStyle/>
          <a:p>
            <a:pPr marL="0" indent="0">
              <a:buFont typeface="Arial" panose="020B0604020202020204" pitchFamily="34" charset="0"/>
              <a:buNone/>
            </a:pPr>
            <a:r>
              <a:rPr lang="en-GB" altLang="en-US" sz="2400" dirty="0"/>
              <a:t>Internal v’s External coaching</a:t>
            </a:r>
          </a:p>
        </p:txBody>
      </p:sp>
      <p:pic>
        <p:nvPicPr>
          <p:cNvPr id="21507" name="Picture 7">
            <a:extLst>
              <a:ext uri="{FF2B5EF4-FFF2-40B4-BE49-F238E27FC236}">
                <a16:creationId xmlns:a16="http://schemas.microsoft.com/office/drawing/2014/main" id="{492D750D-8B32-445B-838B-7E7C1E7F42EC}"/>
              </a:ext>
            </a:extLst>
          </p:cNvPr>
          <p:cNvPicPr>
            <a:picLocks noChangeAspect="1"/>
          </p:cNvPicPr>
          <p:nvPr/>
        </p:nvPicPr>
        <p:blipFill rotWithShape="1">
          <a:blip r:embed="rId3">
            <a:extLst>
              <a:ext uri="{28A0092B-C50C-407E-A947-70E740481C1C}">
                <a14:useLocalDpi xmlns:a14="http://schemas.microsoft.com/office/drawing/2010/main" val="0"/>
              </a:ext>
            </a:extLst>
          </a:blip>
          <a:srcRect l="13233" r="13059"/>
          <a:stretch/>
        </p:blipFill>
        <p:spPr bwMode="auto">
          <a:xfrm>
            <a:off x="179512" y="1772816"/>
            <a:ext cx="3259202" cy="22329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8" name="Picture 8">
            <a:extLst>
              <a:ext uri="{FF2B5EF4-FFF2-40B4-BE49-F238E27FC236}">
                <a16:creationId xmlns:a16="http://schemas.microsoft.com/office/drawing/2014/main" id="{29249A34-281A-4EDC-8BAB-BE8DEB3C24E0}"/>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084620" y="1772816"/>
            <a:ext cx="6059380" cy="3908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861701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150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150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Title 3">
            <a:extLst>
              <a:ext uri="{FF2B5EF4-FFF2-40B4-BE49-F238E27FC236}">
                <a16:creationId xmlns:a16="http://schemas.microsoft.com/office/drawing/2014/main" id="{DAB62E28-C97C-483F-B3F0-700209A71EDE}"/>
              </a:ext>
            </a:extLst>
          </p:cNvPr>
          <p:cNvSpPr>
            <a:spLocks noGrp="1"/>
          </p:cNvSpPr>
          <p:nvPr>
            <p:ph type="title"/>
          </p:nvPr>
        </p:nvSpPr>
        <p:spPr>
          <a:xfrm>
            <a:off x="404813" y="263525"/>
            <a:ext cx="8229600" cy="1143000"/>
          </a:xfrm>
        </p:spPr>
        <p:txBody>
          <a:bodyPr/>
          <a:lstStyle/>
          <a:p>
            <a:r>
              <a:rPr lang="en-GB" altLang="en-US" dirty="0"/>
              <a:t>2. Approaches to Coaching</a:t>
            </a:r>
          </a:p>
        </p:txBody>
      </p:sp>
      <p:sp>
        <p:nvSpPr>
          <p:cNvPr id="23554" name="Vertical Text Placeholder 5">
            <a:extLst>
              <a:ext uri="{FF2B5EF4-FFF2-40B4-BE49-F238E27FC236}">
                <a16:creationId xmlns:a16="http://schemas.microsoft.com/office/drawing/2014/main" id="{AE553D00-4CA2-439C-B05A-121FB5DD440C}"/>
              </a:ext>
            </a:extLst>
          </p:cNvPr>
          <p:cNvSpPr>
            <a:spLocks noGrp="1"/>
          </p:cNvSpPr>
          <p:nvPr>
            <p:ph type="body" orient="vert" idx="13"/>
          </p:nvPr>
        </p:nvSpPr>
        <p:spPr>
          <a:xfrm>
            <a:off x="406400" y="1209675"/>
            <a:ext cx="8316913" cy="369888"/>
          </a:xfrm>
        </p:spPr>
        <p:txBody>
          <a:bodyPr/>
          <a:lstStyle/>
          <a:p>
            <a:pPr marL="0" indent="0">
              <a:buFont typeface="Arial" panose="020B0604020202020204" pitchFamily="34" charset="0"/>
              <a:buNone/>
            </a:pPr>
            <a:r>
              <a:rPr lang="en-GB" altLang="en-US" sz="2400"/>
              <a:t>Internal v’s External coaching</a:t>
            </a:r>
          </a:p>
        </p:txBody>
      </p:sp>
      <p:pic>
        <p:nvPicPr>
          <p:cNvPr id="23555" name="Picture 7">
            <a:extLst>
              <a:ext uri="{FF2B5EF4-FFF2-40B4-BE49-F238E27FC236}">
                <a16:creationId xmlns:a16="http://schemas.microsoft.com/office/drawing/2014/main" id="{7C1F3D05-4AFE-4A6D-B4DA-33FBD1562098}"/>
              </a:ext>
            </a:extLst>
          </p:cNvPr>
          <p:cNvPicPr>
            <a:picLocks noChangeAspect="1"/>
          </p:cNvPicPr>
          <p:nvPr/>
        </p:nvPicPr>
        <p:blipFill rotWithShape="1">
          <a:blip r:embed="rId3">
            <a:extLst>
              <a:ext uri="{28A0092B-C50C-407E-A947-70E740481C1C}">
                <a14:useLocalDpi xmlns:a14="http://schemas.microsoft.com/office/drawing/2010/main" val="0"/>
              </a:ext>
            </a:extLst>
          </a:blip>
          <a:srcRect l="15120" r="11172"/>
          <a:stretch/>
        </p:blipFill>
        <p:spPr bwMode="auto">
          <a:xfrm>
            <a:off x="179512" y="1700808"/>
            <a:ext cx="3047949" cy="2088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6" name="Picture 1">
            <a:extLst>
              <a:ext uri="{FF2B5EF4-FFF2-40B4-BE49-F238E27FC236}">
                <a16:creationId xmlns:a16="http://schemas.microsoft.com/office/drawing/2014/main" id="{485CD67A-3DDA-4737-AA40-10C0B9C469F6}"/>
              </a:ext>
            </a:extLst>
          </p:cNvPr>
          <p:cNvPicPr>
            <a:picLocks noChangeAspect="1"/>
          </p:cNvPicPr>
          <p:nvPr/>
        </p:nvPicPr>
        <p:blipFill rotWithShape="1">
          <a:blip r:embed="rId4">
            <a:extLst>
              <a:ext uri="{28A0092B-C50C-407E-A947-70E740481C1C}">
                <a14:useLocalDpi xmlns:a14="http://schemas.microsoft.com/office/drawing/2010/main" val="0"/>
              </a:ext>
            </a:extLst>
          </a:blip>
          <a:srcRect b="4238"/>
          <a:stretch/>
        </p:blipFill>
        <p:spPr bwMode="auto">
          <a:xfrm>
            <a:off x="3214846" y="1406525"/>
            <a:ext cx="5737028" cy="42445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894959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355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355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a:t>3. Other learning initiatives </a:t>
            </a:r>
          </a:p>
        </p:txBody>
      </p:sp>
      <p:sp>
        <p:nvSpPr>
          <p:cNvPr id="5" name="Vertical Text Placeholder 4"/>
          <p:cNvSpPr>
            <a:spLocks noGrp="1"/>
          </p:cNvSpPr>
          <p:nvPr>
            <p:ph type="body" orient="vert" idx="1"/>
          </p:nvPr>
        </p:nvSpPr>
        <p:spPr>
          <a:xfrm>
            <a:off x="259955" y="1158989"/>
            <a:ext cx="8318832" cy="4392488"/>
          </a:xfrm>
        </p:spPr>
        <p:txBody>
          <a:bodyPr>
            <a:normAutofit/>
          </a:bodyPr>
          <a:lstStyle/>
          <a:p>
            <a:endParaRPr lang="en-GB" sz="2800" dirty="0"/>
          </a:p>
          <a:p>
            <a:endParaRPr lang="en-GB" sz="2800" dirty="0"/>
          </a:p>
          <a:p>
            <a:endParaRPr lang="en-GB" sz="2400" dirty="0"/>
          </a:p>
          <a:p>
            <a:pPr marL="0" indent="0">
              <a:buNone/>
            </a:pPr>
            <a:endParaRPr lang="en-GB" sz="2400" dirty="0"/>
          </a:p>
        </p:txBody>
      </p:sp>
      <p:sp>
        <p:nvSpPr>
          <p:cNvPr id="7" name="Vertical Text Placeholder 4">
            <a:extLst>
              <a:ext uri="{FF2B5EF4-FFF2-40B4-BE49-F238E27FC236}">
                <a16:creationId xmlns:a16="http://schemas.microsoft.com/office/drawing/2014/main" id="{A0E0A604-3A80-4CD6-9100-6D42C1356444}"/>
              </a:ext>
            </a:extLst>
          </p:cNvPr>
          <p:cNvSpPr txBox="1">
            <a:spLocks/>
          </p:cNvSpPr>
          <p:nvPr/>
        </p:nvSpPr>
        <p:spPr>
          <a:xfrm>
            <a:off x="551214" y="1124745"/>
            <a:ext cx="8318832" cy="4392488"/>
          </a:xfrm>
          <a:prstGeom prst="rect">
            <a:avLst/>
          </a:prstGeom>
        </p:spPr>
        <p:txBody>
          <a:bodyPr vert="horz" lIns="91440" tIns="108000" rIns="72000" bIns="72000" rtlCol="0">
            <a:normAutofit lnSpcReduction="1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baseline="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baseline="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GB" sz="2800" dirty="0"/>
              <a:t>Counselling</a:t>
            </a:r>
          </a:p>
          <a:p>
            <a:r>
              <a:rPr lang="en-GB" sz="2800" dirty="0"/>
              <a:t>Wellbeing programmes</a:t>
            </a:r>
          </a:p>
          <a:p>
            <a:r>
              <a:rPr lang="en-GB" sz="2800" dirty="0"/>
              <a:t>Employee engagement programmes</a:t>
            </a:r>
          </a:p>
          <a:p>
            <a:r>
              <a:rPr lang="en-GB" sz="2800" dirty="0"/>
              <a:t>E-learning</a:t>
            </a:r>
          </a:p>
          <a:p>
            <a:r>
              <a:rPr lang="en-GB" sz="2800" dirty="0"/>
              <a:t>Self-directed learning</a:t>
            </a:r>
          </a:p>
          <a:p>
            <a:r>
              <a:rPr lang="en-GB" sz="2800" dirty="0"/>
              <a:t>Focus groups</a:t>
            </a:r>
          </a:p>
          <a:p>
            <a:r>
              <a:rPr lang="en-GB" sz="2800" dirty="0"/>
              <a:t>Peer support groups</a:t>
            </a:r>
          </a:p>
          <a:p>
            <a:r>
              <a:rPr lang="en-GB" sz="2800" dirty="0"/>
              <a:t>Community work / team-building days</a:t>
            </a:r>
          </a:p>
          <a:p>
            <a:r>
              <a:rPr lang="en-GB" sz="2800" dirty="0"/>
              <a:t>Any others?</a:t>
            </a:r>
          </a:p>
          <a:p>
            <a:pPr marL="0" indent="0">
              <a:buFont typeface="Arial" pitchFamily="34" charset="0"/>
              <a:buNone/>
            </a:pPr>
            <a:endParaRPr lang="en-GB" sz="2800" dirty="0"/>
          </a:p>
          <a:p>
            <a:endParaRPr lang="en-GB" sz="2400" dirty="0"/>
          </a:p>
          <a:p>
            <a:pPr marL="0" indent="0">
              <a:buFont typeface="Arial" pitchFamily="34" charset="0"/>
              <a:buNone/>
            </a:pPr>
            <a:endParaRPr lang="en-GB" sz="2400" dirty="0"/>
          </a:p>
        </p:txBody>
      </p:sp>
      <p:pic>
        <p:nvPicPr>
          <p:cNvPr id="3" name="Picture 2">
            <a:extLst>
              <a:ext uri="{FF2B5EF4-FFF2-40B4-BE49-F238E27FC236}">
                <a16:creationId xmlns:a16="http://schemas.microsoft.com/office/drawing/2014/main" id="{AA4AD2FA-2850-4332-B1F4-5B7113B3A0A7}"/>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rot="5146352">
            <a:off x="6004961" y="1863108"/>
            <a:ext cx="3810000" cy="1935834"/>
          </a:xfrm>
          <a:prstGeom prst="rect">
            <a:avLst/>
          </a:prstGeom>
        </p:spPr>
      </p:pic>
    </p:spTree>
    <p:extLst>
      <p:ext uri="{BB962C8B-B14F-4D97-AF65-F5344CB8AC3E}">
        <p14:creationId xmlns:p14="http://schemas.microsoft.com/office/powerpoint/2010/main" val="2488017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7">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7">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7">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7">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5584" y="413792"/>
            <a:ext cx="8229600" cy="1143000"/>
          </a:xfrm>
        </p:spPr>
        <p:txBody>
          <a:bodyPr>
            <a:noAutofit/>
          </a:bodyPr>
          <a:lstStyle/>
          <a:p>
            <a:r>
              <a:rPr lang="en-GB" sz="2800" b="1" dirty="0"/>
              <a:t>3. Four Basic Styles of Helping</a:t>
            </a:r>
            <a:br>
              <a:rPr lang="en-GB" sz="2800" b="1" dirty="0"/>
            </a:br>
            <a:br>
              <a:rPr lang="en-GB" sz="2000" dirty="0"/>
            </a:br>
            <a:r>
              <a:rPr lang="en-GB" sz="1400" dirty="0">
                <a:solidFill>
                  <a:srgbClr val="0070C0"/>
                </a:solidFill>
              </a:rPr>
              <a:t>Clutterbuck, D. (2014)</a:t>
            </a:r>
            <a:r>
              <a:rPr lang="en-GB" sz="1400" i="1" dirty="0">
                <a:solidFill>
                  <a:srgbClr val="0070C0"/>
                </a:solidFill>
              </a:rPr>
              <a:t> Everyone Needs a Mentor Fostering Talent in Your Organisation </a:t>
            </a:r>
            <a:r>
              <a:rPr lang="en-GB" sz="1400" dirty="0">
                <a:solidFill>
                  <a:srgbClr val="0070C0"/>
                </a:solidFill>
              </a:rPr>
              <a:t>5</a:t>
            </a:r>
            <a:r>
              <a:rPr lang="en-GB" sz="1400" baseline="30000" dirty="0">
                <a:solidFill>
                  <a:srgbClr val="0070C0"/>
                </a:solidFill>
              </a:rPr>
              <a:t>th</a:t>
            </a:r>
            <a:r>
              <a:rPr lang="en-GB" sz="1400" dirty="0">
                <a:solidFill>
                  <a:srgbClr val="0070C0"/>
                </a:solidFill>
              </a:rPr>
              <a:t> </a:t>
            </a:r>
            <a:r>
              <a:rPr lang="en-GB" sz="1400" dirty="0" err="1">
                <a:solidFill>
                  <a:srgbClr val="0070C0"/>
                </a:solidFill>
              </a:rPr>
              <a:t>e.d.</a:t>
            </a:r>
            <a:r>
              <a:rPr lang="en-GB" sz="1400" dirty="0">
                <a:solidFill>
                  <a:srgbClr val="0070C0"/>
                </a:solidFill>
              </a:rPr>
              <a:t> London: Chartered Institute of Personnel and Development.</a:t>
            </a:r>
            <a:br>
              <a:rPr lang="en-GB" sz="1400" dirty="0">
                <a:solidFill>
                  <a:srgbClr val="0070C0"/>
                </a:solidFill>
              </a:rPr>
            </a:br>
            <a:endParaRPr lang="en-GB" sz="2000" dirty="0"/>
          </a:p>
        </p:txBody>
      </p:sp>
      <p:sp>
        <p:nvSpPr>
          <p:cNvPr id="5" name="Slide Number Placeholder 4"/>
          <p:cNvSpPr>
            <a:spLocks noGrp="1"/>
          </p:cNvSpPr>
          <p:nvPr>
            <p:ph type="sldNum" sz="quarter" idx="4294967295"/>
          </p:nvPr>
        </p:nvSpPr>
        <p:spPr>
          <a:xfrm>
            <a:off x="8498532" y="414213"/>
            <a:ext cx="262944" cy="216000"/>
          </a:xfrm>
          <a:prstGeom prst="rect">
            <a:avLst/>
          </a:prstGeom>
        </p:spPr>
        <p:txBody>
          <a:bodyPr/>
          <a:lstStyle/>
          <a:p>
            <a:fld id="{4FE0908C-D037-4276-B023-3DE644EA2E36}" type="slidenum">
              <a:rPr lang="en-US" smtClean="0"/>
              <a:pPr/>
              <a:t>20</a:t>
            </a:fld>
            <a:endParaRPr lang="en-US"/>
          </a:p>
        </p:txBody>
      </p:sp>
      <p:sp>
        <p:nvSpPr>
          <p:cNvPr id="10" name="Vertical Text Placeholder 9">
            <a:extLst>
              <a:ext uri="{FF2B5EF4-FFF2-40B4-BE49-F238E27FC236}">
                <a16:creationId xmlns:a16="http://schemas.microsoft.com/office/drawing/2014/main" id="{32AF3FFD-083A-4F6A-9E48-86C2F7827792}"/>
              </a:ext>
            </a:extLst>
          </p:cNvPr>
          <p:cNvSpPr>
            <a:spLocks noGrp="1"/>
          </p:cNvSpPr>
          <p:nvPr>
            <p:ph type="body" orient="vert" idx="1"/>
          </p:nvPr>
        </p:nvSpPr>
        <p:spPr/>
        <p:txBody>
          <a:bodyPr/>
          <a:lstStyle/>
          <a:p>
            <a:endParaRPr lang="en-GB" dirty="0"/>
          </a:p>
        </p:txBody>
      </p:sp>
      <p:pic>
        <p:nvPicPr>
          <p:cNvPr id="12" name="Picture 11">
            <a:extLst>
              <a:ext uri="{FF2B5EF4-FFF2-40B4-BE49-F238E27FC236}">
                <a16:creationId xmlns:a16="http://schemas.microsoft.com/office/drawing/2014/main" id="{8051D35C-12E7-4F2B-9E14-57E9D9947D2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9285" y="1545352"/>
            <a:ext cx="8128000" cy="4013200"/>
          </a:xfrm>
          <a:prstGeom prst="rect">
            <a:avLst/>
          </a:prstGeom>
        </p:spPr>
      </p:pic>
    </p:spTree>
    <p:extLst>
      <p:ext uri="{BB962C8B-B14F-4D97-AF65-F5344CB8AC3E}">
        <p14:creationId xmlns:p14="http://schemas.microsoft.com/office/powerpoint/2010/main" val="34330374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2C8F1B-5509-4804-9420-315D662F52BC}"/>
              </a:ext>
            </a:extLst>
          </p:cNvPr>
          <p:cNvSpPr>
            <a:spLocks noGrp="1"/>
          </p:cNvSpPr>
          <p:nvPr>
            <p:ph type="title"/>
          </p:nvPr>
        </p:nvSpPr>
        <p:spPr>
          <a:xfrm>
            <a:off x="611560" y="0"/>
            <a:ext cx="8229600" cy="1143000"/>
          </a:xfrm>
        </p:spPr>
        <p:txBody>
          <a:bodyPr/>
          <a:lstStyle/>
          <a:p>
            <a:r>
              <a:rPr lang="en-GB" b="1"/>
              <a:t>Summary of Lecture </a:t>
            </a:r>
            <a:r>
              <a:rPr lang="en-GB" b="1" dirty="0"/>
              <a:t>1 </a:t>
            </a:r>
          </a:p>
        </p:txBody>
      </p:sp>
      <p:sp>
        <p:nvSpPr>
          <p:cNvPr id="3" name="Content Placeholder 2">
            <a:extLst>
              <a:ext uri="{FF2B5EF4-FFF2-40B4-BE49-F238E27FC236}">
                <a16:creationId xmlns:a16="http://schemas.microsoft.com/office/drawing/2014/main" id="{62F6E117-1820-445A-BEC2-1BECF3644FF8}"/>
              </a:ext>
            </a:extLst>
          </p:cNvPr>
          <p:cNvSpPr>
            <a:spLocks noGrp="1"/>
          </p:cNvSpPr>
          <p:nvPr>
            <p:ph idx="1"/>
          </p:nvPr>
        </p:nvSpPr>
        <p:spPr>
          <a:xfrm>
            <a:off x="457200" y="1160748"/>
            <a:ext cx="7931224" cy="4536504"/>
          </a:xfrm>
        </p:spPr>
        <p:txBody>
          <a:bodyPr>
            <a:noAutofit/>
          </a:bodyPr>
          <a:lstStyle/>
          <a:p>
            <a:pPr algn="just"/>
            <a:r>
              <a:rPr lang="en-GB" sz="2800" dirty="0"/>
              <a:t>Introduction to module and run through assignment</a:t>
            </a:r>
          </a:p>
          <a:p>
            <a:pPr algn="just"/>
            <a:r>
              <a:rPr lang="en-GB" sz="2800" dirty="0"/>
              <a:t>Definitions of coaching and mentoring</a:t>
            </a:r>
          </a:p>
          <a:p>
            <a:pPr algn="just"/>
            <a:r>
              <a:rPr lang="en-GB" sz="2800" dirty="0"/>
              <a:t>The similarities and differences of coaching and mentoring </a:t>
            </a:r>
          </a:p>
          <a:p>
            <a:pPr algn="just"/>
            <a:r>
              <a:rPr lang="en-GB" sz="2800" dirty="0"/>
              <a:t>The business case for and against internal coaching programmes v external coaching programmes.</a:t>
            </a:r>
          </a:p>
          <a:p>
            <a:pPr algn="just"/>
            <a:r>
              <a:rPr lang="en-GB" sz="2800" dirty="0"/>
              <a:t>Other learning interventions </a:t>
            </a:r>
          </a:p>
          <a:p>
            <a:endParaRPr lang="en-GB" sz="3600" dirty="0"/>
          </a:p>
        </p:txBody>
      </p:sp>
    </p:spTree>
    <p:extLst>
      <p:ext uri="{BB962C8B-B14F-4D97-AF65-F5344CB8AC3E}">
        <p14:creationId xmlns:p14="http://schemas.microsoft.com/office/powerpoint/2010/main" val="26747176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9765FB2FDA7984FA87112E26C884F14" ma:contentTypeVersion="2" ma:contentTypeDescription="Create a new document." ma:contentTypeScope="" ma:versionID="f8039966a2f44929d0bef3cb2e66d0ad">
  <xsd:schema xmlns:xsd="http://www.w3.org/2001/XMLSchema" xmlns:xs="http://www.w3.org/2001/XMLSchema" xmlns:p="http://schemas.microsoft.com/office/2006/metadata/properties" xmlns:ns2="303dbf9b-b85b-46a0-94f1-894078c07ecd" targetNamespace="http://schemas.microsoft.com/office/2006/metadata/properties" ma:root="true" ma:fieldsID="0a3236c5ed4f32c16b2580252137c093" ns2:_="">
    <xsd:import namespace="303dbf9b-b85b-46a0-94f1-894078c07ecd"/>
    <xsd:element name="properties">
      <xsd:complexType>
        <xsd:sequence>
          <xsd:element name="documentManagement">
            <xsd:complexType>
              <xsd:all>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SharedWithUsers xmlns="303dbf9b-b85b-46a0-94f1-894078c07ecd">
      <UserInfo>
        <DisplayName>Alison Harding</DisplayName>
        <AccountId>352</AccountId>
        <AccountType/>
      </UserInfo>
      <UserInfo>
        <DisplayName>Rachel Bendall</DisplayName>
        <AccountId>2520</AccountId>
        <AccountType/>
      </UserInfo>
      <UserInfo>
        <DisplayName>Ruth Groff</DisplayName>
        <AccountId>2266</AccountId>
        <AccountType/>
      </UserInfo>
    </SharedWithUser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8201FB3-9FE8-43FF-91C2-36F66CFA5A0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5FC5585-51CA-4C4C-9028-AEC8FAD67B8B}">
  <ds:schemaRef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303dbf9b-b85b-46a0-94f1-894078c07ecd"/>
    <ds:schemaRef ds:uri="http://www.w3.org/XML/1998/namespace"/>
    <ds:schemaRef ds:uri="http://purl.org/dc/dcmitype/"/>
  </ds:schemaRefs>
</ds:datastoreItem>
</file>

<file path=customXml/itemProps3.xml><?xml version="1.0" encoding="utf-8"?>
<ds:datastoreItem xmlns:ds="http://schemas.openxmlformats.org/officeDocument/2006/customXml" ds:itemID="{D081439C-114A-4151-B03A-0408F1ADA96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20140311PresentationUWTSDTemplate</Template>
  <TotalTime>0</TotalTime>
  <Words>1942</Words>
  <Application>Microsoft Office PowerPoint</Application>
  <PresentationFormat>On-screen Show (4:3)</PresentationFormat>
  <Paragraphs>213</Paragraphs>
  <Slides>21</Slides>
  <Notes>18</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Myriad Pro</vt:lpstr>
      <vt:lpstr>Arial</vt:lpstr>
      <vt:lpstr>Calibri</vt:lpstr>
      <vt:lpstr>Wingdings</vt:lpstr>
      <vt:lpstr>20140311PresentationUWTSDTemplate</vt:lpstr>
      <vt:lpstr>Brynach Heffernan</vt:lpstr>
      <vt:lpstr>Module Aim</vt:lpstr>
      <vt:lpstr>Learning Outcomes</vt:lpstr>
      <vt:lpstr>Indicative Content</vt:lpstr>
      <vt:lpstr>Scheme of Work</vt:lpstr>
      <vt:lpstr>Assessment</vt:lpstr>
      <vt:lpstr>Lecture 1 </vt:lpstr>
      <vt:lpstr>1. Defining Coaching &amp; Mentoring</vt:lpstr>
      <vt:lpstr>1. Defining Coaching &amp; Mentoring</vt:lpstr>
      <vt:lpstr>1. Defining Coaching &amp; Mentoring</vt:lpstr>
      <vt:lpstr>1. Defining Coaching &amp; Mentoring</vt:lpstr>
      <vt:lpstr>1. Defining Coaching &amp; Mentoring</vt:lpstr>
      <vt:lpstr>1. Defining Coaching &amp; Mentoring</vt:lpstr>
      <vt:lpstr>1. Defining Coaching &amp; Mentoring - Differences</vt:lpstr>
      <vt:lpstr>1. Defining Coaching &amp; Mentoring</vt:lpstr>
      <vt:lpstr>1. Coaching &amp; Mentoring as a Learning Solution</vt:lpstr>
      <vt:lpstr> 2. Approaches to Coaching</vt:lpstr>
      <vt:lpstr>2. Approaches to Coaching</vt:lpstr>
      <vt:lpstr>3. Other learning initiatives </vt:lpstr>
      <vt:lpstr>3. Four Basic Styles of Helping  Clutterbuck, D. (2014) Everyone Needs a Mentor Fostering Talent in Your Organisation 5th e.d. London: Chartered Institute of Personnel and Development. </vt:lpstr>
      <vt:lpstr>Summary of Lecture 1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Brynach Heffernan</cp:lastModifiedBy>
  <cp:revision>164</cp:revision>
  <cp:lastPrinted>2018-02-09T09:39:01Z</cp:lastPrinted>
  <dcterms:created xsi:type="dcterms:W3CDTF">2015-04-14T15:21:28Z</dcterms:created>
  <dcterms:modified xsi:type="dcterms:W3CDTF">2023-01-11T15:54:52Z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0x010100E9765FB2FDA7984FA87112E26C884F14</vt:lpwstr>
  </property>
</Properties>
</file>