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36" r:id="rId1"/>
  </p:sldMasterIdLst>
  <p:notesMasterIdLst>
    <p:notesMasterId r:id="rId11"/>
  </p:notesMasterIdLst>
  <p:handoutMasterIdLst>
    <p:handoutMasterId r:id="rId12"/>
  </p:handoutMasterIdLst>
  <p:sldIdLst>
    <p:sldId id="261" r:id="rId2"/>
    <p:sldId id="267" r:id="rId3"/>
    <p:sldId id="259" r:id="rId4"/>
    <p:sldId id="260" r:id="rId5"/>
    <p:sldId id="262" r:id="rId6"/>
    <p:sldId id="265" r:id="rId7"/>
    <p:sldId id="266" r:id="rId8"/>
    <p:sldId id="269" r:id="rId9"/>
    <p:sldId id="268" r:id="rId10"/>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392" autoAdjust="0"/>
    <p:restoredTop sz="95680" autoAdjust="0"/>
  </p:normalViewPr>
  <p:slideViewPr>
    <p:cSldViewPr>
      <p:cViewPr>
        <p:scale>
          <a:sx n="21" d="100"/>
          <a:sy n="21" d="100"/>
        </p:scale>
        <p:origin x="744" y="232"/>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919988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00800" y="5387342"/>
            <a:ext cx="38404800" cy="11460480"/>
          </a:xfrm>
        </p:spPr>
        <p:txBody>
          <a:bodyPr anchor="b"/>
          <a:lstStyle>
            <a:lvl1pPr algn="ctr">
              <a:defRPr sz="25200"/>
            </a:lvl1pPr>
          </a:lstStyle>
          <a:p>
            <a:r>
              <a:rPr lang="en-GB"/>
              <a:t>Click to edit Master title style</a:t>
            </a:r>
            <a:endParaRPr lang="en-US" dirty="0"/>
          </a:p>
        </p:txBody>
      </p:sp>
      <p:sp>
        <p:nvSpPr>
          <p:cNvPr id="3" name="Subtitle 2"/>
          <p:cNvSpPr>
            <a:spLocks noGrp="1"/>
          </p:cNvSpPr>
          <p:nvPr>
            <p:ph type="subTitle" idx="1"/>
          </p:nvPr>
        </p:nvSpPr>
        <p:spPr>
          <a:xfrm>
            <a:off x="6400800" y="17289782"/>
            <a:ext cx="38404800" cy="7947658"/>
          </a:xfrm>
        </p:spPr>
        <p:txBody>
          <a:bodyPr/>
          <a:lstStyle>
            <a:lvl1pPr marL="0" indent="0" algn="ctr">
              <a:buNone/>
              <a:defRPr sz="10080"/>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8E1F0C5D-DBBE-444F-81F4-BC76E557BCFA}" type="slidenum">
              <a:rPr lang="en-US" altLang="en-US" smtClean="0"/>
              <a:pPr/>
              <a:t>‹#›</a:t>
            </a:fld>
            <a:endParaRPr lang="en-US" altLang="en-US"/>
          </a:p>
        </p:txBody>
      </p:sp>
    </p:spTree>
    <p:extLst>
      <p:ext uri="{BB962C8B-B14F-4D97-AF65-F5344CB8AC3E}">
        <p14:creationId xmlns:p14="http://schemas.microsoft.com/office/powerpoint/2010/main" val="469348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4469E15D-24AA-5B4F-954F-58FF741F8464}" type="slidenum">
              <a:rPr lang="en-US" altLang="en-US" smtClean="0"/>
              <a:pPr/>
              <a:t>‹#›</a:t>
            </a:fld>
            <a:endParaRPr lang="en-US" altLang="en-US"/>
          </a:p>
        </p:txBody>
      </p:sp>
    </p:spTree>
    <p:extLst>
      <p:ext uri="{BB962C8B-B14F-4D97-AF65-F5344CB8AC3E}">
        <p14:creationId xmlns:p14="http://schemas.microsoft.com/office/powerpoint/2010/main" val="1595125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93770" y="8206745"/>
            <a:ext cx="44165520" cy="13693138"/>
          </a:xfrm>
        </p:spPr>
        <p:txBody>
          <a:bodyPr anchor="b"/>
          <a:lstStyle>
            <a:lvl1pPr>
              <a:defRPr sz="25200"/>
            </a:lvl1pPr>
          </a:lstStyle>
          <a:p>
            <a:r>
              <a:rPr lang="en-GB"/>
              <a:t>Click to edit Master title style</a:t>
            </a:r>
            <a:endParaRPr lang="en-US" dirty="0"/>
          </a:p>
        </p:txBody>
      </p:sp>
      <p:sp>
        <p:nvSpPr>
          <p:cNvPr id="3" name="Text Placeholder 2"/>
          <p:cNvSpPr>
            <a:spLocks noGrp="1"/>
          </p:cNvSpPr>
          <p:nvPr>
            <p:ph type="body" idx="1"/>
          </p:nvPr>
        </p:nvSpPr>
        <p:spPr>
          <a:xfrm>
            <a:off x="3493770" y="22029425"/>
            <a:ext cx="44165520" cy="7200898"/>
          </a:xfrm>
        </p:spPr>
        <p:txBody>
          <a:bodyPr/>
          <a:lstStyle>
            <a:lvl1pPr marL="0" indent="0">
              <a:buNone/>
              <a:defRPr sz="10080">
                <a:solidFill>
                  <a:schemeClr val="tx1">
                    <a:tint val="75000"/>
                  </a:schemeClr>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9DD8A46-8C81-8A43-B706-B28B623DFC20}" type="slidenum">
              <a:rPr lang="en-US" altLang="en-US" smtClean="0"/>
              <a:pPr/>
              <a:t>‹#›</a:t>
            </a:fld>
            <a:endParaRPr lang="en-US" altLang="en-US"/>
          </a:p>
        </p:txBody>
      </p:sp>
    </p:spTree>
    <p:extLst>
      <p:ext uri="{BB962C8B-B14F-4D97-AF65-F5344CB8AC3E}">
        <p14:creationId xmlns:p14="http://schemas.microsoft.com/office/powerpoint/2010/main" val="246680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520440" y="8763000"/>
            <a:ext cx="21762720" cy="208864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5923240" y="8763000"/>
            <a:ext cx="21762720" cy="208864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33281B96-9A65-CA4E-A5BF-5A26F46C6227}" type="slidenum">
              <a:rPr lang="en-US" altLang="en-US" smtClean="0"/>
              <a:pPr/>
              <a:t>‹#›</a:t>
            </a:fld>
            <a:endParaRPr lang="en-US" altLang="en-US"/>
          </a:p>
        </p:txBody>
      </p:sp>
    </p:spTree>
    <p:extLst>
      <p:ext uri="{BB962C8B-B14F-4D97-AF65-F5344CB8AC3E}">
        <p14:creationId xmlns:p14="http://schemas.microsoft.com/office/powerpoint/2010/main" val="1612361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527110" y="1752603"/>
            <a:ext cx="44165520" cy="6362702"/>
          </a:xfrm>
        </p:spPr>
        <p:txBody>
          <a:bodyPr/>
          <a:lstStyle/>
          <a:p>
            <a:r>
              <a:rPr lang="en-GB"/>
              <a:t>Click to edit Master title style</a:t>
            </a:r>
            <a:endParaRPr lang="en-US" dirty="0"/>
          </a:p>
        </p:txBody>
      </p:sp>
      <p:sp>
        <p:nvSpPr>
          <p:cNvPr id="3" name="Text Placeholder 2"/>
          <p:cNvSpPr>
            <a:spLocks noGrp="1"/>
          </p:cNvSpPr>
          <p:nvPr>
            <p:ph type="body" idx="1"/>
          </p:nvPr>
        </p:nvSpPr>
        <p:spPr>
          <a:xfrm>
            <a:off x="3527112" y="8069582"/>
            <a:ext cx="21662705" cy="3954778"/>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4" name="Content Placeholder 3"/>
          <p:cNvSpPr>
            <a:spLocks noGrp="1"/>
          </p:cNvSpPr>
          <p:nvPr>
            <p:ph sz="half" idx="2"/>
          </p:nvPr>
        </p:nvSpPr>
        <p:spPr>
          <a:xfrm>
            <a:off x="3527112" y="12024360"/>
            <a:ext cx="21662705" cy="176860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5923240" y="8069582"/>
            <a:ext cx="21769390" cy="3954778"/>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6" name="Content Placeholder 5"/>
          <p:cNvSpPr>
            <a:spLocks noGrp="1"/>
          </p:cNvSpPr>
          <p:nvPr>
            <p:ph sz="quarter" idx="4"/>
          </p:nvPr>
        </p:nvSpPr>
        <p:spPr>
          <a:xfrm>
            <a:off x="25923240" y="12024360"/>
            <a:ext cx="21769390" cy="176860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76515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06351AA6-B120-2644-89B4-773ED046FF9E}" type="slidenum">
              <a:rPr lang="en-US" altLang="en-US" smtClean="0"/>
              <a:pPr/>
              <a:t>‹#›</a:t>
            </a:fld>
            <a:endParaRPr lang="en-US" altLang="en-US"/>
          </a:p>
        </p:txBody>
      </p:sp>
    </p:spTree>
    <p:extLst>
      <p:ext uri="{BB962C8B-B14F-4D97-AF65-F5344CB8AC3E}">
        <p14:creationId xmlns:p14="http://schemas.microsoft.com/office/powerpoint/2010/main" val="2175683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B5743555-E68A-5A41-9382-0EEA800E1353}" type="slidenum">
              <a:rPr lang="en-US" altLang="en-US" smtClean="0"/>
              <a:pPr/>
              <a:t>‹#›</a:t>
            </a:fld>
            <a:endParaRPr lang="en-US" altLang="en-US"/>
          </a:p>
        </p:txBody>
      </p:sp>
    </p:spTree>
    <p:extLst>
      <p:ext uri="{BB962C8B-B14F-4D97-AF65-F5344CB8AC3E}">
        <p14:creationId xmlns:p14="http://schemas.microsoft.com/office/powerpoint/2010/main" val="75589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7112" y="2194560"/>
            <a:ext cx="16515395" cy="7680960"/>
          </a:xfrm>
        </p:spPr>
        <p:txBody>
          <a:bodyPr anchor="b"/>
          <a:lstStyle>
            <a:lvl1pPr>
              <a:defRPr sz="13440"/>
            </a:lvl1pPr>
          </a:lstStyle>
          <a:p>
            <a:r>
              <a:rPr lang="en-GB"/>
              <a:t>Click to edit Master title style</a:t>
            </a:r>
            <a:endParaRPr lang="en-US" dirty="0"/>
          </a:p>
        </p:txBody>
      </p:sp>
      <p:sp>
        <p:nvSpPr>
          <p:cNvPr id="3" name="Content Placeholder 2"/>
          <p:cNvSpPr>
            <a:spLocks noGrp="1"/>
          </p:cNvSpPr>
          <p:nvPr>
            <p:ph idx="1"/>
          </p:nvPr>
        </p:nvSpPr>
        <p:spPr>
          <a:xfrm>
            <a:off x="21769390" y="4739642"/>
            <a:ext cx="25923240" cy="23393400"/>
          </a:xfrm>
        </p:spPr>
        <p:txBody>
          <a:bodyPr/>
          <a:lstStyle>
            <a:lvl1pPr>
              <a:defRPr sz="13440"/>
            </a:lvl1pPr>
            <a:lvl2pPr>
              <a:defRPr sz="11760"/>
            </a:lvl2pPr>
            <a:lvl3pPr>
              <a:defRPr sz="10080"/>
            </a:lvl3pPr>
            <a:lvl4pPr>
              <a:defRPr sz="8400"/>
            </a:lvl4pPr>
            <a:lvl5pPr>
              <a:defRPr sz="8400"/>
            </a:lvl5pPr>
            <a:lvl6pPr>
              <a:defRPr sz="8400"/>
            </a:lvl6pPr>
            <a:lvl7pPr>
              <a:defRPr sz="8400"/>
            </a:lvl7pPr>
            <a:lvl8pPr>
              <a:defRPr sz="8400"/>
            </a:lvl8pPr>
            <a:lvl9pPr>
              <a:defRPr sz="8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3527112" y="9875520"/>
            <a:ext cx="16515395" cy="18295622"/>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3C35636F-4C12-694B-9ABC-179D5476D679}" type="slidenum">
              <a:rPr lang="en-US" altLang="en-US" smtClean="0"/>
              <a:pPr/>
              <a:t>‹#›</a:t>
            </a:fld>
            <a:endParaRPr lang="en-US" altLang="en-US"/>
          </a:p>
        </p:txBody>
      </p:sp>
    </p:spTree>
    <p:extLst>
      <p:ext uri="{BB962C8B-B14F-4D97-AF65-F5344CB8AC3E}">
        <p14:creationId xmlns:p14="http://schemas.microsoft.com/office/powerpoint/2010/main" val="1646817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7112" y="2194560"/>
            <a:ext cx="16515395" cy="7680960"/>
          </a:xfrm>
        </p:spPr>
        <p:txBody>
          <a:bodyPr anchor="b"/>
          <a:lstStyle>
            <a:lvl1pPr>
              <a:defRPr sz="13440"/>
            </a:lvl1pPr>
          </a:lstStyle>
          <a:p>
            <a:r>
              <a:rPr lang="en-GB"/>
              <a:t>Click to edit Master title style</a:t>
            </a:r>
            <a:endParaRPr lang="en-US" dirty="0"/>
          </a:p>
        </p:txBody>
      </p:sp>
      <p:sp>
        <p:nvSpPr>
          <p:cNvPr id="3" name="Picture Placeholder 2"/>
          <p:cNvSpPr>
            <a:spLocks noGrp="1" noChangeAspect="1"/>
          </p:cNvSpPr>
          <p:nvPr>
            <p:ph type="pic" idx="1"/>
          </p:nvPr>
        </p:nvSpPr>
        <p:spPr>
          <a:xfrm>
            <a:off x="21769390" y="4739642"/>
            <a:ext cx="25923240" cy="23393400"/>
          </a:xfrm>
        </p:spPr>
        <p:txBody>
          <a:bodyPr anchor="t"/>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GB"/>
              <a:t>Click icon to add picture</a:t>
            </a:r>
            <a:endParaRPr lang="en-US" dirty="0"/>
          </a:p>
        </p:txBody>
      </p:sp>
      <p:sp>
        <p:nvSpPr>
          <p:cNvPr id="4" name="Text Placeholder 3"/>
          <p:cNvSpPr>
            <a:spLocks noGrp="1"/>
          </p:cNvSpPr>
          <p:nvPr>
            <p:ph type="body" sz="half" idx="2"/>
          </p:nvPr>
        </p:nvSpPr>
        <p:spPr>
          <a:xfrm>
            <a:off x="3527112" y="9875520"/>
            <a:ext cx="16515395" cy="18295622"/>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5B93C19C-1549-A04D-B837-8C26116D1798}" type="slidenum">
              <a:rPr lang="en-US" altLang="en-US" smtClean="0"/>
              <a:pPr/>
              <a:t>‹#›</a:t>
            </a:fld>
            <a:endParaRPr lang="en-US" altLang="en-US"/>
          </a:p>
        </p:txBody>
      </p:sp>
    </p:spTree>
    <p:extLst>
      <p:ext uri="{BB962C8B-B14F-4D97-AF65-F5344CB8AC3E}">
        <p14:creationId xmlns:p14="http://schemas.microsoft.com/office/powerpoint/2010/main" val="3695044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DCCEFCC5-019C-494B-A2FB-424A8D175E87}" type="slidenum">
              <a:rPr lang="en-US" altLang="en-US" smtClean="0"/>
              <a:pPr/>
              <a:t>‹#›</a:t>
            </a:fld>
            <a:endParaRPr lang="en-US" altLang="en-US"/>
          </a:p>
        </p:txBody>
      </p:sp>
    </p:spTree>
    <p:extLst>
      <p:ext uri="{BB962C8B-B14F-4D97-AF65-F5344CB8AC3E}">
        <p14:creationId xmlns:p14="http://schemas.microsoft.com/office/powerpoint/2010/main" val="956042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644580" y="1752600"/>
            <a:ext cx="11041380" cy="2789682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520440" y="1752600"/>
            <a:ext cx="32484060" cy="2789682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6C473701-BD89-BF49-A6A0-2BAE5214F5C1}" type="slidenum">
              <a:rPr lang="en-US" altLang="en-US" smtClean="0"/>
              <a:pPr/>
              <a:t>‹#›</a:t>
            </a:fld>
            <a:endParaRPr lang="en-US" altLang="en-US"/>
          </a:p>
        </p:txBody>
      </p:sp>
    </p:spTree>
    <p:extLst>
      <p:ext uri="{BB962C8B-B14F-4D97-AF65-F5344CB8AC3E}">
        <p14:creationId xmlns:p14="http://schemas.microsoft.com/office/powerpoint/2010/main" val="2935233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0440" y="1752603"/>
            <a:ext cx="44165520" cy="6362702"/>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3520440" y="8763000"/>
            <a:ext cx="44165520" cy="2088642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520440" y="30510482"/>
            <a:ext cx="11521440" cy="1752600"/>
          </a:xfrm>
          <a:prstGeom prst="rect">
            <a:avLst/>
          </a:prstGeom>
        </p:spPr>
        <p:txBody>
          <a:bodyPr vert="horz" lIns="91440" tIns="45720" rIns="91440" bIns="45720" rtlCol="0" anchor="ctr"/>
          <a:lstStyle>
            <a:lvl1pPr algn="l">
              <a:defRPr sz="5040">
                <a:solidFill>
                  <a:schemeClr val="tx1">
                    <a:tint val="75000"/>
                  </a:schemeClr>
                </a:solidFill>
              </a:defRPr>
            </a:lvl1pPr>
          </a:lstStyle>
          <a:p>
            <a:endParaRPr lang="en-GB" altLang="en-US"/>
          </a:p>
        </p:txBody>
      </p:sp>
      <p:sp>
        <p:nvSpPr>
          <p:cNvPr id="5" name="Footer Placeholder 4"/>
          <p:cNvSpPr>
            <a:spLocks noGrp="1"/>
          </p:cNvSpPr>
          <p:nvPr>
            <p:ph type="ftr" sz="quarter" idx="3"/>
          </p:nvPr>
        </p:nvSpPr>
        <p:spPr>
          <a:xfrm>
            <a:off x="16962120" y="30510482"/>
            <a:ext cx="17282160" cy="1752600"/>
          </a:xfrm>
          <a:prstGeom prst="rect">
            <a:avLst/>
          </a:prstGeom>
        </p:spPr>
        <p:txBody>
          <a:bodyPr vert="horz" lIns="91440" tIns="45720" rIns="91440" bIns="45720" rtlCol="0" anchor="ctr"/>
          <a:lstStyle>
            <a:lvl1pPr algn="ctr">
              <a:defRPr sz="5040">
                <a:solidFill>
                  <a:schemeClr val="tx1">
                    <a:tint val="75000"/>
                  </a:schemeClr>
                </a:solidFill>
              </a:defRPr>
            </a:lvl1pPr>
          </a:lstStyle>
          <a:p>
            <a:endParaRPr lang="en-GB" altLang="en-US"/>
          </a:p>
        </p:txBody>
      </p:sp>
      <p:sp>
        <p:nvSpPr>
          <p:cNvPr id="6" name="Slide Number Placeholder 5"/>
          <p:cNvSpPr>
            <a:spLocks noGrp="1"/>
          </p:cNvSpPr>
          <p:nvPr>
            <p:ph type="sldNum" sz="quarter" idx="4"/>
          </p:nvPr>
        </p:nvSpPr>
        <p:spPr>
          <a:xfrm>
            <a:off x="36164520" y="30510482"/>
            <a:ext cx="11521440" cy="1752600"/>
          </a:xfrm>
          <a:prstGeom prst="rect">
            <a:avLst/>
          </a:prstGeom>
        </p:spPr>
        <p:txBody>
          <a:bodyPr vert="horz" lIns="91440" tIns="45720" rIns="91440" bIns="45720" rtlCol="0" anchor="ctr"/>
          <a:lstStyle>
            <a:lvl1pPr algn="r">
              <a:defRPr sz="5040">
                <a:solidFill>
                  <a:schemeClr val="tx1">
                    <a:tint val="75000"/>
                  </a:schemeClr>
                </a:solidFill>
              </a:defRPr>
            </a:lvl1p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157267515"/>
      </p:ext>
    </p:extLst>
  </p:cSld>
  <p:clrMap bg1="lt1" tx1="dk1" bg2="lt2" tx2="dk2" accent1="accent1" accent2="accent2" accent3="accent3" accent4="accent4" accent5="accent5" accent6="accent6" hlink="hlink" folHlink="folHlink"/>
  <p:sldLayoutIdLst>
    <p:sldLayoutId id="2147484137" r:id="rId1"/>
    <p:sldLayoutId id="2147484138" r:id="rId2"/>
    <p:sldLayoutId id="2147484139" r:id="rId3"/>
    <p:sldLayoutId id="2147484140" r:id="rId4"/>
    <p:sldLayoutId id="2147484141" r:id="rId5"/>
    <p:sldLayoutId id="2147484142" r:id="rId6"/>
    <p:sldLayoutId id="2147484143" r:id="rId7"/>
    <p:sldLayoutId id="2147484144" r:id="rId8"/>
    <p:sldLayoutId id="2147484145" r:id="rId9"/>
    <p:sldLayoutId id="2147484146" r:id="rId10"/>
    <p:sldLayoutId id="2147484147" r:id="rId11"/>
  </p:sldLayoutIdLst>
  <p:txStyles>
    <p:titleStyle>
      <a:lvl1pPr algn="l" defTabSz="3840480" rtl="0" eaLnBrk="1" latinLnBrk="0" hangingPunct="1">
        <a:lnSpc>
          <a:spcPct val="90000"/>
        </a:lnSpc>
        <a:spcBef>
          <a:spcPct val="0"/>
        </a:spcBef>
        <a:buNone/>
        <a:defRPr sz="18480" kern="1200">
          <a:solidFill>
            <a:schemeClr val="tx1"/>
          </a:solidFill>
          <a:latin typeface="+mj-lt"/>
          <a:ea typeface="+mj-ea"/>
          <a:cs typeface="+mj-cs"/>
        </a:defRPr>
      </a:lvl1pPr>
    </p:titleStyle>
    <p:bodyStyle>
      <a:lvl1pPr marL="960120" indent="-960120" algn="l" defTabSz="3840480" rtl="0" eaLnBrk="1" latinLnBrk="0" hangingPunct="1">
        <a:lnSpc>
          <a:spcPct val="90000"/>
        </a:lnSpc>
        <a:spcBef>
          <a:spcPts val="4200"/>
        </a:spcBef>
        <a:buFont typeface="Arial" panose="020B0604020202020204" pitchFamily="34" charset="0"/>
        <a:buChar char="•"/>
        <a:defRPr sz="11760" kern="1200">
          <a:solidFill>
            <a:schemeClr val="tx1"/>
          </a:solidFill>
          <a:latin typeface="+mn-lt"/>
          <a:ea typeface="+mn-ea"/>
          <a:cs typeface="+mn-cs"/>
        </a:defRPr>
      </a:lvl1pPr>
      <a:lvl2pPr marL="2880360" indent="-960120" algn="l" defTabSz="3840480" rtl="0" eaLnBrk="1" latinLnBrk="0" hangingPunct="1">
        <a:lnSpc>
          <a:spcPct val="90000"/>
        </a:lnSpc>
        <a:spcBef>
          <a:spcPts val="2100"/>
        </a:spcBef>
        <a:buFont typeface="Arial" panose="020B0604020202020204" pitchFamily="34" charset="0"/>
        <a:buChar char="•"/>
        <a:defRPr sz="10080" kern="1200">
          <a:solidFill>
            <a:schemeClr val="tx1"/>
          </a:solidFill>
          <a:latin typeface="+mn-lt"/>
          <a:ea typeface="+mn-ea"/>
          <a:cs typeface="+mn-cs"/>
        </a:defRPr>
      </a:lvl2pPr>
      <a:lvl3pPr marL="4800600" indent="-960120" algn="l" defTabSz="3840480" rtl="0" eaLnBrk="1" latinLnBrk="0" hangingPunct="1">
        <a:lnSpc>
          <a:spcPct val="90000"/>
        </a:lnSpc>
        <a:spcBef>
          <a:spcPts val="2100"/>
        </a:spcBef>
        <a:buFont typeface="Arial" panose="020B0604020202020204" pitchFamily="34" charset="0"/>
        <a:buChar char="•"/>
        <a:defRPr sz="8400" kern="1200">
          <a:solidFill>
            <a:schemeClr val="tx1"/>
          </a:solidFill>
          <a:latin typeface="+mn-lt"/>
          <a:ea typeface="+mn-ea"/>
          <a:cs typeface="+mn-cs"/>
        </a:defRPr>
      </a:lvl3pPr>
      <a:lvl4pPr marL="67208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4pPr>
      <a:lvl5pPr marL="864108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5pPr>
      <a:lvl6pPr marL="1056132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6pPr>
      <a:lvl7pPr marL="1248156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7pPr>
      <a:lvl8pPr marL="1440180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8pPr>
      <a:lvl9pPr marL="163220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who.int/news/item/01-03-2024-one-in-eight-people-are-now-living-with-obesity"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Digital art of brain">
            <a:extLst>
              <a:ext uri="{FF2B5EF4-FFF2-40B4-BE49-F238E27FC236}">
                <a16:creationId xmlns:a16="http://schemas.microsoft.com/office/drawing/2014/main" id="{68E5571E-94C2-D05B-0C4B-648CE54CA3BE}"/>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10720" r="1782"/>
          <a:stretch/>
        </p:blipFill>
        <p:spPr>
          <a:xfrm>
            <a:off x="20" y="10"/>
            <a:ext cx="51205099" cy="32918390"/>
          </a:xfrm>
          <a:prstGeom prst="rect">
            <a:avLst/>
          </a:prstGeom>
        </p:spPr>
      </p:pic>
      <p:sp>
        <p:nvSpPr>
          <p:cNvPr id="9" name="Title 1">
            <a:extLst>
              <a:ext uri="{FF2B5EF4-FFF2-40B4-BE49-F238E27FC236}">
                <a16:creationId xmlns:a16="http://schemas.microsoft.com/office/drawing/2014/main" id="{0164E842-93A0-0757-6E25-634498AE1670}"/>
              </a:ext>
            </a:extLst>
          </p:cNvPr>
          <p:cNvSpPr>
            <a:spLocks noGrp="1"/>
          </p:cNvSpPr>
          <p:nvPr>
            <p:ph type="title"/>
          </p:nvPr>
        </p:nvSpPr>
        <p:spPr>
          <a:xfrm>
            <a:off x="20901871" y="4762660"/>
            <a:ext cx="26238693" cy="23393079"/>
          </a:xfrm>
        </p:spPr>
        <p:txBody>
          <a:bodyPr vert="horz" lIns="91440" tIns="45720" rIns="91440" bIns="0" rtlCol="0" anchor="ctr">
            <a:normAutofit/>
          </a:bodyPr>
          <a:lstStyle/>
          <a:p>
            <a:pPr defTabSz="914400"/>
            <a:br>
              <a:rPr lang="en-US" sz="8600" spc="200" dirty="0"/>
            </a:br>
            <a:r>
              <a:rPr lang="en-US" sz="8600" spc="200" dirty="0"/>
              <a:t>The Link Between the Gut Microbiome and Mental Health Disorders</a:t>
            </a:r>
            <a:br>
              <a:rPr lang="en-US" sz="8600" spc="200" dirty="0"/>
            </a:br>
            <a:br>
              <a:rPr lang="en-US" sz="8600" spc="200" dirty="0"/>
            </a:br>
            <a:br>
              <a:rPr lang="en-US" sz="8600" spc="200" dirty="0"/>
            </a:br>
            <a:br>
              <a:rPr lang="en-US" sz="8600" spc="200" dirty="0"/>
            </a:br>
            <a:r>
              <a:rPr lang="en-US" sz="8600" spc="200" dirty="0"/>
              <a:t>By Yasmin </a:t>
            </a:r>
            <a:r>
              <a:rPr lang="en-US" sz="8600" spc="200" dirty="0" err="1"/>
              <a:t>Muzil</a:t>
            </a:r>
            <a:r>
              <a:rPr lang="en-US" sz="8600" spc="200" dirty="0"/>
              <a:t> </a:t>
            </a:r>
            <a:br>
              <a:rPr lang="en-US" sz="8600" spc="200" dirty="0"/>
            </a:br>
            <a:br>
              <a:rPr lang="en-US" sz="8600" spc="200" dirty="0"/>
            </a:br>
            <a:br>
              <a:rPr lang="en-US" sz="8600" spc="200" dirty="0"/>
            </a:br>
            <a:br>
              <a:rPr lang="en-US" sz="8600" spc="200" dirty="0"/>
            </a:br>
            <a:r>
              <a:rPr lang="en-US" sz="8600" spc="200" dirty="0"/>
              <a:t>A Dissertation Submitted to the Institute of Management of Health </a:t>
            </a:r>
            <a:br>
              <a:rPr lang="en-US" sz="8600" spc="200" dirty="0"/>
            </a:br>
            <a:br>
              <a:rPr lang="en-US" sz="8600" spc="200" dirty="0"/>
            </a:br>
            <a:r>
              <a:rPr lang="en-US" sz="8600" spc="200" dirty="0"/>
              <a:t>BSc Hons, Health, Nutrition and Lifestyle </a:t>
            </a:r>
            <a:br>
              <a:rPr lang="en-US" sz="8600" spc="200" dirty="0"/>
            </a:br>
            <a:br>
              <a:rPr lang="en-US" sz="8600" spc="200" dirty="0"/>
            </a:br>
            <a:r>
              <a:rPr lang="en-US" sz="8600" spc="200" dirty="0"/>
              <a:t>University of Wales Trinity St David Carmarthen</a:t>
            </a:r>
            <a:br>
              <a:rPr lang="en-US" sz="8600" spc="200" dirty="0"/>
            </a:br>
            <a:r>
              <a:rPr lang="en-US" sz="8600" spc="200" dirty="0"/>
              <a:t>Wales. </a:t>
            </a:r>
          </a:p>
        </p:txBody>
      </p:sp>
    </p:spTree>
    <p:extLst>
      <p:ext uri="{BB962C8B-B14F-4D97-AF65-F5344CB8AC3E}">
        <p14:creationId xmlns:p14="http://schemas.microsoft.com/office/powerpoint/2010/main" val="282845981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2"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2"/>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 y="0"/>
            <a:ext cx="51193598" cy="32918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6F18CD5-B20D-46DE-3ED9-922BBF30075E}"/>
              </a:ext>
            </a:extLst>
          </p:cNvPr>
          <p:cNvSpPr txBox="1"/>
          <p:nvPr/>
        </p:nvSpPr>
        <p:spPr>
          <a:xfrm>
            <a:off x="25596795" y="1218345"/>
            <a:ext cx="20936214" cy="2376263"/>
          </a:xfrm>
          <a:prstGeom prst="rect">
            <a:avLst/>
          </a:prstGeom>
          <a:noFill/>
        </p:spPr>
        <p:txBody>
          <a:bodyPr vert="horz" lIns="91440" tIns="45720" rIns="91440" bIns="45720" rtlCol="0" anchor="b">
            <a:normAutofit/>
          </a:bodyPr>
          <a:lstStyle/>
          <a:p>
            <a:pPr algn="ctr" defTabSz="914400">
              <a:lnSpc>
                <a:spcPct val="90000"/>
              </a:lnSpc>
              <a:spcBef>
                <a:spcPct val="0"/>
              </a:spcBef>
              <a:spcAft>
                <a:spcPts val="600"/>
              </a:spcAft>
            </a:pPr>
            <a:r>
              <a:rPr lang="en-US" sz="13800" dirty="0">
                <a:latin typeface="Arial" panose="020B0604020202020204" pitchFamily="34" charset="0"/>
                <a:ea typeface="+mj-ea"/>
                <a:cs typeface="Arial" panose="020B0604020202020204" pitchFamily="34" charset="0"/>
              </a:rPr>
              <a:t>Introduction</a:t>
            </a:r>
          </a:p>
        </p:txBody>
      </p:sp>
      <p:pic>
        <p:nvPicPr>
          <p:cNvPr id="10" name="Picture 9" descr="Food setup with spaghetti and vegetables">
            <a:extLst>
              <a:ext uri="{FF2B5EF4-FFF2-40B4-BE49-F238E27FC236}">
                <a16:creationId xmlns:a16="http://schemas.microsoft.com/office/drawing/2014/main" id="{E925A198-102B-30C8-15DC-3855327B7198}"/>
              </a:ext>
            </a:extLst>
          </p:cNvPr>
          <p:cNvPicPr>
            <a:picLocks noChangeAspect="1"/>
          </p:cNvPicPr>
          <p:nvPr/>
        </p:nvPicPr>
        <p:blipFill rotWithShape="1">
          <a:blip r:embed="rId2">
            <a:extLst>
              <a:ext uri="{28A0092B-C50C-407E-A947-70E740481C1C}">
                <a14:useLocalDpi xmlns:a14="http://schemas.microsoft.com/office/drawing/2010/main" val="0"/>
              </a:ext>
            </a:extLst>
          </a:blip>
          <a:srcRect l="12475" r="10901"/>
          <a:stretch/>
        </p:blipFill>
        <p:spPr>
          <a:xfrm>
            <a:off x="4" y="10"/>
            <a:ext cx="20936214" cy="32918390"/>
          </a:xfrm>
          <a:prstGeom prst="rect">
            <a:avLst/>
          </a:prstGeom>
        </p:spPr>
      </p:pic>
      <p:sp>
        <p:nvSpPr>
          <p:cNvPr id="11" name="TextBox 10">
            <a:extLst>
              <a:ext uri="{FF2B5EF4-FFF2-40B4-BE49-F238E27FC236}">
                <a16:creationId xmlns:a16="http://schemas.microsoft.com/office/drawing/2014/main" id="{4BBC457F-70DF-32FA-23F4-63485023CB1F}"/>
              </a:ext>
            </a:extLst>
          </p:cNvPr>
          <p:cNvSpPr txBox="1"/>
          <p:nvPr/>
        </p:nvSpPr>
        <p:spPr>
          <a:xfrm>
            <a:off x="21786776" y="4865912"/>
            <a:ext cx="29419624" cy="26258150"/>
          </a:xfrm>
          <a:prstGeom prst="rect">
            <a:avLst/>
          </a:prstGeom>
          <a:noFill/>
        </p:spPr>
        <p:txBody>
          <a:bodyPr wrap="square" rtlCol="0">
            <a:spAutoFit/>
          </a:bodyPr>
          <a:lstStyle/>
          <a:p>
            <a:pPr marR="39370" indent="-6350">
              <a:lnSpc>
                <a:spcPct val="150000"/>
              </a:lnSpc>
              <a:spcAft>
                <a:spcPts val="10"/>
              </a:spcAft>
            </a:pPr>
            <a:r>
              <a:rPr lang="en-GB" sz="6000" dirty="0">
                <a:solidFill>
                  <a:srgbClr val="000000"/>
                </a:solidFill>
                <a:effectLst/>
                <a:latin typeface="Arial" panose="020B0604020202020204" pitchFamily="34" charset="0"/>
                <a:ea typeface="Arial" panose="020B0604020202020204" pitchFamily="34" charset="0"/>
              </a:rPr>
              <a:t>Over the past decade, the relationship between the gut microbiome and human health has been increasingly recognised in neuroscience research and the media. </a:t>
            </a:r>
            <a:r>
              <a:rPr lang="en-GB" sz="6000" kern="100" dirty="0">
                <a:solidFill>
                  <a:srgbClr val="000000"/>
                </a:solidFill>
                <a:effectLst/>
                <a:latin typeface="Arial" panose="020B0604020202020204" pitchFamily="34" charset="0"/>
                <a:ea typeface="Arial" panose="020B0604020202020204" pitchFamily="34" charset="0"/>
              </a:rPr>
              <a:t>The gut microbiome describes a complex ecosystem consisting of trillions of micro-organisms living mainly in the gut, serving several essential functions, including supporting overall health and well-being. Emerging</a:t>
            </a:r>
            <a:r>
              <a:rPr lang="en-GB" sz="6000" dirty="0">
                <a:solidFill>
                  <a:srgbClr val="000000"/>
                </a:solidFill>
                <a:effectLst/>
                <a:latin typeface="Arial" panose="020B0604020202020204" pitchFamily="34" charset="0"/>
                <a:ea typeface="Arial" panose="020B0604020202020204" pitchFamily="34" charset="0"/>
              </a:rPr>
              <a:t> research has begun to uncover the underlying mechanism of the impact of the gut microbiota, the gut barrier integrity on the brain and behaviour, and how mental health disorders are associated with negative alterations in the gut microbiome </a:t>
            </a:r>
            <a:r>
              <a:rPr lang="en-GB" sz="6000" kern="100" dirty="0">
                <a:solidFill>
                  <a:srgbClr val="000000"/>
                </a:solidFill>
                <a:effectLst/>
                <a:latin typeface="Arial" panose="020B0604020202020204" pitchFamily="34" charset="0"/>
                <a:ea typeface="Arial" panose="020B0604020202020204" pitchFamily="34" charset="0"/>
              </a:rPr>
              <a:t>The World Health Organization describes mental well-being as an individual's ability to acquire their potential, work productively, build meaningful relationships with others, and contribute to their community. In the past decade, there has been a global increase in individuals suffering from mental health conditions. The World Health Organization (WHO) (2023) reports that there are approximately 350 million people affected by Major Depressive Disorder (MDD) and other mental health conditions globally. </a:t>
            </a:r>
            <a:r>
              <a:rPr lang="en-GB" sz="6000" kern="100" dirty="0">
                <a:solidFill>
                  <a:srgbClr val="000000"/>
                </a:solidFill>
                <a:effectLst/>
                <a:highlight>
                  <a:srgbClr val="FCFCFC"/>
                </a:highlight>
                <a:latin typeface="Arial" panose="020B0604020202020204" pitchFamily="34" charset="0"/>
                <a:ea typeface="Arial" panose="020B0604020202020204" pitchFamily="34" charset="0"/>
              </a:rPr>
              <a:t>There is a growing body of evidence that dietary practice and lifestyle factors</a:t>
            </a:r>
            <a:r>
              <a:rPr lang="en-GB" sz="6000" kern="100" dirty="0">
                <a:solidFill>
                  <a:srgbClr val="000000"/>
                </a:solidFill>
                <a:effectLst/>
                <a:latin typeface="Arial" panose="020B0604020202020204" pitchFamily="34" charset="0"/>
                <a:ea typeface="Arial" panose="020B0604020202020204" pitchFamily="34" charset="0"/>
              </a:rPr>
              <a:t> </a:t>
            </a:r>
            <a:r>
              <a:rPr lang="en-GB" sz="6000" kern="100" dirty="0">
                <a:solidFill>
                  <a:srgbClr val="000000"/>
                </a:solidFill>
                <a:effectLst/>
                <a:highlight>
                  <a:srgbClr val="FCFCFC"/>
                </a:highlight>
                <a:latin typeface="Arial" panose="020B0604020202020204" pitchFamily="34" charset="0"/>
                <a:ea typeface="Arial" panose="020B0604020202020204" pitchFamily="34" charset="0"/>
              </a:rPr>
              <a:t>influence the gut-brain axis and, in turn, contribute to the development and</a:t>
            </a:r>
            <a:r>
              <a:rPr lang="en-GB" sz="6000" kern="100" dirty="0">
                <a:solidFill>
                  <a:srgbClr val="000000"/>
                </a:solidFill>
                <a:effectLst/>
                <a:latin typeface="Arial" panose="020B0604020202020204" pitchFamily="34" charset="0"/>
                <a:ea typeface="Arial" panose="020B0604020202020204" pitchFamily="34" charset="0"/>
              </a:rPr>
              <a:t> </a:t>
            </a:r>
            <a:r>
              <a:rPr lang="en-GB" sz="6000" kern="100" dirty="0">
                <a:solidFill>
                  <a:srgbClr val="000000"/>
                </a:solidFill>
                <a:effectLst/>
                <a:highlight>
                  <a:srgbClr val="FCFCFC"/>
                </a:highlight>
                <a:latin typeface="Arial" panose="020B0604020202020204" pitchFamily="34" charset="0"/>
                <a:ea typeface="Arial" panose="020B0604020202020204" pitchFamily="34" charset="0"/>
              </a:rPr>
              <a:t>management of mental disorders; t</a:t>
            </a:r>
            <a:r>
              <a:rPr lang="en-GB" sz="6000" kern="100" dirty="0">
                <a:solidFill>
                  <a:srgbClr val="000000"/>
                </a:solidFill>
                <a:effectLst/>
                <a:latin typeface="Arial" panose="020B0604020202020204" pitchFamily="34" charset="0"/>
                <a:ea typeface="Arial" panose="020B0604020202020204" pitchFamily="34" charset="0"/>
              </a:rPr>
              <a:t>he present review explores the brain-gut axis and associated interventions, such as diet and supplementation, and the role of serotonin, tryptophan, and </a:t>
            </a:r>
            <a:r>
              <a:rPr lang="en-GB" sz="6000" kern="100" dirty="0" err="1">
                <a:solidFill>
                  <a:srgbClr val="000000"/>
                </a:solidFill>
                <a:effectLst/>
                <a:latin typeface="Arial" panose="020B0604020202020204" pitchFamily="34" charset="0"/>
                <a:ea typeface="Arial" panose="020B0604020202020204" pitchFamily="34" charset="0"/>
              </a:rPr>
              <a:t>vagus</a:t>
            </a:r>
            <a:r>
              <a:rPr lang="en-GB" sz="6000" kern="100" dirty="0">
                <a:solidFill>
                  <a:srgbClr val="000000"/>
                </a:solidFill>
                <a:effectLst/>
                <a:latin typeface="Arial" panose="020B0604020202020204" pitchFamily="34" charset="0"/>
                <a:ea typeface="Arial" panose="020B0604020202020204" pitchFamily="34" charset="0"/>
              </a:rPr>
              <a:t> nerve stimulation to support symptoms of mental health such as anxiety and depression. </a:t>
            </a:r>
            <a:endParaRPr lang="en-GB" sz="6000" kern="100" dirty="0">
              <a:solidFill>
                <a:srgbClr val="000000"/>
              </a:solidFill>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51331027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193598" cy="32918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
            <a:extLst>
              <a:ext uri="{FF2B5EF4-FFF2-40B4-BE49-F238E27FC236}">
                <a16:creationId xmlns:a16="http://schemas.microsoft.com/office/drawing/2014/main" id="{EB8AB9EF-69A0-0B01-01F1-DFEA89F4E0D1}"/>
              </a:ext>
            </a:extLst>
          </p:cNvPr>
          <p:cNvSpPr>
            <a:spLocks noGrp="1"/>
          </p:cNvSpPr>
          <p:nvPr>
            <p:ph type="title"/>
          </p:nvPr>
        </p:nvSpPr>
        <p:spPr>
          <a:xfrm>
            <a:off x="2688336" y="808779"/>
            <a:ext cx="18348128" cy="2832997"/>
          </a:xfrm>
        </p:spPr>
        <p:txBody>
          <a:bodyPr vert="horz" lIns="91440" tIns="45720" rIns="91440" bIns="45720" rtlCol="0" anchor="b">
            <a:normAutofit/>
          </a:bodyPr>
          <a:lstStyle/>
          <a:p>
            <a:pPr algn="ctr" defTabSz="914400"/>
            <a:r>
              <a:rPr lang="en-US" sz="13800" dirty="0">
                <a:latin typeface="Arial" panose="020B0604020202020204" pitchFamily="34" charset="0"/>
                <a:cs typeface="Arial" panose="020B0604020202020204" pitchFamily="34" charset="0"/>
              </a:rPr>
              <a:t>Aims </a:t>
            </a:r>
          </a:p>
        </p:txBody>
      </p:sp>
      <p:sp>
        <p:nvSpPr>
          <p:cNvPr id="2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88336" y="12417571"/>
            <a:ext cx="14593824" cy="87782"/>
          </a:xfrm>
          <a:custGeom>
            <a:avLst/>
            <a:gdLst>
              <a:gd name="connsiteX0" fmla="*/ 0 w 14593824"/>
              <a:gd name="connsiteY0" fmla="*/ 0 h 87782"/>
              <a:gd name="connsiteX1" fmla="*/ 549006 w 14593824"/>
              <a:gd name="connsiteY1" fmla="*/ 0 h 87782"/>
              <a:gd name="connsiteX2" fmla="*/ 806135 w 14593824"/>
              <a:gd name="connsiteY2" fmla="*/ 0 h 87782"/>
              <a:gd name="connsiteX3" fmla="*/ 1647017 w 14593824"/>
              <a:gd name="connsiteY3" fmla="*/ 0 h 87782"/>
              <a:gd name="connsiteX4" fmla="*/ 2341961 w 14593824"/>
              <a:gd name="connsiteY4" fmla="*/ 0 h 87782"/>
              <a:gd name="connsiteX5" fmla="*/ 2890967 w 14593824"/>
              <a:gd name="connsiteY5" fmla="*/ 0 h 87782"/>
              <a:gd name="connsiteX6" fmla="*/ 3294035 w 14593824"/>
              <a:gd name="connsiteY6" fmla="*/ 0 h 87782"/>
              <a:gd name="connsiteX7" fmla="*/ 4280855 w 14593824"/>
              <a:gd name="connsiteY7" fmla="*/ 0 h 87782"/>
              <a:gd name="connsiteX8" fmla="*/ 4683923 w 14593824"/>
              <a:gd name="connsiteY8" fmla="*/ 0 h 87782"/>
              <a:gd name="connsiteX9" fmla="*/ 5524805 w 14593824"/>
              <a:gd name="connsiteY9" fmla="*/ 0 h 87782"/>
              <a:gd name="connsiteX10" fmla="*/ 6365687 w 14593824"/>
              <a:gd name="connsiteY10" fmla="*/ 0 h 87782"/>
              <a:gd name="connsiteX11" fmla="*/ 6914693 w 14593824"/>
              <a:gd name="connsiteY11" fmla="*/ 0 h 87782"/>
              <a:gd name="connsiteX12" fmla="*/ 7901513 w 14593824"/>
              <a:gd name="connsiteY12" fmla="*/ 0 h 87782"/>
              <a:gd name="connsiteX13" fmla="*/ 8304581 w 14593824"/>
              <a:gd name="connsiteY13" fmla="*/ 0 h 87782"/>
              <a:gd name="connsiteX14" fmla="*/ 8853587 w 14593824"/>
              <a:gd name="connsiteY14" fmla="*/ 0 h 87782"/>
              <a:gd name="connsiteX15" fmla="*/ 9110716 w 14593824"/>
              <a:gd name="connsiteY15" fmla="*/ 0 h 87782"/>
              <a:gd name="connsiteX16" fmla="*/ 9951598 w 14593824"/>
              <a:gd name="connsiteY16" fmla="*/ 0 h 87782"/>
              <a:gd name="connsiteX17" fmla="*/ 10354666 w 14593824"/>
              <a:gd name="connsiteY17" fmla="*/ 0 h 87782"/>
              <a:gd name="connsiteX18" fmla="*/ 11195548 w 14593824"/>
              <a:gd name="connsiteY18" fmla="*/ 0 h 87782"/>
              <a:gd name="connsiteX19" fmla="*/ 11744554 w 14593824"/>
              <a:gd name="connsiteY19" fmla="*/ 0 h 87782"/>
              <a:gd name="connsiteX20" fmla="*/ 12439498 w 14593824"/>
              <a:gd name="connsiteY20" fmla="*/ 0 h 87782"/>
              <a:gd name="connsiteX21" fmla="*/ 13426318 w 14593824"/>
              <a:gd name="connsiteY21" fmla="*/ 0 h 87782"/>
              <a:gd name="connsiteX22" fmla="*/ 14593824 w 14593824"/>
              <a:gd name="connsiteY22" fmla="*/ 0 h 87782"/>
              <a:gd name="connsiteX23" fmla="*/ 14593824 w 14593824"/>
              <a:gd name="connsiteY23" fmla="*/ 87782 h 87782"/>
              <a:gd name="connsiteX24" fmla="*/ 14044818 w 14593824"/>
              <a:gd name="connsiteY24" fmla="*/ 87782 h 87782"/>
              <a:gd name="connsiteX25" fmla="*/ 13787689 w 14593824"/>
              <a:gd name="connsiteY25" fmla="*/ 87782 h 87782"/>
              <a:gd name="connsiteX26" fmla="*/ 13530560 w 14593824"/>
              <a:gd name="connsiteY26" fmla="*/ 87782 h 87782"/>
              <a:gd name="connsiteX27" fmla="*/ 13127492 w 14593824"/>
              <a:gd name="connsiteY27" fmla="*/ 87782 h 87782"/>
              <a:gd name="connsiteX28" fmla="*/ 12870363 w 14593824"/>
              <a:gd name="connsiteY28" fmla="*/ 87782 h 87782"/>
              <a:gd name="connsiteX29" fmla="*/ 11883542 w 14593824"/>
              <a:gd name="connsiteY29" fmla="*/ 87782 h 87782"/>
              <a:gd name="connsiteX30" fmla="*/ 11188598 w 14593824"/>
              <a:gd name="connsiteY30" fmla="*/ 87782 h 87782"/>
              <a:gd name="connsiteX31" fmla="*/ 10639593 w 14593824"/>
              <a:gd name="connsiteY31" fmla="*/ 87782 h 87782"/>
              <a:gd name="connsiteX32" fmla="*/ 9798710 w 14593824"/>
              <a:gd name="connsiteY32" fmla="*/ 87782 h 87782"/>
              <a:gd name="connsiteX33" fmla="*/ 8811890 w 14593824"/>
              <a:gd name="connsiteY33" fmla="*/ 87782 h 87782"/>
              <a:gd name="connsiteX34" fmla="*/ 8262884 w 14593824"/>
              <a:gd name="connsiteY34" fmla="*/ 87782 h 87782"/>
              <a:gd name="connsiteX35" fmla="*/ 7713878 w 14593824"/>
              <a:gd name="connsiteY35" fmla="*/ 87782 h 87782"/>
              <a:gd name="connsiteX36" fmla="*/ 7310811 w 14593824"/>
              <a:gd name="connsiteY36" fmla="*/ 87782 h 87782"/>
              <a:gd name="connsiteX37" fmla="*/ 6761805 w 14593824"/>
              <a:gd name="connsiteY37" fmla="*/ 87782 h 87782"/>
              <a:gd name="connsiteX38" fmla="*/ 5920923 w 14593824"/>
              <a:gd name="connsiteY38" fmla="*/ 87782 h 87782"/>
              <a:gd name="connsiteX39" fmla="*/ 5663794 w 14593824"/>
              <a:gd name="connsiteY39" fmla="*/ 87782 h 87782"/>
              <a:gd name="connsiteX40" fmla="*/ 4822911 w 14593824"/>
              <a:gd name="connsiteY40" fmla="*/ 87782 h 87782"/>
              <a:gd name="connsiteX41" fmla="*/ 4419844 w 14593824"/>
              <a:gd name="connsiteY41" fmla="*/ 87782 h 87782"/>
              <a:gd name="connsiteX42" fmla="*/ 4016776 w 14593824"/>
              <a:gd name="connsiteY42" fmla="*/ 87782 h 87782"/>
              <a:gd name="connsiteX43" fmla="*/ 3759647 w 14593824"/>
              <a:gd name="connsiteY43" fmla="*/ 87782 h 87782"/>
              <a:gd name="connsiteX44" fmla="*/ 3210641 w 14593824"/>
              <a:gd name="connsiteY44" fmla="*/ 87782 h 87782"/>
              <a:gd name="connsiteX45" fmla="*/ 2661636 w 14593824"/>
              <a:gd name="connsiteY45" fmla="*/ 87782 h 87782"/>
              <a:gd name="connsiteX46" fmla="*/ 1966692 w 14593824"/>
              <a:gd name="connsiteY46" fmla="*/ 87782 h 87782"/>
              <a:gd name="connsiteX47" fmla="*/ 1125809 w 14593824"/>
              <a:gd name="connsiteY47" fmla="*/ 87782 h 87782"/>
              <a:gd name="connsiteX48" fmla="*/ 0 w 14593824"/>
              <a:gd name="connsiteY48" fmla="*/ 87782 h 87782"/>
              <a:gd name="connsiteX49" fmla="*/ 0 w 14593824"/>
              <a:gd name="connsiteY49" fmla="*/ 0 h 8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4593824" h="87782" fill="none" extrusionOk="0">
                <a:moveTo>
                  <a:pt x="0" y="0"/>
                </a:moveTo>
                <a:cubicBezTo>
                  <a:pt x="177077" y="-3015"/>
                  <a:pt x="308002" y="1465"/>
                  <a:pt x="549006" y="0"/>
                </a:cubicBezTo>
                <a:cubicBezTo>
                  <a:pt x="790010" y="-1465"/>
                  <a:pt x="725350" y="-818"/>
                  <a:pt x="806135" y="0"/>
                </a:cubicBezTo>
                <a:cubicBezTo>
                  <a:pt x="886920" y="818"/>
                  <a:pt x="1312681" y="-15212"/>
                  <a:pt x="1647017" y="0"/>
                </a:cubicBezTo>
                <a:cubicBezTo>
                  <a:pt x="1981353" y="15212"/>
                  <a:pt x="2114101" y="-17452"/>
                  <a:pt x="2341961" y="0"/>
                </a:cubicBezTo>
                <a:cubicBezTo>
                  <a:pt x="2569821" y="17452"/>
                  <a:pt x="2758340" y="2633"/>
                  <a:pt x="2890967" y="0"/>
                </a:cubicBezTo>
                <a:cubicBezTo>
                  <a:pt x="3023594" y="-2633"/>
                  <a:pt x="3199001" y="8285"/>
                  <a:pt x="3294035" y="0"/>
                </a:cubicBezTo>
                <a:cubicBezTo>
                  <a:pt x="3389069" y="-8285"/>
                  <a:pt x="4014112" y="9322"/>
                  <a:pt x="4280855" y="0"/>
                </a:cubicBezTo>
                <a:cubicBezTo>
                  <a:pt x="4547598" y="-9322"/>
                  <a:pt x="4534552" y="491"/>
                  <a:pt x="4683923" y="0"/>
                </a:cubicBezTo>
                <a:cubicBezTo>
                  <a:pt x="4833294" y="-491"/>
                  <a:pt x="5347118" y="4888"/>
                  <a:pt x="5524805" y="0"/>
                </a:cubicBezTo>
                <a:cubicBezTo>
                  <a:pt x="5702492" y="-4888"/>
                  <a:pt x="6033786" y="-21665"/>
                  <a:pt x="6365687" y="0"/>
                </a:cubicBezTo>
                <a:cubicBezTo>
                  <a:pt x="6697588" y="21665"/>
                  <a:pt x="6745492" y="-20931"/>
                  <a:pt x="6914693" y="0"/>
                </a:cubicBezTo>
                <a:cubicBezTo>
                  <a:pt x="7083894" y="20931"/>
                  <a:pt x="7577209" y="-17704"/>
                  <a:pt x="7901513" y="0"/>
                </a:cubicBezTo>
                <a:cubicBezTo>
                  <a:pt x="8225817" y="17704"/>
                  <a:pt x="8223947" y="7581"/>
                  <a:pt x="8304581" y="0"/>
                </a:cubicBezTo>
                <a:cubicBezTo>
                  <a:pt x="8385215" y="-7581"/>
                  <a:pt x="8674797" y="-15896"/>
                  <a:pt x="8853587" y="0"/>
                </a:cubicBezTo>
                <a:cubicBezTo>
                  <a:pt x="9032377" y="15896"/>
                  <a:pt x="9000146" y="-6538"/>
                  <a:pt x="9110716" y="0"/>
                </a:cubicBezTo>
                <a:cubicBezTo>
                  <a:pt x="9221286" y="6538"/>
                  <a:pt x="9752931" y="-37412"/>
                  <a:pt x="9951598" y="0"/>
                </a:cubicBezTo>
                <a:cubicBezTo>
                  <a:pt x="10150265" y="37412"/>
                  <a:pt x="10176187" y="11402"/>
                  <a:pt x="10354666" y="0"/>
                </a:cubicBezTo>
                <a:cubicBezTo>
                  <a:pt x="10533145" y="-11402"/>
                  <a:pt x="10954804" y="-17409"/>
                  <a:pt x="11195548" y="0"/>
                </a:cubicBezTo>
                <a:cubicBezTo>
                  <a:pt x="11436292" y="17409"/>
                  <a:pt x="11520034" y="24545"/>
                  <a:pt x="11744554" y="0"/>
                </a:cubicBezTo>
                <a:cubicBezTo>
                  <a:pt x="11969074" y="-24545"/>
                  <a:pt x="12230003" y="-20353"/>
                  <a:pt x="12439498" y="0"/>
                </a:cubicBezTo>
                <a:cubicBezTo>
                  <a:pt x="12648993" y="20353"/>
                  <a:pt x="13156857" y="11195"/>
                  <a:pt x="13426318" y="0"/>
                </a:cubicBezTo>
                <a:cubicBezTo>
                  <a:pt x="13695779" y="-11195"/>
                  <a:pt x="14124983" y="-47892"/>
                  <a:pt x="14593824" y="0"/>
                </a:cubicBezTo>
                <a:cubicBezTo>
                  <a:pt x="14591942" y="25733"/>
                  <a:pt x="14597329" y="61334"/>
                  <a:pt x="14593824" y="87782"/>
                </a:cubicBezTo>
                <a:cubicBezTo>
                  <a:pt x="14377115" y="65373"/>
                  <a:pt x="14259064" y="101380"/>
                  <a:pt x="14044818" y="87782"/>
                </a:cubicBezTo>
                <a:cubicBezTo>
                  <a:pt x="13830572" y="74184"/>
                  <a:pt x="13865030" y="99282"/>
                  <a:pt x="13787689" y="87782"/>
                </a:cubicBezTo>
                <a:cubicBezTo>
                  <a:pt x="13710348" y="76282"/>
                  <a:pt x="13629463" y="93456"/>
                  <a:pt x="13530560" y="87782"/>
                </a:cubicBezTo>
                <a:cubicBezTo>
                  <a:pt x="13431657" y="82108"/>
                  <a:pt x="13245597" y="89016"/>
                  <a:pt x="13127492" y="87782"/>
                </a:cubicBezTo>
                <a:cubicBezTo>
                  <a:pt x="13009387" y="86548"/>
                  <a:pt x="12959358" y="87978"/>
                  <a:pt x="12870363" y="87782"/>
                </a:cubicBezTo>
                <a:cubicBezTo>
                  <a:pt x="12781368" y="87586"/>
                  <a:pt x="12243991" y="56364"/>
                  <a:pt x="11883542" y="87782"/>
                </a:cubicBezTo>
                <a:cubicBezTo>
                  <a:pt x="11523093" y="119200"/>
                  <a:pt x="11383278" y="106837"/>
                  <a:pt x="11188598" y="87782"/>
                </a:cubicBezTo>
                <a:cubicBezTo>
                  <a:pt x="10993918" y="68727"/>
                  <a:pt x="10816556" y="105892"/>
                  <a:pt x="10639593" y="87782"/>
                </a:cubicBezTo>
                <a:cubicBezTo>
                  <a:pt x="10462631" y="69672"/>
                  <a:pt x="10191469" y="71748"/>
                  <a:pt x="9798710" y="87782"/>
                </a:cubicBezTo>
                <a:cubicBezTo>
                  <a:pt x="9405951" y="103816"/>
                  <a:pt x="9121329" y="53490"/>
                  <a:pt x="8811890" y="87782"/>
                </a:cubicBezTo>
                <a:cubicBezTo>
                  <a:pt x="8502451" y="122074"/>
                  <a:pt x="8395207" y="68074"/>
                  <a:pt x="8262884" y="87782"/>
                </a:cubicBezTo>
                <a:cubicBezTo>
                  <a:pt x="8130561" y="107490"/>
                  <a:pt x="7959028" y="100848"/>
                  <a:pt x="7713878" y="87782"/>
                </a:cubicBezTo>
                <a:cubicBezTo>
                  <a:pt x="7468728" y="74716"/>
                  <a:pt x="7511586" y="102177"/>
                  <a:pt x="7310811" y="87782"/>
                </a:cubicBezTo>
                <a:cubicBezTo>
                  <a:pt x="7110036" y="73387"/>
                  <a:pt x="6940086" y="87488"/>
                  <a:pt x="6761805" y="87782"/>
                </a:cubicBezTo>
                <a:cubicBezTo>
                  <a:pt x="6583524" y="88076"/>
                  <a:pt x="6324264" y="89922"/>
                  <a:pt x="5920923" y="87782"/>
                </a:cubicBezTo>
                <a:cubicBezTo>
                  <a:pt x="5517582" y="85642"/>
                  <a:pt x="5781553" y="88965"/>
                  <a:pt x="5663794" y="87782"/>
                </a:cubicBezTo>
                <a:cubicBezTo>
                  <a:pt x="5546035" y="86599"/>
                  <a:pt x="5185989" y="45957"/>
                  <a:pt x="4822911" y="87782"/>
                </a:cubicBezTo>
                <a:cubicBezTo>
                  <a:pt x="4459833" y="129607"/>
                  <a:pt x="4523907" y="82766"/>
                  <a:pt x="4419844" y="87782"/>
                </a:cubicBezTo>
                <a:cubicBezTo>
                  <a:pt x="4315781" y="92798"/>
                  <a:pt x="4099046" y="82078"/>
                  <a:pt x="4016776" y="87782"/>
                </a:cubicBezTo>
                <a:cubicBezTo>
                  <a:pt x="3934506" y="93486"/>
                  <a:pt x="3823177" y="77035"/>
                  <a:pt x="3759647" y="87782"/>
                </a:cubicBezTo>
                <a:cubicBezTo>
                  <a:pt x="3696117" y="98529"/>
                  <a:pt x="3421879" y="106233"/>
                  <a:pt x="3210641" y="87782"/>
                </a:cubicBezTo>
                <a:cubicBezTo>
                  <a:pt x="2999403" y="69331"/>
                  <a:pt x="2867506" y="81243"/>
                  <a:pt x="2661636" y="87782"/>
                </a:cubicBezTo>
                <a:cubicBezTo>
                  <a:pt x="2455766" y="94321"/>
                  <a:pt x="2200893" y="93485"/>
                  <a:pt x="1966692" y="87782"/>
                </a:cubicBezTo>
                <a:cubicBezTo>
                  <a:pt x="1732491" y="82079"/>
                  <a:pt x="1454820" y="97751"/>
                  <a:pt x="1125809" y="87782"/>
                </a:cubicBezTo>
                <a:cubicBezTo>
                  <a:pt x="796798" y="77813"/>
                  <a:pt x="267348" y="54077"/>
                  <a:pt x="0" y="87782"/>
                </a:cubicBezTo>
                <a:cubicBezTo>
                  <a:pt x="810" y="65831"/>
                  <a:pt x="-535" y="27142"/>
                  <a:pt x="0" y="0"/>
                </a:cubicBezTo>
                <a:close/>
              </a:path>
              <a:path w="14593824" h="87782" stroke="0" extrusionOk="0">
                <a:moveTo>
                  <a:pt x="0" y="0"/>
                </a:moveTo>
                <a:cubicBezTo>
                  <a:pt x="136461" y="5238"/>
                  <a:pt x="225080" y="19957"/>
                  <a:pt x="403068" y="0"/>
                </a:cubicBezTo>
                <a:cubicBezTo>
                  <a:pt x="581056" y="-19957"/>
                  <a:pt x="961209" y="-28377"/>
                  <a:pt x="1389888" y="0"/>
                </a:cubicBezTo>
                <a:cubicBezTo>
                  <a:pt x="1818567" y="28377"/>
                  <a:pt x="1518563" y="2045"/>
                  <a:pt x="1647017" y="0"/>
                </a:cubicBezTo>
                <a:cubicBezTo>
                  <a:pt x="1775471" y="-2045"/>
                  <a:pt x="1788189" y="11098"/>
                  <a:pt x="1904147" y="0"/>
                </a:cubicBezTo>
                <a:cubicBezTo>
                  <a:pt x="2020105" y="-11098"/>
                  <a:pt x="2332284" y="32618"/>
                  <a:pt x="2599091" y="0"/>
                </a:cubicBezTo>
                <a:cubicBezTo>
                  <a:pt x="2865898" y="-32618"/>
                  <a:pt x="2922838" y="14039"/>
                  <a:pt x="3148096" y="0"/>
                </a:cubicBezTo>
                <a:cubicBezTo>
                  <a:pt x="3373354" y="-14039"/>
                  <a:pt x="3685850" y="15118"/>
                  <a:pt x="3988979" y="0"/>
                </a:cubicBezTo>
                <a:cubicBezTo>
                  <a:pt x="4292108" y="-15118"/>
                  <a:pt x="4260491" y="-3460"/>
                  <a:pt x="4392046" y="0"/>
                </a:cubicBezTo>
                <a:cubicBezTo>
                  <a:pt x="4523601" y="3460"/>
                  <a:pt x="4953303" y="-41046"/>
                  <a:pt x="5378867" y="0"/>
                </a:cubicBezTo>
                <a:cubicBezTo>
                  <a:pt x="5804431" y="41046"/>
                  <a:pt x="5779386" y="27377"/>
                  <a:pt x="5927872" y="0"/>
                </a:cubicBezTo>
                <a:cubicBezTo>
                  <a:pt x="6076359" y="-27377"/>
                  <a:pt x="6181959" y="6740"/>
                  <a:pt x="6330940" y="0"/>
                </a:cubicBezTo>
                <a:cubicBezTo>
                  <a:pt x="6479921" y="-6740"/>
                  <a:pt x="6608414" y="-1889"/>
                  <a:pt x="6734007" y="0"/>
                </a:cubicBezTo>
                <a:cubicBezTo>
                  <a:pt x="6859600" y="1889"/>
                  <a:pt x="7039532" y="-18863"/>
                  <a:pt x="7283013" y="0"/>
                </a:cubicBezTo>
                <a:cubicBezTo>
                  <a:pt x="7526494" y="18863"/>
                  <a:pt x="7559140" y="-3578"/>
                  <a:pt x="7686081" y="0"/>
                </a:cubicBezTo>
                <a:cubicBezTo>
                  <a:pt x="7813022" y="3578"/>
                  <a:pt x="8119018" y="-14544"/>
                  <a:pt x="8381025" y="0"/>
                </a:cubicBezTo>
                <a:cubicBezTo>
                  <a:pt x="8643032" y="14544"/>
                  <a:pt x="8558409" y="-11021"/>
                  <a:pt x="8638154" y="0"/>
                </a:cubicBezTo>
                <a:cubicBezTo>
                  <a:pt x="8717899" y="11021"/>
                  <a:pt x="9185719" y="33322"/>
                  <a:pt x="9333098" y="0"/>
                </a:cubicBezTo>
                <a:cubicBezTo>
                  <a:pt x="9480477" y="-33322"/>
                  <a:pt x="9497095" y="-1167"/>
                  <a:pt x="9590227" y="0"/>
                </a:cubicBezTo>
                <a:cubicBezTo>
                  <a:pt x="9683359" y="1167"/>
                  <a:pt x="10156538" y="-26706"/>
                  <a:pt x="10577048" y="0"/>
                </a:cubicBezTo>
                <a:cubicBezTo>
                  <a:pt x="10997558" y="26706"/>
                  <a:pt x="10905888" y="-4100"/>
                  <a:pt x="11126053" y="0"/>
                </a:cubicBezTo>
                <a:cubicBezTo>
                  <a:pt x="11346219" y="4100"/>
                  <a:pt x="11446552" y="-328"/>
                  <a:pt x="11675059" y="0"/>
                </a:cubicBezTo>
                <a:cubicBezTo>
                  <a:pt x="11903566" y="328"/>
                  <a:pt x="11912526" y="3138"/>
                  <a:pt x="12078127" y="0"/>
                </a:cubicBezTo>
                <a:cubicBezTo>
                  <a:pt x="12243728" y="-3138"/>
                  <a:pt x="12261319" y="-8139"/>
                  <a:pt x="12335256" y="0"/>
                </a:cubicBezTo>
                <a:cubicBezTo>
                  <a:pt x="12409193" y="8139"/>
                  <a:pt x="12522006" y="12395"/>
                  <a:pt x="12592385" y="0"/>
                </a:cubicBezTo>
                <a:cubicBezTo>
                  <a:pt x="12662764" y="-12395"/>
                  <a:pt x="12907870" y="-59"/>
                  <a:pt x="13141391" y="0"/>
                </a:cubicBezTo>
                <a:cubicBezTo>
                  <a:pt x="13374912" y="59"/>
                  <a:pt x="13570418" y="-2761"/>
                  <a:pt x="13690397" y="0"/>
                </a:cubicBezTo>
                <a:cubicBezTo>
                  <a:pt x="13810376" y="2761"/>
                  <a:pt x="14292231" y="2972"/>
                  <a:pt x="14593824" y="0"/>
                </a:cubicBezTo>
                <a:cubicBezTo>
                  <a:pt x="14594664" y="42402"/>
                  <a:pt x="14591390" y="46831"/>
                  <a:pt x="14593824" y="87782"/>
                </a:cubicBezTo>
                <a:cubicBezTo>
                  <a:pt x="14423875" y="124305"/>
                  <a:pt x="13922191" y="53711"/>
                  <a:pt x="13752942" y="87782"/>
                </a:cubicBezTo>
                <a:cubicBezTo>
                  <a:pt x="13583693" y="121853"/>
                  <a:pt x="13441887" y="89931"/>
                  <a:pt x="13349874" y="87782"/>
                </a:cubicBezTo>
                <a:cubicBezTo>
                  <a:pt x="13257861" y="85633"/>
                  <a:pt x="13211328" y="91773"/>
                  <a:pt x="13092745" y="87782"/>
                </a:cubicBezTo>
                <a:cubicBezTo>
                  <a:pt x="12974162" y="83791"/>
                  <a:pt x="12673470" y="96596"/>
                  <a:pt x="12543739" y="87782"/>
                </a:cubicBezTo>
                <a:cubicBezTo>
                  <a:pt x="12414008" y="78968"/>
                  <a:pt x="11755970" y="87796"/>
                  <a:pt x="11556919" y="87782"/>
                </a:cubicBezTo>
                <a:cubicBezTo>
                  <a:pt x="11357868" y="87768"/>
                  <a:pt x="11330026" y="75401"/>
                  <a:pt x="11153851" y="87782"/>
                </a:cubicBezTo>
                <a:cubicBezTo>
                  <a:pt x="10977676" y="100163"/>
                  <a:pt x="10390964" y="97676"/>
                  <a:pt x="10167031" y="87782"/>
                </a:cubicBezTo>
                <a:cubicBezTo>
                  <a:pt x="9943098" y="77888"/>
                  <a:pt x="9661258" y="88475"/>
                  <a:pt x="9326148" y="87782"/>
                </a:cubicBezTo>
                <a:cubicBezTo>
                  <a:pt x="8991038" y="87089"/>
                  <a:pt x="8580913" y="49362"/>
                  <a:pt x="8339328" y="87782"/>
                </a:cubicBezTo>
                <a:cubicBezTo>
                  <a:pt x="8097743" y="126202"/>
                  <a:pt x="7751596" y="51416"/>
                  <a:pt x="7352508" y="87782"/>
                </a:cubicBezTo>
                <a:cubicBezTo>
                  <a:pt x="6953420" y="124148"/>
                  <a:pt x="6613933" y="114059"/>
                  <a:pt x="6365687" y="87782"/>
                </a:cubicBezTo>
                <a:cubicBezTo>
                  <a:pt x="6117441" y="61505"/>
                  <a:pt x="5922050" y="64938"/>
                  <a:pt x="5670743" y="87782"/>
                </a:cubicBezTo>
                <a:cubicBezTo>
                  <a:pt x="5419436" y="110626"/>
                  <a:pt x="5396921" y="70735"/>
                  <a:pt x="5267676" y="87782"/>
                </a:cubicBezTo>
                <a:cubicBezTo>
                  <a:pt x="5138431" y="104829"/>
                  <a:pt x="4654253" y="42058"/>
                  <a:pt x="4280855" y="87782"/>
                </a:cubicBezTo>
                <a:cubicBezTo>
                  <a:pt x="3907457" y="133506"/>
                  <a:pt x="3908555" y="78128"/>
                  <a:pt x="3731849" y="87782"/>
                </a:cubicBezTo>
                <a:cubicBezTo>
                  <a:pt x="3555143" y="97436"/>
                  <a:pt x="3549947" y="80528"/>
                  <a:pt x="3474720" y="87782"/>
                </a:cubicBezTo>
                <a:cubicBezTo>
                  <a:pt x="3399493" y="95036"/>
                  <a:pt x="3169930" y="70616"/>
                  <a:pt x="3071652" y="87782"/>
                </a:cubicBezTo>
                <a:cubicBezTo>
                  <a:pt x="2973374" y="104948"/>
                  <a:pt x="2405789" y="96848"/>
                  <a:pt x="2230770" y="87782"/>
                </a:cubicBezTo>
                <a:cubicBezTo>
                  <a:pt x="2055751" y="78716"/>
                  <a:pt x="2030778" y="91744"/>
                  <a:pt x="1973641" y="87782"/>
                </a:cubicBezTo>
                <a:cubicBezTo>
                  <a:pt x="1916504" y="83820"/>
                  <a:pt x="1530769" y="67296"/>
                  <a:pt x="1132759" y="87782"/>
                </a:cubicBezTo>
                <a:cubicBezTo>
                  <a:pt x="734749" y="108268"/>
                  <a:pt x="944562" y="86223"/>
                  <a:pt x="875629" y="87782"/>
                </a:cubicBezTo>
                <a:cubicBezTo>
                  <a:pt x="806696" y="89342"/>
                  <a:pt x="189500" y="94949"/>
                  <a:pt x="0" y="87782"/>
                </a:cubicBezTo>
                <a:cubicBezTo>
                  <a:pt x="-2460" y="56434"/>
                  <a:pt x="-3314" y="1865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2">
            <a:extLst>
              <a:ext uri="{FF2B5EF4-FFF2-40B4-BE49-F238E27FC236}">
                <a16:creationId xmlns:a16="http://schemas.microsoft.com/office/drawing/2014/main" id="{00AF8662-B40D-E833-F347-7D0619AF8C31}"/>
              </a:ext>
            </a:extLst>
          </p:cNvPr>
          <p:cNvSpPr>
            <a:spLocks noGrp="1"/>
          </p:cNvSpPr>
          <p:nvPr>
            <p:ph sz="half" idx="1"/>
          </p:nvPr>
        </p:nvSpPr>
        <p:spPr>
          <a:xfrm>
            <a:off x="1047318" y="3641776"/>
            <a:ext cx="20811466" cy="14339920"/>
          </a:xfrm>
        </p:spPr>
        <p:txBody>
          <a:bodyPr vert="horz" lIns="91440" tIns="45720" rIns="91440" bIns="45720" rtlCol="0">
            <a:noAutofit/>
          </a:bodyPr>
          <a:lstStyle/>
          <a:p>
            <a:pPr marR="39370" indent="-6350">
              <a:lnSpc>
                <a:spcPct val="150000"/>
              </a:lnSpc>
              <a:spcAft>
                <a:spcPts val="1410"/>
              </a:spcAft>
            </a:pPr>
            <a:r>
              <a:rPr lang="en-GB" sz="4800" kern="100" dirty="0">
                <a:solidFill>
                  <a:srgbClr val="000000"/>
                </a:solidFill>
                <a:effectLst/>
                <a:latin typeface="Arial" panose="020B0604020202020204" pitchFamily="34" charset="0"/>
                <a:ea typeface="Arial" panose="020B0604020202020204" pitchFamily="34" charset="0"/>
              </a:rPr>
              <a:t>The present study aimed to explore the link between the gut microbiome and its potential link to mental health disorders. The role of the brain-gut axis and its link to the </a:t>
            </a:r>
            <a:r>
              <a:rPr lang="en-GB" sz="4800" kern="100" dirty="0" err="1">
                <a:solidFill>
                  <a:srgbClr val="000000"/>
                </a:solidFill>
                <a:effectLst/>
                <a:latin typeface="Arial" panose="020B0604020202020204" pitchFamily="34" charset="0"/>
                <a:ea typeface="Arial" panose="020B0604020202020204" pitchFamily="34" charset="0"/>
              </a:rPr>
              <a:t>vagus</a:t>
            </a:r>
            <a:r>
              <a:rPr lang="en-GB" sz="4800" kern="100" dirty="0">
                <a:solidFill>
                  <a:srgbClr val="000000"/>
                </a:solidFill>
                <a:effectLst/>
                <a:latin typeface="Arial" panose="020B0604020202020204" pitchFamily="34" charset="0"/>
                <a:ea typeface="Arial" panose="020B0604020202020204" pitchFamily="34" charset="0"/>
              </a:rPr>
              <a:t> nerve will also be explored. Moreover, the link between mood, serotonin and tryptophan levels will be investigated. Further, it will also examine how specific diets can support a healthy functioning microbiome and, in turn, have positive effects on mental health symptoms. Furthermore, the role of probiotics will be examined as a potential treatment intervention for mental health disorders. Therefore, the main aim is to understand the complex ways in which what we eat influences our brain, mood, and microbiome. The review evaluates relevant papers from 1997 onwards, looking at this new and emerging research in neuroscience, with the potential to inform and improve mental health treatments and interventions.  </a:t>
            </a:r>
            <a:endParaRPr lang="en-GB" sz="4800" kern="100" dirty="0">
              <a:solidFill>
                <a:srgbClr val="000000"/>
              </a:solidFill>
              <a:effectLst/>
              <a:latin typeface="Calibri" panose="020F0502020204030204" pitchFamily="34" charset="0"/>
              <a:ea typeface="Calibri" panose="020F0502020204030204" pitchFamily="34" charset="0"/>
            </a:endParaRPr>
          </a:p>
          <a:p>
            <a:pPr marR="38735" indent="-6350">
              <a:lnSpc>
                <a:spcPct val="107000"/>
              </a:lnSpc>
              <a:spcAft>
                <a:spcPts val="1965"/>
              </a:spcAft>
            </a:pPr>
            <a:r>
              <a:rPr lang="en-GB" sz="4800" kern="100" dirty="0">
                <a:solidFill>
                  <a:srgbClr val="0C0C0C"/>
                </a:solidFill>
                <a:effectLst/>
                <a:latin typeface="Arial" panose="020B0604020202020204" pitchFamily="34" charset="0"/>
                <a:ea typeface="Arial" panose="020B0604020202020204" pitchFamily="34" charset="0"/>
              </a:rPr>
              <a:t>The four key objectives are: </a:t>
            </a:r>
            <a:endParaRPr lang="en-GB" sz="4800" kern="100" dirty="0">
              <a:solidFill>
                <a:srgbClr val="000000"/>
              </a:solidFill>
              <a:effectLst/>
              <a:latin typeface="Calibri" panose="020F0502020204030204" pitchFamily="34" charset="0"/>
              <a:ea typeface="Calibri" panose="020F0502020204030204" pitchFamily="34" charset="0"/>
            </a:endParaRPr>
          </a:p>
          <a:p>
            <a:pPr marL="342900" marR="38735" lvl="0" indent="-342900" fontAlgn="base">
              <a:lnSpc>
                <a:spcPct val="150000"/>
              </a:lnSpc>
              <a:spcAft>
                <a:spcPts val="15"/>
              </a:spcAft>
              <a:buClr>
                <a:srgbClr val="0C0C0C"/>
              </a:buClr>
              <a:buSzPts val="1200"/>
              <a:buFont typeface="+mj-lt"/>
              <a:buAutoNum type="arabicPeriod"/>
            </a:pPr>
            <a:r>
              <a:rPr lang="en-GB" sz="4800" u="none" strike="noStrike" kern="100" dirty="0">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To examine the link between the gut microbiome and levels of serotonin (mood levels. </a:t>
            </a:r>
            <a:endParaRPr lang="en-GB" sz="4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38735" lvl="0" indent="-342900" fontAlgn="base">
              <a:lnSpc>
                <a:spcPct val="150000"/>
              </a:lnSpc>
              <a:spcAft>
                <a:spcPts val="15"/>
              </a:spcAft>
              <a:buClr>
                <a:srgbClr val="0C0C0C"/>
              </a:buClr>
              <a:buSzPts val="1200"/>
              <a:buFont typeface="+mj-lt"/>
              <a:buAutoNum type="arabicPeriod"/>
            </a:pPr>
            <a:r>
              <a:rPr lang="en-GB" sz="4800" u="none" strike="noStrike" kern="100" dirty="0">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To evaluate the connection between the gut microbiome and anxiety and depression </a:t>
            </a:r>
            <a:endParaRPr lang="en-GB" sz="4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38735" lvl="0" indent="-342900" fontAlgn="base">
              <a:lnSpc>
                <a:spcPct val="150000"/>
              </a:lnSpc>
              <a:spcAft>
                <a:spcPts val="15"/>
              </a:spcAft>
              <a:buClr>
                <a:srgbClr val="0C0C0C"/>
              </a:buClr>
              <a:buSzPts val="1200"/>
              <a:buFont typeface="+mj-lt"/>
              <a:buAutoNum type="arabicPeriod"/>
            </a:pPr>
            <a:r>
              <a:rPr lang="en-GB" sz="4800" u="none" strike="noStrike" kern="100" dirty="0">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To critically evaluate the emerging biology of gut-brain communication and the role of the </a:t>
            </a:r>
            <a:r>
              <a:rPr lang="en-GB" sz="4800" u="none" strike="noStrike" kern="100" dirty="0" err="1">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vagus</a:t>
            </a:r>
            <a:r>
              <a:rPr lang="en-GB" sz="4800" u="none" strike="noStrike" kern="100" dirty="0">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 nerve  </a:t>
            </a:r>
            <a:endParaRPr lang="en-GB" sz="4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38735" lvl="0" indent="-342900" fontAlgn="base">
              <a:lnSpc>
                <a:spcPct val="150000"/>
              </a:lnSpc>
              <a:spcAft>
                <a:spcPts val="1385"/>
              </a:spcAft>
              <a:buClr>
                <a:srgbClr val="0C0C0C"/>
              </a:buClr>
              <a:buSzPts val="1200"/>
              <a:buFont typeface="+mj-lt"/>
              <a:buAutoNum type="arabicPeriod"/>
            </a:pPr>
            <a:r>
              <a:rPr lang="en-GB" sz="4800" u="none" strike="noStrike" kern="100" dirty="0">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To critically consider research and practice relating to how diet can improve symptoms of anxiety and depression.  </a:t>
            </a:r>
            <a:endParaRPr lang="en-GB" sz="4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731520" indent="0" defTabSz="914400">
              <a:buNone/>
            </a:pPr>
            <a:endParaRPr lang="en-GB" sz="4400" dirty="0"/>
          </a:p>
        </p:txBody>
      </p:sp>
      <p:pic>
        <p:nvPicPr>
          <p:cNvPr id="19" name="Content Placeholder 18" descr="Different types of vegetables">
            <a:extLst>
              <a:ext uri="{FF2B5EF4-FFF2-40B4-BE49-F238E27FC236}">
                <a16:creationId xmlns:a16="http://schemas.microsoft.com/office/drawing/2014/main" id="{9E1104A4-3AA6-371F-BF67-A4B8CB608EC6}"/>
              </a:ext>
            </a:extLst>
          </p:cNvPr>
          <p:cNvPicPr>
            <a:picLocks noChangeAspect="1"/>
          </p:cNvPicPr>
          <p:nvPr/>
        </p:nvPicPr>
        <p:blipFill rotWithShape="1">
          <a:blip r:embed="rId2">
            <a:extLst>
              <a:ext uri="{28A0092B-C50C-407E-A947-70E740481C1C}">
                <a14:useLocalDpi xmlns:a14="http://schemas.microsoft.com/office/drawing/2010/main" val="0"/>
              </a:ext>
            </a:extLst>
          </a:blip>
          <a:srcRect l="12120" r="29297"/>
          <a:stretch/>
        </p:blipFill>
        <p:spPr>
          <a:xfrm>
            <a:off x="25603200" y="837771"/>
            <a:ext cx="25590398" cy="329183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5231486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linds(horizontal)">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34E1395-180C-5FCD-A42F-CD7B09FB9C1C}"/>
              </a:ext>
            </a:extLst>
          </p:cNvPr>
          <p:cNvSpPr>
            <a:spLocks noGrp="1"/>
          </p:cNvSpPr>
          <p:nvPr>
            <p:ph type="title"/>
          </p:nvPr>
        </p:nvSpPr>
        <p:spPr>
          <a:xfrm>
            <a:off x="25099144" y="790535"/>
            <a:ext cx="22586816" cy="2419193"/>
          </a:xfrm>
        </p:spPr>
        <p:txBody>
          <a:bodyPr wrap="square" anchor="ctr">
            <a:normAutofit/>
          </a:bodyPr>
          <a:lstStyle/>
          <a:p>
            <a:pPr algn="ctr"/>
            <a:r>
              <a:rPr lang="en-US" sz="13800" dirty="0">
                <a:latin typeface="Arial" panose="020B0604020202020204" pitchFamily="34" charset="0"/>
                <a:cs typeface="Arial" panose="020B0604020202020204" pitchFamily="34" charset="0"/>
              </a:rPr>
              <a:t>Method</a:t>
            </a:r>
            <a:r>
              <a:rPr lang="en-US" sz="13800" i="1" u="sng" dirty="0">
                <a:latin typeface="Arial" panose="020B0604020202020204" pitchFamily="34" charset="0"/>
                <a:cs typeface="Arial" panose="020B0604020202020204" pitchFamily="34" charset="0"/>
              </a:rPr>
              <a:t> </a:t>
            </a:r>
          </a:p>
        </p:txBody>
      </p:sp>
      <p:sp>
        <p:nvSpPr>
          <p:cNvPr id="22" name="Content Placeholder 3">
            <a:extLst>
              <a:ext uri="{FF2B5EF4-FFF2-40B4-BE49-F238E27FC236}">
                <a16:creationId xmlns:a16="http://schemas.microsoft.com/office/drawing/2014/main" id="{69C6C89F-DCFC-E1FF-986C-996DA0C523EE}"/>
              </a:ext>
            </a:extLst>
          </p:cNvPr>
          <p:cNvSpPr>
            <a:spLocks noGrp="1"/>
          </p:cNvSpPr>
          <p:nvPr>
            <p:ph sz="half" idx="1"/>
          </p:nvPr>
        </p:nvSpPr>
        <p:spPr>
          <a:xfrm>
            <a:off x="21426736" y="4000264"/>
            <a:ext cx="28227141" cy="28127602"/>
          </a:xfrm>
        </p:spPr>
        <p:txBody>
          <a:bodyPr>
            <a:normAutofit lnSpcReduction="10000"/>
          </a:bodyPr>
          <a:lstStyle/>
          <a:p>
            <a:pPr marR="38735" indent="-6350">
              <a:lnSpc>
                <a:spcPct val="150000"/>
              </a:lnSpc>
              <a:spcAft>
                <a:spcPts val="1385"/>
              </a:spcAft>
            </a:pPr>
            <a:r>
              <a:rPr lang="en-GB" sz="5400" kern="100" dirty="0">
                <a:solidFill>
                  <a:srgbClr val="0C0C0C"/>
                </a:solidFill>
                <a:effectLst/>
                <a:latin typeface="Arial" panose="020B0604020202020204" pitchFamily="34" charset="0"/>
                <a:ea typeface="Arial" panose="020B0604020202020204" pitchFamily="34" charset="0"/>
              </a:rPr>
              <a:t>A literature review was conducted to evaluate the current knowledge of brain-gut microbiota interactions as related to anxiety and depression. An initial search of the University of Wales Trinity Saint David (UWTSD) library site, PubMed, Wiley Online, and Google Scholar was conducted. Published peer-reviewed text articles published between 1997 and 2024 were selected and used for this narrative review. The restriction of dates is due to the emerging pace of scientific research in nutrition. Articles were unrestricted to English and included articles from other countries and nationalities if the English translation was available. The initial screening of the papers included reading the abstracts to evaluate the contents using the keywords and to identify the relevance of the evidence. </a:t>
            </a:r>
            <a:r>
              <a:rPr lang="en-GB" sz="5400" b="1" kern="100" dirty="0">
                <a:solidFill>
                  <a:srgbClr val="0C0C0C"/>
                </a:solidFill>
                <a:effectLst/>
                <a:latin typeface="Arial" panose="020B0604020202020204" pitchFamily="34" charset="0"/>
                <a:ea typeface="Arial" panose="020B0604020202020204" pitchFamily="34" charset="0"/>
              </a:rPr>
              <a:t> </a:t>
            </a:r>
            <a:endParaRPr lang="en-GB" sz="5400" kern="100" dirty="0">
              <a:solidFill>
                <a:srgbClr val="000000"/>
              </a:solidFill>
              <a:effectLst/>
              <a:latin typeface="Calibri" panose="020F0502020204030204" pitchFamily="34" charset="0"/>
              <a:ea typeface="Calibri" panose="020F0502020204030204" pitchFamily="34" charset="0"/>
            </a:endParaRPr>
          </a:p>
          <a:p>
            <a:pPr marR="38735" indent="-6350">
              <a:lnSpc>
                <a:spcPct val="107000"/>
              </a:lnSpc>
              <a:spcAft>
                <a:spcPts val="2180"/>
              </a:spcAft>
            </a:pPr>
            <a:r>
              <a:rPr lang="en-GB" sz="5400" kern="100" dirty="0">
                <a:solidFill>
                  <a:srgbClr val="0C0C0C"/>
                </a:solidFill>
                <a:effectLst/>
                <a:latin typeface="Arial" panose="020B0604020202020204" pitchFamily="34" charset="0"/>
                <a:ea typeface="Arial" panose="020B0604020202020204" pitchFamily="34" charset="0"/>
              </a:rPr>
              <a:t>Studies were deemed eligible for inclusion if they met the following inclusion criteria:  </a:t>
            </a:r>
            <a:endParaRPr lang="en-GB" sz="5400" kern="100" dirty="0">
              <a:solidFill>
                <a:srgbClr val="000000"/>
              </a:solidFill>
              <a:effectLst/>
              <a:latin typeface="Calibri" panose="020F0502020204030204" pitchFamily="34" charset="0"/>
              <a:ea typeface="Calibri" panose="020F0502020204030204" pitchFamily="34" charset="0"/>
            </a:endParaRPr>
          </a:p>
          <a:p>
            <a:pPr marL="342900" marR="38735" lvl="0" indent="-342900" fontAlgn="base">
              <a:lnSpc>
                <a:spcPct val="107000"/>
              </a:lnSpc>
              <a:spcAft>
                <a:spcPts val="560"/>
              </a:spcAft>
              <a:buClr>
                <a:srgbClr val="0C0C0C"/>
              </a:buClr>
              <a:buSzPts val="1200"/>
              <a:buFont typeface="Arial" panose="020B0604020202020204" pitchFamily="34" charset="0"/>
              <a:buChar char="•"/>
            </a:pPr>
            <a:r>
              <a:rPr lang="en-GB" sz="5400" u="none" strike="noStrike" kern="100" dirty="0">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Articles published between 1997-2024. </a:t>
            </a:r>
            <a:endParaRPr lang="en-GB" sz="5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38735" lvl="0" indent="-342900" fontAlgn="base">
              <a:lnSpc>
                <a:spcPct val="107000"/>
              </a:lnSpc>
              <a:spcAft>
                <a:spcPts val="560"/>
              </a:spcAft>
              <a:buClr>
                <a:srgbClr val="0C0C0C"/>
              </a:buClr>
              <a:buSzPts val="1200"/>
              <a:buFont typeface="Arial" panose="020B0604020202020204" pitchFamily="34" charset="0"/>
              <a:buChar char="•"/>
            </a:pPr>
            <a:r>
              <a:rPr lang="en-GB" sz="5400" u="none" strike="noStrike" kern="100" dirty="0">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Original peer-reviewed articles </a:t>
            </a:r>
            <a:endParaRPr lang="en-GB" sz="5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38735" lvl="0" indent="-342900" fontAlgn="base">
              <a:lnSpc>
                <a:spcPct val="107000"/>
              </a:lnSpc>
              <a:spcAft>
                <a:spcPts val="540"/>
              </a:spcAft>
              <a:buClr>
                <a:srgbClr val="0C0C0C"/>
              </a:buClr>
              <a:buSzPts val="1200"/>
              <a:buFont typeface="Arial" panose="020B0604020202020204" pitchFamily="34" charset="0"/>
              <a:buChar char="•"/>
            </a:pPr>
            <a:r>
              <a:rPr lang="en-GB" sz="5400" u="none" strike="noStrike" kern="100" dirty="0">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Available in the English language,  </a:t>
            </a:r>
            <a:endParaRPr lang="en-GB" sz="5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38735" lvl="0" indent="-342900" fontAlgn="base">
              <a:lnSpc>
                <a:spcPct val="107000"/>
              </a:lnSpc>
              <a:spcAft>
                <a:spcPts val="565"/>
              </a:spcAft>
              <a:buClr>
                <a:srgbClr val="0C0C0C"/>
              </a:buClr>
              <a:buSzPts val="1200"/>
              <a:buFont typeface="Arial" panose="020B0604020202020204" pitchFamily="34" charset="0"/>
              <a:buChar char="•"/>
            </a:pPr>
            <a:r>
              <a:rPr lang="en-GB" sz="5400" u="none" strike="noStrike" kern="100" dirty="0">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Investigating the link between gut microbiome and MH  </a:t>
            </a:r>
            <a:endParaRPr lang="en-GB" sz="5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38735" lvl="0" indent="-342900" fontAlgn="base">
              <a:lnSpc>
                <a:spcPct val="107000"/>
              </a:lnSpc>
              <a:spcAft>
                <a:spcPts val="1765"/>
              </a:spcAft>
              <a:buClr>
                <a:srgbClr val="0C0C0C"/>
              </a:buClr>
              <a:buSzPts val="1200"/>
              <a:buFont typeface="Arial" panose="020B0604020202020204" pitchFamily="34" charset="0"/>
              <a:buChar char="•"/>
            </a:pPr>
            <a:r>
              <a:rPr lang="en-GB" sz="5400" u="none" strike="noStrike" kern="100" dirty="0">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Quantitative, qualitative, and mixed methodology articles  </a:t>
            </a:r>
            <a:endParaRPr lang="en-GB" sz="5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R="38735" indent="-6350">
              <a:lnSpc>
                <a:spcPct val="150000"/>
              </a:lnSpc>
              <a:spcAft>
                <a:spcPts val="1595"/>
              </a:spcAft>
            </a:pPr>
            <a:r>
              <a:rPr lang="en-GB" sz="5400" kern="100" dirty="0">
                <a:solidFill>
                  <a:srgbClr val="0C0C0C"/>
                </a:solidFill>
                <a:effectLst/>
                <a:latin typeface="Arial" panose="020B0604020202020204" pitchFamily="34" charset="0"/>
                <a:ea typeface="Arial" panose="020B0604020202020204" pitchFamily="34" charset="0"/>
              </a:rPr>
              <a:t>Studies were deemed ineligible for inclusion if they met the following exclusion criteria:  </a:t>
            </a:r>
            <a:endParaRPr lang="en-GB" sz="5400" kern="100" dirty="0">
              <a:solidFill>
                <a:srgbClr val="000000"/>
              </a:solidFill>
              <a:effectLst/>
              <a:latin typeface="Calibri" panose="020F0502020204030204" pitchFamily="34" charset="0"/>
              <a:ea typeface="Calibri" panose="020F0502020204030204" pitchFamily="34" charset="0"/>
            </a:endParaRPr>
          </a:p>
          <a:p>
            <a:pPr marL="342900" marR="38735" lvl="0" indent="-342900" fontAlgn="base">
              <a:lnSpc>
                <a:spcPct val="107000"/>
              </a:lnSpc>
              <a:spcAft>
                <a:spcPts val="535"/>
              </a:spcAft>
              <a:buClr>
                <a:srgbClr val="0C0C0C"/>
              </a:buClr>
              <a:buSzPts val="1200"/>
              <a:buFont typeface="Arial" panose="020B0604020202020204" pitchFamily="34" charset="0"/>
              <a:buChar char="•"/>
            </a:pPr>
            <a:r>
              <a:rPr lang="en-GB" sz="5400" u="none" strike="noStrike" kern="100" dirty="0">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Abstract only. </a:t>
            </a:r>
            <a:endParaRPr lang="en-GB" sz="5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38735" lvl="0" indent="-342900" fontAlgn="base">
              <a:lnSpc>
                <a:spcPct val="107000"/>
              </a:lnSpc>
              <a:spcAft>
                <a:spcPts val="560"/>
              </a:spcAft>
              <a:buClr>
                <a:srgbClr val="0C0C0C"/>
              </a:buClr>
              <a:buSzPts val="1200"/>
              <a:buFont typeface="Arial" panose="020B0604020202020204" pitchFamily="34" charset="0"/>
              <a:buChar char="•"/>
            </a:pPr>
            <a:r>
              <a:rPr lang="en-GB" sz="5400" u="none" strike="noStrike" kern="100" dirty="0">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Websites and media sources </a:t>
            </a:r>
            <a:endParaRPr lang="en-GB" sz="5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38735" lvl="0" indent="-342900" fontAlgn="base">
              <a:lnSpc>
                <a:spcPct val="107000"/>
              </a:lnSpc>
              <a:spcAft>
                <a:spcPts val="1765"/>
              </a:spcAft>
              <a:buClr>
                <a:srgbClr val="0C0C0C"/>
              </a:buClr>
              <a:buSzPts val="1200"/>
              <a:buFont typeface="Arial" panose="020B0604020202020204" pitchFamily="34" charset="0"/>
              <a:buChar char="•"/>
            </a:pPr>
            <a:r>
              <a:rPr lang="en-GB" sz="5400" u="none" strike="noStrike" kern="100" dirty="0">
                <a:solidFill>
                  <a:srgbClr val="0C0C0C"/>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Articles published before 1997. </a:t>
            </a:r>
            <a:endParaRPr lang="en-GB" sz="5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endParaRPr lang="en-US" dirty="0"/>
          </a:p>
        </p:txBody>
      </p:sp>
      <p:pic>
        <p:nvPicPr>
          <p:cNvPr id="3" name="Picture 2" descr="Fruit and vegetables in heart shape">
            <a:extLst>
              <a:ext uri="{FF2B5EF4-FFF2-40B4-BE49-F238E27FC236}">
                <a16:creationId xmlns:a16="http://schemas.microsoft.com/office/drawing/2014/main" id="{3BF398BA-8B4A-811A-C099-E6A536EF39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784" y="0"/>
            <a:ext cx="21602400" cy="32918400"/>
          </a:xfrm>
          <a:prstGeom prst="rect">
            <a:avLst/>
          </a:prstGeom>
          <a:noFill/>
        </p:spPr>
      </p:pic>
    </p:spTree>
    <p:extLst>
      <p:ext uri="{BB962C8B-B14F-4D97-AF65-F5344CB8AC3E}">
        <p14:creationId xmlns:p14="http://schemas.microsoft.com/office/powerpoint/2010/main" val="70329686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206400" cy="32918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1503" y="1908859"/>
            <a:ext cx="351130" cy="23042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97725" y="14090596"/>
            <a:ext cx="26115264" cy="87783"/>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a:extLst>
              <a:ext uri="{FF2B5EF4-FFF2-40B4-BE49-F238E27FC236}">
                <a16:creationId xmlns:a16="http://schemas.microsoft.com/office/drawing/2014/main" id="{1556F834-1ACB-D2A3-785D-420DAD72A4FC}"/>
              </a:ext>
            </a:extLst>
          </p:cNvPr>
          <p:cNvSpPr txBox="1"/>
          <p:nvPr/>
        </p:nvSpPr>
        <p:spPr>
          <a:xfrm>
            <a:off x="2584923" y="87784"/>
            <a:ext cx="26328834" cy="2797654"/>
          </a:xfrm>
          <a:prstGeom prst="rect">
            <a:avLst/>
          </a:prstGeom>
        </p:spPr>
        <p:txBody>
          <a:bodyPr vert="horz" lIns="91440" tIns="45720" rIns="91440" bIns="45720" rtlCol="0">
            <a:normAutofit/>
          </a:bodyPr>
          <a:lstStyle/>
          <a:p>
            <a:pPr algn="ctr" defTabSz="914400">
              <a:lnSpc>
                <a:spcPct val="90000"/>
              </a:lnSpc>
              <a:spcBef>
                <a:spcPct val="0"/>
              </a:spcBef>
              <a:spcAft>
                <a:spcPts val="600"/>
              </a:spcAft>
            </a:pPr>
            <a:r>
              <a:rPr lang="en-US" sz="14300" dirty="0"/>
              <a:t>Results</a:t>
            </a:r>
            <a:r>
              <a:rPr lang="en-US" sz="17200" dirty="0"/>
              <a:t> </a:t>
            </a:r>
            <a:r>
              <a:rPr lang="en-US" sz="11900" dirty="0"/>
              <a:t> </a:t>
            </a:r>
          </a:p>
        </p:txBody>
      </p:sp>
      <p:pic>
        <p:nvPicPr>
          <p:cNvPr id="8" name="Picture 7" descr="Vegetables in a crate">
            <a:extLst>
              <a:ext uri="{FF2B5EF4-FFF2-40B4-BE49-F238E27FC236}">
                <a16:creationId xmlns:a16="http://schemas.microsoft.com/office/drawing/2014/main" id="{547CA3EC-A423-F868-BF05-2F14DC039A9C}"/>
              </a:ext>
            </a:extLst>
          </p:cNvPr>
          <p:cNvPicPr>
            <a:picLocks noChangeAspect="1"/>
          </p:cNvPicPr>
          <p:nvPr/>
        </p:nvPicPr>
        <p:blipFill rotWithShape="1">
          <a:blip r:embed="rId3">
            <a:extLst>
              <a:ext uri="{28A0092B-C50C-407E-A947-70E740481C1C}">
                <a14:useLocalDpi xmlns:a14="http://schemas.microsoft.com/office/drawing/2010/main" val="0"/>
              </a:ext>
            </a:extLst>
          </a:blip>
          <a:srcRect l="25954" r="35654"/>
          <a:stretch/>
        </p:blipFill>
        <p:spPr>
          <a:xfrm>
            <a:off x="31471096" y="0"/>
            <a:ext cx="19677542" cy="32918390"/>
          </a:xfrm>
          <a:prstGeom prst="rect">
            <a:avLst/>
          </a:prstGeom>
        </p:spPr>
      </p:pic>
      <p:sp>
        <p:nvSpPr>
          <p:cNvPr id="10" name="TextBox 9">
            <a:extLst>
              <a:ext uri="{FF2B5EF4-FFF2-40B4-BE49-F238E27FC236}">
                <a16:creationId xmlns:a16="http://schemas.microsoft.com/office/drawing/2014/main" id="{18DF194E-6A9E-DEA7-FB91-5DC022ED895B}"/>
              </a:ext>
            </a:extLst>
          </p:cNvPr>
          <p:cNvSpPr txBox="1"/>
          <p:nvPr/>
        </p:nvSpPr>
        <p:spPr>
          <a:xfrm>
            <a:off x="688432" y="4136923"/>
            <a:ext cx="29451272" cy="27262207"/>
          </a:xfrm>
          <a:prstGeom prst="rect">
            <a:avLst/>
          </a:prstGeom>
          <a:noFill/>
        </p:spPr>
        <p:txBody>
          <a:bodyPr wrap="square" rtlCol="0">
            <a:spAutoFit/>
          </a:bodyPr>
          <a:lstStyle/>
          <a:p>
            <a:pPr>
              <a:lnSpc>
                <a:spcPct val="150000"/>
              </a:lnSpc>
            </a:pPr>
            <a:r>
              <a:rPr lang="en-GB" sz="54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The study found the Mediterranean diet (MD) effective in managing mental health disorders. MD, a dietary pattern rich in nutrient-dense foods, antioxidants, omega-3 fatty acids, and other vital nutrients, bolsters cognitive health and correlates with a diminished likelihood of developing mental health conditions (</a:t>
            </a:r>
            <a:r>
              <a:rPr lang="en-GB" sz="5400" dirty="0">
                <a:solidFill>
                  <a:srgbClr val="0C0C0C"/>
                </a:solidFill>
                <a:effectLst/>
                <a:latin typeface="Arial" panose="020B0604020202020204" pitchFamily="34" charset="0"/>
                <a:ea typeface="Arial" panose="020B0604020202020204" pitchFamily="34" charset="0"/>
              </a:rPr>
              <a:t>Opie </a:t>
            </a:r>
            <a:r>
              <a:rPr lang="en-GB" sz="5400" i="1" dirty="0">
                <a:solidFill>
                  <a:srgbClr val="0C0C0C"/>
                </a:solidFill>
                <a:effectLst/>
                <a:latin typeface="Arial" panose="020B0604020202020204" pitchFamily="34" charset="0"/>
                <a:ea typeface="Arial" panose="020B0604020202020204" pitchFamily="34" charset="0"/>
              </a:rPr>
              <a:t>et al</a:t>
            </a:r>
            <a:r>
              <a:rPr lang="en-GB" sz="5400" i="1" dirty="0">
                <a:solidFill>
                  <a:srgbClr val="0C0C0C"/>
                </a:solidFill>
                <a:latin typeface="Arial" panose="020B0604020202020204" pitchFamily="34" charset="0"/>
                <a:ea typeface="Arial" panose="020B0604020202020204" pitchFamily="34" charset="0"/>
              </a:rPr>
              <a:t>, </a:t>
            </a:r>
            <a:r>
              <a:rPr lang="en-GB" sz="5400" dirty="0">
                <a:solidFill>
                  <a:srgbClr val="0C0C0C"/>
                </a:solidFill>
                <a:effectLst/>
                <a:latin typeface="Arial" panose="020B0604020202020204" pitchFamily="34" charset="0"/>
                <a:ea typeface="Arial" panose="020B0604020202020204" pitchFamily="34" charset="0"/>
              </a:rPr>
              <a:t>2017; Sánchez-Villegas </a:t>
            </a:r>
            <a:r>
              <a:rPr lang="en-GB" sz="5400" i="1" dirty="0">
                <a:solidFill>
                  <a:srgbClr val="0C0C0C"/>
                </a:solidFill>
                <a:effectLst/>
                <a:latin typeface="Arial" panose="020B0604020202020204" pitchFamily="34" charset="0"/>
                <a:ea typeface="Arial" panose="020B0604020202020204" pitchFamily="34" charset="0"/>
              </a:rPr>
              <a:t>et al</a:t>
            </a:r>
            <a:r>
              <a:rPr lang="en-GB" sz="5400" dirty="0">
                <a:solidFill>
                  <a:srgbClr val="0C0C0C"/>
                </a:solidFill>
                <a:effectLst/>
                <a:latin typeface="Arial" panose="020B0604020202020204" pitchFamily="34" charset="0"/>
                <a:ea typeface="Arial" panose="020B0604020202020204" pitchFamily="34" charset="0"/>
              </a:rPr>
              <a:t>. 2019; Quigley, 2020). </a:t>
            </a:r>
            <a:br>
              <a:rPr lang="en-GB" sz="54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br>
            <a:br>
              <a:rPr lang="en-GB" sz="54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br>
            <a:r>
              <a:rPr lang="en-GB" sz="54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In contrast, diets high in saturated fats and ultra-processed foods, such as the WD, were linked to potentially increased inflammation and oxidative stress, worsening symptoms of anxiety and depression </a:t>
            </a:r>
            <a:r>
              <a:rPr lang="en-GB" sz="5400" dirty="0">
                <a:solidFill>
                  <a:srgbClr val="0C0C0C"/>
                </a:solidFill>
                <a:effectLst/>
                <a:latin typeface="Arial" panose="020B0604020202020204" pitchFamily="34" charset="0"/>
                <a:ea typeface="Arial" panose="020B0604020202020204" pitchFamily="34" charset="0"/>
              </a:rPr>
              <a:t>(</a:t>
            </a:r>
            <a:r>
              <a:rPr lang="en-GB" sz="5400" dirty="0" err="1">
                <a:solidFill>
                  <a:srgbClr val="0C0C0C"/>
                </a:solidFill>
                <a:effectLst/>
                <a:latin typeface="Arial" panose="020B0604020202020204" pitchFamily="34" charset="0"/>
                <a:ea typeface="Arial" panose="020B0604020202020204" pitchFamily="34" charset="0"/>
              </a:rPr>
              <a:t>Akbaraly</a:t>
            </a:r>
            <a:r>
              <a:rPr lang="en-GB" sz="5400" dirty="0">
                <a:solidFill>
                  <a:srgbClr val="0C0C0C"/>
                </a:solidFill>
                <a:effectLst/>
                <a:latin typeface="Arial" panose="020B0604020202020204" pitchFamily="34" charset="0"/>
                <a:ea typeface="Arial" panose="020B0604020202020204" pitchFamily="34" charset="0"/>
              </a:rPr>
              <a:t> </a:t>
            </a:r>
            <a:r>
              <a:rPr lang="en-GB" sz="5400" i="1" dirty="0">
                <a:solidFill>
                  <a:srgbClr val="0C0C0C"/>
                </a:solidFill>
                <a:effectLst/>
                <a:latin typeface="Arial" panose="020B0604020202020204" pitchFamily="34" charset="0"/>
                <a:ea typeface="Arial" panose="020B0604020202020204" pitchFamily="34" charset="0"/>
              </a:rPr>
              <a:t>et al</a:t>
            </a:r>
            <a:r>
              <a:rPr lang="en-GB" sz="5400" dirty="0">
                <a:solidFill>
                  <a:srgbClr val="0C0C0C"/>
                </a:solidFill>
                <a:effectLst/>
                <a:latin typeface="Arial" panose="020B0604020202020204" pitchFamily="34" charset="0"/>
                <a:ea typeface="Arial" panose="020B0604020202020204" pitchFamily="34" charset="0"/>
              </a:rPr>
              <a:t>., 2009; López-Taboada, González-Pardo and </a:t>
            </a:r>
            <a:r>
              <a:rPr lang="en-GB" sz="5400" dirty="0" err="1">
                <a:solidFill>
                  <a:srgbClr val="0C0C0C"/>
                </a:solidFill>
                <a:effectLst/>
                <a:latin typeface="Arial" panose="020B0604020202020204" pitchFamily="34" charset="0"/>
                <a:ea typeface="Arial" panose="020B0604020202020204" pitchFamily="34" charset="0"/>
              </a:rPr>
              <a:t>Conejo</a:t>
            </a:r>
            <a:r>
              <a:rPr lang="en-GB" sz="5400" dirty="0">
                <a:solidFill>
                  <a:srgbClr val="0C0C0C"/>
                </a:solidFill>
                <a:effectLst/>
                <a:latin typeface="Arial" panose="020B0604020202020204" pitchFamily="34" charset="0"/>
                <a:ea typeface="Arial" panose="020B0604020202020204" pitchFamily="34" charset="0"/>
              </a:rPr>
              <a:t>, 2020). </a:t>
            </a:r>
            <a:br>
              <a:rPr lang="en-GB" sz="54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br>
            <a:br>
              <a:rPr lang="en-GB" sz="54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br>
            <a:r>
              <a:rPr lang="en-GB" sz="5400" kern="100" dirty="0">
                <a:solidFill>
                  <a:srgbClr val="000000"/>
                </a:solidFill>
                <a:latin typeface="Arial" panose="020B0604020202020204" pitchFamily="34" charset="0"/>
                <a:ea typeface="Arial" panose="020B0604020202020204" pitchFamily="34" charset="0"/>
                <a:cs typeface="Arial" panose="020B0604020202020204" pitchFamily="34" charset="0"/>
              </a:rPr>
              <a:t>The Tryptophan diet shows promise in supporting mental health, although it does not offer the complete nutrient profile of the MD. A balanced diet that includes tryptophan-rich foods as part of a healthy lifestyle has been linked to</a:t>
            </a:r>
            <a:r>
              <a:rPr lang="en-GB" sz="54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increased serotonin levels and improved mood </a:t>
            </a:r>
            <a:r>
              <a:rPr lang="en-GB" sz="5400" dirty="0">
                <a:solidFill>
                  <a:srgbClr val="0C0C0C"/>
                </a:solidFill>
                <a:effectLst/>
                <a:latin typeface="Arial" panose="020B0604020202020204" pitchFamily="34" charset="0"/>
                <a:ea typeface="Arial" panose="020B0604020202020204" pitchFamily="34" charset="0"/>
              </a:rPr>
              <a:t>(</a:t>
            </a:r>
            <a:r>
              <a:rPr lang="en-GB" sz="5400" dirty="0" err="1">
                <a:solidFill>
                  <a:srgbClr val="0C0C0C"/>
                </a:solidFill>
                <a:effectLst/>
                <a:latin typeface="Arial" panose="020B0604020202020204" pitchFamily="34" charset="0"/>
                <a:ea typeface="Arial" panose="020B0604020202020204" pitchFamily="34" charset="0"/>
              </a:rPr>
              <a:t>Booij</a:t>
            </a:r>
            <a:r>
              <a:rPr lang="en-GB" sz="5400" dirty="0">
                <a:solidFill>
                  <a:srgbClr val="0C0C0C"/>
                </a:solidFill>
                <a:effectLst/>
                <a:latin typeface="Arial" panose="020B0604020202020204" pitchFamily="34" charset="0"/>
                <a:ea typeface="Arial" panose="020B0604020202020204" pitchFamily="34" charset="0"/>
              </a:rPr>
              <a:t> </a:t>
            </a:r>
            <a:r>
              <a:rPr lang="en-GB" sz="5400" i="1" dirty="0">
                <a:solidFill>
                  <a:srgbClr val="0C0C0C"/>
                </a:solidFill>
                <a:effectLst/>
                <a:latin typeface="Arial" panose="020B0604020202020204" pitchFamily="34" charset="0"/>
                <a:ea typeface="Arial" panose="020B0604020202020204" pitchFamily="34" charset="0"/>
              </a:rPr>
              <a:t>et al</a:t>
            </a:r>
            <a:r>
              <a:rPr lang="en-GB" sz="5400" dirty="0">
                <a:solidFill>
                  <a:srgbClr val="0C0C0C"/>
                </a:solidFill>
                <a:effectLst/>
                <a:latin typeface="Arial" panose="020B0604020202020204" pitchFamily="34" charset="0"/>
                <a:ea typeface="Arial" panose="020B0604020202020204" pitchFamily="34" charset="0"/>
              </a:rPr>
              <a:t>., 2005). </a:t>
            </a:r>
            <a:br>
              <a:rPr lang="en-GB" sz="5400" dirty="0">
                <a:solidFill>
                  <a:srgbClr val="0C0C0C"/>
                </a:solidFill>
                <a:effectLst/>
                <a:latin typeface="Arial" panose="020B0604020202020204" pitchFamily="34" charset="0"/>
                <a:ea typeface="Arial" panose="020B0604020202020204" pitchFamily="34" charset="0"/>
              </a:rPr>
            </a:br>
            <a:br>
              <a:rPr lang="en-GB" sz="5400" dirty="0">
                <a:solidFill>
                  <a:srgbClr val="0C0C0C"/>
                </a:solidFill>
                <a:effectLst/>
                <a:latin typeface="Arial" panose="020B0604020202020204" pitchFamily="34" charset="0"/>
                <a:ea typeface="Arial" panose="020B0604020202020204" pitchFamily="34" charset="0"/>
              </a:rPr>
            </a:br>
            <a:r>
              <a:rPr lang="en-GB" sz="5400" kern="100" dirty="0">
                <a:solidFill>
                  <a:srgbClr val="0C0C0C"/>
                </a:solidFill>
                <a:latin typeface="Arial" panose="020B0604020202020204" pitchFamily="34" charset="0"/>
                <a:ea typeface="Arial" panose="020B0604020202020204" pitchFamily="34" charset="0"/>
                <a:cs typeface="Arial" panose="020B0604020202020204" pitchFamily="34" charset="0"/>
              </a:rPr>
              <a:t>I</a:t>
            </a:r>
            <a:r>
              <a:rPr lang="en-GB" sz="5400" dirty="0">
                <a:solidFill>
                  <a:srgbClr val="0C0C0C"/>
                </a:solidFill>
                <a:effectLst/>
                <a:latin typeface="Arial" panose="020B0604020202020204" pitchFamily="34" charset="0"/>
                <a:ea typeface="Arial" panose="020B0604020202020204" pitchFamily="34" charset="0"/>
              </a:rPr>
              <a:t>mplementing a ketogenic diet was associated with having potential advantageous effects on mood and anxiety, playing a possible role in managing mental health conditions (</a:t>
            </a:r>
            <a:r>
              <a:rPr lang="en-GB" sz="5400" dirty="0" err="1">
                <a:solidFill>
                  <a:srgbClr val="0C0C0C"/>
                </a:solidFill>
                <a:effectLst/>
                <a:latin typeface="Arial" panose="020B0604020202020204" pitchFamily="34" charset="0"/>
                <a:ea typeface="Arial" panose="020B0604020202020204" pitchFamily="34" charset="0"/>
              </a:rPr>
              <a:t>Cucuzzella</a:t>
            </a:r>
            <a:r>
              <a:rPr lang="en-GB" sz="5400" dirty="0">
                <a:solidFill>
                  <a:srgbClr val="0C0C0C"/>
                </a:solidFill>
                <a:effectLst/>
                <a:latin typeface="Arial" panose="020B0604020202020204" pitchFamily="34" charset="0"/>
                <a:ea typeface="Arial" panose="020B0604020202020204" pitchFamily="34" charset="0"/>
              </a:rPr>
              <a:t> </a:t>
            </a:r>
            <a:r>
              <a:rPr lang="en-GB" sz="5400" i="1" dirty="0">
                <a:solidFill>
                  <a:srgbClr val="0C0C0C"/>
                </a:solidFill>
                <a:effectLst/>
                <a:latin typeface="Arial" panose="020B0604020202020204" pitchFamily="34" charset="0"/>
                <a:ea typeface="Arial" panose="020B0604020202020204" pitchFamily="34" charset="0"/>
              </a:rPr>
              <a:t>et al</a:t>
            </a:r>
            <a:r>
              <a:rPr lang="en-GB" sz="5400" dirty="0">
                <a:solidFill>
                  <a:srgbClr val="0C0C0C"/>
                </a:solidFill>
                <a:effectLst/>
                <a:latin typeface="Arial" panose="020B0604020202020204" pitchFamily="34" charset="0"/>
                <a:ea typeface="Arial" panose="020B0604020202020204" pitchFamily="34" charset="0"/>
              </a:rPr>
              <a:t>., </a:t>
            </a:r>
            <a:r>
              <a:rPr lang="en-GB" sz="5400" dirty="0">
                <a:solidFill>
                  <a:srgbClr val="0C0C0C"/>
                </a:solidFill>
                <a:latin typeface="Arial" panose="020B0604020202020204" pitchFamily="34" charset="0"/>
                <a:ea typeface="Arial" panose="020B0604020202020204" pitchFamily="34" charset="0"/>
              </a:rPr>
              <a:t>2017; Tillery </a:t>
            </a:r>
            <a:r>
              <a:rPr lang="en-GB" sz="5400" i="1" dirty="0">
                <a:solidFill>
                  <a:srgbClr val="0C0C0C"/>
                </a:solidFill>
                <a:latin typeface="Arial" panose="020B0604020202020204" pitchFamily="34" charset="0"/>
                <a:ea typeface="Arial" panose="020B0604020202020204" pitchFamily="34" charset="0"/>
              </a:rPr>
              <a:t>et al., 2021)</a:t>
            </a:r>
            <a:r>
              <a:rPr lang="en-GB" sz="5400" dirty="0">
                <a:solidFill>
                  <a:srgbClr val="0C0C0C"/>
                </a:solidFill>
                <a:effectLst/>
                <a:latin typeface="Arial" panose="020B0604020202020204" pitchFamily="34" charset="0"/>
                <a:ea typeface="Arial" panose="020B0604020202020204" pitchFamily="34" charset="0"/>
              </a:rPr>
              <a:t>. </a:t>
            </a:r>
            <a:r>
              <a:rPr lang="en-GB" sz="5400" dirty="0">
                <a:solidFill>
                  <a:srgbClr val="0C0C0C"/>
                </a:solidFill>
                <a:latin typeface="Arial" panose="020B0604020202020204" pitchFamily="34" charset="0"/>
                <a:ea typeface="Arial" panose="020B0604020202020204" pitchFamily="34" charset="0"/>
              </a:rPr>
              <a:t>Moreover, it was found </a:t>
            </a:r>
            <a:r>
              <a:rPr lang="en-GB" sz="5400" kern="100" dirty="0">
                <a:solidFill>
                  <a:srgbClr val="000000"/>
                </a:solidFill>
                <a:latin typeface="Arial" panose="020B0604020202020204" pitchFamily="34" charset="0"/>
                <a:ea typeface="Arial" panose="020B0604020202020204" pitchFamily="34" charset="0"/>
                <a:cs typeface="Arial" panose="020B0604020202020204" pitchFamily="34" charset="0"/>
              </a:rPr>
              <a:t>p</a:t>
            </a:r>
            <a:r>
              <a:rPr lang="en-GB" sz="5400" dirty="0">
                <a:solidFill>
                  <a:srgbClr val="000000"/>
                </a:solidFill>
                <a:effectLst/>
                <a:latin typeface="Arial" panose="020B0604020202020204" pitchFamily="34" charset="0"/>
                <a:ea typeface="Arial" panose="020B0604020202020204" pitchFamily="34" charset="0"/>
                <a:cs typeface="Arial" panose="020B0604020202020204" pitchFamily="34" charset="0"/>
              </a:rPr>
              <a:t>robiotic supplementation is a </a:t>
            </a:r>
            <a:r>
              <a:rPr lang="en-GB" sz="5400" dirty="0">
                <a:solidFill>
                  <a:srgbClr val="000000"/>
                </a:solidFill>
                <a:latin typeface="Arial" panose="020B0604020202020204" pitchFamily="34" charset="0"/>
                <a:ea typeface="Arial" panose="020B0604020202020204" pitchFamily="34" charset="0"/>
                <a:cs typeface="Arial" panose="020B0604020202020204" pitchFamily="34" charset="0"/>
              </a:rPr>
              <a:t>promising</a:t>
            </a:r>
            <a:r>
              <a:rPr lang="en-GB" sz="5400" dirty="0">
                <a:solidFill>
                  <a:srgbClr val="000000"/>
                </a:solidFill>
                <a:effectLst/>
                <a:latin typeface="Arial" panose="020B0604020202020204" pitchFamily="34" charset="0"/>
                <a:ea typeface="Arial" panose="020B0604020202020204" pitchFamily="34" charset="0"/>
                <a:cs typeface="Arial" panose="020B0604020202020204" pitchFamily="34" charset="0"/>
              </a:rPr>
              <a:t> treatment intervention for alleviating depression symptoms</a:t>
            </a:r>
            <a:r>
              <a:rPr lang="en-GB" sz="5400" dirty="0">
                <a:solidFill>
                  <a:srgbClr val="0C0C0C"/>
                </a:solidFill>
                <a:latin typeface="Arial" panose="020B0604020202020204" pitchFamily="34" charset="0"/>
                <a:ea typeface="Arial" panose="020B0604020202020204" pitchFamily="34" charset="0"/>
              </a:rPr>
              <a:t> (</a:t>
            </a:r>
            <a:r>
              <a:rPr lang="en-GB" sz="5400" dirty="0" err="1">
                <a:solidFill>
                  <a:srgbClr val="0C0C0C"/>
                </a:solidFill>
                <a:latin typeface="Arial" panose="020B0604020202020204" pitchFamily="34" charset="0"/>
                <a:ea typeface="Arial" panose="020B0604020202020204" pitchFamily="34" charset="0"/>
              </a:rPr>
              <a:t>Akkasheh</a:t>
            </a:r>
            <a:r>
              <a:rPr lang="en-GB" sz="5400" dirty="0">
                <a:solidFill>
                  <a:srgbClr val="0C0C0C"/>
                </a:solidFill>
                <a:latin typeface="Arial" panose="020B0604020202020204" pitchFamily="34" charset="0"/>
                <a:ea typeface="Arial" panose="020B0604020202020204" pitchFamily="34" charset="0"/>
              </a:rPr>
              <a:t> </a:t>
            </a:r>
            <a:r>
              <a:rPr lang="en-GB" sz="5400" i="1" dirty="0">
                <a:solidFill>
                  <a:srgbClr val="0C0C0C"/>
                </a:solidFill>
                <a:latin typeface="Arial" panose="020B0604020202020204" pitchFamily="34" charset="0"/>
                <a:ea typeface="Arial" panose="020B0604020202020204" pitchFamily="34" charset="0"/>
              </a:rPr>
              <a:t>et al</a:t>
            </a:r>
            <a:r>
              <a:rPr lang="en-GB" sz="5400" dirty="0">
                <a:solidFill>
                  <a:srgbClr val="0C0C0C"/>
                </a:solidFill>
                <a:latin typeface="Arial" panose="020B0604020202020204" pitchFamily="34" charset="0"/>
                <a:ea typeface="Arial" panose="020B0604020202020204" pitchFamily="34" charset="0"/>
              </a:rPr>
              <a:t>., 2016; Schaub </a:t>
            </a:r>
            <a:r>
              <a:rPr lang="en-GB" sz="5400" i="1" dirty="0">
                <a:solidFill>
                  <a:srgbClr val="0C0C0C"/>
                </a:solidFill>
                <a:latin typeface="Arial" panose="020B0604020202020204" pitchFamily="34" charset="0"/>
                <a:ea typeface="Arial" panose="020B0604020202020204" pitchFamily="34" charset="0"/>
              </a:rPr>
              <a:t>et al</a:t>
            </a:r>
            <a:r>
              <a:rPr lang="en-GB" sz="5400" dirty="0">
                <a:solidFill>
                  <a:srgbClr val="0C0C0C"/>
                </a:solidFill>
                <a:latin typeface="Arial" panose="020B0604020202020204" pitchFamily="34" charset="0"/>
                <a:ea typeface="Arial" panose="020B0604020202020204" pitchFamily="34" charset="0"/>
              </a:rPr>
              <a:t>., 2022). </a:t>
            </a:r>
            <a:r>
              <a:rPr lang="en-GB" sz="5400" dirty="0">
                <a:solidFill>
                  <a:srgbClr val="000000"/>
                </a:solidFill>
                <a:effectLst/>
                <a:latin typeface="Arial" panose="020B0604020202020204" pitchFamily="34" charset="0"/>
                <a:ea typeface="Arial" panose="020B0604020202020204" pitchFamily="34" charset="0"/>
                <a:cs typeface="Arial" panose="020B0604020202020204" pitchFamily="34" charset="0"/>
              </a:rPr>
              <a:t> However, whilst previous trials have produced positive outcomes concerning probiotic supplementation for supporting mental health symptoms, additional trials have reported no significant difference</a:t>
            </a:r>
            <a:r>
              <a:rPr lang="en-GB" sz="5400" dirty="0">
                <a:solidFill>
                  <a:srgbClr val="0C0C0C"/>
                </a:solidFill>
                <a:effectLst/>
                <a:latin typeface="Arial" panose="020B0604020202020204" pitchFamily="34" charset="0"/>
                <a:ea typeface="Arial" panose="020B0604020202020204" pitchFamily="34" charset="0"/>
              </a:rPr>
              <a:t> (</a:t>
            </a:r>
            <a:r>
              <a:rPr lang="en-GB" sz="5400" dirty="0">
                <a:solidFill>
                  <a:srgbClr val="000000"/>
                </a:solidFill>
                <a:effectLst/>
                <a:latin typeface="Arial" panose="020B0604020202020204" pitchFamily="34" charset="0"/>
                <a:ea typeface="Arial" panose="020B0604020202020204" pitchFamily="34" charset="0"/>
              </a:rPr>
              <a:t>Chung </a:t>
            </a:r>
            <a:r>
              <a:rPr lang="en-GB" sz="5400" i="1" dirty="0">
                <a:solidFill>
                  <a:srgbClr val="000000"/>
                </a:solidFill>
                <a:effectLst/>
                <a:latin typeface="Arial" panose="020B0604020202020204" pitchFamily="34" charset="0"/>
                <a:ea typeface="Arial" panose="020B0604020202020204" pitchFamily="34" charset="0"/>
              </a:rPr>
              <a:t>et al</a:t>
            </a:r>
            <a:r>
              <a:rPr lang="en-GB" sz="5400" dirty="0">
                <a:solidFill>
                  <a:srgbClr val="000000"/>
                </a:solidFill>
                <a:effectLst/>
                <a:latin typeface="Arial" panose="020B0604020202020204" pitchFamily="34" charset="0"/>
                <a:ea typeface="Arial" panose="020B0604020202020204" pitchFamily="34" charset="0"/>
              </a:rPr>
              <a:t>., 2014; </a:t>
            </a:r>
            <a:r>
              <a:rPr lang="en-GB" sz="5400" dirty="0" err="1">
                <a:solidFill>
                  <a:srgbClr val="0C0C0C"/>
                </a:solidFill>
                <a:effectLst/>
                <a:latin typeface="Arial" panose="020B0604020202020204" pitchFamily="34" charset="0"/>
                <a:ea typeface="Arial" panose="020B0604020202020204" pitchFamily="34" charset="0"/>
              </a:rPr>
              <a:t>Chahwan</a:t>
            </a:r>
            <a:r>
              <a:rPr lang="en-GB" sz="5400" dirty="0">
                <a:solidFill>
                  <a:srgbClr val="0C0C0C"/>
                </a:solidFill>
                <a:effectLst/>
                <a:latin typeface="Arial" panose="020B0604020202020204" pitchFamily="34" charset="0"/>
                <a:ea typeface="Arial" panose="020B0604020202020204" pitchFamily="34" charset="0"/>
              </a:rPr>
              <a:t> </a:t>
            </a:r>
            <a:r>
              <a:rPr lang="en-GB" sz="5400" i="1" dirty="0">
                <a:solidFill>
                  <a:srgbClr val="0C0C0C"/>
                </a:solidFill>
                <a:effectLst/>
                <a:latin typeface="Arial" panose="020B0604020202020204" pitchFamily="34" charset="0"/>
                <a:ea typeface="Arial" panose="020B0604020202020204" pitchFamily="34" charset="0"/>
              </a:rPr>
              <a:t>et al</a:t>
            </a:r>
            <a:r>
              <a:rPr lang="en-GB" sz="5400" dirty="0">
                <a:solidFill>
                  <a:srgbClr val="0C0C0C"/>
                </a:solidFill>
                <a:effectLst/>
                <a:latin typeface="Arial" panose="020B0604020202020204" pitchFamily="34" charset="0"/>
                <a:ea typeface="Arial" panose="020B0604020202020204" pitchFamily="34" charset="0"/>
              </a:rPr>
              <a:t>., 2019) </a:t>
            </a:r>
            <a:b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br>
            <a:endParaRPr lang="en-US" sz="4800" dirty="0"/>
          </a:p>
        </p:txBody>
      </p:sp>
    </p:spTree>
    <p:extLst>
      <p:ext uri="{BB962C8B-B14F-4D97-AF65-F5344CB8AC3E}">
        <p14:creationId xmlns:p14="http://schemas.microsoft.com/office/powerpoint/2010/main" val="129925183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193598" cy="32918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9419" y="21164481"/>
            <a:ext cx="14593824" cy="87783"/>
          </a:xfrm>
          <a:custGeom>
            <a:avLst/>
            <a:gdLst>
              <a:gd name="connsiteX0" fmla="*/ 0 w 14593824"/>
              <a:gd name="connsiteY0" fmla="*/ 0 h 87783"/>
              <a:gd name="connsiteX1" fmla="*/ 549006 w 14593824"/>
              <a:gd name="connsiteY1" fmla="*/ 0 h 87783"/>
              <a:gd name="connsiteX2" fmla="*/ 806135 w 14593824"/>
              <a:gd name="connsiteY2" fmla="*/ 0 h 87783"/>
              <a:gd name="connsiteX3" fmla="*/ 1647017 w 14593824"/>
              <a:gd name="connsiteY3" fmla="*/ 0 h 87783"/>
              <a:gd name="connsiteX4" fmla="*/ 2341961 w 14593824"/>
              <a:gd name="connsiteY4" fmla="*/ 0 h 87783"/>
              <a:gd name="connsiteX5" fmla="*/ 2890967 w 14593824"/>
              <a:gd name="connsiteY5" fmla="*/ 0 h 87783"/>
              <a:gd name="connsiteX6" fmla="*/ 3294035 w 14593824"/>
              <a:gd name="connsiteY6" fmla="*/ 0 h 87783"/>
              <a:gd name="connsiteX7" fmla="*/ 4280855 w 14593824"/>
              <a:gd name="connsiteY7" fmla="*/ 0 h 87783"/>
              <a:gd name="connsiteX8" fmla="*/ 4683923 w 14593824"/>
              <a:gd name="connsiteY8" fmla="*/ 0 h 87783"/>
              <a:gd name="connsiteX9" fmla="*/ 5524805 w 14593824"/>
              <a:gd name="connsiteY9" fmla="*/ 0 h 87783"/>
              <a:gd name="connsiteX10" fmla="*/ 6365687 w 14593824"/>
              <a:gd name="connsiteY10" fmla="*/ 0 h 87783"/>
              <a:gd name="connsiteX11" fmla="*/ 6914693 w 14593824"/>
              <a:gd name="connsiteY11" fmla="*/ 0 h 87783"/>
              <a:gd name="connsiteX12" fmla="*/ 7901513 w 14593824"/>
              <a:gd name="connsiteY12" fmla="*/ 0 h 87783"/>
              <a:gd name="connsiteX13" fmla="*/ 8304581 w 14593824"/>
              <a:gd name="connsiteY13" fmla="*/ 0 h 87783"/>
              <a:gd name="connsiteX14" fmla="*/ 8853587 w 14593824"/>
              <a:gd name="connsiteY14" fmla="*/ 0 h 87783"/>
              <a:gd name="connsiteX15" fmla="*/ 9110716 w 14593824"/>
              <a:gd name="connsiteY15" fmla="*/ 0 h 87783"/>
              <a:gd name="connsiteX16" fmla="*/ 9951598 w 14593824"/>
              <a:gd name="connsiteY16" fmla="*/ 0 h 87783"/>
              <a:gd name="connsiteX17" fmla="*/ 10354666 w 14593824"/>
              <a:gd name="connsiteY17" fmla="*/ 0 h 87783"/>
              <a:gd name="connsiteX18" fmla="*/ 11195548 w 14593824"/>
              <a:gd name="connsiteY18" fmla="*/ 0 h 87783"/>
              <a:gd name="connsiteX19" fmla="*/ 11744554 w 14593824"/>
              <a:gd name="connsiteY19" fmla="*/ 0 h 87783"/>
              <a:gd name="connsiteX20" fmla="*/ 12439498 w 14593824"/>
              <a:gd name="connsiteY20" fmla="*/ 0 h 87783"/>
              <a:gd name="connsiteX21" fmla="*/ 13426318 w 14593824"/>
              <a:gd name="connsiteY21" fmla="*/ 0 h 87783"/>
              <a:gd name="connsiteX22" fmla="*/ 14593824 w 14593824"/>
              <a:gd name="connsiteY22" fmla="*/ 0 h 87783"/>
              <a:gd name="connsiteX23" fmla="*/ 14593824 w 14593824"/>
              <a:gd name="connsiteY23" fmla="*/ 87783 h 87783"/>
              <a:gd name="connsiteX24" fmla="*/ 14044818 w 14593824"/>
              <a:gd name="connsiteY24" fmla="*/ 87783 h 87783"/>
              <a:gd name="connsiteX25" fmla="*/ 13787689 w 14593824"/>
              <a:gd name="connsiteY25" fmla="*/ 87783 h 87783"/>
              <a:gd name="connsiteX26" fmla="*/ 13530560 w 14593824"/>
              <a:gd name="connsiteY26" fmla="*/ 87783 h 87783"/>
              <a:gd name="connsiteX27" fmla="*/ 13127492 w 14593824"/>
              <a:gd name="connsiteY27" fmla="*/ 87783 h 87783"/>
              <a:gd name="connsiteX28" fmla="*/ 12870363 w 14593824"/>
              <a:gd name="connsiteY28" fmla="*/ 87783 h 87783"/>
              <a:gd name="connsiteX29" fmla="*/ 11883542 w 14593824"/>
              <a:gd name="connsiteY29" fmla="*/ 87783 h 87783"/>
              <a:gd name="connsiteX30" fmla="*/ 11188598 w 14593824"/>
              <a:gd name="connsiteY30" fmla="*/ 87783 h 87783"/>
              <a:gd name="connsiteX31" fmla="*/ 10639593 w 14593824"/>
              <a:gd name="connsiteY31" fmla="*/ 87783 h 87783"/>
              <a:gd name="connsiteX32" fmla="*/ 9798710 w 14593824"/>
              <a:gd name="connsiteY32" fmla="*/ 87783 h 87783"/>
              <a:gd name="connsiteX33" fmla="*/ 8811890 w 14593824"/>
              <a:gd name="connsiteY33" fmla="*/ 87783 h 87783"/>
              <a:gd name="connsiteX34" fmla="*/ 8262884 w 14593824"/>
              <a:gd name="connsiteY34" fmla="*/ 87783 h 87783"/>
              <a:gd name="connsiteX35" fmla="*/ 7713878 w 14593824"/>
              <a:gd name="connsiteY35" fmla="*/ 87783 h 87783"/>
              <a:gd name="connsiteX36" fmla="*/ 7310811 w 14593824"/>
              <a:gd name="connsiteY36" fmla="*/ 87783 h 87783"/>
              <a:gd name="connsiteX37" fmla="*/ 6761805 w 14593824"/>
              <a:gd name="connsiteY37" fmla="*/ 87783 h 87783"/>
              <a:gd name="connsiteX38" fmla="*/ 5920923 w 14593824"/>
              <a:gd name="connsiteY38" fmla="*/ 87783 h 87783"/>
              <a:gd name="connsiteX39" fmla="*/ 5663794 w 14593824"/>
              <a:gd name="connsiteY39" fmla="*/ 87783 h 87783"/>
              <a:gd name="connsiteX40" fmla="*/ 4822911 w 14593824"/>
              <a:gd name="connsiteY40" fmla="*/ 87783 h 87783"/>
              <a:gd name="connsiteX41" fmla="*/ 4419844 w 14593824"/>
              <a:gd name="connsiteY41" fmla="*/ 87783 h 87783"/>
              <a:gd name="connsiteX42" fmla="*/ 4016776 w 14593824"/>
              <a:gd name="connsiteY42" fmla="*/ 87783 h 87783"/>
              <a:gd name="connsiteX43" fmla="*/ 3759647 w 14593824"/>
              <a:gd name="connsiteY43" fmla="*/ 87783 h 87783"/>
              <a:gd name="connsiteX44" fmla="*/ 3210641 w 14593824"/>
              <a:gd name="connsiteY44" fmla="*/ 87783 h 87783"/>
              <a:gd name="connsiteX45" fmla="*/ 2661636 w 14593824"/>
              <a:gd name="connsiteY45" fmla="*/ 87783 h 87783"/>
              <a:gd name="connsiteX46" fmla="*/ 1966692 w 14593824"/>
              <a:gd name="connsiteY46" fmla="*/ 87783 h 87783"/>
              <a:gd name="connsiteX47" fmla="*/ 1125809 w 14593824"/>
              <a:gd name="connsiteY47" fmla="*/ 87783 h 87783"/>
              <a:gd name="connsiteX48" fmla="*/ 0 w 14593824"/>
              <a:gd name="connsiteY48" fmla="*/ 87783 h 87783"/>
              <a:gd name="connsiteX49" fmla="*/ 0 w 14593824"/>
              <a:gd name="connsiteY49" fmla="*/ 0 h 87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4593824" h="87783" fill="none" extrusionOk="0">
                <a:moveTo>
                  <a:pt x="0" y="0"/>
                </a:moveTo>
                <a:cubicBezTo>
                  <a:pt x="177077" y="-3015"/>
                  <a:pt x="308002" y="1465"/>
                  <a:pt x="549006" y="0"/>
                </a:cubicBezTo>
                <a:cubicBezTo>
                  <a:pt x="790010" y="-1465"/>
                  <a:pt x="725350" y="-818"/>
                  <a:pt x="806135" y="0"/>
                </a:cubicBezTo>
                <a:cubicBezTo>
                  <a:pt x="886920" y="818"/>
                  <a:pt x="1312681" y="-15212"/>
                  <a:pt x="1647017" y="0"/>
                </a:cubicBezTo>
                <a:cubicBezTo>
                  <a:pt x="1981353" y="15212"/>
                  <a:pt x="2114101" y="-17452"/>
                  <a:pt x="2341961" y="0"/>
                </a:cubicBezTo>
                <a:cubicBezTo>
                  <a:pt x="2569821" y="17452"/>
                  <a:pt x="2758340" y="2633"/>
                  <a:pt x="2890967" y="0"/>
                </a:cubicBezTo>
                <a:cubicBezTo>
                  <a:pt x="3023594" y="-2633"/>
                  <a:pt x="3199001" y="8285"/>
                  <a:pt x="3294035" y="0"/>
                </a:cubicBezTo>
                <a:cubicBezTo>
                  <a:pt x="3389069" y="-8285"/>
                  <a:pt x="4014112" y="9322"/>
                  <a:pt x="4280855" y="0"/>
                </a:cubicBezTo>
                <a:cubicBezTo>
                  <a:pt x="4547598" y="-9322"/>
                  <a:pt x="4534552" y="491"/>
                  <a:pt x="4683923" y="0"/>
                </a:cubicBezTo>
                <a:cubicBezTo>
                  <a:pt x="4833294" y="-491"/>
                  <a:pt x="5347118" y="4888"/>
                  <a:pt x="5524805" y="0"/>
                </a:cubicBezTo>
                <a:cubicBezTo>
                  <a:pt x="5702492" y="-4888"/>
                  <a:pt x="6033786" y="-21665"/>
                  <a:pt x="6365687" y="0"/>
                </a:cubicBezTo>
                <a:cubicBezTo>
                  <a:pt x="6697588" y="21665"/>
                  <a:pt x="6745492" y="-20931"/>
                  <a:pt x="6914693" y="0"/>
                </a:cubicBezTo>
                <a:cubicBezTo>
                  <a:pt x="7083894" y="20931"/>
                  <a:pt x="7577209" y="-17704"/>
                  <a:pt x="7901513" y="0"/>
                </a:cubicBezTo>
                <a:cubicBezTo>
                  <a:pt x="8225817" y="17704"/>
                  <a:pt x="8223947" y="7581"/>
                  <a:pt x="8304581" y="0"/>
                </a:cubicBezTo>
                <a:cubicBezTo>
                  <a:pt x="8385215" y="-7581"/>
                  <a:pt x="8674797" y="-15896"/>
                  <a:pt x="8853587" y="0"/>
                </a:cubicBezTo>
                <a:cubicBezTo>
                  <a:pt x="9032377" y="15896"/>
                  <a:pt x="9000146" y="-6538"/>
                  <a:pt x="9110716" y="0"/>
                </a:cubicBezTo>
                <a:cubicBezTo>
                  <a:pt x="9221286" y="6538"/>
                  <a:pt x="9752931" y="-37412"/>
                  <a:pt x="9951598" y="0"/>
                </a:cubicBezTo>
                <a:cubicBezTo>
                  <a:pt x="10150265" y="37412"/>
                  <a:pt x="10176187" y="11402"/>
                  <a:pt x="10354666" y="0"/>
                </a:cubicBezTo>
                <a:cubicBezTo>
                  <a:pt x="10533145" y="-11402"/>
                  <a:pt x="10954804" y="-17409"/>
                  <a:pt x="11195548" y="0"/>
                </a:cubicBezTo>
                <a:cubicBezTo>
                  <a:pt x="11436292" y="17409"/>
                  <a:pt x="11520034" y="24545"/>
                  <a:pt x="11744554" y="0"/>
                </a:cubicBezTo>
                <a:cubicBezTo>
                  <a:pt x="11969074" y="-24545"/>
                  <a:pt x="12230003" y="-20353"/>
                  <a:pt x="12439498" y="0"/>
                </a:cubicBezTo>
                <a:cubicBezTo>
                  <a:pt x="12648993" y="20353"/>
                  <a:pt x="13156857" y="11195"/>
                  <a:pt x="13426318" y="0"/>
                </a:cubicBezTo>
                <a:cubicBezTo>
                  <a:pt x="13695779" y="-11195"/>
                  <a:pt x="14124983" y="-47892"/>
                  <a:pt x="14593824" y="0"/>
                </a:cubicBezTo>
                <a:cubicBezTo>
                  <a:pt x="14593883" y="42321"/>
                  <a:pt x="14597593" y="58385"/>
                  <a:pt x="14593824" y="87783"/>
                </a:cubicBezTo>
                <a:cubicBezTo>
                  <a:pt x="14377115" y="65374"/>
                  <a:pt x="14259064" y="101381"/>
                  <a:pt x="14044818" y="87783"/>
                </a:cubicBezTo>
                <a:cubicBezTo>
                  <a:pt x="13830572" y="74185"/>
                  <a:pt x="13865030" y="99283"/>
                  <a:pt x="13787689" y="87783"/>
                </a:cubicBezTo>
                <a:cubicBezTo>
                  <a:pt x="13710348" y="76283"/>
                  <a:pt x="13629463" y="93457"/>
                  <a:pt x="13530560" y="87783"/>
                </a:cubicBezTo>
                <a:cubicBezTo>
                  <a:pt x="13431657" y="82109"/>
                  <a:pt x="13245597" y="89017"/>
                  <a:pt x="13127492" y="87783"/>
                </a:cubicBezTo>
                <a:cubicBezTo>
                  <a:pt x="13009387" y="86549"/>
                  <a:pt x="12959358" y="87979"/>
                  <a:pt x="12870363" y="87783"/>
                </a:cubicBezTo>
                <a:cubicBezTo>
                  <a:pt x="12781368" y="87587"/>
                  <a:pt x="12243991" y="56365"/>
                  <a:pt x="11883542" y="87783"/>
                </a:cubicBezTo>
                <a:cubicBezTo>
                  <a:pt x="11523093" y="119201"/>
                  <a:pt x="11383278" y="106838"/>
                  <a:pt x="11188598" y="87783"/>
                </a:cubicBezTo>
                <a:cubicBezTo>
                  <a:pt x="10993918" y="68728"/>
                  <a:pt x="10816556" y="105893"/>
                  <a:pt x="10639593" y="87783"/>
                </a:cubicBezTo>
                <a:cubicBezTo>
                  <a:pt x="10462631" y="69673"/>
                  <a:pt x="10191469" y="71749"/>
                  <a:pt x="9798710" y="87783"/>
                </a:cubicBezTo>
                <a:cubicBezTo>
                  <a:pt x="9405951" y="103817"/>
                  <a:pt x="9121329" y="53491"/>
                  <a:pt x="8811890" y="87783"/>
                </a:cubicBezTo>
                <a:cubicBezTo>
                  <a:pt x="8502451" y="122075"/>
                  <a:pt x="8395207" y="68075"/>
                  <a:pt x="8262884" y="87783"/>
                </a:cubicBezTo>
                <a:cubicBezTo>
                  <a:pt x="8130561" y="107491"/>
                  <a:pt x="7959028" y="100849"/>
                  <a:pt x="7713878" y="87783"/>
                </a:cubicBezTo>
                <a:cubicBezTo>
                  <a:pt x="7468728" y="74717"/>
                  <a:pt x="7511586" y="102178"/>
                  <a:pt x="7310811" y="87783"/>
                </a:cubicBezTo>
                <a:cubicBezTo>
                  <a:pt x="7110036" y="73388"/>
                  <a:pt x="6940086" y="87489"/>
                  <a:pt x="6761805" y="87783"/>
                </a:cubicBezTo>
                <a:cubicBezTo>
                  <a:pt x="6583524" y="88077"/>
                  <a:pt x="6324264" y="89923"/>
                  <a:pt x="5920923" y="87783"/>
                </a:cubicBezTo>
                <a:cubicBezTo>
                  <a:pt x="5517582" y="85643"/>
                  <a:pt x="5781553" y="88966"/>
                  <a:pt x="5663794" y="87783"/>
                </a:cubicBezTo>
                <a:cubicBezTo>
                  <a:pt x="5546035" y="86600"/>
                  <a:pt x="5185989" y="45958"/>
                  <a:pt x="4822911" y="87783"/>
                </a:cubicBezTo>
                <a:cubicBezTo>
                  <a:pt x="4459833" y="129608"/>
                  <a:pt x="4523907" y="82767"/>
                  <a:pt x="4419844" y="87783"/>
                </a:cubicBezTo>
                <a:cubicBezTo>
                  <a:pt x="4315781" y="92799"/>
                  <a:pt x="4099046" y="82079"/>
                  <a:pt x="4016776" y="87783"/>
                </a:cubicBezTo>
                <a:cubicBezTo>
                  <a:pt x="3934506" y="93487"/>
                  <a:pt x="3823177" y="77036"/>
                  <a:pt x="3759647" y="87783"/>
                </a:cubicBezTo>
                <a:cubicBezTo>
                  <a:pt x="3696117" y="98530"/>
                  <a:pt x="3421879" y="106234"/>
                  <a:pt x="3210641" y="87783"/>
                </a:cubicBezTo>
                <a:cubicBezTo>
                  <a:pt x="2999403" y="69332"/>
                  <a:pt x="2867506" y="81244"/>
                  <a:pt x="2661636" y="87783"/>
                </a:cubicBezTo>
                <a:cubicBezTo>
                  <a:pt x="2455766" y="94322"/>
                  <a:pt x="2200893" y="93486"/>
                  <a:pt x="1966692" y="87783"/>
                </a:cubicBezTo>
                <a:cubicBezTo>
                  <a:pt x="1732491" y="82080"/>
                  <a:pt x="1454820" y="97752"/>
                  <a:pt x="1125809" y="87783"/>
                </a:cubicBezTo>
                <a:cubicBezTo>
                  <a:pt x="796798" y="77814"/>
                  <a:pt x="267348" y="54078"/>
                  <a:pt x="0" y="87783"/>
                </a:cubicBezTo>
                <a:cubicBezTo>
                  <a:pt x="1539" y="61358"/>
                  <a:pt x="-1031" y="29161"/>
                  <a:pt x="0" y="0"/>
                </a:cubicBezTo>
                <a:close/>
              </a:path>
              <a:path w="14593824" h="87783" stroke="0" extrusionOk="0">
                <a:moveTo>
                  <a:pt x="0" y="0"/>
                </a:moveTo>
                <a:cubicBezTo>
                  <a:pt x="136461" y="5238"/>
                  <a:pt x="225080" y="19957"/>
                  <a:pt x="403068" y="0"/>
                </a:cubicBezTo>
                <a:cubicBezTo>
                  <a:pt x="581056" y="-19957"/>
                  <a:pt x="961209" y="-28377"/>
                  <a:pt x="1389888" y="0"/>
                </a:cubicBezTo>
                <a:cubicBezTo>
                  <a:pt x="1818567" y="28377"/>
                  <a:pt x="1518563" y="2045"/>
                  <a:pt x="1647017" y="0"/>
                </a:cubicBezTo>
                <a:cubicBezTo>
                  <a:pt x="1775471" y="-2045"/>
                  <a:pt x="1788189" y="11098"/>
                  <a:pt x="1904147" y="0"/>
                </a:cubicBezTo>
                <a:cubicBezTo>
                  <a:pt x="2020105" y="-11098"/>
                  <a:pt x="2332284" y="32618"/>
                  <a:pt x="2599091" y="0"/>
                </a:cubicBezTo>
                <a:cubicBezTo>
                  <a:pt x="2865898" y="-32618"/>
                  <a:pt x="2922838" y="14039"/>
                  <a:pt x="3148096" y="0"/>
                </a:cubicBezTo>
                <a:cubicBezTo>
                  <a:pt x="3373354" y="-14039"/>
                  <a:pt x="3685850" y="15118"/>
                  <a:pt x="3988979" y="0"/>
                </a:cubicBezTo>
                <a:cubicBezTo>
                  <a:pt x="4292108" y="-15118"/>
                  <a:pt x="4260491" y="-3460"/>
                  <a:pt x="4392046" y="0"/>
                </a:cubicBezTo>
                <a:cubicBezTo>
                  <a:pt x="4523601" y="3460"/>
                  <a:pt x="4953303" y="-41046"/>
                  <a:pt x="5378867" y="0"/>
                </a:cubicBezTo>
                <a:cubicBezTo>
                  <a:pt x="5804431" y="41046"/>
                  <a:pt x="5779386" y="27377"/>
                  <a:pt x="5927872" y="0"/>
                </a:cubicBezTo>
                <a:cubicBezTo>
                  <a:pt x="6076359" y="-27377"/>
                  <a:pt x="6181959" y="6740"/>
                  <a:pt x="6330940" y="0"/>
                </a:cubicBezTo>
                <a:cubicBezTo>
                  <a:pt x="6479921" y="-6740"/>
                  <a:pt x="6608414" y="-1889"/>
                  <a:pt x="6734007" y="0"/>
                </a:cubicBezTo>
                <a:cubicBezTo>
                  <a:pt x="6859600" y="1889"/>
                  <a:pt x="7039532" y="-18863"/>
                  <a:pt x="7283013" y="0"/>
                </a:cubicBezTo>
                <a:cubicBezTo>
                  <a:pt x="7526494" y="18863"/>
                  <a:pt x="7559140" y="-3578"/>
                  <a:pt x="7686081" y="0"/>
                </a:cubicBezTo>
                <a:cubicBezTo>
                  <a:pt x="7813022" y="3578"/>
                  <a:pt x="8119018" y="-14544"/>
                  <a:pt x="8381025" y="0"/>
                </a:cubicBezTo>
                <a:cubicBezTo>
                  <a:pt x="8643032" y="14544"/>
                  <a:pt x="8558409" y="-11021"/>
                  <a:pt x="8638154" y="0"/>
                </a:cubicBezTo>
                <a:cubicBezTo>
                  <a:pt x="8717899" y="11021"/>
                  <a:pt x="9185719" y="33322"/>
                  <a:pt x="9333098" y="0"/>
                </a:cubicBezTo>
                <a:cubicBezTo>
                  <a:pt x="9480477" y="-33322"/>
                  <a:pt x="9497095" y="-1167"/>
                  <a:pt x="9590227" y="0"/>
                </a:cubicBezTo>
                <a:cubicBezTo>
                  <a:pt x="9683359" y="1167"/>
                  <a:pt x="10156538" y="-26706"/>
                  <a:pt x="10577048" y="0"/>
                </a:cubicBezTo>
                <a:cubicBezTo>
                  <a:pt x="10997558" y="26706"/>
                  <a:pt x="10905888" y="-4100"/>
                  <a:pt x="11126053" y="0"/>
                </a:cubicBezTo>
                <a:cubicBezTo>
                  <a:pt x="11346219" y="4100"/>
                  <a:pt x="11446552" y="-328"/>
                  <a:pt x="11675059" y="0"/>
                </a:cubicBezTo>
                <a:cubicBezTo>
                  <a:pt x="11903566" y="328"/>
                  <a:pt x="11912526" y="3138"/>
                  <a:pt x="12078127" y="0"/>
                </a:cubicBezTo>
                <a:cubicBezTo>
                  <a:pt x="12243728" y="-3138"/>
                  <a:pt x="12261319" y="-8139"/>
                  <a:pt x="12335256" y="0"/>
                </a:cubicBezTo>
                <a:cubicBezTo>
                  <a:pt x="12409193" y="8139"/>
                  <a:pt x="12522006" y="12395"/>
                  <a:pt x="12592385" y="0"/>
                </a:cubicBezTo>
                <a:cubicBezTo>
                  <a:pt x="12662764" y="-12395"/>
                  <a:pt x="12907870" y="-59"/>
                  <a:pt x="13141391" y="0"/>
                </a:cubicBezTo>
                <a:cubicBezTo>
                  <a:pt x="13374912" y="59"/>
                  <a:pt x="13570418" y="-2761"/>
                  <a:pt x="13690397" y="0"/>
                </a:cubicBezTo>
                <a:cubicBezTo>
                  <a:pt x="13810376" y="2761"/>
                  <a:pt x="14292231" y="2972"/>
                  <a:pt x="14593824" y="0"/>
                </a:cubicBezTo>
                <a:cubicBezTo>
                  <a:pt x="14593967" y="30189"/>
                  <a:pt x="14595025" y="68231"/>
                  <a:pt x="14593824" y="87783"/>
                </a:cubicBezTo>
                <a:cubicBezTo>
                  <a:pt x="14423875" y="124306"/>
                  <a:pt x="13922191" y="53712"/>
                  <a:pt x="13752942" y="87783"/>
                </a:cubicBezTo>
                <a:cubicBezTo>
                  <a:pt x="13583693" y="121854"/>
                  <a:pt x="13441887" y="89932"/>
                  <a:pt x="13349874" y="87783"/>
                </a:cubicBezTo>
                <a:cubicBezTo>
                  <a:pt x="13257861" y="85634"/>
                  <a:pt x="13211328" y="91774"/>
                  <a:pt x="13092745" y="87783"/>
                </a:cubicBezTo>
                <a:cubicBezTo>
                  <a:pt x="12974162" y="83792"/>
                  <a:pt x="12673470" y="96597"/>
                  <a:pt x="12543739" y="87783"/>
                </a:cubicBezTo>
                <a:cubicBezTo>
                  <a:pt x="12414008" y="78969"/>
                  <a:pt x="11755970" y="87797"/>
                  <a:pt x="11556919" y="87783"/>
                </a:cubicBezTo>
                <a:cubicBezTo>
                  <a:pt x="11357868" y="87769"/>
                  <a:pt x="11330026" y="75402"/>
                  <a:pt x="11153851" y="87783"/>
                </a:cubicBezTo>
                <a:cubicBezTo>
                  <a:pt x="10977676" y="100164"/>
                  <a:pt x="10390964" y="97677"/>
                  <a:pt x="10167031" y="87783"/>
                </a:cubicBezTo>
                <a:cubicBezTo>
                  <a:pt x="9943098" y="77889"/>
                  <a:pt x="9661258" y="88476"/>
                  <a:pt x="9326148" y="87783"/>
                </a:cubicBezTo>
                <a:cubicBezTo>
                  <a:pt x="8991038" y="87090"/>
                  <a:pt x="8580913" y="49363"/>
                  <a:pt x="8339328" y="87783"/>
                </a:cubicBezTo>
                <a:cubicBezTo>
                  <a:pt x="8097743" y="126203"/>
                  <a:pt x="7751596" y="51417"/>
                  <a:pt x="7352508" y="87783"/>
                </a:cubicBezTo>
                <a:cubicBezTo>
                  <a:pt x="6953420" y="124149"/>
                  <a:pt x="6613933" y="114060"/>
                  <a:pt x="6365687" y="87783"/>
                </a:cubicBezTo>
                <a:cubicBezTo>
                  <a:pt x="6117441" y="61506"/>
                  <a:pt x="5922050" y="64939"/>
                  <a:pt x="5670743" y="87783"/>
                </a:cubicBezTo>
                <a:cubicBezTo>
                  <a:pt x="5419436" y="110627"/>
                  <a:pt x="5396921" y="70736"/>
                  <a:pt x="5267676" y="87783"/>
                </a:cubicBezTo>
                <a:cubicBezTo>
                  <a:pt x="5138431" y="104830"/>
                  <a:pt x="4654253" y="42059"/>
                  <a:pt x="4280855" y="87783"/>
                </a:cubicBezTo>
                <a:cubicBezTo>
                  <a:pt x="3907457" y="133507"/>
                  <a:pt x="3908555" y="78129"/>
                  <a:pt x="3731849" y="87783"/>
                </a:cubicBezTo>
                <a:cubicBezTo>
                  <a:pt x="3555143" y="97437"/>
                  <a:pt x="3549947" y="80529"/>
                  <a:pt x="3474720" y="87783"/>
                </a:cubicBezTo>
                <a:cubicBezTo>
                  <a:pt x="3399493" y="95037"/>
                  <a:pt x="3169930" y="70617"/>
                  <a:pt x="3071652" y="87783"/>
                </a:cubicBezTo>
                <a:cubicBezTo>
                  <a:pt x="2973374" y="104949"/>
                  <a:pt x="2405789" y="96849"/>
                  <a:pt x="2230770" y="87783"/>
                </a:cubicBezTo>
                <a:cubicBezTo>
                  <a:pt x="2055751" y="78717"/>
                  <a:pt x="2030778" y="91745"/>
                  <a:pt x="1973641" y="87783"/>
                </a:cubicBezTo>
                <a:cubicBezTo>
                  <a:pt x="1916504" y="83821"/>
                  <a:pt x="1530769" y="67297"/>
                  <a:pt x="1132759" y="87783"/>
                </a:cubicBezTo>
                <a:cubicBezTo>
                  <a:pt x="734749" y="108269"/>
                  <a:pt x="944562" y="86224"/>
                  <a:pt x="875629" y="87783"/>
                </a:cubicBezTo>
                <a:cubicBezTo>
                  <a:pt x="806696" y="89343"/>
                  <a:pt x="189500" y="94950"/>
                  <a:pt x="0" y="87783"/>
                </a:cubicBezTo>
                <a:cubicBezTo>
                  <a:pt x="988" y="54839"/>
                  <a:pt x="817" y="306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ruits on counter top">
            <a:extLst>
              <a:ext uri="{FF2B5EF4-FFF2-40B4-BE49-F238E27FC236}">
                <a16:creationId xmlns:a16="http://schemas.microsoft.com/office/drawing/2014/main" id="{C4C62CC9-6E0A-359E-C393-6105E7783FB2}"/>
              </a:ext>
            </a:extLst>
          </p:cNvPr>
          <p:cNvPicPr>
            <a:picLocks noChangeAspect="1"/>
          </p:cNvPicPr>
          <p:nvPr/>
        </p:nvPicPr>
        <p:blipFill rotWithShape="1">
          <a:blip r:embed="rId2">
            <a:extLst>
              <a:ext uri="{28A0092B-C50C-407E-A947-70E740481C1C}">
                <a14:useLocalDpi xmlns:a14="http://schemas.microsoft.com/office/drawing/2010/main" val="0"/>
              </a:ext>
            </a:extLst>
          </a:blip>
          <a:srcRect l="11420" r="29997"/>
          <a:stretch/>
        </p:blipFill>
        <p:spPr>
          <a:xfrm>
            <a:off x="29145608" y="28047"/>
            <a:ext cx="22060792" cy="3291839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E1D1F10A-F73C-DE63-C8D8-DC354F419577}"/>
              </a:ext>
            </a:extLst>
          </p:cNvPr>
          <p:cNvSpPr txBox="1"/>
          <p:nvPr/>
        </p:nvSpPr>
        <p:spPr>
          <a:xfrm>
            <a:off x="4360840" y="1049488"/>
            <a:ext cx="16129792" cy="1862048"/>
          </a:xfrm>
          <a:prstGeom prst="rect">
            <a:avLst/>
          </a:prstGeom>
          <a:noFill/>
        </p:spPr>
        <p:txBody>
          <a:bodyPr wrap="square" rtlCol="0">
            <a:spAutoFit/>
          </a:bodyPr>
          <a:lstStyle/>
          <a:p>
            <a:pPr algn="ctr"/>
            <a:r>
              <a:rPr lang="en-US" sz="11500" dirty="0">
                <a:latin typeface="Arial" panose="020B0604020202020204" pitchFamily="34" charset="0"/>
                <a:cs typeface="Arial" panose="020B0604020202020204" pitchFamily="34" charset="0"/>
              </a:rPr>
              <a:t>Study Implications</a:t>
            </a:r>
          </a:p>
        </p:txBody>
      </p:sp>
      <p:sp>
        <p:nvSpPr>
          <p:cNvPr id="9" name="TextBox 8">
            <a:extLst>
              <a:ext uri="{FF2B5EF4-FFF2-40B4-BE49-F238E27FC236}">
                <a16:creationId xmlns:a16="http://schemas.microsoft.com/office/drawing/2014/main" id="{F1322089-FF8B-8FFE-711E-589786E1EF24}"/>
              </a:ext>
            </a:extLst>
          </p:cNvPr>
          <p:cNvSpPr txBox="1"/>
          <p:nvPr/>
        </p:nvSpPr>
        <p:spPr>
          <a:xfrm>
            <a:off x="12802" y="4505872"/>
            <a:ext cx="28542726" cy="26498944"/>
          </a:xfrm>
          <a:prstGeom prst="rect">
            <a:avLst/>
          </a:prstGeom>
          <a:noFill/>
        </p:spPr>
        <p:txBody>
          <a:bodyPr wrap="square" rtlCol="0">
            <a:spAutoFit/>
          </a:bodyPr>
          <a:lstStyle/>
          <a:p>
            <a:pPr marR="38735" indent="-6350">
              <a:lnSpc>
                <a:spcPct val="150000"/>
              </a:lnSpc>
              <a:spcAft>
                <a:spcPts val="15"/>
              </a:spcAft>
            </a:pPr>
            <a:r>
              <a:rPr lang="en-GB" sz="4800" kern="100" dirty="0">
                <a:solidFill>
                  <a:srgbClr val="0C0C0C"/>
                </a:solidFill>
                <a:effectLst/>
                <a:latin typeface="Arial" panose="020B0604020202020204" pitchFamily="34" charset="0"/>
                <a:ea typeface="Arial" panose="020B0604020202020204" pitchFamily="34" charset="0"/>
              </a:rPr>
              <a:t>Upon conducting this review, several limitations were observed. There are a minimal number of studies examining the link between </a:t>
            </a:r>
            <a:r>
              <a:rPr lang="en-GB" sz="4800" kern="100" dirty="0">
                <a:solidFill>
                  <a:srgbClr val="0C0C0C"/>
                </a:solidFill>
                <a:latin typeface="Arial" panose="020B0604020202020204" pitchFamily="34" charset="0"/>
                <a:ea typeface="Arial" panose="020B0604020202020204" pitchFamily="34" charset="0"/>
              </a:rPr>
              <a:t>acute tryptophan depletion and</a:t>
            </a:r>
            <a:r>
              <a:rPr lang="en-GB" sz="4800" kern="100" dirty="0">
                <a:solidFill>
                  <a:srgbClr val="0C0C0C"/>
                </a:solidFill>
                <a:effectLst/>
                <a:latin typeface="Arial" panose="020B0604020202020204" pitchFamily="34" charset="0"/>
                <a:ea typeface="Arial" panose="020B0604020202020204" pitchFamily="34" charset="0"/>
              </a:rPr>
              <a:t> lessening symptoms of depression. A further limitation was that </a:t>
            </a:r>
            <a:r>
              <a:rPr lang="en-GB" sz="4800" kern="100" dirty="0">
                <a:solidFill>
                  <a:srgbClr val="000000"/>
                </a:solidFill>
                <a:effectLst/>
                <a:latin typeface="Arial" panose="020B0604020202020204" pitchFamily="34" charset="0"/>
                <a:ea typeface="Arial" panose="020B0604020202020204" pitchFamily="34" charset="0"/>
              </a:rPr>
              <a:t>participants were suffering from long-term depression and taking antidepressants to relieve symptoms during the trials. Therefore, stopping this treatment would not be medically safe or ethical. Thus, this created a variable that could have skewed the results, meaning validity could not be ensured. This is because it is not clear whether it was the antidepressant medication, the ATD intervention, or both acting together that helped participants feel the improvements in their mental health. </a:t>
            </a:r>
            <a:endParaRPr lang="en-GB" sz="4800" kern="100" dirty="0">
              <a:solidFill>
                <a:srgbClr val="000000"/>
              </a:solidFill>
              <a:effectLst/>
              <a:latin typeface="Calibri" panose="020F0502020204030204" pitchFamily="34" charset="0"/>
              <a:ea typeface="Calibri" panose="020F0502020204030204" pitchFamily="34" charset="0"/>
            </a:endParaRPr>
          </a:p>
          <a:p>
            <a:pPr>
              <a:lnSpc>
                <a:spcPct val="107000"/>
              </a:lnSpc>
              <a:spcAft>
                <a:spcPts val="575"/>
              </a:spcAft>
            </a:pPr>
            <a:r>
              <a:rPr lang="en-GB" sz="4800" kern="100" dirty="0">
                <a:solidFill>
                  <a:srgbClr val="0C0C0C"/>
                </a:solidFill>
                <a:effectLst/>
                <a:latin typeface="Arial" panose="020B0604020202020204" pitchFamily="34" charset="0"/>
                <a:ea typeface="Arial" panose="020B0604020202020204" pitchFamily="34" charset="0"/>
              </a:rPr>
              <a:t> </a:t>
            </a:r>
            <a:endParaRPr lang="en-GB" sz="4800" kern="100" dirty="0">
              <a:solidFill>
                <a:srgbClr val="000000"/>
              </a:solidFill>
              <a:effectLst/>
              <a:latin typeface="Calibri" panose="020F0502020204030204" pitchFamily="34" charset="0"/>
              <a:ea typeface="Calibri" panose="020F0502020204030204" pitchFamily="34" charset="0"/>
            </a:endParaRPr>
          </a:p>
          <a:p>
            <a:pPr marR="39370" indent="-6350">
              <a:lnSpc>
                <a:spcPct val="150000"/>
              </a:lnSpc>
              <a:spcAft>
                <a:spcPts val="575"/>
              </a:spcAft>
            </a:pPr>
            <a:r>
              <a:rPr lang="en-GB" sz="4800" kern="100" dirty="0">
                <a:solidFill>
                  <a:srgbClr val="000000"/>
                </a:solidFill>
                <a:effectLst/>
                <a:latin typeface="Arial" panose="020B0604020202020204" pitchFamily="34" charset="0"/>
                <a:ea typeface="Arial" panose="020B0604020202020204" pitchFamily="34" charset="0"/>
              </a:rPr>
              <a:t>Likewise, studies examining the impact of dietary patterns, specifically the TD and KD, could have been more extensive. This gap in the research hindered the understanding of the potential effects of these diets on alleviating mental health symptoms. Further, it limited the capacity to determine their effectiveness in relieving symptoms of depression. Further, the mechanism by which these diets influence positive mood changes, whether through weight loss in patients or through anti-inflammatory mechanisms, still needs to be clarified, making it difficult to come to a valid conclusion.</a:t>
            </a:r>
            <a:br>
              <a:rPr lang="en-GB" sz="4800" kern="100" dirty="0">
                <a:solidFill>
                  <a:srgbClr val="000000"/>
                </a:solidFill>
                <a:effectLst/>
                <a:latin typeface="Arial" panose="020B0604020202020204" pitchFamily="34" charset="0"/>
                <a:ea typeface="Arial" panose="020B0604020202020204" pitchFamily="34" charset="0"/>
              </a:rPr>
            </a:br>
            <a:br>
              <a:rPr lang="en-GB" sz="4800" kern="100" dirty="0">
                <a:solidFill>
                  <a:srgbClr val="000000"/>
                </a:solidFill>
                <a:effectLst/>
                <a:latin typeface="Arial" panose="020B0604020202020204" pitchFamily="34" charset="0"/>
                <a:ea typeface="Arial" panose="020B0604020202020204" pitchFamily="34" charset="0"/>
              </a:rPr>
            </a:br>
            <a:r>
              <a:rPr lang="en-GB" sz="4800" kern="100" dirty="0">
                <a:solidFill>
                  <a:srgbClr val="000000"/>
                </a:solidFill>
                <a:effectLst/>
                <a:latin typeface="Arial" panose="020B0604020202020204" pitchFamily="34" charset="0"/>
                <a:ea typeface="Arial" panose="020B0604020202020204" pitchFamily="34" charset="0"/>
              </a:rPr>
              <a:t> </a:t>
            </a:r>
            <a:r>
              <a:rPr lang="en-GB" sz="4800" kern="100" dirty="0">
                <a:solidFill>
                  <a:srgbClr val="000000"/>
                </a:solidFill>
                <a:latin typeface="Arial" panose="020B0604020202020204" pitchFamily="34" charset="0"/>
                <a:ea typeface="Arial" panose="020B0604020202020204" pitchFamily="34" charset="0"/>
              </a:rPr>
              <a:t>P</a:t>
            </a:r>
            <a:r>
              <a:rPr lang="en-GB" sz="4800" kern="100" dirty="0">
                <a:solidFill>
                  <a:srgbClr val="000000"/>
                </a:solidFill>
                <a:effectLst/>
                <a:latin typeface="Arial" panose="020B0604020202020204" pitchFamily="34" charset="0"/>
                <a:ea typeface="Arial" panose="020B0604020202020204" pitchFamily="34" charset="0"/>
              </a:rPr>
              <a:t>revious trials have produced positive outcomes regarding probiotic supplementation. However, additional trials have reported no significant difference. Therefore, it is difficult to conclude these findings. One main issue was the need for more reliability across the study designs. Factors such as probiotic dosages, strains and treatment durations could have significantly impacted the outcomes observed. Therefore, without standardised protocols, it becomes easier to compare results between studies. Furthermore, several studies included diagnosed clinically depressed patients on antidepressant medication. Thus, the anti-depressants may have influenced mood outcomes, making it difficult to attribute changes directly to probiotics.  </a:t>
            </a:r>
            <a:endParaRPr lang="en-GB" sz="4800" kern="100" dirty="0">
              <a:solidFill>
                <a:srgbClr val="000000"/>
              </a:solidFill>
              <a:effectLst/>
              <a:latin typeface="Calibri" panose="020F0502020204030204" pitchFamily="34" charset="0"/>
              <a:ea typeface="Calibri" panose="020F0502020204030204" pitchFamily="34" charset="0"/>
            </a:endParaRPr>
          </a:p>
          <a:p>
            <a:endParaRPr lang="en-US" sz="3600" dirty="0"/>
          </a:p>
        </p:txBody>
      </p:sp>
    </p:spTree>
    <p:extLst>
      <p:ext uri="{BB962C8B-B14F-4D97-AF65-F5344CB8AC3E}">
        <p14:creationId xmlns:p14="http://schemas.microsoft.com/office/powerpoint/2010/main" val="410547994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193598" cy="32918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0DE2D2B-618F-3065-BAF0-311E41C1BC7A}"/>
              </a:ext>
            </a:extLst>
          </p:cNvPr>
          <p:cNvSpPr txBox="1"/>
          <p:nvPr/>
        </p:nvSpPr>
        <p:spPr>
          <a:xfrm>
            <a:off x="9473408" y="1265513"/>
            <a:ext cx="14977664" cy="3096344"/>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11500" dirty="0">
                <a:latin typeface="Arial" panose="020B0604020202020204" pitchFamily="34" charset="0"/>
                <a:ea typeface="+mj-ea"/>
                <a:cs typeface="Arial" panose="020B0604020202020204" pitchFamily="34" charset="0"/>
              </a:rPr>
              <a:t>Future Research</a:t>
            </a:r>
          </a:p>
        </p:txBody>
      </p:sp>
      <p:sp>
        <p:nvSpPr>
          <p:cNvPr id="2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9419" y="21164481"/>
            <a:ext cx="14593824" cy="87783"/>
          </a:xfrm>
          <a:custGeom>
            <a:avLst/>
            <a:gdLst>
              <a:gd name="connsiteX0" fmla="*/ 0 w 14593824"/>
              <a:gd name="connsiteY0" fmla="*/ 0 h 87783"/>
              <a:gd name="connsiteX1" fmla="*/ 549006 w 14593824"/>
              <a:gd name="connsiteY1" fmla="*/ 0 h 87783"/>
              <a:gd name="connsiteX2" fmla="*/ 806135 w 14593824"/>
              <a:gd name="connsiteY2" fmla="*/ 0 h 87783"/>
              <a:gd name="connsiteX3" fmla="*/ 1647017 w 14593824"/>
              <a:gd name="connsiteY3" fmla="*/ 0 h 87783"/>
              <a:gd name="connsiteX4" fmla="*/ 2341961 w 14593824"/>
              <a:gd name="connsiteY4" fmla="*/ 0 h 87783"/>
              <a:gd name="connsiteX5" fmla="*/ 2890967 w 14593824"/>
              <a:gd name="connsiteY5" fmla="*/ 0 h 87783"/>
              <a:gd name="connsiteX6" fmla="*/ 3294035 w 14593824"/>
              <a:gd name="connsiteY6" fmla="*/ 0 h 87783"/>
              <a:gd name="connsiteX7" fmla="*/ 4280855 w 14593824"/>
              <a:gd name="connsiteY7" fmla="*/ 0 h 87783"/>
              <a:gd name="connsiteX8" fmla="*/ 4683923 w 14593824"/>
              <a:gd name="connsiteY8" fmla="*/ 0 h 87783"/>
              <a:gd name="connsiteX9" fmla="*/ 5524805 w 14593824"/>
              <a:gd name="connsiteY9" fmla="*/ 0 h 87783"/>
              <a:gd name="connsiteX10" fmla="*/ 6365687 w 14593824"/>
              <a:gd name="connsiteY10" fmla="*/ 0 h 87783"/>
              <a:gd name="connsiteX11" fmla="*/ 6914693 w 14593824"/>
              <a:gd name="connsiteY11" fmla="*/ 0 h 87783"/>
              <a:gd name="connsiteX12" fmla="*/ 7901513 w 14593824"/>
              <a:gd name="connsiteY12" fmla="*/ 0 h 87783"/>
              <a:gd name="connsiteX13" fmla="*/ 8304581 w 14593824"/>
              <a:gd name="connsiteY13" fmla="*/ 0 h 87783"/>
              <a:gd name="connsiteX14" fmla="*/ 8853587 w 14593824"/>
              <a:gd name="connsiteY14" fmla="*/ 0 h 87783"/>
              <a:gd name="connsiteX15" fmla="*/ 9110716 w 14593824"/>
              <a:gd name="connsiteY15" fmla="*/ 0 h 87783"/>
              <a:gd name="connsiteX16" fmla="*/ 9951598 w 14593824"/>
              <a:gd name="connsiteY16" fmla="*/ 0 h 87783"/>
              <a:gd name="connsiteX17" fmla="*/ 10354666 w 14593824"/>
              <a:gd name="connsiteY17" fmla="*/ 0 h 87783"/>
              <a:gd name="connsiteX18" fmla="*/ 11195548 w 14593824"/>
              <a:gd name="connsiteY18" fmla="*/ 0 h 87783"/>
              <a:gd name="connsiteX19" fmla="*/ 11744554 w 14593824"/>
              <a:gd name="connsiteY19" fmla="*/ 0 h 87783"/>
              <a:gd name="connsiteX20" fmla="*/ 12439498 w 14593824"/>
              <a:gd name="connsiteY20" fmla="*/ 0 h 87783"/>
              <a:gd name="connsiteX21" fmla="*/ 13426318 w 14593824"/>
              <a:gd name="connsiteY21" fmla="*/ 0 h 87783"/>
              <a:gd name="connsiteX22" fmla="*/ 14593824 w 14593824"/>
              <a:gd name="connsiteY22" fmla="*/ 0 h 87783"/>
              <a:gd name="connsiteX23" fmla="*/ 14593824 w 14593824"/>
              <a:gd name="connsiteY23" fmla="*/ 87783 h 87783"/>
              <a:gd name="connsiteX24" fmla="*/ 14044818 w 14593824"/>
              <a:gd name="connsiteY24" fmla="*/ 87783 h 87783"/>
              <a:gd name="connsiteX25" fmla="*/ 13787689 w 14593824"/>
              <a:gd name="connsiteY25" fmla="*/ 87783 h 87783"/>
              <a:gd name="connsiteX26" fmla="*/ 13530560 w 14593824"/>
              <a:gd name="connsiteY26" fmla="*/ 87783 h 87783"/>
              <a:gd name="connsiteX27" fmla="*/ 13127492 w 14593824"/>
              <a:gd name="connsiteY27" fmla="*/ 87783 h 87783"/>
              <a:gd name="connsiteX28" fmla="*/ 12870363 w 14593824"/>
              <a:gd name="connsiteY28" fmla="*/ 87783 h 87783"/>
              <a:gd name="connsiteX29" fmla="*/ 11883542 w 14593824"/>
              <a:gd name="connsiteY29" fmla="*/ 87783 h 87783"/>
              <a:gd name="connsiteX30" fmla="*/ 11188598 w 14593824"/>
              <a:gd name="connsiteY30" fmla="*/ 87783 h 87783"/>
              <a:gd name="connsiteX31" fmla="*/ 10639593 w 14593824"/>
              <a:gd name="connsiteY31" fmla="*/ 87783 h 87783"/>
              <a:gd name="connsiteX32" fmla="*/ 9798710 w 14593824"/>
              <a:gd name="connsiteY32" fmla="*/ 87783 h 87783"/>
              <a:gd name="connsiteX33" fmla="*/ 8811890 w 14593824"/>
              <a:gd name="connsiteY33" fmla="*/ 87783 h 87783"/>
              <a:gd name="connsiteX34" fmla="*/ 8262884 w 14593824"/>
              <a:gd name="connsiteY34" fmla="*/ 87783 h 87783"/>
              <a:gd name="connsiteX35" fmla="*/ 7713878 w 14593824"/>
              <a:gd name="connsiteY35" fmla="*/ 87783 h 87783"/>
              <a:gd name="connsiteX36" fmla="*/ 7310811 w 14593824"/>
              <a:gd name="connsiteY36" fmla="*/ 87783 h 87783"/>
              <a:gd name="connsiteX37" fmla="*/ 6761805 w 14593824"/>
              <a:gd name="connsiteY37" fmla="*/ 87783 h 87783"/>
              <a:gd name="connsiteX38" fmla="*/ 5920923 w 14593824"/>
              <a:gd name="connsiteY38" fmla="*/ 87783 h 87783"/>
              <a:gd name="connsiteX39" fmla="*/ 5663794 w 14593824"/>
              <a:gd name="connsiteY39" fmla="*/ 87783 h 87783"/>
              <a:gd name="connsiteX40" fmla="*/ 4822911 w 14593824"/>
              <a:gd name="connsiteY40" fmla="*/ 87783 h 87783"/>
              <a:gd name="connsiteX41" fmla="*/ 4419844 w 14593824"/>
              <a:gd name="connsiteY41" fmla="*/ 87783 h 87783"/>
              <a:gd name="connsiteX42" fmla="*/ 4016776 w 14593824"/>
              <a:gd name="connsiteY42" fmla="*/ 87783 h 87783"/>
              <a:gd name="connsiteX43" fmla="*/ 3759647 w 14593824"/>
              <a:gd name="connsiteY43" fmla="*/ 87783 h 87783"/>
              <a:gd name="connsiteX44" fmla="*/ 3210641 w 14593824"/>
              <a:gd name="connsiteY44" fmla="*/ 87783 h 87783"/>
              <a:gd name="connsiteX45" fmla="*/ 2661636 w 14593824"/>
              <a:gd name="connsiteY45" fmla="*/ 87783 h 87783"/>
              <a:gd name="connsiteX46" fmla="*/ 1966692 w 14593824"/>
              <a:gd name="connsiteY46" fmla="*/ 87783 h 87783"/>
              <a:gd name="connsiteX47" fmla="*/ 1125809 w 14593824"/>
              <a:gd name="connsiteY47" fmla="*/ 87783 h 87783"/>
              <a:gd name="connsiteX48" fmla="*/ 0 w 14593824"/>
              <a:gd name="connsiteY48" fmla="*/ 87783 h 87783"/>
              <a:gd name="connsiteX49" fmla="*/ 0 w 14593824"/>
              <a:gd name="connsiteY49" fmla="*/ 0 h 87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4593824" h="87783" fill="none" extrusionOk="0">
                <a:moveTo>
                  <a:pt x="0" y="0"/>
                </a:moveTo>
                <a:cubicBezTo>
                  <a:pt x="177077" y="-3015"/>
                  <a:pt x="308002" y="1465"/>
                  <a:pt x="549006" y="0"/>
                </a:cubicBezTo>
                <a:cubicBezTo>
                  <a:pt x="790010" y="-1465"/>
                  <a:pt x="725350" y="-818"/>
                  <a:pt x="806135" y="0"/>
                </a:cubicBezTo>
                <a:cubicBezTo>
                  <a:pt x="886920" y="818"/>
                  <a:pt x="1312681" y="-15212"/>
                  <a:pt x="1647017" y="0"/>
                </a:cubicBezTo>
                <a:cubicBezTo>
                  <a:pt x="1981353" y="15212"/>
                  <a:pt x="2114101" y="-17452"/>
                  <a:pt x="2341961" y="0"/>
                </a:cubicBezTo>
                <a:cubicBezTo>
                  <a:pt x="2569821" y="17452"/>
                  <a:pt x="2758340" y="2633"/>
                  <a:pt x="2890967" y="0"/>
                </a:cubicBezTo>
                <a:cubicBezTo>
                  <a:pt x="3023594" y="-2633"/>
                  <a:pt x="3199001" y="8285"/>
                  <a:pt x="3294035" y="0"/>
                </a:cubicBezTo>
                <a:cubicBezTo>
                  <a:pt x="3389069" y="-8285"/>
                  <a:pt x="4014112" y="9322"/>
                  <a:pt x="4280855" y="0"/>
                </a:cubicBezTo>
                <a:cubicBezTo>
                  <a:pt x="4547598" y="-9322"/>
                  <a:pt x="4534552" y="491"/>
                  <a:pt x="4683923" y="0"/>
                </a:cubicBezTo>
                <a:cubicBezTo>
                  <a:pt x="4833294" y="-491"/>
                  <a:pt x="5347118" y="4888"/>
                  <a:pt x="5524805" y="0"/>
                </a:cubicBezTo>
                <a:cubicBezTo>
                  <a:pt x="5702492" y="-4888"/>
                  <a:pt x="6033786" y="-21665"/>
                  <a:pt x="6365687" y="0"/>
                </a:cubicBezTo>
                <a:cubicBezTo>
                  <a:pt x="6697588" y="21665"/>
                  <a:pt x="6745492" y="-20931"/>
                  <a:pt x="6914693" y="0"/>
                </a:cubicBezTo>
                <a:cubicBezTo>
                  <a:pt x="7083894" y="20931"/>
                  <a:pt x="7577209" y="-17704"/>
                  <a:pt x="7901513" y="0"/>
                </a:cubicBezTo>
                <a:cubicBezTo>
                  <a:pt x="8225817" y="17704"/>
                  <a:pt x="8223947" y="7581"/>
                  <a:pt x="8304581" y="0"/>
                </a:cubicBezTo>
                <a:cubicBezTo>
                  <a:pt x="8385215" y="-7581"/>
                  <a:pt x="8674797" y="-15896"/>
                  <a:pt x="8853587" y="0"/>
                </a:cubicBezTo>
                <a:cubicBezTo>
                  <a:pt x="9032377" y="15896"/>
                  <a:pt x="9000146" y="-6538"/>
                  <a:pt x="9110716" y="0"/>
                </a:cubicBezTo>
                <a:cubicBezTo>
                  <a:pt x="9221286" y="6538"/>
                  <a:pt x="9752931" y="-37412"/>
                  <a:pt x="9951598" y="0"/>
                </a:cubicBezTo>
                <a:cubicBezTo>
                  <a:pt x="10150265" y="37412"/>
                  <a:pt x="10176187" y="11402"/>
                  <a:pt x="10354666" y="0"/>
                </a:cubicBezTo>
                <a:cubicBezTo>
                  <a:pt x="10533145" y="-11402"/>
                  <a:pt x="10954804" y="-17409"/>
                  <a:pt x="11195548" y="0"/>
                </a:cubicBezTo>
                <a:cubicBezTo>
                  <a:pt x="11436292" y="17409"/>
                  <a:pt x="11520034" y="24545"/>
                  <a:pt x="11744554" y="0"/>
                </a:cubicBezTo>
                <a:cubicBezTo>
                  <a:pt x="11969074" y="-24545"/>
                  <a:pt x="12230003" y="-20353"/>
                  <a:pt x="12439498" y="0"/>
                </a:cubicBezTo>
                <a:cubicBezTo>
                  <a:pt x="12648993" y="20353"/>
                  <a:pt x="13156857" y="11195"/>
                  <a:pt x="13426318" y="0"/>
                </a:cubicBezTo>
                <a:cubicBezTo>
                  <a:pt x="13695779" y="-11195"/>
                  <a:pt x="14124983" y="-47892"/>
                  <a:pt x="14593824" y="0"/>
                </a:cubicBezTo>
                <a:cubicBezTo>
                  <a:pt x="14593883" y="42321"/>
                  <a:pt x="14597593" y="58385"/>
                  <a:pt x="14593824" y="87783"/>
                </a:cubicBezTo>
                <a:cubicBezTo>
                  <a:pt x="14377115" y="65374"/>
                  <a:pt x="14259064" y="101381"/>
                  <a:pt x="14044818" y="87783"/>
                </a:cubicBezTo>
                <a:cubicBezTo>
                  <a:pt x="13830572" y="74185"/>
                  <a:pt x="13865030" y="99283"/>
                  <a:pt x="13787689" y="87783"/>
                </a:cubicBezTo>
                <a:cubicBezTo>
                  <a:pt x="13710348" y="76283"/>
                  <a:pt x="13629463" y="93457"/>
                  <a:pt x="13530560" y="87783"/>
                </a:cubicBezTo>
                <a:cubicBezTo>
                  <a:pt x="13431657" y="82109"/>
                  <a:pt x="13245597" y="89017"/>
                  <a:pt x="13127492" y="87783"/>
                </a:cubicBezTo>
                <a:cubicBezTo>
                  <a:pt x="13009387" y="86549"/>
                  <a:pt x="12959358" y="87979"/>
                  <a:pt x="12870363" y="87783"/>
                </a:cubicBezTo>
                <a:cubicBezTo>
                  <a:pt x="12781368" y="87587"/>
                  <a:pt x="12243991" y="56365"/>
                  <a:pt x="11883542" y="87783"/>
                </a:cubicBezTo>
                <a:cubicBezTo>
                  <a:pt x="11523093" y="119201"/>
                  <a:pt x="11383278" y="106838"/>
                  <a:pt x="11188598" y="87783"/>
                </a:cubicBezTo>
                <a:cubicBezTo>
                  <a:pt x="10993918" y="68728"/>
                  <a:pt x="10816556" y="105893"/>
                  <a:pt x="10639593" y="87783"/>
                </a:cubicBezTo>
                <a:cubicBezTo>
                  <a:pt x="10462631" y="69673"/>
                  <a:pt x="10191469" y="71749"/>
                  <a:pt x="9798710" y="87783"/>
                </a:cubicBezTo>
                <a:cubicBezTo>
                  <a:pt x="9405951" y="103817"/>
                  <a:pt x="9121329" y="53491"/>
                  <a:pt x="8811890" y="87783"/>
                </a:cubicBezTo>
                <a:cubicBezTo>
                  <a:pt x="8502451" y="122075"/>
                  <a:pt x="8395207" y="68075"/>
                  <a:pt x="8262884" y="87783"/>
                </a:cubicBezTo>
                <a:cubicBezTo>
                  <a:pt x="8130561" y="107491"/>
                  <a:pt x="7959028" y="100849"/>
                  <a:pt x="7713878" y="87783"/>
                </a:cubicBezTo>
                <a:cubicBezTo>
                  <a:pt x="7468728" y="74717"/>
                  <a:pt x="7511586" y="102178"/>
                  <a:pt x="7310811" y="87783"/>
                </a:cubicBezTo>
                <a:cubicBezTo>
                  <a:pt x="7110036" y="73388"/>
                  <a:pt x="6940086" y="87489"/>
                  <a:pt x="6761805" y="87783"/>
                </a:cubicBezTo>
                <a:cubicBezTo>
                  <a:pt x="6583524" y="88077"/>
                  <a:pt x="6324264" y="89923"/>
                  <a:pt x="5920923" y="87783"/>
                </a:cubicBezTo>
                <a:cubicBezTo>
                  <a:pt x="5517582" y="85643"/>
                  <a:pt x="5781553" y="88966"/>
                  <a:pt x="5663794" y="87783"/>
                </a:cubicBezTo>
                <a:cubicBezTo>
                  <a:pt x="5546035" y="86600"/>
                  <a:pt x="5185989" y="45958"/>
                  <a:pt x="4822911" y="87783"/>
                </a:cubicBezTo>
                <a:cubicBezTo>
                  <a:pt x="4459833" y="129608"/>
                  <a:pt x="4523907" y="82767"/>
                  <a:pt x="4419844" y="87783"/>
                </a:cubicBezTo>
                <a:cubicBezTo>
                  <a:pt x="4315781" y="92799"/>
                  <a:pt x="4099046" y="82079"/>
                  <a:pt x="4016776" y="87783"/>
                </a:cubicBezTo>
                <a:cubicBezTo>
                  <a:pt x="3934506" y="93487"/>
                  <a:pt x="3823177" y="77036"/>
                  <a:pt x="3759647" y="87783"/>
                </a:cubicBezTo>
                <a:cubicBezTo>
                  <a:pt x="3696117" y="98530"/>
                  <a:pt x="3421879" y="106234"/>
                  <a:pt x="3210641" y="87783"/>
                </a:cubicBezTo>
                <a:cubicBezTo>
                  <a:pt x="2999403" y="69332"/>
                  <a:pt x="2867506" y="81244"/>
                  <a:pt x="2661636" y="87783"/>
                </a:cubicBezTo>
                <a:cubicBezTo>
                  <a:pt x="2455766" y="94322"/>
                  <a:pt x="2200893" y="93486"/>
                  <a:pt x="1966692" y="87783"/>
                </a:cubicBezTo>
                <a:cubicBezTo>
                  <a:pt x="1732491" y="82080"/>
                  <a:pt x="1454820" y="97752"/>
                  <a:pt x="1125809" y="87783"/>
                </a:cubicBezTo>
                <a:cubicBezTo>
                  <a:pt x="796798" y="77814"/>
                  <a:pt x="267348" y="54078"/>
                  <a:pt x="0" y="87783"/>
                </a:cubicBezTo>
                <a:cubicBezTo>
                  <a:pt x="1539" y="61358"/>
                  <a:pt x="-1031" y="29161"/>
                  <a:pt x="0" y="0"/>
                </a:cubicBezTo>
                <a:close/>
              </a:path>
              <a:path w="14593824" h="87783" stroke="0" extrusionOk="0">
                <a:moveTo>
                  <a:pt x="0" y="0"/>
                </a:moveTo>
                <a:cubicBezTo>
                  <a:pt x="136461" y="5238"/>
                  <a:pt x="225080" y="19957"/>
                  <a:pt x="403068" y="0"/>
                </a:cubicBezTo>
                <a:cubicBezTo>
                  <a:pt x="581056" y="-19957"/>
                  <a:pt x="961209" y="-28377"/>
                  <a:pt x="1389888" y="0"/>
                </a:cubicBezTo>
                <a:cubicBezTo>
                  <a:pt x="1818567" y="28377"/>
                  <a:pt x="1518563" y="2045"/>
                  <a:pt x="1647017" y="0"/>
                </a:cubicBezTo>
                <a:cubicBezTo>
                  <a:pt x="1775471" y="-2045"/>
                  <a:pt x="1788189" y="11098"/>
                  <a:pt x="1904147" y="0"/>
                </a:cubicBezTo>
                <a:cubicBezTo>
                  <a:pt x="2020105" y="-11098"/>
                  <a:pt x="2332284" y="32618"/>
                  <a:pt x="2599091" y="0"/>
                </a:cubicBezTo>
                <a:cubicBezTo>
                  <a:pt x="2865898" y="-32618"/>
                  <a:pt x="2922838" y="14039"/>
                  <a:pt x="3148096" y="0"/>
                </a:cubicBezTo>
                <a:cubicBezTo>
                  <a:pt x="3373354" y="-14039"/>
                  <a:pt x="3685850" y="15118"/>
                  <a:pt x="3988979" y="0"/>
                </a:cubicBezTo>
                <a:cubicBezTo>
                  <a:pt x="4292108" y="-15118"/>
                  <a:pt x="4260491" y="-3460"/>
                  <a:pt x="4392046" y="0"/>
                </a:cubicBezTo>
                <a:cubicBezTo>
                  <a:pt x="4523601" y="3460"/>
                  <a:pt x="4953303" y="-41046"/>
                  <a:pt x="5378867" y="0"/>
                </a:cubicBezTo>
                <a:cubicBezTo>
                  <a:pt x="5804431" y="41046"/>
                  <a:pt x="5779386" y="27377"/>
                  <a:pt x="5927872" y="0"/>
                </a:cubicBezTo>
                <a:cubicBezTo>
                  <a:pt x="6076359" y="-27377"/>
                  <a:pt x="6181959" y="6740"/>
                  <a:pt x="6330940" y="0"/>
                </a:cubicBezTo>
                <a:cubicBezTo>
                  <a:pt x="6479921" y="-6740"/>
                  <a:pt x="6608414" y="-1889"/>
                  <a:pt x="6734007" y="0"/>
                </a:cubicBezTo>
                <a:cubicBezTo>
                  <a:pt x="6859600" y="1889"/>
                  <a:pt x="7039532" y="-18863"/>
                  <a:pt x="7283013" y="0"/>
                </a:cubicBezTo>
                <a:cubicBezTo>
                  <a:pt x="7526494" y="18863"/>
                  <a:pt x="7559140" y="-3578"/>
                  <a:pt x="7686081" y="0"/>
                </a:cubicBezTo>
                <a:cubicBezTo>
                  <a:pt x="7813022" y="3578"/>
                  <a:pt x="8119018" y="-14544"/>
                  <a:pt x="8381025" y="0"/>
                </a:cubicBezTo>
                <a:cubicBezTo>
                  <a:pt x="8643032" y="14544"/>
                  <a:pt x="8558409" y="-11021"/>
                  <a:pt x="8638154" y="0"/>
                </a:cubicBezTo>
                <a:cubicBezTo>
                  <a:pt x="8717899" y="11021"/>
                  <a:pt x="9185719" y="33322"/>
                  <a:pt x="9333098" y="0"/>
                </a:cubicBezTo>
                <a:cubicBezTo>
                  <a:pt x="9480477" y="-33322"/>
                  <a:pt x="9497095" y="-1167"/>
                  <a:pt x="9590227" y="0"/>
                </a:cubicBezTo>
                <a:cubicBezTo>
                  <a:pt x="9683359" y="1167"/>
                  <a:pt x="10156538" y="-26706"/>
                  <a:pt x="10577048" y="0"/>
                </a:cubicBezTo>
                <a:cubicBezTo>
                  <a:pt x="10997558" y="26706"/>
                  <a:pt x="10905888" y="-4100"/>
                  <a:pt x="11126053" y="0"/>
                </a:cubicBezTo>
                <a:cubicBezTo>
                  <a:pt x="11346219" y="4100"/>
                  <a:pt x="11446552" y="-328"/>
                  <a:pt x="11675059" y="0"/>
                </a:cubicBezTo>
                <a:cubicBezTo>
                  <a:pt x="11903566" y="328"/>
                  <a:pt x="11912526" y="3138"/>
                  <a:pt x="12078127" y="0"/>
                </a:cubicBezTo>
                <a:cubicBezTo>
                  <a:pt x="12243728" y="-3138"/>
                  <a:pt x="12261319" y="-8139"/>
                  <a:pt x="12335256" y="0"/>
                </a:cubicBezTo>
                <a:cubicBezTo>
                  <a:pt x="12409193" y="8139"/>
                  <a:pt x="12522006" y="12395"/>
                  <a:pt x="12592385" y="0"/>
                </a:cubicBezTo>
                <a:cubicBezTo>
                  <a:pt x="12662764" y="-12395"/>
                  <a:pt x="12907870" y="-59"/>
                  <a:pt x="13141391" y="0"/>
                </a:cubicBezTo>
                <a:cubicBezTo>
                  <a:pt x="13374912" y="59"/>
                  <a:pt x="13570418" y="-2761"/>
                  <a:pt x="13690397" y="0"/>
                </a:cubicBezTo>
                <a:cubicBezTo>
                  <a:pt x="13810376" y="2761"/>
                  <a:pt x="14292231" y="2972"/>
                  <a:pt x="14593824" y="0"/>
                </a:cubicBezTo>
                <a:cubicBezTo>
                  <a:pt x="14593967" y="30189"/>
                  <a:pt x="14595025" y="68231"/>
                  <a:pt x="14593824" y="87783"/>
                </a:cubicBezTo>
                <a:cubicBezTo>
                  <a:pt x="14423875" y="124306"/>
                  <a:pt x="13922191" y="53712"/>
                  <a:pt x="13752942" y="87783"/>
                </a:cubicBezTo>
                <a:cubicBezTo>
                  <a:pt x="13583693" y="121854"/>
                  <a:pt x="13441887" y="89932"/>
                  <a:pt x="13349874" y="87783"/>
                </a:cubicBezTo>
                <a:cubicBezTo>
                  <a:pt x="13257861" y="85634"/>
                  <a:pt x="13211328" y="91774"/>
                  <a:pt x="13092745" y="87783"/>
                </a:cubicBezTo>
                <a:cubicBezTo>
                  <a:pt x="12974162" y="83792"/>
                  <a:pt x="12673470" y="96597"/>
                  <a:pt x="12543739" y="87783"/>
                </a:cubicBezTo>
                <a:cubicBezTo>
                  <a:pt x="12414008" y="78969"/>
                  <a:pt x="11755970" y="87797"/>
                  <a:pt x="11556919" y="87783"/>
                </a:cubicBezTo>
                <a:cubicBezTo>
                  <a:pt x="11357868" y="87769"/>
                  <a:pt x="11330026" y="75402"/>
                  <a:pt x="11153851" y="87783"/>
                </a:cubicBezTo>
                <a:cubicBezTo>
                  <a:pt x="10977676" y="100164"/>
                  <a:pt x="10390964" y="97677"/>
                  <a:pt x="10167031" y="87783"/>
                </a:cubicBezTo>
                <a:cubicBezTo>
                  <a:pt x="9943098" y="77889"/>
                  <a:pt x="9661258" y="88476"/>
                  <a:pt x="9326148" y="87783"/>
                </a:cubicBezTo>
                <a:cubicBezTo>
                  <a:pt x="8991038" y="87090"/>
                  <a:pt x="8580913" y="49363"/>
                  <a:pt x="8339328" y="87783"/>
                </a:cubicBezTo>
                <a:cubicBezTo>
                  <a:pt x="8097743" y="126203"/>
                  <a:pt x="7751596" y="51417"/>
                  <a:pt x="7352508" y="87783"/>
                </a:cubicBezTo>
                <a:cubicBezTo>
                  <a:pt x="6953420" y="124149"/>
                  <a:pt x="6613933" y="114060"/>
                  <a:pt x="6365687" y="87783"/>
                </a:cubicBezTo>
                <a:cubicBezTo>
                  <a:pt x="6117441" y="61506"/>
                  <a:pt x="5922050" y="64939"/>
                  <a:pt x="5670743" y="87783"/>
                </a:cubicBezTo>
                <a:cubicBezTo>
                  <a:pt x="5419436" y="110627"/>
                  <a:pt x="5396921" y="70736"/>
                  <a:pt x="5267676" y="87783"/>
                </a:cubicBezTo>
                <a:cubicBezTo>
                  <a:pt x="5138431" y="104830"/>
                  <a:pt x="4654253" y="42059"/>
                  <a:pt x="4280855" y="87783"/>
                </a:cubicBezTo>
                <a:cubicBezTo>
                  <a:pt x="3907457" y="133507"/>
                  <a:pt x="3908555" y="78129"/>
                  <a:pt x="3731849" y="87783"/>
                </a:cubicBezTo>
                <a:cubicBezTo>
                  <a:pt x="3555143" y="97437"/>
                  <a:pt x="3549947" y="80529"/>
                  <a:pt x="3474720" y="87783"/>
                </a:cubicBezTo>
                <a:cubicBezTo>
                  <a:pt x="3399493" y="95037"/>
                  <a:pt x="3169930" y="70617"/>
                  <a:pt x="3071652" y="87783"/>
                </a:cubicBezTo>
                <a:cubicBezTo>
                  <a:pt x="2973374" y="104949"/>
                  <a:pt x="2405789" y="96849"/>
                  <a:pt x="2230770" y="87783"/>
                </a:cubicBezTo>
                <a:cubicBezTo>
                  <a:pt x="2055751" y="78717"/>
                  <a:pt x="2030778" y="91745"/>
                  <a:pt x="1973641" y="87783"/>
                </a:cubicBezTo>
                <a:cubicBezTo>
                  <a:pt x="1916504" y="83821"/>
                  <a:pt x="1530769" y="67297"/>
                  <a:pt x="1132759" y="87783"/>
                </a:cubicBezTo>
                <a:cubicBezTo>
                  <a:pt x="734749" y="108269"/>
                  <a:pt x="944562" y="86224"/>
                  <a:pt x="875629" y="87783"/>
                </a:cubicBezTo>
                <a:cubicBezTo>
                  <a:pt x="806696" y="89343"/>
                  <a:pt x="189500" y="94950"/>
                  <a:pt x="0" y="87783"/>
                </a:cubicBezTo>
                <a:cubicBezTo>
                  <a:pt x="988" y="54839"/>
                  <a:pt x="817" y="306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Various fresh vegetables on pink background">
            <a:extLst>
              <a:ext uri="{FF2B5EF4-FFF2-40B4-BE49-F238E27FC236}">
                <a16:creationId xmlns:a16="http://schemas.microsoft.com/office/drawing/2014/main" id="{3DB43B4E-E17B-E969-2C01-ECE573C05B27}"/>
              </a:ext>
            </a:extLst>
          </p:cNvPr>
          <p:cNvPicPr>
            <a:picLocks noChangeAspect="1"/>
          </p:cNvPicPr>
          <p:nvPr/>
        </p:nvPicPr>
        <p:blipFill rotWithShape="1">
          <a:blip r:embed="rId2">
            <a:extLst>
              <a:ext uri="{28A0092B-C50C-407E-A947-70E740481C1C}">
                <a14:useLocalDpi xmlns:a14="http://schemas.microsoft.com/office/drawing/2010/main" val="0"/>
              </a:ext>
            </a:extLst>
          </a:blip>
          <a:srcRect l="4335" r="7900"/>
          <a:stretch/>
        </p:blipFill>
        <p:spPr>
          <a:xfrm>
            <a:off x="30787777" y="5081"/>
            <a:ext cx="20405822" cy="3313349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FD757A6F-7541-8961-5678-31E4B8134E17}"/>
              </a:ext>
            </a:extLst>
          </p:cNvPr>
          <p:cNvSpPr txBox="1"/>
          <p:nvPr/>
        </p:nvSpPr>
        <p:spPr>
          <a:xfrm>
            <a:off x="1048472" y="6409627"/>
            <a:ext cx="29739304" cy="22878827"/>
          </a:xfrm>
          <a:prstGeom prst="rect">
            <a:avLst/>
          </a:prstGeom>
          <a:noFill/>
        </p:spPr>
        <p:txBody>
          <a:bodyPr wrap="square" rtlCol="0">
            <a:spAutoFit/>
          </a:bodyPr>
          <a:lstStyle/>
          <a:p>
            <a:pPr marR="39370" indent="-6350">
              <a:lnSpc>
                <a:spcPct val="150000"/>
              </a:lnSpc>
              <a:spcAft>
                <a:spcPts val="10"/>
              </a:spcAft>
            </a:pPr>
            <a:r>
              <a:rPr lang="en-GB" sz="4800" kern="100" dirty="0">
                <a:solidFill>
                  <a:srgbClr val="000000"/>
                </a:solidFill>
                <a:latin typeface="Arial" panose="020B0604020202020204" pitchFamily="34" charset="0"/>
                <a:ea typeface="Arial" panose="020B0604020202020204" pitchFamily="34" charset="0"/>
              </a:rPr>
              <a:t>F</a:t>
            </a:r>
            <a:r>
              <a:rPr lang="en-GB" sz="4800" kern="100" dirty="0">
                <a:solidFill>
                  <a:srgbClr val="000000"/>
                </a:solidFill>
                <a:effectLst/>
                <a:latin typeface="Arial" panose="020B0604020202020204" pitchFamily="34" charset="0"/>
                <a:ea typeface="Arial" panose="020B0604020202020204" pitchFamily="34" charset="0"/>
              </a:rPr>
              <a:t>uture research could further examine the mechanisms by which the potential development of mental health symptoms occurs through alterations in serotonin and tryptophan levels, with a particular focus on conducting further ATD randomised controlled trials using larger sample sizes. </a:t>
            </a:r>
            <a:endParaRPr lang="en-GB" sz="4800" kern="100" dirty="0">
              <a:solidFill>
                <a:srgbClr val="000000"/>
              </a:solidFill>
              <a:effectLst/>
              <a:latin typeface="Calibri" panose="020F0502020204030204" pitchFamily="34" charset="0"/>
              <a:ea typeface="Calibri" panose="020F0502020204030204" pitchFamily="34" charset="0"/>
            </a:endParaRPr>
          </a:p>
          <a:p>
            <a:pPr>
              <a:lnSpc>
                <a:spcPct val="107000"/>
              </a:lnSpc>
              <a:spcAft>
                <a:spcPts val="575"/>
              </a:spcAft>
            </a:pPr>
            <a:r>
              <a:rPr lang="en-GB" sz="4800" kern="100" dirty="0">
                <a:solidFill>
                  <a:srgbClr val="000000"/>
                </a:solidFill>
                <a:effectLst/>
                <a:latin typeface="Arial" panose="020B0604020202020204" pitchFamily="34" charset="0"/>
                <a:ea typeface="Arial" panose="020B0604020202020204" pitchFamily="34" charset="0"/>
              </a:rPr>
              <a:t> </a:t>
            </a:r>
            <a:endParaRPr lang="en-GB" sz="4800" kern="100" dirty="0">
              <a:solidFill>
                <a:srgbClr val="000000"/>
              </a:solidFill>
              <a:effectLst/>
              <a:latin typeface="Calibri" panose="020F0502020204030204" pitchFamily="34" charset="0"/>
              <a:ea typeface="Calibri" panose="020F0502020204030204" pitchFamily="34" charset="0"/>
            </a:endParaRPr>
          </a:p>
          <a:p>
            <a:pPr marR="39370" indent="-6350">
              <a:lnSpc>
                <a:spcPct val="150000"/>
              </a:lnSpc>
              <a:spcAft>
                <a:spcPts val="10"/>
              </a:spcAft>
            </a:pPr>
            <a:r>
              <a:rPr lang="en-GB" sz="4800" kern="100" dirty="0">
                <a:solidFill>
                  <a:srgbClr val="000000"/>
                </a:solidFill>
                <a:effectLst/>
                <a:latin typeface="Arial" panose="020B0604020202020204" pitchFamily="34" charset="0"/>
                <a:ea typeface="Arial" panose="020B0604020202020204" pitchFamily="34" charset="0"/>
              </a:rPr>
              <a:t> At present, there is limited research looking at specific dietary patterns as a treatment for mental health disorders. Further studies should focus on the intricate connections between diet and mental health, specifically on revealing the mechanisms essential to the therapeutic effects of specific diets. Further, dietary studies and randomised controlled trials looking at the long-term impact on KD, TD and MD could provide additional evidence supporting the role of diet in preventing and managing mental health disorders long-term. Moreover, further research is also needed to underline ultra-processed foods' harmful effects on mental health and validate how diets rich in whole, nutrient-dense foods can be used as a treatment intervention for individuals suffering from mental health disorders.</a:t>
            </a:r>
            <a:r>
              <a:rPr lang="en-GB" sz="4800" kern="100" dirty="0">
                <a:solidFill>
                  <a:srgbClr val="538134"/>
                </a:solidFill>
                <a:effectLst/>
                <a:latin typeface="Arial" panose="020B0604020202020204" pitchFamily="34" charset="0"/>
                <a:ea typeface="Arial" panose="020B0604020202020204" pitchFamily="34" charset="0"/>
              </a:rPr>
              <a:t> </a:t>
            </a:r>
            <a:endParaRPr lang="en-GB" sz="4800" kern="100" dirty="0">
              <a:solidFill>
                <a:srgbClr val="000000"/>
              </a:solidFill>
              <a:effectLst/>
              <a:latin typeface="Calibri" panose="020F0502020204030204" pitchFamily="34" charset="0"/>
              <a:ea typeface="Calibri" panose="020F0502020204030204" pitchFamily="34" charset="0"/>
            </a:endParaRPr>
          </a:p>
          <a:p>
            <a:pPr>
              <a:lnSpc>
                <a:spcPct val="107000"/>
              </a:lnSpc>
              <a:spcAft>
                <a:spcPts val="600"/>
              </a:spcAft>
            </a:pPr>
            <a:r>
              <a:rPr lang="en-GB" sz="4800" kern="100" dirty="0">
                <a:solidFill>
                  <a:srgbClr val="000000"/>
                </a:solidFill>
                <a:effectLst/>
                <a:latin typeface="Arial" panose="020B0604020202020204" pitchFamily="34" charset="0"/>
                <a:ea typeface="Arial" panose="020B0604020202020204" pitchFamily="34" charset="0"/>
              </a:rPr>
              <a:t> </a:t>
            </a:r>
            <a:endParaRPr lang="en-GB" sz="4800" kern="100" dirty="0">
              <a:solidFill>
                <a:srgbClr val="000000"/>
              </a:solidFill>
              <a:effectLst/>
              <a:latin typeface="Calibri" panose="020F0502020204030204" pitchFamily="34" charset="0"/>
              <a:ea typeface="Calibri" panose="020F0502020204030204" pitchFamily="34" charset="0"/>
            </a:endParaRPr>
          </a:p>
          <a:p>
            <a:pPr marR="39370" indent="-6350">
              <a:lnSpc>
                <a:spcPct val="150000"/>
              </a:lnSpc>
              <a:spcAft>
                <a:spcPts val="10"/>
              </a:spcAft>
            </a:pPr>
            <a:r>
              <a:rPr lang="en-GB" sz="4800" kern="100" dirty="0">
                <a:solidFill>
                  <a:srgbClr val="000000"/>
                </a:solidFill>
                <a:effectLst/>
                <a:latin typeface="Arial" panose="020B0604020202020204" pitchFamily="34" charset="0"/>
                <a:ea typeface="Arial" panose="020B0604020202020204" pitchFamily="34" charset="0"/>
              </a:rPr>
              <a:t>Additionally, conducting controlled trials within healthcare environments and applying the well-recognised MD as a treatment intervention for mental health patients would not only develop the existing literature but also provide further insight into the effectiveness of this dietary pattern in decreasing symptoms of mental health disorders. Similarly, further trials looking into probiotic supplementation as a treatment intervention for mental health symptoms could involve larger samples that can systematically clarify and validate their efficacy. This would increase understanding regarding the positive benefits of probiotic supplementation in lessening symptoms of depression. </a:t>
            </a:r>
            <a:endParaRPr lang="en-GB" sz="4800" kern="100" dirty="0">
              <a:solidFill>
                <a:srgbClr val="000000"/>
              </a:solidFill>
              <a:effectLst/>
              <a:latin typeface="Calibri" panose="020F0502020204030204" pitchFamily="34" charset="0"/>
              <a:ea typeface="Calibri" panose="020F0502020204030204" pitchFamily="34" charset="0"/>
            </a:endParaRPr>
          </a:p>
          <a:p>
            <a:endParaRPr lang="en-US" sz="7200" dirty="0"/>
          </a:p>
        </p:txBody>
      </p:sp>
    </p:spTree>
    <p:extLst>
      <p:ext uri="{BB962C8B-B14F-4D97-AF65-F5344CB8AC3E}">
        <p14:creationId xmlns:p14="http://schemas.microsoft.com/office/powerpoint/2010/main" val="146561325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193598" cy="32918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D11FB9F-584B-65AA-A6CE-AD5AE7A789F3}"/>
              </a:ext>
            </a:extLst>
          </p:cNvPr>
          <p:cNvSpPr txBox="1"/>
          <p:nvPr/>
        </p:nvSpPr>
        <p:spPr>
          <a:xfrm>
            <a:off x="9128254" y="689448"/>
            <a:ext cx="15682859" cy="2305093"/>
          </a:xfrm>
          <a:prstGeom prst="rect">
            <a:avLst/>
          </a:prstGeom>
        </p:spPr>
        <p:txBody>
          <a:bodyPr vert="horz" lIns="91440" tIns="45720" rIns="91440" bIns="45720" rtlCol="0" anchor="b">
            <a:normAutofit lnSpcReduction="10000"/>
          </a:bodyPr>
          <a:lstStyle/>
          <a:p>
            <a:pPr defTabSz="914400">
              <a:lnSpc>
                <a:spcPct val="90000"/>
              </a:lnSpc>
              <a:spcBef>
                <a:spcPct val="0"/>
              </a:spcBef>
              <a:spcAft>
                <a:spcPts val="600"/>
              </a:spcAft>
            </a:pPr>
            <a:r>
              <a:rPr lang="en-US" sz="11800" dirty="0">
                <a:latin typeface="Arial" panose="020B0604020202020204" pitchFamily="34" charset="0"/>
                <a:ea typeface="+mj-ea"/>
                <a:cs typeface="Arial" panose="020B0604020202020204" pitchFamily="34" charset="0"/>
              </a:rPr>
              <a:t>Reflections</a:t>
            </a:r>
            <a:r>
              <a:rPr lang="en-US" sz="16900" dirty="0">
                <a:latin typeface="+mj-lt"/>
                <a:ea typeface="+mj-ea"/>
                <a:cs typeface="+mj-cs"/>
              </a:rPr>
              <a:t> </a:t>
            </a:r>
          </a:p>
        </p:txBody>
      </p:sp>
      <p:sp>
        <p:nvSpPr>
          <p:cNvPr id="15"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9419" y="21164481"/>
            <a:ext cx="14593824" cy="87783"/>
          </a:xfrm>
          <a:custGeom>
            <a:avLst/>
            <a:gdLst>
              <a:gd name="connsiteX0" fmla="*/ 0 w 14593824"/>
              <a:gd name="connsiteY0" fmla="*/ 0 h 87783"/>
              <a:gd name="connsiteX1" fmla="*/ 549006 w 14593824"/>
              <a:gd name="connsiteY1" fmla="*/ 0 h 87783"/>
              <a:gd name="connsiteX2" fmla="*/ 806135 w 14593824"/>
              <a:gd name="connsiteY2" fmla="*/ 0 h 87783"/>
              <a:gd name="connsiteX3" fmla="*/ 1647017 w 14593824"/>
              <a:gd name="connsiteY3" fmla="*/ 0 h 87783"/>
              <a:gd name="connsiteX4" fmla="*/ 2341961 w 14593824"/>
              <a:gd name="connsiteY4" fmla="*/ 0 h 87783"/>
              <a:gd name="connsiteX5" fmla="*/ 2890967 w 14593824"/>
              <a:gd name="connsiteY5" fmla="*/ 0 h 87783"/>
              <a:gd name="connsiteX6" fmla="*/ 3294035 w 14593824"/>
              <a:gd name="connsiteY6" fmla="*/ 0 h 87783"/>
              <a:gd name="connsiteX7" fmla="*/ 4280855 w 14593824"/>
              <a:gd name="connsiteY7" fmla="*/ 0 h 87783"/>
              <a:gd name="connsiteX8" fmla="*/ 4683923 w 14593824"/>
              <a:gd name="connsiteY8" fmla="*/ 0 h 87783"/>
              <a:gd name="connsiteX9" fmla="*/ 5524805 w 14593824"/>
              <a:gd name="connsiteY9" fmla="*/ 0 h 87783"/>
              <a:gd name="connsiteX10" fmla="*/ 6365687 w 14593824"/>
              <a:gd name="connsiteY10" fmla="*/ 0 h 87783"/>
              <a:gd name="connsiteX11" fmla="*/ 6914693 w 14593824"/>
              <a:gd name="connsiteY11" fmla="*/ 0 h 87783"/>
              <a:gd name="connsiteX12" fmla="*/ 7901513 w 14593824"/>
              <a:gd name="connsiteY12" fmla="*/ 0 h 87783"/>
              <a:gd name="connsiteX13" fmla="*/ 8304581 w 14593824"/>
              <a:gd name="connsiteY13" fmla="*/ 0 h 87783"/>
              <a:gd name="connsiteX14" fmla="*/ 8853587 w 14593824"/>
              <a:gd name="connsiteY14" fmla="*/ 0 h 87783"/>
              <a:gd name="connsiteX15" fmla="*/ 9110716 w 14593824"/>
              <a:gd name="connsiteY15" fmla="*/ 0 h 87783"/>
              <a:gd name="connsiteX16" fmla="*/ 9951598 w 14593824"/>
              <a:gd name="connsiteY16" fmla="*/ 0 h 87783"/>
              <a:gd name="connsiteX17" fmla="*/ 10354666 w 14593824"/>
              <a:gd name="connsiteY17" fmla="*/ 0 h 87783"/>
              <a:gd name="connsiteX18" fmla="*/ 11195548 w 14593824"/>
              <a:gd name="connsiteY18" fmla="*/ 0 h 87783"/>
              <a:gd name="connsiteX19" fmla="*/ 11744554 w 14593824"/>
              <a:gd name="connsiteY19" fmla="*/ 0 h 87783"/>
              <a:gd name="connsiteX20" fmla="*/ 12439498 w 14593824"/>
              <a:gd name="connsiteY20" fmla="*/ 0 h 87783"/>
              <a:gd name="connsiteX21" fmla="*/ 13426318 w 14593824"/>
              <a:gd name="connsiteY21" fmla="*/ 0 h 87783"/>
              <a:gd name="connsiteX22" fmla="*/ 14593824 w 14593824"/>
              <a:gd name="connsiteY22" fmla="*/ 0 h 87783"/>
              <a:gd name="connsiteX23" fmla="*/ 14593824 w 14593824"/>
              <a:gd name="connsiteY23" fmla="*/ 87783 h 87783"/>
              <a:gd name="connsiteX24" fmla="*/ 14044818 w 14593824"/>
              <a:gd name="connsiteY24" fmla="*/ 87783 h 87783"/>
              <a:gd name="connsiteX25" fmla="*/ 13787689 w 14593824"/>
              <a:gd name="connsiteY25" fmla="*/ 87783 h 87783"/>
              <a:gd name="connsiteX26" fmla="*/ 13530560 w 14593824"/>
              <a:gd name="connsiteY26" fmla="*/ 87783 h 87783"/>
              <a:gd name="connsiteX27" fmla="*/ 13127492 w 14593824"/>
              <a:gd name="connsiteY27" fmla="*/ 87783 h 87783"/>
              <a:gd name="connsiteX28" fmla="*/ 12870363 w 14593824"/>
              <a:gd name="connsiteY28" fmla="*/ 87783 h 87783"/>
              <a:gd name="connsiteX29" fmla="*/ 11883542 w 14593824"/>
              <a:gd name="connsiteY29" fmla="*/ 87783 h 87783"/>
              <a:gd name="connsiteX30" fmla="*/ 11188598 w 14593824"/>
              <a:gd name="connsiteY30" fmla="*/ 87783 h 87783"/>
              <a:gd name="connsiteX31" fmla="*/ 10639593 w 14593824"/>
              <a:gd name="connsiteY31" fmla="*/ 87783 h 87783"/>
              <a:gd name="connsiteX32" fmla="*/ 9798710 w 14593824"/>
              <a:gd name="connsiteY32" fmla="*/ 87783 h 87783"/>
              <a:gd name="connsiteX33" fmla="*/ 8811890 w 14593824"/>
              <a:gd name="connsiteY33" fmla="*/ 87783 h 87783"/>
              <a:gd name="connsiteX34" fmla="*/ 8262884 w 14593824"/>
              <a:gd name="connsiteY34" fmla="*/ 87783 h 87783"/>
              <a:gd name="connsiteX35" fmla="*/ 7713878 w 14593824"/>
              <a:gd name="connsiteY35" fmla="*/ 87783 h 87783"/>
              <a:gd name="connsiteX36" fmla="*/ 7310811 w 14593824"/>
              <a:gd name="connsiteY36" fmla="*/ 87783 h 87783"/>
              <a:gd name="connsiteX37" fmla="*/ 6761805 w 14593824"/>
              <a:gd name="connsiteY37" fmla="*/ 87783 h 87783"/>
              <a:gd name="connsiteX38" fmla="*/ 5920923 w 14593824"/>
              <a:gd name="connsiteY38" fmla="*/ 87783 h 87783"/>
              <a:gd name="connsiteX39" fmla="*/ 5663794 w 14593824"/>
              <a:gd name="connsiteY39" fmla="*/ 87783 h 87783"/>
              <a:gd name="connsiteX40" fmla="*/ 4822911 w 14593824"/>
              <a:gd name="connsiteY40" fmla="*/ 87783 h 87783"/>
              <a:gd name="connsiteX41" fmla="*/ 4419844 w 14593824"/>
              <a:gd name="connsiteY41" fmla="*/ 87783 h 87783"/>
              <a:gd name="connsiteX42" fmla="*/ 4016776 w 14593824"/>
              <a:gd name="connsiteY42" fmla="*/ 87783 h 87783"/>
              <a:gd name="connsiteX43" fmla="*/ 3759647 w 14593824"/>
              <a:gd name="connsiteY43" fmla="*/ 87783 h 87783"/>
              <a:gd name="connsiteX44" fmla="*/ 3210641 w 14593824"/>
              <a:gd name="connsiteY44" fmla="*/ 87783 h 87783"/>
              <a:gd name="connsiteX45" fmla="*/ 2661636 w 14593824"/>
              <a:gd name="connsiteY45" fmla="*/ 87783 h 87783"/>
              <a:gd name="connsiteX46" fmla="*/ 1966692 w 14593824"/>
              <a:gd name="connsiteY46" fmla="*/ 87783 h 87783"/>
              <a:gd name="connsiteX47" fmla="*/ 1125809 w 14593824"/>
              <a:gd name="connsiteY47" fmla="*/ 87783 h 87783"/>
              <a:gd name="connsiteX48" fmla="*/ 0 w 14593824"/>
              <a:gd name="connsiteY48" fmla="*/ 87783 h 87783"/>
              <a:gd name="connsiteX49" fmla="*/ 0 w 14593824"/>
              <a:gd name="connsiteY49" fmla="*/ 0 h 87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4593824" h="87783" fill="none" extrusionOk="0">
                <a:moveTo>
                  <a:pt x="0" y="0"/>
                </a:moveTo>
                <a:cubicBezTo>
                  <a:pt x="177077" y="-3015"/>
                  <a:pt x="308002" y="1465"/>
                  <a:pt x="549006" y="0"/>
                </a:cubicBezTo>
                <a:cubicBezTo>
                  <a:pt x="790010" y="-1465"/>
                  <a:pt x="725350" y="-818"/>
                  <a:pt x="806135" y="0"/>
                </a:cubicBezTo>
                <a:cubicBezTo>
                  <a:pt x="886920" y="818"/>
                  <a:pt x="1312681" y="-15212"/>
                  <a:pt x="1647017" y="0"/>
                </a:cubicBezTo>
                <a:cubicBezTo>
                  <a:pt x="1981353" y="15212"/>
                  <a:pt x="2114101" y="-17452"/>
                  <a:pt x="2341961" y="0"/>
                </a:cubicBezTo>
                <a:cubicBezTo>
                  <a:pt x="2569821" y="17452"/>
                  <a:pt x="2758340" y="2633"/>
                  <a:pt x="2890967" y="0"/>
                </a:cubicBezTo>
                <a:cubicBezTo>
                  <a:pt x="3023594" y="-2633"/>
                  <a:pt x="3199001" y="8285"/>
                  <a:pt x="3294035" y="0"/>
                </a:cubicBezTo>
                <a:cubicBezTo>
                  <a:pt x="3389069" y="-8285"/>
                  <a:pt x="4014112" y="9322"/>
                  <a:pt x="4280855" y="0"/>
                </a:cubicBezTo>
                <a:cubicBezTo>
                  <a:pt x="4547598" y="-9322"/>
                  <a:pt x="4534552" y="491"/>
                  <a:pt x="4683923" y="0"/>
                </a:cubicBezTo>
                <a:cubicBezTo>
                  <a:pt x="4833294" y="-491"/>
                  <a:pt x="5347118" y="4888"/>
                  <a:pt x="5524805" y="0"/>
                </a:cubicBezTo>
                <a:cubicBezTo>
                  <a:pt x="5702492" y="-4888"/>
                  <a:pt x="6033786" y="-21665"/>
                  <a:pt x="6365687" y="0"/>
                </a:cubicBezTo>
                <a:cubicBezTo>
                  <a:pt x="6697588" y="21665"/>
                  <a:pt x="6745492" y="-20931"/>
                  <a:pt x="6914693" y="0"/>
                </a:cubicBezTo>
                <a:cubicBezTo>
                  <a:pt x="7083894" y="20931"/>
                  <a:pt x="7577209" y="-17704"/>
                  <a:pt x="7901513" y="0"/>
                </a:cubicBezTo>
                <a:cubicBezTo>
                  <a:pt x="8225817" y="17704"/>
                  <a:pt x="8223947" y="7581"/>
                  <a:pt x="8304581" y="0"/>
                </a:cubicBezTo>
                <a:cubicBezTo>
                  <a:pt x="8385215" y="-7581"/>
                  <a:pt x="8674797" y="-15896"/>
                  <a:pt x="8853587" y="0"/>
                </a:cubicBezTo>
                <a:cubicBezTo>
                  <a:pt x="9032377" y="15896"/>
                  <a:pt x="9000146" y="-6538"/>
                  <a:pt x="9110716" y="0"/>
                </a:cubicBezTo>
                <a:cubicBezTo>
                  <a:pt x="9221286" y="6538"/>
                  <a:pt x="9752931" y="-37412"/>
                  <a:pt x="9951598" y="0"/>
                </a:cubicBezTo>
                <a:cubicBezTo>
                  <a:pt x="10150265" y="37412"/>
                  <a:pt x="10176187" y="11402"/>
                  <a:pt x="10354666" y="0"/>
                </a:cubicBezTo>
                <a:cubicBezTo>
                  <a:pt x="10533145" y="-11402"/>
                  <a:pt x="10954804" y="-17409"/>
                  <a:pt x="11195548" y="0"/>
                </a:cubicBezTo>
                <a:cubicBezTo>
                  <a:pt x="11436292" y="17409"/>
                  <a:pt x="11520034" y="24545"/>
                  <a:pt x="11744554" y="0"/>
                </a:cubicBezTo>
                <a:cubicBezTo>
                  <a:pt x="11969074" y="-24545"/>
                  <a:pt x="12230003" y="-20353"/>
                  <a:pt x="12439498" y="0"/>
                </a:cubicBezTo>
                <a:cubicBezTo>
                  <a:pt x="12648993" y="20353"/>
                  <a:pt x="13156857" y="11195"/>
                  <a:pt x="13426318" y="0"/>
                </a:cubicBezTo>
                <a:cubicBezTo>
                  <a:pt x="13695779" y="-11195"/>
                  <a:pt x="14124983" y="-47892"/>
                  <a:pt x="14593824" y="0"/>
                </a:cubicBezTo>
                <a:cubicBezTo>
                  <a:pt x="14593883" y="42321"/>
                  <a:pt x="14597593" y="58385"/>
                  <a:pt x="14593824" y="87783"/>
                </a:cubicBezTo>
                <a:cubicBezTo>
                  <a:pt x="14377115" y="65374"/>
                  <a:pt x="14259064" y="101381"/>
                  <a:pt x="14044818" y="87783"/>
                </a:cubicBezTo>
                <a:cubicBezTo>
                  <a:pt x="13830572" y="74185"/>
                  <a:pt x="13865030" y="99283"/>
                  <a:pt x="13787689" y="87783"/>
                </a:cubicBezTo>
                <a:cubicBezTo>
                  <a:pt x="13710348" y="76283"/>
                  <a:pt x="13629463" y="93457"/>
                  <a:pt x="13530560" y="87783"/>
                </a:cubicBezTo>
                <a:cubicBezTo>
                  <a:pt x="13431657" y="82109"/>
                  <a:pt x="13245597" y="89017"/>
                  <a:pt x="13127492" y="87783"/>
                </a:cubicBezTo>
                <a:cubicBezTo>
                  <a:pt x="13009387" y="86549"/>
                  <a:pt x="12959358" y="87979"/>
                  <a:pt x="12870363" y="87783"/>
                </a:cubicBezTo>
                <a:cubicBezTo>
                  <a:pt x="12781368" y="87587"/>
                  <a:pt x="12243991" y="56365"/>
                  <a:pt x="11883542" y="87783"/>
                </a:cubicBezTo>
                <a:cubicBezTo>
                  <a:pt x="11523093" y="119201"/>
                  <a:pt x="11383278" y="106838"/>
                  <a:pt x="11188598" y="87783"/>
                </a:cubicBezTo>
                <a:cubicBezTo>
                  <a:pt x="10993918" y="68728"/>
                  <a:pt x="10816556" y="105893"/>
                  <a:pt x="10639593" y="87783"/>
                </a:cubicBezTo>
                <a:cubicBezTo>
                  <a:pt x="10462631" y="69673"/>
                  <a:pt x="10191469" y="71749"/>
                  <a:pt x="9798710" y="87783"/>
                </a:cubicBezTo>
                <a:cubicBezTo>
                  <a:pt x="9405951" y="103817"/>
                  <a:pt x="9121329" y="53491"/>
                  <a:pt x="8811890" y="87783"/>
                </a:cubicBezTo>
                <a:cubicBezTo>
                  <a:pt x="8502451" y="122075"/>
                  <a:pt x="8395207" y="68075"/>
                  <a:pt x="8262884" y="87783"/>
                </a:cubicBezTo>
                <a:cubicBezTo>
                  <a:pt x="8130561" y="107491"/>
                  <a:pt x="7959028" y="100849"/>
                  <a:pt x="7713878" y="87783"/>
                </a:cubicBezTo>
                <a:cubicBezTo>
                  <a:pt x="7468728" y="74717"/>
                  <a:pt x="7511586" y="102178"/>
                  <a:pt x="7310811" y="87783"/>
                </a:cubicBezTo>
                <a:cubicBezTo>
                  <a:pt x="7110036" y="73388"/>
                  <a:pt x="6940086" y="87489"/>
                  <a:pt x="6761805" y="87783"/>
                </a:cubicBezTo>
                <a:cubicBezTo>
                  <a:pt x="6583524" y="88077"/>
                  <a:pt x="6324264" y="89923"/>
                  <a:pt x="5920923" y="87783"/>
                </a:cubicBezTo>
                <a:cubicBezTo>
                  <a:pt x="5517582" y="85643"/>
                  <a:pt x="5781553" y="88966"/>
                  <a:pt x="5663794" y="87783"/>
                </a:cubicBezTo>
                <a:cubicBezTo>
                  <a:pt x="5546035" y="86600"/>
                  <a:pt x="5185989" y="45958"/>
                  <a:pt x="4822911" y="87783"/>
                </a:cubicBezTo>
                <a:cubicBezTo>
                  <a:pt x="4459833" y="129608"/>
                  <a:pt x="4523907" y="82767"/>
                  <a:pt x="4419844" y="87783"/>
                </a:cubicBezTo>
                <a:cubicBezTo>
                  <a:pt x="4315781" y="92799"/>
                  <a:pt x="4099046" y="82079"/>
                  <a:pt x="4016776" y="87783"/>
                </a:cubicBezTo>
                <a:cubicBezTo>
                  <a:pt x="3934506" y="93487"/>
                  <a:pt x="3823177" y="77036"/>
                  <a:pt x="3759647" y="87783"/>
                </a:cubicBezTo>
                <a:cubicBezTo>
                  <a:pt x="3696117" y="98530"/>
                  <a:pt x="3421879" y="106234"/>
                  <a:pt x="3210641" y="87783"/>
                </a:cubicBezTo>
                <a:cubicBezTo>
                  <a:pt x="2999403" y="69332"/>
                  <a:pt x="2867506" y="81244"/>
                  <a:pt x="2661636" y="87783"/>
                </a:cubicBezTo>
                <a:cubicBezTo>
                  <a:pt x="2455766" y="94322"/>
                  <a:pt x="2200893" y="93486"/>
                  <a:pt x="1966692" y="87783"/>
                </a:cubicBezTo>
                <a:cubicBezTo>
                  <a:pt x="1732491" y="82080"/>
                  <a:pt x="1454820" y="97752"/>
                  <a:pt x="1125809" y="87783"/>
                </a:cubicBezTo>
                <a:cubicBezTo>
                  <a:pt x="796798" y="77814"/>
                  <a:pt x="267348" y="54078"/>
                  <a:pt x="0" y="87783"/>
                </a:cubicBezTo>
                <a:cubicBezTo>
                  <a:pt x="1539" y="61358"/>
                  <a:pt x="-1031" y="29161"/>
                  <a:pt x="0" y="0"/>
                </a:cubicBezTo>
                <a:close/>
              </a:path>
              <a:path w="14593824" h="87783" stroke="0" extrusionOk="0">
                <a:moveTo>
                  <a:pt x="0" y="0"/>
                </a:moveTo>
                <a:cubicBezTo>
                  <a:pt x="136461" y="5238"/>
                  <a:pt x="225080" y="19957"/>
                  <a:pt x="403068" y="0"/>
                </a:cubicBezTo>
                <a:cubicBezTo>
                  <a:pt x="581056" y="-19957"/>
                  <a:pt x="961209" y="-28377"/>
                  <a:pt x="1389888" y="0"/>
                </a:cubicBezTo>
                <a:cubicBezTo>
                  <a:pt x="1818567" y="28377"/>
                  <a:pt x="1518563" y="2045"/>
                  <a:pt x="1647017" y="0"/>
                </a:cubicBezTo>
                <a:cubicBezTo>
                  <a:pt x="1775471" y="-2045"/>
                  <a:pt x="1788189" y="11098"/>
                  <a:pt x="1904147" y="0"/>
                </a:cubicBezTo>
                <a:cubicBezTo>
                  <a:pt x="2020105" y="-11098"/>
                  <a:pt x="2332284" y="32618"/>
                  <a:pt x="2599091" y="0"/>
                </a:cubicBezTo>
                <a:cubicBezTo>
                  <a:pt x="2865898" y="-32618"/>
                  <a:pt x="2922838" y="14039"/>
                  <a:pt x="3148096" y="0"/>
                </a:cubicBezTo>
                <a:cubicBezTo>
                  <a:pt x="3373354" y="-14039"/>
                  <a:pt x="3685850" y="15118"/>
                  <a:pt x="3988979" y="0"/>
                </a:cubicBezTo>
                <a:cubicBezTo>
                  <a:pt x="4292108" y="-15118"/>
                  <a:pt x="4260491" y="-3460"/>
                  <a:pt x="4392046" y="0"/>
                </a:cubicBezTo>
                <a:cubicBezTo>
                  <a:pt x="4523601" y="3460"/>
                  <a:pt x="4953303" y="-41046"/>
                  <a:pt x="5378867" y="0"/>
                </a:cubicBezTo>
                <a:cubicBezTo>
                  <a:pt x="5804431" y="41046"/>
                  <a:pt x="5779386" y="27377"/>
                  <a:pt x="5927872" y="0"/>
                </a:cubicBezTo>
                <a:cubicBezTo>
                  <a:pt x="6076359" y="-27377"/>
                  <a:pt x="6181959" y="6740"/>
                  <a:pt x="6330940" y="0"/>
                </a:cubicBezTo>
                <a:cubicBezTo>
                  <a:pt x="6479921" y="-6740"/>
                  <a:pt x="6608414" y="-1889"/>
                  <a:pt x="6734007" y="0"/>
                </a:cubicBezTo>
                <a:cubicBezTo>
                  <a:pt x="6859600" y="1889"/>
                  <a:pt x="7039532" y="-18863"/>
                  <a:pt x="7283013" y="0"/>
                </a:cubicBezTo>
                <a:cubicBezTo>
                  <a:pt x="7526494" y="18863"/>
                  <a:pt x="7559140" y="-3578"/>
                  <a:pt x="7686081" y="0"/>
                </a:cubicBezTo>
                <a:cubicBezTo>
                  <a:pt x="7813022" y="3578"/>
                  <a:pt x="8119018" y="-14544"/>
                  <a:pt x="8381025" y="0"/>
                </a:cubicBezTo>
                <a:cubicBezTo>
                  <a:pt x="8643032" y="14544"/>
                  <a:pt x="8558409" y="-11021"/>
                  <a:pt x="8638154" y="0"/>
                </a:cubicBezTo>
                <a:cubicBezTo>
                  <a:pt x="8717899" y="11021"/>
                  <a:pt x="9185719" y="33322"/>
                  <a:pt x="9333098" y="0"/>
                </a:cubicBezTo>
                <a:cubicBezTo>
                  <a:pt x="9480477" y="-33322"/>
                  <a:pt x="9497095" y="-1167"/>
                  <a:pt x="9590227" y="0"/>
                </a:cubicBezTo>
                <a:cubicBezTo>
                  <a:pt x="9683359" y="1167"/>
                  <a:pt x="10156538" y="-26706"/>
                  <a:pt x="10577048" y="0"/>
                </a:cubicBezTo>
                <a:cubicBezTo>
                  <a:pt x="10997558" y="26706"/>
                  <a:pt x="10905888" y="-4100"/>
                  <a:pt x="11126053" y="0"/>
                </a:cubicBezTo>
                <a:cubicBezTo>
                  <a:pt x="11346219" y="4100"/>
                  <a:pt x="11446552" y="-328"/>
                  <a:pt x="11675059" y="0"/>
                </a:cubicBezTo>
                <a:cubicBezTo>
                  <a:pt x="11903566" y="328"/>
                  <a:pt x="11912526" y="3138"/>
                  <a:pt x="12078127" y="0"/>
                </a:cubicBezTo>
                <a:cubicBezTo>
                  <a:pt x="12243728" y="-3138"/>
                  <a:pt x="12261319" y="-8139"/>
                  <a:pt x="12335256" y="0"/>
                </a:cubicBezTo>
                <a:cubicBezTo>
                  <a:pt x="12409193" y="8139"/>
                  <a:pt x="12522006" y="12395"/>
                  <a:pt x="12592385" y="0"/>
                </a:cubicBezTo>
                <a:cubicBezTo>
                  <a:pt x="12662764" y="-12395"/>
                  <a:pt x="12907870" y="-59"/>
                  <a:pt x="13141391" y="0"/>
                </a:cubicBezTo>
                <a:cubicBezTo>
                  <a:pt x="13374912" y="59"/>
                  <a:pt x="13570418" y="-2761"/>
                  <a:pt x="13690397" y="0"/>
                </a:cubicBezTo>
                <a:cubicBezTo>
                  <a:pt x="13810376" y="2761"/>
                  <a:pt x="14292231" y="2972"/>
                  <a:pt x="14593824" y="0"/>
                </a:cubicBezTo>
                <a:cubicBezTo>
                  <a:pt x="14593967" y="30189"/>
                  <a:pt x="14595025" y="68231"/>
                  <a:pt x="14593824" y="87783"/>
                </a:cubicBezTo>
                <a:cubicBezTo>
                  <a:pt x="14423875" y="124306"/>
                  <a:pt x="13922191" y="53712"/>
                  <a:pt x="13752942" y="87783"/>
                </a:cubicBezTo>
                <a:cubicBezTo>
                  <a:pt x="13583693" y="121854"/>
                  <a:pt x="13441887" y="89932"/>
                  <a:pt x="13349874" y="87783"/>
                </a:cubicBezTo>
                <a:cubicBezTo>
                  <a:pt x="13257861" y="85634"/>
                  <a:pt x="13211328" y="91774"/>
                  <a:pt x="13092745" y="87783"/>
                </a:cubicBezTo>
                <a:cubicBezTo>
                  <a:pt x="12974162" y="83792"/>
                  <a:pt x="12673470" y="96597"/>
                  <a:pt x="12543739" y="87783"/>
                </a:cubicBezTo>
                <a:cubicBezTo>
                  <a:pt x="12414008" y="78969"/>
                  <a:pt x="11755970" y="87797"/>
                  <a:pt x="11556919" y="87783"/>
                </a:cubicBezTo>
                <a:cubicBezTo>
                  <a:pt x="11357868" y="87769"/>
                  <a:pt x="11330026" y="75402"/>
                  <a:pt x="11153851" y="87783"/>
                </a:cubicBezTo>
                <a:cubicBezTo>
                  <a:pt x="10977676" y="100164"/>
                  <a:pt x="10390964" y="97677"/>
                  <a:pt x="10167031" y="87783"/>
                </a:cubicBezTo>
                <a:cubicBezTo>
                  <a:pt x="9943098" y="77889"/>
                  <a:pt x="9661258" y="88476"/>
                  <a:pt x="9326148" y="87783"/>
                </a:cubicBezTo>
                <a:cubicBezTo>
                  <a:pt x="8991038" y="87090"/>
                  <a:pt x="8580913" y="49363"/>
                  <a:pt x="8339328" y="87783"/>
                </a:cubicBezTo>
                <a:cubicBezTo>
                  <a:pt x="8097743" y="126203"/>
                  <a:pt x="7751596" y="51417"/>
                  <a:pt x="7352508" y="87783"/>
                </a:cubicBezTo>
                <a:cubicBezTo>
                  <a:pt x="6953420" y="124149"/>
                  <a:pt x="6613933" y="114060"/>
                  <a:pt x="6365687" y="87783"/>
                </a:cubicBezTo>
                <a:cubicBezTo>
                  <a:pt x="6117441" y="61506"/>
                  <a:pt x="5922050" y="64939"/>
                  <a:pt x="5670743" y="87783"/>
                </a:cubicBezTo>
                <a:cubicBezTo>
                  <a:pt x="5419436" y="110627"/>
                  <a:pt x="5396921" y="70736"/>
                  <a:pt x="5267676" y="87783"/>
                </a:cubicBezTo>
                <a:cubicBezTo>
                  <a:pt x="5138431" y="104830"/>
                  <a:pt x="4654253" y="42059"/>
                  <a:pt x="4280855" y="87783"/>
                </a:cubicBezTo>
                <a:cubicBezTo>
                  <a:pt x="3907457" y="133507"/>
                  <a:pt x="3908555" y="78129"/>
                  <a:pt x="3731849" y="87783"/>
                </a:cubicBezTo>
                <a:cubicBezTo>
                  <a:pt x="3555143" y="97437"/>
                  <a:pt x="3549947" y="80529"/>
                  <a:pt x="3474720" y="87783"/>
                </a:cubicBezTo>
                <a:cubicBezTo>
                  <a:pt x="3399493" y="95037"/>
                  <a:pt x="3169930" y="70617"/>
                  <a:pt x="3071652" y="87783"/>
                </a:cubicBezTo>
                <a:cubicBezTo>
                  <a:pt x="2973374" y="104949"/>
                  <a:pt x="2405789" y="96849"/>
                  <a:pt x="2230770" y="87783"/>
                </a:cubicBezTo>
                <a:cubicBezTo>
                  <a:pt x="2055751" y="78717"/>
                  <a:pt x="2030778" y="91745"/>
                  <a:pt x="1973641" y="87783"/>
                </a:cubicBezTo>
                <a:cubicBezTo>
                  <a:pt x="1916504" y="83821"/>
                  <a:pt x="1530769" y="67297"/>
                  <a:pt x="1132759" y="87783"/>
                </a:cubicBezTo>
                <a:cubicBezTo>
                  <a:pt x="734749" y="108269"/>
                  <a:pt x="944562" y="86224"/>
                  <a:pt x="875629" y="87783"/>
                </a:cubicBezTo>
                <a:cubicBezTo>
                  <a:pt x="806696" y="89343"/>
                  <a:pt x="189500" y="94950"/>
                  <a:pt x="0" y="87783"/>
                </a:cubicBezTo>
                <a:cubicBezTo>
                  <a:pt x="988" y="54839"/>
                  <a:pt x="817" y="306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Bowl with fresh fruit and veg">
            <a:extLst>
              <a:ext uri="{FF2B5EF4-FFF2-40B4-BE49-F238E27FC236}">
                <a16:creationId xmlns:a16="http://schemas.microsoft.com/office/drawing/2014/main" id="{C1DD0E8F-A67F-E983-C32D-BA6ECC306D32}"/>
              </a:ext>
            </a:extLst>
          </p:cNvPr>
          <p:cNvPicPr>
            <a:picLocks noChangeAspect="1"/>
          </p:cNvPicPr>
          <p:nvPr/>
        </p:nvPicPr>
        <p:blipFill rotWithShape="1">
          <a:blip r:embed="rId2">
            <a:extLst>
              <a:ext uri="{28A0092B-C50C-407E-A947-70E740481C1C}">
                <a14:useLocalDpi xmlns:a14="http://schemas.microsoft.com/office/drawing/2010/main" val="0"/>
              </a:ext>
            </a:extLst>
          </a:blip>
          <a:srcRect b="15400"/>
          <a:stretch/>
        </p:blipFill>
        <p:spPr>
          <a:xfrm>
            <a:off x="26395288" y="-11320"/>
            <a:ext cx="25501005" cy="2905597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 name="TextBox 8">
            <a:extLst>
              <a:ext uri="{FF2B5EF4-FFF2-40B4-BE49-F238E27FC236}">
                <a16:creationId xmlns:a16="http://schemas.microsoft.com/office/drawing/2014/main" id="{105691B8-F404-150F-94BC-4CAED421B319}"/>
              </a:ext>
            </a:extLst>
          </p:cNvPr>
          <p:cNvSpPr txBox="1"/>
          <p:nvPr/>
        </p:nvSpPr>
        <p:spPr>
          <a:xfrm>
            <a:off x="1840560" y="5369968"/>
            <a:ext cx="22394488" cy="17543264"/>
          </a:xfrm>
          <a:prstGeom prst="rect">
            <a:avLst/>
          </a:prstGeom>
          <a:noFill/>
        </p:spPr>
        <p:txBody>
          <a:bodyPr wrap="square" rtlCol="0">
            <a:spAutoFit/>
          </a:bodyPr>
          <a:lstStyle/>
          <a:p>
            <a:r>
              <a:rPr lang="en-US" sz="5400" dirty="0"/>
              <a:t>The dissertation project examined the link between the gut microbiome and mental health disorders. This complex bidirectional connection between the gut and the brain has offered a deeper understanding of the complexities of mental well-being. Learning about how the microbiome can influence our mood and overall well-being has been fascinating. Examining this area of research is essential as it provides promising treatment interventions and </a:t>
            </a:r>
            <a:r>
              <a:rPr lang="en-US" sz="5400" dirty="0" err="1"/>
              <a:t>revolutionises</a:t>
            </a:r>
            <a:r>
              <a:rPr lang="en-US" sz="5400" dirty="0"/>
              <a:t> how we treat mental health conditions. Further, it challenges traditional views regarding mental health treatment and offers new avenues for understanding and treating conditions such as anxiety and depression. </a:t>
            </a:r>
            <a:br>
              <a:rPr lang="en-US" sz="5400" dirty="0"/>
            </a:br>
            <a:br>
              <a:rPr lang="en-US" sz="5400" dirty="0"/>
            </a:br>
            <a:r>
              <a:rPr lang="en-US" sz="5400" dirty="0"/>
              <a:t>My recommendations for level 5 students would be to start early, choose a topic you’re interested in and maintain good </a:t>
            </a:r>
            <a:r>
              <a:rPr lang="en-US" sz="5400" dirty="0" err="1"/>
              <a:t>organisation</a:t>
            </a:r>
            <a:r>
              <a:rPr lang="en-US" sz="5400" dirty="0"/>
              <a:t> of your research findings. Also, ensure you regularly see your supervision tutor for support and guidance. Additionally, try to stay as </a:t>
            </a:r>
            <a:r>
              <a:rPr lang="en-US" sz="5400" dirty="0" err="1"/>
              <a:t>organised</a:t>
            </a:r>
            <a:r>
              <a:rPr lang="en-US" sz="5400" dirty="0"/>
              <a:t> as possible when writing up your dissertation, and keeping detailed records of your research materials, notes and sources are recommended to allow for easy referencing and avoid confusion when writing up your findings. Also, try to attend workshops and conferences related to your chosen topic. This will help you to learn about your chosen subject and stay updated on current research trends. Lastly, allow time to proofread your work in advance, ensuring your dissertation is polished and completed on time for submission.</a:t>
            </a:r>
          </a:p>
        </p:txBody>
      </p:sp>
    </p:spTree>
    <p:extLst>
      <p:ext uri="{BB962C8B-B14F-4D97-AF65-F5344CB8AC3E}">
        <p14:creationId xmlns:p14="http://schemas.microsoft.com/office/powerpoint/2010/main" val="347307664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4C547B-0763-4DAD-0C97-9E70E280D93E}"/>
              </a:ext>
            </a:extLst>
          </p:cNvPr>
          <p:cNvSpPr txBox="1"/>
          <p:nvPr/>
        </p:nvSpPr>
        <p:spPr>
          <a:xfrm>
            <a:off x="10985577" y="761457"/>
            <a:ext cx="23906655" cy="1440159"/>
          </a:xfrm>
          <a:prstGeom prst="rect">
            <a:avLst/>
          </a:prstGeom>
        </p:spPr>
        <p:txBody>
          <a:bodyPr vert="horz" lIns="91440" tIns="45720" rIns="91440" bIns="45720" rtlCol="0" anchor="ctr">
            <a:normAutofit fontScale="62500" lnSpcReduction="20000"/>
          </a:bodyPr>
          <a:lstStyle/>
          <a:p>
            <a:pPr algn="ctr" defTabSz="914400">
              <a:lnSpc>
                <a:spcPct val="90000"/>
              </a:lnSpc>
              <a:spcBef>
                <a:spcPct val="0"/>
              </a:spcBef>
              <a:spcAft>
                <a:spcPts val="600"/>
              </a:spcAft>
            </a:pPr>
            <a:r>
              <a:rPr lang="en-US" sz="19700" dirty="0">
                <a:latin typeface="Arial" panose="020B0604020202020204" pitchFamily="34" charset="0"/>
                <a:cs typeface="Arial" panose="020B0604020202020204" pitchFamily="34" charset="0"/>
              </a:rPr>
              <a:t>References</a:t>
            </a:r>
            <a:r>
              <a:rPr lang="en-US" sz="7200" dirty="0"/>
              <a:t> </a:t>
            </a:r>
          </a:p>
        </p:txBody>
      </p:sp>
      <p:sp>
        <p:nvSpPr>
          <p:cNvPr id="8" name="TextBox 7">
            <a:extLst>
              <a:ext uri="{FF2B5EF4-FFF2-40B4-BE49-F238E27FC236}">
                <a16:creationId xmlns:a16="http://schemas.microsoft.com/office/drawing/2014/main" id="{BF282ED2-BBAC-6A8F-DDEE-4D393763DA32}"/>
              </a:ext>
            </a:extLst>
          </p:cNvPr>
          <p:cNvSpPr txBox="1"/>
          <p:nvPr/>
        </p:nvSpPr>
        <p:spPr>
          <a:xfrm>
            <a:off x="1192488" y="3209728"/>
            <a:ext cx="46877208" cy="34479311"/>
          </a:xfrm>
          <a:prstGeom prst="rect">
            <a:avLst/>
          </a:prstGeom>
          <a:noFill/>
        </p:spPr>
        <p:txBody>
          <a:bodyPr wrap="square" rtlCol="0">
            <a:spAutoFit/>
          </a:bodyPr>
          <a:lstStyle/>
          <a:p>
            <a:pPr>
              <a:lnSpc>
                <a:spcPct val="150000"/>
              </a:lnSpc>
            </a:pP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Chahwan</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B., Kwan, S.,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Isik</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A., van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Hemert</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S., Burke, C. and Roberts, L. (2019) ‘Gut feelings: A randomised, triple-blind, placebo-controlled trial of probiotics for depressive symptoms’, </a:t>
            </a:r>
            <a:r>
              <a:rPr lang="en-GB" sz="4800" i="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Journal of Affective Disorders</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253, pp.317–326.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https://</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doi.org</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/10.1016/j.jad.2019.04.097. </a:t>
            </a:r>
            <a:endParaRPr lang="en-GB" sz="4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b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b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Chung, Y.C.,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Jin</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H.M., Cui, Y., Kim, D.S., Jung, J.M., Park, J.I., Jung, E.S., Choi, E.K. and Chae, S.W. (2014) Fermented milk of Lactobacillus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helveticus</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IDCC3801 improves cognitive functioning during cognitive fatigue tests in healthy older adults. </a:t>
            </a:r>
            <a:r>
              <a:rPr lang="en-GB" sz="4800" i="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Journal of Functional Foods</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10, pp.465–474.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doi:https</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doi.org</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/10.1016/j.jff.2014.07.007. </a:t>
            </a:r>
            <a:endParaRPr lang="en-GB" sz="4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b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b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Cucuzzella</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M.T.,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Tondt</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J.,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Dockter</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N.E.,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Saslow</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L. and Wood, T.R. (2017) ‘A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lowcarbohydrate</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survey: Evidence for sustainable metabolic syndrome reversal’, </a:t>
            </a:r>
            <a:r>
              <a:rPr lang="en-GB" sz="4800" i="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Journal of Insulin Resistance</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2(1).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https://</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doi.org</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/10.4102/jir.v2i1.30. </a:t>
            </a:r>
            <a:endParaRPr lang="en-GB" sz="4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b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b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López-Taboada, I., González-Pardo, H. and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Conejo</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N.M. (2020) ‘Western Diet: Implications for Brain Function and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Behavior</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GB" sz="4800" i="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Frontiers in Psychology</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11, pp.1-11.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https://</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doi.org</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/10.3389/fpsyg.2020.564413. </a:t>
            </a:r>
            <a:b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br>
            <a:endParaRPr lang="en-GB" sz="4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Opie, R.S., O’Neil, A.,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Jacka</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F.N.,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Pizzinga</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J. and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Itsiopoulos</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C. (2017) ‘A modified Mediterranean dietary intervention for adults with major depression: Dietary protocol and feasibility data from the SMILES trial’, </a:t>
            </a:r>
            <a:r>
              <a:rPr lang="en-GB" sz="4800" i="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Nutritional Neuroscience</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21(7), pp.487– 501.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https://</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doi.org</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/10.1080/1028415x.2017.1312841. </a:t>
            </a:r>
            <a:endParaRPr lang="en-GB" sz="4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R="33020" indent="-6350" algn="just">
              <a:lnSpc>
                <a:spcPct val="150000"/>
              </a:lnSpc>
              <a:spcAft>
                <a:spcPts val="800"/>
              </a:spcAft>
            </a:pP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Akbaraly</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T.N., Brunner, E.J.,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Ferrie</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J.E., Marmot, M.G.,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Kivimaki</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M. and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SinghManoux</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A. (2009) ‘Dietary pattern and depressive symptoms in middle age’, </a:t>
            </a:r>
            <a:r>
              <a:rPr lang="en-GB" sz="4800" i="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British Journal 	of 	Psychiatry,</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195(5), 	pp.408–413.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https://</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doi.org</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/10.1192/bjp.bp.108.058925. </a:t>
            </a:r>
            <a:br>
              <a:rPr lang="en-GB" sz="4800" kern="100" dirty="0">
                <a:solidFill>
                  <a:srgbClr val="000000"/>
                </a:solidFill>
                <a:latin typeface="Arial" panose="020B0604020202020204" pitchFamily="34" charset="0"/>
                <a:ea typeface="Arial" panose="020B0604020202020204" pitchFamily="34" charset="0"/>
                <a:cs typeface="Arial" panose="020B0604020202020204" pitchFamily="34" charset="0"/>
              </a:rPr>
            </a:br>
            <a:br>
              <a:rPr lang="en-GB" sz="4800" kern="100" dirty="0">
                <a:solidFill>
                  <a:srgbClr val="000000"/>
                </a:solidFill>
                <a:latin typeface="Arial" panose="020B0604020202020204" pitchFamily="34" charset="0"/>
                <a:ea typeface="Arial" panose="020B0604020202020204" pitchFamily="34" charset="0"/>
                <a:cs typeface="Arial" panose="020B0604020202020204" pitchFamily="34" charset="0"/>
              </a:rPr>
            </a:br>
            <a:r>
              <a:rPr lang="en-GB" sz="4800" kern="100" dirty="0">
                <a:solidFill>
                  <a:srgbClr val="000000"/>
                </a:solidFill>
                <a:latin typeface="Arial" panose="020B0604020202020204" pitchFamily="34" charset="0"/>
                <a:ea typeface="Arial" panose="020B0604020202020204" pitchFamily="34" charset="0"/>
                <a:cs typeface="Arial" panose="020B0604020202020204" pitchFamily="34" charset="0"/>
              </a:rPr>
              <a:t>Quigley, E. (2020) ‘Faculty opinions recommendation of American gut: an open platform for citizen science microbiome research’, </a:t>
            </a:r>
            <a:r>
              <a:rPr lang="en-GB" sz="4800" i="1" kern="100" dirty="0">
                <a:solidFill>
                  <a:srgbClr val="000000"/>
                </a:solidFill>
                <a:latin typeface="Arial" panose="020B0604020202020204" pitchFamily="34" charset="0"/>
                <a:ea typeface="Arial" panose="020B0604020202020204" pitchFamily="34" charset="0"/>
                <a:cs typeface="Arial" panose="020B0604020202020204" pitchFamily="34" charset="0"/>
              </a:rPr>
              <a:t>Faculty Opinions – Post-Publication </a:t>
            </a:r>
            <a:endParaRPr lang="en-GB" sz="48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R="33020" indent="-6350" algn="just">
              <a:lnSpc>
                <a:spcPct val="150000"/>
              </a:lnSpc>
              <a:spcAft>
                <a:spcPts val="770"/>
              </a:spcAft>
            </a:pPr>
            <a:r>
              <a:rPr lang="en-GB" sz="4800" i="1" kern="100" dirty="0">
                <a:solidFill>
                  <a:srgbClr val="000000"/>
                </a:solidFill>
                <a:latin typeface="Arial" panose="020B0604020202020204" pitchFamily="34" charset="0"/>
                <a:ea typeface="Arial" panose="020B0604020202020204" pitchFamily="34" charset="0"/>
                <a:cs typeface="Arial" panose="020B0604020202020204" pitchFamily="34" charset="0"/>
              </a:rPr>
              <a:t>Peer 	Review 	of 	the 	Biomedical 	Literature</a:t>
            </a:r>
            <a:r>
              <a:rPr lang="en-GB" sz="4800" kern="100" dirty="0">
                <a:solidFill>
                  <a:srgbClr val="000000"/>
                </a:solidFill>
                <a:latin typeface="Arial" panose="020B0604020202020204" pitchFamily="34" charset="0"/>
                <a:ea typeface="Arial" panose="020B0604020202020204" pitchFamily="34" charset="0"/>
                <a:cs typeface="Arial" panose="020B0604020202020204" pitchFamily="34" charset="0"/>
              </a:rPr>
              <a:t>, 	pp. 	1-73. 	</a:t>
            </a:r>
            <a:r>
              <a:rPr lang="en-GB" sz="4800" kern="100" dirty="0" err="1">
                <a:solidFill>
                  <a:srgbClr val="000000"/>
                </a:solidFill>
                <a:latin typeface="Arial" panose="020B0604020202020204" pitchFamily="34" charset="0"/>
                <a:ea typeface="Arial" panose="020B0604020202020204" pitchFamily="34" charset="0"/>
                <a:cs typeface="Arial" panose="020B0604020202020204" pitchFamily="34" charset="0"/>
              </a:rPr>
              <a:t>doi</a:t>
            </a:r>
            <a:r>
              <a:rPr lang="en-GB" sz="4800" kern="100" dirty="0">
                <a:solidFill>
                  <a:srgbClr val="000000"/>
                </a:solidFill>
                <a:latin typeface="Arial" panose="020B0604020202020204" pitchFamily="34" charset="0"/>
                <a:ea typeface="Arial" panose="020B0604020202020204" pitchFamily="34" charset="0"/>
                <a:cs typeface="Arial" panose="020B0604020202020204" pitchFamily="34" charset="0"/>
              </a:rPr>
              <a:t>: https://</a:t>
            </a:r>
            <a:r>
              <a:rPr lang="en-GB" sz="4800" kern="100" dirty="0" err="1">
                <a:solidFill>
                  <a:srgbClr val="000000"/>
                </a:solidFill>
                <a:latin typeface="Arial" panose="020B0604020202020204" pitchFamily="34" charset="0"/>
                <a:ea typeface="Arial" panose="020B0604020202020204" pitchFamily="34" charset="0"/>
                <a:cs typeface="Arial" panose="020B0604020202020204" pitchFamily="34" charset="0"/>
              </a:rPr>
              <a:t>doi.org</a:t>
            </a:r>
            <a:r>
              <a:rPr lang="en-GB" sz="4800" kern="100" dirty="0">
                <a:solidFill>
                  <a:srgbClr val="000000"/>
                </a:solidFill>
                <a:latin typeface="Arial" panose="020B0604020202020204" pitchFamily="34" charset="0"/>
                <a:ea typeface="Arial" panose="020B0604020202020204" pitchFamily="34" charset="0"/>
                <a:cs typeface="Arial" panose="020B0604020202020204" pitchFamily="34" charset="0"/>
              </a:rPr>
              <a:t>/10.1101/277970.</a:t>
            </a:r>
            <a:br>
              <a:rPr lang="en-GB" sz="4800" kern="100" dirty="0">
                <a:solidFill>
                  <a:srgbClr val="000000"/>
                </a:solidFill>
                <a:latin typeface="Arial" panose="020B0604020202020204" pitchFamily="34" charset="0"/>
                <a:ea typeface="Arial" panose="020B0604020202020204" pitchFamily="34" charset="0"/>
                <a:cs typeface="Arial" panose="020B0604020202020204" pitchFamily="34" charset="0"/>
              </a:rPr>
            </a:br>
            <a:endParaRPr lang="en-GB" sz="4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R="33020" indent="-6350" algn="just">
              <a:lnSpc>
                <a:spcPct val="150000"/>
              </a:lnSpc>
              <a:spcAft>
                <a:spcPts val="800"/>
              </a:spcAft>
            </a:pP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Sánchez-Villegas, A., Cabrera-Suárez, B.,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Molero</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P., González-Pinto, A.,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ChiclanaActis</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C., Cabrera, C.,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Lahortiga</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-Ramos, F.,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Florido</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-Rodríguez, M., Vega-Pérez, P., Vega-Pérez, R.,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Pla</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J.,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Calviño-Cabada</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M.J.,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Ortuño</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F., Navarro, S., Almeida, Y. and Hernández-Fleta, J.L. (2019) ‘Preventing the recurrence of depression with a Mediterranean diet supplemented with extra-virgin olive oil- The PREDI-DEP trial: study protocol’, </a:t>
            </a:r>
            <a:r>
              <a:rPr lang="en-GB" sz="4800" i="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BMC Psychiatry</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19(1). </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 https://</a:t>
            </a:r>
            <a:r>
              <a:rPr lang="en-GB" sz="4800" kern="1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doi.org</a:t>
            </a:r>
            <a:r>
              <a:rPr lang="en-GB" sz="4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/10.1186/s12888-019-2036-</a:t>
            </a:r>
            <a:br>
              <a:rPr lang="en-GB" sz="4800" kern="100" dirty="0">
                <a:solidFill>
                  <a:srgbClr val="000000"/>
                </a:solidFill>
                <a:latin typeface="Arial" panose="020B0604020202020204" pitchFamily="34" charset="0"/>
                <a:ea typeface="Arial" panose="020B0604020202020204" pitchFamily="34" charset="0"/>
                <a:cs typeface="Arial" panose="020B0604020202020204" pitchFamily="34" charset="0"/>
              </a:rPr>
            </a:br>
            <a:br>
              <a:rPr lang="en-GB" sz="4800" kern="100" dirty="0">
                <a:solidFill>
                  <a:srgbClr val="000000"/>
                </a:solidFill>
                <a:latin typeface="Arial" panose="020B0604020202020204" pitchFamily="34" charset="0"/>
                <a:ea typeface="Arial" panose="020B0604020202020204" pitchFamily="34" charset="0"/>
                <a:cs typeface="Arial" panose="020B0604020202020204" pitchFamily="34" charset="0"/>
              </a:rPr>
            </a:br>
            <a:r>
              <a:rPr lang="en-GB" sz="4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Health Organisation (WHO) (2024) Available at: </a:t>
            </a:r>
            <a:r>
              <a:rPr lang="en-GB" sz="48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https://www.who.int/news/item/01-03-2024-one-in-eight-people-are-now-living-with-obesity</a:t>
            </a:r>
            <a:r>
              <a:rPr lang="en-GB" sz="4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5 April 2024).</a:t>
            </a:r>
            <a:r>
              <a:rPr lang="en-GB" sz="4800" dirty="0">
                <a:effectLst/>
                <a:latin typeface="Arial" panose="020B0604020202020204" pitchFamily="34" charset="0"/>
                <a:cs typeface="Arial" panose="020B0604020202020204" pitchFamily="34" charset="0"/>
              </a:rPr>
              <a:t> </a:t>
            </a:r>
            <a:br>
              <a:rPr lang="en-GB" sz="4000" kern="100" dirty="0">
                <a:solidFill>
                  <a:srgbClr val="000000"/>
                </a:solidFill>
                <a:effectLst/>
                <a:latin typeface="Arial" panose="020B0604020202020204" pitchFamily="34" charset="0"/>
                <a:ea typeface="Arial" panose="020B0604020202020204" pitchFamily="34" charset="0"/>
              </a:rPr>
            </a:br>
            <a:br>
              <a:rPr lang="en-GB" sz="4000" kern="100" dirty="0">
                <a:solidFill>
                  <a:srgbClr val="000000"/>
                </a:solidFill>
                <a:effectLst/>
                <a:latin typeface="Arial" panose="020B0604020202020204" pitchFamily="34" charset="0"/>
                <a:ea typeface="Arial" panose="020B0604020202020204" pitchFamily="34" charset="0"/>
              </a:rPr>
            </a:br>
            <a:br>
              <a:rPr lang="en-GB" sz="4000" kern="100" dirty="0">
                <a:solidFill>
                  <a:srgbClr val="000000"/>
                </a:solidFill>
                <a:effectLst/>
                <a:latin typeface="Arial" panose="020B0604020202020204" pitchFamily="34" charset="0"/>
                <a:ea typeface="Arial" panose="020B0604020202020204" pitchFamily="34" charset="0"/>
              </a:rPr>
            </a:br>
            <a:endParaRPr lang="en-GB" sz="4000" kern="100" dirty="0">
              <a:solidFill>
                <a:srgbClr val="000000"/>
              </a:solidFill>
              <a:effectLst/>
              <a:latin typeface="Calibri" panose="020F0502020204030204" pitchFamily="34" charset="0"/>
              <a:ea typeface="Calibri" panose="020F0502020204030204" pitchFamily="34" charset="0"/>
            </a:endParaRPr>
          </a:p>
          <a:p>
            <a:pPr marR="33020" indent="-6350" algn="just">
              <a:lnSpc>
                <a:spcPct val="150000"/>
              </a:lnSpc>
              <a:spcAft>
                <a:spcPts val="770"/>
              </a:spcAft>
            </a:pPr>
            <a:endParaRPr lang="en-GB" sz="4000" kern="100" dirty="0">
              <a:solidFill>
                <a:srgbClr val="000000"/>
              </a:solidFill>
              <a:effectLst/>
              <a:latin typeface="Calibri" panose="020F0502020204030204" pitchFamily="34" charset="0"/>
              <a:ea typeface="Calibri" panose="020F0502020204030204" pitchFamily="34" charset="0"/>
            </a:endParaRPr>
          </a:p>
          <a:p>
            <a:pPr marR="33020" indent="-6350" algn="just">
              <a:lnSpc>
                <a:spcPct val="150000"/>
              </a:lnSpc>
              <a:spcAft>
                <a:spcPts val="1390"/>
              </a:spcAft>
            </a:pPr>
            <a:endParaRPr lang="en-GB" sz="4000" kern="100" dirty="0">
              <a:solidFill>
                <a:srgbClr val="000000"/>
              </a:solidFill>
              <a:effectLst/>
              <a:latin typeface="Calibri" panose="020F0502020204030204" pitchFamily="34" charset="0"/>
              <a:ea typeface="Calibri" panose="020F0502020204030204" pitchFamily="34" charset="0"/>
            </a:endParaRPr>
          </a:p>
          <a:p>
            <a:pPr>
              <a:lnSpc>
                <a:spcPct val="150000"/>
              </a:lnSpc>
            </a:pPr>
            <a:endParaRPr lang="en-US" dirty="0"/>
          </a:p>
        </p:txBody>
      </p:sp>
    </p:spTree>
    <p:extLst>
      <p:ext uri="{BB962C8B-B14F-4D97-AF65-F5344CB8AC3E}">
        <p14:creationId xmlns:p14="http://schemas.microsoft.com/office/powerpoint/2010/main" val="86083138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2013 - 2022 Theme</Template>
  <TotalTime>5109</TotalTime>
  <Pages>1</Pages>
  <Words>2511</Words>
  <Application>Microsoft Macintosh PowerPoint</Application>
  <PresentationFormat>Custom</PresentationFormat>
  <Paragraphs>46</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2013 - 2022 Theme</vt:lpstr>
      <vt:lpstr> The Link Between the Gut Microbiome and Mental Health Disorders    By Yasmin Muzil     A Dissertation Submitted to the Institute of Management of Health   BSc Hons, Health, Nutrition and Lifestyle   University of Wales Trinity St David Carmarthen Wales. </vt:lpstr>
      <vt:lpstr>PowerPoint Presentation</vt:lpstr>
      <vt:lpstr>Aims </vt:lpstr>
      <vt:lpstr>Method </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Yasmin Muzil (2113124)</cp:lastModifiedBy>
  <cp:revision>167</cp:revision>
  <cp:lastPrinted>2002-10-23T01:36:31Z</cp:lastPrinted>
  <dcterms:created xsi:type="dcterms:W3CDTF">1997-03-12T11:49:38Z</dcterms:created>
  <dcterms:modified xsi:type="dcterms:W3CDTF">2024-05-10T13:49:27Z</dcterms:modified>
  <cp:category/>
</cp:coreProperties>
</file>