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mp4" ContentType="video/mp4"/>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9" r:id="rId3"/>
    <p:sldId id="257" r:id="rId4"/>
    <p:sldId id="259" r:id="rId5"/>
    <p:sldId id="267" r:id="rId6"/>
    <p:sldId id="262" r:id="rId7"/>
    <p:sldId id="266" r:id="rId8"/>
    <p:sldId id="261" r:id="rId9"/>
    <p:sldId id="265" r:id="rId10"/>
    <p:sldId id="264" r:id="rId11"/>
    <p:sldId id="263" r:id="rId12"/>
    <p:sldId id="260" r:id="rId13"/>
    <p:sldId id="25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63DC703F-3E4A-4658-87A4-97843C82D2AC}">
          <p14:sldIdLst>
            <p14:sldId id="256"/>
            <p14:sldId id="269"/>
            <p14:sldId id="257"/>
            <p14:sldId id="259"/>
            <p14:sldId id="267"/>
          </p14:sldIdLst>
        </p14:section>
        <p14:section name="Untitled Section" id="{5D181411-7074-437A-8EE3-855413D9D1AB}">
          <p14:sldIdLst>
            <p14:sldId id="262"/>
            <p14:sldId id="266"/>
            <p14:sldId id="261"/>
            <p14:sldId id="265"/>
            <p14:sldId id="264"/>
            <p14:sldId id="263"/>
            <p14:sldId id="260"/>
            <p14:sldId id="258"/>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99FF33"/>
    <a:srgbClr val="FFFF00"/>
    <a:srgbClr val="D08B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458" autoAdjust="0"/>
    <p:restoredTop sz="94660"/>
  </p:normalViewPr>
  <p:slideViewPr>
    <p:cSldViewPr snapToGrid="0">
      <p:cViewPr varScale="1">
        <p:scale>
          <a:sx n="116" d="100"/>
          <a:sy n="116" d="100"/>
        </p:scale>
        <p:origin x="306"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874B1FBA-1135-4AE2-BD58-68F1E884BF67}" type="datetimeFigureOut">
              <a:rPr lang="en-GB" smtClean="0"/>
              <a:t>15/12/2020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D03BA5D-3AFF-47AB-AEAA-C0E634E29BD1}" type="slidenum">
              <a:rPr lang="en-GB" smtClean="0"/>
              <a:t>‹#›</a:t>
            </a:fld>
            <a:endParaRPr lang="en-GB"/>
          </a:p>
        </p:txBody>
      </p:sp>
    </p:spTree>
    <p:extLst>
      <p:ext uri="{BB962C8B-B14F-4D97-AF65-F5344CB8AC3E}">
        <p14:creationId xmlns:p14="http://schemas.microsoft.com/office/powerpoint/2010/main" val="26456321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74B1FBA-1135-4AE2-BD58-68F1E884BF67}" type="datetimeFigureOut">
              <a:rPr lang="en-GB" smtClean="0"/>
              <a:t>15/12/2020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D03BA5D-3AFF-47AB-AEAA-C0E634E29BD1}" type="slidenum">
              <a:rPr lang="en-GB" smtClean="0"/>
              <a:t>‹#›</a:t>
            </a:fld>
            <a:endParaRPr lang="en-GB"/>
          </a:p>
        </p:txBody>
      </p:sp>
    </p:spTree>
    <p:extLst>
      <p:ext uri="{BB962C8B-B14F-4D97-AF65-F5344CB8AC3E}">
        <p14:creationId xmlns:p14="http://schemas.microsoft.com/office/powerpoint/2010/main" val="3362400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74B1FBA-1135-4AE2-BD58-68F1E884BF67}" type="datetimeFigureOut">
              <a:rPr lang="en-GB" smtClean="0"/>
              <a:t>15/12/2020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D03BA5D-3AFF-47AB-AEAA-C0E634E29BD1}" type="slidenum">
              <a:rPr lang="en-GB" smtClean="0"/>
              <a:t>‹#›</a:t>
            </a:fld>
            <a:endParaRPr lang="en-GB"/>
          </a:p>
        </p:txBody>
      </p:sp>
    </p:spTree>
    <p:extLst>
      <p:ext uri="{BB962C8B-B14F-4D97-AF65-F5344CB8AC3E}">
        <p14:creationId xmlns:p14="http://schemas.microsoft.com/office/powerpoint/2010/main" val="24196776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874B1FBA-1135-4AE2-BD58-68F1E884BF67}" type="datetimeFigureOut">
              <a:rPr lang="en-GB" smtClean="0"/>
              <a:t>15/12/2020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D03BA5D-3AFF-47AB-AEAA-C0E634E29BD1}" type="slidenum">
              <a:rPr lang="en-GB" smtClean="0"/>
              <a:t>‹#›</a:t>
            </a:fld>
            <a:endParaRPr lang="en-GB"/>
          </a:p>
        </p:txBody>
      </p:sp>
    </p:spTree>
    <p:extLst>
      <p:ext uri="{BB962C8B-B14F-4D97-AF65-F5344CB8AC3E}">
        <p14:creationId xmlns:p14="http://schemas.microsoft.com/office/powerpoint/2010/main" val="41156513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874B1FBA-1135-4AE2-BD58-68F1E884BF67}" type="datetimeFigureOut">
              <a:rPr lang="en-GB" smtClean="0"/>
              <a:t>15/12/2020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D03BA5D-3AFF-47AB-AEAA-C0E634E29BD1}" type="slidenum">
              <a:rPr lang="en-GB" smtClean="0"/>
              <a:t>‹#›</a:t>
            </a:fld>
            <a:endParaRPr lang="en-GB"/>
          </a:p>
        </p:txBody>
      </p:sp>
    </p:spTree>
    <p:extLst>
      <p:ext uri="{BB962C8B-B14F-4D97-AF65-F5344CB8AC3E}">
        <p14:creationId xmlns:p14="http://schemas.microsoft.com/office/powerpoint/2010/main" val="9274980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874B1FBA-1135-4AE2-BD58-68F1E884BF67}" type="datetimeFigureOut">
              <a:rPr lang="en-GB" smtClean="0"/>
              <a:t>15/12/2020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D03BA5D-3AFF-47AB-AEAA-C0E634E29BD1}" type="slidenum">
              <a:rPr lang="en-GB" smtClean="0"/>
              <a:t>‹#›</a:t>
            </a:fld>
            <a:endParaRPr lang="en-GB"/>
          </a:p>
        </p:txBody>
      </p:sp>
    </p:spTree>
    <p:extLst>
      <p:ext uri="{BB962C8B-B14F-4D97-AF65-F5344CB8AC3E}">
        <p14:creationId xmlns:p14="http://schemas.microsoft.com/office/powerpoint/2010/main" val="14982349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74B1FBA-1135-4AE2-BD58-68F1E884BF67}" type="datetimeFigureOut">
              <a:rPr lang="en-GB" smtClean="0"/>
              <a:t>15/12/2020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D03BA5D-3AFF-47AB-AEAA-C0E634E29BD1}" type="slidenum">
              <a:rPr lang="en-GB" smtClean="0"/>
              <a:t>‹#›</a:t>
            </a:fld>
            <a:endParaRPr lang="en-GB"/>
          </a:p>
        </p:txBody>
      </p:sp>
    </p:spTree>
    <p:extLst>
      <p:ext uri="{BB962C8B-B14F-4D97-AF65-F5344CB8AC3E}">
        <p14:creationId xmlns:p14="http://schemas.microsoft.com/office/powerpoint/2010/main" val="30778925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74B1FBA-1135-4AE2-BD58-68F1E884BF67}" type="datetimeFigureOut">
              <a:rPr lang="en-GB" smtClean="0"/>
              <a:t>15/12/2020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D03BA5D-3AFF-47AB-AEAA-C0E634E29BD1}" type="slidenum">
              <a:rPr lang="en-GB" smtClean="0"/>
              <a:t>‹#›</a:t>
            </a:fld>
            <a:endParaRPr lang="en-GB"/>
          </a:p>
        </p:txBody>
      </p:sp>
    </p:spTree>
    <p:extLst>
      <p:ext uri="{BB962C8B-B14F-4D97-AF65-F5344CB8AC3E}">
        <p14:creationId xmlns:p14="http://schemas.microsoft.com/office/powerpoint/2010/main" val="5127485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74B1FBA-1135-4AE2-BD58-68F1E884BF67}" type="datetimeFigureOut">
              <a:rPr lang="en-GB" smtClean="0"/>
              <a:t>15/12/2020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D03BA5D-3AFF-47AB-AEAA-C0E634E29BD1}" type="slidenum">
              <a:rPr lang="en-GB" smtClean="0"/>
              <a:t>‹#›</a:t>
            </a:fld>
            <a:endParaRPr lang="en-GB"/>
          </a:p>
        </p:txBody>
      </p:sp>
    </p:spTree>
    <p:extLst>
      <p:ext uri="{BB962C8B-B14F-4D97-AF65-F5344CB8AC3E}">
        <p14:creationId xmlns:p14="http://schemas.microsoft.com/office/powerpoint/2010/main" val="27555831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74B1FBA-1135-4AE2-BD58-68F1E884BF67}" type="datetimeFigureOut">
              <a:rPr lang="en-GB" smtClean="0"/>
              <a:t>15/12/2020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D03BA5D-3AFF-47AB-AEAA-C0E634E29BD1}" type="slidenum">
              <a:rPr lang="en-GB" smtClean="0"/>
              <a:t>‹#›</a:t>
            </a:fld>
            <a:endParaRPr lang="en-GB"/>
          </a:p>
        </p:txBody>
      </p:sp>
    </p:spTree>
    <p:extLst>
      <p:ext uri="{BB962C8B-B14F-4D97-AF65-F5344CB8AC3E}">
        <p14:creationId xmlns:p14="http://schemas.microsoft.com/office/powerpoint/2010/main" val="11652801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74B1FBA-1135-4AE2-BD58-68F1E884BF67}" type="datetimeFigureOut">
              <a:rPr lang="en-GB" smtClean="0"/>
              <a:t>15/12/2020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D03BA5D-3AFF-47AB-AEAA-C0E634E29BD1}" type="slidenum">
              <a:rPr lang="en-GB" smtClean="0"/>
              <a:t>‹#›</a:t>
            </a:fld>
            <a:endParaRPr lang="en-GB"/>
          </a:p>
        </p:txBody>
      </p:sp>
    </p:spTree>
    <p:extLst>
      <p:ext uri="{BB962C8B-B14F-4D97-AF65-F5344CB8AC3E}">
        <p14:creationId xmlns:p14="http://schemas.microsoft.com/office/powerpoint/2010/main" val="26446089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25000"/>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74B1FBA-1135-4AE2-BD58-68F1E884BF67}" type="datetimeFigureOut">
              <a:rPr lang="en-GB" smtClean="0"/>
              <a:t>15/12/2020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D03BA5D-3AFF-47AB-AEAA-C0E634E29BD1}" type="slidenum">
              <a:rPr lang="en-GB" smtClean="0"/>
              <a:t>‹#›</a:t>
            </a:fld>
            <a:endParaRPr lang="en-GB"/>
          </a:p>
        </p:txBody>
      </p:sp>
    </p:spTree>
    <p:extLst>
      <p:ext uri="{BB962C8B-B14F-4D97-AF65-F5344CB8AC3E}">
        <p14:creationId xmlns:p14="http://schemas.microsoft.com/office/powerpoint/2010/main" val="130226583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8.png"/><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mp4"/><Relationship Id="rId1" Type="http://schemas.microsoft.com/office/2007/relationships/media" Target="../media/media2.mp4"/><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image" Target="../media/image12.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2.xml"/><Relationship Id="rId5" Type="http://schemas.openxmlformats.org/officeDocument/2006/relationships/image" Target="../media/image18.png"/><Relationship Id="rId4" Type="http://schemas.openxmlformats.org/officeDocument/2006/relationships/image" Target="../media/image17.png"/></Relationships>
</file>

<file path=ppt/slides/_rels/slide9.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2.xml"/><Relationship Id="rId5" Type="http://schemas.openxmlformats.org/officeDocument/2006/relationships/image" Target="../media/image22.png"/><Relationship Id="rId4" Type="http://schemas.openxmlformats.org/officeDocument/2006/relationships/image" Target="../media/image21.png"/></Relationships>
</file>

<file path=ppt/slides/_rels/slide1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2.xml"/><Relationship Id="rId4" Type="http://schemas.openxmlformats.org/officeDocument/2006/relationships/image" Target="../media/image25.png"/></Relationships>
</file>

<file path=ppt/slides/_rels/slide11.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Layout" Target="../slideLayouts/slideLayout2.xml"/><Relationship Id="rId4" Type="http://schemas.openxmlformats.org/officeDocument/2006/relationships/image" Target="../media/image28.png"/></Relationships>
</file>

<file path=ppt/slides/_rels/slide12.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image" Target="../media/image29.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0" y="0"/>
            <a:ext cx="12192000" cy="6858000"/>
          </a:xfrm>
          <a:prstGeom prst="rect">
            <a:avLst/>
          </a:prstGeom>
        </p:spPr>
      </p:pic>
      <p:sp>
        <p:nvSpPr>
          <p:cNvPr id="3" name="Subtitle 2"/>
          <p:cNvSpPr>
            <a:spLocks noGrp="1"/>
          </p:cNvSpPr>
          <p:nvPr>
            <p:ph type="subTitle" idx="1"/>
          </p:nvPr>
        </p:nvSpPr>
        <p:spPr>
          <a:xfrm>
            <a:off x="10140779" y="5735639"/>
            <a:ext cx="1837037" cy="483930"/>
          </a:xfrm>
        </p:spPr>
        <p:txBody>
          <a:bodyPr/>
          <a:lstStyle/>
          <a:p>
            <a:r>
              <a:rPr lang="en-US" dirty="0" smtClean="0"/>
              <a:t>Lucy Smith</a:t>
            </a:r>
            <a:endParaRPr lang="en-GB" dirty="0"/>
          </a:p>
        </p:txBody>
      </p:sp>
      <p:sp>
        <p:nvSpPr>
          <p:cNvPr id="4" name="TextBox 3"/>
          <p:cNvSpPr txBox="1"/>
          <p:nvPr/>
        </p:nvSpPr>
        <p:spPr>
          <a:xfrm>
            <a:off x="148281" y="5711737"/>
            <a:ext cx="10363200" cy="1015663"/>
          </a:xfrm>
          <a:prstGeom prst="rect">
            <a:avLst/>
          </a:prstGeom>
          <a:noFill/>
        </p:spPr>
        <p:txBody>
          <a:bodyPr wrap="square" rtlCol="0">
            <a:spAutoFit/>
          </a:bodyPr>
          <a:lstStyle/>
          <a:p>
            <a:r>
              <a:rPr lang="en-US" sz="2000" dirty="0" smtClean="0">
                <a:solidFill>
                  <a:srgbClr val="99FF33"/>
                </a:solidFill>
              </a:rPr>
              <a:t>What does your chosen item tell us about wider social, political and/or cultural issues which </a:t>
            </a:r>
            <a:r>
              <a:rPr lang="en-US" sz="2000" dirty="0" err="1" smtClean="0">
                <a:solidFill>
                  <a:srgbClr val="99FF33"/>
                </a:solidFill>
              </a:rPr>
              <a:t>characterised</a:t>
            </a:r>
            <a:r>
              <a:rPr lang="en-US" sz="2000" dirty="0" smtClean="0">
                <a:solidFill>
                  <a:srgbClr val="99FF33"/>
                </a:solidFill>
              </a:rPr>
              <a:t> British history during the 1980s? In what ways might your chosen item be interpreted as a response to the political agenda pursued by Margaret Thatcher during the 1980s?</a:t>
            </a:r>
            <a:endParaRPr lang="en-GB" sz="2000" dirty="0">
              <a:solidFill>
                <a:srgbClr val="99FF33"/>
              </a:solidFill>
            </a:endParaRPr>
          </a:p>
        </p:txBody>
      </p:sp>
    </p:spTree>
    <p:extLst>
      <p:ext uri="{BB962C8B-B14F-4D97-AF65-F5344CB8AC3E}">
        <p14:creationId xmlns:p14="http://schemas.microsoft.com/office/powerpoint/2010/main" val="323059954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2167" y="149010"/>
            <a:ext cx="10515600" cy="1325563"/>
          </a:xfrm>
        </p:spPr>
        <p:txBody>
          <a:bodyPr/>
          <a:lstStyle/>
          <a:p>
            <a:r>
              <a:rPr lang="en-US" dirty="0" smtClean="0"/>
              <a:t>Little bit of context</a:t>
            </a:r>
            <a:endParaRPr lang="en-GB" dirty="0"/>
          </a:p>
        </p:txBody>
      </p:sp>
      <p:pic>
        <p:nvPicPr>
          <p:cNvPr id="1026" name="Picture 2" descr="https://res.cloudinary.com/uktv/image/upload/v1518010547/qk9caskjah69d3q4q8mz.jpg"/>
          <p:cNvPicPr>
            <a:picLocks noGrp="1" noChangeAspect="1" noChangeArrowheads="1"/>
          </p:cNvPicPr>
          <p:nvPr>
            <p:ph idx="1"/>
          </p:nvPr>
        </p:nvPicPr>
        <p:blipFill>
          <a:blip r:embed="rId2" cstate="print">
            <a:extLst>
              <a:ext uri="{28A0092B-C50C-407E-A947-70E740481C1C}">
                <a14:useLocalDpi xmlns:a14="http://schemas.microsoft.com/office/drawing/2010/main" val="0"/>
              </a:ext>
            </a:extLst>
          </a:blip>
          <a:srcRect/>
          <a:stretch>
            <a:fillRect/>
          </a:stretch>
        </p:blipFill>
        <p:spPr bwMode="auto">
          <a:xfrm>
            <a:off x="6820927" y="266269"/>
            <a:ext cx="5296780" cy="2979439"/>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710665" y="1136821"/>
            <a:ext cx="6196834" cy="5539978"/>
          </a:xfrm>
          <a:prstGeom prst="rect">
            <a:avLst/>
          </a:prstGeom>
          <a:noFill/>
        </p:spPr>
        <p:txBody>
          <a:bodyPr wrap="square" rtlCol="0">
            <a:spAutoFit/>
          </a:bodyPr>
          <a:lstStyle/>
          <a:p>
            <a:pPr marL="285750" indent="-285750">
              <a:buFont typeface="Arial" panose="020B0604020202020204" pitchFamily="34" charset="0"/>
              <a:buChar char="•"/>
            </a:pPr>
            <a:r>
              <a:rPr lang="en-US" sz="2400" dirty="0" smtClean="0"/>
              <a:t>[W]DI Alex ‘</a:t>
            </a:r>
            <a:r>
              <a:rPr lang="en-US" sz="2400" dirty="0" err="1" smtClean="0"/>
              <a:t>Bolly</a:t>
            </a:r>
            <a:r>
              <a:rPr lang="en-US" sz="2400" dirty="0" smtClean="0"/>
              <a:t>’ Drake – from 2008, she is shot and wakes up </a:t>
            </a:r>
            <a:r>
              <a:rPr lang="en-US" sz="2400" dirty="0"/>
              <a:t>17</a:t>
            </a:r>
            <a:r>
              <a:rPr lang="en-US" sz="2400" baseline="30000" dirty="0"/>
              <a:t>th</a:t>
            </a:r>
            <a:r>
              <a:rPr lang="en-US" sz="2400" dirty="0" smtClean="0"/>
              <a:t>July 1981 and remains until 1983.</a:t>
            </a:r>
          </a:p>
          <a:p>
            <a:pPr marL="285750" indent="-285750">
              <a:buFont typeface="Arial" panose="020B0604020202020204" pitchFamily="34" charset="0"/>
              <a:buChar char="•"/>
            </a:pPr>
            <a:r>
              <a:rPr lang="en-US" sz="2400" dirty="0" smtClean="0"/>
              <a:t>DCI Gene Hunt – an officer since 1953, promoted to DCI late 1960s. Self-styled Sheriff of Fenchurch East. A product of the 1970s.</a:t>
            </a:r>
          </a:p>
          <a:p>
            <a:pPr marL="285750" indent="-285750">
              <a:buFont typeface="Arial" panose="020B0604020202020204" pitchFamily="34" charset="0"/>
              <a:buChar char="•"/>
            </a:pPr>
            <a:r>
              <a:rPr lang="en-US" sz="2400" dirty="0" smtClean="0"/>
              <a:t>DS Raymundo Carling – a DS since 1972, old fashioned and holds often outdated attitudes.</a:t>
            </a:r>
          </a:p>
          <a:p>
            <a:pPr marL="285750" indent="-285750">
              <a:buFont typeface="Arial" panose="020B0604020202020204" pitchFamily="34" charset="0"/>
              <a:buChar char="•"/>
            </a:pPr>
            <a:r>
              <a:rPr lang="en-US" sz="2400" dirty="0" smtClean="0"/>
              <a:t>DC Chris Skelton – an officer since early 1970s. Embraces changes, looks up to Gene and Alex; the old and the new.</a:t>
            </a:r>
          </a:p>
          <a:p>
            <a:pPr marL="285750" indent="-285750">
              <a:buFont typeface="Arial" panose="020B0604020202020204" pitchFamily="34" charset="0"/>
              <a:buChar char="•"/>
            </a:pPr>
            <a:r>
              <a:rPr lang="en-US" sz="2400" dirty="0" smtClean="0"/>
              <a:t>WPC Sharon ‘</a:t>
            </a:r>
            <a:r>
              <a:rPr lang="en-US" sz="2400" dirty="0" err="1" smtClean="0"/>
              <a:t>Shaz</a:t>
            </a:r>
            <a:r>
              <a:rPr lang="en-US" sz="2400" dirty="0" smtClean="0"/>
              <a:t>’ Granger – constable since 1980. Modern, clever and kind. Sees Alex as an inspiring role model.</a:t>
            </a:r>
            <a:endParaRPr lang="en-US" dirty="0" smtClean="0"/>
          </a:p>
          <a:p>
            <a:endParaRPr lang="en-GB" dirty="0"/>
          </a:p>
        </p:txBody>
      </p:sp>
      <p:pic>
        <p:nvPicPr>
          <p:cNvPr id="6" name="Picture 5"/>
          <p:cNvPicPr>
            <a:picLocks noChangeAspect="1"/>
          </p:cNvPicPr>
          <p:nvPr/>
        </p:nvPicPr>
        <p:blipFill>
          <a:blip r:embed="rId3"/>
          <a:stretch>
            <a:fillRect/>
          </a:stretch>
        </p:blipFill>
        <p:spPr>
          <a:xfrm>
            <a:off x="7326181" y="3344562"/>
            <a:ext cx="4593817" cy="2584022"/>
          </a:xfrm>
          <a:prstGeom prst="rect">
            <a:avLst/>
          </a:prstGeom>
        </p:spPr>
      </p:pic>
      <p:sp>
        <p:nvSpPr>
          <p:cNvPr id="5" name="TextBox 4"/>
          <p:cNvSpPr txBox="1"/>
          <p:nvPr/>
        </p:nvSpPr>
        <p:spPr>
          <a:xfrm>
            <a:off x="7819002" y="5925925"/>
            <a:ext cx="3608173" cy="369332"/>
          </a:xfrm>
          <a:prstGeom prst="rect">
            <a:avLst/>
          </a:prstGeom>
          <a:noFill/>
        </p:spPr>
        <p:txBody>
          <a:bodyPr wrap="square" rtlCol="0">
            <a:spAutoFit/>
          </a:bodyPr>
          <a:lstStyle/>
          <a:p>
            <a:r>
              <a:rPr lang="en-US" dirty="0" smtClean="0"/>
              <a:t>“Its like Tomorrows World in here!”</a:t>
            </a:r>
            <a:endParaRPr lang="en-GB" dirty="0"/>
          </a:p>
        </p:txBody>
      </p:sp>
    </p:spTree>
    <p:extLst>
      <p:ext uri="{BB962C8B-B14F-4D97-AF65-F5344CB8AC3E}">
        <p14:creationId xmlns:p14="http://schemas.microsoft.com/office/powerpoint/2010/main" val="1478222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25000"/>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45989" y="134466"/>
            <a:ext cx="11664779" cy="1325563"/>
          </a:xfrm>
        </p:spPr>
        <p:txBody>
          <a:bodyPr/>
          <a:lstStyle/>
          <a:p>
            <a:r>
              <a:rPr lang="en-US" dirty="0" smtClean="0"/>
              <a:t>1980s </a:t>
            </a:r>
            <a:r>
              <a:rPr lang="en-US" dirty="0" smtClean="0"/>
              <a:t>Themes in </a:t>
            </a:r>
            <a:r>
              <a:rPr lang="en-US" i="1" dirty="0" smtClean="0"/>
              <a:t>Ashes to Ashes </a:t>
            </a:r>
            <a:r>
              <a:rPr lang="en-US" dirty="0" smtClean="0"/>
              <a:t>(</a:t>
            </a:r>
            <a:r>
              <a:rPr lang="en-US" dirty="0"/>
              <a:t>A2A</a:t>
            </a:r>
            <a:r>
              <a:rPr lang="en-US" dirty="0" smtClean="0"/>
              <a:t>)</a:t>
            </a:r>
            <a:r>
              <a:rPr lang="en-US" dirty="0" smtClean="0"/>
              <a:t>(2008-2010)</a:t>
            </a:r>
            <a:endParaRPr lang="en-GB" i="1" dirty="0"/>
          </a:p>
        </p:txBody>
      </p:sp>
      <p:sp>
        <p:nvSpPr>
          <p:cNvPr id="3" name="Content Placeholder 2"/>
          <p:cNvSpPr>
            <a:spLocks noGrp="1"/>
          </p:cNvSpPr>
          <p:nvPr>
            <p:ph idx="1"/>
          </p:nvPr>
        </p:nvSpPr>
        <p:spPr>
          <a:xfrm>
            <a:off x="838200" y="1285102"/>
            <a:ext cx="10515600" cy="5198075"/>
          </a:xfrm>
        </p:spPr>
        <p:txBody>
          <a:bodyPr>
            <a:normAutofit fontScale="85000" lnSpcReduction="20000"/>
          </a:bodyPr>
          <a:lstStyle/>
          <a:p>
            <a:r>
              <a:rPr lang="en-US" dirty="0" smtClean="0">
                <a:solidFill>
                  <a:srgbClr val="7030A0"/>
                </a:solidFill>
              </a:rPr>
              <a:t>Royal Wedding</a:t>
            </a:r>
            <a:endParaRPr lang="en-GB" dirty="0" smtClean="0">
              <a:solidFill>
                <a:srgbClr val="7030A0"/>
              </a:solidFill>
            </a:endParaRPr>
          </a:p>
          <a:p>
            <a:r>
              <a:rPr lang="en-US" dirty="0" smtClean="0">
                <a:solidFill>
                  <a:srgbClr val="7030A0"/>
                </a:solidFill>
              </a:rPr>
              <a:t>London Docklands Regeneration</a:t>
            </a:r>
          </a:p>
          <a:p>
            <a:r>
              <a:rPr lang="en-US" dirty="0" smtClean="0">
                <a:solidFill>
                  <a:srgbClr val="7030A0"/>
                </a:solidFill>
              </a:rPr>
              <a:t>Nuclear </a:t>
            </a:r>
            <a:r>
              <a:rPr lang="en-US" dirty="0" smtClean="0">
                <a:solidFill>
                  <a:srgbClr val="7030A0"/>
                </a:solidFill>
              </a:rPr>
              <a:t>Weapons</a:t>
            </a:r>
          </a:p>
          <a:p>
            <a:r>
              <a:rPr lang="en-US" dirty="0" smtClean="0">
                <a:solidFill>
                  <a:srgbClr val="7030A0"/>
                </a:solidFill>
              </a:rPr>
              <a:t>Effect </a:t>
            </a:r>
            <a:r>
              <a:rPr lang="en-US" dirty="0">
                <a:solidFill>
                  <a:srgbClr val="7030A0"/>
                </a:solidFill>
              </a:rPr>
              <a:t>of Brixton Riots and Lord </a:t>
            </a:r>
            <a:r>
              <a:rPr lang="en-US" dirty="0" err="1">
                <a:solidFill>
                  <a:srgbClr val="7030A0"/>
                </a:solidFill>
              </a:rPr>
              <a:t>Scarman’s</a:t>
            </a:r>
            <a:r>
              <a:rPr lang="en-US" dirty="0">
                <a:solidFill>
                  <a:srgbClr val="7030A0"/>
                </a:solidFill>
              </a:rPr>
              <a:t> Report</a:t>
            </a:r>
          </a:p>
          <a:p>
            <a:r>
              <a:rPr lang="en-US" dirty="0">
                <a:solidFill>
                  <a:srgbClr val="7030A0"/>
                </a:solidFill>
              </a:rPr>
              <a:t>Falklands </a:t>
            </a:r>
            <a:r>
              <a:rPr lang="en-US" dirty="0" smtClean="0">
                <a:solidFill>
                  <a:srgbClr val="7030A0"/>
                </a:solidFill>
              </a:rPr>
              <a:t>War</a:t>
            </a:r>
            <a:endParaRPr lang="en-US" dirty="0" smtClean="0">
              <a:solidFill>
                <a:srgbClr val="7030A0"/>
              </a:solidFill>
            </a:endParaRPr>
          </a:p>
          <a:p>
            <a:r>
              <a:rPr lang="en-US" dirty="0" smtClean="0">
                <a:solidFill>
                  <a:srgbClr val="7030A0"/>
                </a:solidFill>
              </a:rPr>
              <a:t>Music </a:t>
            </a:r>
            <a:r>
              <a:rPr lang="en-US" dirty="0">
                <a:solidFill>
                  <a:srgbClr val="7030A0"/>
                </a:solidFill>
              </a:rPr>
              <a:t>– New </a:t>
            </a:r>
            <a:r>
              <a:rPr lang="en-US" dirty="0" smtClean="0">
                <a:solidFill>
                  <a:srgbClr val="7030A0"/>
                </a:solidFill>
              </a:rPr>
              <a:t>Romantics</a:t>
            </a:r>
            <a:endParaRPr lang="en-US" dirty="0" smtClean="0">
              <a:solidFill>
                <a:srgbClr val="7030A0"/>
              </a:solidFill>
            </a:endParaRPr>
          </a:p>
          <a:p>
            <a:r>
              <a:rPr lang="en-US" dirty="0" smtClean="0">
                <a:solidFill>
                  <a:srgbClr val="7030A0"/>
                </a:solidFill>
              </a:rPr>
              <a:t>LGBTQ+ Attitudes and Ideas</a:t>
            </a:r>
          </a:p>
          <a:p>
            <a:r>
              <a:rPr lang="en-US" dirty="0" smtClean="0">
                <a:solidFill>
                  <a:srgbClr val="7030A0"/>
                </a:solidFill>
              </a:rPr>
              <a:t>Lead </a:t>
            </a:r>
            <a:r>
              <a:rPr lang="en-US" dirty="0">
                <a:solidFill>
                  <a:srgbClr val="7030A0"/>
                </a:solidFill>
              </a:rPr>
              <a:t>up to the 1983 General </a:t>
            </a:r>
            <a:r>
              <a:rPr lang="en-US" dirty="0" smtClean="0">
                <a:solidFill>
                  <a:srgbClr val="7030A0"/>
                </a:solidFill>
              </a:rPr>
              <a:t>Election</a:t>
            </a:r>
            <a:endParaRPr lang="en-US" dirty="0" smtClean="0">
              <a:solidFill>
                <a:srgbClr val="7030A0"/>
              </a:solidFill>
            </a:endParaRPr>
          </a:p>
          <a:p>
            <a:r>
              <a:rPr lang="en-US" dirty="0" smtClean="0">
                <a:solidFill>
                  <a:srgbClr val="7030A0"/>
                </a:solidFill>
              </a:rPr>
              <a:t>Police State and Corruption</a:t>
            </a:r>
          </a:p>
          <a:p>
            <a:r>
              <a:rPr lang="en-US" dirty="0" smtClean="0"/>
              <a:t>Attitudes to Minorities</a:t>
            </a:r>
          </a:p>
          <a:p>
            <a:r>
              <a:rPr lang="en-US" dirty="0" smtClean="0"/>
              <a:t>Animal Rights</a:t>
            </a:r>
          </a:p>
          <a:p>
            <a:r>
              <a:rPr lang="en-US" dirty="0" err="1" smtClean="0"/>
              <a:t>Neighbourhood</a:t>
            </a:r>
            <a:r>
              <a:rPr lang="en-US" dirty="0" smtClean="0"/>
              <a:t> Watch Schemes</a:t>
            </a:r>
          </a:p>
          <a:p>
            <a:r>
              <a:rPr lang="en-US" dirty="0" smtClean="0"/>
              <a:t>Social Permissiveness and </a:t>
            </a:r>
            <a:r>
              <a:rPr lang="en-US" dirty="0" smtClean="0"/>
              <a:t>Attitudes</a:t>
            </a:r>
            <a:endParaRPr lang="en-US" dirty="0" smtClean="0"/>
          </a:p>
        </p:txBody>
      </p:sp>
    </p:spTree>
    <p:extLst>
      <p:ext uri="{BB962C8B-B14F-4D97-AF65-F5344CB8AC3E}">
        <p14:creationId xmlns:p14="http://schemas.microsoft.com/office/powerpoint/2010/main" val="83787559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they hate us insp">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6090505" y="123566"/>
            <a:ext cx="5965192" cy="3352801"/>
          </a:xfrm>
          <a:prstGeom prst="rect">
            <a:avLst/>
          </a:prstGeom>
        </p:spPr>
      </p:pic>
      <p:pic>
        <p:nvPicPr>
          <p:cNvPr id="7" name="Picture 6"/>
          <p:cNvPicPr>
            <a:picLocks noChangeAspect="1"/>
          </p:cNvPicPr>
          <p:nvPr/>
        </p:nvPicPr>
        <p:blipFill rotWithShape="1">
          <a:blip r:embed="rId5"/>
          <a:srcRect l="25811" t="20540" r="20068" b="7507"/>
          <a:stretch/>
        </p:blipFill>
        <p:spPr>
          <a:xfrm>
            <a:off x="161911" y="2405449"/>
            <a:ext cx="5865951" cy="4386648"/>
          </a:xfrm>
          <a:prstGeom prst="rect">
            <a:avLst/>
          </a:prstGeom>
        </p:spPr>
      </p:pic>
      <p:pic>
        <p:nvPicPr>
          <p:cNvPr id="9" name="Picture 8"/>
          <p:cNvPicPr>
            <a:picLocks noChangeAspect="1"/>
          </p:cNvPicPr>
          <p:nvPr/>
        </p:nvPicPr>
        <p:blipFill>
          <a:blip r:embed="rId6"/>
          <a:stretch>
            <a:fillRect/>
          </a:stretch>
        </p:blipFill>
        <p:spPr>
          <a:xfrm>
            <a:off x="164757" y="123567"/>
            <a:ext cx="3895582" cy="2191265"/>
          </a:xfrm>
          <a:prstGeom prst="rect">
            <a:avLst/>
          </a:prstGeom>
        </p:spPr>
      </p:pic>
      <p:pic>
        <p:nvPicPr>
          <p:cNvPr id="10" name="Picture 9"/>
          <p:cNvPicPr>
            <a:picLocks noChangeAspect="1"/>
          </p:cNvPicPr>
          <p:nvPr/>
        </p:nvPicPr>
        <p:blipFill>
          <a:blip r:embed="rId7"/>
          <a:stretch>
            <a:fillRect/>
          </a:stretch>
        </p:blipFill>
        <p:spPr>
          <a:xfrm>
            <a:off x="6829168" y="3852175"/>
            <a:ext cx="5226529" cy="2939922"/>
          </a:xfrm>
          <a:prstGeom prst="rect">
            <a:avLst/>
          </a:prstGeom>
        </p:spPr>
      </p:pic>
    </p:spTree>
    <p:extLst>
      <p:ext uri="{BB962C8B-B14F-4D97-AF65-F5344CB8AC3E}">
        <p14:creationId xmlns:p14="http://schemas.microsoft.com/office/powerpoint/2010/main" val="4185187420"/>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5"/>
                                        </p:tgtEl>
                                      </p:cBhvr>
                                    </p:cmd>
                                  </p:childTnLst>
                                </p:cTn>
                              </p:par>
                            </p:childTnLst>
                          </p:cTn>
                        </p:par>
                      </p:childTnLst>
                    </p:cTn>
                  </p:par>
                </p:childTnLst>
              </p:cTn>
              <p:nextCondLst>
                <p:cond evt="onClick" delay="0">
                  <p:tgtEl>
                    <p:spTgt spid="5"/>
                  </p:tgtEl>
                </p:cond>
              </p:nextCondLst>
            </p:seq>
            <p:video>
              <p:cMediaNode vol="80000">
                <p:cTn id="7" fill="hold" display="0">
                  <p:stCondLst>
                    <p:cond delay="indefinite"/>
                  </p:stCondLst>
                </p:cTn>
                <p:tgtEl>
                  <p:spTgt spid="5"/>
                </p:tgtEl>
              </p:cMediaNode>
            </p:vide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5691" y="134466"/>
            <a:ext cx="10515600" cy="1325563"/>
          </a:xfrm>
        </p:spPr>
        <p:txBody>
          <a:bodyPr/>
          <a:lstStyle/>
          <a:p>
            <a:r>
              <a:rPr lang="en-US" dirty="0" smtClean="0"/>
              <a:t>1980s Attitudes</a:t>
            </a:r>
            <a:endParaRPr lang="en-GB" dirty="0"/>
          </a:p>
        </p:txBody>
      </p:sp>
      <p:sp>
        <p:nvSpPr>
          <p:cNvPr id="3" name="Content Placeholder 2"/>
          <p:cNvSpPr>
            <a:spLocks noGrp="1"/>
          </p:cNvSpPr>
          <p:nvPr>
            <p:ph idx="1"/>
          </p:nvPr>
        </p:nvSpPr>
        <p:spPr>
          <a:xfrm>
            <a:off x="838200" y="1207785"/>
            <a:ext cx="7127789" cy="5209489"/>
          </a:xfrm>
        </p:spPr>
        <p:txBody>
          <a:bodyPr>
            <a:normAutofit fontScale="92500"/>
          </a:bodyPr>
          <a:lstStyle/>
          <a:p>
            <a:r>
              <a:rPr lang="en-US" dirty="0" smtClean="0"/>
              <a:t>Alex Drake put into male dominated </a:t>
            </a:r>
            <a:r>
              <a:rPr lang="en-US" dirty="0" smtClean="0"/>
              <a:t>world, females in CID often stereotyped like Maggie Forbes in </a:t>
            </a:r>
            <a:r>
              <a:rPr lang="en-US" i="1" dirty="0" smtClean="0"/>
              <a:t>The </a:t>
            </a:r>
            <a:r>
              <a:rPr lang="en-US" i="1" dirty="0" smtClean="0"/>
              <a:t>Gentle Touch </a:t>
            </a:r>
            <a:r>
              <a:rPr lang="en-US" dirty="0" smtClean="0"/>
              <a:t>(</a:t>
            </a:r>
            <a:r>
              <a:rPr lang="en-US" dirty="0" smtClean="0"/>
              <a:t>1980).</a:t>
            </a:r>
          </a:p>
          <a:p>
            <a:r>
              <a:rPr lang="en-US" dirty="0" smtClean="0"/>
              <a:t>Male-</a:t>
            </a:r>
            <a:r>
              <a:rPr lang="en-US" dirty="0" err="1" smtClean="0"/>
              <a:t>ised</a:t>
            </a:r>
            <a:r>
              <a:rPr lang="en-US" dirty="0" smtClean="0"/>
              <a:t> name – Alex/Alexandra, also Harry/Harriet </a:t>
            </a:r>
            <a:r>
              <a:rPr lang="en-US" i="1" dirty="0" smtClean="0"/>
              <a:t>Dempsey and Makepeace</a:t>
            </a:r>
            <a:r>
              <a:rPr lang="en-US" dirty="0" smtClean="0"/>
              <a:t> (1985) and Fred/Frederica </a:t>
            </a:r>
            <a:r>
              <a:rPr lang="en-US" i="1" dirty="0" smtClean="0"/>
              <a:t>C.A.T.S Eyes </a:t>
            </a:r>
            <a:r>
              <a:rPr lang="en-US" dirty="0" smtClean="0"/>
              <a:t>(1985) etc.</a:t>
            </a:r>
          </a:p>
          <a:p>
            <a:r>
              <a:rPr lang="en-US" dirty="0" smtClean="0"/>
              <a:t>Episode 1.8 shows Tom Robinson leading a Gay Liberation Front friendly protest. Ends up arrested and placed in cells. </a:t>
            </a:r>
            <a:r>
              <a:rPr lang="en-US" dirty="0" err="1" smtClean="0"/>
              <a:t>Scarman</a:t>
            </a:r>
            <a:r>
              <a:rPr lang="en-US" dirty="0" smtClean="0"/>
              <a:t> later visits Robinson and co in cells where they are singing </a:t>
            </a:r>
            <a:r>
              <a:rPr lang="en-US" i="1" dirty="0" smtClean="0"/>
              <a:t>Glad to be Gay </a:t>
            </a:r>
            <a:r>
              <a:rPr lang="en-US" dirty="0" smtClean="0"/>
              <a:t>and </a:t>
            </a:r>
            <a:r>
              <a:rPr lang="en-US" i="1" dirty="0" smtClean="0"/>
              <a:t>YMCA</a:t>
            </a:r>
            <a:r>
              <a:rPr lang="en-US" dirty="0" smtClean="0"/>
              <a:t> and are heavily stereotyped.</a:t>
            </a:r>
          </a:p>
          <a:p>
            <a:r>
              <a:rPr lang="en-US" dirty="0" smtClean="0"/>
              <a:t>Police corruption; the public do not trust the police. </a:t>
            </a:r>
            <a:endParaRPr lang="en-GB" dirty="0"/>
          </a:p>
        </p:txBody>
      </p:sp>
      <p:pic>
        <p:nvPicPr>
          <p:cNvPr id="4" name="Picture 3"/>
          <p:cNvPicPr>
            <a:picLocks noChangeAspect="1"/>
          </p:cNvPicPr>
          <p:nvPr/>
        </p:nvPicPr>
        <p:blipFill>
          <a:blip r:embed="rId2"/>
          <a:stretch>
            <a:fillRect/>
          </a:stretch>
        </p:blipFill>
        <p:spPr>
          <a:xfrm>
            <a:off x="8155459" y="134466"/>
            <a:ext cx="3787575" cy="2130510"/>
          </a:xfrm>
          <a:prstGeom prst="rect">
            <a:avLst/>
          </a:prstGeom>
        </p:spPr>
      </p:pic>
      <p:pic>
        <p:nvPicPr>
          <p:cNvPr id="6" name="Picture 5"/>
          <p:cNvPicPr>
            <a:picLocks noChangeAspect="1"/>
          </p:cNvPicPr>
          <p:nvPr/>
        </p:nvPicPr>
        <p:blipFill>
          <a:blip r:embed="rId3"/>
          <a:stretch>
            <a:fillRect/>
          </a:stretch>
        </p:blipFill>
        <p:spPr>
          <a:xfrm>
            <a:off x="8154995" y="4569938"/>
            <a:ext cx="3789869" cy="2131802"/>
          </a:xfrm>
          <a:prstGeom prst="rect">
            <a:avLst/>
          </a:prstGeom>
        </p:spPr>
      </p:pic>
      <p:pic>
        <p:nvPicPr>
          <p:cNvPr id="7" name="Picture 6"/>
          <p:cNvPicPr>
            <a:picLocks noChangeAspect="1"/>
          </p:cNvPicPr>
          <p:nvPr/>
        </p:nvPicPr>
        <p:blipFill>
          <a:blip r:embed="rId4"/>
          <a:stretch>
            <a:fillRect/>
          </a:stretch>
        </p:blipFill>
        <p:spPr>
          <a:xfrm>
            <a:off x="8155226" y="2352071"/>
            <a:ext cx="3788039" cy="2130772"/>
          </a:xfrm>
          <a:prstGeom prst="rect">
            <a:avLst/>
          </a:prstGeom>
        </p:spPr>
      </p:pic>
    </p:spTree>
    <p:extLst>
      <p:ext uri="{BB962C8B-B14F-4D97-AF65-F5344CB8AC3E}">
        <p14:creationId xmlns:p14="http://schemas.microsoft.com/office/powerpoint/2010/main" val="338445853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5990" y="148281"/>
            <a:ext cx="10515600" cy="1325563"/>
          </a:xfrm>
        </p:spPr>
        <p:txBody>
          <a:bodyPr/>
          <a:lstStyle/>
          <a:p>
            <a:r>
              <a:rPr lang="en-US" dirty="0" smtClean="0"/>
              <a:t>Brixton Riots and </a:t>
            </a:r>
            <a:r>
              <a:rPr lang="en-US" dirty="0" smtClean="0"/>
              <a:t>Lord </a:t>
            </a:r>
            <a:r>
              <a:rPr lang="en-US" dirty="0" err="1" smtClean="0"/>
              <a:t>Scarman’s</a:t>
            </a:r>
            <a:r>
              <a:rPr lang="en-US" dirty="0" smtClean="0"/>
              <a:t> </a:t>
            </a:r>
            <a:r>
              <a:rPr lang="en-US" dirty="0" smtClean="0"/>
              <a:t>report</a:t>
            </a:r>
            <a:endParaRPr lang="en-GB" dirty="0"/>
          </a:p>
        </p:txBody>
      </p:sp>
      <p:sp>
        <p:nvSpPr>
          <p:cNvPr id="3" name="Content Placeholder 2"/>
          <p:cNvSpPr>
            <a:spLocks noGrp="1"/>
          </p:cNvSpPr>
          <p:nvPr>
            <p:ph idx="1"/>
          </p:nvPr>
        </p:nvSpPr>
        <p:spPr>
          <a:xfrm>
            <a:off x="832022" y="1210963"/>
            <a:ext cx="9786551" cy="4351338"/>
          </a:xfrm>
        </p:spPr>
        <p:txBody>
          <a:bodyPr/>
          <a:lstStyle/>
          <a:p>
            <a:r>
              <a:rPr lang="en-US" dirty="0" err="1" smtClean="0"/>
              <a:t>Scarman’s</a:t>
            </a:r>
            <a:r>
              <a:rPr lang="en-US" dirty="0" smtClean="0"/>
              <a:t> Repot recommended Community </a:t>
            </a:r>
            <a:r>
              <a:rPr lang="en-US" dirty="0" smtClean="0"/>
              <a:t>Relations officers, although not acted </a:t>
            </a:r>
            <a:r>
              <a:rPr lang="en-US" dirty="0" smtClean="0"/>
              <a:t>upon at the time. </a:t>
            </a:r>
            <a:r>
              <a:rPr lang="en-US" dirty="0" smtClean="0"/>
              <a:t>In A2A, Alex is disappointed no such roles </a:t>
            </a:r>
            <a:r>
              <a:rPr lang="en-US" dirty="0" smtClean="0"/>
              <a:t>exist when, as they </a:t>
            </a:r>
            <a:r>
              <a:rPr lang="en-US" dirty="0" smtClean="0"/>
              <a:t>do by </a:t>
            </a:r>
            <a:r>
              <a:rPr lang="en-US" dirty="0" smtClean="0"/>
              <a:t>2008.</a:t>
            </a:r>
            <a:endParaRPr lang="en-US" dirty="0" smtClean="0"/>
          </a:p>
          <a:p>
            <a:r>
              <a:rPr lang="en-US" dirty="0" smtClean="0"/>
              <a:t>Discipline and Complaints department set up by </a:t>
            </a:r>
            <a:r>
              <a:rPr lang="en-US" dirty="0" smtClean="0"/>
              <a:t>Series 3 </a:t>
            </a:r>
            <a:r>
              <a:rPr lang="en-US" dirty="0" smtClean="0"/>
              <a:t>(1983), based on </a:t>
            </a:r>
            <a:r>
              <a:rPr lang="en-US" dirty="0" err="1" smtClean="0"/>
              <a:t>Scarman’s</a:t>
            </a:r>
            <a:r>
              <a:rPr lang="en-US" dirty="0" smtClean="0"/>
              <a:t> </a:t>
            </a:r>
            <a:r>
              <a:rPr lang="en-US" dirty="0" smtClean="0"/>
              <a:t>recommendations.</a:t>
            </a:r>
          </a:p>
          <a:p>
            <a:r>
              <a:rPr lang="en-US" dirty="0" smtClean="0"/>
              <a:t>Leads to the Police and Criminal Evidence Act 1984 – model for today (with revisions).</a:t>
            </a:r>
            <a:endParaRPr lang="en-GB" dirty="0"/>
          </a:p>
        </p:txBody>
      </p:sp>
      <p:pic>
        <p:nvPicPr>
          <p:cNvPr id="4" name="Picture 3"/>
          <p:cNvPicPr>
            <a:picLocks noChangeAspect="1"/>
          </p:cNvPicPr>
          <p:nvPr/>
        </p:nvPicPr>
        <p:blipFill>
          <a:blip r:embed="rId4"/>
          <a:stretch>
            <a:fillRect/>
          </a:stretch>
        </p:blipFill>
        <p:spPr>
          <a:xfrm>
            <a:off x="152456" y="4926227"/>
            <a:ext cx="3229232" cy="1816441"/>
          </a:xfrm>
          <a:prstGeom prst="rect">
            <a:avLst/>
          </a:prstGeom>
        </p:spPr>
      </p:pic>
      <p:pic>
        <p:nvPicPr>
          <p:cNvPr id="6" name="Picture 5"/>
          <p:cNvPicPr>
            <a:picLocks noChangeAspect="1"/>
          </p:cNvPicPr>
          <p:nvPr/>
        </p:nvPicPr>
        <p:blipFill>
          <a:blip r:embed="rId5"/>
          <a:stretch>
            <a:fillRect/>
          </a:stretch>
        </p:blipFill>
        <p:spPr>
          <a:xfrm>
            <a:off x="3513496" y="4926227"/>
            <a:ext cx="3229228" cy="1816441"/>
          </a:xfrm>
          <a:prstGeom prst="rect">
            <a:avLst/>
          </a:prstGeom>
        </p:spPr>
      </p:pic>
      <p:pic>
        <p:nvPicPr>
          <p:cNvPr id="7" name="Scarman speech">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6874532" y="3814120"/>
            <a:ext cx="5210375" cy="2928548"/>
          </a:xfrm>
          <a:prstGeom prst="rect">
            <a:avLst/>
          </a:prstGeom>
        </p:spPr>
      </p:pic>
    </p:spTree>
    <p:extLst>
      <p:ext uri="{BB962C8B-B14F-4D97-AF65-F5344CB8AC3E}">
        <p14:creationId xmlns:p14="http://schemas.microsoft.com/office/powerpoint/2010/main" val="3076521902"/>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7"/>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7"/>
                                        </p:tgtEl>
                                      </p:cBhvr>
                                    </p:cmd>
                                  </p:childTnLst>
                                </p:cTn>
                              </p:par>
                            </p:childTnLst>
                          </p:cTn>
                        </p:par>
                      </p:childTnLst>
                    </p:cTn>
                  </p:par>
                </p:childTnLst>
              </p:cTn>
              <p:nextCondLst>
                <p:cond evt="onClick" delay="0">
                  <p:tgtEl>
                    <p:spTgt spid="7"/>
                  </p:tgtEl>
                </p:cond>
              </p:nextCondLst>
            </p:seq>
            <p:video>
              <p:cMediaNode vol="80000">
                <p:cTn id="7" fill="hold" display="0">
                  <p:stCondLst>
                    <p:cond delay="indefinite"/>
                  </p:stCondLst>
                </p:cTn>
                <p:tgtEl>
                  <p:spTgt spid="7"/>
                </p:tgtEl>
              </p:cMediaNode>
            </p:vide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78940" y="304800"/>
            <a:ext cx="11516498" cy="6128951"/>
          </a:xfrm>
        </p:spPr>
        <p:txBody>
          <a:bodyPr>
            <a:noAutofit/>
          </a:bodyPr>
          <a:lstStyle/>
          <a:p>
            <a:pPr marL="0" indent="0">
              <a:buNone/>
            </a:pPr>
            <a:r>
              <a:rPr lang="en-US" sz="2000" dirty="0"/>
              <a:t>Lord </a:t>
            </a:r>
            <a:r>
              <a:rPr lang="en-US" sz="2000" dirty="0" err="1"/>
              <a:t>Scarman</a:t>
            </a:r>
            <a:r>
              <a:rPr lang="en-US" sz="2000" dirty="0"/>
              <a:t>: I've seen plenty, thank you! I've spent the night with a mentally ill man who thinks he's a police officer, who you now seem to be entrusting with </a:t>
            </a:r>
            <a:r>
              <a:rPr lang="en-US" sz="2000" dirty="0" smtClean="0"/>
              <a:t>actually </a:t>
            </a:r>
            <a:r>
              <a:rPr lang="en-US" sz="2000" dirty="0"/>
              <a:t>police work. I've seen two of our most brilliant barristers treated with appalling disdain!</a:t>
            </a:r>
          </a:p>
          <a:p>
            <a:pPr marL="0" indent="0">
              <a:buNone/>
            </a:pPr>
            <a:r>
              <a:rPr lang="en-US" sz="2000" dirty="0"/>
              <a:t>Gene Hunt: I'm sure we can arrange a car to take Lord </a:t>
            </a:r>
            <a:r>
              <a:rPr lang="en-US" sz="2000" dirty="0" err="1"/>
              <a:t>Scarman</a:t>
            </a:r>
            <a:r>
              <a:rPr lang="en-US" sz="2000" dirty="0"/>
              <a:t> home.</a:t>
            </a:r>
          </a:p>
          <a:p>
            <a:pPr marL="0" indent="0">
              <a:buNone/>
            </a:pPr>
            <a:r>
              <a:rPr lang="en-US" sz="2000" dirty="0"/>
              <a:t>Lord </a:t>
            </a:r>
            <a:r>
              <a:rPr lang="en-US" sz="2000" dirty="0" err="1"/>
              <a:t>Scarman</a:t>
            </a:r>
            <a:r>
              <a:rPr lang="en-US" sz="2000" dirty="0"/>
              <a:t>: I've talked to several young, homosexual men, and heard their despair, their dreadful tales of police harassment.</a:t>
            </a:r>
          </a:p>
          <a:p>
            <a:pPr marL="0" indent="0">
              <a:buNone/>
            </a:pPr>
            <a:r>
              <a:rPr lang="en-US" sz="2000" dirty="0"/>
              <a:t>Gene Hunt: Put it all in your report, your </a:t>
            </a:r>
            <a:r>
              <a:rPr lang="en-US" sz="2000" dirty="0" smtClean="0"/>
              <a:t>Lordship, </a:t>
            </a:r>
            <a:r>
              <a:rPr lang="en-US" sz="2000" dirty="0" smtClean="0"/>
              <a:t>e</a:t>
            </a:r>
            <a:r>
              <a:rPr lang="en-US" sz="2000" dirty="0" smtClean="0"/>
              <a:t>h?!</a:t>
            </a:r>
            <a:endParaRPr lang="en-US" sz="2000" dirty="0"/>
          </a:p>
          <a:p>
            <a:pPr marL="0" indent="0">
              <a:buNone/>
            </a:pPr>
            <a:r>
              <a:rPr lang="en-US" sz="2000" dirty="0"/>
              <a:t>Lord </a:t>
            </a:r>
            <a:r>
              <a:rPr lang="en-US" sz="2000" dirty="0" err="1"/>
              <a:t>Scarman</a:t>
            </a:r>
            <a:r>
              <a:rPr lang="en-US" sz="2000" dirty="0"/>
              <a:t>: The police harassment of sexual and racial minorities is an </a:t>
            </a:r>
            <a:r>
              <a:rPr lang="en-US" sz="2000" dirty="0">
                <a:solidFill>
                  <a:srgbClr val="7030A0"/>
                </a:solidFill>
              </a:rPr>
              <a:t>endemic, ineradicable disease threatening the very survival of our society!</a:t>
            </a:r>
          </a:p>
          <a:p>
            <a:pPr marL="0" indent="0">
              <a:buNone/>
            </a:pPr>
            <a:r>
              <a:rPr lang="en-US" sz="2000" dirty="0"/>
              <a:t>Gene Hunt: [coldly] Catchy title. Got "Bestseller" written all over it. Now if you'll excuse me...! [turns away]</a:t>
            </a:r>
          </a:p>
          <a:p>
            <a:pPr marL="0" indent="0">
              <a:buNone/>
            </a:pPr>
            <a:r>
              <a:rPr lang="en-US" sz="2000" dirty="0"/>
              <a:t>Lord </a:t>
            </a:r>
            <a:r>
              <a:rPr lang="en-US" sz="2000" dirty="0" err="1"/>
              <a:t>Scarman</a:t>
            </a:r>
            <a:r>
              <a:rPr lang="en-US" sz="2000" dirty="0"/>
              <a:t>: I'll be keeping a beady eye on you, DCI Hunt! [Gene turns back to face him]</a:t>
            </a:r>
          </a:p>
          <a:p>
            <a:pPr marL="0" indent="0">
              <a:buNone/>
            </a:pPr>
            <a:r>
              <a:rPr lang="en-US" sz="2000" dirty="0"/>
              <a:t>Gene Hunt: Is that right!? Well you can take this home in your Harrods pipe and smoke it! In twenty years time, when the streets are awash with filth, and you're too frightened to leave your big, posh Belsize Park house after dark, don't come running to me, mate! Because I'll be in Alicante, oiled up, skin sizzling in the midday sun like a burnt sausage!</a:t>
            </a:r>
          </a:p>
          <a:p>
            <a:pPr marL="0" indent="0">
              <a:buNone/>
            </a:pPr>
            <a:r>
              <a:rPr lang="en-US" sz="2000" dirty="0"/>
              <a:t>Lord </a:t>
            </a:r>
            <a:r>
              <a:rPr lang="en-US" sz="2000" dirty="0" err="1"/>
              <a:t>Scarman</a:t>
            </a:r>
            <a:r>
              <a:rPr lang="en-US" sz="2000" dirty="0"/>
              <a:t>: If you're quite finished... ?</a:t>
            </a:r>
          </a:p>
          <a:p>
            <a:pPr marL="0" indent="0">
              <a:buNone/>
            </a:pPr>
            <a:r>
              <a:rPr lang="en-US" sz="2000" dirty="0"/>
              <a:t>Gene Hunt: No, not quite. You can despise us, you can disown us, you can even try and close us down, but you will never break us</a:t>
            </a:r>
            <a:r>
              <a:rPr lang="en-US" sz="2000" dirty="0" smtClean="0"/>
              <a:t>! ‘Coz </a:t>
            </a:r>
            <a:r>
              <a:rPr lang="en-US" sz="2000" dirty="0"/>
              <a:t>w</a:t>
            </a:r>
            <a:r>
              <a:rPr lang="en-US" sz="2000" dirty="0" smtClean="0"/>
              <a:t>e </a:t>
            </a:r>
            <a:r>
              <a:rPr lang="en-US" sz="2000" dirty="0"/>
              <a:t>are police officers! We are brothers! We </a:t>
            </a:r>
            <a:r>
              <a:rPr lang="en-US" sz="2000" dirty="0" smtClean="0"/>
              <a:t>are un-bloody-breakable! </a:t>
            </a:r>
            <a:r>
              <a:rPr lang="en-US" sz="2000" dirty="0"/>
              <a:t>[all of CID </a:t>
            </a:r>
            <a:r>
              <a:rPr lang="en-US" sz="2000" dirty="0" smtClean="0"/>
              <a:t>cheers]</a:t>
            </a:r>
            <a:endParaRPr lang="en-GB" sz="2000" dirty="0"/>
          </a:p>
        </p:txBody>
      </p:sp>
    </p:spTree>
    <p:extLst>
      <p:ext uri="{BB962C8B-B14F-4D97-AF65-F5344CB8AC3E}">
        <p14:creationId xmlns:p14="http://schemas.microsoft.com/office/powerpoint/2010/main" val="3295708444"/>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2167" y="116015"/>
            <a:ext cx="10515600" cy="1325563"/>
          </a:xfrm>
        </p:spPr>
        <p:txBody>
          <a:bodyPr/>
          <a:lstStyle/>
          <a:p>
            <a:r>
              <a:rPr lang="en-US" dirty="0" smtClean="0"/>
              <a:t>London Dockland Regeneration</a:t>
            </a:r>
            <a:endParaRPr lang="en-GB" dirty="0"/>
          </a:p>
        </p:txBody>
      </p:sp>
      <p:sp>
        <p:nvSpPr>
          <p:cNvPr id="3" name="Content Placeholder 2"/>
          <p:cNvSpPr>
            <a:spLocks noGrp="1"/>
          </p:cNvSpPr>
          <p:nvPr>
            <p:ph idx="1"/>
          </p:nvPr>
        </p:nvSpPr>
        <p:spPr>
          <a:xfrm>
            <a:off x="805248" y="1244000"/>
            <a:ext cx="10515600" cy="4351338"/>
          </a:xfrm>
        </p:spPr>
        <p:txBody>
          <a:bodyPr/>
          <a:lstStyle/>
          <a:p>
            <a:r>
              <a:rPr lang="en-US" dirty="0" smtClean="0"/>
              <a:t>Fear of destroying </a:t>
            </a:r>
            <a:r>
              <a:rPr lang="en-US" dirty="0" smtClean="0"/>
              <a:t>communities.</a:t>
            </a:r>
            <a:endParaRPr lang="en-US" dirty="0" smtClean="0"/>
          </a:p>
          <a:p>
            <a:r>
              <a:rPr lang="en-US" dirty="0" smtClean="0"/>
              <a:t>New housing would be for yuppies, not </a:t>
            </a:r>
            <a:r>
              <a:rPr lang="en-US" dirty="0" smtClean="0"/>
              <a:t>affordable housing.</a:t>
            </a:r>
            <a:endParaRPr lang="en-US" dirty="0" smtClean="0"/>
          </a:p>
          <a:p>
            <a:r>
              <a:rPr lang="en-US" dirty="0" smtClean="0"/>
              <a:t>From 1981 LDDC had Compulsory Purchase </a:t>
            </a:r>
            <a:r>
              <a:rPr lang="en-US" dirty="0" smtClean="0"/>
              <a:t>Orders.</a:t>
            </a:r>
            <a:endParaRPr lang="en-US" dirty="0" smtClean="0"/>
          </a:p>
          <a:p>
            <a:r>
              <a:rPr lang="en-US" dirty="0" smtClean="0"/>
              <a:t>Royal Wedding; a façade</a:t>
            </a:r>
            <a:r>
              <a:rPr lang="en-US" dirty="0" smtClean="0"/>
              <a:t>?</a:t>
            </a:r>
          </a:p>
          <a:p>
            <a:r>
              <a:rPr lang="en-US" dirty="0" smtClean="0"/>
              <a:t>Danny Moore hosts street party for the houses he is destroying.</a:t>
            </a:r>
          </a:p>
          <a:p>
            <a:r>
              <a:rPr lang="en-US" dirty="0" smtClean="0"/>
              <a:t>Alex knows the ‘new’ docklands from 2008.</a:t>
            </a:r>
            <a:endParaRPr lang="en-GB" dirty="0"/>
          </a:p>
        </p:txBody>
      </p:sp>
      <p:pic>
        <p:nvPicPr>
          <p:cNvPr id="5" name="Picture 4"/>
          <p:cNvPicPr>
            <a:picLocks noChangeAspect="1"/>
          </p:cNvPicPr>
          <p:nvPr/>
        </p:nvPicPr>
        <p:blipFill rotWithShape="1">
          <a:blip r:embed="rId2"/>
          <a:srcRect l="23550" t="16821" r="27831" b="39840"/>
          <a:stretch/>
        </p:blipFill>
        <p:spPr>
          <a:xfrm>
            <a:off x="230659" y="4629665"/>
            <a:ext cx="4197609" cy="2104767"/>
          </a:xfrm>
          <a:prstGeom prst="rect">
            <a:avLst/>
          </a:prstGeom>
        </p:spPr>
      </p:pic>
      <p:pic>
        <p:nvPicPr>
          <p:cNvPr id="6" name="Picture 5"/>
          <p:cNvPicPr>
            <a:picLocks noChangeAspect="1"/>
          </p:cNvPicPr>
          <p:nvPr/>
        </p:nvPicPr>
        <p:blipFill rotWithShape="1">
          <a:blip r:embed="rId3"/>
          <a:srcRect l="14256" t="36757" r="31487" b="180"/>
          <a:stretch/>
        </p:blipFill>
        <p:spPr>
          <a:xfrm>
            <a:off x="4528384" y="4618556"/>
            <a:ext cx="3219291" cy="2104767"/>
          </a:xfrm>
          <a:prstGeom prst="rect">
            <a:avLst/>
          </a:prstGeom>
        </p:spPr>
      </p:pic>
      <p:pic>
        <p:nvPicPr>
          <p:cNvPr id="7" name="Picture 6"/>
          <p:cNvPicPr>
            <a:picLocks noChangeAspect="1"/>
          </p:cNvPicPr>
          <p:nvPr/>
        </p:nvPicPr>
        <p:blipFill>
          <a:blip r:embed="rId4"/>
          <a:stretch>
            <a:fillRect/>
          </a:stretch>
        </p:blipFill>
        <p:spPr>
          <a:xfrm>
            <a:off x="9067618" y="99798"/>
            <a:ext cx="3068137" cy="1725827"/>
          </a:xfrm>
          <a:prstGeom prst="rect">
            <a:avLst/>
          </a:prstGeom>
        </p:spPr>
      </p:pic>
      <p:pic>
        <p:nvPicPr>
          <p:cNvPr id="8" name="Picture 7"/>
          <p:cNvPicPr>
            <a:picLocks noChangeAspect="1"/>
          </p:cNvPicPr>
          <p:nvPr/>
        </p:nvPicPr>
        <p:blipFill>
          <a:blip r:embed="rId5"/>
          <a:stretch>
            <a:fillRect/>
          </a:stretch>
        </p:blipFill>
        <p:spPr>
          <a:xfrm>
            <a:off x="7847791" y="4618556"/>
            <a:ext cx="3741807" cy="2104767"/>
          </a:xfrm>
          <a:prstGeom prst="rect">
            <a:avLst/>
          </a:prstGeom>
        </p:spPr>
      </p:pic>
    </p:spTree>
    <p:extLst>
      <p:ext uri="{BB962C8B-B14F-4D97-AF65-F5344CB8AC3E}">
        <p14:creationId xmlns:p14="http://schemas.microsoft.com/office/powerpoint/2010/main" val="3371270064"/>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2167" y="167417"/>
            <a:ext cx="10515600" cy="1325563"/>
          </a:xfrm>
        </p:spPr>
        <p:txBody>
          <a:bodyPr/>
          <a:lstStyle/>
          <a:p>
            <a:r>
              <a:rPr lang="en-US" dirty="0" smtClean="0"/>
              <a:t>Nuclear War?</a:t>
            </a:r>
            <a:endParaRPr lang="en-GB" dirty="0"/>
          </a:p>
        </p:txBody>
      </p:sp>
      <p:sp>
        <p:nvSpPr>
          <p:cNvPr id="3" name="Content Placeholder 2"/>
          <p:cNvSpPr>
            <a:spLocks noGrp="1"/>
          </p:cNvSpPr>
          <p:nvPr>
            <p:ph idx="1"/>
          </p:nvPr>
        </p:nvSpPr>
        <p:spPr>
          <a:xfrm>
            <a:off x="799069" y="1132489"/>
            <a:ext cx="7924801" cy="5416592"/>
          </a:xfrm>
        </p:spPr>
        <p:txBody>
          <a:bodyPr>
            <a:normAutofit lnSpcReduction="10000"/>
          </a:bodyPr>
          <a:lstStyle/>
          <a:p>
            <a:r>
              <a:rPr lang="en-US" dirty="0" smtClean="0"/>
              <a:t>Revolutionary </a:t>
            </a:r>
            <a:r>
              <a:rPr lang="en-US" dirty="0" smtClean="0"/>
              <a:t>Workers </a:t>
            </a:r>
            <a:r>
              <a:rPr lang="en-US" dirty="0" smtClean="0"/>
              <a:t>Front worried that Reagan is stockpiling neutron bombs “the neutron bomb is the capitalist dream</a:t>
            </a:r>
            <a:r>
              <a:rPr lang="en-US" dirty="0" smtClean="0"/>
              <a:t>”.</a:t>
            </a:r>
            <a:endParaRPr lang="en-US" dirty="0" smtClean="0"/>
          </a:p>
          <a:p>
            <a:r>
              <a:rPr lang="en-US" dirty="0" smtClean="0"/>
              <a:t>Smoke and mirrors – body and evidence taken by </a:t>
            </a:r>
            <a:r>
              <a:rPr lang="en-US" dirty="0" smtClean="0"/>
              <a:t>MI</a:t>
            </a:r>
            <a:r>
              <a:rPr lang="en-US" dirty="0" smtClean="0"/>
              <a:t>5.</a:t>
            </a:r>
          </a:p>
          <a:p>
            <a:r>
              <a:rPr lang="en-US" dirty="0" smtClean="0"/>
              <a:t>“Threats and bullying, the first resort of the fascist!”</a:t>
            </a:r>
            <a:endParaRPr lang="en-US" dirty="0" smtClean="0"/>
          </a:p>
          <a:p>
            <a:r>
              <a:rPr lang="en-US" dirty="0" smtClean="0"/>
              <a:t>Episode 1.4 </a:t>
            </a:r>
            <a:r>
              <a:rPr lang="en-US" dirty="0" smtClean="0"/>
              <a:t>highly influenced by </a:t>
            </a:r>
            <a:r>
              <a:rPr lang="en-US" dirty="0" smtClean="0"/>
              <a:t>classic 80s drama-thriller </a:t>
            </a:r>
            <a:r>
              <a:rPr lang="en-US" i="1" dirty="0" smtClean="0"/>
              <a:t>Edge of </a:t>
            </a:r>
            <a:r>
              <a:rPr lang="en-US" i="1" dirty="0" smtClean="0"/>
              <a:t>Darkness </a:t>
            </a:r>
            <a:r>
              <a:rPr lang="en-US" dirty="0" smtClean="0"/>
              <a:t>(1985). The victim </a:t>
            </a:r>
            <a:r>
              <a:rPr lang="en-US" dirty="0" smtClean="0"/>
              <a:t>is even named Martin Kennedy: </a:t>
            </a:r>
            <a:r>
              <a:rPr lang="en-US" dirty="0" smtClean="0"/>
              <a:t>Troy </a:t>
            </a:r>
            <a:r>
              <a:rPr lang="en-US" dirty="0" smtClean="0"/>
              <a:t>Kennedy-Martin was the creator of </a:t>
            </a:r>
            <a:r>
              <a:rPr lang="en-US" i="1" dirty="0" smtClean="0"/>
              <a:t>Edge of Darkness </a:t>
            </a:r>
            <a:r>
              <a:rPr lang="en-US" dirty="0" smtClean="0"/>
              <a:t>(credits include </a:t>
            </a:r>
            <a:r>
              <a:rPr lang="en-US" i="1" dirty="0" smtClean="0"/>
              <a:t>Z </a:t>
            </a:r>
            <a:r>
              <a:rPr lang="en-US" i="1" dirty="0" smtClean="0"/>
              <a:t>Cars </a:t>
            </a:r>
            <a:r>
              <a:rPr lang="en-US" dirty="0" smtClean="0"/>
              <a:t>(1962). His younger brother, Ian, created </a:t>
            </a:r>
            <a:r>
              <a:rPr lang="en-US" i="1" dirty="0" smtClean="0"/>
              <a:t>The Sweeney</a:t>
            </a:r>
            <a:r>
              <a:rPr lang="en-US" dirty="0" smtClean="0"/>
              <a:t> (1975) both key to the world of TV cops).</a:t>
            </a:r>
            <a:endParaRPr lang="en-US" dirty="0" smtClean="0"/>
          </a:p>
          <a:p>
            <a:endParaRPr lang="en-US" dirty="0" smtClean="0"/>
          </a:p>
        </p:txBody>
      </p:sp>
      <p:pic>
        <p:nvPicPr>
          <p:cNvPr id="4" name="Picture 3"/>
          <p:cNvPicPr>
            <a:picLocks noChangeAspect="1"/>
          </p:cNvPicPr>
          <p:nvPr/>
        </p:nvPicPr>
        <p:blipFill>
          <a:blip r:embed="rId2"/>
          <a:stretch>
            <a:fillRect/>
          </a:stretch>
        </p:blipFill>
        <p:spPr>
          <a:xfrm>
            <a:off x="8995720" y="3465707"/>
            <a:ext cx="3055322" cy="1718618"/>
          </a:xfrm>
          <a:prstGeom prst="rect">
            <a:avLst/>
          </a:prstGeom>
        </p:spPr>
      </p:pic>
      <p:pic>
        <p:nvPicPr>
          <p:cNvPr id="6" name="Picture 5"/>
          <p:cNvPicPr>
            <a:picLocks noChangeAspect="1"/>
          </p:cNvPicPr>
          <p:nvPr/>
        </p:nvPicPr>
        <p:blipFill>
          <a:blip r:embed="rId3"/>
          <a:stretch>
            <a:fillRect/>
          </a:stretch>
        </p:blipFill>
        <p:spPr>
          <a:xfrm>
            <a:off x="8995720" y="5059191"/>
            <a:ext cx="3055322" cy="1718618"/>
          </a:xfrm>
          <a:prstGeom prst="rect">
            <a:avLst/>
          </a:prstGeom>
        </p:spPr>
      </p:pic>
      <p:pic>
        <p:nvPicPr>
          <p:cNvPr id="7" name="Picture 6"/>
          <p:cNvPicPr>
            <a:picLocks noChangeAspect="1"/>
          </p:cNvPicPr>
          <p:nvPr/>
        </p:nvPicPr>
        <p:blipFill>
          <a:blip r:embed="rId4"/>
          <a:stretch>
            <a:fillRect/>
          </a:stretch>
        </p:blipFill>
        <p:spPr>
          <a:xfrm>
            <a:off x="8995720" y="1747088"/>
            <a:ext cx="3055322" cy="1718619"/>
          </a:xfrm>
          <a:prstGeom prst="rect">
            <a:avLst/>
          </a:prstGeom>
        </p:spPr>
      </p:pic>
      <p:pic>
        <p:nvPicPr>
          <p:cNvPr id="8" name="Picture 7"/>
          <p:cNvPicPr>
            <a:picLocks noChangeAspect="1"/>
          </p:cNvPicPr>
          <p:nvPr/>
        </p:nvPicPr>
        <p:blipFill>
          <a:blip r:embed="rId5"/>
          <a:stretch>
            <a:fillRect/>
          </a:stretch>
        </p:blipFill>
        <p:spPr>
          <a:xfrm>
            <a:off x="8995720" y="24777"/>
            <a:ext cx="3055322" cy="1718619"/>
          </a:xfrm>
          <a:prstGeom prst="rect">
            <a:avLst/>
          </a:prstGeom>
        </p:spPr>
      </p:pic>
    </p:spTree>
    <p:extLst>
      <p:ext uri="{BB962C8B-B14F-4D97-AF65-F5344CB8AC3E}">
        <p14:creationId xmlns:p14="http://schemas.microsoft.com/office/powerpoint/2010/main" val="641161456"/>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3930" y="159179"/>
            <a:ext cx="10515600" cy="1325563"/>
          </a:xfrm>
        </p:spPr>
        <p:txBody>
          <a:bodyPr/>
          <a:lstStyle/>
          <a:p>
            <a:r>
              <a:rPr lang="en-US" dirty="0" smtClean="0"/>
              <a:t>Falklands War</a:t>
            </a:r>
            <a:endParaRPr lang="en-GB" dirty="0"/>
          </a:p>
        </p:txBody>
      </p:sp>
      <p:sp>
        <p:nvSpPr>
          <p:cNvPr id="3" name="Content Placeholder 2"/>
          <p:cNvSpPr>
            <a:spLocks noGrp="1"/>
          </p:cNvSpPr>
          <p:nvPr>
            <p:ph idx="1"/>
          </p:nvPr>
        </p:nvSpPr>
        <p:spPr>
          <a:xfrm>
            <a:off x="838200" y="1174834"/>
            <a:ext cx="8028614" cy="5522527"/>
          </a:xfrm>
        </p:spPr>
        <p:txBody>
          <a:bodyPr>
            <a:normAutofit lnSpcReduction="10000"/>
          </a:bodyPr>
          <a:lstStyle/>
          <a:p>
            <a:r>
              <a:rPr lang="en-US" dirty="0" smtClean="0"/>
              <a:t>Series 2 </a:t>
            </a:r>
            <a:r>
              <a:rPr lang="en-US" dirty="0" smtClean="0"/>
              <a:t>features the Falklands War as the </a:t>
            </a:r>
            <a:r>
              <a:rPr lang="en-US" dirty="0" smtClean="0"/>
              <a:t>context/backdrop.</a:t>
            </a:r>
            <a:endParaRPr lang="en-US" dirty="0" smtClean="0"/>
          </a:p>
          <a:p>
            <a:r>
              <a:rPr lang="en-US" dirty="0" smtClean="0"/>
              <a:t>BBC news segment 5</a:t>
            </a:r>
            <a:r>
              <a:rPr lang="en-US" baseline="30000" dirty="0" smtClean="0"/>
              <a:t>th</a:t>
            </a:r>
            <a:r>
              <a:rPr lang="en-US" dirty="0" smtClean="0"/>
              <a:t> April 1982 </a:t>
            </a:r>
            <a:r>
              <a:rPr lang="en-US" dirty="0" smtClean="0"/>
              <a:t>– HMS </a:t>
            </a:r>
            <a:r>
              <a:rPr lang="en-US" dirty="0" smtClean="0"/>
              <a:t>Hermes </a:t>
            </a:r>
            <a:r>
              <a:rPr lang="en-US" dirty="0" smtClean="0"/>
              <a:t>and HMS </a:t>
            </a:r>
            <a:r>
              <a:rPr lang="en-US" dirty="0" smtClean="0"/>
              <a:t>Invincible leaving for </a:t>
            </a:r>
            <a:r>
              <a:rPr lang="en-US" dirty="0" smtClean="0"/>
              <a:t>Falklands, famous news clip.</a:t>
            </a:r>
            <a:endParaRPr lang="en-US" dirty="0" smtClean="0"/>
          </a:p>
          <a:p>
            <a:r>
              <a:rPr lang="en-US" dirty="0" smtClean="0"/>
              <a:t>Divides </a:t>
            </a:r>
            <a:r>
              <a:rPr lang="en-US" dirty="0" smtClean="0"/>
              <a:t>opinions; upon sinking of the </a:t>
            </a:r>
            <a:r>
              <a:rPr lang="en-US" dirty="0" err="1" smtClean="0"/>
              <a:t>Belgrano</a:t>
            </a:r>
            <a:r>
              <a:rPr lang="en-US" dirty="0" smtClean="0"/>
              <a:t>, Ray believes glorious for England, but </a:t>
            </a:r>
            <a:r>
              <a:rPr lang="en-US" dirty="0" err="1" smtClean="0"/>
              <a:t>Shaz</a:t>
            </a:r>
            <a:r>
              <a:rPr lang="en-US" dirty="0" smtClean="0"/>
              <a:t> is worried about Argentine </a:t>
            </a:r>
            <a:r>
              <a:rPr lang="en-US" dirty="0" smtClean="0"/>
              <a:t>‘’schoolboy conscripts</a:t>
            </a:r>
            <a:r>
              <a:rPr lang="en-US" dirty="0" smtClean="0"/>
              <a:t>’’ and the large loss of life. Infamous ‘</a:t>
            </a:r>
            <a:r>
              <a:rPr lang="en-US" dirty="0" err="1" smtClean="0"/>
              <a:t>Gotcha</a:t>
            </a:r>
            <a:r>
              <a:rPr lang="en-US" dirty="0" smtClean="0"/>
              <a:t>’ headline.</a:t>
            </a:r>
          </a:p>
          <a:p>
            <a:r>
              <a:rPr lang="en-US" dirty="0" smtClean="0"/>
              <a:t>Watching HMS Sheffield under attack on the news ‘’you’re telling me this is the work of schoolboy conscripts’’.</a:t>
            </a:r>
            <a:endParaRPr lang="en-US" dirty="0" smtClean="0"/>
          </a:p>
          <a:p>
            <a:r>
              <a:rPr lang="en-US" dirty="0" smtClean="0"/>
              <a:t>Falklands victory </a:t>
            </a:r>
            <a:r>
              <a:rPr lang="en-US" dirty="0" smtClean="0"/>
              <a:t>helps secure 1983 election </a:t>
            </a:r>
            <a:r>
              <a:rPr lang="en-US" dirty="0" smtClean="0"/>
              <a:t>win.</a:t>
            </a:r>
            <a:endParaRPr lang="en-GB" dirty="0"/>
          </a:p>
        </p:txBody>
      </p:sp>
      <p:pic>
        <p:nvPicPr>
          <p:cNvPr id="4" name="Picture 3"/>
          <p:cNvPicPr>
            <a:picLocks noChangeAspect="1"/>
          </p:cNvPicPr>
          <p:nvPr/>
        </p:nvPicPr>
        <p:blipFill>
          <a:blip r:embed="rId2"/>
          <a:stretch>
            <a:fillRect/>
          </a:stretch>
        </p:blipFill>
        <p:spPr>
          <a:xfrm>
            <a:off x="8685654" y="4464519"/>
            <a:ext cx="3325116" cy="1870377"/>
          </a:xfrm>
          <a:prstGeom prst="rect">
            <a:avLst/>
          </a:prstGeom>
        </p:spPr>
      </p:pic>
      <p:pic>
        <p:nvPicPr>
          <p:cNvPr id="5" name="Picture 4"/>
          <p:cNvPicPr>
            <a:picLocks noChangeAspect="1"/>
          </p:cNvPicPr>
          <p:nvPr/>
        </p:nvPicPr>
        <p:blipFill>
          <a:blip r:embed="rId3"/>
          <a:stretch>
            <a:fillRect/>
          </a:stretch>
        </p:blipFill>
        <p:spPr>
          <a:xfrm>
            <a:off x="8685654" y="2310325"/>
            <a:ext cx="3325116" cy="1870377"/>
          </a:xfrm>
          <a:prstGeom prst="rect">
            <a:avLst/>
          </a:prstGeom>
        </p:spPr>
      </p:pic>
      <p:pic>
        <p:nvPicPr>
          <p:cNvPr id="6" name="Picture 5"/>
          <p:cNvPicPr>
            <a:picLocks noChangeAspect="1"/>
          </p:cNvPicPr>
          <p:nvPr/>
        </p:nvPicPr>
        <p:blipFill>
          <a:blip r:embed="rId4"/>
          <a:stretch>
            <a:fillRect/>
          </a:stretch>
        </p:blipFill>
        <p:spPr>
          <a:xfrm>
            <a:off x="8691072" y="159178"/>
            <a:ext cx="3319697" cy="1867330"/>
          </a:xfrm>
          <a:prstGeom prst="rect">
            <a:avLst/>
          </a:prstGeom>
        </p:spPr>
      </p:pic>
    </p:spTree>
    <p:extLst>
      <p:ext uri="{BB962C8B-B14F-4D97-AF65-F5344CB8AC3E}">
        <p14:creationId xmlns:p14="http://schemas.microsoft.com/office/powerpoint/2010/main" val="1919739764"/>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5692" y="171254"/>
            <a:ext cx="10515600" cy="1325563"/>
          </a:xfrm>
        </p:spPr>
        <p:txBody>
          <a:bodyPr/>
          <a:lstStyle/>
          <a:p>
            <a:r>
              <a:rPr lang="en-US" dirty="0" smtClean="0"/>
              <a:t>1980s Culture</a:t>
            </a:r>
            <a:endParaRPr lang="en-GB" dirty="0"/>
          </a:p>
        </p:txBody>
      </p:sp>
      <p:sp>
        <p:nvSpPr>
          <p:cNvPr id="3" name="Content Placeholder 2"/>
          <p:cNvSpPr>
            <a:spLocks noGrp="1"/>
          </p:cNvSpPr>
          <p:nvPr>
            <p:ph idx="1"/>
          </p:nvPr>
        </p:nvSpPr>
        <p:spPr>
          <a:xfrm>
            <a:off x="821723" y="1180379"/>
            <a:ext cx="11032525" cy="4351338"/>
          </a:xfrm>
        </p:spPr>
        <p:txBody>
          <a:bodyPr/>
          <a:lstStyle/>
          <a:p>
            <a:r>
              <a:rPr lang="en-US" dirty="0" smtClean="0"/>
              <a:t>Throw-away references to Rainbow, Grange Hill, Morph and </a:t>
            </a:r>
            <a:r>
              <a:rPr lang="en-US" dirty="0" err="1" smtClean="0"/>
              <a:t>Jackanory</a:t>
            </a:r>
            <a:r>
              <a:rPr lang="en-US" dirty="0" smtClean="0"/>
              <a:t>.</a:t>
            </a:r>
            <a:endParaRPr lang="en-US" dirty="0" smtClean="0"/>
          </a:p>
          <a:p>
            <a:r>
              <a:rPr lang="en-US" dirty="0" smtClean="0"/>
              <a:t>Large scene at Blitz nightclub London: New Romantic scene, even shows Boy George as the cloakroom </a:t>
            </a:r>
            <a:r>
              <a:rPr lang="en-US" dirty="0" smtClean="0"/>
              <a:t>assistant.</a:t>
            </a:r>
            <a:endParaRPr lang="en-US" dirty="0" smtClean="0"/>
          </a:p>
          <a:p>
            <a:r>
              <a:rPr lang="en-US" dirty="0" smtClean="0"/>
              <a:t>Chris is teased for dressing up and </a:t>
            </a:r>
            <a:r>
              <a:rPr lang="en-US" dirty="0" smtClean="0"/>
              <a:t>going to the Blitz, demonstrates differences of attitudes.</a:t>
            </a:r>
            <a:endParaRPr lang="en-US" dirty="0" smtClean="0"/>
          </a:p>
          <a:p>
            <a:r>
              <a:rPr lang="en-US" dirty="0" smtClean="0"/>
              <a:t>Scene in S1E1, Gene, Chris and Ray come to the rescue in speedboat down the Thames, very </a:t>
            </a:r>
            <a:r>
              <a:rPr lang="en-US" i="1" dirty="0" smtClean="0"/>
              <a:t>Miami Vice </a:t>
            </a:r>
            <a:r>
              <a:rPr lang="en-US" i="1" dirty="0" smtClean="0"/>
              <a:t>(1986) </a:t>
            </a:r>
            <a:r>
              <a:rPr lang="en-US" dirty="0" smtClean="0"/>
              <a:t>style: </a:t>
            </a:r>
            <a:r>
              <a:rPr lang="en-US" dirty="0" err="1" smtClean="0"/>
              <a:t>over-elaborate</a:t>
            </a:r>
            <a:r>
              <a:rPr lang="en-US" dirty="0" smtClean="0"/>
              <a:t>! </a:t>
            </a:r>
            <a:endParaRPr lang="en-US" dirty="0" smtClean="0"/>
          </a:p>
          <a:p>
            <a:r>
              <a:rPr lang="en-US" dirty="0" smtClean="0"/>
              <a:t>At time of airing for A2A, classic 80s </a:t>
            </a:r>
            <a:r>
              <a:rPr lang="en-US" dirty="0" smtClean="0"/>
              <a:t>TV</a:t>
            </a:r>
            <a:r>
              <a:rPr lang="en-US" dirty="0" smtClean="0"/>
              <a:t> </a:t>
            </a:r>
            <a:r>
              <a:rPr lang="en-US" dirty="0" smtClean="0"/>
              <a:t>was being </a:t>
            </a:r>
            <a:r>
              <a:rPr lang="en-US" dirty="0" smtClean="0"/>
              <a:t>repeated: </a:t>
            </a:r>
            <a:r>
              <a:rPr lang="en-US" dirty="0" smtClean="0"/>
              <a:t>nostalgia?</a:t>
            </a:r>
          </a:p>
          <a:p>
            <a:endParaRPr lang="en-GB" dirty="0"/>
          </a:p>
        </p:txBody>
      </p:sp>
      <p:pic>
        <p:nvPicPr>
          <p:cNvPr id="4" name="Picture 3"/>
          <p:cNvPicPr>
            <a:picLocks noChangeAspect="1"/>
          </p:cNvPicPr>
          <p:nvPr/>
        </p:nvPicPr>
        <p:blipFill rotWithShape="1">
          <a:blip r:embed="rId2"/>
          <a:srcRect l="28514" t="2882" r="29661" b="54355"/>
          <a:stretch/>
        </p:blipFill>
        <p:spPr>
          <a:xfrm>
            <a:off x="7711102" y="4835611"/>
            <a:ext cx="3251468" cy="1869989"/>
          </a:xfrm>
          <a:prstGeom prst="rect">
            <a:avLst/>
          </a:prstGeom>
        </p:spPr>
      </p:pic>
      <p:pic>
        <p:nvPicPr>
          <p:cNvPr id="5" name="Picture 4"/>
          <p:cNvPicPr>
            <a:picLocks noChangeAspect="1"/>
          </p:cNvPicPr>
          <p:nvPr/>
        </p:nvPicPr>
        <p:blipFill>
          <a:blip r:embed="rId3"/>
          <a:stretch>
            <a:fillRect/>
          </a:stretch>
        </p:blipFill>
        <p:spPr>
          <a:xfrm>
            <a:off x="4232766" y="4835611"/>
            <a:ext cx="3324427" cy="1869989"/>
          </a:xfrm>
          <a:prstGeom prst="rect">
            <a:avLst/>
          </a:prstGeom>
        </p:spPr>
      </p:pic>
      <p:pic>
        <p:nvPicPr>
          <p:cNvPr id="7" name="Picture 6"/>
          <p:cNvPicPr>
            <a:picLocks noChangeAspect="1"/>
          </p:cNvPicPr>
          <p:nvPr/>
        </p:nvPicPr>
        <p:blipFill rotWithShape="1">
          <a:blip r:embed="rId4"/>
          <a:srcRect l="540" t="11892" r="3514" b="4865"/>
          <a:stretch/>
        </p:blipFill>
        <p:spPr>
          <a:xfrm>
            <a:off x="247134" y="4835611"/>
            <a:ext cx="3831723" cy="1869989"/>
          </a:xfrm>
          <a:prstGeom prst="rect">
            <a:avLst/>
          </a:prstGeom>
        </p:spPr>
      </p:pic>
    </p:spTree>
    <p:extLst>
      <p:ext uri="{BB962C8B-B14F-4D97-AF65-F5344CB8AC3E}">
        <p14:creationId xmlns:p14="http://schemas.microsoft.com/office/powerpoint/2010/main" val="2629856082"/>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2168" y="159179"/>
            <a:ext cx="10515600" cy="1325563"/>
          </a:xfrm>
        </p:spPr>
        <p:txBody>
          <a:bodyPr/>
          <a:lstStyle/>
          <a:p>
            <a:r>
              <a:rPr lang="en-US" dirty="0" smtClean="0"/>
              <a:t>Rejection of Thatcherism: GE 2010 Posters</a:t>
            </a:r>
            <a:endParaRPr lang="en-GB" dirty="0"/>
          </a:p>
        </p:txBody>
      </p:sp>
      <p:sp>
        <p:nvSpPr>
          <p:cNvPr id="3" name="Content Placeholder 2"/>
          <p:cNvSpPr>
            <a:spLocks noGrp="1"/>
          </p:cNvSpPr>
          <p:nvPr>
            <p:ph idx="1"/>
          </p:nvPr>
        </p:nvSpPr>
        <p:spPr>
          <a:xfrm>
            <a:off x="838200" y="1194486"/>
            <a:ext cx="10515600" cy="4982477"/>
          </a:xfrm>
        </p:spPr>
        <p:txBody>
          <a:bodyPr/>
          <a:lstStyle/>
          <a:p>
            <a:r>
              <a:rPr lang="en-US" dirty="0" smtClean="0"/>
              <a:t>Poster won Labour Party design competition. Fears it may make Cameron more popular by comparing him to Gene Hunt.</a:t>
            </a:r>
            <a:endParaRPr lang="en-US" dirty="0" smtClean="0"/>
          </a:p>
          <a:p>
            <a:r>
              <a:rPr lang="en-US" dirty="0" smtClean="0"/>
              <a:t>If Cameron got in Britain would go “b</a:t>
            </a:r>
            <a:r>
              <a:rPr lang="en-US" dirty="0" smtClean="0"/>
              <a:t>ack </a:t>
            </a:r>
            <a:r>
              <a:rPr lang="en-US" dirty="0" smtClean="0"/>
              <a:t>to 80s Tory social unrest and unemployment (BBC 2010</a:t>
            </a:r>
            <a:r>
              <a:rPr lang="en-US" dirty="0" smtClean="0"/>
              <a:t>)”.</a:t>
            </a:r>
          </a:p>
          <a:p>
            <a:r>
              <a:rPr lang="en-US" dirty="0" smtClean="0"/>
              <a:t>The Conservatives used the poster and flipped its meaning: “idea kindly donated by the Labour Party”.</a:t>
            </a:r>
            <a:endParaRPr lang="en-US" dirty="0" smtClean="0"/>
          </a:p>
          <a:p>
            <a:r>
              <a:rPr lang="en-US" dirty="0" smtClean="0"/>
              <a:t>Cameron </a:t>
            </a:r>
            <a:r>
              <a:rPr lang="en-US" dirty="0" smtClean="0"/>
              <a:t>joined </a:t>
            </a:r>
            <a:r>
              <a:rPr lang="en-US" dirty="0" smtClean="0"/>
              <a:t>Tories in the </a:t>
            </a:r>
            <a:r>
              <a:rPr lang="en-US" dirty="0" smtClean="0"/>
              <a:t>1980s admiring </a:t>
            </a:r>
            <a:r>
              <a:rPr lang="en-US" dirty="0" smtClean="0"/>
              <a:t>Thatcher.</a:t>
            </a:r>
            <a:endParaRPr lang="en-GB" dirty="0"/>
          </a:p>
        </p:txBody>
      </p:sp>
      <p:pic>
        <p:nvPicPr>
          <p:cNvPr id="1026" name="Picture 2" descr="David Cameron as Gene Hunt? Labour must be living life on Mar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8200" y="4397116"/>
            <a:ext cx="4686302" cy="2343151"/>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Labour's Ashes to Ashes Gene Hunt poster attack on Tories backfire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72300" y="4397116"/>
            <a:ext cx="4381500" cy="23431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76783267"/>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64756" y="-57665"/>
            <a:ext cx="12027244" cy="7894469"/>
          </a:xfrm>
          <a:prstGeom prst="rect">
            <a:avLst/>
          </a:prstGeom>
          <a:noFill/>
        </p:spPr>
        <p:txBody>
          <a:bodyPr wrap="square" rtlCol="0">
            <a:spAutoFit/>
          </a:bodyPr>
          <a:lstStyle/>
          <a:p>
            <a:r>
              <a:rPr lang="en-US" sz="1600" dirty="0" smtClean="0"/>
              <a:t>References:</a:t>
            </a:r>
          </a:p>
          <a:p>
            <a:endParaRPr lang="en-US" sz="1100" dirty="0" smtClean="0"/>
          </a:p>
          <a:p>
            <a:r>
              <a:rPr lang="en-US" sz="1200" dirty="0"/>
              <a:t>Abercrombie, Nicholas, </a:t>
            </a:r>
            <a:r>
              <a:rPr lang="en-US" sz="1200" i="1" dirty="0"/>
              <a:t>Television and Society</a:t>
            </a:r>
            <a:r>
              <a:rPr lang="en-US" sz="1200" dirty="0"/>
              <a:t> (Cornwall: Blackwell Publishers, 1996).</a:t>
            </a:r>
            <a:br>
              <a:rPr lang="en-US" sz="1200" dirty="0"/>
            </a:br>
            <a:r>
              <a:rPr lang="en-US" sz="1200" dirty="0"/>
              <a:t>Anonymous, 'Blundering Gordon Brown fired up the election Quattro', </a:t>
            </a:r>
            <a:r>
              <a:rPr lang="en-US" sz="1200" i="1" dirty="0"/>
              <a:t>News of the World, </a:t>
            </a:r>
            <a:r>
              <a:rPr lang="en-US" sz="1200" dirty="0"/>
              <a:t>4 April 2010.</a:t>
            </a:r>
            <a:br>
              <a:rPr lang="en-US" sz="1200" dirty="0"/>
            </a:br>
            <a:r>
              <a:rPr lang="en-US" sz="1200" dirty="0"/>
              <a:t>Anonymous, '</a:t>
            </a:r>
            <a:r>
              <a:rPr lang="en-US" sz="1200" dirty="0" err="1"/>
              <a:t>Preweek</a:t>
            </a:r>
            <a:r>
              <a:rPr lang="en-US" sz="1200" dirty="0"/>
              <a:t> Election Panel', </a:t>
            </a:r>
            <a:r>
              <a:rPr lang="en-US" sz="1200" i="1" dirty="0"/>
              <a:t>PR Week, </a:t>
            </a:r>
            <a:r>
              <a:rPr lang="en-US" sz="1200" dirty="0"/>
              <a:t>9 April 2010.</a:t>
            </a:r>
            <a:br>
              <a:rPr lang="en-US" sz="1200" dirty="0"/>
            </a:br>
            <a:r>
              <a:rPr lang="en-US" sz="1200" dirty="0"/>
              <a:t>Anonymous, 'The case for Cameron', </a:t>
            </a:r>
            <a:r>
              <a:rPr lang="en-US" sz="1200" i="1" dirty="0"/>
              <a:t>The Spectator, </a:t>
            </a:r>
            <a:r>
              <a:rPr lang="en-US" sz="1200" dirty="0"/>
              <a:t>10 April 2010.</a:t>
            </a:r>
            <a:br>
              <a:rPr lang="en-US" sz="1200" dirty="0"/>
            </a:br>
            <a:r>
              <a:rPr lang="en-US" sz="1200" dirty="0"/>
              <a:t>'Ashes to Ashes’, dir. by Matthew Graham (Kudos Media for BBC, 2008).</a:t>
            </a:r>
            <a:br>
              <a:rPr lang="en-US" sz="1200" dirty="0"/>
            </a:br>
            <a:r>
              <a:rPr lang="en-US" sz="1200" dirty="0"/>
              <a:t>Berg, </a:t>
            </a:r>
            <a:r>
              <a:rPr lang="en-US" sz="1200" dirty="0" err="1"/>
              <a:t>Sanchia</a:t>
            </a:r>
            <a:r>
              <a:rPr lang="en-US" sz="1200" dirty="0"/>
              <a:t>, 'Thatcher 'considered arming police' during 1981 riots', </a:t>
            </a:r>
            <a:r>
              <a:rPr lang="en-US" sz="1200" i="1" dirty="0"/>
              <a:t>BBC News, </a:t>
            </a:r>
            <a:r>
              <a:rPr lang="en-US" sz="1200" dirty="0"/>
              <a:t>30 December 2011.</a:t>
            </a:r>
            <a:br>
              <a:rPr lang="en-US" sz="1200" dirty="0"/>
            </a:br>
            <a:r>
              <a:rPr lang="en-US" sz="1200" dirty="0"/>
              <a:t>Bourdon, </a:t>
            </a:r>
            <a:r>
              <a:rPr lang="en-US" sz="1200" dirty="0" err="1"/>
              <a:t>Jérôme</a:t>
            </a:r>
            <a:r>
              <a:rPr lang="en-US" sz="1200" dirty="0"/>
              <a:t>, 'Some Sense of Time: Remembering Television', </a:t>
            </a:r>
            <a:r>
              <a:rPr lang="en-US" sz="1200" i="1" dirty="0"/>
              <a:t>History and Memory</a:t>
            </a:r>
            <a:r>
              <a:rPr lang="en-US" sz="1200" dirty="0"/>
              <a:t>, 15.2, (2003), 5-35</a:t>
            </a:r>
            <a:r>
              <a:rPr lang="en-US" sz="1200" dirty="0" smtClean="0"/>
              <a:t>.</a:t>
            </a:r>
          </a:p>
          <a:p>
            <a:r>
              <a:rPr lang="en-US" sz="1200" dirty="0" smtClean="0"/>
              <a:t>Cooke, Les, ‘British Television Drama: A History’, 2</a:t>
            </a:r>
            <a:r>
              <a:rPr lang="en-US" sz="1200" baseline="30000" dirty="0" smtClean="0"/>
              <a:t>nd</a:t>
            </a:r>
            <a:r>
              <a:rPr lang="en-US" sz="1200" dirty="0" smtClean="0"/>
              <a:t> </a:t>
            </a:r>
            <a:r>
              <a:rPr lang="en-US" sz="1200" dirty="0" err="1" smtClean="0"/>
              <a:t>edn</a:t>
            </a:r>
            <a:r>
              <a:rPr lang="en-US" sz="1200" dirty="0" smtClean="0"/>
              <a:t> (London, BFI, 2015).</a:t>
            </a:r>
            <a:r>
              <a:rPr lang="en-US" sz="1200" dirty="0"/>
              <a:t/>
            </a:r>
            <a:br>
              <a:rPr lang="en-US" sz="1200" dirty="0"/>
            </a:br>
            <a:r>
              <a:rPr lang="en-US" sz="1200" dirty="0" err="1"/>
              <a:t>D'acona</a:t>
            </a:r>
            <a:r>
              <a:rPr lang="en-US" sz="1200" dirty="0"/>
              <a:t>, Matthew, 'David Cameron as Gene Hunt? Labour must be living life on Mars', </a:t>
            </a:r>
            <a:r>
              <a:rPr lang="en-US" sz="1200" i="1" dirty="0"/>
              <a:t>The Independent, </a:t>
            </a:r>
            <a:r>
              <a:rPr lang="en-US" sz="1200" dirty="0"/>
              <a:t>3 April 2010.</a:t>
            </a:r>
            <a:br>
              <a:rPr lang="en-US" sz="1200" dirty="0"/>
            </a:br>
            <a:r>
              <a:rPr lang="en-US" sz="1200" dirty="0"/>
              <a:t>Davis, Helen, 'Inspector Morse and the Business of Crime', </a:t>
            </a:r>
            <a:r>
              <a:rPr lang="en-US" sz="1200" i="1" dirty="0"/>
              <a:t>Television and New Media</a:t>
            </a:r>
            <a:r>
              <a:rPr lang="en-US" sz="1200" dirty="0"/>
              <a:t>, 2.2, (2001), 133-148.</a:t>
            </a:r>
            <a:br>
              <a:rPr lang="en-US" sz="1200" dirty="0"/>
            </a:br>
            <a:r>
              <a:rPr lang="en-US" sz="1200" dirty="0"/>
              <a:t>Dutta, </a:t>
            </a:r>
            <a:r>
              <a:rPr lang="en-US" sz="1200" dirty="0" err="1"/>
              <a:t>Kunal</a:t>
            </a:r>
            <a:r>
              <a:rPr lang="en-US" sz="1200" dirty="0"/>
              <a:t>, 'Labour poster raises </a:t>
            </a:r>
            <a:r>
              <a:rPr lang="en-US" sz="1200" dirty="0" err="1"/>
              <a:t>spectre</a:t>
            </a:r>
            <a:r>
              <a:rPr lang="en-US" sz="1200" dirty="0"/>
              <a:t> of Thatcher's Britain', </a:t>
            </a:r>
            <a:r>
              <a:rPr lang="en-US" sz="1200" i="1" dirty="0"/>
              <a:t>The Independent, </a:t>
            </a:r>
            <a:r>
              <a:rPr lang="en-US" sz="1200" dirty="0"/>
              <a:t>3 April 2010.</a:t>
            </a:r>
            <a:br>
              <a:rPr lang="en-US" sz="1200" dirty="0"/>
            </a:br>
            <a:r>
              <a:rPr lang="en-US" sz="1200" dirty="0"/>
              <a:t>Fiske, John, </a:t>
            </a:r>
            <a:r>
              <a:rPr lang="en-US" sz="1200" i="1" dirty="0"/>
              <a:t>Understanding Television</a:t>
            </a:r>
            <a:r>
              <a:rPr lang="en-US" sz="1200" dirty="0"/>
              <a:t>, ed. by John Fiske, 5th </a:t>
            </a:r>
            <a:r>
              <a:rPr lang="en-US" sz="1200" dirty="0" err="1"/>
              <a:t>edn</a:t>
            </a:r>
            <a:r>
              <a:rPr lang="en-US" sz="1200" dirty="0"/>
              <a:t> (London: Routledge, 2001).</a:t>
            </a:r>
            <a:br>
              <a:rPr lang="en-US" sz="1200" dirty="0"/>
            </a:br>
            <a:r>
              <a:rPr lang="en-US" sz="1200" dirty="0"/>
              <a:t>Freedland, Jonathan, 'The manifestos talk of the future. But this campaign is all about the 1980s: The backfiring poster of Cameron as Gene Hunt highlighted how that decade's divisions still shape the politics of today', </a:t>
            </a:r>
            <a:r>
              <a:rPr lang="en-US" sz="1200" i="1" dirty="0"/>
              <a:t>The Guardian, </a:t>
            </a:r>
            <a:r>
              <a:rPr lang="en-US" sz="1200" dirty="0"/>
              <a:t>14 April 2010.</a:t>
            </a:r>
            <a:endParaRPr lang="en-GB" sz="1200" dirty="0"/>
          </a:p>
          <a:p>
            <a:r>
              <a:rPr lang="en-US" sz="1200" dirty="0"/>
              <a:t>Hennessy, Patrick, '</a:t>
            </a:r>
            <a:r>
              <a:rPr lang="en-US" sz="1200" dirty="0" err="1"/>
              <a:t>Labour's</a:t>
            </a:r>
            <a:r>
              <a:rPr lang="en-US" sz="1200" dirty="0"/>
              <a:t> Ashes to Ashes poster scores own goal', </a:t>
            </a:r>
            <a:r>
              <a:rPr lang="en-US" sz="1200" i="1" dirty="0"/>
              <a:t>The Independent, </a:t>
            </a:r>
            <a:r>
              <a:rPr lang="en-US" sz="1200" dirty="0"/>
              <a:t>3 April 2010.</a:t>
            </a:r>
            <a:br>
              <a:rPr lang="en-US" sz="1200" dirty="0"/>
            </a:br>
            <a:r>
              <a:rPr lang="en-US" sz="1200" dirty="0" err="1"/>
              <a:t>Holdsworth</a:t>
            </a:r>
            <a:r>
              <a:rPr lang="en-US" sz="1200" dirty="0"/>
              <a:t>, Amy, '“Television Resurrections”: Television and Memory', </a:t>
            </a:r>
            <a:r>
              <a:rPr lang="en-US" sz="1200" i="1" dirty="0"/>
              <a:t>Cinema Journal</a:t>
            </a:r>
            <a:r>
              <a:rPr lang="en-US" sz="1200" dirty="0"/>
              <a:t>, 47.3, (2008), 137-144.</a:t>
            </a:r>
            <a:br>
              <a:rPr lang="en-US" sz="1200" dirty="0"/>
            </a:br>
            <a:r>
              <a:rPr lang="en-US" sz="1200" dirty="0"/>
              <a:t>Jenny Bourne, '‘May we bring harmony’? Thatcher’s legacy on ‘race’', </a:t>
            </a:r>
            <a:r>
              <a:rPr lang="en-US" sz="1200" i="1" dirty="0"/>
              <a:t>Institute of Race Relations</a:t>
            </a:r>
            <a:r>
              <a:rPr lang="en-US" sz="1200" dirty="0"/>
              <a:t>, 55.1, (2013), 87-91.</a:t>
            </a:r>
            <a:br>
              <a:rPr lang="en-US" sz="1200" dirty="0"/>
            </a:br>
            <a:r>
              <a:rPr lang="en-US" sz="1200" dirty="0"/>
              <a:t>Lakhani, Nina, 'Margaret Thatcher: How much did the Iron Lady do for the UK's women?', </a:t>
            </a:r>
            <a:r>
              <a:rPr lang="en-US" sz="1200" i="1" dirty="0"/>
              <a:t>The Independent, </a:t>
            </a:r>
            <a:r>
              <a:rPr lang="en-US" sz="1200" dirty="0"/>
              <a:t>8 April 2013.</a:t>
            </a:r>
            <a:br>
              <a:rPr lang="en-US" sz="1200" dirty="0"/>
            </a:br>
            <a:r>
              <a:rPr lang="en-US" sz="1200" dirty="0"/>
              <a:t>Legislation.gov, </a:t>
            </a:r>
            <a:r>
              <a:rPr lang="en-US" sz="1200" i="1" dirty="0"/>
              <a:t>Police and Criminal Evidence Act 1984</a:t>
            </a:r>
            <a:r>
              <a:rPr lang="en-US" sz="1200" dirty="0"/>
              <a:t> &lt;https://www.legislation.gov.uk/ukpga/1984/60/contents&gt; [accessed 12 December 2020].</a:t>
            </a:r>
            <a:br>
              <a:rPr lang="en-US" sz="1200" dirty="0"/>
            </a:br>
            <a:r>
              <a:rPr lang="en-US" sz="1200" dirty="0" err="1"/>
              <a:t>McSmith</a:t>
            </a:r>
            <a:r>
              <a:rPr lang="en-US" sz="1200" dirty="0"/>
              <a:t>, Andy, </a:t>
            </a:r>
            <a:r>
              <a:rPr lang="en-US" sz="1200" i="1" dirty="0"/>
              <a:t>No Such Thing as Society </a:t>
            </a:r>
            <a:r>
              <a:rPr lang="en-US" sz="1200" dirty="0"/>
              <a:t>(London: Constable and Robinson Ltd, 2011).</a:t>
            </a:r>
            <a:br>
              <a:rPr lang="en-US" sz="1200" dirty="0"/>
            </a:br>
            <a:r>
              <a:rPr lang="en-US" sz="1200" dirty="0"/>
              <a:t>Neal, Sarah, 'The </a:t>
            </a:r>
            <a:r>
              <a:rPr lang="en-US" sz="1200" dirty="0" err="1"/>
              <a:t>Scarman</a:t>
            </a:r>
            <a:r>
              <a:rPr lang="en-US" sz="1200" dirty="0"/>
              <a:t> Report, the Macpherson Report and the Media: how newspapers respond to race-</a:t>
            </a:r>
            <a:r>
              <a:rPr lang="en-US" sz="1200" dirty="0" err="1"/>
              <a:t>centred</a:t>
            </a:r>
            <a:r>
              <a:rPr lang="en-US" sz="1200" dirty="0"/>
              <a:t> social policy interventions', </a:t>
            </a:r>
            <a:r>
              <a:rPr lang="en-US" sz="1200" i="1" dirty="0"/>
              <a:t>Journal of Social Policy</a:t>
            </a:r>
            <a:r>
              <a:rPr lang="en-US" sz="1200" dirty="0"/>
              <a:t>, 32.1, (2003), 55–74.</a:t>
            </a:r>
            <a:br>
              <a:rPr lang="en-US" sz="1200" dirty="0"/>
            </a:br>
            <a:r>
              <a:rPr lang="en-US" sz="1200" dirty="0" err="1"/>
              <a:t>Nikkhah</a:t>
            </a:r>
            <a:r>
              <a:rPr lang="en-US" sz="1200" dirty="0"/>
              <a:t>, Roy, '</a:t>
            </a:r>
            <a:r>
              <a:rPr lang="en-US" sz="1200" dirty="0" err="1"/>
              <a:t>Labour's</a:t>
            </a:r>
            <a:r>
              <a:rPr lang="en-US" sz="1200" dirty="0"/>
              <a:t> Ashes to Ashes Gene Hunt poster attack on Tories backfires', </a:t>
            </a:r>
            <a:r>
              <a:rPr lang="en-US" sz="1200" i="1" dirty="0"/>
              <a:t>The Independent , </a:t>
            </a:r>
            <a:r>
              <a:rPr lang="en-US" sz="1200" dirty="0"/>
              <a:t>3 April 2010.</a:t>
            </a:r>
            <a:br>
              <a:rPr lang="en-US" sz="1200" dirty="0"/>
            </a:br>
            <a:r>
              <a:rPr lang="en-US" sz="1200" dirty="0" err="1"/>
              <a:t>Perraudin</a:t>
            </a:r>
            <a:r>
              <a:rPr lang="en-US" sz="1200" dirty="0"/>
              <a:t>, Frances, Rowena Mason, 'Tories enlist Salmond in war of election campaign posters', </a:t>
            </a:r>
            <a:r>
              <a:rPr lang="en-US" sz="1200" i="1" dirty="0"/>
              <a:t>The Guardian, </a:t>
            </a:r>
            <a:r>
              <a:rPr lang="en-US" sz="1200" dirty="0"/>
              <a:t>10 March 2015.</a:t>
            </a:r>
            <a:br>
              <a:rPr lang="en-US" sz="1200" dirty="0"/>
            </a:br>
            <a:r>
              <a:rPr lang="en-US" sz="1200" dirty="0"/>
              <a:t>Piper, Helen, 'Vintage Entertainment: Nostalgia, the Archive and the Disappearing Pleasures of Collective Television Viewing', </a:t>
            </a:r>
            <a:r>
              <a:rPr lang="en-US" sz="1200" i="1" dirty="0"/>
              <a:t>Journal of British Cinema and Television</a:t>
            </a:r>
            <a:r>
              <a:rPr lang="en-US" sz="1200" dirty="0"/>
              <a:t>, 8.3, (2011), 411-429.</a:t>
            </a:r>
            <a:br>
              <a:rPr lang="en-US" sz="1200" dirty="0"/>
            </a:br>
            <a:r>
              <a:rPr lang="en-US" sz="1200" dirty="0"/>
              <a:t>Riddell, Peter, </a:t>
            </a:r>
            <a:r>
              <a:rPr lang="en-US" sz="1200" i="1" dirty="0"/>
              <a:t>The Thatcher Era and its Legacy</a:t>
            </a:r>
            <a:r>
              <a:rPr lang="en-US" sz="1200" dirty="0"/>
              <a:t>, </a:t>
            </a:r>
            <a:r>
              <a:rPr lang="en-US" sz="1200" dirty="0" smtClean="0"/>
              <a:t>2</a:t>
            </a:r>
            <a:r>
              <a:rPr lang="en-US" sz="1200" baseline="30000" dirty="0" smtClean="0"/>
              <a:t>nd</a:t>
            </a:r>
            <a:r>
              <a:rPr lang="en-US" sz="1200" dirty="0" smtClean="0"/>
              <a:t> </a:t>
            </a:r>
            <a:r>
              <a:rPr lang="en-US" sz="1200" dirty="0" err="1"/>
              <a:t>edn</a:t>
            </a:r>
            <a:r>
              <a:rPr lang="en-US" sz="1200" dirty="0"/>
              <a:t> (Oxford: Blackwell Publishers, 1991).</a:t>
            </a:r>
            <a:br>
              <a:rPr lang="en-US" sz="1200" dirty="0"/>
            </a:br>
            <a:r>
              <a:rPr lang="en-US" sz="1200" dirty="0"/>
              <a:t>Rosen, Andrew, </a:t>
            </a:r>
            <a:r>
              <a:rPr lang="en-US" sz="1200" i="1" dirty="0"/>
              <a:t>The Transformation of British Life 1950-2000</a:t>
            </a:r>
            <a:r>
              <a:rPr lang="en-US" sz="1200" dirty="0"/>
              <a:t> (Manchester: Manchester University Press, 2003).</a:t>
            </a:r>
            <a:br>
              <a:rPr lang="en-US" sz="1200" dirty="0"/>
            </a:br>
            <a:r>
              <a:rPr lang="en-US" sz="1200" dirty="0" err="1"/>
              <a:t>Sandbrook</a:t>
            </a:r>
            <a:r>
              <a:rPr lang="en-US" sz="1200" dirty="0"/>
              <a:t>, Dominic, </a:t>
            </a:r>
            <a:r>
              <a:rPr lang="en-US" sz="1200" i="1" dirty="0"/>
              <a:t>Who Dares Wins: Britain, 1979-1982</a:t>
            </a:r>
            <a:r>
              <a:rPr lang="en-US" sz="1200" dirty="0"/>
              <a:t> (Penguin Books, 2019).</a:t>
            </a:r>
            <a:br>
              <a:rPr lang="en-US" sz="1200" dirty="0"/>
            </a:br>
            <a:r>
              <a:rPr lang="en-US" sz="1200" dirty="0"/>
              <a:t>Turner, Alwyn W., </a:t>
            </a:r>
            <a:r>
              <a:rPr lang="en-US" sz="1200" i="1" dirty="0"/>
              <a:t>Rejoice! Rejoice!: Britain in the 1980s</a:t>
            </a:r>
            <a:r>
              <a:rPr lang="en-US" sz="1200" dirty="0"/>
              <a:t> (London: Aurum Press, 2010).</a:t>
            </a:r>
            <a:endParaRPr lang="en-GB" sz="1200" dirty="0"/>
          </a:p>
          <a:p>
            <a:r>
              <a:rPr lang="en-US" sz="1200" dirty="0"/>
              <a:t>UKTV, </a:t>
            </a:r>
            <a:r>
              <a:rPr lang="en-US" sz="1200" i="1" dirty="0"/>
              <a:t>Ashes to Ashes</a:t>
            </a:r>
            <a:r>
              <a:rPr lang="en-US" sz="1200" dirty="0"/>
              <a:t> (Unknown) &lt;https://drama.uktv.co.uk/ashes-to-ashes/article/about-ashes-ashes/&gt; [accessed 12 December 2020].</a:t>
            </a:r>
            <a:br>
              <a:rPr lang="en-US" sz="1200" dirty="0"/>
            </a:br>
            <a:r>
              <a:rPr lang="en-US" sz="1200" dirty="0"/>
              <a:t>Unknown, 'Gene Hunt poster sparks propaganda battle', </a:t>
            </a:r>
            <a:r>
              <a:rPr lang="en-US" sz="1200" i="1" dirty="0"/>
              <a:t>BBC News, </a:t>
            </a:r>
            <a:r>
              <a:rPr lang="en-US" sz="1200" dirty="0"/>
              <a:t>3 April 2010.</a:t>
            </a:r>
            <a:br>
              <a:rPr lang="en-US" sz="1200" dirty="0"/>
            </a:br>
            <a:r>
              <a:rPr lang="en-US" sz="1200" dirty="0"/>
              <a:t>Unknown, 'Margaret Thatcher's criticism of Brixton riot response revealed', </a:t>
            </a:r>
            <a:r>
              <a:rPr lang="en-US" sz="1200" i="1" dirty="0"/>
              <a:t>BBC News, </a:t>
            </a:r>
            <a:r>
              <a:rPr lang="en-US" sz="1200" dirty="0"/>
              <a:t>30 December 2014.</a:t>
            </a:r>
            <a:br>
              <a:rPr lang="en-US" sz="1200" dirty="0"/>
            </a:br>
            <a:r>
              <a:rPr lang="en-US" sz="1200" dirty="0"/>
              <a:t>Unknown, 'Q&amp;A: The </a:t>
            </a:r>
            <a:r>
              <a:rPr lang="en-US" sz="1200" dirty="0" err="1"/>
              <a:t>Scarman</a:t>
            </a:r>
            <a:r>
              <a:rPr lang="en-US" sz="1200" dirty="0"/>
              <a:t> Report', </a:t>
            </a:r>
            <a:r>
              <a:rPr lang="en-US" sz="1200" i="1" dirty="0"/>
              <a:t>BBC News, </a:t>
            </a:r>
            <a:r>
              <a:rPr lang="en-US" sz="1200" dirty="0"/>
              <a:t>27 April 2004.</a:t>
            </a:r>
            <a:br>
              <a:rPr lang="en-US" sz="1200" dirty="0"/>
            </a:br>
            <a:r>
              <a:rPr lang="en-US" sz="1200" dirty="0"/>
              <a:t>Unknown, </a:t>
            </a:r>
            <a:r>
              <a:rPr lang="en-US" sz="1200" i="1" dirty="0"/>
              <a:t>About LDDC</a:t>
            </a:r>
            <a:r>
              <a:rPr lang="en-US" sz="1200" dirty="0"/>
              <a:t> (2009) &lt;http://www.lddc-history.org.uk/lddcachieve/&gt; [accessed 12 December 2020].</a:t>
            </a:r>
            <a:br>
              <a:rPr lang="en-US" sz="1200" dirty="0"/>
            </a:br>
            <a:r>
              <a:rPr lang="en-US" sz="1200" dirty="0" err="1"/>
              <a:t>Unsworth</a:t>
            </a:r>
            <a:r>
              <a:rPr lang="en-US" sz="1200" dirty="0"/>
              <a:t>, Clive, 'The Riots of 1981: Popular Violence and the Politics of Law and Order', </a:t>
            </a:r>
            <a:r>
              <a:rPr lang="en-US" sz="1200" i="1" dirty="0"/>
              <a:t>Journal of Law and Society</a:t>
            </a:r>
            <a:r>
              <a:rPr lang="en-US" sz="1200" dirty="0"/>
              <a:t>, 9.1, (1982), 63-85.</a:t>
            </a:r>
            <a:br>
              <a:rPr lang="en-US" sz="1200" dirty="0"/>
            </a:br>
            <a:r>
              <a:rPr lang="en-US" sz="1200" dirty="0" err="1"/>
              <a:t>Weispfenning</a:t>
            </a:r>
            <a:r>
              <a:rPr lang="en-US" sz="1200" dirty="0"/>
              <a:t>, John, 'Cultural Functions of Reruns: Time, Memory, and Television', </a:t>
            </a:r>
            <a:r>
              <a:rPr lang="en-US" sz="1200" i="1" dirty="0"/>
              <a:t>Journal of Communication</a:t>
            </a:r>
            <a:r>
              <a:rPr lang="en-US" sz="1200" dirty="0"/>
              <a:t>, 53, (2003), 165-176.</a:t>
            </a:r>
            <a:endParaRPr lang="en-GB" sz="1200" dirty="0"/>
          </a:p>
          <a:p>
            <a:endParaRPr lang="en-US" sz="1400" dirty="0" smtClean="0"/>
          </a:p>
          <a:p>
            <a:endParaRPr lang="en-US" sz="1400" dirty="0" smtClean="0"/>
          </a:p>
          <a:p>
            <a:endParaRPr lang="en-US" sz="1400" dirty="0" smtClean="0"/>
          </a:p>
          <a:p>
            <a:endParaRPr lang="en-GB" dirty="0"/>
          </a:p>
        </p:txBody>
      </p:sp>
    </p:spTree>
    <p:extLst>
      <p:ext uri="{BB962C8B-B14F-4D97-AF65-F5344CB8AC3E}">
        <p14:creationId xmlns:p14="http://schemas.microsoft.com/office/powerpoint/2010/main" val="3754393935"/>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6226</TotalTime>
  <Words>1175</Words>
  <Application>Microsoft Office PowerPoint</Application>
  <PresentationFormat>Widescreen</PresentationFormat>
  <Paragraphs>79</Paragraphs>
  <Slides>13</Slides>
  <Notes>0</Notes>
  <HiddenSlides>0</HiddenSlides>
  <MMClips>2</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Calibri</vt:lpstr>
      <vt:lpstr>Calibri Light</vt:lpstr>
      <vt:lpstr>Office Theme</vt:lpstr>
      <vt:lpstr>PowerPoint Presentation</vt:lpstr>
      <vt:lpstr>Little bit of context</vt:lpstr>
      <vt:lpstr>1980s Themes in Ashes to Ashes (A2A)(2008-2010)</vt:lpstr>
      <vt:lpstr>PowerPoint Presentation</vt:lpstr>
      <vt:lpstr>1980s Attitudes</vt:lpstr>
      <vt:lpstr>Brixton Riots and Lord Scarman’s report</vt:lpstr>
      <vt:lpstr>PowerPoint Presentation</vt:lpstr>
      <vt:lpstr>London Dockland Regeneration</vt:lpstr>
      <vt:lpstr>Nuclear War?</vt:lpstr>
      <vt:lpstr>Falklands War</vt:lpstr>
      <vt:lpstr>1980s Culture</vt:lpstr>
      <vt:lpstr>Rejection of Thatcherism: GE 2010 Posters</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Lucy Smith</dc:creator>
  <cp:lastModifiedBy>Lucy Smith</cp:lastModifiedBy>
  <cp:revision>135</cp:revision>
  <dcterms:created xsi:type="dcterms:W3CDTF">2020-11-29T11:18:00Z</dcterms:created>
  <dcterms:modified xsi:type="dcterms:W3CDTF">2020-12-16T09:07:13Z</dcterms:modified>
</cp:coreProperties>
</file>