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9" r:id="rId4"/>
    <p:sldId id="260" r:id="rId5"/>
    <p:sldId id="261" r:id="rId6"/>
    <p:sldId id="262" r:id="rId7"/>
    <p:sldId id="263" r:id="rId8"/>
    <p:sldId id="264" r:id="rId9"/>
    <p:sldId id="265" r:id="rId10"/>
    <p:sldId id="266" r:id="rId11"/>
    <p:sldId id="267" r:id="rId12"/>
    <p:sldId id="25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81" autoAdjust="0"/>
    <p:restoredTop sz="94660"/>
  </p:normalViewPr>
  <p:slideViewPr>
    <p:cSldViewPr snapToGrid="0">
      <p:cViewPr varScale="1">
        <p:scale>
          <a:sx n="92" d="100"/>
          <a:sy n="92" d="100"/>
        </p:scale>
        <p:origin x="69"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5571CDB4-7DAC-4012-A3A5-A5484075F8A7}"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8195144-98D8-41CE-8FA7-A0CA19DBDE92}">
      <dgm:prSet/>
      <dgm:spPr/>
      <dgm:t>
        <a:bodyPr/>
        <a:lstStyle/>
        <a:p>
          <a:pPr>
            <a:defRPr cap="all"/>
          </a:pPr>
          <a:r>
            <a:rPr lang="en-GB"/>
            <a:t>Successful cross-cultural negotiations require organisations to adapt their communication and negotiation approaches.</a:t>
          </a:r>
          <a:endParaRPr lang="en-US"/>
        </a:p>
      </dgm:t>
    </dgm:pt>
    <dgm:pt modelId="{255C7C3A-5D0E-4E4E-8900-BF4BBA0310D8}" type="parTrans" cxnId="{D2B9C0DC-C0FA-4679-B6AE-331CA9450CB5}">
      <dgm:prSet/>
      <dgm:spPr/>
      <dgm:t>
        <a:bodyPr/>
        <a:lstStyle/>
        <a:p>
          <a:endParaRPr lang="en-US"/>
        </a:p>
      </dgm:t>
    </dgm:pt>
    <dgm:pt modelId="{D56D02C2-280F-4F91-AD7E-381A87EDDC0B}" type="sibTrans" cxnId="{D2B9C0DC-C0FA-4679-B6AE-331CA9450CB5}">
      <dgm:prSet/>
      <dgm:spPr/>
      <dgm:t>
        <a:bodyPr/>
        <a:lstStyle/>
        <a:p>
          <a:endParaRPr lang="en-US"/>
        </a:p>
      </dgm:t>
    </dgm:pt>
    <dgm:pt modelId="{03DED0C8-EB80-43D6-9F22-67EB735F927A}">
      <dgm:prSet/>
      <dgm:spPr/>
      <dgm:t>
        <a:bodyPr/>
        <a:lstStyle/>
        <a:p>
          <a:pPr>
            <a:defRPr cap="all"/>
          </a:pPr>
          <a:r>
            <a:rPr lang="en-GB"/>
            <a:t>HSBC negotiators should prioritise building trust and long-term relationships with representatives from Bank of China.</a:t>
          </a:r>
          <a:endParaRPr lang="en-US"/>
        </a:p>
      </dgm:t>
    </dgm:pt>
    <dgm:pt modelId="{9D438100-9BB1-4A23-89F7-05A7D0A0F690}" type="parTrans" cxnId="{4C7DA32C-0992-404E-8AA6-2396CECEC3BF}">
      <dgm:prSet/>
      <dgm:spPr/>
      <dgm:t>
        <a:bodyPr/>
        <a:lstStyle/>
        <a:p>
          <a:endParaRPr lang="en-US"/>
        </a:p>
      </dgm:t>
    </dgm:pt>
    <dgm:pt modelId="{39E5AA28-E67E-4A7C-BEB8-1BC537096FDA}" type="sibTrans" cxnId="{4C7DA32C-0992-404E-8AA6-2396CECEC3BF}">
      <dgm:prSet/>
      <dgm:spPr/>
      <dgm:t>
        <a:bodyPr/>
        <a:lstStyle/>
        <a:p>
          <a:endParaRPr lang="en-US"/>
        </a:p>
      </dgm:t>
    </dgm:pt>
    <dgm:pt modelId="{96208146-6ECA-4F37-A74C-BC24C2CF1389}">
      <dgm:prSet/>
      <dgm:spPr/>
      <dgm:t>
        <a:bodyPr/>
        <a:lstStyle/>
        <a:p>
          <a:pPr>
            <a:defRPr cap="all"/>
          </a:pPr>
          <a:r>
            <a:rPr lang="en-GB"/>
            <a:t>Adapting communication styles and demonstrating cultural sensitivity can help reduce misunderstandings during negotiations.</a:t>
          </a:r>
          <a:endParaRPr lang="en-US"/>
        </a:p>
      </dgm:t>
    </dgm:pt>
    <dgm:pt modelId="{CF1CE9F5-83A9-4214-BD35-33AB0478C005}" type="parTrans" cxnId="{C2B495BD-B9C1-48EB-A2D8-C45387D7497B}">
      <dgm:prSet/>
      <dgm:spPr/>
      <dgm:t>
        <a:bodyPr/>
        <a:lstStyle/>
        <a:p>
          <a:endParaRPr lang="en-US"/>
        </a:p>
      </dgm:t>
    </dgm:pt>
    <dgm:pt modelId="{805CA0FB-442F-43BD-9DAF-755A4EC65091}" type="sibTrans" cxnId="{C2B495BD-B9C1-48EB-A2D8-C45387D7497B}">
      <dgm:prSet/>
      <dgm:spPr/>
      <dgm:t>
        <a:bodyPr/>
        <a:lstStyle/>
        <a:p>
          <a:endParaRPr lang="en-US"/>
        </a:p>
      </dgm:t>
    </dgm:pt>
    <dgm:pt modelId="{F1BAF5B9-D04C-4D83-9DCB-960D87CDF40F}">
      <dgm:prSet/>
      <dgm:spPr/>
      <dgm:t>
        <a:bodyPr/>
        <a:lstStyle/>
        <a:p>
          <a:pPr>
            <a:defRPr cap="all"/>
          </a:pPr>
          <a:r>
            <a:rPr lang="en-GB"/>
            <a:t>Respect for hierarchy and senior leadership is important when negotiating with Chinese organisations.</a:t>
          </a:r>
          <a:endParaRPr lang="en-US"/>
        </a:p>
      </dgm:t>
    </dgm:pt>
    <dgm:pt modelId="{1F3F0289-FEA4-4416-BC4B-493EE1B383C5}" type="parTrans" cxnId="{1A10D902-BFD9-4CA0-A598-F133FE5289B6}">
      <dgm:prSet/>
      <dgm:spPr/>
      <dgm:t>
        <a:bodyPr/>
        <a:lstStyle/>
        <a:p>
          <a:endParaRPr lang="en-US"/>
        </a:p>
      </dgm:t>
    </dgm:pt>
    <dgm:pt modelId="{523E16F9-25B5-4305-9F35-2B9F87D7F22E}" type="sibTrans" cxnId="{1A10D902-BFD9-4CA0-A598-F133FE5289B6}">
      <dgm:prSet/>
      <dgm:spPr/>
      <dgm:t>
        <a:bodyPr/>
        <a:lstStyle/>
        <a:p>
          <a:endParaRPr lang="en-US"/>
        </a:p>
      </dgm:t>
    </dgm:pt>
    <dgm:pt modelId="{4E4EA0FC-E3FC-4F10-9352-7E1CE7A0A1B4}">
      <dgm:prSet/>
      <dgm:spPr/>
      <dgm:t>
        <a:bodyPr/>
        <a:lstStyle/>
        <a:p>
          <a:pPr>
            <a:defRPr cap="all"/>
          </a:pPr>
          <a:r>
            <a:rPr lang="en-GB"/>
            <a:t>Effective negotiation strategies can significantly improve outcomes in international business partnerships (Lewicki, Barry and Saunders, 2021).</a:t>
          </a:r>
          <a:endParaRPr lang="en-US"/>
        </a:p>
      </dgm:t>
    </dgm:pt>
    <dgm:pt modelId="{19044788-0669-4A5C-9767-FA891F83604A}" type="parTrans" cxnId="{57CF1F9C-B528-414D-8F14-052A706C261A}">
      <dgm:prSet/>
      <dgm:spPr/>
      <dgm:t>
        <a:bodyPr/>
        <a:lstStyle/>
        <a:p>
          <a:endParaRPr lang="en-US"/>
        </a:p>
      </dgm:t>
    </dgm:pt>
    <dgm:pt modelId="{E26CA9F3-1480-4CB7-A108-7029D4F9E80B}" type="sibTrans" cxnId="{57CF1F9C-B528-414D-8F14-052A706C261A}">
      <dgm:prSet/>
      <dgm:spPr/>
      <dgm:t>
        <a:bodyPr/>
        <a:lstStyle/>
        <a:p>
          <a:endParaRPr lang="en-US"/>
        </a:p>
      </dgm:t>
    </dgm:pt>
    <dgm:pt modelId="{1348B278-F5C1-4FEF-AAED-6A02F7B056D1}" type="pres">
      <dgm:prSet presAssocID="{5571CDB4-7DAC-4012-A3A5-A5484075F8A7}" presName="root" presStyleCnt="0">
        <dgm:presLayoutVars>
          <dgm:dir/>
          <dgm:resizeHandles val="exact"/>
        </dgm:presLayoutVars>
      </dgm:prSet>
      <dgm:spPr/>
    </dgm:pt>
    <dgm:pt modelId="{0150C246-A267-45E4-AD2C-9C46E2A5A160}" type="pres">
      <dgm:prSet presAssocID="{F8195144-98D8-41CE-8FA7-A0CA19DBDE92}" presName="compNode" presStyleCnt="0"/>
      <dgm:spPr/>
    </dgm:pt>
    <dgm:pt modelId="{A90EA855-FB56-4E50-8028-88DE9D9357E4}" type="pres">
      <dgm:prSet presAssocID="{F8195144-98D8-41CE-8FA7-A0CA19DBDE92}" presName="iconBgRect" presStyleLbl="bgShp" presStyleIdx="0" presStyleCnt="5"/>
      <dgm:spPr/>
    </dgm:pt>
    <dgm:pt modelId="{8AC96E6D-253B-4A4E-9B14-AE22115A42FD}" type="pres">
      <dgm:prSet presAssocID="{F8195144-98D8-41CE-8FA7-A0CA19DBDE9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379B39B-DBA5-4185-B690-26E051E3EC1C}" type="pres">
      <dgm:prSet presAssocID="{F8195144-98D8-41CE-8FA7-A0CA19DBDE92}" presName="spaceRect" presStyleCnt="0"/>
      <dgm:spPr/>
    </dgm:pt>
    <dgm:pt modelId="{B7CA77A6-7AA6-405F-8E18-998ABA1B5103}" type="pres">
      <dgm:prSet presAssocID="{F8195144-98D8-41CE-8FA7-A0CA19DBDE92}" presName="textRect" presStyleLbl="revTx" presStyleIdx="0" presStyleCnt="5">
        <dgm:presLayoutVars>
          <dgm:chMax val="1"/>
          <dgm:chPref val="1"/>
        </dgm:presLayoutVars>
      </dgm:prSet>
      <dgm:spPr/>
    </dgm:pt>
    <dgm:pt modelId="{AC8D1B25-92F9-4627-81A2-F9B393D683C2}" type="pres">
      <dgm:prSet presAssocID="{D56D02C2-280F-4F91-AD7E-381A87EDDC0B}" presName="sibTrans" presStyleCnt="0"/>
      <dgm:spPr/>
    </dgm:pt>
    <dgm:pt modelId="{7D568230-E7CA-4815-8F1F-0975062FE40A}" type="pres">
      <dgm:prSet presAssocID="{03DED0C8-EB80-43D6-9F22-67EB735F927A}" presName="compNode" presStyleCnt="0"/>
      <dgm:spPr/>
    </dgm:pt>
    <dgm:pt modelId="{083E6FE4-8046-4B62-98A2-38A5B608353E}" type="pres">
      <dgm:prSet presAssocID="{03DED0C8-EB80-43D6-9F22-67EB735F927A}" presName="iconBgRect" presStyleLbl="bgShp" presStyleIdx="1" presStyleCnt="5"/>
      <dgm:spPr/>
    </dgm:pt>
    <dgm:pt modelId="{706A4ED3-1F36-4631-AD22-E46785ACE2CB}" type="pres">
      <dgm:prSet presAssocID="{03DED0C8-EB80-43D6-9F22-67EB735F927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5AE3B799-7867-4E97-BEBD-894FADAF5516}" type="pres">
      <dgm:prSet presAssocID="{03DED0C8-EB80-43D6-9F22-67EB735F927A}" presName="spaceRect" presStyleCnt="0"/>
      <dgm:spPr/>
    </dgm:pt>
    <dgm:pt modelId="{B47E8817-E0BB-4170-898B-119099CB9300}" type="pres">
      <dgm:prSet presAssocID="{03DED0C8-EB80-43D6-9F22-67EB735F927A}" presName="textRect" presStyleLbl="revTx" presStyleIdx="1" presStyleCnt="5">
        <dgm:presLayoutVars>
          <dgm:chMax val="1"/>
          <dgm:chPref val="1"/>
        </dgm:presLayoutVars>
      </dgm:prSet>
      <dgm:spPr/>
    </dgm:pt>
    <dgm:pt modelId="{9559459B-4C9B-4B35-8971-1BFB68E54961}" type="pres">
      <dgm:prSet presAssocID="{39E5AA28-E67E-4A7C-BEB8-1BC537096FDA}" presName="sibTrans" presStyleCnt="0"/>
      <dgm:spPr/>
    </dgm:pt>
    <dgm:pt modelId="{0C055CE2-6931-4BDA-9327-210BEB7E09D7}" type="pres">
      <dgm:prSet presAssocID="{96208146-6ECA-4F37-A74C-BC24C2CF1389}" presName="compNode" presStyleCnt="0"/>
      <dgm:spPr/>
    </dgm:pt>
    <dgm:pt modelId="{E8C420A7-D863-497B-96BE-54D7FC506D7D}" type="pres">
      <dgm:prSet presAssocID="{96208146-6ECA-4F37-A74C-BC24C2CF1389}" presName="iconBgRect" presStyleLbl="bgShp" presStyleIdx="2" presStyleCnt="5"/>
      <dgm:spPr/>
    </dgm:pt>
    <dgm:pt modelId="{7D7454FC-1F57-4975-A48E-9E9C50BEC9BD}" type="pres">
      <dgm:prSet presAssocID="{96208146-6ECA-4F37-A74C-BC24C2CF138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Bubble"/>
        </a:ext>
      </dgm:extLst>
    </dgm:pt>
    <dgm:pt modelId="{440F563B-0854-4732-AEFE-864EF0EF7710}" type="pres">
      <dgm:prSet presAssocID="{96208146-6ECA-4F37-A74C-BC24C2CF1389}" presName="spaceRect" presStyleCnt="0"/>
      <dgm:spPr/>
    </dgm:pt>
    <dgm:pt modelId="{727D8D14-FC52-4A84-9C75-3B94C7229523}" type="pres">
      <dgm:prSet presAssocID="{96208146-6ECA-4F37-A74C-BC24C2CF1389}" presName="textRect" presStyleLbl="revTx" presStyleIdx="2" presStyleCnt="5">
        <dgm:presLayoutVars>
          <dgm:chMax val="1"/>
          <dgm:chPref val="1"/>
        </dgm:presLayoutVars>
      </dgm:prSet>
      <dgm:spPr/>
    </dgm:pt>
    <dgm:pt modelId="{FCD11F2A-E6D2-4F7B-B862-724D5CD99D35}" type="pres">
      <dgm:prSet presAssocID="{805CA0FB-442F-43BD-9DAF-755A4EC65091}" presName="sibTrans" presStyleCnt="0"/>
      <dgm:spPr/>
    </dgm:pt>
    <dgm:pt modelId="{F5E9DD86-E011-4140-9C50-80A4EECA9CF8}" type="pres">
      <dgm:prSet presAssocID="{F1BAF5B9-D04C-4D83-9DCB-960D87CDF40F}" presName="compNode" presStyleCnt="0"/>
      <dgm:spPr/>
    </dgm:pt>
    <dgm:pt modelId="{3E6BF289-2B41-4663-A7E9-642047C44B8F}" type="pres">
      <dgm:prSet presAssocID="{F1BAF5B9-D04C-4D83-9DCB-960D87CDF40F}" presName="iconBgRect" presStyleLbl="bgShp" presStyleIdx="3" presStyleCnt="5"/>
      <dgm:spPr/>
    </dgm:pt>
    <dgm:pt modelId="{508BA8B1-ACF6-41A9-ABB2-ECD38601E67F}" type="pres">
      <dgm:prSet presAssocID="{F1BAF5B9-D04C-4D83-9DCB-960D87CDF4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F29A72E8-7AFC-4EDF-8315-30C8CEC316C9}" type="pres">
      <dgm:prSet presAssocID="{F1BAF5B9-D04C-4D83-9DCB-960D87CDF40F}" presName="spaceRect" presStyleCnt="0"/>
      <dgm:spPr/>
    </dgm:pt>
    <dgm:pt modelId="{2308A767-807D-4B0C-83F9-42B30FE03C26}" type="pres">
      <dgm:prSet presAssocID="{F1BAF5B9-D04C-4D83-9DCB-960D87CDF40F}" presName="textRect" presStyleLbl="revTx" presStyleIdx="3" presStyleCnt="5">
        <dgm:presLayoutVars>
          <dgm:chMax val="1"/>
          <dgm:chPref val="1"/>
        </dgm:presLayoutVars>
      </dgm:prSet>
      <dgm:spPr/>
    </dgm:pt>
    <dgm:pt modelId="{E93839B9-2512-445F-B261-D82B2EA029D9}" type="pres">
      <dgm:prSet presAssocID="{523E16F9-25B5-4305-9F35-2B9F87D7F22E}" presName="sibTrans" presStyleCnt="0"/>
      <dgm:spPr/>
    </dgm:pt>
    <dgm:pt modelId="{9352665E-BDCA-44FC-B3CA-E16A0BF6D709}" type="pres">
      <dgm:prSet presAssocID="{4E4EA0FC-E3FC-4F10-9352-7E1CE7A0A1B4}" presName="compNode" presStyleCnt="0"/>
      <dgm:spPr/>
    </dgm:pt>
    <dgm:pt modelId="{14F21975-5A58-48FA-AEEF-1A18B6AD8D24}" type="pres">
      <dgm:prSet presAssocID="{4E4EA0FC-E3FC-4F10-9352-7E1CE7A0A1B4}" presName="iconBgRect" presStyleLbl="bgShp" presStyleIdx="4" presStyleCnt="5"/>
      <dgm:spPr/>
    </dgm:pt>
    <dgm:pt modelId="{DCDB8E02-8876-4850-A61C-2815968FC1C0}" type="pres">
      <dgm:prSet presAssocID="{4E4EA0FC-E3FC-4F10-9352-7E1CE7A0A1B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nections"/>
        </a:ext>
      </dgm:extLst>
    </dgm:pt>
    <dgm:pt modelId="{5DB0CE4F-0278-4BAE-9C97-6A71BDAC2BF5}" type="pres">
      <dgm:prSet presAssocID="{4E4EA0FC-E3FC-4F10-9352-7E1CE7A0A1B4}" presName="spaceRect" presStyleCnt="0"/>
      <dgm:spPr/>
    </dgm:pt>
    <dgm:pt modelId="{E77995FD-5AA7-419A-9CB8-29B3F882E564}" type="pres">
      <dgm:prSet presAssocID="{4E4EA0FC-E3FC-4F10-9352-7E1CE7A0A1B4}" presName="textRect" presStyleLbl="revTx" presStyleIdx="4" presStyleCnt="5">
        <dgm:presLayoutVars>
          <dgm:chMax val="1"/>
          <dgm:chPref val="1"/>
        </dgm:presLayoutVars>
      </dgm:prSet>
      <dgm:spPr/>
    </dgm:pt>
  </dgm:ptLst>
  <dgm:cxnLst>
    <dgm:cxn modelId="{1A10D902-BFD9-4CA0-A598-F133FE5289B6}" srcId="{5571CDB4-7DAC-4012-A3A5-A5484075F8A7}" destId="{F1BAF5B9-D04C-4D83-9DCB-960D87CDF40F}" srcOrd="3" destOrd="0" parTransId="{1F3F0289-FEA4-4416-BC4B-493EE1B383C5}" sibTransId="{523E16F9-25B5-4305-9F35-2B9F87D7F22E}"/>
    <dgm:cxn modelId="{78347F2C-31EA-401D-A098-CF728DBF2F17}" type="presOf" srcId="{F8195144-98D8-41CE-8FA7-A0CA19DBDE92}" destId="{B7CA77A6-7AA6-405F-8E18-998ABA1B5103}" srcOrd="0" destOrd="0" presId="urn:microsoft.com/office/officeart/2018/5/layout/IconCircleLabelList"/>
    <dgm:cxn modelId="{4C7DA32C-0992-404E-8AA6-2396CECEC3BF}" srcId="{5571CDB4-7DAC-4012-A3A5-A5484075F8A7}" destId="{03DED0C8-EB80-43D6-9F22-67EB735F927A}" srcOrd="1" destOrd="0" parTransId="{9D438100-9BB1-4A23-89F7-05A7D0A0F690}" sibTransId="{39E5AA28-E67E-4A7C-BEB8-1BC537096FDA}"/>
    <dgm:cxn modelId="{FAF88132-9FBC-4C9D-8FB5-D039575833B5}" type="presOf" srcId="{96208146-6ECA-4F37-A74C-BC24C2CF1389}" destId="{727D8D14-FC52-4A84-9C75-3B94C7229523}" srcOrd="0" destOrd="0" presId="urn:microsoft.com/office/officeart/2018/5/layout/IconCircleLabelList"/>
    <dgm:cxn modelId="{9055CE79-7ADA-4DBA-9F5B-9F57F1B38853}" type="presOf" srcId="{F1BAF5B9-D04C-4D83-9DCB-960D87CDF40F}" destId="{2308A767-807D-4B0C-83F9-42B30FE03C26}" srcOrd="0" destOrd="0" presId="urn:microsoft.com/office/officeart/2018/5/layout/IconCircleLabelList"/>
    <dgm:cxn modelId="{74335495-DA05-4E78-ADB1-6BCB161F617D}" type="presOf" srcId="{5571CDB4-7DAC-4012-A3A5-A5484075F8A7}" destId="{1348B278-F5C1-4FEF-AAED-6A02F7B056D1}" srcOrd="0" destOrd="0" presId="urn:microsoft.com/office/officeart/2018/5/layout/IconCircleLabelList"/>
    <dgm:cxn modelId="{57CF1F9C-B528-414D-8F14-052A706C261A}" srcId="{5571CDB4-7DAC-4012-A3A5-A5484075F8A7}" destId="{4E4EA0FC-E3FC-4F10-9352-7E1CE7A0A1B4}" srcOrd="4" destOrd="0" parTransId="{19044788-0669-4A5C-9767-FA891F83604A}" sibTransId="{E26CA9F3-1480-4CB7-A108-7029D4F9E80B}"/>
    <dgm:cxn modelId="{C2B495BD-B9C1-48EB-A2D8-C45387D7497B}" srcId="{5571CDB4-7DAC-4012-A3A5-A5484075F8A7}" destId="{96208146-6ECA-4F37-A74C-BC24C2CF1389}" srcOrd="2" destOrd="0" parTransId="{CF1CE9F5-83A9-4214-BD35-33AB0478C005}" sibTransId="{805CA0FB-442F-43BD-9DAF-755A4EC65091}"/>
    <dgm:cxn modelId="{EE30F7CE-CFAE-47AA-BA7C-B530E5C8E9E5}" type="presOf" srcId="{4E4EA0FC-E3FC-4F10-9352-7E1CE7A0A1B4}" destId="{E77995FD-5AA7-419A-9CB8-29B3F882E564}" srcOrd="0" destOrd="0" presId="urn:microsoft.com/office/officeart/2018/5/layout/IconCircleLabelList"/>
    <dgm:cxn modelId="{D2B9C0DC-C0FA-4679-B6AE-331CA9450CB5}" srcId="{5571CDB4-7DAC-4012-A3A5-A5484075F8A7}" destId="{F8195144-98D8-41CE-8FA7-A0CA19DBDE92}" srcOrd="0" destOrd="0" parTransId="{255C7C3A-5D0E-4E4E-8900-BF4BBA0310D8}" sibTransId="{D56D02C2-280F-4F91-AD7E-381A87EDDC0B}"/>
    <dgm:cxn modelId="{80B260F2-9539-4624-B660-D746EC4C451E}" type="presOf" srcId="{03DED0C8-EB80-43D6-9F22-67EB735F927A}" destId="{B47E8817-E0BB-4170-898B-119099CB9300}" srcOrd="0" destOrd="0" presId="urn:microsoft.com/office/officeart/2018/5/layout/IconCircleLabelList"/>
    <dgm:cxn modelId="{735BBA3C-2C9A-4C2A-B09A-90F537A5AB91}" type="presParOf" srcId="{1348B278-F5C1-4FEF-AAED-6A02F7B056D1}" destId="{0150C246-A267-45E4-AD2C-9C46E2A5A160}" srcOrd="0" destOrd="0" presId="urn:microsoft.com/office/officeart/2018/5/layout/IconCircleLabelList"/>
    <dgm:cxn modelId="{82EF7FB8-0321-43C3-B1B0-B40B581A5352}" type="presParOf" srcId="{0150C246-A267-45E4-AD2C-9C46E2A5A160}" destId="{A90EA855-FB56-4E50-8028-88DE9D9357E4}" srcOrd="0" destOrd="0" presId="urn:microsoft.com/office/officeart/2018/5/layout/IconCircleLabelList"/>
    <dgm:cxn modelId="{F4A6ED75-1E98-4CE5-945A-AB73A39DC2D7}" type="presParOf" srcId="{0150C246-A267-45E4-AD2C-9C46E2A5A160}" destId="{8AC96E6D-253B-4A4E-9B14-AE22115A42FD}" srcOrd="1" destOrd="0" presId="urn:microsoft.com/office/officeart/2018/5/layout/IconCircleLabelList"/>
    <dgm:cxn modelId="{4707968D-F21A-4E1D-925B-A79B96999AE0}" type="presParOf" srcId="{0150C246-A267-45E4-AD2C-9C46E2A5A160}" destId="{3379B39B-DBA5-4185-B690-26E051E3EC1C}" srcOrd="2" destOrd="0" presId="urn:microsoft.com/office/officeart/2018/5/layout/IconCircleLabelList"/>
    <dgm:cxn modelId="{AC19673A-2DE9-4EF5-8CB7-1DA305BB5CE8}" type="presParOf" srcId="{0150C246-A267-45E4-AD2C-9C46E2A5A160}" destId="{B7CA77A6-7AA6-405F-8E18-998ABA1B5103}" srcOrd="3" destOrd="0" presId="urn:microsoft.com/office/officeart/2018/5/layout/IconCircleLabelList"/>
    <dgm:cxn modelId="{50784879-F1A1-46A9-A251-12B69343C852}" type="presParOf" srcId="{1348B278-F5C1-4FEF-AAED-6A02F7B056D1}" destId="{AC8D1B25-92F9-4627-81A2-F9B393D683C2}" srcOrd="1" destOrd="0" presId="urn:microsoft.com/office/officeart/2018/5/layout/IconCircleLabelList"/>
    <dgm:cxn modelId="{35CFF8DD-189C-4A07-951B-187029EDC7EB}" type="presParOf" srcId="{1348B278-F5C1-4FEF-AAED-6A02F7B056D1}" destId="{7D568230-E7CA-4815-8F1F-0975062FE40A}" srcOrd="2" destOrd="0" presId="urn:microsoft.com/office/officeart/2018/5/layout/IconCircleLabelList"/>
    <dgm:cxn modelId="{85E6321C-5B50-4074-A54F-3D4F90F9E72E}" type="presParOf" srcId="{7D568230-E7CA-4815-8F1F-0975062FE40A}" destId="{083E6FE4-8046-4B62-98A2-38A5B608353E}" srcOrd="0" destOrd="0" presId="urn:microsoft.com/office/officeart/2018/5/layout/IconCircleLabelList"/>
    <dgm:cxn modelId="{C42129B2-DB2D-4CD7-833A-7A9BA02A209C}" type="presParOf" srcId="{7D568230-E7CA-4815-8F1F-0975062FE40A}" destId="{706A4ED3-1F36-4631-AD22-E46785ACE2CB}" srcOrd="1" destOrd="0" presId="urn:microsoft.com/office/officeart/2018/5/layout/IconCircleLabelList"/>
    <dgm:cxn modelId="{2867D4CA-10DF-41B5-8D28-73AEBA73E1E9}" type="presParOf" srcId="{7D568230-E7CA-4815-8F1F-0975062FE40A}" destId="{5AE3B799-7867-4E97-BEBD-894FADAF5516}" srcOrd="2" destOrd="0" presId="urn:microsoft.com/office/officeart/2018/5/layout/IconCircleLabelList"/>
    <dgm:cxn modelId="{AC06C7BF-B293-4EF1-98DE-A01A7E63B822}" type="presParOf" srcId="{7D568230-E7CA-4815-8F1F-0975062FE40A}" destId="{B47E8817-E0BB-4170-898B-119099CB9300}" srcOrd="3" destOrd="0" presId="urn:microsoft.com/office/officeart/2018/5/layout/IconCircleLabelList"/>
    <dgm:cxn modelId="{D2E5EDB0-FF31-4A08-9918-552D47ACC913}" type="presParOf" srcId="{1348B278-F5C1-4FEF-AAED-6A02F7B056D1}" destId="{9559459B-4C9B-4B35-8971-1BFB68E54961}" srcOrd="3" destOrd="0" presId="urn:microsoft.com/office/officeart/2018/5/layout/IconCircleLabelList"/>
    <dgm:cxn modelId="{F87DF1A9-5955-4623-B498-9F17671370E7}" type="presParOf" srcId="{1348B278-F5C1-4FEF-AAED-6A02F7B056D1}" destId="{0C055CE2-6931-4BDA-9327-210BEB7E09D7}" srcOrd="4" destOrd="0" presId="urn:microsoft.com/office/officeart/2018/5/layout/IconCircleLabelList"/>
    <dgm:cxn modelId="{457E143C-7D3A-444B-88C2-78B9A2870D20}" type="presParOf" srcId="{0C055CE2-6931-4BDA-9327-210BEB7E09D7}" destId="{E8C420A7-D863-497B-96BE-54D7FC506D7D}" srcOrd="0" destOrd="0" presId="urn:microsoft.com/office/officeart/2018/5/layout/IconCircleLabelList"/>
    <dgm:cxn modelId="{5DF87CCF-4B13-4599-8EA4-3FF8A5E67B60}" type="presParOf" srcId="{0C055CE2-6931-4BDA-9327-210BEB7E09D7}" destId="{7D7454FC-1F57-4975-A48E-9E9C50BEC9BD}" srcOrd="1" destOrd="0" presId="urn:microsoft.com/office/officeart/2018/5/layout/IconCircleLabelList"/>
    <dgm:cxn modelId="{6D6C1F90-31DA-470B-839C-783FE4FEC4D5}" type="presParOf" srcId="{0C055CE2-6931-4BDA-9327-210BEB7E09D7}" destId="{440F563B-0854-4732-AEFE-864EF0EF7710}" srcOrd="2" destOrd="0" presId="urn:microsoft.com/office/officeart/2018/5/layout/IconCircleLabelList"/>
    <dgm:cxn modelId="{35E0C236-E19B-4C67-8FC7-4950EDA4B19B}" type="presParOf" srcId="{0C055CE2-6931-4BDA-9327-210BEB7E09D7}" destId="{727D8D14-FC52-4A84-9C75-3B94C7229523}" srcOrd="3" destOrd="0" presId="urn:microsoft.com/office/officeart/2018/5/layout/IconCircleLabelList"/>
    <dgm:cxn modelId="{96072297-E878-4731-8DBB-C0FFC2C84EBB}" type="presParOf" srcId="{1348B278-F5C1-4FEF-AAED-6A02F7B056D1}" destId="{FCD11F2A-E6D2-4F7B-B862-724D5CD99D35}" srcOrd="5" destOrd="0" presId="urn:microsoft.com/office/officeart/2018/5/layout/IconCircleLabelList"/>
    <dgm:cxn modelId="{856268E0-9AF6-4189-A30C-6A2FB7E333F1}" type="presParOf" srcId="{1348B278-F5C1-4FEF-AAED-6A02F7B056D1}" destId="{F5E9DD86-E011-4140-9C50-80A4EECA9CF8}" srcOrd="6" destOrd="0" presId="urn:microsoft.com/office/officeart/2018/5/layout/IconCircleLabelList"/>
    <dgm:cxn modelId="{C1A3D6AA-8E6B-450F-9F1B-5A2F124B1056}" type="presParOf" srcId="{F5E9DD86-E011-4140-9C50-80A4EECA9CF8}" destId="{3E6BF289-2B41-4663-A7E9-642047C44B8F}" srcOrd="0" destOrd="0" presId="urn:microsoft.com/office/officeart/2018/5/layout/IconCircleLabelList"/>
    <dgm:cxn modelId="{2D171E23-F75C-4FD1-9065-B8CDECDB9086}" type="presParOf" srcId="{F5E9DD86-E011-4140-9C50-80A4EECA9CF8}" destId="{508BA8B1-ACF6-41A9-ABB2-ECD38601E67F}" srcOrd="1" destOrd="0" presId="urn:microsoft.com/office/officeart/2018/5/layout/IconCircleLabelList"/>
    <dgm:cxn modelId="{C8C70DB7-8D22-4973-BED8-F4722D169316}" type="presParOf" srcId="{F5E9DD86-E011-4140-9C50-80A4EECA9CF8}" destId="{F29A72E8-7AFC-4EDF-8315-30C8CEC316C9}" srcOrd="2" destOrd="0" presId="urn:microsoft.com/office/officeart/2018/5/layout/IconCircleLabelList"/>
    <dgm:cxn modelId="{D029FD42-9BBF-413C-935E-AB85051DC13A}" type="presParOf" srcId="{F5E9DD86-E011-4140-9C50-80A4EECA9CF8}" destId="{2308A767-807D-4B0C-83F9-42B30FE03C26}" srcOrd="3" destOrd="0" presId="urn:microsoft.com/office/officeart/2018/5/layout/IconCircleLabelList"/>
    <dgm:cxn modelId="{68CF3053-0D7D-407B-AC34-BB355E9B2D85}" type="presParOf" srcId="{1348B278-F5C1-4FEF-AAED-6A02F7B056D1}" destId="{E93839B9-2512-445F-B261-D82B2EA029D9}" srcOrd="7" destOrd="0" presId="urn:microsoft.com/office/officeart/2018/5/layout/IconCircleLabelList"/>
    <dgm:cxn modelId="{0723BD8E-9C4D-46BE-9E46-92F951862A81}" type="presParOf" srcId="{1348B278-F5C1-4FEF-AAED-6A02F7B056D1}" destId="{9352665E-BDCA-44FC-B3CA-E16A0BF6D709}" srcOrd="8" destOrd="0" presId="urn:microsoft.com/office/officeart/2018/5/layout/IconCircleLabelList"/>
    <dgm:cxn modelId="{B1930C5D-92C0-4B53-AF37-59666116C1A1}" type="presParOf" srcId="{9352665E-BDCA-44FC-B3CA-E16A0BF6D709}" destId="{14F21975-5A58-48FA-AEEF-1A18B6AD8D24}" srcOrd="0" destOrd="0" presId="urn:microsoft.com/office/officeart/2018/5/layout/IconCircleLabelList"/>
    <dgm:cxn modelId="{96F10151-E383-4673-A313-47EB8C119036}" type="presParOf" srcId="{9352665E-BDCA-44FC-B3CA-E16A0BF6D709}" destId="{DCDB8E02-8876-4850-A61C-2815968FC1C0}" srcOrd="1" destOrd="0" presId="urn:microsoft.com/office/officeart/2018/5/layout/IconCircleLabelList"/>
    <dgm:cxn modelId="{29A8B914-B87C-489E-B1D5-81D29126E6F9}" type="presParOf" srcId="{9352665E-BDCA-44FC-B3CA-E16A0BF6D709}" destId="{5DB0CE4F-0278-4BAE-9C97-6A71BDAC2BF5}" srcOrd="2" destOrd="0" presId="urn:microsoft.com/office/officeart/2018/5/layout/IconCircleLabelList"/>
    <dgm:cxn modelId="{3A3ADFA0-520B-4977-8136-8BE76C8434BA}" type="presParOf" srcId="{9352665E-BDCA-44FC-B3CA-E16A0BF6D709}" destId="{E77995FD-5AA7-419A-9CB8-29B3F882E56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EA855-FB56-4E50-8028-88DE9D9357E4}">
      <dsp:nvSpPr>
        <dsp:cNvPr id="0" name=""/>
        <dsp:cNvSpPr/>
      </dsp:nvSpPr>
      <dsp:spPr>
        <a:xfrm>
          <a:off x="312076" y="650642"/>
          <a:ext cx="960750" cy="9607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96E6D-253B-4A4E-9B14-AE22115A42FD}">
      <dsp:nvSpPr>
        <dsp:cNvPr id="0" name=""/>
        <dsp:cNvSpPr/>
      </dsp:nvSpPr>
      <dsp:spPr>
        <a:xfrm>
          <a:off x="516826" y="855392"/>
          <a:ext cx="551250" cy="55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CA77A6-7AA6-405F-8E18-998ABA1B5103}">
      <dsp:nvSpPr>
        <dsp:cNvPr id="0" name=""/>
        <dsp:cNvSpPr/>
      </dsp:nvSpPr>
      <dsp:spPr>
        <a:xfrm>
          <a:off x="4951" y="1910642"/>
          <a:ext cx="1575000" cy="109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Successful cross-cultural negotiations require organisations to adapt their communication and negotiation approaches.</a:t>
          </a:r>
          <a:endParaRPr lang="en-US" sz="1100" kern="1200"/>
        </a:p>
      </dsp:txBody>
      <dsp:txXfrm>
        <a:off x="4951" y="1910642"/>
        <a:ext cx="1575000" cy="1092656"/>
      </dsp:txXfrm>
    </dsp:sp>
    <dsp:sp modelId="{083E6FE4-8046-4B62-98A2-38A5B608353E}">
      <dsp:nvSpPr>
        <dsp:cNvPr id="0" name=""/>
        <dsp:cNvSpPr/>
      </dsp:nvSpPr>
      <dsp:spPr>
        <a:xfrm>
          <a:off x="2162702" y="650642"/>
          <a:ext cx="960750" cy="9607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6A4ED3-1F36-4631-AD22-E46785ACE2CB}">
      <dsp:nvSpPr>
        <dsp:cNvPr id="0" name=""/>
        <dsp:cNvSpPr/>
      </dsp:nvSpPr>
      <dsp:spPr>
        <a:xfrm>
          <a:off x="2367452" y="855392"/>
          <a:ext cx="551250" cy="55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7E8817-E0BB-4170-898B-119099CB9300}">
      <dsp:nvSpPr>
        <dsp:cNvPr id="0" name=""/>
        <dsp:cNvSpPr/>
      </dsp:nvSpPr>
      <dsp:spPr>
        <a:xfrm>
          <a:off x="1855577" y="1910642"/>
          <a:ext cx="1575000" cy="109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HSBC negotiators should prioritise building trust and long-term relationships with representatives from Bank of China.</a:t>
          </a:r>
          <a:endParaRPr lang="en-US" sz="1100" kern="1200"/>
        </a:p>
      </dsp:txBody>
      <dsp:txXfrm>
        <a:off x="1855577" y="1910642"/>
        <a:ext cx="1575000" cy="1092656"/>
      </dsp:txXfrm>
    </dsp:sp>
    <dsp:sp modelId="{E8C420A7-D863-497B-96BE-54D7FC506D7D}">
      <dsp:nvSpPr>
        <dsp:cNvPr id="0" name=""/>
        <dsp:cNvSpPr/>
      </dsp:nvSpPr>
      <dsp:spPr>
        <a:xfrm>
          <a:off x="4013327" y="650642"/>
          <a:ext cx="960750" cy="9607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7454FC-1F57-4975-A48E-9E9C50BEC9BD}">
      <dsp:nvSpPr>
        <dsp:cNvPr id="0" name=""/>
        <dsp:cNvSpPr/>
      </dsp:nvSpPr>
      <dsp:spPr>
        <a:xfrm>
          <a:off x="4218077" y="855392"/>
          <a:ext cx="551250" cy="5512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27D8D14-FC52-4A84-9C75-3B94C7229523}">
      <dsp:nvSpPr>
        <dsp:cNvPr id="0" name=""/>
        <dsp:cNvSpPr/>
      </dsp:nvSpPr>
      <dsp:spPr>
        <a:xfrm>
          <a:off x="3706202" y="1910642"/>
          <a:ext cx="1575000" cy="109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Adapting communication styles and demonstrating cultural sensitivity can help reduce misunderstandings during negotiations.</a:t>
          </a:r>
          <a:endParaRPr lang="en-US" sz="1100" kern="1200"/>
        </a:p>
      </dsp:txBody>
      <dsp:txXfrm>
        <a:off x="3706202" y="1910642"/>
        <a:ext cx="1575000" cy="1092656"/>
      </dsp:txXfrm>
    </dsp:sp>
    <dsp:sp modelId="{3E6BF289-2B41-4663-A7E9-642047C44B8F}">
      <dsp:nvSpPr>
        <dsp:cNvPr id="0" name=""/>
        <dsp:cNvSpPr/>
      </dsp:nvSpPr>
      <dsp:spPr>
        <a:xfrm>
          <a:off x="5863951" y="650642"/>
          <a:ext cx="960750" cy="96075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BA8B1-ACF6-41A9-ABB2-ECD38601E67F}">
      <dsp:nvSpPr>
        <dsp:cNvPr id="0" name=""/>
        <dsp:cNvSpPr/>
      </dsp:nvSpPr>
      <dsp:spPr>
        <a:xfrm>
          <a:off x="6068701" y="855392"/>
          <a:ext cx="551250" cy="5512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08A767-807D-4B0C-83F9-42B30FE03C26}">
      <dsp:nvSpPr>
        <dsp:cNvPr id="0" name=""/>
        <dsp:cNvSpPr/>
      </dsp:nvSpPr>
      <dsp:spPr>
        <a:xfrm>
          <a:off x="5556826" y="1910642"/>
          <a:ext cx="1575000" cy="109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Respect for hierarchy and senior leadership is important when negotiating with Chinese organisations.</a:t>
          </a:r>
          <a:endParaRPr lang="en-US" sz="1100" kern="1200"/>
        </a:p>
      </dsp:txBody>
      <dsp:txXfrm>
        <a:off x="5556826" y="1910642"/>
        <a:ext cx="1575000" cy="1092656"/>
      </dsp:txXfrm>
    </dsp:sp>
    <dsp:sp modelId="{14F21975-5A58-48FA-AEEF-1A18B6AD8D24}">
      <dsp:nvSpPr>
        <dsp:cNvPr id="0" name=""/>
        <dsp:cNvSpPr/>
      </dsp:nvSpPr>
      <dsp:spPr>
        <a:xfrm>
          <a:off x="7714577" y="650642"/>
          <a:ext cx="960750" cy="96075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DB8E02-8876-4850-A61C-2815968FC1C0}">
      <dsp:nvSpPr>
        <dsp:cNvPr id="0" name=""/>
        <dsp:cNvSpPr/>
      </dsp:nvSpPr>
      <dsp:spPr>
        <a:xfrm>
          <a:off x="7919327" y="855392"/>
          <a:ext cx="551250" cy="5512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7995FD-5AA7-419A-9CB8-29B3F882E564}">
      <dsp:nvSpPr>
        <dsp:cNvPr id="0" name=""/>
        <dsp:cNvSpPr/>
      </dsp:nvSpPr>
      <dsp:spPr>
        <a:xfrm>
          <a:off x="7407452" y="1910642"/>
          <a:ext cx="1575000" cy="109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Effective negotiation strategies can significantly improve outcomes in international business partnerships (Lewicki, Barry and Saunders, 2021).</a:t>
          </a:r>
          <a:endParaRPr lang="en-US" sz="1100" kern="1200"/>
        </a:p>
      </dsp:txBody>
      <dsp:txXfrm>
        <a:off x="7407452" y="1910642"/>
        <a:ext cx="1575000" cy="109265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DDA8F2-5B95-4073-9C51-15FE486C8224}"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7E64EC-34ED-43B3-A73F-786EAC192DA6}" type="slidenum">
              <a:rPr lang="en-GB" smtClean="0"/>
              <a:t>‹#›</a:t>
            </a:fld>
            <a:endParaRPr lang="en-GB"/>
          </a:p>
        </p:txBody>
      </p:sp>
    </p:spTree>
    <p:extLst>
      <p:ext uri="{BB962C8B-B14F-4D97-AF65-F5344CB8AC3E}">
        <p14:creationId xmlns:p14="http://schemas.microsoft.com/office/powerpoint/2010/main" val="933567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look at cross-cultural negotiations of HSBC, a global banking organization headquartered in the UK, and the Bank of China, one of the largest banks in China. It will highlight the impact that cultural differences between the UK and China have on negotiations and how culturally informed negotiation techniques foster successful global partnerships.</a:t>
            </a:r>
          </a:p>
          <a:p>
            <a:endParaRPr lang="en-GB" dirty="0"/>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1</a:t>
            </a:fld>
            <a:endParaRPr lang="en-GB"/>
          </a:p>
        </p:txBody>
      </p:sp>
    </p:spTree>
    <p:extLst>
      <p:ext uri="{BB962C8B-B14F-4D97-AF65-F5344CB8AC3E}">
        <p14:creationId xmlns:p14="http://schemas.microsoft.com/office/powerpoint/2010/main" val="726199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analysis of cross-cultural negotiation of HSBC and Bank of China. The presentation first talks about the partnership and moves on to defining the term culture in the realm of international business. It then elaborates on and applies Hofstede's cultural dimensions theory to the business culture of the UK and China. The presentation then discusses the cultural challenges that are likely to be encountered in the negotiation process and recommends some negotiation strategies that could be used by HSBC to secure an effective partnership with the Bank of China. In the end, the presentation talks about the relevance of culture in negotiating international business deals.</a:t>
            </a:r>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2</a:t>
            </a:fld>
            <a:endParaRPr lang="en-GB"/>
          </a:p>
        </p:txBody>
      </p:sp>
    </p:spTree>
    <p:extLst>
      <p:ext uri="{BB962C8B-B14F-4D97-AF65-F5344CB8AC3E}">
        <p14:creationId xmlns:p14="http://schemas.microsoft.com/office/powerpoint/2010/main" val="3774111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HSBC is one of the world's largest multinational banking and financial services companies and is headquartered in the UK. Another equally significant player in the financial services space, with robust international operations, is the Bank of China. A potential collaboration between these two banks has the prospect of enhancing global financial services, cross-border investments, and international banking collaboration. However, such international partnerships often come with the challenge of cross-cultural differences. As posited by Hill and Hult (2022), national culture has a significant influence on the way people communicate, the way people make decisions, and the way people negotiate. Hence, the recognition of cultural differences is critical in ensuring successful global partnerships in business.</a:t>
            </a:r>
          </a:p>
          <a:p>
            <a:endParaRPr lang="en-GB" dirty="0"/>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3</a:t>
            </a:fld>
            <a:endParaRPr lang="en-GB"/>
          </a:p>
        </p:txBody>
      </p:sp>
    </p:spTree>
    <p:extLst>
      <p:ext uri="{BB962C8B-B14F-4D97-AF65-F5344CB8AC3E}">
        <p14:creationId xmlns:p14="http://schemas.microsoft.com/office/powerpoint/2010/main" val="2219436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Culture is a major factor in how people and organisations interact and deal with each other. It is a system of shared values, beliefs and behaviours how people interact, how decisions are made, and how business is performed. In international business, companies deal with business partners from different cultures. Cultural differences affect how people negotiate, communicate and what they expect from each other in business. According to Hofstede, Hofstede and Minkov (2010) research, organisations gain better understanding of cultural characteristics and are able to manage cross cultural relations. Thus, cultural knowledge is essential in international business negotiations, e.g. HSBC and Bank of China.</a:t>
            </a:r>
          </a:p>
          <a:p>
            <a:endParaRPr lang="en-GB" dirty="0"/>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4</a:t>
            </a:fld>
            <a:endParaRPr lang="en-GB"/>
          </a:p>
        </p:txBody>
      </p:sp>
    </p:spTree>
    <p:extLst>
      <p:ext uri="{BB962C8B-B14F-4D97-AF65-F5344CB8AC3E}">
        <p14:creationId xmlns:p14="http://schemas.microsoft.com/office/powerpoint/2010/main" val="2777438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Hofstede's cultural dimensions theory is one of the most popular models used for understanding cultural differences in international business. This theory outlines how different national cultures affect </a:t>
            </a:r>
            <a:r>
              <a:rPr lang="en-GB" dirty="0" err="1"/>
              <a:t>behaviors</a:t>
            </a:r>
            <a:r>
              <a:rPr lang="en-GB" dirty="0"/>
              <a:t> within organizations and the business ecosystem. Hofstede pinpointed specific cultural dimensions that influence communication, leadership, and choices. Some of these include power distance, which is how different cultures respond to and accept social and organizational hierarchies; individualism vs. collectivism, where cultures lean towards personal or group goals; and uncertainty avoidance and long-term vs. short-term orientation. According to Hofstede and Minkov (2010), these cultural dimensions help to explain differences in negotiation styles across countries, for instance, the UK and China.</a:t>
            </a:r>
          </a:p>
          <a:p>
            <a:endParaRPr lang="en-GB" dirty="0"/>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5</a:t>
            </a:fld>
            <a:endParaRPr lang="en-GB"/>
          </a:p>
        </p:txBody>
      </p:sp>
    </p:spTree>
    <p:extLst>
      <p:ext uri="{BB962C8B-B14F-4D97-AF65-F5344CB8AC3E}">
        <p14:creationId xmlns:p14="http://schemas.microsoft.com/office/powerpoint/2010/main" val="699829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UK business culture, communication is direct, and attention is paid to the centre of the problem. In some UK businesses, both managers and employees are invited to speak when discussing and negotiating. Decision makers are interested in personal accountability, and rapid solution finding is highly regarded. In contrast to many other cultures, UK businesses tend to have low vertical distance in their organisational hierarchy, meaning that while there are multiple layers of hierarchy, they are more horizontally interactive in communication across layers. Meyer (2014) says that British characteristics determine how other British people negotiate. In their culture, the focus is on direct, time-efficient agreements, and issues are discussed in a formal manner.</a:t>
            </a:r>
          </a:p>
          <a:p>
            <a:endParaRPr lang="en-GB" dirty="0"/>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6</a:t>
            </a:fld>
            <a:endParaRPr lang="en-GB"/>
          </a:p>
        </p:txBody>
      </p:sp>
    </p:spTree>
    <p:extLst>
      <p:ext uri="{BB962C8B-B14F-4D97-AF65-F5344CB8AC3E}">
        <p14:creationId xmlns:p14="http://schemas.microsoft.com/office/powerpoint/2010/main" val="2160286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China’s business culture, communication typically is indirect, and there is high regard for the hierarchical structure. In the Chinese organisational culture, the authority structure is clear, and decisions are made by senior management. Also, there is high regard for collectivism, i.e., group harmony and collaboration. Of note, is the term ***guanxi***, which means the cultivation of trust and long-term relationships between business partners. Trompenaars and Hampden-Turner (2012) note that these aspects of culture affect the negotiation process in China. For this reason, many institutions, such as the Bank of China, are likely to focus on trust and long-term relationships before they conclude any formal agreements.</a:t>
            </a:r>
          </a:p>
          <a:p>
            <a:endParaRPr lang="en-GB" dirty="0"/>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7</a:t>
            </a:fld>
            <a:endParaRPr lang="en-GB"/>
          </a:p>
        </p:txBody>
      </p:sp>
    </p:spTree>
    <p:extLst>
      <p:ext uri="{BB962C8B-B14F-4D97-AF65-F5344CB8AC3E}">
        <p14:creationId xmlns:p14="http://schemas.microsoft.com/office/powerpoint/2010/main" val="15083982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International negotiations are complicated by cultural disparities that exist between countries. One of the more common difficulties involves differences in style of communication. British negotiators are accustomed to communicating in a more straightforward making their point clear, while Chinese negotiators, in order to sustain the peace, are more prone to communicating in an indirect fashion. China also places a greater emphasis on culturally defined processes that lead to the need for more time to solicit different levels of approval within an organizational structure for decisions concerning agreements, whereas British cultures tend to </a:t>
            </a:r>
            <a:r>
              <a:rPr lang="en-GB" dirty="0" err="1"/>
              <a:t>favor</a:t>
            </a:r>
            <a:r>
              <a:rPr lang="en-GB" dirty="0"/>
              <a:t> a greater emphasis on more rapidly reaching a formal contract. These cultural distinctions are pivotal within the framework of Brett's (2014) description of the scope of concern within the international arena of business.</a:t>
            </a:r>
          </a:p>
          <a:p>
            <a:endParaRPr lang="en-GB" dirty="0"/>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8</a:t>
            </a:fld>
            <a:endParaRPr lang="en-GB"/>
          </a:p>
        </p:txBody>
      </p:sp>
    </p:spTree>
    <p:extLst>
      <p:ext uri="{BB962C8B-B14F-4D97-AF65-F5344CB8AC3E}">
        <p14:creationId xmlns:p14="http://schemas.microsoft.com/office/powerpoint/2010/main" val="3330391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HSBC must change its negotiation strategies according to the Chinese culture to negotiate successfully with the Bank of China. One of the primary strategies focuses on trust, where the negotiator balances the actions of the parties with the relationship between them, creating an informal agreement, and then commits to a formal agreement. Furthermore, adapting trust-building strategies to flexible communication can demonstrate respect for a party and the culture. Chinese organizations are usually hierarchical, and acknowledging the presence of senior leadership during negotiations can formalize and strengthen relational ties. Lewicki, Barry, and Saunders (2021) state that the results of international business negotiations are largely based on the extent to which negotiation strategies are adapted to the culture of the negotiation parties.</a:t>
            </a:r>
          </a:p>
          <a:p>
            <a:endParaRPr lang="en-GB" dirty="0"/>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9</a:t>
            </a:fld>
            <a:endParaRPr lang="en-GB"/>
          </a:p>
        </p:txBody>
      </p:sp>
    </p:spTree>
    <p:extLst>
      <p:ext uri="{BB962C8B-B14F-4D97-AF65-F5344CB8AC3E}">
        <p14:creationId xmlns:p14="http://schemas.microsoft.com/office/powerpoint/2010/main" val="17839304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different cultures is vital when negotiating for international businesses. When organisations grasp the cultural norms and expectations of their overseas business counterparts, they facilitate better communication and misunderstandings are less likely. Furthermore, cultural understanding fosters trust, which is fundamental to long-standing partnerships. With respect to negotiations between HSBC and Bank of China, the ability to acknowledge and understand the different communication styles, roles, and relational hierarchies can substantially bolster the outcomes of the negotiation. Ghemawat (2017) asserts that the better the understanding of cross-cultural variations, the greater the chances of success for an organisation.</a:t>
            </a:r>
          </a:p>
          <a:p>
            <a:endParaRPr lang="en-GB" dirty="0"/>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10</a:t>
            </a:fld>
            <a:endParaRPr lang="en-GB"/>
          </a:p>
        </p:txBody>
      </p:sp>
    </p:spTree>
    <p:extLst>
      <p:ext uri="{BB962C8B-B14F-4D97-AF65-F5344CB8AC3E}">
        <p14:creationId xmlns:p14="http://schemas.microsoft.com/office/powerpoint/2010/main" val="16542707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differences significantly shape how international business negotiations are conducted. For example, project negotiations with HSBC and Bank of China involve different and even opposing cultural systems that may affect their styles of communication, expectations of leadership, and selection of decision-making methodologies. The neglect of cultural determinants may cause poor negotiating outcomes, and an understanding of Hofstede’s cultural dimensions is an example of a theory that may help to explain possible analytical gaps. Understanding cultural determinants and designing negotiation approaches to fit different cultural values can help eliminate confusion and enable negotiators to establish better business partnerships. All in all, international business partnerships can only become a reality if cultural differences are studied and embraced.</a:t>
            </a:r>
          </a:p>
          <a:p>
            <a:endParaRPr lang="en-GB" dirty="0"/>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11</a:t>
            </a:fld>
            <a:endParaRPr lang="en-GB"/>
          </a:p>
        </p:txBody>
      </p:sp>
    </p:spTree>
    <p:extLst>
      <p:ext uri="{BB962C8B-B14F-4D97-AF65-F5344CB8AC3E}">
        <p14:creationId xmlns:p14="http://schemas.microsoft.com/office/powerpoint/2010/main" val="2145996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Bank of China (2023) Annual Report 2023. Beijing: Bank of China Limited.</a:t>
            </a:r>
          </a:p>
          <a:p>
            <a:r>
              <a:rPr lang="en-GB" sz="1200" kern="1200" dirty="0">
                <a:solidFill>
                  <a:schemeClr val="tx1"/>
                </a:solidFill>
                <a:effectLst/>
                <a:latin typeface="+mn-lt"/>
                <a:ea typeface="+mn-ea"/>
                <a:cs typeface="+mn-cs"/>
              </a:rPr>
              <a:t>Brett, J. M. (2014) Negotiating Globally: How to Negotiate Deals, Resolve Disputes and Make Decisions Across Cultural Boundaries. 3rd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San Francisco: Jossey-Bass.</a:t>
            </a:r>
          </a:p>
          <a:p>
            <a:r>
              <a:rPr lang="en-GB" sz="1200" kern="1200" dirty="0">
                <a:solidFill>
                  <a:schemeClr val="tx1"/>
                </a:solidFill>
                <a:effectLst/>
                <a:latin typeface="+mn-lt"/>
                <a:ea typeface="+mn-ea"/>
                <a:cs typeface="+mn-cs"/>
              </a:rPr>
              <a:t>Chan, K. C., Fung, H. G. and Thapa, C. (2015) ‘China’s banking sector and international financial integration’, Journal of International Financial Markets, Institutions and Money, 34, pp. 106–119.</a:t>
            </a:r>
          </a:p>
          <a:p>
            <a:r>
              <a:rPr lang="en-GB" sz="1200" kern="1200" dirty="0">
                <a:solidFill>
                  <a:schemeClr val="tx1"/>
                </a:solidFill>
                <a:effectLst/>
                <a:latin typeface="+mn-lt"/>
                <a:ea typeface="+mn-ea"/>
                <a:cs typeface="+mn-cs"/>
              </a:rPr>
              <a:t>Ghemawat, P. (2017) The Laws of Globalisation and Business Applications. Cambridge: Cambridge University Press.</a:t>
            </a:r>
          </a:p>
          <a:p>
            <a:r>
              <a:rPr lang="en-GB" sz="1200" kern="1200" dirty="0">
                <a:solidFill>
                  <a:schemeClr val="tx1"/>
                </a:solidFill>
                <a:effectLst/>
                <a:latin typeface="+mn-lt"/>
                <a:ea typeface="+mn-ea"/>
                <a:cs typeface="+mn-cs"/>
              </a:rPr>
              <a:t>Hill, C. W. L. and Hult, G. T. M. (2022) International Business: Competing in the Global Marketplace. 14th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New York: McGraw-Hill Education.</a:t>
            </a:r>
          </a:p>
          <a:p>
            <a:r>
              <a:rPr lang="en-GB" sz="1200" kern="1200" dirty="0">
                <a:solidFill>
                  <a:schemeClr val="tx1"/>
                </a:solidFill>
                <a:effectLst/>
                <a:latin typeface="+mn-lt"/>
                <a:ea typeface="+mn-ea"/>
                <a:cs typeface="+mn-cs"/>
              </a:rPr>
              <a:t>Hofstede, G., Hofstede, G. J. and Minkov, M. (2010) Cultures and Organisations: Software of the Mind. 3rd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New York: McGraw-Hill.</a:t>
            </a:r>
          </a:p>
          <a:p>
            <a:r>
              <a:rPr lang="en-GB" sz="1200" kern="1200" dirty="0">
                <a:solidFill>
                  <a:schemeClr val="tx1"/>
                </a:solidFill>
                <a:effectLst/>
                <a:latin typeface="+mn-lt"/>
                <a:ea typeface="+mn-ea"/>
                <a:cs typeface="+mn-cs"/>
              </a:rPr>
              <a:t>HSBC Holdings plc (2023) Annual Report and Accounts 2023. London: HSBC Holdings plc.</a:t>
            </a:r>
          </a:p>
          <a:p>
            <a:r>
              <a:rPr lang="en-GB" sz="1200" kern="1200" dirty="0">
                <a:solidFill>
                  <a:schemeClr val="tx1"/>
                </a:solidFill>
                <a:effectLst/>
                <a:latin typeface="+mn-lt"/>
                <a:ea typeface="+mn-ea"/>
                <a:cs typeface="+mn-cs"/>
              </a:rPr>
              <a:t>Lewicki, R. J., Barry, B. and Saunders, D. M. (2021) Essentials of Negotiation. 7th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New York: McGraw-Hill Education.</a:t>
            </a:r>
          </a:p>
          <a:p>
            <a:r>
              <a:rPr lang="en-GB" sz="1200" kern="1200" dirty="0">
                <a:solidFill>
                  <a:schemeClr val="tx1"/>
                </a:solidFill>
                <a:effectLst/>
                <a:latin typeface="+mn-lt"/>
                <a:ea typeface="+mn-ea"/>
                <a:cs typeface="+mn-cs"/>
              </a:rPr>
              <a:t>Meyer, E. (2014) The Culture Map: Breaking Through the Invisible Boundaries of Global Business. New York: PublicAffairs.</a:t>
            </a:r>
          </a:p>
          <a:p>
            <a:r>
              <a:rPr lang="en-GB" sz="1200" kern="1200" dirty="0">
                <a:solidFill>
                  <a:schemeClr val="tx1"/>
                </a:solidFill>
                <a:effectLst/>
                <a:latin typeface="+mn-lt"/>
                <a:ea typeface="+mn-ea"/>
                <a:cs typeface="+mn-cs"/>
              </a:rPr>
              <a:t>Trompenaars, F. and Hampden-Turner, C. (2012) Riding the Waves of Culture: Understanding Cultural Diversity in Business. 3rd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London: Nicholas Brealey.</a:t>
            </a:r>
          </a:p>
          <a:p>
            <a:endParaRPr lang="en-GB" dirty="0"/>
          </a:p>
        </p:txBody>
      </p:sp>
      <p:sp>
        <p:nvSpPr>
          <p:cNvPr id="4" name="Slide Number Placeholder 3"/>
          <p:cNvSpPr>
            <a:spLocks noGrp="1"/>
          </p:cNvSpPr>
          <p:nvPr>
            <p:ph type="sldNum" sz="quarter" idx="5"/>
          </p:nvPr>
        </p:nvSpPr>
        <p:spPr/>
        <p:txBody>
          <a:bodyPr/>
          <a:lstStyle/>
          <a:p>
            <a:fld id="{F77E64EC-34ED-43B3-A73F-786EAC192DA6}" type="slidenum">
              <a:rPr lang="en-GB" smtClean="0"/>
              <a:t>12</a:t>
            </a:fld>
            <a:endParaRPr lang="en-GB"/>
          </a:p>
        </p:txBody>
      </p:sp>
    </p:spTree>
    <p:extLst>
      <p:ext uri="{BB962C8B-B14F-4D97-AF65-F5344CB8AC3E}">
        <p14:creationId xmlns:p14="http://schemas.microsoft.com/office/powerpoint/2010/main" val="3432056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B737DB-ABD5-4159-89A8-88130091CDAB}"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4213572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B737DB-ABD5-4159-89A8-88130091CDAB}"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2048508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B737DB-ABD5-4159-89A8-88130091CDAB}"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8476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B737DB-ABD5-4159-89A8-88130091CDAB}"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2444865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B737DB-ABD5-4159-89A8-88130091CDAB}" type="datetimeFigureOut">
              <a:rPr lang="en-GB" smtClean="0"/>
              <a:t>14/03/2026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4136629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B737DB-ABD5-4159-89A8-88130091CDAB}"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1496884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B737DB-ABD5-4159-89A8-88130091CDAB}" type="datetimeFigureOut">
              <a:rPr lang="en-GB" smtClean="0"/>
              <a:t>14/03/2026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2733016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B737DB-ABD5-4159-89A8-88130091CDAB}"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464413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B737DB-ABD5-4159-89A8-88130091CDAB}"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351947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B737DB-ABD5-4159-89A8-88130091CDAB}"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3606935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B737DB-ABD5-4159-89A8-88130091CDAB}"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1848F9A-933E-4A95-B362-FF30489D7CD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92780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2B737DB-ABD5-4159-89A8-88130091CDAB}"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7628047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2B737DB-ABD5-4159-89A8-88130091CDAB}"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1848F9A-933E-4A95-B362-FF30489D7CD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0127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2B737DB-ABD5-4159-89A8-88130091CDAB}"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1978481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B737DB-ABD5-4159-89A8-88130091CDAB}"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28628139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B737DB-ABD5-4159-89A8-88130091CDAB}"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848F9A-933E-4A95-B362-FF30489D7CDB}" type="slidenum">
              <a:rPr lang="en-GB" smtClean="0"/>
              <a:t>‹#›</a:t>
            </a:fld>
            <a:endParaRPr lang="en-GB"/>
          </a:p>
        </p:txBody>
      </p:sp>
    </p:spTree>
    <p:extLst>
      <p:ext uri="{BB962C8B-B14F-4D97-AF65-F5344CB8AC3E}">
        <p14:creationId xmlns:p14="http://schemas.microsoft.com/office/powerpoint/2010/main" val="1357952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2B737DB-ABD5-4159-89A8-88130091CDAB}" type="datetimeFigureOut">
              <a:rPr lang="en-GB" smtClean="0"/>
              <a:t>14/03/2026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1848F9A-933E-4A95-B362-FF30489D7CDB}" type="slidenum">
              <a:rPr lang="en-GB" smtClean="0"/>
              <a:t>‹#›</a:t>
            </a:fld>
            <a:endParaRPr lang="en-GB"/>
          </a:p>
        </p:txBody>
      </p:sp>
    </p:spTree>
    <p:extLst>
      <p:ext uri="{BB962C8B-B14F-4D97-AF65-F5344CB8AC3E}">
        <p14:creationId xmlns:p14="http://schemas.microsoft.com/office/powerpoint/2010/main" val="415912228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961235-F42C-4C83-B51B-7416382FB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4A09A1-AE33-4C84-B62F-DC061FD56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4118D00-A11F-DE04-879A-E7EF2C79C62C}"/>
              </a:ext>
            </a:extLst>
          </p:cNvPr>
          <p:cNvSpPr>
            <a:spLocks noGrp="1"/>
          </p:cNvSpPr>
          <p:nvPr>
            <p:ph type="ctrTitle"/>
          </p:nvPr>
        </p:nvSpPr>
        <p:spPr>
          <a:xfrm>
            <a:off x="301336" y="967417"/>
            <a:ext cx="5519403" cy="3943250"/>
          </a:xfrm>
        </p:spPr>
        <p:txBody>
          <a:bodyPr>
            <a:normAutofit/>
          </a:bodyPr>
          <a:lstStyle/>
          <a:p>
            <a:pPr algn="ctr">
              <a:lnSpc>
                <a:spcPct val="90000"/>
              </a:lnSpc>
            </a:pPr>
            <a:br>
              <a:rPr lang="en-GB" sz="2500" b="1" dirty="0">
                <a:solidFill>
                  <a:srgbClr val="FEFFFF"/>
                </a:solidFill>
              </a:rPr>
            </a:br>
            <a:r>
              <a:rPr lang="en-GB" sz="4000" b="1" dirty="0">
                <a:solidFill>
                  <a:srgbClr val="FEFFFF"/>
                </a:solidFill>
              </a:rPr>
              <a:t>International Business Communications</a:t>
            </a:r>
            <a:br>
              <a:rPr lang="en-GB" sz="2500" b="1" dirty="0">
                <a:solidFill>
                  <a:srgbClr val="FEFFFF"/>
                </a:solidFill>
              </a:rPr>
            </a:br>
            <a:br>
              <a:rPr lang="en-GB" sz="2500" b="1" dirty="0">
                <a:solidFill>
                  <a:srgbClr val="FEFFFF"/>
                </a:solidFill>
              </a:rPr>
            </a:br>
            <a:r>
              <a:rPr lang="en-GB" sz="2500" b="1" dirty="0">
                <a:solidFill>
                  <a:srgbClr val="FEFFFF"/>
                </a:solidFill>
              </a:rPr>
              <a:t>Cross-Cultural Negotiation Between HSBC and Bank of China</a:t>
            </a:r>
            <a:br>
              <a:rPr lang="en-GB" sz="2500" b="1" dirty="0">
                <a:solidFill>
                  <a:srgbClr val="FEFFFF"/>
                </a:solidFill>
              </a:rPr>
            </a:br>
            <a:r>
              <a:rPr lang="en-GB" sz="2500" b="1" dirty="0">
                <a:solidFill>
                  <a:srgbClr val="FEFFFF"/>
                </a:solidFill>
              </a:rPr>
              <a:t>Building a Strategic International Banking Partnership</a:t>
            </a:r>
            <a:br>
              <a:rPr lang="en-GB" sz="2500" b="1" dirty="0">
                <a:solidFill>
                  <a:srgbClr val="FEFFFF"/>
                </a:solidFill>
              </a:rPr>
            </a:br>
            <a:endParaRPr lang="en-GB" sz="2500" b="1" dirty="0">
              <a:solidFill>
                <a:srgbClr val="FEFFFF"/>
              </a:solidFill>
            </a:endParaRPr>
          </a:p>
        </p:txBody>
      </p:sp>
      <p:sp>
        <p:nvSpPr>
          <p:cNvPr id="14" name="Freeform 27">
            <a:extLst>
              <a:ext uri="{FF2B5EF4-FFF2-40B4-BE49-F238E27FC236}">
                <a16:creationId xmlns:a16="http://schemas.microsoft.com/office/drawing/2014/main" id="{D62F2749-B982-4ADE-B1EF-679002587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 name="Subtitle 2">
            <a:extLst>
              <a:ext uri="{FF2B5EF4-FFF2-40B4-BE49-F238E27FC236}">
                <a16:creationId xmlns:a16="http://schemas.microsoft.com/office/drawing/2014/main" id="{1B604F0D-2AEF-BB85-0099-8343E2CA8AE8}"/>
              </a:ext>
            </a:extLst>
          </p:cNvPr>
          <p:cNvSpPr>
            <a:spLocks noGrp="1"/>
          </p:cNvSpPr>
          <p:nvPr>
            <p:ph type="subTitle" idx="1"/>
          </p:nvPr>
        </p:nvSpPr>
        <p:spPr>
          <a:xfrm>
            <a:off x="540279" y="5189400"/>
            <a:ext cx="5280460" cy="544260"/>
          </a:xfrm>
        </p:spPr>
        <p:txBody>
          <a:bodyPr anchor="ctr">
            <a:normAutofit/>
          </a:bodyPr>
          <a:lstStyle/>
          <a:p>
            <a:pPr>
              <a:lnSpc>
                <a:spcPct val="90000"/>
              </a:lnSpc>
            </a:pPr>
            <a:r>
              <a:rPr lang="en-GB" sz="1600" dirty="0">
                <a:solidFill>
                  <a:srgbClr val="FEFFFF"/>
                </a:solidFill>
              </a:rPr>
              <a:t>Student Name: Razvan Gabriel Vasile</a:t>
            </a:r>
            <a:br>
              <a:rPr lang="en-GB" sz="1600" dirty="0">
                <a:solidFill>
                  <a:srgbClr val="FEFFFF"/>
                </a:solidFill>
              </a:rPr>
            </a:br>
            <a:r>
              <a:rPr lang="en-GB" sz="1600" dirty="0">
                <a:solidFill>
                  <a:srgbClr val="FEFFFF"/>
                </a:solidFill>
              </a:rPr>
              <a:t>Student Number: 2439123</a:t>
            </a:r>
          </a:p>
        </p:txBody>
      </p:sp>
      <p:pic>
        <p:nvPicPr>
          <p:cNvPr id="5" name="Picture 4">
            <a:extLst>
              <a:ext uri="{FF2B5EF4-FFF2-40B4-BE49-F238E27FC236}">
                <a16:creationId xmlns:a16="http://schemas.microsoft.com/office/drawing/2014/main" id="{CAFC1AC9-EB60-4F61-2B17-D42DF4791F46}"/>
              </a:ext>
            </a:extLst>
          </p:cNvPr>
          <p:cNvPicPr>
            <a:picLocks noChangeAspect="1"/>
          </p:cNvPicPr>
          <p:nvPr/>
        </p:nvPicPr>
        <p:blipFill>
          <a:blip r:embed="rId3"/>
          <a:stretch>
            <a:fillRect/>
          </a:stretch>
        </p:blipFill>
        <p:spPr>
          <a:xfrm>
            <a:off x="7074745" y="1564624"/>
            <a:ext cx="4153750" cy="1168549"/>
          </a:xfrm>
          <a:prstGeom prst="rect">
            <a:avLst/>
          </a:prstGeom>
        </p:spPr>
      </p:pic>
      <p:pic>
        <p:nvPicPr>
          <p:cNvPr id="4" name="Picture 3">
            <a:extLst>
              <a:ext uri="{FF2B5EF4-FFF2-40B4-BE49-F238E27FC236}">
                <a16:creationId xmlns:a16="http://schemas.microsoft.com/office/drawing/2014/main" id="{A9C31F9F-61E2-9310-8C11-6E1434A21E24}"/>
              </a:ext>
            </a:extLst>
          </p:cNvPr>
          <p:cNvPicPr>
            <a:picLocks noChangeAspect="1"/>
          </p:cNvPicPr>
          <p:nvPr/>
        </p:nvPicPr>
        <p:blipFill>
          <a:blip r:embed="rId4"/>
          <a:stretch>
            <a:fillRect/>
          </a:stretch>
        </p:blipFill>
        <p:spPr>
          <a:xfrm>
            <a:off x="7805480" y="3508288"/>
            <a:ext cx="2692280" cy="2398166"/>
          </a:xfrm>
          <a:prstGeom prst="rect">
            <a:avLst/>
          </a:prstGeom>
        </p:spPr>
      </p:pic>
    </p:spTree>
    <p:extLst>
      <p:ext uri="{BB962C8B-B14F-4D97-AF65-F5344CB8AC3E}">
        <p14:creationId xmlns:p14="http://schemas.microsoft.com/office/powerpoint/2010/main" val="3527045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B8E9C76-9222-73F7-B862-8BCD6F953A25}"/>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Presentation Outline</a:t>
            </a:r>
          </a:p>
        </p:txBody>
      </p:sp>
      <p:sp>
        <p:nvSpPr>
          <p:cNvPr id="3" name="Content Placeholder 2">
            <a:extLst>
              <a:ext uri="{FF2B5EF4-FFF2-40B4-BE49-F238E27FC236}">
                <a16:creationId xmlns:a16="http://schemas.microsoft.com/office/drawing/2014/main" id="{C97A73F8-FCCC-DEFD-E4A0-248FE89BD3B4}"/>
              </a:ext>
            </a:extLst>
          </p:cNvPr>
          <p:cNvSpPr>
            <a:spLocks noGrp="1"/>
          </p:cNvSpPr>
          <p:nvPr>
            <p:ph idx="1"/>
          </p:nvPr>
        </p:nvSpPr>
        <p:spPr>
          <a:xfrm>
            <a:off x="541866" y="2032000"/>
            <a:ext cx="7145867" cy="3879222"/>
          </a:xfrm>
        </p:spPr>
        <p:txBody>
          <a:bodyPr>
            <a:normAutofit/>
          </a:bodyPr>
          <a:lstStyle/>
          <a:p>
            <a:r>
              <a:rPr lang="en-GB">
                <a:solidFill>
                  <a:srgbClr val="FEFFFF"/>
                </a:solidFill>
              </a:rPr>
              <a:t>Introduction to HSBC and Bank of China partnership</a:t>
            </a:r>
            <a:br>
              <a:rPr lang="en-GB">
                <a:solidFill>
                  <a:srgbClr val="FEFFFF"/>
                </a:solidFill>
              </a:rPr>
            </a:br>
            <a:r>
              <a:rPr lang="en-GB">
                <a:solidFill>
                  <a:srgbClr val="FEFFFF"/>
                </a:solidFill>
              </a:rPr>
              <a:t>Understanding culture in international business</a:t>
            </a:r>
            <a:br>
              <a:rPr lang="en-GB">
                <a:solidFill>
                  <a:srgbClr val="FEFFFF"/>
                </a:solidFill>
              </a:rPr>
            </a:br>
            <a:r>
              <a:rPr lang="en-GB">
                <a:solidFill>
                  <a:srgbClr val="FEFFFF"/>
                </a:solidFill>
              </a:rPr>
              <a:t>Cultural theory: Hofstede’s cultural dimensions</a:t>
            </a:r>
            <a:br>
              <a:rPr lang="en-GB">
                <a:solidFill>
                  <a:srgbClr val="FEFFFF"/>
                </a:solidFill>
              </a:rPr>
            </a:br>
            <a:r>
              <a:rPr lang="en-GB">
                <a:solidFill>
                  <a:srgbClr val="FEFFFF"/>
                </a:solidFill>
              </a:rPr>
              <a:t>UK business culture</a:t>
            </a:r>
            <a:br>
              <a:rPr lang="en-GB">
                <a:solidFill>
                  <a:srgbClr val="FEFFFF"/>
                </a:solidFill>
              </a:rPr>
            </a:br>
            <a:r>
              <a:rPr lang="en-GB">
                <a:solidFill>
                  <a:srgbClr val="FEFFFF"/>
                </a:solidFill>
              </a:rPr>
              <a:t>Chinese business culture</a:t>
            </a:r>
            <a:br>
              <a:rPr lang="en-GB">
                <a:solidFill>
                  <a:srgbClr val="FEFFFF"/>
                </a:solidFill>
              </a:rPr>
            </a:br>
            <a:r>
              <a:rPr lang="en-GB">
                <a:solidFill>
                  <a:srgbClr val="FEFFFF"/>
                </a:solidFill>
              </a:rPr>
              <a:t>Cultural challenges in negotiation</a:t>
            </a:r>
            <a:br>
              <a:rPr lang="en-GB">
                <a:solidFill>
                  <a:srgbClr val="FEFFFF"/>
                </a:solidFill>
              </a:rPr>
            </a:br>
            <a:r>
              <a:rPr lang="en-GB">
                <a:solidFill>
                  <a:srgbClr val="FEFFFF"/>
                </a:solidFill>
              </a:rPr>
              <a:t>Negotiation strategies for success</a:t>
            </a:r>
            <a:br>
              <a:rPr lang="en-GB">
                <a:solidFill>
                  <a:srgbClr val="FEFFFF"/>
                </a:solidFill>
              </a:rPr>
            </a:br>
            <a:r>
              <a:rPr lang="en-GB">
                <a:solidFill>
                  <a:srgbClr val="FEFFFF"/>
                </a:solidFill>
              </a:rPr>
              <a:t>Importance of cultural awareness</a:t>
            </a:r>
            <a:br>
              <a:rPr lang="en-GB">
                <a:solidFill>
                  <a:srgbClr val="FEFFFF"/>
                </a:solidFill>
              </a:rPr>
            </a:br>
            <a:r>
              <a:rPr lang="en-GB">
                <a:solidFill>
                  <a:srgbClr val="FEFFFF"/>
                </a:solidFill>
              </a:rPr>
              <a:t>Conclusion</a:t>
            </a:r>
          </a:p>
          <a:p>
            <a:endParaRPr lang="en-GB">
              <a:solidFill>
                <a:srgbClr val="FEFFFF"/>
              </a:solidFill>
            </a:endParaRPr>
          </a:p>
        </p:txBody>
      </p:sp>
      <p:pic>
        <p:nvPicPr>
          <p:cNvPr id="5" name="Picture 4">
            <a:extLst>
              <a:ext uri="{FF2B5EF4-FFF2-40B4-BE49-F238E27FC236}">
                <a16:creationId xmlns:a16="http://schemas.microsoft.com/office/drawing/2014/main" id="{E35E9058-9004-3352-91D2-D11C20DCE1E5}"/>
              </a:ext>
            </a:extLst>
          </p:cNvPr>
          <p:cNvPicPr>
            <a:picLocks noChangeAspect="1"/>
          </p:cNvPicPr>
          <p:nvPr/>
        </p:nvPicPr>
        <p:blipFill>
          <a:blip r:embed="rId3"/>
          <a:stretch>
            <a:fillRect/>
          </a:stretch>
        </p:blipFill>
        <p:spPr>
          <a:xfrm>
            <a:off x="8713057" y="3104109"/>
            <a:ext cx="3001931" cy="1718277"/>
          </a:xfrm>
          <a:prstGeom prst="rect">
            <a:avLst/>
          </a:prstGeom>
        </p:spPr>
      </p:pic>
    </p:spTree>
    <p:extLst>
      <p:ext uri="{BB962C8B-B14F-4D97-AF65-F5344CB8AC3E}">
        <p14:creationId xmlns:p14="http://schemas.microsoft.com/office/powerpoint/2010/main" val="10758787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9B841B-7397-54EC-3693-A917E32604E0}"/>
              </a:ext>
            </a:extLst>
          </p:cNvPr>
          <p:cNvPicPr>
            <a:picLocks noChangeAspect="1"/>
          </p:cNvPicPr>
          <p:nvPr/>
        </p:nvPicPr>
        <p:blipFill>
          <a:blip r:embed="rId3"/>
          <a:srcRect l="12636" r="12637"/>
          <a:stretch>
            <a:fillRect/>
          </a:stretch>
        </p:blipFill>
        <p:spPr>
          <a:xfrm>
            <a:off x="4485557" y="10"/>
            <a:ext cx="7706443" cy="6857990"/>
          </a:xfrm>
          <a:prstGeom prst="rect">
            <a:avLst/>
          </a:prstGeom>
        </p:spPr>
      </p:pic>
      <p:sp useBgFill="1">
        <p:nvSpPr>
          <p:cNvPr id="14" name="Freeform: Shape 13">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20EA7AA2-BD67-302E-4AB7-D9369662DC80}"/>
              </a:ext>
            </a:extLst>
          </p:cNvPr>
          <p:cNvSpPr>
            <a:spLocks noGrp="1"/>
          </p:cNvSpPr>
          <p:nvPr>
            <p:ph type="title"/>
          </p:nvPr>
        </p:nvSpPr>
        <p:spPr>
          <a:xfrm>
            <a:off x="535525" y="624110"/>
            <a:ext cx="4623955" cy="1280890"/>
          </a:xfrm>
        </p:spPr>
        <p:txBody>
          <a:bodyPr>
            <a:normAutofit/>
          </a:bodyPr>
          <a:lstStyle/>
          <a:p>
            <a:r>
              <a:rPr lang="en-GB"/>
              <a:t>Introduction</a:t>
            </a:r>
          </a:p>
        </p:txBody>
      </p:sp>
      <p:sp>
        <p:nvSpPr>
          <p:cNvPr id="16" name="Rectangle 15">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A63F1AE-4862-C53C-6816-088DBE57F75A}"/>
              </a:ext>
            </a:extLst>
          </p:cNvPr>
          <p:cNvSpPr>
            <a:spLocks noGrp="1"/>
          </p:cNvSpPr>
          <p:nvPr>
            <p:ph idx="1"/>
          </p:nvPr>
        </p:nvSpPr>
        <p:spPr>
          <a:xfrm>
            <a:off x="531812" y="2133600"/>
            <a:ext cx="4625882" cy="3777622"/>
          </a:xfrm>
        </p:spPr>
        <p:txBody>
          <a:bodyPr>
            <a:normAutofit/>
          </a:bodyPr>
          <a:lstStyle/>
          <a:p>
            <a:pPr>
              <a:lnSpc>
                <a:spcPct val="90000"/>
              </a:lnSpc>
              <a:buClr>
                <a:srgbClr val="E46C52"/>
              </a:buClr>
            </a:pPr>
            <a:r>
              <a:rPr lang="en-GB" sz="1300"/>
              <a:t>HSBC is a global banking and financial services organisation headquartered in the United Kingdom.</a:t>
            </a:r>
          </a:p>
          <a:p>
            <a:pPr>
              <a:lnSpc>
                <a:spcPct val="90000"/>
              </a:lnSpc>
              <a:buClr>
                <a:srgbClr val="E46C52"/>
              </a:buClr>
            </a:pPr>
            <a:r>
              <a:rPr lang="en-GB" sz="1300"/>
              <a:t>Bank of China is one of the largest state-owned commercial banks operating in China and internationally.</a:t>
            </a:r>
          </a:p>
          <a:p>
            <a:pPr>
              <a:lnSpc>
                <a:spcPct val="90000"/>
              </a:lnSpc>
              <a:buClr>
                <a:srgbClr val="E46C52"/>
              </a:buClr>
            </a:pPr>
            <a:r>
              <a:rPr lang="en-GB" sz="1300"/>
              <a:t>A strategic partnership between these two organisations could strengthen international banking services and global financial cooperation.</a:t>
            </a:r>
          </a:p>
          <a:p>
            <a:pPr>
              <a:lnSpc>
                <a:spcPct val="90000"/>
              </a:lnSpc>
              <a:buClr>
                <a:srgbClr val="E46C52"/>
              </a:buClr>
            </a:pPr>
            <a:r>
              <a:rPr lang="en-GB" sz="1300"/>
              <a:t>However, cultural differences between the United Kingdom and China may influence communication, decision-making and negotiation approaches.</a:t>
            </a:r>
          </a:p>
          <a:p>
            <a:pPr>
              <a:lnSpc>
                <a:spcPct val="90000"/>
              </a:lnSpc>
              <a:buClr>
                <a:srgbClr val="E46C52"/>
              </a:buClr>
            </a:pPr>
            <a:r>
              <a:rPr lang="en-GB" sz="1300"/>
              <a:t>Understanding cultural factors is therefore essential for effective international business communication (Hill and Hult, 2022).</a:t>
            </a:r>
          </a:p>
          <a:p>
            <a:pPr>
              <a:lnSpc>
                <a:spcPct val="90000"/>
              </a:lnSpc>
              <a:buClr>
                <a:srgbClr val="E46C52"/>
              </a:buClr>
            </a:pPr>
            <a:endParaRPr lang="en-GB" sz="1300"/>
          </a:p>
        </p:txBody>
      </p:sp>
    </p:spTree>
    <p:extLst>
      <p:ext uri="{BB962C8B-B14F-4D97-AF65-F5344CB8AC3E}">
        <p14:creationId xmlns:p14="http://schemas.microsoft.com/office/powerpoint/2010/main" val="3309617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D4CA2E9-BC6E-B142-1300-785CA876E1C4}"/>
              </a:ext>
            </a:extLst>
          </p:cNvPr>
          <p:cNvSpPr>
            <a:spLocks noGrp="1"/>
          </p:cNvSpPr>
          <p:nvPr>
            <p:ph type="title"/>
          </p:nvPr>
        </p:nvSpPr>
        <p:spPr>
          <a:xfrm>
            <a:off x="541867" y="787400"/>
            <a:ext cx="7145866" cy="778933"/>
          </a:xfrm>
        </p:spPr>
        <p:txBody>
          <a:bodyPr anchor="ctr">
            <a:normAutofit/>
          </a:bodyPr>
          <a:lstStyle/>
          <a:p>
            <a:pPr>
              <a:lnSpc>
                <a:spcPct val="90000"/>
              </a:lnSpc>
            </a:pPr>
            <a:r>
              <a:rPr lang="en-GB" sz="2500">
                <a:solidFill>
                  <a:srgbClr val="FEFFFF"/>
                </a:solidFill>
              </a:rPr>
              <a:t>Understanding Culture in International Business</a:t>
            </a:r>
          </a:p>
        </p:txBody>
      </p:sp>
      <p:sp>
        <p:nvSpPr>
          <p:cNvPr id="3" name="Content Placeholder 2">
            <a:extLst>
              <a:ext uri="{FF2B5EF4-FFF2-40B4-BE49-F238E27FC236}">
                <a16:creationId xmlns:a16="http://schemas.microsoft.com/office/drawing/2014/main" id="{50E03BF2-3CE7-515B-229D-A03E76D79B23}"/>
              </a:ext>
            </a:extLst>
          </p:cNvPr>
          <p:cNvSpPr>
            <a:spLocks noGrp="1"/>
          </p:cNvSpPr>
          <p:nvPr>
            <p:ph idx="1"/>
          </p:nvPr>
        </p:nvSpPr>
        <p:spPr>
          <a:xfrm>
            <a:off x="541866" y="2032000"/>
            <a:ext cx="7145867" cy="3879222"/>
          </a:xfrm>
        </p:spPr>
        <p:txBody>
          <a:bodyPr>
            <a:normAutofit/>
          </a:bodyPr>
          <a:lstStyle/>
          <a:p>
            <a:r>
              <a:rPr lang="en-GB">
                <a:solidFill>
                  <a:srgbClr val="FEFFFF"/>
                </a:solidFill>
              </a:rPr>
              <a:t>Culture refers to the shared values, beliefs and behaviours that shape how individuals interact within a society.</a:t>
            </a:r>
          </a:p>
          <a:p>
            <a:r>
              <a:rPr lang="en-GB">
                <a:solidFill>
                  <a:srgbClr val="FEFFFF"/>
                </a:solidFill>
              </a:rPr>
              <a:t>These cultural values influence communication styles, decision-making processes and management practices in organisations.</a:t>
            </a:r>
          </a:p>
          <a:p>
            <a:r>
              <a:rPr lang="en-GB">
                <a:solidFill>
                  <a:srgbClr val="FEFFFF"/>
                </a:solidFill>
              </a:rPr>
              <a:t>In international business environments, cultural differences may affect how companies negotiate, build relationships and resolve conflicts.</a:t>
            </a:r>
          </a:p>
          <a:p>
            <a:r>
              <a:rPr lang="en-GB">
                <a:solidFill>
                  <a:srgbClr val="FEFFFF"/>
                </a:solidFill>
              </a:rPr>
              <a:t>Understanding cultural characteristics is therefore essential for successful cooperation between organisations from different countries (Hofstede, Hofstede and Minkov, 2010).</a:t>
            </a:r>
          </a:p>
          <a:p>
            <a:endParaRPr lang="en-GB">
              <a:solidFill>
                <a:srgbClr val="FEFFFF"/>
              </a:solidFill>
            </a:endParaRPr>
          </a:p>
        </p:txBody>
      </p:sp>
      <p:pic>
        <p:nvPicPr>
          <p:cNvPr id="4" name="Picture 3">
            <a:extLst>
              <a:ext uri="{FF2B5EF4-FFF2-40B4-BE49-F238E27FC236}">
                <a16:creationId xmlns:a16="http://schemas.microsoft.com/office/drawing/2014/main" id="{1DBE5FD3-05D4-2179-F708-5C38B66AD516}"/>
              </a:ext>
            </a:extLst>
          </p:cNvPr>
          <p:cNvPicPr>
            <a:picLocks noChangeAspect="1"/>
          </p:cNvPicPr>
          <p:nvPr/>
        </p:nvPicPr>
        <p:blipFill>
          <a:blip r:embed="rId3"/>
          <a:stretch>
            <a:fillRect/>
          </a:stretch>
        </p:blipFill>
        <p:spPr>
          <a:xfrm>
            <a:off x="8713057" y="2887084"/>
            <a:ext cx="3001931" cy="2152327"/>
          </a:xfrm>
          <a:prstGeom prst="rect">
            <a:avLst/>
          </a:prstGeom>
        </p:spPr>
      </p:pic>
    </p:spTree>
    <p:extLst>
      <p:ext uri="{BB962C8B-B14F-4D97-AF65-F5344CB8AC3E}">
        <p14:creationId xmlns:p14="http://schemas.microsoft.com/office/powerpoint/2010/main" val="99677258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4E65B-E86E-1574-C005-70CC8485928E}"/>
              </a:ext>
            </a:extLst>
          </p:cNvPr>
          <p:cNvSpPr>
            <a:spLocks noGrp="1"/>
          </p:cNvSpPr>
          <p:nvPr>
            <p:ph type="title"/>
          </p:nvPr>
        </p:nvSpPr>
        <p:spPr>
          <a:xfrm>
            <a:off x="1687669" y="624110"/>
            <a:ext cx="4137059" cy="1280890"/>
          </a:xfrm>
        </p:spPr>
        <p:txBody>
          <a:bodyPr>
            <a:normAutofit/>
          </a:bodyPr>
          <a:lstStyle/>
          <a:p>
            <a:r>
              <a:rPr lang="en-GB" sz="3200"/>
              <a:t>Hofstede’s Cultural Dimensions Theory</a:t>
            </a:r>
          </a:p>
        </p:txBody>
      </p:sp>
      <p:sp>
        <p:nvSpPr>
          <p:cNvPr id="3" name="Content Placeholder 2">
            <a:extLst>
              <a:ext uri="{FF2B5EF4-FFF2-40B4-BE49-F238E27FC236}">
                <a16:creationId xmlns:a16="http://schemas.microsoft.com/office/drawing/2014/main" id="{C8E5232F-760F-43B9-273E-9F3B565D82A5}"/>
              </a:ext>
            </a:extLst>
          </p:cNvPr>
          <p:cNvSpPr>
            <a:spLocks noGrp="1"/>
          </p:cNvSpPr>
          <p:nvPr>
            <p:ph idx="1"/>
          </p:nvPr>
        </p:nvSpPr>
        <p:spPr>
          <a:xfrm>
            <a:off x="1683956" y="2133600"/>
            <a:ext cx="4140772" cy="3777622"/>
          </a:xfrm>
        </p:spPr>
        <p:txBody>
          <a:bodyPr>
            <a:normAutofit/>
          </a:bodyPr>
          <a:lstStyle/>
          <a:p>
            <a:pPr>
              <a:lnSpc>
                <a:spcPct val="90000"/>
              </a:lnSpc>
            </a:pPr>
            <a:r>
              <a:rPr lang="en-GB" sz="1400">
                <a:solidFill>
                  <a:schemeClr val="tx1"/>
                </a:solidFill>
              </a:rPr>
              <a:t>Hofstede’s cultural dimensions theory explains how national cultures influence behaviour within organisations and international business environments.</a:t>
            </a:r>
          </a:p>
          <a:p>
            <a:pPr>
              <a:lnSpc>
                <a:spcPct val="90000"/>
              </a:lnSpc>
            </a:pPr>
            <a:r>
              <a:rPr lang="en-GB" sz="1400">
                <a:solidFill>
                  <a:schemeClr val="tx1"/>
                </a:solidFill>
              </a:rPr>
              <a:t>The theory identifies several cultural dimensions that affect communication, leadership and negotiation styles across different countries.</a:t>
            </a:r>
          </a:p>
          <a:p>
            <a:pPr>
              <a:lnSpc>
                <a:spcPct val="90000"/>
              </a:lnSpc>
            </a:pPr>
            <a:r>
              <a:rPr lang="en-GB" sz="1400">
                <a:solidFill>
                  <a:schemeClr val="tx1"/>
                </a:solidFill>
              </a:rPr>
              <a:t>Important dimensions include power distance, individualism versus collectivism, uncertainty avoidance and long-term orientation.</a:t>
            </a:r>
          </a:p>
          <a:p>
            <a:pPr>
              <a:lnSpc>
                <a:spcPct val="90000"/>
              </a:lnSpc>
            </a:pPr>
            <a:r>
              <a:rPr lang="en-GB" sz="1400">
                <a:solidFill>
                  <a:schemeClr val="tx1"/>
                </a:solidFill>
              </a:rPr>
              <a:t>These dimensions help explain how cultural differences between the United Kingdom and China may influence negotiation behaviour (Hofstede, Hofstede and Minkov, 2010).</a:t>
            </a:r>
          </a:p>
          <a:p>
            <a:pPr>
              <a:lnSpc>
                <a:spcPct val="90000"/>
              </a:lnSpc>
            </a:pPr>
            <a:endParaRPr lang="en-GB" sz="1400">
              <a:solidFill>
                <a:schemeClr val="tx1"/>
              </a:solidFill>
            </a:endParaRPr>
          </a:p>
        </p:txBody>
      </p:sp>
      <p:pic>
        <p:nvPicPr>
          <p:cNvPr id="4" name="Picture 3">
            <a:extLst>
              <a:ext uri="{FF2B5EF4-FFF2-40B4-BE49-F238E27FC236}">
                <a16:creationId xmlns:a16="http://schemas.microsoft.com/office/drawing/2014/main" id="{84D26EBC-C868-B899-758B-5394CF8B4E61}"/>
              </a:ext>
            </a:extLst>
          </p:cNvPr>
          <p:cNvPicPr>
            <a:picLocks noChangeAspect="1"/>
          </p:cNvPicPr>
          <p:nvPr/>
        </p:nvPicPr>
        <p:blipFill>
          <a:blip r:embed="rId3"/>
          <a:srcRect l="25523" r="15014"/>
          <a:stretch>
            <a:fillRect/>
          </a:stretch>
        </p:blipFill>
        <p:spPr>
          <a:xfrm>
            <a:off x="6091916" y="645106"/>
            <a:ext cx="5451627" cy="5247747"/>
          </a:xfrm>
          <a:prstGeom prst="rect">
            <a:avLst/>
          </a:prstGeom>
        </p:spPr>
      </p:pic>
    </p:spTree>
    <p:extLst>
      <p:ext uri="{BB962C8B-B14F-4D97-AF65-F5344CB8AC3E}">
        <p14:creationId xmlns:p14="http://schemas.microsoft.com/office/powerpoint/2010/main" val="331827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Rectangle 47">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Digital numbers art">
            <a:extLst>
              <a:ext uri="{FF2B5EF4-FFF2-40B4-BE49-F238E27FC236}">
                <a16:creationId xmlns:a16="http://schemas.microsoft.com/office/drawing/2014/main" id="{731580D6-36BC-61DD-1F05-03E2EACF0D9A}"/>
              </a:ext>
            </a:extLst>
          </p:cNvPr>
          <p:cNvPicPr>
            <a:picLocks noChangeAspect="1"/>
          </p:cNvPicPr>
          <p:nvPr/>
        </p:nvPicPr>
        <p:blipFill>
          <a:blip r:embed="rId3"/>
          <a:srcRect l="14278" r="47155" b="-1"/>
          <a:stretch>
            <a:fillRect/>
          </a:stretch>
        </p:blipFill>
        <p:spPr>
          <a:xfrm>
            <a:off x="8229598" y="10"/>
            <a:ext cx="3962401" cy="6857990"/>
          </a:xfrm>
          <a:prstGeom prst="rect">
            <a:avLst/>
          </a:prstGeom>
        </p:spPr>
      </p:pic>
      <p:sp>
        <p:nvSpPr>
          <p:cNvPr id="50"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6EB71E2-43FE-615A-FEF6-C20076DC74B4}"/>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UK Business Culture: HSBC</a:t>
            </a:r>
          </a:p>
        </p:txBody>
      </p:sp>
      <p:sp>
        <p:nvSpPr>
          <p:cNvPr id="3" name="Content Placeholder 2">
            <a:extLst>
              <a:ext uri="{FF2B5EF4-FFF2-40B4-BE49-F238E27FC236}">
                <a16:creationId xmlns:a16="http://schemas.microsoft.com/office/drawing/2014/main" id="{88B41854-8F2A-FE94-7C57-9FA19ED43E6E}"/>
              </a:ext>
            </a:extLst>
          </p:cNvPr>
          <p:cNvSpPr>
            <a:spLocks noGrp="1"/>
          </p:cNvSpPr>
          <p:nvPr>
            <p:ph idx="1"/>
          </p:nvPr>
        </p:nvSpPr>
        <p:spPr>
          <a:xfrm>
            <a:off x="541866" y="2032000"/>
            <a:ext cx="7145867" cy="3879222"/>
          </a:xfrm>
        </p:spPr>
        <p:txBody>
          <a:bodyPr>
            <a:normAutofit/>
          </a:bodyPr>
          <a:lstStyle/>
          <a:p>
            <a:r>
              <a:rPr lang="en-GB">
                <a:solidFill>
                  <a:srgbClr val="FEFFFF"/>
                </a:solidFill>
              </a:rPr>
              <a:t>Business culture in the United Kingdom generally encourages direct and clear communication during professional interactions.</a:t>
            </a:r>
          </a:p>
          <a:p>
            <a:r>
              <a:rPr lang="en-GB">
                <a:solidFill>
                  <a:srgbClr val="FEFFFF"/>
                </a:solidFill>
              </a:rPr>
              <a:t>Decision-making within organisations often focuses on efficiency and individual responsibility.</a:t>
            </a:r>
          </a:p>
          <a:p>
            <a:r>
              <a:rPr lang="en-GB">
                <a:solidFill>
                  <a:srgbClr val="FEFFFF"/>
                </a:solidFill>
              </a:rPr>
              <a:t>Organisational structures tend to demonstrate relatively lower power distance compared with many Asian business environments.</a:t>
            </a:r>
          </a:p>
          <a:p>
            <a:r>
              <a:rPr lang="en-GB">
                <a:solidFill>
                  <a:srgbClr val="FEFFFF"/>
                </a:solidFill>
              </a:rPr>
              <a:t>Negotiations in the UK business context frequently prioritise clear agreements, structured discussions and time efficiency (Meyer, 2014).</a:t>
            </a:r>
          </a:p>
          <a:p>
            <a:endParaRPr lang="en-GB">
              <a:solidFill>
                <a:srgbClr val="FEFFFF"/>
              </a:solidFill>
            </a:endParaRPr>
          </a:p>
        </p:txBody>
      </p:sp>
    </p:spTree>
    <p:extLst>
      <p:ext uri="{BB962C8B-B14F-4D97-AF65-F5344CB8AC3E}">
        <p14:creationId xmlns:p14="http://schemas.microsoft.com/office/powerpoint/2010/main" val="301649853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33815-12EA-276E-5BE5-0264A2BE2D33}"/>
              </a:ext>
            </a:extLst>
          </p:cNvPr>
          <p:cNvSpPr>
            <a:spLocks noGrp="1"/>
          </p:cNvSpPr>
          <p:nvPr>
            <p:ph type="title"/>
          </p:nvPr>
        </p:nvSpPr>
        <p:spPr>
          <a:xfrm>
            <a:off x="1687669" y="624110"/>
            <a:ext cx="4137059" cy="1280890"/>
          </a:xfrm>
        </p:spPr>
        <p:txBody>
          <a:bodyPr>
            <a:normAutofit/>
          </a:bodyPr>
          <a:lstStyle/>
          <a:p>
            <a:pPr>
              <a:lnSpc>
                <a:spcPct val="90000"/>
              </a:lnSpc>
            </a:pPr>
            <a:r>
              <a:rPr lang="en-GB" sz="2700"/>
              <a:t>Chinese Business Culture: Bank of China</a:t>
            </a:r>
          </a:p>
        </p:txBody>
      </p:sp>
      <p:sp>
        <p:nvSpPr>
          <p:cNvPr id="3" name="Content Placeholder 2">
            <a:extLst>
              <a:ext uri="{FF2B5EF4-FFF2-40B4-BE49-F238E27FC236}">
                <a16:creationId xmlns:a16="http://schemas.microsoft.com/office/drawing/2014/main" id="{CB103CED-F970-2E80-0D8B-FCAA02E15B44}"/>
              </a:ext>
            </a:extLst>
          </p:cNvPr>
          <p:cNvSpPr>
            <a:spLocks noGrp="1"/>
          </p:cNvSpPr>
          <p:nvPr>
            <p:ph idx="1"/>
          </p:nvPr>
        </p:nvSpPr>
        <p:spPr>
          <a:xfrm>
            <a:off x="1683956" y="2133600"/>
            <a:ext cx="4140772" cy="3777622"/>
          </a:xfrm>
        </p:spPr>
        <p:txBody>
          <a:bodyPr>
            <a:normAutofit/>
          </a:bodyPr>
          <a:lstStyle/>
          <a:p>
            <a:pPr>
              <a:lnSpc>
                <a:spcPct val="90000"/>
              </a:lnSpc>
            </a:pPr>
            <a:r>
              <a:rPr lang="en-GB" sz="1400">
                <a:solidFill>
                  <a:schemeClr val="tx1"/>
                </a:solidFill>
              </a:rPr>
              <a:t>Business culture in China often emphasises indirect and respectful communication in professional interactions.</a:t>
            </a:r>
          </a:p>
          <a:p>
            <a:pPr>
              <a:lnSpc>
                <a:spcPct val="90000"/>
              </a:lnSpc>
            </a:pPr>
            <a:r>
              <a:rPr lang="en-GB" sz="1400">
                <a:solidFill>
                  <a:schemeClr val="tx1"/>
                </a:solidFill>
              </a:rPr>
              <a:t>Organisations typically demonstrate a higher level of power distance, where hierarchy and authority are strongly respected.</a:t>
            </a:r>
          </a:p>
          <a:p>
            <a:pPr>
              <a:lnSpc>
                <a:spcPct val="90000"/>
              </a:lnSpc>
            </a:pPr>
            <a:r>
              <a:rPr lang="en-GB" sz="1400">
                <a:solidFill>
                  <a:schemeClr val="tx1"/>
                </a:solidFill>
              </a:rPr>
              <a:t>Chinese business culture is generally collectivist, meaning that group harmony and long-term relationships are highly valued.</a:t>
            </a:r>
          </a:p>
          <a:p>
            <a:pPr>
              <a:lnSpc>
                <a:spcPct val="90000"/>
              </a:lnSpc>
            </a:pPr>
            <a:r>
              <a:rPr lang="en-GB" sz="1400">
                <a:solidFill>
                  <a:schemeClr val="tx1"/>
                </a:solidFill>
              </a:rPr>
              <a:t>Relationship building, commonly referred to as </a:t>
            </a:r>
            <a:r>
              <a:rPr lang="en-GB" sz="1400" i="1">
                <a:solidFill>
                  <a:schemeClr val="tx1"/>
                </a:solidFill>
              </a:rPr>
              <a:t>guanxi</a:t>
            </a:r>
            <a:r>
              <a:rPr lang="en-GB" sz="1400">
                <a:solidFill>
                  <a:schemeClr val="tx1"/>
                </a:solidFill>
              </a:rPr>
              <a:t>, plays an important role in developing trust during business negotiations (Trompenaars and Hampden-Turner, 2012).</a:t>
            </a:r>
          </a:p>
          <a:p>
            <a:pPr>
              <a:lnSpc>
                <a:spcPct val="90000"/>
              </a:lnSpc>
            </a:pPr>
            <a:endParaRPr lang="en-GB" sz="1400">
              <a:solidFill>
                <a:schemeClr val="tx1"/>
              </a:solidFill>
            </a:endParaRPr>
          </a:p>
        </p:txBody>
      </p:sp>
      <p:pic>
        <p:nvPicPr>
          <p:cNvPr id="5" name="Picture 4">
            <a:extLst>
              <a:ext uri="{FF2B5EF4-FFF2-40B4-BE49-F238E27FC236}">
                <a16:creationId xmlns:a16="http://schemas.microsoft.com/office/drawing/2014/main" id="{177F5B26-7D33-E600-A7DB-32FAE0CF1E8B}"/>
              </a:ext>
            </a:extLst>
          </p:cNvPr>
          <p:cNvPicPr>
            <a:picLocks noChangeAspect="1"/>
          </p:cNvPicPr>
          <p:nvPr/>
        </p:nvPicPr>
        <p:blipFill>
          <a:blip r:embed="rId3"/>
          <a:srcRect l="21808" r="9061" b="-1"/>
          <a:stretch>
            <a:fillRect/>
          </a:stretch>
        </p:blipFill>
        <p:spPr>
          <a:xfrm>
            <a:off x="6091916" y="645106"/>
            <a:ext cx="5451627" cy="5247747"/>
          </a:xfrm>
          <a:prstGeom prst="rect">
            <a:avLst/>
          </a:prstGeom>
        </p:spPr>
      </p:pic>
    </p:spTree>
    <p:extLst>
      <p:ext uri="{BB962C8B-B14F-4D97-AF65-F5344CB8AC3E}">
        <p14:creationId xmlns:p14="http://schemas.microsoft.com/office/powerpoint/2010/main" val="3468304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Top shot of a representation of networks with stick figures.">
            <a:extLst>
              <a:ext uri="{FF2B5EF4-FFF2-40B4-BE49-F238E27FC236}">
                <a16:creationId xmlns:a16="http://schemas.microsoft.com/office/drawing/2014/main" id="{68468C76-28E7-C31C-0016-8C8BBFBB4EB1}"/>
              </a:ext>
            </a:extLst>
          </p:cNvPr>
          <p:cNvPicPr>
            <a:picLocks noChangeAspect="1"/>
          </p:cNvPicPr>
          <p:nvPr/>
        </p:nvPicPr>
        <p:blipFill>
          <a:blip r:embed="rId3"/>
          <a:srcRect l="42705" r="18873"/>
          <a:stretch>
            <a:fillRect/>
          </a:stretch>
        </p:blipFill>
        <p:spPr>
          <a:xfrm>
            <a:off x="8229598" y="10"/>
            <a:ext cx="3962401" cy="6857990"/>
          </a:xfrm>
          <a:prstGeom prst="rect">
            <a:avLst/>
          </a:prstGeom>
        </p:spPr>
      </p:pic>
      <p:sp>
        <p:nvSpPr>
          <p:cNvPr id="13"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6C0FBA9-8ECE-0043-E511-52596C3F49F4}"/>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Cultural Challenges in Negotiation</a:t>
            </a:r>
          </a:p>
        </p:txBody>
      </p:sp>
      <p:sp>
        <p:nvSpPr>
          <p:cNvPr id="3" name="Content Placeholder 2">
            <a:extLst>
              <a:ext uri="{FF2B5EF4-FFF2-40B4-BE49-F238E27FC236}">
                <a16:creationId xmlns:a16="http://schemas.microsoft.com/office/drawing/2014/main" id="{46C792B6-270D-31C0-E612-C08B9385591A}"/>
              </a:ext>
            </a:extLst>
          </p:cNvPr>
          <p:cNvSpPr>
            <a:spLocks noGrp="1"/>
          </p:cNvSpPr>
          <p:nvPr>
            <p:ph idx="1"/>
          </p:nvPr>
        </p:nvSpPr>
        <p:spPr>
          <a:xfrm>
            <a:off x="541866" y="2032000"/>
            <a:ext cx="7145867" cy="3879222"/>
          </a:xfrm>
        </p:spPr>
        <p:txBody>
          <a:bodyPr>
            <a:normAutofit/>
          </a:bodyPr>
          <a:lstStyle/>
          <a:p>
            <a:pPr>
              <a:lnSpc>
                <a:spcPct val="90000"/>
              </a:lnSpc>
            </a:pPr>
            <a:r>
              <a:rPr lang="en-GB" sz="1700">
                <a:solidFill>
                  <a:srgbClr val="FEFFFF"/>
                </a:solidFill>
              </a:rPr>
              <a:t>Cultural differences between the United Kingdom and China may create misunderstandings during international negotiations.</a:t>
            </a:r>
          </a:p>
          <a:p>
            <a:pPr>
              <a:lnSpc>
                <a:spcPct val="90000"/>
              </a:lnSpc>
            </a:pPr>
            <a:r>
              <a:rPr lang="en-GB" sz="1700">
                <a:solidFill>
                  <a:srgbClr val="FEFFFF"/>
                </a:solidFill>
              </a:rPr>
              <a:t>Communication styles may differ because UK negotiators often use direct communication while Chinese negotiators may prefer a more indirect approach.</a:t>
            </a:r>
          </a:p>
          <a:p>
            <a:pPr>
              <a:lnSpc>
                <a:spcPct val="90000"/>
              </a:lnSpc>
            </a:pPr>
            <a:r>
              <a:rPr lang="en-GB" sz="1700">
                <a:solidFill>
                  <a:srgbClr val="FEFFFF"/>
                </a:solidFill>
              </a:rPr>
              <a:t>Decision-making processes may take longer in Chinese organisations due to stronger hierarchical structures.</a:t>
            </a:r>
          </a:p>
          <a:p>
            <a:pPr>
              <a:lnSpc>
                <a:spcPct val="90000"/>
              </a:lnSpc>
            </a:pPr>
            <a:r>
              <a:rPr lang="en-GB" sz="1700">
                <a:solidFill>
                  <a:srgbClr val="FEFFFF"/>
                </a:solidFill>
              </a:rPr>
              <a:t>Chinese companies may prioritise relationship development before formal agreements, while UK companies often focus on reaching clear contractual outcomes.</a:t>
            </a:r>
          </a:p>
          <a:p>
            <a:pPr>
              <a:lnSpc>
                <a:spcPct val="90000"/>
              </a:lnSpc>
            </a:pPr>
            <a:r>
              <a:rPr lang="en-GB" sz="1700">
                <a:solidFill>
                  <a:srgbClr val="FEFFFF"/>
                </a:solidFill>
              </a:rPr>
              <a:t>These cultural differences can create challenges during cross-cultural negotiations (Brett, 2014).</a:t>
            </a:r>
          </a:p>
          <a:p>
            <a:pPr>
              <a:lnSpc>
                <a:spcPct val="90000"/>
              </a:lnSpc>
            </a:pPr>
            <a:endParaRPr lang="en-GB" sz="1700">
              <a:solidFill>
                <a:srgbClr val="FEFFFF"/>
              </a:solidFill>
            </a:endParaRPr>
          </a:p>
        </p:txBody>
      </p:sp>
    </p:spTree>
    <p:extLst>
      <p:ext uri="{BB962C8B-B14F-4D97-AF65-F5344CB8AC3E}">
        <p14:creationId xmlns:p14="http://schemas.microsoft.com/office/powerpoint/2010/main" val="281762351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96C1F1-1733-2DF0-BBB5-4CB84D9532C6}"/>
              </a:ext>
            </a:extLst>
          </p:cNvPr>
          <p:cNvSpPr>
            <a:spLocks noGrp="1"/>
          </p:cNvSpPr>
          <p:nvPr>
            <p:ph type="title"/>
          </p:nvPr>
        </p:nvSpPr>
        <p:spPr>
          <a:xfrm>
            <a:off x="1794897" y="624110"/>
            <a:ext cx="9712998" cy="1280890"/>
          </a:xfrm>
        </p:spPr>
        <p:txBody>
          <a:bodyPr>
            <a:normAutofit/>
          </a:bodyPr>
          <a:lstStyle/>
          <a:p>
            <a:r>
              <a:rPr lang="en-GB" dirty="0"/>
              <a:t>Negotiation Strategies for Success</a:t>
            </a:r>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1860B58B-10D3-ED93-DB41-63BE20681C70}"/>
              </a:ext>
            </a:extLst>
          </p:cNvPr>
          <p:cNvGraphicFramePr>
            <a:graphicFrameLocks noGrp="1"/>
          </p:cNvGraphicFramePr>
          <p:nvPr>
            <p:ph idx="1"/>
            <p:extLst>
              <p:ext uri="{D42A27DB-BD31-4B8C-83A1-F6EECF244321}">
                <p14:modId xmlns:p14="http://schemas.microsoft.com/office/powerpoint/2010/main" val="913650142"/>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9148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8" name="Freeform 21">
            <a:extLst>
              <a:ext uri="{FF2B5EF4-FFF2-40B4-BE49-F238E27FC236}">
                <a16:creationId xmlns:a16="http://schemas.microsoft.com/office/drawing/2014/main" id="{04C56FBC-E865-4046-B28B-0CC2BE4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0 w 8170246"/>
              <a:gd name="connsiteY0" fmla="*/ 0 h 6858000"/>
              <a:gd name="connsiteX1" fmla="*/ 98791 w 8170246"/>
              <a:gd name="connsiteY1" fmla="*/ 0 h 6858000"/>
              <a:gd name="connsiteX2" fmla="*/ 4862151 w 8170246"/>
              <a:gd name="connsiteY2" fmla="*/ 0 h 6858000"/>
              <a:gd name="connsiteX3" fmla="*/ 8088169 w 8170246"/>
              <a:gd name="connsiteY3" fmla="*/ 3226735 h 6858000"/>
              <a:gd name="connsiteX4" fmla="*/ 8088169 w 8170246"/>
              <a:gd name="connsiteY4" fmla="*/ 3626507 h 6858000"/>
              <a:gd name="connsiteX5" fmla="*/ 4857393 w 8170246"/>
              <a:gd name="connsiteY5" fmla="*/ 6858000 h 6858000"/>
              <a:gd name="connsiteX6" fmla="*/ 133398 w 8170246"/>
              <a:gd name="connsiteY6" fmla="*/ 6858000 h 6858000"/>
              <a:gd name="connsiteX7" fmla="*/ 0 w 81702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70246" h="6858000">
                <a:moveTo>
                  <a:pt x="0" y="0"/>
                </a:moveTo>
                <a:lnTo>
                  <a:pt x="98791" y="0"/>
                </a:lnTo>
                <a:cubicBezTo>
                  <a:pt x="1141045" y="0"/>
                  <a:pt x="2657051" y="0"/>
                  <a:pt x="4862151" y="0"/>
                </a:cubicBez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133398" y="6858000"/>
                </a:cubicBezTo>
                <a:lnTo>
                  <a:pt x="0" y="6858000"/>
                </a:lnTo>
                <a:close/>
              </a:path>
            </a:pathLst>
          </a:custGeom>
          <a:solidFill>
            <a:schemeClr val="bg2">
              <a:lumMod val="10000"/>
            </a:schemeClr>
          </a:solidFill>
          <a:ln>
            <a:solidFill>
              <a:schemeClr val="bg2">
                <a:lumMod val="10000"/>
              </a:schemeClr>
            </a:solid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a:p>
        </p:txBody>
      </p:sp>
      <p:pic>
        <p:nvPicPr>
          <p:cNvPr id="5" name="Picture 4" descr="Hands-on top of each other">
            <a:extLst>
              <a:ext uri="{FF2B5EF4-FFF2-40B4-BE49-F238E27FC236}">
                <a16:creationId xmlns:a16="http://schemas.microsoft.com/office/drawing/2014/main" id="{EBAC36EA-99EA-0D6D-DBA4-E6579A3F0016}"/>
              </a:ext>
            </a:extLst>
          </p:cNvPr>
          <p:cNvPicPr>
            <a:picLocks noChangeAspect="1"/>
          </p:cNvPicPr>
          <p:nvPr/>
        </p:nvPicPr>
        <p:blipFill>
          <a:blip r:embed="rId3"/>
          <a:srcRect l="6480" r="-1" b="-1"/>
          <a:stretch>
            <a:fillRect/>
          </a:stretch>
        </p:blipFill>
        <p:spPr>
          <a:xfrm>
            <a:off x="4862152" y="10"/>
            <a:ext cx="7329848" cy="3428990"/>
          </a:xfrm>
          <a:custGeom>
            <a:avLst/>
            <a:gdLst/>
            <a:ahLst/>
            <a:cxnLst/>
            <a:rect l="l" t="t" r="r" b="b"/>
            <a:pathLst>
              <a:path w="7329848" h="3429000">
                <a:moveTo>
                  <a:pt x="0" y="0"/>
                </a:moveTo>
                <a:lnTo>
                  <a:pt x="7329848" y="0"/>
                </a:lnTo>
                <a:lnTo>
                  <a:pt x="7329848" y="3429000"/>
                </a:lnTo>
                <a:lnTo>
                  <a:pt x="3307637" y="3429000"/>
                </a:lnTo>
                <a:lnTo>
                  <a:pt x="3308095" y="3426621"/>
                </a:lnTo>
                <a:cubicBezTo>
                  <a:pt x="3308095" y="3354043"/>
                  <a:pt x="3280736" y="3281466"/>
                  <a:pt x="3226017" y="3226735"/>
                </a:cubicBezTo>
                <a:cubicBezTo>
                  <a:pt x="0" y="0"/>
                  <a:pt x="0" y="0"/>
                  <a:pt x="0" y="0"/>
                </a:cubicBezTo>
                <a:close/>
              </a:path>
            </a:pathLst>
          </a:custGeom>
        </p:spPr>
      </p:pic>
      <p:sp>
        <p:nvSpPr>
          <p:cNvPr id="2" name="Title 1">
            <a:extLst>
              <a:ext uri="{FF2B5EF4-FFF2-40B4-BE49-F238E27FC236}">
                <a16:creationId xmlns:a16="http://schemas.microsoft.com/office/drawing/2014/main" id="{E78AA4F8-F4CB-088E-B71E-4D2A24ECED3E}"/>
              </a:ext>
            </a:extLst>
          </p:cNvPr>
          <p:cNvSpPr>
            <a:spLocks noGrp="1"/>
          </p:cNvSpPr>
          <p:nvPr>
            <p:ph type="title"/>
          </p:nvPr>
        </p:nvSpPr>
        <p:spPr>
          <a:xfrm>
            <a:off x="541868" y="626533"/>
            <a:ext cx="5282758" cy="1278467"/>
          </a:xfrm>
        </p:spPr>
        <p:txBody>
          <a:bodyPr anchor="ctr">
            <a:normAutofit/>
          </a:bodyPr>
          <a:lstStyle/>
          <a:p>
            <a:r>
              <a:rPr lang="en-GB" sz="3200">
                <a:solidFill>
                  <a:srgbClr val="FEFFFF"/>
                </a:solidFill>
              </a:rPr>
              <a:t>Importance of Cultural Awareness</a:t>
            </a:r>
          </a:p>
        </p:txBody>
      </p:sp>
      <p:pic>
        <p:nvPicPr>
          <p:cNvPr id="4" name="Picture 3">
            <a:extLst>
              <a:ext uri="{FF2B5EF4-FFF2-40B4-BE49-F238E27FC236}">
                <a16:creationId xmlns:a16="http://schemas.microsoft.com/office/drawing/2014/main" id="{2204149B-6F2B-6E62-E6C9-B787BB35CE67}"/>
              </a:ext>
            </a:extLst>
          </p:cNvPr>
          <p:cNvPicPr>
            <a:picLocks noChangeAspect="1"/>
          </p:cNvPicPr>
          <p:nvPr/>
        </p:nvPicPr>
        <p:blipFill>
          <a:blip r:embed="rId4"/>
          <a:srcRect t="6039" r="-2" b="10754"/>
          <a:stretch>
            <a:fillRect/>
          </a:stretch>
        </p:blipFill>
        <p:spPr>
          <a:xfrm>
            <a:off x="4857394" y="3429000"/>
            <a:ext cx="7334607" cy="3429000"/>
          </a:xfrm>
          <a:custGeom>
            <a:avLst/>
            <a:gdLst/>
            <a:ahLst/>
            <a:cxnLst/>
            <a:rect l="l" t="t" r="r" b="b"/>
            <a:pathLst>
              <a:path w="7334607" h="3429000">
                <a:moveTo>
                  <a:pt x="3312396" y="0"/>
                </a:moveTo>
                <a:lnTo>
                  <a:pt x="7334607" y="0"/>
                </a:lnTo>
                <a:lnTo>
                  <a:pt x="7334607" y="3429000"/>
                </a:lnTo>
                <a:lnTo>
                  <a:pt x="0" y="3429000"/>
                </a:lnTo>
                <a:cubicBezTo>
                  <a:pt x="3230776" y="197507"/>
                  <a:pt x="3230776" y="197507"/>
                  <a:pt x="3230776" y="197507"/>
                </a:cubicBezTo>
                <a:cubicBezTo>
                  <a:pt x="3258135" y="170142"/>
                  <a:pt x="3278655" y="138314"/>
                  <a:pt x="3292335" y="104256"/>
                </a:cubicBezTo>
                <a:close/>
              </a:path>
            </a:pathLst>
          </a:custGeom>
        </p:spPr>
      </p:pic>
      <p:sp>
        <p:nvSpPr>
          <p:cNvPr id="3" name="Content Placeholder 2">
            <a:extLst>
              <a:ext uri="{FF2B5EF4-FFF2-40B4-BE49-F238E27FC236}">
                <a16:creationId xmlns:a16="http://schemas.microsoft.com/office/drawing/2014/main" id="{1D184896-9F2E-CD75-62F4-1BE84DFCDC04}"/>
              </a:ext>
            </a:extLst>
          </p:cNvPr>
          <p:cNvSpPr>
            <a:spLocks noGrp="1"/>
          </p:cNvSpPr>
          <p:nvPr>
            <p:ph idx="1"/>
          </p:nvPr>
        </p:nvSpPr>
        <p:spPr>
          <a:xfrm>
            <a:off x="541869" y="2133599"/>
            <a:ext cx="5282758" cy="3809999"/>
          </a:xfrm>
        </p:spPr>
        <p:txBody>
          <a:bodyPr>
            <a:normAutofit/>
          </a:bodyPr>
          <a:lstStyle/>
          <a:p>
            <a:pPr>
              <a:lnSpc>
                <a:spcPct val="90000"/>
              </a:lnSpc>
            </a:pPr>
            <a:r>
              <a:rPr lang="en-GB" sz="1700">
                <a:solidFill>
                  <a:srgbClr val="FEFFFF"/>
                </a:solidFill>
              </a:rPr>
              <a:t>Cultural awareness plays a significant role in successful international business negotiations.</a:t>
            </a:r>
          </a:p>
          <a:p>
            <a:pPr>
              <a:lnSpc>
                <a:spcPct val="90000"/>
              </a:lnSpc>
            </a:pPr>
            <a:r>
              <a:rPr lang="en-GB" sz="1700">
                <a:solidFill>
                  <a:srgbClr val="FEFFFF"/>
                </a:solidFill>
              </a:rPr>
              <a:t>Understanding cultural values and expectations can reduce misunderstandings between international business partners.</a:t>
            </a:r>
          </a:p>
          <a:p>
            <a:pPr>
              <a:lnSpc>
                <a:spcPct val="90000"/>
              </a:lnSpc>
            </a:pPr>
            <a:r>
              <a:rPr lang="en-GB" sz="1700">
                <a:solidFill>
                  <a:srgbClr val="FEFFFF"/>
                </a:solidFill>
              </a:rPr>
              <a:t>Cultural awareness also helps organisations develop trust and long-term cooperation.</a:t>
            </a:r>
          </a:p>
          <a:p>
            <a:pPr>
              <a:lnSpc>
                <a:spcPct val="90000"/>
              </a:lnSpc>
            </a:pPr>
            <a:r>
              <a:rPr lang="en-GB" sz="1700">
                <a:solidFill>
                  <a:srgbClr val="FEFFFF"/>
                </a:solidFill>
              </a:rPr>
              <a:t>Companies that recognise cultural differences are more likely to achieve successful international partnerships.</a:t>
            </a:r>
          </a:p>
          <a:p>
            <a:pPr>
              <a:lnSpc>
                <a:spcPct val="90000"/>
              </a:lnSpc>
            </a:pPr>
            <a:r>
              <a:rPr lang="en-GB" sz="1700">
                <a:solidFill>
                  <a:srgbClr val="FEFFFF"/>
                </a:solidFill>
              </a:rPr>
              <a:t>Cultural understanding is therefore an important factor for global business success (Ghemawat, 2017).</a:t>
            </a:r>
          </a:p>
          <a:p>
            <a:pPr>
              <a:lnSpc>
                <a:spcPct val="90000"/>
              </a:lnSpc>
            </a:pPr>
            <a:endParaRPr lang="en-GB" sz="1700">
              <a:solidFill>
                <a:srgbClr val="FEFFFF"/>
              </a:solidFill>
            </a:endParaRPr>
          </a:p>
        </p:txBody>
      </p:sp>
    </p:spTree>
    <p:extLst>
      <p:ext uri="{BB962C8B-B14F-4D97-AF65-F5344CB8AC3E}">
        <p14:creationId xmlns:p14="http://schemas.microsoft.com/office/powerpoint/2010/main" val="3213425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50603-0AE6-E311-64E6-1B6A1BDE52C9}"/>
              </a:ext>
            </a:extLst>
          </p:cNvPr>
          <p:cNvSpPr>
            <a:spLocks noGrp="1"/>
          </p:cNvSpPr>
          <p:nvPr>
            <p:ph type="title"/>
          </p:nvPr>
        </p:nvSpPr>
        <p:spPr>
          <a:xfrm>
            <a:off x="3373062" y="624110"/>
            <a:ext cx="8131550" cy="1280890"/>
          </a:xfrm>
        </p:spPr>
        <p:txBody>
          <a:bodyPr>
            <a:normAutofit/>
          </a:bodyPr>
          <a:lstStyle/>
          <a:p>
            <a:r>
              <a:rPr lang="en-GB"/>
              <a:t>Conclusion</a:t>
            </a:r>
            <a:endParaRPr lang="en-GB" dirty="0"/>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25"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4251A3BE-3E81-F931-7475-C0BF67574D19}"/>
              </a:ext>
            </a:extLst>
          </p:cNvPr>
          <p:cNvSpPr>
            <a:spLocks noGrp="1"/>
          </p:cNvSpPr>
          <p:nvPr>
            <p:ph idx="1"/>
          </p:nvPr>
        </p:nvSpPr>
        <p:spPr>
          <a:xfrm>
            <a:off x="3373062" y="2133600"/>
            <a:ext cx="8131550" cy="3777622"/>
          </a:xfrm>
        </p:spPr>
        <p:txBody>
          <a:bodyPr>
            <a:normAutofit/>
          </a:bodyPr>
          <a:lstStyle/>
          <a:p>
            <a:r>
              <a:rPr lang="en-GB" dirty="0"/>
              <a:t>Cultural differences play an important role in international business negotiations.</a:t>
            </a:r>
          </a:p>
          <a:p>
            <a:r>
              <a:rPr lang="en-GB" dirty="0"/>
              <a:t>HSBC and Bank of China operate within different cultural environments that influence communication styles and decision-making processes.</a:t>
            </a:r>
          </a:p>
          <a:p>
            <a:r>
              <a:rPr lang="en-GB" dirty="0"/>
              <a:t>Cultural theories such as Hofstede’s framework help explain how national culture can influence negotiation behaviour.</a:t>
            </a:r>
          </a:p>
          <a:p>
            <a:r>
              <a:rPr lang="en-GB" dirty="0"/>
              <a:t>Adapting negotiation strategies and demonstrating cultural awareness can help organisations overcome cultural challenges.</a:t>
            </a:r>
          </a:p>
          <a:p>
            <a:r>
              <a:rPr lang="en-GB" dirty="0"/>
              <a:t>Understanding cultural differences increases the likelihood of successful international partnerships.</a:t>
            </a:r>
          </a:p>
          <a:p>
            <a:endParaRPr lang="en-GB" dirty="0"/>
          </a:p>
        </p:txBody>
      </p:sp>
    </p:spTree>
    <p:extLst>
      <p:ext uri="{BB962C8B-B14F-4D97-AF65-F5344CB8AC3E}">
        <p14:creationId xmlns:p14="http://schemas.microsoft.com/office/powerpoint/2010/main" val="205190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2" name="Title 1">
            <a:extLst>
              <a:ext uri="{FF2B5EF4-FFF2-40B4-BE49-F238E27FC236}">
                <a16:creationId xmlns:a16="http://schemas.microsoft.com/office/drawing/2014/main" id="{34443F40-5D15-4913-E93B-9489BC7827E0}"/>
              </a:ext>
            </a:extLst>
          </p:cNvPr>
          <p:cNvSpPr>
            <a:spLocks noGrp="1"/>
          </p:cNvSpPr>
          <p:nvPr>
            <p:ph type="title"/>
          </p:nvPr>
        </p:nvSpPr>
        <p:spPr>
          <a:xfrm>
            <a:off x="1217056" y="1093380"/>
            <a:ext cx="3068182" cy="4671240"/>
          </a:xfrm>
        </p:spPr>
        <p:txBody>
          <a:bodyPr anchor="ctr">
            <a:normAutofit/>
          </a:bodyPr>
          <a:lstStyle/>
          <a:p>
            <a:pPr algn="r"/>
            <a:r>
              <a:rPr lang="en-GB" dirty="0"/>
              <a:t>References </a:t>
            </a:r>
            <a:endParaRPr lang="en-GB"/>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1FF6F6-785B-639A-6BCE-CC18B53D70A8}"/>
              </a:ext>
            </a:extLst>
          </p:cNvPr>
          <p:cNvSpPr>
            <a:spLocks noGrp="1"/>
          </p:cNvSpPr>
          <p:nvPr>
            <p:ph idx="1"/>
          </p:nvPr>
        </p:nvSpPr>
        <p:spPr>
          <a:xfrm>
            <a:off x="5285509" y="1093380"/>
            <a:ext cx="6219103" cy="4679250"/>
          </a:xfrm>
        </p:spPr>
        <p:txBody>
          <a:bodyPr anchor="ctr">
            <a:normAutofit/>
          </a:bodyPr>
          <a:lstStyle/>
          <a:p>
            <a:pPr>
              <a:lnSpc>
                <a:spcPct val="90000"/>
              </a:lnSpc>
            </a:pPr>
            <a:r>
              <a:rPr lang="en-GB" sz="1100"/>
              <a:t> </a:t>
            </a:r>
          </a:p>
          <a:p>
            <a:pPr>
              <a:lnSpc>
                <a:spcPct val="90000"/>
              </a:lnSpc>
            </a:pPr>
            <a:r>
              <a:rPr lang="en-GB" sz="1100"/>
              <a:t>Bank of China (2023) Annual Report 2023. Beijing: Bank of China Limited.</a:t>
            </a:r>
          </a:p>
          <a:p>
            <a:pPr>
              <a:lnSpc>
                <a:spcPct val="90000"/>
              </a:lnSpc>
            </a:pPr>
            <a:r>
              <a:rPr lang="en-GB" sz="1100"/>
              <a:t>Brett, J. M. (2014) Negotiating Globally: How to Negotiate Deals, Resolve Disputes and Make Decisions Across Cultural Boundaries. 3rd </a:t>
            </a:r>
            <a:r>
              <a:rPr lang="en-GB" sz="1100" err="1"/>
              <a:t>edn</a:t>
            </a:r>
            <a:r>
              <a:rPr lang="en-GB" sz="1100"/>
              <a:t>. San Francisco: Jossey-Bass.</a:t>
            </a:r>
          </a:p>
          <a:p>
            <a:pPr>
              <a:lnSpc>
                <a:spcPct val="90000"/>
              </a:lnSpc>
            </a:pPr>
            <a:r>
              <a:rPr lang="en-GB" sz="1100"/>
              <a:t>Chan, K. C., Fung, H. G. and Thapa, C. (2015) ‘China’s banking sector and international financial integration’, Journal of International Financial Markets, Institutions and Money, 34, pp. 106–119.</a:t>
            </a:r>
          </a:p>
          <a:p>
            <a:pPr>
              <a:lnSpc>
                <a:spcPct val="90000"/>
              </a:lnSpc>
            </a:pPr>
            <a:r>
              <a:rPr lang="en-GB" sz="1100"/>
              <a:t>Ghemawat, P. (2017) The Laws of Globalisation and Business Applications. Cambridge: Cambridge University Press.</a:t>
            </a:r>
          </a:p>
          <a:p>
            <a:pPr>
              <a:lnSpc>
                <a:spcPct val="90000"/>
              </a:lnSpc>
            </a:pPr>
            <a:r>
              <a:rPr lang="en-GB" sz="1100"/>
              <a:t>Hill, C. W. L. and Hult, G. T. M. (2022) International Business: Competing in the Global Marketplace. 14th </a:t>
            </a:r>
            <a:r>
              <a:rPr lang="en-GB" sz="1100" err="1"/>
              <a:t>edn</a:t>
            </a:r>
            <a:r>
              <a:rPr lang="en-GB" sz="1100"/>
              <a:t>. New York: McGraw-Hill Education.</a:t>
            </a:r>
          </a:p>
          <a:p>
            <a:pPr>
              <a:lnSpc>
                <a:spcPct val="90000"/>
              </a:lnSpc>
            </a:pPr>
            <a:r>
              <a:rPr lang="en-GB" sz="1100"/>
              <a:t>Hofstede, G., Hofstede, G. J. and Minkov, M. (2010) Cultures and Organisations: Software of the Mind. 3rd </a:t>
            </a:r>
            <a:r>
              <a:rPr lang="en-GB" sz="1100" err="1"/>
              <a:t>edn</a:t>
            </a:r>
            <a:r>
              <a:rPr lang="en-GB" sz="1100"/>
              <a:t>. New York: McGraw-Hill.</a:t>
            </a:r>
          </a:p>
          <a:p>
            <a:pPr>
              <a:lnSpc>
                <a:spcPct val="90000"/>
              </a:lnSpc>
            </a:pPr>
            <a:r>
              <a:rPr lang="en-GB" sz="1100"/>
              <a:t>HSBC Holdings plc (2023) Annual Report and Accounts 2023. London: HSBC Holdings plc.</a:t>
            </a:r>
          </a:p>
          <a:p>
            <a:pPr>
              <a:lnSpc>
                <a:spcPct val="90000"/>
              </a:lnSpc>
            </a:pPr>
            <a:r>
              <a:rPr lang="en-GB" sz="1100"/>
              <a:t>Lewicki, R. J., Barry, B. and Saunders, D. M. (2021) Essentials of Negotiation. 7th </a:t>
            </a:r>
            <a:r>
              <a:rPr lang="en-GB" sz="1100" err="1"/>
              <a:t>edn</a:t>
            </a:r>
            <a:r>
              <a:rPr lang="en-GB" sz="1100"/>
              <a:t>. New York: McGraw-Hill Education.</a:t>
            </a:r>
          </a:p>
          <a:p>
            <a:pPr>
              <a:lnSpc>
                <a:spcPct val="90000"/>
              </a:lnSpc>
            </a:pPr>
            <a:r>
              <a:rPr lang="en-GB" sz="1100"/>
              <a:t>Meyer, E. (2014) The Culture Map: Breaking Through the Invisible Boundaries of Global Business. New York: PublicAffairs.</a:t>
            </a:r>
          </a:p>
          <a:p>
            <a:pPr>
              <a:lnSpc>
                <a:spcPct val="90000"/>
              </a:lnSpc>
            </a:pPr>
            <a:r>
              <a:rPr lang="en-GB" sz="1100"/>
              <a:t>Trompenaars, F. and Hampden-Turner, C. (2012) Riding the Waves of Culture: Understanding Cultural Diversity in Business. 3rd </a:t>
            </a:r>
            <a:r>
              <a:rPr lang="en-GB" sz="1100" err="1"/>
              <a:t>edn</a:t>
            </a:r>
            <a:r>
              <a:rPr lang="en-GB" sz="1100"/>
              <a:t>. London: Nicholas Brealey.</a:t>
            </a:r>
          </a:p>
          <a:p>
            <a:pPr>
              <a:lnSpc>
                <a:spcPct val="90000"/>
              </a:lnSpc>
            </a:pPr>
            <a:endParaRPr lang="en-GB" sz="1100"/>
          </a:p>
        </p:txBody>
      </p:sp>
    </p:spTree>
    <p:extLst>
      <p:ext uri="{BB962C8B-B14F-4D97-AF65-F5344CB8AC3E}">
        <p14:creationId xmlns:p14="http://schemas.microsoft.com/office/powerpoint/2010/main" val="55596192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2718</Words>
  <PresentationFormat>Widescreen</PresentationFormat>
  <Paragraphs>100</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 3</vt:lpstr>
      <vt:lpstr>Wisp</vt:lpstr>
      <vt:lpstr> International Business Communications  Cross-Cultural Negotiation Between HSBC and Bank of China Building a Strategic International Banking Partnership </vt:lpstr>
      <vt:lpstr>Presentation Outline</vt:lpstr>
      <vt:lpstr>Introduction</vt:lpstr>
      <vt:lpstr>Understanding Culture in International Business</vt:lpstr>
      <vt:lpstr>Hofstede’s Cultural Dimensions Theory</vt:lpstr>
      <vt:lpstr>UK Business Culture: HSBC</vt:lpstr>
      <vt:lpstr>Chinese Business Culture: Bank of China</vt:lpstr>
      <vt:lpstr>Cultural Challenges in Negotiation</vt:lpstr>
      <vt:lpstr>Negotiation Strategies for Success</vt:lpstr>
      <vt:lpstr>Importance of Cultural Awareness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2026-03-14T11:44:55Z</dcterms:created>
  <dcterms:modified xsi:type="dcterms:W3CDTF">2026-03-14T20:48:44Z</dcterms:modified>
</cp:coreProperties>
</file>