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713FF183-AF5F-D5D9-8495-91E7BCF3261A}">
          <p14:sldIdLst>
            <p14:sldId id="256"/>
            <p14:sldId id="257"/>
            <p14:sldId id="258"/>
          </p14:sldIdLst>
        </p14:section>
        <p14:section name="Workforce and recruitment" id="{E49D5D12-38EC-54BE-EF97-3A5E387DBA6F}">
          <p14:sldIdLst>
            <p14:sldId id="259"/>
            <p14:sldId id="260"/>
            <p14:sldId id="261"/>
            <p14:sldId id="262"/>
            <p14:sldId id="263"/>
          </p14:sldIdLst>
        </p14:section>
        <p14:section name="People practices" id="{EC557D44-F293-D078-9B38-923A31B6BA67}">
          <p14:sldIdLst>
            <p14:sldId id="264"/>
            <p14:sldId id="265"/>
          </p14:sldIdLst>
        </p14:section>
        <p14:section name="Close" id="{934CAFFF-6C50-05D7-072D-0B0A2B2467F5}">
          <p14:sldIdLst>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1" d="100"/>
          <a:sy n="91" d="100"/>
        </p:scale>
        <p:origin x="78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200" b="0" i="0" u="none" strike="noStrike">
                <a:solidFill>
                  <a:srgbClr val="12313A"/>
                </a:solidFill>
                <a:latin typeface="+mn-lt"/>
              </a:defRPr>
            </a:pPr>
            <a:r>
              <a:rPr lang="en-US" sz="1200" b="0" i="0" u="none" strike="noStrike">
                <a:solidFill>
                  <a:srgbClr val="12313A"/>
                </a:solidFill>
                <a:latin typeface="+mn-lt"/>
              </a:rPr>
              <a:t>Required vs current proficiency (1-5, illustrative)</a:t>
            </a:r>
          </a:p>
        </c:rich>
      </c:tx>
      <c:overlay val="0"/>
    </c:title>
    <c:autoTitleDeleted val="0"/>
    <c:plotArea>
      <c:layout/>
      <c:barChart>
        <c:barDir val="col"/>
        <c:grouping val="clustered"/>
        <c:varyColors val="0"/>
        <c:ser>
          <c:idx val="0"/>
          <c:order val="0"/>
          <c:tx>
            <c:strRef>
              <c:f>Sheet1!$B$1</c:f>
              <c:strCache>
                <c:ptCount val="1"/>
                <c:pt idx="0">
                  <c:v>Required</c:v>
                </c:pt>
              </c:strCache>
            </c:strRef>
          </c:tx>
          <c:spPr>
            <a:solidFill>
              <a:srgbClr val="0B4F5C"/>
            </a:solidFill>
            <a:effectLst/>
          </c:spPr>
          <c:invertIfNegative val="0"/>
          <c:dLbls>
            <c:numFmt formatCode="0.0" sourceLinked="0"/>
            <c:spPr>
              <a:noFill/>
              <a:ln>
                <a:noFill/>
              </a:ln>
              <a:effectLst/>
            </c:spPr>
            <c:txPr>
              <a:bodyPr/>
              <a:lstStyle/>
              <a:p>
                <a:pPr>
                  <a:defRPr sz="1000" b="0" i="0" u="none" strike="noStrike">
                    <a:solidFill>
                      <a:srgbClr val="12313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Registered nurses</c:v>
                </c:pt>
                <c:pt idx="1">
                  <c:v>Care assistants</c:v>
                </c:pt>
                <c:pt idx="2">
                  <c:v>Allied health</c:v>
                </c:pt>
                <c:pt idx="3">
                  <c:v>Digital and data</c:v>
                </c:pt>
                <c:pt idx="4">
                  <c:v>Team leaders</c:v>
                </c:pt>
              </c:strCache>
            </c:strRef>
          </c:cat>
          <c:val>
            <c:numRef>
              <c:f>Sheet1!$B$2:$B$6</c:f>
              <c:numCache>
                <c:formatCode>General</c:formatCode>
                <c:ptCount val="5"/>
                <c:pt idx="0">
                  <c:v>4.5</c:v>
                </c:pt>
                <c:pt idx="1">
                  <c:v>3.8</c:v>
                </c:pt>
                <c:pt idx="2">
                  <c:v>4.4000000000000004</c:v>
                </c:pt>
                <c:pt idx="3">
                  <c:v>4.2</c:v>
                </c:pt>
                <c:pt idx="4">
                  <c:v>4.3</c:v>
                </c:pt>
              </c:numCache>
            </c:numRef>
          </c:val>
          <c:extLst>
            <c:ext xmlns:c16="http://schemas.microsoft.com/office/drawing/2014/chart" uri="{C3380CC4-5D6E-409C-BE32-E72D297353CC}">
              <c16:uniqueId val="{00000000-C373-4588-98D8-2D857E01437E}"/>
            </c:ext>
          </c:extLst>
        </c:ser>
        <c:ser>
          <c:idx val="1"/>
          <c:order val="1"/>
          <c:tx>
            <c:strRef>
              <c:f>Sheet1!$C$1</c:f>
              <c:strCache>
                <c:ptCount val="1"/>
                <c:pt idx="0">
                  <c:v>Current</c:v>
                </c:pt>
              </c:strCache>
            </c:strRef>
          </c:tx>
          <c:spPr>
            <a:solidFill>
              <a:srgbClr val="F26B5B"/>
            </a:solidFill>
            <a:effectLst/>
          </c:spPr>
          <c:invertIfNegative val="0"/>
          <c:dLbls>
            <c:numFmt formatCode="0.0" sourceLinked="0"/>
            <c:spPr>
              <a:noFill/>
              <a:ln>
                <a:noFill/>
              </a:ln>
              <a:effectLst/>
            </c:spPr>
            <c:txPr>
              <a:bodyPr/>
              <a:lstStyle/>
              <a:p>
                <a:pPr>
                  <a:defRPr sz="1000" b="0" i="0" u="none" strike="noStrike">
                    <a:solidFill>
                      <a:srgbClr val="12313A"/>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Registered nurses</c:v>
                </c:pt>
                <c:pt idx="1">
                  <c:v>Care assistants</c:v>
                </c:pt>
                <c:pt idx="2">
                  <c:v>Allied health</c:v>
                </c:pt>
                <c:pt idx="3">
                  <c:v>Digital and data</c:v>
                </c:pt>
                <c:pt idx="4">
                  <c:v>Team leaders</c:v>
                </c:pt>
              </c:strCache>
            </c:strRef>
          </c:cat>
          <c:val>
            <c:numRef>
              <c:f>Sheet1!$C$2:$C$6</c:f>
              <c:numCache>
                <c:formatCode>General</c:formatCode>
                <c:ptCount val="5"/>
                <c:pt idx="0">
                  <c:v>3.9</c:v>
                </c:pt>
                <c:pt idx="1">
                  <c:v>3.5</c:v>
                </c:pt>
                <c:pt idx="2">
                  <c:v>3.6</c:v>
                </c:pt>
                <c:pt idx="3">
                  <c:v>2.6</c:v>
                </c:pt>
                <c:pt idx="4">
                  <c:v>3.2</c:v>
                </c:pt>
              </c:numCache>
            </c:numRef>
          </c:val>
          <c:extLst>
            <c:ext xmlns:c16="http://schemas.microsoft.com/office/drawing/2014/chart" uri="{C3380CC4-5D6E-409C-BE32-E72D297353CC}">
              <c16:uniqueId val="{00000001-C373-4588-98D8-2D857E01437E}"/>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12313A"/>
                </a:solidFill>
                <a:latin typeface="+mn-lt"/>
              </a:defRPr>
            </a:pPr>
            <a:endParaRPr lang="en-US"/>
          </a:p>
        </c:txPr>
        <c:crossAx val="2094734552"/>
        <c:crosses val="autoZero"/>
        <c:auto val="1"/>
        <c:lblAlgn val="ctr"/>
        <c:lblOffset val="100"/>
        <c:noMultiLvlLbl val="1"/>
      </c:catAx>
      <c:valAx>
        <c:axId val="2094734552"/>
        <c:scaling>
          <c:orientation val="minMax"/>
          <c:max val="5"/>
          <c:min val="0"/>
        </c:scaling>
        <c:delete val="0"/>
        <c:axPos val="l"/>
        <c:majorGridlines>
          <c:spPr>
            <a:ln w="6350" cap="flat">
              <a:solidFill>
                <a:srgbClr val="D5E3E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4F6F77"/>
                </a:solidFill>
                <a:latin typeface="+mn-lt"/>
              </a:defRPr>
            </a:pPr>
            <a:endParaRPr lang="en-US"/>
          </a:p>
        </c:txPr>
        <c:crossAx val="2094734554"/>
        <c:crosses val="autoZero"/>
        <c:crossBetween val="between"/>
        <c:majorUnit val="1"/>
      </c:valAx>
      <c:spPr>
        <a:noFill/>
        <a:ln>
          <a:noFill/>
        </a:ln>
        <a:effectLst/>
      </c:spPr>
    </c:plotArea>
    <c:legend>
      <c:legendPos val="b"/>
      <c:overlay val="0"/>
      <c:txPr>
        <a:bodyPr/>
        <a:lstStyle/>
        <a:p>
          <a:pPr>
            <a:defRPr sz="1000">
              <a:solidFill>
                <a:srgbClr val="12313A"/>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278EEA-25B2-838C-BCE7-57A44A02EA49}"/>
              </a:ext>
            </a:extLst>
          </p:cNvPr>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47F2EC5-A0CB-C6F9-94D2-9E5844677522}"/>
              </a:ext>
            </a:extLst>
          </p:cNvPr>
          <p:cNvSpPr>
            <a:spLocks noGrp="1"/>
          </p:cNvSpPr>
          <p:nvPr>
            <p:ph type="dt" sz="quarter" idx="1"/>
          </p:nvPr>
        </p:nvSpPr>
        <p:spPr>
          <a:xfrm>
            <a:off x="2913063" y="0"/>
            <a:ext cx="2228850" cy="458788"/>
          </a:xfrm>
          <a:prstGeom prst="rect">
            <a:avLst/>
          </a:prstGeom>
        </p:spPr>
        <p:txBody>
          <a:bodyPr vert="horz" lIns="91440" tIns="45720" rIns="91440" bIns="45720" rtlCol="0"/>
          <a:lstStyle>
            <a:lvl1pPr algn="r">
              <a:defRPr sz="1200"/>
            </a:lvl1pPr>
          </a:lstStyle>
          <a:p>
            <a:fld id="{227A6A2E-1929-47AE-A5C6-7AC1545AFB86}" type="datetimeFigureOut">
              <a:rPr lang="en-US" smtClean="0"/>
              <a:t>10/10/2026</a:t>
            </a:fld>
            <a:endParaRPr lang="en-US"/>
          </a:p>
        </p:txBody>
      </p:sp>
      <p:sp>
        <p:nvSpPr>
          <p:cNvPr id="4" name="Footer Placeholder 3">
            <a:extLst>
              <a:ext uri="{FF2B5EF4-FFF2-40B4-BE49-F238E27FC236}">
                <a16:creationId xmlns:a16="http://schemas.microsoft.com/office/drawing/2014/main" id="{9278AD49-BDC8-CFCE-0E18-351D0E5CC74F}"/>
              </a:ext>
            </a:extLst>
          </p:cNvPr>
          <p:cNvSpPr>
            <a:spLocks noGrp="1"/>
          </p:cNvSpPr>
          <p:nvPr>
            <p:ph type="ftr" sz="quarter" idx="2"/>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973D40E-535D-5564-B217-2C60C8B651CF}"/>
              </a:ext>
            </a:extLst>
          </p:cNvPr>
          <p:cNvSpPr>
            <a:spLocks noGrp="1"/>
          </p:cNvSpPr>
          <p:nvPr>
            <p:ph type="sldNum" sz="quarter" idx="3"/>
          </p:nvPr>
        </p:nvSpPr>
        <p:spPr>
          <a:xfrm>
            <a:off x="2913063" y="8685213"/>
            <a:ext cx="2228850" cy="458787"/>
          </a:xfrm>
          <a:prstGeom prst="rect">
            <a:avLst/>
          </a:prstGeom>
        </p:spPr>
        <p:txBody>
          <a:bodyPr vert="horz" lIns="91440" tIns="45720" rIns="91440" bIns="45720" rtlCol="0" anchor="b"/>
          <a:lstStyle>
            <a:lvl1pPr algn="r">
              <a:defRPr sz="1200"/>
            </a:lvl1pPr>
          </a:lstStyle>
          <a:p>
            <a:fld id="{494E073F-448C-4C13-8DD2-89B69FB4067B}" type="slidenum">
              <a:rPr lang="en-US" smtClean="0"/>
              <a:t>‹#›</a:t>
            </a:fld>
            <a:endParaRPr lang="en-US"/>
          </a:p>
        </p:txBody>
      </p:sp>
    </p:spTree>
    <p:extLst>
      <p:ext uri="{BB962C8B-B14F-4D97-AF65-F5344CB8AC3E}">
        <p14:creationId xmlns:p14="http://schemas.microsoft.com/office/powerpoint/2010/main" val="1011258006"/>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1656049"/>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Chair and members of the Board. I am the HR consultant appointed to review how HealthConnect UK attracts, develops and retains its people. Over the next ten to twelve minutes I will cover where we are, what is going wrong in workforce planning and recruitment, which methods I recommend and why, how selection, development, performance and reward support them, and what the Board should expect in return. [Replace the placeholders with your name, student ID and module code before presenting.]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HealthConnect UK is treated here as a UK-wide provider of integrated health, community and digital care. State clearly that this is the working scenario and that figures would be validated with internal HR data. People are both the largest cost and the main driver of care quality, which is why workforce challenges are strategic, not operational. Four challenges stand out: clinical vacancies, agency reliance, an ageing workforce with high turnover, and digital and leadership skills gaps. These themes recur across the sector (West and Dawson, 2012; CIPD, 2022).</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lenses explain why HR sits at Board level. Best fit: practices must match strategy and context rather than copy a universal best practice (Boxall and Purcell, 2016). Ulrich's model positions HR as strategic partner and change agent as well as administrator (Ulrich, 1997). The AMO framework says performance depends on employees having the ability, motivation and opportunity to perform. I take a commitment-based, soft HRM stance (Beer et al., 1984; Guest, 1987), supported by evidence that engagement relates to performance in the NHS (West and Dawson, 2012). Be ready to contrast this with hard HRM, which treats people as a cost to be minimised.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planning matches the right people, skills and numbers to future service needs. Walk through the five steps: analyse the strategy, forecast demand, analyse internal and external supply, identify gaps, then act and monitor. Critically, many plans stop at headcount. That ignores skill mix, assumes stable demand and quickly goes out of date. Scenario planning, regular review and linking the plan to finance improve resilience (Armstrong and Taylor, 2020; Bratton and Gold, 2017; CIPD, 2022).</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chart is illustrative and must be replaced with real skills audit data. It shows required against current proficiency on a one to five scale. Digital and data shows the largest gap, followed by team leaders and allied health. Gaps are identified through a skills audit against competency frameworks, a training needs analysis at organisation, team and individual level, and existing data such as appraisals, exit interviews and incident reports (Armstrong and Taylor, 2020). The gap then determines whether we hire, train or redeploy.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Six challenges shape our recruitment choices. Competition for registered staff is national. Agency use fills rotas but costs more and weakens continuity. Our employer brand does not communicate development and flexibility, and employer brand is a recognised driver of attraction (Ambler and Barrow, 1996). Regulatory and safeguarding checks lengthen time to hire. Narrow channels limit reach into diverse communities. Weak induction leads to early leavers, which wastes the recruitment spend (Taylor, 2018; CIPD, 2022).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method has a different cost, speed and quality profile. Internal recruitment is cheap and motivating but narrows ideas and creates vacancy chains. External recruitment brings new skills but costs more and is riskier on fit. Online recruitment through our website and job boards gives reach and trackable data, but volume can overwhelm screening. Social media reaches passive candidates and builds employer brand but can skew demographically and needs ongoing content effort (Breaugh, 2008; Taylor, 2018). The conclusion is that no single method suffices, so we choose by role.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recommendation is a blended, role-based approach. Read the matrix: Lead means the primary channel, Support the secondary. Registered nurses and allied health: external and online lead, supported by internal moves. Care assistants: internal career ladders and local social media lead. Digital and data: external hiring and professional social networks. Senior managers: internal succession first, with external search as support. Three principles sit underneath: build the employer brand (Ambler and Barrow, 1996), use realistic job previews to reduce early turnover (Breaugh, 2008), and measure channel effectiveness (Taylor, 2018). Alternatives considered: all-external hiring (fast, but costly and weak on retention) and all-internal (cheap, but cannot close skills gaps).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attracts, but selection decides. Structured interviews and work samples are among the more valid predictors of job performance (Schmidt and Hunter, 1998), and values-based questions test compassion. For learning and development, new starters get preceptorship and coaching, and we evaluate programmes with Kirkpatrick's four levels: reaction, learning, behaviour and results (Kirkpatrick and Kirkpatrick, 2006). For talent management, identify critical roles and build succession pools for clinical leaders (Collings and Mellahi, 2009). Critical point: talent pools must be transparent and inclusive, or they risk demotivating those left out.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linked levers keep people effective once they are hired. Performance management: move from annual ratings to continuous check-ins with goals linked to patient outcomes. Reward: a total reward approach combining pay, flexible rotas, wellbeing support and recognition (Armstrong and Taylor, 2020). Motivation: Herzberg (1968) distinguishes hygiene factors, such as pay and working conditions, from motivators such as achievement and growth, so fixing rotas alone will not engage people. Vroom (1964) expectancy theory says effort depends on believing it leads to performance and to rewards people value. Leadership: transformational leaders raise engagement and trust (Bass, 1985), and engagement links to NHS performance (West and Dawson, 2012).</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summarise. Findings: our workforce plan needs to move from headcount to skills, and the biggest gaps are digital, leadership and allied health. Recommendation: a blended, role-based recruitment strategy supported by structured selection, evidence-based development, transparent talent pools, and performance and reward practices grounded in motivation theory. Expected benefits: lower agency spend, higher retention and engagement, and safer, more continuous care. Roadmap: audit and forecast in the first three months, launch the employer brand and channel mix by month nine, and build talent pools and the leadership programme by month eighteen. We will track time to hire, turnover, agency spend and engagement. Thank you; I welcome questions.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Likely Q&amp;A. (1) Why not rely on agencies? Cost and weaker continuity; keep them as a flexible buffer, not the core. (2) How will you measure success? Time to hire, cost per hire, early turnover, agency spend and engagement scores, reviewed quarterly. (3) Why best fit, not best practice? Context matters in health and care, so practices must align with strategy (Boxall and Purcell, 2016). (4) What are the risks? Over-reliance on social media bias, talent-pool exclusion, and change fatigue; mitigate with monitoring, transparent criteria and phased roll-out. (5) What about cost? Savings from reduced agency spend and turnover should offset employer-brand and development investment; model this with Finance. Verify all references against the originals before submission.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rtlCol="0"/>
          <a:lstStyle>
            <a:lvl1pPr marL="0" indent="0">
              <a:buNone/>
              <a:defRPr lang="en-US" sz="3000" b="1" dirty="0">
                <a:solidFill>
                  <a:schemeClr val="tx2"/>
                </a:solidFill>
              </a:defRPr>
            </a:lvl1pPr>
          </a:lstStyle>
          <a:p>
            <a:pPr marL="0" indent="0">
              <a:buNone/>
            </a:pPr>
            <a:endParaRPr lang="en-US" sz="3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0B4F5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rtlCol="0"/>
          <a:lstStyle>
            <a:lvl1pPr marL="0" indent="0">
              <a:buNone/>
              <a:defRPr lang="en-US" sz="3000" b="1" dirty="0">
                <a:solidFill>
                  <a:schemeClr val="bg1"/>
                </a:solidFill>
              </a:defRPr>
            </a:lvl1pPr>
          </a:lstStyle>
          <a:p>
            <a:pPr marL="0" indent="0">
              <a:buNone/>
            </a:pPr>
            <a:endParaRPr lang="en-US" sz="3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5"/>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Pr>
        <a:solidFill>
          <a:srgbClr val="0B4F5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822960"/>
            <a:ext cx="5120640" cy="1828800"/>
          </a:xfrm>
          <a:prstGeom prst="rect">
            <a:avLst/>
          </a:prstGeom>
          <a:noFill/>
          <a:ln/>
        </p:spPr>
        <p:txBody>
          <a:bodyPr wrap="square" rtlCol="0"/>
          <a:lstStyle>
            <a:lvl1pPr marL="0" indent="0">
              <a:buNone/>
              <a:defRPr lang="en-US" sz="3800" b="1" dirty="0">
                <a:solidFill>
                  <a:schemeClr val="bg1"/>
                </a:solidFill>
              </a:defRPr>
            </a:lvl1pPr>
          </a:lstStyle>
          <a:p>
            <a:pPr marL="0" indent="0">
              <a:buNone/>
            </a:pPr>
            <a:endParaRPr lang="en-US" sz="38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2.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image" Target="../media/image23.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822960"/>
            <a:ext cx="5120640" cy="1828800"/>
          </a:xfrm>
          <a:prstGeom prst="rect">
            <a:avLst/>
          </a:prstGeom>
          <a:noFill/>
          <a:ln/>
        </p:spPr>
        <p:txBody>
          <a:bodyPr wrap="square" lIns="0" tIns="0" rIns="0" bIns="0" rtlCol="0" anchor="t"/>
          <a:lstStyle/>
          <a:p>
            <a:pPr marL="0" indent="0">
              <a:buNone/>
            </a:pPr>
            <a:r>
              <a:rPr lang="en-US" sz="3800" b="1" dirty="0">
                <a:solidFill>
                  <a:schemeClr val="bg1"/>
                </a:solidFill>
                <a:latin typeface="Arial" panose="020B0604020202020204" pitchFamily="34" charset="0"/>
                <a:cs typeface="Arial" panose="020B0604020202020204" pitchFamily="34" charset="0"/>
              </a:rPr>
              <a:t>Building the workforce HealthConnect UK needs</a:t>
            </a:r>
            <a:endParaRPr lang="en-US" sz="3800" dirty="0">
              <a:latin typeface="Arial" panose="020B0604020202020204" pitchFamily="34" charset="0"/>
              <a:cs typeface="Arial" panose="020B0604020202020204" pitchFamily="34" charset="0"/>
            </a:endParaRPr>
          </a:p>
        </p:txBody>
      </p:sp>
      <p:sp>
        <p:nvSpPr>
          <p:cNvPr id="3" name="Subtitle"/>
          <p:cNvSpPr txBox="1"/>
          <p:nvPr/>
        </p:nvSpPr>
        <p:spPr>
          <a:xfrm>
            <a:off x="548640" y="2964968"/>
            <a:ext cx="5120640" cy="457200"/>
          </a:xfrm>
          <a:prstGeom prst="rect">
            <a:avLst/>
          </a:prstGeom>
          <a:noFill/>
          <a:ln/>
        </p:spPr>
        <p:txBody>
          <a:bodyPr wrap="square" lIns="0" tIns="0" rIns="0" bIns="0" rtlCol="0" anchor="ctr"/>
          <a:lstStyle/>
          <a:p>
            <a:pPr marL="0" indent="0">
              <a:buNone/>
            </a:pPr>
            <a:r>
              <a:rPr lang="en-US" sz="1800" dirty="0">
                <a:solidFill>
                  <a:schemeClr val="bg2"/>
                </a:solidFill>
                <a:latin typeface="Arial" panose="020B0604020202020204" pitchFamily="34" charset="0"/>
                <a:cs typeface="Arial" panose="020B0604020202020204" pitchFamily="34" charset="0"/>
              </a:rPr>
              <a:t>HR strategy review for the Executive Board</a:t>
            </a:r>
            <a:endParaRPr lang="en-US" sz="1800" dirty="0">
              <a:latin typeface="Arial" panose="020B0604020202020204" pitchFamily="34" charset="0"/>
              <a:cs typeface="Arial" panose="020B0604020202020204" pitchFamily="34" charset="0"/>
            </a:endParaRPr>
          </a:p>
        </p:txBody>
      </p:sp>
      <p:sp>
        <p:nvSpPr>
          <p:cNvPr id="4" name="Student details"/>
          <p:cNvSpPr txBox="1"/>
          <p:nvPr/>
        </p:nvSpPr>
        <p:spPr>
          <a:xfrm>
            <a:off x="548640" y="3566160"/>
            <a:ext cx="5120640" cy="731520"/>
          </a:xfrm>
          <a:prstGeom prst="rect">
            <a:avLst/>
          </a:prstGeom>
          <a:noFill/>
          <a:ln/>
        </p:spPr>
        <p:txBody>
          <a:bodyPr wrap="square" lIns="0" tIns="0" rIns="0" bIns="0" rtlCol="0" anchor="ctr"/>
          <a:lstStyle/>
          <a:p>
            <a:pPr marL="0" indent="0">
              <a:buNone/>
            </a:pPr>
            <a:r>
              <a:rPr lang="en-US" sz="1100" dirty="0">
                <a:solidFill>
                  <a:schemeClr val="bg1"/>
                </a:solidFill>
                <a:latin typeface="Arial" panose="020B0604020202020204" pitchFamily="34" charset="0"/>
                <a:cs typeface="Arial" panose="020B0604020202020204" pitchFamily="34" charset="0"/>
              </a:rPr>
              <a:t>Student name: </a:t>
            </a:r>
            <a:r>
              <a:rPr lang="en-US" sz="1100" dirty="0" err="1">
                <a:solidFill>
                  <a:schemeClr val="bg1"/>
                </a:solidFill>
                <a:latin typeface="Arial" panose="020B0604020202020204" pitchFamily="34" charset="0"/>
                <a:cs typeface="Arial" panose="020B0604020202020204" pitchFamily="34" charset="0"/>
              </a:rPr>
              <a:t>Emese</a:t>
            </a:r>
            <a:r>
              <a:rPr lang="en-US" sz="1100" dirty="0">
                <a:solidFill>
                  <a:schemeClr val="bg1"/>
                </a:solidFill>
                <a:latin typeface="Arial" panose="020B0604020202020204" pitchFamily="34" charset="0"/>
                <a:cs typeface="Arial" panose="020B0604020202020204" pitchFamily="34" charset="0"/>
              </a:rPr>
              <a:t> Lakatos   </a:t>
            </a:r>
          </a:p>
          <a:p>
            <a:pPr marL="0" indent="0">
              <a:buNone/>
            </a:pPr>
            <a:endParaRPr lang="en-US" sz="1100" dirty="0">
              <a:solidFill>
                <a:schemeClr val="bg1"/>
              </a:solidFill>
              <a:latin typeface="Arial" panose="020B0604020202020204" pitchFamily="34" charset="0"/>
              <a:cs typeface="Arial" panose="020B0604020202020204" pitchFamily="34" charset="0"/>
            </a:endParaRPr>
          </a:p>
          <a:p>
            <a:pPr marL="0" indent="0">
              <a:buNone/>
            </a:pPr>
            <a:r>
              <a:rPr lang="en-US" sz="1100" dirty="0">
                <a:solidFill>
                  <a:schemeClr val="bg1"/>
                </a:solidFill>
                <a:latin typeface="Arial" panose="020B0604020202020204" pitchFamily="34" charset="0"/>
                <a:cs typeface="Arial" panose="020B0604020202020204" pitchFamily="34" charset="0"/>
              </a:rPr>
              <a:t>Student ID: 2506108</a:t>
            </a:r>
            <a:endParaRPr lang="en-US" sz="1100" dirty="0">
              <a:latin typeface="Arial" panose="020B0604020202020204" pitchFamily="34" charset="0"/>
              <a:cs typeface="Arial" panose="020B0604020202020204" pitchFamily="34" charset="0"/>
            </a:endParaRPr>
          </a:p>
        </p:txBody>
      </p:sp>
      <p:sp>
        <p:nvSpPr>
          <p:cNvPr id="5" name="Hero circle"/>
          <p:cNvSpPr/>
          <p:nvPr/>
        </p:nvSpPr>
        <p:spPr>
          <a:xfrm>
            <a:off x="6035040" y="914400"/>
            <a:ext cx="2377440" cy="2377440"/>
          </a:xfrm>
          <a:prstGeom prst="ellipse">
            <a:avLst/>
          </a:prstGeom>
          <a:solidFill>
            <a:schemeClr val="accent1"/>
          </a:solidFill>
          <a:ln w="12700">
            <a:solidFill>
              <a:schemeClr val="accent1"/>
            </a:solidFill>
            <a:prstDash val="solid"/>
          </a:ln>
        </p:spPr>
      </p:sp>
      <p:pic>
        <p:nvPicPr>
          <p:cNvPr id="6" name="Hero icon" descr="Heartbeat icon"/>
          <p:cNvPicPr>
            <a:picLocks noChangeAspect="1"/>
          </p:cNvPicPr>
          <p:nvPr/>
        </p:nvPicPr>
        <p:blipFill>
          <a:blip r:embed="rId3"/>
          <a:stretch>
            <a:fillRect/>
          </a:stretch>
        </p:blipFill>
        <p:spPr>
          <a:xfrm>
            <a:off x="6629400" y="1508760"/>
            <a:ext cx="1188720" cy="1188720"/>
          </a:xfrm>
          <a:prstGeom prst="rect">
            <a:avLst/>
          </a:prstGeom>
        </p:spPr>
      </p:pic>
      <p:sp>
        <p:nvSpPr>
          <p:cNvPr id="7" name="Users icon circle"/>
          <p:cNvSpPr/>
          <p:nvPr/>
        </p:nvSpPr>
        <p:spPr>
          <a:xfrm>
            <a:off x="7818120" y="411480"/>
            <a:ext cx="822960" cy="822960"/>
          </a:xfrm>
          <a:prstGeom prst="ellipse">
            <a:avLst/>
          </a:prstGeom>
          <a:solidFill>
            <a:srgbClr val="F26B5B"/>
          </a:solidFill>
          <a:ln w="12700">
            <a:solidFill>
              <a:srgbClr val="F26B5B"/>
            </a:solidFill>
            <a:prstDash val="solid"/>
          </a:ln>
        </p:spPr>
      </p:sp>
      <p:pic>
        <p:nvPicPr>
          <p:cNvPr id="8" name="Users icon" descr="Users icon"/>
          <p:cNvPicPr>
            <a:picLocks noChangeAspect="1"/>
          </p:cNvPicPr>
          <p:nvPr/>
        </p:nvPicPr>
        <p:blipFill>
          <a:blip r:embed="rId4"/>
          <a:stretch>
            <a:fillRect/>
          </a:stretch>
        </p:blipFill>
        <p:spPr>
          <a:xfrm>
            <a:off x="8023860" y="617220"/>
            <a:ext cx="411480" cy="411480"/>
          </a:xfrm>
          <a:prstGeom prst="rect">
            <a:avLst/>
          </a:prstGeom>
        </p:spPr>
      </p:pic>
      <p:sp>
        <p:nvSpPr>
          <p:cNvPr id="9" name="Chart icon circle"/>
          <p:cNvSpPr/>
          <p:nvPr/>
        </p:nvSpPr>
        <p:spPr>
          <a:xfrm>
            <a:off x="5669280" y="3246120"/>
            <a:ext cx="914400" cy="914400"/>
          </a:xfrm>
          <a:prstGeom prst="ellipse">
            <a:avLst/>
          </a:prstGeom>
          <a:solidFill>
            <a:srgbClr val="B8433A"/>
          </a:solidFill>
          <a:ln w="12700">
            <a:solidFill>
              <a:srgbClr val="B8433A"/>
            </a:solidFill>
            <a:prstDash val="solid"/>
          </a:ln>
        </p:spPr>
      </p:sp>
      <p:pic>
        <p:nvPicPr>
          <p:cNvPr id="10" name="Chart icon" descr="Chart icon"/>
          <p:cNvPicPr>
            <a:picLocks noChangeAspect="1"/>
          </p:cNvPicPr>
          <p:nvPr/>
        </p:nvPicPr>
        <p:blipFill>
          <a:blip r:embed="rId5"/>
          <a:stretch>
            <a:fillRect/>
          </a:stretch>
        </p:blipFill>
        <p:spPr>
          <a:xfrm>
            <a:off x="5897880" y="3474720"/>
            <a:ext cx="457200" cy="457200"/>
          </a:xfrm>
          <a:prstGeom prst="rect">
            <a:avLst/>
          </a:prstGeom>
        </p:spPr>
      </p:pic>
      <p:sp>
        <p:nvSpPr>
          <p:cNvPr id="11" name="Learning icon circle"/>
          <p:cNvSpPr/>
          <p:nvPr/>
        </p:nvSpPr>
        <p:spPr>
          <a:xfrm>
            <a:off x="7589520" y="3383280"/>
            <a:ext cx="731520" cy="731520"/>
          </a:xfrm>
          <a:prstGeom prst="ellipse">
            <a:avLst/>
          </a:prstGeom>
          <a:solidFill>
            <a:srgbClr val="4F6F77"/>
          </a:solidFill>
          <a:ln w="12700">
            <a:solidFill>
              <a:srgbClr val="4F6F77"/>
            </a:solidFill>
            <a:prstDash val="solid"/>
          </a:ln>
        </p:spPr>
      </p:sp>
      <p:pic>
        <p:nvPicPr>
          <p:cNvPr id="12" name="Learning icon" descr="Learning icon"/>
          <p:cNvPicPr>
            <a:picLocks noChangeAspect="1"/>
          </p:cNvPicPr>
          <p:nvPr/>
        </p:nvPicPr>
        <p:blipFill>
          <a:blip r:embed="rId6"/>
          <a:stretch>
            <a:fillRect/>
          </a:stretch>
        </p:blipFill>
        <p:spPr>
          <a:xfrm>
            <a:off x="7772400" y="3566160"/>
            <a:ext cx="365760" cy="36576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HealthConnect UK at a glance</a:t>
            </a:r>
            <a:endParaRPr lang="en-US" sz="3000" dirty="0"/>
          </a:p>
        </p:txBody>
      </p:sp>
      <p:sp>
        <p:nvSpPr>
          <p:cNvPr id="4" name="Organisation card"/>
          <p:cNvSpPr/>
          <p:nvPr/>
        </p:nvSpPr>
        <p:spPr>
          <a:xfrm>
            <a:off x="457200" y="1143000"/>
            <a:ext cx="3291840" cy="320040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5" name="Hospital icon circle"/>
          <p:cNvSpPr/>
          <p:nvPr/>
        </p:nvSpPr>
        <p:spPr>
          <a:xfrm>
            <a:off x="685800" y="1325880"/>
            <a:ext cx="548640" cy="548640"/>
          </a:xfrm>
          <a:prstGeom prst="ellipse">
            <a:avLst/>
          </a:prstGeom>
          <a:solidFill>
            <a:srgbClr val="F26B5B"/>
          </a:solidFill>
          <a:ln w="12700">
            <a:solidFill>
              <a:srgbClr val="F26B5B"/>
            </a:solidFill>
            <a:prstDash val="solid"/>
          </a:ln>
        </p:spPr>
      </p:sp>
      <p:pic>
        <p:nvPicPr>
          <p:cNvPr id="6" name="Hospital icon" descr="Hospital icon"/>
          <p:cNvPicPr>
            <a:picLocks noChangeAspect="1"/>
          </p:cNvPicPr>
          <p:nvPr/>
        </p:nvPicPr>
        <p:blipFill>
          <a:blip r:embed="rId3"/>
          <a:stretch>
            <a:fillRect/>
          </a:stretch>
        </p:blipFill>
        <p:spPr>
          <a:xfrm>
            <a:off x="822960" y="1463040"/>
            <a:ext cx="274320" cy="274320"/>
          </a:xfrm>
          <a:prstGeom prst="rect">
            <a:avLst/>
          </a:prstGeom>
        </p:spPr>
      </p:pic>
      <p:sp>
        <p:nvSpPr>
          <p:cNvPr id="7" name="Organisation text"/>
          <p:cNvSpPr txBox="1"/>
          <p:nvPr/>
        </p:nvSpPr>
        <p:spPr>
          <a:xfrm>
            <a:off x="685800" y="1965960"/>
            <a:ext cx="2880360" cy="2286000"/>
          </a:xfrm>
          <a:prstGeom prst="rect">
            <a:avLst/>
          </a:prstGeom>
          <a:noFill/>
          <a:ln/>
        </p:spPr>
        <p:txBody>
          <a:bodyPr wrap="square" lIns="0" tIns="0" rIns="0" bIns="0" rtlCol="0" anchor="t"/>
          <a:lstStyle/>
          <a:p>
            <a:pPr marL="0" indent="0">
              <a:buNone/>
            </a:pPr>
            <a:r>
              <a:rPr lang="en-US" sz="1600" b="1" dirty="0">
                <a:solidFill>
                  <a:schemeClr val="bg1"/>
                </a:solidFill>
                <a:latin typeface="Arial" panose="020B0604020202020204" pitchFamily="34" charset="0"/>
                <a:cs typeface="Arial" panose="020B0604020202020204" pitchFamily="34" charset="0"/>
              </a:rPr>
              <a:t>Who we are</a:t>
            </a:r>
            <a:endParaRPr lang="en-US" sz="1400" dirty="0">
              <a:latin typeface="Arial" panose="020B0604020202020204" pitchFamily="34" charset="0"/>
              <a:cs typeface="Arial" panose="020B0604020202020204" pitchFamily="34" charset="0"/>
            </a:endParaRPr>
          </a:p>
          <a:p>
            <a:pPr marL="0" indent="0">
              <a:spcAft>
                <a:spcPts val="800"/>
              </a:spcAft>
              <a:buNone/>
            </a:pPr>
            <a:r>
              <a:rPr lang="en-US" sz="1400" dirty="0">
                <a:solidFill>
                  <a:schemeClr val="bg1"/>
                </a:solidFill>
                <a:latin typeface="Arial" panose="020B0604020202020204" pitchFamily="34" charset="0"/>
                <a:cs typeface="Arial" panose="020B0604020202020204" pitchFamily="34" charset="0"/>
              </a:rPr>
              <a:t>Assumed scenario: a UK-wide provider of integrated health, community and digital care.</a:t>
            </a:r>
            <a:endParaRPr lang="en-US" sz="1400" dirty="0">
              <a:latin typeface="Arial" panose="020B0604020202020204" pitchFamily="34" charset="0"/>
              <a:cs typeface="Arial" panose="020B0604020202020204" pitchFamily="34" charset="0"/>
            </a:endParaRPr>
          </a:p>
          <a:p>
            <a:pPr marL="0" indent="0">
              <a:buNone/>
            </a:pPr>
            <a:r>
              <a:rPr lang="en-US" sz="1400" dirty="0">
                <a:solidFill>
                  <a:schemeClr val="bg1"/>
                </a:solidFill>
                <a:latin typeface="Arial" panose="020B0604020202020204" pitchFamily="34" charset="0"/>
                <a:cs typeface="Arial" panose="020B0604020202020204" pitchFamily="34" charset="0"/>
              </a:rPr>
              <a:t>People are our largest cost and the main driver of care quality.</a:t>
            </a:r>
            <a:endParaRPr lang="en-US" sz="1400" dirty="0">
              <a:latin typeface="Arial" panose="020B0604020202020204" pitchFamily="34" charset="0"/>
              <a:cs typeface="Arial" panose="020B0604020202020204" pitchFamily="34" charset="0"/>
            </a:endParaRPr>
          </a:p>
        </p:txBody>
      </p:sp>
      <p:sp>
        <p:nvSpPr>
          <p:cNvPr id="8" name="Persistent clinical vacancies circle"/>
          <p:cNvSpPr/>
          <p:nvPr/>
        </p:nvSpPr>
        <p:spPr>
          <a:xfrm>
            <a:off x="4023360" y="1234440"/>
            <a:ext cx="548640" cy="548640"/>
          </a:xfrm>
          <a:prstGeom prst="ellipse">
            <a:avLst/>
          </a:prstGeom>
          <a:solidFill>
            <a:srgbClr val="167A82"/>
          </a:solidFill>
          <a:ln w="12700">
            <a:solidFill>
              <a:srgbClr val="167A82"/>
            </a:solidFill>
            <a:prstDash val="solid"/>
          </a:ln>
        </p:spPr>
      </p:sp>
      <p:pic>
        <p:nvPicPr>
          <p:cNvPr id="9" name="Persistent clinical vacancies" descr="Persistent clinical vacancies"/>
          <p:cNvPicPr>
            <a:picLocks noChangeAspect="1"/>
          </p:cNvPicPr>
          <p:nvPr/>
        </p:nvPicPr>
        <p:blipFill>
          <a:blip r:embed="rId4"/>
          <a:stretch>
            <a:fillRect/>
          </a:stretch>
        </p:blipFill>
        <p:spPr>
          <a:xfrm>
            <a:off x="4160520" y="1371600"/>
            <a:ext cx="274320" cy="274320"/>
          </a:xfrm>
          <a:prstGeom prst="rect">
            <a:avLst/>
          </a:prstGeom>
        </p:spPr>
      </p:pic>
      <p:sp>
        <p:nvSpPr>
          <p:cNvPr id="10" name="Challenge 1"/>
          <p:cNvSpPr txBox="1"/>
          <p:nvPr/>
        </p:nvSpPr>
        <p:spPr>
          <a:xfrm>
            <a:off x="4754880" y="1143000"/>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Persistent clinical vacancies</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Rota gaps threaten continuity of care</a:t>
            </a:r>
            <a:endParaRPr lang="en-US" sz="1500" dirty="0">
              <a:latin typeface="Arial" panose="020B0604020202020204" pitchFamily="34" charset="0"/>
              <a:cs typeface="Arial" panose="020B0604020202020204" pitchFamily="34" charset="0"/>
            </a:endParaRPr>
          </a:p>
        </p:txBody>
      </p:sp>
      <p:sp>
        <p:nvSpPr>
          <p:cNvPr id="11" name="Heavy agency reliance circle"/>
          <p:cNvSpPr/>
          <p:nvPr/>
        </p:nvSpPr>
        <p:spPr>
          <a:xfrm>
            <a:off x="4023360" y="2039112"/>
            <a:ext cx="548640" cy="548640"/>
          </a:xfrm>
          <a:prstGeom prst="ellipse">
            <a:avLst/>
          </a:prstGeom>
          <a:solidFill>
            <a:srgbClr val="167A82"/>
          </a:solidFill>
          <a:ln w="12700">
            <a:solidFill>
              <a:srgbClr val="167A82"/>
            </a:solidFill>
            <a:prstDash val="solid"/>
          </a:ln>
        </p:spPr>
      </p:sp>
      <p:pic>
        <p:nvPicPr>
          <p:cNvPr id="12" name="Heavy agency reliance" descr="Heavy agency reliance"/>
          <p:cNvPicPr>
            <a:picLocks noChangeAspect="1"/>
          </p:cNvPicPr>
          <p:nvPr/>
        </p:nvPicPr>
        <p:blipFill>
          <a:blip r:embed="rId5"/>
          <a:stretch>
            <a:fillRect/>
          </a:stretch>
        </p:blipFill>
        <p:spPr>
          <a:xfrm>
            <a:off x="4160520" y="2176272"/>
            <a:ext cx="274320" cy="274320"/>
          </a:xfrm>
          <a:prstGeom prst="rect">
            <a:avLst/>
          </a:prstGeom>
        </p:spPr>
      </p:pic>
      <p:sp>
        <p:nvSpPr>
          <p:cNvPr id="13" name="Challenge 2"/>
          <p:cNvSpPr txBox="1"/>
          <p:nvPr/>
        </p:nvSpPr>
        <p:spPr>
          <a:xfrm>
            <a:off x="4754880" y="1947672"/>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Heavy agency reliance</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High cost and inconsistent quality</a:t>
            </a:r>
            <a:endParaRPr lang="en-US" sz="1500" dirty="0">
              <a:latin typeface="Arial" panose="020B0604020202020204" pitchFamily="34" charset="0"/>
              <a:cs typeface="Arial" panose="020B0604020202020204" pitchFamily="34" charset="0"/>
            </a:endParaRPr>
          </a:p>
        </p:txBody>
      </p:sp>
      <p:sp>
        <p:nvSpPr>
          <p:cNvPr id="14" name="Ageing workforce, high turnover circle"/>
          <p:cNvSpPr/>
          <p:nvPr/>
        </p:nvSpPr>
        <p:spPr>
          <a:xfrm>
            <a:off x="4023360" y="2843784"/>
            <a:ext cx="548640" cy="548640"/>
          </a:xfrm>
          <a:prstGeom prst="ellipse">
            <a:avLst/>
          </a:prstGeom>
          <a:solidFill>
            <a:srgbClr val="167A82"/>
          </a:solidFill>
          <a:ln w="12700">
            <a:solidFill>
              <a:srgbClr val="167A82"/>
            </a:solidFill>
            <a:prstDash val="solid"/>
          </a:ln>
        </p:spPr>
      </p:sp>
      <p:pic>
        <p:nvPicPr>
          <p:cNvPr id="15" name="Ageing workforce, high turnover" descr="Ageing workforce, high turnover"/>
          <p:cNvPicPr>
            <a:picLocks noChangeAspect="1"/>
          </p:cNvPicPr>
          <p:nvPr/>
        </p:nvPicPr>
        <p:blipFill>
          <a:blip r:embed="rId6"/>
          <a:stretch>
            <a:fillRect/>
          </a:stretch>
        </p:blipFill>
        <p:spPr>
          <a:xfrm>
            <a:off x="4160520" y="2980944"/>
            <a:ext cx="274320" cy="274320"/>
          </a:xfrm>
          <a:prstGeom prst="rect">
            <a:avLst/>
          </a:prstGeom>
        </p:spPr>
      </p:pic>
      <p:sp>
        <p:nvSpPr>
          <p:cNvPr id="16" name="Challenge 3"/>
          <p:cNvSpPr txBox="1"/>
          <p:nvPr/>
        </p:nvSpPr>
        <p:spPr>
          <a:xfrm>
            <a:off x="4754880" y="2752344"/>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Ageing workforce, high turnover</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Experience leaves faster than it arrives</a:t>
            </a:r>
            <a:endParaRPr lang="en-US" sz="1500" dirty="0">
              <a:latin typeface="Arial" panose="020B0604020202020204" pitchFamily="34" charset="0"/>
              <a:cs typeface="Arial" panose="020B0604020202020204" pitchFamily="34" charset="0"/>
            </a:endParaRPr>
          </a:p>
        </p:txBody>
      </p:sp>
      <p:sp>
        <p:nvSpPr>
          <p:cNvPr id="17" name="Digital and leadership gaps circle"/>
          <p:cNvSpPr/>
          <p:nvPr/>
        </p:nvSpPr>
        <p:spPr>
          <a:xfrm>
            <a:off x="4023360" y="3648456"/>
            <a:ext cx="548640" cy="548640"/>
          </a:xfrm>
          <a:prstGeom prst="ellipse">
            <a:avLst/>
          </a:prstGeom>
          <a:solidFill>
            <a:srgbClr val="167A82"/>
          </a:solidFill>
          <a:ln w="12700">
            <a:solidFill>
              <a:srgbClr val="167A82"/>
            </a:solidFill>
            <a:prstDash val="solid"/>
          </a:ln>
        </p:spPr>
      </p:sp>
      <p:pic>
        <p:nvPicPr>
          <p:cNvPr id="18" name="Digital and leadership gaps" descr="Digital and leadership gaps"/>
          <p:cNvPicPr>
            <a:picLocks noChangeAspect="1"/>
          </p:cNvPicPr>
          <p:nvPr/>
        </p:nvPicPr>
        <p:blipFill>
          <a:blip r:embed="rId7"/>
          <a:stretch>
            <a:fillRect/>
          </a:stretch>
        </p:blipFill>
        <p:spPr>
          <a:xfrm>
            <a:off x="4160520" y="3785616"/>
            <a:ext cx="274320" cy="274320"/>
          </a:xfrm>
          <a:prstGeom prst="rect">
            <a:avLst/>
          </a:prstGeom>
        </p:spPr>
      </p:pic>
      <p:sp>
        <p:nvSpPr>
          <p:cNvPr id="19" name="Challenge 4"/>
          <p:cNvSpPr txBox="1"/>
          <p:nvPr/>
        </p:nvSpPr>
        <p:spPr>
          <a:xfrm>
            <a:off x="4754880" y="3557016"/>
            <a:ext cx="3931920" cy="731520"/>
          </a:xfrm>
          <a:prstGeom prst="rect">
            <a:avLst/>
          </a:prstGeom>
          <a:noFill/>
          <a:ln/>
        </p:spPr>
        <p:txBody>
          <a:bodyPr wrap="square" lIns="0" tIns="0" rIns="0" bIns="0" rtlCol="0" anchor="ctr"/>
          <a:lstStyle/>
          <a:p>
            <a:pPr marL="0" indent="0">
              <a:buNone/>
            </a:pPr>
            <a:r>
              <a:rPr lang="en-US" sz="1500" b="1" dirty="0">
                <a:solidFill>
                  <a:schemeClr val="tx2"/>
                </a:solidFill>
                <a:latin typeface="Arial" panose="020B0604020202020204" pitchFamily="34" charset="0"/>
                <a:cs typeface="Arial" panose="020B0604020202020204" pitchFamily="34" charset="0"/>
              </a:rPr>
              <a:t>Digital and leadership gaps</a:t>
            </a:r>
            <a:endParaRPr lang="en-US" sz="1500" dirty="0">
              <a:latin typeface="Arial" panose="020B0604020202020204" pitchFamily="34" charset="0"/>
              <a:cs typeface="Arial" panose="020B0604020202020204" pitchFamily="34" charset="0"/>
            </a:endParaRPr>
          </a:p>
          <a:p>
            <a:pPr marL="0" indent="0">
              <a:buNone/>
            </a:pPr>
            <a:r>
              <a:rPr lang="en-US" sz="1400" dirty="0">
                <a:solidFill>
                  <a:schemeClr val="tx1"/>
                </a:solidFill>
                <a:latin typeface="Arial" panose="020B0604020202020204" pitchFamily="34" charset="0"/>
                <a:cs typeface="Arial" panose="020B0604020202020204" pitchFamily="34" charset="0"/>
              </a:rPr>
              <a:t>New care models need new skills</a:t>
            </a:r>
            <a:endParaRPr lang="en-US" sz="15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Why HRM is strategic here</a:t>
            </a:r>
            <a:endParaRPr lang="en-US" sz="3000" dirty="0"/>
          </a:p>
        </p:txBody>
      </p:sp>
      <p:sp>
        <p:nvSpPr>
          <p:cNvPr id="4" name="Card 1"/>
          <p:cNvSpPr/>
          <p:nvPr/>
        </p:nvSpPr>
        <p:spPr>
          <a:xfrm>
            <a:off x="45720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Best fit circle"/>
          <p:cNvSpPr/>
          <p:nvPr/>
        </p:nvSpPr>
        <p:spPr>
          <a:xfrm>
            <a:off x="640080" y="1325880"/>
            <a:ext cx="548640" cy="548640"/>
          </a:xfrm>
          <a:prstGeom prst="ellipse">
            <a:avLst/>
          </a:prstGeom>
          <a:solidFill>
            <a:srgbClr val="167A82"/>
          </a:solidFill>
          <a:ln w="12700">
            <a:solidFill>
              <a:srgbClr val="167A82"/>
            </a:solidFill>
            <a:prstDash val="solid"/>
          </a:ln>
        </p:spPr>
      </p:sp>
      <p:pic>
        <p:nvPicPr>
          <p:cNvPr id="6" name="Best fit" descr="Best fit"/>
          <p:cNvPicPr>
            <a:picLocks noChangeAspect="1"/>
          </p:cNvPicPr>
          <p:nvPr/>
        </p:nvPicPr>
        <p:blipFill>
          <a:blip r:embed="rId3"/>
          <a:stretch>
            <a:fillRect/>
          </a:stretch>
        </p:blipFill>
        <p:spPr>
          <a:xfrm>
            <a:off x="777240" y="1463040"/>
            <a:ext cx="274320" cy="274320"/>
          </a:xfrm>
          <a:prstGeom prst="rect">
            <a:avLst/>
          </a:prstGeom>
        </p:spPr>
      </p:pic>
      <p:sp>
        <p:nvSpPr>
          <p:cNvPr id="7" name="Card head 1"/>
          <p:cNvSpPr txBox="1"/>
          <p:nvPr/>
        </p:nvSpPr>
        <p:spPr>
          <a:xfrm>
            <a:off x="64008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Best fit</a:t>
            </a:r>
            <a:endParaRPr lang="en-US" sz="1600" dirty="0"/>
          </a:p>
        </p:txBody>
      </p:sp>
      <p:sp>
        <p:nvSpPr>
          <p:cNvPr id="8" name="Card body 1"/>
          <p:cNvSpPr txBox="1"/>
          <p:nvPr/>
        </p:nvSpPr>
        <p:spPr>
          <a:xfrm>
            <a:off x="64008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HR practices must align with care strategy and context (Boxall and Purcell, 2016).</a:t>
            </a:r>
            <a:endParaRPr lang="en-US" sz="1400" dirty="0"/>
          </a:p>
        </p:txBody>
      </p:sp>
      <p:sp>
        <p:nvSpPr>
          <p:cNvPr id="9" name="Card 2"/>
          <p:cNvSpPr/>
          <p:nvPr/>
        </p:nvSpPr>
        <p:spPr>
          <a:xfrm>
            <a:off x="324612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Ulrich's roles circle"/>
          <p:cNvSpPr/>
          <p:nvPr/>
        </p:nvSpPr>
        <p:spPr>
          <a:xfrm>
            <a:off x="3429000" y="1325880"/>
            <a:ext cx="548640" cy="548640"/>
          </a:xfrm>
          <a:prstGeom prst="ellipse">
            <a:avLst/>
          </a:prstGeom>
          <a:solidFill>
            <a:srgbClr val="167A82"/>
          </a:solidFill>
          <a:ln w="12700">
            <a:solidFill>
              <a:srgbClr val="167A82"/>
            </a:solidFill>
            <a:prstDash val="solid"/>
          </a:ln>
        </p:spPr>
      </p:sp>
      <p:pic>
        <p:nvPicPr>
          <p:cNvPr id="11" name="Ulrich's roles" descr="Ulrich's roles"/>
          <p:cNvPicPr>
            <a:picLocks noChangeAspect="1"/>
          </p:cNvPicPr>
          <p:nvPr/>
        </p:nvPicPr>
        <p:blipFill>
          <a:blip r:embed="rId4"/>
          <a:stretch>
            <a:fillRect/>
          </a:stretch>
        </p:blipFill>
        <p:spPr>
          <a:xfrm>
            <a:off x="3566160" y="1463040"/>
            <a:ext cx="274320" cy="274320"/>
          </a:xfrm>
          <a:prstGeom prst="rect">
            <a:avLst/>
          </a:prstGeom>
        </p:spPr>
      </p:pic>
      <p:sp>
        <p:nvSpPr>
          <p:cNvPr id="12" name="Card head 2"/>
          <p:cNvSpPr txBox="1"/>
          <p:nvPr/>
        </p:nvSpPr>
        <p:spPr>
          <a:xfrm>
            <a:off x="342900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Ulrich's roles</a:t>
            </a:r>
            <a:endParaRPr lang="en-US" sz="1600" dirty="0"/>
          </a:p>
        </p:txBody>
      </p:sp>
      <p:sp>
        <p:nvSpPr>
          <p:cNvPr id="13" name="Card body 2"/>
          <p:cNvSpPr txBox="1"/>
          <p:nvPr/>
        </p:nvSpPr>
        <p:spPr>
          <a:xfrm>
            <a:off x="342900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HR acts as strategic partner and change agent, not just administrator (Ulrich, 1997).</a:t>
            </a:r>
            <a:endParaRPr lang="en-US" sz="1400" dirty="0"/>
          </a:p>
        </p:txBody>
      </p:sp>
      <p:sp>
        <p:nvSpPr>
          <p:cNvPr id="14" name="Card 3"/>
          <p:cNvSpPr/>
          <p:nvPr/>
        </p:nvSpPr>
        <p:spPr>
          <a:xfrm>
            <a:off x="6035040" y="1143000"/>
            <a:ext cx="2651760" cy="25146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AMO framework circle"/>
          <p:cNvSpPr/>
          <p:nvPr/>
        </p:nvSpPr>
        <p:spPr>
          <a:xfrm>
            <a:off x="6217920" y="1325880"/>
            <a:ext cx="548640" cy="548640"/>
          </a:xfrm>
          <a:prstGeom prst="ellipse">
            <a:avLst/>
          </a:prstGeom>
          <a:solidFill>
            <a:srgbClr val="167A82"/>
          </a:solidFill>
          <a:ln w="12700">
            <a:solidFill>
              <a:srgbClr val="167A82"/>
            </a:solidFill>
            <a:prstDash val="solid"/>
          </a:ln>
        </p:spPr>
      </p:sp>
      <p:pic>
        <p:nvPicPr>
          <p:cNvPr id="16" name="AMO framework" descr="AMO framework"/>
          <p:cNvPicPr>
            <a:picLocks noChangeAspect="1"/>
          </p:cNvPicPr>
          <p:nvPr/>
        </p:nvPicPr>
        <p:blipFill>
          <a:blip r:embed="rId5"/>
          <a:stretch>
            <a:fillRect/>
          </a:stretch>
        </p:blipFill>
        <p:spPr>
          <a:xfrm>
            <a:off x="6355080" y="1463040"/>
            <a:ext cx="274320" cy="274320"/>
          </a:xfrm>
          <a:prstGeom prst="rect">
            <a:avLst/>
          </a:prstGeom>
        </p:spPr>
      </p:pic>
      <p:sp>
        <p:nvSpPr>
          <p:cNvPr id="17" name="Card head 3"/>
          <p:cNvSpPr txBox="1"/>
          <p:nvPr/>
        </p:nvSpPr>
        <p:spPr>
          <a:xfrm>
            <a:off x="6217920" y="196596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AMO framework</a:t>
            </a:r>
            <a:endParaRPr lang="en-US" sz="1600" dirty="0"/>
          </a:p>
        </p:txBody>
      </p:sp>
      <p:sp>
        <p:nvSpPr>
          <p:cNvPr id="18" name="Card body 3"/>
          <p:cNvSpPr txBox="1"/>
          <p:nvPr/>
        </p:nvSpPr>
        <p:spPr>
          <a:xfrm>
            <a:off x="6217920" y="2377440"/>
            <a:ext cx="2286000" cy="1188720"/>
          </a:xfrm>
          <a:prstGeom prst="rect">
            <a:avLst/>
          </a:prstGeom>
          <a:noFill/>
          <a:ln/>
        </p:spPr>
        <p:txBody>
          <a:bodyPr wrap="square" lIns="0" tIns="0" rIns="0" bIns="0" rtlCol="0" anchor="t"/>
          <a:lstStyle/>
          <a:p>
            <a:pPr marL="0" indent="0">
              <a:buNone/>
            </a:pPr>
            <a:r>
              <a:rPr lang="en-US" sz="1400" dirty="0">
                <a:solidFill>
                  <a:schemeClr val="tx1"/>
                </a:solidFill>
              </a:rPr>
              <a:t>Performance needs ability, motivation and opportunity together (Boxall and Purcell, 2016).</a:t>
            </a:r>
            <a:endParaRPr lang="en-US" sz="1400" dirty="0"/>
          </a:p>
        </p:txBody>
      </p:sp>
      <p:sp>
        <p:nvSpPr>
          <p:cNvPr id="19" name="Stance banner"/>
          <p:cNvSpPr/>
          <p:nvPr/>
        </p:nvSpPr>
        <p:spPr>
          <a:xfrm>
            <a:off x="457200" y="3794760"/>
            <a:ext cx="8229600" cy="64008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20" name="Stance text"/>
          <p:cNvSpPr txBox="1"/>
          <p:nvPr/>
        </p:nvSpPr>
        <p:spPr>
          <a:xfrm>
            <a:off x="640080" y="3794760"/>
            <a:ext cx="7863840" cy="640080"/>
          </a:xfrm>
          <a:prstGeom prst="rect">
            <a:avLst/>
          </a:prstGeom>
          <a:noFill/>
          <a:ln/>
        </p:spPr>
        <p:txBody>
          <a:bodyPr wrap="square" lIns="0" tIns="0" rIns="0" bIns="0" rtlCol="0" anchor="ctr"/>
          <a:lstStyle/>
          <a:p>
            <a:pPr marL="0" indent="0">
              <a:buNone/>
            </a:pPr>
            <a:r>
              <a:rPr lang="en-US" sz="1400" dirty="0">
                <a:solidFill>
                  <a:schemeClr val="bg1"/>
                </a:solidFill>
              </a:rPr>
              <a:t>Our stance: commitment-based 'soft' HRM (Beer et al., 1984; Guest, 1987), backed by links between engagement and NHS performance (West and Dawson, 2012).</a:t>
            </a:r>
            <a:endParaRPr lang="en-US" sz="14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Workforce planning is a cycle</a:t>
            </a:r>
            <a:endParaRPr lang="en-US" sz="3000" dirty="0"/>
          </a:p>
        </p:txBody>
      </p:sp>
      <p:sp>
        <p:nvSpPr>
          <p:cNvPr id="4" name="Step 1"/>
          <p:cNvSpPr/>
          <p:nvPr/>
        </p:nvSpPr>
        <p:spPr>
          <a:xfrm>
            <a:off x="457200" y="1188720"/>
            <a:ext cx="1737360" cy="868680"/>
          </a:xfrm>
          <a:prstGeom prst="chevron">
            <a:avLst/>
          </a:prstGeom>
          <a:solidFill>
            <a:srgbClr val="0B4F5C"/>
          </a:solidFill>
          <a:ln w="12700">
            <a:solidFill>
              <a:srgbClr val="0B4F5C"/>
            </a:solidFill>
            <a:prstDash val="solid"/>
          </a:ln>
        </p:spPr>
      </p:sp>
      <p:sp>
        <p:nvSpPr>
          <p:cNvPr id="5" name="Step label 1"/>
          <p:cNvSpPr txBox="1"/>
          <p:nvPr/>
        </p:nvSpPr>
        <p:spPr>
          <a:xfrm>
            <a:off x="777240"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Analyse strategy</a:t>
            </a:r>
            <a:endParaRPr lang="en-US" sz="1400" dirty="0"/>
          </a:p>
        </p:txBody>
      </p:sp>
      <p:sp>
        <p:nvSpPr>
          <p:cNvPr id="6" name="Step detail 1"/>
          <p:cNvSpPr txBox="1"/>
          <p:nvPr/>
        </p:nvSpPr>
        <p:spPr>
          <a:xfrm>
            <a:off x="502920"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Service growth and new care models</a:t>
            </a:r>
            <a:endParaRPr lang="en-US" sz="1400" dirty="0"/>
          </a:p>
        </p:txBody>
      </p:sp>
      <p:sp>
        <p:nvSpPr>
          <p:cNvPr id="7" name="Step 2"/>
          <p:cNvSpPr/>
          <p:nvPr/>
        </p:nvSpPr>
        <p:spPr>
          <a:xfrm>
            <a:off x="2084832" y="1188720"/>
            <a:ext cx="1737360" cy="868680"/>
          </a:xfrm>
          <a:prstGeom prst="chevron">
            <a:avLst/>
          </a:prstGeom>
          <a:solidFill>
            <a:srgbClr val="167A82"/>
          </a:solidFill>
          <a:ln w="12700">
            <a:solidFill>
              <a:srgbClr val="167A82"/>
            </a:solidFill>
            <a:prstDash val="solid"/>
          </a:ln>
        </p:spPr>
      </p:sp>
      <p:sp>
        <p:nvSpPr>
          <p:cNvPr id="8" name="Step label 2"/>
          <p:cNvSpPr txBox="1"/>
          <p:nvPr/>
        </p:nvSpPr>
        <p:spPr>
          <a:xfrm>
            <a:off x="2404872"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Forecast demand</a:t>
            </a:r>
            <a:endParaRPr lang="en-US" sz="1400" dirty="0"/>
          </a:p>
        </p:txBody>
      </p:sp>
      <p:sp>
        <p:nvSpPr>
          <p:cNvPr id="9" name="Step detail 2"/>
          <p:cNvSpPr txBox="1"/>
          <p:nvPr/>
        </p:nvSpPr>
        <p:spPr>
          <a:xfrm>
            <a:off x="2130552"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Activity, demographics, skill mix</a:t>
            </a:r>
            <a:endParaRPr lang="en-US" sz="1400" dirty="0"/>
          </a:p>
        </p:txBody>
      </p:sp>
      <p:sp>
        <p:nvSpPr>
          <p:cNvPr id="10" name="Step 3"/>
          <p:cNvSpPr/>
          <p:nvPr/>
        </p:nvSpPr>
        <p:spPr>
          <a:xfrm>
            <a:off x="3712464" y="1188720"/>
            <a:ext cx="1737360" cy="868680"/>
          </a:xfrm>
          <a:prstGeom prst="chevron">
            <a:avLst/>
          </a:prstGeom>
          <a:solidFill>
            <a:srgbClr val="167A82"/>
          </a:solidFill>
          <a:ln w="12700">
            <a:solidFill>
              <a:srgbClr val="167A82"/>
            </a:solidFill>
            <a:prstDash val="solid"/>
          </a:ln>
        </p:spPr>
      </p:sp>
      <p:sp>
        <p:nvSpPr>
          <p:cNvPr id="11" name="Step label 3"/>
          <p:cNvSpPr txBox="1"/>
          <p:nvPr/>
        </p:nvSpPr>
        <p:spPr>
          <a:xfrm>
            <a:off x="4032504"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Analyse supply</a:t>
            </a:r>
            <a:endParaRPr lang="en-US" sz="1400" dirty="0"/>
          </a:p>
        </p:txBody>
      </p:sp>
      <p:sp>
        <p:nvSpPr>
          <p:cNvPr id="12" name="Step detail 3"/>
          <p:cNvSpPr txBox="1"/>
          <p:nvPr/>
        </p:nvSpPr>
        <p:spPr>
          <a:xfrm>
            <a:off x="3758184"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Turnover, retirement, pipeline</a:t>
            </a:r>
            <a:endParaRPr lang="en-US" sz="1400" dirty="0"/>
          </a:p>
        </p:txBody>
      </p:sp>
      <p:sp>
        <p:nvSpPr>
          <p:cNvPr id="13" name="Step 4"/>
          <p:cNvSpPr/>
          <p:nvPr/>
        </p:nvSpPr>
        <p:spPr>
          <a:xfrm>
            <a:off x="5340096" y="1188720"/>
            <a:ext cx="1737360" cy="868680"/>
          </a:xfrm>
          <a:prstGeom prst="chevron">
            <a:avLst/>
          </a:prstGeom>
          <a:solidFill>
            <a:srgbClr val="167A82"/>
          </a:solidFill>
          <a:ln w="12700">
            <a:solidFill>
              <a:srgbClr val="167A82"/>
            </a:solidFill>
            <a:prstDash val="solid"/>
          </a:ln>
        </p:spPr>
      </p:sp>
      <p:sp>
        <p:nvSpPr>
          <p:cNvPr id="14" name="Step label 4"/>
          <p:cNvSpPr txBox="1"/>
          <p:nvPr/>
        </p:nvSpPr>
        <p:spPr>
          <a:xfrm>
            <a:off x="5660136"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Identify gaps</a:t>
            </a:r>
            <a:endParaRPr lang="en-US" sz="1400" dirty="0"/>
          </a:p>
        </p:txBody>
      </p:sp>
      <p:sp>
        <p:nvSpPr>
          <p:cNvPr id="15" name="Step detail 4"/>
          <p:cNvSpPr txBox="1"/>
          <p:nvPr/>
        </p:nvSpPr>
        <p:spPr>
          <a:xfrm>
            <a:off x="5385816"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Compare supply with demand</a:t>
            </a:r>
            <a:endParaRPr lang="en-US" sz="1400" dirty="0"/>
          </a:p>
        </p:txBody>
      </p:sp>
      <p:sp>
        <p:nvSpPr>
          <p:cNvPr id="16" name="Step 5"/>
          <p:cNvSpPr/>
          <p:nvPr/>
        </p:nvSpPr>
        <p:spPr>
          <a:xfrm>
            <a:off x="6967728" y="1188720"/>
            <a:ext cx="1737360" cy="868680"/>
          </a:xfrm>
          <a:prstGeom prst="chevron">
            <a:avLst/>
          </a:prstGeom>
          <a:solidFill>
            <a:srgbClr val="B8433A"/>
          </a:solidFill>
          <a:ln w="12700">
            <a:solidFill>
              <a:srgbClr val="B8433A"/>
            </a:solidFill>
            <a:prstDash val="solid"/>
          </a:ln>
        </p:spPr>
      </p:sp>
      <p:sp>
        <p:nvSpPr>
          <p:cNvPr id="17" name="Step label 5"/>
          <p:cNvSpPr txBox="1"/>
          <p:nvPr/>
        </p:nvSpPr>
        <p:spPr>
          <a:xfrm>
            <a:off x="7287768" y="1188720"/>
            <a:ext cx="1188720" cy="868680"/>
          </a:xfrm>
          <a:prstGeom prst="rect">
            <a:avLst/>
          </a:prstGeom>
          <a:noFill/>
          <a:ln/>
        </p:spPr>
        <p:txBody>
          <a:bodyPr wrap="square" lIns="0" tIns="0" rIns="0" bIns="0" rtlCol="0" anchor="ctr"/>
          <a:lstStyle/>
          <a:p>
            <a:pPr marL="0" indent="0" algn="ctr">
              <a:buNone/>
            </a:pPr>
            <a:r>
              <a:rPr lang="en-US" sz="1400" b="1" dirty="0">
                <a:solidFill>
                  <a:schemeClr val="bg1"/>
                </a:solidFill>
              </a:rPr>
              <a:t>Act and monitor</a:t>
            </a:r>
            <a:endParaRPr lang="en-US" sz="1400" dirty="0"/>
          </a:p>
        </p:txBody>
      </p:sp>
      <p:sp>
        <p:nvSpPr>
          <p:cNvPr id="18" name="Step detail 5"/>
          <p:cNvSpPr txBox="1"/>
          <p:nvPr/>
        </p:nvSpPr>
        <p:spPr>
          <a:xfrm>
            <a:off x="7013448" y="2194560"/>
            <a:ext cx="1554480" cy="1005840"/>
          </a:xfrm>
          <a:prstGeom prst="rect">
            <a:avLst/>
          </a:prstGeom>
          <a:noFill/>
          <a:ln/>
        </p:spPr>
        <p:txBody>
          <a:bodyPr wrap="square" lIns="0" tIns="0" rIns="0" bIns="0" rtlCol="0" anchor="t"/>
          <a:lstStyle/>
          <a:p>
            <a:pPr marL="0" indent="0">
              <a:buNone/>
            </a:pPr>
            <a:r>
              <a:rPr lang="en-US" sz="1400" dirty="0">
                <a:solidFill>
                  <a:schemeClr val="tx1"/>
                </a:solidFill>
              </a:rPr>
              <a:t>Recruit, train, redeploy, review</a:t>
            </a:r>
            <a:endParaRPr lang="en-US" sz="1400" dirty="0"/>
          </a:p>
        </p:txBody>
      </p:sp>
      <p:sp>
        <p:nvSpPr>
          <p:cNvPr id="19" name="Critical view card"/>
          <p:cNvSpPr/>
          <p:nvPr/>
        </p:nvSpPr>
        <p:spPr>
          <a:xfrm>
            <a:off x="457200" y="3383280"/>
            <a:ext cx="8229600" cy="96012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Critical view text"/>
          <p:cNvSpPr txBox="1"/>
          <p:nvPr/>
        </p:nvSpPr>
        <p:spPr>
          <a:xfrm>
            <a:off x="640080" y="3383280"/>
            <a:ext cx="7863840" cy="960120"/>
          </a:xfrm>
          <a:prstGeom prst="rect">
            <a:avLst/>
          </a:prstGeom>
          <a:noFill/>
          <a:ln/>
        </p:spPr>
        <p:txBody>
          <a:bodyPr wrap="square" lIns="0" tIns="0" rIns="0" bIns="0" rtlCol="0" anchor="ctr"/>
          <a:lstStyle/>
          <a:p>
            <a:pPr marL="0" indent="0">
              <a:buNone/>
            </a:pPr>
            <a:r>
              <a:rPr lang="en-US" sz="1400" b="1" dirty="0">
                <a:solidFill>
                  <a:schemeClr val="accent6"/>
                </a:solidFill>
              </a:rPr>
              <a:t>Critical view: </a:t>
            </a:r>
            <a:r>
              <a:rPr lang="en-US" sz="1400" dirty="0">
                <a:solidFill>
                  <a:schemeClr val="tx1"/>
                </a:solidFill>
              </a:rPr>
              <a:t>headcount-only plans ignore skill mix and assume stable demand. Scenario planning and quarterly review build resilience.</a:t>
            </a:r>
            <a:endParaRPr lang="en-US" sz="1400" dirty="0"/>
          </a:p>
        </p:txBody>
      </p:sp>
      <p:sp>
        <p:nvSpPr>
          <p:cNvPr id="21"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Armstrong and Taylor (2020); Bratton and Gold (2017); CIPD (2022).</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Where are the skills gaps?</a:t>
            </a:r>
            <a:endParaRPr lang="en-US" sz="3000" dirty="0"/>
          </a:p>
        </p:txBody>
      </p:sp>
      <p:graphicFrame>
        <p:nvGraphicFramePr>
          <p:cNvPr id="4" name="Chart 0"/>
          <p:cNvGraphicFramePr/>
          <p:nvPr/>
        </p:nvGraphicFramePr>
        <p:xfrm>
          <a:off x="457200" y="1097280"/>
          <a:ext cx="4937760" cy="3291840"/>
        </p:xfrm>
        <a:graphic>
          <a:graphicData uri="http://schemas.openxmlformats.org/drawingml/2006/chart">
            <c:chart xmlns:c="http://schemas.openxmlformats.org/drawingml/2006/chart" xmlns:r="http://schemas.openxmlformats.org/officeDocument/2006/relationships" r:id="rId3"/>
          </a:graphicData>
        </a:graphic>
      </p:graphicFrame>
      <p:sp>
        <p:nvSpPr>
          <p:cNvPr id="5" name="Methods heading"/>
          <p:cNvSpPr txBox="1"/>
          <p:nvPr/>
        </p:nvSpPr>
        <p:spPr>
          <a:xfrm>
            <a:off x="5669280" y="1143000"/>
            <a:ext cx="3017520" cy="365760"/>
          </a:xfrm>
          <a:prstGeom prst="rect">
            <a:avLst/>
          </a:prstGeom>
          <a:noFill/>
          <a:ln/>
        </p:spPr>
        <p:txBody>
          <a:bodyPr wrap="square" lIns="0" tIns="0" rIns="0" bIns="0" rtlCol="0" anchor="ctr"/>
          <a:lstStyle/>
          <a:p>
            <a:pPr marL="0" indent="0">
              <a:buNone/>
            </a:pPr>
            <a:r>
              <a:rPr lang="en-US" sz="1600" b="1" dirty="0">
                <a:solidFill>
                  <a:schemeClr val="tx2"/>
                </a:solidFill>
              </a:rPr>
              <a:t>How we find gaps</a:t>
            </a:r>
            <a:endParaRPr lang="en-US" sz="1600" dirty="0"/>
          </a:p>
        </p:txBody>
      </p:sp>
      <p:sp>
        <p:nvSpPr>
          <p:cNvPr id="6" name="Methods list"/>
          <p:cNvSpPr txBox="1"/>
          <p:nvPr/>
        </p:nvSpPr>
        <p:spPr>
          <a:xfrm>
            <a:off x="5669280" y="1554480"/>
            <a:ext cx="3017520" cy="164592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Skills audit against competency frameworks</a:t>
            </a:r>
            <a:endParaRPr lang="en-US" sz="1400" dirty="0"/>
          </a:p>
          <a:p>
            <a:pPr marL="342900" indent="-342900">
              <a:spcAft>
                <a:spcPts val="600"/>
              </a:spcAft>
              <a:buSzPct val="100000"/>
              <a:buChar char="•"/>
            </a:pPr>
            <a:r>
              <a:rPr lang="en-US" sz="1400" dirty="0">
                <a:solidFill>
                  <a:schemeClr val="tx1"/>
                </a:solidFill>
              </a:rPr>
              <a:t>Training needs analysis at three levels</a:t>
            </a:r>
            <a:endParaRPr lang="en-US" sz="1400" dirty="0"/>
          </a:p>
          <a:p>
            <a:pPr marL="342900" indent="-342900">
              <a:buSzPct val="100000"/>
              <a:buChar char="•"/>
            </a:pPr>
            <a:r>
              <a:rPr lang="en-US" sz="1400" dirty="0">
                <a:solidFill>
                  <a:schemeClr val="tx1"/>
                </a:solidFill>
              </a:rPr>
              <a:t>Appraisal, exit and incident data</a:t>
            </a:r>
            <a:endParaRPr lang="en-US" sz="1400" dirty="0"/>
          </a:p>
        </p:txBody>
      </p:sp>
      <p:sp>
        <p:nvSpPr>
          <p:cNvPr id="7" name="Gap callout"/>
          <p:cNvSpPr/>
          <p:nvPr/>
        </p:nvSpPr>
        <p:spPr>
          <a:xfrm>
            <a:off x="5669280" y="3337560"/>
            <a:ext cx="3017520" cy="914400"/>
          </a:xfrm>
          <a:prstGeom prst="rect">
            <a:avLst/>
          </a:prstGeom>
          <a:solidFill>
            <a:srgbClr val="F26B5B"/>
          </a:solidFill>
          <a:ln w="12700">
            <a:solidFill>
              <a:srgbClr val="F26B5B"/>
            </a:solidFill>
            <a:prstDash val="solid"/>
          </a:ln>
          <a:effectLst>
            <a:outerShdw blurRad="76200" dist="25400" dir="5400000" algn="bl" rotWithShape="0">
              <a:srgbClr val="000000">
                <a:alpha val="12000"/>
              </a:srgbClr>
            </a:outerShdw>
          </a:effectLst>
        </p:spPr>
      </p:sp>
      <p:sp>
        <p:nvSpPr>
          <p:cNvPr id="8" name="Gap callout text"/>
          <p:cNvSpPr txBox="1"/>
          <p:nvPr/>
        </p:nvSpPr>
        <p:spPr>
          <a:xfrm>
            <a:off x="5806440" y="3337560"/>
            <a:ext cx="2743200" cy="914400"/>
          </a:xfrm>
          <a:prstGeom prst="rect">
            <a:avLst/>
          </a:prstGeom>
          <a:noFill/>
          <a:ln/>
        </p:spPr>
        <p:txBody>
          <a:bodyPr wrap="square" lIns="0" tIns="0" rIns="0" bIns="0" rtlCol="0" anchor="ctr"/>
          <a:lstStyle/>
          <a:p>
            <a:pPr marL="0" indent="0">
              <a:buNone/>
            </a:pPr>
            <a:r>
              <a:rPr lang="en-US" sz="1500" b="1" dirty="0">
                <a:solidFill>
                  <a:schemeClr val="tx1"/>
                </a:solidFill>
              </a:rPr>
              <a:t>Largest gap: digital and data (1.6 points)</a:t>
            </a:r>
            <a:endParaRPr lang="en-US" sz="1500" dirty="0"/>
          </a:p>
        </p:txBody>
      </p:sp>
      <p:sp>
        <p:nvSpPr>
          <p:cNvPr id="9"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Illustrative scores: replace with skills audit results. Method: Armstrong and Taylor (2020).</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Recruitment challenges</a:t>
            </a:r>
            <a:endParaRPr lang="en-US" sz="3000" dirty="0"/>
          </a:p>
        </p:txBody>
      </p:sp>
      <p:sp>
        <p:nvSpPr>
          <p:cNvPr id="4" name="Challenge card 1"/>
          <p:cNvSpPr/>
          <p:nvPr/>
        </p:nvSpPr>
        <p:spPr>
          <a:xfrm>
            <a:off x="45720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Talent shortage circle"/>
          <p:cNvSpPr/>
          <p:nvPr/>
        </p:nvSpPr>
        <p:spPr>
          <a:xfrm>
            <a:off x="640080" y="1280160"/>
            <a:ext cx="457200" cy="457200"/>
          </a:xfrm>
          <a:prstGeom prst="ellipse">
            <a:avLst/>
          </a:prstGeom>
          <a:solidFill>
            <a:srgbClr val="167A82"/>
          </a:solidFill>
          <a:ln w="12700">
            <a:solidFill>
              <a:srgbClr val="167A82"/>
            </a:solidFill>
            <a:prstDash val="solid"/>
          </a:ln>
        </p:spPr>
      </p:sp>
      <p:pic>
        <p:nvPicPr>
          <p:cNvPr id="6" name="Talent shortage" descr="Talent shortage"/>
          <p:cNvPicPr>
            <a:picLocks noChangeAspect="1"/>
          </p:cNvPicPr>
          <p:nvPr/>
        </p:nvPicPr>
        <p:blipFill>
          <a:blip r:embed="rId3"/>
          <a:stretch>
            <a:fillRect/>
          </a:stretch>
        </p:blipFill>
        <p:spPr>
          <a:xfrm>
            <a:off x="754380" y="1394460"/>
            <a:ext cx="228600" cy="228600"/>
          </a:xfrm>
          <a:prstGeom prst="rect">
            <a:avLst/>
          </a:prstGeom>
        </p:spPr>
      </p:pic>
      <p:sp>
        <p:nvSpPr>
          <p:cNvPr id="7" name="Challenge head 1"/>
          <p:cNvSpPr txBox="1"/>
          <p:nvPr/>
        </p:nvSpPr>
        <p:spPr>
          <a:xfrm>
            <a:off x="123444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Talent shortage</a:t>
            </a:r>
            <a:endParaRPr lang="en-US" sz="1500" dirty="0"/>
          </a:p>
        </p:txBody>
      </p:sp>
      <p:sp>
        <p:nvSpPr>
          <p:cNvPr id="8" name="Challenge body 1"/>
          <p:cNvSpPr txBox="1"/>
          <p:nvPr/>
        </p:nvSpPr>
        <p:spPr>
          <a:xfrm>
            <a:off x="64008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Competition for registered staff nationwide</a:t>
            </a:r>
            <a:endParaRPr lang="en-US" sz="1400" dirty="0"/>
          </a:p>
        </p:txBody>
      </p:sp>
      <p:sp>
        <p:nvSpPr>
          <p:cNvPr id="9" name="Challenge card 2"/>
          <p:cNvSpPr/>
          <p:nvPr/>
        </p:nvSpPr>
        <p:spPr>
          <a:xfrm>
            <a:off x="324612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Agency dependence circle"/>
          <p:cNvSpPr/>
          <p:nvPr/>
        </p:nvSpPr>
        <p:spPr>
          <a:xfrm>
            <a:off x="3429000" y="1280160"/>
            <a:ext cx="457200" cy="457200"/>
          </a:xfrm>
          <a:prstGeom prst="ellipse">
            <a:avLst/>
          </a:prstGeom>
          <a:solidFill>
            <a:srgbClr val="167A82"/>
          </a:solidFill>
          <a:ln w="12700">
            <a:solidFill>
              <a:srgbClr val="167A82"/>
            </a:solidFill>
            <a:prstDash val="solid"/>
          </a:ln>
        </p:spPr>
      </p:sp>
      <p:pic>
        <p:nvPicPr>
          <p:cNvPr id="11" name="Agency dependence" descr="Agency dependence"/>
          <p:cNvPicPr>
            <a:picLocks noChangeAspect="1"/>
          </p:cNvPicPr>
          <p:nvPr/>
        </p:nvPicPr>
        <p:blipFill>
          <a:blip r:embed="rId4"/>
          <a:stretch>
            <a:fillRect/>
          </a:stretch>
        </p:blipFill>
        <p:spPr>
          <a:xfrm>
            <a:off x="3543300" y="1394460"/>
            <a:ext cx="228600" cy="228600"/>
          </a:xfrm>
          <a:prstGeom prst="rect">
            <a:avLst/>
          </a:prstGeom>
        </p:spPr>
      </p:pic>
      <p:sp>
        <p:nvSpPr>
          <p:cNvPr id="12" name="Challenge head 2"/>
          <p:cNvSpPr txBox="1"/>
          <p:nvPr/>
        </p:nvSpPr>
        <p:spPr>
          <a:xfrm>
            <a:off x="402336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Agency dependence</a:t>
            </a:r>
            <a:endParaRPr lang="en-US" sz="1500" dirty="0"/>
          </a:p>
        </p:txBody>
      </p:sp>
      <p:sp>
        <p:nvSpPr>
          <p:cNvPr id="13" name="Challenge body 2"/>
          <p:cNvSpPr txBox="1"/>
          <p:nvPr/>
        </p:nvSpPr>
        <p:spPr>
          <a:xfrm>
            <a:off x="342900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High cost and weaker continuity</a:t>
            </a:r>
            <a:endParaRPr lang="en-US" sz="1400" dirty="0"/>
          </a:p>
        </p:txBody>
      </p:sp>
      <p:sp>
        <p:nvSpPr>
          <p:cNvPr id="14" name="Challenge card 3"/>
          <p:cNvSpPr/>
          <p:nvPr/>
        </p:nvSpPr>
        <p:spPr>
          <a:xfrm>
            <a:off x="6035040" y="11430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Employer brand circle"/>
          <p:cNvSpPr/>
          <p:nvPr/>
        </p:nvSpPr>
        <p:spPr>
          <a:xfrm>
            <a:off x="6217920" y="1280160"/>
            <a:ext cx="457200" cy="457200"/>
          </a:xfrm>
          <a:prstGeom prst="ellipse">
            <a:avLst/>
          </a:prstGeom>
          <a:solidFill>
            <a:srgbClr val="167A82"/>
          </a:solidFill>
          <a:ln w="12700">
            <a:solidFill>
              <a:srgbClr val="167A82"/>
            </a:solidFill>
            <a:prstDash val="solid"/>
          </a:ln>
        </p:spPr>
      </p:sp>
      <p:pic>
        <p:nvPicPr>
          <p:cNvPr id="16" name="Employer brand" descr="Employer brand"/>
          <p:cNvPicPr>
            <a:picLocks noChangeAspect="1"/>
          </p:cNvPicPr>
          <p:nvPr/>
        </p:nvPicPr>
        <p:blipFill>
          <a:blip r:embed="rId5"/>
          <a:stretch>
            <a:fillRect/>
          </a:stretch>
        </p:blipFill>
        <p:spPr>
          <a:xfrm>
            <a:off x="6332220" y="1394460"/>
            <a:ext cx="228600" cy="228600"/>
          </a:xfrm>
          <a:prstGeom prst="rect">
            <a:avLst/>
          </a:prstGeom>
        </p:spPr>
      </p:pic>
      <p:sp>
        <p:nvSpPr>
          <p:cNvPr id="17" name="Challenge head 3"/>
          <p:cNvSpPr txBox="1"/>
          <p:nvPr/>
        </p:nvSpPr>
        <p:spPr>
          <a:xfrm>
            <a:off x="6812280" y="12801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Employer brand</a:t>
            </a:r>
            <a:endParaRPr lang="en-US" sz="1500" dirty="0"/>
          </a:p>
        </p:txBody>
      </p:sp>
      <p:sp>
        <p:nvSpPr>
          <p:cNvPr id="18" name="Challenge body 3"/>
          <p:cNvSpPr txBox="1"/>
          <p:nvPr/>
        </p:nvSpPr>
        <p:spPr>
          <a:xfrm>
            <a:off x="6217920" y="1874520"/>
            <a:ext cx="2331720" cy="685800"/>
          </a:xfrm>
          <a:prstGeom prst="rect">
            <a:avLst/>
          </a:prstGeom>
          <a:noFill/>
          <a:ln/>
        </p:spPr>
        <p:txBody>
          <a:bodyPr wrap="square" lIns="0" tIns="0" rIns="0" bIns="0" rtlCol="0" anchor="t"/>
          <a:lstStyle/>
          <a:p>
            <a:pPr marL="0" indent="0">
              <a:buNone/>
            </a:pPr>
            <a:r>
              <a:rPr lang="en-US" sz="1400" dirty="0">
                <a:solidFill>
                  <a:schemeClr val="tx1"/>
                </a:solidFill>
              </a:rPr>
              <a:t>Our development offer is not widely known</a:t>
            </a:r>
            <a:endParaRPr lang="en-US" sz="1400" dirty="0"/>
          </a:p>
        </p:txBody>
      </p:sp>
      <p:sp>
        <p:nvSpPr>
          <p:cNvPr id="19" name="Challenge card 4"/>
          <p:cNvSpPr/>
          <p:nvPr/>
        </p:nvSpPr>
        <p:spPr>
          <a:xfrm>
            <a:off x="45720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Compliance checks circle"/>
          <p:cNvSpPr/>
          <p:nvPr/>
        </p:nvSpPr>
        <p:spPr>
          <a:xfrm>
            <a:off x="640080" y="2880360"/>
            <a:ext cx="457200" cy="457200"/>
          </a:xfrm>
          <a:prstGeom prst="ellipse">
            <a:avLst/>
          </a:prstGeom>
          <a:solidFill>
            <a:srgbClr val="167A82"/>
          </a:solidFill>
          <a:ln w="12700">
            <a:solidFill>
              <a:srgbClr val="167A82"/>
            </a:solidFill>
            <a:prstDash val="solid"/>
          </a:ln>
        </p:spPr>
      </p:sp>
      <p:pic>
        <p:nvPicPr>
          <p:cNvPr id="21" name="Compliance checks" descr="Compliance checks"/>
          <p:cNvPicPr>
            <a:picLocks noChangeAspect="1"/>
          </p:cNvPicPr>
          <p:nvPr/>
        </p:nvPicPr>
        <p:blipFill>
          <a:blip r:embed="rId6"/>
          <a:stretch>
            <a:fillRect/>
          </a:stretch>
        </p:blipFill>
        <p:spPr>
          <a:xfrm>
            <a:off x="754380" y="2994660"/>
            <a:ext cx="228600" cy="228600"/>
          </a:xfrm>
          <a:prstGeom prst="rect">
            <a:avLst/>
          </a:prstGeom>
        </p:spPr>
      </p:pic>
      <p:sp>
        <p:nvSpPr>
          <p:cNvPr id="22" name="Challenge head 4"/>
          <p:cNvSpPr txBox="1"/>
          <p:nvPr/>
        </p:nvSpPr>
        <p:spPr>
          <a:xfrm>
            <a:off x="123444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Compliance checks</a:t>
            </a:r>
            <a:endParaRPr lang="en-US" sz="1500" dirty="0"/>
          </a:p>
        </p:txBody>
      </p:sp>
      <p:sp>
        <p:nvSpPr>
          <p:cNvPr id="23" name="Challenge body 4"/>
          <p:cNvSpPr txBox="1"/>
          <p:nvPr/>
        </p:nvSpPr>
        <p:spPr>
          <a:xfrm>
            <a:off x="64008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Registration and DBS checks slow hiring</a:t>
            </a:r>
            <a:endParaRPr lang="en-US" sz="1400" dirty="0"/>
          </a:p>
        </p:txBody>
      </p:sp>
      <p:sp>
        <p:nvSpPr>
          <p:cNvPr id="24" name="Challenge card 5"/>
          <p:cNvSpPr/>
          <p:nvPr/>
        </p:nvSpPr>
        <p:spPr>
          <a:xfrm>
            <a:off x="324612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5" name="Narrow channels circle"/>
          <p:cNvSpPr/>
          <p:nvPr/>
        </p:nvSpPr>
        <p:spPr>
          <a:xfrm>
            <a:off x="3429000" y="2880360"/>
            <a:ext cx="457200" cy="457200"/>
          </a:xfrm>
          <a:prstGeom prst="ellipse">
            <a:avLst/>
          </a:prstGeom>
          <a:solidFill>
            <a:srgbClr val="167A82"/>
          </a:solidFill>
          <a:ln w="12700">
            <a:solidFill>
              <a:srgbClr val="167A82"/>
            </a:solidFill>
            <a:prstDash val="solid"/>
          </a:ln>
        </p:spPr>
      </p:sp>
      <p:pic>
        <p:nvPicPr>
          <p:cNvPr id="26" name="Narrow channels" descr="Narrow channels"/>
          <p:cNvPicPr>
            <a:picLocks noChangeAspect="1"/>
          </p:cNvPicPr>
          <p:nvPr/>
        </p:nvPicPr>
        <p:blipFill>
          <a:blip r:embed="rId7"/>
          <a:stretch>
            <a:fillRect/>
          </a:stretch>
        </p:blipFill>
        <p:spPr>
          <a:xfrm>
            <a:off x="3543300" y="2994660"/>
            <a:ext cx="228600" cy="228600"/>
          </a:xfrm>
          <a:prstGeom prst="rect">
            <a:avLst/>
          </a:prstGeom>
        </p:spPr>
      </p:pic>
      <p:sp>
        <p:nvSpPr>
          <p:cNvPr id="27" name="Challenge head 5"/>
          <p:cNvSpPr txBox="1"/>
          <p:nvPr/>
        </p:nvSpPr>
        <p:spPr>
          <a:xfrm>
            <a:off x="402336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Narrow channels</a:t>
            </a:r>
            <a:endParaRPr lang="en-US" sz="1500" dirty="0"/>
          </a:p>
        </p:txBody>
      </p:sp>
      <p:sp>
        <p:nvSpPr>
          <p:cNvPr id="28" name="Challenge body 5"/>
          <p:cNvSpPr txBox="1"/>
          <p:nvPr/>
        </p:nvSpPr>
        <p:spPr>
          <a:xfrm>
            <a:off x="342900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Limited reach to diverse communities</a:t>
            </a:r>
            <a:endParaRPr lang="en-US" sz="1400" dirty="0"/>
          </a:p>
        </p:txBody>
      </p:sp>
      <p:sp>
        <p:nvSpPr>
          <p:cNvPr id="29" name="Challenge card 6"/>
          <p:cNvSpPr/>
          <p:nvPr/>
        </p:nvSpPr>
        <p:spPr>
          <a:xfrm>
            <a:off x="6035040" y="2743200"/>
            <a:ext cx="26517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30" name="Early leavers circle"/>
          <p:cNvSpPr/>
          <p:nvPr/>
        </p:nvSpPr>
        <p:spPr>
          <a:xfrm>
            <a:off x="6217920" y="2880360"/>
            <a:ext cx="457200" cy="457200"/>
          </a:xfrm>
          <a:prstGeom prst="ellipse">
            <a:avLst/>
          </a:prstGeom>
          <a:solidFill>
            <a:srgbClr val="167A82"/>
          </a:solidFill>
          <a:ln w="12700">
            <a:solidFill>
              <a:srgbClr val="167A82"/>
            </a:solidFill>
            <a:prstDash val="solid"/>
          </a:ln>
        </p:spPr>
      </p:sp>
      <p:pic>
        <p:nvPicPr>
          <p:cNvPr id="31" name="Early leavers" descr="Early leavers"/>
          <p:cNvPicPr>
            <a:picLocks noChangeAspect="1"/>
          </p:cNvPicPr>
          <p:nvPr/>
        </p:nvPicPr>
        <p:blipFill>
          <a:blip r:embed="rId8"/>
          <a:stretch>
            <a:fillRect/>
          </a:stretch>
        </p:blipFill>
        <p:spPr>
          <a:xfrm>
            <a:off x="6332220" y="2994660"/>
            <a:ext cx="228600" cy="228600"/>
          </a:xfrm>
          <a:prstGeom prst="rect">
            <a:avLst/>
          </a:prstGeom>
        </p:spPr>
      </p:pic>
      <p:sp>
        <p:nvSpPr>
          <p:cNvPr id="32" name="Challenge head 6"/>
          <p:cNvSpPr txBox="1"/>
          <p:nvPr/>
        </p:nvSpPr>
        <p:spPr>
          <a:xfrm>
            <a:off x="6812280" y="2880360"/>
            <a:ext cx="1737360" cy="457200"/>
          </a:xfrm>
          <a:prstGeom prst="rect">
            <a:avLst/>
          </a:prstGeom>
          <a:noFill/>
          <a:ln/>
        </p:spPr>
        <p:txBody>
          <a:bodyPr wrap="square" lIns="0" tIns="0" rIns="0" bIns="0" rtlCol="0" anchor="ctr"/>
          <a:lstStyle/>
          <a:p>
            <a:pPr marL="0" indent="0">
              <a:buNone/>
            </a:pPr>
            <a:r>
              <a:rPr lang="en-US" sz="1500" b="1" dirty="0">
                <a:solidFill>
                  <a:schemeClr val="tx2"/>
                </a:solidFill>
              </a:rPr>
              <a:t>Early leavers</a:t>
            </a:r>
            <a:endParaRPr lang="en-US" sz="1500" dirty="0"/>
          </a:p>
        </p:txBody>
      </p:sp>
      <p:sp>
        <p:nvSpPr>
          <p:cNvPr id="33" name="Challenge body 6"/>
          <p:cNvSpPr txBox="1"/>
          <p:nvPr/>
        </p:nvSpPr>
        <p:spPr>
          <a:xfrm>
            <a:off x="6217920" y="3474720"/>
            <a:ext cx="2331720" cy="685800"/>
          </a:xfrm>
          <a:prstGeom prst="rect">
            <a:avLst/>
          </a:prstGeom>
          <a:noFill/>
          <a:ln/>
        </p:spPr>
        <p:txBody>
          <a:bodyPr wrap="square" lIns="0" tIns="0" rIns="0" bIns="0" rtlCol="0" anchor="t"/>
          <a:lstStyle/>
          <a:p>
            <a:pPr marL="0" indent="0">
              <a:buNone/>
            </a:pPr>
            <a:r>
              <a:rPr lang="en-US" sz="1400" dirty="0">
                <a:solidFill>
                  <a:schemeClr val="tx1"/>
                </a:solidFill>
              </a:rPr>
              <a:t>Weak induction drives first-year exits</a:t>
            </a:r>
            <a:endParaRPr lang="en-US" sz="1400" dirty="0"/>
          </a:p>
        </p:txBody>
      </p:sp>
      <p:sp>
        <p:nvSpPr>
          <p:cNvPr id="34"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CIPD (2022); Ambler and Barrow (1996); Taylor (2018).</a:t>
            </a:r>
            <a:endParaRPr lang="en-US" sz="1000" dirty="0"/>
          </a:p>
        </p:txBody>
      </p:sp>
      <p:sp>
        <p:nvSpPr>
          <p:cNvPr id="3"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Evaluating recruitment methods</a:t>
            </a:r>
            <a:endParaRPr lang="en-US" sz="3000" dirty="0"/>
          </a:p>
        </p:txBody>
      </p:sp>
      <p:graphicFrame>
        <p:nvGraphicFramePr>
          <p:cNvPr id="8" name="Methods table"/>
          <p:cNvGraphicFramePr>
            <a:graphicFrameLocks noGrp="1"/>
          </p:cNvGraphicFramePr>
          <p:nvPr>
            <p:extLst>
              <p:ext uri="{D42A27DB-BD31-4B8C-83A1-F6EECF244321}">
                <p14:modId xmlns:p14="http://schemas.microsoft.com/office/powerpoint/2010/main" val="1579011935"/>
              </p:ext>
            </p:extLst>
          </p:nvPr>
        </p:nvGraphicFramePr>
        <p:xfrm>
          <a:off x="457200" y="1143000"/>
          <a:ext cx="8229600" cy="3200400"/>
        </p:xfrm>
        <a:graphic>
          <a:graphicData uri="http://schemas.openxmlformats.org/drawingml/2006/table">
            <a:tbl>
              <a:tblPr/>
              <a:tblGrid>
                <a:gridCol w="2194560">
                  <a:extLst>
                    <a:ext uri="{9D8B030D-6E8A-4147-A177-3AD203B41FA5}">
                      <a16:colId xmlns:a16="http://schemas.microsoft.com/office/drawing/2014/main" val="20000"/>
                    </a:ext>
                  </a:extLst>
                </a:gridCol>
                <a:gridCol w="3017520">
                  <a:extLst>
                    <a:ext uri="{9D8B030D-6E8A-4147-A177-3AD203B41FA5}">
                      <a16:colId xmlns:a16="http://schemas.microsoft.com/office/drawing/2014/main" val="20001"/>
                    </a:ext>
                  </a:extLst>
                </a:gridCol>
                <a:gridCol w="3017520">
                  <a:extLst>
                    <a:ext uri="{9D8B030D-6E8A-4147-A177-3AD203B41FA5}">
                      <a16:colId xmlns:a16="http://schemas.microsoft.com/office/drawing/2014/main" val="20002"/>
                    </a:ext>
                  </a:extLst>
                </a:gridCol>
              </a:tblGrid>
              <a:tr h="457200">
                <a:tc>
                  <a:txBody>
                    <a:bodyPr/>
                    <a:lstStyle/>
                    <a:p>
                      <a:pPr marL="0" indent="0">
                        <a:buNone/>
                      </a:pPr>
                      <a:r>
                        <a:rPr lang="en-US" sz="1400" b="1" dirty="0">
                          <a:solidFill>
                            <a:srgbClr val="FFFFFF"/>
                          </a:solidFill>
                        </a:rPr>
                        <a:t>Method</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tc>
                  <a:txBody>
                    <a:bodyPr/>
                    <a:lstStyle/>
                    <a:p>
                      <a:pPr marL="0" indent="0">
                        <a:buNone/>
                      </a:pPr>
                      <a:r>
                        <a:rPr lang="en-US" sz="1400" b="1" dirty="0">
                          <a:solidFill>
                            <a:srgbClr val="FFFFFF"/>
                          </a:solidFill>
                        </a:rPr>
                        <a:t>Strengths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tc>
                  <a:txBody>
                    <a:bodyPr/>
                    <a:lstStyle/>
                    <a:p>
                      <a:pPr marL="0" indent="0">
                        <a:buNone/>
                      </a:pPr>
                      <a:r>
                        <a:rPr lang="en-US" sz="1400" b="1" dirty="0">
                          <a:solidFill>
                            <a:srgbClr val="FFFFFF"/>
                          </a:solidFill>
                        </a:rPr>
                        <a:t>Limitations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685800">
                <a:tc>
                  <a:txBody>
                    <a:bodyPr/>
                    <a:lstStyle/>
                    <a:p>
                      <a:pPr marL="0" indent="0">
                        <a:buNone/>
                      </a:pPr>
                      <a:r>
                        <a:rPr lang="en-US" sz="1400" b="1" dirty="0">
                          <a:solidFill>
                            <a:srgbClr val="12313A"/>
                          </a:solidFill>
                        </a:rPr>
                        <a:t>Internal</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Cheap, fast, motivating; known performers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Limits fresh ideas; creates vacancy chains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extLst>
                  <a:ext uri="{0D108BD9-81ED-4DB2-BD59-A6C34878D82A}">
                    <a16:rowId xmlns:a16="http://schemas.microsoft.com/office/drawing/2014/main" val="10001"/>
                  </a:ext>
                </a:extLst>
              </a:tr>
              <a:tr h="685800">
                <a:tc>
                  <a:txBody>
                    <a:bodyPr/>
                    <a:lstStyle/>
                    <a:p>
                      <a:pPr marL="0" indent="0">
                        <a:buNone/>
                      </a:pPr>
                      <a:r>
                        <a:rPr lang="en-US" sz="1400" b="1" dirty="0">
                          <a:solidFill>
                            <a:srgbClr val="12313A"/>
                          </a:solidFill>
                        </a:rPr>
                        <a:t>External</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New skills and perspectives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Costly, slower, riskier fit</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85800">
                <a:tc>
                  <a:txBody>
                    <a:bodyPr/>
                    <a:lstStyle/>
                    <a:p>
                      <a:pPr marL="0" indent="0">
                        <a:buNone/>
                      </a:pPr>
                      <a:r>
                        <a:rPr lang="en-US" sz="1400" b="1" dirty="0">
                          <a:solidFill>
                            <a:srgbClr val="12313A"/>
                          </a:solidFill>
                        </a:rPr>
                        <a:t>Online (website, job boards)</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Wide reach; trackable, low cost per hire</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tc>
                  <a:txBody>
                    <a:bodyPr/>
                    <a:lstStyle/>
                    <a:p>
                      <a:pPr marL="0" indent="0">
                        <a:buNone/>
                      </a:pPr>
                      <a:r>
                        <a:rPr lang="en-US" sz="1400" dirty="0">
                          <a:solidFill>
                            <a:srgbClr val="12313A"/>
                          </a:solidFill>
                        </a:rPr>
                        <a:t>High volume; weaker quality screening</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E6F2F1"/>
                    </a:solidFill>
                  </a:tcPr>
                </a:tc>
                <a:extLst>
                  <a:ext uri="{0D108BD9-81ED-4DB2-BD59-A6C34878D82A}">
                    <a16:rowId xmlns:a16="http://schemas.microsoft.com/office/drawing/2014/main" val="10003"/>
                  </a:ext>
                </a:extLst>
              </a:tr>
              <a:tr h="685800">
                <a:tc>
                  <a:txBody>
                    <a:bodyPr/>
                    <a:lstStyle/>
                    <a:p>
                      <a:pPr marL="0" indent="0">
                        <a:buNone/>
                      </a:pPr>
                      <a:r>
                        <a:rPr lang="en-US" sz="1400" b="1" dirty="0">
                          <a:solidFill>
                            <a:srgbClr val="12313A"/>
                          </a:solidFill>
                        </a:rPr>
                        <a:t>Social media</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Reaches passive candidates; builds brand</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tc>
                  <a:txBody>
                    <a:bodyPr/>
                    <a:lstStyle/>
                    <a:p>
                      <a:pPr marL="0" indent="0">
                        <a:buNone/>
                      </a:pPr>
                      <a:r>
                        <a:rPr lang="en-US" sz="1400" dirty="0">
                          <a:solidFill>
                            <a:srgbClr val="12313A"/>
                          </a:solidFill>
                        </a:rPr>
                        <a:t>Demographic skew; needs ongoing content</a:t>
                      </a:r>
                      <a:endParaRPr lang="en-US" sz="1400" dirty="0"/>
                    </a:p>
                  </a:txBody>
                  <a:tcPr anchor="ctr">
                    <a:lnL w="6350" cap="flat" cmpd="sng" algn="ctr">
                      <a:solidFill>
                        <a:srgbClr val="D5E3E2"/>
                      </a:solidFill>
                      <a:prstDash val="solid"/>
                      <a:round/>
                      <a:headEnd type="none" w="med" len="med"/>
                      <a:tailEnd type="none" w="med" len="med"/>
                    </a:lnL>
                    <a:lnR w="6350" cap="flat" cmpd="sng" algn="ctr">
                      <a:solidFill>
                        <a:srgbClr val="D5E3E2"/>
                      </a:solidFill>
                      <a:prstDash val="solid"/>
                      <a:round/>
                      <a:headEnd type="none" w="med" len="med"/>
                      <a:tailEnd type="none" w="med" len="med"/>
                    </a:lnR>
                    <a:lnT w="6350" cap="flat" cmpd="sng" algn="ctr">
                      <a:solidFill>
                        <a:srgbClr val="D5E3E2"/>
                      </a:solidFill>
                      <a:prstDash val="solid"/>
                      <a:round/>
                      <a:headEnd type="none" w="med" len="med"/>
                      <a:tailEnd type="none" w="med" len="med"/>
                    </a:lnT>
                    <a:lnB w="6350" cap="flat" cmpd="sng" algn="ctr">
                      <a:solidFill>
                        <a:srgbClr val="D5E3E2"/>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Breaugh (2008); Taylor (2018).</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Recommended: a blended strategy</a:t>
            </a:r>
            <a:endParaRPr lang="en-US" sz="3000" dirty="0"/>
          </a:p>
        </p:txBody>
      </p:sp>
      <p:graphicFrame>
        <p:nvGraphicFramePr>
          <p:cNvPr id="9" name="Recruitment matrix"/>
          <p:cNvGraphicFramePr>
            <a:graphicFrameLocks noGrp="1"/>
          </p:cNvGraphicFramePr>
          <p:nvPr>
            <p:extLst>
              <p:ext uri="{D42A27DB-BD31-4B8C-83A1-F6EECF244321}">
                <p14:modId xmlns:p14="http://schemas.microsoft.com/office/powerpoint/2010/main" val="1579011935"/>
              </p:ext>
            </p:extLst>
          </p:nvPr>
        </p:nvGraphicFramePr>
        <p:xfrm>
          <a:off x="457200" y="1143000"/>
          <a:ext cx="5577840" cy="3108960"/>
        </p:xfrm>
        <a:graphic>
          <a:graphicData uri="http://schemas.openxmlformats.org/drawingml/2006/table">
            <a:tbl>
              <a:tblPr/>
              <a:tblGrid>
                <a:gridCol w="1737360">
                  <a:extLst>
                    <a:ext uri="{9D8B030D-6E8A-4147-A177-3AD203B41FA5}">
                      <a16:colId xmlns:a16="http://schemas.microsoft.com/office/drawing/2014/main" val="20000"/>
                    </a:ext>
                  </a:extLst>
                </a:gridCol>
                <a:gridCol w="960120">
                  <a:extLst>
                    <a:ext uri="{9D8B030D-6E8A-4147-A177-3AD203B41FA5}">
                      <a16:colId xmlns:a16="http://schemas.microsoft.com/office/drawing/2014/main" val="20001"/>
                    </a:ext>
                  </a:extLst>
                </a:gridCol>
                <a:gridCol w="960120">
                  <a:extLst>
                    <a:ext uri="{9D8B030D-6E8A-4147-A177-3AD203B41FA5}">
                      <a16:colId xmlns:a16="http://schemas.microsoft.com/office/drawing/2014/main" val="20002"/>
                    </a:ext>
                  </a:extLst>
                </a:gridCol>
                <a:gridCol w="960120">
                  <a:extLst>
                    <a:ext uri="{9D8B030D-6E8A-4147-A177-3AD203B41FA5}">
                      <a16:colId xmlns:a16="http://schemas.microsoft.com/office/drawing/2014/main" val="20003"/>
                    </a:ext>
                  </a:extLst>
                </a:gridCol>
                <a:gridCol w="960120">
                  <a:extLst>
                    <a:ext uri="{9D8B030D-6E8A-4147-A177-3AD203B41FA5}">
                      <a16:colId xmlns:a16="http://schemas.microsoft.com/office/drawing/2014/main" val="20004"/>
                    </a:ext>
                  </a:extLst>
                </a:gridCol>
              </a:tblGrid>
              <a:tr h="457200">
                <a:tc>
                  <a:txBody>
                    <a:bodyPr/>
                    <a:lstStyle/>
                    <a:p>
                      <a:pPr marL="0" indent="0" algn="l">
                        <a:buNone/>
                      </a:pPr>
                      <a:r>
                        <a:rPr lang="en-US" sz="1400" b="1" dirty="0">
                          <a:solidFill>
                            <a:srgbClr val="FFFFFF"/>
                          </a:solidFill>
                        </a:rPr>
                        <a:t>Role</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Internal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External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Online</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tc>
                  <a:txBody>
                    <a:bodyPr/>
                    <a:lstStyle/>
                    <a:p>
                      <a:pPr marL="0" indent="0" algn="ctr">
                        <a:buNone/>
                      </a:pPr>
                      <a:r>
                        <a:rPr lang="en-US" sz="1400" b="1" dirty="0">
                          <a:solidFill>
                            <a:srgbClr val="FFFFFF"/>
                          </a:solidFill>
                        </a:rPr>
                        <a:t>Social</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B4F5C"/>
                    </a:solidFill>
                  </a:tcPr>
                </a:tc>
                <a:extLst>
                  <a:ext uri="{0D108BD9-81ED-4DB2-BD59-A6C34878D82A}">
                    <a16:rowId xmlns:a16="http://schemas.microsoft.com/office/drawing/2014/main" val="10000"/>
                  </a:ext>
                </a:extLst>
              </a:tr>
              <a:tr h="530352">
                <a:tc>
                  <a:txBody>
                    <a:bodyPr/>
                    <a:lstStyle/>
                    <a:p>
                      <a:pPr marL="0" indent="0">
                        <a:buNone/>
                      </a:pPr>
                      <a:r>
                        <a:rPr lang="en-US" sz="1400" b="1" dirty="0">
                          <a:solidFill>
                            <a:srgbClr val="12313A"/>
                          </a:solidFill>
                        </a:rPr>
                        <a:t>Registered nurses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extLst>
                  <a:ext uri="{0D108BD9-81ED-4DB2-BD59-A6C34878D82A}">
                    <a16:rowId xmlns:a16="http://schemas.microsoft.com/office/drawing/2014/main" val="10001"/>
                  </a:ext>
                </a:extLst>
              </a:tr>
              <a:tr h="530352">
                <a:tc>
                  <a:txBody>
                    <a:bodyPr/>
                    <a:lstStyle/>
                    <a:p>
                      <a:pPr marL="0" indent="0">
                        <a:buNone/>
                      </a:pPr>
                      <a:r>
                        <a:rPr lang="en-US" sz="1400" b="1" dirty="0">
                          <a:solidFill>
                            <a:srgbClr val="12313A"/>
                          </a:solidFill>
                        </a:rPr>
                        <a:t>Care assistants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2"/>
                  </a:ext>
                </a:extLst>
              </a:tr>
              <a:tr h="530352">
                <a:tc>
                  <a:txBody>
                    <a:bodyPr/>
                    <a:lstStyle/>
                    <a:p>
                      <a:pPr marL="0" indent="0">
                        <a:buNone/>
                      </a:pPr>
                      <a:r>
                        <a:rPr lang="en-US" sz="1400" b="1" dirty="0">
                          <a:solidFill>
                            <a:srgbClr val="12313A"/>
                          </a:solidFill>
                        </a:rPr>
                        <a:t>Allied health</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3"/>
                  </a:ext>
                </a:extLst>
              </a:tr>
              <a:tr h="530352">
                <a:tc>
                  <a:txBody>
                    <a:bodyPr/>
                    <a:lstStyle/>
                    <a:p>
                      <a:pPr marL="0" indent="0">
                        <a:buNone/>
                      </a:pPr>
                      <a:r>
                        <a:rPr lang="en-US" sz="1400" b="1" dirty="0">
                          <a:solidFill>
                            <a:srgbClr val="12313A"/>
                          </a:solidFill>
                        </a:rPr>
                        <a:t>Digital and data</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extLst>
                  <a:ext uri="{0D108BD9-81ED-4DB2-BD59-A6C34878D82A}">
                    <a16:rowId xmlns:a16="http://schemas.microsoft.com/office/drawing/2014/main" val="10004"/>
                  </a:ext>
                </a:extLst>
              </a:tr>
              <a:tr h="530352">
                <a:tc>
                  <a:txBody>
                    <a:bodyPr/>
                    <a:lstStyle/>
                    <a:p>
                      <a:pPr marL="0" indent="0">
                        <a:buNone/>
                      </a:pPr>
                      <a:r>
                        <a:rPr lang="en-US" sz="1400" b="1" dirty="0">
                          <a:solidFill>
                            <a:srgbClr val="12313A"/>
                          </a:solidFill>
                        </a:rPr>
                        <a:t>Senior managers</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6F2F1"/>
                    </a:solidFill>
                  </a:tcPr>
                </a:tc>
                <a:tc>
                  <a:txBody>
                    <a:bodyPr/>
                    <a:lstStyle/>
                    <a:p>
                      <a:pPr marL="0" indent="0" algn="ctr">
                        <a:buNone/>
                      </a:pPr>
                      <a:r>
                        <a:rPr lang="en-US" sz="1400" b="1" dirty="0">
                          <a:solidFill>
                            <a:srgbClr val="FFFFFF"/>
                          </a:solidFill>
                        </a:rPr>
                        <a:t>Lead</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167A82"/>
                    </a:solidFill>
                  </a:tcPr>
                </a:tc>
                <a:tc>
                  <a:txBody>
                    <a:bodyPr/>
                    <a:lstStyle/>
                    <a:p>
                      <a:pPr marL="0" indent="0" algn="ctr">
                        <a:buNone/>
                      </a:pPr>
                      <a:r>
                        <a:rPr lang="en-US" sz="1400" dirty="0">
                          <a:solidFill>
                            <a:srgbClr val="12313A"/>
                          </a:solidFill>
                        </a:rPr>
                        <a:t>Support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BFE0DD"/>
                    </a:solidFill>
                  </a:tcPr>
                </a:tc>
                <a:tc>
                  <a:txBody>
                    <a:bodyPr/>
                    <a:lstStyle/>
                    <a:p>
                      <a:pPr marL="0" indent="0" algn="ctr">
                        <a:buNone/>
                      </a:pPr>
                      <a:r>
                        <a:rPr lang="en-US" sz="1400" dirty="0">
                          <a:solidFill>
                            <a:srgbClr val="4F6F77"/>
                          </a:solidFill>
                        </a:rPr>
                        <a: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4F8F8"/>
                    </a:solidFill>
                  </a:tcPr>
                </a:tc>
                <a:tc>
                  <a:txBody>
                    <a:bodyPr/>
                    <a:lstStyle/>
                    <a:p>
                      <a:pPr marL="0" indent="0" algn="ctr">
                        <a:buNone/>
                      </a:pPr>
                      <a:r>
                        <a:rPr lang="en-US" sz="1400" dirty="0">
                          <a:solidFill>
                            <a:srgbClr val="4F6F77"/>
                          </a:solidFill>
                        </a:rPr>
                        <a:t>-</a:t>
                      </a:r>
                      <a:endParaRPr lang="en-US" sz="1400" dirty="0"/>
                    </a:p>
                  </a:txBody>
                  <a:tcPr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4F8F8"/>
                    </a:solidFill>
                  </a:tcPr>
                </a:tc>
                <a:extLst>
                  <a:ext uri="{0D108BD9-81ED-4DB2-BD59-A6C34878D82A}">
                    <a16:rowId xmlns:a16="http://schemas.microsoft.com/office/drawing/2014/main" val="10005"/>
                  </a:ext>
                </a:extLst>
              </a:tr>
            </a:tbl>
          </a:graphicData>
        </a:graphic>
      </p:graphicFrame>
      <p:sp>
        <p:nvSpPr>
          <p:cNvPr id="5" name="Why panel"/>
          <p:cNvSpPr/>
          <p:nvPr/>
        </p:nvSpPr>
        <p:spPr>
          <a:xfrm>
            <a:off x="6263640" y="1143000"/>
            <a:ext cx="2423160" cy="310896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6" name="Why heading"/>
          <p:cNvSpPr txBox="1"/>
          <p:nvPr/>
        </p:nvSpPr>
        <p:spPr>
          <a:xfrm>
            <a:off x="6400800" y="1234440"/>
            <a:ext cx="2148840" cy="365760"/>
          </a:xfrm>
          <a:prstGeom prst="rect">
            <a:avLst/>
          </a:prstGeom>
          <a:noFill/>
          <a:ln/>
        </p:spPr>
        <p:txBody>
          <a:bodyPr wrap="square" lIns="0" tIns="0" rIns="0" bIns="0" rtlCol="0" anchor="ctr"/>
          <a:lstStyle/>
          <a:p>
            <a:pPr marL="0" indent="0">
              <a:buNone/>
            </a:pPr>
            <a:r>
              <a:rPr lang="en-US" sz="1600" b="1" dirty="0">
                <a:solidFill>
                  <a:schemeClr val="tx2"/>
                </a:solidFill>
              </a:rPr>
              <a:t>Why this works</a:t>
            </a:r>
            <a:endParaRPr lang="en-US" sz="1600" dirty="0"/>
          </a:p>
        </p:txBody>
      </p:sp>
      <p:sp>
        <p:nvSpPr>
          <p:cNvPr id="7" name="Why list"/>
          <p:cNvSpPr txBox="1"/>
          <p:nvPr/>
        </p:nvSpPr>
        <p:spPr>
          <a:xfrm>
            <a:off x="6400800" y="1691640"/>
            <a:ext cx="2148840" cy="24688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Employer brand and realistic previews cut early turnover</a:t>
            </a:r>
            <a:endParaRPr lang="en-US" sz="1400" dirty="0"/>
          </a:p>
          <a:p>
            <a:pPr marL="342900" indent="-342900">
              <a:spcAft>
                <a:spcPts val="600"/>
              </a:spcAft>
              <a:buSzPct val="100000"/>
              <a:buChar char="•"/>
            </a:pPr>
            <a:r>
              <a:rPr lang="en-US" sz="1400" dirty="0">
                <a:solidFill>
                  <a:schemeClr val="tx1"/>
                </a:solidFill>
              </a:rPr>
              <a:t>Internal pathways build loyalty</a:t>
            </a:r>
            <a:endParaRPr lang="en-US" sz="1400" dirty="0"/>
          </a:p>
          <a:p>
            <a:pPr marL="342900" indent="-342900">
              <a:buSzPct val="100000"/>
              <a:buChar char="•"/>
            </a:pPr>
            <a:r>
              <a:rPr lang="en-US" sz="1400" dirty="0">
                <a:solidFill>
                  <a:schemeClr val="tx1"/>
                </a:solidFill>
              </a:rPr>
              <a:t>Social channels reach passive, diverse talent</a:t>
            </a:r>
            <a:endParaRPr lang="en-US" sz="1400" dirty="0"/>
          </a:p>
        </p:txBody>
      </p:sp>
      <p:sp>
        <p:nvSpPr>
          <p:cNvPr id="8"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Lead = primary channel; Support = secondary. Sources: Ambler and Barrow (1996); Breaugh (2008); Taylor (2018).</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Selection, development and talent</a:t>
            </a:r>
            <a:endParaRPr lang="en-US" sz="3000" dirty="0"/>
          </a:p>
        </p:txBody>
      </p:sp>
      <p:sp>
        <p:nvSpPr>
          <p:cNvPr id="4" name="Practice card 1"/>
          <p:cNvSpPr/>
          <p:nvPr/>
        </p:nvSpPr>
        <p:spPr>
          <a:xfrm>
            <a:off x="45720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Selection circle"/>
          <p:cNvSpPr/>
          <p:nvPr/>
        </p:nvSpPr>
        <p:spPr>
          <a:xfrm>
            <a:off x="640080" y="1280160"/>
            <a:ext cx="548640" cy="548640"/>
          </a:xfrm>
          <a:prstGeom prst="ellipse">
            <a:avLst/>
          </a:prstGeom>
          <a:solidFill>
            <a:srgbClr val="167A82"/>
          </a:solidFill>
          <a:ln w="12700">
            <a:solidFill>
              <a:srgbClr val="167A82"/>
            </a:solidFill>
            <a:prstDash val="solid"/>
          </a:ln>
        </p:spPr>
      </p:sp>
      <p:pic>
        <p:nvPicPr>
          <p:cNvPr id="6" name="Selection" descr="Selection"/>
          <p:cNvPicPr>
            <a:picLocks noChangeAspect="1"/>
          </p:cNvPicPr>
          <p:nvPr/>
        </p:nvPicPr>
        <p:blipFill>
          <a:blip r:embed="rId3"/>
          <a:stretch>
            <a:fillRect/>
          </a:stretch>
        </p:blipFill>
        <p:spPr>
          <a:xfrm>
            <a:off x="777240" y="1417320"/>
            <a:ext cx="274320" cy="274320"/>
          </a:xfrm>
          <a:prstGeom prst="rect">
            <a:avLst/>
          </a:prstGeom>
        </p:spPr>
      </p:pic>
      <p:sp>
        <p:nvSpPr>
          <p:cNvPr id="7" name="Practice head 1"/>
          <p:cNvSpPr txBox="1"/>
          <p:nvPr/>
        </p:nvSpPr>
        <p:spPr>
          <a:xfrm>
            <a:off x="64008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Selection</a:t>
            </a:r>
            <a:endParaRPr lang="en-US" sz="1600" dirty="0"/>
          </a:p>
        </p:txBody>
      </p:sp>
      <p:sp>
        <p:nvSpPr>
          <p:cNvPr id="8" name="Practice list 1"/>
          <p:cNvSpPr txBox="1"/>
          <p:nvPr/>
        </p:nvSpPr>
        <p:spPr>
          <a:xfrm>
            <a:off x="64008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Structured interviews and work samples</a:t>
            </a:r>
            <a:endParaRPr lang="en-US" sz="1400" dirty="0"/>
          </a:p>
          <a:p>
            <a:pPr marL="342900" indent="-342900">
              <a:spcAft>
                <a:spcPts val="600"/>
              </a:spcAft>
              <a:buSzPct val="100000"/>
              <a:buChar char="•"/>
            </a:pPr>
            <a:r>
              <a:rPr lang="en-US" sz="1400" dirty="0">
                <a:solidFill>
                  <a:schemeClr val="tx1"/>
                </a:solidFill>
              </a:rPr>
              <a:t>Values-based questions on compassion</a:t>
            </a:r>
            <a:endParaRPr lang="en-US" sz="1400" dirty="0"/>
          </a:p>
        </p:txBody>
      </p:sp>
      <p:sp>
        <p:nvSpPr>
          <p:cNvPr id="9" name="Practice card 2"/>
          <p:cNvSpPr/>
          <p:nvPr/>
        </p:nvSpPr>
        <p:spPr>
          <a:xfrm>
            <a:off x="324612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0" name="Learning and development circle"/>
          <p:cNvSpPr/>
          <p:nvPr/>
        </p:nvSpPr>
        <p:spPr>
          <a:xfrm>
            <a:off x="3429000" y="1280160"/>
            <a:ext cx="548640" cy="548640"/>
          </a:xfrm>
          <a:prstGeom prst="ellipse">
            <a:avLst/>
          </a:prstGeom>
          <a:solidFill>
            <a:srgbClr val="167A82"/>
          </a:solidFill>
          <a:ln w="12700">
            <a:solidFill>
              <a:srgbClr val="167A82"/>
            </a:solidFill>
            <a:prstDash val="solid"/>
          </a:ln>
        </p:spPr>
      </p:sp>
      <p:pic>
        <p:nvPicPr>
          <p:cNvPr id="11" name="Learning and development" descr="Learning and development"/>
          <p:cNvPicPr>
            <a:picLocks noChangeAspect="1"/>
          </p:cNvPicPr>
          <p:nvPr/>
        </p:nvPicPr>
        <p:blipFill>
          <a:blip r:embed="rId4"/>
          <a:stretch>
            <a:fillRect/>
          </a:stretch>
        </p:blipFill>
        <p:spPr>
          <a:xfrm>
            <a:off x="3566160" y="1417320"/>
            <a:ext cx="274320" cy="274320"/>
          </a:xfrm>
          <a:prstGeom prst="rect">
            <a:avLst/>
          </a:prstGeom>
        </p:spPr>
      </p:pic>
      <p:sp>
        <p:nvSpPr>
          <p:cNvPr id="12" name="Practice head 2"/>
          <p:cNvSpPr txBox="1"/>
          <p:nvPr/>
        </p:nvSpPr>
        <p:spPr>
          <a:xfrm>
            <a:off x="342900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Learning and development</a:t>
            </a:r>
            <a:endParaRPr lang="en-US" sz="1600" dirty="0"/>
          </a:p>
        </p:txBody>
      </p:sp>
      <p:sp>
        <p:nvSpPr>
          <p:cNvPr id="13" name="Practice list 2"/>
          <p:cNvSpPr txBox="1"/>
          <p:nvPr/>
        </p:nvSpPr>
        <p:spPr>
          <a:xfrm>
            <a:off x="342900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Preceptorship and coaching for new starters</a:t>
            </a:r>
            <a:endParaRPr lang="en-US" sz="1400" dirty="0"/>
          </a:p>
          <a:p>
            <a:pPr marL="342900" indent="-342900">
              <a:spcAft>
                <a:spcPts val="600"/>
              </a:spcAft>
              <a:buSzPct val="100000"/>
              <a:buChar char="•"/>
            </a:pPr>
            <a:r>
              <a:rPr lang="en-US" sz="1400" dirty="0">
                <a:solidFill>
                  <a:schemeClr val="tx1"/>
                </a:solidFill>
              </a:rPr>
              <a:t>Evaluate with Kirkpatrick's four levels</a:t>
            </a:r>
            <a:endParaRPr lang="en-US" sz="1400" dirty="0"/>
          </a:p>
        </p:txBody>
      </p:sp>
      <p:sp>
        <p:nvSpPr>
          <p:cNvPr id="14" name="Practice card 3"/>
          <p:cNvSpPr/>
          <p:nvPr/>
        </p:nvSpPr>
        <p:spPr>
          <a:xfrm>
            <a:off x="6035040" y="1143000"/>
            <a:ext cx="2651760" cy="274320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5" name="Talent management circle"/>
          <p:cNvSpPr/>
          <p:nvPr/>
        </p:nvSpPr>
        <p:spPr>
          <a:xfrm>
            <a:off x="6217920" y="1280160"/>
            <a:ext cx="548640" cy="548640"/>
          </a:xfrm>
          <a:prstGeom prst="ellipse">
            <a:avLst/>
          </a:prstGeom>
          <a:solidFill>
            <a:srgbClr val="167A82"/>
          </a:solidFill>
          <a:ln w="12700">
            <a:solidFill>
              <a:srgbClr val="167A82"/>
            </a:solidFill>
            <a:prstDash val="solid"/>
          </a:ln>
        </p:spPr>
      </p:sp>
      <p:pic>
        <p:nvPicPr>
          <p:cNvPr id="16" name="Talent management" descr="Talent management"/>
          <p:cNvPicPr>
            <a:picLocks noChangeAspect="1"/>
          </p:cNvPicPr>
          <p:nvPr/>
        </p:nvPicPr>
        <p:blipFill>
          <a:blip r:embed="rId5"/>
          <a:stretch>
            <a:fillRect/>
          </a:stretch>
        </p:blipFill>
        <p:spPr>
          <a:xfrm>
            <a:off x="6355080" y="1417320"/>
            <a:ext cx="274320" cy="274320"/>
          </a:xfrm>
          <a:prstGeom prst="rect">
            <a:avLst/>
          </a:prstGeom>
        </p:spPr>
      </p:pic>
      <p:sp>
        <p:nvSpPr>
          <p:cNvPr id="17" name="Practice head 3"/>
          <p:cNvSpPr txBox="1"/>
          <p:nvPr/>
        </p:nvSpPr>
        <p:spPr>
          <a:xfrm>
            <a:off x="6217920" y="1920240"/>
            <a:ext cx="2286000" cy="365760"/>
          </a:xfrm>
          <a:prstGeom prst="rect">
            <a:avLst/>
          </a:prstGeom>
          <a:noFill/>
          <a:ln/>
        </p:spPr>
        <p:txBody>
          <a:bodyPr wrap="square" lIns="0" tIns="0" rIns="0" bIns="0" rtlCol="0" anchor="ctr"/>
          <a:lstStyle/>
          <a:p>
            <a:pPr marL="0" indent="0">
              <a:buNone/>
            </a:pPr>
            <a:r>
              <a:rPr lang="en-US" sz="1600" b="1" dirty="0">
                <a:solidFill>
                  <a:schemeClr val="tx2"/>
                </a:solidFill>
              </a:rPr>
              <a:t>Talent management</a:t>
            </a:r>
            <a:endParaRPr lang="en-US" sz="1600" dirty="0"/>
          </a:p>
        </p:txBody>
      </p:sp>
      <p:sp>
        <p:nvSpPr>
          <p:cNvPr id="18" name="Practice list 3"/>
          <p:cNvSpPr txBox="1"/>
          <p:nvPr/>
        </p:nvSpPr>
        <p:spPr>
          <a:xfrm>
            <a:off x="6217920" y="2331720"/>
            <a:ext cx="2286000" cy="1554480"/>
          </a:xfrm>
          <a:prstGeom prst="rect">
            <a:avLst/>
          </a:prstGeom>
          <a:noFill/>
          <a:ln/>
        </p:spPr>
        <p:txBody>
          <a:bodyPr wrap="square" lIns="0" tIns="0" rIns="0" bIns="0" rtlCol="0" anchor="t"/>
          <a:lstStyle/>
          <a:p>
            <a:pPr marL="342900" indent="-342900">
              <a:spcAft>
                <a:spcPts val="600"/>
              </a:spcAft>
              <a:buSzPct val="100000"/>
              <a:buChar char="•"/>
            </a:pPr>
            <a:r>
              <a:rPr lang="en-US" sz="1400" dirty="0">
                <a:solidFill>
                  <a:schemeClr val="tx1"/>
                </a:solidFill>
              </a:rPr>
              <a:t>Map critical roles and succession pools</a:t>
            </a:r>
            <a:endParaRPr lang="en-US" sz="1400" dirty="0"/>
          </a:p>
          <a:p>
            <a:pPr marL="342900" indent="-342900">
              <a:spcAft>
                <a:spcPts val="600"/>
              </a:spcAft>
              <a:buSzPct val="100000"/>
              <a:buChar char="•"/>
            </a:pPr>
            <a:r>
              <a:rPr lang="en-US" sz="1400" dirty="0">
                <a:solidFill>
                  <a:schemeClr val="tx1"/>
                </a:solidFill>
              </a:rPr>
              <a:t>Grow high-potential clinicians into leaders</a:t>
            </a:r>
            <a:endParaRPr lang="en-US" sz="1400" dirty="0"/>
          </a:p>
        </p:txBody>
      </p:sp>
      <p:sp>
        <p:nvSpPr>
          <p:cNvPr id="19" name="Takeaway banner"/>
          <p:cNvSpPr/>
          <p:nvPr/>
        </p:nvSpPr>
        <p:spPr>
          <a:xfrm>
            <a:off x="457200" y="4023360"/>
            <a:ext cx="8229600" cy="41148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20" name="Takeaway text"/>
          <p:cNvSpPr txBox="1"/>
          <p:nvPr/>
        </p:nvSpPr>
        <p:spPr>
          <a:xfrm>
            <a:off x="640080" y="4023360"/>
            <a:ext cx="7863840" cy="411480"/>
          </a:xfrm>
          <a:prstGeom prst="rect">
            <a:avLst/>
          </a:prstGeom>
          <a:noFill/>
          <a:ln/>
        </p:spPr>
        <p:txBody>
          <a:bodyPr wrap="square" lIns="0" tIns="0" rIns="0" bIns="0" rtlCol="0" anchor="ctr"/>
          <a:lstStyle/>
          <a:p>
            <a:pPr marL="0" indent="0">
              <a:buNone/>
            </a:pPr>
            <a:r>
              <a:rPr lang="en-US" sz="1400" b="1" dirty="0">
                <a:solidFill>
                  <a:schemeClr val="bg1"/>
                </a:solidFill>
              </a:rPr>
              <a:t>Better selection and development together protect retention.</a:t>
            </a:r>
            <a:endParaRPr lang="en-US" sz="1400" dirty="0"/>
          </a:p>
        </p:txBody>
      </p:sp>
      <p:sp>
        <p:nvSpPr>
          <p:cNvPr id="21"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Schmidt and Hunter (1998); Kirkpatrick and Kirkpatrick (2006); Collings and Mellahi (2009).</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Performance, reward and motivation</a:t>
            </a:r>
            <a:endParaRPr lang="en-US" sz="3000" dirty="0"/>
          </a:p>
        </p:txBody>
      </p:sp>
      <p:sp>
        <p:nvSpPr>
          <p:cNvPr id="4" name="Lever card 1"/>
          <p:cNvSpPr/>
          <p:nvPr/>
        </p:nvSpPr>
        <p:spPr>
          <a:xfrm>
            <a:off x="457200" y="11430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5" name="Performance management circle"/>
          <p:cNvSpPr/>
          <p:nvPr/>
        </p:nvSpPr>
        <p:spPr>
          <a:xfrm>
            <a:off x="640080" y="1325880"/>
            <a:ext cx="548640" cy="548640"/>
          </a:xfrm>
          <a:prstGeom prst="ellipse">
            <a:avLst/>
          </a:prstGeom>
          <a:solidFill>
            <a:srgbClr val="167A82"/>
          </a:solidFill>
          <a:ln w="12700">
            <a:solidFill>
              <a:srgbClr val="167A82"/>
            </a:solidFill>
            <a:prstDash val="solid"/>
          </a:ln>
        </p:spPr>
      </p:sp>
      <p:pic>
        <p:nvPicPr>
          <p:cNvPr id="6" name="Performance management" descr="Performance management"/>
          <p:cNvPicPr>
            <a:picLocks noChangeAspect="1"/>
          </p:cNvPicPr>
          <p:nvPr/>
        </p:nvPicPr>
        <p:blipFill>
          <a:blip r:embed="rId3"/>
          <a:stretch>
            <a:fillRect/>
          </a:stretch>
        </p:blipFill>
        <p:spPr>
          <a:xfrm>
            <a:off x="777240" y="1463040"/>
            <a:ext cx="274320" cy="274320"/>
          </a:xfrm>
          <a:prstGeom prst="rect">
            <a:avLst/>
          </a:prstGeom>
        </p:spPr>
      </p:pic>
      <p:sp>
        <p:nvSpPr>
          <p:cNvPr id="7" name="Lever text 1"/>
          <p:cNvSpPr txBox="1"/>
          <p:nvPr/>
        </p:nvSpPr>
        <p:spPr>
          <a:xfrm>
            <a:off x="1371600" y="12344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Performance management</a:t>
            </a:r>
            <a:endParaRPr lang="en-US" sz="1500" dirty="0"/>
          </a:p>
          <a:p>
            <a:pPr marL="0" indent="0">
              <a:buNone/>
            </a:pPr>
            <a:r>
              <a:rPr lang="en-US" sz="1400" dirty="0">
                <a:solidFill>
                  <a:schemeClr val="tx1"/>
                </a:solidFill>
              </a:rPr>
              <a:t>Continuous check-ins and goals linked to patient outcomes replace annual ratings.</a:t>
            </a:r>
            <a:endParaRPr lang="en-US" sz="1500" dirty="0"/>
          </a:p>
        </p:txBody>
      </p:sp>
      <p:sp>
        <p:nvSpPr>
          <p:cNvPr id="8" name="Lever card 2"/>
          <p:cNvSpPr/>
          <p:nvPr/>
        </p:nvSpPr>
        <p:spPr>
          <a:xfrm>
            <a:off x="4663440" y="11430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9" name="Total reward circle"/>
          <p:cNvSpPr/>
          <p:nvPr/>
        </p:nvSpPr>
        <p:spPr>
          <a:xfrm>
            <a:off x="4846320" y="1325880"/>
            <a:ext cx="548640" cy="548640"/>
          </a:xfrm>
          <a:prstGeom prst="ellipse">
            <a:avLst/>
          </a:prstGeom>
          <a:solidFill>
            <a:srgbClr val="167A82"/>
          </a:solidFill>
          <a:ln w="12700">
            <a:solidFill>
              <a:srgbClr val="167A82"/>
            </a:solidFill>
            <a:prstDash val="solid"/>
          </a:ln>
        </p:spPr>
      </p:sp>
      <p:pic>
        <p:nvPicPr>
          <p:cNvPr id="10" name="Total reward" descr="Total reward"/>
          <p:cNvPicPr>
            <a:picLocks noChangeAspect="1"/>
          </p:cNvPicPr>
          <p:nvPr/>
        </p:nvPicPr>
        <p:blipFill>
          <a:blip r:embed="rId4"/>
          <a:stretch>
            <a:fillRect/>
          </a:stretch>
        </p:blipFill>
        <p:spPr>
          <a:xfrm>
            <a:off x="4983480" y="1463040"/>
            <a:ext cx="274320" cy="274320"/>
          </a:xfrm>
          <a:prstGeom prst="rect">
            <a:avLst/>
          </a:prstGeom>
        </p:spPr>
      </p:pic>
      <p:sp>
        <p:nvSpPr>
          <p:cNvPr id="11" name="Lever text 2"/>
          <p:cNvSpPr txBox="1"/>
          <p:nvPr/>
        </p:nvSpPr>
        <p:spPr>
          <a:xfrm>
            <a:off x="5577840" y="12344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Total reward</a:t>
            </a:r>
            <a:endParaRPr lang="en-US" sz="1500" dirty="0"/>
          </a:p>
          <a:p>
            <a:pPr marL="0" indent="0">
              <a:buNone/>
            </a:pPr>
            <a:r>
              <a:rPr lang="en-US" sz="1400" dirty="0">
                <a:solidFill>
                  <a:schemeClr val="tx1"/>
                </a:solidFill>
              </a:rPr>
              <a:t>Pay, flexible rotas, wellbeing and recognition work together (Armstrong and Taylor, 2020).</a:t>
            </a:r>
            <a:endParaRPr lang="en-US" sz="1500" dirty="0"/>
          </a:p>
        </p:txBody>
      </p:sp>
      <p:sp>
        <p:nvSpPr>
          <p:cNvPr id="12" name="Lever card 3"/>
          <p:cNvSpPr/>
          <p:nvPr/>
        </p:nvSpPr>
        <p:spPr>
          <a:xfrm>
            <a:off x="457200" y="27432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3" name="Motivation theory circle"/>
          <p:cNvSpPr/>
          <p:nvPr/>
        </p:nvSpPr>
        <p:spPr>
          <a:xfrm>
            <a:off x="640080" y="2926080"/>
            <a:ext cx="548640" cy="548640"/>
          </a:xfrm>
          <a:prstGeom prst="ellipse">
            <a:avLst/>
          </a:prstGeom>
          <a:solidFill>
            <a:srgbClr val="167A82"/>
          </a:solidFill>
          <a:ln w="12700">
            <a:solidFill>
              <a:srgbClr val="167A82"/>
            </a:solidFill>
            <a:prstDash val="solid"/>
          </a:ln>
        </p:spPr>
      </p:sp>
      <p:pic>
        <p:nvPicPr>
          <p:cNvPr id="14" name="Motivation theory" descr="Motivation theory"/>
          <p:cNvPicPr>
            <a:picLocks noChangeAspect="1"/>
          </p:cNvPicPr>
          <p:nvPr/>
        </p:nvPicPr>
        <p:blipFill>
          <a:blip r:embed="rId5"/>
          <a:stretch>
            <a:fillRect/>
          </a:stretch>
        </p:blipFill>
        <p:spPr>
          <a:xfrm>
            <a:off x="777240" y="3063240"/>
            <a:ext cx="274320" cy="274320"/>
          </a:xfrm>
          <a:prstGeom prst="rect">
            <a:avLst/>
          </a:prstGeom>
        </p:spPr>
      </p:pic>
      <p:sp>
        <p:nvSpPr>
          <p:cNvPr id="15" name="Lever text 3"/>
          <p:cNvSpPr txBox="1"/>
          <p:nvPr/>
        </p:nvSpPr>
        <p:spPr>
          <a:xfrm>
            <a:off x="1371600" y="28346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Motivation theory</a:t>
            </a:r>
            <a:endParaRPr lang="en-US" sz="1500" dirty="0"/>
          </a:p>
          <a:p>
            <a:pPr marL="0" indent="0">
              <a:buNone/>
            </a:pPr>
            <a:r>
              <a:rPr lang="en-US" sz="1400" dirty="0">
                <a:solidFill>
                  <a:schemeClr val="tx1"/>
                </a:solidFill>
              </a:rPr>
              <a:t>Herzberg: fix hygiene factors, build motivators. Vroom: link effort to valued rewards.</a:t>
            </a:r>
            <a:endParaRPr lang="en-US" sz="1500" dirty="0"/>
          </a:p>
        </p:txBody>
      </p:sp>
      <p:sp>
        <p:nvSpPr>
          <p:cNvPr id="16" name="Lever card 4"/>
          <p:cNvSpPr/>
          <p:nvPr/>
        </p:nvSpPr>
        <p:spPr>
          <a:xfrm>
            <a:off x="4663440" y="2743200"/>
            <a:ext cx="4023360" cy="146304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7" name="Leadership style circle"/>
          <p:cNvSpPr/>
          <p:nvPr/>
        </p:nvSpPr>
        <p:spPr>
          <a:xfrm>
            <a:off x="4846320" y="2926080"/>
            <a:ext cx="548640" cy="548640"/>
          </a:xfrm>
          <a:prstGeom prst="ellipse">
            <a:avLst/>
          </a:prstGeom>
          <a:solidFill>
            <a:srgbClr val="167A82"/>
          </a:solidFill>
          <a:ln w="12700">
            <a:solidFill>
              <a:srgbClr val="167A82"/>
            </a:solidFill>
            <a:prstDash val="solid"/>
          </a:ln>
        </p:spPr>
      </p:sp>
      <p:pic>
        <p:nvPicPr>
          <p:cNvPr id="18" name="Leadership style" descr="Leadership style"/>
          <p:cNvPicPr>
            <a:picLocks noChangeAspect="1"/>
          </p:cNvPicPr>
          <p:nvPr/>
        </p:nvPicPr>
        <p:blipFill>
          <a:blip r:embed="rId6"/>
          <a:stretch>
            <a:fillRect/>
          </a:stretch>
        </p:blipFill>
        <p:spPr>
          <a:xfrm>
            <a:off x="4983480" y="3063240"/>
            <a:ext cx="274320" cy="274320"/>
          </a:xfrm>
          <a:prstGeom prst="rect">
            <a:avLst/>
          </a:prstGeom>
        </p:spPr>
      </p:pic>
      <p:sp>
        <p:nvSpPr>
          <p:cNvPr id="19" name="Lever text 4"/>
          <p:cNvSpPr txBox="1"/>
          <p:nvPr/>
        </p:nvSpPr>
        <p:spPr>
          <a:xfrm>
            <a:off x="5577840" y="2834640"/>
            <a:ext cx="2971800" cy="1280160"/>
          </a:xfrm>
          <a:prstGeom prst="rect">
            <a:avLst/>
          </a:prstGeom>
          <a:noFill/>
          <a:ln/>
        </p:spPr>
        <p:txBody>
          <a:bodyPr wrap="square" lIns="0" tIns="0" rIns="0" bIns="0" rtlCol="0" anchor="ctr"/>
          <a:lstStyle/>
          <a:p>
            <a:pPr marL="0" indent="0">
              <a:buNone/>
            </a:pPr>
            <a:r>
              <a:rPr lang="en-US" sz="1500" b="1" dirty="0">
                <a:solidFill>
                  <a:schemeClr val="tx2"/>
                </a:solidFill>
              </a:rPr>
              <a:t>Leadership style</a:t>
            </a:r>
            <a:endParaRPr lang="en-US" sz="1500" dirty="0"/>
          </a:p>
          <a:p>
            <a:pPr marL="0" indent="0">
              <a:buNone/>
            </a:pPr>
            <a:r>
              <a:rPr lang="en-US" sz="1400" dirty="0">
                <a:solidFill>
                  <a:schemeClr val="tx1"/>
                </a:solidFill>
              </a:rPr>
              <a:t>Transformational leaders raise engagement and trust (Bass, 1985; West and Dawson, 2012).</a:t>
            </a:r>
            <a:endParaRPr lang="en-US" sz="1500" dirty="0"/>
          </a:p>
        </p:txBody>
      </p:sp>
      <p:sp>
        <p:nvSpPr>
          <p:cNvPr id="20" name="Sources"/>
          <p:cNvSpPr txBox="1"/>
          <p:nvPr/>
        </p:nvSpPr>
        <p:spPr>
          <a:xfrm>
            <a:off x="457200" y="4480560"/>
            <a:ext cx="8229600" cy="274320"/>
          </a:xfrm>
          <a:prstGeom prst="rect">
            <a:avLst/>
          </a:prstGeom>
          <a:noFill/>
          <a:ln/>
        </p:spPr>
        <p:txBody>
          <a:bodyPr wrap="square" lIns="0" tIns="0" rIns="0" bIns="0" rtlCol="0" anchor="ctr"/>
          <a:lstStyle/>
          <a:p>
            <a:pPr marL="0" indent="0">
              <a:buNone/>
            </a:pPr>
            <a:r>
              <a:rPr lang="en-US" sz="1000" i="1" dirty="0">
                <a:solidFill>
                  <a:schemeClr val="accent4"/>
                </a:solidFill>
              </a:rPr>
              <a:t>Sources: Armstrong and Taylor (2020); Herzberg (1968); Vroom (1964); Bass (1985); West and Dawson (2012).</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bg1"/>
                </a:solidFill>
              </a:rPr>
              <a:t>Conclusion and next steps</a:t>
            </a:r>
            <a:endParaRPr lang="en-US" sz="3000" dirty="0"/>
          </a:p>
        </p:txBody>
      </p:sp>
      <p:sp>
        <p:nvSpPr>
          <p:cNvPr id="4" name="Key message"/>
          <p:cNvSpPr txBox="1"/>
          <p:nvPr/>
        </p:nvSpPr>
        <p:spPr>
          <a:xfrm>
            <a:off x="457200" y="1051560"/>
            <a:ext cx="8229600" cy="640080"/>
          </a:xfrm>
          <a:prstGeom prst="rect">
            <a:avLst/>
          </a:prstGeom>
          <a:noFill/>
          <a:ln/>
        </p:spPr>
        <p:txBody>
          <a:bodyPr wrap="square" lIns="0" tIns="0" rIns="0" bIns="0" rtlCol="0" anchor="ctr"/>
          <a:lstStyle/>
          <a:p>
            <a:pPr marL="0" indent="0">
              <a:buNone/>
            </a:pPr>
            <a:r>
              <a:rPr lang="en-US" sz="1600" dirty="0">
                <a:solidFill>
                  <a:schemeClr val="bg2"/>
                </a:solidFill>
              </a:rPr>
              <a:t>A planned, blended, evidence-based HR approach closes the skills gap and strengthens care.</a:t>
            </a:r>
            <a:endParaRPr lang="en-US" sz="1600" dirty="0"/>
          </a:p>
        </p:txBody>
      </p:sp>
      <p:sp>
        <p:nvSpPr>
          <p:cNvPr id="5" name="Benefit card 1"/>
          <p:cNvSpPr/>
          <p:nvPr/>
        </p:nvSpPr>
        <p:spPr>
          <a:xfrm>
            <a:off x="45720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6" name="Lower agency spend circle"/>
          <p:cNvSpPr/>
          <p:nvPr/>
        </p:nvSpPr>
        <p:spPr>
          <a:xfrm>
            <a:off x="640080" y="2057400"/>
            <a:ext cx="457200" cy="457200"/>
          </a:xfrm>
          <a:prstGeom prst="ellipse">
            <a:avLst/>
          </a:prstGeom>
          <a:solidFill>
            <a:srgbClr val="0B4F5C"/>
          </a:solidFill>
          <a:ln w="12700">
            <a:solidFill>
              <a:srgbClr val="0B4F5C"/>
            </a:solidFill>
            <a:prstDash val="solid"/>
          </a:ln>
        </p:spPr>
      </p:sp>
      <p:pic>
        <p:nvPicPr>
          <p:cNvPr id="7" name="Lower agency spend" descr="Lower agency spend"/>
          <p:cNvPicPr>
            <a:picLocks noChangeAspect="1"/>
          </p:cNvPicPr>
          <p:nvPr/>
        </p:nvPicPr>
        <p:blipFill>
          <a:blip r:embed="rId3"/>
          <a:stretch>
            <a:fillRect/>
          </a:stretch>
        </p:blipFill>
        <p:spPr>
          <a:xfrm>
            <a:off x="754380" y="2171700"/>
            <a:ext cx="228600" cy="228600"/>
          </a:xfrm>
          <a:prstGeom prst="rect">
            <a:avLst/>
          </a:prstGeom>
        </p:spPr>
      </p:pic>
      <p:sp>
        <p:nvSpPr>
          <p:cNvPr id="8" name="Benefit text 1"/>
          <p:cNvSpPr txBox="1"/>
          <p:nvPr/>
        </p:nvSpPr>
        <p:spPr>
          <a:xfrm>
            <a:off x="123444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Lower agency spend</a:t>
            </a:r>
            <a:endParaRPr lang="en-US" sz="1500" dirty="0"/>
          </a:p>
        </p:txBody>
      </p:sp>
      <p:sp>
        <p:nvSpPr>
          <p:cNvPr id="9" name="Benefit card 2"/>
          <p:cNvSpPr/>
          <p:nvPr/>
        </p:nvSpPr>
        <p:spPr>
          <a:xfrm>
            <a:off x="324612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10" name="Higher retention and engagement circle"/>
          <p:cNvSpPr/>
          <p:nvPr/>
        </p:nvSpPr>
        <p:spPr>
          <a:xfrm>
            <a:off x="3429000" y="2057400"/>
            <a:ext cx="457200" cy="457200"/>
          </a:xfrm>
          <a:prstGeom prst="ellipse">
            <a:avLst/>
          </a:prstGeom>
          <a:solidFill>
            <a:srgbClr val="0B4F5C"/>
          </a:solidFill>
          <a:ln w="12700">
            <a:solidFill>
              <a:srgbClr val="0B4F5C"/>
            </a:solidFill>
            <a:prstDash val="solid"/>
          </a:ln>
        </p:spPr>
      </p:sp>
      <p:pic>
        <p:nvPicPr>
          <p:cNvPr id="11" name="Higher retention and engagement" descr="Higher retention and engagement"/>
          <p:cNvPicPr>
            <a:picLocks noChangeAspect="1"/>
          </p:cNvPicPr>
          <p:nvPr/>
        </p:nvPicPr>
        <p:blipFill>
          <a:blip r:embed="rId4"/>
          <a:stretch>
            <a:fillRect/>
          </a:stretch>
        </p:blipFill>
        <p:spPr>
          <a:xfrm>
            <a:off x="3543300" y="2171700"/>
            <a:ext cx="228600" cy="228600"/>
          </a:xfrm>
          <a:prstGeom prst="rect">
            <a:avLst/>
          </a:prstGeom>
        </p:spPr>
      </p:pic>
      <p:sp>
        <p:nvSpPr>
          <p:cNvPr id="12" name="Benefit text 2"/>
          <p:cNvSpPr txBox="1"/>
          <p:nvPr/>
        </p:nvSpPr>
        <p:spPr>
          <a:xfrm>
            <a:off x="402336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Higher retention and engagement</a:t>
            </a:r>
            <a:endParaRPr lang="en-US" sz="1500" dirty="0"/>
          </a:p>
        </p:txBody>
      </p:sp>
      <p:sp>
        <p:nvSpPr>
          <p:cNvPr id="13" name="Benefit card 3"/>
          <p:cNvSpPr/>
          <p:nvPr/>
        </p:nvSpPr>
        <p:spPr>
          <a:xfrm>
            <a:off x="6035040" y="1828800"/>
            <a:ext cx="2651760" cy="914400"/>
          </a:xfrm>
          <a:prstGeom prst="rect">
            <a:avLst/>
          </a:prstGeom>
          <a:solidFill>
            <a:srgbClr val="167A82"/>
          </a:solidFill>
          <a:ln w="12700">
            <a:solidFill>
              <a:srgbClr val="167A82"/>
            </a:solidFill>
            <a:prstDash val="solid"/>
          </a:ln>
          <a:effectLst>
            <a:outerShdw blurRad="76200" dist="25400" dir="5400000" algn="bl" rotWithShape="0">
              <a:srgbClr val="000000">
                <a:alpha val="12000"/>
              </a:srgbClr>
            </a:outerShdw>
          </a:effectLst>
        </p:spPr>
      </p:sp>
      <p:sp>
        <p:nvSpPr>
          <p:cNvPr id="14" name="Safer, more continuous care circle"/>
          <p:cNvSpPr/>
          <p:nvPr/>
        </p:nvSpPr>
        <p:spPr>
          <a:xfrm>
            <a:off x="6217920" y="2057400"/>
            <a:ext cx="457200" cy="457200"/>
          </a:xfrm>
          <a:prstGeom prst="ellipse">
            <a:avLst/>
          </a:prstGeom>
          <a:solidFill>
            <a:srgbClr val="0B4F5C"/>
          </a:solidFill>
          <a:ln w="12700">
            <a:solidFill>
              <a:srgbClr val="0B4F5C"/>
            </a:solidFill>
            <a:prstDash val="solid"/>
          </a:ln>
        </p:spPr>
      </p:sp>
      <p:pic>
        <p:nvPicPr>
          <p:cNvPr id="15" name="Safer, more continuous care" descr="Safer, more continuous care"/>
          <p:cNvPicPr>
            <a:picLocks noChangeAspect="1"/>
          </p:cNvPicPr>
          <p:nvPr/>
        </p:nvPicPr>
        <p:blipFill>
          <a:blip r:embed="rId5"/>
          <a:stretch>
            <a:fillRect/>
          </a:stretch>
        </p:blipFill>
        <p:spPr>
          <a:xfrm>
            <a:off x="6332220" y="2171700"/>
            <a:ext cx="228600" cy="228600"/>
          </a:xfrm>
          <a:prstGeom prst="rect">
            <a:avLst/>
          </a:prstGeom>
        </p:spPr>
      </p:pic>
      <p:sp>
        <p:nvSpPr>
          <p:cNvPr id="16" name="Benefit text 3"/>
          <p:cNvSpPr txBox="1"/>
          <p:nvPr/>
        </p:nvSpPr>
        <p:spPr>
          <a:xfrm>
            <a:off x="6812280" y="1828800"/>
            <a:ext cx="1783080" cy="914400"/>
          </a:xfrm>
          <a:prstGeom prst="rect">
            <a:avLst/>
          </a:prstGeom>
          <a:noFill/>
          <a:ln/>
        </p:spPr>
        <p:txBody>
          <a:bodyPr wrap="square" lIns="0" tIns="0" rIns="0" bIns="0" rtlCol="0" anchor="ctr"/>
          <a:lstStyle/>
          <a:p>
            <a:pPr marL="0" indent="0">
              <a:buNone/>
            </a:pPr>
            <a:r>
              <a:rPr lang="en-US" sz="1500" b="1" dirty="0">
                <a:solidFill>
                  <a:schemeClr val="bg1"/>
                </a:solidFill>
              </a:rPr>
              <a:t>Safer, more continuous care</a:t>
            </a:r>
            <a:endParaRPr lang="en-US" sz="1500" dirty="0"/>
          </a:p>
        </p:txBody>
      </p:sp>
      <p:sp>
        <p:nvSpPr>
          <p:cNvPr id="17" name="Roadmap card 1"/>
          <p:cNvSpPr/>
          <p:nvPr/>
        </p:nvSpPr>
        <p:spPr>
          <a:xfrm>
            <a:off x="45720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18" name="Roadmap text 1"/>
          <p:cNvSpPr txBox="1"/>
          <p:nvPr/>
        </p:nvSpPr>
        <p:spPr>
          <a:xfrm>
            <a:off x="64008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0-3 months</a:t>
            </a:r>
            <a:endParaRPr lang="en-US" sz="1500" dirty="0"/>
          </a:p>
          <a:p>
            <a:pPr marL="0" indent="0">
              <a:buNone/>
            </a:pPr>
            <a:r>
              <a:rPr lang="en-US" sz="1400" dirty="0">
                <a:solidFill>
                  <a:schemeClr val="tx1"/>
                </a:solidFill>
              </a:rPr>
              <a:t>Skills audit and demand forecast</a:t>
            </a:r>
            <a:endParaRPr lang="en-US" sz="1500" dirty="0"/>
          </a:p>
        </p:txBody>
      </p:sp>
      <p:sp>
        <p:nvSpPr>
          <p:cNvPr id="19" name="Roadmap card 2"/>
          <p:cNvSpPr/>
          <p:nvPr/>
        </p:nvSpPr>
        <p:spPr>
          <a:xfrm>
            <a:off x="324612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0" name="Roadmap text 2"/>
          <p:cNvSpPr txBox="1"/>
          <p:nvPr/>
        </p:nvSpPr>
        <p:spPr>
          <a:xfrm>
            <a:off x="342900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3-9 months</a:t>
            </a:r>
            <a:endParaRPr lang="en-US" sz="1500" dirty="0"/>
          </a:p>
          <a:p>
            <a:pPr marL="0" indent="0">
              <a:buNone/>
            </a:pPr>
            <a:r>
              <a:rPr lang="en-US" sz="1400" dirty="0">
                <a:solidFill>
                  <a:schemeClr val="tx1"/>
                </a:solidFill>
              </a:rPr>
              <a:t>Launch employer brand and blended channels</a:t>
            </a:r>
            <a:endParaRPr lang="en-US" sz="1500" dirty="0"/>
          </a:p>
        </p:txBody>
      </p:sp>
      <p:sp>
        <p:nvSpPr>
          <p:cNvPr id="21" name="Roadmap card 3"/>
          <p:cNvSpPr/>
          <p:nvPr/>
        </p:nvSpPr>
        <p:spPr>
          <a:xfrm>
            <a:off x="6035040" y="2926080"/>
            <a:ext cx="2651760" cy="1325880"/>
          </a:xfrm>
          <a:prstGeom prst="rect">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sp>
      <p:sp>
        <p:nvSpPr>
          <p:cNvPr id="22" name="Roadmap text 3"/>
          <p:cNvSpPr txBox="1"/>
          <p:nvPr/>
        </p:nvSpPr>
        <p:spPr>
          <a:xfrm>
            <a:off x="6217920" y="2926080"/>
            <a:ext cx="2286000" cy="1325880"/>
          </a:xfrm>
          <a:prstGeom prst="rect">
            <a:avLst/>
          </a:prstGeom>
          <a:noFill/>
          <a:ln/>
        </p:spPr>
        <p:txBody>
          <a:bodyPr wrap="square" lIns="0" tIns="0" rIns="0" bIns="0" rtlCol="0" anchor="ctr"/>
          <a:lstStyle/>
          <a:p>
            <a:pPr marL="0" indent="0">
              <a:buNone/>
            </a:pPr>
            <a:r>
              <a:rPr lang="en-US" sz="1500" b="1" dirty="0">
                <a:solidFill>
                  <a:schemeClr val="accent6"/>
                </a:solidFill>
              </a:rPr>
              <a:t>9-18 months</a:t>
            </a:r>
            <a:endParaRPr lang="en-US" sz="1500" dirty="0"/>
          </a:p>
          <a:p>
            <a:pPr marL="0" indent="0">
              <a:buNone/>
            </a:pPr>
            <a:r>
              <a:rPr lang="en-US" sz="1400" dirty="0">
                <a:solidFill>
                  <a:schemeClr val="tx1"/>
                </a:solidFill>
              </a:rPr>
              <a:t>Build talent pools and leadership programme</a:t>
            </a:r>
            <a:endParaRPr lang="en-US" sz="1500" dirty="0"/>
          </a:p>
        </p:txBody>
      </p:sp>
      <p:sp>
        <p:nvSpPr>
          <p:cNvPr id="23" name="KPIs"/>
          <p:cNvSpPr txBox="1"/>
          <p:nvPr/>
        </p:nvSpPr>
        <p:spPr>
          <a:xfrm>
            <a:off x="457200" y="4389120"/>
            <a:ext cx="8229600" cy="274320"/>
          </a:xfrm>
          <a:prstGeom prst="rect">
            <a:avLst/>
          </a:prstGeom>
          <a:noFill/>
          <a:ln/>
        </p:spPr>
        <p:txBody>
          <a:bodyPr wrap="square" lIns="0" tIns="0" rIns="0" bIns="0" rtlCol="0" anchor="ctr"/>
          <a:lstStyle/>
          <a:p>
            <a:pPr marL="0" indent="0">
              <a:buNone/>
            </a:pPr>
            <a:r>
              <a:rPr lang="en-US" sz="1200" dirty="0">
                <a:solidFill>
                  <a:schemeClr val="accent5"/>
                </a:solidFill>
              </a:rPr>
              <a:t>KPIs: time to hire, turnover, agency spend, engagement</a:t>
            </a:r>
            <a:endParaRPr lang="en-US" sz="12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5"/>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57200" y="274320"/>
            <a:ext cx="8229600" cy="685800"/>
          </a:xfrm>
          <a:prstGeom prst="rect">
            <a:avLst/>
          </a:prstGeom>
          <a:noFill/>
          <a:ln/>
        </p:spPr>
        <p:txBody>
          <a:bodyPr wrap="square" lIns="0" tIns="0" rIns="0" bIns="0" rtlCol="0" anchor="ctr"/>
          <a:lstStyle/>
          <a:p>
            <a:pPr marL="0" indent="0">
              <a:buNone/>
            </a:pPr>
            <a:r>
              <a:rPr lang="en-US" sz="3000" b="1" dirty="0">
                <a:solidFill>
                  <a:schemeClr val="tx2"/>
                </a:solidFill>
              </a:rPr>
              <a:t>References</a:t>
            </a:r>
            <a:endParaRPr lang="en-US" sz="3000" dirty="0"/>
          </a:p>
        </p:txBody>
      </p:sp>
      <p:sp>
        <p:nvSpPr>
          <p:cNvPr id="4" name="References left"/>
          <p:cNvSpPr txBox="1"/>
          <p:nvPr/>
        </p:nvSpPr>
        <p:spPr>
          <a:xfrm>
            <a:off x="457200" y="1005840"/>
            <a:ext cx="4023360" cy="3657600"/>
          </a:xfrm>
          <a:prstGeom prst="rect">
            <a:avLst/>
          </a:prstGeom>
          <a:noFill/>
          <a:ln/>
        </p:spPr>
        <p:txBody>
          <a:bodyPr wrap="square" lIns="0" tIns="0" rIns="0" bIns="0" rtlCol="0" anchor="t"/>
          <a:lstStyle/>
          <a:p>
            <a:pPr marL="0" indent="0">
              <a:spcAft>
                <a:spcPts val="400"/>
              </a:spcAft>
              <a:buNone/>
            </a:pPr>
            <a:r>
              <a:rPr lang="en-US" sz="1000" dirty="0">
                <a:solidFill>
                  <a:schemeClr val="tx1"/>
                </a:solidFill>
              </a:rPr>
              <a:t>Ambler, T. and Barrow, S. (1996) 'The employer brand', Journal of Brand Management, 4(3), pp. 185-206.</a:t>
            </a:r>
            <a:endParaRPr lang="en-US" sz="1000" dirty="0"/>
          </a:p>
          <a:p>
            <a:pPr marL="0" indent="0">
              <a:spcAft>
                <a:spcPts val="400"/>
              </a:spcAft>
              <a:buNone/>
            </a:pPr>
            <a:r>
              <a:rPr lang="en-US" sz="1000" dirty="0">
                <a:solidFill>
                  <a:schemeClr val="tx1"/>
                </a:solidFill>
              </a:rPr>
              <a:t>Armstrong, M. and Taylor, S. (2020) Armstrong's handbook of human resource management practice. 15th edn. London: Kogan Page.</a:t>
            </a:r>
            <a:endParaRPr lang="en-US" sz="1000" dirty="0"/>
          </a:p>
          <a:p>
            <a:pPr marL="0" indent="0">
              <a:spcAft>
                <a:spcPts val="400"/>
              </a:spcAft>
              <a:buNone/>
            </a:pPr>
            <a:r>
              <a:rPr lang="en-US" sz="1000" dirty="0">
                <a:solidFill>
                  <a:schemeClr val="tx1"/>
                </a:solidFill>
              </a:rPr>
              <a:t>Bass, B.M. (1985) Leadership and performance beyond expectations. New York: Free Press.</a:t>
            </a:r>
            <a:endParaRPr lang="en-US" sz="1000" dirty="0"/>
          </a:p>
          <a:p>
            <a:pPr marL="0" indent="0">
              <a:spcAft>
                <a:spcPts val="400"/>
              </a:spcAft>
              <a:buNone/>
            </a:pPr>
            <a:r>
              <a:rPr lang="en-US" sz="1000" dirty="0">
                <a:solidFill>
                  <a:schemeClr val="tx1"/>
                </a:solidFill>
              </a:rPr>
              <a:t>Beer, M., Spector, B., Lawrence, P.R., Mills, D.Q. and Walton, R.E. (1984) Managing human assets. New York: Free Press.</a:t>
            </a:r>
            <a:endParaRPr lang="en-US" sz="1000" dirty="0"/>
          </a:p>
          <a:p>
            <a:pPr marL="0" indent="0">
              <a:spcAft>
                <a:spcPts val="400"/>
              </a:spcAft>
              <a:buNone/>
            </a:pPr>
            <a:r>
              <a:rPr lang="en-US" sz="1000" dirty="0">
                <a:solidFill>
                  <a:schemeClr val="tx1"/>
                </a:solidFill>
              </a:rPr>
              <a:t>Boxall, P. and Purcell, J. (2016) Strategy and human resource management. 4th edn. London: Palgrave Macmillan.</a:t>
            </a:r>
            <a:endParaRPr lang="en-US" sz="1000" dirty="0"/>
          </a:p>
          <a:p>
            <a:pPr marL="0" indent="0">
              <a:spcAft>
                <a:spcPts val="400"/>
              </a:spcAft>
              <a:buNone/>
            </a:pPr>
            <a:r>
              <a:rPr lang="en-US" sz="1000" dirty="0">
                <a:solidFill>
                  <a:schemeClr val="tx1"/>
                </a:solidFill>
              </a:rPr>
              <a:t>Bratton, J. and Gold, J. (2017) Human resource management: theory and practice. 6th edn. London: Palgrave.</a:t>
            </a:r>
            <a:endParaRPr lang="en-US" sz="1000" dirty="0"/>
          </a:p>
          <a:p>
            <a:pPr marL="0" indent="0">
              <a:spcAft>
                <a:spcPts val="400"/>
              </a:spcAft>
              <a:buNone/>
            </a:pPr>
            <a:r>
              <a:rPr lang="en-US" sz="1000" dirty="0">
                <a:solidFill>
                  <a:schemeClr val="tx1"/>
                </a:solidFill>
              </a:rPr>
              <a:t>Breaugh, J.A. (2008) 'Employee recruitment: current knowledge and important areas for future research', Human Resource Management Review, 18(3), pp. 103-118.</a:t>
            </a:r>
            <a:endParaRPr lang="en-US" sz="1000" dirty="0"/>
          </a:p>
          <a:p>
            <a:pPr marL="0" indent="0">
              <a:spcAft>
                <a:spcPts val="400"/>
              </a:spcAft>
              <a:buNone/>
            </a:pPr>
            <a:r>
              <a:rPr lang="en-US" sz="1000" dirty="0">
                <a:solidFill>
                  <a:schemeClr val="tx1"/>
                </a:solidFill>
              </a:rPr>
              <a:t>CIPD (2022) Resourcing and talent planning report 2022. London: Chartered Institute of Personnel and Development.</a:t>
            </a:r>
            <a:endParaRPr lang="en-US" sz="1000" dirty="0"/>
          </a:p>
          <a:p>
            <a:pPr marL="0" indent="0">
              <a:spcAft>
                <a:spcPts val="400"/>
              </a:spcAft>
              <a:buNone/>
            </a:pPr>
            <a:r>
              <a:rPr lang="en-US" sz="1000" dirty="0">
                <a:solidFill>
                  <a:schemeClr val="tx1"/>
                </a:solidFill>
              </a:rPr>
              <a:t>Collings, D.G. and Mellahi, K. (2009) 'Strategic talent management: a review and research agenda', Human Resource Management Review, 19(4), pp. 304-313.</a:t>
            </a:r>
            <a:endParaRPr lang="en-US" sz="1000" dirty="0"/>
          </a:p>
        </p:txBody>
      </p:sp>
      <p:sp>
        <p:nvSpPr>
          <p:cNvPr id="5" name="References right"/>
          <p:cNvSpPr txBox="1"/>
          <p:nvPr/>
        </p:nvSpPr>
        <p:spPr>
          <a:xfrm>
            <a:off x="4663440" y="1005840"/>
            <a:ext cx="4023360" cy="3657600"/>
          </a:xfrm>
          <a:prstGeom prst="rect">
            <a:avLst/>
          </a:prstGeom>
          <a:noFill/>
          <a:ln/>
        </p:spPr>
        <p:txBody>
          <a:bodyPr wrap="square" lIns="0" tIns="0" rIns="0" bIns="0" rtlCol="0" anchor="t"/>
          <a:lstStyle/>
          <a:p>
            <a:pPr marL="0" indent="0">
              <a:spcAft>
                <a:spcPts val="400"/>
              </a:spcAft>
              <a:buNone/>
            </a:pPr>
            <a:r>
              <a:rPr lang="en-US" sz="1000" dirty="0">
                <a:solidFill>
                  <a:schemeClr val="tx1"/>
                </a:solidFill>
              </a:rPr>
              <a:t>Guest, D.E. (1987) 'Human resource management and industrial relations', Journal of Management Studies, 24(5), pp. 503-521.</a:t>
            </a:r>
            <a:endParaRPr lang="en-US" sz="1000" dirty="0"/>
          </a:p>
          <a:p>
            <a:pPr marL="0" indent="0">
              <a:spcAft>
                <a:spcPts val="400"/>
              </a:spcAft>
              <a:buNone/>
            </a:pPr>
            <a:r>
              <a:rPr lang="en-US" sz="1000" dirty="0">
                <a:solidFill>
                  <a:schemeClr val="tx1"/>
                </a:solidFill>
              </a:rPr>
              <a:t>Herzberg, F. (1968) 'One more time: how do you motivate employees?', Harvard Business Review, 46(1), pp. 53-62.</a:t>
            </a:r>
            <a:endParaRPr lang="en-US" sz="1000" dirty="0"/>
          </a:p>
          <a:p>
            <a:pPr marL="0" indent="0">
              <a:spcAft>
                <a:spcPts val="400"/>
              </a:spcAft>
              <a:buNone/>
            </a:pPr>
            <a:r>
              <a:rPr lang="en-US" sz="1000" dirty="0">
                <a:solidFill>
                  <a:schemeClr val="tx1"/>
                </a:solidFill>
              </a:rPr>
              <a:t>Kirkpatrick, D.L. and Kirkpatrick, J.D. (2006) Evaluating training programs: the four levels. 3rd edn. San Francisco: Berrett-Koehler.</a:t>
            </a:r>
            <a:endParaRPr lang="en-US" sz="1000" dirty="0"/>
          </a:p>
          <a:p>
            <a:pPr marL="0" indent="0">
              <a:spcAft>
                <a:spcPts val="400"/>
              </a:spcAft>
              <a:buNone/>
            </a:pPr>
            <a:r>
              <a:rPr lang="en-US" sz="1000" dirty="0">
                <a:solidFill>
                  <a:schemeClr val="tx1"/>
                </a:solidFill>
              </a:rPr>
              <a:t>Schmidt, F.L. and Hunter, J.E. (1998) 'The validity and utility of selection methods in personnel psychology', Psychological Bulletin, 124(2), pp. 262-274.</a:t>
            </a:r>
            <a:endParaRPr lang="en-US" sz="1000" dirty="0"/>
          </a:p>
          <a:p>
            <a:pPr marL="0" indent="0">
              <a:spcAft>
                <a:spcPts val="400"/>
              </a:spcAft>
              <a:buNone/>
            </a:pPr>
            <a:r>
              <a:rPr lang="en-US" sz="1000" dirty="0">
                <a:solidFill>
                  <a:schemeClr val="tx1"/>
                </a:solidFill>
              </a:rPr>
              <a:t>Taylor, S. (2018) Resourcing and talent management. 7th edn. London: Kogan Page.</a:t>
            </a:r>
            <a:endParaRPr lang="en-US" sz="1000" dirty="0"/>
          </a:p>
          <a:p>
            <a:pPr marL="0" indent="0">
              <a:spcAft>
                <a:spcPts val="400"/>
              </a:spcAft>
              <a:buNone/>
            </a:pPr>
            <a:r>
              <a:rPr lang="en-US" sz="1000" dirty="0">
                <a:solidFill>
                  <a:schemeClr val="tx1"/>
                </a:solidFill>
              </a:rPr>
              <a:t>Ulrich, D. (1997) Human resource champions. Boston: Harvard Business School Press.</a:t>
            </a:r>
            <a:endParaRPr lang="en-US" sz="1000" dirty="0"/>
          </a:p>
          <a:p>
            <a:pPr marL="0" indent="0">
              <a:spcAft>
                <a:spcPts val="400"/>
              </a:spcAft>
              <a:buNone/>
            </a:pPr>
            <a:r>
              <a:rPr lang="en-US" sz="1000" dirty="0">
                <a:solidFill>
                  <a:schemeClr val="tx1"/>
                </a:solidFill>
              </a:rPr>
              <a:t>Vroom, V.H. (1964) Work and motivation. New York: Wiley.</a:t>
            </a:r>
            <a:endParaRPr lang="en-US" sz="1000" dirty="0"/>
          </a:p>
          <a:p>
            <a:pPr marL="0" indent="0">
              <a:spcAft>
                <a:spcPts val="400"/>
              </a:spcAft>
              <a:buNone/>
            </a:pPr>
            <a:r>
              <a:rPr lang="en-US" sz="1000" dirty="0">
                <a:solidFill>
                  <a:schemeClr val="tx1"/>
                </a:solidFill>
              </a:rPr>
              <a:t>West, M.A. and Dawson, J.F. (2012) Employee engagement and NHS performance. London: The King's Fund.</a:t>
            </a:r>
            <a:endParaRPr lang="en-US" sz="1000" dirty="0"/>
          </a:p>
        </p:txBody>
      </p:sp>
      <p:sp>
        <p:nvSpPr>
          <p:cNvPr id="25" name="Slide Number Placeholder 0"/>
          <p:cNvSpPr>
            <a:spLocks noGrp="1"/>
          </p:cNvSpPr>
          <p:nvPr>
            <p:ph type="sldNum" sz="quarter" idx="4294967295"/>
          </p:nvPr>
        </p:nvSpPr>
        <p:spPr>
          <a:xfrm>
            <a:off x="8229600" y="4818888"/>
            <a:ext cx="457200" cy="22860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4"/>
                </a:solidFill>
              </a:defRPr>
            </a:lvl1pPr>
          </a:lstStyle>
          <a:p>
            <a:pPr algn="r"/>
            <a:fld id="{F7021451-1387-4CA6-816F-3879F97B5CBC}" type="slidenum">
              <a:rPr lang="en-US" b="0"/>
              <a:t>12</a:t>
            </a:fld>
            <a:endParaRPr lang="en-US"/>
          </a:p>
        </p:txBody>
      </p:sp>
    </p:spTree>
  </p:cSld>
  <p:clrMapOvr>
    <a:masterClrMapping/>
  </p:clrMapOvr>
</p:sld>
</file>

<file path=ppt/theme/theme1.xml><?xml version="1.0" encoding="utf-8"?>
<a:theme xmlns:a="http://schemas.openxmlformats.org/drawingml/2006/main" name="HealthConnect HR">
  <a:themeElements>
    <a:clrScheme name="HealthConnect HR">
      <a:dk1>
        <a:srgbClr val="12313A"/>
      </a:dk1>
      <a:lt1>
        <a:srgbClr val="FFFFFF"/>
      </a:lt1>
      <a:dk2>
        <a:srgbClr val="0B4F5C"/>
      </a:dk2>
      <a:lt2>
        <a:srgbClr val="E6F2F1"/>
      </a:lt2>
      <a:accent1>
        <a:srgbClr val="167A82"/>
      </a:accent1>
      <a:accent2>
        <a:srgbClr val="F26B5B"/>
      </a:accent2>
      <a:accent3>
        <a:srgbClr val="F2B84B"/>
      </a:accent3>
      <a:accent4>
        <a:srgbClr val="4F6F77"/>
      </a:accent4>
      <a:accent5>
        <a:srgbClr val="8FC7C2"/>
      </a:accent5>
      <a:accent6>
        <a:srgbClr val="B8433A"/>
      </a:accent6>
      <a:hlink>
        <a:srgbClr val="167A82"/>
      </a:hlink>
      <a:folHlink>
        <a:srgbClr val="4F6F77"/>
      </a:folHlink>
    </a:clrScheme>
    <a:fontScheme name="HealthConnect HR">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2101</TotalTime>
  <Words>2666</Words>
  <Application>Microsoft Office PowerPoint</Application>
  <PresentationFormat>On-screen Show (16:9)</PresentationFormat>
  <Paragraphs>200</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HealthConnect HR</vt:lpstr>
      <vt:lpstr>Building the workforce HealthConnect UK needs</vt:lpstr>
      <vt:lpstr>HealthConnect UK at a glance</vt:lpstr>
      <vt:lpstr>Why HRM is strategic here</vt:lpstr>
      <vt:lpstr>Workforce planning is a cycle</vt:lpstr>
      <vt:lpstr>Where are the skills gaps?</vt:lpstr>
      <vt:lpstr>Recruitment challenges</vt:lpstr>
      <vt:lpstr>Evaluating recruitment methods</vt:lpstr>
      <vt:lpstr>Recommended: a blended strategy</vt:lpstr>
      <vt:lpstr>Selection, development and talent</vt:lpstr>
      <vt:lpstr>Performance, reward and motivation</vt:lpstr>
      <vt:lpstr>Conclusion and next steps</vt:lpstr>
      <vt:lpstr>References</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HealthConnect UK: HR Strategy Review</dc:title>
  <dc:subject>PptxGenJS Presentation</dc:subject>
  <dc:creator>HR Consultant</dc:creator>
  <cp:lastModifiedBy>HomePC</cp:lastModifiedBy>
  <cp:revision>3</cp:revision>
  <dcterms:created xsi:type="dcterms:W3CDTF">2026-10-08T20:18:59Z</dcterms:created>
  <dcterms:modified xsi:type="dcterms:W3CDTF">2026-10-10T07:26:14Z</dcterms:modified>
</cp:coreProperties>
</file>