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3"/>
  </p:notesMasterIdLst>
  <p:sldIdLst>
    <p:sldId id="257" r:id="rId3"/>
    <p:sldId id="280" r:id="rId4"/>
    <p:sldId id="269" r:id="rId5"/>
    <p:sldId id="282" r:id="rId6"/>
    <p:sldId id="286" r:id="rId7"/>
    <p:sldId id="284" r:id="rId8"/>
    <p:sldId id="283" r:id="rId9"/>
    <p:sldId id="259" r:id="rId10"/>
    <p:sldId id="272" r:id="rId11"/>
    <p:sldId id="270" r:id="rId12"/>
    <p:sldId id="274" r:id="rId13"/>
    <p:sldId id="275" r:id="rId14"/>
    <p:sldId id="277" r:id="rId15"/>
    <p:sldId id="278" r:id="rId16"/>
    <p:sldId id="279" r:id="rId17"/>
    <p:sldId id="285" r:id="rId18"/>
    <p:sldId id="268" r:id="rId19"/>
    <p:sldId id="261" r:id="rId20"/>
    <p:sldId id="273" r:id="rId21"/>
    <p:sldId id="28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4E4E4"/>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877" autoAdjust="0"/>
  </p:normalViewPr>
  <p:slideViewPr>
    <p:cSldViewPr snapToGrid="0">
      <p:cViewPr>
        <p:scale>
          <a:sx n="54" d="100"/>
          <a:sy n="54" d="100"/>
        </p:scale>
        <p:origin x="1080"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1D6155-0023-49CE-8107-F31FD6611F16}"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23BD55-4BE1-46A9-99A3-4EAB27F5D10B}" type="slidenum">
              <a:rPr lang="en-GB" smtClean="0"/>
              <a:t>‹#›</a:t>
            </a:fld>
            <a:endParaRPr lang="en-GB"/>
          </a:p>
        </p:txBody>
      </p:sp>
    </p:spTree>
    <p:extLst>
      <p:ext uri="{BB962C8B-B14F-4D97-AF65-F5344CB8AC3E}">
        <p14:creationId xmlns:p14="http://schemas.microsoft.com/office/powerpoint/2010/main" val="973622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7FDA9-7FF9-D5CA-3FBC-200F93C08D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BDAF98-3DFD-C14A-E507-E5666EBF92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5EE7CF-CE93-5E72-DCB7-45AA1375C67F}"/>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5" name="Footer Placeholder 4">
            <a:extLst>
              <a:ext uri="{FF2B5EF4-FFF2-40B4-BE49-F238E27FC236}">
                <a16:creationId xmlns:a16="http://schemas.microsoft.com/office/drawing/2014/main" id="{60441FF3-594B-DF02-3655-8199DEBB5D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0FE6C9-A431-7772-3C77-B06359EF725C}"/>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3051013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012E2-56C7-DBD6-2996-E03C742D71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44F046-10A3-1D20-264B-0363BBE231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A30210-6F23-4CF8-974F-314A43928BDF}"/>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5" name="Footer Placeholder 4">
            <a:extLst>
              <a:ext uri="{FF2B5EF4-FFF2-40B4-BE49-F238E27FC236}">
                <a16:creationId xmlns:a16="http://schemas.microsoft.com/office/drawing/2014/main" id="{1EC136A3-4468-3F07-8E6D-EBE4D65538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1D365-D225-8E3A-6F58-2898F8B99B97}"/>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617977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4CD50-220B-46B2-6CCA-3E0CB1E1D5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2E551F-5DD7-B10C-C1FC-47378D8588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FA1A90-4EE1-58AE-7CEA-ECA11EAABF60}"/>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5" name="Footer Placeholder 4">
            <a:extLst>
              <a:ext uri="{FF2B5EF4-FFF2-40B4-BE49-F238E27FC236}">
                <a16:creationId xmlns:a16="http://schemas.microsoft.com/office/drawing/2014/main" id="{78484A07-BB2A-0432-A29D-EA2ABE3CC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1D692A-9C6E-2C40-4071-B48681987C70}"/>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4293212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842E1-FF14-855A-0F5C-BBF381C5CA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AF91FE-9C6F-84A3-0982-1EA4334F52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577DD5-0C40-9217-CA78-51B66A4A6A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B6C7DA-C021-9FB5-06CF-0F969CF1D9B1}"/>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6" name="Footer Placeholder 5">
            <a:extLst>
              <a:ext uri="{FF2B5EF4-FFF2-40B4-BE49-F238E27FC236}">
                <a16:creationId xmlns:a16="http://schemas.microsoft.com/office/drawing/2014/main" id="{09D29241-256A-9DEB-CAFF-3094D6894A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870480-BEB8-86DB-A1E1-6B368A40C5C5}"/>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2017889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3B965-79F8-0003-79EA-686C9A4224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4C0418-8D06-8005-A375-15C5AA0050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4FB5CE-F6B0-4907-7093-BF66EA4DCC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4DC492-8FB3-BD07-A803-7BF69B53A3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297ECD-D160-101D-C388-5587238645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FF80BD-C13F-36C7-451D-BF7E94F6A42A}"/>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8" name="Footer Placeholder 7">
            <a:extLst>
              <a:ext uri="{FF2B5EF4-FFF2-40B4-BE49-F238E27FC236}">
                <a16:creationId xmlns:a16="http://schemas.microsoft.com/office/drawing/2014/main" id="{C09F579B-5BC1-5D34-6DB6-CB45BA541F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A5BE02-E43F-3429-D8D7-C17720E1F68D}"/>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2228465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AB4C7-312F-BA8A-AE22-69A76A422B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2D374B-5265-8F5C-756A-862835E276D5}"/>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4" name="Footer Placeholder 3">
            <a:extLst>
              <a:ext uri="{FF2B5EF4-FFF2-40B4-BE49-F238E27FC236}">
                <a16:creationId xmlns:a16="http://schemas.microsoft.com/office/drawing/2014/main" id="{4A419C3D-9538-2613-F09A-CA28193055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CB18A9-725B-0CCE-0666-3A734A51DFC9}"/>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785164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5FE9B5-44FA-9964-DE82-21ACBA8D73D2}"/>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3" name="Footer Placeholder 2">
            <a:extLst>
              <a:ext uri="{FF2B5EF4-FFF2-40B4-BE49-F238E27FC236}">
                <a16:creationId xmlns:a16="http://schemas.microsoft.com/office/drawing/2014/main" id="{81E789A0-7818-CA26-D669-3F6E7692D6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3F42B4-8256-5879-2997-2CA78C325E2C}"/>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4216500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6EC61-322E-D0F5-A91B-310588556F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141A7B-F925-488D-DA50-CC6745A305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6A57FA-C60B-F370-A147-4C5C8325CF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D3C707-AEE3-935C-D1C7-20D3C9E88AFD}"/>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6" name="Footer Placeholder 5">
            <a:extLst>
              <a:ext uri="{FF2B5EF4-FFF2-40B4-BE49-F238E27FC236}">
                <a16:creationId xmlns:a16="http://schemas.microsoft.com/office/drawing/2014/main" id="{95ECBB43-98C5-555F-C035-2B67E4ED8C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05AE2D-DE1A-1581-83E5-4ADF9F9BBC68}"/>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1641217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A27B0-A7CF-83BB-E133-DD99BB4386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DC72DC-3C1A-ACCB-0546-9C81DBC7A5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4BA722-F414-5F62-BA5C-E3382A6279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430FA-2B3C-86C0-5C03-501D65BE14DE}"/>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6" name="Footer Placeholder 5">
            <a:extLst>
              <a:ext uri="{FF2B5EF4-FFF2-40B4-BE49-F238E27FC236}">
                <a16:creationId xmlns:a16="http://schemas.microsoft.com/office/drawing/2014/main" id="{875725D8-D323-0AAF-6219-2C877E6378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88D02A-F5F7-369D-969A-345E78B96C15}"/>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3982242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C9FE0-1E76-EE37-6F73-ED87CED62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9FB443-15AB-F2B5-1C03-DAA42DD97A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86F45-55CA-7307-F241-C0786C40A33A}"/>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5" name="Footer Placeholder 4">
            <a:extLst>
              <a:ext uri="{FF2B5EF4-FFF2-40B4-BE49-F238E27FC236}">
                <a16:creationId xmlns:a16="http://schemas.microsoft.com/office/drawing/2014/main" id="{B215134E-5F9A-D2C9-0418-8B279A6D2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C5E84-F427-7570-3A28-176EBEFD1A33}"/>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3478989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F45C6-662E-74E3-7922-C80C13C741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F19791-A652-4FB7-497C-0DB985D880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FDCD0-BE59-613D-F0B8-9430627639DD}"/>
              </a:ext>
            </a:extLst>
          </p:cNvPr>
          <p:cNvSpPr>
            <a:spLocks noGrp="1"/>
          </p:cNvSpPr>
          <p:nvPr>
            <p:ph type="dt" sz="half" idx="10"/>
          </p:nvPr>
        </p:nvSpPr>
        <p:spPr/>
        <p:txBody>
          <a:bodyPr/>
          <a:lstStyle/>
          <a:p>
            <a:fld id="{E769DBF7-1B50-4E0F-A83C-CC8DA2A45E30}" type="datetimeFigureOut">
              <a:rPr lang="en-GB" smtClean="0"/>
              <a:t>24/03/2026</a:t>
            </a:fld>
            <a:endParaRPr lang="en-GB"/>
          </a:p>
        </p:txBody>
      </p:sp>
      <p:sp>
        <p:nvSpPr>
          <p:cNvPr id="5" name="Footer Placeholder 4">
            <a:extLst>
              <a:ext uri="{FF2B5EF4-FFF2-40B4-BE49-F238E27FC236}">
                <a16:creationId xmlns:a16="http://schemas.microsoft.com/office/drawing/2014/main" id="{72BDDD1A-F7A7-889F-731A-45CA8601D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811E79-F162-0A15-8171-6E6AFE173245}"/>
              </a:ext>
            </a:extLst>
          </p:cNvPr>
          <p:cNvSpPr>
            <a:spLocks noGrp="1"/>
          </p:cNvSpPr>
          <p:nvPr>
            <p:ph type="sldNum" sz="quarter" idx="12"/>
          </p:nvPr>
        </p:nvSpPr>
        <p:spPr/>
        <p:txBody>
          <a:bodyPr/>
          <a:lstStyle/>
          <a:p>
            <a:fld id="{499572E2-0B6E-4F89-84C1-85DB350F4463}" type="slidenum">
              <a:rPr lang="en-GB" smtClean="0"/>
              <a:t>‹#›</a:t>
            </a:fld>
            <a:endParaRPr lang="en-GB"/>
          </a:p>
        </p:txBody>
      </p:sp>
    </p:spTree>
    <p:extLst>
      <p:ext uri="{BB962C8B-B14F-4D97-AF65-F5344CB8AC3E}">
        <p14:creationId xmlns:p14="http://schemas.microsoft.com/office/powerpoint/2010/main" val="12389959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92BFD-25D3-44FF-7D79-DD981A2BBB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F7CA4E-23CF-5A36-D89E-E18D5DD64E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F95C50-5DE4-5BEB-03E1-3803F1A85DFE}"/>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5" name="Footer Placeholder 4">
            <a:extLst>
              <a:ext uri="{FF2B5EF4-FFF2-40B4-BE49-F238E27FC236}">
                <a16:creationId xmlns:a16="http://schemas.microsoft.com/office/drawing/2014/main" id="{9D30A9C8-4E6D-FB8B-22B9-F062878E97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A4532C-F037-6C17-AFAD-B0B7AB5DB14F}"/>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36304980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95EE-A12F-2569-AB20-F6BBABC90A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63BAE7-BF81-7474-C850-4C3520961F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C9E8D5-F928-1A46-B87F-882BB9622C9D}"/>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5" name="Footer Placeholder 4">
            <a:extLst>
              <a:ext uri="{FF2B5EF4-FFF2-40B4-BE49-F238E27FC236}">
                <a16:creationId xmlns:a16="http://schemas.microsoft.com/office/drawing/2014/main" id="{600CBE66-0D4B-5653-400C-0A00DDA3E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E2A44F-39C1-9A04-9B03-4BBC3C053FB7}"/>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31172555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F365-80C9-A0C4-32C7-7F5037ADF0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1C20B3-ECAB-3BC2-F4DA-379DDF1FBED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1F11B-40C8-2175-FADA-7FC486F647B9}"/>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5" name="Footer Placeholder 4">
            <a:extLst>
              <a:ext uri="{FF2B5EF4-FFF2-40B4-BE49-F238E27FC236}">
                <a16:creationId xmlns:a16="http://schemas.microsoft.com/office/drawing/2014/main" id="{1EC97FBE-C972-088E-07D1-9710AD6477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CC3E9E-F7DD-2CC9-C6F7-506066A9431C}"/>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22529467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054C3-7A77-5FC8-DA05-D4A63265F1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26492E-1071-99D7-65A7-C74BE702C5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042FAF-BA1D-D04B-79C9-F2860BE349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B36096-871B-C530-E2F6-11D0B6EE047E}"/>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6" name="Footer Placeholder 5">
            <a:extLst>
              <a:ext uri="{FF2B5EF4-FFF2-40B4-BE49-F238E27FC236}">
                <a16:creationId xmlns:a16="http://schemas.microsoft.com/office/drawing/2014/main" id="{0FBEF836-B8DA-7F12-714E-CE9D0789CC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C0A343-E101-16F2-A2D8-6E845099DF0E}"/>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3416844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1C8A0-74D2-EF24-66CB-1A251E784E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E0566B-F15E-E2F0-C8A9-4B4CFC4B44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D8FECB-FC92-4E84-570D-BBC5E2F795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9F0762-3FA8-D6B1-E145-908C2C7B27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A615C8-1DCC-DDCD-DF64-F31BD82765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FC5A49-EA7E-EE53-2CB4-B4BEB6B5C6CB}"/>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8" name="Footer Placeholder 7">
            <a:extLst>
              <a:ext uri="{FF2B5EF4-FFF2-40B4-BE49-F238E27FC236}">
                <a16:creationId xmlns:a16="http://schemas.microsoft.com/office/drawing/2014/main" id="{6DFFF683-1518-ACBA-1C79-FFBE6D9928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074D14-7FCD-A426-F940-5E1368384C6E}"/>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847421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C5EF2-2197-579A-8DD2-2F3A041653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010ED-71FD-B256-B27E-A7D4E73175EE}"/>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4" name="Footer Placeholder 3">
            <a:extLst>
              <a:ext uri="{FF2B5EF4-FFF2-40B4-BE49-F238E27FC236}">
                <a16:creationId xmlns:a16="http://schemas.microsoft.com/office/drawing/2014/main" id="{F043ADD1-34BA-BEFD-FE85-5BF4338306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2BBC68-0425-4918-8FE3-04FFC291B63B}"/>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11865190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17EB5C-5AC1-ED91-F7EF-6A35BC5B3769}"/>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3" name="Footer Placeholder 2">
            <a:extLst>
              <a:ext uri="{FF2B5EF4-FFF2-40B4-BE49-F238E27FC236}">
                <a16:creationId xmlns:a16="http://schemas.microsoft.com/office/drawing/2014/main" id="{85D5E60E-F1F6-6B30-3993-CDD9BBED94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000257-882F-E9D6-E80B-394F0E38821F}"/>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28039425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19029-FDBF-F4CA-6492-17D93C449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2503D0-7A05-394E-2843-5FC4C9F710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5C5B3E-0B95-1A63-A4B7-679614A43C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2B94E-9281-80AC-83E7-5D4B6D36932A}"/>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6" name="Footer Placeholder 5">
            <a:extLst>
              <a:ext uri="{FF2B5EF4-FFF2-40B4-BE49-F238E27FC236}">
                <a16:creationId xmlns:a16="http://schemas.microsoft.com/office/drawing/2014/main" id="{54016E50-C1E1-8494-6EDE-98F2874BEA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5657E2-8217-24F7-B283-4AF4F4AE82A6}"/>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40298129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9EF4-A697-4134-295A-9D6ED726E2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C181B4-B939-B4EC-1E9A-3479F94EF8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C27756-532D-EEB2-753D-8CF68914E1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AB21E8-3667-2128-DF0A-52ECAF50E87B}"/>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6" name="Footer Placeholder 5">
            <a:extLst>
              <a:ext uri="{FF2B5EF4-FFF2-40B4-BE49-F238E27FC236}">
                <a16:creationId xmlns:a16="http://schemas.microsoft.com/office/drawing/2014/main" id="{F7B740E7-CE41-50FE-C7B2-EEE786DF4E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D293C5-8FF4-5E18-365C-252C3A557A09}"/>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7731377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4268B-9FDA-352E-96FF-60221FE247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80A6A7-FD15-60BF-CBDC-B1E827C84E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D8D3C8-D6DD-A168-9BD1-A594BE9CC7B5}"/>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5" name="Footer Placeholder 4">
            <a:extLst>
              <a:ext uri="{FF2B5EF4-FFF2-40B4-BE49-F238E27FC236}">
                <a16:creationId xmlns:a16="http://schemas.microsoft.com/office/drawing/2014/main" id="{D63303DF-838B-B5C1-0AAC-1A21D98F26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A13742-6AE4-B8EE-2B51-47B483348F36}"/>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14644735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4C9C32-6195-AA81-AFDF-D984E7DD57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1493CB-D257-9261-84E8-03C2738982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EC7D46-8F73-15E9-D3E4-DD0876DCD434}"/>
              </a:ext>
            </a:extLst>
          </p:cNvPr>
          <p:cNvSpPr>
            <a:spLocks noGrp="1"/>
          </p:cNvSpPr>
          <p:nvPr>
            <p:ph type="dt" sz="half" idx="10"/>
          </p:nvPr>
        </p:nvSpPr>
        <p:spPr/>
        <p:txBody>
          <a:bodyPr/>
          <a:lstStyle/>
          <a:p>
            <a:fld id="{7DF0FCAD-05F5-47CC-A9EB-0FFF3113897F}" type="datetimeFigureOut">
              <a:rPr lang="en-GB" smtClean="0"/>
              <a:t>24/03/2026</a:t>
            </a:fld>
            <a:endParaRPr lang="en-GB"/>
          </a:p>
        </p:txBody>
      </p:sp>
      <p:sp>
        <p:nvSpPr>
          <p:cNvPr id="5" name="Footer Placeholder 4">
            <a:extLst>
              <a:ext uri="{FF2B5EF4-FFF2-40B4-BE49-F238E27FC236}">
                <a16:creationId xmlns:a16="http://schemas.microsoft.com/office/drawing/2014/main" id="{6933561E-E22B-7DB4-A969-B2018678B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1341F-5F83-F0D1-984B-D17B32D64E01}"/>
              </a:ext>
            </a:extLst>
          </p:cNvPr>
          <p:cNvSpPr>
            <a:spLocks noGrp="1"/>
          </p:cNvSpPr>
          <p:nvPr>
            <p:ph type="sldNum" sz="quarter" idx="12"/>
          </p:nvPr>
        </p:nvSpPr>
        <p:spPr/>
        <p:txBody>
          <a:bodyPr/>
          <a:lstStyle/>
          <a:p>
            <a:fld id="{EC2DE385-85E2-4B69-BB0F-EAEF4E0A16AD}" type="slidenum">
              <a:rPr lang="en-GB" smtClean="0"/>
              <a:t>‹#›</a:t>
            </a:fld>
            <a:endParaRPr lang="en-GB"/>
          </a:p>
        </p:txBody>
      </p:sp>
    </p:spTree>
    <p:extLst>
      <p:ext uri="{BB962C8B-B14F-4D97-AF65-F5344CB8AC3E}">
        <p14:creationId xmlns:p14="http://schemas.microsoft.com/office/powerpoint/2010/main" val="115814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D6AEAB-A26E-5E42-5614-C9E3EBB2AF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9F7246-B097-C081-40FF-FC9C1002A9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7D54A1-89D7-C49E-643B-051CE3E263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69DBF7-1B50-4E0F-A83C-CC8DA2A45E30}" type="datetimeFigureOut">
              <a:rPr lang="en-GB" smtClean="0"/>
              <a:t>24/03/2026</a:t>
            </a:fld>
            <a:endParaRPr lang="en-GB"/>
          </a:p>
        </p:txBody>
      </p:sp>
      <p:sp>
        <p:nvSpPr>
          <p:cNvPr id="5" name="Footer Placeholder 4">
            <a:extLst>
              <a:ext uri="{FF2B5EF4-FFF2-40B4-BE49-F238E27FC236}">
                <a16:creationId xmlns:a16="http://schemas.microsoft.com/office/drawing/2014/main" id="{47D07E19-908A-A55C-F763-EC10158E6E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44C33C-3C04-CE77-B5A8-F5B2A5B2D8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99572E2-0B6E-4F89-84C1-85DB350F4463}" type="slidenum">
              <a:rPr lang="en-GB" smtClean="0"/>
              <a:t>‹#›</a:t>
            </a:fld>
            <a:endParaRPr lang="en-GB"/>
          </a:p>
        </p:txBody>
      </p:sp>
    </p:spTree>
    <p:extLst>
      <p:ext uri="{BB962C8B-B14F-4D97-AF65-F5344CB8AC3E}">
        <p14:creationId xmlns:p14="http://schemas.microsoft.com/office/powerpoint/2010/main" val="3067742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2C320C-3AB9-37A2-E2C1-2449B8D9D0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0ADB74-E1E6-CDB1-98E5-16A161AD4A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71EED8-0689-9085-7F15-8E7CCBCFA0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F0FCAD-05F5-47CC-A9EB-0FFF3113897F}" type="datetimeFigureOut">
              <a:rPr lang="en-GB" smtClean="0"/>
              <a:t>24/03/2026</a:t>
            </a:fld>
            <a:endParaRPr lang="en-GB"/>
          </a:p>
        </p:txBody>
      </p:sp>
      <p:sp>
        <p:nvSpPr>
          <p:cNvPr id="5" name="Footer Placeholder 4">
            <a:extLst>
              <a:ext uri="{FF2B5EF4-FFF2-40B4-BE49-F238E27FC236}">
                <a16:creationId xmlns:a16="http://schemas.microsoft.com/office/drawing/2014/main" id="{944727A5-BBDA-CFB9-B825-10E21A52D1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8CBD25-0AC4-FDC2-2C5F-C5A73EA67D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2DE385-85E2-4B69-BB0F-EAEF4E0A16AD}" type="slidenum">
              <a:rPr lang="en-GB" smtClean="0"/>
              <a:t>‹#›</a:t>
            </a:fld>
            <a:endParaRPr lang="en-GB"/>
          </a:p>
        </p:txBody>
      </p:sp>
    </p:spTree>
    <p:extLst>
      <p:ext uri="{BB962C8B-B14F-4D97-AF65-F5344CB8AC3E}">
        <p14:creationId xmlns:p14="http://schemas.microsoft.com/office/powerpoint/2010/main" val="21133137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8" Type="http://schemas.openxmlformats.org/officeDocument/2006/relationships/hyperlink" Target="https://expertprogrammanagement.com/2019/05/the-5-whys/" TargetMode="External"/><Relationship Id="rId3" Type="http://schemas.openxmlformats.org/officeDocument/2006/relationships/hyperlink" Target="https://doi.org/10.1080/1356182021000008319" TargetMode="External"/><Relationship Id="rId7" Type="http://schemas.openxmlformats.org/officeDocument/2006/relationships/hyperlink" Target="https://doi.org/10.1097/PTS.0000000000000925" TargetMode="External"/><Relationship Id="rId2" Type="http://schemas.openxmlformats.org/officeDocument/2006/relationships/hyperlink" Target="https://doi.org/10.1080/20479700.2022.2149082" TargetMode="External"/><Relationship Id="rId1" Type="http://schemas.openxmlformats.org/officeDocument/2006/relationships/slideLayout" Target="../slideLayouts/slideLayout13.xml"/><Relationship Id="rId6" Type="http://schemas.openxmlformats.org/officeDocument/2006/relationships/hyperlink" Target="https://doi.org/10.1136/bmj.323.7306.181" TargetMode="External"/><Relationship Id="rId5" Type="http://schemas.openxmlformats.org/officeDocument/2006/relationships/hyperlink" Target="https://whatsthepont.blog/2018/05/30/the-james-reason-swiss-cheese-failure-model-in-300-seconds/" TargetMode="External"/><Relationship Id="rId10" Type="http://schemas.openxmlformats.org/officeDocument/2006/relationships/hyperlink" Target="https://evocon.com/articles/fishbone-diagrams-root-cause-analysis/" TargetMode="External"/><Relationship Id="rId4" Type="http://schemas.openxmlformats.org/officeDocument/2006/relationships/hyperlink" Target="https://www.bristol-inquiry.org.uk/final_report/the_report.pdf" TargetMode="External"/><Relationship Id="rId9" Type="http://schemas.openxmlformats.org/officeDocument/2006/relationships/hyperlink" Target="https://doi.org/10.4135/9781483346366.n74"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theguardian.com/society/2016/jun/30/staff-and-skills-shortages-bristol-hospital-royal-children-at-risk" TargetMode="External"/><Relationship Id="rId3" Type="http://schemas.openxmlformats.org/officeDocument/2006/relationships/hyperlink" Target="https://doi.org/10.1016/S0009-8981(02)00034-7" TargetMode="External"/><Relationship Id="rId7" Type="http://schemas.openxmlformats.org/officeDocument/2006/relationships/hyperlink" Target="https://www.iecodesign.com/blog/2019/7/2/leadership-pdsa-and-the-psychology-of-change" TargetMode="External"/><Relationship Id="rId2" Type="http://schemas.openxmlformats.org/officeDocument/2006/relationships/hyperlink" Target="https://doi.org/10.3928/01484834-20240522-04" TargetMode="External"/><Relationship Id="rId1" Type="http://schemas.openxmlformats.org/officeDocument/2006/relationships/slideLayout" Target="../slideLayouts/slideLayout13.xml"/><Relationship Id="rId6" Type="http://schemas.openxmlformats.org/officeDocument/2006/relationships/hyperlink" Target="https://bristol-inquiry.org.uk/final_report/the_report.pdf" TargetMode="External"/><Relationship Id="rId5" Type="http://schemas.openxmlformats.org/officeDocument/2006/relationships/hyperlink" Target="https://sixsigmastudyguide.com/define-phase-dmaic/" TargetMode="External"/><Relationship Id="rId10" Type="http://schemas.openxmlformats.org/officeDocument/2006/relationships/hyperlink" Target="https://www.england.nhs.uk/long-read/professional-standards-framework-for-quality-assurance-and-improvement/" TargetMode="External"/><Relationship Id="rId4" Type="http://schemas.openxmlformats.org/officeDocument/2006/relationships/hyperlink" Target="https://almco.uk/pdsa-cycle/#:~:text=Plan%20%E2%80%93%20Getting%20ready%20for%20the,before%20and%20after%20the%20change" TargetMode="External"/><Relationship Id="rId9" Type="http://schemas.openxmlformats.org/officeDocument/2006/relationships/hyperlink" Target="https://doi.org/10.1007/s00268-021-06414-8"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136/archdischild-2020-320631" TargetMode="External"/><Relationship Id="rId3" Type="http://schemas.openxmlformats.org/officeDocument/2006/relationships/hyperlink" Target="https://doi.org/10.1038/s41598-026-36129-6" TargetMode="External"/><Relationship Id="rId7" Type="http://schemas.openxmlformats.org/officeDocument/2006/relationships/hyperlink" Target="https://hansard.parliament.uk/commons/2001-07-18/debates/d63c46fc-44f9-4d92-8ad1-d4e7a6a3f289/BristolRoyalInfirmaryInquiry" TargetMode="External"/><Relationship Id="rId2" Type="http://schemas.openxmlformats.org/officeDocument/2006/relationships/hyperlink" Target="https://www.professionalstandards.org.uk/news-and-updates/news/bristol-inquiry-20-years" TargetMode="External"/><Relationship Id="rId1" Type="http://schemas.openxmlformats.org/officeDocument/2006/relationships/slideLayout" Target="../slideLayouts/slideLayout18.xml"/><Relationship Id="rId6" Type="http://schemas.openxmlformats.org/officeDocument/2006/relationships/hyperlink" Target="https://www.slideserve.com/rafael/leadership-powerpoint-ppt-presentation" TargetMode="External"/><Relationship Id="rId5" Type="http://schemas.openxmlformats.org/officeDocument/2006/relationships/hyperlink" Target="https://doi.org/10.1108/IJQRM-02-2024-0069" TargetMode="External"/><Relationship Id="rId10" Type="http://schemas.openxmlformats.org/officeDocument/2006/relationships/hyperlink" Target="https://doi.org/10.1097/PTS.0000000000000810" TargetMode="External"/><Relationship Id="rId4" Type="http://schemas.openxmlformats.org/officeDocument/2006/relationships/hyperlink" Target="https://doi.org/10.1136/ewjm.172.6.393" TargetMode="External"/><Relationship Id="rId9" Type="http://schemas.openxmlformats.org/officeDocument/2006/relationships/hyperlink" Target="https://doi.org/10.1136/bmjqs-2021-0143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2341C3C-93C1-B1E1-58DF-D98F47F3D17D}"/>
              </a:ext>
            </a:extLst>
          </p:cNvPr>
          <p:cNvSpPr>
            <a:spLocks noGrp="1"/>
          </p:cNvSpPr>
          <p:nvPr>
            <p:ph idx="1"/>
          </p:nvPr>
        </p:nvSpPr>
        <p:spPr>
          <a:xfrm>
            <a:off x="446088" y="377825"/>
            <a:ext cx="11510560" cy="5297418"/>
          </a:xfrm>
        </p:spPr>
        <p:txBody>
          <a:bodyPr>
            <a:normAutofit lnSpcReduction="10000"/>
          </a:bodyPr>
          <a:lstStyle/>
          <a:p>
            <a:pPr marL="0" indent="0">
              <a:buNone/>
            </a:pPr>
            <a:r>
              <a:rPr lang="en-GB" sz="2600" b="1" dirty="0">
                <a:latin typeface="Arial" panose="020B0604020202020204" pitchFamily="34" charset="0"/>
                <a:cs typeface="Arial" panose="020B0604020202020204" pitchFamily="34" charset="0"/>
              </a:rPr>
              <a:t>MSc Public Health and Social Care in Practice</a:t>
            </a:r>
          </a:p>
          <a:p>
            <a:pPr marL="0" indent="0">
              <a:buNone/>
            </a:pPr>
            <a:r>
              <a:rPr lang="en-GB" sz="2600" b="1" dirty="0">
                <a:latin typeface="Arial" panose="020B0604020202020204" pitchFamily="34" charset="0"/>
                <a:cs typeface="Arial" panose="020B0604020202020204" pitchFamily="34" charset="0"/>
              </a:rPr>
              <a:t>Module: Quality Assurance and Service Improvements </a:t>
            </a:r>
          </a:p>
          <a:p>
            <a:pPr marL="0" indent="0">
              <a:buNone/>
            </a:pPr>
            <a:r>
              <a:rPr lang="en-GB" sz="2600" b="1" dirty="0">
                <a:latin typeface="Arial" panose="020B0604020202020204" pitchFamily="34" charset="0"/>
                <a:cs typeface="Arial" panose="020B0604020202020204" pitchFamily="34" charset="0"/>
              </a:rPr>
              <a:t>Module code: LCHS7006 </a:t>
            </a:r>
          </a:p>
          <a:p>
            <a:pPr marL="0" indent="0">
              <a:buNone/>
            </a:pPr>
            <a:r>
              <a:rPr lang="en-GB" sz="2600" b="1" dirty="0">
                <a:latin typeface="Arial" panose="020B0604020202020204" pitchFamily="34" charset="0"/>
                <a:cs typeface="Arial" panose="020B0604020202020204" pitchFamily="34" charset="0"/>
              </a:rPr>
              <a:t>Assignment Title:  Component 1 Bristol Inquiry Report (2001) </a:t>
            </a:r>
          </a:p>
          <a:p>
            <a:pPr marL="0" indent="0">
              <a:buNone/>
            </a:pPr>
            <a:r>
              <a:rPr lang="en-GB" sz="2600" b="1" dirty="0">
                <a:latin typeface="Arial" panose="020B0604020202020204" pitchFamily="34" charset="0"/>
                <a:cs typeface="Arial" panose="020B0604020202020204" pitchFamily="34" charset="0"/>
              </a:rPr>
              <a:t>Student Name: Esther Iyamu</a:t>
            </a:r>
          </a:p>
          <a:p>
            <a:pPr marL="0" indent="0">
              <a:buNone/>
            </a:pPr>
            <a:r>
              <a:rPr lang="en-GB" sz="2600" b="1" dirty="0">
                <a:latin typeface="Arial" panose="020B0604020202020204" pitchFamily="34" charset="0"/>
                <a:cs typeface="Arial" panose="020B0604020202020204" pitchFamily="34" charset="0"/>
              </a:rPr>
              <a:t>ID: 2213124</a:t>
            </a:r>
          </a:p>
          <a:p>
            <a:pPr marL="0" indent="0">
              <a:buNone/>
            </a:pPr>
            <a:r>
              <a:rPr lang="en-GB" sz="2600" b="1" dirty="0">
                <a:latin typeface="Arial" panose="020B0604020202020204" pitchFamily="34" charset="0"/>
                <a:cs typeface="Arial" panose="020B0604020202020204" pitchFamily="34" charset="0"/>
              </a:rPr>
              <a:t>Lecturer Name: Arif Ahmed</a:t>
            </a:r>
          </a:p>
          <a:p>
            <a:pPr marL="0" indent="0">
              <a:buNone/>
            </a:pPr>
            <a:r>
              <a:rPr lang="en-GB" sz="2600" b="1" dirty="0">
                <a:latin typeface="Arial" panose="020B0604020202020204" pitchFamily="34" charset="0"/>
                <a:cs typeface="Arial" panose="020B0604020202020204" pitchFamily="34" charset="0"/>
              </a:rPr>
              <a:t>Submission deadline: 24 </a:t>
            </a:r>
            <a:r>
              <a:rPr lang="en-GB" sz="2600" b="1" dirty="0" err="1">
                <a:latin typeface="Arial" panose="020B0604020202020204" pitchFamily="34" charset="0"/>
                <a:cs typeface="Arial" panose="020B0604020202020204" pitchFamily="34" charset="0"/>
              </a:rPr>
              <a:t>th</a:t>
            </a:r>
            <a:r>
              <a:rPr lang="en-GB" sz="2600" b="1" dirty="0">
                <a:latin typeface="Arial" panose="020B0604020202020204" pitchFamily="34" charset="0"/>
                <a:cs typeface="Arial" panose="020B0604020202020204" pitchFamily="34" charset="0"/>
              </a:rPr>
              <a:t> March 2026, 14:00 (2 PM) </a:t>
            </a:r>
          </a:p>
          <a:p>
            <a:pPr marL="0" indent="0">
              <a:buNone/>
            </a:pPr>
            <a:endParaRPr lang="en-GB" sz="2000" b="1" dirty="0">
              <a:latin typeface="Arial" panose="020B0604020202020204" pitchFamily="34" charset="0"/>
              <a:cs typeface="Arial" panose="020B0604020202020204" pitchFamily="34" charset="0"/>
            </a:endParaRPr>
          </a:p>
          <a:p>
            <a:pPr marL="0" indent="0">
              <a:buNone/>
            </a:pPr>
            <a:endParaRPr lang="en-GB" sz="2000" b="1" dirty="0">
              <a:latin typeface="Arial" panose="020B0604020202020204" pitchFamily="34" charset="0"/>
              <a:cs typeface="Arial" panose="020B0604020202020204" pitchFamily="34" charset="0"/>
            </a:endParaRPr>
          </a:p>
          <a:p>
            <a:pPr marL="0" indent="0" algn="just">
              <a:lnSpc>
                <a:spcPct val="170000"/>
              </a:lnSpc>
              <a:buNone/>
            </a:pPr>
            <a:r>
              <a:rPr lang="en-GB" sz="2100" dirty="0">
                <a:latin typeface="Arial" panose="020B0604020202020204" pitchFamily="34" charset="0"/>
                <a:cs typeface="Arial" panose="020B0604020202020204" pitchFamily="34" charset="0"/>
              </a:rPr>
              <a:t> </a:t>
            </a:r>
          </a:p>
          <a:p>
            <a:pPr marL="0" indent="0">
              <a:buNone/>
            </a:pP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1493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E80B6C-4FB3-8848-CCB2-20F4E4B37174}"/>
              </a:ext>
            </a:extLst>
          </p:cNvPr>
          <p:cNvPicPr>
            <a:picLocks noChangeAspect="1"/>
          </p:cNvPicPr>
          <p:nvPr/>
        </p:nvPicPr>
        <p:blipFill>
          <a:blip r:embed="rId2">
            <a:alphaModFix amt="20000"/>
          </a:blip>
          <a:stretch>
            <a:fillRect/>
          </a:stretch>
        </p:blipFill>
        <p:spPr>
          <a:xfrm>
            <a:off x="0" y="285468"/>
            <a:ext cx="12360082" cy="6858000"/>
          </a:xfrm>
          <a:prstGeom prst="rect">
            <a:avLst/>
          </a:prstGeom>
        </p:spPr>
      </p:pic>
      <p:sp>
        <p:nvSpPr>
          <p:cNvPr id="6" name="Rectangle 5">
            <a:extLst>
              <a:ext uri="{FF2B5EF4-FFF2-40B4-BE49-F238E27FC236}">
                <a16:creationId xmlns:a16="http://schemas.microsoft.com/office/drawing/2014/main" id="{61FD38A0-E1FF-98FB-C8EF-1A4B8D469E01}"/>
              </a:ext>
            </a:extLst>
          </p:cNvPr>
          <p:cNvSpPr/>
          <p:nvPr/>
        </p:nvSpPr>
        <p:spPr>
          <a:xfrm>
            <a:off x="9405441" y="6372402"/>
            <a:ext cx="2023547" cy="307777"/>
          </a:xfrm>
          <a:prstGeom prst="rect">
            <a:avLst/>
          </a:prstGeom>
          <a:solidFill>
            <a:schemeClr val="accent2">
              <a:lumMod val="20000"/>
              <a:lumOff val="80000"/>
            </a:schemeClr>
          </a:solidFill>
        </p:spPr>
        <p:txBody>
          <a:bodyPr wrap="square" lIns="91440" tIns="45720" rIns="91440" bIns="45720">
            <a:spAutoFit/>
          </a:bodyPr>
          <a:lstStyle/>
          <a:p>
            <a:pPr algn="ctr"/>
            <a:r>
              <a:rPr lang="en-US" sz="1400" dirty="0">
                <a:ln w="0"/>
                <a:latin typeface="Arial" panose="020B0604020202020204" pitchFamily="34" charset="0"/>
                <a:cs typeface="Arial" panose="020B0604020202020204" pitchFamily="34" charset="0"/>
              </a:rPr>
              <a:t>Morris, 2016</a:t>
            </a:r>
            <a:endParaRPr lang="en-US" sz="1400" b="0" cap="none" spc="0" dirty="0">
              <a:ln w="0"/>
              <a:solidFill>
                <a:schemeClr val="tx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4488ED70-6580-947D-B836-D01DD3EB3738}"/>
              </a:ext>
            </a:extLst>
          </p:cNvPr>
          <p:cNvSpPr/>
          <p:nvPr/>
        </p:nvSpPr>
        <p:spPr>
          <a:xfrm>
            <a:off x="1412111" y="657720"/>
            <a:ext cx="5254907" cy="1538883"/>
          </a:xfrm>
          <a:prstGeom prst="rect">
            <a:avLst/>
          </a:prstGeom>
          <a:solidFill>
            <a:schemeClr val="accent2">
              <a:lumMod val="40000"/>
              <a:lumOff val="60000"/>
            </a:schemeClr>
          </a:solidFill>
        </p:spPr>
        <p:txBody>
          <a:bodyPr wrap="square" lIns="91440" tIns="45720" rIns="91440" bIns="45720">
            <a:spAutoFit/>
          </a:bodyPr>
          <a:lstStyle/>
          <a:p>
            <a:pPr algn="ctr"/>
            <a:r>
              <a:rPr lang="en-GB" sz="3200" b="1" dirty="0">
                <a:latin typeface="Arial" panose="020B0604020202020204" pitchFamily="34" charset="0"/>
                <a:cs typeface="Arial" panose="020B0604020202020204" pitchFamily="34" charset="0"/>
              </a:rPr>
              <a:t>Bristol Inquiry Report (2001) </a:t>
            </a:r>
          </a:p>
          <a:p>
            <a:pPr algn="ctr"/>
            <a:endParaRPr lang="en-US" sz="3000" b="0" cap="none" spc="0" dirty="0">
              <a:ln w="0"/>
              <a:solidFill>
                <a:schemeClr val="tx1"/>
              </a:solidFill>
              <a:effectLst>
                <a:outerShdw blurRad="38100" dist="19050" dir="2700000" algn="tl" rotWithShape="0">
                  <a:schemeClr val="dk1">
                    <a:alpha val="40000"/>
                  </a:schemeClr>
                </a:outerShdw>
              </a:effectLst>
            </a:endParaRPr>
          </a:p>
        </p:txBody>
      </p:sp>
      <p:sp>
        <p:nvSpPr>
          <p:cNvPr id="7" name="Title 6">
            <a:extLst>
              <a:ext uri="{FF2B5EF4-FFF2-40B4-BE49-F238E27FC236}">
                <a16:creationId xmlns:a16="http://schemas.microsoft.com/office/drawing/2014/main" id="{C4566346-5983-05D0-D742-B6612923CF2B}"/>
              </a:ext>
            </a:extLst>
          </p:cNvPr>
          <p:cNvSpPr>
            <a:spLocks noGrp="1"/>
          </p:cNvSpPr>
          <p:nvPr>
            <p:ph type="title"/>
          </p:nvPr>
        </p:nvSpPr>
        <p:spPr>
          <a:xfrm>
            <a:off x="664626" y="2687566"/>
            <a:ext cx="9752589" cy="1325563"/>
          </a:xfrm>
          <a:solidFill>
            <a:schemeClr val="bg2"/>
          </a:solidFill>
        </p:spPr>
        <p:txBody>
          <a:bodyPr>
            <a:noAutofit/>
          </a:bodyPr>
          <a:lstStyle/>
          <a:p>
            <a:r>
              <a:rPr lang="en-GB" sz="3200" b="1" dirty="0">
                <a:latin typeface="Arial" panose="020B0604020202020204" pitchFamily="34" charset="0"/>
                <a:cs typeface="Arial" panose="020B0604020202020204" pitchFamily="34" charset="0"/>
              </a:rPr>
              <a:t>Uncovering systemic failures in healthcare delivery (The Bristol Royal Infirmary Inquiry (UK) (2001) </a:t>
            </a:r>
          </a:p>
        </p:txBody>
      </p:sp>
      <p:sp>
        <p:nvSpPr>
          <p:cNvPr id="2" name="TextBox 1">
            <a:extLst>
              <a:ext uri="{FF2B5EF4-FFF2-40B4-BE49-F238E27FC236}">
                <a16:creationId xmlns:a16="http://schemas.microsoft.com/office/drawing/2014/main" id="{B24EF213-2D8F-5579-0D13-033FF49A3227}"/>
              </a:ext>
            </a:extLst>
          </p:cNvPr>
          <p:cNvSpPr txBox="1"/>
          <p:nvPr/>
        </p:nvSpPr>
        <p:spPr>
          <a:xfrm>
            <a:off x="462013" y="5303519"/>
            <a:ext cx="10757210" cy="757130"/>
          </a:xfrm>
          <a:prstGeom prst="rect">
            <a:avLst/>
          </a:prstGeom>
          <a:noFill/>
        </p:spPr>
        <p:txBody>
          <a:bodyPr wrap="square" rtlCol="0">
            <a:spAutoFit/>
          </a:bodyPr>
          <a:lstStyle/>
          <a:p>
            <a:r>
              <a:rPr lang="en-GB" sz="800" b="1" dirty="0">
                <a:latin typeface="Arial" panose="020B0604020202020204" pitchFamily="34" charset="0"/>
                <a:cs typeface="Arial" panose="020B0604020202020204" pitchFamily="34" charset="0"/>
              </a:rPr>
              <a:t>Acknowledgement of the use of AI tools</a:t>
            </a:r>
            <a:endParaRPr lang="en-GB" sz="800" dirty="0">
              <a:latin typeface="Arial" panose="020B0604020202020204" pitchFamily="34" charset="0"/>
              <a:cs typeface="Arial" panose="020B0604020202020204" pitchFamily="34" charset="0"/>
            </a:endParaRPr>
          </a:p>
          <a:p>
            <a:pPr algn="just">
              <a:lnSpc>
                <a:spcPct val="170000"/>
              </a:lnSpc>
            </a:pPr>
            <a:r>
              <a:rPr lang="en-GB" sz="800" dirty="0">
                <a:latin typeface="Arial" panose="020B0604020202020204" pitchFamily="34" charset="0"/>
                <a:cs typeface="Arial" panose="020B0604020202020204" pitchFamily="34" charset="0"/>
              </a:rPr>
              <a:t>I confirm that I have utilised AI tools for proofreading my own text in this assignment to identify grammatical and syntactical errors. I have retained copies of my drafts, notes, and other resources that I used, which I may be required to present as evidence.</a:t>
            </a:r>
          </a:p>
          <a:p>
            <a:endParaRPr lang="en-GB" sz="800" dirty="0"/>
          </a:p>
        </p:txBody>
      </p:sp>
    </p:spTree>
    <p:extLst>
      <p:ext uri="{BB962C8B-B14F-4D97-AF65-F5344CB8AC3E}">
        <p14:creationId xmlns:p14="http://schemas.microsoft.com/office/powerpoint/2010/main" val="2133226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7E52C0-8989-00F7-911E-0CD8AC857143}"/>
              </a:ext>
            </a:extLst>
          </p:cNvPr>
          <p:cNvSpPr/>
          <p:nvPr/>
        </p:nvSpPr>
        <p:spPr>
          <a:xfrm>
            <a:off x="182880" y="-108019"/>
            <a:ext cx="12192000" cy="685800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13271DC-EEF2-6901-B677-6A94E8A50705}"/>
              </a:ext>
            </a:extLst>
          </p:cNvPr>
          <p:cNvSpPr>
            <a:spLocks noGrp="1"/>
          </p:cNvSpPr>
          <p:nvPr>
            <p:ph type="title"/>
          </p:nvPr>
        </p:nvSpPr>
        <p:spPr>
          <a:xfrm>
            <a:off x="363031" y="59098"/>
            <a:ext cx="4115765" cy="646331"/>
          </a:xfrm>
          <a:solidFill>
            <a:schemeClr val="accent2">
              <a:lumMod val="40000"/>
              <a:lumOff val="60000"/>
            </a:schemeClr>
          </a:solidFill>
        </p:spPr>
        <p:txBody>
          <a:bodyPr>
            <a:normAutofit fontScale="90000"/>
          </a:bodyPr>
          <a:lstStyle/>
          <a:p>
            <a:r>
              <a:rPr lang="en-GB" dirty="0"/>
              <a:t>Introduction</a:t>
            </a:r>
          </a:p>
        </p:txBody>
      </p:sp>
      <p:sp>
        <p:nvSpPr>
          <p:cNvPr id="8" name="TextBox 7">
            <a:extLst>
              <a:ext uri="{FF2B5EF4-FFF2-40B4-BE49-F238E27FC236}">
                <a16:creationId xmlns:a16="http://schemas.microsoft.com/office/drawing/2014/main" id="{607E7B2E-9EEF-071D-CBF2-FDEE685FD0DF}"/>
              </a:ext>
            </a:extLst>
          </p:cNvPr>
          <p:cNvSpPr txBox="1"/>
          <p:nvPr/>
        </p:nvSpPr>
        <p:spPr>
          <a:xfrm>
            <a:off x="6344471" y="1179959"/>
            <a:ext cx="5913120" cy="1524007"/>
          </a:xfrm>
          <a:prstGeom prst="rect">
            <a:avLst/>
          </a:prstGeom>
          <a:solidFill>
            <a:schemeClr val="accent1">
              <a:lumMod val="20000"/>
              <a:lumOff val="80000"/>
            </a:schemeClr>
          </a:solidFill>
        </p:spPr>
        <p:txBody>
          <a:bodyPr wrap="square">
            <a:spAutoFit/>
          </a:bodyPr>
          <a:lstStyle/>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Quality Assurance (QA) involves the systems and processes that ensure healthcare </a:t>
            </a:r>
            <a:r>
              <a:rPr lang="en-US" sz="1600" dirty="0">
                <a:solidFill>
                  <a:prstClr val="black"/>
                </a:solidFill>
                <a:latin typeface="Arial" panose="020B0604020202020204" pitchFamily="34" charset="0"/>
                <a:cs typeface="Arial" panose="020B0604020202020204" pitchFamily="34" charset="0"/>
              </a:rPr>
              <a:t>o</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rganisations</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professionals meet legal requirements and professional standards (NHS England, 2023).</a:t>
            </a:r>
            <a:endParaRPr kumimoji="0" lang="en-US" sz="16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endParaRPr>
          </a:p>
        </p:txBody>
      </p:sp>
      <p:sp>
        <p:nvSpPr>
          <p:cNvPr id="10" name="TextBox 9">
            <a:extLst>
              <a:ext uri="{FF2B5EF4-FFF2-40B4-BE49-F238E27FC236}">
                <a16:creationId xmlns:a16="http://schemas.microsoft.com/office/drawing/2014/main" id="{9A933BD1-528F-1F8F-0039-B505126C6C6C}"/>
              </a:ext>
            </a:extLst>
          </p:cNvPr>
          <p:cNvSpPr txBox="1"/>
          <p:nvPr/>
        </p:nvSpPr>
        <p:spPr>
          <a:xfrm>
            <a:off x="6344471" y="369700"/>
            <a:ext cx="5931750" cy="646331"/>
          </a:xfrm>
          <a:prstGeom prst="rect">
            <a:avLst/>
          </a:prstGeom>
          <a:solidFill>
            <a:schemeClr val="accent6">
              <a:lumMod val="20000"/>
              <a:lumOff val="80000"/>
            </a:schemeClr>
          </a:solidFill>
        </p:spPr>
        <p:txBody>
          <a:bodyPr wrap="square">
            <a:spAutoFit/>
          </a:bodyPr>
          <a:lstStyle/>
          <a:p>
            <a:r>
              <a:rPr lang="en-GB" dirty="0">
                <a:latin typeface="Arial" panose="020B0604020202020204" pitchFamily="34" charset="0"/>
                <a:cs typeface="Arial" panose="020B0604020202020204" pitchFamily="34" charset="0"/>
              </a:rPr>
              <a:t>What are Quality Assurance and Service Improvements all about?</a:t>
            </a:r>
          </a:p>
        </p:txBody>
      </p:sp>
      <p:sp>
        <p:nvSpPr>
          <p:cNvPr id="12" name="TextBox 11">
            <a:extLst>
              <a:ext uri="{FF2B5EF4-FFF2-40B4-BE49-F238E27FC236}">
                <a16:creationId xmlns:a16="http://schemas.microsoft.com/office/drawing/2014/main" id="{570E3CE6-4B39-A954-80E0-5F88FBB88308}"/>
              </a:ext>
            </a:extLst>
          </p:cNvPr>
          <p:cNvSpPr txBox="1"/>
          <p:nvPr/>
        </p:nvSpPr>
        <p:spPr>
          <a:xfrm>
            <a:off x="6278880" y="3144014"/>
            <a:ext cx="5913120" cy="1893339"/>
          </a:xfrm>
          <a:prstGeom prst="rect">
            <a:avLst/>
          </a:prstGeom>
          <a:solidFill>
            <a:schemeClr val="accent2">
              <a:lumMod val="20000"/>
              <a:lumOff val="80000"/>
            </a:schemeClr>
          </a:solidFill>
        </p:spPr>
        <p:txBody>
          <a:bodyPr wrap="square">
            <a:spAutoFit/>
          </a:bodyPr>
          <a:lstStyle/>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Service improvement means ongoing efforts to improve healthcare, keep patients safe, and enhance how organisations perform. Healthcare organisations should focus on continually improving care and professional standards, not just on meeting basic regulations (NHS England, 2023).</a:t>
            </a:r>
            <a:endParaRPr kumimoji="0" lang="en-GB" sz="1600" b="0" i="0" u="none" strike="noStrike" kern="1200" cap="none" spc="0" normalizeH="0" baseline="0" noProof="0" dirty="0">
              <a:ln w="0"/>
              <a:solidFill>
                <a:srgbClr val="156082"/>
              </a:solidFill>
              <a:effectLst>
                <a:outerShdw blurRad="38100" dist="25400" dir="5400000" algn="ctr" rotWithShape="0">
                  <a:srgbClr val="6E747A">
                    <a:alpha val="43000"/>
                  </a:srgbClr>
                </a:outerShdw>
              </a:effectLst>
              <a:uLnTx/>
              <a:uFillTx/>
              <a:latin typeface="Arial" panose="020B0604020202020204" pitchFamily="34" charset="0"/>
              <a:ea typeface="+mn-ea"/>
              <a:cs typeface="Arial" panose="020B0604020202020204" pitchFamily="34" charset="0"/>
            </a:endParaRPr>
          </a:p>
        </p:txBody>
      </p:sp>
      <p:sp>
        <p:nvSpPr>
          <p:cNvPr id="3" name="Rectangle 2">
            <a:extLst>
              <a:ext uri="{FF2B5EF4-FFF2-40B4-BE49-F238E27FC236}">
                <a16:creationId xmlns:a16="http://schemas.microsoft.com/office/drawing/2014/main" id="{D0E308BB-FCA3-EB8A-EB34-4F3A017B74FE}"/>
              </a:ext>
            </a:extLst>
          </p:cNvPr>
          <p:cNvSpPr/>
          <p:nvPr/>
        </p:nvSpPr>
        <p:spPr>
          <a:xfrm>
            <a:off x="164251" y="820297"/>
            <a:ext cx="5447576" cy="5370701"/>
          </a:xfrm>
          <a:prstGeom prst="rect">
            <a:avLst/>
          </a:prstGeom>
          <a:noFill/>
        </p:spPr>
        <p:txBody>
          <a:bodyPr wrap="square" lIns="91440" tIns="45720" rIns="91440" bIns="45720">
            <a:spAutoFit/>
          </a:bodyPr>
          <a:lstStyle/>
          <a:p>
            <a:pPr algn="ctr"/>
            <a:r>
              <a:rPr lang="en-GB" sz="2000" b="1" dirty="0">
                <a:latin typeface="Arial" panose="020B0604020202020204" pitchFamily="34" charset="0"/>
                <a:cs typeface="Arial" panose="020B0604020202020204" pitchFamily="34" charset="0"/>
              </a:rPr>
              <a:t>Bristol Royal Infirmary Inquiry</a:t>
            </a:r>
          </a:p>
          <a:p>
            <a:pPr marL="285750" lvl="0"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Public inquiry into paediatric heart surgery at Bristol Royal Infirmary (1984–1995).  </a:t>
            </a:r>
          </a:p>
          <a:p>
            <a:pPr marL="285750" lvl="0"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The inquiry investigated the high mortality rates and quality of care in children’s cardiac services.  </a:t>
            </a:r>
          </a:p>
          <a:p>
            <a:pPr marL="285750"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Between 1991 and 1995, 30 to 35 more infants died after open-heart surgery than would be expected in a typical UK unit.</a:t>
            </a:r>
          </a:p>
          <a:p>
            <a:pPr>
              <a:lnSpc>
                <a:spcPct val="150000"/>
              </a:lnSpc>
            </a:pPr>
            <a:r>
              <a:rPr lang="en-GB" sz="1600" dirty="0">
                <a:latin typeface="Arial" panose="020B0604020202020204" pitchFamily="34" charset="0"/>
                <a:cs typeface="Arial" panose="020B0604020202020204" pitchFamily="34" charset="0"/>
              </a:rPr>
              <a:t>(Bristol Royal Infirmary Inquiry, 2001; Dyer, 2001</a:t>
            </a:r>
            <a:r>
              <a:rPr lang="en-GB" sz="1600" dirty="0"/>
              <a:t>)</a:t>
            </a:r>
          </a:p>
          <a:p>
            <a:pPr>
              <a:lnSpc>
                <a:spcPct val="150000"/>
              </a:lnSpc>
            </a:pPr>
            <a:r>
              <a:rPr lang="en-GB" sz="1600" dirty="0">
                <a:latin typeface="Arial" panose="020B0604020202020204" pitchFamily="34" charset="0"/>
                <a:cs typeface="Arial" panose="020B0604020202020204" pitchFamily="34" charset="0"/>
              </a:rPr>
              <a:t>).</a:t>
            </a:r>
          </a:p>
          <a:p>
            <a:pPr algn="just">
              <a:lnSpc>
                <a:spcPct val="150000"/>
              </a:lnSpc>
            </a:pPr>
            <a:endParaRPr lang="en-GB"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endParaRPr lang="en-GB" sz="2000" dirty="0">
              <a:ln w="0"/>
              <a:effectLst>
                <a:outerShdw blurRad="38100" dist="19050" dir="2700000" algn="tl" rotWithShape="0">
                  <a:schemeClr val="dk1">
                    <a:alpha val="40000"/>
                  </a:schemeClr>
                </a:outerShdw>
              </a:effectLst>
            </a:endParaRPr>
          </a:p>
          <a:p>
            <a:pPr algn="ctr"/>
            <a:endParaRPr lang="en-GB" sz="2000" b="0" cap="none" spc="0" dirty="0">
              <a:ln w="0"/>
              <a:solidFill>
                <a:schemeClr val="tx1"/>
              </a:solidFill>
              <a:effectLst>
                <a:outerShdw blurRad="38100" dist="19050" dir="2700000" algn="tl" rotWithShape="0">
                  <a:schemeClr val="dk1">
                    <a:alpha val="40000"/>
                  </a:schemeClr>
                </a:outerShdw>
              </a:effectLst>
            </a:endParaRPr>
          </a:p>
          <a:p>
            <a:pPr algn="ctr"/>
            <a:endParaRPr lang="en-GB" sz="2000" dirty="0">
              <a:ln w="0"/>
              <a:effectLst>
                <a:outerShdw blurRad="38100" dist="19050" dir="2700000" algn="tl" rotWithShape="0">
                  <a:schemeClr val="dk1">
                    <a:alpha val="40000"/>
                  </a:schemeClr>
                </a:outerShdw>
              </a:effectLst>
            </a:endParaRPr>
          </a:p>
          <a:p>
            <a:pPr algn="ctr"/>
            <a:endParaRPr lang="en-US" sz="2000" b="0" cap="none" spc="0" dirty="0">
              <a:ln w="0"/>
              <a:solidFill>
                <a:schemeClr val="tx1"/>
              </a:solidFill>
              <a:effectLst>
                <a:outerShdw blurRad="38100" dist="19050" dir="2700000" algn="tl" rotWithShape="0">
                  <a:schemeClr val="dk1">
                    <a:alpha val="40000"/>
                  </a:schemeClr>
                </a:outerShdw>
              </a:effectLst>
            </a:endParaRPr>
          </a:p>
        </p:txBody>
      </p:sp>
      <p:pic>
        <p:nvPicPr>
          <p:cNvPr id="6" name="Picture 5">
            <a:extLst>
              <a:ext uri="{FF2B5EF4-FFF2-40B4-BE49-F238E27FC236}">
                <a16:creationId xmlns:a16="http://schemas.microsoft.com/office/drawing/2014/main" id="{F8CAF72B-3670-DFC2-27FB-8E7B620876C5}"/>
              </a:ext>
            </a:extLst>
          </p:cNvPr>
          <p:cNvPicPr>
            <a:picLocks noChangeAspect="1"/>
          </p:cNvPicPr>
          <p:nvPr/>
        </p:nvPicPr>
        <p:blipFill>
          <a:blip r:embed="rId2"/>
          <a:stretch>
            <a:fillRect/>
          </a:stretch>
        </p:blipFill>
        <p:spPr>
          <a:xfrm>
            <a:off x="272533" y="4126831"/>
            <a:ext cx="4792762" cy="2105527"/>
          </a:xfrm>
          <a:prstGeom prst="rect">
            <a:avLst/>
          </a:prstGeom>
        </p:spPr>
      </p:pic>
      <p:sp>
        <p:nvSpPr>
          <p:cNvPr id="7" name="Rectangle 6">
            <a:extLst>
              <a:ext uri="{FF2B5EF4-FFF2-40B4-BE49-F238E27FC236}">
                <a16:creationId xmlns:a16="http://schemas.microsoft.com/office/drawing/2014/main" id="{E5C95344-BC30-FE99-6DAB-BF3C87336BC8}"/>
              </a:ext>
            </a:extLst>
          </p:cNvPr>
          <p:cNvSpPr/>
          <p:nvPr/>
        </p:nvSpPr>
        <p:spPr>
          <a:xfrm>
            <a:off x="397366" y="6321075"/>
            <a:ext cx="2023547" cy="307777"/>
          </a:xfrm>
          <a:prstGeom prst="rect">
            <a:avLst/>
          </a:prstGeom>
          <a:solidFill>
            <a:schemeClr val="accent2">
              <a:lumMod val="20000"/>
              <a:lumOff val="80000"/>
            </a:schemeClr>
          </a:solidFill>
        </p:spPr>
        <p:txBody>
          <a:bodyPr wrap="square" lIns="91440" tIns="45720" rIns="91440" bIns="45720">
            <a:spAutoFit/>
          </a:bodyPr>
          <a:lstStyle/>
          <a:p>
            <a:pPr algn="ctr"/>
            <a:r>
              <a:rPr lang="en-US" sz="1400" dirty="0" err="1">
                <a:ln w="0"/>
                <a:latin typeface="Arial" panose="020B0604020202020204" pitchFamily="34" charset="0"/>
                <a:cs typeface="Arial" panose="020B0604020202020204" pitchFamily="34" charset="0"/>
              </a:rPr>
              <a:t>Slideserve</a:t>
            </a:r>
            <a:r>
              <a:rPr lang="en-US" sz="1400" dirty="0">
                <a:ln w="0"/>
                <a:latin typeface="Arial" panose="020B0604020202020204" pitchFamily="34" charset="0"/>
                <a:cs typeface="Arial" panose="020B0604020202020204" pitchFamily="34" charset="0"/>
              </a:rPr>
              <a:t>, 2020</a:t>
            </a:r>
            <a:endParaRPr lang="en-US" sz="1400" b="0" cap="none" spc="0" dirty="0">
              <a:ln w="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1206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BD76F0-BAD1-F2A6-108D-607E7966827A}"/>
              </a:ext>
            </a:extLst>
          </p:cNvPr>
          <p:cNvSpPr/>
          <p:nvPr/>
        </p:nvSpPr>
        <p:spPr>
          <a:xfrm>
            <a:off x="294289" y="54534"/>
            <a:ext cx="5335780" cy="1015663"/>
          </a:xfrm>
          <a:prstGeom prst="rect">
            <a:avLst/>
          </a:prstGeom>
          <a:solidFill>
            <a:schemeClr val="accent3">
              <a:lumMod val="20000"/>
              <a:lumOff val="80000"/>
            </a:schemeClr>
          </a:solidFill>
        </p:spPr>
        <p:txBody>
          <a:bodyPr wrap="square" lIns="91440" tIns="45720" rIns="91440" bIns="45720">
            <a:spAutoFit/>
          </a:bodyPr>
          <a:lstStyle/>
          <a:p>
            <a:pPr algn="ctr"/>
            <a:r>
              <a:rPr lang="en-US" sz="2000" dirty="0">
                <a:ln w="0"/>
                <a:latin typeface="Arial" panose="020B0604020202020204" pitchFamily="34" charset="0"/>
                <a:cs typeface="Arial" panose="020B0604020202020204" pitchFamily="34" charset="0"/>
              </a:rPr>
              <a:t>Swiss Cheese is used to </a:t>
            </a:r>
            <a:r>
              <a:rPr lang="en-GB" sz="2000" dirty="0"/>
              <a:t>understand the system failure</a:t>
            </a:r>
            <a:r>
              <a:rPr lang="en-US" sz="2000" dirty="0">
                <a:ln w="0"/>
                <a:latin typeface="Arial" panose="020B0604020202020204" pitchFamily="34" charset="0"/>
                <a:cs typeface="Arial" panose="020B0604020202020204" pitchFamily="34" charset="0"/>
              </a:rPr>
              <a:t> in the Bristol Inquiry </a:t>
            </a:r>
          </a:p>
          <a:p>
            <a:pPr algn="ctr"/>
            <a:r>
              <a:rPr lang="en-US" sz="2000" dirty="0">
                <a:ln w="0"/>
                <a:latin typeface="Arial" panose="020B0604020202020204" pitchFamily="34" charset="0"/>
                <a:cs typeface="Arial" panose="020B0604020202020204" pitchFamily="34" charset="0"/>
              </a:rPr>
              <a:t>(2001) report</a:t>
            </a:r>
            <a:endParaRPr lang="en-US" sz="2000" b="0" cap="none" spc="0" dirty="0">
              <a:ln w="0"/>
              <a:solidFill>
                <a:schemeClr val="tx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DB3FD8AE-A4FE-B006-5569-7A56AE5D55D6}"/>
              </a:ext>
            </a:extLst>
          </p:cNvPr>
          <p:cNvPicPr>
            <a:picLocks noChangeAspect="1"/>
          </p:cNvPicPr>
          <p:nvPr/>
        </p:nvPicPr>
        <p:blipFill>
          <a:blip r:embed="rId2"/>
          <a:stretch>
            <a:fillRect/>
          </a:stretch>
        </p:blipFill>
        <p:spPr>
          <a:xfrm>
            <a:off x="6856219" y="186881"/>
            <a:ext cx="5335781" cy="3529831"/>
          </a:xfrm>
          <a:prstGeom prst="rect">
            <a:avLst/>
          </a:prstGeom>
        </p:spPr>
      </p:pic>
      <p:sp>
        <p:nvSpPr>
          <p:cNvPr id="5" name="TextBox 4">
            <a:extLst>
              <a:ext uri="{FF2B5EF4-FFF2-40B4-BE49-F238E27FC236}">
                <a16:creationId xmlns:a16="http://schemas.microsoft.com/office/drawing/2014/main" id="{380D7E21-EAA0-F4AC-CD06-0E56E33642CA}"/>
              </a:ext>
            </a:extLst>
          </p:cNvPr>
          <p:cNvSpPr txBox="1"/>
          <p:nvPr/>
        </p:nvSpPr>
        <p:spPr>
          <a:xfrm>
            <a:off x="7314791" y="4320686"/>
            <a:ext cx="4418635" cy="1815882"/>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The model explains accidents as multiple layers of defence (slices of cheese) with holes (failures)</a:t>
            </a:r>
          </a:p>
          <a:p>
            <a:r>
              <a:rPr lang="en-GB" sz="1600" dirty="0">
                <a:latin typeface="Arial" panose="020B0604020202020204" pitchFamily="34" charset="0"/>
                <a:cs typeface="Arial" panose="020B0604020202020204" pitchFamily="34" charset="0"/>
              </a:rPr>
              <a:t>The model was developed by James Reason to explain how accidents occur in complex systems such as healthcare (Wiegmann et al., 2022).</a:t>
            </a:r>
          </a:p>
        </p:txBody>
      </p:sp>
      <p:sp>
        <p:nvSpPr>
          <p:cNvPr id="6" name="Rectangle 5">
            <a:extLst>
              <a:ext uri="{FF2B5EF4-FFF2-40B4-BE49-F238E27FC236}">
                <a16:creationId xmlns:a16="http://schemas.microsoft.com/office/drawing/2014/main" id="{6B3A2EF4-08D1-1657-10B3-E7936B4E317A}"/>
              </a:ext>
            </a:extLst>
          </p:cNvPr>
          <p:cNvSpPr/>
          <p:nvPr/>
        </p:nvSpPr>
        <p:spPr>
          <a:xfrm>
            <a:off x="9095246" y="3834033"/>
            <a:ext cx="1560620" cy="369332"/>
          </a:xfrm>
          <a:prstGeom prst="rect">
            <a:avLst/>
          </a:prstGeom>
          <a:noFill/>
        </p:spPr>
        <p:txBody>
          <a:bodyPr wrap="none" lIns="91440" tIns="45720" rIns="91440" bIns="45720">
            <a:spAutoFit/>
          </a:bodyPr>
          <a:lstStyle/>
          <a:p>
            <a:pPr algn="ctr"/>
            <a:r>
              <a:rPr lang="en-GB" dirty="0"/>
              <a:t>(</a:t>
            </a:r>
            <a:r>
              <a:rPr lang="en-GB" sz="1600" dirty="0"/>
              <a:t>Bolton</a:t>
            </a:r>
            <a:r>
              <a:rPr lang="en-GB" sz="1600" dirty="0">
                <a:latin typeface="Arial" panose="020B0604020202020204" pitchFamily="34" charset="0"/>
                <a:cs typeface="Arial" panose="020B0604020202020204" pitchFamily="34" charset="0"/>
              </a:rPr>
              <a:t>, 2018</a:t>
            </a:r>
            <a:r>
              <a:rPr lang="en-GB" dirty="0">
                <a:latin typeface="Arial" panose="020B0604020202020204" pitchFamily="34" charset="0"/>
                <a:cs typeface="Arial" panose="020B0604020202020204" pitchFamily="34" charset="0"/>
              </a:rPr>
              <a:t>).</a:t>
            </a:r>
            <a:endParaRPr lang="en-US"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114512CD-9303-02C7-F689-D96883EB052B}"/>
              </a:ext>
            </a:extLst>
          </p:cNvPr>
          <p:cNvSpPr/>
          <p:nvPr/>
        </p:nvSpPr>
        <p:spPr>
          <a:xfrm>
            <a:off x="0" y="1202544"/>
            <a:ext cx="6725653" cy="4832092"/>
          </a:xfrm>
          <a:prstGeom prst="rect">
            <a:avLst/>
          </a:prstGeom>
          <a:noFill/>
        </p:spPr>
        <p:txBody>
          <a:bodyPr wrap="square" lIns="91440" tIns="45720" rIns="91440" bIns="45720">
            <a:spAutoFit/>
          </a:bodyPr>
          <a:lstStyle/>
          <a:p>
            <a:pPr algn="ctr"/>
            <a:r>
              <a:rPr lang="en-US" sz="1600" b="1" dirty="0">
                <a:ln w="0"/>
                <a:latin typeface="Arial" panose="020B0604020202020204" pitchFamily="34" charset="0"/>
                <a:cs typeface="Arial" panose="020B0604020202020204" pitchFamily="34" charset="0"/>
              </a:rPr>
              <a:t>Problem Identified</a:t>
            </a:r>
            <a:r>
              <a:rPr lang="en-US" sz="1600" dirty="0">
                <a:ln w="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High mortality in paediatric heart surgery</a:t>
            </a:r>
            <a:endParaRPr lang="en-GB" sz="1600" b="1" dirty="0">
              <a:latin typeface="Arial" panose="020B0604020202020204" pitchFamily="34" charset="0"/>
              <a:cs typeface="Arial" panose="020B0604020202020204" pitchFamily="34" charset="0"/>
            </a:endParaRPr>
          </a:p>
          <a:p>
            <a:pPr algn="ctr"/>
            <a:r>
              <a:rPr lang="en-GB" sz="1600" b="1" dirty="0">
                <a:ln w="0"/>
                <a:latin typeface="Arial" panose="020B0604020202020204" pitchFamily="34" charset="0"/>
                <a:cs typeface="Arial" panose="020B0604020202020204" pitchFamily="34" charset="0"/>
              </a:rPr>
              <a:t>SYSTEM FAILURES</a:t>
            </a:r>
            <a:endParaRPr lang="en-US" sz="1600" b="1" dirty="0">
              <a:ln w="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Organisational failure of foresight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Hospitals and NHS regulators failed to anticipate and prevent the developing risk.</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Weak clinical governance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Lack of effective monitoring of surgeons’ performance and patient outcomes.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Poor communication and teamwork</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Limited information sharing between clinicians, managers, and departments.</a:t>
            </a:r>
          </a:p>
          <a:p>
            <a:pPr marL="28575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Lack of accountability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Responsibilities for patient safety and decision-making were unclear.</a:t>
            </a:r>
          </a:p>
          <a:p>
            <a:pPr marL="28575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Closed professional culture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Senior doctors were rarely challenged, and criticism was discouraged.</a:t>
            </a:r>
          </a:p>
          <a:p>
            <a:pPr marL="28575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Limited transparency with patients’ families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Parents were not fully informed about risks and the surgical  outcome</a:t>
            </a:r>
          </a:p>
          <a:p>
            <a:r>
              <a:rPr lang="en-GB" sz="1600" dirty="0">
                <a:latin typeface="Arial" panose="020B0604020202020204" pitchFamily="34" charset="0"/>
                <a:cs typeface="Arial" panose="020B0604020202020204" pitchFamily="34" charset="0"/>
              </a:rPr>
              <a:t>(</a:t>
            </a:r>
            <a:r>
              <a:rPr lang="en-GB" sz="1600" dirty="0" err="1"/>
              <a:t>Alaszewski</a:t>
            </a:r>
            <a:r>
              <a:rPr lang="en-GB" sz="1600" dirty="0"/>
              <a:t>, 2002).</a:t>
            </a:r>
            <a:endParaRPr lang="en-US" sz="16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34697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7">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Rectangle 1">
            <a:extLst>
              <a:ext uri="{FF2B5EF4-FFF2-40B4-BE49-F238E27FC236}">
                <a16:creationId xmlns:a16="http://schemas.microsoft.com/office/drawing/2014/main" id="{F9E3B540-E3F6-58A1-2B8F-02AEC2814062}"/>
              </a:ext>
            </a:extLst>
          </p:cNvPr>
          <p:cNvSpPr/>
          <p:nvPr/>
        </p:nvSpPr>
        <p:spPr>
          <a:xfrm>
            <a:off x="5706319" y="1"/>
            <a:ext cx="6400800" cy="6724890"/>
          </a:xfrm>
          <a:prstGeom prst="rect">
            <a:avLst/>
          </a:prstGeom>
        </p:spPr>
        <p:txBody>
          <a:bodyPr vert="horz" lIns="91440" tIns="45720" rIns="91440" bIns="45720" rtlCol="0" anchor="ctr">
            <a:normAutofit fontScale="40000" lnSpcReduction="20000"/>
          </a:bodyPr>
          <a:lstStyle/>
          <a:p>
            <a:pPr>
              <a:lnSpc>
                <a:spcPct val="120000"/>
              </a:lnSpc>
              <a:spcAft>
                <a:spcPts val="600"/>
              </a:spcAft>
            </a:pPr>
            <a:r>
              <a:rPr lang="en-US" sz="4000" b="1" dirty="0">
                <a:ln w="0"/>
                <a:latin typeface="Arial" panose="020B0604020202020204" pitchFamily="34" charset="0"/>
                <a:cs typeface="Arial" panose="020B0604020202020204" pitchFamily="34" charset="0"/>
              </a:rPr>
              <a:t>Advantages and Disadvantages of the Swiss Cheese Model</a:t>
            </a:r>
          </a:p>
          <a:p>
            <a:pPr algn="ctr">
              <a:lnSpc>
                <a:spcPct val="120000"/>
              </a:lnSpc>
              <a:spcAft>
                <a:spcPts val="600"/>
              </a:spcAft>
            </a:pPr>
            <a:r>
              <a:rPr lang="en-US" sz="4000" b="1" dirty="0">
                <a:latin typeface="Arial" panose="020B0604020202020204" pitchFamily="34" charset="0"/>
                <a:cs typeface="Arial" panose="020B0604020202020204" pitchFamily="34" charset="0"/>
              </a:rPr>
              <a:t>Advantages (Applied to Bristol Case)</a:t>
            </a:r>
          </a:p>
          <a:p>
            <a:pPr marL="342900" lvl="0" indent="-285750">
              <a:lnSpc>
                <a:spcPct val="120000"/>
              </a:lnSpc>
              <a:spcAft>
                <a:spcPts val="600"/>
              </a:spcAft>
              <a:buFont typeface="Wingdings" panose="05000000000000000000" pitchFamily="2" charset="2"/>
              <a:buChar char="Ø"/>
            </a:pPr>
            <a:r>
              <a:rPr lang="en-US" sz="4000" dirty="0">
                <a:latin typeface="Arial" panose="020B0604020202020204" pitchFamily="34" charset="0"/>
                <a:cs typeface="Arial" panose="020B0604020202020204" pitchFamily="34" charset="0"/>
              </a:rPr>
              <a:t>Identifies system failure: Highlights the role of governance, leadership, and clinical issues (Bristol Inquiry, 2001).  </a:t>
            </a:r>
          </a:p>
          <a:p>
            <a:pPr marL="342900" lvl="0" indent="-285750">
              <a:lnSpc>
                <a:spcPct val="120000"/>
              </a:lnSpc>
              <a:spcAft>
                <a:spcPts val="600"/>
              </a:spcAft>
              <a:buFont typeface="Wingdings" panose="05000000000000000000" pitchFamily="2" charset="2"/>
              <a:buChar char="Ø"/>
            </a:pPr>
            <a:r>
              <a:rPr lang="en-US" sz="4000" dirty="0">
                <a:latin typeface="Arial" panose="020B0604020202020204" pitchFamily="34" charset="0"/>
                <a:cs typeface="Arial" panose="020B0604020202020204" pitchFamily="34" charset="0"/>
              </a:rPr>
              <a:t>Moves beyond individual blame: Attributes harm to broader system issues, not just surgeons.  </a:t>
            </a:r>
          </a:p>
          <a:p>
            <a:pPr marL="342900" lvl="0" indent="-285750">
              <a:lnSpc>
                <a:spcPct val="120000"/>
              </a:lnSpc>
              <a:spcAft>
                <a:spcPts val="600"/>
              </a:spcAft>
              <a:buFont typeface="Wingdings" panose="05000000000000000000" pitchFamily="2" charset="2"/>
              <a:buChar char="Ø"/>
            </a:pPr>
            <a:r>
              <a:rPr lang="en-US" sz="4000" dirty="0">
                <a:latin typeface="Arial" panose="020B0604020202020204" pitchFamily="34" charset="0"/>
                <a:cs typeface="Arial" panose="020B0604020202020204" pitchFamily="34" charset="0"/>
              </a:rPr>
              <a:t>Highlights multiple contributing factors: communication failures, culture, and policy (</a:t>
            </a:r>
            <a:r>
              <a:rPr lang="en-US" sz="4000" dirty="0" err="1">
                <a:latin typeface="Arial" panose="020B0604020202020204" pitchFamily="34" charset="0"/>
                <a:cs typeface="Arial" panose="020B0604020202020204" pitchFamily="34" charset="0"/>
              </a:rPr>
              <a:t>Alaszewski</a:t>
            </a:r>
            <a:r>
              <a:rPr lang="en-US" sz="4000" dirty="0">
                <a:latin typeface="Arial" panose="020B0604020202020204" pitchFamily="34" charset="0"/>
                <a:cs typeface="Arial" panose="020B0604020202020204" pitchFamily="34" charset="0"/>
              </a:rPr>
              <a:t>, 2002).  </a:t>
            </a:r>
          </a:p>
          <a:p>
            <a:pPr marL="342900" lvl="0" indent="-285750">
              <a:lnSpc>
                <a:spcPct val="120000"/>
              </a:lnSpc>
              <a:spcAft>
                <a:spcPts val="600"/>
              </a:spcAft>
              <a:buFont typeface="Wingdings" panose="05000000000000000000" pitchFamily="2" charset="2"/>
              <a:buChar char="Ø"/>
            </a:pPr>
            <a:r>
              <a:rPr lang="en-GB" sz="4000" dirty="0">
                <a:latin typeface="Arial" panose="020B0604020202020204" pitchFamily="34" charset="0"/>
                <a:cs typeface="Arial" panose="020B0604020202020204" pitchFamily="34" charset="0"/>
              </a:rPr>
              <a:t>• Supports safety improvements and explains the need for reforms in clinical governance and monitoring.</a:t>
            </a:r>
            <a:endParaRPr lang="en-US" sz="4000" b="1" dirty="0">
              <a:ln w="0"/>
              <a:latin typeface="Arial" panose="020B0604020202020204" pitchFamily="34" charset="0"/>
              <a:cs typeface="Arial" panose="020B0604020202020204" pitchFamily="34" charset="0"/>
            </a:endParaRPr>
          </a:p>
          <a:p>
            <a:pPr algn="ctr">
              <a:lnSpc>
                <a:spcPct val="120000"/>
              </a:lnSpc>
              <a:spcAft>
                <a:spcPts val="600"/>
              </a:spcAft>
            </a:pPr>
            <a:r>
              <a:rPr lang="en-US" sz="4000" b="1" dirty="0">
                <a:latin typeface="Arial" panose="020B0604020202020204" pitchFamily="34" charset="0"/>
                <a:cs typeface="Arial" panose="020B0604020202020204" pitchFamily="34" charset="0"/>
              </a:rPr>
              <a:t>Disadvantages (Applied to Bristol Case)</a:t>
            </a:r>
          </a:p>
          <a:p>
            <a:pPr marL="342900" indent="-285750">
              <a:lnSpc>
                <a:spcPct val="120000"/>
              </a:lnSpc>
              <a:spcAft>
                <a:spcPts val="600"/>
              </a:spcAft>
              <a:buFont typeface="Wingdings" panose="05000000000000000000" pitchFamily="2" charset="2"/>
              <a:buChar char="Ø"/>
            </a:pPr>
            <a:r>
              <a:rPr lang="en-US" sz="4000" dirty="0">
                <a:latin typeface="Arial" panose="020B0604020202020204" pitchFamily="34" charset="0"/>
                <a:cs typeface="Arial" panose="020B0604020202020204" pitchFamily="34" charset="0"/>
              </a:rPr>
              <a:t>Limited explanation of culture:</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Does not fully explain the deep-rooted closed culture (</a:t>
            </a:r>
            <a:r>
              <a:rPr lang="en-US" sz="4000" dirty="0" err="1">
                <a:latin typeface="Arial" panose="020B0604020202020204" pitchFamily="34" charset="0"/>
                <a:cs typeface="Arial" panose="020B0604020202020204" pitchFamily="34" charset="0"/>
              </a:rPr>
              <a:t>Alaszewski</a:t>
            </a:r>
            <a:r>
              <a:rPr lang="en-US" sz="4000" dirty="0">
                <a:latin typeface="Arial" panose="020B0604020202020204" pitchFamily="34" charset="0"/>
                <a:cs typeface="Arial" panose="020B0604020202020204" pitchFamily="34" charset="0"/>
              </a:rPr>
              <a:t>, 2002).</a:t>
            </a:r>
          </a:p>
          <a:p>
            <a:pPr marL="342900" indent="-285750">
              <a:lnSpc>
                <a:spcPct val="120000"/>
              </a:lnSpc>
              <a:spcAft>
                <a:spcPts val="600"/>
              </a:spcAft>
              <a:buFont typeface="Wingdings" panose="05000000000000000000" pitchFamily="2" charset="2"/>
              <a:buChar char="Ø"/>
            </a:pPr>
            <a:r>
              <a:rPr lang="en-US" sz="4000" dirty="0">
                <a:latin typeface="Arial" panose="020B0604020202020204" pitchFamily="34" charset="0"/>
                <a:cs typeface="Arial" panose="020B0604020202020204" pitchFamily="34" charset="0"/>
              </a:rPr>
              <a:t>Static model:</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Does not show how problems developed over time (1984–1995) (Reason, 2000).</a:t>
            </a:r>
          </a:p>
          <a:p>
            <a:pPr marL="342900" indent="-285750">
              <a:lnSpc>
                <a:spcPct val="120000"/>
              </a:lnSpc>
              <a:spcAft>
                <a:spcPts val="600"/>
              </a:spcAft>
              <a:buFont typeface="Wingdings" panose="05000000000000000000" pitchFamily="2" charset="2"/>
              <a:buChar char="Ø"/>
            </a:pPr>
            <a:r>
              <a:rPr lang="en-US" sz="4000" dirty="0">
                <a:latin typeface="Arial" panose="020B0604020202020204" pitchFamily="34" charset="0"/>
                <a:cs typeface="Arial" panose="020B0604020202020204" pitchFamily="34" charset="0"/>
              </a:rPr>
              <a:t>Focuses on failure </a:t>
            </a:r>
            <a:r>
              <a:rPr lang="en-US" sz="4000" dirty="0" err="1">
                <a:latin typeface="Arial" panose="020B0604020202020204" pitchFamily="34" charset="0"/>
                <a:cs typeface="Arial" panose="020B0604020202020204" pitchFamily="34" charset="0"/>
              </a:rPr>
              <a:t>only:Does</a:t>
            </a:r>
            <a:r>
              <a:rPr lang="en-US" sz="4000" dirty="0">
                <a:latin typeface="Arial" panose="020B0604020202020204" pitchFamily="34" charset="0"/>
                <a:cs typeface="Arial" panose="020B0604020202020204" pitchFamily="34" charset="0"/>
              </a:rPr>
              <a:t> not explain how care worked successfully in other cases </a:t>
            </a:r>
            <a:r>
              <a:rPr lang="en-US" sz="4000" i="1" dirty="0">
                <a:latin typeface="Arial" panose="020B0604020202020204" pitchFamily="34" charset="0"/>
                <a:cs typeface="Arial" panose="020B0604020202020204" pitchFamily="34" charset="0"/>
              </a:rPr>
              <a:t>(Verhagen et al., 2022).</a:t>
            </a:r>
            <a:endParaRPr lang="en-US" sz="4000" dirty="0">
              <a:latin typeface="Arial" panose="020B0604020202020204" pitchFamily="34" charset="0"/>
              <a:cs typeface="Arial" panose="020B0604020202020204" pitchFamily="34" charset="0"/>
            </a:endParaRPr>
          </a:p>
          <a:p>
            <a:pPr marL="57150" indent="-285750" algn="just">
              <a:lnSpc>
                <a:spcPct val="90000"/>
              </a:lnSpc>
              <a:spcAft>
                <a:spcPts val="600"/>
              </a:spcAft>
              <a:buFont typeface="Wingdings" panose="05000000000000000000" pitchFamily="2" charset="2"/>
              <a:buChar char="Ø"/>
            </a:pPr>
            <a:endParaRPr lang="en-US" sz="1700" b="1" dirty="0">
              <a:ln w="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100" b="1" cap="none" spc="0" dirty="0">
              <a:ln w="0"/>
            </a:endParaRPr>
          </a:p>
        </p:txBody>
      </p:sp>
      <p:sp>
        <p:nvSpPr>
          <p:cNvPr id="3" name="Rectangle 2">
            <a:extLst>
              <a:ext uri="{FF2B5EF4-FFF2-40B4-BE49-F238E27FC236}">
                <a16:creationId xmlns:a16="http://schemas.microsoft.com/office/drawing/2014/main" id="{005A96EF-7C5F-BFB8-335D-5D2304C98937}"/>
              </a:ext>
            </a:extLst>
          </p:cNvPr>
          <p:cNvSpPr/>
          <p:nvPr/>
        </p:nvSpPr>
        <p:spPr>
          <a:xfrm>
            <a:off x="1" y="247284"/>
            <a:ext cx="5706318" cy="9264075"/>
          </a:xfrm>
          <a:prstGeom prst="rect">
            <a:avLst/>
          </a:prstGeom>
          <a:noFill/>
        </p:spPr>
        <p:txBody>
          <a:bodyPr wrap="square" lIns="91440" tIns="45720" rIns="91440" bIns="45720">
            <a:spAutoFit/>
          </a:bodyPr>
          <a:lstStyle/>
          <a:p>
            <a:pPr algn="ctr">
              <a:spcAft>
                <a:spcPts val="600"/>
              </a:spcAft>
            </a:pPr>
            <a:r>
              <a:rPr lang="en-GB" sz="2000" b="1" dirty="0">
                <a:latin typeface="Arial" panose="020B0604020202020204" pitchFamily="34" charset="0"/>
                <a:cs typeface="Arial" panose="020B0604020202020204" pitchFamily="34" charset="0"/>
              </a:rPr>
              <a:t>Swiss Cheese Model – Application to the Bristol Royal Infirmary Inquiry</a:t>
            </a:r>
          </a:p>
          <a:p>
            <a:pPr algn="ctr">
              <a:spcAft>
                <a:spcPts val="600"/>
              </a:spcAft>
            </a:pPr>
            <a:endParaRPr lang="en-GB" b="1" dirty="0">
              <a:latin typeface="Arial" panose="020B0604020202020204" pitchFamily="34" charset="0"/>
              <a:cs typeface="Arial" panose="020B0604020202020204" pitchFamily="34" charset="0"/>
            </a:endParaRPr>
          </a:p>
          <a:p>
            <a:pPr marL="285750" indent="-285750">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Clinical and Human Factors: Inadequate skills and poor surgical performance (Bristol Royal Infirmary Inquiry, 2001)</a:t>
            </a:r>
          </a:p>
          <a:p>
            <a:pPr marL="285750" indent="-285750">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Team and Communication Factors: Ineffective communication and failure to escalate concerns  (</a:t>
            </a:r>
            <a:r>
              <a:rPr lang="en-GB" sz="1600" dirty="0" err="1">
                <a:latin typeface="Arial" panose="020B0604020202020204" pitchFamily="34" charset="0"/>
                <a:cs typeface="Arial" panose="020B0604020202020204" pitchFamily="34" charset="0"/>
              </a:rPr>
              <a:t>Alaszewski</a:t>
            </a:r>
            <a:r>
              <a:rPr lang="en-GB" sz="1600" dirty="0">
                <a:latin typeface="Arial" panose="020B0604020202020204" pitchFamily="34" charset="0"/>
                <a:cs typeface="Arial" panose="020B0604020202020204" pitchFamily="34" charset="0"/>
              </a:rPr>
              <a:t>, 2002)</a:t>
            </a:r>
          </a:p>
          <a:p>
            <a:pPr marL="285750" indent="-285750">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Organisational Factors: Weak leadership, insufficient accountability, and ineffective management (Bristol Royal Infirmary Inquiry, 2001)</a:t>
            </a:r>
          </a:p>
          <a:p>
            <a:pPr marL="285750" indent="-285750">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System Policy Factors: Insufficient clinical governance, poor monitoring practices, and inadequate external oversight (</a:t>
            </a:r>
            <a:r>
              <a:rPr lang="en-GB" sz="1600" dirty="0" err="1">
                <a:latin typeface="Arial" panose="020B0604020202020204" pitchFamily="34" charset="0"/>
                <a:cs typeface="Arial" panose="020B0604020202020204" pitchFamily="34" charset="0"/>
              </a:rPr>
              <a:t>Alaszewski</a:t>
            </a:r>
            <a:r>
              <a:rPr lang="en-GB" sz="1600" dirty="0">
                <a:latin typeface="Arial" panose="020B0604020202020204" pitchFamily="34" charset="0"/>
                <a:cs typeface="Arial" panose="020B0604020202020204" pitchFamily="34" charset="0"/>
              </a:rPr>
              <a:t>, 2002; Bristol Royal Infirmary Inquiry, 2001</a:t>
            </a:r>
            <a:r>
              <a:rPr lang="en-GB" sz="1600" dirty="0"/>
              <a:t>)</a:t>
            </a:r>
          </a:p>
          <a:p>
            <a:pPr algn="just">
              <a:spcAft>
                <a:spcPts val="600"/>
              </a:spcAft>
            </a:pPr>
            <a:endParaRPr lang="en-GB" b="1" dirty="0">
              <a:latin typeface="Arial" panose="020B0604020202020204" pitchFamily="34" charset="0"/>
              <a:cs typeface="Arial" panose="020B0604020202020204" pitchFamily="34" charset="0"/>
            </a:endParaRPr>
          </a:p>
          <a:p>
            <a:pPr algn="ctr">
              <a:spcAft>
                <a:spcPts val="600"/>
              </a:spcAft>
            </a:pPr>
            <a:endParaRPr lang="en-GB" b="1" dirty="0">
              <a:latin typeface="Arial" panose="020B0604020202020204" pitchFamily="34" charset="0"/>
              <a:cs typeface="Arial" panose="020B0604020202020204" pitchFamily="34" charset="0"/>
            </a:endParaRPr>
          </a:p>
          <a:p>
            <a:pPr algn="ctr">
              <a:spcAft>
                <a:spcPts val="600"/>
              </a:spcAft>
            </a:pPr>
            <a:endParaRPr lang="en-GB" b="1" dirty="0">
              <a:latin typeface="Arial" panose="020B0604020202020204" pitchFamily="34" charset="0"/>
              <a:cs typeface="Arial" panose="020B0604020202020204" pitchFamily="34" charset="0"/>
            </a:endParaRPr>
          </a:p>
          <a:p>
            <a:pPr algn="ctr">
              <a:spcAft>
                <a:spcPts val="600"/>
              </a:spcAft>
            </a:pPr>
            <a:endParaRPr lang="en-GB" b="1" dirty="0">
              <a:latin typeface="Arial" panose="020B0604020202020204" pitchFamily="34" charset="0"/>
              <a:cs typeface="Arial" panose="020B0604020202020204" pitchFamily="34" charset="0"/>
            </a:endParaRPr>
          </a:p>
          <a:p>
            <a:pPr algn="ctr">
              <a:spcAft>
                <a:spcPts val="600"/>
              </a:spcAft>
            </a:pPr>
            <a:endParaRPr lang="en-GB" b="1" dirty="0">
              <a:latin typeface="Arial" panose="020B0604020202020204" pitchFamily="34" charset="0"/>
              <a:cs typeface="Arial" panose="020B0604020202020204" pitchFamily="34" charset="0"/>
            </a:endParaRPr>
          </a:p>
          <a:p>
            <a:pPr algn="ctr">
              <a:spcAft>
                <a:spcPts val="600"/>
              </a:spcAft>
            </a:pPr>
            <a:endParaRPr lang="en-GB" b="1" dirty="0">
              <a:latin typeface="Arial" panose="020B0604020202020204" pitchFamily="34" charset="0"/>
              <a:cs typeface="Arial" panose="020B0604020202020204" pitchFamily="34" charset="0"/>
            </a:endParaRPr>
          </a:p>
          <a:p>
            <a:pPr algn="ctr">
              <a:spcAft>
                <a:spcPts val="600"/>
              </a:spcAft>
            </a:pPr>
            <a:endParaRPr lang="en-GB" b="1" dirty="0">
              <a:latin typeface="Arial" panose="020B0604020202020204" pitchFamily="34" charset="0"/>
              <a:cs typeface="Arial" panose="020B0604020202020204" pitchFamily="34" charset="0"/>
            </a:endParaRPr>
          </a:p>
          <a:p>
            <a:pPr algn="ctr">
              <a:spcAft>
                <a:spcPts val="600"/>
              </a:spcAft>
            </a:pPr>
            <a:endParaRPr lang="en-GB" b="1" dirty="0">
              <a:latin typeface="Arial" panose="020B0604020202020204" pitchFamily="34" charset="0"/>
              <a:cs typeface="Arial" panose="020B0604020202020204" pitchFamily="34" charset="0"/>
            </a:endParaRPr>
          </a:p>
          <a:p>
            <a:pPr algn="ctr">
              <a:spcAft>
                <a:spcPts val="600"/>
              </a:spcAft>
            </a:pPr>
            <a:endParaRPr lang="en-US" sz="16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16378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Rectangle 1">
            <a:extLst>
              <a:ext uri="{FF2B5EF4-FFF2-40B4-BE49-F238E27FC236}">
                <a16:creationId xmlns:a16="http://schemas.microsoft.com/office/drawing/2014/main" id="{660C854E-1DB0-A80D-13AF-88A2989BCD60}"/>
              </a:ext>
            </a:extLst>
          </p:cNvPr>
          <p:cNvSpPr/>
          <p:nvPr/>
        </p:nvSpPr>
        <p:spPr>
          <a:xfrm>
            <a:off x="195003" y="104043"/>
            <a:ext cx="4805260" cy="923331"/>
          </a:xfrm>
          <a:prstGeom prst="rect">
            <a:avLst/>
          </a:prstGeom>
          <a:solidFill>
            <a:schemeClr val="accent6">
              <a:lumMod val="40000"/>
              <a:lumOff val="60000"/>
            </a:schemeClr>
          </a:solidFill>
        </p:spPr>
        <p:txBody>
          <a:bodyPr vert="horz" lIns="91440" tIns="45720" rIns="91440" bIns="45720" rtlCol="0">
            <a:normAutofit/>
          </a:bodyPr>
          <a:lstStyle/>
          <a:p>
            <a:pPr>
              <a:lnSpc>
                <a:spcPct val="90000"/>
              </a:lnSpc>
              <a:spcBef>
                <a:spcPct val="0"/>
              </a:spcBef>
              <a:spcAft>
                <a:spcPts val="600"/>
              </a:spcAft>
            </a:pPr>
            <a:r>
              <a:rPr lang="en-US" sz="2000" dirty="0">
                <a:latin typeface="Arial" panose="020B0604020202020204" pitchFamily="34" charset="0"/>
                <a:cs typeface="Arial" panose="020B0604020202020204" pitchFamily="34" charset="0"/>
              </a:rPr>
              <a:t>Root Cause   Analysis using 5 Whys regarding the Bristol Inquiry (2001) case study</a:t>
            </a:r>
            <a:endParaRPr lang="en-US" sz="2000" b="0"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62107DC5-C9D6-5EA4-A9C3-509E4F2D781D}"/>
              </a:ext>
            </a:extLst>
          </p:cNvPr>
          <p:cNvPicPr>
            <a:picLocks noChangeAspect="1"/>
          </p:cNvPicPr>
          <p:nvPr/>
        </p:nvPicPr>
        <p:blipFill>
          <a:blip r:embed="rId2"/>
          <a:srcRect t="2750" r="3" b="3"/>
          <a:stretch>
            <a:fillRect/>
          </a:stretch>
        </p:blipFill>
        <p:spPr>
          <a:xfrm>
            <a:off x="7801337" y="152800"/>
            <a:ext cx="4283274"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18C46185-2C24-76E5-C8CB-F1F4BC4D8168}"/>
              </a:ext>
            </a:extLst>
          </p:cNvPr>
          <p:cNvSpPr/>
          <p:nvPr/>
        </p:nvSpPr>
        <p:spPr>
          <a:xfrm>
            <a:off x="107389" y="1136230"/>
            <a:ext cx="7057340" cy="6124754"/>
          </a:xfrm>
          <a:prstGeom prst="rect">
            <a:avLst/>
          </a:prstGeom>
          <a:noFill/>
        </p:spPr>
        <p:txBody>
          <a:bodyPr wrap="square" lIns="91440" tIns="45720" rIns="91440" bIns="45720">
            <a:spAutoFit/>
          </a:bodyPr>
          <a:lstStyle/>
          <a:p>
            <a:pPr marL="285750" lvl="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Why did children die at higher rates?  </a:t>
            </a:r>
          </a:p>
          <a:p>
            <a:pPr algn="just">
              <a:lnSpc>
                <a:spcPct val="150000"/>
              </a:lnSpc>
            </a:pPr>
            <a:r>
              <a:rPr lang="en-GB" sz="1600" dirty="0">
                <a:latin typeface="Arial" panose="020B0604020202020204" pitchFamily="34" charset="0"/>
                <a:cs typeface="Arial" panose="020B0604020202020204" pitchFamily="34" charset="0"/>
              </a:rPr>
              <a:t>  Because surgical outcomes were poor, as identified in the (Bristol Royal Infirmary Inquiry, 2001).  </a:t>
            </a:r>
          </a:p>
          <a:p>
            <a:pPr marL="285750" lvl="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Why were surgical outcomes poor?  </a:t>
            </a:r>
          </a:p>
          <a:p>
            <a:pPr algn="just">
              <a:lnSpc>
                <a:spcPct val="150000"/>
              </a:lnSpc>
            </a:pPr>
            <a:r>
              <a:rPr lang="en-GB" sz="1600" dirty="0">
                <a:latin typeface="Arial" panose="020B0604020202020204" pitchFamily="34" charset="0"/>
                <a:cs typeface="Arial" panose="020B0604020202020204" pitchFamily="34" charset="0"/>
              </a:rPr>
              <a:t> Some surgeons lacked adequate experience, and their performance was not effectively monitored. (</a:t>
            </a:r>
            <a:r>
              <a:rPr lang="en-GB" sz="1600" dirty="0" err="1">
                <a:latin typeface="Arial" panose="020B0604020202020204" pitchFamily="34" charset="0"/>
                <a:cs typeface="Arial" panose="020B0604020202020204" pitchFamily="34" charset="0"/>
              </a:rPr>
              <a:t>Alaszewski</a:t>
            </a:r>
            <a:r>
              <a:rPr lang="en-GB" sz="1600" dirty="0">
                <a:latin typeface="Arial" panose="020B0604020202020204" pitchFamily="34" charset="0"/>
                <a:cs typeface="Arial" panose="020B0604020202020204" pitchFamily="34" charset="0"/>
              </a:rPr>
              <a:t>, 2002).  </a:t>
            </a:r>
          </a:p>
          <a:p>
            <a:pPr marL="285750" lvl="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Why was performance not monitored?  </a:t>
            </a:r>
          </a:p>
          <a:p>
            <a:pPr algn="just">
              <a:lnSpc>
                <a:spcPct val="150000"/>
              </a:lnSpc>
            </a:pPr>
            <a:r>
              <a:rPr lang="en-GB" sz="1600" dirty="0">
                <a:latin typeface="Arial" panose="020B0604020202020204" pitchFamily="34" charset="0"/>
                <a:cs typeface="Arial" panose="020B0604020202020204" pitchFamily="34" charset="0"/>
              </a:rPr>
              <a:t> Weak clinical governance systems contributed to the lack of monitoring or absence (</a:t>
            </a:r>
            <a:r>
              <a:rPr lang="en-GB" sz="1600" dirty="0" err="1">
                <a:latin typeface="Arial" panose="020B0604020202020204" pitchFamily="34" charset="0"/>
                <a:cs typeface="Arial" panose="020B0604020202020204" pitchFamily="34" charset="0"/>
              </a:rPr>
              <a:t>Alaszewski</a:t>
            </a:r>
            <a:r>
              <a:rPr lang="en-GB" sz="1600" dirty="0">
                <a:latin typeface="Arial" panose="020B0604020202020204" pitchFamily="34" charset="0"/>
                <a:cs typeface="Arial" panose="020B0604020202020204" pitchFamily="34" charset="0"/>
              </a:rPr>
              <a:t>, 2002; Bristol Royal Infirmary Inquiry, 2001).  </a:t>
            </a:r>
          </a:p>
          <a:p>
            <a:pPr marL="285750" lvl="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Why were governance systems weak?  </a:t>
            </a:r>
          </a:p>
          <a:p>
            <a:pPr algn="just">
              <a:lnSpc>
                <a:spcPct val="150000"/>
              </a:lnSpc>
            </a:pPr>
            <a:r>
              <a:rPr lang="en-GB" sz="1600" dirty="0">
                <a:latin typeface="Arial" panose="020B0604020202020204" pitchFamily="34" charset="0"/>
                <a:cs typeface="Arial" panose="020B0604020202020204" pitchFamily="34" charset="0"/>
              </a:rPr>
              <a:t>Due to ineffective leadership and a lack of clear accountability, there were significant challenges (Bristol Royal Infirmary Inquiry, 2001).  </a:t>
            </a:r>
          </a:p>
          <a:p>
            <a:pPr marL="285750" lvl="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Why was accountability unclear?  </a:t>
            </a:r>
          </a:p>
          <a:p>
            <a:pPr algn="just">
              <a:lnSpc>
                <a:spcPct val="150000"/>
              </a:lnSpc>
            </a:pPr>
            <a:r>
              <a:rPr lang="en-GB" sz="1600" dirty="0">
                <a:latin typeface="Arial" panose="020B0604020202020204" pitchFamily="34" charset="0"/>
                <a:cs typeface="Arial" panose="020B0604020202020204" pitchFamily="34" charset="0"/>
              </a:rPr>
              <a:t>The organisational culture discouraged questioning, openness, and transparency (</a:t>
            </a:r>
            <a:r>
              <a:rPr lang="en-GB" sz="1600" dirty="0" err="1">
                <a:latin typeface="Arial" panose="020B0604020202020204" pitchFamily="34" charset="0"/>
                <a:cs typeface="Arial" panose="020B0604020202020204" pitchFamily="34" charset="0"/>
              </a:rPr>
              <a:t>Alaszewski</a:t>
            </a:r>
            <a:r>
              <a:rPr lang="en-GB" sz="1600" dirty="0">
                <a:latin typeface="Arial" panose="020B0604020202020204" pitchFamily="34" charset="0"/>
                <a:cs typeface="Arial" panose="020B0604020202020204" pitchFamily="34" charset="0"/>
              </a:rPr>
              <a:t>, 2002).  </a:t>
            </a:r>
          </a:p>
          <a:p>
            <a:pPr algn="just"/>
            <a:r>
              <a:rPr lang="en-GB" sz="1600" dirty="0">
                <a:latin typeface="Arial" panose="020B0604020202020204" pitchFamily="34" charset="0"/>
                <a:cs typeface="Arial" panose="020B0604020202020204" pitchFamily="34" charset="0"/>
              </a:rPr>
              <a:t> </a:t>
            </a:r>
          </a:p>
          <a:p>
            <a:pPr algn="ct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78B4A710-6A93-A56D-339B-BD1E4F3BD30F}"/>
              </a:ext>
            </a:extLst>
          </p:cNvPr>
          <p:cNvSpPr/>
          <p:nvPr/>
        </p:nvSpPr>
        <p:spPr>
          <a:xfrm>
            <a:off x="9041540" y="4657681"/>
            <a:ext cx="1259448" cy="307777"/>
          </a:xfrm>
          <a:prstGeom prst="rect">
            <a:avLst/>
          </a:prstGeom>
          <a:noFill/>
        </p:spPr>
        <p:txBody>
          <a:bodyPr wrap="none" lIns="91440" tIns="45720" rIns="91440" bIns="45720">
            <a:spAutoFit/>
          </a:bodyPr>
          <a:lstStyle/>
          <a:p>
            <a:pPr algn="ctr"/>
            <a:r>
              <a:rPr lang="en-US" sz="1400" dirty="0">
                <a:ln w="0"/>
                <a:effectLst>
                  <a:outerShdw blurRad="38100" dist="19050" dir="2700000" algn="tl" rotWithShape="0">
                    <a:schemeClr val="dk1">
                      <a:alpha val="40000"/>
                    </a:schemeClr>
                  </a:outerShdw>
                </a:effectLst>
              </a:rPr>
              <a:t>(Denis, 2026).</a:t>
            </a:r>
            <a:endParaRPr lang="en-US" sz="1400" b="0" cap="none" spc="0" dirty="0">
              <a:ln w="0"/>
              <a:solidFill>
                <a:schemeClr val="tx1"/>
              </a:solidFill>
              <a:effectLst>
                <a:outerShdw blurRad="38100" dist="19050" dir="2700000" algn="tl" rotWithShape="0">
                  <a:schemeClr val="dk1">
                    <a:alpha val="40000"/>
                  </a:schemeClr>
                </a:outerShdw>
              </a:effectLst>
            </a:endParaRPr>
          </a:p>
        </p:txBody>
      </p:sp>
      <p:sp>
        <p:nvSpPr>
          <p:cNvPr id="9" name="Content Placeholder 2">
            <a:extLst>
              <a:ext uri="{FF2B5EF4-FFF2-40B4-BE49-F238E27FC236}">
                <a16:creationId xmlns:a16="http://schemas.microsoft.com/office/drawing/2014/main" id="{A89CEAAD-4B09-E36D-7A80-EBD50AF9281B}"/>
              </a:ext>
            </a:extLst>
          </p:cNvPr>
          <p:cNvSpPr txBox="1">
            <a:spLocks/>
          </p:cNvSpPr>
          <p:nvPr/>
        </p:nvSpPr>
        <p:spPr>
          <a:xfrm>
            <a:off x="8348642" y="4952283"/>
            <a:ext cx="3735969" cy="2107347"/>
          </a:xfrm>
          <a:prstGeom prst="rect">
            <a:avLst/>
          </a:prstGeom>
          <a:solidFill>
            <a:schemeClr val="accent2">
              <a:lumMod val="20000"/>
              <a:lumOff val="80000"/>
            </a:scheme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5 Whys is a problem-solving technique that finds the root cause of an issue by repeatedly asking "why?", typically five times, until the fundamental reason is revealed (</a:t>
            </a:r>
            <a:r>
              <a:rPr lang="en-US" sz="16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eWork</a:t>
            </a:r>
            <a:r>
              <a:rPr lang="en-US"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Orders, 2026).</a:t>
            </a:r>
          </a:p>
          <a:p>
            <a:endParaRPr lang="en-GB" sz="16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6A098CF9-12D8-0E79-4B3C-F62579F2517E}"/>
              </a:ext>
            </a:extLst>
          </p:cNvPr>
          <p:cNvSpPr/>
          <p:nvPr/>
        </p:nvSpPr>
        <p:spPr>
          <a:xfrm>
            <a:off x="5370653" y="65599"/>
            <a:ext cx="3090442" cy="1323439"/>
          </a:xfrm>
          <a:prstGeom prst="rect">
            <a:avLst/>
          </a:prstGeom>
          <a:solidFill>
            <a:schemeClr val="bg2"/>
          </a:solidFill>
        </p:spPr>
        <p:txBody>
          <a:bodyPr wrap="square" lIns="91440" tIns="45720" rIns="91440" bIns="45720">
            <a:spAutoFit/>
          </a:bodyPr>
          <a:lstStyle/>
          <a:p>
            <a:pPr algn="ctr"/>
            <a:r>
              <a:rPr lang="en-GB" sz="2000" dirty="0">
                <a:latin typeface="Arial" panose="020B0604020202020204" pitchFamily="34" charset="0"/>
                <a:cs typeface="Arial" panose="020B0604020202020204" pitchFamily="34" charset="0"/>
              </a:rPr>
              <a:t>Application of 5 Whys to the Bristol Royal Infirmary Inquiry</a:t>
            </a:r>
          </a:p>
          <a:p>
            <a:pPr algn="ctr"/>
            <a:r>
              <a:rPr lang="en-US" sz="20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48326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BB8FCA9B-3CF3-1120-1282-0F21DE2743B4}"/>
              </a:ext>
            </a:extLst>
          </p:cNvPr>
          <p:cNvSpPr/>
          <p:nvPr/>
        </p:nvSpPr>
        <p:spPr>
          <a:xfrm>
            <a:off x="686834" y="591344"/>
            <a:ext cx="3200400" cy="55856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000" kern="120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Advantages and Disadvantages of the Whys </a:t>
            </a:r>
            <a:r>
              <a:rPr lang="en-US" sz="2000" kern="1200" dirty="0">
                <a:solidFill>
                  <a:srgbClr val="FFFFFF"/>
                </a:solidFill>
                <a:latin typeface="Arial" panose="020B0604020202020204" pitchFamily="34" charset="0"/>
                <a:ea typeface="+mj-ea"/>
                <a:cs typeface="Arial" panose="020B0604020202020204" pitchFamily="34" charset="0"/>
              </a:rPr>
              <a:t>5 Analysis </a:t>
            </a:r>
            <a:endParaRPr lang="en-US" sz="2000" b="0" kern="1200" cap="none" spc="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Rectangle 1">
            <a:extLst>
              <a:ext uri="{FF2B5EF4-FFF2-40B4-BE49-F238E27FC236}">
                <a16:creationId xmlns:a16="http://schemas.microsoft.com/office/drawing/2014/main" id="{FFAAF367-6EF4-3496-30AD-61F75845ED5F}"/>
              </a:ext>
            </a:extLst>
          </p:cNvPr>
          <p:cNvSpPr/>
          <p:nvPr/>
        </p:nvSpPr>
        <p:spPr>
          <a:xfrm>
            <a:off x="4477124" y="3332825"/>
            <a:ext cx="7601938" cy="2946704"/>
          </a:xfrm>
          <a:prstGeom prst="rect">
            <a:avLst/>
          </a:prstGeom>
        </p:spPr>
        <p:txBody>
          <a:bodyPr vert="horz" lIns="91440" tIns="45720" rIns="91440" bIns="45720" rtlCol="0" anchor="ctr">
            <a:normAutofit/>
          </a:bodyPr>
          <a:lstStyle/>
          <a:p>
            <a:pPr>
              <a:lnSpc>
                <a:spcPct val="90000"/>
              </a:lnSpc>
              <a:spcAft>
                <a:spcPts val="600"/>
              </a:spcAft>
            </a:pPr>
            <a:r>
              <a:rPr lang="en-US" sz="2000" dirty="0"/>
              <a:t> </a:t>
            </a:r>
            <a:r>
              <a:rPr lang="en-US" sz="2000" b="1" dirty="0"/>
              <a:t> </a:t>
            </a:r>
            <a:r>
              <a:rPr lang="en-US" sz="1600" b="1" dirty="0">
                <a:latin typeface="Arial" panose="020B0604020202020204" pitchFamily="34" charset="0"/>
                <a:cs typeface="Arial" panose="020B0604020202020204" pitchFamily="34" charset="0"/>
              </a:rPr>
              <a:t>Limitations of  5 Whys Analysis</a:t>
            </a:r>
            <a:endParaRPr lang="en-US" sz="1600" dirty="0">
              <a:latin typeface="Arial" panose="020B0604020202020204" pitchFamily="34" charset="0"/>
              <a:cs typeface="Arial" panose="020B0604020202020204" pitchFamily="34" charset="0"/>
            </a:endParaRPr>
          </a:p>
          <a:p>
            <a:pPr marL="342900" indent="-285750">
              <a:lnSpc>
                <a:spcPct val="90000"/>
              </a:lnSpc>
              <a:spcAft>
                <a:spcPts val="600"/>
              </a:spcAft>
              <a:buFont typeface="Wingdings" panose="05000000000000000000" pitchFamily="2" charset="2"/>
              <a:buChar char="Ø"/>
            </a:pPr>
            <a:r>
              <a:rPr lang="en-US" sz="1600" dirty="0">
                <a:latin typeface="Arial" panose="020B0604020202020204" pitchFamily="34" charset="0"/>
                <a:cs typeface="Arial" panose="020B0604020202020204" pitchFamily="34" charset="0"/>
              </a:rPr>
              <a:t>Encourages identifying a</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single root cause</a:t>
            </a:r>
            <a:r>
              <a:rPr lang="en-US" sz="1600" b="1"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 ignoring multiple interacting factors.</a:t>
            </a:r>
          </a:p>
          <a:p>
            <a:pPr marL="342900" indent="-285750">
              <a:lnSpc>
                <a:spcPct val="90000"/>
              </a:lnSpc>
              <a:spcAft>
                <a:spcPts val="600"/>
              </a:spcAft>
              <a:buFont typeface="Wingdings" panose="05000000000000000000" pitchFamily="2" charset="2"/>
              <a:buChar char="Ø"/>
            </a:pPr>
            <a:r>
              <a:rPr lang="en-US" sz="1600" dirty="0">
                <a:latin typeface="Arial" panose="020B0604020202020204" pitchFamily="34" charset="0"/>
                <a:cs typeface="Arial" panose="020B0604020202020204" pitchFamily="34" charset="0"/>
              </a:rPr>
              <a:t>Misses System-Level Interactions: Does not capture how system components influence each other. </a:t>
            </a:r>
          </a:p>
          <a:p>
            <a:pPr marL="342900" indent="-285750">
              <a:lnSpc>
                <a:spcPct val="90000"/>
              </a:lnSpc>
              <a:spcAft>
                <a:spcPts val="600"/>
              </a:spcAft>
              <a:buFont typeface="Wingdings" panose="05000000000000000000" pitchFamily="2" charset="2"/>
              <a:buChar char="Ø"/>
            </a:pPr>
            <a:r>
              <a:rPr lang="en-US" sz="1600" dirty="0">
                <a:latin typeface="Arial" panose="020B0604020202020204" pitchFamily="34" charset="0"/>
                <a:cs typeface="Arial" panose="020B0604020202020204" pitchFamily="34" charset="0"/>
              </a:rPr>
              <a:t>Important contributing factors, such as teamwork, workload, and environment,</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may be overlooked.</a:t>
            </a:r>
          </a:p>
          <a:p>
            <a:pPr marL="342900" indent="-285750">
              <a:lnSpc>
                <a:spcPct val="90000"/>
              </a:lnSpc>
              <a:spcAft>
                <a:spcPts val="600"/>
              </a:spcAft>
              <a:buFont typeface="Wingdings" panose="05000000000000000000" pitchFamily="2" charset="2"/>
              <a:buChar char="Ø"/>
            </a:pPr>
            <a:r>
              <a:rPr lang="en-US" sz="1600" dirty="0">
                <a:latin typeface="Arial" panose="020B0604020202020204" pitchFamily="34" charset="0"/>
                <a:cs typeface="Arial" panose="020B0604020202020204" pitchFamily="34" charset="0"/>
              </a:rPr>
              <a:t>May focus on individual errors rather than system failures.</a:t>
            </a:r>
          </a:p>
          <a:p>
            <a:pPr marL="57150" indent="-285750">
              <a:lnSpc>
                <a:spcPct val="90000"/>
              </a:lnSpc>
              <a:spcAft>
                <a:spcPts val="600"/>
              </a:spcAft>
              <a:buFont typeface="Wingdings" panose="05000000000000000000" pitchFamily="2" charset="2"/>
              <a:buChar char="Ø"/>
            </a:pPr>
            <a:r>
              <a:rPr lang="en-US" sz="1600" dirty="0">
                <a:latin typeface="Arial" panose="020B0604020202020204" pitchFamily="34" charset="0"/>
                <a:cs typeface="Arial" panose="020B0604020202020204" pitchFamily="34" charset="0"/>
              </a:rPr>
              <a:t>(Verhagen et al., 2022).</a:t>
            </a:r>
          </a:p>
          <a:p>
            <a:pPr indent="-228600">
              <a:lnSpc>
                <a:spcPct val="90000"/>
              </a:lnSpc>
              <a:spcAft>
                <a:spcPts val="600"/>
              </a:spcAft>
              <a:buFont typeface="Arial" panose="020B0604020202020204" pitchFamily="34" charset="0"/>
              <a:buChar char="•"/>
            </a:pPr>
            <a:endParaRPr lang="en-US" b="0" cap="none" spc="0" dirty="0">
              <a:ln w="0"/>
            </a:endParaRPr>
          </a:p>
        </p:txBody>
      </p:sp>
      <p:sp>
        <p:nvSpPr>
          <p:cNvPr id="4" name="Rectangle 3">
            <a:extLst>
              <a:ext uri="{FF2B5EF4-FFF2-40B4-BE49-F238E27FC236}">
                <a16:creationId xmlns:a16="http://schemas.microsoft.com/office/drawing/2014/main" id="{B04FF0A2-0204-B301-CBDC-3825B5256B75}"/>
              </a:ext>
            </a:extLst>
          </p:cNvPr>
          <p:cNvSpPr/>
          <p:nvPr/>
        </p:nvSpPr>
        <p:spPr>
          <a:xfrm>
            <a:off x="4564565" y="806909"/>
            <a:ext cx="7230137" cy="2523768"/>
          </a:xfrm>
          <a:prstGeom prst="rect">
            <a:avLst/>
          </a:prstGeom>
          <a:noFill/>
        </p:spPr>
        <p:txBody>
          <a:bodyPr wrap="square" lIns="91440" tIns="45720" rIns="91440" bIns="45720">
            <a:spAutoFit/>
          </a:bodyPr>
          <a:lstStyle/>
          <a:p>
            <a:pPr>
              <a:spcAft>
                <a:spcPts val="600"/>
              </a:spcAft>
            </a:pPr>
            <a:r>
              <a:rPr lang="en-GB" sz="1600" b="1" dirty="0">
                <a:latin typeface="Arial" panose="020B0604020202020204" pitchFamily="34" charset="0"/>
                <a:cs typeface="Arial" panose="020B0604020202020204" pitchFamily="34" charset="0"/>
              </a:rPr>
              <a:t>Benefits of 5 Whys Analysis</a:t>
            </a:r>
          </a:p>
          <a:p>
            <a:pPr marL="285750" indent="-285750">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Identifies root causes of incidents </a:t>
            </a:r>
          </a:p>
          <a:p>
            <a:pPr marL="285750" indent="-285750">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Uses structured "why" questioning: step-by-step analysis by repeatedly asking "why" the event occurred. </a:t>
            </a:r>
          </a:p>
          <a:p>
            <a:pPr marL="285750" indent="-285750">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Supports corrective actions </a:t>
            </a:r>
          </a:p>
          <a:p>
            <a:pPr marL="285750" indent="-285750">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 Improves understanding of errors </a:t>
            </a:r>
          </a:p>
          <a:p>
            <a:pPr marL="285750" indent="-285750">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 Promote learning and help prevent future harm</a:t>
            </a:r>
          </a:p>
          <a:p>
            <a:pPr>
              <a:spcAft>
                <a:spcPts val="600"/>
              </a:spcAft>
            </a:pPr>
            <a:r>
              <a:rPr lang="en-GB" sz="1600" b="0" cap="none" spc="0" dirty="0">
                <a:ln w="0"/>
                <a:solidFill>
                  <a:schemeClr val="tx1"/>
                </a:solidFill>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Driesen et al., 2022.)</a:t>
            </a:r>
            <a:endParaRPr lang="en-US" sz="1600" b="0" cap="none" spc="0" dirty="0">
              <a:ln w="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220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F9E62-3D03-4D7C-51CF-BEDD5BE1F95E}"/>
              </a:ext>
            </a:extLst>
          </p:cNvPr>
          <p:cNvSpPr>
            <a:spLocks noGrp="1"/>
          </p:cNvSpPr>
          <p:nvPr>
            <p:ph type="title"/>
          </p:nvPr>
        </p:nvSpPr>
        <p:spPr>
          <a:xfrm>
            <a:off x="442629" y="592803"/>
            <a:ext cx="2752354" cy="2709275"/>
          </a:xfrm>
          <a:prstGeom prst="rect">
            <a:avLst/>
          </a:prstGeom>
          <a:solidFill>
            <a:srgbClr val="2A6E3D"/>
          </a:solidFill>
          <a:ln>
            <a:solidFill>
              <a:srgbClr val="2A6E3D"/>
            </a:solidFill>
          </a:ln>
        </p:spPr>
        <p:txBody>
          <a:bodyPr vert="horz" lIns="91440" tIns="45720" rIns="91440" bIns="45720" rtlCol="0" anchor="ctr">
            <a:normAutofit/>
          </a:bodyPr>
          <a:lstStyle/>
          <a:p>
            <a:pPr algn="ctr"/>
            <a:r>
              <a:rPr lang="en-US" sz="2000" kern="1200" dirty="0">
                <a:solidFill>
                  <a:srgbClr val="FFFFFF"/>
                </a:solidFill>
                <a:latin typeface="Arial" panose="020B0604020202020204" pitchFamily="34" charset="0"/>
                <a:cs typeface="Arial" panose="020B0604020202020204" pitchFamily="34" charset="0"/>
              </a:rPr>
              <a:t>Fishbone diagram to </a:t>
            </a:r>
            <a:r>
              <a:rPr lang="en-US" sz="2000" kern="1200" dirty="0" err="1">
                <a:solidFill>
                  <a:srgbClr val="FFFFFF"/>
                </a:solidFill>
                <a:latin typeface="Arial" panose="020B0604020202020204" pitchFamily="34" charset="0"/>
                <a:cs typeface="Arial" panose="020B0604020202020204" pitchFamily="34" charset="0"/>
              </a:rPr>
              <a:t>analyse</a:t>
            </a:r>
            <a:r>
              <a:rPr lang="en-US" sz="2000" kern="1200" dirty="0">
                <a:solidFill>
                  <a:srgbClr val="FFFFFF"/>
                </a:solidFill>
                <a:latin typeface="Arial" panose="020B0604020202020204" pitchFamily="34" charset="0"/>
                <a:cs typeface="Arial" panose="020B0604020202020204" pitchFamily="34" charset="0"/>
              </a:rPr>
              <a:t> </a:t>
            </a:r>
            <a:r>
              <a:rPr lang="en-US" sz="2000" dirty="0">
                <a:solidFill>
                  <a:srgbClr val="FFFFFF"/>
                </a:solidFill>
                <a:latin typeface="Arial" panose="020B0604020202020204" pitchFamily="34" charset="0"/>
                <a:cs typeface="Arial" panose="020B0604020202020204" pitchFamily="34" charset="0"/>
              </a:rPr>
              <a:t>r</a:t>
            </a:r>
            <a:r>
              <a:rPr lang="en-US" sz="2000" kern="1200" dirty="0">
                <a:solidFill>
                  <a:srgbClr val="FFFFFF"/>
                </a:solidFill>
                <a:latin typeface="Arial" panose="020B0604020202020204" pitchFamily="34" charset="0"/>
                <a:cs typeface="Arial" panose="020B0604020202020204" pitchFamily="34" charset="0"/>
              </a:rPr>
              <a:t>oot Cause </a:t>
            </a:r>
            <a:r>
              <a:rPr lang="en-US" sz="2000" dirty="0">
                <a:solidFill>
                  <a:srgbClr val="FFFFFF"/>
                </a:solidFill>
                <a:latin typeface="Arial" panose="020B0604020202020204" pitchFamily="34" charset="0"/>
                <a:cs typeface="Arial" panose="020B0604020202020204" pitchFamily="34" charset="0"/>
              </a:rPr>
              <a:t>regarding the case study</a:t>
            </a:r>
            <a:r>
              <a:rPr lang="en-US" sz="2800" dirty="0">
                <a:solidFill>
                  <a:srgbClr val="FFFFFF"/>
                </a:solidFill>
              </a:rPr>
              <a:t>.</a:t>
            </a:r>
            <a:endParaRPr lang="en-US" sz="2800" kern="1200" dirty="0">
              <a:solidFill>
                <a:srgbClr val="FFFFFF"/>
              </a:solidFill>
              <a:latin typeface="+mj-lt"/>
              <a:ea typeface="+mj-ea"/>
              <a:cs typeface="+mj-cs"/>
            </a:endParaRPr>
          </a:p>
        </p:txBody>
      </p:sp>
      <p:sp>
        <p:nvSpPr>
          <p:cNvPr id="5" name="Rectangle 4">
            <a:extLst>
              <a:ext uri="{FF2B5EF4-FFF2-40B4-BE49-F238E27FC236}">
                <a16:creationId xmlns:a16="http://schemas.microsoft.com/office/drawing/2014/main" id="{3A4415D5-37C8-F57E-EF8B-F4F676B14029}"/>
              </a:ext>
            </a:extLst>
          </p:cNvPr>
          <p:cNvSpPr/>
          <p:nvPr/>
        </p:nvSpPr>
        <p:spPr>
          <a:xfrm>
            <a:off x="7413807" y="2715904"/>
            <a:ext cx="1633782" cy="338554"/>
          </a:xfrm>
          <a:prstGeom prst="rect">
            <a:avLst/>
          </a:prstGeom>
          <a:noFill/>
        </p:spPr>
        <p:txBody>
          <a:bodyPr wrap="none" lIns="91440" tIns="45720" rIns="91440" bIns="45720">
            <a:spAutoFit/>
          </a:bodyPr>
          <a:lstStyle/>
          <a:p>
            <a:pPr algn="ctr"/>
            <a:r>
              <a:rPr lang="en-US" sz="1600" dirty="0">
                <a:ln w="0"/>
                <a:latin typeface="Arial" panose="020B0604020202020204" pitchFamily="34" charset="0"/>
                <a:cs typeface="Arial" panose="020B0604020202020204" pitchFamily="34" charset="0"/>
              </a:rPr>
              <a:t>(</a:t>
            </a:r>
            <a:r>
              <a:rPr lang="en-US" sz="1600" dirty="0" err="1">
                <a:ln w="0"/>
                <a:latin typeface="Arial" panose="020B0604020202020204" pitchFamily="34" charset="0"/>
                <a:cs typeface="Arial" panose="020B0604020202020204" pitchFamily="34" charset="0"/>
              </a:rPr>
              <a:t>Evocon</a:t>
            </a:r>
            <a:r>
              <a:rPr lang="en-US" sz="1600" dirty="0">
                <a:ln w="0"/>
                <a:latin typeface="Arial" panose="020B0604020202020204" pitchFamily="34" charset="0"/>
                <a:cs typeface="Arial" panose="020B0604020202020204" pitchFamily="34" charset="0"/>
              </a:rPr>
              <a:t>, 2026).</a:t>
            </a:r>
            <a:endParaRPr lang="en-US" sz="1600" b="0" cap="none" spc="0" dirty="0">
              <a:ln w="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F426234B-3315-DAD0-7D14-DA88F9ED35AB}"/>
              </a:ext>
            </a:extLst>
          </p:cNvPr>
          <p:cNvSpPr/>
          <p:nvPr/>
        </p:nvSpPr>
        <p:spPr>
          <a:xfrm>
            <a:off x="360468" y="3555923"/>
            <a:ext cx="3183038" cy="2062103"/>
          </a:xfrm>
          <a:prstGeom prst="rect">
            <a:avLst/>
          </a:prstGeom>
          <a:noFill/>
        </p:spPr>
        <p:txBody>
          <a:bodyPr wrap="square" lIns="91440" tIns="45720" rIns="91440" bIns="45720">
            <a:spAutoFit/>
          </a:bodyPr>
          <a:lstStyle/>
          <a:p>
            <a:r>
              <a:rPr lang="en-GB" sz="1600" dirty="0">
                <a:latin typeface="Arial" panose="020B0604020202020204" pitchFamily="34" charset="0"/>
                <a:cs typeface="Arial" panose="020B0604020202020204" pitchFamily="34" charset="0"/>
              </a:rPr>
              <a:t>The Fishbone diagram, or Ishikawa diagram, was created by Japanese professor Kaoru Ishikawa around 1943 to identify causes of quality issues in manufacturing (Dahlgaard-Park, 2015).</a:t>
            </a:r>
          </a:p>
          <a:p>
            <a:pPr algn="ctr"/>
            <a:endParaRPr lang="en-US" sz="16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B3ECD06D-22EE-8D29-5742-11CDEE5A8DB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6275" y="337196"/>
            <a:ext cx="6305265" cy="2324117"/>
          </a:xfrm>
          <a:prstGeom prst="rect">
            <a:avLst/>
          </a:prstGeom>
          <a:noFill/>
        </p:spPr>
      </p:pic>
      <p:sp>
        <p:nvSpPr>
          <p:cNvPr id="24" name="Rectangle 23">
            <a:extLst>
              <a:ext uri="{FF2B5EF4-FFF2-40B4-BE49-F238E27FC236}">
                <a16:creationId xmlns:a16="http://schemas.microsoft.com/office/drawing/2014/main" id="{1F8102C2-20CC-948B-F12A-082E309E50AA}"/>
              </a:ext>
            </a:extLst>
          </p:cNvPr>
          <p:cNvSpPr/>
          <p:nvPr/>
        </p:nvSpPr>
        <p:spPr>
          <a:xfrm>
            <a:off x="4974167" y="3429000"/>
            <a:ext cx="6513063" cy="3293209"/>
          </a:xfrm>
          <a:prstGeom prst="rect">
            <a:avLst/>
          </a:prstGeom>
          <a:noFill/>
        </p:spPr>
        <p:txBody>
          <a:bodyPr wrap="square" lIns="91440" tIns="45720" rIns="91440" bIns="45720">
            <a:spAutoFit/>
          </a:bodyPr>
          <a:lstStyle/>
          <a:p>
            <a:r>
              <a:rPr lang="en-GB" sz="1600" dirty="0">
                <a:latin typeface="Arial" panose="020B0604020202020204" pitchFamily="34" charset="0"/>
                <a:cs typeface="Arial" panose="020B0604020202020204" pitchFamily="34" charset="0"/>
              </a:rPr>
              <a:t>The </a:t>
            </a:r>
            <a:r>
              <a:rPr lang="en-US" sz="1600" dirty="0">
                <a:latin typeface="Arial" panose="020B0604020202020204" pitchFamily="34" charset="0"/>
                <a:cs typeface="Arial" panose="020B0604020202020204" pitchFamily="34" charset="0"/>
              </a:rPr>
              <a:t>six categories </a:t>
            </a:r>
            <a:r>
              <a:rPr lang="en-GB" sz="1600" dirty="0">
                <a:latin typeface="Arial" panose="020B0604020202020204" pitchFamily="34" charset="0"/>
                <a:cs typeface="Arial" panose="020B0604020202020204" pitchFamily="34" charset="0"/>
              </a:rPr>
              <a:t>model is a framework for root cause analysis in manufacturing, focusing on six areas: </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Methods,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 Machines, </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People, </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Materials, </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Measurement </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  Environment. </a:t>
            </a:r>
          </a:p>
          <a:p>
            <a:r>
              <a:rPr lang="en-GB" sz="1600" dirty="0"/>
              <a:t>The framework is useful for manufacturing and quality-improvement teams to systematically analyse root causes and consider human performance, equipment, procedures, and environmental factors (</a:t>
            </a:r>
            <a:r>
              <a:rPr lang="en-GB" sz="1600" dirty="0" err="1"/>
              <a:t>Evocon</a:t>
            </a:r>
            <a:r>
              <a:rPr lang="en-GB" sz="1600" dirty="0"/>
              <a:t>, 2026).</a:t>
            </a:r>
            <a:endParaRPr lang="en-GB" sz="1600" dirty="0">
              <a:latin typeface="Arial" panose="020B0604020202020204" pitchFamily="34" charset="0"/>
              <a:cs typeface="Arial" panose="020B0604020202020204" pitchFamily="34" charset="0"/>
            </a:endParaRPr>
          </a:p>
          <a:p>
            <a:pPr algn="ctr"/>
            <a:endParaRPr lang="en-US" sz="12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6383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E3FF83-111C-BCC6-68C3-3EE79A324557}"/>
              </a:ext>
            </a:extLst>
          </p:cNvPr>
          <p:cNvSpPr/>
          <p:nvPr/>
        </p:nvSpPr>
        <p:spPr>
          <a:xfrm>
            <a:off x="127321" y="-137160"/>
            <a:ext cx="12192000" cy="71323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4">
            <a:extLst>
              <a:ext uri="{FF2B5EF4-FFF2-40B4-BE49-F238E27FC236}">
                <a16:creationId xmlns:a16="http://schemas.microsoft.com/office/drawing/2014/main" id="{3AF0BCCE-9E41-CC6E-C932-22C2DB44602E}"/>
              </a:ext>
            </a:extLst>
          </p:cNvPr>
          <p:cNvSpPr>
            <a:spLocks noGrp="1"/>
          </p:cNvSpPr>
          <p:nvPr>
            <p:ph type="title"/>
          </p:nvPr>
        </p:nvSpPr>
        <p:spPr>
          <a:xfrm>
            <a:off x="838201" y="365125"/>
            <a:ext cx="4630114" cy="753991"/>
          </a:xfrm>
        </p:spPr>
        <p:txBody>
          <a:bodyPr>
            <a:normAutofit/>
          </a:bodyPr>
          <a:lstStyle/>
          <a:p>
            <a:r>
              <a:rPr lang="en-GB" sz="2000" dirty="0">
                <a:solidFill>
                  <a:srgbClr val="000000"/>
                </a:solidFill>
                <a:latin typeface="Arial" panose="020B0604020202020204" pitchFamily="34" charset="0"/>
                <a:cs typeface="Arial" panose="020B0604020202020204" pitchFamily="34" charset="0"/>
              </a:rPr>
              <a:t>Application – Bristol Inquiry Case</a:t>
            </a:r>
          </a:p>
        </p:txBody>
      </p:sp>
      <p:sp>
        <p:nvSpPr>
          <p:cNvPr id="3" name="Content Placeholder 2">
            <a:extLst>
              <a:ext uri="{FF2B5EF4-FFF2-40B4-BE49-F238E27FC236}">
                <a16:creationId xmlns:a16="http://schemas.microsoft.com/office/drawing/2014/main" id="{54D79C87-AFF4-788D-4C4B-F2E36DCD0F17}"/>
              </a:ext>
            </a:extLst>
          </p:cNvPr>
          <p:cNvSpPr>
            <a:spLocks noGrp="1"/>
          </p:cNvSpPr>
          <p:nvPr>
            <p:ph idx="1"/>
          </p:nvPr>
        </p:nvSpPr>
        <p:spPr>
          <a:xfrm>
            <a:off x="645994" y="1552669"/>
            <a:ext cx="3698543" cy="3039086"/>
          </a:xfrm>
        </p:spPr>
        <p:txBody>
          <a:bodyPr/>
          <a:lstStyle/>
          <a:p>
            <a:pPr marL="0" indent="0">
              <a:buNone/>
            </a:pPr>
            <a:r>
              <a:rPr lang="en-GB" sz="2000" b="1" dirty="0">
                <a:latin typeface="Arial" panose="020B0604020202020204" pitchFamily="34" charset="0"/>
                <a:cs typeface="Arial" panose="020B0604020202020204" pitchFamily="34" charset="0"/>
              </a:rPr>
              <a:t>Problem:</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High mortality in paediatric cardiac surgery at Bristol Royal Infirmary during 1984–1995 (UK Parliament, 2001).</a:t>
            </a:r>
          </a:p>
          <a:p>
            <a:pPr marL="0" indent="0">
              <a:buNone/>
            </a:pPr>
            <a:endParaRPr lang="en-GB" sz="18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FC3C1151-A09B-0538-8EEA-802C6E42564C}"/>
              </a:ext>
            </a:extLst>
          </p:cNvPr>
          <p:cNvSpPr/>
          <p:nvPr/>
        </p:nvSpPr>
        <p:spPr>
          <a:xfrm>
            <a:off x="4954137" y="1452434"/>
            <a:ext cx="6591869" cy="2554545"/>
          </a:xfrm>
          <a:prstGeom prst="rect">
            <a:avLst/>
          </a:prstGeom>
          <a:noFill/>
        </p:spPr>
        <p:txBody>
          <a:bodyPr wrap="square" lIns="91440" tIns="45720" rIns="91440" bIns="45720">
            <a:spAutoFit/>
          </a:bodyPr>
          <a:lstStyle/>
          <a:p>
            <a:pPr marL="285750" lvl="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People:</a:t>
            </a:r>
            <a:r>
              <a:rPr lang="en-GB" sz="1600" dirty="0">
                <a:latin typeface="Arial" panose="020B0604020202020204" pitchFamily="34" charset="0"/>
                <a:cs typeface="Arial" panose="020B0604020202020204" pitchFamily="34" charset="0"/>
              </a:rPr>
              <a:t> Limited surgical experience and poor communication between staff.</a:t>
            </a:r>
          </a:p>
          <a:p>
            <a:pPr marL="285750" lvl="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Methods:</a:t>
            </a:r>
            <a:r>
              <a:rPr lang="en-GB" sz="1600" dirty="0">
                <a:latin typeface="Arial" panose="020B0604020202020204" pitchFamily="34" charset="0"/>
                <a:cs typeface="Arial" panose="020B0604020202020204" pitchFamily="34" charset="0"/>
              </a:rPr>
              <a:t> Lack of standardised procedures and weak clinical governance.</a:t>
            </a:r>
          </a:p>
          <a:p>
            <a:pPr marL="285750" lvl="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Machines:</a:t>
            </a:r>
            <a:r>
              <a:rPr lang="en-GB" sz="1600" dirty="0">
                <a:latin typeface="Arial" panose="020B0604020202020204" pitchFamily="34" charset="0"/>
                <a:cs typeface="Arial" panose="020B0604020202020204" pitchFamily="34" charset="0"/>
              </a:rPr>
              <a:t> Limited specialist equipment and intensive care support.</a:t>
            </a:r>
          </a:p>
          <a:p>
            <a:pPr marL="285750" lvl="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Materials:</a:t>
            </a:r>
            <a:r>
              <a:rPr lang="en-GB" sz="1600" dirty="0">
                <a:latin typeface="Arial" panose="020B0604020202020204" pitchFamily="34" charset="0"/>
                <a:cs typeface="Arial" panose="020B0604020202020204" pitchFamily="34" charset="0"/>
              </a:rPr>
              <a:t> Staff shortages and inadequate resources.</a:t>
            </a:r>
          </a:p>
          <a:p>
            <a:pPr marL="285750" lvl="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Measurement:</a:t>
            </a:r>
            <a:r>
              <a:rPr lang="en-GB" sz="1600" dirty="0">
                <a:latin typeface="Arial" panose="020B0604020202020204" pitchFamily="34" charset="0"/>
                <a:cs typeface="Arial" panose="020B0604020202020204" pitchFamily="34" charset="0"/>
              </a:rPr>
              <a:t> Poor monitoring of surgical outcomes and mortality data.</a:t>
            </a:r>
          </a:p>
          <a:p>
            <a:pPr marL="28575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Environment:</a:t>
            </a:r>
            <a:r>
              <a:rPr lang="en-GB" sz="1600" dirty="0">
                <a:latin typeface="Arial" panose="020B0604020202020204" pitchFamily="34" charset="0"/>
                <a:cs typeface="Arial" panose="020B0604020202020204" pitchFamily="34" charset="0"/>
              </a:rPr>
              <a:t> Culture of silence and lack of accountability within the organisation (Smith, 2001; Moeng and </a:t>
            </a:r>
            <a:r>
              <a:rPr lang="en-GB" sz="1600" dirty="0" err="1">
                <a:latin typeface="Arial" panose="020B0604020202020204" pitchFamily="34" charset="0"/>
                <a:cs typeface="Arial" panose="020B0604020202020204" pitchFamily="34" charset="0"/>
              </a:rPr>
              <a:t>Luvhengo</a:t>
            </a:r>
            <a:r>
              <a:rPr lang="en-GB" sz="1600" dirty="0"/>
              <a:t>, 2022).</a:t>
            </a:r>
            <a:endParaRPr lang="en-US" sz="16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0D7F77BA-BB66-8254-1938-36A9DDF1A8F8}"/>
              </a:ext>
            </a:extLst>
          </p:cNvPr>
          <p:cNvSpPr/>
          <p:nvPr/>
        </p:nvSpPr>
        <p:spPr>
          <a:xfrm>
            <a:off x="6623500" y="808357"/>
            <a:ext cx="4725974" cy="400110"/>
          </a:xfrm>
          <a:prstGeom prst="rect">
            <a:avLst/>
          </a:prstGeom>
          <a:noFill/>
        </p:spPr>
        <p:txBody>
          <a:bodyPr wrap="none" lIns="91440" tIns="45720" rIns="91440" bIns="45720">
            <a:spAutoFit/>
          </a:bodyPr>
          <a:lstStyle/>
          <a:p>
            <a:pPr algn="ctr"/>
            <a:r>
              <a:rPr lang="en-GB" sz="2000" dirty="0">
                <a:latin typeface="Arial" panose="020B0604020202020204" pitchFamily="34" charset="0"/>
                <a:cs typeface="Arial" panose="020B0604020202020204" pitchFamily="34" charset="0"/>
              </a:rPr>
              <a:t>Fishbone (6-categories model) analysis</a:t>
            </a:r>
            <a:r>
              <a:rPr lang="en-GB" dirty="0"/>
              <a:t>:</a:t>
            </a:r>
            <a:endParaRPr lang="en-GB" sz="2000" b="0" cap="none" spc="0" dirty="0">
              <a:ln w="0"/>
              <a:solidFill>
                <a:schemeClr val="tx1"/>
              </a:solidFill>
              <a:effectLst>
                <a:outerShdw blurRad="38100" dist="19050" dir="2700000" algn="tl" rotWithShape="0">
                  <a:schemeClr val="dk1">
                    <a:alpha val="40000"/>
                  </a:schemeClr>
                </a:outerShdw>
              </a:effectLst>
            </a:endParaRPr>
          </a:p>
        </p:txBody>
      </p:sp>
      <p:sp>
        <p:nvSpPr>
          <p:cNvPr id="12" name="Rectangle 11">
            <a:extLst>
              <a:ext uri="{FF2B5EF4-FFF2-40B4-BE49-F238E27FC236}">
                <a16:creationId xmlns:a16="http://schemas.microsoft.com/office/drawing/2014/main" id="{49EF5E41-5AC4-BB30-68B6-635675A4DA37}"/>
              </a:ext>
            </a:extLst>
          </p:cNvPr>
          <p:cNvSpPr/>
          <p:nvPr/>
        </p:nvSpPr>
        <p:spPr>
          <a:xfrm>
            <a:off x="4653887" y="4679580"/>
            <a:ext cx="5680999" cy="1947456"/>
          </a:xfrm>
          <a:prstGeom prst="rect">
            <a:avLst/>
          </a:prstGeom>
          <a:noFill/>
        </p:spPr>
        <p:txBody>
          <a:bodyPr wrap="square" lIns="91440" tIns="45720" rIns="91440" bIns="45720">
            <a:spAutoFit/>
          </a:bodyPr>
          <a:lstStyle/>
          <a:p>
            <a:pPr>
              <a:lnSpc>
                <a:spcPct val="150000"/>
              </a:lnSpc>
            </a:pPr>
            <a:r>
              <a:rPr lang="en-GB" b="1" dirty="0"/>
              <a:t>Outcome:</a:t>
            </a:r>
            <a:br>
              <a:rPr lang="en-GB" dirty="0"/>
            </a:br>
            <a:r>
              <a:rPr lang="en-GB" sz="1600" dirty="0">
                <a:latin typeface="Arial" panose="020B0604020202020204" pitchFamily="34" charset="0"/>
                <a:cs typeface="Arial" panose="020B0604020202020204" pitchFamily="34" charset="0"/>
              </a:rPr>
              <a:t>Using the Fishbone diagram helps identify systemic and organisational causes of the failures and supports improvements in clinical governance, training, and outcome monitoring (Smith, 2001; Moeng and </a:t>
            </a:r>
            <a:r>
              <a:rPr lang="en-GB" sz="1600" dirty="0" err="1">
                <a:latin typeface="Arial" panose="020B0604020202020204" pitchFamily="34" charset="0"/>
                <a:cs typeface="Arial" panose="020B0604020202020204" pitchFamily="34" charset="0"/>
              </a:rPr>
              <a:t>Luvhengo</a:t>
            </a:r>
            <a:r>
              <a:rPr lang="en-GB" sz="1600" dirty="0"/>
              <a:t>, 2022).</a:t>
            </a:r>
            <a:endParaRPr lang="en-US" sz="16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204364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ople holding hands">
            <a:extLst>
              <a:ext uri="{FF2B5EF4-FFF2-40B4-BE49-F238E27FC236}">
                <a16:creationId xmlns:a16="http://schemas.microsoft.com/office/drawing/2014/main" id="{46071E8A-6B28-EDCD-C565-F4F3839C8338}"/>
              </a:ext>
            </a:extLst>
          </p:cNvPr>
          <p:cNvPicPr>
            <a:picLocks noChangeAspect="1"/>
          </p:cNvPicPr>
          <p:nvPr/>
        </p:nvPicPr>
        <p:blipFill>
          <a:blip r:embed="rId2">
            <a:alphaModFix amt="20000"/>
          </a:blip>
          <a:srcRect l="26381" r="14219" b="-2"/>
          <a:stretch>
            <a:fillRect/>
          </a:stretch>
        </p:blipFill>
        <p:spPr>
          <a:xfrm>
            <a:off x="0" y="1"/>
            <a:ext cx="12198825" cy="6858000"/>
          </a:xfrm>
          <a:prstGeom prst="rect">
            <a:avLst/>
          </a:prstGeom>
        </p:spPr>
      </p:pic>
      <p:sp>
        <p:nvSpPr>
          <p:cNvPr id="2" name="Title 1">
            <a:extLst>
              <a:ext uri="{FF2B5EF4-FFF2-40B4-BE49-F238E27FC236}">
                <a16:creationId xmlns:a16="http://schemas.microsoft.com/office/drawing/2014/main" id="{20CC5123-AD20-0C00-C1F2-F85D9A761B64}"/>
              </a:ext>
            </a:extLst>
          </p:cNvPr>
          <p:cNvSpPr>
            <a:spLocks noGrp="1"/>
          </p:cNvSpPr>
          <p:nvPr>
            <p:ph type="title"/>
          </p:nvPr>
        </p:nvSpPr>
        <p:spPr>
          <a:xfrm>
            <a:off x="761802" y="350196"/>
            <a:ext cx="9536627" cy="1041282"/>
          </a:xfrm>
        </p:spPr>
        <p:txBody>
          <a:bodyPr anchor="ctr">
            <a:normAutofit/>
          </a:bodyPr>
          <a:lstStyle/>
          <a:p>
            <a:r>
              <a:rPr lang="en-GB" sz="3400" dirty="0">
                <a:latin typeface="Arial" panose="020B0604020202020204" pitchFamily="34" charset="0"/>
                <a:cs typeface="Arial" panose="020B0604020202020204" pitchFamily="34" charset="0"/>
              </a:rPr>
              <a:t>Leadership Strategies for Enacting Change</a:t>
            </a:r>
            <a:br>
              <a:rPr lang="en-GB" sz="3400" dirty="0"/>
            </a:br>
            <a:endParaRPr lang="en-GB" sz="3400" dirty="0"/>
          </a:p>
        </p:txBody>
      </p:sp>
      <p:sp>
        <p:nvSpPr>
          <p:cNvPr id="3" name="Content Placeholder 2">
            <a:extLst>
              <a:ext uri="{FF2B5EF4-FFF2-40B4-BE49-F238E27FC236}">
                <a16:creationId xmlns:a16="http://schemas.microsoft.com/office/drawing/2014/main" id="{3FFD3A7F-B6BF-E5CB-91C6-3773E38B7AC4}"/>
              </a:ext>
            </a:extLst>
          </p:cNvPr>
          <p:cNvSpPr>
            <a:spLocks noGrp="1"/>
          </p:cNvSpPr>
          <p:nvPr>
            <p:ph idx="1"/>
          </p:nvPr>
        </p:nvSpPr>
        <p:spPr>
          <a:xfrm>
            <a:off x="0" y="1133061"/>
            <a:ext cx="11608904" cy="4875419"/>
          </a:xfrm>
        </p:spPr>
        <p:txBody>
          <a:bodyPr anchor="ctr">
            <a:noAutofit/>
          </a:bodyPr>
          <a:lstStyle/>
          <a:p>
            <a:pPr marL="0" indent="0">
              <a:buNone/>
            </a:pPr>
            <a:r>
              <a:rPr lang="en-GB" sz="1600" b="1" dirty="0">
                <a:latin typeface="Arial" panose="020B0604020202020204" pitchFamily="34" charset="0"/>
                <a:cs typeface="Arial" panose="020B0604020202020204" pitchFamily="34" charset="0"/>
              </a:rPr>
              <a:t>Prioritising Safety-Critical Processes</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Key Clinical Tasks: Leaders ensure that essential patient-safety practices, such as checking drug doses and monitoring patients, are consistently followed.  </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System of Care: Improve teamwork and communication through structured handovers and protocols to ensure safer healthcare delivery.</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Risk Control: Establish clear rules for high-risk treatments to prevent harm by ensuring only trained staff perform complex tasks. </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Safety Threats: Utilise briefings and monitoring to identify hazards early and encourage staff to raise concerns and respond swiftly</a:t>
            </a:r>
            <a:r>
              <a:rPr lang="en-GB" sz="1600" dirty="0"/>
              <a:t>.</a:t>
            </a:r>
          </a:p>
          <a:p>
            <a:pPr marL="0" indent="0">
              <a:buNone/>
            </a:pPr>
            <a:r>
              <a:rPr lang="fr-FR" sz="1600" dirty="0">
                <a:latin typeface="Arial" panose="020B0604020202020204" pitchFamily="34" charset="0"/>
                <a:cs typeface="Arial" panose="020B0604020202020204" pitchFamily="34" charset="0"/>
              </a:rPr>
              <a:t>(Vincent et al., 2021).</a:t>
            </a:r>
          </a:p>
          <a:p>
            <a:pPr marL="0" indent="0">
              <a:buNone/>
            </a:pPr>
            <a:r>
              <a:rPr lang="en-GB" sz="1600" dirty="0">
                <a:latin typeface="Arial" panose="020B0604020202020204" pitchFamily="34" charset="0"/>
                <a:cs typeface="Arial" panose="020B0604020202020204" pitchFamily="34" charset="0"/>
              </a:rPr>
              <a:t>Application to the Bristol Inquiry: These strategies highlight how strong leadership, clear governance, and safety monitoring could have prevented the systemic failures identified in the inquiry.</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5098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4201124-FAA5-52F1-EC58-73ADB753B017}"/>
              </a:ext>
            </a:extLst>
          </p:cNvPr>
          <p:cNvSpPr txBox="1">
            <a:spLocks/>
          </p:cNvSpPr>
          <p:nvPr/>
        </p:nvSpPr>
        <p:spPr>
          <a:xfrm>
            <a:off x="761803" y="350196"/>
            <a:ext cx="4646904" cy="16245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2400" b="1" dirty="0">
                <a:latin typeface="Arial" panose="020B0604020202020204" pitchFamily="34" charset="0"/>
                <a:cs typeface="Arial" panose="020B0604020202020204" pitchFamily="34" charset="0"/>
              </a:rPr>
              <a:t>Policy issues that contribute to these root causes and their effects on service delivery</a:t>
            </a:r>
            <a:r>
              <a:rPr lang="en-US" sz="2800" b="1" dirty="0"/>
              <a:t>.</a:t>
            </a:r>
          </a:p>
        </p:txBody>
      </p:sp>
      <p:sp>
        <p:nvSpPr>
          <p:cNvPr id="2" name="Rectangle 1">
            <a:extLst>
              <a:ext uri="{FF2B5EF4-FFF2-40B4-BE49-F238E27FC236}">
                <a16:creationId xmlns:a16="http://schemas.microsoft.com/office/drawing/2014/main" id="{BEA11F34-9A66-0D13-8C1D-D08CEB07E0F7}"/>
              </a:ext>
            </a:extLst>
          </p:cNvPr>
          <p:cNvSpPr/>
          <p:nvPr/>
        </p:nvSpPr>
        <p:spPr>
          <a:xfrm>
            <a:off x="0" y="0"/>
            <a:ext cx="12191996" cy="7200900"/>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47C06FF-6950-2D7C-A508-A397945D745F}"/>
              </a:ext>
            </a:extLst>
          </p:cNvPr>
          <p:cNvSpPr/>
          <p:nvPr/>
        </p:nvSpPr>
        <p:spPr>
          <a:xfrm>
            <a:off x="79959" y="1365859"/>
            <a:ext cx="4951346" cy="5492141"/>
          </a:xfrm>
          <a:prstGeom prst="rect">
            <a:avLst/>
          </a:prstGeom>
        </p:spPr>
        <p:txBody>
          <a:bodyPr vert="horz" lIns="91440" tIns="45720" rIns="91440" bIns="45720" rtlCol="0" anchor="ctr">
            <a:normAutofit fontScale="85000" lnSpcReduction="20000"/>
          </a:bodyPr>
          <a:lstStyle/>
          <a:p>
            <a:pPr indent="-228600" algn="just">
              <a:lnSpc>
                <a:spcPct val="90000"/>
              </a:lnSpc>
              <a:spcAft>
                <a:spcPts val="600"/>
              </a:spcAft>
              <a:buFont typeface="Arial" panose="020B0604020202020204" pitchFamily="34" charset="0"/>
              <a:buChar char="•"/>
            </a:pPr>
            <a:endParaRPr lang="en-US" sz="1400" b="1" dirty="0"/>
          </a:p>
          <a:p>
            <a:pPr algn="just"/>
            <a:r>
              <a:rPr lang="en-GB" sz="1900" b="1" dirty="0">
                <a:latin typeface="Arial" panose="020B0604020202020204" pitchFamily="34" charset="0"/>
                <a:cs typeface="Arial" panose="020B0604020202020204" pitchFamily="34" charset="0"/>
              </a:rPr>
              <a:t>Lack of Clinical Governance Policy:</a:t>
            </a:r>
            <a:endParaRPr lang="en-GB" sz="1900" dirty="0">
              <a:latin typeface="Arial" panose="020B0604020202020204" pitchFamily="34" charset="0"/>
              <a:cs typeface="Arial" panose="020B0604020202020204" pitchFamily="34" charset="0"/>
            </a:endParaRPr>
          </a:p>
          <a:p>
            <a:pPr algn="just"/>
            <a:r>
              <a:rPr lang="en-GB" sz="1900" dirty="0">
                <a:latin typeface="Arial" panose="020B0604020202020204" pitchFamily="34" charset="0"/>
                <a:cs typeface="Arial" panose="020B0604020202020204" pitchFamily="34" charset="0"/>
              </a:rPr>
              <a:t>Policy Issue: There was no formal quality assurance system in the NHS before the Bristol incident.</a:t>
            </a:r>
          </a:p>
          <a:p>
            <a:pPr algn="just"/>
            <a:r>
              <a:rPr lang="en-GB" sz="1700" dirty="0">
                <a:latin typeface="Arial" panose="020B0604020202020204" pitchFamily="34" charset="0"/>
                <a:cs typeface="Arial" panose="020B0604020202020204" pitchFamily="34" charset="0"/>
              </a:rPr>
              <a:t> </a:t>
            </a:r>
          </a:p>
          <a:p>
            <a:pPr algn="just"/>
            <a:r>
              <a:rPr lang="en-GB" sz="1900" dirty="0">
                <a:latin typeface="Arial" panose="020B0604020202020204" pitchFamily="34" charset="0"/>
                <a:cs typeface="Arial" panose="020B0604020202020204" pitchFamily="34" charset="0"/>
              </a:rPr>
              <a:t>Contribution to Root Cause: Poor clinical performance went unaddressed.</a:t>
            </a:r>
          </a:p>
          <a:p>
            <a:pPr algn="just"/>
            <a:r>
              <a:rPr lang="en-GB" sz="1900" dirty="0">
                <a:latin typeface="Arial" panose="020B0604020202020204" pitchFamily="34" charset="0"/>
                <a:cs typeface="Arial" panose="020B0604020202020204" pitchFamily="34" charset="0"/>
              </a:rPr>
              <a:t> </a:t>
            </a:r>
          </a:p>
          <a:p>
            <a:pPr>
              <a:lnSpc>
                <a:spcPct val="170000"/>
              </a:lnSpc>
            </a:pPr>
            <a:r>
              <a:rPr lang="en-GB" sz="1900" b="1" dirty="0">
                <a:latin typeface="Arial" panose="020B0604020202020204" pitchFamily="34" charset="0"/>
                <a:cs typeface="Arial" panose="020B0604020202020204" pitchFamily="34" charset="0"/>
              </a:rPr>
              <a:t>Impact on Service Delivery:</a:t>
            </a:r>
          </a:p>
          <a:p>
            <a:pPr marL="742950" lvl="1" indent="-285750">
              <a:lnSpc>
                <a:spcPct val="170000"/>
              </a:lnSpc>
              <a:buFont typeface="Wingdings" panose="05000000000000000000" pitchFamily="2" charset="2"/>
              <a:buChar char="Ø"/>
            </a:pPr>
            <a:r>
              <a:rPr lang="en-GB" sz="1900" dirty="0">
                <a:latin typeface="Arial" panose="020B0604020202020204" pitchFamily="34" charset="0"/>
                <a:cs typeface="Arial" panose="020B0604020202020204" pitchFamily="34" charset="0"/>
              </a:rPr>
              <a:t>Delivery of unsafe care</a:t>
            </a:r>
          </a:p>
          <a:p>
            <a:pPr marL="742950" lvl="1" indent="-285750">
              <a:lnSpc>
                <a:spcPct val="170000"/>
              </a:lnSpc>
              <a:buFont typeface="Wingdings" panose="05000000000000000000" pitchFamily="2" charset="2"/>
              <a:buChar char="Ø"/>
            </a:pPr>
            <a:r>
              <a:rPr lang="en-GB" sz="1900" dirty="0">
                <a:latin typeface="Arial" panose="020B0604020202020204" pitchFamily="34" charset="0"/>
                <a:cs typeface="Arial" panose="020B0604020202020204" pitchFamily="34" charset="0"/>
              </a:rPr>
              <a:t>Inconsistent standards in clinical practice</a:t>
            </a:r>
          </a:p>
          <a:p>
            <a:pPr>
              <a:lnSpc>
                <a:spcPct val="170000"/>
              </a:lnSpc>
              <a:spcAft>
                <a:spcPts val="600"/>
              </a:spcAft>
            </a:pPr>
            <a:r>
              <a:rPr lang="en-US" sz="19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 (UK Parliament, 2001; Kennedy, 2001).</a:t>
            </a:r>
            <a:endParaRPr lang="en-US" sz="1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algn="just">
              <a:lnSpc>
                <a:spcPct val="160000"/>
              </a:lnSpc>
              <a:spcAft>
                <a:spcPts val="600"/>
              </a:spcAft>
            </a:pPr>
            <a:r>
              <a:rPr lang="en-GB" sz="1900" b="1" dirty="0">
                <a:latin typeface="Arial" panose="020B0604020202020204" pitchFamily="34" charset="0"/>
                <a:cs typeface="Arial" panose="020B0604020202020204" pitchFamily="34" charset="0"/>
              </a:rPr>
              <a:t>Analysis:</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The Bristol case led to the implementation of clinical governance, making the maintenance of high-quality care a fundamental responsibility of NHS organisations (</a:t>
            </a:r>
            <a:r>
              <a:rPr lang="en-GB" sz="1900" dirty="0"/>
              <a:t>Freedman, 2002).</a:t>
            </a:r>
            <a:endParaRPr lang="en-GB" sz="1900"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b="0" cap="none" spc="0" dirty="0">
              <a:ln w="0"/>
              <a:effectLst>
                <a:outerShdw blurRad="38100" dist="19050" dir="2700000" algn="tl" rotWithShape="0">
                  <a:schemeClr val="dk1">
                    <a:alpha val="40000"/>
                  </a:schemeClr>
                </a:outerShdw>
              </a:effectLst>
            </a:endParaRPr>
          </a:p>
        </p:txBody>
      </p:sp>
      <p:pic>
        <p:nvPicPr>
          <p:cNvPr id="67" name="Picture 66">
            <a:extLst>
              <a:ext uri="{FF2B5EF4-FFF2-40B4-BE49-F238E27FC236}">
                <a16:creationId xmlns:a16="http://schemas.microsoft.com/office/drawing/2014/main" id="{EC875320-7992-B470-5406-6AE58DB16FA8}"/>
              </a:ext>
            </a:extLst>
          </p:cNvPr>
          <p:cNvPicPr>
            <a:picLocks noChangeAspect="1"/>
          </p:cNvPicPr>
          <p:nvPr/>
        </p:nvPicPr>
        <p:blipFill>
          <a:blip r:embed="rId2"/>
          <a:srcRect l="26778" r="23166"/>
          <a:stretch>
            <a:fillRect/>
          </a:stretch>
        </p:blipFill>
        <p:spPr>
          <a:xfrm>
            <a:off x="6096000" y="1"/>
            <a:ext cx="6102825" cy="6858000"/>
          </a:xfrm>
          <a:prstGeom prst="rect">
            <a:avLst/>
          </a:prstGeom>
        </p:spPr>
      </p:pic>
      <p:sp>
        <p:nvSpPr>
          <p:cNvPr id="6" name="Rectangle 5">
            <a:extLst>
              <a:ext uri="{FF2B5EF4-FFF2-40B4-BE49-F238E27FC236}">
                <a16:creationId xmlns:a16="http://schemas.microsoft.com/office/drawing/2014/main" id="{851F862A-0B11-7050-58E4-9D6B52975B87}"/>
              </a:ext>
            </a:extLst>
          </p:cNvPr>
          <p:cNvSpPr/>
          <p:nvPr/>
        </p:nvSpPr>
        <p:spPr>
          <a:xfrm>
            <a:off x="5104435" y="2182416"/>
            <a:ext cx="7167520" cy="4339650"/>
          </a:xfrm>
          <a:prstGeom prst="rect">
            <a:avLst/>
          </a:prstGeom>
          <a:solidFill>
            <a:schemeClr val="accent2">
              <a:lumMod val="20000"/>
              <a:lumOff val="80000"/>
            </a:schemeClr>
          </a:solidFill>
        </p:spPr>
        <p:txBody>
          <a:bodyPr wrap="square" lIns="91440" tIns="45720" rIns="91440" bIns="45720">
            <a:spAutoFit/>
          </a:bodyPr>
          <a:lstStyle/>
          <a:p>
            <a:pPr>
              <a:lnSpc>
                <a:spcPct val="150000"/>
              </a:lnSpc>
            </a:pPr>
            <a:r>
              <a:rPr lang="en-GB" sz="1600" b="1" dirty="0">
                <a:latin typeface="Arial" panose="020B0604020202020204" pitchFamily="34" charset="0"/>
                <a:cs typeface="Arial" panose="020B0604020202020204" pitchFamily="34" charset="0"/>
              </a:rPr>
              <a:t>Absence of Performance Monitoring Policies  </a:t>
            </a:r>
          </a:p>
          <a:p>
            <a:pPr>
              <a:lnSpc>
                <a:spcPct val="150000"/>
              </a:lnSpc>
            </a:pPr>
            <a:r>
              <a:rPr lang="en-GB" sz="1600" dirty="0">
                <a:latin typeface="Arial" panose="020B0604020202020204" pitchFamily="34" charset="0"/>
                <a:cs typeface="Arial" panose="020B0604020202020204" pitchFamily="34" charset="0"/>
              </a:rPr>
              <a:t>Policy Issue: There are no mandatory audits or outcome reporting.  </a:t>
            </a:r>
          </a:p>
          <a:p>
            <a:pPr>
              <a:lnSpc>
                <a:spcPct val="150000"/>
              </a:lnSpc>
            </a:pPr>
            <a:r>
              <a:rPr lang="en-GB" sz="1600" dirty="0">
                <a:latin typeface="Arial" panose="020B0604020202020204" pitchFamily="34" charset="0"/>
                <a:cs typeface="Arial" panose="020B0604020202020204" pitchFamily="34" charset="0"/>
              </a:rPr>
              <a:t>Contribution to Root Cause: High mortality rates were not identified early.  </a:t>
            </a:r>
          </a:p>
          <a:p>
            <a:pPr>
              <a:lnSpc>
                <a:spcPct val="150000"/>
              </a:lnSpc>
            </a:pPr>
            <a:r>
              <a:rPr lang="en-GB" sz="1600" dirty="0">
                <a:latin typeface="Arial" panose="020B0604020202020204" pitchFamily="34" charset="0"/>
                <a:cs typeface="Arial" panose="020B0604020202020204" pitchFamily="34" charset="0"/>
              </a:rPr>
              <a:t>Impact on Service Delivery: </a:t>
            </a:r>
          </a:p>
          <a:p>
            <a:pPr marL="742950" lvl="1"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Delayed interventions  </a:t>
            </a:r>
          </a:p>
          <a:p>
            <a:pPr marL="742950" lvl="1"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Continued poor outcomes  </a:t>
            </a:r>
          </a:p>
          <a:p>
            <a:pPr>
              <a:lnSpc>
                <a:spcPct val="150000"/>
              </a:lnSpc>
            </a:pPr>
            <a:r>
              <a:rPr lang="en-GB" sz="1600" dirty="0">
                <a:latin typeface="Arial" panose="020B0604020202020204" pitchFamily="34" charset="0"/>
                <a:cs typeface="Arial" panose="020B0604020202020204" pitchFamily="34" charset="0"/>
              </a:rPr>
              <a:t> Analysis: Following the inquiry, reforms were implemented requiring national audits and public reporting of outcomes, thereby addressing this significant gap (Bristol Royal Infirmary Inquiry, 2001).</a:t>
            </a:r>
          </a:p>
          <a:p>
            <a:pPr>
              <a:lnSpc>
                <a:spcPct val="150000"/>
              </a:lnSpc>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p>
          <a:p>
            <a:pPr algn="ctr">
              <a:spcAft>
                <a:spcPts val="600"/>
              </a:spcAft>
            </a:pPr>
            <a:endParaRPr lang="en-US" sz="20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8346C3AC-5ABD-4BF5-D26F-F1F7218616B6}"/>
              </a:ext>
            </a:extLst>
          </p:cNvPr>
          <p:cNvSpPr/>
          <p:nvPr/>
        </p:nvSpPr>
        <p:spPr>
          <a:xfrm>
            <a:off x="367423" y="257087"/>
            <a:ext cx="5524092" cy="1015663"/>
          </a:xfrm>
          <a:prstGeom prst="rect">
            <a:avLst/>
          </a:prstGeom>
          <a:noFill/>
        </p:spPr>
        <p:txBody>
          <a:bodyPr wrap="square" lIns="91440" tIns="45720" rIns="91440" bIns="45720">
            <a:spAutoFit/>
          </a:bodyPr>
          <a:lstStyle/>
          <a:p>
            <a:pPr algn="ctr"/>
            <a:r>
              <a:rPr lang="en-GB" sz="2000" b="1" dirty="0">
                <a:latin typeface="Arial" panose="020B0604020202020204" pitchFamily="34" charset="0"/>
                <a:cs typeface="Arial" panose="020B0604020202020204" pitchFamily="34" charset="0"/>
              </a:rPr>
              <a:t>Analysing the policy issues that contribute to these root causes and their influence on service delivery.</a:t>
            </a:r>
            <a:endParaRPr lang="en-US" sz="20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4928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163358-433C-556A-8703-163E078FD33C}"/>
              </a:ext>
            </a:extLst>
          </p:cNvPr>
          <p:cNvSpPr/>
          <p:nvPr/>
        </p:nvSpPr>
        <p:spPr>
          <a:xfrm>
            <a:off x="159026" y="167094"/>
            <a:ext cx="6857999" cy="1015663"/>
          </a:xfrm>
          <a:prstGeom prst="rect">
            <a:avLst/>
          </a:prstGeom>
          <a:solidFill>
            <a:schemeClr val="accent2">
              <a:lumMod val="60000"/>
              <a:lumOff val="40000"/>
            </a:schemeClr>
          </a:solidFill>
        </p:spPr>
        <p:txBody>
          <a:bodyPr wrap="square" lIns="91440" tIns="45720" rIns="91440" bIns="45720">
            <a:spAutoFit/>
          </a:bodyPr>
          <a:lstStyle/>
          <a:p>
            <a:pPr algn="ctr"/>
            <a:r>
              <a:rPr lang="en-GB" sz="2000" b="1" dirty="0">
                <a:latin typeface="Arial" panose="020B0604020202020204" pitchFamily="34" charset="0"/>
                <a:cs typeface="Arial" panose="020B0604020202020204" pitchFamily="34" charset="0"/>
              </a:rPr>
              <a:t>The impact of these root causes and policy issues on the quality, efficiency, and equity of health and care service provision.</a:t>
            </a:r>
            <a:endParaRPr lang="en-US" sz="2000" b="1"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D74B84CD-EBBB-AE4B-CBE6-8BAA7AC6BE42}"/>
              </a:ext>
            </a:extLst>
          </p:cNvPr>
          <p:cNvSpPr/>
          <p:nvPr/>
        </p:nvSpPr>
        <p:spPr>
          <a:xfrm>
            <a:off x="3233487" y="1625798"/>
            <a:ext cx="4054642" cy="5386090"/>
          </a:xfrm>
          <a:prstGeom prst="rect">
            <a:avLst/>
          </a:prstGeom>
          <a:solidFill>
            <a:schemeClr val="accent1">
              <a:lumMod val="20000"/>
              <a:lumOff val="80000"/>
            </a:schemeClr>
          </a:solidFill>
        </p:spPr>
        <p:txBody>
          <a:bodyPr wrap="square" lIns="91440" tIns="45720" rIns="91440" bIns="45720">
            <a:spAutoFit/>
          </a:bodyPr>
          <a:lstStyle/>
          <a:p>
            <a:pPr algn="ctr"/>
            <a:r>
              <a:rPr lang="en-US" sz="1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Impact of  root causes on  quality</a:t>
            </a:r>
          </a:p>
          <a:p>
            <a:pPr marL="285750" indent="-285750">
              <a:lnSpc>
                <a:spcPct val="150000"/>
              </a:lnSpc>
              <a:buFont typeface="Wingdings" panose="05000000000000000000" pitchFamily="2" charset="2"/>
              <a:buChar char="Ø"/>
            </a:pPr>
            <a:r>
              <a:rPr lang="en-GB" sz="1400" dirty="0"/>
              <a:t> </a:t>
            </a:r>
            <a:r>
              <a:rPr lang="en-GB" sz="1600" dirty="0">
                <a:latin typeface="Arial" panose="020B0604020202020204" pitchFamily="34" charset="0"/>
                <a:cs typeface="Arial" panose="020B0604020202020204" pitchFamily="34" charset="0"/>
              </a:rPr>
              <a:t>Inadequate monitoring of surgical outcomes and weak governance structures allowed poor performance in paediatric cardiac surgery to persist for years. </a:t>
            </a:r>
          </a:p>
          <a:p>
            <a:pPr marL="285750"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A “club culture” among senior clinicians discouraged criticism and prevented staff from raising concerns about patient safety. Children received treatment that failed to meet acceptable clinical standards, resulting in increased mortality rates. (Dyer 2001;  Kennedy 2001). </a:t>
            </a:r>
          </a:p>
          <a:p>
            <a:pPr algn="ctr"/>
            <a:endParaRPr lang="en-US" sz="1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628A5A39-5753-CC4F-3D5F-EA42A5AD27CC}"/>
              </a:ext>
            </a:extLst>
          </p:cNvPr>
          <p:cNvSpPr/>
          <p:nvPr/>
        </p:nvSpPr>
        <p:spPr>
          <a:xfrm>
            <a:off x="7355807" y="4488120"/>
            <a:ext cx="4716587" cy="2800767"/>
          </a:xfrm>
          <a:prstGeom prst="rect">
            <a:avLst/>
          </a:prstGeom>
          <a:solidFill>
            <a:schemeClr val="accent3">
              <a:lumMod val="20000"/>
              <a:lumOff val="80000"/>
            </a:schemeClr>
          </a:solidFill>
        </p:spPr>
        <p:txBody>
          <a:bodyPr wrap="square" lIns="91440" tIns="45720" rIns="91440" bIns="45720">
            <a:spAutoFit/>
          </a:bodyPr>
          <a:lstStyle/>
          <a:p>
            <a:pPr algn="just"/>
            <a:r>
              <a:rPr lang="en-US" sz="1600" b="1" dirty="0">
                <a:ln w="0"/>
                <a:latin typeface="Arial" panose="020B0604020202020204" pitchFamily="34" charset="0"/>
                <a:cs typeface="Arial" panose="020B0604020202020204" pitchFamily="34" charset="0"/>
              </a:rPr>
              <a:t>Impact of the root cause on efficiency</a:t>
            </a:r>
          </a:p>
          <a:p>
            <a:pPr marL="285750" lvl="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Policy and organisational failures reduced system efficiency, with poor communication and a lack of collaboration among surgeons, cardiologists, and hospital management leading to delays in problem identification and improvements (Smith, 2001).</a:t>
            </a:r>
          </a:p>
          <a:p>
            <a:pPr algn="ctr"/>
            <a:endParaRPr lang="en-US" sz="1600" b="1" cap="none" spc="0" dirty="0">
              <a:ln w="0"/>
              <a:solidFill>
                <a:schemeClr val="tx1"/>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51ECAB5-A81A-7B1F-D1F9-BD1338BD625F}"/>
              </a:ext>
            </a:extLst>
          </p:cNvPr>
          <p:cNvSpPr/>
          <p:nvPr/>
        </p:nvSpPr>
        <p:spPr>
          <a:xfrm>
            <a:off x="7423484" y="167094"/>
            <a:ext cx="4768516" cy="4216539"/>
          </a:xfrm>
          <a:prstGeom prst="rect">
            <a:avLst/>
          </a:prstGeom>
          <a:solidFill>
            <a:schemeClr val="accent5">
              <a:lumMod val="20000"/>
              <a:lumOff val="80000"/>
            </a:schemeClr>
          </a:solidFill>
        </p:spPr>
        <p:txBody>
          <a:bodyPr wrap="square" lIns="91440" tIns="45720" rIns="91440" bIns="45720">
            <a:spAutoFit/>
          </a:bodyPr>
          <a:lstStyle/>
          <a:p>
            <a:pPr algn="ctr"/>
            <a:r>
              <a:rPr lang="en-US" sz="1600" b="1" cap="none" spc="0" dirty="0">
                <a:ln w="0"/>
                <a:solidFill>
                  <a:schemeClr val="tx1"/>
                </a:solidFill>
                <a:latin typeface="Arial" panose="020B0604020202020204" pitchFamily="34" charset="0"/>
                <a:cs typeface="Arial" panose="020B0604020202020204" pitchFamily="34" charset="0"/>
              </a:rPr>
              <a:t>Impact of root causes on equity of health and social care</a:t>
            </a:r>
          </a:p>
          <a:p>
            <a:pPr marL="285750"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The inquiry raised concerns about fairness and equity in service provision; families lacked complete information about procedural risks and surgical outcomes, hindering their ability to make informed treatment choices. </a:t>
            </a:r>
          </a:p>
          <a:p>
            <a:pPr marL="285750"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 Children at Bristol faced higher risks compared to those at better-performing specialist centres, resulting in inequities in access to safe, high-quality care (Kennedy; Dyer 2001).</a:t>
            </a:r>
          </a:p>
          <a:p>
            <a:pPr algn="ctr"/>
            <a:endParaRPr lang="en-US" sz="2000" b="1" cap="none" spc="0" dirty="0">
              <a:ln w="0"/>
              <a:solidFill>
                <a:schemeClr val="tx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0971C446-6045-A14D-6C9B-A78C710AB123}"/>
              </a:ext>
            </a:extLst>
          </p:cNvPr>
          <p:cNvSpPr/>
          <p:nvPr/>
        </p:nvSpPr>
        <p:spPr>
          <a:xfrm>
            <a:off x="0" y="1336431"/>
            <a:ext cx="3165809" cy="6278642"/>
          </a:xfrm>
          <a:prstGeom prst="rect">
            <a:avLst/>
          </a:prstGeom>
          <a:noFill/>
        </p:spPr>
        <p:txBody>
          <a:bodyPr wrap="square" lIns="91440" tIns="45720" rIns="91440" bIns="45720">
            <a:spAutoFit/>
          </a:bodyPr>
          <a:lstStyle/>
          <a:p>
            <a:pPr algn="ctr"/>
            <a:r>
              <a:rPr lang="en-US" sz="1600" b="1" dirty="0">
                <a:ln w="0"/>
                <a:latin typeface="Arial" panose="020B0604020202020204" pitchFamily="34" charset="0"/>
                <a:cs typeface="Arial" panose="020B0604020202020204" pitchFamily="34" charset="0"/>
              </a:rPr>
              <a:t>Impact of  root causes on policy</a:t>
            </a:r>
          </a:p>
          <a:p>
            <a:pPr marL="285750" lvl="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Lack of Monitoring leads to mandatory performance reporting issues.</a:t>
            </a:r>
          </a:p>
          <a:p>
            <a:pPr marL="285750" lvl="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Root cause: There was no tracking of surgical outcomes. </a:t>
            </a:r>
          </a:p>
          <a:p>
            <a:pPr marL="285750" lvl="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Policy impact: Introduction of auditing systems and mandatory reporting of results</a:t>
            </a:r>
          </a:p>
          <a:p>
            <a:pPr marL="285750" lvl="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  Transition from reactive to proactive patient safety policies. </a:t>
            </a:r>
          </a:p>
          <a:p>
            <a:pPr marL="285750" lvl="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Increased focus on quality, accountability, and transparency. </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Introduction of comprehensive safety frameworks across the NHS (Bristol Royal Infirmary Inquiry, 2001; </a:t>
            </a:r>
            <a:r>
              <a:rPr lang="en-GB" sz="1600" dirty="0" err="1">
                <a:latin typeface="Arial" panose="020B0604020202020204" pitchFamily="34" charset="0"/>
                <a:cs typeface="Arial" panose="020B0604020202020204" pitchFamily="34" charset="0"/>
              </a:rPr>
              <a:t>Alaszewski</a:t>
            </a:r>
            <a:r>
              <a:rPr lang="en-GB" sz="1600" dirty="0">
                <a:latin typeface="Arial" panose="020B0604020202020204" pitchFamily="34" charset="0"/>
                <a:cs typeface="Arial" panose="020B0604020202020204" pitchFamily="34" charset="0"/>
              </a:rPr>
              <a:t>, 2002) </a:t>
            </a:r>
          </a:p>
          <a:p>
            <a:pPr marL="285750" indent="-285750">
              <a:buFont typeface="Wingdings" panose="05000000000000000000" pitchFamily="2" charset="2"/>
              <a:buChar char="Ø"/>
            </a:pPr>
            <a:endParaRPr lang="en-US"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endParaRPr lang="en-US"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916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004AB84-E97E-BDBF-27C7-BC348B331442}"/>
              </a:ext>
            </a:extLst>
          </p:cNvPr>
          <p:cNvSpPr/>
          <p:nvPr/>
        </p:nvSpPr>
        <p:spPr>
          <a:xfrm>
            <a:off x="267830" y="221262"/>
            <a:ext cx="4151767" cy="502590"/>
          </a:xfrm>
          <a:prstGeom prst="rect">
            <a:avLst/>
          </a:prstGeom>
          <a:solidFill>
            <a:schemeClr val="tx2">
              <a:lumMod val="10000"/>
              <a:lumOff val="90000"/>
            </a:schemeClr>
          </a:solidFill>
        </p:spPr>
        <p:txBody>
          <a:bodyPr vert="horz" lIns="91440" tIns="45720" rIns="91440" bIns="45720" rtlCol="0" anchor="t">
            <a:normAutofit/>
          </a:bodyPr>
          <a:lstStyle/>
          <a:p>
            <a:pPr>
              <a:lnSpc>
                <a:spcPct val="90000"/>
              </a:lnSpc>
              <a:spcBef>
                <a:spcPct val="0"/>
              </a:spcBef>
              <a:spcAft>
                <a:spcPts val="600"/>
              </a:spcAft>
            </a:pPr>
            <a:r>
              <a:rPr lang="en-US" sz="2000" dirty="0">
                <a:latin typeface="Arial" panose="020B0604020202020204" pitchFamily="34" charset="0"/>
                <a:ea typeface="+mj-ea"/>
                <a:cs typeface="Arial" panose="020B0604020202020204" pitchFamily="34" charset="0"/>
              </a:rPr>
              <a:t>Six Sigma (DMAIC) Framework</a:t>
            </a:r>
            <a:endParaRPr lang="en-US" sz="2000" b="0" cap="none" spc="0" dirty="0">
              <a:ln w="0"/>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p:txBody>
      </p:sp>
      <p:sp>
        <p:nvSpPr>
          <p:cNvPr id="5" name="Rectangle 4">
            <a:extLst>
              <a:ext uri="{FF2B5EF4-FFF2-40B4-BE49-F238E27FC236}">
                <a16:creationId xmlns:a16="http://schemas.microsoft.com/office/drawing/2014/main" id="{CE07CF12-3AAC-1E62-2A98-B6BA0B43CA1A}"/>
              </a:ext>
            </a:extLst>
          </p:cNvPr>
          <p:cNvSpPr/>
          <p:nvPr/>
        </p:nvSpPr>
        <p:spPr>
          <a:xfrm>
            <a:off x="535666" y="2481877"/>
            <a:ext cx="2671113" cy="479234"/>
          </a:xfrm>
          <a:prstGeom prst="rect">
            <a:avLst/>
          </a:prstGeom>
        </p:spPr>
        <p:txBody>
          <a:bodyPr vert="horz" lIns="91440" tIns="45720" rIns="91440" bIns="45720" rtlCol="0" anchor="b">
            <a:normAutofit/>
          </a:bodyPr>
          <a:lstStyle/>
          <a:p>
            <a:pPr>
              <a:lnSpc>
                <a:spcPct val="90000"/>
              </a:lnSpc>
              <a:spcBef>
                <a:spcPts val="1000"/>
              </a:spcBef>
            </a:pPr>
            <a:r>
              <a:rPr lang="en-US" sz="2000" dirty="0">
                <a:ln w="0"/>
                <a:effectLst>
                  <a:outerShdw blurRad="38100" dist="19050" dir="2700000" algn="tl" rotWithShape="0">
                    <a:schemeClr val="dk1">
                      <a:alpha val="40000"/>
                    </a:schemeClr>
                  </a:outerShdw>
                </a:effectLst>
              </a:rPr>
              <a:t>(Hessing, 2026).</a:t>
            </a:r>
            <a:endParaRPr lang="en-US" sz="2000" b="0" cap="none" spc="0" dirty="0">
              <a:ln w="0"/>
              <a:effectLst>
                <a:outerShdw blurRad="38100" dist="19050" dir="2700000" algn="tl" rotWithShape="0">
                  <a:schemeClr val="dk1">
                    <a:alpha val="40000"/>
                  </a:schemeClr>
                </a:outerShdw>
              </a:effectLst>
            </a:endParaRPr>
          </a:p>
        </p:txBody>
      </p:sp>
      <p:pic>
        <p:nvPicPr>
          <p:cNvPr id="12" name="Picture 11">
            <a:extLst>
              <a:ext uri="{FF2B5EF4-FFF2-40B4-BE49-F238E27FC236}">
                <a16:creationId xmlns:a16="http://schemas.microsoft.com/office/drawing/2014/main" id="{DDCB4458-9861-F784-C43C-4E915EF5FC29}"/>
              </a:ext>
            </a:extLst>
          </p:cNvPr>
          <p:cNvPicPr>
            <a:picLocks noChangeAspect="1"/>
          </p:cNvPicPr>
          <p:nvPr/>
        </p:nvPicPr>
        <p:blipFill>
          <a:blip r:embed="rId2"/>
          <a:stretch>
            <a:fillRect/>
          </a:stretch>
        </p:blipFill>
        <p:spPr>
          <a:xfrm>
            <a:off x="181290" y="837552"/>
            <a:ext cx="4324849" cy="1644326"/>
          </a:xfrm>
          <a:prstGeom prst="rect">
            <a:avLst/>
          </a:prstGeom>
        </p:spPr>
      </p:pic>
      <p:sp>
        <p:nvSpPr>
          <p:cNvPr id="14" name="Rectangle 13">
            <a:extLst>
              <a:ext uri="{FF2B5EF4-FFF2-40B4-BE49-F238E27FC236}">
                <a16:creationId xmlns:a16="http://schemas.microsoft.com/office/drawing/2014/main" id="{F6559A7B-9C51-79A8-E6DD-D294FE94537D}"/>
              </a:ext>
            </a:extLst>
          </p:cNvPr>
          <p:cNvSpPr/>
          <p:nvPr/>
        </p:nvSpPr>
        <p:spPr>
          <a:xfrm>
            <a:off x="195855" y="3074810"/>
            <a:ext cx="5615665" cy="3662541"/>
          </a:xfrm>
          <a:prstGeom prst="rect">
            <a:avLst/>
          </a:prstGeom>
          <a:noFill/>
        </p:spPr>
        <p:txBody>
          <a:bodyPr wrap="square" lIns="91440" tIns="45720" rIns="91440" bIns="45720">
            <a:spAutoFit/>
          </a:bodyPr>
          <a:lstStyle/>
          <a:p>
            <a:pPr marL="28575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Lean Six Sigma reduces errors and risks in healthcare processes.</a:t>
            </a:r>
          </a:p>
          <a:p>
            <a:pPr marL="28575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Improved patient safety is a central outcome of LSS implementation</a:t>
            </a:r>
          </a:p>
          <a:p>
            <a:pPr marL="28575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Improvement in Quality of Care in the hospital</a:t>
            </a:r>
          </a:p>
          <a:p>
            <a:pPr marL="28575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It enhances clinical processes and service delivery.</a:t>
            </a:r>
          </a:p>
          <a:p>
            <a:pPr marL="28575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Supporting continuous quality improvement</a:t>
            </a:r>
          </a:p>
          <a:p>
            <a:pPr algn="just">
              <a:lnSpc>
                <a:spcPct val="150000"/>
              </a:lnSpc>
            </a:pPr>
            <a:r>
              <a:rPr lang="en-GB" sz="1600" dirty="0">
                <a:latin typeface="Arial" panose="020B0604020202020204" pitchFamily="34" charset="0"/>
                <a:cs typeface="Arial" panose="020B0604020202020204" pitchFamily="34" charset="0"/>
              </a:rPr>
              <a:t> (</a:t>
            </a:r>
            <a:r>
              <a:rPr lang="da-DK" sz="1600" dirty="0">
                <a:latin typeface="Arial" panose="020B0604020202020204" pitchFamily="34" charset="0"/>
                <a:cs typeface="Arial" panose="020B0604020202020204" pitchFamily="34" charset="0"/>
              </a:rPr>
              <a:t>Ahmed et al., 2024).</a:t>
            </a: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gn="ct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20" name="Rectangle 19">
            <a:extLst>
              <a:ext uri="{FF2B5EF4-FFF2-40B4-BE49-F238E27FC236}">
                <a16:creationId xmlns:a16="http://schemas.microsoft.com/office/drawing/2014/main" id="{0CE130B9-BA5D-68CC-431A-CF11119EB027}"/>
              </a:ext>
            </a:extLst>
          </p:cNvPr>
          <p:cNvSpPr/>
          <p:nvPr/>
        </p:nvSpPr>
        <p:spPr>
          <a:xfrm>
            <a:off x="6270170" y="289361"/>
            <a:ext cx="5830785" cy="3262432"/>
          </a:xfrm>
          <a:prstGeom prst="rect">
            <a:avLst/>
          </a:prstGeom>
          <a:solidFill>
            <a:schemeClr val="accent2">
              <a:lumMod val="20000"/>
              <a:lumOff val="80000"/>
            </a:schemeClr>
          </a:solidFill>
        </p:spPr>
        <p:txBody>
          <a:bodyPr wrap="square" lIns="91440" tIns="45720" rIns="91440" bIns="45720">
            <a:spAutoFit/>
          </a:bodyPr>
          <a:lstStyle/>
          <a:p>
            <a:pPr algn="ctr"/>
            <a:r>
              <a:rPr lang="en-US" sz="16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Application for Change in </a:t>
            </a:r>
            <a:r>
              <a:rPr lang="en-GB" sz="1600" b="1" dirty="0">
                <a:solidFill>
                  <a:srgbClr val="000000"/>
                </a:solidFill>
                <a:latin typeface="Arial" panose="020B0604020202020204" pitchFamily="34" charset="0"/>
                <a:cs typeface="Arial" panose="020B0604020202020204" pitchFamily="34" charset="0"/>
              </a:rPr>
              <a:t>Bristol Inquiry Case</a:t>
            </a:r>
          </a:p>
          <a:p>
            <a:pPr algn="ctr"/>
            <a:endParaRPr lang="en-GB" sz="1600" b="1" dirty="0">
              <a:solidFill>
                <a:srgbClr val="000000"/>
              </a:solidFill>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Six Sigma provide a structured, data-driven framework (DMAIC: Define, Measure, Analyse, Improve, Control to enhance quality, patient safety, and efficiency in healthcare.</a:t>
            </a:r>
          </a:p>
          <a:p>
            <a:pPr algn="just">
              <a:lnSpc>
                <a:spcPct val="150000"/>
              </a:lnSpc>
            </a:pPr>
            <a:endParaRPr lang="en-GB" sz="1600" dirty="0">
              <a:latin typeface="Arial" panose="020B0604020202020204" pitchFamily="34" charset="0"/>
              <a:cs typeface="Arial" panose="020B0604020202020204" pitchFamily="34" charset="0"/>
            </a:endParaRPr>
          </a:p>
          <a:p>
            <a:pPr algn="ctr"/>
            <a:endParaRPr lang="en-GB" dirty="0"/>
          </a:p>
          <a:p>
            <a:pPr algn="ct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a:p>
            <a:pPr algn="ctr"/>
            <a:endParaRPr lang="en-US" sz="20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67BBD4A5-F919-98AF-FD90-C904E84E6BC0}"/>
              </a:ext>
            </a:extLst>
          </p:cNvPr>
          <p:cNvSpPr/>
          <p:nvPr/>
        </p:nvSpPr>
        <p:spPr>
          <a:xfrm>
            <a:off x="6543305" y="4259802"/>
            <a:ext cx="5452840" cy="2308837"/>
          </a:xfrm>
          <a:prstGeom prst="rect">
            <a:avLst/>
          </a:prstGeom>
          <a:noFill/>
        </p:spPr>
        <p:txBody>
          <a:bodyPr wrap="square" lIns="91440" tIns="45720" rIns="91440" bIns="45720">
            <a:spAutoFit/>
          </a:bodyPr>
          <a:lstStyle/>
          <a:p>
            <a:pPr marL="285750" indent="-285750"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Six Sigma could have prevented prolonged failures at Bristol by implementing early detection, structured analysis, and continuous monitoring.  However, its success would have depended on strong leadership, cultural change, and active staff engagement, which were significant weaknesses in this case.</a:t>
            </a:r>
            <a:endParaRPr lang="en-US" sz="16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6110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186A5D-51BF-5699-66B7-095EF5ED561C}"/>
              </a:ext>
            </a:extLst>
          </p:cNvPr>
          <p:cNvSpPr txBox="1"/>
          <p:nvPr/>
        </p:nvSpPr>
        <p:spPr>
          <a:xfrm>
            <a:off x="193040" y="966430"/>
            <a:ext cx="5506720" cy="4339650"/>
          </a:xfrm>
          <a:prstGeom prst="rect">
            <a:avLst/>
          </a:prstGeom>
          <a:solidFill>
            <a:schemeClr val="accent2">
              <a:lumMod val="20000"/>
              <a:lumOff val="8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Strengths of  Six Sigma</a:t>
            </a:r>
          </a:p>
          <a:p>
            <a:pPr marL="342900" lvl="0" indent="-342900" algn="just">
              <a:buFont typeface="Wingdings" panose="05000000000000000000" pitchFamily="2" charset="2"/>
              <a:buChar char="Ø"/>
              <a:defRPr/>
            </a:pPr>
            <a:r>
              <a:rPr lang="en-GB" sz="1600" dirty="0">
                <a:latin typeface="Arial" panose="020B0604020202020204" pitchFamily="34" charset="0"/>
                <a:cs typeface="Arial" panose="020B0604020202020204" pitchFamily="34" charset="0"/>
              </a:rPr>
              <a:t>Improves efficiency and resource use</a:t>
            </a:r>
          </a:p>
          <a:p>
            <a:pPr lvl="0" algn="just">
              <a:defRPr/>
            </a:pPr>
            <a:endParaRPr kumimoji="0" lang="en-GB" sz="1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Reduce medicine waste in the NHS to improve resource allocation, quality, and patient safety.</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Ø"/>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It facilitates timely treatment, data-driven decisions, and structured improvement</a:t>
            </a:r>
            <a:r>
              <a:rPr lang="en-GB" sz="1600" dirty="0">
                <a:solidFill>
                  <a:prstClr val="black"/>
                </a:solidFill>
                <a:latin typeface="Arial" panose="020B0604020202020204" pitchFamily="34" charset="0"/>
                <a:cs typeface="Arial" panose="020B0604020202020204" pitchFamily="34" charset="0"/>
              </a:rPr>
              <a:t> </a:t>
            </a:r>
          </a:p>
          <a:p>
            <a:pPr lvl="0" algn="just">
              <a:defRPr/>
            </a:pPr>
            <a:r>
              <a:rPr lang="en-GB" sz="1600" dirty="0">
                <a:solidFill>
                  <a:prstClr val="black"/>
                </a:solidFill>
                <a:latin typeface="Arial" panose="020B0604020202020204" pitchFamily="34" charset="0"/>
                <a:cs typeface="Arial" panose="020B0604020202020204" pitchFamily="34" charset="0"/>
              </a:rPr>
              <a:t>(Saha, Patel, and Paladini, 2025).</a:t>
            </a:r>
          </a:p>
          <a:p>
            <a:pPr lvl="0" algn="just">
              <a:defRPr/>
            </a:pPr>
            <a:endParaRPr lang="en-GB" sz="1600" dirty="0">
              <a:solidFill>
                <a:prstClr val="black"/>
              </a:solidFill>
              <a:latin typeface="Arial" panose="020B0604020202020204" pitchFamily="34" charset="0"/>
              <a:cs typeface="Arial" panose="020B0604020202020204" pitchFamily="34" charset="0"/>
            </a:endParaRPr>
          </a:p>
          <a:p>
            <a:pPr lvl="0" algn="just">
              <a:defRPr/>
            </a:pPr>
            <a:r>
              <a:rPr lang="en-GB" sz="1600" dirty="0">
                <a:latin typeface="Arial" panose="020B0604020202020204" pitchFamily="34" charset="0"/>
                <a:cs typeface="Arial" panose="020B0604020202020204" pitchFamily="34" charset="0"/>
              </a:rPr>
              <a:t>The effectiveness of the initiative is somewhat limited by challenges in leadership and the prevailing organisational culture, which were significant concerns highlighted in the Bristol Royal Infirmary Inquiry.</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lvl="0" algn="just">
              <a:defRPr/>
            </a:pPr>
            <a:endParaRPr lang="en-GB" sz="1600" dirty="0">
              <a:solidFill>
                <a:prstClr val="black"/>
              </a:solidFill>
              <a:latin typeface="Arial" panose="020B0604020202020204" pitchFamily="34" charset="0"/>
              <a:cs typeface="Arial" panose="020B0604020202020204" pitchFamily="34" charset="0"/>
            </a:endParaRPr>
          </a:p>
          <a:p>
            <a:pPr lvl="0" algn="ju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 the Bristol case, it could have enhanced monitoring of surgical outcomes and reduced unsafe practices</a:t>
            </a:r>
          </a:p>
        </p:txBody>
      </p:sp>
      <p:sp>
        <p:nvSpPr>
          <p:cNvPr id="4" name="Rectangle 3">
            <a:extLst>
              <a:ext uri="{FF2B5EF4-FFF2-40B4-BE49-F238E27FC236}">
                <a16:creationId xmlns:a16="http://schemas.microsoft.com/office/drawing/2014/main" id="{CDA356F0-E9B9-72B8-74F9-F242942CDB93}"/>
              </a:ext>
            </a:extLst>
          </p:cNvPr>
          <p:cNvSpPr/>
          <p:nvPr/>
        </p:nvSpPr>
        <p:spPr>
          <a:xfrm>
            <a:off x="1708201" y="145901"/>
            <a:ext cx="4894481" cy="707886"/>
          </a:xfrm>
          <a:prstGeom prst="rect">
            <a:avLst/>
          </a:prstGeom>
          <a:noFill/>
        </p:spPr>
        <p:txBody>
          <a:bodyPr wrap="none" lIns="91440" tIns="45720" rIns="91440" bIns="45720">
            <a:spAutoFit/>
          </a:bodyPr>
          <a:lstStyle/>
          <a:p>
            <a:pPr algn="ctr"/>
            <a:r>
              <a:rPr lang="en-GB" sz="2000" dirty="0">
                <a:solidFill>
                  <a:prstClr val="black"/>
                </a:solidFill>
                <a:latin typeface="Arial" panose="020B0604020202020204" pitchFamily="34" charset="0"/>
                <a:cs typeface="Arial" panose="020B0604020202020204" pitchFamily="34" charset="0"/>
              </a:rPr>
              <a:t>Strengths and Weaknesses of  Six Sigma</a:t>
            </a:r>
          </a:p>
          <a:p>
            <a:pPr algn="ctr"/>
            <a:endParaRPr lang="en-US" sz="20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3EAE931F-6E12-AF0E-2633-EE87A907E894}"/>
              </a:ext>
            </a:extLst>
          </p:cNvPr>
          <p:cNvSpPr/>
          <p:nvPr/>
        </p:nvSpPr>
        <p:spPr>
          <a:xfrm>
            <a:off x="6096000" y="499844"/>
            <a:ext cx="5902960" cy="6801862"/>
          </a:xfrm>
          <a:prstGeom prst="rect">
            <a:avLst/>
          </a:prstGeom>
          <a:solidFill>
            <a:schemeClr val="accent3">
              <a:lumMod val="20000"/>
              <a:lumOff val="80000"/>
            </a:schemeClr>
          </a:solidFill>
        </p:spPr>
        <p:txBody>
          <a:bodyPr wrap="square" lIns="91440" tIns="45720" rIns="91440" bIns="45720">
            <a:spAutoFit/>
          </a:bodyPr>
          <a:lstStyle/>
          <a:p>
            <a:pPr algn="ctr"/>
            <a:r>
              <a:rPr lang="en-GB" sz="1600" b="1" dirty="0">
                <a:solidFill>
                  <a:prstClr val="black"/>
                </a:solidFill>
                <a:latin typeface="Arial" panose="020B0604020202020204" pitchFamily="34" charset="0"/>
                <a:cs typeface="Arial" panose="020B0604020202020204" pitchFamily="34" charset="0"/>
              </a:rPr>
              <a:t>Weaknesses of  Six Sigma</a:t>
            </a:r>
          </a:p>
          <a:p>
            <a:pPr marL="342900" indent="-34290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Overreliance on experts</a:t>
            </a:r>
          </a:p>
          <a:p>
            <a:pPr>
              <a:lnSpc>
                <a:spcPct val="150000"/>
              </a:lnSpc>
            </a:pPr>
            <a:r>
              <a:rPr lang="en-GB" sz="1600" dirty="0">
                <a:latin typeface="Arial" panose="020B0604020202020204" pitchFamily="34" charset="0"/>
                <a:cs typeface="Arial" panose="020B0604020202020204" pitchFamily="34" charset="0"/>
              </a:rPr>
              <a:t>and limiting wider staff involvement.</a:t>
            </a:r>
            <a:endParaRPr lang="en-GB" sz="1600" b="1" dirty="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Requires deep statistical knowledge, making it difficult for the general staff to apply effectively</a:t>
            </a:r>
          </a:p>
          <a:p>
            <a:pPr>
              <a:lnSpc>
                <a:spcPct val="150000"/>
              </a:lnSpc>
            </a:pPr>
            <a:r>
              <a:rPr lang="en-GB" sz="1600" b="1" dirty="0">
                <a:latin typeface="Arial" panose="020B0604020202020204" pitchFamily="34" charset="0"/>
                <a:cs typeface="Arial" panose="020B0604020202020204" pitchFamily="34" charset="0"/>
              </a:rPr>
              <a:t>Six Sigma is powerful but time-consuming, expert-dependent, and data-heavy</a:t>
            </a:r>
            <a:r>
              <a:rPr lang="en-GB" sz="1600" dirty="0">
                <a:latin typeface="Arial" panose="020B0604020202020204" pitchFamily="34" charset="0"/>
                <a:cs typeface="Arial" panose="020B0604020202020204" pitchFamily="34" charset="0"/>
              </a:rPr>
              <a:t>.</a:t>
            </a:r>
          </a:p>
          <a:p>
            <a:pPr>
              <a:lnSpc>
                <a:spcPct val="150000"/>
              </a:lnSpc>
            </a:pPr>
            <a:r>
              <a:rPr lang="en-GB" sz="1600" b="1" dirty="0">
                <a:latin typeface="Arial" panose="020B0604020202020204" pitchFamily="34" charset="0"/>
                <a:cs typeface="Arial" panose="020B0604020202020204" pitchFamily="34" charset="0"/>
              </a:rPr>
              <a:t>Application to the Bristol Royal Infirmary Inquiry </a:t>
            </a:r>
          </a:p>
          <a:p>
            <a:pPr marL="285750"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Power was held by specialists: Senior doctors dominated decisions, limiting challenges. </a:t>
            </a:r>
          </a:p>
          <a:p>
            <a:pPr marL="285750" indent="-285750">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 Overemphasis on metrics: Data overshadowed communication and culture. </a:t>
            </a:r>
          </a:p>
          <a:p>
            <a:pPr>
              <a:lnSpc>
                <a:spcPct val="150000"/>
              </a:lnSpc>
            </a:pPr>
            <a:r>
              <a:rPr lang="en-GB" sz="1600" dirty="0">
                <a:latin typeface="Arial" panose="020B0604020202020204" pitchFamily="34" charset="0"/>
                <a:cs typeface="Arial" panose="020B0604020202020204" pitchFamily="34" charset="0"/>
              </a:rPr>
              <a:t>Complexity: Data existed, but was poorly interpreted and used</a:t>
            </a:r>
          </a:p>
          <a:p>
            <a:pPr>
              <a:lnSpc>
                <a:spcPct val="150000"/>
              </a:lnSpc>
            </a:pPr>
            <a:r>
              <a:rPr lang="en-GB" sz="1600" dirty="0">
                <a:latin typeface="Arial" panose="020B0604020202020204" pitchFamily="34" charset="0"/>
                <a:cs typeface="Arial" panose="020B0604020202020204" pitchFamily="34" charset="0"/>
              </a:rPr>
              <a:t>(The Knowledge Academy, 2026)</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Six Sigma can fail if culture, leadership, and communication are weak, as seen in the Bristol case</a:t>
            </a:r>
            <a:r>
              <a:rPr lang="en-GB" sz="1600" dirty="0"/>
              <a:t>.</a:t>
            </a:r>
          </a:p>
          <a:p>
            <a:pPr algn="ctr"/>
            <a:endParaRPr lang="en-GB" sz="1600" b="1" dirty="0">
              <a:solidFill>
                <a:prstClr val="black"/>
              </a:solidFill>
              <a:latin typeface="Arial" panose="020B0604020202020204" pitchFamily="34" charset="0"/>
              <a:cs typeface="Arial" panose="020B0604020202020204" pitchFamily="34" charset="0"/>
            </a:endParaRPr>
          </a:p>
          <a:p>
            <a:pPr algn="ctr"/>
            <a:endParaRPr lang="en-US" sz="20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00224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A14CE08-C91D-D082-BC5F-2F0362D42821}"/>
              </a:ext>
            </a:extLst>
          </p:cNvPr>
          <p:cNvSpPr/>
          <p:nvPr/>
        </p:nvSpPr>
        <p:spPr>
          <a:xfrm>
            <a:off x="267833" y="-181889"/>
            <a:ext cx="12192000" cy="6858000"/>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Rectangle 1">
            <a:extLst>
              <a:ext uri="{FF2B5EF4-FFF2-40B4-BE49-F238E27FC236}">
                <a16:creationId xmlns:a16="http://schemas.microsoft.com/office/drawing/2014/main" id="{69438C34-1D4F-E81E-3AFD-A4A61CFCD010}"/>
              </a:ext>
            </a:extLst>
          </p:cNvPr>
          <p:cNvSpPr/>
          <p:nvPr/>
        </p:nvSpPr>
        <p:spPr>
          <a:xfrm>
            <a:off x="363111" y="181889"/>
            <a:ext cx="5042265" cy="1172350"/>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150000"/>
              </a:lnSpc>
              <a:spcBef>
                <a:spcPct val="0"/>
              </a:spcBef>
              <a:spcAft>
                <a:spcPts val="600"/>
              </a:spcAft>
              <a:buClrTx/>
              <a:buSzTx/>
              <a:buFontTx/>
              <a:buNone/>
              <a:tabLst/>
              <a:defRPr/>
            </a:pPr>
            <a:r>
              <a:rPr kumimoji="0" lang="en-US"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rPr>
              <a:t>Plan Do Study Act (PDSA)</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Framework for Quality Improvement Learning</a:t>
            </a:r>
            <a:endParaRPr kumimoji="0" lang="en-US"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endParaRPr>
          </a:p>
        </p:txBody>
      </p:sp>
      <p:sp>
        <p:nvSpPr>
          <p:cNvPr id="4" name="Rectangle 3">
            <a:extLst>
              <a:ext uri="{FF2B5EF4-FFF2-40B4-BE49-F238E27FC236}">
                <a16:creationId xmlns:a16="http://schemas.microsoft.com/office/drawing/2014/main" id="{797D8E84-7956-C2CF-EE58-99227F029114}"/>
              </a:ext>
            </a:extLst>
          </p:cNvPr>
          <p:cNvSpPr/>
          <p:nvPr/>
        </p:nvSpPr>
        <p:spPr>
          <a:xfrm>
            <a:off x="267832" y="1226917"/>
            <a:ext cx="7231997" cy="5878532"/>
          </a:xfrm>
          <a:prstGeom prst="rect">
            <a:avLst/>
          </a:prstGeom>
          <a:noFill/>
        </p:spPr>
        <p:txBody>
          <a:bodyPr wrap="square" lIns="91440" tIns="45720" rIns="91440" bIns="45720">
            <a:spAutoFit/>
          </a:bodyPr>
          <a:lstStyle/>
          <a:p>
            <a:pPr marL="285750" indent="-285750" algn="just">
              <a:lnSpc>
                <a:spcPct val="150000"/>
              </a:lnSpc>
              <a:buFont typeface="Wingdings" panose="05000000000000000000" pitchFamily="2" charset="2"/>
              <a:buChar char="Ø"/>
              <a:defRPr/>
            </a:pPr>
            <a:r>
              <a:rPr kumimoji="0" lang="en-GB" sz="1600" b="0" i="0" u="none" strike="noStrike" kern="1200" cap="none" spc="0" normalizeH="0" baseline="0" noProof="0" dirty="0">
                <a:ln w="0"/>
                <a:solidFill>
                  <a:prstClr val="black"/>
                </a:solidFill>
                <a:uLnTx/>
                <a:uFillTx/>
                <a:latin typeface="Arial" panose="020B0604020202020204" pitchFamily="34" charset="0"/>
                <a:cs typeface="Arial" panose="020B0604020202020204" pitchFamily="34" charset="0"/>
              </a:rPr>
              <a:t>PDSA is a cyclical, data-driven approach that enhances </a:t>
            </a:r>
            <a:r>
              <a:rPr lang="en-GB" sz="1600" dirty="0">
                <a:latin typeface="Arial" panose="020B0604020202020204" pitchFamily="34" charset="0"/>
                <a:cs typeface="Arial" panose="020B0604020202020204" pitchFamily="34" charset="0"/>
              </a:rPr>
              <a:t>healthcare quality by supporting continuous learning and gradual improvement. </a:t>
            </a:r>
          </a:p>
          <a:p>
            <a:pPr marL="285750" indent="-285750" algn="just">
              <a:lnSpc>
                <a:spcPct val="150000"/>
              </a:lnSpc>
              <a:buFont typeface="Wingdings" panose="05000000000000000000" pitchFamily="2" charset="2"/>
              <a:buChar char="Ø"/>
              <a:defRPr/>
            </a:pPr>
            <a:r>
              <a:rPr lang="en-GB" sz="1600" dirty="0">
                <a:latin typeface="Arial" panose="020B0604020202020204" pitchFamily="34" charset="0"/>
                <a:cs typeface="Arial" panose="020B0604020202020204" pitchFamily="34" charset="0"/>
              </a:rPr>
              <a:t>It uses a repetitive cycle to test, evaluate, and refine changes in real-world settings (Reed and Card, 2016).</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600" b="1" i="0" u="none" strike="noStrike" kern="1200" cap="none" spc="0" normalizeH="0" baseline="0" noProof="0" dirty="0">
                <a:ln w="0"/>
                <a:solidFill>
                  <a:prstClr val="black"/>
                </a:solidFill>
                <a:effectLst/>
                <a:uLnTx/>
                <a:uFillTx/>
                <a:latin typeface="Arial" panose="020B0604020202020204" pitchFamily="34" charset="0"/>
                <a:cs typeface="Arial" panose="020B0604020202020204" pitchFamily="34" charset="0"/>
              </a:rPr>
              <a:t>Strength of PDSA</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Promotes continuous improvement:</a:t>
            </a:r>
          </a:p>
          <a:p>
            <a:pPr marL="285750" indent="-285750">
              <a:buFont typeface="Wingdings" panose="05000000000000000000" pitchFamily="2" charset="2"/>
              <a:buChar char="Ø"/>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Uses real feedback and results to evaluate learning effectiveness </a:t>
            </a:r>
            <a:r>
              <a:rPr lang="en-GB" dirty="0">
                <a:latin typeface="Arial" panose="020B0604020202020204" pitchFamily="34" charset="0"/>
                <a:cs typeface="Arial" panose="020B0604020202020204" pitchFamily="34" charset="0"/>
              </a:rPr>
              <a:t>and encourage practical reflection.</a:t>
            </a:r>
          </a:p>
          <a:p>
            <a:pPr marL="285750" indent="-285750">
              <a:buFont typeface="Wingdings" panose="05000000000000000000" pitchFamily="2" charset="2"/>
              <a:buChar char="Ø"/>
            </a:pP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Limitations of PDSA</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limited learning because there are not enough repeated cycles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Requires resources and expertise often underestimated</a:t>
            </a:r>
          </a:p>
          <a:p>
            <a:r>
              <a:rPr lang="en-GB" sz="1600" dirty="0">
                <a:latin typeface="Arial" panose="020B0604020202020204" pitchFamily="34" charset="0"/>
                <a:cs typeface="Arial" panose="020B0604020202020204" pitchFamily="34" charset="0"/>
              </a:rPr>
              <a:t>(Reed and Card, 2016).</a:t>
            </a:r>
          </a:p>
          <a:p>
            <a:endParaRPr lang="en-GB"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Application of PDSA to the Bristol Case</a:t>
            </a:r>
          </a:p>
          <a:p>
            <a:pPr>
              <a:lnSpc>
                <a:spcPct val="150000"/>
              </a:lnSpc>
            </a:pPr>
            <a:r>
              <a:rPr lang="en-GB" sz="1600" dirty="0">
                <a:latin typeface="Arial" panose="020B0604020202020204" pitchFamily="34" charset="0"/>
                <a:cs typeface="Arial" panose="020B0604020202020204" pitchFamily="34" charset="0"/>
              </a:rPr>
              <a:t>PDSA could support improvement; its limitations mean it would not fully address the complex, system-wide failures seen in Bristol.</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kumimoji="0" lang="en-US" sz="16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endParaRPr>
          </a:p>
        </p:txBody>
      </p:sp>
      <p:sp>
        <p:nvSpPr>
          <p:cNvPr id="5" name="Rectangle 4">
            <a:extLst>
              <a:ext uri="{FF2B5EF4-FFF2-40B4-BE49-F238E27FC236}">
                <a16:creationId xmlns:a16="http://schemas.microsoft.com/office/drawing/2014/main" id="{DFECD1FE-8212-75B6-04E6-5A1D57E2D693}"/>
              </a:ext>
            </a:extLst>
          </p:cNvPr>
          <p:cNvSpPr/>
          <p:nvPr/>
        </p:nvSpPr>
        <p:spPr>
          <a:xfrm>
            <a:off x="9510650" y="5237953"/>
            <a:ext cx="1355051" cy="338554"/>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rPr>
              <a:t>(</a:t>
            </a: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Little, 2026</a:t>
            </a:r>
            <a:r>
              <a:rPr kumimoji="0" lang="en-US" sz="16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rPr>
              <a:t>).</a:t>
            </a:r>
          </a:p>
        </p:txBody>
      </p:sp>
      <p:pic>
        <p:nvPicPr>
          <p:cNvPr id="8" name="Picture 7">
            <a:extLst>
              <a:ext uri="{FF2B5EF4-FFF2-40B4-BE49-F238E27FC236}">
                <a16:creationId xmlns:a16="http://schemas.microsoft.com/office/drawing/2014/main" id="{4527EE56-BB37-A7AF-DCFB-9C844854E169}"/>
              </a:ext>
            </a:extLst>
          </p:cNvPr>
          <p:cNvPicPr>
            <a:picLocks noChangeAspect="1"/>
          </p:cNvPicPr>
          <p:nvPr/>
        </p:nvPicPr>
        <p:blipFill>
          <a:blip r:embed="rId2"/>
          <a:stretch>
            <a:fillRect/>
          </a:stretch>
        </p:blipFill>
        <p:spPr>
          <a:xfrm>
            <a:off x="7606767" y="-1"/>
            <a:ext cx="4853066" cy="4757195"/>
          </a:xfrm>
          <a:prstGeom prst="rect">
            <a:avLst/>
          </a:prstGeom>
        </p:spPr>
      </p:pic>
    </p:spTree>
    <p:extLst>
      <p:ext uri="{BB962C8B-B14F-4D97-AF65-F5344CB8AC3E}">
        <p14:creationId xmlns:p14="http://schemas.microsoft.com/office/powerpoint/2010/main" val="1702164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4" name="Group 53">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55" name="Rectangle 5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8" name="Freeform: Shape 57">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0" name="Rectangle 5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Rectangle 1">
            <a:extLst>
              <a:ext uri="{FF2B5EF4-FFF2-40B4-BE49-F238E27FC236}">
                <a16:creationId xmlns:a16="http://schemas.microsoft.com/office/drawing/2014/main" id="{F8BD56E4-2004-F28F-6AC4-C5B66E3964FB}"/>
              </a:ext>
            </a:extLst>
          </p:cNvPr>
          <p:cNvSpPr/>
          <p:nvPr/>
        </p:nvSpPr>
        <p:spPr>
          <a:xfrm>
            <a:off x="566530" y="1242391"/>
            <a:ext cx="5893904" cy="4184373"/>
          </a:xfrm>
          <a:prstGeom prst="rect">
            <a:avLst/>
          </a:prstGeom>
          <a:solidFill>
            <a:schemeClr val="accent3">
              <a:lumMod val="20000"/>
              <a:lumOff val="80000"/>
            </a:schemeClr>
          </a:solidFill>
        </p:spPr>
        <p:txBody>
          <a:bodyPr vert="horz" lIns="91440" tIns="45720" rIns="91440" bIns="45720" rtlCol="0">
            <a:normAutofit/>
          </a:bodyPr>
          <a:lstStyle/>
          <a:p>
            <a:pPr marL="57150" indent="-285750" algn="just">
              <a:lnSpc>
                <a:spcPct val="150000"/>
              </a:lnSpc>
              <a:spcAft>
                <a:spcPts val="600"/>
              </a:spcAft>
              <a:buFont typeface="Wingdings" panose="05000000000000000000" pitchFamily="2" charset="2"/>
              <a:buChar char="Ø"/>
            </a:pPr>
            <a:r>
              <a:rPr lang="en-US" sz="1600" b="1" dirty="0">
                <a:solidFill>
                  <a:schemeClr val="tx1">
                    <a:alpha val="55000"/>
                  </a:schemeClr>
                </a:solidFill>
                <a:latin typeface="Arial" panose="020B0604020202020204" pitchFamily="34" charset="0"/>
                <a:cs typeface="Arial" panose="020B0604020202020204" pitchFamily="34" charset="0"/>
              </a:rPr>
              <a:t>Recommendations</a:t>
            </a:r>
          </a:p>
          <a:p>
            <a:pPr marL="342900" indent="-285750" algn="just">
              <a:lnSpc>
                <a:spcPct val="150000"/>
              </a:lnSpc>
              <a:spcAft>
                <a:spcPts val="600"/>
              </a:spcAft>
              <a:buFont typeface="Wingdings" panose="05000000000000000000" pitchFamily="2" charset="2"/>
              <a:buChar char="Ø"/>
            </a:pPr>
            <a:r>
              <a:rPr lang="en-US" sz="1600" dirty="0">
                <a:solidFill>
                  <a:schemeClr val="tx1">
                    <a:alpha val="55000"/>
                  </a:schemeClr>
                </a:solidFill>
                <a:latin typeface="Arial" panose="020B0604020202020204" pitchFamily="34" charset="0"/>
                <a:cs typeface="Arial" panose="020B0604020202020204" pitchFamily="34" charset="0"/>
              </a:rPr>
              <a:t> Strengthen clinical governance systems.</a:t>
            </a:r>
          </a:p>
          <a:p>
            <a:pPr marL="342900" indent="-285750" algn="just">
              <a:lnSpc>
                <a:spcPct val="150000"/>
              </a:lnSpc>
              <a:spcAft>
                <a:spcPts val="600"/>
              </a:spcAft>
              <a:buFont typeface="Wingdings" panose="05000000000000000000" pitchFamily="2" charset="2"/>
              <a:buChar char="Ø"/>
            </a:pPr>
            <a:r>
              <a:rPr lang="en-US" sz="1600" dirty="0">
                <a:solidFill>
                  <a:schemeClr val="tx1">
                    <a:alpha val="55000"/>
                  </a:schemeClr>
                </a:solidFill>
                <a:latin typeface="Arial" panose="020B0604020202020204" pitchFamily="34" charset="0"/>
                <a:cs typeface="Arial" panose="020B0604020202020204" pitchFamily="34" charset="0"/>
              </a:rPr>
              <a:t> Regularly monitor performance and conduct audits.</a:t>
            </a:r>
          </a:p>
          <a:p>
            <a:pPr marL="342900" indent="-285750" algn="just">
              <a:lnSpc>
                <a:spcPct val="150000"/>
              </a:lnSpc>
              <a:spcAft>
                <a:spcPts val="600"/>
              </a:spcAft>
              <a:buFont typeface="Wingdings" panose="05000000000000000000" pitchFamily="2" charset="2"/>
              <a:buChar char="Ø"/>
            </a:pPr>
            <a:r>
              <a:rPr lang="en-US" sz="1600" dirty="0">
                <a:solidFill>
                  <a:schemeClr val="tx1">
                    <a:alpha val="55000"/>
                  </a:schemeClr>
                </a:solidFill>
                <a:latin typeface="Arial" panose="020B0604020202020204" pitchFamily="34" charset="0"/>
                <a:cs typeface="Arial" panose="020B0604020202020204" pitchFamily="34" charset="0"/>
              </a:rPr>
              <a:t> Encourage a culture of openness and support for whistleblowers.  </a:t>
            </a:r>
          </a:p>
          <a:p>
            <a:pPr marL="342900" indent="-285750" algn="just">
              <a:lnSpc>
                <a:spcPct val="150000"/>
              </a:lnSpc>
              <a:spcAft>
                <a:spcPts val="600"/>
              </a:spcAft>
              <a:buFont typeface="Wingdings" panose="05000000000000000000" pitchFamily="2" charset="2"/>
              <a:buChar char="Ø"/>
            </a:pPr>
            <a:r>
              <a:rPr lang="en-US" sz="1600" dirty="0">
                <a:solidFill>
                  <a:schemeClr val="tx1">
                    <a:alpha val="55000"/>
                  </a:schemeClr>
                </a:solidFill>
                <a:latin typeface="Arial" panose="020B0604020202020204" pitchFamily="34" charset="0"/>
                <a:cs typeface="Arial" panose="020B0604020202020204" pitchFamily="34" charset="0"/>
              </a:rPr>
              <a:t>Improve accountability and leadership roles. </a:t>
            </a:r>
          </a:p>
          <a:p>
            <a:pPr marL="342900" indent="-285750" algn="just">
              <a:lnSpc>
                <a:spcPct val="150000"/>
              </a:lnSpc>
              <a:spcAft>
                <a:spcPts val="600"/>
              </a:spcAft>
              <a:buFont typeface="Wingdings" panose="05000000000000000000" pitchFamily="2" charset="2"/>
              <a:buChar char="Ø"/>
            </a:pPr>
            <a:r>
              <a:rPr lang="en-US" sz="1600" dirty="0">
                <a:solidFill>
                  <a:schemeClr val="tx1">
                    <a:alpha val="55000"/>
                  </a:schemeClr>
                </a:solidFill>
                <a:latin typeface="Arial" panose="020B0604020202020204" pitchFamily="34" charset="0"/>
                <a:cs typeface="Arial" panose="020B0604020202020204" pitchFamily="34" charset="0"/>
              </a:rPr>
              <a:t> Ensure transparency with patients and their families. </a:t>
            </a:r>
            <a:endParaRPr lang="en-US" sz="1600" cap="none" spc="0" dirty="0">
              <a:ln w="0"/>
              <a:solidFill>
                <a:schemeClr val="tx1">
                  <a:alpha val="5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087B85B-48C0-16F4-6C48-696583E75249}"/>
              </a:ext>
            </a:extLst>
          </p:cNvPr>
          <p:cNvSpPr/>
          <p:nvPr/>
        </p:nvSpPr>
        <p:spPr>
          <a:xfrm>
            <a:off x="6846371" y="1016416"/>
            <a:ext cx="4888429" cy="4940327"/>
          </a:xfrm>
          <a:prstGeom prst="rect">
            <a:avLst/>
          </a:prstGeom>
          <a:solidFill>
            <a:schemeClr val="accent2">
              <a:lumMod val="20000"/>
              <a:lumOff val="80000"/>
            </a:schemeClr>
          </a:solidFill>
        </p:spPr>
        <p:txBody>
          <a:bodyPr wrap="square" lIns="91440" tIns="45720" rIns="91440" bIns="45720">
            <a:spAutoFit/>
          </a:bodyPr>
          <a:lstStyle/>
          <a:p>
            <a:pPr>
              <a:lnSpc>
                <a:spcPct val="150000"/>
              </a:lnSpc>
              <a:spcAft>
                <a:spcPts val="600"/>
              </a:spcAft>
            </a:pPr>
            <a:r>
              <a:rPr lang="en-GB" sz="1600" b="1" dirty="0">
                <a:latin typeface="Arial" panose="020B0604020202020204" pitchFamily="34" charset="0"/>
                <a:cs typeface="Arial" panose="020B0604020202020204" pitchFamily="34" charset="0"/>
              </a:rPr>
              <a:t>Conclusion</a:t>
            </a:r>
          </a:p>
          <a:p>
            <a:pPr marL="285750" indent="-285750" algn="just">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The Bristol Royal Infirmary Inquiry identified major failures in healthcare delivery.</a:t>
            </a:r>
          </a:p>
          <a:p>
            <a:pPr marL="285750" indent="-285750" algn="just">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 These issues led to unsafe care and preventable deaths. </a:t>
            </a:r>
          </a:p>
          <a:p>
            <a:pPr marL="285750" indent="-285750" algn="just">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The inquiry highlights the need for better governance</a:t>
            </a:r>
          </a:p>
          <a:p>
            <a:pPr marL="285750" indent="-285750" algn="just">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Accountability</a:t>
            </a:r>
          </a:p>
          <a:p>
            <a:pPr marL="285750" indent="-285750" algn="just">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 Transparency</a:t>
            </a:r>
          </a:p>
          <a:p>
            <a:pPr marL="285750" indent="-285750" algn="just">
              <a:lnSpc>
                <a:spcPct val="15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To improve healthcare systems, it is essential to address both organisational problems and policy weaknesses.</a:t>
            </a:r>
            <a:endParaRPr lang="en-GB" sz="16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3586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4AD0E85-B921-7998-2A28-BB2AECFA44C3}"/>
              </a:ext>
            </a:extLst>
          </p:cNvPr>
          <p:cNvSpPr/>
          <p:nvPr/>
        </p:nvSpPr>
        <p:spPr>
          <a:xfrm>
            <a:off x="0" y="0"/>
            <a:ext cx="12192000" cy="685800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0D816A-8279-33F4-E90E-CC6FFA847808}"/>
              </a:ext>
            </a:extLst>
          </p:cNvPr>
          <p:cNvSpPr>
            <a:spLocks noGrp="1"/>
          </p:cNvSpPr>
          <p:nvPr>
            <p:ph type="title"/>
          </p:nvPr>
        </p:nvSpPr>
        <p:spPr>
          <a:xfrm>
            <a:off x="589243" y="365125"/>
            <a:ext cx="10764557" cy="688423"/>
          </a:xfrm>
        </p:spPr>
        <p:txBody>
          <a:bodyPr>
            <a:normAutofit/>
          </a:bodyPr>
          <a:lstStyle/>
          <a:p>
            <a:r>
              <a:rPr lang="en-GB" sz="2000" b="1" dirty="0">
                <a:latin typeface="Arial" panose="020B0604020202020204" pitchFamily="34" charset="0"/>
                <a:cs typeface="Arial" panose="020B0604020202020204" pitchFamily="34" charset="0"/>
              </a:rPr>
              <a:t>How the Component 2 report will be structured</a:t>
            </a:r>
            <a:endParaRPr lang="en-GB" sz="2000" b="1" dirty="0"/>
          </a:p>
        </p:txBody>
      </p:sp>
      <p:sp>
        <p:nvSpPr>
          <p:cNvPr id="4" name="Rectangle 3">
            <a:extLst>
              <a:ext uri="{FF2B5EF4-FFF2-40B4-BE49-F238E27FC236}">
                <a16:creationId xmlns:a16="http://schemas.microsoft.com/office/drawing/2014/main" id="{780A9E73-36F1-D311-8727-D8F4AC999031}"/>
              </a:ext>
            </a:extLst>
          </p:cNvPr>
          <p:cNvSpPr/>
          <p:nvPr/>
        </p:nvSpPr>
        <p:spPr>
          <a:xfrm>
            <a:off x="589243" y="1330257"/>
            <a:ext cx="11602757" cy="6370975"/>
          </a:xfrm>
          <a:prstGeom prst="rect">
            <a:avLst/>
          </a:prstGeom>
          <a:noFill/>
        </p:spPr>
        <p:txBody>
          <a:bodyPr wrap="square" lIns="91440" tIns="45720" rIns="91440" bIns="45720">
            <a:spAutoFit/>
          </a:bodyPr>
          <a:lstStyle/>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Component 2 report will be structured around the same case study: the Bristol Inquiry (2001)</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Purpose of the report</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Key issue: high mortality rates in </a:t>
            </a:r>
            <a:r>
              <a:rPr lang="en-GB" sz="16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pediatric</a:t>
            </a: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surgery </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The focus will be on the root causes and policy issues affecting health and care, utilising a systems-based safety model, such as the Swiss cheese model, to understand the underlying causes of the problem. </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5 Whys analysis will be employed to identify the root cause</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report will elaborate on various theories or models, such as Root Cause Analysis, the Fishbone Diagram, Systems Theory, and the Donabedian Model. </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To discuss their advantages and disadvantages in depth. </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An analysis of the policy issues and contributing factors will be included, along with their influence on service delivery.</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discussion will cover how these policy issues affect the quality, efficiency, and equity of health and care service provision in relation to the identified root causes.</a:t>
            </a:r>
          </a:p>
          <a:p>
            <a:pPr marL="285750" indent="-285750" algn="just">
              <a:lnSpc>
                <a:spcPct val="150000"/>
              </a:lnSpc>
              <a:buFont typeface="Wingdings" panose="05000000000000000000" pitchFamily="2" charset="2"/>
              <a:buChar char="Ø"/>
            </a:pPr>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Recommendations will be presented to improve healthcare services.</a:t>
            </a: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endParaRPr lang="en-GB" sz="1600" dirty="0"/>
          </a:p>
          <a:p>
            <a:pPr marL="342900" indent="-342900">
              <a:buAutoNum type="arabicPeriod"/>
            </a:pPr>
            <a:endParaRPr lang="en-GB" sz="1600" b="1" dirty="0"/>
          </a:p>
          <a:p>
            <a:pPr algn="ctr"/>
            <a:endParaRPr lang="en-US" sz="16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9225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FA92A-26DC-4B63-31EE-6A56B5A53E76}"/>
              </a:ext>
            </a:extLst>
          </p:cNvPr>
          <p:cNvSpPr>
            <a:spLocks noGrp="1"/>
          </p:cNvSpPr>
          <p:nvPr>
            <p:ph type="title"/>
          </p:nvPr>
        </p:nvSpPr>
        <p:spPr>
          <a:xfrm>
            <a:off x="453189" y="88398"/>
            <a:ext cx="10515600" cy="344739"/>
          </a:xfrm>
        </p:spPr>
        <p:txBody>
          <a:bodyPr>
            <a:noAutofit/>
          </a:bodyPr>
          <a:lstStyle/>
          <a:p>
            <a:r>
              <a:rPr lang="en-GB" sz="2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C5E22BD-9992-C7A3-5ADC-809FEAB41A9F}"/>
              </a:ext>
            </a:extLst>
          </p:cNvPr>
          <p:cNvSpPr>
            <a:spLocks noGrp="1"/>
          </p:cNvSpPr>
          <p:nvPr>
            <p:ph idx="1"/>
          </p:nvPr>
        </p:nvSpPr>
        <p:spPr>
          <a:xfrm>
            <a:off x="120316" y="433137"/>
            <a:ext cx="12064577" cy="6605337"/>
          </a:xfrm>
          <a:noFill/>
          <a:ln>
            <a:noFill/>
          </a:ln>
        </p:spPr>
        <p:txBody>
          <a:bodyPr>
            <a:normAutofit fontScale="55000" lnSpcReduction="20000"/>
          </a:bodyPr>
          <a:lstStyle/>
          <a:p>
            <a:pPr>
              <a:lnSpc>
                <a:spcPct val="17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Ahmed, S. </a:t>
            </a:r>
            <a:r>
              <a:rPr lang="en-GB" sz="2200" i="1" dirty="0">
                <a:latin typeface="Arial" panose="020B0604020202020204" pitchFamily="34" charset="0"/>
                <a:cs typeface="Arial" panose="020B0604020202020204" pitchFamily="34" charset="0"/>
              </a:rPr>
              <a:t>et al.</a:t>
            </a:r>
            <a:r>
              <a:rPr lang="en-GB" sz="2200" dirty="0">
                <a:latin typeface="Arial" panose="020B0604020202020204" pitchFamily="34" charset="0"/>
                <a:cs typeface="Arial" panose="020B0604020202020204" pitchFamily="34" charset="0"/>
              </a:rPr>
              <a:t> (2024) “Role of Lean Six Sigma approach for enhancing the patient safety and quality improvement in the hospitals,” </a:t>
            </a:r>
            <a:r>
              <a:rPr lang="en-GB" sz="2200" i="1" dirty="0">
                <a:latin typeface="Arial" panose="020B0604020202020204" pitchFamily="34" charset="0"/>
                <a:cs typeface="Arial" panose="020B0604020202020204" pitchFamily="34" charset="0"/>
              </a:rPr>
              <a:t>International Journal of Healthcare Management</a:t>
            </a:r>
            <a:r>
              <a:rPr lang="en-GB" sz="2200" dirty="0">
                <a:latin typeface="Arial" panose="020B0604020202020204" pitchFamily="34" charset="0"/>
                <a:cs typeface="Arial" panose="020B0604020202020204" pitchFamily="34" charset="0"/>
              </a:rPr>
              <a:t>, ahead-of-print(ahead-of-print), pp. 1–11. Available at: </a:t>
            </a:r>
            <a:r>
              <a:rPr lang="en-GB" sz="2200" dirty="0">
                <a:latin typeface="Arial" panose="020B0604020202020204" pitchFamily="34" charset="0"/>
                <a:cs typeface="Arial" panose="020B0604020202020204" pitchFamily="34" charset="0"/>
                <a:hlinkClick r:id="rId2"/>
              </a:rPr>
              <a:t>https://doi.org/10.1080/20479700.2022.2149082</a:t>
            </a:r>
            <a:r>
              <a:rPr lang="en-GB" sz="2200" dirty="0">
                <a:latin typeface="Arial" panose="020B0604020202020204" pitchFamily="34" charset="0"/>
                <a:cs typeface="Arial" panose="020B0604020202020204" pitchFamily="34" charset="0"/>
              </a:rPr>
              <a:t>.</a:t>
            </a:r>
          </a:p>
          <a:p>
            <a:pPr>
              <a:lnSpc>
                <a:spcPct val="170000"/>
              </a:lnSpc>
              <a:buFont typeface="Wingdings" panose="05000000000000000000" pitchFamily="2" charset="2"/>
              <a:buChar char="Ø"/>
            </a:pPr>
            <a:r>
              <a:rPr lang="en-GB" sz="2200" dirty="0" err="1">
                <a:latin typeface="Arial" panose="020B0604020202020204" pitchFamily="34" charset="0"/>
                <a:cs typeface="Arial" panose="020B0604020202020204" pitchFamily="34" charset="0"/>
              </a:rPr>
              <a:t>Alaszewski</a:t>
            </a:r>
            <a:r>
              <a:rPr lang="en-GB" sz="2200" dirty="0">
                <a:latin typeface="Arial" panose="020B0604020202020204" pitchFamily="34" charset="0"/>
                <a:cs typeface="Arial" panose="020B0604020202020204" pitchFamily="34" charset="0"/>
              </a:rPr>
              <a:t>, A. (2002) “The impact of the Bristol Royal Infirmary disaster and inquiry on public services in the UK,” </a:t>
            </a:r>
            <a:r>
              <a:rPr lang="en-GB" sz="2200" i="1" dirty="0">
                <a:latin typeface="Arial" panose="020B0604020202020204" pitchFamily="34" charset="0"/>
                <a:cs typeface="Arial" panose="020B0604020202020204" pitchFamily="34" charset="0"/>
              </a:rPr>
              <a:t>Journal of interprofessional care</a:t>
            </a:r>
            <a:r>
              <a:rPr lang="en-GB" sz="2200" dirty="0">
                <a:latin typeface="Arial" panose="020B0604020202020204" pitchFamily="34" charset="0"/>
                <a:cs typeface="Arial" panose="020B0604020202020204" pitchFamily="34" charset="0"/>
              </a:rPr>
              <a:t>, 16(4), pp. 371–378. Available at: </a:t>
            </a:r>
            <a:r>
              <a:rPr lang="en-GB" sz="2200" dirty="0">
                <a:latin typeface="Arial" panose="020B0604020202020204" pitchFamily="34" charset="0"/>
                <a:cs typeface="Arial" panose="020B0604020202020204" pitchFamily="34" charset="0"/>
                <a:hlinkClick r:id="rId3"/>
              </a:rPr>
              <a:t>https://doi.org/10.1080/1356182021000008319</a:t>
            </a:r>
            <a:r>
              <a:rPr lang="en-GB" sz="2200" dirty="0"/>
              <a:t>.</a:t>
            </a:r>
          </a:p>
          <a:p>
            <a:pPr>
              <a:lnSpc>
                <a:spcPct val="17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Bristol Royal Infirmary Inquiry (2001) </a:t>
            </a:r>
            <a:r>
              <a:rPr lang="en-GB" sz="2200" i="1" dirty="0">
                <a:latin typeface="Arial" panose="020B0604020202020204" pitchFamily="34" charset="0"/>
                <a:cs typeface="Arial" panose="020B0604020202020204" pitchFamily="34" charset="0"/>
              </a:rPr>
              <a:t>Learning from Bristol: The report of the public inquiry into children’s heart surgery at the Bristol Royal Infirmary 1984–1995.</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London: The Stationery Office. Available at: </a:t>
            </a:r>
            <a:r>
              <a:rPr lang="en-GB" sz="2200" dirty="0">
                <a:latin typeface="Arial" panose="020B0604020202020204" pitchFamily="34" charset="0"/>
                <a:cs typeface="Arial" panose="020B0604020202020204" pitchFamily="34" charset="0"/>
                <a:hlinkClick r:id="rId4"/>
              </a:rPr>
              <a:t>https://www.bristol-inquiry.org.uk/final_report/the_report.pdf</a:t>
            </a:r>
            <a:r>
              <a:rPr lang="en-GB" sz="2200" dirty="0">
                <a:latin typeface="Arial" panose="020B0604020202020204" pitchFamily="34" charset="0"/>
                <a:cs typeface="Arial" panose="020B0604020202020204" pitchFamily="34" charset="0"/>
              </a:rPr>
              <a:t> (Accessed: 21 March 2026).</a:t>
            </a:r>
          </a:p>
          <a:p>
            <a:pPr algn="just">
              <a:lnSpc>
                <a:spcPct val="17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Bolton, C. (2018) </a:t>
            </a:r>
            <a:r>
              <a:rPr lang="en-GB" sz="2200" i="1" dirty="0">
                <a:latin typeface="Arial" panose="020B0604020202020204" pitchFamily="34" charset="0"/>
                <a:cs typeface="Arial" panose="020B0604020202020204" pitchFamily="34" charset="0"/>
              </a:rPr>
              <a:t>The James Reason Swiss Cheese Failure Model in 300 Seconds</a:t>
            </a:r>
            <a:r>
              <a:rPr lang="en-GB" sz="2200" dirty="0">
                <a:latin typeface="Arial" panose="020B0604020202020204" pitchFamily="34" charset="0"/>
                <a:cs typeface="Arial" panose="020B0604020202020204" pitchFamily="34" charset="0"/>
              </a:rPr>
              <a:t>. Available at: </a:t>
            </a:r>
            <a:r>
              <a:rPr lang="en-GB" sz="2200" u="sng" dirty="0">
                <a:latin typeface="Arial" panose="020B0604020202020204" pitchFamily="34" charset="0"/>
                <a:cs typeface="Arial" panose="020B0604020202020204" pitchFamily="34" charset="0"/>
                <a:hlinkClick r:id="rId5"/>
              </a:rPr>
              <a:t>https://whatsthepont.blog/2018/05/30/the-james-reason-swiss-cheese-failure-model-in-300-seconds/</a:t>
            </a:r>
            <a:r>
              <a:rPr lang="en-GB" sz="2200" dirty="0">
                <a:latin typeface="Arial" panose="020B0604020202020204" pitchFamily="34" charset="0"/>
                <a:cs typeface="Arial" panose="020B0604020202020204" pitchFamily="34" charset="0"/>
              </a:rPr>
              <a:t> (Accessed: 21 March 2026).</a:t>
            </a:r>
          </a:p>
          <a:p>
            <a:pPr algn="just">
              <a:lnSpc>
                <a:spcPct val="17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Dyer, C. (2001) “Bristol inquiry: Bristol inquiry condemns hospital’s ‘club culture,’” </a:t>
            </a:r>
            <a:r>
              <a:rPr lang="en-GB" sz="2200" i="1" dirty="0">
                <a:latin typeface="Arial" panose="020B0604020202020204" pitchFamily="34" charset="0"/>
                <a:cs typeface="Arial" panose="020B0604020202020204" pitchFamily="34" charset="0"/>
              </a:rPr>
              <a:t>BMJ</a:t>
            </a:r>
            <a:r>
              <a:rPr lang="en-GB" sz="2200" dirty="0">
                <a:latin typeface="Arial" panose="020B0604020202020204" pitchFamily="34" charset="0"/>
                <a:cs typeface="Arial" panose="020B0604020202020204" pitchFamily="34" charset="0"/>
              </a:rPr>
              <a:t>, 323(7306), pp. 181–181. Available at: </a:t>
            </a:r>
            <a:r>
              <a:rPr lang="en-GB" sz="2200" dirty="0">
                <a:latin typeface="Arial" panose="020B0604020202020204" pitchFamily="34" charset="0"/>
                <a:cs typeface="Arial" panose="020B0604020202020204" pitchFamily="34" charset="0"/>
                <a:hlinkClick r:id="rId6"/>
              </a:rPr>
              <a:t>https://doi.org/10.1136/bmj.323.7306.181</a:t>
            </a:r>
            <a:r>
              <a:rPr lang="en-GB" sz="2200" dirty="0">
                <a:latin typeface="Arial" panose="020B0604020202020204" pitchFamily="34" charset="0"/>
                <a:cs typeface="Arial" panose="020B0604020202020204" pitchFamily="34" charset="0"/>
              </a:rPr>
              <a:t>.</a:t>
            </a:r>
          </a:p>
          <a:p>
            <a:pPr algn="just">
              <a:lnSpc>
                <a:spcPct val="17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Driesen, B.E.J.M. </a:t>
            </a:r>
            <a:r>
              <a:rPr lang="en-GB" sz="2200" i="1" dirty="0">
                <a:latin typeface="Arial" panose="020B0604020202020204" pitchFamily="34" charset="0"/>
                <a:cs typeface="Arial" panose="020B0604020202020204" pitchFamily="34" charset="0"/>
              </a:rPr>
              <a:t>et al.</a:t>
            </a:r>
            <a:r>
              <a:rPr lang="en-GB" sz="2200" dirty="0">
                <a:latin typeface="Arial" panose="020B0604020202020204" pitchFamily="34" charset="0"/>
                <a:cs typeface="Arial" panose="020B0604020202020204" pitchFamily="34" charset="0"/>
              </a:rPr>
              <a:t> (2022) “Root Cause Analysis Using the Prevention and Recovery Information System for Monitoring and Analysis Method in Healthcare Facilities: A Systematic Literature Review,” </a:t>
            </a:r>
            <a:r>
              <a:rPr lang="en-GB" sz="2200" i="1" dirty="0">
                <a:latin typeface="Arial" panose="020B0604020202020204" pitchFamily="34" charset="0"/>
                <a:cs typeface="Arial" panose="020B0604020202020204" pitchFamily="34" charset="0"/>
              </a:rPr>
              <a:t>Journal of Patient Safety</a:t>
            </a:r>
            <a:r>
              <a:rPr lang="en-GB" sz="2200" dirty="0">
                <a:latin typeface="Arial" panose="020B0604020202020204" pitchFamily="34" charset="0"/>
                <a:cs typeface="Arial" panose="020B0604020202020204" pitchFamily="34" charset="0"/>
              </a:rPr>
              <a:t>, 18(4), pp. 342–350. Available at: </a:t>
            </a:r>
            <a:r>
              <a:rPr lang="en-GB" sz="2200" dirty="0">
                <a:latin typeface="Arial" panose="020B0604020202020204" pitchFamily="34" charset="0"/>
                <a:cs typeface="Arial" panose="020B0604020202020204" pitchFamily="34" charset="0"/>
                <a:hlinkClick r:id="rId7"/>
              </a:rPr>
              <a:t>https://doi.org/10.1097/PTS.0000000000000925</a:t>
            </a:r>
            <a:r>
              <a:rPr lang="en-GB" sz="2200" dirty="0">
                <a:latin typeface="Arial" panose="020B0604020202020204" pitchFamily="34" charset="0"/>
                <a:cs typeface="Arial" panose="020B0604020202020204" pitchFamily="34" charset="0"/>
              </a:rPr>
              <a:t>.</a:t>
            </a:r>
          </a:p>
          <a:p>
            <a:pPr algn="just">
              <a:lnSpc>
                <a:spcPct val="17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Denis, G. (2026). </a:t>
            </a:r>
            <a:r>
              <a:rPr lang="en-GB" sz="2200" i="1" dirty="0">
                <a:latin typeface="Arial" panose="020B0604020202020204" pitchFamily="34" charset="0"/>
                <a:cs typeface="Arial" panose="020B0604020202020204" pitchFamily="34" charset="0"/>
              </a:rPr>
              <a:t>The 5 Whys</a:t>
            </a:r>
            <a:r>
              <a:rPr lang="en-GB" sz="2200" dirty="0">
                <a:latin typeface="Arial" panose="020B0604020202020204" pitchFamily="34" charset="0"/>
                <a:cs typeface="Arial" panose="020B0604020202020204" pitchFamily="34" charset="0"/>
              </a:rPr>
              <a:t>. Available at: </a:t>
            </a:r>
            <a:r>
              <a:rPr lang="en-GB" sz="2200" dirty="0">
                <a:latin typeface="Arial" panose="020B0604020202020204" pitchFamily="34" charset="0"/>
                <a:cs typeface="Arial" panose="020B0604020202020204" pitchFamily="34" charset="0"/>
                <a:hlinkClick r:id="rId8"/>
              </a:rPr>
              <a:t>https://expertprogrammanagement.com/2019/05/the-5-whys/</a:t>
            </a:r>
            <a:r>
              <a:rPr lang="en-GB" sz="2200" dirty="0">
                <a:latin typeface="Arial" panose="020B0604020202020204" pitchFamily="34" charset="0"/>
                <a:cs typeface="Arial" panose="020B0604020202020204" pitchFamily="34" charset="0"/>
              </a:rPr>
              <a:t> (Accessed: 21 March 2026).</a:t>
            </a:r>
          </a:p>
          <a:p>
            <a:pPr algn="just">
              <a:lnSpc>
                <a:spcPct val="170000"/>
              </a:lnSpc>
            </a:pPr>
            <a:r>
              <a:rPr lang="en-GB" sz="2200" dirty="0">
                <a:latin typeface="Arial" panose="020B0604020202020204" pitchFamily="34" charset="0"/>
                <a:cs typeface="Arial" panose="020B0604020202020204" pitchFamily="34" charset="0"/>
              </a:rPr>
              <a:t>Dahlgaard-Park, S. M. (Ed.). (2015). Fishbone diagram. In </a:t>
            </a:r>
            <a:r>
              <a:rPr lang="en-GB" sz="2200" i="1" dirty="0">
                <a:latin typeface="Arial" panose="020B0604020202020204" pitchFamily="34" charset="0"/>
                <a:cs typeface="Arial" panose="020B0604020202020204" pitchFamily="34" charset="0"/>
              </a:rPr>
              <a:t>The SAGE </a:t>
            </a:r>
            <a:r>
              <a:rPr lang="en-GB" sz="2200" i="1" dirty="0" err="1">
                <a:latin typeface="Arial" panose="020B0604020202020204" pitchFamily="34" charset="0"/>
                <a:cs typeface="Arial" panose="020B0604020202020204" pitchFamily="34" charset="0"/>
              </a:rPr>
              <a:t>encyclopedia</a:t>
            </a:r>
            <a:r>
              <a:rPr lang="en-GB" sz="2200" i="1" dirty="0">
                <a:latin typeface="Arial" panose="020B0604020202020204" pitchFamily="34" charset="0"/>
                <a:cs typeface="Arial" panose="020B0604020202020204" pitchFamily="34" charset="0"/>
              </a:rPr>
              <a:t> of quality and the service economy</a:t>
            </a:r>
            <a:r>
              <a:rPr lang="en-GB" sz="2200" dirty="0">
                <a:latin typeface="Arial" panose="020B0604020202020204" pitchFamily="34" charset="0"/>
                <a:cs typeface="Arial" panose="020B0604020202020204" pitchFamily="34" charset="0"/>
              </a:rPr>
              <a:t>. SAGE Publications. Vol. 2, pp. 238-240. </a:t>
            </a:r>
            <a:r>
              <a:rPr lang="en-GB" sz="2200" dirty="0">
                <a:latin typeface="Arial" panose="020B0604020202020204" pitchFamily="34" charset="0"/>
                <a:cs typeface="Arial" panose="020B0604020202020204" pitchFamily="34" charset="0"/>
                <a:hlinkClick r:id="rId9"/>
              </a:rPr>
              <a:t>https://doi.org/10.4135/9781483346366.n74</a:t>
            </a:r>
            <a:endParaRPr lang="en-GB" sz="2200" dirty="0">
              <a:latin typeface="Arial" panose="020B0604020202020204" pitchFamily="34" charset="0"/>
              <a:cs typeface="Arial" panose="020B0604020202020204" pitchFamily="34" charset="0"/>
            </a:endParaRPr>
          </a:p>
          <a:p>
            <a:pPr algn="just">
              <a:lnSpc>
                <a:spcPct val="170000"/>
              </a:lnSpc>
            </a:pPr>
            <a:r>
              <a:rPr lang="en-US" sz="2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Evocon</a:t>
            </a:r>
            <a:r>
              <a:rPr lang="en-US" sz="2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(2026) </a:t>
            </a:r>
            <a:r>
              <a:rPr lang="en-GB" sz="2200" i="1" dirty="0">
                <a:latin typeface="Arial" panose="020B0604020202020204" pitchFamily="34" charset="0"/>
                <a:cs typeface="Arial" panose="020B0604020202020204" pitchFamily="34" charset="0"/>
              </a:rPr>
              <a:t>How to Use Fishbone Diagrams for Root Cause Analysis</a:t>
            </a:r>
            <a:r>
              <a:rPr lang="en-GB" sz="2200" dirty="0">
                <a:latin typeface="Arial" panose="020B0604020202020204" pitchFamily="34" charset="0"/>
                <a:cs typeface="Arial" panose="020B0604020202020204" pitchFamily="34" charset="0"/>
              </a:rPr>
              <a:t>. Available at: </a:t>
            </a:r>
            <a:r>
              <a:rPr lang="en-GB" sz="2200" dirty="0">
                <a:latin typeface="Arial" panose="020B0604020202020204" pitchFamily="34" charset="0"/>
                <a:cs typeface="Arial" panose="020B0604020202020204" pitchFamily="34" charset="0"/>
                <a:hlinkClick r:id="rId10"/>
              </a:rPr>
              <a:t>https://evocon.com/articles/fishbone-diagrams-root-cause-analysis/</a:t>
            </a:r>
            <a:r>
              <a:rPr lang="en-GB" sz="2200" dirty="0">
                <a:latin typeface="Arial" panose="020B0604020202020204" pitchFamily="34" charset="0"/>
                <a:cs typeface="Arial" panose="020B0604020202020204" pitchFamily="34" charset="0"/>
              </a:rPr>
              <a:t>  (Accessed: 14 March 2026).</a:t>
            </a:r>
          </a:p>
          <a:p>
            <a:pPr algn="just">
              <a:lnSpc>
                <a:spcPct val="170000"/>
              </a:lnSpc>
              <a:buFont typeface="Wingdings" panose="05000000000000000000" pitchFamily="2" charset="2"/>
              <a:buChar char="Ø"/>
            </a:pPr>
            <a:endParaRPr lang="en-GB" sz="2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9960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D29E7-15CD-710F-D944-BD9104CF3D69}"/>
              </a:ext>
            </a:extLst>
          </p:cNvPr>
          <p:cNvSpPr>
            <a:spLocks noGrp="1"/>
          </p:cNvSpPr>
          <p:nvPr>
            <p:ph type="title"/>
          </p:nvPr>
        </p:nvSpPr>
        <p:spPr>
          <a:xfrm>
            <a:off x="595131" y="145810"/>
            <a:ext cx="9965635" cy="398200"/>
          </a:xfrm>
        </p:spPr>
        <p:txBody>
          <a:bodyPr>
            <a:normAutofit/>
          </a:bodyPr>
          <a:lstStyle/>
          <a:p>
            <a:r>
              <a:rPr lang="en-GB" sz="2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61C4B98-40C0-2025-FA4F-20426A61D60E}"/>
              </a:ext>
            </a:extLst>
          </p:cNvPr>
          <p:cNvSpPr>
            <a:spLocks noGrp="1"/>
          </p:cNvSpPr>
          <p:nvPr>
            <p:ph idx="1"/>
          </p:nvPr>
        </p:nvSpPr>
        <p:spPr>
          <a:xfrm>
            <a:off x="231494" y="810228"/>
            <a:ext cx="11960506" cy="6261904"/>
          </a:xfrm>
        </p:spPr>
        <p:txBody>
          <a:bodyPr>
            <a:normAutofit lnSpcReduction="10000"/>
          </a:bodyPr>
          <a:lstStyle/>
          <a:p>
            <a:pPr algn="just">
              <a:lnSpc>
                <a:spcPct val="170000"/>
              </a:lnSpc>
            </a:pPr>
            <a:r>
              <a:rPr lang="en-GB" sz="1200" dirty="0">
                <a:latin typeface="Arial" panose="020B0604020202020204" pitchFamily="34" charset="0"/>
                <a:cs typeface="Arial" panose="020B0604020202020204" pitchFamily="34" charset="0"/>
              </a:rPr>
              <a:t>Elliott, A.M. (2024) “Meeting Quality Improvement Learning Outcomes: Applying the Plan-Do-Study-Act Cycle,” </a:t>
            </a:r>
            <a:r>
              <a:rPr lang="en-GB" sz="1200" i="1" dirty="0">
                <a:latin typeface="Arial" panose="020B0604020202020204" pitchFamily="34" charset="0"/>
                <a:cs typeface="Arial" panose="020B0604020202020204" pitchFamily="34" charset="0"/>
              </a:rPr>
              <a:t>The Journal of nursing education</a:t>
            </a:r>
            <a:r>
              <a:rPr lang="en-GB" sz="1200" dirty="0">
                <a:latin typeface="Arial" panose="020B0604020202020204" pitchFamily="34" charset="0"/>
                <a:cs typeface="Arial" panose="020B0604020202020204" pitchFamily="34" charset="0"/>
              </a:rPr>
              <a:t>, 63(11), pp. 788–788. Available at: </a:t>
            </a:r>
            <a:r>
              <a:rPr lang="en-GB" sz="1200" dirty="0">
                <a:latin typeface="Arial" panose="020B0604020202020204" pitchFamily="34" charset="0"/>
                <a:cs typeface="Arial" panose="020B0604020202020204" pitchFamily="34" charset="0"/>
                <a:hlinkClick r:id="rId2"/>
              </a:rPr>
              <a:t>https://doi.org/10.3928/01484834-20240522-04</a:t>
            </a:r>
            <a:r>
              <a:rPr lang="en-GB" sz="1200" dirty="0">
                <a:latin typeface="Arial" panose="020B0604020202020204" pitchFamily="34" charset="0"/>
                <a:cs typeface="Arial" panose="020B0604020202020204" pitchFamily="34" charset="0"/>
              </a:rPr>
              <a:t>.</a:t>
            </a:r>
          </a:p>
          <a:p>
            <a:pPr algn="just">
              <a:lnSpc>
                <a:spcPct val="170000"/>
              </a:lnSpc>
            </a:pPr>
            <a:r>
              <a:rPr lang="en-GB" sz="1200" dirty="0"/>
              <a:t>Freedman, D.B. (2002) “Clinical governance—bridging management and clinical approaches to quality in the UK,” </a:t>
            </a:r>
            <a:r>
              <a:rPr lang="en-GB" sz="1200" i="1" dirty="0"/>
              <a:t>Clinica </a:t>
            </a:r>
            <a:r>
              <a:rPr lang="en-GB" sz="1200" i="1" dirty="0" err="1"/>
              <a:t>chimica</a:t>
            </a:r>
            <a:r>
              <a:rPr lang="en-GB" sz="1200" i="1" dirty="0"/>
              <a:t> acta</a:t>
            </a:r>
            <a:r>
              <a:rPr lang="en-GB" sz="1200" dirty="0"/>
              <a:t>, 319(2), pp. 133–141. Available at: </a:t>
            </a:r>
            <a:r>
              <a:rPr lang="en-GB" sz="1200" dirty="0">
                <a:hlinkClick r:id="rId3"/>
              </a:rPr>
              <a:t>https://doi.org/10.1016/S0009-8981(02)00034-7</a:t>
            </a:r>
            <a:r>
              <a:rPr lang="en-GB" sz="1200" dirty="0"/>
              <a:t>.</a:t>
            </a:r>
            <a:endParaRPr lang="en-GB" sz="1200" dirty="0">
              <a:latin typeface="Arial" panose="020B0604020202020204" pitchFamily="34" charset="0"/>
              <a:cs typeface="Arial" panose="020B0604020202020204" pitchFamily="34" charset="0"/>
            </a:endParaRPr>
          </a:p>
          <a:p>
            <a:pPr algn="just">
              <a:lnSpc>
                <a:spcPct val="170000"/>
              </a:lnSpc>
            </a:pPr>
            <a:r>
              <a:rPr lang="en-GB" sz="1200" dirty="0">
                <a:latin typeface="Arial" panose="020B0604020202020204" pitchFamily="34" charset="0"/>
                <a:cs typeface="Arial" panose="020B0604020202020204" pitchFamily="34" charset="0"/>
              </a:rPr>
              <a:t>Ghani, A. (2026) </a:t>
            </a:r>
            <a:r>
              <a:rPr lang="en-GB" sz="1200" i="1" dirty="0">
                <a:latin typeface="Arial" panose="020B0604020202020204" pitchFamily="34" charset="0"/>
                <a:cs typeface="Arial" panose="020B0604020202020204" pitchFamily="34" charset="0"/>
              </a:rPr>
              <a:t>The PDSA Cycle: A Powerful Tool for NHS Process Improvement.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https://almco.uk/pdsa-cycle/#:~:text=Plan%20%E2%80%93%20Getting%20ready%20for%20the,before%20and%20after%20the%20change</a:t>
            </a:r>
            <a:r>
              <a:rPr lang="en-GB" sz="1200" dirty="0">
                <a:latin typeface="Arial" panose="020B0604020202020204" pitchFamily="34" charset="0"/>
                <a:cs typeface="Arial" panose="020B0604020202020204" pitchFamily="34" charset="0"/>
              </a:rPr>
              <a:t>. (Accessed: 18  March</a:t>
            </a:r>
            <a:r>
              <a:rPr lang="en-GB" sz="1200" b="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algn="just">
              <a:lnSpc>
                <a:spcPct val="170000"/>
              </a:lnSpc>
            </a:pPr>
            <a:r>
              <a:rPr lang="en-GB" sz="1200" dirty="0">
                <a:latin typeface="Arial" panose="020B0604020202020204" pitchFamily="34" charset="0"/>
                <a:cs typeface="Arial" panose="020B0604020202020204" pitchFamily="34" charset="0"/>
              </a:rPr>
              <a:t>Hessing T. (2026). </a:t>
            </a:r>
            <a:r>
              <a:rPr lang="en-GB" sz="1200" i="1" dirty="0">
                <a:latin typeface="Arial" panose="020B0604020202020204" pitchFamily="34" charset="0"/>
                <a:cs typeface="Arial" panose="020B0604020202020204" pitchFamily="34" charset="0"/>
              </a:rPr>
              <a:t>Define Phase (DMAIC). </a:t>
            </a:r>
            <a:r>
              <a:rPr lang="en-GB" sz="1200" dirty="0">
                <a:latin typeface="Arial" panose="020B0604020202020204" pitchFamily="34" charset="0"/>
                <a:cs typeface="Arial" panose="020B0604020202020204" pitchFamily="34" charset="0"/>
              </a:rPr>
              <a:t>Available at</a:t>
            </a:r>
            <a:r>
              <a:rPr lang="en-GB" sz="1200" i="1"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hlinkClick r:id="rId5"/>
              </a:rPr>
              <a:t>https://sixsigmastudyguide.com/define-phase-dmaic</a:t>
            </a:r>
            <a:r>
              <a:rPr lang="en-GB" sz="1200" dirty="0">
                <a:latin typeface="Arial" panose="020B0604020202020204" pitchFamily="34" charset="0"/>
                <a:cs typeface="Arial" panose="020B0604020202020204" pitchFamily="34" charset="0"/>
                <a:hlinkClick r:id="rId5"/>
              </a:rPr>
              <a:t>/</a:t>
            </a:r>
            <a:r>
              <a:rPr lang="en-GB" sz="1200" dirty="0">
                <a:latin typeface="Arial" panose="020B0604020202020204" pitchFamily="34" charset="0"/>
                <a:cs typeface="Arial" panose="020B0604020202020204" pitchFamily="34" charset="0"/>
              </a:rPr>
              <a:t> (Available: 17 March).</a:t>
            </a:r>
          </a:p>
          <a:p>
            <a:pPr algn="just">
              <a:lnSpc>
                <a:spcPct val="170000"/>
              </a:lnSpc>
            </a:pPr>
            <a:r>
              <a:rPr lang="en-GB" sz="1200" dirty="0">
                <a:latin typeface="Arial" panose="020B0604020202020204" pitchFamily="34" charset="0"/>
                <a:cs typeface="Arial" panose="020B0604020202020204" pitchFamily="34" charset="0"/>
              </a:rPr>
              <a:t>Kennedy, I. (2001) </a:t>
            </a:r>
            <a:r>
              <a:rPr lang="en-GB" sz="1200" i="1" dirty="0">
                <a:latin typeface="Arial" panose="020B0604020202020204" pitchFamily="34" charset="0"/>
                <a:cs typeface="Arial" panose="020B0604020202020204" pitchFamily="34" charset="0"/>
              </a:rPr>
              <a:t>The Report of the Public Inquiry into Children’s Heart Surgery at the Bristol Royal Infirmary 1984–1995</a:t>
            </a:r>
            <a:r>
              <a:rPr lang="en-GB" sz="1200" dirty="0">
                <a:latin typeface="Arial" panose="020B0604020202020204" pitchFamily="34" charset="0"/>
                <a:cs typeface="Arial" panose="020B0604020202020204" pitchFamily="34" charset="0"/>
              </a:rPr>
              <a:t>. London: HMSO. Available online: </a:t>
            </a:r>
            <a:r>
              <a:rPr lang="en-GB" sz="1200" dirty="0">
                <a:latin typeface="Arial" panose="020B0604020202020204" pitchFamily="34" charset="0"/>
                <a:cs typeface="Arial" panose="020B0604020202020204" pitchFamily="34" charset="0"/>
                <a:hlinkClick r:id="rId6"/>
              </a:rPr>
              <a:t>https://bristol-inquiry.org.uk/final_report/the_report.pdf</a:t>
            </a:r>
            <a:r>
              <a:rPr lang="en-GB" sz="1200" dirty="0">
                <a:latin typeface="Arial" panose="020B0604020202020204" pitchFamily="34" charset="0"/>
                <a:cs typeface="Arial" panose="020B0604020202020204" pitchFamily="34" charset="0"/>
              </a:rPr>
              <a:t>  (Accessed: 13 March 2026).</a:t>
            </a:r>
          </a:p>
          <a:p>
            <a:pPr algn="just">
              <a:lnSpc>
                <a:spcPct val="170000"/>
              </a:lnSpc>
            </a:pPr>
            <a:r>
              <a:rPr lang="en-GB" sz="1200" dirty="0">
                <a:latin typeface="Arial" panose="020B0604020202020204" pitchFamily="34" charset="0"/>
                <a:cs typeface="Arial" panose="020B0604020202020204" pitchFamily="34" charset="0"/>
              </a:rPr>
              <a:t>Little, K. (2026) </a:t>
            </a:r>
            <a:r>
              <a:rPr lang="en-GB" sz="1200" i="1" dirty="0">
                <a:latin typeface="Arial" panose="020B0604020202020204" pitchFamily="34" charset="0"/>
                <a:cs typeface="Arial" panose="020B0604020202020204" pitchFamily="34" charset="0"/>
              </a:rPr>
              <a:t>Leadership PDSA and the Psychology of Change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7"/>
              </a:rPr>
              <a:t>https://www.iecodesign.com/blog/2019/7/2/leadership-pdsa-and-the-psychology-of-change</a:t>
            </a:r>
            <a:r>
              <a:rPr lang="en-GB" sz="1200" dirty="0">
                <a:latin typeface="Arial" panose="020B0604020202020204" pitchFamily="34" charset="0"/>
                <a:cs typeface="Arial" panose="020B0604020202020204" pitchFamily="34" charset="0"/>
              </a:rPr>
              <a:t> (Accessed: 23 March 2026).</a:t>
            </a:r>
          </a:p>
          <a:p>
            <a:pPr algn="just">
              <a:lnSpc>
                <a:spcPct val="17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Morris, S (2016)</a:t>
            </a:r>
            <a:r>
              <a:rPr lang="en-GB" sz="1200" i="1" dirty="0">
                <a:latin typeface="Arial" panose="020B0604020202020204" pitchFamily="34" charset="0"/>
                <a:cs typeface="Arial" panose="020B0604020202020204" pitchFamily="34" charset="0"/>
              </a:rPr>
              <a:t>. Staff and skills shortages at Bristol hospital 'put children</a:t>
            </a:r>
            <a:r>
              <a:rPr lang="en-GB" sz="1200" b="1" i="1" dirty="0">
                <a:latin typeface="Arial" panose="020B0604020202020204" pitchFamily="34" charset="0"/>
                <a:cs typeface="Arial" panose="020B0604020202020204" pitchFamily="34" charset="0"/>
              </a:rPr>
              <a:t> at </a:t>
            </a:r>
            <a:r>
              <a:rPr lang="en-GB" sz="1200" i="1" dirty="0">
                <a:latin typeface="Arial" panose="020B0604020202020204" pitchFamily="34" charset="0"/>
                <a:cs typeface="Arial" panose="020B0604020202020204" pitchFamily="34" charset="0"/>
              </a:rPr>
              <a:t>risk</a:t>
            </a:r>
            <a:r>
              <a:rPr lang="en-GB" sz="1200" dirty="0">
                <a:latin typeface="Arial" panose="020B0604020202020204" pitchFamily="34" charset="0"/>
                <a:cs typeface="Arial" panose="020B0604020202020204" pitchFamily="34" charset="0"/>
              </a:rPr>
              <a:t>’. Available at</a:t>
            </a:r>
            <a:r>
              <a:rPr lang="en-GB" sz="1200" b="1"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hlinkClick r:id="rId8"/>
              </a:rPr>
              <a:t>https://www.theguardian.com/society/2016/jun/30/staff-and-skills-shortages-bristol-hospital-royal-children-at-risk</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13 March 2026).</a:t>
            </a:r>
          </a:p>
          <a:p>
            <a:pPr algn="just">
              <a:lnSpc>
                <a:spcPct val="170000"/>
              </a:lnSpc>
            </a:pPr>
            <a:r>
              <a:rPr lang="en-GB" sz="1200" dirty="0">
                <a:latin typeface="Arial" panose="020B0604020202020204" pitchFamily="34" charset="0"/>
                <a:cs typeface="Arial" panose="020B0604020202020204" pitchFamily="34" charset="0"/>
              </a:rPr>
              <a:t>Moeng, M.S. and </a:t>
            </a:r>
            <a:r>
              <a:rPr lang="en-GB" sz="1200" dirty="0" err="1">
                <a:latin typeface="Arial" panose="020B0604020202020204" pitchFamily="34" charset="0"/>
                <a:cs typeface="Arial" panose="020B0604020202020204" pitchFamily="34" charset="0"/>
              </a:rPr>
              <a:t>Luvhengo</a:t>
            </a:r>
            <a:r>
              <a:rPr lang="en-GB" sz="1200" dirty="0">
                <a:latin typeface="Arial" panose="020B0604020202020204" pitchFamily="34" charset="0"/>
                <a:cs typeface="Arial" panose="020B0604020202020204" pitchFamily="34" charset="0"/>
              </a:rPr>
              <a:t>, T.E. (2022) “Analysis of Surgical Mortalities Using the Fishbone Model for Quality Improvement in Surgical Disciplines,” </a:t>
            </a:r>
            <a:r>
              <a:rPr lang="en-GB" sz="1200" i="1" dirty="0">
                <a:latin typeface="Arial" panose="020B0604020202020204" pitchFamily="34" charset="0"/>
                <a:cs typeface="Arial" panose="020B0604020202020204" pitchFamily="34" charset="0"/>
              </a:rPr>
              <a:t>World Journal of Surgery</a:t>
            </a:r>
            <a:r>
              <a:rPr lang="en-GB" sz="1200" dirty="0">
                <a:latin typeface="Arial" panose="020B0604020202020204" pitchFamily="34" charset="0"/>
                <a:cs typeface="Arial" panose="020B0604020202020204" pitchFamily="34" charset="0"/>
              </a:rPr>
              <a:t>, 46(5), pp. 1006–1014. Available at: </a:t>
            </a:r>
            <a:r>
              <a:rPr lang="en-GB" sz="1200" dirty="0">
                <a:latin typeface="Arial" panose="020B0604020202020204" pitchFamily="34" charset="0"/>
                <a:cs typeface="Arial" panose="020B0604020202020204" pitchFamily="34" charset="0"/>
                <a:hlinkClick r:id="rId9"/>
              </a:rPr>
              <a:t>https://doi.org/10.1007/s00268-021-06414-8</a:t>
            </a:r>
            <a:r>
              <a:rPr lang="en-GB" sz="1200" dirty="0">
                <a:latin typeface="Arial" panose="020B0604020202020204" pitchFamily="34" charset="0"/>
                <a:cs typeface="Arial" panose="020B0604020202020204" pitchFamily="34" charset="0"/>
              </a:rPr>
              <a:t>.</a:t>
            </a:r>
          </a:p>
          <a:p>
            <a:pPr algn="just">
              <a:lnSpc>
                <a:spcPct val="170000"/>
              </a:lnSpc>
            </a:pPr>
            <a:r>
              <a:rPr lang="en-GB" sz="1200" dirty="0">
                <a:latin typeface="Arial" panose="020B0604020202020204" pitchFamily="34" charset="0"/>
                <a:cs typeface="Arial" panose="020B0604020202020204" pitchFamily="34" charset="0"/>
              </a:rPr>
              <a:t>NHS England (2023) </a:t>
            </a:r>
            <a:r>
              <a:rPr lang="en-GB" sz="1200" i="1" dirty="0">
                <a:latin typeface="Arial" panose="020B0604020202020204" pitchFamily="34" charset="0"/>
                <a:cs typeface="Arial" panose="020B0604020202020204" pitchFamily="34" charset="0"/>
              </a:rPr>
              <a:t>Professional standards: framework for quality assurance and improvement</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0"/>
              </a:rPr>
              <a:t>https://www.england.nhs.uk/long-read/professional-standards-framework-for-quality-assurance-and-improvement/</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(Accessed: 13 March 2026).</a:t>
            </a:r>
          </a:p>
          <a:p>
            <a:pPr marL="0" indent="0" algn="just">
              <a:buNone/>
            </a:pPr>
            <a:endParaRPr lang="en-GB" sz="1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10192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22D7F6-1DEF-78CF-07E6-EB1FA7842F07}"/>
              </a:ext>
            </a:extLst>
          </p:cNvPr>
          <p:cNvSpPr txBox="1"/>
          <p:nvPr/>
        </p:nvSpPr>
        <p:spPr>
          <a:xfrm>
            <a:off x="347242" y="706057"/>
            <a:ext cx="11844758" cy="5940088"/>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Professional Standards Authority for Health and Social Care (2021) </a:t>
            </a:r>
            <a:r>
              <a:rPr lang="en-GB" sz="1200" i="1" dirty="0">
                <a:latin typeface="Arial" panose="020B0604020202020204" pitchFamily="34" charset="0"/>
                <a:cs typeface="Arial" panose="020B0604020202020204" pitchFamily="34" charset="0"/>
              </a:rPr>
              <a:t>Bristol Inquiry – 20 years 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https://www.professionalstandards.org.uk/news-and-updates/news/bristol-inquiry-20-years</a:t>
            </a:r>
            <a:r>
              <a:rPr lang="en-GB" sz="1200" dirty="0">
                <a:latin typeface="Arial" panose="020B0604020202020204" pitchFamily="34" charset="0"/>
                <a:cs typeface="Arial" panose="020B0604020202020204" pitchFamily="34" charset="0"/>
              </a:rPr>
              <a:t> (Accessed: 14 March 2026).</a:t>
            </a:r>
          </a:p>
          <a:p>
            <a:pPr marL="285750" indent="-28575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Rani, H.A.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(2026) “The associated factors of root cause analysis of incident reporting in public primary healthcare in Malaysia,” </a:t>
            </a:r>
            <a:r>
              <a:rPr lang="en-GB" sz="1200" i="1" dirty="0">
                <a:latin typeface="Arial" panose="020B0604020202020204" pitchFamily="34" charset="0"/>
                <a:cs typeface="Arial" panose="020B0604020202020204" pitchFamily="34" charset="0"/>
              </a:rPr>
              <a:t>Scientific reports</a:t>
            </a:r>
            <a:r>
              <a:rPr lang="en-GB" sz="1200" dirty="0">
                <a:latin typeface="Arial" panose="020B0604020202020204" pitchFamily="34" charset="0"/>
                <a:cs typeface="Arial" panose="020B0604020202020204" pitchFamily="34" charset="0"/>
              </a:rPr>
              <a:t>, 16(1). Available at: </a:t>
            </a:r>
            <a:r>
              <a:rPr lang="en-GB" sz="1200" dirty="0">
                <a:latin typeface="Arial" panose="020B0604020202020204" pitchFamily="34" charset="0"/>
                <a:cs typeface="Arial" panose="020B0604020202020204" pitchFamily="34" charset="0"/>
                <a:hlinkClick r:id="rId3"/>
              </a:rPr>
              <a:t>https://doi.org/10.1038/s41598-026-36129-6</a:t>
            </a: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sz="1200" dirty="0" err="1">
                <a:latin typeface="Arial" panose="020B0604020202020204" pitchFamily="34" charset="0"/>
                <a:cs typeface="Arial" panose="020B0604020202020204" pitchFamily="34" charset="0"/>
              </a:rPr>
              <a:t>ReeD</a:t>
            </a:r>
            <a:r>
              <a:rPr lang="en-GB" sz="1200" dirty="0">
                <a:latin typeface="Arial" panose="020B0604020202020204" pitchFamily="34" charset="0"/>
                <a:cs typeface="Arial" panose="020B0604020202020204" pitchFamily="34" charset="0"/>
              </a:rPr>
              <a:t>, J.E. and Card, A.J. (2016)  ‘’The problem with Plan-Do-Study-Act cycles’’  </a:t>
            </a:r>
            <a:r>
              <a:rPr lang="en-GB" sz="1200" i="1" dirty="0">
                <a:latin typeface="Arial" panose="020B0604020202020204" pitchFamily="34" charset="0"/>
                <a:cs typeface="Arial" panose="020B0604020202020204" pitchFamily="34" charset="0"/>
              </a:rPr>
              <a:t>BMJ Quality and Safety, </a:t>
            </a:r>
            <a:r>
              <a:rPr lang="en-GB" sz="1200" dirty="0">
                <a:latin typeface="Arial" panose="020B0604020202020204" pitchFamily="34" charset="0"/>
                <a:cs typeface="Arial" panose="020B0604020202020204" pitchFamily="34" charset="0"/>
              </a:rPr>
              <a:t>25(3), pp. 147-152</a:t>
            </a:r>
            <a:r>
              <a:rPr lang="en-GB" sz="1200" dirty="0"/>
              <a:t>.</a:t>
            </a: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Reason, J. (2000) “Human error: models and management,” </a:t>
            </a:r>
            <a:r>
              <a:rPr lang="en-GB" sz="1200" i="1" dirty="0">
                <a:latin typeface="Arial" panose="020B0604020202020204" pitchFamily="34" charset="0"/>
                <a:cs typeface="Arial" panose="020B0604020202020204" pitchFamily="34" charset="0"/>
              </a:rPr>
              <a:t>The Western journal of medicine</a:t>
            </a:r>
            <a:r>
              <a:rPr lang="en-GB" sz="1200" dirty="0">
                <a:latin typeface="Arial" panose="020B0604020202020204" pitchFamily="34" charset="0"/>
                <a:cs typeface="Arial" panose="020B0604020202020204" pitchFamily="34" charset="0"/>
              </a:rPr>
              <a:t>, 172(6), pp. 393–396. Available at: </a:t>
            </a:r>
            <a:r>
              <a:rPr lang="en-GB" sz="1200" dirty="0">
                <a:latin typeface="Arial" panose="020B0604020202020204" pitchFamily="34" charset="0"/>
                <a:cs typeface="Arial" panose="020B0604020202020204" pitchFamily="34" charset="0"/>
                <a:hlinkClick r:id="rId4"/>
              </a:rPr>
              <a:t>https://doi.org/10.1136/ewjm.172.6.393</a:t>
            </a:r>
            <a:r>
              <a:rPr lang="en-GB" sz="1200" dirty="0">
                <a:latin typeface="Arial" panose="020B0604020202020204" pitchFamily="34" charset="0"/>
                <a:cs typeface="Arial" panose="020B0604020202020204" pitchFamily="34" charset="0"/>
              </a:rPr>
              <a:t>. </a:t>
            </a:r>
          </a:p>
          <a:p>
            <a:pPr marL="285750" indent="-28575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Smith, R. (2001) “One Bristol, but there could have been many,” </a:t>
            </a:r>
            <a:r>
              <a:rPr lang="en-GB" sz="1200" i="1" dirty="0">
                <a:latin typeface="Arial" panose="020B0604020202020204" pitchFamily="34" charset="0"/>
                <a:cs typeface="Arial" panose="020B0604020202020204" pitchFamily="34" charset="0"/>
              </a:rPr>
              <a:t>BMJ. British Medical Journal (International ed.)</a:t>
            </a:r>
            <a:r>
              <a:rPr lang="en-GB" sz="1200" dirty="0">
                <a:latin typeface="Arial" panose="020B0604020202020204" pitchFamily="34" charset="0"/>
                <a:cs typeface="Arial" panose="020B0604020202020204" pitchFamily="34" charset="0"/>
              </a:rPr>
              <a:t>. International edition, 323(7306), p. 179.</a:t>
            </a:r>
          </a:p>
          <a:p>
            <a:pPr marL="285750" indent="-28575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Saha, K., Patel, B. and Paladini, S. (2025) “The role of leadership and cultural barriers in the adoption of lean six sigma in clinical pharmacy practice and medicine waste reduction. The case of NHS-UK,” </a:t>
            </a:r>
            <a:r>
              <a:rPr lang="en-GB" sz="1200" i="1" dirty="0">
                <a:latin typeface="Arial" panose="020B0604020202020204" pitchFamily="34" charset="0"/>
                <a:cs typeface="Arial" panose="020B0604020202020204" pitchFamily="34" charset="0"/>
              </a:rPr>
              <a:t>The International Journal of Quality and Reliability Management</a:t>
            </a:r>
            <a:r>
              <a:rPr lang="en-GB" sz="1200" dirty="0">
                <a:latin typeface="Arial" panose="020B0604020202020204" pitchFamily="34" charset="0"/>
                <a:cs typeface="Arial" panose="020B0604020202020204" pitchFamily="34" charset="0"/>
              </a:rPr>
              <a:t>, 42(3), pp. 809–836. Available at: </a:t>
            </a:r>
            <a:r>
              <a:rPr lang="en-GB" sz="1200" dirty="0">
                <a:latin typeface="Arial" panose="020B0604020202020204" pitchFamily="34" charset="0"/>
                <a:cs typeface="Arial" panose="020B0604020202020204" pitchFamily="34" charset="0"/>
                <a:hlinkClick r:id="rId5"/>
              </a:rPr>
              <a:t>https://doi.org/10.1108/IJQRM-02-2024-0069</a:t>
            </a:r>
            <a:endParaRPr lang="en-GB" sz="12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sz="1200" dirty="0" err="1">
                <a:latin typeface="Arial" panose="020B0604020202020204" pitchFamily="34" charset="0"/>
                <a:cs typeface="Arial" panose="020B0604020202020204" pitchFamily="34" charset="0"/>
                <a:hlinkClick r:id="rId6"/>
              </a:rPr>
              <a:t>Slideserver</a:t>
            </a:r>
            <a:r>
              <a:rPr lang="en-GB" sz="1200" dirty="0">
                <a:latin typeface="Arial" panose="020B0604020202020204" pitchFamily="34" charset="0"/>
                <a:cs typeface="Arial" panose="020B0604020202020204" pitchFamily="34" charset="0"/>
                <a:hlinkClick r:id="rId6"/>
              </a:rPr>
              <a:t>  (2020) PPT - Enhancing Leadership in Healthcare: Insights from the Bristol and Mid Staffordshire Inquiries PowerPoint Presentation - ID:2448902</a:t>
            </a:r>
            <a:r>
              <a:rPr lang="en-GB" sz="1200" dirty="0">
                <a:latin typeface="Arial" panose="020B0604020202020204" pitchFamily="34" charset="0"/>
                <a:cs typeface="Arial" panose="020B0604020202020204" pitchFamily="34" charset="0"/>
              </a:rPr>
              <a:t> (Accessed: 19 March 2026).</a:t>
            </a:r>
          </a:p>
          <a:p>
            <a:pPr marL="285750" indent="-28575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UK Parliament (2001) </a:t>
            </a:r>
            <a:r>
              <a:rPr lang="en-GB" sz="1200" i="1" dirty="0">
                <a:latin typeface="Arial" panose="020B0604020202020204" pitchFamily="34" charset="0"/>
                <a:cs typeface="Arial" panose="020B0604020202020204" pitchFamily="34" charset="0"/>
              </a:rPr>
              <a:t>Bristol Royal Infirmary Inquiry.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https://hansard.parliament.uk/commons/2001-07-18/debates/d63c46fc-44f9-4d92-8ad1-d4e7a6a3f289/BristolRoyalInfirmaryInquiry</a:t>
            </a:r>
            <a:r>
              <a:rPr lang="en-GB" sz="1200" dirty="0">
                <a:latin typeface="Arial" panose="020B0604020202020204" pitchFamily="34" charset="0"/>
                <a:cs typeface="Arial" panose="020B0604020202020204" pitchFamily="34" charset="0"/>
              </a:rPr>
              <a:t> (Accessed: 10 March 2026).</a:t>
            </a:r>
          </a:p>
          <a:p>
            <a:pPr marL="285750" indent="-28575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Vincent, C.A.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“How to do no harm: empowering local leaders to make care safer in low-resource settings,” </a:t>
            </a:r>
            <a:r>
              <a:rPr lang="en-GB" sz="1200" i="1" dirty="0">
                <a:latin typeface="Arial" panose="020B0604020202020204" pitchFamily="34" charset="0"/>
                <a:cs typeface="Arial" panose="020B0604020202020204" pitchFamily="34" charset="0"/>
              </a:rPr>
              <a:t>Archives of disease in childhood</a:t>
            </a:r>
            <a:r>
              <a:rPr lang="en-GB" sz="1200" dirty="0">
                <a:latin typeface="Arial" panose="020B0604020202020204" pitchFamily="34" charset="0"/>
                <a:cs typeface="Arial" panose="020B0604020202020204" pitchFamily="34" charset="0"/>
              </a:rPr>
              <a:t>, 106(4), pp. 333–337. Available at: </a:t>
            </a:r>
            <a:r>
              <a:rPr lang="en-GB" sz="1200" dirty="0">
                <a:latin typeface="Arial" panose="020B0604020202020204" pitchFamily="34" charset="0"/>
                <a:cs typeface="Arial" panose="020B0604020202020204" pitchFamily="34" charset="0"/>
                <a:hlinkClick r:id="rId8"/>
              </a:rPr>
              <a:t>https://doi.org/10.1136/archdischild-2020-320631</a:t>
            </a:r>
            <a:r>
              <a:rPr lang="en-GB" sz="1200" dirty="0"/>
              <a:t>.</a:t>
            </a:r>
          </a:p>
          <a:p>
            <a:pPr marL="285750" indent="-28575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Verhagen, M.J.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“The problem with making Safety-II work in healthcare,” </a:t>
            </a:r>
            <a:r>
              <a:rPr lang="en-GB" sz="1200" i="1" dirty="0">
                <a:latin typeface="Arial" panose="020B0604020202020204" pitchFamily="34" charset="0"/>
                <a:cs typeface="Arial" panose="020B0604020202020204" pitchFamily="34" charset="0"/>
              </a:rPr>
              <a:t>BMJ quality &amp; safety</a:t>
            </a:r>
            <a:r>
              <a:rPr lang="en-GB" sz="1200" dirty="0">
                <a:latin typeface="Arial" panose="020B0604020202020204" pitchFamily="34" charset="0"/>
                <a:cs typeface="Arial" panose="020B0604020202020204" pitchFamily="34" charset="0"/>
              </a:rPr>
              <a:t>, 31(5), pp. 402–408. Available at: </a:t>
            </a:r>
            <a:r>
              <a:rPr lang="en-GB" sz="1200" dirty="0">
                <a:latin typeface="Arial" panose="020B0604020202020204" pitchFamily="34" charset="0"/>
                <a:cs typeface="Arial" panose="020B0604020202020204" pitchFamily="34" charset="0"/>
                <a:hlinkClick r:id="rId9"/>
              </a:rPr>
              <a:t>https://doi.org/10.1136/bmjqs-2021-014396</a:t>
            </a:r>
            <a:endParaRPr lang="en-GB" sz="1200" dirty="0">
              <a:latin typeface="Arial" panose="020B0604020202020204" pitchFamily="34" charset="0"/>
              <a:cs typeface="Arial" panose="020B0604020202020204" pitchFamily="34" charset="0"/>
            </a:endParaRPr>
          </a:p>
          <a:p>
            <a:pPr marL="342900" indent="-342900" algn="just">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Wiegmann, D.A.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“Understanding the ‘Swiss Cheese Model’ and Its Application to Patient Safety,” </a:t>
            </a:r>
            <a:r>
              <a:rPr lang="en-GB" sz="1200" i="1" dirty="0">
                <a:latin typeface="Arial" panose="020B0604020202020204" pitchFamily="34" charset="0"/>
                <a:cs typeface="Arial" panose="020B0604020202020204" pitchFamily="34" charset="0"/>
              </a:rPr>
              <a:t>Journal of patient safety</a:t>
            </a:r>
            <a:r>
              <a:rPr lang="en-GB" sz="1200" dirty="0">
                <a:latin typeface="Arial" panose="020B0604020202020204" pitchFamily="34" charset="0"/>
                <a:cs typeface="Arial" panose="020B0604020202020204" pitchFamily="34" charset="0"/>
              </a:rPr>
              <a:t>, 18(2), pp. 119–123. Available at: </a:t>
            </a:r>
            <a:r>
              <a:rPr lang="en-GB" sz="1200" dirty="0">
                <a:latin typeface="Arial" panose="020B0604020202020204" pitchFamily="34" charset="0"/>
                <a:cs typeface="Arial" panose="020B0604020202020204" pitchFamily="34" charset="0"/>
                <a:hlinkClick r:id="rId10"/>
              </a:rPr>
              <a:t>https://doi.org/10.1097/PTS.0000000000000810</a:t>
            </a:r>
            <a:r>
              <a:rPr lang="en-GB" sz="1200" dirty="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5BB25BE-54B7-7F4C-FEEA-B0861CA5A902}"/>
              </a:ext>
            </a:extLst>
          </p:cNvPr>
          <p:cNvSpPr txBox="1"/>
          <p:nvPr/>
        </p:nvSpPr>
        <p:spPr>
          <a:xfrm>
            <a:off x="3310359" y="150471"/>
            <a:ext cx="3634451"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55241768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6431</TotalTime>
  <Words>4042</Words>
  <Application>Microsoft Office PowerPoint</Application>
  <PresentationFormat>Widescreen</PresentationFormat>
  <Paragraphs>280</Paragraphs>
  <Slides>20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Aptos</vt:lpstr>
      <vt:lpstr>Aptos Display</vt:lpstr>
      <vt:lpstr>Arial</vt:lpstr>
      <vt:lpstr>Calibri</vt:lpstr>
      <vt:lpstr>Wingdings</vt:lpstr>
      <vt:lpstr>1_Office Theme</vt:lpstr>
      <vt:lpstr>Office Theme</vt:lpstr>
      <vt:lpstr>PowerPoint Presentation</vt:lpstr>
      <vt:lpstr>Uncovering systemic failures in healthcare delivery (The Bristol Royal Infirmary Inquiry (UK) (2001) </vt:lpstr>
      <vt:lpstr>Introduction</vt:lpstr>
      <vt:lpstr>PowerPoint Presentation</vt:lpstr>
      <vt:lpstr>PowerPoint Presentation</vt:lpstr>
      <vt:lpstr>PowerPoint Presentation</vt:lpstr>
      <vt:lpstr>PowerPoint Presentation</vt:lpstr>
      <vt:lpstr>Fishbone diagram to analyse root Cause regarding the case study.</vt:lpstr>
      <vt:lpstr>Application – Bristol Inquiry Case</vt:lpstr>
      <vt:lpstr>Leadership Strategies for Enacting Change </vt:lpstr>
      <vt:lpstr>PowerPoint Presentation</vt:lpstr>
      <vt:lpstr>PowerPoint Presentation</vt:lpstr>
      <vt:lpstr>PowerPoint Presentation</vt:lpstr>
      <vt:lpstr>PowerPoint Presentation</vt:lpstr>
      <vt:lpstr>PowerPoint Presentation</vt:lpstr>
      <vt:lpstr>PowerPoint Presentation</vt:lpstr>
      <vt:lpstr>How the Component 2 report will be structured</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Esther Iyamu (2213124)</dc:creator>
  <cp:lastModifiedBy>Esther Iyamu (2213124)</cp:lastModifiedBy>
  <cp:revision>44</cp:revision>
  <dcterms:created xsi:type="dcterms:W3CDTF">2026-03-06T20:56:41Z</dcterms:created>
  <dcterms:modified xsi:type="dcterms:W3CDTF">2026-03-24T13:49:06Z</dcterms:modified>
</cp:coreProperties>
</file>