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78" r:id="rId3"/>
    <p:sldId id="279" r:id="rId4"/>
    <p:sldId id="280" r:id="rId5"/>
    <p:sldId id="281" r:id="rId6"/>
    <p:sldId id="282" r:id="rId7"/>
    <p:sldId id="283" r:id="rId8"/>
    <p:sldId id="284" r:id="rId9"/>
    <p:sldId id="285" r:id="rId10"/>
    <p:sldId id="286" r:id="rId11"/>
    <p:sldId id="274" r:id="rId12"/>
    <p:sldId id="288" r:id="rId13"/>
    <p:sldId id="287" r:id="rId14"/>
    <p:sldId id="275" r:id="rId15"/>
    <p:sldId id="289" r:id="rId16"/>
    <p:sldId id="276" r:id="rId17"/>
    <p:sldId id="277" r:id="rId1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04771DA7-A140-714A-89A6-6893867E77CA}" type="datetimeFigureOut">
              <a:rPr lang="en-US" smtClean="0"/>
              <a:pPr/>
              <a:t>10/27/2015</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2733C1E6-CD8C-FC44-99BA-5227671C7FC6}" type="slidenum">
              <a:rPr lang="en-US" smtClean="0"/>
              <a:pPr/>
              <a:t>‹#›</a:t>
            </a:fld>
            <a:endParaRPr lang="en-US"/>
          </a:p>
        </p:txBody>
      </p:sp>
    </p:spTree>
    <p:extLst>
      <p:ext uri="{BB962C8B-B14F-4D97-AF65-F5344CB8AC3E}">
        <p14:creationId xmlns:p14="http://schemas.microsoft.com/office/powerpoint/2010/main" xmlns="" val="3877554451"/>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timesonline.co.uk/tol/comment/faith/article4974557.ece"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beliefnet.com/story/216/story_21625_1.html"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encyclopedia.thefreedictionary.com/Sociology"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encyclopedia.thefreedictionary.com/Self-reference"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2</a:t>
            </a:fld>
            <a:endParaRPr lang="en-US"/>
          </a:p>
        </p:txBody>
      </p:sp>
    </p:spTree>
    <p:extLst>
      <p:ext uri="{BB962C8B-B14F-4D97-AF65-F5344CB8AC3E}">
        <p14:creationId xmlns:p14="http://schemas.microsoft.com/office/powerpoint/2010/main" xmlns="" val="36681138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Religious Tolerance poster:</a:t>
            </a:r>
            <a:r>
              <a:rPr lang="en-US" baseline="0" dirty="0" smtClean="0"/>
              <a:t> $7.95</a:t>
            </a:r>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3</a:t>
            </a:fld>
            <a:endParaRPr lang="en-US"/>
          </a:p>
        </p:txBody>
      </p:sp>
    </p:spTree>
    <p:extLst>
      <p:ext uri="{BB962C8B-B14F-4D97-AF65-F5344CB8AC3E}">
        <p14:creationId xmlns:p14="http://schemas.microsoft.com/office/powerpoint/2010/main" xmlns="" val="1687934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Today I found something really exciting that I wanted to share. I found an interview with one of our favorite Christian Graffiti artists, </a:t>
            </a:r>
            <a:r>
              <a:rPr lang="en-US" sz="1200" kern="1200" dirty="0" err="1" smtClean="0">
                <a:solidFill>
                  <a:schemeClr val="tx1"/>
                </a:solidFill>
                <a:latin typeface="+mn-lt"/>
                <a:ea typeface="+mn-ea"/>
                <a:cs typeface="+mn-cs"/>
              </a:rPr>
              <a:t>Lovepusher</a:t>
            </a:r>
            <a:r>
              <a:rPr lang="en-US" sz="1200" kern="1200" dirty="0" smtClean="0">
                <a:solidFill>
                  <a:schemeClr val="tx1"/>
                </a:solidFill>
                <a:latin typeface="+mn-lt"/>
                <a:ea typeface="+mn-ea"/>
                <a:cs typeface="+mn-cs"/>
              </a:rPr>
              <a:t>, on The Times’ Website! I think it’s so great how </a:t>
            </a:r>
            <a:r>
              <a:rPr lang="en-US" sz="1200" kern="1200" dirty="0" err="1" smtClean="0">
                <a:solidFill>
                  <a:schemeClr val="tx1"/>
                </a:solidFill>
                <a:latin typeface="+mn-lt"/>
                <a:ea typeface="+mn-ea"/>
                <a:cs typeface="+mn-cs"/>
              </a:rPr>
              <a:t>Lovepusher</a:t>
            </a:r>
            <a:r>
              <a:rPr lang="en-US" sz="1200" kern="1200" dirty="0" smtClean="0">
                <a:solidFill>
                  <a:schemeClr val="tx1"/>
                </a:solidFill>
                <a:latin typeface="+mn-lt"/>
                <a:ea typeface="+mn-ea"/>
                <a:cs typeface="+mn-cs"/>
              </a:rPr>
              <a:t> is getting out into the secular world and public places with graffiti, but it all being about God, and there being no compromise about that! You can read the interview on the </a:t>
            </a:r>
            <a:r>
              <a:rPr lang="en-US" sz="1200" kern="1200" dirty="0" smtClean="0">
                <a:solidFill>
                  <a:schemeClr val="tx1"/>
                </a:solidFill>
                <a:latin typeface="+mn-lt"/>
                <a:ea typeface="+mn-ea"/>
                <a:cs typeface="+mn-cs"/>
                <a:hlinkClick r:id="rId3"/>
              </a:rPr>
              <a:t>Times Online Website.</a:t>
            </a:r>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4</a:t>
            </a:fld>
            <a:endParaRPr lang="en-US"/>
          </a:p>
        </p:txBody>
      </p:sp>
    </p:spTree>
    <p:extLst>
      <p:ext uri="{BB962C8B-B14F-4D97-AF65-F5344CB8AC3E}">
        <p14:creationId xmlns:p14="http://schemas.microsoft.com/office/powerpoint/2010/main" xmlns="" val="1049522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latin typeface="+mn-lt"/>
                <a:ea typeface="+mn-ea"/>
                <a:cs typeface="+mn-cs"/>
              </a:rPr>
              <a:t>Is This Cartoon Anti-Religious?</a:t>
            </a:r>
          </a:p>
          <a:p>
            <a:r>
              <a:rPr lang="en-US" sz="1200" b="1" kern="1200" dirty="0" smtClean="0">
                <a:solidFill>
                  <a:schemeClr val="tx1"/>
                </a:solidFill>
                <a:latin typeface="+mn-lt"/>
                <a:ea typeface="+mn-ea"/>
                <a:cs typeface="+mn-cs"/>
              </a:rPr>
              <a:t>In the wake of a Supreme Court abortion ruling, a political cartoon about five judges' faith has angered Catholics.</a:t>
            </a:r>
          </a:p>
          <a:p>
            <a:r>
              <a:rPr lang="en-US" sz="1200" kern="1200" dirty="0" smtClean="0">
                <a:solidFill>
                  <a:schemeClr val="tx1"/>
                </a:solidFill>
                <a:latin typeface="+mn-lt"/>
                <a:ea typeface="+mn-ea"/>
                <a:cs typeface="+mn-cs"/>
              </a:rPr>
              <a:t>In wake of a </a:t>
            </a:r>
            <a:r>
              <a:rPr lang="en-US" sz="1200" kern="1200" dirty="0" smtClean="0">
                <a:solidFill>
                  <a:schemeClr val="tx1"/>
                </a:solidFill>
                <a:latin typeface="+mn-lt"/>
                <a:ea typeface="+mn-ea"/>
                <a:cs typeface="+mn-cs"/>
                <a:hlinkClick r:id="rId3"/>
              </a:rPr>
              <a:t>5-4 ruling that upheld the Partial Birth Abortion Ban Act, critics say the five justices in the majority may have been influenced by their Catholicism. Does the judges' faith matter? Two writers weigh in:</a:t>
            </a:r>
          </a:p>
        </p:txBody>
      </p:sp>
      <p:sp>
        <p:nvSpPr>
          <p:cNvPr id="4" name="Slide Number Placeholder 3"/>
          <p:cNvSpPr>
            <a:spLocks noGrp="1"/>
          </p:cNvSpPr>
          <p:nvPr>
            <p:ph type="sldNum" sz="quarter" idx="10"/>
          </p:nvPr>
        </p:nvSpPr>
        <p:spPr/>
        <p:txBody>
          <a:bodyPr/>
          <a:lstStyle/>
          <a:p>
            <a:fld id="{2733C1E6-CD8C-FC44-99BA-5227671C7FC6}" type="slidenum">
              <a:rPr lang="en-US" smtClean="0"/>
              <a:pPr/>
              <a:t>5</a:t>
            </a:fld>
            <a:endParaRPr lang="en-US"/>
          </a:p>
        </p:txBody>
      </p:sp>
    </p:spTree>
    <p:extLst>
      <p:ext uri="{BB962C8B-B14F-4D97-AF65-F5344CB8AC3E}">
        <p14:creationId xmlns:p14="http://schemas.microsoft.com/office/powerpoint/2010/main" xmlns="" val="23894554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Simply what is included in the frame</a:t>
            </a:r>
            <a:r>
              <a:rPr lang="en-US" baseline="0" dirty="0" smtClean="0"/>
              <a:t> of the picture. This is sometimes obvious and sometimes requires some careful examination.</a:t>
            </a:r>
          </a:p>
          <a:p>
            <a:r>
              <a:rPr lang="en-US" baseline="0" dirty="0" smtClean="0"/>
              <a:t>CONTEXT: space and time</a:t>
            </a:r>
          </a:p>
          <a:p>
            <a:r>
              <a:rPr lang="en-US" baseline="0" dirty="0" smtClean="0"/>
              <a:t>What story is being told? This might be a matter of knowing, researching and/or imagination.</a:t>
            </a:r>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6</a:t>
            </a:fld>
            <a:endParaRPr lang="en-US"/>
          </a:p>
        </p:txBody>
      </p:sp>
    </p:spTree>
    <p:extLst>
      <p:ext uri="{BB962C8B-B14F-4D97-AF65-F5344CB8AC3E}">
        <p14:creationId xmlns:p14="http://schemas.microsoft.com/office/powerpoint/2010/main" xmlns="" val="3581156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Public / private</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Illustrative – (an illustration demonstrates or</a:t>
            </a:r>
            <a:r>
              <a:rPr lang="en-US" baseline="0" dirty="0" smtClean="0"/>
              <a:t> makes a point) </a:t>
            </a:r>
            <a:r>
              <a:rPr lang="en-US" sz="1200" kern="1200" dirty="0" smtClean="0">
                <a:solidFill>
                  <a:schemeClr val="tx1"/>
                </a:solidFill>
                <a:latin typeface="+mn-lt"/>
                <a:ea typeface="+mn-ea"/>
                <a:cs typeface="+mn-cs"/>
              </a:rPr>
              <a:t>providing or conveying information; serving to instruct or enlighten or inform	</a:t>
            </a:r>
            <a:endParaRPr lang="en-US" dirty="0" smtClean="0"/>
          </a:p>
          <a:p>
            <a:r>
              <a:rPr lang="en-US" dirty="0" smtClean="0"/>
              <a:t>Document</a:t>
            </a:r>
            <a:r>
              <a:rPr lang="en-US" baseline="0" dirty="0" smtClean="0"/>
              <a:t> - </a:t>
            </a:r>
            <a:r>
              <a:rPr lang="en-US" sz="1200" kern="1200" dirty="0" smtClean="0">
                <a:solidFill>
                  <a:schemeClr val="tx1"/>
                </a:solidFill>
                <a:latin typeface="+mn-lt"/>
                <a:ea typeface="+mn-ea"/>
                <a:cs typeface="+mn-cs"/>
              </a:rPr>
              <a:t>Something, such as a recording or a photograph, that can be used to furnish evidence or information.</a:t>
            </a:r>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7</a:t>
            </a:fld>
            <a:endParaRPr lang="en-US"/>
          </a:p>
        </p:txBody>
      </p:sp>
    </p:spTree>
    <p:extLst>
      <p:ext uri="{BB962C8B-B14F-4D97-AF65-F5344CB8AC3E}">
        <p14:creationId xmlns:p14="http://schemas.microsoft.com/office/powerpoint/2010/main" xmlns="" val="20058578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author of the picture – what was intention; describe what is represented; what is purpose of picture</a:t>
            </a:r>
          </a:p>
          <a:p>
            <a:r>
              <a:rPr lang="en-US" dirty="0" smtClean="0"/>
              <a:t>The viewer of the picture </a:t>
            </a:r>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8</a:t>
            </a:fld>
            <a:endParaRPr lang="en-US"/>
          </a:p>
        </p:txBody>
      </p:sp>
    </p:spTree>
    <p:extLst>
      <p:ext uri="{BB962C8B-B14F-4D97-AF65-F5344CB8AC3E}">
        <p14:creationId xmlns:p14="http://schemas.microsoft.com/office/powerpoint/2010/main" xmlns="" val="5218204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Associations – what are real connections</a:t>
            </a:r>
          </a:p>
          <a:p>
            <a:r>
              <a:rPr lang="en-US" dirty="0" smtClean="0"/>
              <a:t>Suggestions – what are possible connections (what does it make you think of)</a:t>
            </a:r>
          </a:p>
          <a:p>
            <a:r>
              <a:rPr lang="en-US" dirty="0" smtClean="0"/>
              <a:t>Political</a:t>
            </a:r>
            <a:r>
              <a:rPr lang="en-US" baseline="0" dirty="0" smtClean="0"/>
              <a:t> – social</a:t>
            </a:r>
          </a:p>
          <a:p>
            <a:r>
              <a:rPr lang="en-US" baseline="0" dirty="0" smtClean="0"/>
              <a:t>Moral - personal</a:t>
            </a:r>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9</a:t>
            </a:fld>
            <a:endParaRPr lang="en-US"/>
          </a:p>
        </p:txBody>
      </p:sp>
    </p:spTree>
    <p:extLst>
      <p:ext uri="{BB962C8B-B14F-4D97-AF65-F5344CB8AC3E}">
        <p14:creationId xmlns:p14="http://schemas.microsoft.com/office/powerpoint/2010/main" xmlns="" val="20540688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err="1" smtClean="0">
                <a:solidFill>
                  <a:schemeClr val="tx1"/>
                </a:solidFill>
                <a:latin typeface="+mn-lt"/>
                <a:ea typeface="+mn-ea"/>
                <a:cs typeface="+mn-cs"/>
              </a:rPr>
              <a:t>at·tri·bute</a:t>
            </a:r>
            <a:r>
              <a:rPr lang="en-US" sz="1200" b="0" kern="1200" dirty="0" smtClean="0">
                <a:solidFill>
                  <a:schemeClr val="tx1"/>
                </a:solidFill>
                <a:latin typeface="+mn-lt"/>
                <a:ea typeface="+mn-ea"/>
                <a:cs typeface="+mn-cs"/>
              </a:rPr>
              <a:t> (</a:t>
            </a:r>
            <a:r>
              <a:rPr lang="en-US" sz="1200" b="0" kern="1200" dirty="0" err="1" smtClean="0">
                <a:solidFill>
                  <a:schemeClr val="tx1"/>
                </a:solidFill>
                <a:latin typeface="+mn-lt"/>
                <a:ea typeface="+mn-ea"/>
                <a:cs typeface="+mn-cs"/>
              </a:rPr>
              <a:t>ăt′rə-byo͞ot</a:t>
            </a:r>
            <a:r>
              <a:rPr lang="en-US" sz="1200" b="0" kern="1200" dirty="0" smtClean="0">
                <a:solidFill>
                  <a:schemeClr val="tx1"/>
                </a:solidFill>
                <a:latin typeface="+mn-lt"/>
                <a:ea typeface="+mn-ea"/>
                <a:cs typeface="+mn-cs"/>
              </a:rPr>
              <a:t>′)</a:t>
            </a:r>
          </a:p>
          <a:p>
            <a:r>
              <a:rPr lang="en-US" sz="1200" b="1" kern="1200" dirty="0" smtClean="0">
                <a:solidFill>
                  <a:schemeClr val="tx1"/>
                </a:solidFill>
                <a:latin typeface="+mn-lt"/>
                <a:ea typeface="+mn-ea"/>
                <a:cs typeface="+mn-cs"/>
              </a:rPr>
              <a:t>1. </a:t>
            </a:r>
            <a:r>
              <a:rPr lang="en-US" sz="1200" b="0" kern="1200" dirty="0" smtClean="0">
                <a:solidFill>
                  <a:schemeClr val="tx1"/>
                </a:solidFill>
                <a:latin typeface="+mn-lt"/>
                <a:ea typeface="+mn-ea"/>
                <a:cs typeface="+mn-cs"/>
              </a:rPr>
              <a:t>A quality or characteristic inherent in or ascribed to someone or something.</a:t>
            </a:r>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10</a:t>
            </a:fld>
            <a:endParaRPr lang="en-US"/>
          </a:p>
        </p:txBody>
      </p:sp>
    </p:spTree>
    <p:extLst>
      <p:ext uri="{BB962C8B-B14F-4D97-AF65-F5344CB8AC3E}">
        <p14:creationId xmlns:p14="http://schemas.microsoft.com/office/powerpoint/2010/main" xmlns="" val="1148184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Cottingley</a:t>
            </a:r>
            <a:r>
              <a:rPr lang="en-US" dirty="0" smtClean="0"/>
              <a:t> Fairies</a:t>
            </a:r>
          </a:p>
          <a:p>
            <a:r>
              <a:rPr lang="en-US" sz="1200" kern="1200" dirty="0" smtClean="0">
                <a:solidFill>
                  <a:schemeClr val="tx1"/>
                </a:solidFill>
                <a:latin typeface="+mn-lt"/>
                <a:ea typeface="+mn-ea"/>
                <a:cs typeface="+mn-cs"/>
              </a:rPr>
              <a:t>In 1920 a series of photos of fairies captured the attention of the world. The photos had been taken by two young girls, the cousins Frances Griffith and Elsie Wright, while playing in the garden of Elsie's </a:t>
            </a:r>
            <a:r>
              <a:rPr lang="en-US" sz="1200" kern="1200" dirty="0" err="1" smtClean="0">
                <a:solidFill>
                  <a:schemeClr val="tx1"/>
                </a:solidFill>
                <a:latin typeface="+mn-lt"/>
                <a:ea typeface="+mn-ea"/>
                <a:cs typeface="+mn-cs"/>
              </a:rPr>
              <a:t>Cottingley</a:t>
            </a:r>
            <a:r>
              <a:rPr lang="en-US" sz="1200" kern="1200" dirty="0" smtClean="0">
                <a:solidFill>
                  <a:schemeClr val="tx1"/>
                </a:solidFill>
                <a:latin typeface="+mn-lt"/>
                <a:ea typeface="+mn-ea"/>
                <a:cs typeface="+mn-cs"/>
              </a:rPr>
              <a:t> village home. Photographic experts examined the pictures and declared them genuine. Spiritualists promoted them as proof of the existence of supernatural creatures, and despite criticism by skeptics, the pictures became among the most widely recognized photos in the world. It was only decades later, in the late 1970s, that the photos were definitively debunked.</a:t>
            </a:r>
          </a:p>
          <a:p>
            <a:r>
              <a:rPr lang="en-US" sz="1200" kern="1200" dirty="0" smtClean="0">
                <a:solidFill>
                  <a:schemeClr val="tx1"/>
                </a:solidFill>
                <a:latin typeface="+mn-lt"/>
                <a:ea typeface="+mn-ea"/>
                <a:cs typeface="+mn-cs"/>
              </a:rPr>
              <a:t>Skeptics noticed many problems with the photos, in addition to the obvious one that the fairies look like bits of paper. For instance, in the first photo why is Frances not looking at the fairies? (The girls claimed they were so used to the fairies that they often paid them no attention.) And why does the second fairy from the left not have wings? In the second photo, why is Elsie's hand bizarrely elongated? (Frances attributed this to "camera slant.") In the fourth photo, why is the fairy dressed in the latest French fashions?</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11</a:t>
            </a:fld>
            <a:endParaRPr lang="en-US"/>
          </a:p>
        </p:txBody>
      </p:sp>
    </p:spTree>
    <p:extLst>
      <p:ext uri="{BB962C8B-B14F-4D97-AF65-F5344CB8AC3E}">
        <p14:creationId xmlns:p14="http://schemas.microsoft.com/office/powerpoint/2010/main" xmlns="" val="35375774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It was not until 1978 that James Randi pointed out that the fairies in the pictures were very similar to figures in a children's book called </a:t>
            </a:r>
            <a:r>
              <a:rPr lang="en-US" sz="1200" i="1" kern="1200" dirty="0" smtClean="0">
                <a:solidFill>
                  <a:schemeClr val="tx1"/>
                </a:solidFill>
                <a:latin typeface="+mn-lt"/>
                <a:ea typeface="+mn-ea"/>
                <a:cs typeface="+mn-cs"/>
              </a:rPr>
              <a:t>Princess Mary's Gift Book</a:t>
            </a:r>
            <a:r>
              <a:rPr lang="en-US" sz="1200" i="0" kern="1200" dirty="0" smtClean="0">
                <a:solidFill>
                  <a:schemeClr val="tx1"/>
                </a:solidFill>
                <a:latin typeface="+mn-lt"/>
                <a:ea typeface="+mn-ea"/>
                <a:cs typeface="+mn-cs"/>
              </a:rPr>
              <a:t>, which had been published in 1915 shortly before the girls took the photographs. </a:t>
            </a:r>
          </a:p>
          <a:p>
            <a:endParaRPr lang="en-US" sz="1200" i="0" kern="1200" dirty="0" smtClean="0">
              <a:solidFill>
                <a:schemeClr val="tx1"/>
              </a:solidFill>
              <a:latin typeface="+mn-lt"/>
              <a:ea typeface="+mn-ea"/>
              <a:cs typeface="+mn-cs"/>
            </a:endParaRPr>
          </a:p>
          <a:p>
            <a:r>
              <a:rPr lang="en-US" sz="1200" i="0" kern="1200" dirty="0" smtClean="0">
                <a:solidFill>
                  <a:schemeClr val="tx1"/>
                </a:solidFill>
                <a:latin typeface="+mn-lt"/>
                <a:ea typeface="+mn-ea"/>
                <a:cs typeface="+mn-cs"/>
              </a:rPr>
              <a:t>Subsequently, in 1981, Elsie Wright confessed to Joe Cooper, who interviewed her for </a:t>
            </a:r>
            <a:r>
              <a:rPr lang="en-US" sz="1200" i="1" kern="1200" dirty="0" smtClean="0">
                <a:solidFill>
                  <a:schemeClr val="tx1"/>
                </a:solidFill>
                <a:latin typeface="+mn-lt"/>
                <a:ea typeface="+mn-ea"/>
                <a:cs typeface="+mn-cs"/>
              </a:rPr>
              <a:t>The Unexplained</a:t>
            </a:r>
            <a:r>
              <a:rPr lang="en-US" sz="1200" i="0" kern="1200" dirty="0" smtClean="0">
                <a:solidFill>
                  <a:schemeClr val="tx1"/>
                </a:solidFill>
                <a:latin typeface="+mn-lt"/>
                <a:ea typeface="+mn-ea"/>
                <a:cs typeface="+mn-cs"/>
              </a:rPr>
              <a:t> magazine, that the fairies were, in fact, paper cutouts. She explained that she had sketched the fairies using </a:t>
            </a:r>
            <a:r>
              <a:rPr lang="en-US" sz="1200" i="1" kern="1200" dirty="0" smtClean="0">
                <a:solidFill>
                  <a:schemeClr val="tx1"/>
                </a:solidFill>
                <a:latin typeface="+mn-lt"/>
                <a:ea typeface="+mn-ea"/>
                <a:cs typeface="+mn-cs"/>
              </a:rPr>
              <a:t>Princess Mary's Gift Book</a:t>
            </a:r>
            <a:r>
              <a:rPr lang="en-US" sz="1200" i="0" kern="1200" dirty="0" smtClean="0">
                <a:solidFill>
                  <a:schemeClr val="tx1"/>
                </a:solidFill>
                <a:latin typeface="+mn-lt"/>
                <a:ea typeface="+mn-ea"/>
                <a:cs typeface="+mn-cs"/>
              </a:rPr>
              <a:t> as inspiration. She had then made paper cutouts from these sketches, which she held in place with hatpins.</a:t>
            </a:r>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12</a:t>
            </a:fld>
            <a:endParaRPr lang="en-US"/>
          </a:p>
        </p:txBody>
      </p:sp>
    </p:spTree>
    <p:extLst>
      <p:ext uri="{BB962C8B-B14F-4D97-AF65-F5344CB8AC3E}">
        <p14:creationId xmlns:p14="http://schemas.microsoft.com/office/powerpoint/2010/main" xmlns="" val="8367941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REPRESENTATION</a:t>
            </a:r>
            <a:r>
              <a:rPr lang="en-US" baseline="0" dirty="0" smtClean="0"/>
              <a:t> – content</a:t>
            </a:r>
          </a:p>
          <a:p>
            <a:r>
              <a:rPr lang="en-US" baseline="0" dirty="0" smtClean="0"/>
              <a:t>TRUSTWORTHINESS – true</a:t>
            </a:r>
          </a:p>
          <a:p>
            <a:r>
              <a:rPr lang="en-US" baseline="0" dirty="0" smtClean="0"/>
              <a:t>INTERPRETATION – meaning</a:t>
            </a:r>
          </a:p>
          <a:p>
            <a:r>
              <a:rPr lang="en-US" baseline="0" dirty="0" smtClean="0"/>
              <a:t>REFLEXIVITY – </a:t>
            </a:r>
          </a:p>
          <a:p>
            <a:r>
              <a:rPr lang="en-US" sz="1200" b="1" kern="1200" dirty="0" smtClean="0">
                <a:solidFill>
                  <a:schemeClr val="tx1"/>
                </a:solidFill>
                <a:latin typeface="+mn-lt"/>
                <a:ea typeface="+mn-ea"/>
                <a:cs typeface="+mn-cs"/>
              </a:rPr>
              <a:t>Reflexivity</a:t>
            </a:r>
            <a:r>
              <a:rPr lang="en-US" sz="1200" b="0" kern="1200" dirty="0" smtClean="0">
                <a:solidFill>
                  <a:schemeClr val="tx1"/>
                </a:solidFill>
                <a:latin typeface="+mn-lt"/>
                <a:ea typeface="+mn-ea"/>
                <a:cs typeface="+mn-cs"/>
              </a:rPr>
              <a:t> refers to circular relationships between cause and effect. A reflexive relationship is bidirectional with both the cause and the effect affecting one another in a situation that does not render both functions causes and effects. In </a:t>
            </a:r>
            <a:r>
              <a:rPr lang="en-US" sz="1200" b="1" kern="1200" dirty="0" smtClean="0">
                <a:solidFill>
                  <a:schemeClr val="tx1"/>
                </a:solidFill>
                <a:latin typeface="+mn-lt"/>
                <a:ea typeface="+mn-ea"/>
                <a:cs typeface="+mn-cs"/>
                <a:hlinkClick r:id="rId3"/>
              </a:rPr>
              <a:t>sociology</a:t>
            </a:r>
            <a:r>
              <a:rPr lang="en-US" sz="1200" b="0" kern="1200" dirty="0" smtClean="0">
                <a:solidFill>
                  <a:schemeClr val="tx1"/>
                </a:solidFill>
                <a:latin typeface="+mn-lt"/>
                <a:ea typeface="+mn-ea"/>
                <a:cs typeface="+mn-cs"/>
                <a:hlinkClick r:id="rId3"/>
              </a:rPr>
              <a:t>, reflexivity therefore comes to mean an act of </a:t>
            </a:r>
            <a:r>
              <a:rPr lang="en-US" sz="1200" b="1" kern="1200" dirty="0" smtClean="0">
                <a:solidFill>
                  <a:schemeClr val="tx1"/>
                </a:solidFill>
                <a:latin typeface="+mn-lt"/>
                <a:ea typeface="+mn-ea"/>
                <a:cs typeface="+mn-cs"/>
                <a:hlinkClick r:id="rId4"/>
              </a:rPr>
              <a:t>self-reference</a:t>
            </a:r>
            <a:r>
              <a:rPr lang="en-US" sz="1200" b="0" kern="1200" dirty="0" smtClean="0">
                <a:solidFill>
                  <a:schemeClr val="tx1"/>
                </a:solidFill>
                <a:latin typeface="+mn-lt"/>
                <a:ea typeface="+mn-ea"/>
                <a:cs typeface="+mn-cs"/>
                <a:hlinkClick r:id="rId4"/>
              </a:rPr>
              <a:t> where examination or action "bends back on", refers to, and affects the entity instigating the action or examination.</a:t>
            </a:r>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13</a:t>
            </a:fld>
            <a:endParaRPr lang="en-US"/>
          </a:p>
        </p:txBody>
      </p:sp>
    </p:spTree>
    <p:extLst>
      <p:ext uri="{BB962C8B-B14F-4D97-AF65-F5344CB8AC3E}">
        <p14:creationId xmlns:p14="http://schemas.microsoft.com/office/powerpoint/2010/main" xmlns="" val="28471352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Before and After (</a:t>
            </a:r>
            <a:r>
              <a:rPr lang="en-US" dirty="0" err="1" smtClean="0"/>
              <a:t>Barnados</a:t>
            </a:r>
            <a:r>
              <a:rPr lang="en-US" dirty="0" smtClean="0"/>
              <a:t>)</a:t>
            </a:r>
            <a:r>
              <a:rPr lang="en-US" baseline="0" dirty="0" smtClean="0"/>
              <a:t> 1870s</a:t>
            </a:r>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14</a:t>
            </a:fld>
            <a:endParaRPr lang="en-US"/>
          </a:p>
        </p:txBody>
      </p:sp>
    </p:spTree>
    <p:extLst>
      <p:ext uri="{BB962C8B-B14F-4D97-AF65-F5344CB8AC3E}">
        <p14:creationId xmlns:p14="http://schemas.microsoft.com/office/powerpoint/2010/main" xmlns="" val="9224130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lphaUcPeriod"/>
            </a:pPr>
            <a:r>
              <a:rPr lang="en-US" dirty="0" smtClean="0"/>
              <a:t>C. Haddon, Anthropologist, 1898 in Torres Strait Islands (between Papua New Guinea</a:t>
            </a:r>
            <a:r>
              <a:rPr lang="en-US" baseline="0" dirty="0" smtClean="0"/>
              <a:t> and Australia)</a:t>
            </a:r>
          </a:p>
          <a:p>
            <a:pPr marL="0" indent="0">
              <a:buNone/>
            </a:pPr>
            <a:r>
              <a:rPr lang="en-US" baseline="0" dirty="0" smtClean="0"/>
              <a:t>Tried to gather data on the life of the Torres Strait Islanders as it was before European contact.</a:t>
            </a:r>
          </a:p>
          <a:p>
            <a:pPr marL="0" indent="0">
              <a:buNone/>
            </a:pPr>
            <a:r>
              <a:rPr lang="en-US" baseline="0" dirty="0" smtClean="0"/>
              <a:t>Filmed a short section of a ritual dance, connected with an initiation cult but it had already died out under missionary influence.</a:t>
            </a:r>
          </a:p>
          <a:p>
            <a:pPr marL="0" indent="0">
              <a:buNone/>
            </a:pPr>
            <a:r>
              <a:rPr lang="en-US" baseline="0" dirty="0" smtClean="0"/>
              <a:t>The film is in one sense a record of what happened – men wore masks and danced – and in another sense it is a fiction – an account of something that could not (or could </a:t>
            </a:r>
            <a:r>
              <a:rPr lang="en-US" baseline="0" smtClean="0"/>
              <a:t>no longer) be seen.</a:t>
            </a:r>
            <a:endParaRPr lang="en-US"/>
          </a:p>
        </p:txBody>
      </p:sp>
      <p:sp>
        <p:nvSpPr>
          <p:cNvPr id="4" name="Slide Number Placeholder 3"/>
          <p:cNvSpPr>
            <a:spLocks noGrp="1"/>
          </p:cNvSpPr>
          <p:nvPr>
            <p:ph type="sldNum" sz="quarter" idx="10"/>
          </p:nvPr>
        </p:nvSpPr>
        <p:spPr/>
        <p:txBody>
          <a:bodyPr/>
          <a:lstStyle/>
          <a:p>
            <a:fld id="{2733C1E6-CD8C-FC44-99BA-5227671C7FC6}" type="slidenum">
              <a:rPr lang="en-US" smtClean="0"/>
              <a:pPr/>
              <a:t>15</a:t>
            </a:fld>
            <a:endParaRPr lang="en-US"/>
          </a:p>
        </p:txBody>
      </p:sp>
    </p:spTree>
    <p:extLst>
      <p:ext uri="{BB962C8B-B14F-4D97-AF65-F5344CB8AC3E}">
        <p14:creationId xmlns:p14="http://schemas.microsoft.com/office/powerpoint/2010/main" xmlns="" val="32404955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Holman Hunt 1827-1910</a:t>
            </a:r>
          </a:p>
          <a:p>
            <a:r>
              <a:rPr lang="en-US" dirty="0" smtClean="0"/>
              <a:t>Jesus the Light of the World (John 8;12)</a:t>
            </a:r>
          </a:p>
          <a:p>
            <a:r>
              <a:rPr lang="en-US" dirty="0" smtClean="0"/>
              <a:t>Revelation 3:20</a:t>
            </a:r>
          </a:p>
          <a:p>
            <a:r>
              <a:rPr lang="en-US" sz="1200" kern="1200" dirty="0" smtClean="0">
                <a:solidFill>
                  <a:schemeClr val="tx1"/>
                </a:solidFill>
                <a:latin typeface="+mn-lt"/>
                <a:ea typeface="+mn-ea"/>
                <a:cs typeface="+mn-cs"/>
              </a:rPr>
              <a:t>Behold, I stand at the door and knock. </a:t>
            </a:r>
            <a:r>
              <a:rPr lang="en-US" sz="1200" kern="1200" smtClean="0">
                <a:solidFill>
                  <a:schemeClr val="tx1"/>
                </a:solidFill>
                <a:latin typeface="+mn-lt"/>
                <a:ea typeface="+mn-ea"/>
                <a:cs typeface="+mn-cs"/>
              </a:rPr>
              <a:t>If anyone hears my voice and opens the door, I will come in to him and eat with him, and he with me.</a:t>
            </a:r>
            <a:endParaRPr lang="en-US" smtClean="0"/>
          </a:p>
          <a:p>
            <a:endParaRPr lang="en-US" dirty="0"/>
          </a:p>
        </p:txBody>
      </p:sp>
      <p:sp>
        <p:nvSpPr>
          <p:cNvPr id="4" name="Slide Number Placeholder 3"/>
          <p:cNvSpPr>
            <a:spLocks noGrp="1"/>
          </p:cNvSpPr>
          <p:nvPr>
            <p:ph type="sldNum" sz="quarter" idx="10"/>
          </p:nvPr>
        </p:nvSpPr>
        <p:spPr/>
        <p:txBody>
          <a:bodyPr/>
          <a:lstStyle/>
          <a:p>
            <a:fld id="{2733C1E6-CD8C-FC44-99BA-5227671C7FC6}" type="slidenum">
              <a:rPr lang="en-US" smtClean="0"/>
              <a:pPr/>
              <a:t>16</a:t>
            </a:fld>
            <a:endParaRPr lang="en-US"/>
          </a:p>
        </p:txBody>
      </p:sp>
    </p:spTree>
    <p:extLst>
      <p:ext uri="{BB962C8B-B14F-4D97-AF65-F5344CB8AC3E}">
        <p14:creationId xmlns:p14="http://schemas.microsoft.com/office/powerpoint/2010/main" xmlns="" val="26238402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F42EE14B-5D28-4E2C-A718-A3DC58E15EC5}" type="slidenum">
              <a:rPr lang="en-GB" smtClean="0"/>
              <a:pPr/>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F42EE14B-5D28-4E2C-A718-A3DC58E15EC5}"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753F384-2F23-413D-9CEC-F66DB517F452}" type="datetimeFigureOut">
              <a:rPr lang="en-GB" smtClean="0"/>
              <a:pPr/>
              <a:t>27/10/2015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2EE14B-5D28-4E2C-A718-A3DC58E15EC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1753F384-2F23-413D-9CEC-F66DB517F452}" type="datetimeFigureOut">
              <a:rPr lang="en-GB" smtClean="0"/>
              <a:pPr/>
              <a:t>27/10/2015</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F42EE14B-5D28-4E2C-A718-A3DC58E15EC5}" type="slidenum">
              <a:rPr lang="en-GB" smtClean="0"/>
              <a:pPr/>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TRSK5001</a:t>
            </a:r>
            <a:br>
              <a:rPr lang="en-GB" dirty="0" smtClean="0"/>
            </a:br>
            <a:r>
              <a:rPr lang="en-GB" dirty="0" smtClean="0"/>
              <a:t>Research Methods for Theology and Religious Studies</a:t>
            </a:r>
            <a:endParaRPr lang="en-GB" dirty="0"/>
          </a:p>
        </p:txBody>
      </p:sp>
      <p:sp>
        <p:nvSpPr>
          <p:cNvPr id="3" name="Subtitle 2"/>
          <p:cNvSpPr>
            <a:spLocks noGrp="1"/>
          </p:cNvSpPr>
          <p:nvPr>
            <p:ph type="subTitle" idx="1"/>
          </p:nvPr>
        </p:nvSpPr>
        <p:spPr/>
        <p:txBody>
          <a:bodyPr/>
          <a:lstStyle/>
          <a:p>
            <a:r>
              <a:rPr lang="en-GB" dirty="0" smtClean="0"/>
              <a:t>Visual Images</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normAutofit/>
          </a:bodyPr>
          <a:lstStyle/>
          <a:p>
            <a:r>
              <a:rPr lang="en-US" dirty="0" smtClean="0"/>
              <a:t>Films</a:t>
            </a:r>
          </a:p>
          <a:p>
            <a:r>
              <a:rPr lang="en-US" dirty="0" smtClean="0"/>
              <a:t>photographs,</a:t>
            </a:r>
          </a:p>
          <a:p>
            <a:r>
              <a:rPr lang="en-US" dirty="0" smtClean="0"/>
              <a:t>drawings,</a:t>
            </a:r>
          </a:p>
          <a:p>
            <a:r>
              <a:rPr lang="en-US" dirty="0" smtClean="0"/>
              <a:t>cartoons,</a:t>
            </a:r>
          </a:p>
          <a:p>
            <a:r>
              <a:rPr lang="en-US" dirty="0" smtClean="0"/>
              <a:t>graffiti</a:t>
            </a:r>
          </a:p>
        </p:txBody>
      </p:sp>
      <p:sp>
        <p:nvSpPr>
          <p:cNvPr id="5" name="Content Placeholder 4"/>
          <p:cNvSpPr>
            <a:spLocks noGrp="1"/>
          </p:cNvSpPr>
          <p:nvPr>
            <p:ph sz="half" idx="2"/>
          </p:nvPr>
        </p:nvSpPr>
        <p:spPr/>
        <p:txBody>
          <a:bodyPr/>
          <a:lstStyle/>
          <a:p>
            <a:r>
              <a:rPr lang="en-US" dirty="0"/>
              <a:t>maps</a:t>
            </a:r>
          </a:p>
          <a:p>
            <a:r>
              <a:rPr lang="en-US" dirty="0"/>
              <a:t>diagrams </a:t>
            </a:r>
          </a:p>
          <a:p>
            <a:r>
              <a:rPr lang="en-US" dirty="0"/>
              <a:t>signs and symbols </a:t>
            </a:r>
          </a:p>
          <a:p>
            <a:r>
              <a:rPr lang="en-US" dirty="0"/>
              <a:t>television</a:t>
            </a:r>
          </a:p>
          <a:p>
            <a:r>
              <a:rPr lang="en-US" dirty="0"/>
              <a:t>computer </a:t>
            </a:r>
            <a:r>
              <a:rPr lang="en-US" dirty="0" smtClean="0"/>
              <a:t>media</a:t>
            </a:r>
            <a:endParaRPr lang="en-US" dirty="0"/>
          </a:p>
        </p:txBody>
      </p:sp>
    </p:spTree>
    <p:extLst>
      <p:ext uri="{BB962C8B-B14F-4D97-AF65-F5344CB8AC3E}">
        <p14:creationId xmlns:p14="http://schemas.microsoft.com/office/powerpoint/2010/main" xmlns="" val="26095575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stretch>
            <a:fillRect/>
          </a:stretch>
        </p:blipFill>
        <p:spPr>
          <a:xfrm>
            <a:off x="377534" y="692696"/>
            <a:ext cx="8281382" cy="5544616"/>
          </a:xfrm>
          <a:prstGeom prst="rect">
            <a:avLst/>
          </a:prstGeom>
        </p:spPr>
      </p:pic>
    </p:spTree>
    <p:extLst>
      <p:ext uri="{BB962C8B-B14F-4D97-AF65-F5344CB8AC3E}">
        <p14:creationId xmlns:p14="http://schemas.microsoft.com/office/powerpoint/2010/main" xmlns="" val="1895257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stretch>
            <a:fillRect/>
          </a:stretch>
        </p:blipFill>
        <p:spPr>
          <a:xfrm>
            <a:off x="0" y="0"/>
            <a:ext cx="9144000" cy="6858000"/>
          </a:xfrm>
          <a:prstGeom prst="rect">
            <a:avLst/>
          </a:prstGeom>
        </p:spPr>
      </p:pic>
    </p:spTree>
    <p:extLst>
      <p:ext uri="{BB962C8B-B14F-4D97-AF65-F5344CB8AC3E}">
        <p14:creationId xmlns:p14="http://schemas.microsoft.com/office/powerpoint/2010/main" xmlns="" val="2037128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stretch>
            <a:fillRect/>
          </a:stretch>
        </p:blipFill>
        <p:spPr>
          <a:xfrm>
            <a:off x="499895" y="404664"/>
            <a:ext cx="8329452" cy="5904656"/>
          </a:xfrm>
          <a:prstGeom prst="rect">
            <a:avLst/>
          </a:prstGeom>
        </p:spPr>
      </p:pic>
    </p:spTree>
    <p:extLst>
      <p:ext uri="{BB962C8B-B14F-4D97-AF65-F5344CB8AC3E}">
        <p14:creationId xmlns:p14="http://schemas.microsoft.com/office/powerpoint/2010/main" xmlns="" val="2529292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a:t>
            </a:r>
            <a:endParaRPr lang="en-US" dirty="0"/>
          </a:p>
        </p:txBody>
      </p:sp>
      <p:sp>
        <p:nvSpPr>
          <p:cNvPr id="3" name="Content Placeholder 2"/>
          <p:cNvSpPr>
            <a:spLocks noGrp="1"/>
          </p:cNvSpPr>
          <p:nvPr>
            <p:ph idx="1"/>
          </p:nvPr>
        </p:nvSpPr>
        <p:spPr/>
        <p:txBody>
          <a:bodyPr/>
          <a:lstStyle/>
          <a:p>
            <a:r>
              <a:rPr lang="en-US" dirty="0" smtClean="0"/>
              <a:t>Objects displayed</a:t>
            </a:r>
          </a:p>
          <a:p>
            <a:r>
              <a:rPr lang="en-US" dirty="0" smtClean="0"/>
              <a:t>Location in space</a:t>
            </a:r>
          </a:p>
          <a:p>
            <a:r>
              <a:rPr lang="en-US" dirty="0" smtClean="0"/>
              <a:t>Location in time</a:t>
            </a:r>
          </a:p>
          <a:p>
            <a:r>
              <a:rPr lang="en-US" dirty="0" smtClean="0"/>
              <a:t>Narrative function</a:t>
            </a:r>
            <a:endParaRPr lang="en-US" dirty="0"/>
          </a:p>
        </p:txBody>
      </p:sp>
    </p:spTree>
    <p:extLst>
      <p:ext uri="{BB962C8B-B14F-4D97-AF65-F5344CB8AC3E}">
        <p14:creationId xmlns:p14="http://schemas.microsoft.com/office/powerpoint/2010/main" xmlns="" val="1107437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Function of image</a:t>
            </a:r>
            <a:endParaRPr lang="en-US" dirty="0"/>
          </a:p>
        </p:txBody>
      </p:sp>
      <p:sp>
        <p:nvSpPr>
          <p:cNvPr id="3" name="Content Placeholder 2"/>
          <p:cNvSpPr>
            <a:spLocks noGrp="1"/>
          </p:cNvSpPr>
          <p:nvPr>
            <p:ph idx="1"/>
          </p:nvPr>
        </p:nvSpPr>
        <p:spPr/>
        <p:txBody>
          <a:bodyPr/>
          <a:lstStyle/>
          <a:p>
            <a:r>
              <a:rPr lang="en-US" dirty="0" smtClean="0"/>
              <a:t>Public or private</a:t>
            </a:r>
          </a:p>
          <a:p>
            <a:r>
              <a:rPr lang="en-US" dirty="0" smtClean="0"/>
              <a:t>Illustrative or document</a:t>
            </a:r>
            <a:endParaRPr lang="en-US" dirty="0"/>
          </a:p>
        </p:txBody>
      </p:sp>
    </p:spTree>
    <p:extLst>
      <p:ext uri="{BB962C8B-B14F-4D97-AF65-F5344CB8AC3E}">
        <p14:creationId xmlns:p14="http://schemas.microsoft.com/office/powerpoint/2010/main" xmlns="" val="3951961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Expressive aim</a:t>
            </a:r>
            <a:endParaRPr lang="en-US" dirty="0"/>
          </a:p>
        </p:txBody>
      </p:sp>
      <p:sp>
        <p:nvSpPr>
          <p:cNvPr id="3" name="Content Placeholder 2"/>
          <p:cNvSpPr>
            <a:spLocks noGrp="1"/>
          </p:cNvSpPr>
          <p:nvPr>
            <p:ph idx="1"/>
          </p:nvPr>
        </p:nvSpPr>
        <p:spPr/>
        <p:txBody>
          <a:bodyPr/>
          <a:lstStyle/>
          <a:p>
            <a:r>
              <a:rPr lang="en-US" dirty="0" smtClean="0"/>
              <a:t>Emotions represented</a:t>
            </a:r>
          </a:p>
          <a:p>
            <a:r>
              <a:rPr lang="en-US" dirty="0" smtClean="0"/>
              <a:t>Emotions meant to be evoked</a:t>
            </a:r>
            <a:endParaRPr lang="en-US" dirty="0"/>
          </a:p>
        </p:txBody>
      </p:sp>
    </p:spTree>
    <p:extLst>
      <p:ext uri="{BB962C8B-B14F-4D97-AF65-F5344CB8AC3E}">
        <p14:creationId xmlns:p14="http://schemas.microsoft.com/office/powerpoint/2010/main" xmlns="" val="3251994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‘Meaning’</a:t>
            </a:r>
            <a:endParaRPr lang="en-US" dirty="0"/>
          </a:p>
        </p:txBody>
      </p:sp>
      <p:sp>
        <p:nvSpPr>
          <p:cNvPr id="3" name="Content Placeholder 2"/>
          <p:cNvSpPr>
            <a:spLocks noGrp="1"/>
          </p:cNvSpPr>
          <p:nvPr>
            <p:ph idx="1"/>
          </p:nvPr>
        </p:nvSpPr>
        <p:spPr/>
        <p:txBody>
          <a:bodyPr/>
          <a:lstStyle/>
          <a:p>
            <a:pPr marL="0" indent="0">
              <a:buNone/>
            </a:pPr>
            <a:r>
              <a:rPr lang="en-US" dirty="0" smtClean="0"/>
              <a:t>Figurative meaning</a:t>
            </a:r>
          </a:p>
          <a:p>
            <a:r>
              <a:rPr lang="en-US" dirty="0" smtClean="0"/>
              <a:t>Explicit or implicit associations</a:t>
            </a:r>
          </a:p>
          <a:p>
            <a:r>
              <a:rPr lang="en-US" dirty="0" smtClean="0"/>
              <a:t>Explicit or implicit suggestions</a:t>
            </a:r>
          </a:p>
          <a:p>
            <a:pPr marL="0" indent="0">
              <a:buNone/>
            </a:pPr>
            <a:r>
              <a:rPr lang="en-US" dirty="0" smtClean="0"/>
              <a:t>Rhetorical-moral meaning</a:t>
            </a:r>
          </a:p>
          <a:p>
            <a:r>
              <a:rPr lang="en-US" dirty="0" smtClean="0"/>
              <a:t>Political lesson</a:t>
            </a:r>
          </a:p>
          <a:p>
            <a:r>
              <a:rPr lang="en-US" dirty="0" smtClean="0"/>
              <a:t>Moral lesson</a:t>
            </a:r>
          </a:p>
        </p:txBody>
      </p:sp>
    </p:spTree>
    <p:extLst>
      <p:ext uri="{BB962C8B-B14F-4D97-AF65-F5344CB8AC3E}">
        <p14:creationId xmlns:p14="http://schemas.microsoft.com/office/powerpoint/2010/main" xmlns="" val="2009317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‘Meaning’</a:t>
            </a:r>
            <a:endParaRPr lang="en-US" dirty="0"/>
          </a:p>
        </p:txBody>
      </p:sp>
      <p:sp>
        <p:nvSpPr>
          <p:cNvPr id="3" name="Content Placeholder 2"/>
          <p:cNvSpPr>
            <a:spLocks noGrp="1"/>
          </p:cNvSpPr>
          <p:nvPr>
            <p:ph idx="1"/>
          </p:nvPr>
        </p:nvSpPr>
        <p:spPr/>
        <p:txBody>
          <a:bodyPr/>
          <a:lstStyle/>
          <a:p>
            <a:pPr marL="0" indent="0">
              <a:buNone/>
            </a:pPr>
            <a:r>
              <a:rPr lang="en-US" dirty="0" smtClean="0"/>
              <a:t>Societal or Period meaning</a:t>
            </a:r>
          </a:p>
          <a:p>
            <a:r>
              <a:rPr lang="en-US" dirty="0" smtClean="0"/>
              <a:t>Issues, matters, ideas, conflicts, circumstances of the period that are revealed or suggested</a:t>
            </a:r>
          </a:p>
          <a:p>
            <a:pPr marL="0" indent="0">
              <a:buNone/>
            </a:pPr>
            <a:r>
              <a:rPr lang="en-US" dirty="0" smtClean="0"/>
              <a:t>Comparative meaning</a:t>
            </a:r>
          </a:p>
          <a:p>
            <a:r>
              <a:rPr lang="en-US" dirty="0" smtClean="0"/>
              <a:t>Objects juxtaposed to bring out similarities or differences in attributes</a:t>
            </a:r>
            <a:endParaRPr lang="en-US" dirty="0"/>
          </a:p>
        </p:txBody>
      </p:sp>
    </p:spTree>
    <p:extLst>
      <p:ext uri="{BB962C8B-B14F-4D97-AF65-F5344CB8AC3E}">
        <p14:creationId xmlns:p14="http://schemas.microsoft.com/office/powerpoint/2010/main" xmlns="" val="2178052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stretch>
            <a:fillRect/>
          </a:stretch>
        </p:blipFill>
        <p:spPr>
          <a:xfrm>
            <a:off x="762000" y="533400"/>
            <a:ext cx="7620000" cy="57912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stretch>
            <a:fillRect/>
          </a:stretch>
        </p:blipFill>
        <p:spPr>
          <a:xfrm>
            <a:off x="1259633" y="980727"/>
            <a:ext cx="6719700" cy="4815785"/>
          </a:xfrm>
          <a:prstGeom prst="rect">
            <a:avLst/>
          </a:prstGeom>
        </p:spPr>
      </p:pic>
    </p:spTree>
    <p:extLst>
      <p:ext uri="{BB962C8B-B14F-4D97-AF65-F5344CB8AC3E}">
        <p14:creationId xmlns:p14="http://schemas.microsoft.com/office/powerpoint/2010/main" xmlns="" val="717996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a:p>
        </p:txBody>
      </p:sp>
      <p:sp>
        <p:nvSpPr>
          <p:cNvPr id="6" name="Content Placeholder 5"/>
          <p:cNvSpPr>
            <a:spLocks noGrp="1"/>
          </p:cNvSpPr>
          <p:nvPr>
            <p:ph idx="1"/>
          </p:nvPr>
        </p:nvSpPr>
        <p:spPr/>
        <p:txBody>
          <a:bodyPr/>
          <a:lstStyle/>
          <a:p>
            <a:r>
              <a:rPr lang="en-US" dirty="0" smtClean="0"/>
              <a:t>REPRESENTATION</a:t>
            </a:r>
          </a:p>
          <a:p>
            <a:r>
              <a:rPr lang="en-US" dirty="0" smtClean="0"/>
              <a:t>TRUSTWORTHINESS</a:t>
            </a:r>
          </a:p>
          <a:p>
            <a:r>
              <a:rPr lang="en-US" dirty="0" smtClean="0"/>
              <a:t>INTERPRETATION</a:t>
            </a:r>
          </a:p>
          <a:p>
            <a:r>
              <a:rPr lang="en-US" dirty="0" smtClean="0"/>
              <a:t>REFLEXIVITY</a:t>
            </a:r>
          </a:p>
        </p:txBody>
      </p:sp>
    </p:spTree>
    <p:extLst>
      <p:ext uri="{BB962C8B-B14F-4D97-AF65-F5344CB8AC3E}">
        <p14:creationId xmlns:p14="http://schemas.microsoft.com/office/powerpoint/2010/main" xmlns="" val="2498217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6" name="Content Placeholder 5"/>
          <p:cNvSpPr>
            <a:spLocks noGrp="1"/>
          </p:cNvSpPr>
          <p:nvPr>
            <p:ph sz="half" idx="2"/>
          </p:nvPr>
        </p:nvSpPr>
        <p:spPr/>
        <p:txBody>
          <a:bodyPr/>
          <a:lstStyle/>
          <a:p>
            <a:endParaRPr lang="en-US"/>
          </a:p>
        </p:txBody>
      </p:sp>
      <p:pic>
        <p:nvPicPr>
          <p:cNvPr id="7" name="Picture 6"/>
          <p:cNvPicPr>
            <a:picLocks noChangeAspect="1"/>
          </p:cNvPicPr>
          <p:nvPr/>
        </p:nvPicPr>
        <p:blipFill>
          <a:blip r:embed="rId3" cstate="print"/>
          <a:stretch>
            <a:fillRect/>
          </a:stretch>
        </p:blipFill>
        <p:spPr>
          <a:xfrm>
            <a:off x="0" y="12700"/>
            <a:ext cx="9144000" cy="6829425"/>
          </a:xfrm>
          <a:prstGeom prst="rect">
            <a:avLst/>
          </a:prstGeom>
        </p:spPr>
      </p:pic>
    </p:spTree>
    <p:extLst>
      <p:ext uri="{BB962C8B-B14F-4D97-AF65-F5344CB8AC3E}">
        <p14:creationId xmlns:p14="http://schemas.microsoft.com/office/powerpoint/2010/main" xmlns="" val="9746937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pic>
        <p:nvPicPr>
          <p:cNvPr id="5" name="Picture 4"/>
          <p:cNvPicPr>
            <a:picLocks noChangeAspect="1"/>
          </p:cNvPicPr>
          <p:nvPr/>
        </p:nvPicPr>
        <p:blipFill>
          <a:blip r:embed="rId3" cstate="print"/>
          <a:stretch>
            <a:fillRect/>
          </a:stretch>
        </p:blipFill>
        <p:spPr>
          <a:xfrm>
            <a:off x="539552" y="404664"/>
            <a:ext cx="8064896" cy="6048672"/>
          </a:xfrm>
          <a:prstGeom prst="rect">
            <a:avLst/>
          </a:prstGeom>
        </p:spPr>
      </p:pic>
    </p:spTree>
    <p:extLst>
      <p:ext uri="{BB962C8B-B14F-4D97-AF65-F5344CB8AC3E}">
        <p14:creationId xmlns:p14="http://schemas.microsoft.com/office/powerpoint/2010/main" xmlns="" val="39551523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pic>
        <p:nvPicPr>
          <p:cNvPr id="5" name="Picture 4"/>
          <p:cNvPicPr>
            <a:picLocks noChangeAspect="1"/>
          </p:cNvPicPr>
          <p:nvPr/>
        </p:nvPicPr>
        <p:blipFill>
          <a:blip r:embed="rId3" cstate="print"/>
          <a:stretch>
            <a:fillRect/>
          </a:stretch>
        </p:blipFill>
        <p:spPr>
          <a:xfrm>
            <a:off x="2844800" y="0"/>
            <a:ext cx="3438525" cy="6858000"/>
          </a:xfrm>
          <a:prstGeom prst="rect">
            <a:avLst/>
          </a:prstGeom>
        </p:spPr>
      </p:pic>
    </p:spTree>
    <p:extLst>
      <p:ext uri="{BB962C8B-B14F-4D97-AF65-F5344CB8AC3E}">
        <p14:creationId xmlns:p14="http://schemas.microsoft.com/office/powerpoint/2010/main" xmlns="" val="35227950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pic>
        <p:nvPicPr>
          <p:cNvPr id="5" name="Picture 4"/>
          <p:cNvPicPr>
            <a:picLocks noChangeAspect="1"/>
          </p:cNvPicPr>
          <p:nvPr/>
        </p:nvPicPr>
        <p:blipFill>
          <a:blip r:embed="rId2" cstate="print"/>
          <a:stretch>
            <a:fillRect/>
          </a:stretch>
        </p:blipFill>
        <p:spPr>
          <a:xfrm>
            <a:off x="0" y="368300"/>
            <a:ext cx="9144000" cy="6098977"/>
          </a:xfrm>
          <a:prstGeom prst="rect">
            <a:avLst/>
          </a:prstGeom>
        </p:spPr>
      </p:pic>
    </p:spTree>
    <p:extLst>
      <p:ext uri="{BB962C8B-B14F-4D97-AF65-F5344CB8AC3E}">
        <p14:creationId xmlns:p14="http://schemas.microsoft.com/office/powerpoint/2010/main" xmlns="" val="5319746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Apex</Template>
  <TotalTime>381</TotalTime>
  <Words>990</Words>
  <Application>Microsoft Office PowerPoint</Application>
  <PresentationFormat>On-screen Show (4:3)</PresentationFormat>
  <Paragraphs>93</Paragraphs>
  <Slides>17</Slides>
  <Notes>15</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Apex</vt:lpstr>
      <vt:lpstr>TRSK5001 Research Methods for Theology and Religious Studies</vt:lpstr>
      <vt:lpstr>Slide 2</vt:lpstr>
      <vt:lpstr>Slide 3</vt:lpstr>
      <vt:lpstr>Slide 4</vt:lpstr>
      <vt:lpstr>Slide 5</vt:lpstr>
      <vt:lpstr>Content</vt:lpstr>
      <vt:lpstr>Function of image</vt:lpstr>
      <vt:lpstr>Expressive aim</vt:lpstr>
      <vt:lpstr>‘Meaning’</vt:lpstr>
      <vt:lpstr>‘Meaning’</vt:lpstr>
      <vt:lpstr>Slide 11</vt:lpstr>
      <vt:lpstr>Slide 12</vt:lpstr>
      <vt:lpstr>Slide 13</vt:lpstr>
      <vt:lpstr>Slide 14</vt:lpstr>
      <vt:lpstr>Slide 15</vt:lpstr>
      <vt:lpstr>Slide 16</vt:lpstr>
      <vt:lpstr>Slide 17</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Film, Theology and Religious Studies</dc:title>
  <dc:creator>Robert</dc:creator>
  <cp:lastModifiedBy>r.pope</cp:lastModifiedBy>
  <cp:revision>45</cp:revision>
  <dcterms:created xsi:type="dcterms:W3CDTF">2010-11-22T22:41:45Z</dcterms:created>
  <dcterms:modified xsi:type="dcterms:W3CDTF">2015-10-27T12:56:24Z</dcterms:modified>
</cp:coreProperties>
</file>