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mks.co/brightthemes" TargetMode="External"/><Relationship Id="rId2" Type="http://schemas.openxmlformats.org/officeDocument/2006/relationships/hyperlink" Target="https://jmks.co/ghos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6sigma.com/" TargetMode="External"/><Relationship Id="rId3" Type="http://schemas.openxmlformats.org/officeDocument/2006/relationships/hyperlink" Target="https://jmks.co/ghost" TargetMode="External"/><Relationship Id="rId7" Type="http://schemas.openxmlformats.org/officeDocument/2006/relationships/hyperlink" Target="https://taproot.com/fishbone-diagram-root-cause-analysis-pros-cons/" TargetMode="External"/><Relationship Id="rId2" Type="http://schemas.openxmlformats.org/officeDocument/2006/relationships/hyperlink" Target="https://pestleanalysi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stleanalysis.com/advantages-of-pestle-analysis/" TargetMode="External"/><Relationship Id="rId5" Type="http://schemas.openxmlformats.org/officeDocument/2006/relationships/hyperlink" Target="https://pestleanalysis.com/disadvantages-of-pestle-analysis/" TargetMode="External"/><Relationship Id="rId10" Type="http://schemas.openxmlformats.org/officeDocument/2006/relationships/hyperlink" Target="https://www.freshproduce.com/resources/floral/2025-floral-industry-trends/" TargetMode="External"/><Relationship Id="rId4" Type="http://schemas.openxmlformats.org/officeDocument/2006/relationships/hyperlink" Target="https://jmks.co/brightthemes" TargetMode="External"/><Relationship Id="rId9" Type="http://schemas.openxmlformats.org/officeDocument/2006/relationships/hyperlink" Target="https://6sigma.com/benefits-of-using-the-fishbone-diagra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      Petar Stanchev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</a:t>
            </a: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2505752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Chijioke Uba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Havan Florists.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b="1" dirty="0"/>
              <a:t>Green Haven Florists </a:t>
            </a:r>
            <a:r>
              <a:rPr lang="en-GB" dirty="0"/>
              <a:t>is a small, independent flower shop located in Norwich, UK.</a:t>
            </a:r>
          </a:p>
          <a:p>
            <a:r>
              <a:rPr lang="en-GB" dirty="0"/>
              <a:t>Founded in 2016 by partners Liam and Priya Patel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Quickly gained reputation for </a:t>
            </a:r>
            <a:r>
              <a:rPr lang="en-GB" dirty="0"/>
              <a:t>bespoke floral arrangements, eco-friendly packaging, and strong community ties.</a:t>
            </a:r>
          </a:p>
          <a:p>
            <a:r>
              <a:rPr lang="en-GB" dirty="0"/>
              <a:t>Wide range of customers—from walk-in clients buying bouquets to corporate clients and weddings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the issues that Green Haven Florists are facing.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root problem of Green Haven is the 30% decline of the in-store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A658CDA-676D-3A3E-6131-B6996990AE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5049894"/>
              </p:ext>
            </p:extLst>
          </p:nvPr>
        </p:nvGraphicFramePr>
        <p:xfrm>
          <a:off x="1173582" y="1998289"/>
          <a:ext cx="9565952" cy="376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70018">
                  <a:extLst>
                    <a:ext uri="{9D8B030D-6E8A-4147-A177-3AD203B41FA5}">
                      <a16:colId xmlns:a16="http://schemas.microsoft.com/office/drawing/2014/main" val="3543754170"/>
                    </a:ext>
                  </a:extLst>
                </a:gridCol>
                <a:gridCol w="4795934">
                  <a:extLst>
                    <a:ext uri="{9D8B030D-6E8A-4147-A177-3AD203B41FA5}">
                      <a16:colId xmlns:a16="http://schemas.microsoft.com/office/drawing/2014/main" val="456248596"/>
                    </a:ext>
                  </a:extLst>
                </a:gridCol>
              </a:tblGrid>
              <a:tr h="342287"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 Internal Issues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External Issues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8761724"/>
                  </a:ext>
                </a:extLst>
              </a:tr>
              <a:tr h="1112434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Commitment to sustainable materials such as biodegradable wrapping and locally sourced blooms.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Rising operational costs due to supply chain disruptions and inflation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198771"/>
                  </a:ext>
                </a:extLst>
              </a:tr>
              <a:tr h="599003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Shop’s website is outdated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Increased competition from online flower delivery services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8639294"/>
                  </a:ext>
                </a:extLst>
              </a:tr>
              <a:tr h="342287">
                <a:tc>
                  <a:txBody>
                    <a:bodyPr/>
                    <a:lstStyle/>
                    <a:p>
                      <a:r>
                        <a:rPr lang="en-US" dirty="0"/>
                        <a:t>Lack of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flexible delivery options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Rapidly changing retail environment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0061486"/>
                  </a:ext>
                </a:extLst>
              </a:tr>
              <a:tr h="599003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struggle to keep up with digital marketing trends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Reduced activity due to the closure of nearby businesses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174395"/>
                  </a:ext>
                </a:extLst>
              </a:tr>
              <a:tr h="599003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Relying mostly on word-of-mouth and occasional social media posts.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General shift toward online shopping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411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472773"/>
              </p:ext>
            </p:extLst>
          </p:nvPr>
        </p:nvGraphicFramePr>
        <p:xfrm>
          <a:off x="1785274" y="1037852"/>
          <a:ext cx="8722091" cy="42062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Profit is in Decline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</a:t>
                      </a:r>
                      <a:r>
                        <a:rPr lang="en-GB" dirty="0" err="1"/>
                        <a:t>reen</a:t>
                      </a:r>
                      <a:r>
                        <a:rPr lang="en-GB" dirty="0"/>
                        <a:t> Heaven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12 months ago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Green Heaven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Competition and Market shift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30% decline of the in-store sales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is a model that helps us understand actual or potential issues that occur outside of the organisation.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PESTEL Analysis is used to study the key external factors (Political, Economic, Social, Technological, Environmental and Legal) that influence an organisation.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It can be used in a range of different scenarios and can guide senior management in strategic decision making.</a:t>
            </a:r>
          </a:p>
          <a:p>
            <a:pPr lvl="3">
              <a:lnSpc>
                <a:spcPct val="10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sz="2800" dirty="0"/>
              <a:t>PESTLE analysis helps organizations, and projects by providing a structured, macro-level overview of external Political, Economic, Social, Technological, Legal, and Environmental factors</a:t>
            </a:r>
            <a:r>
              <a:rPr lang="en-US" dirty="0"/>
              <a:t>. </a:t>
            </a:r>
            <a:r>
              <a:rPr lang="en-GB" u="sng" dirty="0">
                <a:hlinkClick r:id="rId2"/>
              </a:rPr>
              <a:t>Ghost</a:t>
            </a:r>
            <a:r>
              <a:rPr lang="en-GB" dirty="0"/>
              <a:t> &amp; </a:t>
            </a:r>
            <a:r>
              <a:rPr lang="en-GB" u="sng" dirty="0" err="1">
                <a:hlinkClick r:id="rId3"/>
              </a:rPr>
              <a:t>Gazet</a:t>
            </a:r>
            <a:r>
              <a:rPr lang="en-GB" u="sng" dirty="0"/>
              <a:t> (2024)(b)</a:t>
            </a:r>
            <a:endParaRPr lang="en-US" dirty="0"/>
          </a:p>
          <a:p>
            <a:pPr lvl="1">
              <a:lnSpc>
                <a:spcPct val="100000"/>
              </a:lnSpc>
            </a:pPr>
            <a:endParaRPr lang="en-US" dirty="0"/>
          </a:p>
          <a:p>
            <a:pPr lvl="1">
              <a:lnSpc>
                <a:spcPct val="100000"/>
              </a:lnSpc>
            </a:pPr>
            <a:r>
              <a:rPr lang="en-US" sz="2800" dirty="0"/>
              <a:t>PESTEL analysis is criticized for being a static, time-consuming, and potentially superficial "checklist" that often leads to information overload, known as analysis paralysis</a:t>
            </a:r>
            <a:r>
              <a:rPr lang="en-US" dirty="0"/>
              <a:t>.</a:t>
            </a:r>
            <a:r>
              <a:rPr lang="en-GB" u="sng" dirty="0">
                <a:hlinkClick r:id="rId2"/>
              </a:rPr>
              <a:t> Ghost</a:t>
            </a:r>
            <a:r>
              <a:rPr lang="en-GB" dirty="0"/>
              <a:t> &amp; </a:t>
            </a:r>
            <a:r>
              <a:rPr lang="en-GB" u="sng" dirty="0" err="1">
                <a:hlinkClick r:id="rId3"/>
              </a:rPr>
              <a:t>Gazet</a:t>
            </a:r>
            <a:r>
              <a:rPr lang="en-GB" u="sng" dirty="0"/>
              <a:t> (2024)(a)</a:t>
            </a:r>
            <a:endParaRPr lang="en-US" dirty="0"/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of the PESTEL Framework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9998443"/>
              </p:ext>
            </p:extLst>
          </p:nvPr>
        </p:nvGraphicFramePr>
        <p:xfrm>
          <a:off x="948904" y="2123386"/>
          <a:ext cx="9782355" cy="4454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850411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60428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supply chain disruptions on imported flowers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Rising operational costs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Inflation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dirty="0"/>
                        <a:t>Customer preferences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International Fresh Produce Association (2025)</a:t>
                      </a:r>
                      <a:endParaRPr lang="en-US" sz="18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dirty="0"/>
                        <a:t>Outdated and difficult to navigate website</a:t>
                      </a:r>
                      <a:endParaRPr lang="en-GB" sz="18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dirty="0"/>
                        <a:t>Could not find any good legal factors.</a:t>
                      </a:r>
                      <a:endParaRPr lang="en-GB" sz="18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Closure of nearby businesses and a general shift toward online shopping</a:t>
                      </a:r>
                      <a:endParaRPr lang="en-GB" sz="18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13900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b="1" dirty="0"/>
              <a:t>The cause and effect model, commonly known as the Fishbone or Ishikawa Diagram. </a:t>
            </a:r>
          </a:p>
          <a:p>
            <a:pPr lvl="1">
              <a:lnSpc>
                <a:spcPct val="100000"/>
              </a:lnSpc>
            </a:pPr>
            <a:endParaRPr lang="en-US" b="1" dirty="0"/>
          </a:p>
          <a:p>
            <a:pPr lvl="1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US" b="1" dirty="0"/>
              <a:t>is a visual problem-solving tool used to identify, explore, and display the potential root causes of a specific effect or problem.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model </a:t>
            </a:r>
            <a:r>
              <a:rPr lang="en-US" b="1" dirty="0"/>
              <a:t>enables teams to systematically identify, categorize, and visualize the root causes of complex problems. </a:t>
            </a:r>
            <a:r>
              <a:rPr lang="en-GB" dirty="0"/>
              <a:t>Benefits of Using the Fishbone Diagram (2021). </a:t>
            </a:r>
            <a:endParaRPr lang="en-US" dirty="0"/>
          </a:p>
          <a:p>
            <a:pPr lvl="1">
              <a:lnSpc>
                <a:spcPct val="100000"/>
              </a:lnSpc>
            </a:pPr>
            <a:endParaRPr lang="en-US" b="1" dirty="0"/>
          </a:p>
          <a:p>
            <a:pPr lvl="1">
              <a:lnSpc>
                <a:spcPct val="10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It has </a:t>
            </a:r>
            <a:r>
              <a:rPr lang="en-US" b="1" dirty="0"/>
              <a:t>tendency to produce irrelevant causes, inability to prioritize factors, high potential for subjective bias, and, for complex issues, the risk of creating overly messy or superficial diagrams </a:t>
            </a:r>
            <a:r>
              <a:rPr lang="en-GB" dirty="0"/>
              <a:t>Paradies M. (2020)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30% loss of in-store sales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ess foot traffic in local area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95410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customer preference of </a:t>
            </a:r>
            <a:r>
              <a:rPr lang="en-GB" sz="1400" b="1" dirty="0"/>
              <a:t>the convenience and lower prices of large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retailers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Rising operational cost and inflation. 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Biodegradable wrapping 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Word of mouth advertisement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Application of the Cause-and-Effect diagram.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the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Due to the closure of many local businesses, the foot traffic in the local area of Green Heaven Florists is reduced.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Failure to adapt to the market shift towards online shopping and updating their website to be up to pair with the competitors.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Relying on word-of-mouth advertisement.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Rising operational cost and disruption of supply lines.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Commitment to using biodegradable materials.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37851"/>
            <a:ext cx="10515600" cy="5696214"/>
          </a:xfrm>
        </p:spPr>
        <p:txBody>
          <a:bodyPr>
            <a:normAutofit/>
          </a:bodyPr>
          <a:lstStyle/>
          <a:p>
            <a:r>
              <a:rPr lang="en-GB" sz="1400" dirty="0"/>
              <a:t>©2026 </a:t>
            </a:r>
            <a:r>
              <a:rPr lang="en-GB" sz="1400" u="sng" dirty="0">
                <a:hlinkClick r:id="rId2"/>
              </a:rPr>
              <a:t>PESTLE Analysis</a:t>
            </a:r>
            <a:r>
              <a:rPr lang="en-GB" sz="1400" dirty="0"/>
              <a:t>. Published with </a:t>
            </a:r>
            <a:r>
              <a:rPr lang="en-GB" sz="1400" u="sng" dirty="0">
                <a:hlinkClick r:id="rId3"/>
              </a:rPr>
              <a:t>Ghost</a:t>
            </a:r>
            <a:r>
              <a:rPr lang="en-GB" sz="1400" dirty="0"/>
              <a:t> &amp; </a:t>
            </a:r>
            <a:r>
              <a:rPr lang="en-GB" sz="1400" u="sng" dirty="0" err="1">
                <a:hlinkClick r:id="rId4"/>
              </a:rPr>
              <a:t>Gazet</a:t>
            </a:r>
            <a:r>
              <a:rPr lang="en-GB" sz="1400" dirty="0"/>
              <a:t>. 6 Frustrating Disadvantages of PESTLE Analysis (2024). Accessed from </a:t>
            </a:r>
            <a:r>
              <a:rPr lang="en-GB" sz="1400" u="sng" dirty="0">
                <a:hlinkClick r:id="rId5"/>
              </a:rPr>
              <a:t>https://pestleanalysis.com/disadvantages-of-pestle-analysis/</a:t>
            </a:r>
            <a:r>
              <a:rPr lang="en-GB" sz="1400" dirty="0"/>
              <a:t> on 14.02.2026 (a)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©2026 </a:t>
            </a:r>
            <a:r>
              <a:rPr lang="en-GB" sz="1400" u="sng" dirty="0">
                <a:hlinkClick r:id="rId2"/>
              </a:rPr>
              <a:t>PESTLE Analysis</a:t>
            </a:r>
            <a:r>
              <a:rPr lang="en-GB" sz="1400" dirty="0"/>
              <a:t>. Published with </a:t>
            </a:r>
            <a:r>
              <a:rPr lang="en-GB" sz="1400" u="sng" dirty="0">
                <a:hlinkClick r:id="rId3"/>
              </a:rPr>
              <a:t>Ghost</a:t>
            </a:r>
            <a:r>
              <a:rPr lang="en-GB" sz="1400" dirty="0"/>
              <a:t> &amp; </a:t>
            </a:r>
            <a:r>
              <a:rPr lang="en-GB" sz="1400" u="sng" dirty="0" err="1">
                <a:hlinkClick r:id="rId4"/>
              </a:rPr>
              <a:t>Gazet</a:t>
            </a:r>
            <a:r>
              <a:rPr lang="en-GB" sz="1400" dirty="0"/>
              <a:t>. Advantages of PESTLE Analysis in Business Strategic Planning (2024). Accessed from </a:t>
            </a:r>
            <a:r>
              <a:rPr lang="en-GB" sz="1400" u="sng" dirty="0">
                <a:hlinkClick r:id="rId6"/>
              </a:rPr>
              <a:t>https://pestleanalysis.com/advantages-of-pestle-analysis/</a:t>
            </a:r>
            <a:r>
              <a:rPr lang="en-GB" sz="1400" dirty="0"/>
              <a:t> on 14.02.2026 (b)</a:t>
            </a:r>
          </a:p>
          <a:p>
            <a:endParaRPr lang="en-GB" sz="1400" dirty="0"/>
          </a:p>
          <a:p>
            <a:pPr algn="just"/>
            <a:r>
              <a:rPr lang="en-GB" sz="1400" dirty="0"/>
              <a:t>Paradies M. (2020) Fishbone Diagram Root Cause Analysis – Pros &amp; Cons. Accessed from </a:t>
            </a:r>
            <a:r>
              <a:rPr lang="en-GB" sz="1400" u="sng" dirty="0">
                <a:hlinkClick r:id="rId7"/>
              </a:rPr>
              <a:t>https://taproot.com/fishbone-diagram-root-cause-analysis-pros-cons/</a:t>
            </a:r>
            <a:r>
              <a:rPr lang="en-GB" sz="1400" dirty="0"/>
              <a:t> on 14.02.2026</a:t>
            </a:r>
          </a:p>
          <a:p>
            <a:pPr algn="just"/>
            <a:endParaRPr lang="en-GB" sz="1400" dirty="0"/>
          </a:p>
          <a:p>
            <a:pPr algn="just"/>
            <a:r>
              <a:rPr lang="en-GB" sz="1400" dirty="0"/>
              <a:t>© 2025 </a:t>
            </a:r>
            <a:r>
              <a:rPr lang="en-GB" sz="1400" u="sng" dirty="0">
                <a:hlinkClick r:id="rId8"/>
              </a:rPr>
              <a:t>6sigma</a:t>
            </a:r>
            <a:r>
              <a:rPr lang="en-GB" sz="1400" dirty="0"/>
              <a:t> • Powered by FosterX. Benefits of Using the Fishbone Diagram (2021). Accessed from </a:t>
            </a:r>
            <a:r>
              <a:rPr lang="en-GB" sz="1400" u="sng" dirty="0">
                <a:hlinkClick r:id="rId9"/>
              </a:rPr>
              <a:t>https://6sigma.com/benefits-of-using-the-fishbone-diagram/</a:t>
            </a:r>
            <a:r>
              <a:rPr lang="en-GB" sz="1400" dirty="0"/>
              <a:t> on 14.02.2026</a:t>
            </a:r>
          </a:p>
          <a:p>
            <a:pPr algn="just"/>
            <a:endParaRPr lang="en-GB" sz="1400" dirty="0"/>
          </a:p>
          <a:p>
            <a:r>
              <a:rPr lang="en-GB" sz="1400" dirty="0"/>
              <a:t>International Fresh Produce Association (2026) 2025 Floral Industry Trends A Comprehensive Look Back &amp; Forward. Accessed from </a:t>
            </a:r>
            <a:r>
              <a:rPr lang="en-GB" sz="1400" u="sng" dirty="0">
                <a:hlinkClick r:id="rId10"/>
              </a:rPr>
              <a:t>https://www.freshproduce.com/resources/floral/2025-floral-industry-trends/</a:t>
            </a:r>
            <a:r>
              <a:rPr lang="en-GB" sz="1400" dirty="0"/>
              <a:t> on 14.02.2026</a:t>
            </a:r>
          </a:p>
          <a:p>
            <a:pPr algn="just"/>
            <a:endParaRPr lang="en-GB" sz="1400" dirty="0"/>
          </a:p>
          <a:p>
            <a:pPr algn="just"/>
            <a:endParaRPr lang="en-GB" sz="1400" dirty="0"/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2312</TotalTime>
  <Words>996</Words>
  <Application>Microsoft Office PowerPoint</Application>
  <PresentationFormat>Widescreen</PresentationFormat>
  <Paragraphs>152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the presentation</vt:lpstr>
      <vt:lpstr>Overview of Green Havan Florists.</vt:lpstr>
      <vt:lpstr>Overview of the issues that Green Haven Florists are facing.</vt:lpstr>
      <vt:lpstr>PowerPoint Presentation</vt:lpstr>
      <vt:lpstr>The PESTEL Framework</vt:lpstr>
      <vt:lpstr>  Application of the PESTEL Framework  </vt:lpstr>
      <vt:lpstr>Cause-and-Effect model</vt:lpstr>
      <vt:lpstr>PowerPoint Presentation</vt:lpstr>
      <vt:lpstr>Summary of the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Petar Stanchev (2505752)</cp:lastModifiedBy>
  <cp:revision>99</cp:revision>
  <dcterms:created xsi:type="dcterms:W3CDTF">2024-01-29T11:42:05Z</dcterms:created>
  <dcterms:modified xsi:type="dcterms:W3CDTF">2026-02-14T17:13:33Z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