
<file path=[Content_Types].xml><?xml version="1.0" encoding="utf-8"?>
<Types xmlns="http://schemas.openxmlformats.org/package/2006/content-types">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8"/>
  </p:notesMasterIdLst>
  <p:handoutMasterIdLst>
    <p:handoutMasterId r:id="rId29"/>
  </p:handoutMasterIdLst>
  <p:sldIdLst>
    <p:sldId id="257" r:id="rId5"/>
    <p:sldId id="269" r:id="rId6"/>
    <p:sldId id="258" r:id="rId7"/>
    <p:sldId id="270" r:id="rId8"/>
    <p:sldId id="271" r:id="rId9"/>
    <p:sldId id="275" r:id="rId10"/>
    <p:sldId id="272" r:id="rId11"/>
    <p:sldId id="283" r:id="rId12"/>
    <p:sldId id="279" r:id="rId13"/>
    <p:sldId id="273" r:id="rId14"/>
    <p:sldId id="284" r:id="rId15"/>
    <p:sldId id="285" r:id="rId16"/>
    <p:sldId id="286" r:id="rId17"/>
    <p:sldId id="280" r:id="rId18"/>
    <p:sldId id="274" r:id="rId19"/>
    <p:sldId id="281" r:id="rId20"/>
    <p:sldId id="276" r:id="rId21"/>
    <p:sldId id="277" r:id="rId22"/>
    <p:sldId id="282" r:id="rId23"/>
    <p:sldId id="278" r:id="rId24"/>
    <p:sldId id="287" r:id="rId25"/>
    <p:sldId id="288" r:id="rId26"/>
    <p:sldId id="28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85" autoAdjust="0"/>
    <p:restoredTop sz="94660"/>
  </p:normalViewPr>
  <p:slideViewPr>
    <p:cSldViewPr>
      <p:cViewPr varScale="1">
        <p:scale>
          <a:sx n="67" d="100"/>
          <a:sy n="67" d="100"/>
        </p:scale>
        <p:origin x="882" y="72"/>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9FB0C1-7124-4815-809C-F14687305123}"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en-GB"/>
        </a:p>
      </dgm:t>
    </dgm:pt>
    <dgm:pt modelId="{E8611561-AF2A-49CA-B189-44D18077D572}">
      <dgm:prSet phldrT="[Text]"/>
      <dgm:spPr/>
      <dgm:t>
        <a:bodyPr/>
        <a:lstStyle/>
        <a:p>
          <a:r>
            <a:rPr lang="en-GB" dirty="0"/>
            <a:t>International </a:t>
          </a:r>
        </a:p>
      </dgm:t>
    </dgm:pt>
    <dgm:pt modelId="{2BAC21B6-25FE-435C-B999-3A75358A52A4}" type="parTrans" cxnId="{C5E73C8F-5961-4224-8CBF-5BE01035FB0E}">
      <dgm:prSet/>
      <dgm:spPr/>
      <dgm:t>
        <a:bodyPr/>
        <a:lstStyle/>
        <a:p>
          <a:endParaRPr lang="en-GB"/>
        </a:p>
      </dgm:t>
    </dgm:pt>
    <dgm:pt modelId="{3E4284AF-84FF-4569-B79F-BF8EA6A53E57}" type="sibTrans" cxnId="{C5E73C8F-5961-4224-8CBF-5BE01035FB0E}">
      <dgm:prSet/>
      <dgm:spPr/>
      <dgm:t>
        <a:bodyPr/>
        <a:lstStyle/>
        <a:p>
          <a:endParaRPr lang="en-GB"/>
        </a:p>
      </dgm:t>
    </dgm:pt>
    <dgm:pt modelId="{EC4E2906-6CE8-4B9A-99A8-2273637C12C2}">
      <dgm:prSet phldrT="[Text]" custT="1"/>
      <dgm:spPr/>
      <dgm:t>
        <a:bodyPr/>
        <a:lstStyle/>
        <a:p>
          <a:pPr algn="l"/>
          <a:r>
            <a:rPr lang="en-GB" sz="2000" dirty="0">
              <a:latin typeface="+mn-lt"/>
            </a:rPr>
            <a:t>United Nations &amp; The UNCRC (Welch &amp; Jones, 2010).</a:t>
          </a:r>
        </a:p>
      </dgm:t>
    </dgm:pt>
    <dgm:pt modelId="{FA773E18-192B-4080-824C-DB6977AF9A3F}" type="parTrans" cxnId="{7BF59AC4-1DCB-43BD-8714-6D72A6E4A205}">
      <dgm:prSet/>
      <dgm:spPr/>
      <dgm:t>
        <a:bodyPr/>
        <a:lstStyle/>
        <a:p>
          <a:endParaRPr lang="en-GB"/>
        </a:p>
      </dgm:t>
    </dgm:pt>
    <dgm:pt modelId="{9820D775-1CEA-4E5A-82E1-A2D45105E10E}" type="sibTrans" cxnId="{7BF59AC4-1DCB-43BD-8714-6D72A6E4A205}">
      <dgm:prSet/>
      <dgm:spPr/>
      <dgm:t>
        <a:bodyPr/>
        <a:lstStyle/>
        <a:p>
          <a:endParaRPr lang="en-GB"/>
        </a:p>
      </dgm:t>
    </dgm:pt>
    <dgm:pt modelId="{66F4958F-39E2-48DE-BB1A-4B51BD1AFF91}">
      <dgm:prSet phldrT="[Text]"/>
      <dgm:spPr/>
      <dgm:t>
        <a:bodyPr/>
        <a:lstStyle/>
        <a:p>
          <a:r>
            <a:rPr lang="en-GB" dirty="0"/>
            <a:t>Organizational</a:t>
          </a:r>
        </a:p>
      </dgm:t>
    </dgm:pt>
    <dgm:pt modelId="{6A02D4F8-01E1-42F1-B0F5-C2BB9A845F6F}" type="parTrans" cxnId="{455C71A5-CC3A-4E79-BD28-5B35AA0AFFFD}">
      <dgm:prSet/>
      <dgm:spPr/>
      <dgm:t>
        <a:bodyPr/>
        <a:lstStyle/>
        <a:p>
          <a:endParaRPr lang="en-GB"/>
        </a:p>
      </dgm:t>
    </dgm:pt>
    <dgm:pt modelId="{E6B2E869-E94E-427B-B8FF-93935A490F7F}" type="sibTrans" cxnId="{455C71A5-CC3A-4E79-BD28-5B35AA0AFFFD}">
      <dgm:prSet/>
      <dgm:spPr/>
      <dgm:t>
        <a:bodyPr/>
        <a:lstStyle/>
        <a:p>
          <a:endParaRPr lang="en-GB"/>
        </a:p>
      </dgm:t>
    </dgm:pt>
    <dgm:pt modelId="{638F28FD-8654-4DB9-AAFC-C6C833535608}">
      <dgm:prSet phldrT="[Text]"/>
      <dgm:spPr/>
      <dgm:t>
        <a:bodyPr/>
        <a:lstStyle/>
        <a:p>
          <a:r>
            <a:rPr lang="en-GB" dirty="0"/>
            <a:t>The Right Way: A Children’s Rights Approach (CCFW, 2017)</a:t>
          </a:r>
        </a:p>
      </dgm:t>
    </dgm:pt>
    <dgm:pt modelId="{FAB3166E-77A7-4BC8-93ED-649E747B10FD}" type="parTrans" cxnId="{B66B8263-B48D-47B3-AFAD-9EE8B594F530}">
      <dgm:prSet/>
      <dgm:spPr/>
      <dgm:t>
        <a:bodyPr/>
        <a:lstStyle/>
        <a:p>
          <a:endParaRPr lang="en-GB"/>
        </a:p>
      </dgm:t>
    </dgm:pt>
    <dgm:pt modelId="{D3307C88-4338-4E34-9984-8CCD9E8C4B06}" type="sibTrans" cxnId="{B66B8263-B48D-47B3-AFAD-9EE8B594F530}">
      <dgm:prSet/>
      <dgm:spPr/>
      <dgm:t>
        <a:bodyPr/>
        <a:lstStyle/>
        <a:p>
          <a:endParaRPr lang="en-GB"/>
        </a:p>
      </dgm:t>
    </dgm:pt>
    <dgm:pt modelId="{D92168F7-420A-4554-BB90-B66EE2B067C3}">
      <dgm:prSet phldrT="[Text]"/>
      <dgm:spPr/>
      <dgm:t>
        <a:bodyPr/>
        <a:lstStyle/>
        <a:p>
          <a:r>
            <a:rPr lang="en-GB" dirty="0"/>
            <a:t>Local Authority- City &amp; County of Swansea’s Children and Young People’s Rights Scheme (City &amp; County of Swansea, 2015, Council of Europe, 2018a).</a:t>
          </a:r>
        </a:p>
      </dgm:t>
    </dgm:pt>
    <dgm:pt modelId="{DB59A587-A84D-4D9E-8A54-DCE9C2D2FC60}" type="parTrans" cxnId="{C5BE1FF1-18D5-4B10-82B1-810C00782598}">
      <dgm:prSet/>
      <dgm:spPr/>
      <dgm:t>
        <a:bodyPr/>
        <a:lstStyle/>
        <a:p>
          <a:endParaRPr lang="en-GB"/>
        </a:p>
      </dgm:t>
    </dgm:pt>
    <dgm:pt modelId="{3648A62A-B41F-48BC-A7CB-E2E82E507F80}" type="sibTrans" cxnId="{C5BE1FF1-18D5-4B10-82B1-810C00782598}">
      <dgm:prSet/>
      <dgm:spPr/>
      <dgm:t>
        <a:bodyPr/>
        <a:lstStyle/>
        <a:p>
          <a:endParaRPr lang="en-GB"/>
        </a:p>
      </dgm:t>
    </dgm:pt>
    <dgm:pt modelId="{870A8F16-1861-4227-B581-A22DF141F2A8}">
      <dgm:prSet phldrT="[Text]"/>
      <dgm:spPr/>
      <dgm:t>
        <a:bodyPr/>
        <a:lstStyle/>
        <a:p>
          <a:r>
            <a:rPr lang="en-GB" dirty="0"/>
            <a:t>Personal</a:t>
          </a:r>
        </a:p>
      </dgm:t>
    </dgm:pt>
    <dgm:pt modelId="{742A4995-05F0-4E26-96A8-E0E12DA417EF}" type="parTrans" cxnId="{DD6A0D70-3C0E-47E5-A9C8-1DD86309C95B}">
      <dgm:prSet/>
      <dgm:spPr/>
      <dgm:t>
        <a:bodyPr/>
        <a:lstStyle/>
        <a:p>
          <a:endParaRPr lang="en-GB"/>
        </a:p>
      </dgm:t>
    </dgm:pt>
    <dgm:pt modelId="{0F41BA13-0E4C-4176-B82E-B33436943A42}" type="sibTrans" cxnId="{DD6A0D70-3C0E-47E5-A9C8-1DD86309C95B}">
      <dgm:prSet/>
      <dgm:spPr/>
      <dgm:t>
        <a:bodyPr/>
        <a:lstStyle/>
        <a:p>
          <a:endParaRPr lang="en-GB"/>
        </a:p>
      </dgm:t>
    </dgm:pt>
    <dgm:pt modelId="{EB1C4D7D-434F-42EA-9CAF-73B3DA8DA602}">
      <dgm:prSet phldrT="[Text]"/>
      <dgm:spPr/>
      <dgm:t>
        <a:bodyPr/>
        <a:lstStyle/>
        <a:p>
          <a:r>
            <a:rPr lang="en-GB" dirty="0"/>
            <a:t>Becoming an advocate for children’s rights (Nutbrown, 2019, Barnardo’s, no date, Boylan and Dalrymple, 2009).</a:t>
          </a:r>
        </a:p>
      </dgm:t>
    </dgm:pt>
    <dgm:pt modelId="{D848A339-97DA-446D-AF53-C355775FA2E6}" type="parTrans" cxnId="{CD579239-EA7E-4CFB-92BC-DF2F3528829B}">
      <dgm:prSet/>
      <dgm:spPr/>
      <dgm:t>
        <a:bodyPr/>
        <a:lstStyle/>
        <a:p>
          <a:endParaRPr lang="en-GB"/>
        </a:p>
      </dgm:t>
    </dgm:pt>
    <dgm:pt modelId="{88E0D2D0-22AC-4337-90AF-CD8A67A215E8}" type="sibTrans" cxnId="{CD579239-EA7E-4CFB-92BC-DF2F3528829B}">
      <dgm:prSet/>
      <dgm:spPr/>
      <dgm:t>
        <a:bodyPr/>
        <a:lstStyle/>
        <a:p>
          <a:endParaRPr lang="en-GB"/>
        </a:p>
      </dgm:t>
    </dgm:pt>
    <dgm:pt modelId="{30F85FDB-1974-479C-8495-69FB0275D218}">
      <dgm:prSet phldrT="[Text]"/>
      <dgm:spPr/>
      <dgm:t>
        <a:bodyPr/>
        <a:lstStyle/>
        <a:p>
          <a:r>
            <a:rPr lang="en-GB" dirty="0"/>
            <a:t>Further personal training (</a:t>
          </a:r>
          <a:r>
            <a:rPr lang="en-GB" dirty="0" err="1"/>
            <a:t>Unicef</a:t>
          </a:r>
          <a:r>
            <a:rPr lang="en-GB" dirty="0"/>
            <a:t>, no date, Council of Europe, 2015b).</a:t>
          </a:r>
        </a:p>
      </dgm:t>
    </dgm:pt>
    <dgm:pt modelId="{074E62D7-658C-45E6-BA49-93086EC28B7E}" type="parTrans" cxnId="{2A59D263-7B00-4AE2-ACDA-97B2A94947D7}">
      <dgm:prSet/>
      <dgm:spPr/>
      <dgm:t>
        <a:bodyPr/>
        <a:lstStyle/>
        <a:p>
          <a:endParaRPr lang="en-GB"/>
        </a:p>
      </dgm:t>
    </dgm:pt>
    <dgm:pt modelId="{5D37A86D-93F2-452C-8E3B-3B4DEE48AC66}" type="sibTrans" cxnId="{2A59D263-7B00-4AE2-ACDA-97B2A94947D7}">
      <dgm:prSet/>
      <dgm:spPr/>
      <dgm:t>
        <a:bodyPr/>
        <a:lstStyle/>
        <a:p>
          <a:endParaRPr lang="en-GB"/>
        </a:p>
      </dgm:t>
    </dgm:pt>
    <dgm:pt modelId="{BE31B751-C9E3-4344-8B15-74356669AD81}">
      <dgm:prSet/>
      <dgm:spPr/>
      <dgm:t>
        <a:bodyPr/>
        <a:lstStyle/>
        <a:p>
          <a:endParaRPr lang="en-GB"/>
        </a:p>
      </dgm:t>
    </dgm:pt>
    <dgm:pt modelId="{2BE91D96-BD36-466D-A40C-BBB22EFD1705}" type="parTrans" cxnId="{1D8EB8E0-8F3E-4491-9797-12C55DA3B160}">
      <dgm:prSet/>
      <dgm:spPr/>
      <dgm:t>
        <a:bodyPr/>
        <a:lstStyle/>
        <a:p>
          <a:endParaRPr lang="en-GB"/>
        </a:p>
      </dgm:t>
    </dgm:pt>
    <dgm:pt modelId="{C3D85DFD-98AB-4D40-9F7E-8C9A0FE02645}" type="sibTrans" cxnId="{1D8EB8E0-8F3E-4491-9797-12C55DA3B160}">
      <dgm:prSet/>
      <dgm:spPr/>
      <dgm:t>
        <a:bodyPr/>
        <a:lstStyle/>
        <a:p>
          <a:endParaRPr lang="en-GB"/>
        </a:p>
      </dgm:t>
    </dgm:pt>
    <dgm:pt modelId="{2B635D93-71E1-44B3-BB48-3E18DC7B84AB}" type="pres">
      <dgm:prSet presAssocID="{909FB0C1-7124-4815-809C-F14687305123}" presName="Name0" presStyleCnt="0">
        <dgm:presLayoutVars>
          <dgm:dir/>
          <dgm:animLvl val="lvl"/>
          <dgm:resizeHandles val="exact"/>
        </dgm:presLayoutVars>
      </dgm:prSet>
      <dgm:spPr/>
    </dgm:pt>
    <dgm:pt modelId="{61BE1AD2-D546-4FD4-865D-656B5111B021}" type="pres">
      <dgm:prSet presAssocID="{E8611561-AF2A-49CA-B189-44D18077D572}" presName="linNode" presStyleCnt="0"/>
      <dgm:spPr/>
    </dgm:pt>
    <dgm:pt modelId="{544D8BF3-5F4B-4CD2-A98D-A7A17C22B6D9}" type="pres">
      <dgm:prSet presAssocID="{E8611561-AF2A-49CA-B189-44D18077D572}" presName="parentText" presStyleLbl="node1" presStyleIdx="0" presStyleCnt="4">
        <dgm:presLayoutVars>
          <dgm:chMax val="1"/>
          <dgm:bulletEnabled val="1"/>
        </dgm:presLayoutVars>
      </dgm:prSet>
      <dgm:spPr/>
    </dgm:pt>
    <dgm:pt modelId="{6FEFFF8A-B053-4E19-B388-ACC09851DE4E}" type="pres">
      <dgm:prSet presAssocID="{E8611561-AF2A-49CA-B189-44D18077D572}" presName="descendantText" presStyleLbl="alignAccFollowNode1" presStyleIdx="0" presStyleCnt="3" custLinFactNeighborX="1213" custLinFactNeighborY="1274">
        <dgm:presLayoutVars>
          <dgm:bulletEnabled val="1"/>
        </dgm:presLayoutVars>
      </dgm:prSet>
      <dgm:spPr/>
    </dgm:pt>
    <dgm:pt modelId="{1487DA4E-29F5-49D4-B520-3A6A695CD222}" type="pres">
      <dgm:prSet presAssocID="{3E4284AF-84FF-4569-B79F-BF8EA6A53E57}" presName="sp" presStyleCnt="0"/>
      <dgm:spPr/>
    </dgm:pt>
    <dgm:pt modelId="{8A58B457-75E4-484C-88D5-BFCDE3221B73}" type="pres">
      <dgm:prSet presAssocID="{BE31B751-C9E3-4344-8B15-74356669AD81}" presName="linNode" presStyleCnt="0"/>
      <dgm:spPr/>
    </dgm:pt>
    <dgm:pt modelId="{A017CDF3-6ACE-4EF5-998C-C290EAA48534}" type="pres">
      <dgm:prSet presAssocID="{BE31B751-C9E3-4344-8B15-74356669AD81}" presName="parentText" presStyleLbl="node1" presStyleIdx="1" presStyleCnt="4">
        <dgm:presLayoutVars>
          <dgm:chMax val="1"/>
          <dgm:bulletEnabled val="1"/>
        </dgm:presLayoutVars>
      </dgm:prSet>
      <dgm:spPr/>
    </dgm:pt>
    <dgm:pt modelId="{86BDA49B-9E8F-474F-8EA6-A85136A75563}" type="pres">
      <dgm:prSet presAssocID="{C3D85DFD-98AB-4D40-9F7E-8C9A0FE02645}" presName="sp" presStyleCnt="0"/>
      <dgm:spPr/>
    </dgm:pt>
    <dgm:pt modelId="{6D8B6D49-A442-496C-84EA-BE0190B4B784}" type="pres">
      <dgm:prSet presAssocID="{66F4958F-39E2-48DE-BB1A-4B51BD1AFF91}" presName="linNode" presStyleCnt="0"/>
      <dgm:spPr/>
    </dgm:pt>
    <dgm:pt modelId="{57D07CE6-C5A3-458B-A2B8-CD4D92E1391F}" type="pres">
      <dgm:prSet presAssocID="{66F4958F-39E2-48DE-BB1A-4B51BD1AFF91}" presName="parentText" presStyleLbl="node1" presStyleIdx="2" presStyleCnt="4">
        <dgm:presLayoutVars>
          <dgm:chMax val="1"/>
          <dgm:bulletEnabled val="1"/>
        </dgm:presLayoutVars>
      </dgm:prSet>
      <dgm:spPr/>
    </dgm:pt>
    <dgm:pt modelId="{93962AFB-2FAC-47A7-BE62-9E96FB95B03C}" type="pres">
      <dgm:prSet presAssocID="{66F4958F-39E2-48DE-BB1A-4B51BD1AFF91}" presName="descendantText" presStyleLbl="alignAccFollowNode1" presStyleIdx="1" presStyleCnt="3" custLinFactNeighborX="-946" custLinFactNeighborY="4547">
        <dgm:presLayoutVars>
          <dgm:bulletEnabled val="1"/>
        </dgm:presLayoutVars>
      </dgm:prSet>
      <dgm:spPr/>
    </dgm:pt>
    <dgm:pt modelId="{875D6BCB-194F-4345-930E-C1E59344B19B}" type="pres">
      <dgm:prSet presAssocID="{E6B2E869-E94E-427B-B8FF-93935A490F7F}" presName="sp" presStyleCnt="0"/>
      <dgm:spPr/>
    </dgm:pt>
    <dgm:pt modelId="{DFB6875F-1635-47BA-91B7-FEDCCCC0A345}" type="pres">
      <dgm:prSet presAssocID="{870A8F16-1861-4227-B581-A22DF141F2A8}" presName="linNode" presStyleCnt="0"/>
      <dgm:spPr/>
    </dgm:pt>
    <dgm:pt modelId="{F6C16A78-CD29-4344-9956-26B80313255A}" type="pres">
      <dgm:prSet presAssocID="{870A8F16-1861-4227-B581-A22DF141F2A8}" presName="parentText" presStyleLbl="node1" presStyleIdx="3" presStyleCnt="4">
        <dgm:presLayoutVars>
          <dgm:chMax val="1"/>
          <dgm:bulletEnabled val="1"/>
        </dgm:presLayoutVars>
      </dgm:prSet>
      <dgm:spPr/>
    </dgm:pt>
    <dgm:pt modelId="{8716A0E3-8592-427A-AC11-A01C895BF403}" type="pres">
      <dgm:prSet presAssocID="{870A8F16-1861-4227-B581-A22DF141F2A8}" presName="descendantText" presStyleLbl="alignAccFollowNode1" presStyleIdx="2" presStyleCnt="3" custLinFactNeighborY="4579">
        <dgm:presLayoutVars>
          <dgm:bulletEnabled val="1"/>
        </dgm:presLayoutVars>
      </dgm:prSet>
      <dgm:spPr/>
    </dgm:pt>
  </dgm:ptLst>
  <dgm:cxnLst>
    <dgm:cxn modelId="{041AA124-F603-4A73-A9F4-46A850DA5128}" type="presOf" srcId="{30F85FDB-1974-479C-8495-69FB0275D218}" destId="{8716A0E3-8592-427A-AC11-A01C895BF403}" srcOrd="0" destOrd="1" presId="urn:microsoft.com/office/officeart/2005/8/layout/vList5"/>
    <dgm:cxn modelId="{C5260B30-6C21-44CF-BA2E-9B8B1B413266}" type="presOf" srcId="{D92168F7-420A-4554-BB90-B66EE2B067C3}" destId="{93962AFB-2FAC-47A7-BE62-9E96FB95B03C}" srcOrd="0" destOrd="1" presId="urn:microsoft.com/office/officeart/2005/8/layout/vList5"/>
    <dgm:cxn modelId="{B308CF36-1E5B-411E-8FDB-6E25C80CFFD2}" type="presOf" srcId="{909FB0C1-7124-4815-809C-F14687305123}" destId="{2B635D93-71E1-44B3-BB48-3E18DC7B84AB}" srcOrd="0" destOrd="0" presId="urn:microsoft.com/office/officeart/2005/8/layout/vList5"/>
    <dgm:cxn modelId="{578F2138-4E19-408D-BC87-F164151E30D5}" type="presOf" srcId="{EC4E2906-6CE8-4B9A-99A8-2273637C12C2}" destId="{6FEFFF8A-B053-4E19-B388-ACC09851DE4E}" srcOrd="0" destOrd="0" presId="urn:microsoft.com/office/officeart/2005/8/layout/vList5"/>
    <dgm:cxn modelId="{CD579239-EA7E-4CFB-92BC-DF2F3528829B}" srcId="{870A8F16-1861-4227-B581-A22DF141F2A8}" destId="{EB1C4D7D-434F-42EA-9CAF-73B3DA8DA602}" srcOrd="0" destOrd="0" parTransId="{D848A339-97DA-446D-AF53-C355775FA2E6}" sibTransId="{88E0D2D0-22AC-4337-90AF-CD8A67A215E8}"/>
    <dgm:cxn modelId="{EFD3A65B-DAA7-410E-A574-516000C8D310}" type="presOf" srcId="{EB1C4D7D-434F-42EA-9CAF-73B3DA8DA602}" destId="{8716A0E3-8592-427A-AC11-A01C895BF403}" srcOrd="0" destOrd="0" presId="urn:microsoft.com/office/officeart/2005/8/layout/vList5"/>
    <dgm:cxn modelId="{B66B8263-B48D-47B3-AFAD-9EE8B594F530}" srcId="{66F4958F-39E2-48DE-BB1A-4B51BD1AFF91}" destId="{638F28FD-8654-4DB9-AAFC-C6C833535608}" srcOrd="0" destOrd="0" parTransId="{FAB3166E-77A7-4BC8-93ED-649E747B10FD}" sibTransId="{D3307C88-4338-4E34-9984-8CCD9E8C4B06}"/>
    <dgm:cxn modelId="{2A59D263-7B00-4AE2-ACDA-97B2A94947D7}" srcId="{870A8F16-1861-4227-B581-A22DF141F2A8}" destId="{30F85FDB-1974-479C-8495-69FB0275D218}" srcOrd="1" destOrd="0" parTransId="{074E62D7-658C-45E6-BA49-93086EC28B7E}" sibTransId="{5D37A86D-93F2-452C-8E3B-3B4DEE48AC66}"/>
    <dgm:cxn modelId="{DD6A0D70-3C0E-47E5-A9C8-1DD86309C95B}" srcId="{909FB0C1-7124-4815-809C-F14687305123}" destId="{870A8F16-1861-4227-B581-A22DF141F2A8}" srcOrd="3" destOrd="0" parTransId="{742A4995-05F0-4E26-96A8-E0E12DA417EF}" sibTransId="{0F41BA13-0E4C-4176-B82E-B33436943A42}"/>
    <dgm:cxn modelId="{C2E5C583-2D90-4CCD-816B-1D22E5EFD87A}" type="presOf" srcId="{870A8F16-1861-4227-B581-A22DF141F2A8}" destId="{F6C16A78-CD29-4344-9956-26B80313255A}" srcOrd="0" destOrd="0" presId="urn:microsoft.com/office/officeart/2005/8/layout/vList5"/>
    <dgm:cxn modelId="{C5E73C8F-5961-4224-8CBF-5BE01035FB0E}" srcId="{909FB0C1-7124-4815-809C-F14687305123}" destId="{E8611561-AF2A-49CA-B189-44D18077D572}" srcOrd="0" destOrd="0" parTransId="{2BAC21B6-25FE-435C-B999-3A75358A52A4}" sibTransId="{3E4284AF-84FF-4569-B79F-BF8EA6A53E57}"/>
    <dgm:cxn modelId="{0393FD9E-C5C8-4A6F-B511-63A6BC0D5F40}" type="presOf" srcId="{66F4958F-39E2-48DE-BB1A-4B51BD1AFF91}" destId="{57D07CE6-C5A3-458B-A2B8-CD4D92E1391F}" srcOrd="0" destOrd="0" presId="urn:microsoft.com/office/officeart/2005/8/layout/vList5"/>
    <dgm:cxn modelId="{455C71A5-CC3A-4E79-BD28-5B35AA0AFFFD}" srcId="{909FB0C1-7124-4815-809C-F14687305123}" destId="{66F4958F-39E2-48DE-BB1A-4B51BD1AFF91}" srcOrd="2" destOrd="0" parTransId="{6A02D4F8-01E1-42F1-B0F5-C2BB9A845F6F}" sibTransId="{E6B2E869-E94E-427B-B8FF-93935A490F7F}"/>
    <dgm:cxn modelId="{F486B2B3-C0CE-4046-8DD9-21231F484554}" type="presOf" srcId="{E8611561-AF2A-49CA-B189-44D18077D572}" destId="{544D8BF3-5F4B-4CD2-A98D-A7A17C22B6D9}" srcOrd="0" destOrd="0" presId="urn:microsoft.com/office/officeart/2005/8/layout/vList5"/>
    <dgm:cxn modelId="{DF2685C0-2096-40B4-B916-11D556D351C4}" type="presOf" srcId="{638F28FD-8654-4DB9-AAFC-C6C833535608}" destId="{93962AFB-2FAC-47A7-BE62-9E96FB95B03C}" srcOrd="0" destOrd="0" presId="urn:microsoft.com/office/officeart/2005/8/layout/vList5"/>
    <dgm:cxn modelId="{7BF59AC4-1DCB-43BD-8714-6D72A6E4A205}" srcId="{E8611561-AF2A-49CA-B189-44D18077D572}" destId="{EC4E2906-6CE8-4B9A-99A8-2273637C12C2}" srcOrd="0" destOrd="0" parTransId="{FA773E18-192B-4080-824C-DB6977AF9A3F}" sibTransId="{9820D775-1CEA-4E5A-82E1-A2D45105E10E}"/>
    <dgm:cxn modelId="{2BEE39D3-CA38-4E7E-A107-D4AB1AD8889B}" type="presOf" srcId="{BE31B751-C9E3-4344-8B15-74356669AD81}" destId="{A017CDF3-6ACE-4EF5-998C-C290EAA48534}" srcOrd="0" destOrd="0" presId="urn:microsoft.com/office/officeart/2005/8/layout/vList5"/>
    <dgm:cxn modelId="{1D8EB8E0-8F3E-4491-9797-12C55DA3B160}" srcId="{909FB0C1-7124-4815-809C-F14687305123}" destId="{BE31B751-C9E3-4344-8B15-74356669AD81}" srcOrd="1" destOrd="0" parTransId="{2BE91D96-BD36-466D-A40C-BBB22EFD1705}" sibTransId="{C3D85DFD-98AB-4D40-9F7E-8C9A0FE02645}"/>
    <dgm:cxn modelId="{C5BE1FF1-18D5-4B10-82B1-810C00782598}" srcId="{66F4958F-39E2-48DE-BB1A-4B51BD1AFF91}" destId="{D92168F7-420A-4554-BB90-B66EE2B067C3}" srcOrd="1" destOrd="0" parTransId="{DB59A587-A84D-4D9E-8A54-DCE9C2D2FC60}" sibTransId="{3648A62A-B41F-48BC-A7CB-E2E82E507F80}"/>
    <dgm:cxn modelId="{3A380F5E-2985-48F7-B181-6CF8ABC98554}" type="presParOf" srcId="{2B635D93-71E1-44B3-BB48-3E18DC7B84AB}" destId="{61BE1AD2-D546-4FD4-865D-656B5111B021}" srcOrd="0" destOrd="0" presId="urn:microsoft.com/office/officeart/2005/8/layout/vList5"/>
    <dgm:cxn modelId="{2E6B9090-D7DB-484E-84FB-D8373B48FE27}" type="presParOf" srcId="{61BE1AD2-D546-4FD4-865D-656B5111B021}" destId="{544D8BF3-5F4B-4CD2-A98D-A7A17C22B6D9}" srcOrd="0" destOrd="0" presId="urn:microsoft.com/office/officeart/2005/8/layout/vList5"/>
    <dgm:cxn modelId="{2940EE80-6005-4D95-A8A3-8F75F52F2556}" type="presParOf" srcId="{61BE1AD2-D546-4FD4-865D-656B5111B021}" destId="{6FEFFF8A-B053-4E19-B388-ACC09851DE4E}" srcOrd="1" destOrd="0" presId="urn:microsoft.com/office/officeart/2005/8/layout/vList5"/>
    <dgm:cxn modelId="{BFA05A16-40FA-4417-9376-54ECD5B50A5A}" type="presParOf" srcId="{2B635D93-71E1-44B3-BB48-3E18DC7B84AB}" destId="{1487DA4E-29F5-49D4-B520-3A6A695CD222}" srcOrd="1" destOrd="0" presId="urn:microsoft.com/office/officeart/2005/8/layout/vList5"/>
    <dgm:cxn modelId="{C9A824AD-0AE4-4D08-A285-88BCA7293D57}" type="presParOf" srcId="{2B635D93-71E1-44B3-BB48-3E18DC7B84AB}" destId="{8A58B457-75E4-484C-88D5-BFCDE3221B73}" srcOrd="2" destOrd="0" presId="urn:microsoft.com/office/officeart/2005/8/layout/vList5"/>
    <dgm:cxn modelId="{783CCC7F-7F73-4EE6-A74B-04714E70EFF5}" type="presParOf" srcId="{8A58B457-75E4-484C-88D5-BFCDE3221B73}" destId="{A017CDF3-6ACE-4EF5-998C-C290EAA48534}" srcOrd="0" destOrd="0" presId="urn:microsoft.com/office/officeart/2005/8/layout/vList5"/>
    <dgm:cxn modelId="{E34716E2-6E6F-4F6B-8236-5611E2B888EC}" type="presParOf" srcId="{2B635D93-71E1-44B3-BB48-3E18DC7B84AB}" destId="{86BDA49B-9E8F-474F-8EA6-A85136A75563}" srcOrd="3" destOrd="0" presId="urn:microsoft.com/office/officeart/2005/8/layout/vList5"/>
    <dgm:cxn modelId="{232D9E11-9A5E-47FC-8074-4FBF8C52A8C4}" type="presParOf" srcId="{2B635D93-71E1-44B3-BB48-3E18DC7B84AB}" destId="{6D8B6D49-A442-496C-84EA-BE0190B4B784}" srcOrd="4" destOrd="0" presId="urn:microsoft.com/office/officeart/2005/8/layout/vList5"/>
    <dgm:cxn modelId="{526FB93F-D6E6-4A94-85B8-449ACF6555C9}" type="presParOf" srcId="{6D8B6D49-A442-496C-84EA-BE0190B4B784}" destId="{57D07CE6-C5A3-458B-A2B8-CD4D92E1391F}" srcOrd="0" destOrd="0" presId="urn:microsoft.com/office/officeart/2005/8/layout/vList5"/>
    <dgm:cxn modelId="{95E07071-104E-4046-B8DC-67A8533C3F04}" type="presParOf" srcId="{6D8B6D49-A442-496C-84EA-BE0190B4B784}" destId="{93962AFB-2FAC-47A7-BE62-9E96FB95B03C}" srcOrd="1" destOrd="0" presId="urn:microsoft.com/office/officeart/2005/8/layout/vList5"/>
    <dgm:cxn modelId="{07AF4CEB-4ADA-4C14-B0DE-64CF5B699541}" type="presParOf" srcId="{2B635D93-71E1-44B3-BB48-3E18DC7B84AB}" destId="{875D6BCB-194F-4345-930E-C1E59344B19B}" srcOrd="5" destOrd="0" presId="urn:microsoft.com/office/officeart/2005/8/layout/vList5"/>
    <dgm:cxn modelId="{D7C05C67-A611-4269-8F0A-8073A7E84EF4}" type="presParOf" srcId="{2B635D93-71E1-44B3-BB48-3E18DC7B84AB}" destId="{DFB6875F-1635-47BA-91B7-FEDCCCC0A345}" srcOrd="6" destOrd="0" presId="urn:microsoft.com/office/officeart/2005/8/layout/vList5"/>
    <dgm:cxn modelId="{3F495845-6C37-422B-9806-1611873895D7}" type="presParOf" srcId="{DFB6875F-1635-47BA-91B7-FEDCCCC0A345}" destId="{F6C16A78-CD29-4344-9956-26B80313255A}" srcOrd="0" destOrd="0" presId="urn:microsoft.com/office/officeart/2005/8/layout/vList5"/>
    <dgm:cxn modelId="{D04972A5-A208-4563-91E2-E34850898A61}" type="presParOf" srcId="{DFB6875F-1635-47BA-91B7-FEDCCCC0A345}" destId="{8716A0E3-8592-427A-AC11-A01C895BF403}"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EFFF8A-B053-4E19-B388-ACC09851DE4E}">
      <dsp:nvSpPr>
        <dsp:cNvPr id="0" name=""/>
        <dsp:cNvSpPr/>
      </dsp:nvSpPr>
      <dsp:spPr>
        <a:xfrm rot="5400000">
          <a:off x="5782183" y="-2288532"/>
          <a:ext cx="1067771" cy="5944536"/>
        </a:xfrm>
        <a:prstGeom prst="round2Same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latin typeface="+mn-lt"/>
            </a:rPr>
            <a:t>United Nations &amp; The UNCRC (Welch &amp; Jones, 2010).</a:t>
          </a:r>
        </a:p>
      </dsp:txBody>
      <dsp:txXfrm rot="-5400000">
        <a:off x="3343801" y="201974"/>
        <a:ext cx="5892412" cy="963523"/>
      </dsp:txXfrm>
    </dsp:sp>
    <dsp:sp modelId="{544D8BF3-5F4B-4CD2-A98D-A7A17C22B6D9}">
      <dsp:nvSpPr>
        <dsp:cNvPr id="0" name=""/>
        <dsp:cNvSpPr/>
      </dsp:nvSpPr>
      <dsp:spPr>
        <a:xfrm>
          <a:off x="0" y="2775"/>
          <a:ext cx="3343801" cy="133471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n-GB" sz="3300" kern="1200" dirty="0"/>
            <a:t>International </a:t>
          </a:r>
        </a:p>
      </dsp:txBody>
      <dsp:txXfrm>
        <a:off x="65155" y="67930"/>
        <a:ext cx="3213491" cy="1204404"/>
      </dsp:txXfrm>
    </dsp:sp>
    <dsp:sp modelId="{A017CDF3-6ACE-4EF5-998C-C290EAA48534}">
      <dsp:nvSpPr>
        <dsp:cNvPr id="0" name=""/>
        <dsp:cNvSpPr/>
      </dsp:nvSpPr>
      <dsp:spPr>
        <a:xfrm>
          <a:off x="0" y="1404225"/>
          <a:ext cx="3343801" cy="1334714"/>
        </a:xfrm>
        <a:prstGeom prst="roundRect">
          <a:avLst/>
        </a:prstGeom>
        <a:solidFill>
          <a:schemeClr val="accent2">
            <a:hueOff val="-3569698"/>
            <a:satOff val="9023"/>
            <a:lumOff val="24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endParaRPr lang="en-GB" sz="3300" kern="1200"/>
        </a:p>
      </dsp:txBody>
      <dsp:txXfrm>
        <a:off x="65155" y="1469380"/>
        <a:ext cx="3213491" cy="1204404"/>
      </dsp:txXfrm>
    </dsp:sp>
    <dsp:sp modelId="{93962AFB-2FAC-47A7-BE62-9E96FB95B03C}">
      <dsp:nvSpPr>
        <dsp:cNvPr id="0" name=""/>
        <dsp:cNvSpPr/>
      </dsp:nvSpPr>
      <dsp:spPr>
        <a:xfrm rot="5400000">
          <a:off x="5750551" y="549316"/>
          <a:ext cx="1067771" cy="5944536"/>
        </a:xfrm>
        <a:prstGeom prst="round2SameRect">
          <a:avLst/>
        </a:prstGeom>
        <a:solidFill>
          <a:schemeClr val="accent2">
            <a:tint val="40000"/>
            <a:alpha val="90000"/>
            <a:hueOff val="-5952746"/>
            <a:satOff val="18355"/>
            <a:lumOff val="1355"/>
            <a:alphaOff val="0"/>
          </a:schemeClr>
        </a:solidFill>
        <a:ln w="12700" cap="flat" cmpd="sng" algn="ctr">
          <a:solidFill>
            <a:schemeClr val="accent2">
              <a:tint val="40000"/>
              <a:alpha val="90000"/>
              <a:hueOff val="-5952746"/>
              <a:satOff val="18355"/>
              <a:lumOff val="135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t>The Right Way: A Children’s Rights Approach (CCFW, 2017)</a:t>
          </a:r>
        </a:p>
        <a:p>
          <a:pPr marL="171450" lvl="1" indent="-171450" algn="l" defTabSz="711200">
            <a:lnSpc>
              <a:spcPct val="90000"/>
            </a:lnSpc>
            <a:spcBef>
              <a:spcPct val="0"/>
            </a:spcBef>
            <a:spcAft>
              <a:spcPct val="15000"/>
            </a:spcAft>
            <a:buChar char="•"/>
          </a:pPr>
          <a:r>
            <a:rPr lang="en-GB" sz="1600" kern="1200" dirty="0"/>
            <a:t>Local Authority- City &amp; County of Swansea’s Children and Young People’s Rights Scheme (City &amp; County of Swansea, 2015, Council of Europe, 2018a).</a:t>
          </a:r>
        </a:p>
      </dsp:txBody>
      <dsp:txXfrm rot="-5400000">
        <a:off x="3312169" y="3039822"/>
        <a:ext cx="5892412" cy="963523"/>
      </dsp:txXfrm>
    </dsp:sp>
    <dsp:sp modelId="{57D07CE6-C5A3-458B-A2B8-CD4D92E1391F}">
      <dsp:nvSpPr>
        <dsp:cNvPr id="0" name=""/>
        <dsp:cNvSpPr/>
      </dsp:nvSpPr>
      <dsp:spPr>
        <a:xfrm>
          <a:off x="0" y="2805675"/>
          <a:ext cx="3343801" cy="1334714"/>
        </a:xfrm>
        <a:prstGeom prst="roundRect">
          <a:avLst/>
        </a:prstGeom>
        <a:solidFill>
          <a:schemeClr val="accent2">
            <a:hueOff val="-7139397"/>
            <a:satOff val="18045"/>
            <a:lumOff val="496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n-GB" sz="3300" kern="1200" dirty="0"/>
            <a:t>Organizational</a:t>
          </a:r>
        </a:p>
      </dsp:txBody>
      <dsp:txXfrm>
        <a:off x="65155" y="2870830"/>
        <a:ext cx="3213491" cy="1204404"/>
      </dsp:txXfrm>
    </dsp:sp>
    <dsp:sp modelId="{8716A0E3-8592-427A-AC11-A01C895BF403}">
      <dsp:nvSpPr>
        <dsp:cNvPr id="0" name=""/>
        <dsp:cNvSpPr/>
      </dsp:nvSpPr>
      <dsp:spPr>
        <a:xfrm rot="5400000">
          <a:off x="5782183" y="1951108"/>
          <a:ext cx="1067771" cy="5944536"/>
        </a:xfrm>
        <a:prstGeom prst="round2SameRect">
          <a:avLst/>
        </a:prstGeom>
        <a:solidFill>
          <a:schemeClr val="accent2">
            <a:tint val="40000"/>
            <a:alpha val="90000"/>
            <a:hueOff val="-11905492"/>
            <a:satOff val="36711"/>
            <a:lumOff val="2711"/>
            <a:alphaOff val="0"/>
          </a:schemeClr>
        </a:solidFill>
        <a:ln w="12700" cap="flat" cmpd="sng" algn="ctr">
          <a:solidFill>
            <a:schemeClr val="accent2">
              <a:tint val="40000"/>
              <a:alpha val="90000"/>
              <a:hueOff val="-11905492"/>
              <a:satOff val="36711"/>
              <a:lumOff val="271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t>Becoming an advocate for children’s rights (Nutbrown, 2019, Barnardo’s, no date, Boylan and Dalrymple, 2009).</a:t>
          </a:r>
        </a:p>
        <a:p>
          <a:pPr marL="171450" lvl="1" indent="-171450" algn="l" defTabSz="711200">
            <a:lnSpc>
              <a:spcPct val="90000"/>
            </a:lnSpc>
            <a:spcBef>
              <a:spcPct val="0"/>
            </a:spcBef>
            <a:spcAft>
              <a:spcPct val="15000"/>
            </a:spcAft>
            <a:buChar char="•"/>
          </a:pPr>
          <a:r>
            <a:rPr lang="en-GB" sz="1600" kern="1200" dirty="0"/>
            <a:t>Further personal training (</a:t>
          </a:r>
          <a:r>
            <a:rPr lang="en-GB" sz="1600" kern="1200" dirty="0" err="1"/>
            <a:t>Unicef</a:t>
          </a:r>
          <a:r>
            <a:rPr lang="en-GB" sz="1600" kern="1200" dirty="0"/>
            <a:t>, no date, Council of Europe, 2015b).</a:t>
          </a:r>
        </a:p>
      </dsp:txBody>
      <dsp:txXfrm rot="-5400000">
        <a:off x="3343801" y="4441614"/>
        <a:ext cx="5892412" cy="963523"/>
      </dsp:txXfrm>
    </dsp:sp>
    <dsp:sp modelId="{F6C16A78-CD29-4344-9956-26B80313255A}">
      <dsp:nvSpPr>
        <dsp:cNvPr id="0" name=""/>
        <dsp:cNvSpPr/>
      </dsp:nvSpPr>
      <dsp:spPr>
        <a:xfrm>
          <a:off x="0" y="4207126"/>
          <a:ext cx="3343801" cy="1334714"/>
        </a:xfrm>
        <a:prstGeom prst="roundRect">
          <a:avLst/>
        </a:prstGeom>
        <a:solidFill>
          <a:schemeClr val="accent2">
            <a:hueOff val="-10709095"/>
            <a:satOff val="27068"/>
            <a:lumOff val="74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n-GB" sz="3300" kern="1200" dirty="0"/>
            <a:t>Personal</a:t>
          </a:r>
        </a:p>
      </dsp:txBody>
      <dsp:txXfrm>
        <a:off x="65155" y="4272281"/>
        <a:ext cx="3213491" cy="120440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4/29/2020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6T12:13:13.163"/>
    </inkml:context>
    <inkml:brush xml:id="br0">
      <inkml:brushProperty name="width" value="0.2" units="cm"/>
      <inkml:brushProperty name="height" value="0.2" units="cm"/>
      <inkml:brushProperty name="color" value="#AB008B"/>
      <inkml:brushProperty name="ignorePressure" value="1"/>
    </inkml:brush>
  </inkml:definitions>
  <inkml:trace contextRef="#ctx0" brushRef="#br0">1592 4761,'-8'1,"0"0,1 1,-1 0,0 0,1 1,0 0,0 0,-5 4,-34 11,5-8,-1-3,0-2,0-1,0-2,0-2,-1-2,1-2,0-1,1-3,-1-1,2-2,-16-7,14 1,1-2,1-2,0-2,2-2,1-1,1-1,-21-23,-11-15,2-3,4-4,-6-13,28 31,2-1,3-2,3-2,2 0,2-2,4-2,2 0,3-1,2-1,4 0,-2-31,10 47,2 0,2 1,2-1,3 0,1 0,3 1,2 0,1 1,3 0,2 1,2 0,2 2,2 0,1 1,28-37,-6 23,2 2,2 1,3 3,1 3,3 1,2 3,39-21,-74 51,1 0,1 1,0 2,1 0,0 2,1 1,0 1,-12 3,0 2,1 0,-1 1,1 0,-1 2,1 0,-1 0,0 1,1 1,-1 1,0 0,-1 1,4 2,57 32,-63-31,0 0,1-1,1 0,-1-1,1-1,0 0,0-1,0-1,0 0,4 0,-19-11,0 1,0-1,0 1,1-1,1 1,-1-3,0 3,0 6,1-5,0 0,-1 0,0 0,0 0,-1 0,0 0,0 0,0 0,-1 1,1-1,-2 0,1 1,0-1,-1 1,0 0,0 0,-1 0,-3-4,-8-9,0-1,2-1,0 0,2-1,0 0,1-1,1 0,1 0,1-1,1 0,0-8,-3-22,3-1,2 1,2-1,4-26,2 26,1 0,4 0,1 0,3 1,2 1,2 0,3 1,2 1,2 1,2 1,22-30,-18 36,1 2,2 0,1 3,2 1,2 1,1 2,2 2,1 2,1 1,1 2,1 3,26-9,16 1,1 4,2 3,0 5,1 4,1 3,43 3,-82 6,-1 3,1 3,-1 1,0 3,0 2,-1 2,41 15,-54-12,-2 1,1 2,-2 2,0 0,-2 3,0 1,-1 1,-2 2,0 1,13 17,-11-7,-2 1,-2 2,15 29,64 132,-105-198,-1-2,0 1,1 0,-1 0,0-1,0 1,-1 0,1 0,0 0,-1 0,1 0,-1 0,1 0,-1 0,0 0,0 0,0 0,0 0,0 0,-1 2,4-7,1 0,-1 0,0-1,0 1,0-1,0 0,-1 0,1-1,11-16,94-99,4 4,47-32,4-4,-96 91,2 2,3 4,2 2,2 4,19-5,-28 19,3 2,0 4,2 3,1 3,0 3,29-1,-58 14,0 2,0 3,0 1,0 2,1 2,-1 2,-1 2,1 1,35 13,-18 1,0 1,-2 4,0 2,-2 3,-2 2,19 17,-20-13,-2 2,-2 3,-2 2,-2 1,-2 3,-2 2,3 8,-26-30,-1 0,-1 1,-2 1,0 1,-3 0,0 0,-2 1,-2 1,-1-1,-1 1,-2 1,-2-1,-1 1,-2 15,-2-25,2-23,1 1,-1 0,1-1,0 1,0-1,0 1,0 0,0-1,0 1,1-1,0 1,8-1,11-15,340-246,-280 209,2 4,1 3,67-22,-67 34,1 4,1 3,1 4,1 4,0 3,55 1,-96 13,1 1,-1 3,0 2,0 2,-1 2,0 1,-1 3,-1 2,4 3,7 6,-1 2,-1 2,-1 3,-2 2,-2 2,34 34,-45-34,-1 1,-2 1,-2 2,-2 1,-1 1,-3 2,-1 1,-3 0,-1 2,-3 0,11 47,-25-82,-1 1,-1 0,0 0,0 0,-1-1,-1 1,0 0,-1 0,-1 0,-3 10,-6 12,-2 0,-2-1,-5 6,12-22,6-12,1 0,0 1,0-1,0 0,1 1,0 0,1-1,0 1,0-1,0 1,1 0,0-1,1 1,-1-1,1 0,1 1,-1-1,2 0,-1 0,0-1,1 1,1-1,-1 0,4 4,85 77,26 12,33 31,-69-53,-3 4,5 14,-43-43,-1 2,-4 2,-1 2,5 16,-8-2,-2 1,-4 1,-3 2,-4 0,-2 2,-4 0,-4 0,-3 1,-3 1,-4-1,-3 0,-4 0,-3 0,-4-1,-3-1,-3 0,-4-2,-3 0,-11 16,23-59,-1-2,-1 0,-1 0,-2-2,-1 0,-1-2,-20 19,24-28,0-1,-1-1,-1-1,-1-1,0-1,0-1,-1 0,-1-2,1 0,-2-2,-9 2,-22 1,0-2,-1-2,0-4,0-1,-34-5,-76-13,-33-12,-17-17,35 6,162 40,15 0,8 0,5 31,0-9,119 343,-107-291,-3 1,-3 1,-3 0,-4 4,-5-34,-2 1,-1 0,-3-1,-2 1,-2-1,-2-1,-2 1,-2-1,-2-1,-1-1,-3 0,-1-1,-3-1,-1-1,-2-1,-29 34,20-34,-1-1,-1-2,-3-1,0-3,-2-1,-2-2,0-2,-2-2,-11 3,-10 0,0-3,-2-2,-1-4,0-3,-1-3,-29 0,-19-2,-1-5,1-5,-1-6,1-5,-20-8,39 1,1-5,1-5,2-3,1-5,1-4,-20-15,-48-31,-18-20,132 74,1-2,2-2,2-1,1-3,-31-37,69 71,-4-3,3 17,-4 13,-29 53,-61 112,79-154,-1-1,-2-1,-2-1,-15 14,-5 0,-2-1,-1-3,-3-2,0-3,-24 11,42-28,0-1,0-2,-2-2,1-1,-2-1,0-2,0-2,0-1,-1-2,0-1,-44-3,0-3,0-4,1-3,0-4,1-3,1-4,1-3,-73-34,87 30,1-4,1-2,2-2,1-4,2-1,2-4,2-1,2-3,2-1,-23-35,-24-43,-3-16,81 113,17 29,-1 1,0 0,1-1,-1 1,1-1,-1 0,1 1,0-1,-1 1,1-1,0 0,0 1,0-1,0 1,1-1,-1 0,0 1,1-1,0-1,-90 25,-17 7,-2-5,-105 10,150-27,0-4,-1-2,1-3,-1-3,-55-12,72 7,1-2,0-2,0-3,2-1,0-2,-19-14,34 17,1-1,1-1,0-2,2 0,0-2,2-1,1-1,0-1,-12-21,2-3,3-1,2-2,2-1,-11-38,24 54,1 0,2-1,2 0,1-1,2 1,2-1,2-16,1 37,4-36,-2 45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6T12:20:42.639"/>
    </inkml:context>
    <inkml:brush xml:id="br0">
      <inkml:brushProperty name="width" value="0.2" units="cm"/>
      <inkml:brushProperty name="height" value="0.2" units="cm"/>
      <inkml:brushProperty name="color" value="#AB008B"/>
      <inkml:brushProperty name="ignorePressure" value="1"/>
    </inkml:brush>
  </inkml:definitions>
  <inkml:trace contextRef="#ctx0" brushRef="#br0">434 1,'-1'4,"0"1,-1 0,1-1,-1 1,0-1,0 0,0 0,-1 1,-2 2,-6 11,-28 72,4 1,-8 38,-39 106,40-133,5 2,5 2,4 1,5 1,4 1,4 22,10-61,3 0,3 0,4 0,2 0,3 0,4-2,2 1,4-2,2 0,11 18,258 564,-275-617,2 0,0-1,2-1,1-1,12 11,-30-36,1-1,-1 1,0 0,0 1,0-1,-1 1,1-1,-1 1,0 0,0 0,-1 0,0 0,0 0,0 0,0 2,-3-8,2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6T12:20:55.269"/>
    </inkml:context>
    <inkml:brush xml:id="br0">
      <inkml:brushProperty name="width" value="0.2" units="cm"/>
      <inkml:brushProperty name="height" value="0.2" units="cm"/>
      <inkml:brushProperty name="color" value="#AB008B"/>
      <inkml:brushProperty name="ignorePressure" value="1"/>
    </inkml:brush>
  </inkml:definitions>
  <inkml:trace contextRef="#ctx0" brushRef="#br0">0 2661,'1'4,"0"0,0 0,0 0,1 0,-1 0,1 0,0-1,0 1,0-1,0 1,1-1,0 0,-1 1,1-1,0-1,0 1,1 0,-1-1,1 0,-1 0,1 0,0 0,0 0,13 7,1-1,1-1,-1-1,6 1,23 4,0-1,1-3,0-2,0-2,43-4,-7-4,-1-4,0-3,0-4,59-16,-2-7,-2-5,-1-6,-3-7,-3-5,-2-6,88-64,-155 88,-3-4,-1-2,-3-2,-2-3,31-42,-7-4,-5-3,-4-3,-5-4,302-609,-329 645,7-22,0-14,-24 53,3 2,3 0,2 2,3 1,16-22,-41 68,0 0,-1-1,0 0,0 1,-1-1,0 0,-1-1,0 1,0 0,-1-1,1 0,-2 1,0-1,0 1,0-1,-1 1,0-1,-1-2,2 11,0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6T12:21:01.654"/>
    </inkml:context>
    <inkml:brush xml:id="br0">
      <inkml:brushProperty name="width" value="0.2" units="cm"/>
      <inkml:brushProperty name="height" value="0.2" units="cm"/>
      <inkml:brushProperty name="color" value="#AB008B"/>
      <inkml:brushProperty name="ignorePressure" value="1"/>
    </inkml:brush>
  </inkml:definitions>
  <inkml:trace contextRef="#ctx0" brushRef="#br0">0 439,'1'3,"-1"1,1-1,0 0,0 0,0 0,0 1,0-1,1-1,0 1,-1 0,1 0,0 0,0-1,1 1,37 38,-19-21,39 38,2-2,2-4,3-2,2-3,18 6,374 190,-392-210,-9-3,379 174,-348-168,2-4,1-3,87 13,-80-29,0-4,0-5,1-5,-1-3,0-6,76-16,-27-8,138-49,-146 40,-71 22,-1-4,0-2,-2-3,-2-3,27-20,59-35,-72 43,70-52,-58 22,-3-4,3-10,-69 63,-1 0,-1-2,-2 0,11-23,37-52,-10 34,53-49,-44 48,-62 66,-1 0,0 0,0 0,0-1,0 1,-1-1,0 0,0 0,0 0,-1 0,1 0,0-4,-1-63,-1 68,-1-9</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6T12:21:13.542"/>
    </inkml:context>
    <inkml:brush xml:id="br0">
      <inkml:brushProperty name="width" value="0.2" units="cm"/>
      <inkml:brushProperty name="height" value="0.2" units="cm"/>
      <inkml:brushProperty name="color" value="#AB008B"/>
      <inkml:brushProperty name="ignorePressure" value="1"/>
    </inkml:brush>
  </inkml:definitions>
  <inkml:trace contextRef="#ctx0" brushRef="#br0">1 0,'2'12,"1"-1,0 0,0 0,1 0,1 0,0-1,0 1,1-1,0 0,3 2,6 12,24 39,3-2,2-2,3-2,2-2,3-2,2-2,2-3,2-2,3-2,217 159,-85-59,6-8,52 17,-119-83,3-6,4-6,1-6,3-6,1-6,2-6,2-8,0-5,1-7,13-6,466-11,-559-2,1-2,36-11,-1 0,-41 10,1 3,35 3,-81 2,-1 0,1-1,-1-1,1-1,10-3,-25 5,-2 1,-1 0,0 0,0 0,0-1,0 1,0 0,0 0,0-1,0 1,0-1,0 1,0-1,0 1,0-1,0 0,0 1,0-1,0 0,-1 0,1 0,0 0,-1 0,1 1,0-1,-1 0,1 0,-1-1,0 1,1 0,-1 0,0 0,0 0,1 0,-1 0,0 0,0 0,0-7</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6T12:21:15.075"/>
    </inkml:context>
    <inkml:brush xml:id="br0">
      <inkml:brushProperty name="width" value="0.2" units="cm"/>
      <inkml:brushProperty name="height" value="0.2" units="cm"/>
      <inkml:brushProperty name="color" value="#AB008B"/>
      <inkml:brushProperty name="ignorePressure" value="1"/>
    </inkml:brush>
  </inkml:definitions>
  <inkml:trace contextRef="#ctx0" brushRef="#br0">370 0,'3'38,"1"0,2-1,1 0,12 32,4 26,40 210,-9 44,-42-236,-4 1,-6 0,-5-1,-14 95,-4-87,-4-1,-38 103,-98 225,72-208,49-152,29-67,1 1,1 0,1 1,1 0,-4 23,9 4,3-44,-1 0,1 0,-2 1,1-1,0 0,-1 0,0 0,-1 0,0 0,1-1,-2 1,1 0,-1-1,-1 4,-2 1,0 1,1-1,0 1,1 1,-3 9,4-9,-1-1,0 1,-1-1,-1 0,-1 3,6-13,1-1,0 1,-1 0,1-1,-1 1,1-1,-1 1,1-1,-1 0,1 1,-1-1,1 1,-1-1,1 0,-1 1,0-1,1 0,-1 0,1 0,-1 1,0-1,1 0,-1 0,1-1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6T12:21:16.932"/>
    </inkml:context>
    <inkml:brush xml:id="br0">
      <inkml:brushProperty name="width" value="0.2" units="cm"/>
      <inkml:brushProperty name="height" value="0.2" units="cm"/>
      <inkml:brushProperty name="color" value="#AB008B"/>
      <inkml:brushProperty name="ignorePressure" value="1"/>
    </inkml:brush>
  </inkml:definitions>
  <inkml:trace contextRef="#ctx0" brushRef="#br0">2367 1,'0'48,"2"15,-3 1,-3-1,-3 1,-2-2,-4 4,-6 3,-4-2,-2 0,-4-2,-2-1,-3-1,-14 17,-67 95,-6-5,-35 26,64-91,-4-4,-5-4,-89 65,81-77,-53 42,-156 93,40-49,207-131,3 3,1 2,2 4,-15 17,79-65,-3 3,0-1,0 1,0 0,1 0,-1 1,1-1,0 1,0 0,0 1,2-3</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6T12:21:18.231"/>
    </inkml:context>
    <inkml:brush xml:id="br0">
      <inkml:brushProperty name="width" value="0.2" units="cm"/>
      <inkml:brushProperty name="height" value="0.2" units="cm"/>
      <inkml:brushProperty name="color" value="#AB008B"/>
      <inkml:brushProperty name="ignorePressure" value="1"/>
    </inkml:brush>
  </inkml:definitions>
  <inkml:trace contextRef="#ctx0" brushRef="#br0">3877 1,'-320'6,"-150"-3,266-7,1 8,0 10,-41 13,121-7,2 6,0 5,2 5,2 5,-98 49,11 14,4 9,6 8,5 9,-106 99,219-165,4 3,-45 55,111-113,0 0,1 1,0 0,0 0,1 0,-1 4,-8 19,2-8,2-2</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6T12:21:20.270"/>
    </inkml:context>
    <inkml:brush xml:id="br0">
      <inkml:brushProperty name="width" value="0.2" units="cm"/>
      <inkml:brushProperty name="height" value="0.2" units="cm"/>
      <inkml:brushProperty name="color" value="#AB008B"/>
      <inkml:brushProperty name="ignorePressure" value="1"/>
    </inkml:brush>
  </inkml:definitions>
  <inkml:trace contextRef="#ctx0" brushRef="#br0">4085 1346,'-107'-133,"21"46,-3 3,-22-10,-199-146,274 213,-87-62,-3 6,-4 5,-4 6,-2 5,-74-21,95 47,-1 5,-2 5,-1 5,-1 6,-1 5,-1 5,-9 5,42 5,-392-10,451 9,-77-5,-1 4,0 5,-71 13,150-11,1 2,0 1,0 1,0 1,1 2,1 1,0 0,1 2,1 1,0 2,1 0,1 1,0 1,2 1,-3 5,3-3</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6T12:21:22.375"/>
    </inkml:context>
    <inkml:brush xml:id="br0">
      <inkml:brushProperty name="width" value="0.2" units="cm"/>
      <inkml:brushProperty name="height" value="0.2" units="cm"/>
      <inkml:brushProperty name="color" value="#AB008B"/>
      <inkml:brushProperty name="ignorePressure" value="1"/>
    </inkml:brush>
  </inkml:definitions>
  <inkml:trace contextRef="#ctx0" brushRef="#br0">4620 2965,'-1'-10,"-1"1,0 0,-1 0,0 0,0 1,-1-1,0 1,0-1,-1 1,0 0,-1 1,-2-3,-20-35,13 15,2-2,0 0,2 0,2-1,1-1,-29-172,28 146,3 20,-79-431,62 375,-5 0,-4 2,-36-75,38 106,-3 1,-3 1,-2 3,-2 0,-4 3,-1 2,-3 1,-2 3,-2 2,-2 3,-2 1,-2 4,-18-8,-56-25,-4 6,-17 0,-285-99,335 128,-54-15,-1 7,-76-9,-39 7,-16 10,188 30,-1 4,1 5,0 4,0 4,1 5,1 4,-86 29,95-17,2 4,-24 16,2-2,-8-2,85-34,23-8</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7T15:16:47.056"/>
    </inkml:context>
    <inkml:brush xml:id="br0">
      <inkml:brushProperty name="width" value="0.2" units="cm"/>
      <inkml:brushProperty name="height" value="0.2" units="cm"/>
      <inkml:brushProperty name="color" value="#F6630D"/>
      <inkml:brushProperty name="ignorePressure" value="1"/>
    </inkml:brush>
  </inkml:definitions>
  <inkml:trace contextRef="#ctx0" brushRef="#br0">1013 2549,'-7'6,"1"-2,-1 1,0-1,0 0,0 0,0-1,-1 0,1 0,-1 0,0-1,0-1,0 1,-6-1,-20 2,-1-2,-22-2,35 1,-14-2,0-1,1-2,-1-2,1-1,0-1,1-2,0-2,1-1,1-1,0-2,1-1,-18-15,25 16,1-1,0-2,2 0,0-2,2 0,0-1,1-1,2-1,0 0,2-1,1 0,1-1,1-1,1 0,-2-16,2-7,3-1,2-1,2 1,2-1,3 0,2 1,3 0,1 0,5-9,8-21,3 1,4 1,3 1,4 2,17-25,-18 42,3 1,2 2,3 2,1 1,4 3,1 2,2 2,3 2,1 2,3 3,0 2,3 3,1 3,1 2,2 3,0 3,32-6,-35 13,1 3,1 3,23 0,-45 8,0 2,0 2,0 1,0 3,31 7,-22-1,0 3,-1 1,0 3,-2 2,0 2,-1 2,-1 2,-2 2,-1 2,-1 2,-1 1,-2 2,-2 2,-1 1,-2 2,11 20,-15-23,-11-15,-1 1,8 15,-22-33,0 1,0 0,0 0,-1 0,0 0,0 1,0-1,-1 0,0 1,0-1,-1 1,0-1,0 3,5-18,1 0,1 0,-1 0,8-8,11-14,55-81,-15 20,3 2,38-34,-84 100,0 1,2 2,0 0,1 2,1 0,1 2,0 1,1 1,1 1,1 2,0 1,20-5,7 2,1 2,1 2,0 3,0 3,1 2,-1 2,0 4,1 2,-2 2,37 11,-20 1,-1 2,-2 4,21 12,-64-25,-1 2,0 1,-1 1,-1 2,-1 0,-1 2,0 0,-2 2,8 11,7 16,-3 1,-2 2,23 53,-2-4,-40-81,16 32,-28-50,0 0,0 0,0 0,0 0,0 0,-1 0,1 1,-1-1,0 0,0 0,0 1,0-1,-1 0,1 0,-1 2,32-48,-8 14,29-39,3 1,2 3,4 3,38-29,-10 17,4 4,2 4,21-6,-44 32,2 3,1 4,1 3,2 3,1 4,0 3,1 4,1 3,26 2,-35 7,-1 3,1 4,-1 2,0 4,0 3,-1 3,-1 2,-1 4,30 16,-67-23,-2 1,0 2,-1 1,0 1,-2 1,-1 1,0 2,17 21,6 13,-3 2,-2 3,13 28,-4 0,13 37,-63-122,1-1,-1 1,0-1,0 1,-1 0,1 0,-2 0,1 0,0 0,-1 0,0 0,-1 0,1 0,-1 0,0 0,10-19,1 0,1 1,0 0,0 0,1 1,2 0,31-32,30-37,3 3,3 4,75-52,-119 99,2 2,0 1,2 2,0 2,1 2,0 2,2 1,0 3,0 1,30-2,-31 9,0 1,-1 2,1 3,-1 0,1 3,-1 2,-1 1,6 4,27 12,0 3,-2 4,64 38,-97-49,-2 1,-1 3,-1 0,-1 3,-1 0,-2 2,12 16,190 237,-223-270,-2 1,0 0,0 0,-1 1,-1-1,0 2,-2-1,1 1,-1 3,-5-31,0 5</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7T15:17:22.278"/>
    </inkml:context>
    <inkml:brush xml:id="br0">
      <inkml:brushProperty name="width" value="0.2" units="cm"/>
      <inkml:brushProperty name="height" value="0.2" units="cm"/>
      <inkml:brushProperty name="color" value="#F6630D"/>
      <inkml:brushProperty name="ignorePressure" value="1"/>
    </inkml:brush>
  </inkml:definitions>
  <inkml:trace contextRef="#ctx0" brushRef="#br0">9397 667,'1'-12,"0"0,1 0,1 0,0 1,0-1,1 1,0-1,1 1,0 1,1-1,1 0,18-28,2 2,9-9,-11 15,-2 2,2 1,0 1,2 1,1 1,1 2,2 1,0 1,0 2,2 1,1 1,0 2,1 1,0 2,25-4,17-4,1 4,1 3,40 0,-68 11,0 1,-1 3,0 3,1 1,-2 3,6 3,8 4,-1 4,0 2,-2 3,0 2,20 16,-47-24,0 2,-2 1,0 1,-2 2,-1 1,0 2,-2 0,-2 2,18 26,-18-14,-1 2,-2 1,-2 0,-2 2,4 21,-12-28,-3 1,-1-1,-2 1,-2 0,-2 0,-1 1,0 44,1-76,-1 0,1 0,-2 0,1-1,-2 1,1-1,-1 0,0 0,-1 0,0 0,-1-1,0 0,0 0,-1 0,-1 1,-3 4,1 0,0 1,2 0,-1 0,1 2,-5 4,12-19,0 0,0 0,0 0,1 1,-1-1,0 0,0 1,1-1,-1 1,1-1,-1 1,1-1,-1 1,1-1,0 1,0-1,0 1,0-1,0 2,2 0,0 1,0-1,1 0,-1 0,1 0,-1 0,1 0,0 0,0-1,0 1,1-1,-1 0,0 0,3 1,4 3,10 9,0 2,-1 0,-1 1,0 0,-1 2,-2 0,0 1,2 5,2 7,-1 0,-2 2,-2 0,-1 0,2 15,1 14,-3 0,-4 1,-2 1,-2-1,-4 1,-4 21,0-58,-1-1,-1 0,-2-1,-1 1,0-2,-3 1,0-1,-1 0,-2-1,-11 16,-22 26,-3-1,-2-2,-6 0,-24 23,-5-2,-3-5,-4-4,-2-4,-75 40,158-104,-114 68,-75 31,157-87,-1-1,0-3,-1-2,-1-2,0-1,-32 1,34-9,-1-1,1-2,-1-2,1-2,0-3,0-1,0-2,-11-7,0-1,2-3,0-3,2-2,-14-10,-8-9,3-2,1-4,3-2,3-4,2-2,2-3,3-3,4-2,1-4,48 65,1-1,0 0,0-1,1 1,0-1,0 1,1-1,0 0,0 0,1 0,0 0,0 0,1 0,0 0,1 0,-1-1,2 1,0-5,-6 24,0 1,-1-1,-1 0,0 0,0-1,-1 0,0 0,-7 6,-25 39,8-7,-2-1,-2-1,-2-3,-2-1,-1-1,-2-3,-22 14,7-10,-2-2,-2-3,-2-3,-1-2,-52 17,52-24,-267 92,271-100,0-3,-1-2,-1-3,-40 1,36-8,0-3,1-3,-25-5,51 2,0-1,1-2,0-1,1-3,0 0,-8-7,-41-24,1-5,3-3,2-4,2-3,4-4,2-2,3-4,3-3,4-2,-44-69,32 46,46 63,1 0,2-2,-7-15,30 48,0 0,0 0,0 0,1-1,-1 1,1 0,0-1,1 1,-1-1,1 1,-1-1,1 0,1 1,-1-1,1 1,0-3,-2 12,1-1,-1 0,1 0,0 1,0-1,0 0,0 0,1 3,1 15,-4-13,-1-1,1 0,-1 0,-1 0,1-1,-1 1,-1-1,1 0,-1 0,-1 0,1 0,-2 0,-3 4,2 1,0-1,0 1,0 2,0 2,-34 72,-9 5,33-63,-1-2,-1 0,-2-1,-23 22,14-18,-2-3,0 0,-2-3,0 0,-2-3,-1-1,0-1,-2-3,0-1,-1-1,-5-2,-160 40,-147 15,275-58,0-3,0-3,-1-4,1-4,-21-5,43 1,0-2,1-2,1-3,0-2,1-3,1-1,-36-22,74 35,0-1,1-1,0 0,1 0,0-2,0 1,1-1,-5-8,-8-15,0-2,-8-21,21 38,-9-11,-1 2,-1 0,-1 1,-21-18,18 19,1-1,1-2,1 0,0-5,18 25,2-1,-1 1,2-1,-1 0,2 0,-1 0,1 0,1 0,0 0,1-9,0 12,0 30,-1 1,-1 0,-1 0,-1 0,-1-1,-1 1,-1-1,-5 11,-12 19,-2-2,-3 0,-1-2,-2-1,-3-2,-1-1,-7 3,-12 10,-2-4,-3-1,-2-4,-60 38,79-62,0-1,-2-2,0-3,-1-1,-1-2,-15 2,-33 4,-2-4,-62 2,75-12,1-3,-1-4,-43-7,88 3,0-2,0-2,1-1,0-2,1-1,0-2,1-1,-24-15,9-2,1-2,1-3,2-1,2-2,2-2,-29-38,27 31,16 19,1-1,2-1,1-1,1-1,2-1,-11-25,-10-43,10 25,-37-68,58 126,1-1,2 0,0-1,1 0,1-1,1 1,1-1,1 0,1 0,1 0,1 0,1-6,1-16,1 1,8-35,-11 76</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7T15:32:44.553"/>
    </inkml:context>
    <inkml:brush xml:id="br0">
      <inkml:brushProperty name="width" value="0.2" units="cm"/>
      <inkml:brushProperty name="height" value="0.2" units="cm"/>
      <inkml:brushProperty name="color" value="#F6630D"/>
      <inkml:brushProperty name="ignorePressure" value="1"/>
    </inkml:brush>
  </inkml:definitions>
  <inkml:trace contextRef="#ctx0" brushRef="#br0">0 0,'93'2,"0"5,-1 3,61 16,0 6,138 50,-215-55,-1 3,-1 4,-2 2,44 32,29 27,-5 6,-5 6,-4 6,-5 5,63 81,-129-125,-4 2,-2 2,-5 3,-2 1,-5 3,-3 1,21 75,-13-44,-28-73,-1 2,8 37,-21-55,-1 1,-2 0,-1 0,-1 0,-2 5,0 6,-3-40,2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7T15:32:50.419"/>
    </inkml:context>
    <inkml:brush xml:id="br0">
      <inkml:brushProperty name="width" value="0.2" units="cm"/>
      <inkml:brushProperty name="height" value="0.2" units="cm"/>
      <inkml:brushProperty name="color" value="#F6630D"/>
      <inkml:brushProperty name="ignorePressure" value="1"/>
    </inkml:brush>
  </inkml:definitions>
  <inkml:trace contextRef="#ctx0" brushRef="#br0">1 1731,'13'0,"35"1,0-2,0-1,0-3,-1-2,0-2,1-3,9-5,0-3,-2-3,-1-2,-1-2,48-33,-74 41,0-2,-1 0,-2-1,0-2,-1-1,-1 0,-2-2,-1 0,-1-1,-1-1,5-13,-2 1,-1-2,-3 0,-1-1,-2 0,-2-2,-2 1,-3-1,-1 0,-1-26,-4-10,1 5,-5-19,2 73,-1 0,-1 0,-1 1,-1-1,-1 1,-4-6,2 8,-2 1,0 1,-7-10,7 14,2-1,0 0,0 0,2-1,-6-16,3 3,5 16,1 0,0-1,1 1,0-1,1 0,0-3,2 11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7T15:32:52.330"/>
    </inkml:context>
    <inkml:brush xml:id="br0">
      <inkml:brushProperty name="width" value="0.2" units="cm"/>
      <inkml:brushProperty name="height" value="0.2" units="cm"/>
      <inkml:brushProperty name="color" value="#F6630D"/>
      <inkml:brushProperty name="ignorePressure" value="1"/>
    </inkml:brush>
  </inkml:definitions>
  <inkml:trace contextRef="#ctx0" brushRef="#br0">650 3859,'-3'-1,"-1"-1,1 0,-1 0,1 0,0 0,0-1,0 1,0-1,0 0,0 0,1 0,-1 0,1 0,-2-4,-5-5,-104-123,4-7,71 89,3-2,3-2,2-1,-9-30,-5-27,5-2,5-1,6-2,5-3,9 32,4-1,5 0,3-1,5 1,10-64,1 70,3 1,4 0,4 1,3 2,4 0,18-27,9 4,4 3,64-76,-33 47,-25 34,5 3,3 4,28-21,-51 60,2 2,2 2,2 3,2 3,57-28,-66 41,-2-3,-1-2,34-29,-80 58,1 1,0-1,1 1,-1 0,0 0,1 1,0 0,-1 0,1 0,0 0,0 1,0 0,0 1,0-1,0 1,0 0,5 1,-4-1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7T15:32:54.303"/>
    </inkml:context>
    <inkml:brush xml:id="br0">
      <inkml:brushProperty name="width" value="0.2" units="cm"/>
      <inkml:brushProperty name="height" value="0.2" units="cm"/>
      <inkml:brushProperty name="color" value="#F6630D"/>
      <inkml:brushProperty name="ignorePressure" value="1"/>
    </inkml:brush>
  </inkml:definitions>
  <inkml:trace contextRef="#ctx0" brushRef="#br0">0 20,'1'3,"-1"0,1 0,-1 0,1 0,0 0,0 0,1 0,-1 0,0 0,1-1,0 1,-1-1,1 1,0-1,0 0,3 3,44 33,-28-23,142 106,4-7,6-7,-97-64,2-3,76 28,-111-53,0-1,1-3,0-1,0-2,1-2,28-1,134-1,122-18,-230 4,0-4,-1-4,-1-5,35-15,-45 9,71-36,-124 49,-2-2,0-1,-1-2,0-1,-2-1,0-2,14-14,2 2,1 2,2 2,1 2,34-15,-52 29,-1-2,21-17,-25 17,-24 17,1 0,0 0,0 0,0 0,0 0,1 1,-1-1,0 1,1 0,-1 0,1 0,-1 0,1 1,-4 1,-1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7T15:32:54.988"/>
    </inkml:context>
    <inkml:brush xml:id="br0">
      <inkml:brushProperty name="width" value="0.2" units="cm"/>
      <inkml:brushProperty name="height" value="0.2" units="cm"/>
      <inkml:brushProperty name="color" value="#F6630D"/>
      <inkml:brushProperty name="ignorePressure" value="1"/>
    </inkml:brush>
  </inkml:definitions>
  <inkml:trace contextRef="#ctx0" brushRef="#br0">1 0,'0'0,"0"0,0 0,0 0,0 0,0 0,0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7T15:33:05.571"/>
    </inkml:context>
    <inkml:brush xml:id="br0">
      <inkml:brushProperty name="width" value="0.2" units="cm"/>
      <inkml:brushProperty name="height" value="0.2" units="cm"/>
      <inkml:brushProperty name="color" value="#F6630D"/>
      <inkml:brushProperty name="ignorePressure" value="1"/>
    </inkml:brush>
  </inkml:definitions>
  <inkml:trace contextRef="#ctx0" brushRef="#br0">2 1,'0'8,"1"0,1-1,0 1,1 0,0-1,1 1,1-1,0 0,0 0,1 0,1 0,0 0,0-1,5 4,19 10,0 1,3-2,19 8,17 11,-12-6,34 20,-3 2,-4 2,-3 3,-16-4,-4 1,-3 2,-5 2,-5 1,-4 1,-4 1,3 17,-25-36,-4 0,-3 1,-3 1,-2 21,-8 187,-3-110,4 786,0-924</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7T15:33:08.628"/>
    </inkml:context>
    <inkml:brush xml:id="br0">
      <inkml:brushProperty name="width" value="0.2" units="cm"/>
      <inkml:brushProperty name="height" value="0.2" units="cm"/>
      <inkml:brushProperty name="color" value="#F6630D"/>
      <inkml:brushProperty name="ignorePressure" value="1"/>
    </inkml:brush>
  </inkml:definitions>
  <inkml:trace contextRef="#ctx0" brushRef="#br0">1066 0,'-8'2,"1"0,0 0,0 0,0 1,1 0,-1 0,1 1,-1 0,-2 3,-19 8,-60 26,48-24,0 1,1 2,1 2,1 1,1 2,2 2,-1 2,-78 89,-69 97,157-184,-1 3,2 1,2 1,1 0,2 2,1 0,1 6,-13 39,5 1,-6 39,21-71,3 0,2 0,1 29,9 159,-4-216,1 3,1-1,2 0,0 0,2 0,1-1,1 0,1 0,9 14,24 39,50 68,-8-13,-76-119,0-1,1 0,0-1,1 0,0 0,1-1,0-1,6 4,20 12,2-2,11 3,-27-13,91 51,-41-21,1-4,2-2,34 8,-98-41,0-1,0-1,0 0,1-1,-1 0,1-1,-1 0,1-1,-1-1,1 0,2-1,-3-2</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7T15:33:10.800"/>
    </inkml:context>
    <inkml:brush xml:id="br0">
      <inkml:brushProperty name="width" value="0.2" units="cm"/>
      <inkml:brushProperty name="height" value="0.2" units="cm"/>
      <inkml:brushProperty name="color" value="#F6630D"/>
      <inkml:brushProperty name="ignorePressure" value="1"/>
    </inkml:brush>
  </inkml:definitions>
  <inkml:trace contextRef="#ctx0" brushRef="#br0">2463 0,'2'39,"2"0,1-1,6 17,-5-27,0 1,-2 0,-2 0,0 1,-2-1,-3 19,-4-8,-1 0,-3-1,-1 0,-4 4,-66 149,56-140,-2-2,-2-1,-3-1,-1-2,-2-1,-24 20,21-27,-3-2,0-2,-3-2,-44 25,-199 95,215-117,-74 38,-3-7,-6-6,120-48,0-2,0-2,0-2,-1-1,0-1,0-2,0-2,0-1,0-3,0 0,1-2,-1-2,1-2,1-1,0-1,1-2,-5-4,-1-2,-31-14,-40-29,92 51,0-1,1-1,1 0,0-1,1-1,1-1,-13-17,25 27,0 0,0 1,0-2,1 1,0 0,0 0,1-1,0 1,0-1,1 0,0 1,0-1,0 1,1-1,1 1,0-3,-2 9</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8T19:30:08.829"/>
    </inkml:context>
    <inkml:brush xml:id="br0">
      <inkml:brushProperty name="width" value="0.2" units="cm"/>
      <inkml:brushProperty name="height" value="0.2" units="cm"/>
      <inkml:brushProperty name="color" value="#00A0D7"/>
      <inkml:brushProperty name="ignorePressure" value="1"/>
    </inkml:brush>
  </inkml:definitions>
  <inkml:trace contextRef="#ctx0" brushRef="#br0">3092 3137,'-15'1,"0"2,0 0,0 0,0 2,0 0,-13 6,-18 6,-43 12,-1-3,-2-5,-2-3,-177 20,-1-12,-73-10,201-17,-1-6,1-7,1-6,-137-37,229 42,-1-3,2-2,1-2,0-2,2-2,1-3,1-1,2-2,1-2,1-2,2-2,2-1,1-2,-5-11,22 22,1 0,1-1,2-1,1-1,2 0,1 0,1-1,2-1,-1-15,0-15,3 0,3-1,3 0,6-40,-1 63,2 1,1 0,3 0,7-18,67-158,-59 156,23-46,6 3,3 2,5 3,38-42,-63 81,-2-1,-4-2,-2-1,-3-1,12-46,-29 76,-1-1,-1 0,-3 0,0 0,-3-8,-2-192,-2 106,2 132</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8T19:30:11.470"/>
    </inkml:context>
    <inkml:brush xml:id="br0">
      <inkml:brushProperty name="width" value="0.2" units="cm"/>
      <inkml:brushProperty name="height" value="0.2" units="cm"/>
      <inkml:brushProperty name="color" value="#00A0D7"/>
      <inkml:brushProperty name="ignorePressure" value="1"/>
    </inkml:brush>
  </inkml:definitions>
  <inkml:trace contextRef="#ctx0" brushRef="#br0">30 2185,'-1'-21,"-2"0,0 0,-5-17,4 17,0 0,1-1,1 1,1-1,2-26,3 1,2-1,2 1,14-43,0 16,4 2,24-49,30-38,8 4,5 4,32-30,-82 122,3 3,2 1,2 3,2 1,3 3,2 3,1 2,3 3,1 2,42-17,-7 10,1 5,3 4,0 5,3 4,0 5,1 4,80-2,-124 18,0 2,0 4,0 2,0 2,-1 4,0 1,42 18,-60-15,-1 1,0 3,-1 1,-2 1,0 3,-1 1,-2 2,-1 1,-1 1,1 5,30 37,-4 2,-2 3,-4 3,4 15,256 419,-262-430,3-2,4-3,3-3,44 41,308 336,-355-389,2-2,3-3,3-4,2-2,2-3,2-3,2-3,19 4,-58-30,1-1,1-3,0-1,0-1,2-3,-1-1,1-1,16-2,47 2,7-5,-72-3,1-2,-2-1,1-1,21-8,-49 10,0-1,-1 0,1-1,-1 0,0-1,6-4,-12 8,10-7</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8T19:30:15.401"/>
    </inkml:context>
    <inkml:brush xml:id="br0">
      <inkml:brushProperty name="width" value="0.2" units="cm"/>
      <inkml:brushProperty name="height" value="0.2" units="cm"/>
      <inkml:brushProperty name="color" value="#00A0D7"/>
      <inkml:brushProperty name="ignorePressure" value="1"/>
    </inkml:brush>
  </inkml:definitions>
  <inkml:trace contextRef="#ctx0" brushRef="#br0">1 0,'463'1,"-446"-1,-1 2,0-1,0 2,0 0,0 1,0 1,-1 1,0 0,0 0,0 2,8 5,-3 1,-1 1,-1 0,-1 1,0 1,-1 0,-1 2,9 13,6 11,-2 1,-1 1,-3 1,-2 1,-2 1,-1 1,-3 1,-3 0,-1 1,-3 1,-2-1,-2 1,-2 0,-3 1,-2-1,-2 0,-3 2,-26 119,-28 76,23-98,-40 134,-13 56,72-254,5 0,-4 88,14-60,9 96,1-149,2-2,3 1,2-1,9 17,-8-32,1-1,3-1,2-1,1 0,2-2,2 0,2-2,1-1,26 27,317 303,-333-327,31 33,55 44,-98-96,0-1,2-1,0-1,1-1,1-2,0-1,6 0,16 2,0-2,1-3,1-2,-1-2,2-3,-1-2,34-4,-42 2,0-3,-1-2,0-2,0-2,0-1,-1-3,-1-1,0-3,28-15,3-2,13 0,-40 16,0-1,-1-3,-2-1,22-16,9-5,-71 42</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8T19:30:19.213"/>
    </inkml:context>
    <inkml:brush xml:id="br0">
      <inkml:brushProperty name="width" value="0.2" units="cm"/>
      <inkml:brushProperty name="height" value="0.2" units="cm"/>
      <inkml:brushProperty name="color" value="#00A0D7"/>
      <inkml:brushProperty name="ignorePressure" value="1"/>
    </inkml:brush>
  </inkml:definitions>
  <inkml:trace contextRef="#ctx0" brushRef="#br0">4100 0,'2'9,"-1"0,1 0,1-1,0 1,0-1,0 0,1 0,0 0,1 0,12 27,-5-2,-2 1,-1 0,-2 0,-1 1,-1 0,-2 0,-2 0,-1 1,-2-1,-2 11,-6 18,-2 0,-3-1,-2 0,-3-2,-8 12,17-46,-1 0,-2-1,0-1,-2 0,0-1,-2 0,0-1,-2-2,-1 0,0-1,-1-1,-1-1,-1-1,-2 0,-119 74,-4-6,-98 39,183-97,-1-2,-1-3,-1-3,-1-3,0-3,-1-3,-60 1,29-12,1-3,-1-5,2-4,0-5,0-4,-31-14,-4-2,-2 5,-1 6,-1 6,-102-1,154 22,1 4,0 3,0 4,1 4,1 4,-55 20,90-22,1 1,1 3,1 1,1 3,1 1,1 2,2 2,1 2,1 1,-26 31,57-57,1 0,0 1,0-1,1 1,0 0,0 0,1 0,0 0,0 1,1-1,0 1,1 0,-1 5,0 21,1 0,4 32,-1-16,4 37,13 64,-8-79,-3 1,-2 72,-6-136</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4-28T19:30:21.995"/>
    </inkml:context>
    <inkml:brush xml:id="br0">
      <inkml:brushProperty name="width" value="0.2" units="cm"/>
      <inkml:brushProperty name="height" value="0.2" units="cm"/>
      <inkml:brushProperty name="color" value="#00A0D7"/>
      <inkml:brushProperty name="ignorePressure" value="1"/>
    </inkml:brush>
  </inkml:definitions>
  <inkml:trace contextRef="#ctx0" brushRef="#br0">3295 1,'-18'1,"0"1,0 1,0 0,0 2,1 0,0 0,0 2,0 0,1 1,0 1,0 0,-10 9,-12 10,2 2,1 1,2 2,-12 16,-12 16,4 3,3 1,2 3,4 2,3 2,4 2,-9 28,27-45,2 1,2 1,3 0,4 0,1 9,-5 323,12-312,2 451,-3 241,-6-633,-6 0,-7-2,-6 0,-5-1,-27 61,39-148,-2 0,-3-2,-2-1,-2 0,-2-3,-2 0,-2-2,-2-1,-2-2,-1-2,-3-2,0-1,-5-1,-2 1,-1-3,-2-1,-2-3,0-2,-2-3,-1-2,0-3,-2-2,0-3,0-2,-55 3,76-14,0-2,0-1,0-2,1-2,0-1,0-2,0-1,-81-29,-50-26,167 64,-31-12,0-1,1-1,1-2,-8-8,24 15,1 0,0-1,1-1,0 0,1-1,0 0,1-1,0 0,-5-12,-26-54,2-3,5-1,3-1,-3-26,23 79,8 25,0 0,1 0,0 0,0-1,0 1,1-1,0 0,1 1,0-5,0 11,1 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4/29/2020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4/29/2020</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4/29/2020</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4/29/2020</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4/29/2020</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4/29/2020</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4/29/2020</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4/29/2020</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4/29/2020</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4/29/2020</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4/29/2020</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1.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6.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customXml" Target="../ink/ink3.xml"/><Relationship Id="rId13" Type="http://schemas.openxmlformats.org/officeDocument/2006/relationships/image" Target="../media/image12.png"/><Relationship Id="rId18" Type="http://schemas.openxmlformats.org/officeDocument/2006/relationships/customXml" Target="../ink/ink8.xml"/><Relationship Id="rId3" Type="http://schemas.openxmlformats.org/officeDocument/2006/relationships/slideLayout" Target="../slideLayouts/slideLayout8.xml"/><Relationship Id="rId21" Type="http://schemas.openxmlformats.org/officeDocument/2006/relationships/image" Target="../media/image16.png"/><Relationship Id="rId7" Type="http://schemas.openxmlformats.org/officeDocument/2006/relationships/image" Target="../media/image9.png"/><Relationship Id="rId12" Type="http://schemas.openxmlformats.org/officeDocument/2006/relationships/customXml" Target="../ink/ink5.xml"/><Relationship Id="rId17" Type="http://schemas.openxmlformats.org/officeDocument/2006/relationships/image" Target="../media/image14.png"/><Relationship Id="rId2" Type="http://schemas.openxmlformats.org/officeDocument/2006/relationships/audio" Target="../media/media7.m4a"/><Relationship Id="rId16" Type="http://schemas.openxmlformats.org/officeDocument/2006/relationships/customXml" Target="../ink/ink7.xml"/><Relationship Id="rId20" Type="http://schemas.openxmlformats.org/officeDocument/2006/relationships/customXml" Target="../ink/ink9.xml"/><Relationship Id="rId1" Type="http://schemas.microsoft.com/office/2007/relationships/media" Target="../media/media7.m4a"/><Relationship Id="rId6" Type="http://schemas.openxmlformats.org/officeDocument/2006/relationships/customXml" Target="../ink/ink2.xml"/><Relationship Id="rId11" Type="http://schemas.openxmlformats.org/officeDocument/2006/relationships/image" Target="../media/image11.png"/><Relationship Id="rId24" Type="http://schemas.openxmlformats.org/officeDocument/2006/relationships/image" Target="../media/image6.png"/><Relationship Id="rId5" Type="http://schemas.openxmlformats.org/officeDocument/2006/relationships/image" Target="../media/image80.png"/><Relationship Id="rId15" Type="http://schemas.openxmlformats.org/officeDocument/2006/relationships/image" Target="../media/image13.png"/><Relationship Id="rId23" Type="http://schemas.openxmlformats.org/officeDocument/2006/relationships/image" Target="../media/image17.png"/><Relationship Id="rId10" Type="http://schemas.openxmlformats.org/officeDocument/2006/relationships/customXml" Target="../ink/ink4.xml"/><Relationship Id="rId19" Type="http://schemas.openxmlformats.org/officeDocument/2006/relationships/image" Target="../media/image15.png"/><Relationship Id="rId4" Type="http://schemas.openxmlformats.org/officeDocument/2006/relationships/customXml" Target="../ink/ink1.xml"/><Relationship Id="rId9" Type="http://schemas.openxmlformats.org/officeDocument/2006/relationships/image" Target="../media/image10.png"/><Relationship Id="rId14" Type="http://schemas.openxmlformats.org/officeDocument/2006/relationships/customXml" Target="../ink/ink6.xml"/><Relationship Id="rId22" Type="http://schemas.openxmlformats.org/officeDocument/2006/relationships/customXml" Target="../ink/ink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customXml" Target="../ink/ink13.xml"/><Relationship Id="rId13" Type="http://schemas.openxmlformats.org/officeDocument/2006/relationships/image" Target="../media/image22.png"/><Relationship Id="rId18" Type="http://schemas.openxmlformats.org/officeDocument/2006/relationships/customXml" Target="../ink/ink18.xml"/><Relationship Id="rId3" Type="http://schemas.openxmlformats.org/officeDocument/2006/relationships/slideLayout" Target="../slideLayouts/slideLayout8.xml"/><Relationship Id="rId21" Type="http://schemas.openxmlformats.org/officeDocument/2006/relationships/image" Target="../media/image26.png"/><Relationship Id="rId7" Type="http://schemas.openxmlformats.org/officeDocument/2006/relationships/image" Target="../media/image19.png"/><Relationship Id="rId12" Type="http://schemas.openxmlformats.org/officeDocument/2006/relationships/customXml" Target="../ink/ink15.xml"/><Relationship Id="rId17" Type="http://schemas.openxmlformats.org/officeDocument/2006/relationships/image" Target="../media/image24.png"/><Relationship Id="rId2" Type="http://schemas.openxmlformats.org/officeDocument/2006/relationships/audio" Target="../media/media9.m4a"/><Relationship Id="rId16" Type="http://schemas.openxmlformats.org/officeDocument/2006/relationships/customXml" Target="../ink/ink17.xml"/><Relationship Id="rId20" Type="http://schemas.openxmlformats.org/officeDocument/2006/relationships/customXml" Target="../ink/ink19.xml"/><Relationship Id="rId1" Type="http://schemas.microsoft.com/office/2007/relationships/media" Target="../media/media9.m4a"/><Relationship Id="rId6" Type="http://schemas.openxmlformats.org/officeDocument/2006/relationships/customXml" Target="../ink/ink12.xml"/><Relationship Id="rId11" Type="http://schemas.openxmlformats.org/officeDocument/2006/relationships/image" Target="../media/image21.png"/><Relationship Id="rId24" Type="http://schemas.openxmlformats.org/officeDocument/2006/relationships/image" Target="../media/image6.png"/><Relationship Id="rId5" Type="http://schemas.openxmlformats.org/officeDocument/2006/relationships/image" Target="../media/image18.png"/><Relationship Id="rId15" Type="http://schemas.openxmlformats.org/officeDocument/2006/relationships/image" Target="../media/image23.png"/><Relationship Id="rId23" Type="http://schemas.openxmlformats.org/officeDocument/2006/relationships/image" Target="../media/image27.png"/><Relationship Id="rId10" Type="http://schemas.openxmlformats.org/officeDocument/2006/relationships/customXml" Target="../ink/ink14.xml"/><Relationship Id="rId19" Type="http://schemas.openxmlformats.org/officeDocument/2006/relationships/image" Target="../media/image25.png"/><Relationship Id="rId4" Type="http://schemas.openxmlformats.org/officeDocument/2006/relationships/customXml" Target="../ink/ink11.xml"/><Relationship Id="rId9" Type="http://schemas.openxmlformats.org/officeDocument/2006/relationships/image" Target="../media/image20.png"/><Relationship Id="rId14" Type="http://schemas.openxmlformats.org/officeDocument/2006/relationships/customXml" Target="../ink/ink16.xml"/><Relationship Id="rId22" Type="http://schemas.openxmlformats.org/officeDocument/2006/relationships/customXml" Target="../ink/ink2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6.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8.xml"/><Relationship Id="rId7" Type="http://schemas.openxmlformats.org/officeDocument/2006/relationships/diagramColors" Target="../diagrams/colors1.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customXml" Target="../ink/ink25.xml"/><Relationship Id="rId3" Type="http://schemas.openxmlformats.org/officeDocument/2006/relationships/slideLayout" Target="../slideLayouts/slideLayout8.xml"/><Relationship Id="rId7" Type="http://schemas.openxmlformats.org/officeDocument/2006/relationships/customXml" Target="../ink/ink22.xml"/><Relationship Id="rId12" Type="http://schemas.openxmlformats.org/officeDocument/2006/relationships/image" Target="../media/image33.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30.png"/><Relationship Id="rId11" Type="http://schemas.openxmlformats.org/officeDocument/2006/relationships/customXml" Target="../ink/ink24.xml"/><Relationship Id="rId5" Type="http://schemas.openxmlformats.org/officeDocument/2006/relationships/customXml" Target="../ink/ink21.xml"/><Relationship Id="rId15" Type="http://schemas.openxmlformats.org/officeDocument/2006/relationships/image" Target="../media/image6.png"/><Relationship Id="rId10" Type="http://schemas.openxmlformats.org/officeDocument/2006/relationships/image" Target="../media/image32.png"/><Relationship Id="rId4" Type="http://schemas.openxmlformats.org/officeDocument/2006/relationships/image" Target="../media/image29.jpg"/><Relationship Id="rId9" Type="http://schemas.openxmlformats.org/officeDocument/2006/relationships/customXml" Target="../ink/ink23.xml"/><Relationship Id="rId1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hyperlink" Target="https://www.coe.int/en/web/interculturalcities/-/rights-respecting-schools-award" TargetMode="External"/><Relationship Id="rId3" Type="http://schemas.openxmlformats.org/officeDocument/2006/relationships/hyperlink" Target="https://www.childreninwales.org.uk/policy/un-convention/" TargetMode="External"/><Relationship Id="rId7" Type="http://schemas.openxmlformats.org/officeDocument/2006/relationships/hyperlink" Target="https://www.sos-childrensvillages.org/getmedia/94064fdf-41dd-4ca5-94fc-fac167857c2c/Realising-Childrens-Rights-Training-Manual-ENG-web.pdf" TargetMode="External"/><Relationship Id="rId2" Type="http://schemas.openxmlformats.org/officeDocument/2006/relationships/hyperlink" Target="https://www.barnardos.org.uk/what-we-do/protecting-children/childrens-rights-advocacy" TargetMode="External"/><Relationship Id="rId1" Type="http://schemas.openxmlformats.org/officeDocument/2006/relationships/slideLayout" Target="../slideLayouts/slideLayout8.xml"/><Relationship Id="rId6" Type="http://schemas.openxmlformats.org/officeDocument/2006/relationships/hyperlink" Target="https://democracy.swansea.gov.uk/documents/s24965/06A%20-%20Appendix%201%20Childrens%20Rights%20Progress%20Report%20-%20September%202015%20FINAL.pdf" TargetMode="External"/><Relationship Id="rId5" Type="http://schemas.openxmlformats.org/officeDocument/2006/relationships/hyperlink" Target="http://www.crae.org.uk/media/123572/Barriers-and-solutions-to-using-childrens-rights-in-policy-E.pdf" TargetMode="External"/><Relationship Id="rId4" Type="http://schemas.openxmlformats.org/officeDocument/2006/relationships/hyperlink" Target="https://www.childcomwales.org.uk/wp-content/uploads/2017/05/The-Right-Way-Education.pdf" TargetMode="External"/><Relationship Id="rId9" Type="http://schemas.openxmlformats.org/officeDocument/2006/relationships/hyperlink" Target="https://www.eurochild.org/fileadmin/public/04_News/Eurochild/CoE_Study_Challenges_to_children_s_rights_today.pdf"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eric.ed.gov/?id=ED494982" TargetMode="External"/><Relationship Id="rId3" Type="http://schemas.openxmlformats.org/officeDocument/2006/relationships/hyperlink" Target="https://gov.wales/childrens-rights-in-wales" TargetMode="External"/><Relationship Id="rId7" Type="http://schemas.openxmlformats.org/officeDocument/2006/relationships/hyperlink" Target="https://www.unicef.org/media/63086/file/UNICEF-Teaching-and-learning-about-child-rights.pdf" TargetMode="External"/><Relationship Id="rId12" Type="http://schemas.openxmlformats.org/officeDocument/2006/relationships/hyperlink" Target="http://primarypractice.co.uk/2017/06/05/developing-teaching-career-primary-schools/headteacher-1/" TargetMode="External"/><Relationship Id="rId2" Type="http://schemas.openxmlformats.org/officeDocument/2006/relationships/hyperlink" Target="https://www.ecpat.org.uk/united-nations-convention-on-the-rights-of-the-child" TargetMode="External"/><Relationship Id="rId1" Type="http://schemas.openxmlformats.org/officeDocument/2006/relationships/slideLayout" Target="../slideLayouts/slideLayout8.xml"/><Relationship Id="rId6" Type="http://schemas.openxmlformats.org/officeDocument/2006/relationships/hyperlink" Target="https://www.youngpeopleshealth.org.uk/30-years-of-the-united-nations-convention-on-the-rights-of-the-child" TargetMode="External"/><Relationship Id="rId11" Type="http://schemas.openxmlformats.org/officeDocument/2006/relationships/hyperlink" Target="https://www.teachearlyyears.com/a-unique-child/view/childrens-rights-adults-responsibilities" TargetMode="External"/><Relationship Id="rId5" Type="http://schemas.openxmlformats.org/officeDocument/2006/relationships/hyperlink" Target="https://www.researchgate.net/publication/316118875_Stepping_back_from_The_ladder_Reflections_on_a_model_of_participatory_work_with_children/figures?lo=1" TargetMode="External"/><Relationship Id="rId10" Type="http://schemas.openxmlformats.org/officeDocument/2006/relationships/hyperlink" Target="https://dera.ioe.ac.uk/254/1/download%3Fid=23637&amp;filename=how-do-school-leaders-successfully-lead-learning.pdf" TargetMode="External"/><Relationship Id="rId4" Type="http://schemas.openxmlformats.org/officeDocument/2006/relationships/hyperlink" Target="https://www.unicef-irc.org/publications/pdf/childrens_participation.pdf" TargetMode="External"/><Relationship Id="rId9" Type="http://schemas.openxmlformats.org/officeDocument/2006/relationships/hyperlink" Target="https://downloads.unicef.org.uk/wp-content/uploads/2012/11/UNICEFUK_2012CRCimplementationreport-FINAL-PDF-version.pdf?_ga=2.48419942.1157182191.1587994954-890837850.1524596005"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unicef.org/child-rights-convention/child-rights-why-they-matter" TargetMode="External"/><Relationship Id="rId2" Type="http://schemas.openxmlformats.org/officeDocument/2006/relationships/hyperlink" Target="http://etheses.whiterose.ac.uk/14561/1/555213.pdf" TargetMode="External"/><Relationship Id="rId1" Type="http://schemas.openxmlformats.org/officeDocument/2006/relationships/slideLayout" Target="../slideLayouts/slideLayout8.xml"/><Relationship Id="rId4" Type="http://schemas.openxmlformats.org/officeDocument/2006/relationships/hyperlink" Target="https://www.unicef.org.uk/what-we-do/un-convention-child-righ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67197" y="838202"/>
            <a:ext cx="8458200" cy="1828800"/>
          </a:xfrm>
        </p:spPr>
        <p:txBody>
          <a:bodyPr>
            <a:normAutofit fontScale="90000"/>
          </a:bodyPr>
          <a:lstStyle/>
          <a:p>
            <a:r>
              <a:rPr lang="en-US" dirty="0">
                <a:latin typeface="Cavolini" panose="03000502040302020204" pitchFamily="66" charset="0"/>
                <a:cs typeface="Cavolini" panose="03000502040302020204" pitchFamily="66" charset="0"/>
              </a:rPr>
              <a:t>Leading Children’s Rights: Developing Professional Practice</a:t>
            </a:r>
          </a:p>
        </p:txBody>
      </p:sp>
      <p:sp>
        <p:nvSpPr>
          <p:cNvPr id="3" name="Subtitle 2"/>
          <p:cNvSpPr>
            <a:spLocks noGrp="1"/>
          </p:cNvSpPr>
          <p:nvPr>
            <p:ph type="subTitle" idx="1"/>
          </p:nvPr>
        </p:nvSpPr>
        <p:spPr>
          <a:xfrm>
            <a:off x="867197" y="3068960"/>
            <a:ext cx="7086600" cy="1828799"/>
          </a:xfrm>
        </p:spPr>
        <p:txBody>
          <a:bodyPr>
            <a:normAutofit/>
          </a:bodyPr>
          <a:lstStyle/>
          <a:p>
            <a:r>
              <a:rPr lang="en-US" sz="2800" dirty="0">
                <a:latin typeface="Cavolini" panose="03000502040302020204" pitchFamily="66" charset="0"/>
                <a:cs typeface="Cavolini" panose="03000502040302020204" pitchFamily="66" charset="0"/>
              </a:rPr>
              <a:t>Assessment 1</a:t>
            </a:r>
          </a:p>
          <a:p>
            <a:r>
              <a:rPr lang="en-US" i="1" dirty="0">
                <a:latin typeface="Cavolini" panose="03000502040302020204" pitchFamily="66" charset="0"/>
                <a:cs typeface="Cavolini" panose="03000502040302020204" pitchFamily="66" charset="0"/>
              </a:rPr>
              <a:t>1401262</a:t>
            </a:r>
          </a:p>
          <a:p>
            <a:endParaRPr lang="en-US" sz="2800" dirty="0">
              <a:latin typeface="Calibri Light" panose="020F0302020204030204" pitchFamily="34" charset="0"/>
              <a:cs typeface="Calibri Light" panose="020F0302020204030204" pitchFamily="34" charset="0"/>
            </a:endParaRPr>
          </a:p>
          <a:p>
            <a:endParaRPr lang="en-US" sz="280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advTm="672">
        <p:fade/>
      </p:transition>
    </mc:Choice>
    <mc:Fallback xmlns="">
      <p:transition spd="med" advTm="672">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volini" panose="03000502040302020204" pitchFamily="66" charset="0"/>
                <a:cs typeface="Cavolini" panose="03000502040302020204" pitchFamily="66" charset="0"/>
              </a:rPr>
              <a:t>In this presentation.. </a:t>
            </a:r>
          </a:p>
        </p:txBody>
      </p:sp>
      <p:sp>
        <p:nvSpPr>
          <p:cNvPr id="3" name="Content Placeholder 2"/>
          <p:cNvSpPr>
            <a:spLocks noGrp="1"/>
          </p:cNvSpPr>
          <p:nvPr>
            <p:ph idx="1"/>
          </p:nvPr>
        </p:nvSpPr>
        <p:spPr>
          <a:xfrm>
            <a:off x="1524000" y="1691640"/>
            <a:ext cx="9144000" cy="4257640"/>
          </a:xfrm>
        </p:spPr>
        <p:txBody>
          <a:bodyPr>
            <a:normAutofit lnSpcReduction="10000"/>
          </a:bodyPr>
          <a:lstStyle/>
          <a:p>
            <a:r>
              <a:rPr lang="en-US" sz="2400" dirty="0">
                <a:latin typeface="Calibri Light" panose="020F0302020204030204" pitchFamily="34" charset="0"/>
                <a:cs typeface="Calibri Light" panose="020F0302020204030204" pitchFamily="34" charset="0"/>
              </a:rPr>
              <a:t>This presentation will start by looking into children’s rights and the UNCRC, particularly in Wales. A children’s rights approach to education will also be noted, and benefits of it examined.</a:t>
            </a:r>
          </a:p>
          <a:p>
            <a:r>
              <a:rPr lang="en-US" sz="2400" dirty="0">
                <a:latin typeface="Calibri Light" panose="020F0302020204030204" pitchFamily="34" charset="0"/>
                <a:cs typeface="Calibri Light" panose="020F0302020204030204" pitchFamily="34" charset="0"/>
              </a:rPr>
              <a:t>The focus of this presentation will be to analyze a barrier to the fulfillment of children’s rights faced by schools.</a:t>
            </a:r>
          </a:p>
          <a:p>
            <a:r>
              <a:rPr lang="en-US" sz="2400" dirty="0">
                <a:latin typeface="Calibri Light" panose="020F0302020204030204" pitchFamily="34" charset="0"/>
                <a:cs typeface="Calibri Light" panose="020F0302020204030204" pitchFamily="34" charset="0"/>
              </a:rPr>
              <a:t>The reasons for this barrier being problematic in regard to children’s rights will be noted. </a:t>
            </a:r>
          </a:p>
          <a:p>
            <a:r>
              <a:rPr lang="en-US" sz="2400" dirty="0">
                <a:latin typeface="Calibri Light" panose="020F0302020204030204" pitchFamily="34" charset="0"/>
                <a:cs typeface="Calibri Light" panose="020F0302020204030204" pitchFamily="34" charset="0"/>
              </a:rPr>
              <a:t>Potential approach’s to tackling this barrier at a range of levels will discussed.</a:t>
            </a:r>
          </a:p>
          <a:p>
            <a:r>
              <a:rPr lang="en-US" sz="2400" dirty="0">
                <a:latin typeface="Calibri Light" panose="020F0302020204030204" pitchFamily="34" charset="0"/>
                <a:cs typeface="Calibri Light" panose="020F0302020204030204" pitchFamily="34" charset="0"/>
              </a:rPr>
              <a:t>Active participation and effective leadership will also be taken into consideration. </a:t>
            </a:r>
          </a:p>
        </p:txBody>
      </p:sp>
      <p:pic>
        <p:nvPicPr>
          <p:cNvPr id="5" name="Audio 4">
            <a:hlinkClick r:id="" action="ppaction://media"/>
            <a:extLst>
              <a:ext uri="{FF2B5EF4-FFF2-40B4-BE49-F238E27FC236}">
                <a16:creationId xmlns:a16="http://schemas.microsoft.com/office/drawing/2014/main" id="{08FF8305-9C9F-4ECA-9990-C1987F3F960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00335453"/>
      </p:ext>
    </p:extLst>
  </p:cSld>
  <p:clrMapOvr>
    <a:masterClrMapping/>
  </p:clrMapOvr>
  <mc:AlternateContent xmlns:mc="http://schemas.openxmlformats.org/markup-compatibility/2006" xmlns:p14="http://schemas.microsoft.com/office/powerpoint/2010/main">
    <mc:Choice Requires="p14">
      <p:transition spd="med" p14:dur="700" advTm="29707">
        <p:fade/>
      </p:transition>
    </mc:Choice>
    <mc:Fallback xmlns="">
      <p:transition spd="med" advTm="297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1268760"/>
            <a:ext cx="7315200" cy="1512168"/>
          </a:xfrm>
        </p:spPr>
        <p:txBody>
          <a:bodyPr>
            <a:noAutofit/>
          </a:bodyPr>
          <a:lstStyle/>
          <a:p>
            <a:pPr algn="ctr"/>
            <a:r>
              <a:rPr lang="en-US" dirty="0">
                <a:latin typeface="Cavolini" panose="03000502040302020204" pitchFamily="66" charset="0"/>
                <a:cs typeface="Cavolini" panose="03000502040302020204" pitchFamily="66" charset="0"/>
              </a:rPr>
              <a:t>What Are Children’s Rights?</a:t>
            </a:r>
          </a:p>
        </p:txBody>
      </p:sp>
      <p:pic>
        <p:nvPicPr>
          <p:cNvPr id="3" name="Audio 2">
            <a:hlinkClick r:id="" action="ppaction://media"/>
            <a:extLst>
              <a:ext uri="{FF2B5EF4-FFF2-40B4-BE49-F238E27FC236}">
                <a16:creationId xmlns:a16="http://schemas.microsoft.com/office/drawing/2014/main" id="{A9C71D00-B7FF-4725-BE32-0227F2BA1EE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84342303"/>
      </p:ext>
    </p:extLst>
  </p:cSld>
  <p:clrMapOvr>
    <a:masterClrMapping/>
  </p:clrMapOvr>
  <mc:AlternateContent xmlns:mc="http://schemas.openxmlformats.org/markup-compatibility/2006" xmlns:p14="http://schemas.microsoft.com/office/powerpoint/2010/main">
    <mc:Choice Requires="p14">
      <p:transition spd="med" p14:dur="700" advTm="3172">
        <p:fade/>
      </p:transition>
    </mc:Choice>
    <mc:Fallback xmlns="">
      <p:transition spd="med" advTm="317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416" y="188640"/>
            <a:ext cx="9829800" cy="755104"/>
          </a:xfrm>
        </p:spPr>
        <p:txBody>
          <a:bodyPr/>
          <a:lstStyle/>
          <a:p>
            <a:r>
              <a:rPr lang="en-US" dirty="0">
                <a:latin typeface="Cavolini" panose="03000502040302020204" pitchFamily="66" charset="0"/>
                <a:cs typeface="Cavolini" panose="03000502040302020204" pitchFamily="66" charset="0"/>
              </a:rPr>
              <a:t>Children’s Rights and The UNCRC</a:t>
            </a:r>
          </a:p>
        </p:txBody>
      </p:sp>
      <p:sp>
        <p:nvSpPr>
          <p:cNvPr id="3" name="Content Placeholder 2"/>
          <p:cNvSpPr>
            <a:spLocks noGrp="1"/>
          </p:cNvSpPr>
          <p:nvPr>
            <p:ph sz="half" idx="1"/>
          </p:nvPr>
        </p:nvSpPr>
        <p:spPr>
          <a:xfrm>
            <a:off x="1001688" y="1340768"/>
            <a:ext cx="10188624" cy="4608512"/>
          </a:xfrm>
        </p:spPr>
        <p:txBody>
          <a:bodyPr>
            <a:normAutofit/>
          </a:bodyPr>
          <a:lstStyle/>
          <a:p>
            <a:r>
              <a:rPr lang="en-GB" sz="1900" dirty="0">
                <a:latin typeface="Calibri Light" panose="020F0302020204030204" pitchFamily="34" charset="0"/>
                <a:cs typeface="Calibri Light" panose="020F0302020204030204" pitchFamily="34" charset="0"/>
              </a:rPr>
              <a:t>All children and young people have the same basic human rights as adults; however they also have a set of rights which are specific to them as children. </a:t>
            </a:r>
          </a:p>
          <a:p>
            <a:r>
              <a:rPr lang="en-US" sz="1900" dirty="0">
                <a:latin typeface="Calibri Light" panose="020F0302020204030204" pitchFamily="34" charset="0"/>
                <a:cs typeface="Calibri Light" panose="020F0302020204030204" pitchFamily="34" charset="0"/>
              </a:rPr>
              <a:t>Children are human beings, they are not property of their parents. The Convention on the Rights of the Child (UNCRC) sets out a basic quality of life which all children are entitled to. </a:t>
            </a:r>
          </a:p>
          <a:p>
            <a:pPr marL="0" indent="0">
              <a:buNone/>
            </a:pPr>
            <a:r>
              <a:rPr lang="en-US" sz="1900" dirty="0">
                <a:latin typeface="Calibri Light" panose="020F0302020204030204" pitchFamily="34" charset="0"/>
                <a:cs typeface="Calibri Light" panose="020F0302020204030204" pitchFamily="34" charset="0"/>
              </a:rPr>
              <a:t>							(</a:t>
            </a:r>
            <a:r>
              <a:rPr lang="en-US" sz="1900" dirty="0" err="1">
                <a:latin typeface="Calibri Light" panose="020F0302020204030204" pitchFamily="34" charset="0"/>
                <a:cs typeface="Calibri Light" panose="020F0302020204030204" pitchFamily="34" charset="0"/>
              </a:rPr>
              <a:t>Unicef</a:t>
            </a:r>
            <a:r>
              <a:rPr lang="en-US" sz="1900" dirty="0">
                <a:latin typeface="Calibri Light" panose="020F0302020204030204" pitchFamily="34" charset="0"/>
                <a:cs typeface="Calibri Light" panose="020F0302020204030204" pitchFamily="34" charset="0"/>
              </a:rPr>
              <a:t>, no date. A)</a:t>
            </a:r>
          </a:p>
          <a:p>
            <a:r>
              <a:rPr lang="en-GB" sz="1900" dirty="0">
                <a:latin typeface="Calibri Light" panose="020F0302020204030204" pitchFamily="34" charset="0"/>
                <a:cs typeface="Calibri Light" panose="020F0302020204030204" pitchFamily="34" charset="0"/>
              </a:rPr>
              <a:t>In 1989, the convention was set out for all people under the age of 18 by the United Nations General Assembly. It has now been ratified by almost all countries worldwide, and is seen as one of the most important advocacy tools for children (Gillett-Swan &amp; Coppock, 2016).</a:t>
            </a:r>
          </a:p>
          <a:p>
            <a:r>
              <a:rPr lang="en-GB" sz="1900" dirty="0">
                <a:latin typeface="Calibri Light" panose="020F0302020204030204" pitchFamily="34" charset="0"/>
                <a:cs typeface="Calibri Light" panose="020F0302020204030204" pitchFamily="34" charset="0"/>
              </a:rPr>
              <a:t>There are 54 non-discriminatory articles which cover a wide range of aspects of children’s lives. </a:t>
            </a:r>
          </a:p>
          <a:p>
            <a:r>
              <a:rPr lang="en-GB" sz="1900" dirty="0">
                <a:latin typeface="Calibri Light" panose="020F0302020204030204" pitchFamily="34" charset="0"/>
                <a:cs typeface="Calibri Light" panose="020F0302020204030204" pitchFamily="34" charset="0"/>
              </a:rPr>
              <a:t>All rights are intertwined, and are all of equal importance. </a:t>
            </a:r>
          </a:p>
          <a:p>
            <a:pPr marL="0" indent="0">
              <a:buNone/>
            </a:pPr>
            <a:r>
              <a:rPr lang="en-GB" sz="1900" dirty="0">
                <a:latin typeface="Calibri Light" panose="020F0302020204030204" pitchFamily="34" charset="0"/>
                <a:cs typeface="Calibri Light" panose="020F0302020204030204" pitchFamily="34" charset="0"/>
              </a:rPr>
              <a:t>							(</a:t>
            </a:r>
            <a:r>
              <a:rPr lang="en-GB" sz="1900" dirty="0" err="1">
                <a:latin typeface="Calibri Light" panose="020F0302020204030204" pitchFamily="34" charset="0"/>
                <a:cs typeface="Calibri Light" panose="020F0302020204030204" pitchFamily="34" charset="0"/>
              </a:rPr>
              <a:t>Unicef</a:t>
            </a:r>
            <a:r>
              <a:rPr lang="en-GB" sz="1900" dirty="0">
                <a:latin typeface="Calibri Light" panose="020F0302020204030204" pitchFamily="34" charset="0"/>
                <a:cs typeface="Calibri Light" panose="020F0302020204030204" pitchFamily="34" charset="0"/>
              </a:rPr>
              <a:t>, no date. B)</a:t>
            </a:r>
          </a:p>
          <a:p>
            <a:endParaRPr lang="en-US" dirty="0"/>
          </a:p>
        </p:txBody>
      </p:sp>
      <p:pic>
        <p:nvPicPr>
          <p:cNvPr id="4" name="Audio 3">
            <a:hlinkClick r:id="" action="ppaction://media"/>
            <a:extLst>
              <a:ext uri="{FF2B5EF4-FFF2-40B4-BE49-F238E27FC236}">
                <a16:creationId xmlns:a16="http://schemas.microsoft.com/office/drawing/2014/main" id="{69FD83F4-6592-43F6-9133-8A7D9D38839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59999132"/>
      </p:ext>
    </p:extLst>
  </p:cSld>
  <p:clrMapOvr>
    <a:masterClrMapping/>
  </p:clrMapOvr>
  <mc:AlternateContent xmlns:mc="http://schemas.openxmlformats.org/markup-compatibility/2006" xmlns:p14="http://schemas.microsoft.com/office/powerpoint/2010/main">
    <mc:Choice Requires="p14">
      <p:transition spd="med" p14:dur="700" advTm="87650">
        <p:fade/>
      </p:transition>
    </mc:Choice>
    <mc:Fallback xmlns="">
      <p:transition spd="med" advTm="876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DD4B31B7-9007-46C7-9ABD-9F4450FA5EAE}"/>
              </a:ext>
            </a:extLst>
          </p:cNvPr>
          <p:cNvSpPr/>
          <p:nvPr/>
        </p:nvSpPr>
        <p:spPr>
          <a:xfrm>
            <a:off x="61517" y="953106"/>
            <a:ext cx="2246437" cy="2205374"/>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95400" y="260648"/>
            <a:ext cx="9829800" cy="611088"/>
          </a:xfrm>
        </p:spPr>
        <p:txBody>
          <a:bodyPr anchor="b">
            <a:normAutofit/>
          </a:bodyPr>
          <a:lstStyle/>
          <a:p>
            <a:r>
              <a:rPr lang="en-US" dirty="0">
                <a:latin typeface="Cavolini" panose="03000502040302020204" pitchFamily="66" charset="0"/>
                <a:cs typeface="Cavolini" panose="03000502040302020204" pitchFamily="66" charset="0"/>
              </a:rPr>
              <a:t>Children’s Rights in Wales</a:t>
            </a:r>
          </a:p>
        </p:txBody>
      </p:sp>
      <p:pic>
        <p:nvPicPr>
          <p:cNvPr id="12" name="Content Placeholder 11" descr="A close up of an animal&#10;&#10;Description automatically generated">
            <a:extLst>
              <a:ext uri="{FF2B5EF4-FFF2-40B4-BE49-F238E27FC236}">
                <a16:creationId xmlns:a16="http://schemas.microsoft.com/office/drawing/2014/main" id="{A40FAEB5-F7E7-42C5-8936-922D8AA71EC4}"/>
              </a:ext>
            </a:extLst>
          </p:cNvPr>
          <p:cNvPicPr>
            <a:picLocks noGrp="1" noChangeAspect="1"/>
          </p:cNvPicPr>
          <p:nvPr>
            <p:ph idx="1"/>
          </p:nvPr>
        </p:nvPicPr>
        <p:blipFill>
          <a:blip r:embed="rId5"/>
          <a:stretch>
            <a:fillRect/>
          </a:stretch>
        </p:blipFill>
        <p:spPr>
          <a:xfrm>
            <a:off x="4714799" y="1828800"/>
            <a:ext cx="2762402" cy="3474720"/>
          </a:xfrm>
          <a:noFill/>
        </p:spPr>
      </p:pic>
      <p:sp>
        <p:nvSpPr>
          <p:cNvPr id="13" name="TextBox 12">
            <a:extLst>
              <a:ext uri="{FF2B5EF4-FFF2-40B4-BE49-F238E27FC236}">
                <a16:creationId xmlns:a16="http://schemas.microsoft.com/office/drawing/2014/main" id="{7E0C7380-99A1-4A1F-8552-06AE80DD9132}"/>
              </a:ext>
            </a:extLst>
          </p:cNvPr>
          <p:cNvSpPr txBox="1"/>
          <p:nvPr/>
        </p:nvSpPr>
        <p:spPr>
          <a:xfrm>
            <a:off x="248631" y="1237237"/>
            <a:ext cx="1872208" cy="2092881"/>
          </a:xfrm>
          <a:prstGeom prst="rect">
            <a:avLst/>
          </a:prstGeom>
          <a:noFill/>
        </p:spPr>
        <p:txBody>
          <a:bodyPr wrap="square" rtlCol="0">
            <a:spAutoFit/>
          </a:bodyPr>
          <a:lstStyle/>
          <a:p>
            <a:pPr algn="ctr"/>
            <a:r>
              <a:rPr lang="en-GB" sz="1600" dirty="0">
                <a:latin typeface="Calibri Light" panose="020F0302020204030204" pitchFamily="34" charset="0"/>
                <a:cs typeface="Calibri Light" panose="020F0302020204030204" pitchFamily="34" charset="0"/>
              </a:rPr>
              <a:t>The United Kingdom signed up to the convention in 1990, ratified it in 1991, and it officially came into force in 1992 (ECPAT, 2019). </a:t>
            </a:r>
          </a:p>
          <a:p>
            <a:endParaRPr lang="en-GB" dirty="0"/>
          </a:p>
        </p:txBody>
      </p:sp>
      <p:sp>
        <p:nvSpPr>
          <p:cNvPr id="15" name="TextBox 14">
            <a:extLst>
              <a:ext uri="{FF2B5EF4-FFF2-40B4-BE49-F238E27FC236}">
                <a16:creationId xmlns:a16="http://schemas.microsoft.com/office/drawing/2014/main" id="{1EA91C21-FE25-4AD5-87A9-CCC5C2B52DBF}"/>
              </a:ext>
            </a:extLst>
          </p:cNvPr>
          <p:cNvSpPr txBox="1"/>
          <p:nvPr/>
        </p:nvSpPr>
        <p:spPr>
          <a:xfrm>
            <a:off x="8680623" y="840790"/>
            <a:ext cx="1872208" cy="1569660"/>
          </a:xfrm>
          <a:prstGeom prst="rect">
            <a:avLst/>
          </a:prstGeom>
          <a:noFill/>
        </p:spPr>
        <p:txBody>
          <a:bodyPr wrap="square" rtlCol="0">
            <a:spAutoFit/>
          </a:bodyPr>
          <a:lstStyle/>
          <a:p>
            <a:pPr algn="ctr"/>
            <a:r>
              <a:rPr lang="en-GB" sz="1600" dirty="0">
                <a:latin typeface="Calibri Light" panose="020F0302020204030204" pitchFamily="34" charset="0"/>
                <a:cs typeface="Calibri Light" panose="020F0302020204030204" pitchFamily="34" charset="0"/>
              </a:rPr>
              <a:t>In 2004, Wales formally acquired the UNCRC as a policy making platform (Children in Wales, 2016).</a:t>
            </a:r>
          </a:p>
        </p:txBody>
      </p:sp>
      <p:sp>
        <p:nvSpPr>
          <p:cNvPr id="16" name="TextBox 15">
            <a:extLst>
              <a:ext uri="{FF2B5EF4-FFF2-40B4-BE49-F238E27FC236}">
                <a16:creationId xmlns:a16="http://schemas.microsoft.com/office/drawing/2014/main" id="{F3393E92-8445-4801-BB67-A832AE95EDA1}"/>
              </a:ext>
            </a:extLst>
          </p:cNvPr>
          <p:cNvSpPr txBox="1"/>
          <p:nvPr/>
        </p:nvSpPr>
        <p:spPr>
          <a:xfrm>
            <a:off x="8320583" y="3539961"/>
            <a:ext cx="2592288" cy="1077218"/>
          </a:xfrm>
          <a:prstGeom prst="rect">
            <a:avLst/>
          </a:prstGeom>
          <a:noFill/>
        </p:spPr>
        <p:txBody>
          <a:bodyPr wrap="square" rtlCol="0">
            <a:spAutoFit/>
          </a:bodyPr>
          <a:lstStyle/>
          <a:p>
            <a:pPr algn="ctr"/>
            <a:r>
              <a:rPr lang="en-GB" sz="1600" dirty="0">
                <a:latin typeface="Calibri Light" panose="020F0302020204030204" pitchFamily="34" charset="0"/>
                <a:cs typeface="Calibri Light" panose="020F0302020204030204" pitchFamily="34" charset="0"/>
              </a:rPr>
              <a:t>Rights of Children and Young Persons (Wales) Measure was produced in 2011 (Gov.uk, 2019).</a:t>
            </a:r>
          </a:p>
        </p:txBody>
      </p:sp>
      <p:sp>
        <p:nvSpPr>
          <p:cNvPr id="17" name="TextBox 16">
            <a:extLst>
              <a:ext uri="{FF2B5EF4-FFF2-40B4-BE49-F238E27FC236}">
                <a16:creationId xmlns:a16="http://schemas.microsoft.com/office/drawing/2014/main" id="{19E5B73B-3262-43FA-B755-D31F33E16C12}"/>
              </a:ext>
            </a:extLst>
          </p:cNvPr>
          <p:cNvSpPr txBox="1"/>
          <p:nvPr/>
        </p:nvSpPr>
        <p:spPr>
          <a:xfrm>
            <a:off x="3431704" y="5445224"/>
            <a:ext cx="5328592" cy="830997"/>
          </a:xfrm>
          <a:prstGeom prst="rect">
            <a:avLst/>
          </a:prstGeom>
          <a:noFill/>
        </p:spPr>
        <p:txBody>
          <a:bodyPr wrap="square" rtlCol="0">
            <a:spAutoFit/>
          </a:bodyPr>
          <a:lstStyle/>
          <a:p>
            <a:pPr algn="ctr"/>
            <a:r>
              <a:rPr lang="en-GB" sz="1600" dirty="0">
                <a:latin typeface="Calibri Light" panose="020F0302020204030204" pitchFamily="34" charset="0"/>
                <a:cs typeface="Calibri Light" panose="020F0302020204030204" pitchFamily="34" charset="0"/>
              </a:rPr>
              <a:t>Responsibility is placed on ministers to ensure that due regard is paid to children’s rights when producing policy and legislation (Gov.uk, 2019).</a:t>
            </a:r>
          </a:p>
        </p:txBody>
      </p:sp>
      <p:sp>
        <p:nvSpPr>
          <p:cNvPr id="18" name="TextBox 17">
            <a:extLst>
              <a:ext uri="{FF2B5EF4-FFF2-40B4-BE49-F238E27FC236}">
                <a16:creationId xmlns:a16="http://schemas.microsoft.com/office/drawing/2014/main" id="{035673B2-BF34-4EC0-B340-DE65815EFB67}"/>
              </a:ext>
            </a:extLst>
          </p:cNvPr>
          <p:cNvSpPr txBox="1"/>
          <p:nvPr/>
        </p:nvSpPr>
        <p:spPr>
          <a:xfrm>
            <a:off x="1010298" y="4165629"/>
            <a:ext cx="2939279" cy="830997"/>
          </a:xfrm>
          <a:prstGeom prst="rect">
            <a:avLst/>
          </a:prstGeom>
          <a:noFill/>
        </p:spPr>
        <p:txBody>
          <a:bodyPr wrap="square" rtlCol="0">
            <a:spAutoFit/>
          </a:bodyPr>
          <a:lstStyle/>
          <a:p>
            <a:pPr algn="ctr"/>
            <a:r>
              <a:rPr lang="en-GB" sz="1600" dirty="0">
                <a:latin typeface="Calibri Light" panose="020F0302020204030204" pitchFamily="34" charset="0"/>
                <a:cs typeface="Calibri Light" panose="020F0302020204030204" pitchFamily="34" charset="0"/>
              </a:rPr>
              <a:t>Children’s Rights Impact Assessment’s have been put into place (Gov.uk, 2019).</a:t>
            </a:r>
          </a:p>
        </p:txBody>
      </p:sp>
      <p:sp>
        <p:nvSpPr>
          <p:cNvPr id="19" name="TextBox 18">
            <a:extLst>
              <a:ext uri="{FF2B5EF4-FFF2-40B4-BE49-F238E27FC236}">
                <a16:creationId xmlns:a16="http://schemas.microsoft.com/office/drawing/2014/main" id="{ED41989C-0E5A-43B4-A73D-F7B3A97D83AF}"/>
              </a:ext>
            </a:extLst>
          </p:cNvPr>
          <p:cNvSpPr txBox="1"/>
          <p:nvPr/>
        </p:nvSpPr>
        <p:spPr>
          <a:xfrm>
            <a:off x="3042755" y="1270963"/>
            <a:ext cx="1859159" cy="1569660"/>
          </a:xfrm>
          <a:prstGeom prst="rect">
            <a:avLst/>
          </a:prstGeom>
          <a:noFill/>
        </p:spPr>
        <p:txBody>
          <a:bodyPr wrap="square" rtlCol="0">
            <a:spAutoFit/>
          </a:bodyPr>
          <a:lstStyle/>
          <a:p>
            <a:pPr algn="ctr"/>
            <a:r>
              <a:rPr lang="en-GB" sz="1600" dirty="0">
                <a:latin typeface="Calibri Light" panose="020F0302020204030204" pitchFamily="34" charset="0"/>
                <a:cs typeface="Calibri Light" panose="020F0302020204030204" pitchFamily="34" charset="0"/>
              </a:rPr>
              <a:t>Wales was the first country in the UK to produce the role of the Children’s Commissioner (Gov.uk, 2019).</a:t>
            </a:r>
          </a:p>
        </p:txBody>
      </p:sp>
      <p:cxnSp>
        <p:nvCxnSpPr>
          <p:cNvPr id="22" name="Straight Arrow Connector 21">
            <a:extLst>
              <a:ext uri="{FF2B5EF4-FFF2-40B4-BE49-F238E27FC236}">
                <a16:creationId xmlns:a16="http://schemas.microsoft.com/office/drawing/2014/main" id="{F3473731-6184-470D-BDC8-089007E539DD}"/>
              </a:ext>
            </a:extLst>
          </p:cNvPr>
          <p:cNvCxnSpPr/>
          <p:nvPr/>
        </p:nvCxnSpPr>
        <p:spPr>
          <a:xfrm flipV="1">
            <a:off x="7176120" y="1625620"/>
            <a:ext cx="1728192" cy="784830"/>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2C2A95D1-D9A9-448C-9EE9-716BDF51E58B}"/>
              </a:ext>
            </a:extLst>
          </p:cNvPr>
          <p:cNvCxnSpPr>
            <a:cxnSpLocks/>
          </p:cNvCxnSpPr>
          <p:nvPr/>
        </p:nvCxnSpPr>
        <p:spPr>
          <a:xfrm>
            <a:off x="7104112" y="3750509"/>
            <a:ext cx="1216471" cy="0"/>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736931EE-0C93-478C-80C1-081877C64419}"/>
              </a:ext>
            </a:extLst>
          </p:cNvPr>
          <p:cNvCxnSpPr/>
          <p:nvPr/>
        </p:nvCxnSpPr>
        <p:spPr>
          <a:xfrm flipH="1">
            <a:off x="5375920" y="4996626"/>
            <a:ext cx="504056" cy="448598"/>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4DCD8AAE-3DAB-4848-BE13-93A6FEF2230C}"/>
              </a:ext>
            </a:extLst>
          </p:cNvPr>
          <p:cNvCxnSpPr>
            <a:cxnSpLocks/>
          </p:cNvCxnSpPr>
          <p:nvPr/>
        </p:nvCxnSpPr>
        <p:spPr>
          <a:xfrm flipH="1">
            <a:off x="3511378" y="4293096"/>
            <a:ext cx="1576510" cy="0"/>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A8D9CA8A-212D-4E99-AD00-C38CC1A92678}"/>
              </a:ext>
            </a:extLst>
          </p:cNvPr>
          <p:cNvCxnSpPr/>
          <p:nvPr/>
        </p:nvCxnSpPr>
        <p:spPr>
          <a:xfrm flipH="1" flipV="1">
            <a:off x="4563608" y="2073863"/>
            <a:ext cx="851047" cy="658057"/>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3" name="Audio 2">
            <a:hlinkClick r:id="" action="ppaction://media"/>
            <a:extLst>
              <a:ext uri="{FF2B5EF4-FFF2-40B4-BE49-F238E27FC236}">
                <a16:creationId xmlns:a16="http://schemas.microsoft.com/office/drawing/2014/main" id="{DB22C163-4880-484B-BBB8-79C8763975A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457739965"/>
      </p:ext>
    </p:extLst>
  </p:cSld>
  <p:clrMapOvr>
    <a:masterClrMapping/>
  </p:clrMapOvr>
  <mc:AlternateContent xmlns:mc="http://schemas.openxmlformats.org/markup-compatibility/2006">
    <mc:Choice xmlns:p14="http://schemas.microsoft.com/office/powerpoint/2010/main" Requires="p14">
      <p:transition spd="med" p14:dur="700" advTm="55049">
        <p:fade/>
      </p:transition>
    </mc:Choice>
    <mc:Fallback>
      <p:transition spd="med" advTm="5504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260648"/>
            <a:ext cx="7315200" cy="2016224"/>
          </a:xfrm>
        </p:spPr>
        <p:txBody>
          <a:bodyPr>
            <a:noAutofit/>
          </a:bodyPr>
          <a:lstStyle/>
          <a:p>
            <a:pPr algn="ctr"/>
            <a:r>
              <a:rPr lang="en-US" dirty="0">
                <a:latin typeface="Cavolini" panose="03000502040302020204" pitchFamily="66" charset="0"/>
                <a:cs typeface="Cavolini" panose="03000502040302020204" pitchFamily="66" charset="0"/>
              </a:rPr>
              <a:t>Why should Children’s Rights be embedded in Schools?</a:t>
            </a:r>
          </a:p>
        </p:txBody>
      </p:sp>
      <p:pic>
        <p:nvPicPr>
          <p:cNvPr id="3" name="Picture 2">
            <a:extLst>
              <a:ext uri="{FF2B5EF4-FFF2-40B4-BE49-F238E27FC236}">
                <a16:creationId xmlns:a16="http://schemas.microsoft.com/office/drawing/2014/main" id="{E60F397D-3D63-4410-90D3-E87064260C69}"/>
              </a:ext>
            </a:extLst>
          </p:cNvPr>
          <p:cNvPicPr>
            <a:picLocks noChangeAspect="1"/>
          </p:cNvPicPr>
          <p:nvPr/>
        </p:nvPicPr>
        <p:blipFill rotWithShape="1">
          <a:blip r:embed="rId4"/>
          <a:srcRect l="23059" t="31091" r="49773" b="20586"/>
          <a:stretch/>
        </p:blipFill>
        <p:spPr>
          <a:xfrm>
            <a:off x="4537230" y="2358671"/>
            <a:ext cx="3117540" cy="2776474"/>
          </a:xfrm>
          <a:prstGeom prst="rect">
            <a:avLst/>
          </a:prstGeom>
        </p:spPr>
      </p:pic>
      <p:sp>
        <p:nvSpPr>
          <p:cNvPr id="4" name="TextBox 3">
            <a:extLst>
              <a:ext uri="{FF2B5EF4-FFF2-40B4-BE49-F238E27FC236}">
                <a16:creationId xmlns:a16="http://schemas.microsoft.com/office/drawing/2014/main" id="{C1213FAA-C8C7-4729-9D00-78D7352EE426}"/>
              </a:ext>
            </a:extLst>
          </p:cNvPr>
          <p:cNvSpPr txBox="1"/>
          <p:nvPr/>
        </p:nvSpPr>
        <p:spPr>
          <a:xfrm>
            <a:off x="9527704" y="6165304"/>
            <a:ext cx="2664296" cy="584775"/>
          </a:xfrm>
          <a:prstGeom prst="rect">
            <a:avLst/>
          </a:prstGeom>
          <a:noFill/>
        </p:spPr>
        <p:txBody>
          <a:bodyPr wrap="square" rtlCol="0">
            <a:spAutoFit/>
          </a:bodyPr>
          <a:lstStyle/>
          <a:p>
            <a:r>
              <a:rPr lang="en-GB" sz="1600" dirty="0">
                <a:solidFill>
                  <a:schemeClr val="bg1"/>
                </a:solidFill>
              </a:rPr>
              <a:t>Children’s Commissioner Wales (no date)</a:t>
            </a:r>
          </a:p>
        </p:txBody>
      </p:sp>
      <p:pic>
        <p:nvPicPr>
          <p:cNvPr id="5" name="Audio 4">
            <a:hlinkClick r:id="" action="ppaction://media"/>
            <a:extLst>
              <a:ext uri="{FF2B5EF4-FFF2-40B4-BE49-F238E27FC236}">
                <a16:creationId xmlns:a16="http://schemas.microsoft.com/office/drawing/2014/main" id="{59370FB6-9562-42BE-AFD9-46744E4D5FD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30242791"/>
      </p:ext>
    </p:extLst>
  </p:cSld>
  <p:clrMapOvr>
    <a:masterClrMapping/>
  </p:clrMapOvr>
  <mc:AlternateContent xmlns:mc="http://schemas.openxmlformats.org/markup-compatibility/2006">
    <mc:Choice xmlns:p14="http://schemas.microsoft.com/office/powerpoint/2010/main" Requires="p14">
      <p:transition spd="med" p14:dur="700" advTm="4053">
        <p:fade/>
      </p:transition>
    </mc:Choice>
    <mc:Fallback>
      <p:transition spd="med" advTm="405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416" y="153616"/>
            <a:ext cx="9829800" cy="755104"/>
          </a:xfrm>
        </p:spPr>
        <p:txBody>
          <a:bodyPr/>
          <a:lstStyle/>
          <a:p>
            <a:r>
              <a:rPr lang="en-US" dirty="0">
                <a:latin typeface="Cavolini" panose="03000502040302020204" pitchFamily="66" charset="0"/>
                <a:cs typeface="Cavolini" panose="03000502040302020204" pitchFamily="66" charset="0"/>
              </a:rPr>
              <a:t>A Children’s Rights Approach to Education </a:t>
            </a:r>
          </a:p>
        </p:txBody>
      </p:sp>
      <p:sp>
        <p:nvSpPr>
          <p:cNvPr id="4" name="Content Placeholder 2">
            <a:extLst>
              <a:ext uri="{FF2B5EF4-FFF2-40B4-BE49-F238E27FC236}">
                <a16:creationId xmlns:a16="http://schemas.microsoft.com/office/drawing/2014/main" id="{C1B74B6D-A3D4-4B70-A185-8BAFB854DB43}"/>
              </a:ext>
            </a:extLst>
          </p:cNvPr>
          <p:cNvSpPr txBox="1">
            <a:spLocks/>
          </p:cNvSpPr>
          <p:nvPr/>
        </p:nvSpPr>
        <p:spPr>
          <a:xfrm>
            <a:off x="1001688" y="1340768"/>
            <a:ext cx="10188624" cy="4608512"/>
          </a:xfrm>
          <a:prstGeom prst="rect">
            <a:avLst/>
          </a:prstGeom>
        </p:spPr>
        <p:txBody>
          <a:bodyPr>
            <a:norm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endParaRPr lang="en-US" dirty="0"/>
          </a:p>
        </p:txBody>
      </p:sp>
      <p:sp>
        <p:nvSpPr>
          <p:cNvPr id="5" name="Content Placeholder 2">
            <a:extLst>
              <a:ext uri="{FF2B5EF4-FFF2-40B4-BE49-F238E27FC236}">
                <a16:creationId xmlns:a16="http://schemas.microsoft.com/office/drawing/2014/main" id="{45ABBD4D-BC0D-4C76-85D8-1F0B045CE96C}"/>
              </a:ext>
            </a:extLst>
          </p:cNvPr>
          <p:cNvSpPr txBox="1">
            <a:spLocks/>
          </p:cNvSpPr>
          <p:nvPr/>
        </p:nvSpPr>
        <p:spPr>
          <a:xfrm>
            <a:off x="993527" y="1097962"/>
            <a:ext cx="10188624" cy="5211358"/>
          </a:xfrm>
          <a:prstGeom prst="rect">
            <a:avLst/>
          </a:prstGeom>
        </p:spPr>
        <p:txBody>
          <a:bodyPr>
            <a:norm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marL="285750" indent="-285750"/>
            <a:r>
              <a:rPr lang="en-GB" dirty="0">
                <a:latin typeface="Calibri Light" panose="020F0302020204030204" pitchFamily="34" charset="0"/>
                <a:cs typeface="Calibri Light" panose="020F0302020204030204" pitchFamily="34" charset="0"/>
              </a:rPr>
              <a:t>Children’s rights are embodied through Welsh law through the Rights of Children and Young Person’s (Wales) Measure 2011, Well-being of Future Generations (Wales) Act 2015 and Social Services and Well-being (Wales) Act 2014. </a:t>
            </a:r>
          </a:p>
          <a:p>
            <a:pPr marL="285750" indent="-285750"/>
            <a:r>
              <a:rPr lang="en-GB" dirty="0">
                <a:latin typeface="Calibri Light" panose="020F0302020204030204" pitchFamily="34" charset="0"/>
                <a:cs typeface="Calibri Light" panose="020F0302020204030204" pitchFamily="34" charset="0"/>
              </a:rPr>
              <a:t>These pieces of legislation set out duties which should be met by public authorities such as schools. In order to assist schools to meet these duties ‘The Right Way- A Children’s Rights Approach’ was introduced.</a:t>
            </a:r>
          </a:p>
          <a:p>
            <a:r>
              <a:rPr lang="en-US" dirty="0">
                <a:latin typeface="Calibri Light" panose="020F0302020204030204" pitchFamily="34" charset="0"/>
                <a:cs typeface="Calibri Light" panose="020F0302020204030204" pitchFamily="34" charset="0"/>
              </a:rPr>
              <a:t>The main aims of this framework are: </a:t>
            </a:r>
          </a:p>
        </p:txBody>
      </p:sp>
      <p:sp>
        <p:nvSpPr>
          <p:cNvPr id="6" name="TextBox 5">
            <a:extLst>
              <a:ext uri="{FF2B5EF4-FFF2-40B4-BE49-F238E27FC236}">
                <a16:creationId xmlns:a16="http://schemas.microsoft.com/office/drawing/2014/main" id="{3B96A9BB-E8EA-488D-8CC4-182EDD317CC9}"/>
              </a:ext>
            </a:extLst>
          </p:cNvPr>
          <p:cNvSpPr txBox="1"/>
          <p:nvPr/>
        </p:nvSpPr>
        <p:spPr>
          <a:xfrm>
            <a:off x="2155404" y="4299897"/>
            <a:ext cx="3168352" cy="1200329"/>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To ensure that the UNCRC and children’s rights are central to the experience children have in school. </a:t>
            </a:r>
          </a:p>
        </p:txBody>
      </p:sp>
      <p:sp>
        <p:nvSpPr>
          <p:cNvPr id="7" name="TextBox 6">
            <a:extLst>
              <a:ext uri="{FF2B5EF4-FFF2-40B4-BE49-F238E27FC236}">
                <a16:creationId xmlns:a16="http://schemas.microsoft.com/office/drawing/2014/main" id="{5D97388C-1615-418B-B027-ED7CD1FA8D2D}"/>
              </a:ext>
            </a:extLst>
          </p:cNvPr>
          <p:cNvSpPr txBox="1"/>
          <p:nvPr/>
        </p:nvSpPr>
        <p:spPr>
          <a:xfrm>
            <a:off x="6240475" y="4194954"/>
            <a:ext cx="3312368" cy="1754326"/>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To make sure the UNCRC is taken into consideration when school’s are planning and teaching, making decisions, creating policy and procedures, and in every-day life.</a:t>
            </a:r>
          </a:p>
        </p:txBody>
      </p:sp>
      <p:sp>
        <p:nvSpPr>
          <p:cNvPr id="8" name="Arrow: Down 7">
            <a:extLst>
              <a:ext uri="{FF2B5EF4-FFF2-40B4-BE49-F238E27FC236}">
                <a16:creationId xmlns:a16="http://schemas.microsoft.com/office/drawing/2014/main" id="{99872F9B-D46C-4D82-A59D-E11F8C6C2813}"/>
              </a:ext>
            </a:extLst>
          </p:cNvPr>
          <p:cNvSpPr/>
          <p:nvPr/>
        </p:nvSpPr>
        <p:spPr>
          <a:xfrm>
            <a:off x="3523556" y="3707708"/>
            <a:ext cx="432048" cy="451323"/>
          </a:xfrm>
          <a:prstGeom prst="downArrow">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Down 9">
            <a:extLst>
              <a:ext uri="{FF2B5EF4-FFF2-40B4-BE49-F238E27FC236}">
                <a16:creationId xmlns:a16="http://schemas.microsoft.com/office/drawing/2014/main" id="{49A5DA00-4677-48A6-AF1A-F2E89B81EE57}"/>
              </a:ext>
            </a:extLst>
          </p:cNvPr>
          <p:cNvSpPr/>
          <p:nvPr/>
        </p:nvSpPr>
        <p:spPr>
          <a:xfrm>
            <a:off x="7680635" y="3703641"/>
            <a:ext cx="432048" cy="451323"/>
          </a:xfrm>
          <a:prstGeom prst="downArrow">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B6C4093C-B378-454B-8D82-AE7B2CF02480}"/>
              </a:ext>
            </a:extLst>
          </p:cNvPr>
          <p:cNvSpPr txBox="1"/>
          <p:nvPr/>
        </p:nvSpPr>
        <p:spPr>
          <a:xfrm>
            <a:off x="3777742" y="6335052"/>
            <a:ext cx="4320480" cy="400110"/>
          </a:xfrm>
          <a:prstGeom prst="rect">
            <a:avLst/>
          </a:prstGeom>
          <a:noFill/>
        </p:spPr>
        <p:txBody>
          <a:bodyPr wrap="square" rtlCol="0">
            <a:spAutoFit/>
          </a:bodyPr>
          <a:lstStyle/>
          <a:p>
            <a:r>
              <a:rPr lang="en-GB" sz="2000" dirty="0">
                <a:latin typeface="Calibri Light" panose="020F0302020204030204" pitchFamily="34" charset="0"/>
                <a:cs typeface="Calibri Light" panose="020F0302020204030204" pitchFamily="34" charset="0"/>
              </a:rPr>
              <a:t>(Children’s Commissioner Wales, 2017)</a:t>
            </a:r>
          </a:p>
        </p:txBody>
      </p:sp>
      <p:pic>
        <p:nvPicPr>
          <p:cNvPr id="9" name="Audio 8">
            <a:hlinkClick r:id="" action="ppaction://media"/>
            <a:extLst>
              <a:ext uri="{FF2B5EF4-FFF2-40B4-BE49-F238E27FC236}">
                <a16:creationId xmlns:a16="http://schemas.microsoft.com/office/drawing/2014/main" id="{8699483C-76ED-43C8-93CA-E5D5A872434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93572411"/>
      </p:ext>
    </p:extLst>
  </p:cSld>
  <p:clrMapOvr>
    <a:masterClrMapping/>
  </p:clrMapOvr>
  <mc:AlternateContent xmlns:mc="http://schemas.openxmlformats.org/markup-compatibility/2006">
    <mc:Choice xmlns:p14="http://schemas.microsoft.com/office/powerpoint/2010/main" Requires="p14">
      <p:transition spd="med" p14:dur="700" advTm="40066">
        <p:fade/>
      </p:transition>
    </mc:Choice>
    <mc:Fallback>
      <p:transition spd="med" advTm="4006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C090A95C-4BC1-4B49-AD84-99FD3C045ED8}"/>
              </a:ext>
            </a:extLst>
          </p:cNvPr>
          <p:cNvSpPr txBox="1"/>
          <p:nvPr/>
        </p:nvSpPr>
        <p:spPr>
          <a:xfrm>
            <a:off x="3719736" y="2424321"/>
            <a:ext cx="3960440" cy="1569660"/>
          </a:xfrm>
          <a:prstGeom prst="rect">
            <a:avLst/>
          </a:prstGeom>
          <a:noFill/>
        </p:spPr>
        <p:txBody>
          <a:bodyPr wrap="square" rtlCol="0">
            <a:spAutoFit/>
          </a:bodyPr>
          <a:lstStyle/>
          <a:p>
            <a:pPr algn="ctr"/>
            <a:r>
              <a:rPr lang="en-GB" sz="2400" dirty="0">
                <a:latin typeface="Cavolini" panose="03000502040302020204" pitchFamily="66" charset="0"/>
                <a:cs typeface="Cavolini" panose="03000502040302020204" pitchFamily="66" charset="0"/>
              </a:rPr>
              <a:t>Benefits of a Children’s Rights Approach to Education</a:t>
            </a:r>
          </a:p>
        </p:txBody>
      </p:sp>
      <mc:AlternateContent xmlns:mc="http://schemas.openxmlformats.org/markup-compatibility/2006" xmlns:p14="http://schemas.microsoft.com/office/powerpoint/2010/main">
        <mc:Choice Requires="p14">
          <p:contentPart p14:bwMode="auto" r:id="rId4">
            <p14:nvContentPartPr>
              <p14:cNvPr id="21" name="Ink 20">
                <a:extLst>
                  <a:ext uri="{FF2B5EF4-FFF2-40B4-BE49-F238E27FC236}">
                    <a16:creationId xmlns:a16="http://schemas.microsoft.com/office/drawing/2014/main" id="{E95A0600-8F32-4C33-BB41-C482B18B9230}"/>
                  </a:ext>
                </a:extLst>
              </p14:cNvPr>
              <p14:cNvContentPartPr/>
              <p14:nvPr/>
            </p14:nvContentPartPr>
            <p14:xfrm>
              <a:off x="3851040" y="2003640"/>
              <a:ext cx="3663720" cy="2477880"/>
            </p14:xfrm>
          </p:contentPart>
        </mc:Choice>
        <mc:Fallback xmlns="">
          <p:pic>
            <p:nvPicPr>
              <p:cNvPr id="21" name="Ink 20">
                <a:extLst>
                  <a:ext uri="{FF2B5EF4-FFF2-40B4-BE49-F238E27FC236}">
                    <a16:creationId xmlns:a16="http://schemas.microsoft.com/office/drawing/2014/main" id="{E95A0600-8F32-4C33-BB41-C482B18B9230}"/>
                  </a:ext>
                </a:extLst>
              </p:cNvPr>
              <p:cNvPicPr/>
              <p:nvPr/>
            </p:nvPicPr>
            <p:blipFill>
              <a:blip r:embed="rId5"/>
              <a:stretch>
                <a:fillRect/>
              </a:stretch>
            </p:blipFill>
            <p:spPr>
              <a:xfrm>
                <a:off x="3815040" y="1968000"/>
                <a:ext cx="3735360" cy="2549520"/>
              </a:xfrm>
              <a:prstGeom prst="rect">
                <a:avLst/>
              </a:prstGeom>
            </p:spPr>
          </p:pic>
        </mc:Fallback>
      </mc:AlternateContent>
      <p:sp>
        <p:nvSpPr>
          <p:cNvPr id="22" name="TextBox 21">
            <a:extLst>
              <a:ext uri="{FF2B5EF4-FFF2-40B4-BE49-F238E27FC236}">
                <a16:creationId xmlns:a16="http://schemas.microsoft.com/office/drawing/2014/main" id="{58C1ADE9-8D3F-46D4-9C98-C15270D7A184}"/>
              </a:ext>
            </a:extLst>
          </p:cNvPr>
          <p:cNvSpPr txBox="1"/>
          <p:nvPr/>
        </p:nvSpPr>
        <p:spPr>
          <a:xfrm>
            <a:off x="7528228" y="609307"/>
            <a:ext cx="3663720" cy="923330"/>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Schools give children the opportunity to learn about rights, but also the environment to practice them.</a:t>
            </a:r>
          </a:p>
        </p:txBody>
      </p:sp>
      <p:sp>
        <p:nvSpPr>
          <p:cNvPr id="23" name="TextBox 22">
            <a:extLst>
              <a:ext uri="{FF2B5EF4-FFF2-40B4-BE49-F238E27FC236}">
                <a16:creationId xmlns:a16="http://schemas.microsoft.com/office/drawing/2014/main" id="{5A6E8BD6-BAB0-41E5-9FD9-2C2F9804A76A}"/>
              </a:ext>
            </a:extLst>
          </p:cNvPr>
          <p:cNvSpPr txBox="1"/>
          <p:nvPr/>
        </p:nvSpPr>
        <p:spPr>
          <a:xfrm>
            <a:off x="8760296" y="2772370"/>
            <a:ext cx="2880320" cy="646331"/>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Helps to develop tolerance to diversity. </a:t>
            </a:r>
          </a:p>
        </p:txBody>
      </p:sp>
      <p:sp>
        <p:nvSpPr>
          <p:cNvPr id="24" name="TextBox 23">
            <a:extLst>
              <a:ext uri="{FF2B5EF4-FFF2-40B4-BE49-F238E27FC236}">
                <a16:creationId xmlns:a16="http://schemas.microsoft.com/office/drawing/2014/main" id="{9CC26C5A-B737-40A6-8FB6-340E98722D8D}"/>
              </a:ext>
            </a:extLst>
          </p:cNvPr>
          <p:cNvSpPr txBox="1"/>
          <p:nvPr/>
        </p:nvSpPr>
        <p:spPr>
          <a:xfrm>
            <a:off x="8586948" y="4488156"/>
            <a:ext cx="2605000" cy="646331"/>
          </a:xfrm>
          <a:prstGeom prst="rect">
            <a:avLst/>
          </a:prstGeom>
          <a:noFill/>
        </p:spPr>
        <p:txBody>
          <a:bodyPr wrap="square" rtlCol="0">
            <a:spAutoFit/>
          </a:bodyPr>
          <a:lstStyle/>
          <a:p>
            <a:r>
              <a:rPr lang="en-GB" dirty="0">
                <a:latin typeface="Calibri Light" panose="020F0302020204030204" pitchFamily="34" charset="0"/>
                <a:cs typeface="Calibri Light" panose="020F0302020204030204" pitchFamily="34" charset="0"/>
              </a:rPr>
              <a:t>Improves conflict resolution abilities</a:t>
            </a:r>
            <a:r>
              <a:rPr lang="en-GB" dirty="0"/>
              <a:t>.</a:t>
            </a:r>
          </a:p>
        </p:txBody>
      </p:sp>
      <p:sp>
        <p:nvSpPr>
          <p:cNvPr id="25" name="TextBox 24">
            <a:extLst>
              <a:ext uri="{FF2B5EF4-FFF2-40B4-BE49-F238E27FC236}">
                <a16:creationId xmlns:a16="http://schemas.microsoft.com/office/drawing/2014/main" id="{B9848A93-2777-4CE5-9FC6-3C797B78EB83}"/>
              </a:ext>
            </a:extLst>
          </p:cNvPr>
          <p:cNvSpPr txBox="1"/>
          <p:nvPr/>
        </p:nvSpPr>
        <p:spPr>
          <a:xfrm>
            <a:off x="5629840" y="5609597"/>
            <a:ext cx="2605000" cy="646331"/>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Increased levels of self-esteem.</a:t>
            </a:r>
          </a:p>
        </p:txBody>
      </p:sp>
      <p:sp>
        <p:nvSpPr>
          <p:cNvPr id="26" name="TextBox 25">
            <a:extLst>
              <a:ext uri="{FF2B5EF4-FFF2-40B4-BE49-F238E27FC236}">
                <a16:creationId xmlns:a16="http://schemas.microsoft.com/office/drawing/2014/main" id="{96936576-B93A-40E8-94E7-5A445FA1FA71}"/>
              </a:ext>
            </a:extLst>
          </p:cNvPr>
          <p:cNvSpPr txBox="1"/>
          <p:nvPr/>
        </p:nvSpPr>
        <p:spPr>
          <a:xfrm>
            <a:off x="2207568" y="5251968"/>
            <a:ext cx="2448272" cy="646331"/>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Better behaviour in class.</a:t>
            </a:r>
          </a:p>
        </p:txBody>
      </p:sp>
      <p:sp>
        <p:nvSpPr>
          <p:cNvPr id="27" name="TextBox 26">
            <a:extLst>
              <a:ext uri="{FF2B5EF4-FFF2-40B4-BE49-F238E27FC236}">
                <a16:creationId xmlns:a16="http://schemas.microsoft.com/office/drawing/2014/main" id="{14ABC4F5-BCE6-4067-9381-30F8DDC3BAA6}"/>
              </a:ext>
            </a:extLst>
          </p:cNvPr>
          <p:cNvSpPr txBox="1"/>
          <p:nvPr/>
        </p:nvSpPr>
        <p:spPr>
          <a:xfrm>
            <a:off x="532142" y="4024338"/>
            <a:ext cx="2605000" cy="646331"/>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Raised levels of well-being.</a:t>
            </a:r>
          </a:p>
        </p:txBody>
      </p:sp>
      <p:sp>
        <p:nvSpPr>
          <p:cNvPr id="28" name="TextBox 27">
            <a:extLst>
              <a:ext uri="{FF2B5EF4-FFF2-40B4-BE49-F238E27FC236}">
                <a16:creationId xmlns:a16="http://schemas.microsoft.com/office/drawing/2014/main" id="{3C6E2C8C-31F9-46A2-8102-5C832D21E444}"/>
              </a:ext>
            </a:extLst>
          </p:cNvPr>
          <p:cNvSpPr txBox="1"/>
          <p:nvPr/>
        </p:nvSpPr>
        <p:spPr>
          <a:xfrm>
            <a:off x="0" y="2529081"/>
            <a:ext cx="3022178" cy="923330"/>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Increased knowledge of the principles of democracy and citizenship.</a:t>
            </a:r>
          </a:p>
        </p:txBody>
      </p:sp>
      <p:sp>
        <p:nvSpPr>
          <p:cNvPr id="29" name="TextBox 28">
            <a:extLst>
              <a:ext uri="{FF2B5EF4-FFF2-40B4-BE49-F238E27FC236}">
                <a16:creationId xmlns:a16="http://schemas.microsoft.com/office/drawing/2014/main" id="{9A6041EB-2E30-42BB-8C58-CAFD81CB41FC}"/>
              </a:ext>
            </a:extLst>
          </p:cNvPr>
          <p:cNvSpPr txBox="1"/>
          <p:nvPr/>
        </p:nvSpPr>
        <p:spPr>
          <a:xfrm>
            <a:off x="839416" y="1163427"/>
            <a:ext cx="2448272" cy="646331"/>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A sense of empowerment</a:t>
            </a:r>
            <a:r>
              <a:rPr lang="en-GB" dirty="0"/>
              <a:t>.</a:t>
            </a:r>
          </a:p>
        </p:txBody>
      </p:sp>
      <p:sp>
        <p:nvSpPr>
          <p:cNvPr id="31" name="TextBox 30">
            <a:extLst>
              <a:ext uri="{FF2B5EF4-FFF2-40B4-BE49-F238E27FC236}">
                <a16:creationId xmlns:a16="http://schemas.microsoft.com/office/drawing/2014/main" id="{920A1F54-5100-48BD-B07C-433D9DC830E2}"/>
              </a:ext>
            </a:extLst>
          </p:cNvPr>
          <p:cNvSpPr txBox="1"/>
          <p:nvPr/>
        </p:nvSpPr>
        <p:spPr>
          <a:xfrm>
            <a:off x="3637029" y="369530"/>
            <a:ext cx="2757704" cy="646331"/>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Feeling valued and listened to.</a:t>
            </a:r>
          </a:p>
        </p:txBody>
      </p:sp>
      <mc:AlternateContent xmlns:mc="http://schemas.openxmlformats.org/markup-compatibility/2006" xmlns:p14="http://schemas.microsoft.com/office/powerpoint/2010/main">
        <mc:Choice Requires="p14">
          <p:contentPart p14:bwMode="auto" r:id="rId6">
            <p14:nvContentPartPr>
              <p14:cNvPr id="40" name="Ink 39">
                <a:extLst>
                  <a:ext uri="{FF2B5EF4-FFF2-40B4-BE49-F238E27FC236}">
                    <a16:creationId xmlns:a16="http://schemas.microsoft.com/office/drawing/2014/main" id="{99EDB4D1-9546-448A-A822-B076E1BD9D7B}"/>
                  </a:ext>
                </a:extLst>
              </p14:cNvPr>
              <p14:cNvContentPartPr/>
              <p14:nvPr/>
            </p14:nvContentPartPr>
            <p14:xfrm>
              <a:off x="4996200" y="1251600"/>
              <a:ext cx="209160" cy="1105920"/>
            </p14:xfrm>
          </p:contentPart>
        </mc:Choice>
        <mc:Fallback xmlns="">
          <p:pic>
            <p:nvPicPr>
              <p:cNvPr id="40" name="Ink 39">
                <a:extLst>
                  <a:ext uri="{FF2B5EF4-FFF2-40B4-BE49-F238E27FC236}">
                    <a16:creationId xmlns:a16="http://schemas.microsoft.com/office/drawing/2014/main" id="{99EDB4D1-9546-448A-A822-B076E1BD9D7B}"/>
                  </a:ext>
                </a:extLst>
              </p:cNvPr>
              <p:cNvPicPr/>
              <p:nvPr/>
            </p:nvPicPr>
            <p:blipFill>
              <a:blip r:embed="rId7"/>
              <a:stretch>
                <a:fillRect/>
              </a:stretch>
            </p:blipFill>
            <p:spPr>
              <a:xfrm>
                <a:off x="4960200" y="1215960"/>
                <a:ext cx="280800" cy="11775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43" name="Ink 42">
                <a:extLst>
                  <a:ext uri="{FF2B5EF4-FFF2-40B4-BE49-F238E27FC236}">
                    <a16:creationId xmlns:a16="http://schemas.microsoft.com/office/drawing/2014/main" id="{CEA4242C-5DA9-471A-83C2-22688790ACEB}"/>
                  </a:ext>
                </a:extLst>
              </p14:cNvPr>
              <p14:cNvContentPartPr/>
              <p14:nvPr/>
            </p14:nvContentPartPr>
            <p14:xfrm>
              <a:off x="7111920" y="1739400"/>
              <a:ext cx="1199160" cy="1011240"/>
            </p14:xfrm>
          </p:contentPart>
        </mc:Choice>
        <mc:Fallback xmlns="">
          <p:pic>
            <p:nvPicPr>
              <p:cNvPr id="43" name="Ink 42">
                <a:extLst>
                  <a:ext uri="{FF2B5EF4-FFF2-40B4-BE49-F238E27FC236}">
                    <a16:creationId xmlns:a16="http://schemas.microsoft.com/office/drawing/2014/main" id="{CEA4242C-5DA9-471A-83C2-22688790ACEB}"/>
                  </a:ext>
                </a:extLst>
              </p:cNvPr>
              <p:cNvPicPr/>
              <p:nvPr/>
            </p:nvPicPr>
            <p:blipFill>
              <a:blip r:embed="rId9"/>
              <a:stretch>
                <a:fillRect/>
              </a:stretch>
            </p:blipFill>
            <p:spPr>
              <a:xfrm>
                <a:off x="7075920" y="1703400"/>
                <a:ext cx="1270800" cy="10828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45" name="Ink 44">
                <a:extLst>
                  <a:ext uri="{FF2B5EF4-FFF2-40B4-BE49-F238E27FC236}">
                    <a16:creationId xmlns:a16="http://schemas.microsoft.com/office/drawing/2014/main" id="{0DE172AA-C627-4ED8-9E90-613A5B42F180}"/>
                  </a:ext>
                </a:extLst>
              </p14:cNvPr>
              <p14:cNvContentPartPr/>
              <p14:nvPr/>
            </p14:nvContentPartPr>
            <p14:xfrm>
              <a:off x="7458960" y="3457320"/>
              <a:ext cx="1758600" cy="552960"/>
            </p14:xfrm>
          </p:contentPart>
        </mc:Choice>
        <mc:Fallback xmlns="">
          <p:pic>
            <p:nvPicPr>
              <p:cNvPr id="45" name="Ink 44">
                <a:extLst>
                  <a:ext uri="{FF2B5EF4-FFF2-40B4-BE49-F238E27FC236}">
                    <a16:creationId xmlns:a16="http://schemas.microsoft.com/office/drawing/2014/main" id="{0DE172AA-C627-4ED8-9E90-613A5B42F180}"/>
                  </a:ext>
                </a:extLst>
              </p:cNvPr>
              <p:cNvPicPr/>
              <p:nvPr/>
            </p:nvPicPr>
            <p:blipFill>
              <a:blip r:embed="rId11"/>
              <a:stretch>
                <a:fillRect/>
              </a:stretch>
            </p:blipFill>
            <p:spPr>
              <a:xfrm>
                <a:off x="7422960" y="3421680"/>
                <a:ext cx="1830240" cy="624600"/>
              </a:xfrm>
              <a:prstGeom prst="rect">
                <a:avLst/>
              </a:prstGeom>
            </p:spPr>
          </p:pic>
        </mc:Fallback>
      </mc:AlternateContent>
      <p:grpSp>
        <p:nvGrpSpPr>
          <p:cNvPr id="50" name="Group 49">
            <a:extLst>
              <a:ext uri="{FF2B5EF4-FFF2-40B4-BE49-F238E27FC236}">
                <a16:creationId xmlns:a16="http://schemas.microsoft.com/office/drawing/2014/main" id="{8AB29808-2288-474D-AA3B-E689E5855FB4}"/>
              </a:ext>
            </a:extLst>
          </p:cNvPr>
          <p:cNvGrpSpPr/>
          <p:nvPr/>
        </p:nvGrpSpPr>
        <p:grpSpPr>
          <a:xfrm>
            <a:off x="6609000" y="4163279"/>
            <a:ext cx="1920300" cy="1414081"/>
            <a:chOff x="6609000" y="4163279"/>
            <a:chExt cx="1920300" cy="1414081"/>
          </a:xfrm>
        </p:grpSpPr>
        <mc:AlternateContent xmlns:mc="http://schemas.openxmlformats.org/markup-compatibility/2006" xmlns:p14="http://schemas.microsoft.com/office/powerpoint/2010/main">
          <mc:Choice Requires="p14">
            <p:contentPart p14:bwMode="auto" r:id="rId12">
              <p14:nvContentPartPr>
                <p14:cNvPr id="48" name="Ink 47">
                  <a:extLst>
                    <a:ext uri="{FF2B5EF4-FFF2-40B4-BE49-F238E27FC236}">
                      <a16:creationId xmlns:a16="http://schemas.microsoft.com/office/drawing/2014/main" id="{0C96418C-2857-484D-ADF7-1941F817AEC4}"/>
                    </a:ext>
                  </a:extLst>
                </p14:cNvPr>
                <p14:cNvContentPartPr/>
                <p14:nvPr/>
              </p14:nvContentPartPr>
              <p14:xfrm>
                <a:off x="6932340" y="4163279"/>
                <a:ext cx="1596960" cy="630360"/>
              </p14:xfrm>
            </p:contentPart>
          </mc:Choice>
          <mc:Fallback xmlns="">
            <p:pic>
              <p:nvPicPr>
                <p:cNvPr id="48" name="Ink 47">
                  <a:extLst>
                    <a:ext uri="{FF2B5EF4-FFF2-40B4-BE49-F238E27FC236}">
                      <a16:creationId xmlns:a16="http://schemas.microsoft.com/office/drawing/2014/main" id="{0C96418C-2857-484D-ADF7-1941F817AEC4}"/>
                    </a:ext>
                  </a:extLst>
                </p:cNvPr>
                <p:cNvPicPr/>
                <p:nvPr/>
              </p:nvPicPr>
              <p:blipFill>
                <a:blip r:embed="rId13"/>
                <a:stretch>
                  <a:fillRect/>
                </a:stretch>
              </p:blipFill>
              <p:spPr>
                <a:xfrm>
                  <a:off x="6896700" y="4127279"/>
                  <a:ext cx="1668600" cy="702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49" name="Ink 48">
                  <a:extLst>
                    <a:ext uri="{FF2B5EF4-FFF2-40B4-BE49-F238E27FC236}">
                      <a16:creationId xmlns:a16="http://schemas.microsoft.com/office/drawing/2014/main" id="{3C6B25D6-2DEF-47AD-BEB5-55AA1B45CD03}"/>
                    </a:ext>
                  </a:extLst>
                </p14:cNvPr>
                <p14:cNvContentPartPr/>
                <p14:nvPr/>
              </p14:nvContentPartPr>
              <p14:xfrm>
                <a:off x="6609000" y="4380720"/>
                <a:ext cx="205560" cy="1196640"/>
              </p14:xfrm>
            </p:contentPart>
          </mc:Choice>
          <mc:Fallback xmlns="">
            <p:pic>
              <p:nvPicPr>
                <p:cNvPr id="49" name="Ink 48">
                  <a:extLst>
                    <a:ext uri="{FF2B5EF4-FFF2-40B4-BE49-F238E27FC236}">
                      <a16:creationId xmlns:a16="http://schemas.microsoft.com/office/drawing/2014/main" id="{3C6B25D6-2DEF-47AD-BEB5-55AA1B45CD03}"/>
                    </a:ext>
                  </a:extLst>
                </p:cNvPr>
                <p:cNvPicPr/>
                <p:nvPr/>
              </p:nvPicPr>
              <p:blipFill>
                <a:blip r:embed="rId15"/>
                <a:stretch>
                  <a:fillRect/>
                </a:stretch>
              </p:blipFill>
              <p:spPr>
                <a:xfrm>
                  <a:off x="6573360" y="4344720"/>
                  <a:ext cx="277200" cy="1268280"/>
                </a:xfrm>
                <a:prstGeom prst="rect">
                  <a:avLst/>
                </a:prstGeom>
              </p:spPr>
            </p:pic>
          </mc:Fallback>
        </mc:AlternateContent>
      </p:grpSp>
      <p:grpSp>
        <p:nvGrpSpPr>
          <p:cNvPr id="53" name="Group 52">
            <a:extLst>
              <a:ext uri="{FF2B5EF4-FFF2-40B4-BE49-F238E27FC236}">
                <a16:creationId xmlns:a16="http://schemas.microsoft.com/office/drawing/2014/main" id="{BADEA996-4F78-4E5B-9396-E63B84434AA4}"/>
              </a:ext>
            </a:extLst>
          </p:cNvPr>
          <p:cNvGrpSpPr/>
          <p:nvPr/>
        </p:nvGrpSpPr>
        <p:grpSpPr>
          <a:xfrm>
            <a:off x="2589240" y="3541920"/>
            <a:ext cx="2254719" cy="1594096"/>
            <a:chOff x="2589240" y="3541920"/>
            <a:chExt cx="2254719" cy="1594096"/>
          </a:xfrm>
        </p:grpSpPr>
        <mc:AlternateContent xmlns:mc="http://schemas.openxmlformats.org/markup-compatibility/2006" xmlns:p14="http://schemas.microsoft.com/office/powerpoint/2010/main">
          <mc:Choice Requires="p14">
            <p:contentPart p14:bwMode="auto" r:id="rId16">
              <p14:nvContentPartPr>
                <p14:cNvPr id="51" name="Ink 50">
                  <a:extLst>
                    <a:ext uri="{FF2B5EF4-FFF2-40B4-BE49-F238E27FC236}">
                      <a16:creationId xmlns:a16="http://schemas.microsoft.com/office/drawing/2014/main" id="{26FE68B2-A043-43AE-9A4F-59FEBB39569F}"/>
                    </a:ext>
                  </a:extLst>
                </p14:cNvPr>
                <p14:cNvContentPartPr/>
                <p14:nvPr/>
              </p14:nvContentPartPr>
              <p14:xfrm>
                <a:off x="3990759" y="4125496"/>
                <a:ext cx="853200" cy="1010520"/>
              </p14:xfrm>
            </p:contentPart>
          </mc:Choice>
          <mc:Fallback xmlns="">
            <p:pic>
              <p:nvPicPr>
                <p:cNvPr id="51" name="Ink 50">
                  <a:extLst>
                    <a:ext uri="{FF2B5EF4-FFF2-40B4-BE49-F238E27FC236}">
                      <a16:creationId xmlns:a16="http://schemas.microsoft.com/office/drawing/2014/main" id="{26FE68B2-A043-43AE-9A4F-59FEBB39569F}"/>
                    </a:ext>
                  </a:extLst>
                </p:cNvPr>
                <p:cNvPicPr/>
                <p:nvPr/>
              </p:nvPicPr>
              <p:blipFill>
                <a:blip r:embed="rId17"/>
                <a:stretch>
                  <a:fillRect/>
                </a:stretch>
              </p:blipFill>
              <p:spPr>
                <a:xfrm>
                  <a:off x="3954759" y="4089856"/>
                  <a:ext cx="924840" cy="108216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52" name="Ink 51">
                  <a:extLst>
                    <a:ext uri="{FF2B5EF4-FFF2-40B4-BE49-F238E27FC236}">
                      <a16:creationId xmlns:a16="http://schemas.microsoft.com/office/drawing/2014/main" id="{113452D6-7FA1-461F-8493-B319D92232B0}"/>
                    </a:ext>
                  </a:extLst>
                </p14:cNvPr>
                <p14:cNvContentPartPr/>
                <p14:nvPr/>
              </p14:nvContentPartPr>
              <p14:xfrm>
                <a:off x="2589240" y="3541920"/>
                <a:ext cx="1395720" cy="503640"/>
              </p14:xfrm>
            </p:contentPart>
          </mc:Choice>
          <mc:Fallback xmlns="">
            <p:pic>
              <p:nvPicPr>
                <p:cNvPr id="52" name="Ink 51">
                  <a:extLst>
                    <a:ext uri="{FF2B5EF4-FFF2-40B4-BE49-F238E27FC236}">
                      <a16:creationId xmlns:a16="http://schemas.microsoft.com/office/drawing/2014/main" id="{113452D6-7FA1-461F-8493-B319D92232B0}"/>
                    </a:ext>
                  </a:extLst>
                </p:cNvPr>
                <p:cNvPicPr/>
                <p:nvPr/>
              </p:nvPicPr>
              <p:blipFill>
                <a:blip r:embed="rId19"/>
                <a:stretch>
                  <a:fillRect/>
                </a:stretch>
              </p:blipFill>
              <p:spPr>
                <a:xfrm>
                  <a:off x="2553600" y="3506280"/>
                  <a:ext cx="1467360" cy="575280"/>
                </a:xfrm>
                <a:prstGeom prst="rect">
                  <a:avLst/>
                </a:prstGeom>
              </p:spPr>
            </p:pic>
          </mc:Fallback>
        </mc:AlternateContent>
      </p:grpSp>
      <p:grpSp>
        <p:nvGrpSpPr>
          <p:cNvPr id="56" name="Group 55">
            <a:extLst>
              <a:ext uri="{FF2B5EF4-FFF2-40B4-BE49-F238E27FC236}">
                <a16:creationId xmlns:a16="http://schemas.microsoft.com/office/drawing/2014/main" id="{75AD0DE8-D57A-4DB6-9938-B582EA150008}"/>
              </a:ext>
            </a:extLst>
          </p:cNvPr>
          <p:cNvGrpSpPr/>
          <p:nvPr/>
        </p:nvGrpSpPr>
        <p:grpSpPr>
          <a:xfrm>
            <a:off x="2537618" y="1114080"/>
            <a:ext cx="1990222" cy="1733742"/>
            <a:chOff x="2537618" y="1114080"/>
            <a:chExt cx="1990222" cy="1733742"/>
          </a:xfrm>
        </p:grpSpPr>
        <mc:AlternateContent xmlns:mc="http://schemas.openxmlformats.org/markup-compatibility/2006" xmlns:p14="http://schemas.microsoft.com/office/powerpoint/2010/main">
          <mc:Choice Requires="p14">
            <p:contentPart p14:bwMode="auto" r:id="rId20">
              <p14:nvContentPartPr>
                <p14:cNvPr id="54" name="Ink 53">
                  <a:extLst>
                    <a:ext uri="{FF2B5EF4-FFF2-40B4-BE49-F238E27FC236}">
                      <a16:creationId xmlns:a16="http://schemas.microsoft.com/office/drawing/2014/main" id="{5C450EAA-2D32-4C80-A140-6B64C48031C6}"/>
                    </a:ext>
                  </a:extLst>
                </p14:cNvPr>
                <p14:cNvContentPartPr/>
                <p14:nvPr/>
              </p14:nvContentPartPr>
              <p14:xfrm>
                <a:off x="2537618" y="2363262"/>
                <a:ext cx="1470960" cy="484560"/>
              </p14:xfrm>
            </p:contentPart>
          </mc:Choice>
          <mc:Fallback xmlns="">
            <p:pic>
              <p:nvPicPr>
                <p:cNvPr id="54" name="Ink 53">
                  <a:extLst>
                    <a:ext uri="{FF2B5EF4-FFF2-40B4-BE49-F238E27FC236}">
                      <a16:creationId xmlns:a16="http://schemas.microsoft.com/office/drawing/2014/main" id="{5C450EAA-2D32-4C80-A140-6B64C48031C6}"/>
                    </a:ext>
                  </a:extLst>
                </p:cNvPr>
                <p:cNvPicPr/>
                <p:nvPr/>
              </p:nvPicPr>
              <p:blipFill>
                <a:blip r:embed="rId21"/>
                <a:stretch>
                  <a:fillRect/>
                </a:stretch>
              </p:blipFill>
              <p:spPr>
                <a:xfrm>
                  <a:off x="2501618" y="2327622"/>
                  <a:ext cx="1542600" cy="5562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55" name="Ink 54">
                  <a:extLst>
                    <a:ext uri="{FF2B5EF4-FFF2-40B4-BE49-F238E27FC236}">
                      <a16:creationId xmlns:a16="http://schemas.microsoft.com/office/drawing/2014/main" id="{673468A0-8AD9-4B7C-B7BC-C24D47A858F4}"/>
                    </a:ext>
                  </a:extLst>
                </p14:cNvPr>
                <p14:cNvContentPartPr/>
                <p14:nvPr/>
              </p14:nvContentPartPr>
              <p14:xfrm>
                <a:off x="2864640" y="1114080"/>
                <a:ext cx="1663200" cy="1067400"/>
              </p14:xfrm>
            </p:contentPart>
          </mc:Choice>
          <mc:Fallback xmlns="">
            <p:pic>
              <p:nvPicPr>
                <p:cNvPr id="55" name="Ink 54">
                  <a:extLst>
                    <a:ext uri="{FF2B5EF4-FFF2-40B4-BE49-F238E27FC236}">
                      <a16:creationId xmlns:a16="http://schemas.microsoft.com/office/drawing/2014/main" id="{673468A0-8AD9-4B7C-B7BC-C24D47A858F4}"/>
                    </a:ext>
                  </a:extLst>
                </p:cNvPr>
                <p:cNvPicPr/>
                <p:nvPr/>
              </p:nvPicPr>
              <p:blipFill>
                <a:blip r:embed="rId23"/>
                <a:stretch>
                  <a:fillRect/>
                </a:stretch>
              </p:blipFill>
              <p:spPr>
                <a:xfrm>
                  <a:off x="2829000" y="1078080"/>
                  <a:ext cx="1734840" cy="1139040"/>
                </a:xfrm>
                <a:prstGeom prst="rect">
                  <a:avLst/>
                </a:prstGeom>
              </p:spPr>
            </p:pic>
          </mc:Fallback>
        </mc:AlternateContent>
      </p:grpSp>
      <p:sp>
        <p:nvSpPr>
          <p:cNvPr id="57" name="TextBox 56">
            <a:extLst>
              <a:ext uri="{FF2B5EF4-FFF2-40B4-BE49-F238E27FC236}">
                <a16:creationId xmlns:a16="http://schemas.microsoft.com/office/drawing/2014/main" id="{865E1A31-A076-4FA4-B0AD-99BCBC0F278F}"/>
              </a:ext>
            </a:extLst>
          </p:cNvPr>
          <p:cNvSpPr txBox="1"/>
          <p:nvPr/>
        </p:nvSpPr>
        <p:spPr>
          <a:xfrm>
            <a:off x="4189797" y="6383658"/>
            <a:ext cx="3541462" cy="400110"/>
          </a:xfrm>
          <a:prstGeom prst="rect">
            <a:avLst/>
          </a:prstGeom>
          <a:noFill/>
        </p:spPr>
        <p:txBody>
          <a:bodyPr wrap="square" rtlCol="0">
            <a:spAutoFit/>
          </a:bodyPr>
          <a:lstStyle/>
          <a:p>
            <a:r>
              <a:rPr lang="en-GB" sz="2000" dirty="0">
                <a:solidFill>
                  <a:schemeClr val="bg1"/>
                </a:solidFill>
                <a:latin typeface="Calibri Light" panose="020F0302020204030204" pitchFamily="34" charset="0"/>
                <a:cs typeface="Calibri Light" panose="020F0302020204030204" pitchFamily="34" charset="0"/>
              </a:rPr>
              <a:t>(</a:t>
            </a:r>
            <a:r>
              <a:rPr lang="en-GB" sz="2000" dirty="0" err="1">
                <a:solidFill>
                  <a:schemeClr val="bg1"/>
                </a:solidFill>
                <a:latin typeface="Calibri Light" panose="020F0302020204030204" pitchFamily="34" charset="0"/>
                <a:cs typeface="Calibri Light" panose="020F0302020204030204" pitchFamily="34" charset="0"/>
              </a:rPr>
              <a:t>Stamatovic</a:t>
            </a:r>
            <a:r>
              <a:rPr lang="en-GB" sz="2000" dirty="0">
                <a:solidFill>
                  <a:schemeClr val="bg1"/>
                </a:solidFill>
                <a:latin typeface="Calibri Light" panose="020F0302020204030204" pitchFamily="34" charset="0"/>
                <a:cs typeface="Calibri Light" panose="020F0302020204030204" pitchFamily="34" charset="0"/>
              </a:rPr>
              <a:t> &amp; </a:t>
            </a:r>
            <a:r>
              <a:rPr lang="en-GB" sz="2000" dirty="0" err="1">
                <a:solidFill>
                  <a:schemeClr val="bg1"/>
                </a:solidFill>
                <a:latin typeface="Calibri Light" panose="020F0302020204030204" pitchFamily="34" charset="0"/>
                <a:cs typeface="Calibri Light" panose="020F0302020204030204" pitchFamily="34" charset="0"/>
              </a:rPr>
              <a:t>Cicvaric</a:t>
            </a:r>
            <a:r>
              <a:rPr lang="en-GB" sz="2000" dirty="0">
                <a:solidFill>
                  <a:schemeClr val="bg1"/>
                </a:solidFill>
                <a:latin typeface="Calibri Light" panose="020F0302020204030204" pitchFamily="34" charset="0"/>
                <a:cs typeface="Calibri Light" panose="020F0302020204030204" pitchFamily="34" charset="0"/>
              </a:rPr>
              <a:t>, 2019)</a:t>
            </a:r>
          </a:p>
        </p:txBody>
      </p:sp>
      <p:pic>
        <p:nvPicPr>
          <p:cNvPr id="2" name="Audio 1">
            <a:hlinkClick r:id="" action="ppaction://media"/>
            <a:extLst>
              <a:ext uri="{FF2B5EF4-FFF2-40B4-BE49-F238E27FC236}">
                <a16:creationId xmlns:a16="http://schemas.microsoft.com/office/drawing/2014/main" id="{AD464FA2-27E4-4D62-A0E7-C2D26FC78355}"/>
              </a:ext>
            </a:extLst>
          </p:cNvPr>
          <p:cNvPicPr>
            <a:picLocks noChangeAspect="1"/>
          </p:cNvPicPr>
          <p:nvPr>
            <a:audioFile r:link="rId2"/>
            <p:extLst>
              <p:ext uri="{DAA4B4D4-6D71-4841-9C94-3DE7FCFB9230}">
                <p14:media xmlns:p14="http://schemas.microsoft.com/office/powerpoint/2010/main" r:embed="rId1"/>
              </p:ext>
            </p:extLst>
          </p:nvPr>
        </p:nvPicPr>
        <p:blipFill>
          <a:blip r:embed="rId2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46464053"/>
      </p:ext>
    </p:extLst>
  </p:cSld>
  <p:clrMapOvr>
    <a:masterClrMapping/>
  </p:clrMapOvr>
  <mc:AlternateContent xmlns:mc="http://schemas.openxmlformats.org/markup-compatibility/2006">
    <mc:Choice xmlns:p14="http://schemas.microsoft.com/office/powerpoint/2010/main" Requires="p14">
      <p:transition spd="med" p14:dur="700" advTm="35072">
        <p:fade/>
      </p:transition>
    </mc:Choice>
    <mc:Fallback>
      <p:transition spd="med" advTm="3507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9616" y="1268760"/>
            <a:ext cx="7315200" cy="2016224"/>
          </a:xfrm>
        </p:spPr>
        <p:txBody>
          <a:bodyPr>
            <a:noAutofit/>
          </a:bodyPr>
          <a:lstStyle/>
          <a:p>
            <a:pPr algn="ctr"/>
            <a:r>
              <a:rPr lang="en-US" dirty="0">
                <a:latin typeface="Cavolini" panose="03000502040302020204" pitchFamily="66" charset="0"/>
                <a:cs typeface="Cavolini" panose="03000502040302020204" pitchFamily="66" charset="0"/>
              </a:rPr>
              <a:t>Barriers to Children’s Rights</a:t>
            </a:r>
          </a:p>
        </p:txBody>
      </p:sp>
    </p:spTree>
    <p:extLst>
      <p:ext uri="{BB962C8B-B14F-4D97-AF65-F5344CB8AC3E}">
        <p14:creationId xmlns:p14="http://schemas.microsoft.com/office/powerpoint/2010/main" val="1525038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FF25E-E505-42B1-A815-B41D5D4BBAE1}"/>
              </a:ext>
            </a:extLst>
          </p:cNvPr>
          <p:cNvSpPr txBox="1">
            <a:spLocks/>
          </p:cNvSpPr>
          <p:nvPr/>
        </p:nvSpPr>
        <p:spPr>
          <a:xfrm>
            <a:off x="551384" y="270297"/>
            <a:ext cx="9829800" cy="759618"/>
          </a:xfrm>
          <a:prstGeom prst="rect">
            <a:avLst/>
          </a:prstGeom>
        </p:spPr>
        <p:txBody>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dirty="0">
                <a:latin typeface="Cavolini" panose="03000502040302020204" pitchFamily="66" charset="0"/>
                <a:cs typeface="Cavolini" panose="03000502040302020204" pitchFamily="66" charset="0"/>
              </a:rPr>
              <a:t>Barriers to Children’s Rights</a:t>
            </a:r>
          </a:p>
        </p:txBody>
      </p:sp>
      <p:sp>
        <p:nvSpPr>
          <p:cNvPr id="3" name="Content Placeholder 2">
            <a:extLst>
              <a:ext uri="{FF2B5EF4-FFF2-40B4-BE49-F238E27FC236}">
                <a16:creationId xmlns:a16="http://schemas.microsoft.com/office/drawing/2014/main" id="{0272CC7D-13C9-4F95-88BE-8EBF08C0E354}"/>
              </a:ext>
            </a:extLst>
          </p:cNvPr>
          <p:cNvSpPr txBox="1">
            <a:spLocks/>
          </p:cNvSpPr>
          <p:nvPr/>
        </p:nvSpPr>
        <p:spPr>
          <a:xfrm>
            <a:off x="1162744" y="1029915"/>
            <a:ext cx="9829800" cy="5112569"/>
          </a:xfrm>
          <a:prstGeom prst="rect">
            <a:avLst/>
          </a:prstGeom>
        </p:spPr>
        <p:txBody>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r>
              <a:rPr lang="en-US" sz="1800" dirty="0">
                <a:latin typeface="Calibri Light" panose="020F0302020204030204" pitchFamily="34" charset="0"/>
                <a:cs typeface="Calibri Light" panose="020F0302020204030204" pitchFamily="34" charset="0"/>
              </a:rPr>
              <a:t>Studies have shown relatively high levels of implementation of children’s rights in the UK compared to other countries. However, there are inconsistencies which could be as a result of well-known barriers to fulfillment (Daly, Ruxton &amp; Schuurman, 2015). </a:t>
            </a:r>
          </a:p>
          <a:p>
            <a:r>
              <a:rPr lang="en-US" sz="1800" dirty="0">
                <a:latin typeface="Calibri Light" panose="020F0302020204030204" pitchFamily="34" charset="0"/>
                <a:cs typeface="Calibri Light" panose="020F0302020204030204" pitchFamily="34" charset="0"/>
              </a:rPr>
              <a:t>Some of the most common challenges to fulfillment of children’s rights include:</a:t>
            </a:r>
          </a:p>
          <a:p>
            <a:pPr lvl="2"/>
            <a:r>
              <a:rPr lang="en-US" sz="1400" dirty="0">
                <a:latin typeface="Calibri Light" panose="020F0302020204030204" pitchFamily="34" charset="0"/>
                <a:cs typeface="Calibri Light" panose="020F0302020204030204" pitchFamily="34" charset="0"/>
              </a:rPr>
              <a:t>Lack of understanding in the convention.</a:t>
            </a:r>
          </a:p>
          <a:p>
            <a:pPr lvl="2"/>
            <a:r>
              <a:rPr lang="en-US" sz="1400" dirty="0">
                <a:latin typeface="Calibri Light" panose="020F0302020204030204" pitchFamily="34" charset="0"/>
                <a:cs typeface="Calibri Light" panose="020F0302020204030204" pitchFamily="34" charset="0"/>
              </a:rPr>
              <a:t>Questioning of the value of rights.</a:t>
            </a:r>
          </a:p>
          <a:p>
            <a:pPr lvl="2"/>
            <a:r>
              <a:rPr lang="en-US" sz="1400" dirty="0">
                <a:latin typeface="Calibri Light" panose="020F0302020204030204" pitchFamily="34" charset="0"/>
                <a:cs typeface="Calibri Light" panose="020F0302020204030204" pitchFamily="34" charset="0"/>
              </a:rPr>
              <a:t>Power shift to children, and lack of belief due to perceptions of immaturity.</a:t>
            </a:r>
          </a:p>
          <a:p>
            <a:pPr lvl="2"/>
            <a:r>
              <a:rPr lang="en-US" sz="1400" dirty="0">
                <a:latin typeface="Calibri Light" panose="020F0302020204030204" pitchFamily="34" charset="0"/>
                <a:cs typeface="Calibri Light" panose="020F0302020204030204" pitchFamily="34" charset="0"/>
              </a:rPr>
              <a:t>Understanding is limited to participation.</a:t>
            </a:r>
          </a:p>
          <a:p>
            <a:pPr lvl="2"/>
            <a:r>
              <a:rPr lang="en-US" sz="1400" dirty="0">
                <a:latin typeface="Calibri Light" panose="020F0302020204030204" pitchFamily="34" charset="0"/>
                <a:cs typeface="Calibri Light" panose="020F0302020204030204" pitchFamily="34" charset="0"/>
              </a:rPr>
              <a:t>Lack of training/expertise.</a:t>
            </a:r>
          </a:p>
          <a:p>
            <a:pPr lvl="2"/>
            <a:r>
              <a:rPr lang="en-US" sz="1400" dirty="0">
                <a:latin typeface="Calibri Light" panose="020F0302020204030204" pitchFamily="34" charset="0"/>
                <a:cs typeface="Calibri Light" panose="020F0302020204030204" pitchFamily="34" charset="0"/>
              </a:rPr>
              <a:t>Limited time/space in curriculum.</a:t>
            </a:r>
          </a:p>
          <a:p>
            <a:pPr lvl="2"/>
            <a:r>
              <a:rPr lang="en-US" sz="1400" dirty="0">
                <a:latin typeface="Calibri Light" panose="020F0302020204030204" pitchFamily="34" charset="0"/>
                <a:cs typeface="Calibri Light" panose="020F0302020204030204" pitchFamily="34" charset="0"/>
              </a:rPr>
              <a:t>Engaging adults.	</a:t>
            </a:r>
            <a:r>
              <a:rPr lang="en-US" sz="1800" dirty="0">
                <a:latin typeface="Calibri Light" panose="020F0302020204030204" pitchFamily="34" charset="0"/>
                <a:cs typeface="Calibri Light" panose="020F0302020204030204" pitchFamily="34" charset="0"/>
              </a:rPr>
              <a:t>				(CRAE, 2017)</a:t>
            </a:r>
          </a:p>
          <a:p>
            <a:r>
              <a:rPr lang="en-GB" sz="1800" dirty="0">
                <a:latin typeface="Calibri Light" panose="020F0302020204030204" pitchFamily="34" charset="0"/>
                <a:cs typeface="Calibri Light" panose="020F0302020204030204" pitchFamily="34" charset="0"/>
              </a:rPr>
              <a:t>However, it is suggested that having awareness and knowledge of the UNCRC and rights is a vital step to recognising, respecting, and protecting children, and therefore ensuring that these barriers are overcome, and children’s rights are fulfilled (Day et al,2006). </a:t>
            </a:r>
            <a:r>
              <a:rPr lang="en-GB" sz="1600" dirty="0">
                <a:latin typeface="Calibri Light" panose="020F0302020204030204" pitchFamily="34" charset="0"/>
                <a:cs typeface="Calibri Light" panose="020F0302020204030204" pitchFamily="34" charset="0"/>
              </a:rPr>
              <a:t>In this case, it is of the belief that the barriers previously mentioned all relate to the awareness and knowledge of children’s rights.</a:t>
            </a:r>
            <a:endParaRPr lang="en-US" sz="1600"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p:txBody>
      </p:sp>
      <p:pic>
        <p:nvPicPr>
          <p:cNvPr id="4" name="Audio 3">
            <a:hlinkClick r:id="" action="ppaction://media"/>
            <a:extLst>
              <a:ext uri="{FF2B5EF4-FFF2-40B4-BE49-F238E27FC236}">
                <a16:creationId xmlns:a16="http://schemas.microsoft.com/office/drawing/2014/main" id="{CCC80C34-E947-461F-8087-18FB6DBE914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75010694"/>
      </p:ext>
    </p:extLst>
  </p:cSld>
  <p:clrMapOvr>
    <a:masterClrMapping/>
  </p:clrMapOvr>
  <mc:AlternateContent xmlns:mc="http://schemas.openxmlformats.org/markup-compatibility/2006">
    <mc:Choice xmlns:p14="http://schemas.microsoft.com/office/powerpoint/2010/main" Requires="p14">
      <p:transition spd="med" p14:dur="700" advTm="82229">
        <p:fade/>
      </p:transition>
    </mc:Choice>
    <mc:Fallback>
      <p:transition spd="med" advTm="822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C043C0B-E617-4418-9D1A-530046841FBF}"/>
              </a:ext>
            </a:extLst>
          </p:cNvPr>
          <p:cNvSpPr txBox="1"/>
          <p:nvPr/>
        </p:nvSpPr>
        <p:spPr>
          <a:xfrm>
            <a:off x="4439816" y="2492896"/>
            <a:ext cx="3312368" cy="1584176"/>
          </a:xfrm>
          <a:prstGeom prst="rect">
            <a:avLst/>
          </a:prstGeom>
          <a:noFill/>
        </p:spPr>
        <p:txBody>
          <a:bodyPr wrap="square" rtlCol="0">
            <a:spAutoFit/>
          </a:bodyPr>
          <a:lstStyle/>
          <a:p>
            <a:endParaRPr lang="en-GB" dirty="0"/>
          </a:p>
        </p:txBody>
      </p:sp>
      <p:sp>
        <p:nvSpPr>
          <p:cNvPr id="7" name="TextBox 6">
            <a:extLst>
              <a:ext uri="{FF2B5EF4-FFF2-40B4-BE49-F238E27FC236}">
                <a16:creationId xmlns:a16="http://schemas.microsoft.com/office/drawing/2014/main" id="{A212915D-77A7-495A-8A69-1485C369FA70}"/>
              </a:ext>
            </a:extLst>
          </p:cNvPr>
          <p:cNvSpPr txBox="1"/>
          <p:nvPr/>
        </p:nvSpPr>
        <p:spPr>
          <a:xfrm>
            <a:off x="4133782" y="2884874"/>
            <a:ext cx="3924436" cy="400110"/>
          </a:xfrm>
          <a:prstGeom prst="rect">
            <a:avLst/>
          </a:prstGeom>
          <a:noFill/>
        </p:spPr>
        <p:txBody>
          <a:bodyPr wrap="square" rtlCol="0">
            <a:spAutoFit/>
          </a:bodyPr>
          <a:lstStyle/>
          <a:p>
            <a:r>
              <a:rPr lang="en-GB" sz="2000" dirty="0">
                <a:latin typeface="Cavolini" panose="03000502040302020204" pitchFamily="66" charset="0"/>
                <a:cs typeface="Cavolini" panose="03000502040302020204" pitchFamily="66" charset="0"/>
              </a:rPr>
              <a:t>Awareness and Knowledge</a:t>
            </a:r>
          </a:p>
        </p:txBody>
      </p:sp>
      <mc:AlternateContent xmlns:mc="http://schemas.openxmlformats.org/markup-compatibility/2006" xmlns:p14="http://schemas.microsoft.com/office/powerpoint/2010/main">
        <mc:Choice Requires="p14">
          <p:contentPart p14:bwMode="auto" r:id="rId4">
            <p14:nvContentPartPr>
              <p14:cNvPr id="21" name="Ink 20">
                <a:extLst>
                  <a:ext uri="{FF2B5EF4-FFF2-40B4-BE49-F238E27FC236}">
                    <a16:creationId xmlns:a16="http://schemas.microsoft.com/office/drawing/2014/main" id="{F0593D3E-C4D2-44DC-BD8E-282095F609BB}"/>
                  </a:ext>
                </a:extLst>
              </p14:cNvPr>
              <p14:cNvContentPartPr/>
              <p14:nvPr/>
            </p14:nvContentPartPr>
            <p14:xfrm>
              <a:off x="3672120" y="2374800"/>
              <a:ext cx="3625920" cy="935640"/>
            </p14:xfrm>
          </p:contentPart>
        </mc:Choice>
        <mc:Fallback xmlns="">
          <p:pic>
            <p:nvPicPr>
              <p:cNvPr id="21" name="Ink 20">
                <a:extLst>
                  <a:ext uri="{FF2B5EF4-FFF2-40B4-BE49-F238E27FC236}">
                    <a16:creationId xmlns:a16="http://schemas.microsoft.com/office/drawing/2014/main" id="{F0593D3E-C4D2-44DC-BD8E-282095F609BB}"/>
                  </a:ext>
                </a:extLst>
              </p:cNvPr>
              <p:cNvPicPr/>
              <p:nvPr/>
            </p:nvPicPr>
            <p:blipFill>
              <a:blip r:embed="rId5"/>
              <a:stretch>
                <a:fillRect/>
              </a:stretch>
            </p:blipFill>
            <p:spPr>
              <a:xfrm>
                <a:off x="3636120" y="2339160"/>
                <a:ext cx="3697560" cy="100728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26" name="Ink 25">
                <a:extLst>
                  <a:ext uri="{FF2B5EF4-FFF2-40B4-BE49-F238E27FC236}">
                    <a16:creationId xmlns:a16="http://schemas.microsoft.com/office/drawing/2014/main" id="{735F2228-C89F-4DD2-90F9-CAD954582683}"/>
                  </a:ext>
                </a:extLst>
              </p14:cNvPr>
              <p14:cNvContentPartPr/>
              <p14:nvPr/>
            </p14:nvContentPartPr>
            <p14:xfrm>
              <a:off x="3960840" y="2485320"/>
              <a:ext cx="4245840" cy="1364040"/>
            </p14:xfrm>
          </p:contentPart>
        </mc:Choice>
        <mc:Fallback xmlns="">
          <p:pic>
            <p:nvPicPr>
              <p:cNvPr id="26" name="Ink 25">
                <a:extLst>
                  <a:ext uri="{FF2B5EF4-FFF2-40B4-BE49-F238E27FC236}">
                    <a16:creationId xmlns:a16="http://schemas.microsoft.com/office/drawing/2014/main" id="{735F2228-C89F-4DD2-90F9-CAD954582683}"/>
                  </a:ext>
                </a:extLst>
              </p:cNvPr>
              <p:cNvPicPr/>
              <p:nvPr/>
            </p:nvPicPr>
            <p:blipFill>
              <a:blip r:embed="rId7"/>
              <a:stretch>
                <a:fillRect/>
              </a:stretch>
            </p:blipFill>
            <p:spPr>
              <a:xfrm>
                <a:off x="3925200" y="2449320"/>
                <a:ext cx="4317480" cy="1435680"/>
              </a:xfrm>
              <a:prstGeom prst="rect">
                <a:avLst/>
              </a:prstGeom>
            </p:spPr>
          </p:pic>
        </mc:Fallback>
      </mc:AlternateContent>
      <p:sp>
        <p:nvSpPr>
          <p:cNvPr id="27" name="TextBox 26">
            <a:extLst>
              <a:ext uri="{FF2B5EF4-FFF2-40B4-BE49-F238E27FC236}">
                <a16:creationId xmlns:a16="http://schemas.microsoft.com/office/drawing/2014/main" id="{8DD4A4B1-F087-4854-82FA-E2BE0BD606FA}"/>
              </a:ext>
            </a:extLst>
          </p:cNvPr>
          <p:cNvSpPr txBox="1"/>
          <p:nvPr/>
        </p:nvSpPr>
        <p:spPr>
          <a:xfrm>
            <a:off x="8028253" y="235251"/>
            <a:ext cx="3888432" cy="1477328"/>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Raised awareness of children’s rights over the last 30 years, however there is still a lack of awareness of the UNCRC’s content and knowledge on how to make it work in practice (Herring, 2019).</a:t>
            </a:r>
          </a:p>
        </p:txBody>
      </p:sp>
      <p:sp>
        <p:nvSpPr>
          <p:cNvPr id="28" name="TextBox 27">
            <a:extLst>
              <a:ext uri="{FF2B5EF4-FFF2-40B4-BE49-F238E27FC236}">
                <a16:creationId xmlns:a16="http://schemas.microsoft.com/office/drawing/2014/main" id="{B04EFA17-A623-45FE-8458-802FB605735F}"/>
              </a:ext>
            </a:extLst>
          </p:cNvPr>
          <p:cNvSpPr txBox="1"/>
          <p:nvPr/>
        </p:nvSpPr>
        <p:spPr>
          <a:xfrm>
            <a:off x="9264352" y="2492896"/>
            <a:ext cx="2652333" cy="1200329"/>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Adults are failing children in Article 42 if they do not have knowledge on their rights (Herring, 2019).</a:t>
            </a:r>
            <a:endParaRPr lang="en-GB" dirty="0"/>
          </a:p>
        </p:txBody>
      </p:sp>
      <p:sp>
        <p:nvSpPr>
          <p:cNvPr id="29" name="TextBox 28">
            <a:extLst>
              <a:ext uri="{FF2B5EF4-FFF2-40B4-BE49-F238E27FC236}">
                <a16:creationId xmlns:a16="http://schemas.microsoft.com/office/drawing/2014/main" id="{961C4952-2973-4C16-9A98-E4212D164067}"/>
              </a:ext>
            </a:extLst>
          </p:cNvPr>
          <p:cNvSpPr txBox="1"/>
          <p:nvPr/>
        </p:nvSpPr>
        <p:spPr>
          <a:xfrm>
            <a:off x="6961439" y="4498152"/>
            <a:ext cx="2880320" cy="1200329"/>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Over 40% of children do not know they have specific rights (Children’s Commissioner Wales, 2017).</a:t>
            </a:r>
          </a:p>
        </p:txBody>
      </p:sp>
      <p:sp>
        <p:nvSpPr>
          <p:cNvPr id="30" name="TextBox 29">
            <a:extLst>
              <a:ext uri="{FF2B5EF4-FFF2-40B4-BE49-F238E27FC236}">
                <a16:creationId xmlns:a16="http://schemas.microsoft.com/office/drawing/2014/main" id="{4EB1B4CE-6697-4675-9821-B0D2DF0D7593}"/>
              </a:ext>
            </a:extLst>
          </p:cNvPr>
          <p:cNvSpPr txBox="1"/>
          <p:nvPr/>
        </p:nvSpPr>
        <p:spPr>
          <a:xfrm>
            <a:off x="3672120" y="4631069"/>
            <a:ext cx="2592288" cy="1477328"/>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Three-quarters of the UK’s children have no knowledge of the UNCRC (Children’s Commissioner Wales, 2017).</a:t>
            </a:r>
          </a:p>
        </p:txBody>
      </p:sp>
      <p:sp>
        <p:nvSpPr>
          <p:cNvPr id="31" name="TextBox 30">
            <a:extLst>
              <a:ext uri="{FF2B5EF4-FFF2-40B4-BE49-F238E27FC236}">
                <a16:creationId xmlns:a16="http://schemas.microsoft.com/office/drawing/2014/main" id="{89307A3D-F246-4C85-B8A4-DBB6B78106A5}"/>
              </a:ext>
            </a:extLst>
          </p:cNvPr>
          <p:cNvSpPr txBox="1"/>
          <p:nvPr/>
        </p:nvSpPr>
        <p:spPr>
          <a:xfrm>
            <a:off x="953464" y="2784410"/>
            <a:ext cx="2184632" cy="2585323"/>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A basic knowledge of articles is not enough. There is an increased need for training and awareness for every level of educational system (Lundy et al, 2012).</a:t>
            </a:r>
          </a:p>
        </p:txBody>
      </p:sp>
      <p:sp>
        <p:nvSpPr>
          <p:cNvPr id="32" name="TextBox 31">
            <a:extLst>
              <a:ext uri="{FF2B5EF4-FFF2-40B4-BE49-F238E27FC236}">
                <a16:creationId xmlns:a16="http://schemas.microsoft.com/office/drawing/2014/main" id="{7772F9C4-855D-490D-8FC5-A6BCDC29A326}"/>
              </a:ext>
            </a:extLst>
          </p:cNvPr>
          <p:cNvSpPr txBox="1"/>
          <p:nvPr/>
        </p:nvSpPr>
        <p:spPr>
          <a:xfrm>
            <a:off x="407368" y="397466"/>
            <a:ext cx="2670686" cy="1477328"/>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Increased knowledge and awareness is essential to the fulfilment and participation in children’s rights (Lundy et al, 2012).</a:t>
            </a:r>
          </a:p>
        </p:txBody>
      </p:sp>
      <p:sp>
        <p:nvSpPr>
          <p:cNvPr id="33" name="TextBox 32">
            <a:extLst>
              <a:ext uri="{FF2B5EF4-FFF2-40B4-BE49-F238E27FC236}">
                <a16:creationId xmlns:a16="http://schemas.microsoft.com/office/drawing/2014/main" id="{E90913C1-A8F5-4DEE-B729-0909015A2FFE}"/>
              </a:ext>
            </a:extLst>
          </p:cNvPr>
          <p:cNvSpPr txBox="1"/>
          <p:nvPr/>
        </p:nvSpPr>
        <p:spPr>
          <a:xfrm>
            <a:off x="4071923" y="120468"/>
            <a:ext cx="2826314" cy="1754326"/>
          </a:xfrm>
          <a:prstGeom prst="rect">
            <a:avLst/>
          </a:prstGeom>
          <a:noFill/>
        </p:spPr>
        <p:txBody>
          <a:bodyPr wrap="square" rtlCol="0">
            <a:spAutoFit/>
          </a:bodyPr>
          <a:lstStyle/>
          <a:p>
            <a:pPr algn="ctr"/>
            <a:r>
              <a:rPr lang="en-GB" dirty="0">
                <a:latin typeface="Calibri Light" panose="020F0302020204030204" pitchFamily="34" charset="0"/>
                <a:cs typeface="Calibri Light" panose="020F0302020204030204" pitchFamily="34" charset="0"/>
              </a:rPr>
              <a:t>Understanding of the value of rights, and how to incorporate rights to practice is fundamental for children’s lives (Lundy et al, 2012).</a:t>
            </a:r>
          </a:p>
        </p:txBody>
      </p:sp>
      <mc:AlternateContent xmlns:mc="http://schemas.openxmlformats.org/markup-compatibility/2006" xmlns:p14="http://schemas.microsoft.com/office/powerpoint/2010/main">
        <mc:Choice Requires="p14">
          <p:contentPart p14:bwMode="auto" r:id="rId8">
            <p14:nvContentPartPr>
              <p14:cNvPr id="34" name="Ink 33">
                <a:extLst>
                  <a:ext uri="{FF2B5EF4-FFF2-40B4-BE49-F238E27FC236}">
                    <a16:creationId xmlns:a16="http://schemas.microsoft.com/office/drawing/2014/main" id="{A0E4EDCF-B313-4008-8037-81B93731F34E}"/>
                  </a:ext>
                </a:extLst>
              </p14:cNvPr>
              <p14:cNvContentPartPr/>
              <p14:nvPr/>
            </p14:nvContentPartPr>
            <p14:xfrm>
              <a:off x="3243487" y="1663110"/>
              <a:ext cx="966240" cy="834840"/>
            </p14:xfrm>
          </p:contentPart>
        </mc:Choice>
        <mc:Fallback xmlns="">
          <p:pic>
            <p:nvPicPr>
              <p:cNvPr id="34" name="Ink 33">
                <a:extLst>
                  <a:ext uri="{FF2B5EF4-FFF2-40B4-BE49-F238E27FC236}">
                    <a16:creationId xmlns:a16="http://schemas.microsoft.com/office/drawing/2014/main" id="{A0E4EDCF-B313-4008-8037-81B93731F34E}"/>
                  </a:ext>
                </a:extLst>
              </p:cNvPr>
              <p:cNvPicPr/>
              <p:nvPr/>
            </p:nvPicPr>
            <p:blipFill>
              <a:blip r:embed="rId9"/>
              <a:stretch>
                <a:fillRect/>
              </a:stretch>
            </p:blipFill>
            <p:spPr>
              <a:xfrm>
                <a:off x="3207487" y="1627110"/>
                <a:ext cx="1037880" cy="9064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35" name="Ink 34">
                <a:extLst>
                  <a:ext uri="{FF2B5EF4-FFF2-40B4-BE49-F238E27FC236}">
                    <a16:creationId xmlns:a16="http://schemas.microsoft.com/office/drawing/2014/main" id="{A8863E3F-CE19-4E5A-A512-07A622051BBE}"/>
                  </a:ext>
                </a:extLst>
              </p14:cNvPr>
              <p14:cNvContentPartPr/>
              <p14:nvPr/>
            </p14:nvContentPartPr>
            <p14:xfrm>
              <a:off x="6198240" y="1768200"/>
              <a:ext cx="400680" cy="623880"/>
            </p14:xfrm>
          </p:contentPart>
        </mc:Choice>
        <mc:Fallback xmlns="">
          <p:pic>
            <p:nvPicPr>
              <p:cNvPr id="35" name="Ink 34">
                <a:extLst>
                  <a:ext uri="{FF2B5EF4-FFF2-40B4-BE49-F238E27FC236}">
                    <a16:creationId xmlns:a16="http://schemas.microsoft.com/office/drawing/2014/main" id="{A8863E3F-CE19-4E5A-A512-07A622051BBE}"/>
                  </a:ext>
                </a:extLst>
              </p:cNvPr>
              <p:cNvPicPr/>
              <p:nvPr/>
            </p:nvPicPr>
            <p:blipFill>
              <a:blip r:embed="rId11"/>
              <a:stretch>
                <a:fillRect/>
              </a:stretch>
            </p:blipFill>
            <p:spPr>
              <a:xfrm>
                <a:off x="6162600" y="1732200"/>
                <a:ext cx="472320" cy="69552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36" name="Ink 35">
                <a:extLst>
                  <a:ext uri="{FF2B5EF4-FFF2-40B4-BE49-F238E27FC236}">
                    <a16:creationId xmlns:a16="http://schemas.microsoft.com/office/drawing/2014/main" id="{551A13B2-7A31-46CB-8CF6-A98096002F6D}"/>
                  </a:ext>
                </a:extLst>
              </p14:cNvPr>
              <p14:cNvContentPartPr/>
              <p14:nvPr/>
            </p14:nvContentPartPr>
            <p14:xfrm>
              <a:off x="7386600" y="1120920"/>
              <a:ext cx="587520" cy="1389600"/>
            </p14:xfrm>
          </p:contentPart>
        </mc:Choice>
        <mc:Fallback xmlns="">
          <p:pic>
            <p:nvPicPr>
              <p:cNvPr id="36" name="Ink 35">
                <a:extLst>
                  <a:ext uri="{FF2B5EF4-FFF2-40B4-BE49-F238E27FC236}">
                    <a16:creationId xmlns:a16="http://schemas.microsoft.com/office/drawing/2014/main" id="{551A13B2-7A31-46CB-8CF6-A98096002F6D}"/>
                  </a:ext>
                </a:extLst>
              </p:cNvPr>
              <p:cNvPicPr/>
              <p:nvPr/>
            </p:nvPicPr>
            <p:blipFill>
              <a:blip r:embed="rId13"/>
              <a:stretch>
                <a:fillRect/>
              </a:stretch>
            </p:blipFill>
            <p:spPr>
              <a:xfrm>
                <a:off x="7350600" y="1084920"/>
                <a:ext cx="659160" cy="14612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37" name="Ink 36">
                <a:extLst>
                  <a:ext uri="{FF2B5EF4-FFF2-40B4-BE49-F238E27FC236}">
                    <a16:creationId xmlns:a16="http://schemas.microsoft.com/office/drawing/2014/main" id="{9A004A23-93F5-404B-B180-4D3DF2F2C7D6}"/>
                  </a:ext>
                </a:extLst>
              </p14:cNvPr>
              <p14:cNvContentPartPr/>
              <p14:nvPr/>
            </p14:nvContentPartPr>
            <p14:xfrm>
              <a:off x="8054400" y="2871600"/>
              <a:ext cx="1175040" cy="247680"/>
            </p14:xfrm>
          </p:contentPart>
        </mc:Choice>
        <mc:Fallback xmlns="">
          <p:pic>
            <p:nvPicPr>
              <p:cNvPr id="37" name="Ink 36">
                <a:extLst>
                  <a:ext uri="{FF2B5EF4-FFF2-40B4-BE49-F238E27FC236}">
                    <a16:creationId xmlns:a16="http://schemas.microsoft.com/office/drawing/2014/main" id="{9A004A23-93F5-404B-B180-4D3DF2F2C7D6}"/>
                  </a:ext>
                </a:extLst>
              </p:cNvPr>
              <p:cNvPicPr/>
              <p:nvPr/>
            </p:nvPicPr>
            <p:blipFill>
              <a:blip r:embed="rId15"/>
              <a:stretch>
                <a:fillRect/>
              </a:stretch>
            </p:blipFill>
            <p:spPr>
              <a:xfrm>
                <a:off x="8018400" y="2835960"/>
                <a:ext cx="1246680" cy="31932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38" name="Ink 37">
                <a:extLst>
                  <a:ext uri="{FF2B5EF4-FFF2-40B4-BE49-F238E27FC236}">
                    <a16:creationId xmlns:a16="http://schemas.microsoft.com/office/drawing/2014/main" id="{34A79D08-65E4-4569-94FC-4E365362D575}"/>
                  </a:ext>
                </a:extLst>
              </p14:cNvPr>
              <p14:cNvContentPartPr/>
              <p14:nvPr/>
            </p14:nvContentPartPr>
            <p14:xfrm>
              <a:off x="8152680" y="3082560"/>
              <a:ext cx="360" cy="360"/>
            </p14:xfrm>
          </p:contentPart>
        </mc:Choice>
        <mc:Fallback xmlns="">
          <p:pic>
            <p:nvPicPr>
              <p:cNvPr id="38" name="Ink 37">
                <a:extLst>
                  <a:ext uri="{FF2B5EF4-FFF2-40B4-BE49-F238E27FC236}">
                    <a16:creationId xmlns:a16="http://schemas.microsoft.com/office/drawing/2014/main" id="{34A79D08-65E4-4569-94FC-4E365362D575}"/>
                  </a:ext>
                </a:extLst>
              </p:cNvPr>
              <p:cNvPicPr/>
              <p:nvPr/>
            </p:nvPicPr>
            <p:blipFill>
              <a:blip r:embed="rId17"/>
              <a:stretch>
                <a:fillRect/>
              </a:stretch>
            </p:blipFill>
            <p:spPr>
              <a:xfrm>
                <a:off x="8117040" y="3046560"/>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41" name="Ink 40">
                <a:extLst>
                  <a:ext uri="{FF2B5EF4-FFF2-40B4-BE49-F238E27FC236}">
                    <a16:creationId xmlns:a16="http://schemas.microsoft.com/office/drawing/2014/main" id="{5374A3DB-0564-45D5-A916-A1568E828680}"/>
                  </a:ext>
                </a:extLst>
              </p14:cNvPr>
              <p14:cNvContentPartPr/>
              <p14:nvPr/>
            </p14:nvContentPartPr>
            <p14:xfrm>
              <a:off x="8193000" y="3473160"/>
              <a:ext cx="424440" cy="923760"/>
            </p14:xfrm>
          </p:contentPart>
        </mc:Choice>
        <mc:Fallback xmlns="">
          <p:pic>
            <p:nvPicPr>
              <p:cNvPr id="41" name="Ink 40">
                <a:extLst>
                  <a:ext uri="{FF2B5EF4-FFF2-40B4-BE49-F238E27FC236}">
                    <a16:creationId xmlns:a16="http://schemas.microsoft.com/office/drawing/2014/main" id="{5374A3DB-0564-45D5-A916-A1568E828680}"/>
                  </a:ext>
                </a:extLst>
              </p:cNvPr>
              <p:cNvPicPr/>
              <p:nvPr/>
            </p:nvPicPr>
            <p:blipFill>
              <a:blip r:embed="rId19"/>
              <a:stretch>
                <a:fillRect/>
              </a:stretch>
            </p:blipFill>
            <p:spPr>
              <a:xfrm>
                <a:off x="8157330" y="3437520"/>
                <a:ext cx="496141" cy="9954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42" name="Ink 41">
                <a:extLst>
                  <a:ext uri="{FF2B5EF4-FFF2-40B4-BE49-F238E27FC236}">
                    <a16:creationId xmlns:a16="http://schemas.microsoft.com/office/drawing/2014/main" id="{17D338C7-5301-4CAB-A5BF-FE1A2CC21D46}"/>
                  </a:ext>
                </a:extLst>
              </p14:cNvPr>
              <p14:cNvContentPartPr/>
              <p14:nvPr/>
            </p14:nvContentPartPr>
            <p14:xfrm>
              <a:off x="4716840" y="3654960"/>
              <a:ext cx="424440" cy="987480"/>
            </p14:xfrm>
          </p:contentPart>
        </mc:Choice>
        <mc:Fallback xmlns="">
          <p:pic>
            <p:nvPicPr>
              <p:cNvPr id="42" name="Ink 41">
                <a:extLst>
                  <a:ext uri="{FF2B5EF4-FFF2-40B4-BE49-F238E27FC236}">
                    <a16:creationId xmlns:a16="http://schemas.microsoft.com/office/drawing/2014/main" id="{17D338C7-5301-4CAB-A5BF-FE1A2CC21D46}"/>
                  </a:ext>
                </a:extLst>
              </p:cNvPr>
              <p:cNvPicPr/>
              <p:nvPr/>
            </p:nvPicPr>
            <p:blipFill>
              <a:blip r:embed="rId21"/>
              <a:stretch>
                <a:fillRect/>
              </a:stretch>
            </p:blipFill>
            <p:spPr>
              <a:xfrm>
                <a:off x="4681200" y="3618960"/>
                <a:ext cx="496080" cy="105912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43" name="Ink 42">
                <a:extLst>
                  <a:ext uri="{FF2B5EF4-FFF2-40B4-BE49-F238E27FC236}">
                    <a16:creationId xmlns:a16="http://schemas.microsoft.com/office/drawing/2014/main" id="{FF3CF18B-583F-4673-BD33-D49CF3208B74}"/>
                  </a:ext>
                </a:extLst>
              </p14:cNvPr>
              <p14:cNvContentPartPr/>
              <p14:nvPr/>
            </p14:nvContentPartPr>
            <p14:xfrm>
              <a:off x="3057600" y="3451200"/>
              <a:ext cx="901800" cy="637920"/>
            </p14:xfrm>
          </p:contentPart>
        </mc:Choice>
        <mc:Fallback xmlns="">
          <p:pic>
            <p:nvPicPr>
              <p:cNvPr id="43" name="Ink 42">
                <a:extLst>
                  <a:ext uri="{FF2B5EF4-FFF2-40B4-BE49-F238E27FC236}">
                    <a16:creationId xmlns:a16="http://schemas.microsoft.com/office/drawing/2014/main" id="{FF3CF18B-583F-4673-BD33-D49CF3208B74}"/>
                  </a:ext>
                </a:extLst>
              </p:cNvPr>
              <p:cNvPicPr/>
              <p:nvPr/>
            </p:nvPicPr>
            <p:blipFill>
              <a:blip r:embed="rId23"/>
              <a:stretch>
                <a:fillRect/>
              </a:stretch>
            </p:blipFill>
            <p:spPr>
              <a:xfrm>
                <a:off x="3021960" y="3415200"/>
                <a:ext cx="973440" cy="709560"/>
              </a:xfrm>
              <a:prstGeom prst="rect">
                <a:avLst/>
              </a:prstGeom>
            </p:spPr>
          </p:pic>
        </mc:Fallback>
      </mc:AlternateContent>
      <p:pic>
        <p:nvPicPr>
          <p:cNvPr id="2" name="Audio 1">
            <a:hlinkClick r:id="" action="ppaction://media"/>
            <a:extLst>
              <a:ext uri="{FF2B5EF4-FFF2-40B4-BE49-F238E27FC236}">
                <a16:creationId xmlns:a16="http://schemas.microsoft.com/office/drawing/2014/main" id="{DE4D9B5F-2388-4815-83D3-C1652939C9A7}"/>
              </a:ext>
            </a:extLst>
          </p:cNvPr>
          <p:cNvPicPr>
            <a:picLocks noChangeAspect="1"/>
          </p:cNvPicPr>
          <p:nvPr>
            <a:audioFile r:link="rId2"/>
            <p:extLst>
              <p:ext uri="{DAA4B4D4-6D71-4841-9C94-3DE7FCFB9230}">
                <p14:media xmlns:p14="http://schemas.microsoft.com/office/powerpoint/2010/main" r:embed="rId1"/>
              </p:ext>
            </p:extLst>
          </p:nvPr>
        </p:nvPicPr>
        <p:blipFill>
          <a:blip r:embed="rId2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23757270"/>
      </p:ext>
    </p:extLst>
  </p:cSld>
  <p:clrMapOvr>
    <a:masterClrMapping/>
  </p:clrMapOvr>
  <mc:AlternateContent xmlns:mc="http://schemas.openxmlformats.org/markup-compatibility/2006">
    <mc:Choice xmlns:p14="http://schemas.microsoft.com/office/powerpoint/2010/main" Requires="p14">
      <p:transition spd="med" p14:dur="700" advTm="78096">
        <p:fade/>
      </p:transition>
    </mc:Choice>
    <mc:Fallback>
      <p:transition spd="med" advTm="780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volini" panose="03000502040302020204" pitchFamily="66" charset="0"/>
                <a:cs typeface="Cavolini" panose="03000502040302020204" pitchFamily="66" charset="0"/>
              </a:rPr>
              <a:t>Tensions regarding awareness and knowledge</a:t>
            </a:r>
          </a:p>
        </p:txBody>
      </p:sp>
      <p:sp>
        <p:nvSpPr>
          <p:cNvPr id="3" name="Content Placeholder 2"/>
          <p:cNvSpPr>
            <a:spLocks noGrp="1"/>
          </p:cNvSpPr>
          <p:nvPr>
            <p:ph idx="1"/>
          </p:nvPr>
        </p:nvSpPr>
        <p:spPr>
          <a:xfrm>
            <a:off x="1343472" y="1556792"/>
            <a:ext cx="9324528" cy="4752528"/>
          </a:xfrm>
        </p:spPr>
        <p:txBody>
          <a:bodyPr>
            <a:normAutofit/>
          </a:bodyPr>
          <a:lstStyle/>
          <a:p>
            <a:r>
              <a:rPr lang="en-US" dirty="0">
                <a:latin typeface="Calibri Light" panose="020F0302020204030204" pitchFamily="34" charset="0"/>
                <a:cs typeface="Calibri Light" panose="020F0302020204030204" pitchFamily="34" charset="0"/>
              </a:rPr>
              <a:t>Momentum in policy of children’s rights in education has picked up over recent years, however tension has arisen between policy and meeting the rights of the child in practice (Theobald, 2019).</a:t>
            </a:r>
          </a:p>
          <a:p>
            <a:r>
              <a:rPr lang="en-US" dirty="0">
                <a:latin typeface="Calibri Light" panose="020F0302020204030204" pitchFamily="34" charset="0"/>
                <a:cs typeface="Calibri Light" panose="020F0302020204030204" pitchFamily="34" charset="0"/>
              </a:rPr>
              <a:t>Lack of knowledge and understanding of children’s rights is frequently associated with unsuccessful implementation of the UNCRC in schools, which therefor leads to a lack of participation of the child. The reason for this is said to be due to the lack of emphasis placed on children’s rights during training (Jerome et al, 2015). </a:t>
            </a:r>
          </a:p>
          <a:p>
            <a:r>
              <a:rPr lang="en-US" dirty="0">
                <a:latin typeface="Calibri Light" panose="020F0302020204030204" pitchFamily="34" charset="0"/>
                <a:cs typeface="Calibri Light" panose="020F0302020204030204" pitchFamily="34" charset="0"/>
              </a:rPr>
              <a:t>Research suggests there is </a:t>
            </a:r>
            <a:r>
              <a:rPr lang="en-GB" dirty="0">
                <a:latin typeface="Calibri Light" panose="020F0302020204030204" pitchFamily="34" charset="0"/>
                <a:cs typeface="Calibri Light" panose="020F0302020204030204" pitchFamily="34" charset="0"/>
              </a:rPr>
              <a:t>no requirement set by government to ensure that teachers and other members of school staff are trained in the UNCRC or children’s rights (Jerome et al, 2015). </a:t>
            </a:r>
          </a:p>
          <a:p>
            <a:r>
              <a:rPr lang="en-GB" dirty="0">
                <a:latin typeface="Calibri Light" panose="020F0302020204030204" pitchFamily="34" charset="0"/>
                <a:cs typeface="Calibri Light" panose="020F0302020204030204" pitchFamily="34" charset="0"/>
              </a:rPr>
              <a:t>Participation is a vital component of the UNCRC and therefore the tensions between policy and the implementation in practice plays a significant role in children       accessing their rights in schools (Church &amp; Bateman, 2019).</a:t>
            </a:r>
          </a:p>
          <a:p>
            <a:endParaRPr lang="en-GB" dirty="0"/>
          </a:p>
          <a:p>
            <a:endParaRPr lang="en-US" dirty="0"/>
          </a:p>
          <a:p>
            <a:endParaRPr lang="en-US" dirty="0"/>
          </a:p>
          <a:p>
            <a:endParaRPr lang="en-US" dirty="0"/>
          </a:p>
        </p:txBody>
      </p:sp>
      <p:pic>
        <p:nvPicPr>
          <p:cNvPr id="4" name="Audio 3">
            <a:hlinkClick r:id="" action="ppaction://media"/>
            <a:extLst>
              <a:ext uri="{FF2B5EF4-FFF2-40B4-BE49-F238E27FC236}">
                <a16:creationId xmlns:a16="http://schemas.microsoft.com/office/drawing/2014/main" id="{674DF349-93EC-4D42-9418-E145FE5B531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2383417"/>
      </p:ext>
    </p:extLst>
  </p:cSld>
  <p:clrMapOvr>
    <a:masterClrMapping/>
  </p:clrMapOvr>
  <mc:AlternateContent xmlns:mc="http://schemas.openxmlformats.org/markup-compatibility/2006">
    <mc:Choice xmlns:p14="http://schemas.microsoft.com/office/powerpoint/2010/main" Requires="p14">
      <p:transition spd="med" p14:dur="700" advTm="52959">
        <p:fade/>
      </p:transition>
    </mc:Choice>
    <mc:Fallback>
      <p:transition spd="med" advTm="529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416" y="462271"/>
            <a:ext cx="9829800" cy="683096"/>
          </a:xfrm>
        </p:spPr>
        <p:txBody>
          <a:bodyPr anchor="b">
            <a:normAutofit/>
          </a:bodyPr>
          <a:lstStyle/>
          <a:p>
            <a:r>
              <a:rPr lang="en-US" dirty="0">
                <a:latin typeface="Cavolini" panose="03000502040302020204" pitchFamily="66" charset="0"/>
                <a:cs typeface="Cavolini" panose="03000502040302020204" pitchFamily="66" charset="0"/>
              </a:rPr>
              <a:t>Active Participation</a:t>
            </a:r>
          </a:p>
        </p:txBody>
      </p:sp>
      <p:pic>
        <p:nvPicPr>
          <p:cNvPr id="5" name="Content Placeholder 4" descr="A picture containing text, map&#10;&#10;Description automatically generated">
            <a:extLst>
              <a:ext uri="{FF2B5EF4-FFF2-40B4-BE49-F238E27FC236}">
                <a16:creationId xmlns:a16="http://schemas.microsoft.com/office/drawing/2014/main" id="{D1FCFE07-5387-4EB1-B9B3-1D8CFF7E57E5}"/>
              </a:ext>
            </a:extLst>
          </p:cNvPr>
          <p:cNvPicPr>
            <a:picLocks noGrp="1" noChangeAspect="1"/>
          </p:cNvPicPr>
          <p:nvPr>
            <p:ph idx="1"/>
          </p:nvPr>
        </p:nvPicPr>
        <p:blipFill>
          <a:blip r:embed="rId4"/>
          <a:stretch>
            <a:fillRect/>
          </a:stretch>
        </p:blipFill>
        <p:spPr>
          <a:xfrm>
            <a:off x="7968208" y="273510"/>
            <a:ext cx="3888432" cy="6086252"/>
          </a:xfrm>
          <a:noFill/>
        </p:spPr>
      </p:pic>
      <p:sp>
        <p:nvSpPr>
          <p:cNvPr id="10" name="Text Placeholder 3">
            <a:extLst>
              <a:ext uri="{FF2B5EF4-FFF2-40B4-BE49-F238E27FC236}">
                <a16:creationId xmlns:a16="http://schemas.microsoft.com/office/drawing/2014/main" id="{9BDA5FA6-A8E6-49DF-A267-693EBF0A2388}"/>
              </a:ext>
            </a:extLst>
          </p:cNvPr>
          <p:cNvSpPr>
            <a:spLocks noGrp="1"/>
          </p:cNvSpPr>
          <p:nvPr>
            <p:ph type="body" sz="half" idx="2"/>
          </p:nvPr>
        </p:nvSpPr>
        <p:spPr>
          <a:xfrm>
            <a:off x="1349562" y="1330610"/>
            <a:ext cx="6480719" cy="4896544"/>
          </a:xfrm>
        </p:spPr>
        <p:txBody>
          <a:bodyPr/>
          <a:lstStyle/>
          <a:p>
            <a:pPr marL="285750" indent="-285750">
              <a:buFont typeface="Arial" panose="020B0604020202020204" pitchFamily="34" charset="0"/>
              <a:buChar char="•"/>
            </a:pPr>
            <a:r>
              <a:rPr lang="en-GB" sz="2000" dirty="0">
                <a:latin typeface="Calibri Light" panose="020F0302020204030204" pitchFamily="34" charset="0"/>
                <a:cs typeface="Calibri Light" panose="020F0302020204030204" pitchFamily="34" charset="0"/>
              </a:rPr>
              <a:t>Active participation in children’s rights requires an approach which respects the young person and their abilities, as well as involving them as participants in resolving issues which affect them. However, full participation in practice continues to be difficult to accomplish (Collins et al, 2016). </a:t>
            </a:r>
          </a:p>
          <a:p>
            <a:pPr marL="285750" indent="-285750">
              <a:buFont typeface="Arial" panose="020B0604020202020204" pitchFamily="34" charset="0"/>
              <a:buChar char="•"/>
            </a:pPr>
            <a:r>
              <a:rPr lang="en-GB" sz="2000" dirty="0">
                <a:latin typeface="Calibri Light" panose="020F0302020204030204" pitchFamily="34" charset="0"/>
                <a:cs typeface="Calibri Light" panose="020F0302020204030204" pitchFamily="34" charset="0"/>
              </a:rPr>
              <a:t>It is essential for children and young people to be empowered in order to become active participants who believe they can make a difference in what they are trying to achieve (Sinclair, 2004). </a:t>
            </a:r>
          </a:p>
          <a:p>
            <a:pPr marL="285750" indent="-285750">
              <a:buFont typeface="Arial" panose="020B0604020202020204" pitchFamily="34" charset="0"/>
              <a:buChar char="•"/>
            </a:pPr>
            <a:r>
              <a:rPr lang="en-GB" sz="2000" dirty="0">
                <a:latin typeface="Calibri Light" panose="020F0302020204030204" pitchFamily="34" charset="0"/>
                <a:cs typeface="Calibri Light" panose="020F0302020204030204" pitchFamily="34" charset="0"/>
              </a:rPr>
              <a:t>Different levels of participation have been noted throughout time, and many typologies have been produced. However, Hart’s (1992) adaption of </a:t>
            </a:r>
            <a:r>
              <a:rPr lang="en-GB" sz="2000" dirty="0" err="1">
                <a:latin typeface="Calibri Light" panose="020F0302020204030204" pitchFamily="34" charset="0"/>
                <a:cs typeface="Calibri Light" panose="020F0302020204030204" pitchFamily="34" charset="0"/>
              </a:rPr>
              <a:t>Arnstein’s</a:t>
            </a:r>
            <a:r>
              <a:rPr lang="en-GB" sz="2000" dirty="0">
                <a:latin typeface="Calibri Light" panose="020F0302020204030204" pitchFamily="34" charset="0"/>
                <a:cs typeface="Calibri Light" panose="020F0302020204030204" pitchFamily="34" charset="0"/>
              </a:rPr>
              <a:t> (1969) ‘ladder of citizen participation’ is a tool which has been used as model for practice when considering children’s participation (Thomas, 2007). </a:t>
            </a:r>
          </a:p>
          <a:p>
            <a:pPr marL="285750" indent="-285750">
              <a:buFont typeface="Arial" panose="020B0604020202020204" pitchFamily="34" charset="0"/>
              <a:buChar char="•"/>
            </a:pPr>
            <a:endParaRPr lang="en-GB" dirty="0"/>
          </a:p>
          <a:p>
            <a:endParaRPr lang="en-US" dirty="0"/>
          </a:p>
        </p:txBody>
      </p:sp>
      <p:sp>
        <p:nvSpPr>
          <p:cNvPr id="6" name="TextBox 5">
            <a:extLst>
              <a:ext uri="{FF2B5EF4-FFF2-40B4-BE49-F238E27FC236}">
                <a16:creationId xmlns:a16="http://schemas.microsoft.com/office/drawing/2014/main" id="{6A03BFB0-9D56-4347-B2F0-9FEE98898BFB}"/>
              </a:ext>
            </a:extLst>
          </p:cNvPr>
          <p:cNvSpPr txBox="1"/>
          <p:nvPr/>
        </p:nvSpPr>
        <p:spPr>
          <a:xfrm>
            <a:off x="10397889" y="5964792"/>
            <a:ext cx="1794111" cy="369332"/>
          </a:xfrm>
          <a:prstGeom prst="rect">
            <a:avLst/>
          </a:prstGeom>
          <a:noFill/>
        </p:spPr>
        <p:txBody>
          <a:bodyPr wrap="square" rtlCol="0">
            <a:spAutoFit/>
          </a:bodyPr>
          <a:lstStyle/>
          <a:p>
            <a:r>
              <a:rPr lang="en-GB" dirty="0"/>
              <a:t>(Hart, 2008)</a:t>
            </a:r>
          </a:p>
        </p:txBody>
      </p:sp>
      <p:pic>
        <p:nvPicPr>
          <p:cNvPr id="3" name="Audio 2">
            <a:hlinkClick r:id="" action="ppaction://media"/>
            <a:extLst>
              <a:ext uri="{FF2B5EF4-FFF2-40B4-BE49-F238E27FC236}">
                <a16:creationId xmlns:a16="http://schemas.microsoft.com/office/drawing/2014/main" id="{F5488292-4B5C-4116-9B13-B85036EEED6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70692075"/>
      </p:ext>
    </p:extLst>
  </p:cSld>
  <p:clrMapOvr>
    <a:masterClrMapping/>
  </p:clrMapOvr>
  <mc:AlternateContent xmlns:mc="http://schemas.openxmlformats.org/markup-compatibility/2006">
    <mc:Choice xmlns:p14="http://schemas.microsoft.com/office/powerpoint/2010/main" Requires="p14">
      <p:transition spd="med" p14:dur="700" advTm="184013">
        <p:fade/>
      </p:transition>
    </mc:Choice>
    <mc:Fallback>
      <p:transition spd="med" advTm="1840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9616" y="908720"/>
            <a:ext cx="7315200" cy="2016224"/>
          </a:xfrm>
        </p:spPr>
        <p:txBody>
          <a:bodyPr>
            <a:noAutofit/>
          </a:bodyPr>
          <a:lstStyle/>
          <a:p>
            <a:pPr algn="ctr"/>
            <a:r>
              <a:rPr lang="en-US" dirty="0">
                <a:latin typeface="Cavolini" panose="03000502040302020204" pitchFamily="66" charset="0"/>
                <a:cs typeface="Cavolini" panose="03000502040302020204" pitchFamily="66" charset="0"/>
              </a:rPr>
              <a:t>Approaches to tackling the barrier</a:t>
            </a:r>
          </a:p>
        </p:txBody>
      </p:sp>
    </p:spTree>
    <p:extLst>
      <p:ext uri="{BB962C8B-B14F-4D97-AF65-F5344CB8AC3E}">
        <p14:creationId xmlns:p14="http://schemas.microsoft.com/office/powerpoint/2010/main" val="302677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99EAED47-3865-4FE4-8D92-2F1AB7AC9C6B}"/>
              </a:ext>
            </a:extLst>
          </p:cNvPr>
          <p:cNvSpPr/>
          <p:nvPr/>
        </p:nvSpPr>
        <p:spPr>
          <a:xfrm>
            <a:off x="4511824" y="2132856"/>
            <a:ext cx="5976664" cy="936104"/>
          </a:xfrm>
          <a:prstGeom prst="roundRect">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9" name="Content Placeholder 8">
            <a:extLst>
              <a:ext uri="{FF2B5EF4-FFF2-40B4-BE49-F238E27FC236}">
                <a16:creationId xmlns:a16="http://schemas.microsoft.com/office/drawing/2014/main" id="{FA6BCF8D-BF30-4FE8-B973-D7124C027BB2}"/>
              </a:ext>
            </a:extLst>
          </p:cNvPr>
          <p:cNvGraphicFramePr>
            <a:graphicFrameLocks noGrp="1"/>
          </p:cNvGraphicFramePr>
          <p:nvPr>
            <p:ph idx="1"/>
            <p:extLst>
              <p:ext uri="{D42A27DB-BD31-4B8C-83A1-F6EECF244321}">
                <p14:modId xmlns:p14="http://schemas.microsoft.com/office/powerpoint/2010/main" val="1394324633"/>
              </p:ext>
            </p:extLst>
          </p:nvPr>
        </p:nvGraphicFramePr>
        <p:xfrm>
          <a:off x="1199456" y="404664"/>
          <a:ext cx="9288338" cy="55446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4" name="TextBox 13">
            <a:extLst>
              <a:ext uri="{FF2B5EF4-FFF2-40B4-BE49-F238E27FC236}">
                <a16:creationId xmlns:a16="http://schemas.microsoft.com/office/drawing/2014/main" id="{A4E0E51F-B4CD-49C2-ABED-C91754949AB0}"/>
              </a:ext>
            </a:extLst>
          </p:cNvPr>
          <p:cNvSpPr txBox="1"/>
          <p:nvPr/>
        </p:nvSpPr>
        <p:spPr>
          <a:xfrm>
            <a:off x="1778224" y="2122396"/>
            <a:ext cx="2736304" cy="707886"/>
          </a:xfrm>
          <a:prstGeom prst="rect">
            <a:avLst/>
          </a:prstGeom>
          <a:noFill/>
        </p:spPr>
        <p:txBody>
          <a:bodyPr wrap="square" rtlCol="0">
            <a:spAutoFit/>
          </a:bodyPr>
          <a:lstStyle/>
          <a:p>
            <a:r>
              <a:rPr lang="en-GB" sz="4000" dirty="0">
                <a:solidFill>
                  <a:schemeClr val="bg1"/>
                </a:solidFill>
              </a:rPr>
              <a:t>National </a:t>
            </a:r>
          </a:p>
        </p:txBody>
      </p:sp>
      <p:sp>
        <p:nvSpPr>
          <p:cNvPr id="15" name="TextBox 14">
            <a:extLst>
              <a:ext uri="{FF2B5EF4-FFF2-40B4-BE49-F238E27FC236}">
                <a16:creationId xmlns:a16="http://schemas.microsoft.com/office/drawing/2014/main" id="{607D0C0D-0543-405E-A88A-6B22D8BAAF28}"/>
              </a:ext>
            </a:extLst>
          </p:cNvPr>
          <p:cNvSpPr txBox="1"/>
          <p:nvPr/>
        </p:nvSpPr>
        <p:spPr>
          <a:xfrm>
            <a:off x="4583832" y="2246965"/>
            <a:ext cx="5903962" cy="707886"/>
          </a:xfrm>
          <a:prstGeom prst="rect">
            <a:avLst/>
          </a:prstGeom>
          <a:noFill/>
        </p:spPr>
        <p:txBody>
          <a:bodyPr wrap="square" rtlCol="0">
            <a:spAutoFit/>
          </a:bodyPr>
          <a:lstStyle/>
          <a:p>
            <a:pPr marL="342900" indent="-342900">
              <a:buFont typeface="Arial" panose="020B0604020202020204" pitchFamily="34" charset="0"/>
              <a:buChar char="•"/>
            </a:pPr>
            <a:r>
              <a:rPr lang="en-GB" sz="2000" dirty="0"/>
              <a:t>Welsh Children’s Rights Policy and Legislation (Children’s Commissioner Wales, 2017).</a:t>
            </a:r>
          </a:p>
        </p:txBody>
      </p:sp>
      <p:pic>
        <p:nvPicPr>
          <p:cNvPr id="2" name="Audio 1">
            <a:hlinkClick r:id="" action="ppaction://media"/>
            <a:extLst>
              <a:ext uri="{FF2B5EF4-FFF2-40B4-BE49-F238E27FC236}">
                <a16:creationId xmlns:a16="http://schemas.microsoft.com/office/drawing/2014/main" id="{5083AFFB-8523-4E4E-95EE-AFFE1F5AF0D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32947896"/>
      </p:ext>
    </p:extLst>
  </p:cSld>
  <p:clrMapOvr>
    <a:masterClrMapping/>
  </p:clrMapOvr>
  <mc:AlternateContent xmlns:mc="http://schemas.openxmlformats.org/markup-compatibility/2006">
    <mc:Choice xmlns:p14="http://schemas.microsoft.com/office/powerpoint/2010/main" Requires="p14">
      <p:transition spd="med" p14:dur="700" advTm="187809">
        <p:fade/>
      </p:transition>
    </mc:Choice>
    <mc:Fallback>
      <p:transition spd="med" advTm="18780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9616" y="980728"/>
            <a:ext cx="7315200" cy="864096"/>
          </a:xfrm>
        </p:spPr>
        <p:txBody>
          <a:bodyPr>
            <a:noAutofit/>
          </a:bodyPr>
          <a:lstStyle/>
          <a:p>
            <a:pPr algn="ctr"/>
            <a:r>
              <a:rPr lang="en-US" dirty="0">
                <a:latin typeface="Cavolini" panose="03000502040302020204" pitchFamily="66" charset="0"/>
                <a:cs typeface="Cavolini" panose="03000502040302020204" pitchFamily="66" charset="0"/>
              </a:rPr>
              <a:t>Effective Leadership</a:t>
            </a:r>
          </a:p>
        </p:txBody>
      </p:sp>
    </p:spTree>
    <p:extLst>
      <p:ext uri="{BB962C8B-B14F-4D97-AF65-F5344CB8AC3E}">
        <p14:creationId xmlns:p14="http://schemas.microsoft.com/office/powerpoint/2010/main" val="2915658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picture containing drawing&#10;&#10;Description automatically generated">
            <a:extLst>
              <a:ext uri="{FF2B5EF4-FFF2-40B4-BE49-F238E27FC236}">
                <a16:creationId xmlns:a16="http://schemas.microsoft.com/office/drawing/2014/main" id="{98D06763-C024-40B4-8CC5-9F54BDC1508A}"/>
              </a:ext>
            </a:extLst>
          </p:cNvPr>
          <p:cNvPicPr>
            <a:picLocks noGrp="1" noChangeAspect="1"/>
          </p:cNvPicPr>
          <p:nvPr>
            <p:ph idx="1"/>
          </p:nvPr>
        </p:nvPicPr>
        <p:blipFill>
          <a:blip r:embed="rId4"/>
          <a:stretch>
            <a:fillRect/>
          </a:stretch>
        </p:blipFill>
        <p:spPr>
          <a:xfrm>
            <a:off x="4223792" y="2310322"/>
            <a:ext cx="3184969" cy="1800200"/>
          </a:xfrm>
        </p:spPr>
      </p:pic>
      <p:sp>
        <p:nvSpPr>
          <p:cNvPr id="7" name="TextBox 6">
            <a:extLst>
              <a:ext uri="{FF2B5EF4-FFF2-40B4-BE49-F238E27FC236}">
                <a16:creationId xmlns:a16="http://schemas.microsoft.com/office/drawing/2014/main" id="{DBD56784-AD67-4FDD-9069-2B8A566D8A1E}"/>
              </a:ext>
            </a:extLst>
          </p:cNvPr>
          <p:cNvSpPr txBox="1"/>
          <p:nvPr/>
        </p:nvSpPr>
        <p:spPr>
          <a:xfrm>
            <a:off x="4367808" y="3645024"/>
            <a:ext cx="3024336" cy="369332"/>
          </a:xfrm>
          <a:prstGeom prst="rect">
            <a:avLst/>
          </a:prstGeom>
          <a:noFill/>
        </p:spPr>
        <p:txBody>
          <a:bodyPr wrap="square" rtlCol="0">
            <a:spAutoFit/>
          </a:bodyPr>
          <a:lstStyle/>
          <a:p>
            <a:pPr algn="ctr"/>
            <a:r>
              <a:rPr lang="en-GB" b="1" dirty="0">
                <a:solidFill>
                  <a:schemeClr val="bg1"/>
                </a:solidFill>
              </a:rPr>
              <a:t>Effective Headteachers </a:t>
            </a:r>
          </a:p>
        </p:txBody>
      </p:sp>
      <p:sp>
        <p:nvSpPr>
          <p:cNvPr id="8" name="TextBox 7">
            <a:extLst>
              <a:ext uri="{FF2B5EF4-FFF2-40B4-BE49-F238E27FC236}">
                <a16:creationId xmlns:a16="http://schemas.microsoft.com/office/drawing/2014/main" id="{E9BB6010-62FC-456A-B321-87C549AD5017}"/>
              </a:ext>
            </a:extLst>
          </p:cNvPr>
          <p:cNvSpPr txBox="1"/>
          <p:nvPr/>
        </p:nvSpPr>
        <p:spPr>
          <a:xfrm>
            <a:off x="8328248" y="1124744"/>
            <a:ext cx="3025552" cy="1569660"/>
          </a:xfrm>
          <a:prstGeom prst="rect">
            <a:avLst/>
          </a:prstGeom>
          <a:noFill/>
        </p:spPr>
        <p:txBody>
          <a:bodyPr wrap="square" rtlCol="0">
            <a:spAutoFit/>
          </a:bodyPr>
          <a:lstStyle/>
          <a:p>
            <a:pPr algn="ctr"/>
            <a:r>
              <a:rPr lang="en-GB" sz="2400" dirty="0">
                <a:latin typeface="Calibri Light" panose="020F0302020204030204" pitchFamily="34" charset="0"/>
                <a:cs typeface="Calibri Light" panose="020F0302020204030204" pitchFamily="34" charset="0"/>
              </a:rPr>
              <a:t>Set the tone for how the school environment should be.</a:t>
            </a:r>
          </a:p>
        </p:txBody>
      </p:sp>
      <p:sp>
        <p:nvSpPr>
          <p:cNvPr id="9" name="TextBox 8">
            <a:extLst>
              <a:ext uri="{FF2B5EF4-FFF2-40B4-BE49-F238E27FC236}">
                <a16:creationId xmlns:a16="http://schemas.microsoft.com/office/drawing/2014/main" id="{E6C811F0-234D-4995-AC65-8682964FBDC0}"/>
              </a:ext>
            </a:extLst>
          </p:cNvPr>
          <p:cNvSpPr txBox="1"/>
          <p:nvPr/>
        </p:nvSpPr>
        <p:spPr>
          <a:xfrm>
            <a:off x="8544272" y="4013215"/>
            <a:ext cx="2593504" cy="461665"/>
          </a:xfrm>
          <a:prstGeom prst="rect">
            <a:avLst/>
          </a:prstGeom>
          <a:noFill/>
        </p:spPr>
        <p:txBody>
          <a:bodyPr wrap="square" rtlCol="0">
            <a:spAutoFit/>
          </a:bodyPr>
          <a:lstStyle/>
          <a:p>
            <a:r>
              <a:rPr lang="en-GB" sz="2400" dirty="0">
                <a:latin typeface="Calibri Light" panose="020F0302020204030204" pitchFamily="34" charset="0"/>
                <a:cs typeface="Calibri Light" panose="020F0302020204030204" pitchFamily="34" charset="0"/>
              </a:rPr>
              <a:t>Lead by example.</a:t>
            </a:r>
          </a:p>
        </p:txBody>
      </p:sp>
      <p:sp>
        <p:nvSpPr>
          <p:cNvPr id="10" name="TextBox 9">
            <a:extLst>
              <a:ext uri="{FF2B5EF4-FFF2-40B4-BE49-F238E27FC236}">
                <a16:creationId xmlns:a16="http://schemas.microsoft.com/office/drawing/2014/main" id="{AC13F015-91BD-48A0-AD64-FC8E9F70A514}"/>
              </a:ext>
            </a:extLst>
          </p:cNvPr>
          <p:cNvSpPr txBox="1"/>
          <p:nvPr/>
        </p:nvSpPr>
        <p:spPr>
          <a:xfrm>
            <a:off x="3844888" y="5029725"/>
            <a:ext cx="3816424" cy="830997"/>
          </a:xfrm>
          <a:prstGeom prst="rect">
            <a:avLst/>
          </a:prstGeom>
          <a:noFill/>
        </p:spPr>
        <p:txBody>
          <a:bodyPr wrap="square" rtlCol="0">
            <a:spAutoFit/>
          </a:bodyPr>
          <a:lstStyle/>
          <a:p>
            <a:pPr algn="ctr"/>
            <a:r>
              <a:rPr lang="en-GB" sz="2400" dirty="0">
                <a:latin typeface="Calibri Light" panose="020F0302020204030204" pitchFamily="34" charset="0"/>
                <a:cs typeface="Calibri Light" panose="020F0302020204030204" pitchFamily="34" charset="0"/>
              </a:rPr>
              <a:t>Have the ability to build a caring community.</a:t>
            </a:r>
          </a:p>
        </p:txBody>
      </p:sp>
      <p:sp>
        <p:nvSpPr>
          <p:cNvPr id="11" name="TextBox 10">
            <a:extLst>
              <a:ext uri="{FF2B5EF4-FFF2-40B4-BE49-F238E27FC236}">
                <a16:creationId xmlns:a16="http://schemas.microsoft.com/office/drawing/2014/main" id="{B1EEA262-518D-43D2-A7CF-8C745B309F5E}"/>
              </a:ext>
            </a:extLst>
          </p:cNvPr>
          <p:cNvSpPr txBox="1"/>
          <p:nvPr/>
        </p:nvSpPr>
        <p:spPr>
          <a:xfrm>
            <a:off x="459296" y="3210422"/>
            <a:ext cx="3006688" cy="1569660"/>
          </a:xfrm>
          <a:prstGeom prst="rect">
            <a:avLst/>
          </a:prstGeom>
          <a:noFill/>
        </p:spPr>
        <p:txBody>
          <a:bodyPr wrap="square" rtlCol="0">
            <a:spAutoFit/>
          </a:bodyPr>
          <a:lstStyle/>
          <a:p>
            <a:pPr algn="ctr"/>
            <a:r>
              <a:rPr lang="en-GB" sz="2400" dirty="0">
                <a:latin typeface="Calibri Light" panose="020F0302020204030204" pitchFamily="34" charset="0"/>
                <a:cs typeface="Calibri Light" panose="020F0302020204030204" pitchFamily="34" charset="0"/>
              </a:rPr>
              <a:t>Ensure that students are seen as equals with opinions and views that matter.</a:t>
            </a:r>
          </a:p>
        </p:txBody>
      </p:sp>
      <p:sp>
        <p:nvSpPr>
          <p:cNvPr id="14" name="TextBox 13">
            <a:extLst>
              <a:ext uri="{FF2B5EF4-FFF2-40B4-BE49-F238E27FC236}">
                <a16:creationId xmlns:a16="http://schemas.microsoft.com/office/drawing/2014/main" id="{85643B9D-D0D9-4612-8053-384E18A3C717}"/>
              </a:ext>
            </a:extLst>
          </p:cNvPr>
          <p:cNvSpPr txBox="1"/>
          <p:nvPr/>
        </p:nvSpPr>
        <p:spPr>
          <a:xfrm>
            <a:off x="1454771" y="356639"/>
            <a:ext cx="4608512" cy="1200329"/>
          </a:xfrm>
          <a:prstGeom prst="rect">
            <a:avLst/>
          </a:prstGeom>
          <a:noFill/>
        </p:spPr>
        <p:txBody>
          <a:bodyPr wrap="square" rtlCol="0">
            <a:spAutoFit/>
          </a:bodyPr>
          <a:lstStyle/>
          <a:p>
            <a:pPr algn="ctr"/>
            <a:r>
              <a:rPr lang="en-GB" sz="2400" dirty="0">
                <a:latin typeface="Calibri Light" panose="020F0302020204030204" pitchFamily="34" charset="0"/>
                <a:cs typeface="Calibri Light" panose="020F0302020204030204" pitchFamily="34" charset="0"/>
              </a:rPr>
              <a:t>Are able to bring the best out in both staff and students, whilst motivating, educating and inspiring. </a:t>
            </a:r>
          </a:p>
        </p:txBody>
      </p:sp>
      <p:sp>
        <p:nvSpPr>
          <p:cNvPr id="15" name="TextBox 14">
            <a:extLst>
              <a:ext uri="{FF2B5EF4-FFF2-40B4-BE49-F238E27FC236}">
                <a16:creationId xmlns:a16="http://schemas.microsoft.com/office/drawing/2014/main" id="{6BB81357-7DD3-4A0C-82BF-2FB66B2346E2}"/>
              </a:ext>
            </a:extLst>
          </p:cNvPr>
          <p:cNvSpPr txBox="1"/>
          <p:nvPr/>
        </p:nvSpPr>
        <p:spPr>
          <a:xfrm>
            <a:off x="7661312" y="6379815"/>
            <a:ext cx="3168352" cy="400110"/>
          </a:xfrm>
          <a:prstGeom prst="rect">
            <a:avLst/>
          </a:prstGeom>
          <a:noFill/>
        </p:spPr>
        <p:txBody>
          <a:bodyPr wrap="square" rtlCol="0">
            <a:spAutoFit/>
          </a:bodyPr>
          <a:lstStyle/>
          <a:p>
            <a:r>
              <a:rPr lang="en-GB" sz="2000" dirty="0">
                <a:latin typeface="Calibri Light" panose="020F0302020204030204" pitchFamily="34" charset="0"/>
                <a:cs typeface="Calibri Light" panose="020F0302020204030204" pitchFamily="34" charset="0"/>
              </a:rPr>
              <a:t>(Matthews, 2009</a:t>
            </a:r>
            <a:r>
              <a:rPr lang="en-GB" sz="2000" dirty="0"/>
              <a:t>)</a:t>
            </a:r>
          </a:p>
        </p:txBody>
      </p:sp>
      <mc:AlternateContent xmlns:mc="http://schemas.openxmlformats.org/markup-compatibility/2006" xmlns:p14="http://schemas.microsoft.com/office/powerpoint/2010/main">
        <mc:Choice Requires="p14">
          <p:contentPart p14:bwMode="auto" r:id="rId5">
            <p14:nvContentPartPr>
              <p14:cNvPr id="26" name="Ink 25">
                <a:extLst>
                  <a:ext uri="{FF2B5EF4-FFF2-40B4-BE49-F238E27FC236}">
                    <a16:creationId xmlns:a16="http://schemas.microsoft.com/office/drawing/2014/main" id="{FD348DA0-F01E-4974-B32F-58D8FA661151}"/>
                  </a:ext>
                </a:extLst>
              </p14:cNvPr>
              <p14:cNvContentPartPr/>
              <p14:nvPr/>
            </p14:nvContentPartPr>
            <p14:xfrm>
              <a:off x="3108720" y="1670280"/>
              <a:ext cx="1113480" cy="1209240"/>
            </p14:xfrm>
          </p:contentPart>
        </mc:Choice>
        <mc:Fallback xmlns="">
          <p:pic>
            <p:nvPicPr>
              <p:cNvPr id="26" name="Ink 25">
                <a:extLst>
                  <a:ext uri="{FF2B5EF4-FFF2-40B4-BE49-F238E27FC236}">
                    <a16:creationId xmlns:a16="http://schemas.microsoft.com/office/drawing/2014/main" id="{FD348DA0-F01E-4974-B32F-58D8FA661151}"/>
                  </a:ext>
                </a:extLst>
              </p:cNvPr>
              <p:cNvPicPr/>
              <p:nvPr/>
            </p:nvPicPr>
            <p:blipFill>
              <a:blip r:embed="rId6"/>
              <a:stretch>
                <a:fillRect/>
              </a:stretch>
            </p:blipFill>
            <p:spPr>
              <a:xfrm>
                <a:off x="3072720" y="1634640"/>
                <a:ext cx="1185120" cy="128088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7" name="Ink 26">
                <a:extLst>
                  <a:ext uri="{FF2B5EF4-FFF2-40B4-BE49-F238E27FC236}">
                    <a16:creationId xmlns:a16="http://schemas.microsoft.com/office/drawing/2014/main" id="{C6E1EE88-D566-4D4E-9EA7-933FC6A1FC4A}"/>
                  </a:ext>
                </a:extLst>
              </p14:cNvPr>
              <p14:cNvContentPartPr/>
              <p14:nvPr/>
            </p14:nvContentPartPr>
            <p14:xfrm>
              <a:off x="6606332" y="1495842"/>
              <a:ext cx="2109960" cy="986760"/>
            </p14:xfrm>
          </p:contentPart>
        </mc:Choice>
        <mc:Fallback xmlns="">
          <p:pic>
            <p:nvPicPr>
              <p:cNvPr id="27" name="Ink 26">
                <a:extLst>
                  <a:ext uri="{FF2B5EF4-FFF2-40B4-BE49-F238E27FC236}">
                    <a16:creationId xmlns:a16="http://schemas.microsoft.com/office/drawing/2014/main" id="{C6E1EE88-D566-4D4E-9EA7-933FC6A1FC4A}"/>
                  </a:ext>
                </a:extLst>
              </p:cNvPr>
              <p:cNvPicPr/>
              <p:nvPr/>
            </p:nvPicPr>
            <p:blipFill>
              <a:blip r:embed="rId8"/>
              <a:stretch>
                <a:fillRect/>
              </a:stretch>
            </p:blipFill>
            <p:spPr>
              <a:xfrm>
                <a:off x="6570692" y="1460202"/>
                <a:ext cx="2181600" cy="10584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8" name="Ink 27">
                <a:extLst>
                  <a:ext uri="{FF2B5EF4-FFF2-40B4-BE49-F238E27FC236}">
                    <a16:creationId xmlns:a16="http://schemas.microsoft.com/office/drawing/2014/main" id="{5A3EAFAB-A4C1-44A3-9DA8-9997F5C759AC}"/>
                  </a:ext>
                </a:extLst>
              </p14:cNvPr>
              <p14:cNvContentPartPr/>
              <p14:nvPr/>
            </p14:nvContentPartPr>
            <p14:xfrm>
              <a:off x="7412880" y="3133680"/>
              <a:ext cx="1166760" cy="1627920"/>
            </p14:xfrm>
          </p:contentPart>
        </mc:Choice>
        <mc:Fallback xmlns="">
          <p:pic>
            <p:nvPicPr>
              <p:cNvPr id="28" name="Ink 27">
                <a:extLst>
                  <a:ext uri="{FF2B5EF4-FFF2-40B4-BE49-F238E27FC236}">
                    <a16:creationId xmlns:a16="http://schemas.microsoft.com/office/drawing/2014/main" id="{5A3EAFAB-A4C1-44A3-9DA8-9997F5C759AC}"/>
                  </a:ext>
                </a:extLst>
              </p:cNvPr>
              <p:cNvPicPr/>
              <p:nvPr/>
            </p:nvPicPr>
            <p:blipFill>
              <a:blip r:embed="rId10"/>
              <a:stretch>
                <a:fillRect/>
              </a:stretch>
            </p:blipFill>
            <p:spPr>
              <a:xfrm>
                <a:off x="7377240" y="3097680"/>
                <a:ext cx="1238400" cy="1699560"/>
              </a:xfrm>
              <a:prstGeom prst="rect">
                <a:avLst/>
              </a:prstGeom>
            </p:spPr>
          </p:pic>
        </mc:Fallback>
      </mc:AlternateContent>
      <p:grpSp>
        <p:nvGrpSpPr>
          <p:cNvPr id="31" name="Group 30">
            <a:extLst>
              <a:ext uri="{FF2B5EF4-FFF2-40B4-BE49-F238E27FC236}">
                <a16:creationId xmlns:a16="http://schemas.microsoft.com/office/drawing/2014/main" id="{18E43405-0F68-4788-A515-1C5A27A72BBD}"/>
              </a:ext>
            </a:extLst>
          </p:cNvPr>
          <p:cNvGrpSpPr/>
          <p:nvPr/>
        </p:nvGrpSpPr>
        <p:grpSpPr>
          <a:xfrm>
            <a:off x="3020615" y="3429000"/>
            <a:ext cx="3591185" cy="1740960"/>
            <a:chOff x="3020615" y="3429000"/>
            <a:chExt cx="3591185" cy="1740960"/>
          </a:xfrm>
        </p:grpSpPr>
        <mc:AlternateContent xmlns:mc="http://schemas.openxmlformats.org/markup-compatibility/2006" xmlns:p14="http://schemas.microsoft.com/office/powerpoint/2010/main">
          <mc:Choice Requires="p14">
            <p:contentPart p14:bwMode="auto" r:id="rId11">
              <p14:nvContentPartPr>
                <p14:cNvPr id="29" name="Ink 28">
                  <a:extLst>
                    <a:ext uri="{FF2B5EF4-FFF2-40B4-BE49-F238E27FC236}">
                      <a16:creationId xmlns:a16="http://schemas.microsoft.com/office/drawing/2014/main" id="{2568D50C-77F2-44F4-894D-C680790784DF}"/>
                    </a:ext>
                  </a:extLst>
                </p14:cNvPr>
                <p14:cNvContentPartPr/>
                <p14:nvPr/>
              </p14:nvContentPartPr>
              <p14:xfrm>
                <a:off x="5099800" y="4102744"/>
                <a:ext cx="1512000" cy="969120"/>
              </p14:xfrm>
            </p:contentPart>
          </mc:Choice>
          <mc:Fallback xmlns="">
            <p:pic>
              <p:nvPicPr>
                <p:cNvPr id="29" name="Ink 28">
                  <a:extLst>
                    <a:ext uri="{FF2B5EF4-FFF2-40B4-BE49-F238E27FC236}">
                      <a16:creationId xmlns:a16="http://schemas.microsoft.com/office/drawing/2014/main" id="{2568D50C-77F2-44F4-894D-C680790784DF}"/>
                    </a:ext>
                  </a:extLst>
                </p:cNvPr>
                <p:cNvPicPr/>
                <p:nvPr/>
              </p:nvPicPr>
              <p:blipFill>
                <a:blip r:embed="rId12"/>
                <a:stretch>
                  <a:fillRect/>
                </a:stretch>
              </p:blipFill>
              <p:spPr>
                <a:xfrm>
                  <a:off x="5064160" y="4066744"/>
                  <a:ext cx="1583640" cy="104076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30" name="Ink 29">
                  <a:extLst>
                    <a:ext uri="{FF2B5EF4-FFF2-40B4-BE49-F238E27FC236}">
                      <a16:creationId xmlns:a16="http://schemas.microsoft.com/office/drawing/2014/main" id="{57BB585A-CBC9-44AD-B335-888B479C7F4F}"/>
                    </a:ext>
                  </a:extLst>
                </p14:cNvPr>
                <p14:cNvContentPartPr/>
                <p14:nvPr/>
              </p14:nvContentPartPr>
              <p14:xfrm>
                <a:off x="3020615" y="3429000"/>
                <a:ext cx="1186560" cy="1740960"/>
              </p14:xfrm>
            </p:contentPart>
          </mc:Choice>
          <mc:Fallback xmlns="">
            <p:pic>
              <p:nvPicPr>
                <p:cNvPr id="30" name="Ink 29">
                  <a:extLst>
                    <a:ext uri="{FF2B5EF4-FFF2-40B4-BE49-F238E27FC236}">
                      <a16:creationId xmlns:a16="http://schemas.microsoft.com/office/drawing/2014/main" id="{57BB585A-CBC9-44AD-B335-888B479C7F4F}"/>
                    </a:ext>
                  </a:extLst>
                </p:cNvPr>
                <p:cNvPicPr/>
                <p:nvPr/>
              </p:nvPicPr>
              <p:blipFill>
                <a:blip r:embed="rId14"/>
                <a:stretch>
                  <a:fillRect/>
                </a:stretch>
              </p:blipFill>
              <p:spPr>
                <a:xfrm>
                  <a:off x="2984975" y="3393360"/>
                  <a:ext cx="1258200" cy="1812600"/>
                </a:xfrm>
                <a:prstGeom prst="rect">
                  <a:avLst/>
                </a:prstGeom>
              </p:spPr>
            </p:pic>
          </mc:Fallback>
        </mc:AlternateContent>
      </p:grpSp>
      <p:pic>
        <p:nvPicPr>
          <p:cNvPr id="2" name="Audio 1">
            <a:hlinkClick r:id="" action="ppaction://media"/>
            <a:extLst>
              <a:ext uri="{FF2B5EF4-FFF2-40B4-BE49-F238E27FC236}">
                <a16:creationId xmlns:a16="http://schemas.microsoft.com/office/drawing/2014/main" id="{71B914A1-3D4A-47B9-B199-6816F121B080}"/>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99069403"/>
      </p:ext>
    </p:extLst>
  </p:cSld>
  <p:clrMapOvr>
    <a:masterClrMapping/>
  </p:clrMapOvr>
  <mc:AlternateContent xmlns:mc="http://schemas.openxmlformats.org/markup-compatibility/2006">
    <mc:Choice xmlns:p14="http://schemas.microsoft.com/office/powerpoint/2010/main" Requires="p14">
      <p:transition spd="med" p14:dur="700" advTm="40821">
        <p:fade/>
      </p:transition>
    </mc:Choice>
    <mc:Fallback>
      <p:transition spd="med" advTm="4082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8873" y="188640"/>
            <a:ext cx="9829800" cy="827112"/>
          </a:xfrm>
        </p:spPr>
        <p:txBody>
          <a:bodyPr/>
          <a:lstStyle/>
          <a:p>
            <a:r>
              <a:rPr lang="en-US" dirty="0">
                <a:latin typeface="Cavolini" panose="03000502040302020204" pitchFamily="66" charset="0"/>
                <a:cs typeface="Cavolini" panose="03000502040302020204" pitchFamily="66" charset="0"/>
              </a:rPr>
              <a:t>Leadership Theories</a:t>
            </a:r>
          </a:p>
        </p:txBody>
      </p:sp>
      <p:sp>
        <p:nvSpPr>
          <p:cNvPr id="3" name="Content Placeholder 2"/>
          <p:cNvSpPr>
            <a:spLocks noGrp="1"/>
          </p:cNvSpPr>
          <p:nvPr>
            <p:ph idx="1"/>
          </p:nvPr>
        </p:nvSpPr>
        <p:spPr>
          <a:xfrm>
            <a:off x="1143670" y="1556792"/>
            <a:ext cx="4608512" cy="5112568"/>
          </a:xfrm>
        </p:spPr>
        <p:txBody>
          <a:bodyPr>
            <a:normAutofit/>
          </a:bodyPr>
          <a:lstStyle/>
          <a:p>
            <a:pPr marL="0" indent="0">
              <a:buNone/>
            </a:pPr>
            <a:r>
              <a:rPr lang="en-US" sz="2400" u="sng" dirty="0">
                <a:latin typeface="Calibri Light" panose="020F0302020204030204" pitchFamily="34" charset="0"/>
                <a:cs typeface="Calibri Light" panose="020F0302020204030204" pitchFamily="34" charset="0"/>
              </a:rPr>
              <a:t>Transactional Leadership </a:t>
            </a:r>
            <a:r>
              <a:rPr lang="en-US" sz="2400" dirty="0">
                <a:latin typeface="Calibri Light" panose="020F0302020204030204" pitchFamily="34" charset="0"/>
                <a:cs typeface="Calibri Light" panose="020F0302020204030204" pitchFamily="34" charset="0"/>
              </a:rPr>
              <a:t>	</a:t>
            </a:r>
          </a:p>
          <a:p>
            <a:r>
              <a:rPr lang="en-GB" dirty="0">
                <a:latin typeface="Calibri Light" panose="020F0302020204030204" pitchFamily="34" charset="0"/>
                <a:cs typeface="Calibri Light" panose="020F0302020204030204" pitchFamily="34" charset="0"/>
              </a:rPr>
              <a:t>‘Leadership as an exchange of rewards or punishments’ (Smith, 2011 p.17).</a:t>
            </a:r>
          </a:p>
          <a:p>
            <a:r>
              <a:rPr lang="en-GB" dirty="0">
                <a:latin typeface="Calibri Light" panose="020F0302020204030204" pitchFamily="34" charset="0"/>
                <a:cs typeface="Calibri Light" panose="020F0302020204030204" pitchFamily="34" charset="0"/>
              </a:rPr>
              <a:t>Autocratic Style.</a:t>
            </a:r>
          </a:p>
          <a:p>
            <a:r>
              <a:rPr lang="en-GB" dirty="0">
                <a:latin typeface="Calibri Light" panose="020F0302020204030204" pitchFamily="34" charset="0"/>
                <a:cs typeface="Calibri Light" panose="020F0302020204030204" pitchFamily="34" charset="0"/>
              </a:rPr>
              <a:t>Focus upon the leaders and staff members short term needs rather than the long-term goal.</a:t>
            </a:r>
          </a:p>
          <a:p>
            <a:pPr marL="0" indent="0">
              <a:buNone/>
            </a:pPr>
            <a:endParaRPr lang="en-GB" sz="2400" u="sng" dirty="0">
              <a:latin typeface="Calibri Light" panose="020F0302020204030204" pitchFamily="34" charset="0"/>
              <a:cs typeface="Calibri Light" panose="020F0302020204030204" pitchFamily="34" charset="0"/>
            </a:endParaRPr>
          </a:p>
          <a:p>
            <a:pPr marL="0" indent="0">
              <a:buNone/>
            </a:pPr>
            <a:endParaRPr lang="en-GB" sz="2400" u="sng" dirty="0">
              <a:latin typeface="Calibri Light" panose="020F0302020204030204" pitchFamily="34" charset="0"/>
              <a:cs typeface="Calibri Light" panose="020F0302020204030204" pitchFamily="34" charset="0"/>
            </a:endParaRPr>
          </a:p>
          <a:p>
            <a:pPr marL="1828800" lvl="8" indent="0">
              <a:buNone/>
            </a:pPr>
            <a:r>
              <a:rPr lang="en-GB" dirty="0">
                <a:latin typeface="Calibri Light" panose="020F0302020204030204" pitchFamily="34" charset="0"/>
                <a:cs typeface="Calibri Light" panose="020F0302020204030204" pitchFamily="34" charset="0"/>
              </a:rPr>
              <a:t>	(Smith, 2011)</a:t>
            </a:r>
            <a:endParaRPr lang="en-US" dirty="0">
              <a:latin typeface="Calibri Light" panose="020F0302020204030204" pitchFamily="34" charset="0"/>
              <a:cs typeface="Calibri Light" panose="020F0302020204030204" pitchFamily="34" charset="0"/>
            </a:endParaRPr>
          </a:p>
        </p:txBody>
      </p:sp>
      <p:sp>
        <p:nvSpPr>
          <p:cNvPr id="5" name="Content Placeholder 2">
            <a:extLst>
              <a:ext uri="{FF2B5EF4-FFF2-40B4-BE49-F238E27FC236}">
                <a16:creationId xmlns:a16="http://schemas.microsoft.com/office/drawing/2014/main" id="{CD7185CC-5E13-4686-B375-47542BDED14E}"/>
              </a:ext>
            </a:extLst>
          </p:cNvPr>
          <p:cNvSpPr txBox="1">
            <a:spLocks/>
          </p:cNvSpPr>
          <p:nvPr/>
        </p:nvSpPr>
        <p:spPr>
          <a:xfrm>
            <a:off x="6600056" y="1556792"/>
            <a:ext cx="4608512" cy="54726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20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20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20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2400" u="sng" dirty="0">
                <a:latin typeface="Calibri Light" panose="020F0302020204030204" pitchFamily="34" charset="0"/>
                <a:cs typeface="Calibri Light" panose="020F0302020204030204" pitchFamily="34" charset="0"/>
              </a:rPr>
              <a:t>Transformational Leadership </a:t>
            </a:r>
          </a:p>
          <a:p>
            <a:r>
              <a:rPr lang="en-GB" dirty="0"/>
              <a:t>‘</a:t>
            </a:r>
            <a:r>
              <a:rPr lang="en-GB" dirty="0">
                <a:latin typeface="Calibri Light" panose="020F0302020204030204" pitchFamily="34" charset="0"/>
                <a:cs typeface="Calibri Light" panose="020F0302020204030204" pitchFamily="34" charset="0"/>
              </a:rPr>
              <a:t>Leadership though motivation and increased self awareness’ (Smith, 2011 p.17). </a:t>
            </a:r>
            <a:r>
              <a:rPr lang="en-US" sz="2400" dirty="0">
                <a:latin typeface="Calibri Light" panose="020F0302020204030204" pitchFamily="34" charset="0"/>
                <a:cs typeface="Calibri Light" panose="020F0302020204030204" pitchFamily="34" charset="0"/>
              </a:rPr>
              <a:t>	</a:t>
            </a:r>
          </a:p>
          <a:p>
            <a:r>
              <a:rPr lang="en-GB" dirty="0">
                <a:latin typeface="Calibri Light" panose="020F0302020204030204" pitchFamily="34" charset="0"/>
                <a:cs typeface="Calibri Light" panose="020F0302020204030204" pitchFamily="34" charset="0"/>
              </a:rPr>
              <a:t>Set out a level of respect for all children’s rights using optimism, enthusiasm and excitement to ensure that staff contribute to the embedding of children’s rights. </a:t>
            </a:r>
          </a:p>
          <a:p>
            <a:r>
              <a:rPr lang="en-GB" dirty="0">
                <a:latin typeface="Calibri Light" panose="020F0302020204030204" pitchFamily="34" charset="0"/>
                <a:cs typeface="Calibri Light" panose="020F0302020204030204" pitchFamily="34" charset="0"/>
              </a:rPr>
              <a:t>Every member of the team feels valued, accepted and knows that their views and opinions are listened to.</a:t>
            </a:r>
          </a:p>
          <a:p>
            <a:pPr marL="0" indent="0">
              <a:buNone/>
            </a:pPr>
            <a:r>
              <a:rPr lang="en-GB" dirty="0">
                <a:latin typeface="Calibri Light" panose="020F0302020204030204" pitchFamily="34" charset="0"/>
                <a:cs typeface="Calibri Light" panose="020F0302020204030204" pitchFamily="34" charset="0"/>
              </a:rPr>
              <a:t> 		(Drysdale et al, 2009). </a:t>
            </a:r>
            <a:r>
              <a:rPr lang="en-US" sz="2400" dirty="0">
                <a:latin typeface="Calibri Light" panose="020F0302020204030204" pitchFamily="34" charset="0"/>
                <a:cs typeface="Calibri Light" panose="020F0302020204030204" pitchFamily="34" charset="0"/>
              </a:rPr>
              <a:t>		</a:t>
            </a:r>
            <a:endParaRPr lang="en-US" sz="2400" u="sng" dirty="0">
              <a:latin typeface="Calibri Light" panose="020F0302020204030204" pitchFamily="34" charset="0"/>
              <a:cs typeface="Calibri Light" panose="020F0302020204030204" pitchFamily="34" charset="0"/>
            </a:endParaRPr>
          </a:p>
        </p:txBody>
      </p:sp>
      <p:pic>
        <p:nvPicPr>
          <p:cNvPr id="6" name="Audio 5">
            <a:hlinkClick r:id="" action="ppaction://media"/>
            <a:extLst>
              <a:ext uri="{FF2B5EF4-FFF2-40B4-BE49-F238E27FC236}">
                <a16:creationId xmlns:a16="http://schemas.microsoft.com/office/drawing/2014/main" id="{947E179A-6071-40CF-9D0F-18B330B8B68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96263089"/>
      </p:ext>
    </p:extLst>
  </p:cSld>
  <p:clrMapOvr>
    <a:masterClrMapping/>
  </p:clrMapOvr>
  <mc:AlternateContent xmlns:mc="http://schemas.openxmlformats.org/markup-compatibility/2006">
    <mc:Choice xmlns:p14="http://schemas.microsoft.com/office/powerpoint/2010/main" Requires="p14">
      <p:transition spd="med" p14:dur="700" advTm="63850">
        <p:fade/>
      </p:transition>
    </mc:Choice>
    <mc:Fallback>
      <p:transition spd="med" advTm="638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9616" y="1268760"/>
            <a:ext cx="7315200" cy="2016224"/>
          </a:xfrm>
        </p:spPr>
        <p:txBody>
          <a:bodyPr>
            <a:noAutofit/>
          </a:bodyPr>
          <a:lstStyle/>
          <a:p>
            <a:pPr algn="ctr"/>
            <a:r>
              <a:rPr lang="en-US" dirty="0">
                <a:latin typeface="Cavolini" panose="03000502040302020204" pitchFamily="66" charset="0"/>
                <a:cs typeface="Cavolini" panose="03000502040302020204" pitchFamily="66" charset="0"/>
              </a:rPr>
              <a:t>To summarize.. </a:t>
            </a:r>
          </a:p>
        </p:txBody>
      </p:sp>
      <p:pic>
        <p:nvPicPr>
          <p:cNvPr id="3" name="Audio 2">
            <a:hlinkClick r:id="" action="ppaction://media"/>
            <a:extLst>
              <a:ext uri="{FF2B5EF4-FFF2-40B4-BE49-F238E27FC236}">
                <a16:creationId xmlns:a16="http://schemas.microsoft.com/office/drawing/2014/main" id="{7C5903EA-4F73-43A9-A34B-5223E662DD9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25771926"/>
      </p:ext>
    </p:extLst>
  </p:cSld>
  <p:clrMapOvr>
    <a:masterClrMapping/>
  </p:clrMapOvr>
  <mc:AlternateContent xmlns:mc="http://schemas.openxmlformats.org/markup-compatibility/2006">
    <mc:Choice xmlns:p14="http://schemas.microsoft.com/office/powerpoint/2010/main" Requires="p14">
      <p:transition spd="med" p14:dur="700" advTm="2170">
        <p:fade/>
      </p:transition>
    </mc:Choice>
    <mc:Fallback>
      <p:transition spd="med" advTm="217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9902"/>
            <a:ext cx="9829800" cy="4471266"/>
          </a:xfrm>
        </p:spPr>
        <p:txBody>
          <a:bodyPr>
            <a:normAutofit lnSpcReduction="10000"/>
          </a:bodyPr>
          <a:lstStyle/>
          <a:p>
            <a:pPr lvl="0"/>
            <a:r>
              <a:rPr lang="en-GB" sz="2100" dirty="0">
                <a:latin typeface="Calibri Light" panose="020F0302020204030204" pitchFamily="34" charset="0"/>
                <a:cs typeface="Calibri Light" panose="020F0302020204030204" pitchFamily="34" charset="0"/>
              </a:rPr>
              <a:t>This presentation has discussed children’s rights, as well as the UNCRC whilst also highlighting how children’s rights are enshrined in policy and legislation in Wales. </a:t>
            </a:r>
          </a:p>
          <a:p>
            <a:pPr lvl="0"/>
            <a:r>
              <a:rPr lang="en-GB" sz="2100" dirty="0">
                <a:latin typeface="Calibri Light" panose="020F0302020204030204" pitchFamily="34" charset="0"/>
                <a:cs typeface="Calibri Light" panose="020F0302020204030204" pitchFamily="34" charset="0"/>
              </a:rPr>
              <a:t>Why children’s rights should be embedded in education and schools was also considered, along with a children’s rights approach to education. </a:t>
            </a:r>
          </a:p>
          <a:p>
            <a:pPr lvl="0"/>
            <a:r>
              <a:rPr lang="en-GB" sz="2100" dirty="0">
                <a:latin typeface="Calibri Light" panose="020F0302020204030204" pitchFamily="34" charset="0"/>
                <a:cs typeface="Calibri Light" panose="020F0302020204030204" pitchFamily="34" charset="0"/>
              </a:rPr>
              <a:t>The barriers to embedding children’s rights in schools were discussed, with particular focus placed on awareness and knowledge of children’s rights and the UNCRC. </a:t>
            </a:r>
          </a:p>
          <a:p>
            <a:pPr lvl="0"/>
            <a:r>
              <a:rPr lang="en-GB" sz="2100" dirty="0">
                <a:latin typeface="Calibri Light" panose="020F0302020204030204" pitchFamily="34" charset="0"/>
                <a:cs typeface="Calibri Light" panose="020F0302020204030204" pitchFamily="34" charset="0"/>
              </a:rPr>
              <a:t>Also, tensions regarding implementing policy into practice, and how this impacts participation were considered. </a:t>
            </a:r>
          </a:p>
          <a:p>
            <a:pPr lvl="0"/>
            <a:r>
              <a:rPr lang="en-GB" sz="2100" dirty="0">
                <a:latin typeface="Calibri Light" panose="020F0302020204030204" pitchFamily="34" charset="0"/>
                <a:cs typeface="Calibri Light" panose="020F0302020204030204" pitchFamily="34" charset="0"/>
              </a:rPr>
              <a:t>Approaches to tackling this barrier at an international, national, organizational and personal level were also looked into. </a:t>
            </a:r>
          </a:p>
          <a:p>
            <a:pPr lvl="0"/>
            <a:r>
              <a:rPr lang="en-GB" sz="2100" dirty="0">
                <a:latin typeface="Calibri Light" panose="020F0302020204030204" pitchFamily="34" charset="0"/>
                <a:cs typeface="Calibri Light" panose="020F0302020204030204" pitchFamily="34" charset="0"/>
              </a:rPr>
              <a:t>Lastly, effective leadership in schools and leadership theories were discussed in relation to how this can impact the embedding of children’s rights. </a:t>
            </a:r>
          </a:p>
          <a:p>
            <a:endParaRPr lang="en-US" dirty="0"/>
          </a:p>
        </p:txBody>
      </p:sp>
      <p:sp>
        <p:nvSpPr>
          <p:cNvPr id="6" name="Title 5">
            <a:extLst>
              <a:ext uri="{FF2B5EF4-FFF2-40B4-BE49-F238E27FC236}">
                <a16:creationId xmlns:a16="http://schemas.microsoft.com/office/drawing/2014/main" id="{32D8677A-0CFB-442C-8AC1-B2A877BEFD29}"/>
              </a:ext>
            </a:extLst>
          </p:cNvPr>
          <p:cNvSpPr>
            <a:spLocks noGrp="1"/>
          </p:cNvSpPr>
          <p:nvPr>
            <p:ph type="title"/>
          </p:nvPr>
        </p:nvSpPr>
        <p:spPr>
          <a:xfrm>
            <a:off x="2800772" y="5085184"/>
            <a:ext cx="5904656" cy="1082674"/>
          </a:xfrm>
        </p:spPr>
        <p:txBody>
          <a:bodyPr/>
          <a:lstStyle/>
          <a:p>
            <a:r>
              <a:rPr lang="en-GB" dirty="0">
                <a:latin typeface="Cavolini" panose="03000502040302020204" pitchFamily="66" charset="0"/>
                <a:cs typeface="Cavolini" panose="03000502040302020204" pitchFamily="66" charset="0"/>
              </a:rPr>
              <a:t>Thank you for listening!</a:t>
            </a:r>
          </a:p>
        </p:txBody>
      </p:sp>
      <p:pic>
        <p:nvPicPr>
          <p:cNvPr id="2" name="Audio 1">
            <a:hlinkClick r:id="" action="ppaction://media"/>
            <a:extLst>
              <a:ext uri="{FF2B5EF4-FFF2-40B4-BE49-F238E27FC236}">
                <a16:creationId xmlns:a16="http://schemas.microsoft.com/office/drawing/2014/main" id="{31007F4B-2792-460C-AF85-EB9BC305CFE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59014558"/>
      </p:ext>
    </p:extLst>
  </p:cSld>
  <p:clrMapOvr>
    <a:masterClrMapping/>
  </p:clrMapOvr>
  <mc:AlternateContent xmlns:mc="http://schemas.openxmlformats.org/markup-compatibility/2006">
    <mc:Choice xmlns:p14="http://schemas.microsoft.com/office/powerpoint/2010/main" Requires="p14">
      <p:transition spd="med" p14:dur="700" advTm="48365">
        <p:fade/>
      </p:transition>
    </mc:Choice>
    <mc:Fallback>
      <p:transition spd="med" advTm="483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D7791-56D5-4943-BF45-8B158D781038}"/>
              </a:ext>
            </a:extLst>
          </p:cNvPr>
          <p:cNvSpPr>
            <a:spLocks noGrp="1"/>
          </p:cNvSpPr>
          <p:nvPr>
            <p:ph type="title"/>
          </p:nvPr>
        </p:nvSpPr>
        <p:spPr>
          <a:xfrm>
            <a:off x="838200" y="260648"/>
            <a:ext cx="9829800" cy="683096"/>
          </a:xfrm>
        </p:spPr>
        <p:txBody>
          <a:bodyPr/>
          <a:lstStyle/>
          <a:p>
            <a:r>
              <a:rPr lang="en-GB" dirty="0">
                <a:latin typeface="Cavolini" panose="03000502040302020204" pitchFamily="66" charset="0"/>
                <a:cs typeface="Cavolini" panose="03000502040302020204" pitchFamily="66" charset="0"/>
              </a:rPr>
              <a:t>Reference List </a:t>
            </a:r>
          </a:p>
        </p:txBody>
      </p:sp>
      <p:sp>
        <p:nvSpPr>
          <p:cNvPr id="3" name="Content Placeholder 2">
            <a:extLst>
              <a:ext uri="{FF2B5EF4-FFF2-40B4-BE49-F238E27FC236}">
                <a16:creationId xmlns:a16="http://schemas.microsoft.com/office/drawing/2014/main" id="{00CB299A-D02C-45A1-97B6-AC015971AB04}"/>
              </a:ext>
            </a:extLst>
          </p:cNvPr>
          <p:cNvSpPr>
            <a:spLocks noGrp="1"/>
          </p:cNvSpPr>
          <p:nvPr>
            <p:ph idx="1"/>
          </p:nvPr>
        </p:nvSpPr>
        <p:spPr>
          <a:xfrm>
            <a:off x="1181100" y="943744"/>
            <a:ext cx="9829800" cy="5221560"/>
          </a:xfrm>
        </p:spPr>
        <p:txBody>
          <a:bodyPr>
            <a:normAutofit fontScale="47500" lnSpcReduction="20000"/>
          </a:bodyPr>
          <a:lstStyle/>
          <a:p>
            <a:r>
              <a:rPr lang="en-GB" dirty="0">
                <a:latin typeface="Calibri Light" panose="020F0302020204030204" pitchFamily="34" charset="0"/>
                <a:cs typeface="Calibri Light" panose="020F0302020204030204" pitchFamily="34" charset="0"/>
              </a:rPr>
              <a:t>Barnardo’s (no date) </a:t>
            </a:r>
            <a:r>
              <a:rPr lang="en-GB" i="1" dirty="0">
                <a:latin typeface="Calibri Light" panose="020F0302020204030204" pitchFamily="34" charset="0"/>
                <a:cs typeface="Calibri Light" panose="020F0302020204030204" pitchFamily="34" charset="0"/>
              </a:rPr>
              <a:t>Advocacy and Children’s Rights.</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2"/>
              </a:rPr>
              <a:t>https://www.barnardos.org.uk/what-we-do/protecting-children/childrens-rights-advocacy</a:t>
            </a:r>
            <a:r>
              <a:rPr lang="en-GB" dirty="0">
                <a:latin typeface="Calibri Light" panose="020F0302020204030204" pitchFamily="34" charset="0"/>
                <a:cs typeface="Calibri Light" panose="020F0302020204030204" pitchFamily="34" charset="0"/>
              </a:rPr>
              <a:t> Accessed: 18</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Boylan, J. and Dalrymple, J. (2009) </a:t>
            </a:r>
            <a:r>
              <a:rPr lang="en-GB" i="1" dirty="0">
                <a:latin typeface="Calibri Light" panose="020F0302020204030204" pitchFamily="34" charset="0"/>
                <a:cs typeface="Calibri Light" panose="020F0302020204030204" pitchFamily="34" charset="0"/>
              </a:rPr>
              <a:t>Understanding advocacy for children and young people.</a:t>
            </a:r>
            <a:r>
              <a:rPr lang="en-GB" dirty="0">
                <a:latin typeface="Calibri Light" panose="020F0302020204030204" pitchFamily="34" charset="0"/>
                <a:cs typeface="Calibri Light" panose="020F0302020204030204" pitchFamily="34" charset="0"/>
              </a:rPr>
              <a:t> Berkshire: Open University Press.</a:t>
            </a:r>
          </a:p>
          <a:p>
            <a:r>
              <a:rPr lang="en-GB" dirty="0">
                <a:latin typeface="Calibri Light" panose="020F0302020204030204" pitchFamily="34" charset="0"/>
                <a:cs typeface="Calibri Light" panose="020F0302020204030204" pitchFamily="34" charset="0"/>
              </a:rPr>
              <a:t>Children in Wales (2016) </a:t>
            </a:r>
            <a:r>
              <a:rPr lang="en-GB" i="1" dirty="0">
                <a:latin typeface="Calibri Light" panose="020F0302020204030204" pitchFamily="34" charset="0"/>
                <a:cs typeface="Calibri Light" panose="020F0302020204030204" pitchFamily="34" charset="0"/>
              </a:rPr>
              <a:t>UN Convention</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3"/>
              </a:rPr>
              <a:t>https://www.childreninwales.org.uk/policy/un-convention/</a:t>
            </a:r>
            <a:r>
              <a:rPr lang="en-GB" dirty="0">
                <a:latin typeface="Calibri Light" panose="020F0302020204030204" pitchFamily="34" charset="0"/>
                <a:cs typeface="Calibri Light" panose="020F0302020204030204" pitchFamily="34" charset="0"/>
              </a:rPr>
              <a:t> Accessed: 14</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Children’s Commissioner Wales (2017) </a:t>
            </a:r>
            <a:r>
              <a:rPr lang="en-GB" i="1" dirty="0">
                <a:latin typeface="Calibri Light" panose="020F0302020204030204" pitchFamily="34" charset="0"/>
                <a:cs typeface="Calibri Light" panose="020F0302020204030204" pitchFamily="34" charset="0"/>
              </a:rPr>
              <a:t>The Right Way- A Children’s Rights Approach for Education in Wales</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4"/>
              </a:rPr>
              <a:t>https://www.childcomwales.org.uk/wp-content/uploads/2017/05/The-Right-Way-Education.pdf</a:t>
            </a:r>
            <a:r>
              <a:rPr lang="en-GB" dirty="0">
                <a:latin typeface="Calibri Light" panose="020F0302020204030204" pitchFamily="34" charset="0"/>
                <a:cs typeface="Calibri Light" panose="020F0302020204030204" pitchFamily="34" charset="0"/>
              </a:rPr>
              <a:t> Accessed: 16</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Children’s Rights Alliance for England (2017) </a:t>
            </a:r>
            <a:r>
              <a:rPr lang="en-GB" i="1" dirty="0">
                <a:latin typeface="Calibri Light" panose="020F0302020204030204" pitchFamily="34" charset="0"/>
                <a:cs typeface="Calibri Light" panose="020F0302020204030204" pitchFamily="34" charset="0"/>
              </a:rPr>
              <a:t>Barriers and Solutions to Using Children’s Rights Approaches in Policy. </a:t>
            </a:r>
            <a:r>
              <a:rPr lang="en-GB" dirty="0">
                <a:latin typeface="Calibri Light" panose="020F0302020204030204" pitchFamily="34" charset="0"/>
                <a:cs typeface="Calibri Light" panose="020F0302020204030204" pitchFamily="34" charset="0"/>
              </a:rPr>
              <a:t>Available at: </a:t>
            </a:r>
            <a:r>
              <a:rPr lang="en-GB" u="sng" dirty="0">
                <a:latin typeface="Calibri Light" panose="020F0302020204030204" pitchFamily="34" charset="0"/>
                <a:cs typeface="Calibri Light" panose="020F0302020204030204" pitchFamily="34" charset="0"/>
                <a:hlinkClick r:id="rId5"/>
              </a:rPr>
              <a:t>http://www.crae.org.uk/media/123572/Barriers-and-solutions-to-using-childrens-rights-in-policy-E.pdf</a:t>
            </a:r>
            <a:r>
              <a:rPr lang="en-GB" dirty="0">
                <a:latin typeface="Calibri Light" panose="020F0302020204030204" pitchFamily="34" charset="0"/>
                <a:cs typeface="Calibri Light" panose="020F0302020204030204" pitchFamily="34" charset="0"/>
              </a:rPr>
              <a:t> Accessed: 16</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Church, A. and Bateman, A. (2019) ‘Children’s right to participate: How can teachers extend child-initiated learning sequences’, </a:t>
            </a:r>
            <a:r>
              <a:rPr lang="en-GB" i="1" dirty="0">
                <a:latin typeface="Calibri Light" panose="020F0302020204030204" pitchFamily="34" charset="0"/>
                <a:cs typeface="Calibri Light" panose="020F0302020204030204" pitchFamily="34" charset="0"/>
              </a:rPr>
              <a:t>International Journal of Early Childhood</a:t>
            </a:r>
            <a:r>
              <a:rPr lang="en-GB" dirty="0">
                <a:latin typeface="Calibri Light" panose="020F0302020204030204" pitchFamily="34" charset="0"/>
                <a:cs typeface="Calibri Light" panose="020F0302020204030204" pitchFamily="34" charset="0"/>
              </a:rPr>
              <a:t>, 51 pp. 265-281</a:t>
            </a:r>
          </a:p>
          <a:p>
            <a:r>
              <a:rPr lang="en-GB" dirty="0">
                <a:latin typeface="Calibri Light" panose="020F0302020204030204" pitchFamily="34" charset="0"/>
                <a:cs typeface="Calibri Light" panose="020F0302020204030204" pitchFamily="34" charset="0"/>
              </a:rPr>
              <a:t>City and County of Swansea (2015) </a:t>
            </a:r>
            <a:r>
              <a:rPr lang="en-GB" i="1" dirty="0">
                <a:latin typeface="Calibri Light" panose="020F0302020204030204" pitchFamily="34" charset="0"/>
                <a:cs typeface="Calibri Light" panose="020F0302020204030204" pitchFamily="34" charset="0"/>
              </a:rPr>
              <a:t>Report on the progress of the implementation of the Children &amp; Young People’s Rights Scheme in Swansea.</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6"/>
              </a:rPr>
              <a:t>https://democracy.swansea.gov.uk/documents/s24965/06A%20-%20Appendix%201%20Childrens%20Rights%20Progress%20Report%20-%20September%202015%20FINAL.pdf</a:t>
            </a:r>
            <a:r>
              <a:rPr lang="en-GB" dirty="0">
                <a:latin typeface="Calibri Light" panose="020F0302020204030204" pitchFamily="34" charset="0"/>
                <a:cs typeface="Calibri Light" panose="020F0302020204030204" pitchFamily="34" charset="0"/>
              </a:rPr>
              <a:t> Accessed: 18</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Collins, T., Ruiz-</a:t>
            </a:r>
            <a:r>
              <a:rPr lang="en-GB" dirty="0" err="1">
                <a:latin typeface="Calibri Light" panose="020F0302020204030204" pitchFamily="34" charset="0"/>
                <a:cs typeface="Calibri Light" panose="020F0302020204030204" pitchFamily="34" charset="0"/>
              </a:rPr>
              <a:t>Casares</a:t>
            </a:r>
            <a:r>
              <a:rPr lang="en-GB" dirty="0">
                <a:latin typeface="Calibri Light" panose="020F0302020204030204" pitchFamily="34" charset="0"/>
                <a:cs typeface="Calibri Light" panose="020F0302020204030204" pitchFamily="34" charset="0"/>
              </a:rPr>
              <a:t>, M., </a:t>
            </a:r>
            <a:r>
              <a:rPr lang="en-GB" dirty="0" err="1">
                <a:latin typeface="Calibri Light" panose="020F0302020204030204" pitchFamily="34" charset="0"/>
                <a:cs typeface="Calibri Light" panose="020F0302020204030204" pitchFamily="34" charset="0"/>
              </a:rPr>
              <a:t>Tisdall</a:t>
            </a:r>
            <a:r>
              <a:rPr lang="en-GB" dirty="0">
                <a:latin typeface="Calibri Light" panose="020F0302020204030204" pitchFamily="34" charset="0"/>
                <a:cs typeface="Calibri Light" panose="020F0302020204030204" pitchFamily="34" charset="0"/>
              </a:rPr>
              <a:t>, E., and Grover, S. (2016) ‘Children’s rights to participation and protection in international development and humanitarian interventions: nurturing a dialogue’, </a:t>
            </a:r>
            <a:r>
              <a:rPr lang="en-GB" i="1" dirty="0">
                <a:latin typeface="Calibri Light" panose="020F0302020204030204" pitchFamily="34" charset="0"/>
                <a:cs typeface="Calibri Light" panose="020F0302020204030204" pitchFamily="34" charset="0"/>
              </a:rPr>
              <a:t>The International Journal of Human Rights</a:t>
            </a:r>
            <a:r>
              <a:rPr lang="en-GB" dirty="0">
                <a:latin typeface="Calibri Light" panose="020F0302020204030204" pitchFamily="34" charset="0"/>
                <a:cs typeface="Calibri Light" panose="020F0302020204030204" pitchFamily="34" charset="0"/>
              </a:rPr>
              <a:t>, 21 (1) pp. 1-13.</a:t>
            </a:r>
          </a:p>
          <a:p>
            <a:r>
              <a:rPr lang="en-GB" dirty="0">
                <a:latin typeface="Calibri Light" panose="020F0302020204030204" pitchFamily="34" charset="0"/>
                <a:cs typeface="Calibri Light" panose="020F0302020204030204" pitchFamily="34" charset="0"/>
              </a:rPr>
              <a:t>Council of Europe (2015b) </a:t>
            </a:r>
            <a:r>
              <a:rPr lang="en-GB" i="1" dirty="0">
                <a:latin typeface="Calibri Light" panose="020F0302020204030204" pitchFamily="34" charset="0"/>
                <a:cs typeface="Calibri Light" panose="020F0302020204030204" pitchFamily="34" charset="0"/>
              </a:rPr>
              <a:t>Realising Children’s Rights</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7"/>
              </a:rPr>
              <a:t>https://www.sos-childrensvillages.org/getmedia/94064fdf-41dd-4ca5-94fc-fac167857c2c/Realising-Childrens-Rights-Training-Manual-ENG-web.pdf</a:t>
            </a:r>
            <a:r>
              <a:rPr lang="en-GB" dirty="0">
                <a:latin typeface="Calibri Light" panose="020F0302020204030204" pitchFamily="34" charset="0"/>
                <a:cs typeface="Calibri Light" panose="020F0302020204030204" pitchFamily="34" charset="0"/>
              </a:rPr>
              <a:t> Accessed: 19</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Council of Europe (2018a) </a:t>
            </a:r>
            <a:r>
              <a:rPr lang="en-GB" i="1" dirty="0">
                <a:latin typeface="Calibri Light" panose="020F0302020204030204" pitchFamily="34" charset="0"/>
                <a:cs typeface="Calibri Light" panose="020F0302020204030204" pitchFamily="34" charset="0"/>
              </a:rPr>
              <a:t>Intercultural Cities: Good practice examples</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8"/>
              </a:rPr>
              <a:t>https://www.coe.int/en/web/interculturalcities/-/rights-respecting-schools-award</a:t>
            </a:r>
            <a:r>
              <a:rPr lang="en-GB" dirty="0">
                <a:latin typeface="Calibri Light" panose="020F0302020204030204" pitchFamily="34" charset="0"/>
                <a:cs typeface="Calibri Light" panose="020F0302020204030204" pitchFamily="34" charset="0"/>
              </a:rPr>
              <a:t> Accessed: 18</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 </a:t>
            </a:r>
          </a:p>
          <a:p>
            <a:r>
              <a:rPr lang="en-GB" dirty="0">
                <a:latin typeface="Calibri Light" panose="020F0302020204030204" pitchFamily="34" charset="0"/>
                <a:cs typeface="Calibri Light" panose="020F0302020204030204" pitchFamily="34" charset="0"/>
              </a:rPr>
              <a:t>Daly, A., Ruxton, S. and Schuurman, M. (2015) </a:t>
            </a:r>
            <a:r>
              <a:rPr lang="en-GB" i="1" dirty="0">
                <a:latin typeface="Calibri Light" panose="020F0302020204030204" pitchFamily="34" charset="0"/>
                <a:cs typeface="Calibri Light" panose="020F0302020204030204" pitchFamily="34" charset="0"/>
              </a:rPr>
              <a:t>Challenges to children’s rights today: What do children think? </a:t>
            </a:r>
            <a:r>
              <a:rPr lang="en-GB" dirty="0">
                <a:latin typeface="Calibri Light" panose="020F0302020204030204" pitchFamily="34" charset="0"/>
                <a:cs typeface="Calibri Light" panose="020F0302020204030204" pitchFamily="34" charset="0"/>
              </a:rPr>
              <a:t>Available at: </a:t>
            </a:r>
            <a:r>
              <a:rPr lang="en-GB" u="sng" dirty="0">
                <a:latin typeface="Calibri Light" panose="020F0302020204030204" pitchFamily="34" charset="0"/>
                <a:cs typeface="Calibri Light" panose="020F0302020204030204" pitchFamily="34" charset="0"/>
                <a:hlinkClick r:id="rId9"/>
              </a:rPr>
              <a:t>https://www.eurochild.org/fileadmin/public/04_News/Eurochild/CoE_Study_Challenges_to_children_s_rights_today.pdf</a:t>
            </a:r>
            <a:r>
              <a:rPr lang="en-GB" dirty="0">
                <a:latin typeface="Calibri Light" panose="020F0302020204030204" pitchFamily="34" charset="0"/>
                <a:cs typeface="Calibri Light" panose="020F0302020204030204" pitchFamily="34" charset="0"/>
              </a:rPr>
              <a:t> Accessed: 16</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Day, D.M., Peterson-</a:t>
            </a:r>
            <a:r>
              <a:rPr lang="en-GB" dirty="0" err="1">
                <a:latin typeface="Calibri Light" panose="020F0302020204030204" pitchFamily="34" charset="0"/>
                <a:cs typeface="Calibri Light" panose="020F0302020204030204" pitchFamily="34" charset="0"/>
              </a:rPr>
              <a:t>Badali</a:t>
            </a:r>
            <a:r>
              <a:rPr lang="en-GB" dirty="0">
                <a:latin typeface="Calibri Light" panose="020F0302020204030204" pitchFamily="34" charset="0"/>
                <a:cs typeface="Calibri Light" panose="020F0302020204030204" pitchFamily="34" charset="0"/>
              </a:rPr>
              <a:t>, M and Ruck, M. (2006) ‘The Relationship between Maternal Attitudes and Young People’s Attitudes toward Children’s Rights’, </a:t>
            </a:r>
            <a:r>
              <a:rPr lang="en-GB" i="1" dirty="0">
                <a:latin typeface="Calibri Light" panose="020F0302020204030204" pitchFamily="34" charset="0"/>
                <a:cs typeface="Calibri Light" panose="020F0302020204030204" pitchFamily="34" charset="0"/>
              </a:rPr>
              <a:t>Journal of Adolescence</a:t>
            </a:r>
            <a:r>
              <a:rPr lang="en-GB" dirty="0">
                <a:latin typeface="Calibri Light" panose="020F0302020204030204" pitchFamily="34" charset="0"/>
                <a:cs typeface="Calibri Light" panose="020F0302020204030204" pitchFamily="34" charset="0"/>
              </a:rPr>
              <a:t>. 29(2) pp 193–207</a:t>
            </a:r>
            <a:r>
              <a:rPr lang="en-GB" dirty="0"/>
              <a:t>.</a:t>
            </a:r>
          </a:p>
          <a:p>
            <a:r>
              <a:rPr lang="en-GB" dirty="0">
                <a:latin typeface="Calibri Light" panose="020F0302020204030204" pitchFamily="34" charset="0"/>
                <a:cs typeface="Calibri Light" panose="020F0302020204030204" pitchFamily="34" charset="0"/>
              </a:rPr>
              <a:t>Drysdale, L., Goode, H., and </a:t>
            </a:r>
            <a:r>
              <a:rPr lang="en-GB" dirty="0" err="1">
                <a:latin typeface="Calibri Light" panose="020F0302020204030204" pitchFamily="34" charset="0"/>
                <a:cs typeface="Calibri Light" panose="020F0302020204030204" pitchFamily="34" charset="0"/>
              </a:rPr>
              <a:t>Gurr</a:t>
            </a:r>
            <a:r>
              <a:rPr lang="en-GB" dirty="0">
                <a:latin typeface="Calibri Light" panose="020F0302020204030204" pitchFamily="34" charset="0"/>
                <a:cs typeface="Calibri Light" panose="020F0302020204030204" pitchFamily="34" charset="0"/>
              </a:rPr>
              <a:t>, D. (2009) 'An Australian model of successful school leadership', </a:t>
            </a:r>
            <a:r>
              <a:rPr lang="en-GB" i="1" dirty="0">
                <a:latin typeface="Calibri Light" panose="020F0302020204030204" pitchFamily="34" charset="0"/>
                <a:cs typeface="Calibri Light" panose="020F0302020204030204" pitchFamily="34" charset="0"/>
              </a:rPr>
              <a:t>Journal of Educational Administration</a:t>
            </a:r>
            <a:r>
              <a:rPr lang="en-GB" dirty="0">
                <a:latin typeface="Calibri Light" panose="020F0302020204030204" pitchFamily="34" charset="0"/>
                <a:cs typeface="Calibri Light" panose="020F0302020204030204" pitchFamily="34" charset="0"/>
              </a:rPr>
              <a:t>. 47 (6) pp. 697-708</a:t>
            </a:r>
          </a:p>
          <a:p>
            <a:endParaRPr lang="en-GB" dirty="0"/>
          </a:p>
        </p:txBody>
      </p:sp>
    </p:spTree>
    <p:extLst>
      <p:ext uri="{BB962C8B-B14F-4D97-AF65-F5344CB8AC3E}">
        <p14:creationId xmlns:p14="http://schemas.microsoft.com/office/powerpoint/2010/main" val="2448190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4C24-BD54-47FE-9964-9D4811625166}"/>
              </a:ext>
            </a:extLst>
          </p:cNvPr>
          <p:cNvSpPr>
            <a:spLocks noGrp="1"/>
          </p:cNvSpPr>
          <p:nvPr>
            <p:ph type="title"/>
          </p:nvPr>
        </p:nvSpPr>
        <p:spPr>
          <a:xfrm>
            <a:off x="695400" y="116632"/>
            <a:ext cx="9829800" cy="827112"/>
          </a:xfrm>
        </p:spPr>
        <p:txBody>
          <a:bodyPr/>
          <a:lstStyle/>
          <a:p>
            <a:r>
              <a:rPr lang="en-GB" dirty="0">
                <a:latin typeface="Cavolini" panose="03000502040302020204" pitchFamily="66" charset="0"/>
                <a:cs typeface="Cavolini" panose="03000502040302020204" pitchFamily="66" charset="0"/>
              </a:rPr>
              <a:t>Continued..</a:t>
            </a:r>
          </a:p>
        </p:txBody>
      </p:sp>
      <p:sp>
        <p:nvSpPr>
          <p:cNvPr id="3" name="Content Placeholder 2">
            <a:extLst>
              <a:ext uri="{FF2B5EF4-FFF2-40B4-BE49-F238E27FC236}">
                <a16:creationId xmlns:a16="http://schemas.microsoft.com/office/drawing/2014/main" id="{4204E537-3621-4C1E-89C5-06834E602DBF}"/>
              </a:ext>
            </a:extLst>
          </p:cNvPr>
          <p:cNvSpPr>
            <a:spLocks noGrp="1"/>
          </p:cNvSpPr>
          <p:nvPr>
            <p:ph idx="1"/>
          </p:nvPr>
        </p:nvSpPr>
        <p:spPr>
          <a:xfrm>
            <a:off x="983432" y="971178"/>
            <a:ext cx="10801200" cy="5437584"/>
          </a:xfrm>
        </p:spPr>
        <p:txBody>
          <a:bodyPr>
            <a:normAutofit fontScale="47500" lnSpcReduction="20000"/>
          </a:bodyPr>
          <a:lstStyle/>
          <a:p>
            <a:r>
              <a:rPr lang="en-GB" dirty="0">
                <a:latin typeface="Calibri Light" panose="020F0302020204030204" pitchFamily="34" charset="0"/>
                <a:cs typeface="Calibri Light" panose="020F0302020204030204" pitchFamily="34" charset="0"/>
              </a:rPr>
              <a:t>ECPAT (2019) </a:t>
            </a:r>
            <a:r>
              <a:rPr lang="en-GB" i="1" dirty="0">
                <a:latin typeface="Calibri Light" panose="020F0302020204030204" pitchFamily="34" charset="0"/>
                <a:cs typeface="Calibri Light" panose="020F0302020204030204" pitchFamily="34" charset="0"/>
              </a:rPr>
              <a:t>United Nations Convention on the Rights of the Child</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2"/>
              </a:rPr>
              <a:t>https://www.ecpat.org.uk/united-nations-convention-on-the-rights-of-the-child</a:t>
            </a:r>
            <a:r>
              <a:rPr lang="en-GB" dirty="0">
                <a:latin typeface="Calibri Light" panose="020F0302020204030204" pitchFamily="34" charset="0"/>
                <a:cs typeface="Calibri Light" panose="020F0302020204030204" pitchFamily="34" charset="0"/>
              </a:rPr>
              <a:t> Accessed: 14</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Gillett-Swan, J. and Coppock, V. (2016) </a:t>
            </a:r>
            <a:r>
              <a:rPr lang="en-GB" i="1" dirty="0">
                <a:latin typeface="Calibri Light" panose="020F0302020204030204" pitchFamily="34" charset="0"/>
                <a:cs typeface="Calibri Light" panose="020F0302020204030204" pitchFamily="34" charset="0"/>
              </a:rPr>
              <a:t>Children’s Rights, Educational Research and the UNCRC: Past, Present and Future</a:t>
            </a:r>
            <a:r>
              <a:rPr lang="en-GB" dirty="0">
                <a:latin typeface="Calibri Light" panose="020F0302020204030204" pitchFamily="34" charset="0"/>
                <a:cs typeface="Calibri Light" panose="020F0302020204030204" pitchFamily="34" charset="0"/>
              </a:rPr>
              <a:t>. United Kingdom: Symposium Books.</a:t>
            </a:r>
          </a:p>
          <a:p>
            <a:r>
              <a:rPr lang="en-GB" dirty="0">
                <a:latin typeface="Calibri Light" panose="020F0302020204030204" pitchFamily="34" charset="0"/>
                <a:cs typeface="Calibri Light" panose="020F0302020204030204" pitchFamily="34" charset="0"/>
              </a:rPr>
              <a:t>Gov.uk (2019) </a:t>
            </a:r>
            <a:r>
              <a:rPr lang="en-GB" i="1" dirty="0">
                <a:latin typeface="Calibri Light" panose="020F0302020204030204" pitchFamily="34" charset="0"/>
                <a:cs typeface="Calibri Light" panose="020F0302020204030204" pitchFamily="34" charset="0"/>
              </a:rPr>
              <a:t>Children’s Rights in Wales</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3"/>
              </a:rPr>
              <a:t>https://gov.wales/childrens-rights-in-wales</a:t>
            </a:r>
            <a:r>
              <a:rPr lang="en-GB" dirty="0">
                <a:latin typeface="Calibri Light" panose="020F0302020204030204" pitchFamily="34" charset="0"/>
                <a:cs typeface="Calibri Light" panose="020F0302020204030204" pitchFamily="34" charset="0"/>
              </a:rPr>
              <a:t> Accessed: 14</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Hart, R. (1992) </a:t>
            </a:r>
            <a:r>
              <a:rPr lang="en-GB" i="1" dirty="0">
                <a:latin typeface="Calibri Light" panose="020F0302020204030204" pitchFamily="34" charset="0"/>
                <a:cs typeface="Calibri Light" panose="020F0302020204030204" pitchFamily="34" charset="0"/>
              </a:rPr>
              <a:t>Children’s Participation: From Tokenism to Citizenship.</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4"/>
              </a:rPr>
              <a:t>https://www.unicef-irc.org/publications/pdf/childrens_participation.pdf</a:t>
            </a:r>
            <a:r>
              <a:rPr lang="en-GB" dirty="0">
                <a:latin typeface="Calibri Light" panose="020F0302020204030204" pitchFamily="34" charset="0"/>
                <a:cs typeface="Calibri Light" panose="020F0302020204030204" pitchFamily="34" charset="0"/>
              </a:rPr>
              <a:t> Accessed: 18</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Hart, R. (2008) </a:t>
            </a:r>
            <a:r>
              <a:rPr lang="en-GB" i="1" dirty="0">
                <a:latin typeface="Calibri Light" panose="020F0302020204030204" pitchFamily="34" charset="0"/>
                <a:cs typeface="Calibri Light" panose="020F0302020204030204" pitchFamily="34" charset="0"/>
              </a:rPr>
              <a:t>Stepping back from “The </a:t>
            </a:r>
            <a:r>
              <a:rPr lang="en-GB" i="1" dirty="0" err="1">
                <a:latin typeface="Calibri Light" panose="020F0302020204030204" pitchFamily="34" charset="0"/>
                <a:cs typeface="Calibri Light" panose="020F0302020204030204" pitchFamily="34" charset="0"/>
              </a:rPr>
              <a:t>Laddder</a:t>
            </a:r>
            <a:r>
              <a:rPr lang="en-GB" i="1" dirty="0">
                <a:latin typeface="Calibri Light" panose="020F0302020204030204" pitchFamily="34" charset="0"/>
                <a:cs typeface="Calibri Light" panose="020F0302020204030204" pitchFamily="34" charset="0"/>
              </a:rPr>
              <a:t>”: Reflections on a model of participatory work with children</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5"/>
              </a:rPr>
              <a:t>https://www.researchgate.net/publication/316118875_Stepping_back_from_The_ladder_Reflections_on_a_model_of_participatory_work_with_children/figures?lo=1</a:t>
            </a:r>
            <a:r>
              <a:rPr lang="en-GB" dirty="0">
                <a:latin typeface="Calibri Light" panose="020F0302020204030204" pitchFamily="34" charset="0"/>
                <a:cs typeface="Calibri Light" panose="020F0302020204030204" pitchFamily="34" charset="0"/>
              </a:rPr>
              <a:t> Accessed: 17</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 [Image]</a:t>
            </a:r>
          </a:p>
          <a:p>
            <a:r>
              <a:rPr lang="en-GB" dirty="0">
                <a:latin typeface="Calibri Light" panose="020F0302020204030204" pitchFamily="34" charset="0"/>
                <a:cs typeface="Calibri Light" panose="020F0302020204030204" pitchFamily="34" charset="0"/>
              </a:rPr>
              <a:t>Herring, A. (2019) </a:t>
            </a:r>
            <a:r>
              <a:rPr lang="en-GB" i="1" dirty="0">
                <a:latin typeface="Calibri Light" panose="020F0302020204030204" pitchFamily="34" charset="0"/>
                <a:cs typeface="Calibri Light" panose="020F0302020204030204" pitchFamily="34" charset="0"/>
              </a:rPr>
              <a:t>30 Years of the United Nations Convention on the Rights of the Child</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6"/>
              </a:rPr>
              <a:t>https://www.youngpeopleshealth.org.uk/30-years-of-the-united-nations-convention-on-the-rights-of-the-child</a:t>
            </a:r>
            <a:r>
              <a:rPr lang="en-GB" dirty="0">
                <a:latin typeface="Calibri Light" panose="020F0302020204030204" pitchFamily="34" charset="0"/>
                <a:cs typeface="Calibri Light" panose="020F0302020204030204" pitchFamily="34" charset="0"/>
              </a:rPr>
              <a:t> Accessed: 17</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err="1">
                <a:latin typeface="Calibri Light" panose="020F0302020204030204" pitchFamily="34" charset="0"/>
                <a:cs typeface="Calibri Light" panose="020F0302020204030204" pitchFamily="34" charset="0"/>
              </a:rPr>
              <a:t>Invernizzi</a:t>
            </a:r>
            <a:r>
              <a:rPr lang="en-GB" dirty="0">
                <a:latin typeface="Calibri Light" panose="020F0302020204030204" pitchFamily="34" charset="0"/>
                <a:cs typeface="Calibri Light" panose="020F0302020204030204" pitchFamily="34" charset="0"/>
              </a:rPr>
              <a:t>, A. and Williams, J. (2008) </a:t>
            </a:r>
            <a:r>
              <a:rPr lang="en-GB" i="1" dirty="0">
                <a:latin typeface="Calibri Light" panose="020F0302020204030204" pitchFamily="34" charset="0"/>
                <a:cs typeface="Calibri Light" panose="020F0302020204030204" pitchFamily="34" charset="0"/>
              </a:rPr>
              <a:t>Children and Citizenship</a:t>
            </a:r>
            <a:r>
              <a:rPr lang="en-GB" dirty="0">
                <a:latin typeface="Calibri Light" panose="020F0302020204030204" pitchFamily="34" charset="0"/>
                <a:cs typeface="Calibri Light" panose="020F0302020204030204" pitchFamily="34" charset="0"/>
              </a:rPr>
              <a:t>. London: Sage Publications</a:t>
            </a:r>
          </a:p>
          <a:p>
            <a:r>
              <a:rPr lang="en-GB" dirty="0">
                <a:latin typeface="Calibri Light" panose="020F0302020204030204" pitchFamily="34" charset="0"/>
                <a:cs typeface="Calibri Light" panose="020F0302020204030204" pitchFamily="34" charset="0"/>
              </a:rPr>
              <a:t>Jerome, L., Emerson, L., Lundy, L., and Orr, K. (2015) </a:t>
            </a:r>
            <a:r>
              <a:rPr lang="en-GB" i="1" dirty="0">
                <a:latin typeface="Calibri Light" panose="020F0302020204030204" pitchFamily="34" charset="0"/>
                <a:cs typeface="Calibri Light" panose="020F0302020204030204" pitchFamily="34" charset="0"/>
              </a:rPr>
              <a:t>Teaching and learning about child rights.</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7"/>
              </a:rPr>
              <a:t>https://www.unicef.org/media/63086/file/UNICEF-Teaching-and-learning-about-child-rights.pdf</a:t>
            </a:r>
            <a:r>
              <a:rPr lang="en-GB" dirty="0">
                <a:latin typeface="Calibri Light" panose="020F0302020204030204" pitchFamily="34" charset="0"/>
                <a:cs typeface="Calibri Light" panose="020F0302020204030204" pitchFamily="34" charset="0"/>
              </a:rPr>
              <a:t> Accessed: 27</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Liebman, H., Maldonado, N., Lacey, C., and Thompson, S. (2005) </a:t>
            </a:r>
            <a:r>
              <a:rPr lang="en-GB" i="1" dirty="0">
                <a:latin typeface="Calibri Light" panose="020F0302020204030204" pitchFamily="34" charset="0"/>
                <a:cs typeface="Calibri Light" panose="020F0302020204030204" pitchFamily="34" charset="0"/>
              </a:rPr>
              <a:t>An Investigation of Leadership in a Professional Leaming Community: A Case Study of a Large, Suburban, Public Middle School</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8"/>
              </a:rPr>
              <a:t>https://eric.ed.gov/?id=ED494982</a:t>
            </a:r>
            <a:r>
              <a:rPr lang="en-GB" dirty="0">
                <a:latin typeface="Calibri Light" panose="020F0302020204030204" pitchFamily="34" charset="0"/>
                <a:cs typeface="Calibri Light" panose="020F0302020204030204" pitchFamily="34" charset="0"/>
              </a:rPr>
              <a:t> Accessed: 19</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Lundy, L., Kilkelly, U., Byrne, B. and Kang, J. (2012) </a:t>
            </a:r>
            <a:r>
              <a:rPr lang="en-GB" i="1" dirty="0">
                <a:latin typeface="Calibri Light" panose="020F0302020204030204" pitchFamily="34" charset="0"/>
                <a:cs typeface="Calibri Light" panose="020F0302020204030204" pitchFamily="34" charset="0"/>
              </a:rPr>
              <a:t>The UN Convention on the Rights of the Child</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9"/>
              </a:rPr>
              <a:t>https://downloads.unicef.org.uk/wp-content/uploads/2012/11/UNICEFUK_2012CRCimplementationreport-FINAL-PDF-version.pdf?_ga=2.48419942.1157182191.1587994954-890837850.1524596005</a:t>
            </a:r>
            <a:r>
              <a:rPr lang="en-GB" dirty="0">
                <a:latin typeface="Calibri Light" panose="020F0302020204030204" pitchFamily="34" charset="0"/>
                <a:cs typeface="Calibri Light" panose="020F0302020204030204" pitchFamily="34" charset="0"/>
              </a:rPr>
              <a:t> Accessed: 16</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Matthews, P. (2009) </a:t>
            </a:r>
            <a:r>
              <a:rPr lang="en-GB" i="1" dirty="0">
                <a:latin typeface="Calibri Light" panose="020F0302020204030204" pitchFamily="34" charset="0"/>
                <a:cs typeface="Calibri Light" panose="020F0302020204030204" pitchFamily="34" charset="0"/>
              </a:rPr>
              <a:t>How do School Leaders Successfully Lead Learners?</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10"/>
              </a:rPr>
              <a:t>https://dera.ioe.ac.uk/254/1/download%3Fid=23637&amp;filename=how-do-school-leaders-successfully-lead-learning.pdf</a:t>
            </a:r>
            <a:r>
              <a:rPr lang="en-GB" dirty="0">
                <a:latin typeface="Calibri Light" panose="020F0302020204030204" pitchFamily="34" charset="0"/>
                <a:cs typeface="Calibri Light" panose="020F0302020204030204" pitchFamily="34" charset="0"/>
              </a:rPr>
              <a:t> Accessed: 19</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Nutbrown, C. (2019) </a:t>
            </a:r>
            <a:r>
              <a:rPr lang="en-GB" i="1" dirty="0">
                <a:latin typeface="Calibri Light" panose="020F0302020204030204" pitchFamily="34" charset="0"/>
                <a:cs typeface="Calibri Light" panose="020F0302020204030204" pitchFamily="34" charset="0"/>
              </a:rPr>
              <a:t>Children’s Rights, Adult’s Responsibilities.</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11"/>
              </a:rPr>
              <a:t>https://www.teachearlyyears.com/a-unique-child/view/childrens-rights-adults-responsibilities</a:t>
            </a:r>
            <a:r>
              <a:rPr lang="en-GB" dirty="0">
                <a:latin typeface="Calibri Light" panose="020F0302020204030204" pitchFamily="34" charset="0"/>
                <a:cs typeface="Calibri Light" panose="020F0302020204030204" pitchFamily="34" charset="0"/>
              </a:rPr>
              <a:t> Accessed: 18</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a:t>
            </a:r>
          </a:p>
          <a:p>
            <a:r>
              <a:rPr lang="en-GB" dirty="0">
                <a:latin typeface="Calibri Light" panose="020F0302020204030204" pitchFamily="34" charset="0"/>
                <a:cs typeface="Calibri Light" panose="020F0302020204030204" pitchFamily="34" charset="0"/>
              </a:rPr>
              <a:t>Primary Practice (2017) </a:t>
            </a:r>
            <a:r>
              <a:rPr lang="en-GB" i="1" dirty="0">
                <a:latin typeface="Calibri Light" panose="020F0302020204030204" pitchFamily="34" charset="0"/>
                <a:cs typeface="Calibri Light" panose="020F0302020204030204" pitchFamily="34" charset="0"/>
              </a:rPr>
              <a:t>Headteacher</a:t>
            </a:r>
            <a:r>
              <a:rPr lang="en-GB" dirty="0">
                <a:latin typeface="Calibri Light" panose="020F0302020204030204" pitchFamily="34" charset="0"/>
                <a:cs typeface="Calibri Light" panose="020F0302020204030204" pitchFamily="34" charset="0"/>
              </a:rPr>
              <a:t>. Available at: </a:t>
            </a:r>
            <a:r>
              <a:rPr lang="en-GB" u="sng" dirty="0">
                <a:latin typeface="Calibri Light" panose="020F0302020204030204" pitchFamily="34" charset="0"/>
                <a:cs typeface="Calibri Light" panose="020F0302020204030204" pitchFamily="34" charset="0"/>
                <a:hlinkClick r:id="rId12"/>
              </a:rPr>
              <a:t>http://primarypractice.co.uk/2017/06/05/developing-teaching-career-primary-schools/headteacher-1/</a:t>
            </a:r>
            <a:r>
              <a:rPr lang="en-GB" dirty="0">
                <a:latin typeface="Calibri Light" panose="020F0302020204030204" pitchFamily="34" charset="0"/>
                <a:cs typeface="Calibri Light" panose="020F0302020204030204" pitchFamily="34" charset="0"/>
              </a:rPr>
              <a:t> Accessed: 19</a:t>
            </a:r>
            <a:r>
              <a:rPr lang="en-GB" baseline="30000" dirty="0">
                <a:latin typeface="Calibri Light" panose="020F0302020204030204" pitchFamily="34" charset="0"/>
                <a:cs typeface="Calibri Light" panose="020F0302020204030204" pitchFamily="34" charset="0"/>
              </a:rPr>
              <a:t>th</a:t>
            </a:r>
            <a:r>
              <a:rPr lang="en-GB" dirty="0">
                <a:latin typeface="Calibri Light" panose="020F0302020204030204" pitchFamily="34" charset="0"/>
                <a:cs typeface="Calibri Light" panose="020F0302020204030204" pitchFamily="34" charset="0"/>
              </a:rPr>
              <a:t> April 2020 [Image]</a:t>
            </a:r>
          </a:p>
          <a:p>
            <a:r>
              <a:rPr lang="en-GB" dirty="0">
                <a:latin typeface="Calibri Light" panose="020F0302020204030204" pitchFamily="34" charset="0"/>
                <a:cs typeface="Calibri Light" panose="020F0302020204030204" pitchFamily="34" charset="0"/>
              </a:rPr>
              <a:t>Sinclair, R. (2004) ‘Participation in Practice: Making it Meaningful, Effective and Sustainable’, </a:t>
            </a:r>
            <a:r>
              <a:rPr lang="en-GB" i="1" dirty="0">
                <a:latin typeface="Calibri Light" panose="020F0302020204030204" pitchFamily="34" charset="0"/>
                <a:cs typeface="Calibri Light" panose="020F0302020204030204" pitchFamily="34" charset="0"/>
              </a:rPr>
              <a:t>Children and Society</a:t>
            </a:r>
            <a:r>
              <a:rPr lang="en-GB" dirty="0">
                <a:latin typeface="Calibri Light" panose="020F0302020204030204" pitchFamily="34" charset="0"/>
                <a:cs typeface="Calibri Light" panose="020F0302020204030204" pitchFamily="34" charset="0"/>
              </a:rPr>
              <a:t>, 18 (2) pp. 106-118.</a:t>
            </a:r>
          </a:p>
          <a:p>
            <a:endParaRPr lang="en-GB" dirty="0"/>
          </a:p>
        </p:txBody>
      </p:sp>
    </p:spTree>
    <p:extLst>
      <p:ext uri="{BB962C8B-B14F-4D97-AF65-F5344CB8AC3E}">
        <p14:creationId xmlns:p14="http://schemas.microsoft.com/office/powerpoint/2010/main" val="1570386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F79D3-9409-4366-851D-B1BE210E0FA4}"/>
              </a:ext>
            </a:extLst>
          </p:cNvPr>
          <p:cNvSpPr>
            <a:spLocks noGrp="1"/>
          </p:cNvSpPr>
          <p:nvPr>
            <p:ph type="title"/>
          </p:nvPr>
        </p:nvSpPr>
        <p:spPr>
          <a:xfrm>
            <a:off x="825450" y="188640"/>
            <a:ext cx="9829800" cy="755104"/>
          </a:xfrm>
        </p:spPr>
        <p:txBody>
          <a:bodyPr/>
          <a:lstStyle/>
          <a:p>
            <a:r>
              <a:rPr lang="en-GB" dirty="0">
                <a:latin typeface="Cavolini" panose="03000502040302020204" pitchFamily="66" charset="0"/>
                <a:cs typeface="Cavolini" panose="03000502040302020204" pitchFamily="66" charset="0"/>
              </a:rPr>
              <a:t>Continued..</a:t>
            </a:r>
          </a:p>
        </p:txBody>
      </p:sp>
      <p:sp>
        <p:nvSpPr>
          <p:cNvPr id="3" name="Content Placeholder 2">
            <a:extLst>
              <a:ext uri="{FF2B5EF4-FFF2-40B4-BE49-F238E27FC236}">
                <a16:creationId xmlns:a16="http://schemas.microsoft.com/office/drawing/2014/main" id="{75D1F9C2-405E-4873-851F-A45C406603F2}"/>
              </a:ext>
            </a:extLst>
          </p:cNvPr>
          <p:cNvSpPr>
            <a:spLocks noGrp="1"/>
          </p:cNvSpPr>
          <p:nvPr>
            <p:ph idx="1"/>
          </p:nvPr>
        </p:nvSpPr>
        <p:spPr>
          <a:xfrm>
            <a:off x="825450" y="1052736"/>
            <a:ext cx="9842550" cy="5040560"/>
          </a:xfrm>
        </p:spPr>
        <p:txBody>
          <a:bodyPr>
            <a:normAutofit/>
          </a:bodyPr>
          <a:lstStyle/>
          <a:p>
            <a:r>
              <a:rPr lang="en-GB" sz="1200" dirty="0">
                <a:latin typeface="Calibri Light" panose="020F0302020204030204" pitchFamily="34" charset="0"/>
                <a:cs typeface="Calibri Light" panose="020F0302020204030204" pitchFamily="34" charset="0"/>
              </a:rPr>
              <a:t>Smith, P. (2011) </a:t>
            </a:r>
            <a:r>
              <a:rPr lang="en-GB" sz="1200" i="1" dirty="0">
                <a:latin typeface="Calibri Light" panose="020F0302020204030204" pitchFamily="34" charset="0"/>
                <a:cs typeface="Calibri Light" panose="020F0302020204030204" pitchFamily="34" charset="0"/>
              </a:rPr>
              <a:t>Leading Schools in Challenging Circumstances: Transactional and Transformational Leadership in Four Secondary Schools</a:t>
            </a:r>
            <a:r>
              <a:rPr lang="en-GB" sz="1200" dirty="0">
                <a:latin typeface="Calibri Light" panose="020F0302020204030204" pitchFamily="34" charset="0"/>
                <a:cs typeface="Calibri Light" panose="020F0302020204030204" pitchFamily="34" charset="0"/>
              </a:rPr>
              <a:t>. Available at: </a:t>
            </a:r>
            <a:r>
              <a:rPr lang="en-GB" sz="1200" u="sng" dirty="0">
                <a:latin typeface="Calibri Light" panose="020F0302020204030204" pitchFamily="34" charset="0"/>
                <a:cs typeface="Calibri Light" panose="020F0302020204030204" pitchFamily="34" charset="0"/>
                <a:hlinkClick r:id="rId2"/>
              </a:rPr>
              <a:t>http://etheses.whiterose.ac.uk/14561/1/555213.pdf</a:t>
            </a:r>
            <a:r>
              <a:rPr lang="en-GB" sz="1200" dirty="0">
                <a:latin typeface="Calibri Light" panose="020F0302020204030204" pitchFamily="34" charset="0"/>
                <a:cs typeface="Calibri Light" panose="020F0302020204030204" pitchFamily="34" charset="0"/>
              </a:rPr>
              <a:t> Accessed: 19</a:t>
            </a:r>
            <a:r>
              <a:rPr lang="en-GB" sz="1200" baseline="30000" dirty="0">
                <a:latin typeface="Calibri Light" panose="020F0302020204030204" pitchFamily="34" charset="0"/>
                <a:cs typeface="Calibri Light" panose="020F0302020204030204" pitchFamily="34" charset="0"/>
              </a:rPr>
              <a:t>th</a:t>
            </a:r>
            <a:r>
              <a:rPr lang="en-GB" sz="1200" dirty="0">
                <a:latin typeface="Calibri Light" panose="020F0302020204030204" pitchFamily="34" charset="0"/>
                <a:cs typeface="Calibri Light" panose="020F0302020204030204" pitchFamily="34" charset="0"/>
              </a:rPr>
              <a:t> April 2020</a:t>
            </a:r>
          </a:p>
          <a:p>
            <a:r>
              <a:rPr lang="en-GB" sz="1200" dirty="0" err="1">
                <a:latin typeface="Calibri Light" panose="020F0302020204030204" pitchFamily="34" charset="0"/>
                <a:cs typeface="Calibri Light" panose="020F0302020204030204" pitchFamily="34" charset="0"/>
              </a:rPr>
              <a:t>Stamatovic</a:t>
            </a:r>
            <a:r>
              <a:rPr lang="en-GB" sz="1200" dirty="0">
                <a:latin typeface="Calibri Light" panose="020F0302020204030204" pitchFamily="34" charset="0"/>
                <a:cs typeface="Calibri Light" panose="020F0302020204030204" pitchFamily="34" charset="0"/>
              </a:rPr>
              <a:t>, J. and </a:t>
            </a:r>
            <a:r>
              <a:rPr lang="en-GB" sz="1200" dirty="0" err="1">
                <a:latin typeface="Calibri Light" panose="020F0302020204030204" pitchFamily="34" charset="0"/>
                <a:cs typeface="Calibri Light" panose="020F0302020204030204" pitchFamily="34" charset="0"/>
              </a:rPr>
              <a:t>Cicvaric</a:t>
            </a:r>
            <a:r>
              <a:rPr lang="en-GB" sz="1200" dirty="0">
                <a:latin typeface="Calibri Light" panose="020F0302020204030204" pitchFamily="34" charset="0"/>
                <a:cs typeface="Calibri Light" panose="020F0302020204030204" pitchFamily="34" charset="0"/>
              </a:rPr>
              <a:t>, J. (2019) ‘Children’s Rights in Primary Schools- The Situation and Expectations’, </a:t>
            </a:r>
            <a:r>
              <a:rPr lang="en-GB" sz="1200" i="1" dirty="0">
                <a:latin typeface="Calibri Light" panose="020F0302020204030204" pitchFamily="34" charset="0"/>
                <a:cs typeface="Calibri Light" panose="020F0302020204030204" pitchFamily="34" charset="0"/>
              </a:rPr>
              <a:t>Centre for Educational Policy Studies Journal</a:t>
            </a:r>
            <a:r>
              <a:rPr lang="en-GB" sz="1200" dirty="0">
                <a:latin typeface="Calibri Light" panose="020F0302020204030204" pitchFamily="34" charset="0"/>
                <a:cs typeface="Calibri Light" panose="020F0302020204030204" pitchFamily="34" charset="0"/>
              </a:rPr>
              <a:t>, 9 (1) pp 83-102. </a:t>
            </a:r>
          </a:p>
          <a:p>
            <a:r>
              <a:rPr lang="en-GB" sz="1200" dirty="0">
                <a:latin typeface="Calibri Light" panose="020F0302020204030204" pitchFamily="34" charset="0"/>
                <a:cs typeface="Calibri Light" panose="020F0302020204030204" pitchFamily="34" charset="0"/>
              </a:rPr>
              <a:t>Theobald, M. (2019) ‘UN Convention on the Rights of the Child: “Where are we at recognising children’s rights in early childhood, three decades on…?”’, </a:t>
            </a:r>
            <a:r>
              <a:rPr lang="en-GB" sz="1200" i="1" dirty="0">
                <a:latin typeface="Calibri Light" panose="020F0302020204030204" pitchFamily="34" charset="0"/>
                <a:cs typeface="Calibri Light" panose="020F0302020204030204" pitchFamily="34" charset="0"/>
              </a:rPr>
              <a:t>International Journal of Early Childhood</a:t>
            </a:r>
            <a:r>
              <a:rPr lang="en-GB" sz="1200" dirty="0">
                <a:latin typeface="Calibri Light" panose="020F0302020204030204" pitchFamily="34" charset="0"/>
                <a:cs typeface="Calibri Light" panose="020F0302020204030204" pitchFamily="34" charset="0"/>
              </a:rPr>
              <a:t>, 51 pp. 251-257</a:t>
            </a:r>
          </a:p>
          <a:p>
            <a:r>
              <a:rPr lang="en-GB" sz="1200" dirty="0">
                <a:latin typeface="Calibri Light" panose="020F0302020204030204" pitchFamily="34" charset="0"/>
                <a:cs typeface="Calibri Light" panose="020F0302020204030204" pitchFamily="34" charset="0"/>
              </a:rPr>
              <a:t>Thomas, N. (2007) ‘Towards a Theory of Children’s Participation’, </a:t>
            </a:r>
            <a:r>
              <a:rPr lang="en-GB" sz="1200" i="1" dirty="0">
                <a:latin typeface="Calibri Light" panose="020F0302020204030204" pitchFamily="34" charset="0"/>
                <a:cs typeface="Calibri Light" panose="020F0302020204030204" pitchFamily="34" charset="0"/>
              </a:rPr>
              <a:t>The International Journal of Children’s Rights</a:t>
            </a:r>
            <a:r>
              <a:rPr lang="en-GB" sz="1200" dirty="0">
                <a:latin typeface="Calibri Light" panose="020F0302020204030204" pitchFamily="34" charset="0"/>
                <a:cs typeface="Calibri Light" panose="020F0302020204030204" pitchFamily="34" charset="0"/>
              </a:rPr>
              <a:t>, 15 (2) pp. 199-218.</a:t>
            </a:r>
          </a:p>
          <a:p>
            <a:r>
              <a:rPr lang="en-GB" sz="1200" dirty="0" err="1">
                <a:latin typeface="Calibri Light" panose="020F0302020204030204" pitchFamily="34" charset="0"/>
                <a:cs typeface="Calibri Light" panose="020F0302020204030204" pitchFamily="34" charset="0"/>
              </a:rPr>
              <a:t>Unicef</a:t>
            </a:r>
            <a:r>
              <a:rPr lang="en-GB" sz="1200" dirty="0">
                <a:latin typeface="Calibri Light" panose="020F0302020204030204" pitchFamily="34" charset="0"/>
                <a:cs typeface="Calibri Light" panose="020F0302020204030204" pitchFamily="34" charset="0"/>
              </a:rPr>
              <a:t> (no date. a) </a:t>
            </a:r>
            <a:r>
              <a:rPr lang="en-GB" sz="1200" i="1" dirty="0">
                <a:latin typeface="Calibri Light" panose="020F0302020204030204" pitchFamily="34" charset="0"/>
                <a:cs typeface="Calibri Light" panose="020F0302020204030204" pitchFamily="34" charset="0"/>
              </a:rPr>
              <a:t>Child Rights and why they matter</a:t>
            </a:r>
            <a:r>
              <a:rPr lang="en-GB" sz="1200" dirty="0">
                <a:latin typeface="Calibri Light" panose="020F0302020204030204" pitchFamily="34" charset="0"/>
                <a:cs typeface="Calibri Light" panose="020F0302020204030204" pitchFamily="34" charset="0"/>
              </a:rPr>
              <a:t>. Available at: </a:t>
            </a:r>
            <a:r>
              <a:rPr lang="en-GB" sz="1200" u="sng" dirty="0">
                <a:latin typeface="Calibri Light" panose="020F0302020204030204" pitchFamily="34" charset="0"/>
                <a:cs typeface="Calibri Light" panose="020F0302020204030204" pitchFamily="34" charset="0"/>
                <a:hlinkClick r:id="rId3"/>
              </a:rPr>
              <a:t>https://www.unicef.org/child-rights-convention/child-rights-why-they-matter</a:t>
            </a:r>
            <a:r>
              <a:rPr lang="en-GB" sz="1200" dirty="0">
                <a:latin typeface="Calibri Light" panose="020F0302020204030204" pitchFamily="34" charset="0"/>
                <a:cs typeface="Calibri Light" panose="020F0302020204030204" pitchFamily="34" charset="0"/>
              </a:rPr>
              <a:t> Accessed: 14</a:t>
            </a:r>
            <a:r>
              <a:rPr lang="en-GB" sz="1200" baseline="30000" dirty="0">
                <a:latin typeface="Calibri Light" panose="020F0302020204030204" pitchFamily="34" charset="0"/>
                <a:cs typeface="Calibri Light" panose="020F0302020204030204" pitchFamily="34" charset="0"/>
              </a:rPr>
              <a:t>th</a:t>
            </a:r>
            <a:r>
              <a:rPr lang="en-GB" sz="1200" dirty="0">
                <a:latin typeface="Calibri Light" panose="020F0302020204030204" pitchFamily="34" charset="0"/>
                <a:cs typeface="Calibri Light" panose="020F0302020204030204" pitchFamily="34" charset="0"/>
              </a:rPr>
              <a:t> April 2020</a:t>
            </a:r>
          </a:p>
          <a:p>
            <a:r>
              <a:rPr lang="en-GB" sz="1200" dirty="0" err="1">
                <a:latin typeface="Calibri Light" panose="020F0302020204030204" pitchFamily="34" charset="0"/>
                <a:cs typeface="Calibri Light" panose="020F0302020204030204" pitchFamily="34" charset="0"/>
              </a:rPr>
              <a:t>Unicef</a:t>
            </a:r>
            <a:r>
              <a:rPr lang="en-GB" sz="1200" dirty="0">
                <a:latin typeface="Calibri Light" panose="020F0302020204030204" pitchFamily="34" charset="0"/>
                <a:cs typeface="Calibri Light" panose="020F0302020204030204" pitchFamily="34" charset="0"/>
              </a:rPr>
              <a:t> (no date. b) </a:t>
            </a:r>
            <a:r>
              <a:rPr lang="en-GB" sz="1200" i="1" dirty="0">
                <a:latin typeface="Calibri Light" panose="020F0302020204030204" pitchFamily="34" charset="0"/>
                <a:cs typeface="Calibri Light" panose="020F0302020204030204" pitchFamily="34" charset="0"/>
              </a:rPr>
              <a:t>How we protect children’s rights</a:t>
            </a:r>
            <a:r>
              <a:rPr lang="en-GB" sz="1200" dirty="0">
                <a:latin typeface="Calibri Light" panose="020F0302020204030204" pitchFamily="34" charset="0"/>
                <a:cs typeface="Calibri Light" panose="020F0302020204030204" pitchFamily="34" charset="0"/>
              </a:rPr>
              <a:t>. Available at: </a:t>
            </a:r>
            <a:r>
              <a:rPr lang="en-GB" sz="1200" u="sng" dirty="0">
                <a:latin typeface="Calibri Light" panose="020F0302020204030204" pitchFamily="34" charset="0"/>
                <a:cs typeface="Calibri Light" panose="020F0302020204030204" pitchFamily="34" charset="0"/>
                <a:hlinkClick r:id="rId4"/>
              </a:rPr>
              <a:t>https://www.unicef.org.uk/what-we-do/un-convention-child-rights/</a:t>
            </a:r>
            <a:r>
              <a:rPr lang="en-GB" sz="1200" dirty="0">
                <a:latin typeface="Calibri Light" panose="020F0302020204030204" pitchFamily="34" charset="0"/>
                <a:cs typeface="Calibri Light" panose="020F0302020204030204" pitchFamily="34" charset="0"/>
              </a:rPr>
              <a:t> Accessed: 14</a:t>
            </a:r>
            <a:r>
              <a:rPr lang="en-GB" sz="1200" baseline="30000" dirty="0">
                <a:latin typeface="Calibri Light" panose="020F0302020204030204" pitchFamily="34" charset="0"/>
                <a:cs typeface="Calibri Light" panose="020F0302020204030204" pitchFamily="34" charset="0"/>
              </a:rPr>
              <a:t>th</a:t>
            </a:r>
            <a:r>
              <a:rPr lang="en-GB" sz="1200" dirty="0">
                <a:latin typeface="Calibri Light" panose="020F0302020204030204" pitchFamily="34" charset="0"/>
                <a:cs typeface="Calibri Light" panose="020F0302020204030204" pitchFamily="34" charset="0"/>
              </a:rPr>
              <a:t> April 2020</a:t>
            </a:r>
          </a:p>
          <a:p>
            <a:r>
              <a:rPr lang="en-GB" sz="1200" dirty="0">
                <a:latin typeface="Calibri Light" panose="020F0302020204030204" pitchFamily="34" charset="0"/>
                <a:cs typeface="Calibri Light" panose="020F0302020204030204" pitchFamily="34" charset="0"/>
              </a:rPr>
              <a:t>Welch, S. and Jones, P. (2010) </a:t>
            </a:r>
            <a:r>
              <a:rPr lang="en-GB" sz="1200" i="1" dirty="0">
                <a:latin typeface="Calibri Light" panose="020F0302020204030204" pitchFamily="34" charset="0"/>
                <a:cs typeface="Calibri Light" panose="020F0302020204030204" pitchFamily="34" charset="0"/>
              </a:rPr>
              <a:t>Rethinking Children’s Rights: Attitudes in Contemporary Society</a:t>
            </a:r>
            <a:r>
              <a:rPr lang="en-GB" sz="1200" dirty="0">
                <a:latin typeface="Calibri Light" panose="020F0302020204030204" pitchFamily="34" charset="0"/>
                <a:cs typeface="Calibri Light" panose="020F0302020204030204" pitchFamily="34" charset="0"/>
              </a:rPr>
              <a:t>. London: Continuum International Publishing Group </a:t>
            </a:r>
          </a:p>
          <a:p>
            <a:endParaRPr lang="en-GB" dirty="0"/>
          </a:p>
        </p:txBody>
      </p:sp>
    </p:spTree>
    <p:extLst>
      <p:ext uri="{BB962C8B-B14F-4D97-AF65-F5344CB8AC3E}">
        <p14:creationId xmlns:p14="http://schemas.microsoft.com/office/powerpoint/2010/main" val="3047690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9.3"/>
</p:tagLst>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DA15C6C-6BB6-4DB6-B7D6-7F14EAB2CC5C}">
  <ds:schemaRefs>
    <ds:schemaRef ds:uri="http://schemas.microsoft.com/office/2006/documentManagement/types"/>
    <ds:schemaRef ds:uri="http://schemas.microsoft.com/office/2006/metadata/properties"/>
    <ds:schemaRef ds:uri="http://purl.org/dc/terms/"/>
    <ds:schemaRef ds:uri="http://schemas.openxmlformats.org/package/2006/metadata/core-properties"/>
    <ds:schemaRef ds:uri="http://purl.org/dc/dcmitype/"/>
    <ds:schemaRef ds:uri="http://schemas.microsoft.com/office/infopath/2007/PartnerControls"/>
    <ds:schemaRef ds:uri="40262f94-9f35-4ac3-9a90-690165a166b7"/>
    <ds:schemaRef ds:uri="a4f35948-e619-41b3-aa29-22878b09cfd2"/>
    <ds:schemaRef ds:uri="http://www.w3.org/XML/1998/namespace"/>
    <ds:schemaRef ds:uri="http://purl.org/dc/elements/1.1/"/>
  </ds:schemaRefs>
</ds:datastoreItem>
</file>

<file path=customXml/itemProps3.xml><?xml version="1.0" encoding="utf-8"?>
<ds:datastoreItem xmlns:ds="http://schemas.openxmlformats.org/officeDocument/2006/customXml" ds:itemID="{9EDF6667-B669-49A4-BBE6-2132BA71C0C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533</TotalTime>
  <Words>3230</Words>
  <Application>Microsoft Office PowerPoint</Application>
  <PresentationFormat>Widescreen</PresentationFormat>
  <Paragraphs>154</Paragraphs>
  <Slides>23</Slides>
  <Notes>0</Notes>
  <HiddenSlides>0</HiddenSlides>
  <MMClips>16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 Light</vt:lpstr>
      <vt:lpstr>Cavolini</vt:lpstr>
      <vt:lpstr>Times New Roman</vt:lpstr>
      <vt:lpstr>Children Friends 16x9</vt:lpstr>
      <vt:lpstr>Leading Children’s Rights: Developing Professional Practice</vt:lpstr>
      <vt:lpstr>In this presentation.. </vt:lpstr>
      <vt:lpstr>What Are Children’s Rights?</vt:lpstr>
      <vt:lpstr>Children’s Rights and The UNCRC</vt:lpstr>
      <vt:lpstr>Children’s Rights in Wales</vt:lpstr>
      <vt:lpstr>Why should Children’s Rights be embedded in Schools?</vt:lpstr>
      <vt:lpstr>A Children’s Rights Approach to Education </vt:lpstr>
      <vt:lpstr>PowerPoint Presentation</vt:lpstr>
      <vt:lpstr>Barriers to Children’s Rights</vt:lpstr>
      <vt:lpstr>PowerPoint Presentation</vt:lpstr>
      <vt:lpstr>PowerPoint Presentation</vt:lpstr>
      <vt:lpstr>Tensions regarding awareness and knowledge</vt:lpstr>
      <vt:lpstr>Active Participation</vt:lpstr>
      <vt:lpstr>Approaches to tackling the barrier</vt:lpstr>
      <vt:lpstr>PowerPoint Presentation</vt:lpstr>
      <vt:lpstr>Effective Leadership</vt:lpstr>
      <vt:lpstr>PowerPoint Presentation</vt:lpstr>
      <vt:lpstr>Leadership Theories</vt:lpstr>
      <vt:lpstr>To summarize.. </vt:lpstr>
      <vt:lpstr>Thank you for listening!</vt:lpstr>
      <vt:lpstr>Reference List </vt:lpstr>
      <vt:lpstr>Continued..</vt:lpstr>
      <vt:lpstr>Continued..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Leading Children’s Rights: Developing Professional Practice</dc:title>
  <dc:creator>Amy Webb-Erwin</dc:creator>
  <cp:lastModifiedBy>Amy Webb-Erwin</cp:lastModifiedBy>
  <cp:revision>29</cp:revision>
  <dcterms:created xsi:type="dcterms:W3CDTF">2020-04-28T13:27:29Z</dcterms:created>
  <dcterms:modified xsi:type="dcterms:W3CDTF">2020-04-29T12:07:46Z</dcterms:modified>
</cp:coreProperties>
</file>