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3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4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65" r:id="rId2"/>
  </p:sldIdLst>
  <p:sldSz cx="9144000" cy="27432000"/>
  <p:notesSz cx="6858000" cy="9144000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anose="020F0502020204030204" pitchFamily="34" charset="0"/>
        <a:ea typeface="MS PGothic" panose="020B0600070205080204" pitchFamily="34" charset="-128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anose="020F0502020204030204" pitchFamily="34" charset="0"/>
        <a:ea typeface="MS PGothic" panose="020B0600070205080204" pitchFamily="34" charset="-128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anose="020F0502020204030204" pitchFamily="34" charset="0"/>
        <a:ea typeface="MS PGothic" panose="020B0600070205080204" pitchFamily="34" charset="-128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anose="020F0502020204030204" pitchFamily="34" charset="0"/>
        <a:ea typeface="MS PGothic" panose="020B0600070205080204" pitchFamily="34" charset="-128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anose="020F050202020403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alibri" panose="020F050202020403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alibri" panose="020F050202020403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alibri" panose="020F050202020403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alibri" panose="020F050202020403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864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F2329"/>
    <a:srgbClr val="E92145"/>
    <a:srgbClr val="DAE8A1"/>
    <a:srgbClr val="56B87E"/>
    <a:srgbClr val="25676A"/>
    <a:srgbClr val="F9F699"/>
    <a:srgbClr val="212F3F"/>
    <a:srgbClr val="B1D25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839DDF-1903-4454-A7FF-E1ED0B7443F7}" v="141" dt="2020-10-18T15:25:06.7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50" d="100"/>
          <a:sy n="50" d="100"/>
        </p:scale>
        <p:origin x="2386" y="29"/>
      </p:cViewPr>
      <p:guideLst>
        <p:guide orient="horz" pos="864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Responses</c:v>
                </c:pt>
              </c:strCache>
            </c:strRef>
          </c:tx>
          <c:spPr>
            <a:gradFill rotWithShape="0">
              <a:gsLst>
                <a:gs pos="0">
                  <a:srgbClr val="9BC1FF"/>
                </a:gs>
                <a:gs pos="100000">
                  <a:srgbClr val="3F80CD"/>
                </a:gs>
              </a:gsLst>
              <a:lin ang="5400000"/>
            </a:gradFill>
            <a:ln w="25367">
              <a:noFill/>
            </a:ln>
          </c:spPr>
          <c:dPt>
            <c:idx val="0"/>
            <c:bubble3D val="0"/>
            <c:spPr>
              <a:solidFill>
                <a:srgbClr val="DAE8A1"/>
              </a:solidFill>
              <a:ln w="25367">
                <a:noFill/>
              </a:ln>
            </c:spPr>
            <c:extLst>
              <c:ext xmlns:c16="http://schemas.microsoft.com/office/drawing/2014/chart" uri="{C3380CC4-5D6E-409C-BE32-E72D297353CC}">
                <c16:uniqueId val="{00000000-B87E-4961-AFE8-6DC0C4D1E3DB}"/>
              </c:ext>
            </c:extLst>
          </c:dPt>
          <c:dPt>
            <c:idx val="1"/>
            <c:bubble3D val="0"/>
            <c:spPr>
              <a:solidFill>
                <a:srgbClr val="E92145"/>
              </a:solidFill>
              <a:ln w="25367">
                <a:noFill/>
              </a:ln>
            </c:spPr>
            <c:extLst>
              <c:ext xmlns:c16="http://schemas.microsoft.com/office/drawing/2014/chart" uri="{C3380CC4-5D6E-409C-BE32-E72D297353CC}">
                <c16:uniqueId val="{00000001-B87E-4961-AFE8-6DC0C4D1E3DB}"/>
              </c:ext>
            </c:extLst>
          </c:dPt>
          <c:dPt>
            <c:idx val="2"/>
            <c:bubble3D val="0"/>
            <c:spPr>
              <a:solidFill>
                <a:srgbClr val="1F2329"/>
              </a:solidFill>
              <a:ln w="25367">
                <a:noFill/>
              </a:ln>
            </c:spPr>
            <c:extLst>
              <c:ext xmlns:c16="http://schemas.microsoft.com/office/drawing/2014/chart" uri="{C3380CC4-5D6E-409C-BE32-E72D297353CC}">
                <c16:uniqueId val="{00000002-B87E-4961-AFE8-6DC0C4D1E3DB}"/>
              </c:ext>
            </c:extLst>
          </c:dPt>
          <c:dPt>
            <c:idx val="3"/>
            <c:bubble3D val="0"/>
            <c:spPr>
              <a:solidFill>
                <a:srgbClr val="25676A"/>
              </a:solidFill>
              <a:ln w="25367">
                <a:noFill/>
              </a:ln>
            </c:spPr>
            <c:extLst>
              <c:ext xmlns:c16="http://schemas.microsoft.com/office/drawing/2014/chart" uri="{C3380CC4-5D6E-409C-BE32-E72D297353CC}">
                <c16:uniqueId val="{00000003-B87E-4961-AFE8-6DC0C4D1E3DB}"/>
              </c:ext>
            </c:extLst>
          </c:dPt>
          <c:dPt>
            <c:idx val="4"/>
            <c:bubble3D val="0"/>
            <c:spPr>
              <a:solidFill>
                <a:srgbClr val="56B87E"/>
              </a:solidFill>
              <a:ln w="25367">
                <a:noFill/>
              </a:ln>
            </c:spPr>
            <c:extLst>
              <c:ext xmlns:c16="http://schemas.microsoft.com/office/drawing/2014/chart" uri="{C3380CC4-5D6E-409C-BE32-E72D297353CC}">
                <c16:uniqueId val="{00000004-B87E-4961-AFE8-6DC0C4D1E3DB}"/>
              </c:ext>
            </c:extLst>
          </c:dPt>
          <c:cat>
            <c:strRef>
              <c:f>Sheet1!$A$2:$A$5</c:f>
              <c:strCache>
                <c:ptCount val="4"/>
                <c:pt idx="0">
                  <c:v>Using Annual Appraisals</c:v>
                </c:pt>
                <c:pt idx="1">
                  <c:v>Looking for or moving to a more continous model </c:v>
                </c:pt>
                <c:pt idx="2">
                  <c:v>Using a continuous model </c:v>
                </c:pt>
                <c:pt idx="3">
                  <c:v>Not using a structured Performance Management model 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33.700000000000003</c:v>
                </c:pt>
                <c:pt idx="1">
                  <c:v>37</c:v>
                </c:pt>
                <c:pt idx="2">
                  <c:v>28.3</c:v>
                </c:pt>
                <c:pt idx="3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B87E-4961-AFE8-6DC0C4D1E3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 w="25367">
          <a:noFill/>
        </a:ln>
      </c:spPr>
    </c:plotArea>
    <c:legend>
      <c:legendPos val="r"/>
      <c:layout>
        <c:manualLayout>
          <c:xMode val="edge"/>
          <c:yMode val="edge"/>
          <c:x val="0.56734207389749702"/>
          <c:y val="9.6317280453257784E-2"/>
          <c:w val="0.41477949940405245"/>
          <c:h val="0.90651558073654392"/>
        </c:manualLayout>
      </c:layout>
      <c:overlay val="0"/>
      <c:spPr>
        <a:noFill/>
        <a:ln w="25367">
          <a:noFill/>
        </a:ln>
      </c:spPr>
      <c:txPr>
        <a:bodyPr/>
        <a:lstStyle/>
        <a:p>
          <a:pPr>
            <a:defRPr sz="1398"/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1798"/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lang="en-GB" dirty="0">
                <a:solidFill>
                  <a:schemeClr val="tx1"/>
                </a:solidFill>
              </a:rPr>
              <a:t>More regular performance conversations would benefit the Organisation (HR responses)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More regular PM conversations would benefit the Organisation (HR responses)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4"/>
                <c:pt idx="0">
                  <c:v>Strongly Agree</c:v>
                </c:pt>
                <c:pt idx="1">
                  <c:v>Agree</c:v>
                </c:pt>
                <c:pt idx="2">
                  <c:v>Disagree</c:v>
                </c:pt>
                <c:pt idx="3">
                  <c:v>Strongly Disagree </c:v>
                </c:pt>
              </c:strCache>
            </c:strRef>
          </c:cat>
          <c:val>
            <c:numRef>
              <c:f>Sheet1!$B$2:$B$5</c:f>
              <c:numCache>
                <c:formatCode>0.0%</c:formatCode>
                <c:ptCount val="4"/>
                <c:pt idx="0">
                  <c:v>0.48299999999999998</c:v>
                </c:pt>
                <c:pt idx="1">
                  <c:v>0.46</c:v>
                </c:pt>
                <c:pt idx="2">
                  <c:v>0.05</c:v>
                </c:pt>
                <c:pt idx="3">
                  <c:v>7.0000000000000001E-3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FB7-4264-92C8-62A85487E01C}"/>
            </c:ext>
          </c:extLst>
        </c:ser>
        <c:dLbls>
          <c:dLblPos val="bestFit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l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 algn="ctr">
              <a:defRPr sz="1862" b="0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lang="en-GB" dirty="0">
                <a:solidFill>
                  <a:schemeClr val="tx1"/>
                </a:solidFill>
              </a:rPr>
              <a:t>More regular performance</a:t>
            </a:r>
            <a:r>
              <a:rPr lang="en-GB" baseline="0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conversations would benefit my team (Managers responses)</a:t>
            </a:r>
          </a:p>
        </c:rich>
      </c:tx>
      <c:layout>
        <c:manualLayout>
          <c:xMode val="edge"/>
          <c:yMode val="edge"/>
          <c:x val="7.2529465095194923E-2"/>
          <c:y val="3.142073921731096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sz="1862" b="0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31173352792107883"/>
          <c:y val="0.2787452203922105"/>
          <c:w val="0.41245248438772741"/>
          <c:h val="0.55831536261210268"/>
        </c:manualLayout>
      </c:layout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More regular conversations would benefit my team (Managers responses)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4"/>
                <c:pt idx="0">
                  <c:v>Strongly Agree</c:v>
                </c:pt>
                <c:pt idx="1">
                  <c:v>Agree</c:v>
                </c:pt>
                <c:pt idx="2">
                  <c:v>Disagree</c:v>
                </c:pt>
                <c:pt idx="3">
                  <c:v>Strongly Disagree</c:v>
                </c:pt>
              </c:strCache>
            </c:strRef>
          </c:cat>
          <c:val>
            <c:numRef>
              <c:f>Sheet1!$B$2:$B$5</c:f>
              <c:numCache>
                <c:formatCode>0.0%</c:formatCode>
                <c:ptCount val="4"/>
                <c:pt idx="0">
                  <c:v>0.32800000000000001</c:v>
                </c:pt>
                <c:pt idx="1">
                  <c:v>0.48599999999999999</c:v>
                </c:pt>
                <c:pt idx="2">
                  <c:v>7.0000000000000007E-2</c:v>
                </c:pt>
                <c:pt idx="3">
                  <c:v>1.6E-2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B86-4821-8AA6-336CF48E04B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l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lang="en-GB" dirty="0">
                <a:solidFill>
                  <a:schemeClr val="tx1"/>
                </a:solidFill>
              </a:rPr>
              <a:t>I would benefit from more regular performance conversations (Employees responses) </a:t>
            </a:r>
          </a:p>
        </c:rich>
      </c:tx>
      <c:layout>
        <c:manualLayout>
          <c:xMode val="edge"/>
          <c:yMode val="edge"/>
          <c:x val="0.11874999999999999"/>
          <c:y val="3.4375000000000003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I would benefit from more refular performance conversations (Employees responses) 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4"/>
                <c:pt idx="0">
                  <c:v>Strongly Agree</c:v>
                </c:pt>
                <c:pt idx="1">
                  <c:v>Agree</c:v>
                </c:pt>
                <c:pt idx="2">
                  <c:v>Disagree</c:v>
                </c:pt>
                <c:pt idx="3">
                  <c:v>Strongly Disagree</c:v>
                </c:pt>
              </c:strCache>
            </c:strRef>
          </c:cat>
          <c:val>
            <c:numRef>
              <c:f>Sheet1!$B$2:$B$5</c:f>
              <c:numCache>
                <c:formatCode>0.0%</c:formatCode>
                <c:ptCount val="4"/>
                <c:pt idx="0">
                  <c:v>0.17599999999999999</c:v>
                </c:pt>
                <c:pt idx="1">
                  <c:v>0.46800000000000003</c:v>
                </c:pt>
                <c:pt idx="2">
                  <c:v>0.28899999999999998</c:v>
                </c:pt>
                <c:pt idx="3">
                  <c:v>6.7000000000000004E-2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51B-4BDB-A9A8-34290E03742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l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A75D62B-8751-446E-897F-B31EBACFD94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Calibri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5B7014-1F51-4417-9263-86D254266F80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A5E0922E-9603-4D1A-B738-0909BA659B80}" type="datetimeFigureOut">
              <a:rPr lang="en-US" altLang="en-US"/>
              <a:pPr>
                <a:defRPr/>
              </a:pPr>
              <a:t>10/18/2020</a:t>
            </a:fld>
            <a:endParaRPr lang="en-US" alt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55F6957F-D30A-4DF7-968A-D792702801A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685800"/>
            <a:ext cx="1143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6A687EE3-119A-4818-86AE-D11AE44AC4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8B83E3-8666-4B30-8C97-D4740C221619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Calibri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C98051-CF47-4C4F-B495-4ECBBC1C1C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D7F48725-10BD-4ACD-B928-7495DE76354A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ＭＳ Ｐゴシック" charset="0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Slide Image Placeholder 1">
            <a:extLst>
              <a:ext uri="{FF2B5EF4-FFF2-40B4-BE49-F238E27FC236}">
                <a16:creationId xmlns:a16="http://schemas.microsoft.com/office/drawing/2014/main" id="{AD3BA336-1085-4349-9DC2-B900A748894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Notes Placeholder 2">
            <a:extLst>
              <a:ext uri="{FF2B5EF4-FFF2-40B4-BE49-F238E27FC236}">
                <a16:creationId xmlns:a16="http://schemas.microsoft.com/office/drawing/2014/main" id="{199D6462-059A-41E3-BF8C-B5E95549D79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4100" name="Slide Number Placeholder 3">
            <a:extLst>
              <a:ext uri="{FF2B5EF4-FFF2-40B4-BE49-F238E27FC236}">
                <a16:creationId xmlns:a16="http://schemas.microsoft.com/office/drawing/2014/main" id="{BB01EB32-38DF-446F-AE90-8F6D6B1DA5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19DCEECE-DF25-4225-874B-56B39B309AD5}" type="slidenum">
              <a:rPr lang="en-US" altLang="en-US"/>
              <a:pPr>
                <a:spcBef>
                  <a:spcPct val="0"/>
                </a:spcBef>
              </a:pPr>
              <a:t>1</a:t>
            </a:fld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521702"/>
            <a:ext cx="7772400" cy="58801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15544800"/>
            <a:ext cx="6400800" cy="7010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DF101-5A9B-4A05-969F-2DE359252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A5D62C-160F-4E8B-B113-CD3E489B80B6}" type="datetimeFigureOut">
              <a:rPr lang="en-US" altLang="en-US"/>
              <a:pPr>
                <a:defRPr/>
              </a:pPr>
              <a:t>10/18/2020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DB54BF-62D1-4A64-AE48-395E147EF7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0320AD-DD22-4A09-9D87-6C83558CA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A62C7D-7199-47CF-B618-5C4159CE7F6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62838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3D84D8-3B96-4DF3-A37A-491B540C6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D1DEAB-890E-47C3-8E2B-F78F6DB01CBC}" type="datetimeFigureOut">
              <a:rPr lang="en-US" altLang="en-US"/>
              <a:pPr>
                <a:defRPr/>
              </a:pPr>
              <a:t>10/18/2020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84A15C-2E21-4586-A472-E506B39ED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7D16E4-F177-4C07-9D3E-12719582C0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712302-8AC2-4048-8E20-F6395D7F5BB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66808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7627602"/>
            <a:ext cx="7772400" cy="54483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1626854"/>
            <a:ext cx="7772400" cy="600074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5EAAA1-8D07-48CA-8D03-A834858B4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34D8C-7647-47BA-A74F-908541D63EC2}" type="datetimeFigureOut">
              <a:rPr lang="en-US" altLang="en-US"/>
              <a:pPr>
                <a:defRPr/>
              </a:pPr>
              <a:t>10/18/2020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5EAED6-5876-4D8D-8BD9-DB5E53098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57925-66FD-4F68-8AF0-80FADC2E94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EC8064-908D-49FD-8B80-E68E97E2AA8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79996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5603200"/>
            <a:ext cx="4038600" cy="72415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5603200"/>
            <a:ext cx="4038600" cy="72415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7D4AE0-D9F7-4030-B957-7EF8EBE1D6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1967D2-44D6-4E30-A0B1-965DBDF8FCCD}" type="datetimeFigureOut">
              <a:rPr lang="en-US" altLang="en-US"/>
              <a:pPr>
                <a:defRPr/>
              </a:pPr>
              <a:t>10/18/2020</a:t>
            </a:fld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5A82B1C-3F0C-4D4D-BD12-AA02A9F6B4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A8DB682-9AAD-457B-A883-FA14E9B983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AB988E-9597-4AED-BC72-F165DBB9C57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01058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98552"/>
            <a:ext cx="8229600" cy="4572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6140452"/>
            <a:ext cx="4040188" cy="2559048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8699500"/>
            <a:ext cx="4040188" cy="158051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6140452"/>
            <a:ext cx="4041775" cy="2559048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8699500"/>
            <a:ext cx="4041775" cy="158051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33A64B5-79CC-4F8F-9F97-4031CB0A0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0C643-68E9-430F-85D6-09757E072543}" type="datetimeFigureOut">
              <a:rPr lang="en-US" altLang="en-US"/>
              <a:pPr>
                <a:defRPr/>
              </a:pPr>
              <a:t>10/18/2020</a:t>
            </a:fld>
            <a:endParaRPr lang="en-US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E5DE104C-6BFF-41BD-844B-78EF2450F3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C3FC476-DA7B-4EFC-8B16-D6C4F479F7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F2EB94-E571-4466-9719-E5CEC10B68B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78710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6112C81-FD92-4F25-8200-07FED76000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2A846A-C998-415C-B349-9F90AC9744DD}" type="datetimeFigureOut">
              <a:rPr lang="en-US" altLang="en-US"/>
              <a:pPr>
                <a:defRPr/>
              </a:pPr>
              <a:t>10/18/2020</a:t>
            </a:fld>
            <a:endParaRPr lang="en-US" alt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DCC48427-908A-4784-AAA8-A9AB672A8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EC22CB0-9DFA-43AB-B35A-97C5E69E0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7B3157-54A9-4008-BA4A-076A12074FF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79609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492411E-B2D0-40B1-8958-A28842347C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F39FAA-B439-403C-9407-7F63D913C8C6}" type="datetimeFigureOut">
              <a:rPr lang="en-US" altLang="en-US"/>
              <a:pPr>
                <a:defRPr/>
              </a:pPr>
              <a:t>10/18/2020</a:t>
            </a:fld>
            <a:endParaRPr lang="en-US" alt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6DFE58BD-9496-48E3-B020-09FF49DACB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96F271A-8B70-494B-AC37-1F01D93DE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770347-0079-44C9-9C2F-605DA417649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672066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1092200"/>
            <a:ext cx="3008313" cy="46482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092202"/>
            <a:ext cx="5111750" cy="234124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5740402"/>
            <a:ext cx="3008313" cy="1876425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1E2EB66-BDA1-4AA6-BDB5-A395E898F5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9F697B-58B3-4292-ABDA-D0B685F6B957}" type="datetimeFigureOut">
              <a:rPr lang="en-US" altLang="en-US"/>
              <a:pPr>
                <a:defRPr/>
              </a:pPr>
              <a:t>10/18/2020</a:t>
            </a:fld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2EC8C57-36D4-494D-A562-7F1EFEE9DA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E7BE666-F950-40F7-81E6-172BE2F896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4CE336-5CAD-487F-A31A-CE906B2CCA1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82253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19202400"/>
            <a:ext cx="5486400" cy="2266952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2451100"/>
            <a:ext cx="5486400" cy="164592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21469352"/>
            <a:ext cx="5486400" cy="32194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E96E52A-ABCE-49F9-B716-B05813C2E5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E6931-D7DF-482B-BDA5-14B2EEBC4FCC}" type="datetimeFigureOut">
              <a:rPr lang="en-US" altLang="en-US"/>
              <a:pPr>
                <a:defRPr/>
              </a:pPr>
              <a:t>10/18/2020</a:t>
            </a:fld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75013FD-8FBE-4D79-9DBF-2F2BAFE9A2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13B1DFD-70B6-4C7F-A83B-D918193DDF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E895A2-6ACB-4ACE-9A7A-D51DEA2F8F5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285299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D7293C-CC90-441F-897D-1C3DE874EB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F84060-2DD3-4855-BAD8-C5C6C3DD4A14}" type="datetimeFigureOut">
              <a:rPr lang="en-US" altLang="en-US"/>
              <a:pPr>
                <a:defRPr/>
              </a:pPr>
              <a:t>10/18/2020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F6DD45-F8D6-4CDA-B1CC-226D3F575D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19A64C-7CAA-48A2-BA12-BE0102F4B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799599-E402-4240-9A5F-EBA6732B91B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05399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394200"/>
            <a:ext cx="2057400" cy="93624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394200"/>
            <a:ext cx="6019800" cy="93624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7B31C1-06B7-411A-AE6B-E8C7C6412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E5319A-DC31-4E92-A382-7AABDC9271AF}" type="datetimeFigureOut">
              <a:rPr lang="en-US" altLang="en-US"/>
              <a:pPr>
                <a:defRPr/>
              </a:pPr>
              <a:t>10/18/2020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606541-B646-4B90-AE45-94C3A24CB4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CAB27-12D7-4DF7-90E7-E75FB00906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FC09F2-F5B0-4167-AB46-8A33F415267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021595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D31A60E4-067B-425C-BB15-4B519479F88C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1098550"/>
            <a:ext cx="82296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03E7CD9C-82FB-4723-8F07-515B4043AC6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6400800"/>
            <a:ext cx="8229600" cy="1810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BE1070-3506-425A-B85F-F70E0A008A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25425400"/>
            <a:ext cx="2133600" cy="146050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 smtClean="0">
                <a:solidFill>
                  <a:srgbClr val="898989"/>
                </a:solidFill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DC4CCA7F-FD04-47FD-8420-A0F1FE0AE62F}" type="datetimeFigureOut">
              <a:rPr lang="en-US" altLang="en-US"/>
              <a:pPr>
                <a:defRPr/>
              </a:pPr>
              <a:t>10/18/2020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DCF4D9-0FFC-4914-BB4F-BA9C7FCDF7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25425400"/>
            <a:ext cx="2895600" cy="14605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A7A019-1670-4E0F-9B19-6B6E896BF7D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25425400"/>
            <a:ext cx="2133600" cy="146050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cs typeface="Arial" panose="020B0604020202020204" pitchFamily="34" charset="0"/>
              </a:defRPr>
            </a:lvl1pPr>
          </a:lstStyle>
          <a:p>
            <a:fld id="{6FF9B00C-4142-4EA5-A048-49D13B4F2FFB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MS PGothic" panose="020B0600070205080204" pitchFamily="34" charset="-128"/>
          <a:cs typeface="ＭＳ Ｐゴシック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MS PGothic" panose="020B0600070205080204" pitchFamily="34" charset="-128"/>
          <a:cs typeface="ＭＳ Ｐゴシック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MS PGothic" panose="020B0600070205080204" pitchFamily="34" charset="-128"/>
          <a:cs typeface="ＭＳ Ｐゴシック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MS PGothic" panose="020B0600070205080204" pitchFamily="34" charset="-128"/>
          <a:cs typeface="ＭＳ Ｐゴシック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chart" Target="../charts/chart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chart" Target="../charts/chart4.xml"/><Relationship Id="rId5" Type="http://schemas.openxmlformats.org/officeDocument/2006/relationships/chart" Target="../charts/chart3.xml"/><Relationship Id="rId10" Type="http://schemas.openxmlformats.org/officeDocument/2006/relationships/image" Target="../media/image4.jpeg"/><Relationship Id="rId4" Type="http://schemas.openxmlformats.org/officeDocument/2006/relationships/chart" Target="../charts/chart2.xml"/><Relationship Id="rId9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Rectangle 76">
            <a:extLst>
              <a:ext uri="{FF2B5EF4-FFF2-40B4-BE49-F238E27FC236}">
                <a16:creationId xmlns:a16="http://schemas.microsoft.com/office/drawing/2014/main" id="{AB0B5ADF-6E84-46D8-98D3-191977CFFBB3}"/>
              </a:ext>
            </a:extLst>
          </p:cNvPr>
          <p:cNvSpPr/>
          <p:nvPr/>
        </p:nvSpPr>
        <p:spPr>
          <a:xfrm>
            <a:off x="-1588" y="0"/>
            <a:ext cx="9163051" cy="3302000"/>
          </a:xfrm>
          <a:prstGeom prst="rect">
            <a:avLst/>
          </a:prstGeom>
          <a:solidFill>
            <a:srgbClr val="E9214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>
              <a:solidFill>
                <a:srgbClr val="CED3D4"/>
              </a:solidFill>
            </a:endParaRPr>
          </a:p>
        </p:txBody>
      </p:sp>
      <p:sp>
        <p:nvSpPr>
          <p:cNvPr id="3075" name="TextBox 6">
            <a:extLst>
              <a:ext uri="{FF2B5EF4-FFF2-40B4-BE49-F238E27FC236}">
                <a16:creationId xmlns:a16="http://schemas.microsoft.com/office/drawing/2014/main" id="{AAB5CDDD-96AF-411D-BF27-6875695C3C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98650" y="381378"/>
            <a:ext cx="7124700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4800" dirty="0">
                <a:solidFill>
                  <a:schemeClr val="bg1"/>
                </a:solidFill>
                <a:latin typeface="Cambria" panose="02040503050406030204" pitchFamily="18" charset="0"/>
              </a:rPr>
              <a:t>Is Performance Management broken?</a:t>
            </a:r>
          </a:p>
        </p:txBody>
      </p:sp>
      <p:sp>
        <p:nvSpPr>
          <p:cNvPr id="3076" name="TextBox 7">
            <a:extLst>
              <a:ext uri="{FF2B5EF4-FFF2-40B4-BE49-F238E27FC236}">
                <a16:creationId xmlns:a16="http://schemas.microsoft.com/office/drawing/2014/main" id="{45D719BF-B05C-44E9-AFC2-C69D792429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69331" y="2245995"/>
            <a:ext cx="5932488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600" i="1" dirty="0">
                <a:solidFill>
                  <a:schemeClr val="bg1"/>
                </a:solidFill>
                <a:latin typeface="Cambria" panose="02040503050406030204" pitchFamily="18" charset="0"/>
              </a:rPr>
              <a:t>With theory stating that many Organisations are ditching the annual appraisal for a more continuous feedback approach, what are the actual figures?  </a:t>
            </a:r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C0F8138C-37AB-4B10-A59A-26A6B4233AD8}"/>
              </a:ext>
            </a:extLst>
          </p:cNvPr>
          <p:cNvSpPr/>
          <p:nvPr/>
        </p:nvSpPr>
        <p:spPr>
          <a:xfrm>
            <a:off x="0" y="24626888"/>
            <a:ext cx="9161463" cy="2825750"/>
          </a:xfrm>
          <a:prstGeom prst="rect">
            <a:avLst/>
          </a:prstGeom>
          <a:solidFill>
            <a:srgbClr val="1F232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/>
          </a:p>
        </p:txBody>
      </p:sp>
      <p:sp>
        <p:nvSpPr>
          <p:cNvPr id="3078" name="TextBox 14">
            <a:extLst>
              <a:ext uri="{FF2B5EF4-FFF2-40B4-BE49-F238E27FC236}">
                <a16:creationId xmlns:a16="http://schemas.microsoft.com/office/drawing/2014/main" id="{F168274D-B209-4490-9734-C46EBC8AE7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6912" y="25072024"/>
            <a:ext cx="7604919" cy="20645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en-US" altLang="en-US" sz="1800" dirty="0">
                <a:solidFill>
                  <a:schemeClr val="bg1"/>
                </a:solidFill>
              </a:rPr>
              <a:t>It is fair to say that although Organisations are considering the move over to a more continuous feedback approach, this hasn’t yet happened, instead they are continuing with the traditional Annual Appraisal.</a:t>
            </a:r>
          </a:p>
          <a:p>
            <a:pPr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en-US" altLang="en-US" sz="1800" dirty="0">
                <a:solidFill>
                  <a:schemeClr val="bg1"/>
                </a:solidFill>
              </a:rPr>
              <a:t>2021 data will be interesting to analyse to understand how Organisations have adapted their Performance Management processes in line with more remote working. </a:t>
            </a:r>
          </a:p>
        </p:txBody>
      </p:sp>
      <p:sp>
        <p:nvSpPr>
          <p:cNvPr id="2" name="Right Triangle 1">
            <a:extLst>
              <a:ext uri="{FF2B5EF4-FFF2-40B4-BE49-F238E27FC236}">
                <a16:creationId xmlns:a16="http://schemas.microsoft.com/office/drawing/2014/main" id="{9BBBC39E-496E-4C5B-867A-FA089B7809F7}"/>
              </a:ext>
            </a:extLst>
          </p:cNvPr>
          <p:cNvSpPr/>
          <p:nvPr/>
        </p:nvSpPr>
        <p:spPr>
          <a:xfrm rot="5400000">
            <a:off x="-1588" y="0"/>
            <a:ext cx="2879725" cy="2879726"/>
          </a:xfrm>
          <a:prstGeom prst="rtTriangle">
            <a:avLst/>
          </a:prstGeom>
          <a:solidFill>
            <a:srgbClr val="DAE8A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20" name="Right Triangle 19">
            <a:extLst>
              <a:ext uri="{FF2B5EF4-FFF2-40B4-BE49-F238E27FC236}">
                <a16:creationId xmlns:a16="http://schemas.microsoft.com/office/drawing/2014/main" id="{4B6294ED-835D-4071-82C3-3B745A0EC711}"/>
              </a:ext>
            </a:extLst>
          </p:cNvPr>
          <p:cNvSpPr/>
          <p:nvPr/>
        </p:nvSpPr>
        <p:spPr>
          <a:xfrm rot="5400000">
            <a:off x="-1588" y="0"/>
            <a:ext cx="2347913" cy="2347913"/>
          </a:xfrm>
          <a:prstGeom prst="rtTriangle">
            <a:avLst/>
          </a:prstGeom>
          <a:solidFill>
            <a:srgbClr val="56B87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AE12F3D3-B8AD-43E0-912F-73EE18672E98}"/>
              </a:ext>
            </a:extLst>
          </p:cNvPr>
          <p:cNvSpPr/>
          <p:nvPr/>
        </p:nvSpPr>
        <p:spPr>
          <a:xfrm rot="5400000">
            <a:off x="-1588" y="0"/>
            <a:ext cx="1839913" cy="1839913"/>
          </a:xfrm>
          <a:prstGeom prst="rtTriangle">
            <a:avLst/>
          </a:prstGeom>
          <a:solidFill>
            <a:srgbClr val="25676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22" name="Right Triangle 21">
            <a:extLst>
              <a:ext uri="{FF2B5EF4-FFF2-40B4-BE49-F238E27FC236}">
                <a16:creationId xmlns:a16="http://schemas.microsoft.com/office/drawing/2014/main" id="{E383558E-F172-4BE4-B312-2B4278ADE24C}"/>
              </a:ext>
            </a:extLst>
          </p:cNvPr>
          <p:cNvSpPr/>
          <p:nvPr/>
        </p:nvSpPr>
        <p:spPr>
          <a:xfrm rot="5400000">
            <a:off x="-1588" y="0"/>
            <a:ext cx="1336675" cy="1336676"/>
          </a:xfrm>
          <a:prstGeom prst="rtTriangle">
            <a:avLst/>
          </a:prstGeom>
          <a:solidFill>
            <a:srgbClr val="212F3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grpSp>
        <p:nvGrpSpPr>
          <p:cNvPr id="3091" name="Group 5">
            <a:extLst>
              <a:ext uri="{FF2B5EF4-FFF2-40B4-BE49-F238E27FC236}">
                <a16:creationId xmlns:a16="http://schemas.microsoft.com/office/drawing/2014/main" id="{A0B52484-A6EB-4955-98BD-6A2B3A3169DA}"/>
              </a:ext>
            </a:extLst>
          </p:cNvPr>
          <p:cNvGrpSpPr>
            <a:grpSpLocks/>
          </p:cNvGrpSpPr>
          <p:nvPr/>
        </p:nvGrpSpPr>
        <p:grpSpPr bwMode="auto">
          <a:xfrm>
            <a:off x="412750" y="3778250"/>
            <a:ext cx="8748713" cy="574675"/>
            <a:chOff x="413332" y="3778956"/>
            <a:chExt cx="8748131" cy="574445"/>
          </a:xfrm>
        </p:grpSpPr>
        <p:sp>
          <p:nvSpPr>
            <p:cNvPr id="23" name="Right Triangle 22">
              <a:extLst>
                <a:ext uri="{FF2B5EF4-FFF2-40B4-BE49-F238E27FC236}">
                  <a16:creationId xmlns:a16="http://schemas.microsoft.com/office/drawing/2014/main" id="{06EE6619-C68E-41D5-BFA2-712173FF1FFE}"/>
                </a:ext>
              </a:extLst>
            </p:cNvPr>
            <p:cNvSpPr/>
            <p:nvPr/>
          </p:nvSpPr>
          <p:spPr>
            <a:xfrm rot="5400000">
              <a:off x="413428" y="3778860"/>
              <a:ext cx="574445" cy="574637"/>
            </a:xfrm>
            <a:prstGeom prst="rtTriangle">
              <a:avLst/>
            </a:prstGeom>
            <a:solidFill>
              <a:srgbClr val="E92145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US"/>
            </a:p>
          </p:txBody>
        </p:sp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D33F855F-CB4C-4760-8768-76EE6CE42833}"/>
                </a:ext>
              </a:extLst>
            </p:cNvPr>
            <p:cNvCxnSpPr>
              <a:stCxn id="23" idx="2"/>
            </p:cNvCxnSpPr>
            <p:nvPr/>
          </p:nvCxnSpPr>
          <p:spPr>
            <a:xfrm>
              <a:off x="413332" y="3778956"/>
              <a:ext cx="8748131" cy="0"/>
            </a:xfrm>
            <a:prstGeom prst="line">
              <a:avLst/>
            </a:prstGeom>
            <a:ln>
              <a:solidFill>
                <a:srgbClr val="E92145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92" name="TextBox 6">
            <a:extLst>
              <a:ext uri="{FF2B5EF4-FFF2-40B4-BE49-F238E27FC236}">
                <a16:creationId xmlns:a16="http://schemas.microsoft.com/office/drawing/2014/main" id="{D7DE9B65-5F4E-4A15-9545-4D0C3B91BD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4713" y="3846513"/>
            <a:ext cx="7943850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dirty="0">
                <a:solidFill>
                  <a:srgbClr val="E92145"/>
                </a:solidFill>
                <a:latin typeface="Cambria" panose="02040503050406030204" pitchFamily="18" charset="0"/>
              </a:rPr>
              <a:t>What PM model are Organisations using? </a:t>
            </a:r>
          </a:p>
        </p:txBody>
      </p:sp>
      <p:grpSp>
        <p:nvGrpSpPr>
          <p:cNvPr id="3093" name="Group 28">
            <a:extLst>
              <a:ext uri="{FF2B5EF4-FFF2-40B4-BE49-F238E27FC236}">
                <a16:creationId xmlns:a16="http://schemas.microsoft.com/office/drawing/2014/main" id="{7F934BDF-30FC-4330-9DE8-7D80AD586A0B}"/>
              </a:ext>
            </a:extLst>
          </p:cNvPr>
          <p:cNvGrpSpPr>
            <a:grpSpLocks/>
          </p:cNvGrpSpPr>
          <p:nvPr/>
        </p:nvGrpSpPr>
        <p:grpSpPr bwMode="auto">
          <a:xfrm>
            <a:off x="409575" y="9028113"/>
            <a:ext cx="8748713" cy="574675"/>
            <a:chOff x="413332" y="3778956"/>
            <a:chExt cx="8748131" cy="574445"/>
          </a:xfrm>
        </p:grpSpPr>
        <p:sp>
          <p:nvSpPr>
            <p:cNvPr id="30" name="Right Triangle 29">
              <a:extLst>
                <a:ext uri="{FF2B5EF4-FFF2-40B4-BE49-F238E27FC236}">
                  <a16:creationId xmlns:a16="http://schemas.microsoft.com/office/drawing/2014/main" id="{36E420E9-D6CA-4B13-97C2-B7F6F396C5E2}"/>
                </a:ext>
              </a:extLst>
            </p:cNvPr>
            <p:cNvSpPr/>
            <p:nvPr/>
          </p:nvSpPr>
          <p:spPr>
            <a:xfrm rot="5400000">
              <a:off x="413428" y="3778860"/>
              <a:ext cx="574445" cy="574637"/>
            </a:xfrm>
            <a:prstGeom prst="rtTriangle">
              <a:avLst/>
            </a:prstGeom>
            <a:solidFill>
              <a:srgbClr val="E92145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US"/>
            </a:p>
          </p:txBody>
        </p: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2244EC9F-3AAF-4590-9A98-9C4B570CDD76}"/>
                </a:ext>
              </a:extLst>
            </p:cNvPr>
            <p:cNvCxnSpPr>
              <a:stCxn id="30" idx="2"/>
            </p:cNvCxnSpPr>
            <p:nvPr/>
          </p:nvCxnSpPr>
          <p:spPr>
            <a:xfrm>
              <a:off x="413332" y="3778956"/>
              <a:ext cx="8748131" cy="0"/>
            </a:xfrm>
            <a:prstGeom prst="line">
              <a:avLst/>
            </a:prstGeom>
            <a:ln>
              <a:solidFill>
                <a:srgbClr val="E92145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94" name="TextBox 6">
            <a:extLst>
              <a:ext uri="{FF2B5EF4-FFF2-40B4-BE49-F238E27FC236}">
                <a16:creationId xmlns:a16="http://schemas.microsoft.com/office/drawing/2014/main" id="{B32646A3-3B8B-4E4B-A247-40853425BC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1538" y="9096375"/>
            <a:ext cx="7942262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dirty="0">
                <a:solidFill>
                  <a:srgbClr val="E92145"/>
                </a:solidFill>
                <a:latin typeface="Cambria" panose="02040503050406030204" pitchFamily="18" charset="0"/>
              </a:rPr>
              <a:t>Importance of regular Performance conversations</a:t>
            </a:r>
          </a:p>
        </p:txBody>
      </p:sp>
      <p:grpSp>
        <p:nvGrpSpPr>
          <p:cNvPr id="3095" name="Group 32">
            <a:extLst>
              <a:ext uri="{FF2B5EF4-FFF2-40B4-BE49-F238E27FC236}">
                <a16:creationId xmlns:a16="http://schemas.microsoft.com/office/drawing/2014/main" id="{69070C48-C8B0-4A15-A378-2B56DA6828D8}"/>
              </a:ext>
            </a:extLst>
          </p:cNvPr>
          <p:cNvGrpSpPr>
            <a:grpSpLocks/>
          </p:cNvGrpSpPr>
          <p:nvPr/>
        </p:nvGrpSpPr>
        <p:grpSpPr bwMode="auto">
          <a:xfrm>
            <a:off x="276225" y="18020507"/>
            <a:ext cx="8747125" cy="574675"/>
            <a:chOff x="413332" y="3778956"/>
            <a:chExt cx="8748131" cy="574445"/>
          </a:xfrm>
        </p:grpSpPr>
        <p:sp>
          <p:nvSpPr>
            <p:cNvPr id="34" name="Right Triangle 33">
              <a:extLst>
                <a:ext uri="{FF2B5EF4-FFF2-40B4-BE49-F238E27FC236}">
                  <a16:creationId xmlns:a16="http://schemas.microsoft.com/office/drawing/2014/main" id="{ED73EBCC-4E93-42D4-ADDF-B67A93B68854}"/>
                </a:ext>
              </a:extLst>
            </p:cNvPr>
            <p:cNvSpPr/>
            <p:nvPr/>
          </p:nvSpPr>
          <p:spPr>
            <a:xfrm rot="5400000">
              <a:off x="413480" y="3778808"/>
              <a:ext cx="574445" cy="574741"/>
            </a:xfrm>
            <a:prstGeom prst="rtTriangle">
              <a:avLst/>
            </a:prstGeom>
            <a:solidFill>
              <a:srgbClr val="E92145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US"/>
            </a:p>
          </p:txBody>
        </p: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6493F706-FC1D-4BEB-966D-125A496D926C}"/>
                </a:ext>
              </a:extLst>
            </p:cNvPr>
            <p:cNvCxnSpPr>
              <a:stCxn id="34" idx="2"/>
            </p:cNvCxnSpPr>
            <p:nvPr/>
          </p:nvCxnSpPr>
          <p:spPr>
            <a:xfrm>
              <a:off x="413332" y="3778956"/>
              <a:ext cx="8748131" cy="0"/>
            </a:xfrm>
            <a:prstGeom prst="line">
              <a:avLst/>
            </a:prstGeom>
            <a:ln>
              <a:solidFill>
                <a:srgbClr val="E92145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96" name="TextBox 6">
            <a:extLst>
              <a:ext uri="{FF2B5EF4-FFF2-40B4-BE49-F238E27FC236}">
                <a16:creationId xmlns:a16="http://schemas.microsoft.com/office/drawing/2014/main" id="{1744944A-3FE5-4626-9CCF-07FDA18AD5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2013" y="18211799"/>
            <a:ext cx="79438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dirty="0">
                <a:solidFill>
                  <a:srgbClr val="E92145"/>
                </a:solidFill>
                <a:latin typeface="Cambria" panose="02040503050406030204" pitchFamily="18" charset="0"/>
              </a:rPr>
              <a:t>What are the big Organisations using?</a:t>
            </a:r>
          </a:p>
        </p:txBody>
      </p:sp>
      <p:graphicFrame>
        <p:nvGraphicFramePr>
          <p:cNvPr id="3" name="Chart 6">
            <a:extLst>
              <a:ext uri="{FF2B5EF4-FFF2-40B4-BE49-F238E27FC236}">
                <a16:creationId xmlns:a16="http://schemas.microsoft.com/office/drawing/2014/main" id="{6B3CAE7E-800C-4A58-B723-71E6BD10F45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69522710"/>
              </p:ext>
            </p:extLst>
          </p:nvPr>
        </p:nvGraphicFramePr>
        <p:xfrm>
          <a:off x="409575" y="4679950"/>
          <a:ext cx="7986713" cy="38004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05A681D8-543D-4996-BED0-A9A5892B75D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97449077"/>
              </p:ext>
            </p:extLst>
          </p:nvPr>
        </p:nvGraphicFramePr>
        <p:xfrm>
          <a:off x="0" y="10129838"/>
          <a:ext cx="4438650" cy="414813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0" name="Chart 9">
            <a:extLst>
              <a:ext uri="{FF2B5EF4-FFF2-40B4-BE49-F238E27FC236}">
                <a16:creationId xmlns:a16="http://schemas.microsoft.com/office/drawing/2014/main" id="{79356801-B683-48AC-849A-20DFEC56C0B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64089034"/>
              </p:ext>
            </p:extLst>
          </p:nvPr>
        </p:nvGraphicFramePr>
        <p:xfrm>
          <a:off x="4165600" y="10235090"/>
          <a:ext cx="5603240" cy="444610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14" name="Chart 13">
            <a:extLst>
              <a:ext uri="{FF2B5EF4-FFF2-40B4-BE49-F238E27FC236}">
                <a16:creationId xmlns:a16="http://schemas.microsoft.com/office/drawing/2014/main" id="{F354CE14-3E57-4BBB-B4C6-4C3D2F6F942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04695067"/>
              </p:ext>
            </p:extLst>
          </p:nvPr>
        </p:nvGraphicFramePr>
        <p:xfrm>
          <a:off x="1374458" y="14046516"/>
          <a:ext cx="5861367" cy="373348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18" name="Flowchart: Alternate Process 17">
            <a:extLst>
              <a:ext uri="{FF2B5EF4-FFF2-40B4-BE49-F238E27FC236}">
                <a16:creationId xmlns:a16="http://schemas.microsoft.com/office/drawing/2014/main" id="{1C03967A-2F3F-40D5-951B-47DADAAA307E}"/>
              </a:ext>
            </a:extLst>
          </p:cNvPr>
          <p:cNvSpPr/>
          <p:nvPr/>
        </p:nvSpPr>
        <p:spPr>
          <a:xfrm>
            <a:off x="777874" y="19325777"/>
            <a:ext cx="3079749" cy="1386787"/>
          </a:xfrm>
          <a:prstGeom prst="flowChartAlternateProcess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Annual Appraisal</a:t>
            </a:r>
          </a:p>
        </p:txBody>
      </p:sp>
      <p:sp>
        <p:nvSpPr>
          <p:cNvPr id="24" name="Flowchart: Alternate Process 23">
            <a:extLst>
              <a:ext uri="{FF2B5EF4-FFF2-40B4-BE49-F238E27FC236}">
                <a16:creationId xmlns:a16="http://schemas.microsoft.com/office/drawing/2014/main" id="{192D9790-2513-4B21-BE16-1D2F95893A31}"/>
              </a:ext>
            </a:extLst>
          </p:cNvPr>
          <p:cNvSpPr/>
          <p:nvPr/>
        </p:nvSpPr>
        <p:spPr>
          <a:xfrm>
            <a:off x="4999831" y="19354800"/>
            <a:ext cx="3079742" cy="1386786"/>
          </a:xfrm>
          <a:prstGeom prst="flowChartAlternateProcess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Continuous Feedback</a:t>
            </a:r>
          </a:p>
        </p:txBody>
      </p:sp>
      <p:pic>
        <p:nvPicPr>
          <p:cNvPr id="25" name="Picture 114" descr="See the source image">
            <a:extLst>
              <a:ext uri="{FF2B5EF4-FFF2-40B4-BE49-F238E27FC236}">
                <a16:creationId xmlns:a16="http://schemas.microsoft.com/office/drawing/2014/main" id="{1D7D844F-0F96-43A9-AB4A-E0532C6071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368" y="21146085"/>
            <a:ext cx="3016481" cy="1134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70FC7D5C-9C6A-4E88-A49A-5414EFD0E26C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7956" t="27693" r="29628" b="33122"/>
          <a:stretch/>
        </p:blipFill>
        <p:spPr>
          <a:xfrm>
            <a:off x="886733" y="22560912"/>
            <a:ext cx="3079749" cy="1092838"/>
          </a:xfrm>
          <a:prstGeom prst="rect">
            <a:avLst/>
          </a:prstGeom>
        </p:spPr>
      </p:pic>
      <p:pic>
        <p:nvPicPr>
          <p:cNvPr id="27" name="Picture 120" descr="See the source image">
            <a:extLst>
              <a:ext uri="{FF2B5EF4-FFF2-40B4-BE49-F238E27FC236}">
                <a16:creationId xmlns:a16="http://schemas.microsoft.com/office/drawing/2014/main" id="{5C6CC4A5-DA85-4D96-9DA3-AB9F8004E0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9831" y="21246008"/>
            <a:ext cx="2881313" cy="119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53" name="Picture 81" descr="See the source image">
            <a:extLst>
              <a:ext uri="{FF2B5EF4-FFF2-40B4-BE49-F238E27FC236}">
                <a16:creationId xmlns:a16="http://schemas.microsoft.com/office/drawing/2014/main" id="{5930A569-D306-4573-9027-9E1E8208674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4" t="22650" r="4470" b="23669"/>
          <a:stretch/>
        </p:blipFill>
        <p:spPr bwMode="auto">
          <a:xfrm>
            <a:off x="4615815" y="22521071"/>
            <a:ext cx="4295775" cy="1420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13363</TotalTime>
  <Words>148</Words>
  <Application>Microsoft Office PowerPoint</Application>
  <PresentationFormat>Custom</PresentationFormat>
  <Paragraphs>13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Calibri</vt:lpstr>
      <vt:lpstr>MS PGothic</vt:lpstr>
      <vt:lpstr>Arial</vt:lpstr>
      <vt:lpstr>Cambria</vt:lpstr>
      <vt:lpstr>Office Theme</vt:lpstr>
      <vt:lpstr>PowerPoint Presentation</vt:lpstr>
    </vt:vector>
  </TitlesOfParts>
  <Company>HubSpot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Demond Wong</dc:creator>
  <cp:lastModifiedBy>Sarah Davies</cp:lastModifiedBy>
  <cp:revision>273</cp:revision>
  <cp:lastPrinted>2015-02-25T21:45:26Z</cp:lastPrinted>
  <dcterms:created xsi:type="dcterms:W3CDTF">2013-02-06T15:19:00Z</dcterms:created>
  <dcterms:modified xsi:type="dcterms:W3CDTF">2020-10-18T15:26:27Z</dcterms:modified>
</cp:coreProperties>
</file>