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58" r:id="rId5"/>
    <p:sldId id="259" r:id="rId6"/>
    <p:sldId id="262" r:id="rId7"/>
    <p:sldId id="260"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37331141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743180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5858228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7615C68-1617-4535-B976-EA3B5C74458E}" type="datetimeFigureOut">
              <a:rPr lang="en-GB" smtClean="0"/>
              <a:t>29/06/2026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3164734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7615C68-1617-4535-B976-EA3B5C74458E}" type="datetimeFigureOut">
              <a:rPr lang="en-GB" smtClean="0"/>
              <a:t>29/06/2026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2377006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7615C68-1617-4535-B976-EA3B5C74458E}" type="datetimeFigureOut">
              <a:rPr lang="en-GB" smtClean="0"/>
              <a:t>29/06/2026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1704652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615C68-1617-4535-B976-EA3B5C74458E}" type="datetimeFigureOut">
              <a:rPr lang="en-GB" smtClean="0"/>
              <a:t>29/06/2026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1057925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7615C68-1617-4535-B976-EA3B5C74458E}" type="datetimeFigureOut">
              <a:rPr lang="en-GB" smtClean="0"/>
              <a:t>29/06/2026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30841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7615C68-1617-4535-B976-EA3B5C74458E}" type="datetimeFigureOut">
              <a:rPr lang="en-GB" smtClean="0"/>
              <a:t>29/06/2026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3916180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14069046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106342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16356463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664674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38452782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20830404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7615C68-1617-4535-B976-EA3B5C74458E}" type="datetimeFigureOut">
              <a:rPr lang="en-GB" smtClean="0"/>
              <a:t>29/06/2026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527DD29-C11B-4166-A410-DFD2FA051F6F}" type="slidenum">
              <a:rPr lang="en-GB" smtClean="0"/>
              <a:t>‹#›</a:t>
            </a:fld>
            <a:endParaRPr lang="en-GB"/>
          </a:p>
        </p:txBody>
      </p:sp>
    </p:spTree>
    <p:extLst>
      <p:ext uri="{BB962C8B-B14F-4D97-AF65-F5344CB8AC3E}">
        <p14:creationId xmlns:p14="http://schemas.microsoft.com/office/powerpoint/2010/main" val="61113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7615C68-1617-4535-B976-EA3B5C74458E}" type="datetimeFigureOut">
              <a:rPr lang="en-GB" smtClean="0"/>
              <a:t>29/06/2026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27DD29-C11B-4166-A410-DFD2FA051F6F}" type="slidenum">
              <a:rPr lang="en-GB" smtClean="0"/>
              <a:t>‹#›</a:t>
            </a:fld>
            <a:endParaRPr lang="en-GB"/>
          </a:p>
        </p:txBody>
      </p:sp>
    </p:spTree>
    <p:extLst>
      <p:ext uri="{BB962C8B-B14F-4D97-AF65-F5344CB8AC3E}">
        <p14:creationId xmlns:p14="http://schemas.microsoft.com/office/powerpoint/2010/main" val="33934164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support.microsoft.com/en-gb/exce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3D abstract blue and gold cube illustration">
            <a:extLst>
              <a:ext uri="{FF2B5EF4-FFF2-40B4-BE49-F238E27FC236}">
                <a16:creationId xmlns:a16="http://schemas.microsoft.com/office/drawing/2014/main" id="{E9D94233-76FF-45EC-6C7D-799B2A96F64B}"/>
              </a:ext>
            </a:extLst>
          </p:cNvPr>
          <p:cNvPicPr>
            <a:picLocks noChangeAspect="1"/>
          </p:cNvPicPr>
          <p:nvPr/>
        </p:nvPicPr>
        <p:blipFill>
          <a:blip r:embed="rId2">
            <a:duotone>
              <a:prstClr val="black"/>
              <a:prstClr val="white"/>
            </a:duotone>
          </a:blip>
          <a:srcRect l="13884" r="24302"/>
          <a:stretch>
            <a:fillRect/>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A8F8FE36-AFC8-3A72-8269-633E9D413C10}"/>
              </a:ext>
            </a:extLst>
          </p:cNvPr>
          <p:cNvSpPr>
            <a:spLocks noGrp="1"/>
          </p:cNvSpPr>
          <p:nvPr>
            <p:ph type="ctrTitle"/>
          </p:nvPr>
        </p:nvSpPr>
        <p:spPr>
          <a:xfrm>
            <a:off x="668866" y="1678666"/>
            <a:ext cx="5123515" cy="2369093"/>
          </a:xfrm>
        </p:spPr>
        <p:txBody>
          <a:bodyPr>
            <a:normAutofit/>
          </a:bodyPr>
          <a:lstStyle/>
          <a:p>
            <a:r>
              <a:rPr lang="en-GB" sz="4800"/>
              <a:t>Digital Skills</a:t>
            </a:r>
            <a:br>
              <a:rPr lang="en-GB" sz="4800"/>
            </a:br>
            <a:r>
              <a:rPr lang="en-GB" sz="4800"/>
              <a:t>DS3- Portfolio</a:t>
            </a:r>
          </a:p>
        </p:txBody>
      </p:sp>
      <p:sp>
        <p:nvSpPr>
          <p:cNvPr id="3" name="Subtitle 2">
            <a:extLst>
              <a:ext uri="{FF2B5EF4-FFF2-40B4-BE49-F238E27FC236}">
                <a16:creationId xmlns:a16="http://schemas.microsoft.com/office/drawing/2014/main" id="{3214AAE5-F2D4-E4D7-3BE4-1CD8E9B46BD1}"/>
              </a:ext>
            </a:extLst>
          </p:cNvPr>
          <p:cNvSpPr>
            <a:spLocks noGrp="1"/>
          </p:cNvSpPr>
          <p:nvPr>
            <p:ph type="subTitle" idx="1"/>
          </p:nvPr>
        </p:nvSpPr>
        <p:spPr>
          <a:xfrm>
            <a:off x="677335" y="4050831"/>
            <a:ext cx="5113217" cy="1096901"/>
          </a:xfrm>
        </p:spPr>
        <p:txBody>
          <a:bodyPr>
            <a:normAutofit/>
          </a:bodyPr>
          <a:lstStyle/>
          <a:p>
            <a:r>
              <a:rPr lang="en-GB" sz="1600"/>
              <a:t>Adam Solomon Afloarei</a:t>
            </a:r>
          </a:p>
          <a:p>
            <a:r>
              <a:rPr lang="en-GB" sz="1600"/>
              <a:t>Student ID- 2537669</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29268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B2A941-1596-5D63-155B-181D426F2A37}"/>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AC7AF1AD-CF97-A99D-5BBB-1844AA2E5D20}"/>
              </a:ext>
            </a:extLst>
          </p:cNvPr>
          <p:cNvSpPr>
            <a:spLocks noGrp="1"/>
          </p:cNvSpPr>
          <p:nvPr>
            <p:ph idx="1"/>
          </p:nvPr>
        </p:nvSpPr>
        <p:spPr>
          <a:xfrm>
            <a:off x="677334" y="1506683"/>
            <a:ext cx="5640339" cy="5351318"/>
          </a:xfrm>
        </p:spPr>
        <p:txBody>
          <a:bodyPr>
            <a:normAutofit fontScale="92500" lnSpcReduction="20000"/>
          </a:bodyPr>
          <a:lstStyle/>
          <a:p>
            <a:r>
              <a:rPr lang="en-GB" dirty="0"/>
              <a:t>In this digital portfolio, I will demonstrate the development of my digital skills by discussing three artefacts I created during this module. The chosen artefacts are: a Microsoft Excel table, a Microsoft Excel column chart, and a Microsoft Word report.</a:t>
            </a:r>
          </a:p>
          <a:p>
            <a:r>
              <a:rPr lang="en-GB" dirty="0"/>
              <a:t>The examples illustrate my competence in organising and analysing data, in presenting information graphically and in creating professional documents. They also outline my developing confidence in the use of Microsoft Office during the module and how it can be used in the academic and professional contexts (</a:t>
            </a:r>
            <a:r>
              <a:rPr lang="en-GB" dirty="0" err="1"/>
              <a:t>Vuorikari</a:t>
            </a:r>
            <a:r>
              <a:rPr lang="en-GB" dirty="0"/>
              <a:t> et al., 2022).</a:t>
            </a:r>
          </a:p>
          <a:p>
            <a:r>
              <a:rPr lang="en-GB" dirty="0"/>
              <a:t>I think it is important for me to continue to further develop my digital skills as they contribute to me being more efficient in my work, communicating information clearly, and being more confident in completing academic tasks. I have been more ready to use these skills in my future employment as digital competence has been required in many industries (</a:t>
            </a:r>
            <a:r>
              <a:rPr lang="en-GB" dirty="0" err="1"/>
              <a:t>Alruthaya</a:t>
            </a:r>
            <a:r>
              <a:rPr lang="en-GB" dirty="0"/>
              <a:t>, Nguyen and </a:t>
            </a:r>
            <a:r>
              <a:rPr lang="en-GB" dirty="0" err="1"/>
              <a:t>Lokuge</a:t>
            </a:r>
            <a:r>
              <a:rPr lang="en-GB" dirty="0"/>
              <a:t>, 2021). Also, good digital skills benefit employability, help with lifelong learning, and allow people to respond to the rapidly changing digital world of work (van Laar et al., 2020).</a:t>
            </a:r>
          </a:p>
          <a:p>
            <a:pPr marL="0" indent="0">
              <a:buNone/>
            </a:pPr>
            <a:endParaRPr lang="en-GB" dirty="0"/>
          </a:p>
        </p:txBody>
      </p:sp>
    </p:spTree>
    <p:extLst>
      <p:ext uri="{BB962C8B-B14F-4D97-AF65-F5344CB8AC3E}">
        <p14:creationId xmlns:p14="http://schemas.microsoft.com/office/powerpoint/2010/main" val="983828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FAFAF-188E-8910-EF9C-1CD792123DB4}"/>
              </a:ext>
            </a:extLst>
          </p:cNvPr>
          <p:cNvSpPr>
            <a:spLocks noGrp="1"/>
          </p:cNvSpPr>
          <p:nvPr>
            <p:ph type="title"/>
          </p:nvPr>
        </p:nvSpPr>
        <p:spPr/>
        <p:txBody>
          <a:bodyPr/>
          <a:lstStyle/>
          <a:p>
            <a:r>
              <a:rPr lang="en-GB" dirty="0"/>
              <a:t>Artefact 1 – Microsoft Excel Table</a:t>
            </a:r>
          </a:p>
        </p:txBody>
      </p:sp>
      <p:pic>
        <p:nvPicPr>
          <p:cNvPr id="4" name="Content Placeholder 3">
            <a:extLst>
              <a:ext uri="{FF2B5EF4-FFF2-40B4-BE49-F238E27FC236}">
                <a16:creationId xmlns:a16="http://schemas.microsoft.com/office/drawing/2014/main" id="{7FA7AD9D-76CA-0C4F-B1D3-75C7171BC4E4}"/>
              </a:ext>
            </a:extLst>
          </p:cNvPr>
          <p:cNvPicPr>
            <a:picLocks noGrp="1" noChangeAspect="1"/>
          </p:cNvPicPr>
          <p:nvPr>
            <p:ph idx="1"/>
          </p:nvPr>
        </p:nvPicPr>
        <p:blipFill>
          <a:blip r:embed="rId2"/>
          <a:stretch>
            <a:fillRect/>
          </a:stretch>
        </p:blipFill>
        <p:spPr>
          <a:xfrm>
            <a:off x="6236619" y="1632702"/>
            <a:ext cx="5628203" cy="2492489"/>
          </a:xfrm>
          <a:prstGeom prst="rect">
            <a:avLst/>
          </a:prstGeom>
        </p:spPr>
      </p:pic>
      <p:sp>
        <p:nvSpPr>
          <p:cNvPr id="5" name="TextBox 4">
            <a:extLst>
              <a:ext uri="{FF2B5EF4-FFF2-40B4-BE49-F238E27FC236}">
                <a16:creationId xmlns:a16="http://schemas.microsoft.com/office/drawing/2014/main" id="{8F6F82E2-0579-FFA6-0A4F-1A59AD24D9CD}"/>
              </a:ext>
            </a:extLst>
          </p:cNvPr>
          <p:cNvSpPr txBox="1"/>
          <p:nvPr/>
        </p:nvSpPr>
        <p:spPr>
          <a:xfrm>
            <a:off x="249382" y="1270000"/>
            <a:ext cx="5987237" cy="5724644"/>
          </a:xfrm>
          <a:prstGeom prst="rect">
            <a:avLst/>
          </a:prstGeom>
          <a:noFill/>
        </p:spPr>
        <p:txBody>
          <a:bodyPr wrap="square" rtlCol="0">
            <a:spAutoFit/>
          </a:bodyPr>
          <a:lstStyle/>
          <a:p>
            <a:pPr marL="171450" indent="-171450">
              <a:buFont typeface="Wingdings" panose="05000000000000000000" pitchFamily="2" charset="2"/>
              <a:buChar char="q"/>
            </a:pPr>
            <a:r>
              <a:rPr lang="en-GB" sz="1200" dirty="0"/>
              <a:t>Description</a:t>
            </a:r>
          </a:p>
          <a:p>
            <a:pPr marL="171450" indent="-171450">
              <a:buFont typeface="Wingdings" panose="05000000000000000000" pitchFamily="2" charset="2"/>
              <a:buChar char="Ø"/>
            </a:pPr>
            <a:r>
              <a:rPr lang="en-GB" sz="1200" dirty="0"/>
              <a:t>I designed and organised this spreadsheet to manage the monthly repair data for </a:t>
            </a:r>
            <a:r>
              <a:rPr lang="en-GB" sz="1200" dirty="0" err="1"/>
              <a:t>BrightTech</a:t>
            </a:r>
            <a:r>
              <a:rPr lang="en-GB" sz="1200" dirty="0"/>
              <a:t> Repairs.</a:t>
            </a:r>
          </a:p>
          <a:p>
            <a:pPr marL="171450" indent="-171450">
              <a:buFont typeface="Wingdings" panose="05000000000000000000" pitchFamily="2" charset="2"/>
              <a:buChar char="Ø"/>
            </a:pPr>
            <a:endParaRPr lang="en-GB" sz="1200" dirty="0"/>
          </a:p>
          <a:p>
            <a:pPr marL="171450" indent="-171450">
              <a:buFont typeface="Wingdings" panose="05000000000000000000" pitchFamily="2" charset="2"/>
              <a:buChar char="q"/>
            </a:pPr>
            <a:r>
              <a:rPr lang="en-GB" sz="1200" dirty="0"/>
              <a:t>Why I chose this artefact</a:t>
            </a:r>
          </a:p>
          <a:p>
            <a:pPr marL="171450" indent="-171450">
              <a:buFont typeface="Wingdings" panose="05000000000000000000" pitchFamily="2" charset="2"/>
              <a:buChar char="Ø"/>
            </a:pPr>
            <a:r>
              <a:rPr lang="en-GB" sz="1200" dirty="0"/>
              <a:t>Shows my numerical data organisation skills.</a:t>
            </a:r>
          </a:p>
          <a:p>
            <a:pPr marL="171450" indent="-171450">
              <a:buFont typeface="Wingdings" panose="05000000000000000000" pitchFamily="2" charset="2"/>
              <a:buChar char="Ø"/>
            </a:pPr>
            <a:r>
              <a:rPr lang="en-GB" sz="1200" dirty="0"/>
              <a:t>Demonstrates how to use Excel to make business information management more efficient.</a:t>
            </a:r>
          </a:p>
          <a:p>
            <a:endParaRPr lang="en-GB" sz="1200" dirty="0"/>
          </a:p>
          <a:p>
            <a:pPr marL="171450" indent="-171450">
              <a:buFont typeface="Wingdings" panose="05000000000000000000" pitchFamily="2" charset="2"/>
              <a:buChar char="q"/>
            </a:pPr>
            <a:r>
              <a:rPr lang="en-GB" sz="1200" dirty="0"/>
              <a:t>How I created it</a:t>
            </a:r>
          </a:p>
          <a:p>
            <a:pPr marL="171450" indent="-171450">
              <a:buFont typeface="Wingdings" panose="05000000000000000000" pitchFamily="2" charset="2"/>
              <a:buChar char="Ø"/>
            </a:pPr>
            <a:r>
              <a:rPr lang="en-GB" sz="1200" dirty="0"/>
              <a:t>Recorded weekly repair information.</a:t>
            </a:r>
          </a:p>
          <a:p>
            <a:pPr marL="171450" indent="-171450">
              <a:buFont typeface="Wingdings" panose="05000000000000000000" pitchFamily="2" charset="2"/>
              <a:buChar char="Ø"/>
            </a:pPr>
            <a:r>
              <a:rPr lang="en-GB" sz="1200" dirty="0"/>
              <a:t>Used the SUM function to produce totals.</a:t>
            </a:r>
          </a:p>
          <a:p>
            <a:pPr marL="171450" indent="-171450">
              <a:buFont typeface="Wingdings" panose="05000000000000000000" pitchFamily="2" charset="2"/>
              <a:buChar char="Ø"/>
            </a:pPr>
            <a:r>
              <a:rPr lang="en-GB" sz="1200" dirty="0"/>
              <a:t>Cleaned up the table formatting, including headings, borders and consistent spacing.</a:t>
            </a:r>
          </a:p>
          <a:p>
            <a:endParaRPr lang="en-GB" sz="1200" dirty="0"/>
          </a:p>
          <a:p>
            <a:pPr marL="171450" indent="-171450">
              <a:buFont typeface="Wingdings" panose="05000000000000000000" pitchFamily="2" charset="2"/>
              <a:buChar char="q"/>
            </a:pPr>
            <a:r>
              <a:rPr lang="en-GB" sz="1200" dirty="0"/>
              <a:t>Digital skills demonstrated</a:t>
            </a:r>
          </a:p>
          <a:p>
            <a:pPr marL="171450" indent="-171450">
              <a:buFont typeface="Wingdings" panose="05000000000000000000" pitchFamily="2" charset="2"/>
              <a:buChar char="Ø"/>
            </a:pPr>
            <a:r>
              <a:rPr lang="en-GB" sz="1200" dirty="0"/>
              <a:t>To enter and sort data.</a:t>
            </a:r>
          </a:p>
          <a:p>
            <a:pPr marL="171450" indent="-171450">
              <a:buFont typeface="Wingdings" panose="05000000000000000000" pitchFamily="2" charset="2"/>
              <a:buChar char="Ø"/>
            </a:pPr>
            <a:r>
              <a:rPr lang="en-GB" sz="1200" dirty="0"/>
              <a:t>Excel formulas (SUM)</a:t>
            </a:r>
          </a:p>
          <a:p>
            <a:pPr marL="171450" indent="-171450">
              <a:buFont typeface="Wingdings" panose="05000000000000000000" pitchFamily="2" charset="2"/>
              <a:buChar char="Ø"/>
            </a:pPr>
            <a:r>
              <a:rPr lang="en-GB" sz="1200" dirty="0"/>
              <a:t>Cell formatting</a:t>
            </a:r>
          </a:p>
          <a:p>
            <a:pPr marL="171450" indent="-171450">
              <a:buFont typeface="Wingdings" panose="05000000000000000000" pitchFamily="2" charset="2"/>
              <a:buChar char="Ø"/>
            </a:pPr>
            <a:r>
              <a:rPr lang="en-GB" sz="1200" dirty="0"/>
              <a:t>Spreadsheet design</a:t>
            </a:r>
          </a:p>
          <a:p>
            <a:endParaRPr lang="en-GB" sz="1200" dirty="0"/>
          </a:p>
          <a:p>
            <a:pPr marL="171450" indent="-171450">
              <a:buFont typeface="Wingdings" panose="05000000000000000000" pitchFamily="2" charset="2"/>
              <a:buChar char="q"/>
            </a:pPr>
            <a:r>
              <a:rPr lang="en-GB" sz="1200" dirty="0"/>
              <a:t>Challenges and progress</a:t>
            </a:r>
          </a:p>
          <a:p>
            <a:pPr marL="171450" indent="-171450">
              <a:buFont typeface="Wingdings" panose="05000000000000000000" pitchFamily="2" charset="2"/>
              <a:buChar char="Ø"/>
            </a:pPr>
            <a:r>
              <a:rPr lang="en-GB" sz="1200" dirty="0"/>
              <a:t>Initially, I struggled with the formulas and formatting of the spreadsheets.</a:t>
            </a:r>
          </a:p>
          <a:p>
            <a:pPr marL="171450" indent="-171450">
              <a:buFont typeface="Wingdings" panose="05000000000000000000" pitchFamily="2" charset="2"/>
              <a:buChar char="Ø"/>
            </a:pPr>
            <a:r>
              <a:rPr lang="en-GB" sz="1200" dirty="0"/>
              <a:t>I can make organised spreadsheets independently, with practice and guidance.</a:t>
            </a:r>
          </a:p>
          <a:p>
            <a:endParaRPr lang="en-GB" sz="1200" dirty="0"/>
          </a:p>
          <a:p>
            <a:pPr marL="171450" indent="-171450">
              <a:buFont typeface="Wingdings" panose="05000000000000000000" pitchFamily="2" charset="2"/>
              <a:buChar char="q"/>
            </a:pPr>
            <a:r>
              <a:rPr lang="en-GB" sz="1200" dirty="0"/>
              <a:t>Real-world application</a:t>
            </a:r>
          </a:p>
          <a:p>
            <a:pPr marL="171450" indent="-171450">
              <a:buFont typeface="Wingdings" panose="05000000000000000000" pitchFamily="2" charset="2"/>
              <a:buChar char="Ø"/>
            </a:pPr>
            <a:r>
              <a:rPr lang="en-GB" sz="1200" dirty="0"/>
              <a:t>These skills can be used for business reports, budgeting, inventory management and analysing data in both university and the workplace.</a:t>
            </a:r>
          </a:p>
          <a:p>
            <a:endParaRPr lang="en-GB" dirty="0"/>
          </a:p>
        </p:txBody>
      </p:sp>
      <p:sp>
        <p:nvSpPr>
          <p:cNvPr id="6" name="TextBox 5">
            <a:extLst>
              <a:ext uri="{FF2B5EF4-FFF2-40B4-BE49-F238E27FC236}">
                <a16:creationId xmlns:a16="http://schemas.microsoft.com/office/drawing/2014/main" id="{5B601052-944A-8315-11BC-25A8C5320A21}"/>
              </a:ext>
            </a:extLst>
          </p:cNvPr>
          <p:cNvSpPr txBox="1"/>
          <p:nvPr/>
        </p:nvSpPr>
        <p:spPr>
          <a:xfrm>
            <a:off x="7574973" y="5715000"/>
            <a:ext cx="3044536" cy="923330"/>
          </a:xfrm>
          <a:prstGeom prst="rect">
            <a:avLst/>
          </a:prstGeom>
          <a:noFill/>
        </p:spPr>
        <p:txBody>
          <a:bodyPr wrap="square" rtlCol="0">
            <a:spAutoFit/>
          </a:bodyPr>
          <a:lstStyle/>
          <a:p>
            <a:r>
              <a:rPr lang="en-GB" sz="1200" b="1" dirty="0"/>
              <a:t>Learning resource</a:t>
            </a:r>
          </a:p>
          <a:p>
            <a:r>
              <a:rPr lang="en-GB" sz="1200" dirty="0"/>
              <a:t>Microsoft Support (2025) – </a:t>
            </a:r>
            <a:r>
              <a:rPr lang="en-GB" sz="1200" i="1" dirty="0"/>
              <a:t>Excel Help &amp; Learning</a:t>
            </a:r>
            <a:endParaRPr lang="en-GB" sz="1200" dirty="0"/>
          </a:p>
          <a:p>
            <a:endParaRPr lang="en-GB" dirty="0"/>
          </a:p>
        </p:txBody>
      </p:sp>
    </p:spTree>
    <p:extLst>
      <p:ext uri="{BB962C8B-B14F-4D97-AF65-F5344CB8AC3E}">
        <p14:creationId xmlns:p14="http://schemas.microsoft.com/office/powerpoint/2010/main" val="3093638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C9E80-236B-9479-2CD9-A98DC002FF83}"/>
              </a:ext>
            </a:extLst>
          </p:cNvPr>
          <p:cNvSpPr>
            <a:spLocks noGrp="1"/>
          </p:cNvSpPr>
          <p:nvPr>
            <p:ph type="title"/>
          </p:nvPr>
        </p:nvSpPr>
        <p:spPr>
          <a:xfrm>
            <a:off x="677333" y="609600"/>
            <a:ext cx="10212339" cy="1320800"/>
          </a:xfrm>
        </p:spPr>
        <p:txBody>
          <a:bodyPr/>
          <a:lstStyle/>
          <a:p>
            <a:r>
              <a:rPr lang="en-GB" dirty="0"/>
              <a:t>Artefact 2 – Microsoft Excel Column Chart</a:t>
            </a:r>
          </a:p>
        </p:txBody>
      </p:sp>
      <p:sp>
        <p:nvSpPr>
          <p:cNvPr id="3" name="Content Placeholder 2">
            <a:extLst>
              <a:ext uri="{FF2B5EF4-FFF2-40B4-BE49-F238E27FC236}">
                <a16:creationId xmlns:a16="http://schemas.microsoft.com/office/drawing/2014/main" id="{5CBF6D4E-13B2-77DB-F3CB-24AF871C3148}"/>
              </a:ext>
            </a:extLst>
          </p:cNvPr>
          <p:cNvSpPr>
            <a:spLocks noGrp="1"/>
          </p:cNvSpPr>
          <p:nvPr>
            <p:ph idx="1"/>
          </p:nvPr>
        </p:nvSpPr>
        <p:spPr>
          <a:xfrm>
            <a:off x="270163" y="1278083"/>
            <a:ext cx="6712527" cy="5476008"/>
          </a:xfrm>
        </p:spPr>
        <p:txBody>
          <a:bodyPr>
            <a:noAutofit/>
          </a:bodyPr>
          <a:lstStyle/>
          <a:p>
            <a:pPr>
              <a:buFont typeface="Wingdings" panose="05000000000000000000" pitchFamily="2" charset="2"/>
              <a:buChar char="q"/>
            </a:pPr>
            <a:r>
              <a:rPr lang="en-GB" sz="1000" dirty="0"/>
              <a:t>Description</a:t>
            </a:r>
          </a:p>
          <a:p>
            <a:pPr>
              <a:buFont typeface="Wingdings" panose="05000000000000000000" pitchFamily="2" charset="2"/>
              <a:buChar char="Ø"/>
            </a:pPr>
            <a:r>
              <a:rPr lang="en-GB" sz="1000" dirty="0"/>
              <a:t>I produced a column chart to show the overall number of repairs done by repair type.</a:t>
            </a:r>
          </a:p>
          <a:p>
            <a:pPr>
              <a:buFont typeface="Wingdings" panose="05000000000000000000" pitchFamily="2" charset="2"/>
              <a:buChar char="q"/>
            </a:pPr>
            <a:r>
              <a:rPr lang="en-GB" sz="1000" dirty="0"/>
              <a:t>Why I chose this artefact</a:t>
            </a:r>
          </a:p>
          <a:p>
            <a:pPr>
              <a:buFont typeface="Wingdings" panose="05000000000000000000" pitchFamily="2" charset="2"/>
              <a:buChar char="Ø"/>
            </a:pPr>
            <a:r>
              <a:rPr lang="en-GB" sz="1000" dirty="0"/>
              <a:t>Represents numerical information in a visually understandable form.</a:t>
            </a:r>
          </a:p>
          <a:p>
            <a:pPr>
              <a:buFont typeface="Wingdings" panose="05000000000000000000" pitchFamily="2" charset="2"/>
              <a:buChar char="Ø"/>
            </a:pPr>
            <a:r>
              <a:rPr lang="en-GB" sz="1000" dirty="0"/>
              <a:t>Makes it easier to compare repair categories and identify trends.</a:t>
            </a:r>
          </a:p>
          <a:p>
            <a:pPr>
              <a:buFont typeface="Wingdings" panose="05000000000000000000" pitchFamily="2" charset="2"/>
              <a:buChar char="q"/>
            </a:pPr>
            <a:r>
              <a:rPr lang="en-GB" sz="1000" dirty="0"/>
              <a:t>How I created it</a:t>
            </a:r>
          </a:p>
          <a:p>
            <a:pPr>
              <a:buFont typeface="Wingdings" panose="05000000000000000000" pitchFamily="2" charset="2"/>
              <a:buChar char="Ø"/>
            </a:pPr>
            <a:r>
              <a:rPr lang="en-GB" sz="1000" dirty="0"/>
              <a:t>Chose the amounts to repair from the spreadsheet.</a:t>
            </a:r>
          </a:p>
          <a:p>
            <a:pPr>
              <a:buFont typeface="Wingdings" panose="05000000000000000000" pitchFamily="2" charset="2"/>
              <a:buChar char="Ø"/>
            </a:pPr>
            <a:r>
              <a:rPr lang="en-GB" sz="1000" dirty="0"/>
              <a:t>Pasted a Clustered Column Chart.</a:t>
            </a:r>
          </a:p>
          <a:p>
            <a:pPr>
              <a:buFont typeface="Wingdings" panose="05000000000000000000" pitchFamily="2" charset="2"/>
              <a:buChar char="Ø"/>
            </a:pPr>
            <a:r>
              <a:rPr lang="en-GB" sz="1000" dirty="0"/>
              <a:t>Included a chart title and chart formatting.</a:t>
            </a:r>
          </a:p>
          <a:p>
            <a:pPr>
              <a:buFont typeface="Wingdings" panose="05000000000000000000" pitchFamily="2" charset="2"/>
              <a:buChar char="q"/>
            </a:pPr>
            <a:r>
              <a:rPr lang="en-GB" sz="1000" dirty="0"/>
              <a:t>Digital skills demonstrated</a:t>
            </a:r>
          </a:p>
          <a:p>
            <a:pPr>
              <a:buFont typeface="Wingdings" panose="05000000000000000000" pitchFamily="2" charset="2"/>
              <a:buChar char="Ø"/>
            </a:pPr>
            <a:r>
              <a:rPr lang="en-GB" sz="1000" dirty="0"/>
              <a:t>Data visualisation</a:t>
            </a:r>
          </a:p>
          <a:p>
            <a:pPr>
              <a:buFont typeface="Wingdings" panose="05000000000000000000" pitchFamily="2" charset="2"/>
              <a:buChar char="Ø"/>
            </a:pPr>
            <a:r>
              <a:rPr lang="en-GB" sz="1000" dirty="0"/>
              <a:t>Using Excel to create charts</a:t>
            </a:r>
          </a:p>
          <a:p>
            <a:pPr>
              <a:buFont typeface="Wingdings" panose="05000000000000000000" pitchFamily="2" charset="2"/>
              <a:buChar char="Ø"/>
            </a:pPr>
            <a:r>
              <a:rPr lang="en-GB" sz="1000" dirty="0"/>
              <a:t>Chart formatting</a:t>
            </a:r>
          </a:p>
          <a:p>
            <a:pPr>
              <a:buFont typeface="Wingdings" panose="05000000000000000000" pitchFamily="2" charset="2"/>
              <a:buChar char="Ø"/>
            </a:pPr>
            <a:r>
              <a:rPr lang="en-GB" sz="1000" dirty="0"/>
              <a:t>Presenting business information</a:t>
            </a:r>
          </a:p>
          <a:p>
            <a:pPr>
              <a:buFont typeface="Wingdings" panose="05000000000000000000" pitchFamily="2" charset="2"/>
              <a:buChar char="q"/>
            </a:pPr>
            <a:r>
              <a:rPr lang="en-GB" sz="1000" dirty="0"/>
              <a:t>Challenges and progress</a:t>
            </a:r>
          </a:p>
          <a:p>
            <a:pPr>
              <a:buFont typeface="Wingdings" panose="05000000000000000000" pitchFamily="2" charset="2"/>
              <a:buChar char="Ø"/>
            </a:pPr>
            <a:r>
              <a:rPr lang="en-GB" sz="1000" dirty="0"/>
              <a:t>Initially, I wasn't sure what kind of chart to present, and I wasn't sure how to display it properly.</a:t>
            </a:r>
          </a:p>
          <a:p>
            <a:pPr>
              <a:buFont typeface="Wingdings" panose="05000000000000000000" pitchFamily="2" charset="2"/>
              <a:buChar char="Ø"/>
            </a:pPr>
            <a:r>
              <a:rPr lang="en-GB" sz="1000" dirty="0"/>
              <a:t>I am able to prepare and format charts on my own to communicate effectively.</a:t>
            </a:r>
          </a:p>
          <a:p>
            <a:pPr>
              <a:buFont typeface="Wingdings" panose="05000000000000000000" pitchFamily="2" charset="2"/>
              <a:buChar char="q"/>
            </a:pPr>
            <a:r>
              <a:rPr lang="en-GB" sz="1000" dirty="0"/>
              <a:t>Real-world application</a:t>
            </a:r>
          </a:p>
          <a:p>
            <a:pPr>
              <a:buFont typeface="Wingdings" panose="05000000000000000000" pitchFamily="2" charset="2"/>
              <a:buChar char="Ø"/>
            </a:pPr>
            <a:r>
              <a:rPr lang="en-GB" sz="1000" dirty="0"/>
              <a:t>Businesses use charts to help them see patterns, make decisions and communicate information.</a:t>
            </a:r>
            <a:endParaRPr lang="en-GB" sz="1000" dirty="0">
              <a:effectLst/>
            </a:endParaRPr>
          </a:p>
        </p:txBody>
      </p:sp>
      <p:pic>
        <p:nvPicPr>
          <p:cNvPr id="4" name="Picture 3">
            <a:extLst>
              <a:ext uri="{FF2B5EF4-FFF2-40B4-BE49-F238E27FC236}">
                <a16:creationId xmlns:a16="http://schemas.microsoft.com/office/drawing/2014/main" id="{D58CE2C9-A1BB-1569-EDF9-AEA256A38373}"/>
              </a:ext>
            </a:extLst>
          </p:cNvPr>
          <p:cNvPicPr>
            <a:picLocks noChangeAspect="1"/>
          </p:cNvPicPr>
          <p:nvPr/>
        </p:nvPicPr>
        <p:blipFill>
          <a:blip r:embed="rId2"/>
          <a:stretch>
            <a:fillRect/>
          </a:stretch>
        </p:blipFill>
        <p:spPr>
          <a:xfrm>
            <a:off x="5565331" y="1817168"/>
            <a:ext cx="6364771" cy="2702877"/>
          </a:xfrm>
          <a:prstGeom prst="rect">
            <a:avLst/>
          </a:prstGeom>
        </p:spPr>
      </p:pic>
      <p:sp>
        <p:nvSpPr>
          <p:cNvPr id="6" name="TextBox 5">
            <a:extLst>
              <a:ext uri="{FF2B5EF4-FFF2-40B4-BE49-F238E27FC236}">
                <a16:creationId xmlns:a16="http://schemas.microsoft.com/office/drawing/2014/main" id="{9D78A9CA-B6C7-242C-0CD3-D354F15C3011}"/>
              </a:ext>
            </a:extLst>
          </p:cNvPr>
          <p:cNvSpPr txBox="1"/>
          <p:nvPr/>
        </p:nvSpPr>
        <p:spPr>
          <a:xfrm>
            <a:off x="6806045" y="4707082"/>
            <a:ext cx="5018810" cy="923330"/>
          </a:xfrm>
          <a:prstGeom prst="rect">
            <a:avLst/>
          </a:prstGeom>
          <a:noFill/>
        </p:spPr>
        <p:txBody>
          <a:bodyPr wrap="square" rtlCol="0">
            <a:spAutoFit/>
          </a:bodyPr>
          <a:lstStyle/>
          <a:p>
            <a:r>
              <a:rPr lang="en-GB" sz="1200" dirty="0"/>
              <a:t>Learning Resource</a:t>
            </a:r>
          </a:p>
          <a:p>
            <a:r>
              <a:rPr lang="en-GB" sz="1200" dirty="0"/>
              <a:t>Few (2012) – </a:t>
            </a:r>
            <a:r>
              <a:rPr lang="en-GB" sz="1200" i="1" dirty="0"/>
              <a:t>Show Me the Numbers: Designing Tables and Graphs to Enlighten</a:t>
            </a:r>
            <a:endParaRPr lang="en-GB" sz="1200" dirty="0"/>
          </a:p>
          <a:p>
            <a:endParaRPr lang="en-GB" dirty="0"/>
          </a:p>
        </p:txBody>
      </p:sp>
    </p:spTree>
    <p:extLst>
      <p:ext uri="{BB962C8B-B14F-4D97-AF65-F5344CB8AC3E}">
        <p14:creationId xmlns:p14="http://schemas.microsoft.com/office/powerpoint/2010/main" val="1372034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9EB4-2DCF-4893-B384-6858487EE6B8}"/>
              </a:ext>
            </a:extLst>
          </p:cNvPr>
          <p:cNvSpPr>
            <a:spLocks noGrp="1"/>
          </p:cNvSpPr>
          <p:nvPr>
            <p:ph type="title"/>
          </p:nvPr>
        </p:nvSpPr>
        <p:spPr>
          <a:xfrm>
            <a:off x="677334" y="609600"/>
            <a:ext cx="8695266" cy="782782"/>
          </a:xfrm>
        </p:spPr>
        <p:txBody>
          <a:bodyPr/>
          <a:lstStyle/>
          <a:p>
            <a:r>
              <a:rPr lang="en-GB" dirty="0"/>
              <a:t>Artefact 3 – Microsoft Word Report</a:t>
            </a:r>
          </a:p>
        </p:txBody>
      </p:sp>
      <p:sp>
        <p:nvSpPr>
          <p:cNvPr id="3" name="Content Placeholder 2">
            <a:extLst>
              <a:ext uri="{FF2B5EF4-FFF2-40B4-BE49-F238E27FC236}">
                <a16:creationId xmlns:a16="http://schemas.microsoft.com/office/drawing/2014/main" id="{40877A37-812A-1F8C-767C-F7B753AA4281}"/>
              </a:ext>
            </a:extLst>
          </p:cNvPr>
          <p:cNvSpPr>
            <a:spLocks noGrp="1"/>
          </p:cNvSpPr>
          <p:nvPr>
            <p:ph idx="1"/>
          </p:nvPr>
        </p:nvSpPr>
        <p:spPr>
          <a:xfrm>
            <a:off x="323105" y="1246909"/>
            <a:ext cx="5957455" cy="5486400"/>
          </a:xfrm>
        </p:spPr>
        <p:txBody>
          <a:bodyPr>
            <a:normAutofit fontScale="55000" lnSpcReduction="20000"/>
          </a:bodyPr>
          <a:lstStyle/>
          <a:p>
            <a:pPr>
              <a:buFont typeface="Wingdings" panose="05000000000000000000" pitchFamily="2" charset="2"/>
              <a:buChar char="q"/>
            </a:pPr>
            <a:r>
              <a:rPr lang="en-GB" dirty="0"/>
              <a:t>Description</a:t>
            </a:r>
          </a:p>
          <a:p>
            <a:pPr>
              <a:buFont typeface="Wingdings" panose="05000000000000000000" pitchFamily="2" charset="2"/>
              <a:buChar char="Ø"/>
            </a:pPr>
            <a:r>
              <a:rPr lang="en-GB" dirty="0"/>
              <a:t>I created a professional report to present the spreadsheet, chart and reflection in a clear and well-structured document.</a:t>
            </a:r>
          </a:p>
          <a:p>
            <a:pPr>
              <a:buFont typeface="Wingdings" panose="05000000000000000000" pitchFamily="2" charset="2"/>
              <a:buChar char="q"/>
            </a:pPr>
            <a:r>
              <a:rPr lang="en-GB" dirty="0"/>
              <a:t>Why I chose this artefact</a:t>
            </a:r>
          </a:p>
          <a:p>
            <a:pPr>
              <a:buFont typeface="Wingdings" panose="05000000000000000000" pitchFamily="2" charset="2"/>
              <a:buChar char="Ø"/>
            </a:pPr>
            <a:r>
              <a:rPr lang="en-GB" dirty="0"/>
              <a:t>Gathers up all digital work into one professional report.</a:t>
            </a:r>
          </a:p>
          <a:p>
            <a:pPr>
              <a:buFont typeface="Wingdings" panose="05000000000000000000" pitchFamily="2" charset="2"/>
              <a:buChar char="Ø"/>
            </a:pPr>
            <a:r>
              <a:rPr lang="en-GB" dirty="0"/>
              <a:t>Shows academic writing and formatting of documents.</a:t>
            </a:r>
          </a:p>
          <a:p>
            <a:pPr>
              <a:buFont typeface="Wingdings" panose="05000000000000000000" pitchFamily="2" charset="2"/>
              <a:buChar char="q"/>
            </a:pPr>
            <a:r>
              <a:rPr lang="en-GB" dirty="0"/>
              <a:t>How I created it</a:t>
            </a:r>
          </a:p>
          <a:p>
            <a:pPr>
              <a:buFont typeface="Wingdings" panose="05000000000000000000" pitchFamily="2" charset="2"/>
              <a:buChar char="Ø"/>
            </a:pPr>
            <a:r>
              <a:rPr lang="en-GB" dirty="0"/>
              <a:t>Organised the report with headings and subheadings.</a:t>
            </a:r>
          </a:p>
          <a:p>
            <a:pPr>
              <a:buFont typeface="Wingdings" panose="05000000000000000000" pitchFamily="2" charset="2"/>
              <a:buChar char="Ø"/>
            </a:pPr>
            <a:r>
              <a:rPr lang="en-GB" dirty="0"/>
              <a:t>Incorporated figures with descriptions.</a:t>
            </a:r>
          </a:p>
          <a:p>
            <a:pPr>
              <a:buFont typeface="Wingdings" panose="05000000000000000000" pitchFamily="2" charset="2"/>
              <a:buChar char="Ø"/>
            </a:pPr>
            <a:r>
              <a:rPr lang="en-GB" dirty="0"/>
              <a:t>Used consistent document formatting.</a:t>
            </a:r>
          </a:p>
          <a:p>
            <a:pPr>
              <a:buFont typeface="Wingdings" panose="05000000000000000000" pitchFamily="2" charset="2"/>
              <a:buChar char="Ø"/>
            </a:pPr>
            <a:r>
              <a:rPr lang="en-GB" dirty="0"/>
              <a:t>Incorporated in-text citations and provided a reference list (Harvard style).</a:t>
            </a:r>
          </a:p>
          <a:p>
            <a:pPr>
              <a:buFont typeface="Wingdings" panose="05000000000000000000" pitchFamily="2" charset="2"/>
              <a:buChar char="q"/>
            </a:pPr>
            <a:r>
              <a:rPr lang="en-GB" dirty="0"/>
              <a:t>Digital skills demonstrated</a:t>
            </a:r>
          </a:p>
          <a:p>
            <a:pPr>
              <a:buFont typeface="Wingdings" panose="05000000000000000000" pitchFamily="2" charset="2"/>
              <a:buChar char="Ø"/>
            </a:pPr>
            <a:r>
              <a:rPr lang="en-GB" dirty="0"/>
              <a:t>Microsoft Word</a:t>
            </a:r>
          </a:p>
          <a:p>
            <a:pPr>
              <a:buFont typeface="Wingdings" panose="05000000000000000000" pitchFamily="2" charset="2"/>
              <a:buChar char="Ø"/>
            </a:pPr>
            <a:r>
              <a:rPr lang="en-GB" dirty="0"/>
              <a:t>Academic writing</a:t>
            </a:r>
          </a:p>
          <a:p>
            <a:pPr>
              <a:buFont typeface="Wingdings" panose="05000000000000000000" pitchFamily="2" charset="2"/>
              <a:buChar char="Ø"/>
            </a:pPr>
            <a:r>
              <a:rPr lang="en-GB" dirty="0"/>
              <a:t>Document formatting</a:t>
            </a:r>
          </a:p>
          <a:p>
            <a:pPr>
              <a:buFont typeface="Wingdings" panose="05000000000000000000" pitchFamily="2" charset="2"/>
              <a:buChar char="Ø"/>
            </a:pPr>
            <a:r>
              <a:rPr lang="en-GB" dirty="0"/>
              <a:t>Figure captions</a:t>
            </a:r>
          </a:p>
          <a:p>
            <a:pPr>
              <a:buFont typeface="Wingdings" panose="05000000000000000000" pitchFamily="2" charset="2"/>
              <a:buChar char="Ø"/>
            </a:pPr>
            <a:r>
              <a:rPr lang="en-GB" dirty="0"/>
              <a:t>Harvard referencing</a:t>
            </a:r>
          </a:p>
          <a:p>
            <a:pPr>
              <a:buFont typeface="Wingdings" panose="05000000000000000000" pitchFamily="2" charset="2"/>
              <a:buChar char="q"/>
            </a:pPr>
            <a:r>
              <a:rPr lang="en-GB" dirty="0"/>
              <a:t>Challenges and progress</a:t>
            </a:r>
          </a:p>
          <a:p>
            <a:pPr>
              <a:buFont typeface="Wingdings" panose="05000000000000000000" pitchFamily="2" charset="2"/>
              <a:buChar char="Ø"/>
            </a:pPr>
            <a:r>
              <a:rPr lang="en-GB" dirty="0"/>
              <a:t>It was a struggle for me at first to organise and format documents consistently.</a:t>
            </a:r>
          </a:p>
          <a:p>
            <a:pPr>
              <a:buFont typeface="Wingdings" panose="05000000000000000000" pitchFamily="2" charset="2"/>
              <a:buChar char="Ø"/>
            </a:pPr>
            <a:r>
              <a:rPr lang="en-GB" dirty="0"/>
              <a:t>I am able to create professional reports independently in Microsoft Word.</a:t>
            </a:r>
          </a:p>
          <a:p>
            <a:pPr>
              <a:buFont typeface="Wingdings" panose="05000000000000000000" pitchFamily="2" charset="2"/>
              <a:buChar char="q"/>
            </a:pPr>
            <a:r>
              <a:rPr lang="en-GB" dirty="0"/>
              <a:t>Real-world application</a:t>
            </a:r>
          </a:p>
          <a:p>
            <a:pPr>
              <a:buFont typeface="Wingdings" panose="05000000000000000000" pitchFamily="2" charset="2"/>
              <a:buChar char="Ø"/>
            </a:pPr>
            <a:r>
              <a:rPr lang="en-GB" dirty="0"/>
              <a:t>Professional reports are very common in higher education and business to communicate information clearly and effectively.</a:t>
            </a:r>
          </a:p>
          <a:p>
            <a:endParaRPr lang="en-GB" dirty="0"/>
          </a:p>
        </p:txBody>
      </p:sp>
      <p:pic>
        <p:nvPicPr>
          <p:cNvPr id="5" name="Picture 4">
            <a:extLst>
              <a:ext uri="{FF2B5EF4-FFF2-40B4-BE49-F238E27FC236}">
                <a16:creationId xmlns:a16="http://schemas.microsoft.com/office/drawing/2014/main" id="{E09781F0-C58E-EF64-65A3-6E72063C6C04}"/>
              </a:ext>
            </a:extLst>
          </p:cNvPr>
          <p:cNvPicPr>
            <a:picLocks noChangeAspect="1"/>
          </p:cNvPicPr>
          <p:nvPr/>
        </p:nvPicPr>
        <p:blipFill>
          <a:blip r:embed="rId2"/>
          <a:stretch>
            <a:fillRect/>
          </a:stretch>
        </p:blipFill>
        <p:spPr>
          <a:xfrm>
            <a:off x="6280561" y="1392382"/>
            <a:ext cx="5772894" cy="3140148"/>
          </a:xfrm>
          <a:prstGeom prst="rect">
            <a:avLst/>
          </a:prstGeom>
        </p:spPr>
      </p:pic>
      <p:sp>
        <p:nvSpPr>
          <p:cNvPr id="6" name="TextBox 5">
            <a:extLst>
              <a:ext uri="{FF2B5EF4-FFF2-40B4-BE49-F238E27FC236}">
                <a16:creationId xmlns:a16="http://schemas.microsoft.com/office/drawing/2014/main" id="{A56584CD-EE69-13E7-CAC2-ADE59EAC7EFA}"/>
              </a:ext>
            </a:extLst>
          </p:cNvPr>
          <p:cNvSpPr txBox="1"/>
          <p:nvPr/>
        </p:nvSpPr>
        <p:spPr>
          <a:xfrm>
            <a:off x="6619009" y="4904509"/>
            <a:ext cx="4249882" cy="646331"/>
          </a:xfrm>
          <a:prstGeom prst="rect">
            <a:avLst/>
          </a:prstGeom>
          <a:noFill/>
        </p:spPr>
        <p:txBody>
          <a:bodyPr wrap="square" rtlCol="0">
            <a:spAutoFit/>
          </a:bodyPr>
          <a:lstStyle/>
          <a:p>
            <a:r>
              <a:rPr lang="en-GB" sz="1200" dirty="0"/>
              <a:t>Learning Resource</a:t>
            </a:r>
          </a:p>
          <a:p>
            <a:r>
              <a:rPr lang="en-GB" sz="1200" dirty="0"/>
              <a:t>Pears, R. and Shields, G., 2025. </a:t>
            </a:r>
            <a:r>
              <a:rPr lang="en-GB" sz="1200" i="1" dirty="0"/>
              <a:t>Cite them right: the essential referencing guide</a:t>
            </a:r>
            <a:r>
              <a:rPr lang="en-GB" sz="1200" dirty="0"/>
              <a:t>. Bloomsbury Publishing.</a:t>
            </a:r>
          </a:p>
        </p:txBody>
      </p:sp>
    </p:spTree>
    <p:extLst>
      <p:ext uri="{BB962C8B-B14F-4D97-AF65-F5344CB8AC3E}">
        <p14:creationId xmlns:p14="http://schemas.microsoft.com/office/powerpoint/2010/main" val="955543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72782-0ED8-60D9-DB9C-244F22C3AC49}"/>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CAD94083-3691-AFAA-F954-E82F67F1E6A4}"/>
              </a:ext>
            </a:extLst>
          </p:cNvPr>
          <p:cNvSpPr>
            <a:spLocks noGrp="1"/>
          </p:cNvSpPr>
          <p:nvPr>
            <p:ph idx="1"/>
          </p:nvPr>
        </p:nvSpPr>
        <p:spPr/>
        <p:txBody>
          <a:bodyPr>
            <a:normAutofit fontScale="85000" lnSpcReduction="20000"/>
          </a:bodyPr>
          <a:lstStyle/>
          <a:p>
            <a:pPr marL="0" indent="0">
              <a:buNone/>
            </a:pPr>
            <a:r>
              <a:rPr lang="en-GB" dirty="0"/>
              <a:t>What I achieved</a:t>
            </a:r>
          </a:p>
          <a:p>
            <a:r>
              <a:rPr lang="en-GB" dirty="0"/>
              <a:t>Improved my Microsoft Excel and Word skills.</a:t>
            </a:r>
          </a:p>
          <a:p>
            <a:r>
              <a:rPr lang="en-GB" dirty="0"/>
              <a:t>Developed confidence to move forward with digital tools on their own.</a:t>
            </a:r>
          </a:p>
          <a:p>
            <a:r>
              <a:rPr lang="en-GB" dirty="0"/>
              <a:t>Developed skills on how to organise, visualise and create professional documents from data.</a:t>
            </a:r>
          </a:p>
          <a:p>
            <a:pPr marL="0" indent="0">
              <a:buNone/>
            </a:pPr>
            <a:r>
              <a:rPr lang="en-GB" dirty="0"/>
              <a:t>Future application</a:t>
            </a:r>
          </a:p>
          <a:p>
            <a:r>
              <a:rPr lang="en-GB" dirty="0"/>
              <a:t>Get the best out of university assignments and homework.</a:t>
            </a:r>
          </a:p>
          <a:p>
            <a:r>
              <a:rPr lang="en-GB" dirty="0"/>
              <a:t>Compose corporate reports.</a:t>
            </a:r>
          </a:p>
          <a:p>
            <a:r>
              <a:rPr lang="en-GB" dirty="0"/>
              <a:t>Confidently use digital skills in future employment.</a:t>
            </a:r>
          </a:p>
          <a:p>
            <a:endParaRPr lang="en-GB" dirty="0"/>
          </a:p>
          <a:p>
            <a:pPr marL="0" indent="0">
              <a:buNone/>
            </a:pPr>
            <a:r>
              <a:rPr lang="en-GB" dirty="0"/>
              <a:t>Final Reflection</a:t>
            </a:r>
          </a:p>
          <a:p>
            <a:r>
              <a:rPr lang="en-GB" dirty="0"/>
              <a:t>This module has helped me to become more confident in using digital technologies. I now feel more familiar with Microsoft Office to accomplish academic assignments and create professional documents in the college and work environments.</a:t>
            </a:r>
          </a:p>
        </p:txBody>
      </p:sp>
    </p:spTree>
    <p:extLst>
      <p:ext uri="{BB962C8B-B14F-4D97-AF65-F5344CB8AC3E}">
        <p14:creationId xmlns:p14="http://schemas.microsoft.com/office/powerpoint/2010/main" val="8223054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0AD47-2FE1-124A-2F6E-BB59A8342740}"/>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D7D3C85-4AC1-EB64-7BCF-6874B378F645}"/>
              </a:ext>
            </a:extLst>
          </p:cNvPr>
          <p:cNvSpPr>
            <a:spLocks noGrp="1"/>
          </p:cNvSpPr>
          <p:nvPr>
            <p:ph idx="1"/>
          </p:nvPr>
        </p:nvSpPr>
        <p:spPr/>
        <p:txBody>
          <a:bodyPr>
            <a:normAutofit fontScale="85000" lnSpcReduction="10000"/>
          </a:bodyPr>
          <a:lstStyle/>
          <a:p>
            <a:r>
              <a:rPr lang="en-GB" dirty="0" err="1"/>
              <a:t>Alruthaya</a:t>
            </a:r>
            <a:r>
              <a:rPr lang="en-GB" dirty="0"/>
              <a:t>, A., Nguyen, T.T. and </a:t>
            </a:r>
            <a:r>
              <a:rPr lang="en-GB" dirty="0" err="1"/>
              <a:t>Lokuge</a:t>
            </a:r>
            <a:r>
              <a:rPr lang="en-GB" dirty="0"/>
              <a:t>, S., 2021. The application of digital technology and the learning characteristics of Generation Z in higher education. </a:t>
            </a:r>
            <a:r>
              <a:rPr lang="en-GB" i="1" dirty="0" err="1"/>
              <a:t>arXiv</a:t>
            </a:r>
            <a:r>
              <a:rPr lang="en-GB" i="1" dirty="0"/>
              <a:t> preprint arXiv:2111.05991</a:t>
            </a:r>
            <a:r>
              <a:rPr lang="en-GB" dirty="0"/>
              <a:t>.</a:t>
            </a:r>
          </a:p>
          <a:p>
            <a:r>
              <a:rPr lang="en-GB" dirty="0"/>
              <a:t>support.microsoft.com. (n.d.). </a:t>
            </a:r>
            <a:r>
              <a:rPr lang="en-GB" i="1" dirty="0"/>
              <a:t>Excel help &amp; learning - Microsoft Support</a:t>
            </a:r>
            <a:r>
              <a:rPr lang="en-GB" dirty="0"/>
              <a:t>. [online] Available at: </a:t>
            </a:r>
            <a:r>
              <a:rPr lang="en-GB" dirty="0">
                <a:hlinkClick r:id="rId2"/>
              </a:rPr>
              <a:t>https://support.microsoft.com/en-gb/excel</a:t>
            </a:r>
            <a:r>
              <a:rPr lang="en-GB" dirty="0"/>
              <a:t>. (accessed: 29 June 2026)</a:t>
            </a:r>
          </a:p>
          <a:p>
            <a:r>
              <a:rPr lang="en-GB" dirty="0"/>
              <a:t>Few, S., 2012. Show Me the Numbers: Designing Tables and Graphs to Enlighten/Stephen C.</a:t>
            </a:r>
          </a:p>
          <a:p>
            <a:r>
              <a:rPr lang="en-GB" dirty="0"/>
              <a:t>Pears, R. and Shields, G., 2025. </a:t>
            </a:r>
            <a:r>
              <a:rPr lang="en-GB" i="1" dirty="0"/>
              <a:t>Cite them right: the essential referencing guide</a:t>
            </a:r>
            <a:r>
              <a:rPr lang="en-GB" dirty="0"/>
              <a:t>. Bloomsbury Publishing.</a:t>
            </a:r>
          </a:p>
          <a:p>
            <a:r>
              <a:rPr lang="en-GB" dirty="0"/>
              <a:t>Van Laar, E., van Deursen, A.J., van Dijk, J.A. and De Haan, J., 2019. Determinants of 21st-century digital skills: A large-scale survey among working professionals. </a:t>
            </a:r>
            <a:r>
              <a:rPr lang="en-GB" i="1" dirty="0"/>
              <a:t>Computers in human </a:t>
            </a:r>
            <a:r>
              <a:rPr lang="en-GB" i="1" dirty="0" err="1"/>
              <a:t>behavior</a:t>
            </a:r>
            <a:r>
              <a:rPr lang="en-GB" dirty="0"/>
              <a:t>, </a:t>
            </a:r>
            <a:r>
              <a:rPr lang="en-GB" i="1" dirty="0"/>
              <a:t>100</a:t>
            </a:r>
            <a:r>
              <a:rPr lang="en-GB" dirty="0"/>
              <a:t>, pp.93-104.</a:t>
            </a:r>
          </a:p>
          <a:p>
            <a:r>
              <a:rPr lang="en-GB" dirty="0" err="1"/>
              <a:t>Vuorikari</a:t>
            </a:r>
            <a:r>
              <a:rPr lang="en-GB" dirty="0"/>
              <a:t>, R., </a:t>
            </a:r>
            <a:r>
              <a:rPr lang="en-GB" dirty="0" err="1"/>
              <a:t>Kluzer</a:t>
            </a:r>
            <a:r>
              <a:rPr lang="en-GB" dirty="0"/>
              <a:t>, S., Punie, Y. and Carretero, S., 2022. </a:t>
            </a:r>
            <a:r>
              <a:rPr lang="en-GB" i="1" dirty="0" err="1"/>
              <a:t>DigComp</a:t>
            </a:r>
            <a:r>
              <a:rPr lang="en-GB" i="1" dirty="0"/>
              <a:t> 2.2: The Digital Competence Framework for Citizens . Publications Office of the European Union</a:t>
            </a:r>
            <a:r>
              <a:rPr lang="en-GB" dirty="0"/>
              <a:t> [online]</a:t>
            </a:r>
          </a:p>
        </p:txBody>
      </p:sp>
    </p:spTree>
    <p:extLst>
      <p:ext uri="{BB962C8B-B14F-4D97-AF65-F5344CB8AC3E}">
        <p14:creationId xmlns:p14="http://schemas.microsoft.com/office/powerpoint/2010/main" val="39818336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165</TotalTime>
  <Words>1037</Words>
  <Application>Microsoft Office PowerPoint</Application>
  <PresentationFormat>Widescreen</PresentationFormat>
  <Paragraphs>99</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Trebuchet MS</vt:lpstr>
      <vt:lpstr>Wingdings</vt:lpstr>
      <vt:lpstr>Wingdings 3</vt:lpstr>
      <vt:lpstr>Facet</vt:lpstr>
      <vt:lpstr>Digital Skills DS3- Portfolio</vt:lpstr>
      <vt:lpstr>Introduction</vt:lpstr>
      <vt:lpstr>Artefact 1 – Microsoft Excel Table</vt:lpstr>
      <vt:lpstr>Artefact 2 – Microsoft Excel Column Chart</vt:lpstr>
      <vt:lpstr>Artefact 3 – Microsoft Word Report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2026-06-29T10:09:01Z</dcterms:created>
  <dcterms:modified xsi:type="dcterms:W3CDTF">2026-06-29T12:55:19Z</dcterms:modified>
</cp:coreProperties>
</file>