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1"/>
  </p:sldMasterIdLst>
  <p:notesMasterIdLst>
    <p:notesMasterId r:id="rId24"/>
  </p:notesMasterIdLst>
  <p:sldIdLst>
    <p:sldId id="256" r:id="rId2"/>
    <p:sldId id="257" r:id="rId3"/>
    <p:sldId id="258" r:id="rId4"/>
    <p:sldId id="259" r:id="rId5"/>
    <p:sldId id="260" r:id="rId6"/>
    <p:sldId id="261" r:id="rId7"/>
    <p:sldId id="262" r:id="rId8"/>
    <p:sldId id="263" r:id="rId9"/>
    <p:sldId id="264" r:id="rId10"/>
    <p:sldId id="267" r:id="rId11"/>
    <p:sldId id="268" r:id="rId12"/>
    <p:sldId id="265" r:id="rId13"/>
    <p:sldId id="266" r:id="rId14"/>
    <p:sldId id="269" r:id="rId15"/>
    <p:sldId id="270" r:id="rId16"/>
    <p:sldId id="271" r:id="rId17"/>
    <p:sldId id="272" r:id="rId18"/>
    <p:sldId id="277" r:id="rId19"/>
    <p:sldId id="273" r:id="rId20"/>
    <p:sldId id="274" r:id="rId21"/>
    <p:sldId id="275" r:id="rId22"/>
    <p:sldId id="276"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EC0B4DF-54EC-470C-9F4D-EE807ECC9D6F}" v="9" dt="2021-10-28T10:01:04.50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63427" autoAdjust="0"/>
  </p:normalViewPr>
  <p:slideViewPr>
    <p:cSldViewPr snapToGrid="0">
      <p:cViewPr varScale="1">
        <p:scale>
          <a:sx n="80" d="100"/>
          <a:sy n="80" d="100"/>
        </p:scale>
        <p:origin x="1506" y="12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EEC0B4DF-54EC-470C-9F4D-EE807ECC9D6F}"/>
    <pc:docChg chg="custSel addSld modSld">
      <pc:chgData name="Laura Knight" userId="fcc6b1b8-7f69-4c06-9fd3-1a1553b3cd99" providerId="ADAL" clId="{EEC0B4DF-54EC-470C-9F4D-EE807ECC9D6F}" dt="2021-10-28T10:02:13.145" v="11557" actId="27636"/>
      <pc:docMkLst>
        <pc:docMk/>
      </pc:docMkLst>
      <pc:sldChg chg="modNotesTx">
        <pc:chgData name="Laura Knight" userId="fcc6b1b8-7f69-4c06-9fd3-1a1553b3cd99" providerId="ADAL" clId="{EEC0B4DF-54EC-470C-9F4D-EE807ECC9D6F}" dt="2021-10-26T13:46:25.328" v="18"/>
        <pc:sldMkLst>
          <pc:docMk/>
          <pc:sldMk cId="2998651270" sldId="259"/>
        </pc:sldMkLst>
      </pc:sldChg>
      <pc:sldChg chg="modSp mod modNotesTx">
        <pc:chgData name="Laura Knight" userId="fcc6b1b8-7f69-4c06-9fd3-1a1553b3cd99" providerId="ADAL" clId="{EEC0B4DF-54EC-470C-9F4D-EE807ECC9D6F}" dt="2021-10-26T13:55:30.897" v="1699" actId="207"/>
        <pc:sldMkLst>
          <pc:docMk/>
          <pc:sldMk cId="909324805" sldId="261"/>
        </pc:sldMkLst>
        <pc:spChg chg="mod">
          <ac:chgData name="Laura Knight" userId="fcc6b1b8-7f69-4c06-9fd3-1a1553b3cd99" providerId="ADAL" clId="{EEC0B4DF-54EC-470C-9F4D-EE807ECC9D6F}" dt="2021-10-26T13:55:30.897" v="1699" actId="207"/>
          <ac:spMkLst>
            <pc:docMk/>
            <pc:sldMk cId="909324805" sldId="261"/>
            <ac:spMk id="3" creationId="{ED6CB7D7-9F55-4E6B-9E07-574F7CE460A8}"/>
          </ac:spMkLst>
        </pc:spChg>
      </pc:sldChg>
      <pc:sldChg chg="modSp mod modNotesTx">
        <pc:chgData name="Laura Knight" userId="fcc6b1b8-7f69-4c06-9fd3-1a1553b3cd99" providerId="ADAL" clId="{EEC0B4DF-54EC-470C-9F4D-EE807ECC9D6F}" dt="2021-10-26T14:00:20.215" v="2542" actId="207"/>
        <pc:sldMkLst>
          <pc:docMk/>
          <pc:sldMk cId="3549532064" sldId="262"/>
        </pc:sldMkLst>
        <pc:spChg chg="mod">
          <ac:chgData name="Laura Knight" userId="fcc6b1b8-7f69-4c06-9fd3-1a1553b3cd99" providerId="ADAL" clId="{EEC0B4DF-54EC-470C-9F4D-EE807ECC9D6F}" dt="2021-10-26T13:46:46.799" v="47" actId="20577"/>
          <ac:spMkLst>
            <pc:docMk/>
            <pc:sldMk cId="3549532064" sldId="262"/>
            <ac:spMk id="2" creationId="{420A7FBF-C4AA-4EE2-9229-20F3F5A54794}"/>
          </ac:spMkLst>
        </pc:spChg>
        <pc:spChg chg="mod">
          <ac:chgData name="Laura Knight" userId="fcc6b1b8-7f69-4c06-9fd3-1a1553b3cd99" providerId="ADAL" clId="{EEC0B4DF-54EC-470C-9F4D-EE807ECC9D6F}" dt="2021-10-26T14:00:20.215" v="2542" actId="207"/>
          <ac:spMkLst>
            <pc:docMk/>
            <pc:sldMk cId="3549532064" sldId="262"/>
            <ac:spMk id="3" creationId="{90B0BB21-089C-4267-86FF-A7BFCD0F6D6A}"/>
          </ac:spMkLst>
        </pc:spChg>
      </pc:sldChg>
      <pc:sldChg chg="modSp new mod modNotesTx">
        <pc:chgData name="Laura Knight" userId="fcc6b1b8-7f69-4c06-9fd3-1a1553b3cd99" providerId="ADAL" clId="{EEC0B4DF-54EC-470C-9F4D-EE807ECC9D6F}" dt="2021-10-26T14:12:48.235" v="4422" actId="20577"/>
        <pc:sldMkLst>
          <pc:docMk/>
          <pc:sldMk cId="1409462559" sldId="263"/>
        </pc:sldMkLst>
        <pc:spChg chg="mod">
          <ac:chgData name="Laura Knight" userId="fcc6b1b8-7f69-4c06-9fd3-1a1553b3cd99" providerId="ADAL" clId="{EEC0B4DF-54EC-470C-9F4D-EE807ECC9D6F}" dt="2021-10-26T13:47:23.359" v="161" actId="20577"/>
          <ac:spMkLst>
            <pc:docMk/>
            <pc:sldMk cId="1409462559" sldId="263"/>
            <ac:spMk id="2" creationId="{7257434B-6AF9-4A63-B556-EC12198F2FE8}"/>
          </ac:spMkLst>
        </pc:spChg>
        <pc:spChg chg="mod">
          <ac:chgData name="Laura Knight" userId="fcc6b1b8-7f69-4c06-9fd3-1a1553b3cd99" providerId="ADAL" clId="{EEC0B4DF-54EC-470C-9F4D-EE807ECC9D6F}" dt="2021-10-26T14:01:00.971" v="2548" actId="207"/>
          <ac:spMkLst>
            <pc:docMk/>
            <pc:sldMk cId="1409462559" sldId="263"/>
            <ac:spMk id="3" creationId="{25D18EE7-ED08-4C0E-8C25-56C959386167}"/>
          </ac:spMkLst>
        </pc:spChg>
      </pc:sldChg>
      <pc:sldChg chg="modSp new mod">
        <pc:chgData name="Laura Knight" userId="fcc6b1b8-7f69-4c06-9fd3-1a1553b3cd99" providerId="ADAL" clId="{EEC0B4DF-54EC-470C-9F4D-EE807ECC9D6F}" dt="2021-10-26T14:14:58.746" v="4825" actId="20577"/>
        <pc:sldMkLst>
          <pc:docMk/>
          <pc:sldMk cId="646165535" sldId="264"/>
        </pc:sldMkLst>
        <pc:spChg chg="mod">
          <ac:chgData name="Laura Knight" userId="fcc6b1b8-7f69-4c06-9fd3-1a1553b3cd99" providerId="ADAL" clId="{EEC0B4DF-54EC-470C-9F4D-EE807ECC9D6F}" dt="2021-10-26T13:47:42.580" v="219" actId="20577"/>
          <ac:spMkLst>
            <pc:docMk/>
            <pc:sldMk cId="646165535" sldId="264"/>
            <ac:spMk id="2" creationId="{751E37B9-723B-44BE-903D-E75674F12870}"/>
          </ac:spMkLst>
        </pc:spChg>
        <pc:spChg chg="mod">
          <ac:chgData name="Laura Knight" userId="fcc6b1b8-7f69-4c06-9fd3-1a1553b3cd99" providerId="ADAL" clId="{EEC0B4DF-54EC-470C-9F4D-EE807ECC9D6F}" dt="2021-10-26T14:14:58.746" v="4825" actId="20577"/>
          <ac:spMkLst>
            <pc:docMk/>
            <pc:sldMk cId="646165535" sldId="264"/>
            <ac:spMk id="3" creationId="{81874A4D-BF17-47F8-A4DC-C6088134AA6C}"/>
          </ac:spMkLst>
        </pc:spChg>
      </pc:sldChg>
      <pc:sldChg chg="modSp add mod">
        <pc:chgData name="Laura Knight" userId="fcc6b1b8-7f69-4c06-9fd3-1a1553b3cd99" providerId="ADAL" clId="{EEC0B4DF-54EC-470C-9F4D-EE807ECC9D6F}" dt="2021-10-26T14:01:49.553" v="2570" actId="20577"/>
        <pc:sldMkLst>
          <pc:docMk/>
          <pc:sldMk cId="4072378954" sldId="265"/>
        </pc:sldMkLst>
        <pc:spChg chg="mod">
          <ac:chgData name="Laura Knight" userId="fcc6b1b8-7f69-4c06-9fd3-1a1553b3cd99" providerId="ADAL" clId="{EEC0B4DF-54EC-470C-9F4D-EE807ECC9D6F}" dt="2021-10-26T14:01:49.553" v="2570" actId="20577"/>
          <ac:spMkLst>
            <pc:docMk/>
            <pc:sldMk cId="4072378954" sldId="265"/>
            <ac:spMk id="3" creationId="{1F563F09-761F-44B0-82C4-AAD2C187276A}"/>
          </ac:spMkLst>
        </pc:spChg>
      </pc:sldChg>
      <pc:sldChg chg="modSp new mod modNotesTx">
        <pc:chgData name="Laura Knight" userId="fcc6b1b8-7f69-4c06-9fd3-1a1553b3cd99" providerId="ADAL" clId="{EEC0B4DF-54EC-470C-9F4D-EE807ECC9D6F}" dt="2021-10-28T10:00:21.460" v="11526"/>
        <pc:sldMkLst>
          <pc:docMk/>
          <pc:sldMk cId="1930914918" sldId="266"/>
        </pc:sldMkLst>
        <pc:spChg chg="mod">
          <ac:chgData name="Laura Knight" userId="fcc6b1b8-7f69-4c06-9fd3-1a1553b3cd99" providerId="ADAL" clId="{EEC0B4DF-54EC-470C-9F4D-EE807ECC9D6F}" dt="2021-10-26T14:21:01.842" v="5535" actId="20577"/>
          <ac:spMkLst>
            <pc:docMk/>
            <pc:sldMk cId="1930914918" sldId="266"/>
            <ac:spMk id="2" creationId="{A43BFFBA-10E9-4922-B5D3-E8D0B37467CC}"/>
          </ac:spMkLst>
        </pc:spChg>
        <pc:spChg chg="mod">
          <ac:chgData name="Laura Knight" userId="fcc6b1b8-7f69-4c06-9fd3-1a1553b3cd99" providerId="ADAL" clId="{EEC0B4DF-54EC-470C-9F4D-EE807ECC9D6F}" dt="2021-10-26T14:21:03.816" v="5536"/>
          <ac:spMkLst>
            <pc:docMk/>
            <pc:sldMk cId="1930914918" sldId="266"/>
            <ac:spMk id="3" creationId="{9CD2172D-B663-4EE4-9DB6-25804BCE210F}"/>
          </ac:spMkLst>
        </pc:spChg>
      </pc:sldChg>
      <pc:sldChg chg="addSp modSp new mod setBg modNotesTx">
        <pc:chgData name="Laura Knight" userId="fcc6b1b8-7f69-4c06-9fd3-1a1553b3cd99" providerId="ADAL" clId="{EEC0B4DF-54EC-470C-9F4D-EE807ECC9D6F}" dt="2021-10-26T14:03:27.730" v="2600" actId="27636"/>
        <pc:sldMkLst>
          <pc:docMk/>
          <pc:sldMk cId="224480126" sldId="267"/>
        </pc:sldMkLst>
        <pc:spChg chg="mod">
          <ac:chgData name="Laura Knight" userId="fcc6b1b8-7f69-4c06-9fd3-1a1553b3cd99" providerId="ADAL" clId="{EEC0B4DF-54EC-470C-9F4D-EE807ECC9D6F}" dt="2021-10-26T14:03:20.133" v="2594" actId="1076"/>
          <ac:spMkLst>
            <pc:docMk/>
            <pc:sldMk cId="224480126" sldId="267"/>
            <ac:spMk id="2" creationId="{B11E3CBC-7AFA-4BC9-A97C-BCD4DDDE66C3}"/>
          </ac:spMkLst>
        </pc:spChg>
        <pc:spChg chg="mod">
          <ac:chgData name="Laura Knight" userId="fcc6b1b8-7f69-4c06-9fd3-1a1553b3cd99" providerId="ADAL" clId="{EEC0B4DF-54EC-470C-9F4D-EE807ECC9D6F}" dt="2021-10-26T14:03:27.730" v="2600" actId="27636"/>
          <ac:spMkLst>
            <pc:docMk/>
            <pc:sldMk cId="224480126" sldId="267"/>
            <ac:spMk id="3" creationId="{60FEF4A3-68C6-4D14-9338-78D6F2213BAA}"/>
          </ac:spMkLst>
        </pc:spChg>
        <pc:spChg chg="add">
          <ac:chgData name="Laura Knight" userId="fcc6b1b8-7f69-4c06-9fd3-1a1553b3cd99" providerId="ADAL" clId="{EEC0B4DF-54EC-470C-9F4D-EE807ECC9D6F}" dt="2021-10-26T14:03:11.970" v="2593" actId="26606"/>
          <ac:spMkLst>
            <pc:docMk/>
            <pc:sldMk cId="224480126" sldId="267"/>
            <ac:spMk id="9" creationId="{1C582B07-D0F0-4B6B-A5D9-D2F192CB3A4E}"/>
          </ac:spMkLst>
        </pc:spChg>
        <pc:spChg chg="add">
          <ac:chgData name="Laura Knight" userId="fcc6b1b8-7f69-4c06-9fd3-1a1553b3cd99" providerId="ADAL" clId="{EEC0B4DF-54EC-470C-9F4D-EE807ECC9D6F}" dt="2021-10-26T14:03:11.970" v="2593" actId="26606"/>
          <ac:spMkLst>
            <pc:docMk/>
            <pc:sldMk cId="224480126" sldId="267"/>
            <ac:spMk id="44" creationId="{BEAC0A80-07D3-49CB-87C3-BC34F219DFF7}"/>
          </ac:spMkLst>
        </pc:spChg>
        <pc:grpChg chg="add">
          <ac:chgData name="Laura Knight" userId="fcc6b1b8-7f69-4c06-9fd3-1a1553b3cd99" providerId="ADAL" clId="{EEC0B4DF-54EC-470C-9F4D-EE807ECC9D6F}" dt="2021-10-26T14:03:11.970" v="2593" actId="26606"/>
          <ac:grpSpMkLst>
            <pc:docMk/>
            <pc:sldMk cId="224480126" sldId="267"/>
            <ac:grpSpMk id="11" creationId="{4D431671-5191-4947-8899-E90505A70426}"/>
          </ac:grpSpMkLst>
        </pc:grpChg>
        <pc:picChg chg="add mod ord">
          <ac:chgData name="Laura Knight" userId="fcc6b1b8-7f69-4c06-9fd3-1a1553b3cd99" providerId="ADAL" clId="{EEC0B4DF-54EC-470C-9F4D-EE807ECC9D6F}" dt="2021-10-26T14:03:11.970" v="2593" actId="26606"/>
          <ac:picMkLst>
            <pc:docMk/>
            <pc:sldMk cId="224480126" sldId="267"/>
            <ac:picMk id="4" creationId="{E5EB4CB0-4FFC-4579-A2D5-C397ADC70C13}"/>
          </ac:picMkLst>
        </pc:picChg>
      </pc:sldChg>
      <pc:sldChg chg="addSp modSp new mod setBg modNotesTx">
        <pc:chgData name="Laura Knight" userId="fcc6b1b8-7f69-4c06-9fd3-1a1553b3cd99" providerId="ADAL" clId="{EEC0B4DF-54EC-470C-9F4D-EE807ECC9D6F}" dt="2021-10-26T14:19:51.460" v="5527" actId="20577"/>
        <pc:sldMkLst>
          <pc:docMk/>
          <pc:sldMk cId="262549012" sldId="268"/>
        </pc:sldMkLst>
        <pc:spChg chg="mod">
          <ac:chgData name="Laura Knight" userId="fcc6b1b8-7f69-4c06-9fd3-1a1553b3cd99" providerId="ADAL" clId="{EEC0B4DF-54EC-470C-9F4D-EE807ECC9D6F}" dt="2021-10-26T14:17:23.389" v="5149" actId="26606"/>
          <ac:spMkLst>
            <pc:docMk/>
            <pc:sldMk cId="262549012" sldId="268"/>
            <ac:spMk id="2" creationId="{DC606392-0FEC-4961-BBD0-0187B5ED5A7D}"/>
          </ac:spMkLst>
        </pc:spChg>
        <pc:spChg chg="mod">
          <ac:chgData name="Laura Knight" userId="fcc6b1b8-7f69-4c06-9fd3-1a1553b3cd99" providerId="ADAL" clId="{EEC0B4DF-54EC-470C-9F4D-EE807ECC9D6F}" dt="2021-10-26T14:17:23.389" v="5149" actId="26606"/>
          <ac:spMkLst>
            <pc:docMk/>
            <pc:sldMk cId="262549012" sldId="268"/>
            <ac:spMk id="3" creationId="{FAE7DC66-B02D-4E0E-BA92-DF54E51B3645}"/>
          </ac:spMkLst>
        </pc:spChg>
        <pc:spChg chg="add">
          <ac:chgData name="Laura Knight" userId="fcc6b1b8-7f69-4c06-9fd3-1a1553b3cd99" providerId="ADAL" clId="{EEC0B4DF-54EC-470C-9F4D-EE807ECC9D6F}" dt="2021-10-26T14:17:23.389" v="5149" actId="26606"/>
          <ac:spMkLst>
            <pc:docMk/>
            <pc:sldMk cId="262549012" sldId="268"/>
            <ac:spMk id="9" creationId="{1C582B07-D0F0-4B6B-A5D9-D2F192CB3A4E}"/>
          </ac:spMkLst>
        </pc:spChg>
        <pc:spChg chg="add">
          <ac:chgData name="Laura Knight" userId="fcc6b1b8-7f69-4c06-9fd3-1a1553b3cd99" providerId="ADAL" clId="{EEC0B4DF-54EC-470C-9F4D-EE807ECC9D6F}" dt="2021-10-26T14:17:23.389" v="5149" actId="26606"/>
          <ac:spMkLst>
            <pc:docMk/>
            <pc:sldMk cId="262549012" sldId="268"/>
            <ac:spMk id="44" creationId="{BEAC0A80-07D3-49CB-87C3-BC34F219DFF7}"/>
          </ac:spMkLst>
        </pc:spChg>
        <pc:grpChg chg="add">
          <ac:chgData name="Laura Knight" userId="fcc6b1b8-7f69-4c06-9fd3-1a1553b3cd99" providerId="ADAL" clId="{EEC0B4DF-54EC-470C-9F4D-EE807ECC9D6F}" dt="2021-10-26T14:17:23.389" v="5149" actId="26606"/>
          <ac:grpSpMkLst>
            <pc:docMk/>
            <pc:sldMk cId="262549012" sldId="268"/>
            <ac:grpSpMk id="11" creationId="{4D431671-5191-4947-8899-E90505A70426}"/>
          </ac:grpSpMkLst>
        </pc:grpChg>
        <pc:picChg chg="add mod ord">
          <ac:chgData name="Laura Knight" userId="fcc6b1b8-7f69-4c06-9fd3-1a1553b3cd99" providerId="ADAL" clId="{EEC0B4DF-54EC-470C-9F4D-EE807ECC9D6F}" dt="2021-10-26T14:17:23.389" v="5149" actId="26606"/>
          <ac:picMkLst>
            <pc:docMk/>
            <pc:sldMk cId="262549012" sldId="268"/>
            <ac:picMk id="4" creationId="{09422E8C-3C66-4228-9613-0E2567A2AD29}"/>
          </ac:picMkLst>
        </pc:picChg>
      </pc:sldChg>
      <pc:sldChg chg="modSp new mod">
        <pc:chgData name="Laura Knight" userId="fcc6b1b8-7f69-4c06-9fd3-1a1553b3cd99" providerId="ADAL" clId="{EEC0B4DF-54EC-470C-9F4D-EE807ECC9D6F}" dt="2021-10-26T14:21:38.459" v="5559" actId="27636"/>
        <pc:sldMkLst>
          <pc:docMk/>
          <pc:sldMk cId="3266554773" sldId="269"/>
        </pc:sldMkLst>
        <pc:spChg chg="mod">
          <ac:chgData name="Laura Knight" userId="fcc6b1b8-7f69-4c06-9fd3-1a1553b3cd99" providerId="ADAL" clId="{EEC0B4DF-54EC-470C-9F4D-EE807ECC9D6F}" dt="2021-10-26T14:21:36.712" v="5557" actId="20577"/>
          <ac:spMkLst>
            <pc:docMk/>
            <pc:sldMk cId="3266554773" sldId="269"/>
            <ac:spMk id="2" creationId="{0AFC4FE4-AE7D-4228-9764-F31775DAF405}"/>
          </ac:spMkLst>
        </pc:spChg>
        <pc:spChg chg="mod">
          <ac:chgData name="Laura Knight" userId="fcc6b1b8-7f69-4c06-9fd3-1a1553b3cd99" providerId="ADAL" clId="{EEC0B4DF-54EC-470C-9F4D-EE807ECC9D6F}" dt="2021-10-26T14:21:38.459" v="5559" actId="27636"/>
          <ac:spMkLst>
            <pc:docMk/>
            <pc:sldMk cId="3266554773" sldId="269"/>
            <ac:spMk id="3" creationId="{39AC3021-BA94-46DE-B679-C8BC8B39E0A1}"/>
          </ac:spMkLst>
        </pc:spChg>
      </pc:sldChg>
      <pc:sldChg chg="addSp modSp new mod setBg modNotesTx">
        <pc:chgData name="Laura Knight" userId="fcc6b1b8-7f69-4c06-9fd3-1a1553b3cd99" providerId="ADAL" clId="{EEC0B4DF-54EC-470C-9F4D-EE807ECC9D6F}" dt="2021-10-28T10:00:56.182" v="11532" actId="403"/>
        <pc:sldMkLst>
          <pc:docMk/>
          <pc:sldMk cId="4045795459" sldId="270"/>
        </pc:sldMkLst>
        <pc:spChg chg="mod">
          <ac:chgData name="Laura Knight" userId="fcc6b1b8-7f69-4c06-9fd3-1a1553b3cd99" providerId="ADAL" clId="{EEC0B4DF-54EC-470C-9F4D-EE807ECC9D6F}" dt="2021-10-28T10:00:42.806" v="11527" actId="1076"/>
          <ac:spMkLst>
            <pc:docMk/>
            <pc:sldMk cId="4045795459" sldId="270"/>
            <ac:spMk id="2" creationId="{DCB6D765-E4D4-46FD-B463-42CBDB2BE7B7}"/>
          </ac:spMkLst>
        </pc:spChg>
        <pc:spChg chg="mod">
          <ac:chgData name="Laura Knight" userId="fcc6b1b8-7f69-4c06-9fd3-1a1553b3cd99" providerId="ADAL" clId="{EEC0B4DF-54EC-470C-9F4D-EE807ECC9D6F}" dt="2021-10-28T10:00:56.182" v="11532" actId="403"/>
          <ac:spMkLst>
            <pc:docMk/>
            <pc:sldMk cId="4045795459" sldId="270"/>
            <ac:spMk id="3" creationId="{E68200FD-2687-4D4A-996B-EAD7311F6346}"/>
          </ac:spMkLst>
        </pc:spChg>
        <pc:spChg chg="add">
          <ac:chgData name="Laura Knight" userId="fcc6b1b8-7f69-4c06-9fd3-1a1553b3cd99" providerId="ADAL" clId="{EEC0B4DF-54EC-470C-9F4D-EE807ECC9D6F}" dt="2021-10-26T14:23:36.982" v="5588" actId="26606"/>
          <ac:spMkLst>
            <pc:docMk/>
            <pc:sldMk cId="4045795459" sldId="270"/>
            <ac:spMk id="9" creationId="{1C582B07-D0F0-4B6B-A5D9-D2F192CB3A4E}"/>
          </ac:spMkLst>
        </pc:spChg>
        <pc:spChg chg="add">
          <ac:chgData name="Laura Knight" userId="fcc6b1b8-7f69-4c06-9fd3-1a1553b3cd99" providerId="ADAL" clId="{EEC0B4DF-54EC-470C-9F4D-EE807ECC9D6F}" dt="2021-10-26T14:23:36.982" v="5588" actId="26606"/>
          <ac:spMkLst>
            <pc:docMk/>
            <pc:sldMk cId="4045795459" sldId="270"/>
            <ac:spMk id="44" creationId="{BEAC0A80-07D3-49CB-87C3-BC34F219DFF7}"/>
          </ac:spMkLst>
        </pc:spChg>
        <pc:grpChg chg="add">
          <ac:chgData name="Laura Knight" userId="fcc6b1b8-7f69-4c06-9fd3-1a1553b3cd99" providerId="ADAL" clId="{EEC0B4DF-54EC-470C-9F4D-EE807ECC9D6F}" dt="2021-10-26T14:23:36.982" v="5588" actId="26606"/>
          <ac:grpSpMkLst>
            <pc:docMk/>
            <pc:sldMk cId="4045795459" sldId="270"/>
            <ac:grpSpMk id="11" creationId="{4D431671-5191-4947-8899-E90505A70426}"/>
          </ac:grpSpMkLst>
        </pc:grpChg>
        <pc:picChg chg="add mod ord">
          <ac:chgData name="Laura Knight" userId="fcc6b1b8-7f69-4c06-9fd3-1a1553b3cd99" providerId="ADAL" clId="{EEC0B4DF-54EC-470C-9F4D-EE807ECC9D6F}" dt="2021-10-26T14:23:36.982" v="5588" actId="26606"/>
          <ac:picMkLst>
            <pc:docMk/>
            <pc:sldMk cId="4045795459" sldId="270"/>
            <ac:picMk id="4" creationId="{17B95BF4-177F-407D-B7E6-FD4B80CDDF55}"/>
          </ac:picMkLst>
        </pc:picChg>
      </pc:sldChg>
      <pc:sldChg chg="modSp new mod modAnim">
        <pc:chgData name="Laura Knight" userId="fcc6b1b8-7f69-4c06-9fd3-1a1553b3cd99" providerId="ADAL" clId="{EEC0B4DF-54EC-470C-9F4D-EE807ECC9D6F}" dt="2021-10-28T10:01:04.503" v="11533"/>
        <pc:sldMkLst>
          <pc:docMk/>
          <pc:sldMk cId="1757812501" sldId="271"/>
        </pc:sldMkLst>
        <pc:spChg chg="mod">
          <ac:chgData name="Laura Knight" userId="fcc6b1b8-7f69-4c06-9fd3-1a1553b3cd99" providerId="ADAL" clId="{EEC0B4DF-54EC-470C-9F4D-EE807ECC9D6F}" dt="2021-10-26T14:30:58.277" v="5625" actId="20577"/>
          <ac:spMkLst>
            <pc:docMk/>
            <pc:sldMk cId="1757812501" sldId="271"/>
            <ac:spMk id="2" creationId="{F876AD28-4276-4DCC-9915-B311CEE38BF8}"/>
          </ac:spMkLst>
        </pc:spChg>
        <pc:spChg chg="mod">
          <ac:chgData name="Laura Knight" userId="fcc6b1b8-7f69-4c06-9fd3-1a1553b3cd99" providerId="ADAL" clId="{EEC0B4DF-54EC-470C-9F4D-EE807ECC9D6F}" dt="2021-10-26T14:32:16.447" v="5688" actId="20577"/>
          <ac:spMkLst>
            <pc:docMk/>
            <pc:sldMk cId="1757812501" sldId="271"/>
            <ac:spMk id="3" creationId="{211446EF-20B9-4CB3-8481-2A2C80F66DD5}"/>
          </ac:spMkLst>
        </pc:spChg>
      </pc:sldChg>
      <pc:sldChg chg="modSp new mod modNotesTx">
        <pc:chgData name="Laura Knight" userId="fcc6b1b8-7f69-4c06-9fd3-1a1553b3cd99" providerId="ADAL" clId="{EEC0B4DF-54EC-470C-9F4D-EE807ECC9D6F}" dt="2021-10-26T14:52:52.541" v="8262" actId="113"/>
        <pc:sldMkLst>
          <pc:docMk/>
          <pc:sldMk cId="308317428" sldId="272"/>
        </pc:sldMkLst>
        <pc:spChg chg="mod">
          <ac:chgData name="Laura Knight" userId="fcc6b1b8-7f69-4c06-9fd3-1a1553b3cd99" providerId="ADAL" clId="{EEC0B4DF-54EC-470C-9F4D-EE807ECC9D6F}" dt="2021-10-26T14:32:49.647" v="5709" actId="20577"/>
          <ac:spMkLst>
            <pc:docMk/>
            <pc:sldMk cId="308317428" sldId="272"/>
            <ac:spMk id="2" creationId="{DBA827B8-78D3-43EB-A119-76A66B076336}"/>
          </ac:spMkLst>
        </pc:spChg>
        <pc:spChg chg="mod">
          <ac:chgData name="Laura Knight" userId="fcc6b1b8-7f69-4c06-9fd3-1a1553b3cd99" providerId="ADAL" clId="{EEC0B4DF-54EC-470C-9F4D-EE807ECC9D6F}" dt="2021-10-26T14:52:52.541" v="8262" actId="113"/>
          <ac:spMkLst>
            <pc:docMk/>
            <pc:sldMk cId="308317428" sldId="272"/>
            <ac:spMk id="3" creationId="{E072D008-16DB-44E9-95BE-4960514B02C7}"/>
          </ac:spMkLst>
        </pc:spChg>
      </pc:sldChg>
      <pc:sldChg chg="addSp modSp new mod setBg modNotesTx">
        <pc:chgData name="Laura Knight" userId="fcc6b1b8-7f69-4c06-9fd3-1a1553b3cd99" providerId="ADAL" clId="{EEC0B4DF-54EC-470C-9F4D-EE807ECC9D6F}" dt="2021-10-28T10:01:30.794" v="11546" actId="27636"/>
        <pc:sldMkLst>
          <pc:docMk/>
          <pc:sldMk cId="3548432995" sldId="273"/>
        </pc:sldMkLst>
        <pc:spChg chg="mod">
          <ac:chgData name="Laura Knight" userId="fcc6b1b8-7f69-4c06-9fd3-1a1553b3cd99" providerId="ADAL" clId="{EEC0B4DF-54EC-470C-9F4D-EE807ECC9D6F}" dt="2021-10-28T10:01:20.700" v="11534" actId="1076"/>
          <ac:spMkLst>
            <pc:docMk/>
            <pc:sldMk cId="3548432995" sldId="273"/>
            <ac:spMk id="2" creationId="{183FA364-B37D-49D4-B38D-7C7A54EF49EF}"/>
          </ac:spMkLst>
        </pc:spChg>
        <pc:spChg chg="mod">
          <ac:chgData name="Laura Knight" userId="fcc6b1b8-7f69-4c06-9fd3-1a1553b3cd99" providerId="ADAL" clId="{EEC0B4DF-54EC-470C-9F4D-EE807ECC9D6F}" dt="2021-10-28T10:01:30.794" v="11546" actId="27636"/>
          <ac:spMkLst>
            <pc:docMk/>
            <pc:sldMk cId="3548432995" sldId="273"/>
            <ac:spMk id="3" creationId="{2F789488-9339-44D0-BD4D-6BCC0AF0DBC2}"/>
          </ac:spMkLst>
        </pc:spChg>
        <pc:spChg chg="add">
          <ac:chgData name="Laura Knight" userId="fcc6b1b8-7f69-4c06-9fd3-1a1553b3cd99" providerId="ADAL" clId="{EEC0B4DF-54EC-470C-9F4D-EE807ECC9D6F}" dt="2021-10-26T14:33:40.628" v="5731" actId="26606"/>
          <ac:spMkLst>
            <pc:docMk/>
            <pc:sldMk cId="3548432995" sldId="273"/>
            <ac:spMk id="9" creationId="{1C582B07-D0F0-4B6B-A5D9-D2F192CB3A4E}"/>
          </ac:spMkLst>
        </pc:spChg>
        <pc:spChg chg="add">
          <ac:chgData name="Laura Knight" userId="fcc6b1b8-7f69-4c06-9fd3-1a1553b3cd99" providerId="ADAL" clId="{EEC0B4DF-54EC-470C-9F4D-EE807ECC9D6F}" dt="2021-10-26T14:33:40.628" v="5731" actId="26606"/>
          <ac:spMkLst>
            <pc:docMk/>
            <pc:sldMk cId="3548432995" sldId="273"/>
            <ac:spMk id="44" creationId="{3C541D4F-11C2-4F36-B2A3-AB9028F2A078}"/>
          </ac:spMkLst>
        </pc:spChg>
        <pc:grpChg chg="add">
          <ac:chgData name="Laura Knight" userId="fcc6b1b8-7f69-4c06-9fd3-1a1553b3cd99" providerId="ADAL" clId="{EEC0B4DF-54EC-470C-9F4D-EE807ECC9D6F}" dt="2021-10-26T14:33:40.628" v="5731" actId="26606"/>
          <ac:grpSpMkLst>
            <pc:docMk/>
            <pc:sldMk cId="3548432995" sldId="273"/>
            <ac:grpSpMk id="11" creationId="{5591A4A5-C00F-4B45-9735-FD2841BF348B}"/>
          </ac:grpSpMkLst>
        </pc:grpChg>
        <pc:picChg chg="add mod">
          <ac:chgData name="Laura Knight" userId="fcc6b1b8-7f69-4c06-9fd3-1a1553b3cd99" providerId="ADAL" clId="{EEC0B4DF-54EC-470C-9F4D-EE807ECC9D6F}" dt="2021-10-26T14:33:54.662" v="5733" actId="27614"/>
          <ac:picMkLst>
            <pc:docMk/>
            <pc:sldMk cId="3548432995" sldId="273"/>
            <ac:picMk id="4" creationId="{9C521B83-9E2B-4A7B-A29A-5EAECD8C882E}"/>
          </ac:picMkLst>
        </pc:picChg>
      </pc:sldChg>
      <pc:sldChg chg="addSp modSp new mod setBg modNotesTx">
        <pc:chgData name="Laura Knight" userId="fcc6b1b8-7f69-4c06-9fd3-1a1553b3cd99" providerId="ADAL" clId="{EEC0B4DF-54EC-470C-9F4D-EE807ECC9D6F}" dt="2021-10-28T10:01:49.280" v="11552" actId="27636"/>
        <pc:sldMkLst>
          <pc:docMk/>
          <pc:sldMk cId="1320118314" sldId="274"/>
        </pc:sldMkLst>
        <pc:spChg chg="mod">
          <ac:chgData name="Laura Knight" userId="fcc6b1b8-7f69-4c06-9fd3-1a1553b3cd99" providerId="ADAL" clId="{EEC0B4DF-54EC-470C-9F4D-EE807ECC9D6F}" dt="2021-10-28T10:01:41.300" v="11547" actId="1076"/>
          <ac:spMkLst>
            <pc:docMk/>
            <pc:sldMk cId="1320118314" sldId="274"/>
            <ac:spMk id="2" creationId="{A911659F-44D0-4108-B408-31348F3FDC1D}"/>
          </ac:spMkLst>
        </pc:spChg>
        <pc:spChg chg="mod">
          <ac:chgData name="Laura Knight" userId="fcc6b1b8-7f69-4c06-9fd3-1a1553b3cd99" providerId="ADAL" clId="{EEC0B4DF-54EC-470C-9F4D-EE807ECC9D6F}" dt="2021-10-28T10:01:49.280" v="11552" actId="27636"/>
          <ac:spMkLst>
            <pc:docMk/>
            <pc:sldMk cId="1320118314" sldId="274"/>
            <ac:spMk id="3" creationId="{CCE6B80A-8074-48F4-9DD9-77ADC5783682}"/>
          </ac:spMkLst>
        </pc:spChg>
        <pc:spChg chg="add">
          <ac:chgData name="Laura Knight" userId="fcc6b1b8-7f69-4c06-9fd3-1a1553b3cd99" providerId="ADAL" clId="{EEC0B4DF-54EC-470C-9F4D-EE807ECC9D6F}" dt="2021-10-26T14:35:00.984" v="5764" actId="26606"/>
          <ac:spMkLst>
            <pc:docMk/>
            <pc:sldMk cId="1320118314" sldId="274"/>
            <ac:spMk id="9" creationId="{1C582B07-D0F0-4B6B-A5D9-D2F192CB3A4E}"/>
          </ac:spMkLst>
        </pc:spChg>
        <pc:spChg chg="add">
          <ac:chgData name="Laura Knight" userId="fcc6b1b8-7f69-4c06-9fd3-1a1553b3cd99" providerId="ADAL" clId="{EEC0B4DF-54EC-470C-9F4D-EE807ECC9D6F}" dt="2021-10-26T14:35:00.984" v="5764" actId="26606"/>
          <ac:spMkLst>
            <pc:docMk/>
            <pc:sldMk cId="1320118314" sldId="274"/>
            <ac:spMk id="44" creationId="{3C541D4F-11C2-4F36-B2A3-AB9028F2A078}"/>
          </ac:spMkLst>
        </pc:spChg>
        <pc:grpChg chg="add">
          <ac:chgData name="Laura Knight" userId="fcc6b1b8-7f69-4c06-9fd3-1a1553b3cd99" providerId="ADAL" clId="{EEC0B4DF-54EC-470C-9F4D-EE807ECC9D6F}" dt="2021-10-26T14:35:00.984" v="5764" actId="26606"/>
          <ac:grpSpMkLst>
            <pc:docMk/>
            <pc:sldMk cId="1320118314" sldId="274"/>
            <ac:grpSpMk id="11" creationId="{5591A4A5-C00F-4B45-9735-FD2841BF348B}"/>
          </ac:grpSpMkLst>
        </pc:grpChg>
        <pc:picChg chg="add mod">
          <ac:chgData name="Laura Knight" userId="fcc6b1b8-7f69-4c06-9fd3-1a1553b3cd99" providerId="ADAL" clId="{EEC0B4DF-54EC-470C-9F4D-EE807ECC9D6F}" dt="2021-10-26T14:35:14.414" v="5766" actId="27614"/>
          <ac:picMkLst>
            <pc:docMk/>
            <pc:sldMk cId="1320118314" sldId="274"/>
            <ac:picMk id="4" creationId="{7608A791-66CC-4F51-BF74-44DE58880089}"/>
          </ac:picMkLst>
        </pc:picChg>
      </pc:sldChg>
      <pc:sldChg chg="modSp new mod modNotesTx">
        <pc:chgData name="Laura Knight" userId="fcc6b1b8-7f69-4c06-9fd3-1a1553b3cd99" providerId="ADAL" clId="{EEC0B4DF-54EC-470C-9F4D-EE807ECC9D6F}" dt="2021-10-28T09:56:31.258" v="11523" actId="20577"/>
        <pc:sldMkLst>
          <pc:docMk/>
          <pc:sldMk cId="2257606854" sldId="275"/>
        </pc:sldMkLst>
        <pc:spChg chg="mod">
          <ac:chgData name="Laura Knight" userId="fcc6b1b8-7f69-4c06-9fd3-1a1553b3cd99" providerId="ADAL" clId="{EEC0B4DF-54EC-470C-9F4D-EE807ECC9D6F}" dt="2021-10-26T14:35:39.530" v="5805" actId="20577"/>
          <ac:spMkLst>
            <pc:docMk/>
            <pc:sldMk cId="2257606854" sldId="275"/>
            <ac:spMk id="2" creationId="{5EFC803E-E207-4ADE-8815-8FD9C9CEE2D7}"/>
          </ac:spMkLst>
        </pc:spChg>
        <pc:spChg chg="mod">
          <ac:chgData name="Laura Knight" userId="fcc6b1b8-7f69-4c06-9fd3-1a1553b3cd99" providerId="ADAL" clId="{EEC0B4DF-54EC-470C-9F4D-EE807ECC9D6F}" dt="2021-10-26T14:40:32.614" v="5962" actId="27636"/>
          <ac:spMkLst>
            <pc:docMk/>
            <pc:sldMk cId="2257606854" sldId="275"/>
            <ac:spMk id="3" creationId="{2CF5E840-8ED1-49EF-9405-383210424AF7}"/>
          </ac:spMkLst>
        </pc:spChg>
      </pc:sldChg>
      <pc:sldChg chg="addSp modSp new mod setBg modNotesTx">
        <pc:chgData name="Laura Knight" userId="fcc6b1b8-7f69-4c06-9fd3-1a1553b3cd99" providerId="ADAL" clId="{EEC0B4DF-54EC-470C-9F4D-EE807ECC9D6F}" dt="2021-10-28T10:02:13.145" v="11557" actId="27636"/>
        <pc:sldMkLst>
          <pc:docMk/>
          <pc:sldMk cId="1964836004" sldId="276"/>
        </pc:sldMkLst>
        <pc:spChg chg="mod">
          <ac:chgData name="Laura Knight" userId="fcc6b1b8-7f69-4c06-9fd3-1a1553b3cd99" providerId="ADAL" clId="{EEC0B4DF-54EC-470C-9F4D-EE807ECC9D6F}" dt="2021-10-28T10:02:06.636" v="11553" actId="1076"/>
          <ac:spMkLst>
            <pc:docMk/>
            <pc:sldMk cId="1964836004" sldId="276"/>
            <ac:spMk id="2" creationId="{83CB04AC-71FF-4155-8E30-A8169270A41E}"/>
          </ac:spMkLst>
        </pc:spChg>
        <pc:spChg chg="mod">
          <ac:chgData name="Laura Knight" userId="fcc6b1b8-7f69-4c06-9fd3-1a1553b3cd99" providerId="ADAL" clId="{EEC0B4DF-54EC-470C-9F4D-EE807ECC9D6F}" dt="2021-10-28T10:02:13.145" v="11557" actId="27636"/>
          <ac:spMkLst>
            <pc:docMk/>
            <pc:sldMk cId="1964836004" sldId="276"/>
            <ac:spMk id="3" creationId="{64AB29F4-C6B0-4417-9F6C-CDC0FDD86F2B}"/>
          </ac:spMkLst>
        </pc:spChg>
        <pc:spChg chg="add">
          <ac:chgData name="Laura Knight" userId="fcc6b1b8-7f69-4c06-9fd3-1a1553b3cd99" providerId="ADAL" clId="{EEC0B4DF-54EC-470C-9F4D-EE807ECC9D6F}" dt="2021-10-26T14:36:50.682" v="5824" actId="26606"/>
          <ac:spMkLst>
            <pc:docMk/>
            <pc:sldMk cId="1964836004" sldId="276"/>
            <ac:spMk id="9" creationId="{1C582B07-D0F0-4B6B-A5D9-D2F192CB3A4E}"/>
          </ac:spMkLst>
        </pc:spChg>
        <pc:spChg chg="add">
          <ac:chgData name="Laura Knight" userId="fcc6b1b8-7f69-4c06-9fd3-1a1553b3cd99" providerId="ADAL" clId="{EEC0B4DF-54EC-470C-9F4D-EE807ECC9D6F}" dt="2021-10-26T14:36:50.682" v="5824" actId="26606"/>
          <ac:spMkLst>
            <pc:docMk/>
            <pc:sldMk cId="1964836004" sldId="276"/>
            <ac:spMk id="44" creationId="{3C541D4F-11C2-4F36-B2A3-AB9028F2A078}"/>
          </ac:spMkLst>
        </pc:spChg>
        <pc:grpChg chg="add">
          <ac:chgData name="Laura Knight" userId="fcc6b1b8-7f69-4c06-9fd3-1a1553b3cd99" providerId="ADAL" clId="{EEC0B4DF-54EC-470C-9F4D-EE807ECC9D6F}" dt="2021-10-26T14:36:50.682" v="5824" actId="26606"/>
          <ac:grpSpMkLst>
            <pc:docMk/>
            <pc:sldMk cId="1964836004" sldId="276"/>
            <ac:grpSpMk id="11" creationId="{5591A4A5-C00F-4B45-9735-FD2841BF348B}"/>
          </ac:grpSpMkLst>
        </pc:grpChg>
        <pc:picChg chg="add mod">
          <ac:chgData name="Laura Knight" userId="fcc6b1b8-7f69-4c06-9fd3-1a1553b3cd99" providerId="ADAL" clId="{EEC0B4DF-54EC-470C-9F4D-EE807ECC9D6F}" dt="2021-10-26T14:37:05.375" v="5826" actId="27614"/>
          <ac:picMkLst>
            <pc:docMk/>
            <pc:sldMk cId="1964836004" sldId="276"/>
            <ac:picMk id="4" creationId="{B4332B02-C403-406B-BE98-009286CB3D33}"/>
          </ac:picMkLst>
        </pc:picChg>
      </pc:sldChg>
      <pc:sldChg chg="modSp new mod modNotesTx">
        <pc:chgData name="Laura Knight" userId="fcc6b1b8-7f69-4c06-9fd3-1a1553b3cd99" providerId="ADAL" clId="{EEC0B4DF-54EC-470C-9F4D-EE807ECC9D6F}" dt="2021-10-26T14:39:35.799" v="5960"/>
        <pc:sldMkLst>
          <pc:docMk/>
          <pc:sldMk cId="229524676" sldId="277"/>
        </pc:sldMkLst>
        <pc:spChg chg="mod">
          <ac:chgData name="Laura Knight" userId="fcc6b1b8-7f69-4c06-9fd3-1a1553b3cd99" providerId="ADAL" clId="{EEC0B4DF-54EC-470C-9F4D-EE807ECC9D6F}" dt="2021-10-26T14:38:23.332" v="5902" actId="20577"/>
          <ac:spMkLst>
            <pc:docMk/>
            <pc:sldMk cId="229524676" sldId="277"/>
            <ac:spMk id="2" creationId="{5E2E2B8D-33C6-471E-BC72-0D3DA635CDF5}"/>
          </ac:spMkLst>
        </pc:spChg>
        <pc:spChg chg="mod">
          <ac:chgData name="Laura Knight" userId="fcc6b1b8-7f69-4c06-9fd3-1a1553b3cd99" providerId="ADAL" clId="{EEC0B4DF-54EC-470C-9F4D-EE807ECC9D6F}" dt="2021-10-26T14:38:40.144" v="5959"/>
          <ac:spMkLst>
            <pc:docMk/>
            <pc:sldMk cId="229524676" sldId="277"/>
            <ac:spMk id="3" creationId="{52913F95-88D3-41C6-80CC-5430F7C06DB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E621AB-5F11-49DA-A453-6C8E5FDE5E28}"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2974D1F4-6E83-49CE-AB5C-BE5A9B1A1118}">
      <dgm:prSet/>
      <dgm:spPr/>
      <dgm:t>
        <a:bodyPr/>
        <a:lstStyle/>
        <a:p>
          <a:r>
            <a:rPr lang="en-GB"/>
            <a:t>Q1: Assumption of all the rights of the owner?</a:t>
          </a:r>
          <a:endParaRPr lang="en-US"/>
        </a:p>
      </dgm:t>
    </dgm:pt>
    <dgm:pt modelId="{551D1F4C-63E3-4A3F-8562-7018F9C93E8F}" type="parTrans" cxnId="{3A7B7441-8CB6-4B28-B121-909C9A0ABB9B}">
      <dgm:prSet/>
      <dgm:spPr/>
      <dgm:t>
        <a:bodyPr/>
        <a:lstStyle/>
        <a:p>
          <a:endParaRPr lang="en-US"/>
        </a:p>
      </dgm:t>
    </dgm:pt>
    <dgm:pt modelId="{FD01AAFE-BA87-4647-A0A7-E81E7E2F75E4}" type="sibTrans" cxnId="{3A7B7441-8CB6-4B28-B121-909C9A0ABB9B}">
      <dgm:prSet/>
      <dgm:spPr/>
      <dgm:t>
        <a:bodyPr/>
        <a:lstStyle/>
        <a:p>
          <a:endParaRPr lang="en-US"/>
        </a:p>
      </dgm:t>
    </dgm:pt>
    <dgm:pt modelId="{E4DE9657-4499-4B9E-B9F7-65816E7B4798}">
      <dgm:prSet/>
      <dgm:spPr/>
      <dgm:t>
        <a:bodyPr/>
        <a:lstStyle/>
        <a:p>
          <a:r>
            <a:rPr lang="en-GB"/>
            <a:t>Q2: Does 'Assumption' require a physical act in relation to the property?</a:t>
          </a:r>
          <a:endParaRPr lang="en-US"/>
        </a:p>
      </dgm:t>
    </dgm:pt>
    <dgm:pt modelId="{25C0B104-7DE6-4B0B-B557-8EA63A825E06}" type="parTrans" cxnId="{75FF3ADC-11C7-4609-BB05-95650BDC0FE5}">
      <dgm:prSet/>
      <dgm:spPr/>
      <dgm:t>
        <a:bodyPr/>
        <a:lstStyle/>
        <a:p>
          <a:endParaRPr lang="en-US"/>
        </a:p>
      </dgm:t>
    </dgm:pt>
    <dgm:pt modelId="{DDBAC8D8-2D4A-4B3D-B685-D181C94763BF}" type="sibTrans" cxnId="{75FF3ADC-11C7-4609-BB05-95650BDC0FE5}">
      <dgm:prSet/>
      <dgm:spPr/>
      <dgm:t>
        <a:bodyPr/>
        <a:lstStyle/>
        <a:p>
          <a:endParaRPr lang="en-US"/>
        </a:p>
      </dgm:t>
    </dgm:pt>
    <dgm:pt modelId="{EBD6474B-CD32-4E3F-81DA-47BBA29ED60F}">
      <dgm:prSet/>
      <dgm:spPr/>
      <dgm:t>
        <a:bodyPr/>
        <a:lstStyle/>
        <a:p>
          <a:r>
            <a:rPr lang="en-GB"/>
            <a:t>Q3: Can there be an appropriation where the owner consents to the assumption of their right/s?</a:t>
          </a:r>
          <a:endParaRPr lang="en-US"/>
        </a:p>
      </dgm:t>
    </dgm:pt>
    <dgm:pt modelId="{C9379B6B-4F48-4E97-90F9-C69C16924934}" type="parTrans" cxnId="{58198BD1-C731-4DE7-9DA6-21619D5EA8E4}">
      <dgm:prSet/>
      <dgm:spPr/>
      <dgm:t>
        <a:bodyPr/>
        <a:lstStyle/>
        <a:p>
          <a:endParaRPr lang="en-US"/>
        </a:p>
      </dgm:t>
    </dgm:pt>
    <dgm:pt modelId="{0E51A4A6-C52F-499C-BD97-E983156737A8}" type="sibTrans" cxnId="{58198BD1-C731-4DE7-9DA6-21619D5EA8E4}">
      <dgm:prSet/>
      <dgm:spPr/>
      <dgm:t>
        <a:bodyPr/>
        <a:lstStyle/>
        <a:p>
          <a:endParaRPr lang="en-US"/>
        </a:p>
      </dgm:t>
    </dgm:pt>
    <dgm:pt modelId="{314820DA-3BF3-4ED6-827F-BC8BB21FC363}">
      <dgm:prSet/>
      <dgm:spPr/>
      <dgm:t>
        <a:bodyPr/>
        <a:lstStyle/>
        <a:p>
          <a:r>
            <a:rPr lang="en-GB"/>
            <a:t>Q4: Appropriation as a continuing act</a:t>
          </a:r>
          <a:endParaRPr lang="en-US"/>
        </a:p>
      </dgm:t>
    </dgm:pt>
    <dgm:pt modelId="{73087985-36DD-452A-B5C5-4644EF1BD662}" type="parTrans" cxnId="{C7C3FA6C-4640-4591-A8EA-54BCFFCD3232}">
      <dgm:prSet/>
      <dgm:spPr/>
      <dgm:t>
        <a:bodyPr/>
        <a:lstStyle/>
        <a:p>
          <a:endParaRPr lang="en-US"/>
        </a:p>
      </dgm:t>
    </dgm:pt>
    <dgm:pt modelId="{18A3D25B-F574-44AC-A299-4876FC218132}" type="sibTrans" cxnId="{C7C3FA6C-4640-4591-A8EA-54BCFFCD3232}">
      <dgm:prSet/>
      <dgm:spPr/>
      <dgm:t>
        <a:bodyPr/>
        <a:lstStyle/>
        <a:p>
          <a:endParaRPr lang="en-US"/>
        </a:p>
      </dgm:t>
    </dgm:pt>
    <dgm:pt modelId="{8789225A-739E-44D7-A33D-17667B296E72}" type="pres">
      <dgm:prSet presAssocID="{11E621AB-5F11-49DA-A453-6C8E5FDE5E28}" presName="vert0" presStyleCnt="0">
        <dgm:presLayoutVars>
          <dgm:dir/>
          <dgm:animOne val="branch"/>
          <dgm:animLvl val="lvl"/>
        </dgm:presLayoutVars>
      </dgm:prSet>
      <dgm:spPr/>
    </dgm:pt>
    <dgm:pt modelId="{3C0BA055-8177-430B-9056-DA86188FD622}" type="pres">
      <dgm:prSet presAssocID="{2974D1F4-6E83-49CE-AB5C-BE5A9B1A1118}" presName="thickLine" presStyleLbl="alignNode1" presStyleIdx="0" presStyleCnt="4"/>
      <dgm:spPr/>
    </dgm:pt>
    <dgm:pt modelId="{83A1EB11-2BEA-4DC9-84D9-B3A300F4173F}" type="pres">
      <dgm:prSet presAssocID="{2974D1F4-6E83-49CE-AB5C-BE5A9B1A1118}" presName="horz1" presStyleCnt="0"/>
      <dgm:spPr/>
    </dgm:pt>
    <dgm:pt modelId="{A1FECF18-0B88-4472-A46E-7F4EF7228975}" type="pres">
      <dgm:prSet presAssocID="{2974D1F4-6E83-49CE-AB5C-BE5A9B1A1118}" presName="tx1" presStyleLbl="revTx" presStyleIdx="0" presStyleCnt="4"/>
      <dgm:spPr/>
    </dgm:pt>
    <dgm:pt modelId="{042B808F-9C8D-4A5A-A019-175C0F032024}" type="pres">
      <dgm:prSet presAssocID="{2974D1F4-6E83-49CE-AB5C-BE5A9B1A1118}" presName="vert1" presStyleCnt="0"/>
      <dgm:spPr/>
    </dgm:pt>
    <dgm:pt modelId="{EAB11B8D-1FBE-42EC-9EB7-3B9A85B3DB6D}" type="pres">
      <dgm:prSet presAssocID="{E4DE9657-4499-4B9E-B9F7-65816E7B4798}" presName="thickLine" presStyleLbl="alignNode1" presStyleIdx="1" presStyleCnt="4"/>
      <dgm:spPr/>
    </dgm:pt>
    <dgm:pt modelId="{4ECFDAD0-4CAE-4A8C-A7E5-CACB62D10E3A}" type="pres">
      <dgm:prSet presAssocID="{E4DE9657-4499-4B9E-B9F7-65816E7B4798}" presName="horz1" presStyleCnt="0"/>
      <dgm:spPr/>
    </dgm:pt>
    <dgm:pt modelId="{CF00EC68-3190-4F41-B7FC-60FC4A5C1543}" type="pres">
      <dgm:prSet presAssocID="{E4DE9657-4499-4B9E-B9F7-65816E7B4798}" presName="tx1" presStyleLbl="revTx" presStyleIdx="1" presStyleCnt="4"/>
      <dgm:spPr/>
    </dgm:pt>
    <dgm:pt modelId="{FD56AD4F-6556-43D2-AD4D-155D7BAE6210}" type="pres">
      <dgm:prSet presAssocID="{E4DE9657-4499-4B9E-B9F7-65816E7B4798}" presName="vert1" presStyleCnt="0"/>
      <dgm:spPr/>
    </dgm:pt>
    <dgm:pt modelId="{3FC6157F-E766-4584-A249-920433C6EFE4}" type="pres">
      <dgm:prSet presAssocID="{EBD6474B-CD32-4E3F-81DA-47BBA29ED60F}" presName="thickLine" presStyleLbl="alignNode1" presStyleIdx="2" presStyleCnt="4"/>
      <dgm:spPr/>
    </dgm:pt>
    <dgm:pt modelId="{B4490254-0606-419B-8E05-C5812EE5AE33}" type="pres">
      <dgm:prSet presAssocID="{EBD6474B-CD32-4E3F-81DA-47BBA29ED60F}" presName="horz1" presStyleCnt="0"/>
      <dgm:spPr/>
    </dgm:pt>
    <dgm:pt modelId="{23E433E1-9C9B-416F-859C-776287D2D5D8}" type="pres">
      <dgm:prSet presAssocID="{EBD6474B-CD32-4E3F-81DA-47BBA29ED60F}" presName="tx1" presStyleLbl="revTx" presStyleIdx="2" presStyleCnt="4"/>
      <dgm:spPr/>
    </dgm:pt>
    <dgm:pt modelId="{C4BDF5F8-9E98-4244-B280-FE185002F2ED}" type="pres">
      <dgm:prSet presAssocID="{EBD6474B-CD32-4E3F-81DA-47BBA29ED60F}" presName="vert1" presStyleCnt="0"/>
      <dgm:spPr/>
    </dgm:pt>
    <dgm:pt modelId="{75DDBCE1-D6E2-4C56-BAA2-36EC99B132DD}" type="pres">
      <dgm:prSet presAssocID="{314820DA-3BF3-4ED6-827F-BC8BB21FC363}" presName="thickLine" presStyleLbl="alignNode1" presStyleIdx="3" presStyleCnt="4"/>
      <dgm:spPr/>
    </dgm:pt>
    <dgm:pt modelId="{9F7C62DE-1964-43F7-A643-0BBAC36C0B57}" type="pres">
      <dgm:prSet presAssocID="{314820DA-3BF3-4ED6-827F-BC8BB21FC363}" presName="horz1" presStyleCnt="0"/>
      <dgm:spPr/>
    </dgm:pt>
    <dgm:pt modelId="{E8063317-D628-4E76-9EBE-EEB5E53B8C66}" type="pres">
      <dgm:prSet presAssocID="{314820DA-3BF3-4ED6-827F-BC8BB21FC363}" presName="tx1" presStyleLbl="revTx" presStyleIdx="3" presStyleCnt="4"/>
      <dgm:spPr/>
    </dgm:pt>
    <dgm:pt modelId="{8BAB0A46-5A06-46D0-B4CB-A2E11356992E}" type="pres">
      <dgm:prSet presAssocID="{314820DA-3BF3-4ED6-827F-BC8BB21FC363}" presName="vert1" presStyleCnt="0"/>
      <dgm:spPr/>
    </dgm:pt>
  </dgm:ptLst>
  <dgm:cxnLst>
    <dgm:cxn modelId="{E8B18322-1D2B-457B-882F-93B015E828E6}" type="presOf" srcId="{314820DA-3BF3-4ED6-827F-BC8BB21FC363}" destId="{E8063317-D628-4E76-9EBE-EEB5E53B8C66}" srcOrd="0" destOrd="0" presId="urn:microsoft.com/office/officeart/2008/layout/LinedList"/>
    <dgm:cxn modelId="{58B5992B-6359-4849-9E45-A6722FC9D4FE}" type="presOf" srcId="{11E621AB-5F11-49DA-A453-6C8E5FDE5E28}" destId="{8789225A-739E-44D7-A33D-17667B296E72}" srcOrd="0" destOrd="0" presId="urn:microsoft.com/office/officeart/2008/layout/LinedList"/>
    <dgm:cxn modelId="{3A7B7441-8CB6-4B28-B121-909C9A0ABB9B}" srcId="{11E621AB-5F11-49DA-A453-6C8E5FDE5E28}" destId="{2974D1F4-6E83-49CE-AB5C-BE5A9B1A1118}" srcOrd="0" destOrd="0" parTransId="{551D1F4C-63E3-4A3F-8562-7018F9C93E8F}" sibTransId="{FD01AAFE-BA87-4647-A0A7-E81E7E2F75E4}"/>
    <dgm:cxn modelId="{C7C3FA6C-4640-4591-A8EA-54BCFFCD3232}" srcId="{11E621AB-5F11-49DA-A453-6C8E5FDE5E28}" destId="{314820DA-3BF3-4ED6-827F-BC8BB21FC363}" srcOrd="3" destOrd="0" parTransId="{73087985-36DD-452A-B5C5-4644EF1BD662}" sibTransId="{18A3D25B-F574-44AC-A299-4876FC218132}"/>
    <dgm:cxn modelId="{1C53F6B0-7E03-4AC0-A73C-5824B461BCCC}" type="presOf" srcId="{2974D1F4-6E83-49CE-AB5C-BE5A9B1A1118}" destId="{A1FECF18-0B88-4472-A46E-7F4EF7228975}" srcOrd="0" destOrd="0" presId="urn:microsoft.com/office/officeart/2008/layout/LinedList"/>
    <dgm:cxn modelId="{3DB152B8-690B-4C68-B49B-89C70B5B3771}" type="presOf" srcId="{E4DE9657-4499-4B9E-B9F7-65816E7B4798}" destId="{CF00EC68-3190-4F41-B7FC-60FC4A5C1543}" srcOrd="0" destOrd="0" presId="urn:microsoft.com/office/officeart/2008/layout/LinedList"/>
    <dgm:cxn modelId="{B5F28ACE-CFA0-49B4-AE5E-270121382A7E}" type="presOf" srcId="{EBD6474B-CD32-4E3F-81DA-47BBA29ED60F}" destId="{23E433E1-9C9B-416F-859C-776287D2D5D8}" srcOrd="0" destOrd="0" presId="urn:microsoft.com/office/officeart/2008/layout/LinedList"/>
    <dgm:cxn modelId="{58198BD1-C731-4DE7-9DA6-21619D5EA8E4}" srcId="{11E621AB-5F11-49DA-A453-6C8E5FDE5E28}" destId="{EBD6474B-CD32-4E3F-81DA-47BBA29ED60F}" srcOrd="2" destOrd="0" parTransId="{C9379B6B-4F48-4E97-90F9-C69C16924934}" sibTransId="{0E51A4A6-C52F-499C-BD97-E983156737A8}"/>
    <dgm:cxn modelId="{75FF3ADC-11C7-4609-BB05-95650BDC0FE5}" srcId="{11E621AB-5F11-49DA-A453-6C8E5FDE5E28}" destId="{E4DE9657-4499-4B9E-B9F7-65816E7B4798}" srcOrd="1" destOrd="0" parTransId="{25C0B104-7DE6-4B0B-B557-8EA63A825E06}" sibTransId="{DDBAC8D8-2D4A-4B3D-B685-D181C94763BF}"/>
    <dgm:cxn modelId="{C7881018-8F8A-4B63-8792-B02048587D31}" type="presParOf" srcId="{8789225A-739E-44D7-A33D-17667B296E72}" destId="{3C0BA055-8177-430B-9056-DA86188FD622}" srcOrd="0" destOrd="0" presId="urn:microsoft.com/office/officeart/2008/layout/LinedList"/>
    <dgm:cxn modelId="{9903E9B9-4A8A-4EA8-AEAA-933F15EB87B9}" type="presParOf" srcId="{8789225A-739E-44D7-A33D-17667B296E72}" destId="{83A1EB11-2BEA-4DC9-84D9-B3A300F4173F}" srcOrd="1" destOrd="0" presId="urn:microsoft.com/office/officeart/2008/layout/LinedList"/>
    <dgm:cxn modelId="{AF20C90F-C781-462F-938A-4F2402C5160F}" type="presParOf" srcId="{83A1EB11-2BEA-4DC9-84D9-B3A300F4173F}" destId="{A1FECF18-0B88-4472-A46E-7F4EF7228975}" srcOrd="0" destOrd="0" presId="urn:microsoft.com/office/officeart/2008/layout/LinedList"/>
    <dgm:cxn modelId="{84C1C0BB-8DDE-476E-B12B-85EB6C459158}" type="presParOf" srcId="{83A1EB11-2BEA-4DC9-84D9-B3A300F4173F}" destId="{042B808F-9C8D-4A5A-A019-175C0F032024}" srcOrd="1" destOrd="0" presId="urn:microsoft.com/office/officeart/2008/layout/LinedList"/>
    <dgm:cxn modelId="{47C8385E-2667-4836-A561-EFB9A0D145F6}" type="presParOf" srcId="{8789225A-739E-44D7-A33D-17667B296E72}" destId="{EAB11B8D-1FBE-42EC-9EB7-3B9A85B3DB6D}" srcOrd="2" destOrd="0" presId="urn:microsoft.com/office/officeart/2008/layout/LinedList"/>
    <dgm:cxn modelId="{7B205F3C-21A7-4F2D-93FB-CB32FD302FCD}" type="presParOf" srcId="{8789225A-739E-44D7-A33D-17667B296E72}" destId="{4ECFDAD0-4CAE-4A8C-A7E5-CACB62D10E3A}" srcOrd="3" destOrd="0" presId="urn:microsoft.com/office/officeart/2008/layout/LinedList"/>
    <dgm:cxn modelId="{898FAC5C-A9B4-4087-A5BF-616BC6E5BE16}" type="presParOf" srcId="{4ECFDAD0-4CAE-4A8C-A7E5-CACB62D10E3A}" destId="{CF00EC68-3190-4F41-B7FC-60FC4A5C1543}" srcOrd="0" destOrd="0" presId="urn:microsoft.com/office/officeart/2008/layout/LinedList"/>
    <dgm:cxn modelId="{7FE3A34C-DDA6-4C8C-9F0D-7FFAF2D21DA6}" type="presParOf" srcId="{4ECFDAD0-4CAE-4A8C-A7E5-CACB62D10E3A}" destId="{FD56AD4F-6556-43D2-AD4D-155D7BAE6210}" srcOrd="1" destOrd="0" presId="urn:microsoft.com/office/officeart/2008/layout/LinedList"/>
    <dgm:cxn modelId="{3081F6D4-45A1-4BA8-98FA-DCB689129D90}" type="presParOf" srcId="{8789225A-739E-44D7-A33D-17667B296E72}" destId="{3FC6157F-E766-4584-A249-920433C6EFE4}" srcOrd="4" destOrd="0" presId="urn:microsoft.com/office/officeart/2008/layout/LinedList"/>
    <dgm:cxn modelId="{B5D59DFB-197E-460F-9D1B-25593349680E}" type="presParOf" srcId="{8789225A-739E-44D7-A33D-17667B296E72}" destId="{B4490254-0606-419B-8E05-C5812EE5AE33}" srcOrd="5" destOrd="0" presId="urn:microsoft.com/office/officeart/2008/layout/LinedList"/>
    <dgm:cxn modelId="{D754562C-A794-4991-9F30-06C49BEBA2EA}" type="presParOf" srcId="{B4490254-0606-419B-8E05-C5812EE5AE33}" destId="{23E433E1-9C9B-416F-859C-776287D2D5D8}" srcOrd="0" destOrd="0" presId="urn:microsoft.com/office/officeart/2008/layout/LinedList"/>
    <dgm:cxn modelId="{1893BE40-04E8-4B71-87D3-DC5AD8E3DC13}" type="presParOf" srcId="{B4490254-0606-419B-8E05-C5812EE5AE33}" destId="{C4BDF5F8-9E98-4244-B280-FE185002F2ED}" srcOrd="1" destOrd="0" presId="urn:microsoft.com/office/officeart/2008/layout/LinedList"/>
    <dgm:cxn modelId="{795AC54E-9C9A-46E9-A33F-5F16CEC21572}" type="presParOf" srcId="{8789225A-739E-44D7-A33D-17667B296E72}" destId="{75DDBCE1-D6E2-4C56-BAA2-36EC99B132DD}" srcOrd="6" destOrd="0" presId="urn:microsoft.com/office/officeart/2008/layout/LinedList"/>
    <dgm:cxn modelId="{2A5A9EA6-AF18-47B9-B9AA-6DD415891BE9}" type="presParOf" srcId="{8789225A-739E-44D7-A33D-17667B296E72}" destId="{9F7C62DE-1964-43F7-A643-0BBAC36C0B57}" srcOrd="7" destOrd="0" presId="urn:microsoft.com/office/officeart/2008/layout/LinedList"/>
    <dgm:cxn modelId="{429DE56C-6727-4D59-86E4-891BADE1BD59}" type="presParOf" srcId="{9F7C62DE-1964-43F7-A643-0BBAC36C0B57}" destId="{E8063317-D628-4E76-9EBE-EEB5E53B8C66}" srcOrd="0" destOrd="0" presId="urn:microsoft.com/office/officeart/2008/layout/LinedList"/>
    <dgm:cxn modelId="{CC1B197E-9426-494E-88CA-7159990A3A78}" type="presParOf" srcId="{9F7C62DE-1964-43F7-A643-0BBAC36C0B57}" destId="{8BAB0A46-5A06-46D0-B4CB-A2E11356992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0BA055-8177-430B-9056-DA86188FD622}">
      <dsp:nvSpPr>
        <dsp:cNvPr id="0" name=""/>
        <dsp:cNvSpPr/>
      </dsp:nvSpPr>
      <dsp:spPr>
        <a:xfrm>
          <a:off x="0" y="0"/>
          <a:ext cx="6879517"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FECF18-0B88-4472-A46E-7F4EF7228975}">
      <dsp:nvSpPr>
        <dsp:cNvPr id="0" name=""/>
        <dsp:cNvSpPr/>
      </dsp:nvSpPr>
      <dsp:spPr>
        <a:xfrm>
          <a:off x="0" y="0"/>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Q1: Assumption of all the rights of the owner?</a:t>
          </a:r>
          <a:endParaRPr lang="en-US" sz="3000" kern="1200"/>
        </a:p>
      </dsp:txBody>
      <dsp:txXfrm>
        <a:off x="0" y="0"/>
        <a:ext cx="6879517" cy="1493307"/>
      </dsp:txXfrm>
    </dsp:sp>
    <dsp:sp modelId="{EAB11B8D-1FBE-42EC-9EB7-3B9A85B3DB6D}">
      <dsp:nvSpPr>
        <dsp:cNvPr id="0" name=""/>
        <dsp:cNvSpPr/>
      </dsp:nvSpPr>
      <dsp:spPr>
        <a:xfrm>
          <a:off x="0" y="1493307"/>
          <a:ext cx="6879517"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F00EC68-3190-4F41-B7FC-60FC4A5C1543}">
      <dsp:nvSpPr>
        <dsp:cNvPr id="0" name=""/>
        <dsp:cNvSpPr/>
      </dsp:nvSpPr>
      <dsp:spPr>
        <a:xfrm>
          <a:off x="0" y="1493307"/>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Q2: Does 'Assumption' require a physical act in relation to the property?</a:t>
          </a:r>
          <a:endParaRPr lang="en-US" sz="3000" kern="1200"/>
        </a:p>
      </dsp:txBody>
      <dsp:txXfrm>
        <a:off x="0" y="1493307"/>
        <a:ext cx="6879517" cy="1493307"/>
      </dsp:txXfrm>
    </dsp:sp>
    <dsp:sp modelId="{3FC6157F-E766-4584-A249-920433C6EFE4}">
      <dsp:nvSpPr>
        <dsp:cNvPr id="0" name=""/>
        <dsp:cNvSpPr/>
      </dsp:nvSpPr>
      <dsp:spPr>
        <a:xfrm>
          <a:off x="0" y="2986615"/>
          <a:ext cx="6879517"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E433E1-9C9B-416F-859C-776287D2D5D8}">
      <dsp:nvSpPr>
        <dsp:cNvPr id="0" name=""/>
        <dsp:cNvSpPr/>
      </dsp:nvSpPr>
      <dsp:spPr>
        <a:xfrm>
          <a:off x="0" y="2986615"/>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Q3: Can there be an appropriation where the owner consents to the assumption of their right/s?</a:t>
          </a:r>
          <a:endParaRPr lang="en-US" sz="3000" kern="1200"/>
        </a:p>
      </dsp:txBody>
      <dsp:txXfrm>
        <a:off x="0" y="2986615"/>
        <a:ext cx="6879517" cy="1493307"/>
      </dsp:txXfrm>
    </dsp:sp>
    <dsp:sp modelId="{75DDBCE1-D6E2-4C56-BAA2-36EC99B132DD}">
      <dsp:nvSpPr>
        <dsp:cNvPr id="0" name=""/>
        <dsp:cNvSpPr/>
      </dsp:nvSpPr>
      <dsp:spPr>
        <a:xfrm>
          <a:off x="0" y="4479922"/>
          <a:ext cx="687951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063317-D628-4E76-9EBE-EEB5E53B8C66}">
      <dsp:nvSpPr>
        <dsp:cNvPr id="0" name=""/>
        <dsp:cNvSpPr/>
      </dsp:nvSpPr>
      <dsp:spPr>
        <a:xfrm>
          <a:off x="0" y="4479922"/>
          <a:ext cx="6879517" cy="14933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a:t>Q4: Appropriation as a continuing act</a:t>
          </a:r>
          <a:endParaRPr lang="en-US" sz="3000" kern="1200"/>
        </a:p>
      </dsp:txBody>
      <dsp:txXfrm>
        <a:off x="0" y="4479922"/>
        <a:ext cx="6879517" cy="149330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C42FE1-C07D-4A25-B54B-973F5642A60E}" type="datetimeFigureOut">
              <a:rPr lang="en-GB"/>
              <a:t>28/10/2021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C4E3A9-8BA9-4786-8811-C67A8FE5B0E9}" type="slidenum">
              <a:rPr lang="en-GB"/>
              <a:t>‹#›</a:t>
            </a:fld>
            <a:endParaRPr lang="en-GB"/>
          </a:p>
        </p:txBody>
      </p:sp>
    </p:spTree>
    <p:extLst>
      <p:ext uri="{BB962C8B-B14F-4D97-AF65-F5344CB8AC3E}">
        <p14:creationId xmlns:p14="http://schemas.microsoft.com/office/powerpoint/2010/main" val="349801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rights of an owner of property include the right to possess the property, to use the property, consume it, destroy it, sell it, give it away, lend it, move it and price it. </a:t>
            </a:r>
          </a:p>
          <a:p>
            <a:endParaRPr lang="en-US" dirty="0">
              <a:cs typeface="Calibri"/>
            </a:endParaRPr>
          </a:p>
          <a:p>
            <a:r>
              <a:rPr lang="en-US" dirty="0">
                <a:cs typeface="Calibri"/>
              </a:rPr>
              <a:t>Darroux [2018] highlights the importance in theft cases where the alleged stolen property is a thing in action, of the prosecution being able to prove that D actually did something which could be seen as an appropriation of property belonging to another. It is crucial that the prosecution can state exactly how and when D appropriated the property. In cases where D has allegedly appropriated a physical piece of property, such as a phone or piece of clothing, this will often be more straightforward. </a:t>
            </a:r>
          </a:p>
          <a:p>
            <a:endParaRPr lang="en-US" dirty="0">
              <a:cs typeface="Calibri"/>
            </a:endParaRPr>
          </a:p>
          <a:p>
            <a:r>
              <a:rPr lang="en-US" dirty="0" err="1">
                <a:cs typeface="Calibri"/>
              </a:rPr>
              <a:t>Darroux</a:t>
            </a:r>
            <a:r>
              <a:rPr lang="en-US" dirty="0">
                <a:cs typeface="Calibri"/>
              </a:rPr>
              <a:t> 2018</a:t>
            </a:r>
          </a:p>
          <a:p>
            <a:endParaRPr lang="en-US" dirty="0">
              <a:cs typeface="Calibri"/>
            </a:endParaRPr>
          </a:p>
          <a:p>
            <a:r>
              <a:rPr lang="en-GB" b="0" i="0" dirty="0">
                <a:solidFill>
                  <a:srgbClr val="222222"/>
                </a:solidFill>
                <a:effectLst/>
                <a:latin typeface="Lora" panose="020B0604020202020204" pitchFamily="2" charset="0"/>
              </a:rPr>
              <a:t>The defendant appealed her conviction for theft of 50,000 pounds which she was overpaid after she had submitted false claims for overtime.</a:t>
            </a:r>
            <a:br>
              <a:rPr lang="en-GB" dirty="0"/>
            </a:br>
            <a:r>
              <a:rPr lang="en-GB" b="0" i="0" dirty="0">
                <a:solidFill>
                  <a:srgbClr val="222222"/>
                </a:solidFill>
                <a:effectLst/>
                <a:latin typeface="Lora" panose="020B0604020202020204" pitchFamily="2" charset="0"/>
              </a:rPr>
              <a:t>Held: She had not appropriated the money as required by the Act. She had had no control over the making of payments or the account from which payments were made, and payments were made direct into her bank account. Appeal allowed.</a:t>
            </a:r>
            <a:endParaRPr lang="en-US" dirty="0">
              <a:cs typeface="Calibri"/>
            </a:endParaRPr>
          </a:p>
        </p:txBody>
      </p:sp>
      <p:sp>
        <p:nvSpPr>
          <p:cNvPr id="4" name="Slide Number Placeholder 3"/>
          <p:cNvSpPr>
            <a:spLocks noGrp="1"/>
          </p:cNvSpPr>
          <p:nvPr>
            <p:ph type="sldNum" sz="quarter" idx="5"/>
          </p:nvPr>
        </p:nvSpPr>
        <p:spPr/>
        <p:txBody>
          <a:bodyPr/>
          <a:lstStyle/>
          <a:p>
            <a:fld id="{0DC4E3A9-8BA9-4786-8811-C67A8FE5B0E9}" type="slidenum">
              <a:rPr lang="en-GB"/>
              <a:t>4</a:t>
            </a:fld>
            <a:endParaRPr lang="en-GB"/>
          </a:p>
        </p:txBody>
      </p:sp>
    </p:spTree>
    <p:extLst>
      <p:ext uri="{BB962C8B-B14F-4D97-AF65-F5344CB8AC3E}">
        <p14:creationId xmlns:p14="http://schemas.microsoft.com/office/powerpoint/2010/main" val="811039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issue that has concerned the courts is whether appropriation necessitates that D assumed all the rights of the owner as opposed to just one right. </a:t>
            </a:r>
          </a:p>
          <a:p>
            <a:r>
              <a:rPr lang="en-GB" dirty="0"/>
              <a:t>Until 1983, it was assumed that appropriation did not occur until all the rights of ownership had been assumed. Therefore in </a:t>
            </a:r>
            <a:r>
              <a:rPr lang="en-GB" dirty="0" err="1"/>
              <a:t>Hircock</a:t>
            </a:r>
            <a:r>
              <a:rPr lang="en-GB" dirty="0"/>
              <a:t> [1978] D obtained possession of a car on hire purchase. It was held that he was not guilty of theft until he dishonestly sold the car two weeks later, as it was this point in which he assumed the owners rights. </a:t>
            </a:r>
          </a:p>
          <a:p>
            <a:endParaRPr lang="en-GB" dirty="0"/>
          </a:p>
          <a:p>
            <a:r>
              <a:rPr lang="en-GB" dirty="0"/>
              <a:t>In contrast, it has also been held that only one right of the owner needs to be appropriated. In Morris [1983] D switched labels of shop articles on the supermarket shelf, with the intention of buying the more expensive for the price of the less expensive article. It was held that the right to label the good is a right of the owner, and the assumption of this right by switching was a appropriation, despite the fact the other rights had not been assumed. </a:t>
            </a:r>
          </a:p>
          <a:p>
            <a:r>
              <a:rPr lang="en-GB" dirty="0"/>
              <a:t>In Gomez [1993] the House of Lords confirmed Morris.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FF0000"/>
                </a:solidFill>
              </a:rPr>
              <a:t>Wheatley v Commissioner of Police for the British Virgin Islands [2006</a:t>
            </a:r>
            <a:r>
              <a:rPr lang="en-GB" sz="1200" b="1" dirty="0"/>
              <a:t>]</a:t>
            </a:r>
          </a:p>
          <a:p>
            <a:r>
              <a:rPr lang="en-GB" dirty="0"/>
              <a:t>It was confirmed that It is not necessary to prove that V suffered any loss before it can be said that D appropriated the property. This point is also illustrated by Morris, where D was arrested before paying the reduced price for the goods. </a:t>
            </a:r>
          </a:p>
        </p:txBody>
      </p:sp>
      <p:sp>
        <p:nvSpPr>
          <p:cNvPr id="4" name="Slide Number Placeholder 3"/>
          <p:cNvSpPr>
            <a:spLocks noGrp="1"/>
          </p:cNvSpPr>
          <p:nvPr>
            <p:ph type="sldNum" sz="quarter" idx="5"/>
          </p:nvPr>
        </p:nvSpPr>
        <p:spPr/>
        <p:txBody>
          <a:bodyPr/>
          <a:lstStyle/>
          <a:p>
            <a:fld id="{0DC4E3A9-8BA9-4786-8811-C67A8FE5B0E9}" type="slidenum">
              <a:rPr lang="en-GB" smtClean="0"/>
              <a:t>6</a:t>
            </a:fld>
            <a:endParaRPr lang="en-GB"/>
          </a:p>
        </p:txBody>
      </p:sp>
    </p:spTree>
    <p:extLst>
      <p:ext uri="{BB962C8B-B14F-4D97-AF65-F5344CB8AC3E}">
        <p14:creationId xmlns:p14="http://schemas.microsoft.com/office/powerpoint/2010/main" val="3969252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would D have assumed the owner’s rights if they offered to sell the owners property without their consent? In </a:t>
            </a:r>
            <a:r>
              <a:rPr lang="en-GB" dirty="0" err="1"/>
              <a:t>Pitham</a:t>
            </a:r>
            <a:r>
              <a:rPr lang="en-GB" dirty="0"/>
              <a:t> and </a:t>
            </a:r>
            <a:r>
              <a:rPr lang="en-GB" dirty="0" err="1"/>
              <a:t>Hehl</a:t>
            </a:r>
            <a:r>
              <a:rPr lang="en-GB" dirty="0"/>
              <a:t> [1976] D offered to sell Vs furniture. It was held that this offer to sell was appropriation. </a:t>
            </a:r>
          </a:p>
          <a:p>
            <a:endParaRPr lang="en-GB" dirty="0"/>
          </a:p>
          <a:p>
            <a:r>
              <a:rPr lang="en-GB" dirty="0"/>
              <a:t>Briggs [2004]- contrary view was taken. Here D by a deception, induced her elderly relatives to transfer the proceeds of their house sale to her bank account. D was convicted of theft but her appeal was allowed on the basis that an appropriation requires a physical act rather than a remote action triggering the payment that gives rise to the charge. </a:t>
            </a:r>
          </a:p>
        </p:txBody>
      </p:sp>
      <p:sp>
        <p:nvSpPr>
          <p:cNvPr id="4" name="Slide Number Placeholder 3"/>
          <p:cNvSpPr>
            <a:spLocks noGrp="1"/>
          </p:cNvSpPr>
          <p:nvPr>
            <p:ph type="sldNum" sz="quarter" idx="5"/>
          </p:nvPr>
        </p:nvSpPr>
        <p:spPr/>
        <p:txBody>
          <a:bodyPr/>
          <a:lstStyle/>
          <a:p>
            <a:fld id="{0DC4E3A9-8BA9-4786-8811-C67A8FE5B0E9}" type="slidenum">
              <a:rPr lang="en-GB" smtClean="0"/>
              <a:t>7</a:t>
            </a:fld>
            <a:endParaRPr lang="en-GB"/>
          </a:p>
        </p:txBody>
      </p:sp>
    </p:spTree>
    <p:extLst>
      <p:ext uri="{BB962C8B-B14F-4D97-AF65-F5344CB8AC3E}">
        <p14:creationId xmlns:p14="http://schemas.microsoft.com/office/powerpoint/2010/main" val="5512328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Initially, the view was that consent does not prevent an assumption of V’s rights. In Lawrence v Met Police Commissioner [1971]: V, an Italian tourist, showed D taxi driver an address and tendered £1. The fare was 50p, but D indicated that £1 was not enough and took from the V a further £6. D was convicted of theft and his appeal was dismissed because the court held an appropriation had occurred despite the V’s consent. </a:t>
            </a:r>
          </a:p>
          <a:p>
            <a:endParaRPr lang="en-GB" dirty="0"/>
          </a:p>
          <a:p>
            <a:r>
              <a:rPr lang="en-GB" dirty="0"/>
              <a:t>A different view was taken by the HOL in Morris [1984]. Lord Roskill “appropriation involves an act by way of interference with or usurpation of the rights of the owner”. The use of the word adverse suggests an appropriation necessitates some wrong doing on the part of the D, which will not be established where the owner has consented. </a:t>
            </a:r>
          </a:p>
          <a:p>
            <a:endParaRPr lang="en-GB" dirty="0"/>
          </a:p>
          <a:p>
            <a:r>
              <a:rPr lang="en-GB" dirty="0"/>
              <a:t>The leading case is now Gomez [1993]. The assistant manager of a shop persuaded the manager to sell goods to the value of £17,000 to his accomplice, X, and to accept payment by two cheques. D and X knew that the cheques were stolen and worthless. The </a:t>
            </a:r>
            <a:r>
              <a:rPr lang="en-GB" dirty="0" err="1"/>
              <a:t>Hol</a:t>
            </a:r>
            <a:r>
              <a:rPr lang="en-GB" dirty="0"/>
              <a:t> held that an assumption of rights and an appropriation, could be established despite the fact that the V consented. </a:t>
            </a:r>
          </a:p>
          <a:p>
            <a:endParaRPr lang="en-GB" dirty="0"/>
          </a:p>
          <a:p>
            <a:r>
              <a:rPr lang="en-GB" dirty="0"/>
              <a:t>In Lawrence and Gomez, consent was gained by deception. Hinks [2000]: D was convicted of theft having persuaded a 53 year old man of limited intelligence to giver her over £60,000. </a:t>
            </a:r>
            <a:r>
              <a:rPr lang="en-GB" dirty="0" err="1"/>
              <a:t>HoL</a:t>
            </a:r>
            <a:r>
              <a:rPr lang="en-GB" dirty="0"/>
              <a:t> held that an appropriation can be established, despite the fact that the property in question passes to D in form of a valid gift. This means that appropriation is a neutral concept that involves no wrongdoing at all</a:t>
            </a:r>
          </a:p>
        </p:txBody>
      </p:sp>
      <p:sp>
        <p:nvSpPr>
          <p:cNvPr id="4" name="Slide Number Placeholder 3"/>
          <p:cNvSpPr>
            <a:spLocks noGrp="1"/>
          </p:cNvSpPr>
          <p:nvPr>
            <p:ph type="sldNum" sz="quarter" idx="5"/>
          </p:nvPr>
        </p:nvSpPr>
        <p:spPr/>
        <p:txBody>
          <a:bodyPr/>
          <a:lstStyle/>
          <a:p>
            <a:fld id="{0DC4E3A9-8BA9-4786-8811-C67A8FE5B0E9}" type="slidenum">
              <a:rPr lang="en-GB" smtClean="0"/>
              <a:t>8</a:t>
            </a:fld>
            <a:endParaRPr lang="en-GB"/>
          </a:p>
        </p:txBody>
      </p:sp>
    </p:spTree>
    <p:extLst>
      <p:ext uri="{BB962C8B-B14F-4D97-AF65-F5344CB8AC3E}">
        <p14:creationId xmlns:p14="http://schemas.microsoft.com/office/powerpoint/2010/main" val="1598704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9</a:t>
            </a:fld>
            <a:endParaRPr lang="en-GB"/>
          </a:p>
        </p:txBody>
      </p:sp>
    </p:spTree>
    <p:extLst>
      <p:ext uri="{BB962C8B-B14F-4D97-AF65-F5344CB8AC3E}">
        <p14:creationId xmlns:p14="http://schemas.microsoft.com/office/powerpoint/2010/main" val="211565153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Gomez: only one right has to be assumed, here it is the right of possession.  The issue of consent must then be considered as the shop consents to customers putting sweets in the ‘pick and mix’ bags. Lawrence v Metropolitan police Commissioner [1971] it was held that an appropriation can occur despite the consent of the owner- the law is currently represented by Gomez [1993] HL held that the goods had been appropriated despite the Vs consent. M did appropriate the sweets.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10</a:t>
            </a:fld>
            <a:endParaRPr lang="en-GB"/>
          </a:p>
        </p:txBody>
      </p:sp>
    </p:spTree>
    <p:extLst>
      <p:ext uri="{BB962C8B-B14F-4D97-AF65-F5344CB8AC3E}">
        <p14:creationId xmlns:p14="http://schemas.microsoft.com/office/powerpoint/2010/main" val="17813645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Simone – The issue again is consent so the answer from Maggie Q would apply. The difference is that consent in Gomez was obtained by deception and is therefore not true consent. Hinks[2000] Appropriation is a neutral concept that involves no wrongdoing. This does not mean D is guilty of theft as MR requires proof that the appropriation was dishonest. </a:t>
            </a:r>
          </a:p>
        </p:txBody>
      </p:sp>
      <p:sp>
        <p:nvSpPr>
          <p:cNvPr id="4" name="Slide Number Placeholder 3"/>
          <p:cNvSpPr>
            <a:spLocks noGrp="1"/>
          </p:cNvSpPr>
          <p:nvPr>
            <p:ph type="sldNum" sz="quarter" idx="5"/>
          </p:nvPr>
        </p:nvSpPr>
        <p:spPr/>
        <p:txBody>
          <a:bodyPr/>
          <a:lstStyle/>
          <a:p>
            <a:fld id="{0DC4E3A9-8BA9-4786-8811-C67A8FE5B0E9}" type="slidenum">
              <a:rPr lang="en-GB" smtClean="0"/>
              <a:t>11</a:t>
            </a:fld>
            <a:endParaRPr lang="en-GB"/>
          </a:p>
        </p:txBody>
      </p:sp>
    </p:spTree>
    <p:extLst>
      <p:ext uri="{BB962C8B-B14F-4D97-AF65-F5344CB8AC3E}">
        <p14:creationId xmlns:p14="http://schemas.microsoft.com/office/powerpoint/2010/main" val="295147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12</a:t>
            </a:fld>
            <a:endParaRPr lang="en-GB"/>
          </a:p>
        </p:txBody>
      </p:sp>
    </p:spTree>
    <p:extLst>
      <p:ext uri="{BB962C8B-B14F-4D97-AF65-F5344CB8AC3E}">
        <p14:creationId xmlns:p14="http://schemas.microsoft.com/office/powerpoint/2010/main" val="10473612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lvl="1" indent="0">
              <a:buNone/>
            </a:pPr>
            <a:r>
              <a:rPr lang="en-GB" sz="3200" b="1" u="sng" dirty="0">
                <a:solidFill>
                  <a:srgbClr val="FF0000"/>
                </a:solidFill>
              </a:rPr>
              <a:t>Section 4(1) TA [1968] </a:t>
            </a:r>
            <a:r>
              <a:rPr lang="en-GB" sz="3200" dirty="0"/>
              <a:t>provides:</a:t>
            </a:r>
            <a:endParaRPr lang="en-GB" sz="3600" dirty="0"/>
          </a:p>
          <a:p>
            <a:pPr lvl="1"/>
            <a:r>
              <a:rPr lang="en-GB" sz="3200" dirty="0"/>
              <a:t>"Property" includes money and all other property, real or personal, including things in action and other intangible property (things which cannot be touched).</a:t>
            </a:r>
            <a:endParaRPr lang="en-GB" sz="3600" dirty="0"/>
          </a:p>
          <a:p>
            <a:pPr lvl="1"/>
            <a:r>
              <a:rPr lang="en-GB" sz="3200" dirty="0"/>
              <a:t>Money – identifiable and coins of any currency.  A cheque is not money it is a 'thing in action' </a:t>
            </a:r>
            <a:r>
              <a:rPr lang="en-GB" sz="3200" b="1" dirty="0"/>
              <a:t>(Davis [1988]) </a:t>
            </a:r>
          </a:p>
          <a:p>
            <a:pPr lvl="1"/>
            <a:r>
              <a:rPr lang="en-GB" sz="3200" dirty="0"/>
              <a:t>Personal property – all property that is not land, including jewellery, TV sets, vehicles, phones.  Include illegal drugs </a:t>
            </a:r>
            <a:r>
              <a:rPr lang="en-GB" sz="3200" b="1" dirty="0"/>
              <a:t>(Smith [2011])</a:t>
            </a:r>
            <a:endParaRPr lang="en-GB" sz="3200" dirty="0"/>
          </a:p>
          <a:p>
            <a:pPr lvl="1"/>
            <a:r>
              <a:rPr lang="en-GB" sz="3200" dirty="0"/>
              <a:t>Real property – land and buildings</a:t>
            </a:r>
          </a:p>
          <a:p>
            <a:pPr marL="0" indent="0">
              <a:buNone/>
            </a:pPr>
            <a:endParaRPr lang="en-GB" sz="3200" b="1" dirty="0"/>
          </a:p>
          <a:p>
            <a:pPr marL="0" indent="0">
              <a:buNone/>
            </a:pPr>
            <a:endParaRPr lang="en-GB" sz="3200" b="1" dirty="0"/>
          </a:p>
          <a:p>
            <a:pPr marL="0" indent="0">
              <a:buNone/>
            </a:pPr>
            <a:r>
              <a:rPr lang="en-GB" sz="3200" b="1" dirty="0"/>
              <a:t>Land</a:t>
            </a:r>
          </a:p>
          <a:p>
            <a:r>
              <a:rPr lang="en-GB" sz="2400" dirty="0"/>
              <a:t>Section 4(2) provides that land cannot be stolen except in three particular circumstances:</a:t>
            </a:r>
            <a:endParaRPr lang="en-GB" sz="2800" dirty="0"/>
          </a:p>
          <a:p>
            <a:pPr lvl="1"/>
            <a:r>
              <a:rPr lang="en-GB" sz="2000" dirty="0"/>
              <a:t>(a) Where a person is dealing with land in a special capacity, for example as a trustee (and makes a dishonest appropriation). </a:t>
            </a:r>
          </a:p>
          <a:p>
            <a:pPr lvl="1"/>
            <a:r>
              <a:rPr lang="en-GB" sz="2000" dirty="0"/>
              <a:t>(b) Where a person not in possession of the land severs something from it, for example crops or turf.</a:t>
            </a:r>
          </a:p>
          <a:p>
            <a:pPr lvl="1"/>
            <a:r>
              <a:rPr lang="en-GB" sz="2000" dirty="0"/>
              <a:t>(c) Where a person in possession of the land as tenant appropriates a fixture or structure let with the land, for example by selling an outbuilding. (Note that in this situation it does not matter whether the object is actually removed from the land or not.)</a:t>
            </a:r>
            <a:endParaRPr lang="en-GB" sz="2400" dirty="0"/>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13</a:t>
            </a:fld>
            <a:endParaRPr lang="en-GB"/>
          </a:p>
        </p:txBody>
      </p:sp>
    </p:spTree>
    <p:extLst>
      <p:ext uri="{BB962C8B-B14F-4D97-AF65-F5344CB8AC3E}">
        <p14:creationId xmlns:p14="http://schemas.microsoft.com/office/powerpoint/2010/main" val="3688600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S.5(1) TA 1968 provides that property belongs to any person who has ownership, possession or control of it. On the facts Z had legal ownership of the lawnmower. The lawnmower also belonged to the shop owner (v). The issue here is whether Zaid can be liable of stealing his own property from the shop owner.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solidFill>
                  <a:srgbClr val="FF0000"/>
                </a:solidFill>
                <a:effectLst/>
                <a:latin typeface="Calibri" panose="020F0502020204030204" pitchFamily="34" charset="0"/>
                <a:ea typeface="Calibri" panose="020F0502020204030204" pitchFamily="34" charset="0"/>
                <a:cs typeface="Calibri" panose="020F0502020204030204" pitchFamily="34" charset="0"/>
              </a:rPr>
              <a:t>A term of the repair was that the shop owner had the right to keep the mower for the duration of the two-day period. The lawnmower belonged to the V.</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15</a:t>
            </a:fld>
            <a:endParaRPr lang="en-GB"/>
          </a:p>
        </p:txBody>
      </p:sp>
    </p:spTree>
    <p:extLst>
      <p:ext uri="{BB962C8B-B14F-4D97-AF65-F5344CB8AC3E}">
        <p14:creationId xmlns:p14="http://schemas.microsoft.com/office/powerpoint/2010/main" val="5778795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16</a:t>
            </a:fld>
            <a:endParaRPr lang="en-GB"/>
          </a:p>
        </p:txBody>
      </p:sp>
    </p:spTree>
    <p:extLst>
      <p:ext uri="{BB962C8B-B14F-4D97-AF65-F5344CB8AC3E}">
        <p14:creationId xmlns:p14="http://schemas.microsoft.com/office/powerpoint/2010/main" val="38307722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Ds appropriation must be dishonest. The TA does not define ‘dishonesty’ but s2. does state what is dishonest.  </a:t>
            </a:r>
          </a:p>
          <a:p>
            <a:endParaRPr lang="en-GB" dirty="0"/>
          </a:p>
          <a:p>
            <a:r>
              <a:rPr lang="en-GB" dirty="0"/>
              <a:t>It is necessary to consider the common law development of the test for what is dishonest. </a:t>
            </a:r>
          </a:p>
          <a:p>
            <a:endParaRPr lang="en-GB" dirty="0"/>
          </a:p>
          <a:p>
            <a:r>
              <a:rPr lang="en-GB" dirty="0" err="1"/>
              <a:t>Gilks</a:t>
            </a:r>
            <a:r>
              <a:rPr lang="en-GB" dirty="0"/>
              <a:t> [1972] – D kept an overpayment on a debt. It was held that a person is not dishonest if they honestly believe that they are acting honestly – </a:t>
            </a:r>
            <a:r>
              <a:rPr lang="en-GB" dirty="0" err="1"/>
              <a:t>pureply</a:t>
            </a:r>
            <a:r>
              <a:rPr lang="en-GB" dirty="0"/>
              <a:t> SUBJECTIVE TEST</a:t>
            </a:r>
          </a:p>
          <a:p>
            <a:endParaRPr lang="en-GB" dirty="0"/>
          </a:p>
          <a:p>
            <a:r>
              <a:rPr lang="en-GB" dirty="0"/>
              <a:t>Feely [1973] – the manager of a betting shop took £30 from his employers safe, a practice that the employer had forbidden. He argued that he was going to replace it. His conviction was quashed because the trial judge directed the jury that his behaviour was dishonest, when it was a matter for the jury. In relation to the test to be applied, It was held to be an objective test: an appropriation is dishonest if it is </a:t>
            </a:r>
            <a:r>
              <a:rPr lang="en-GB" dirty="0" err="1"/>
              <a:t>dishonst</a:t>
            </a:r>
            <a:r>
              <a:rPr lang="en-GB" dirty="0"/>
              <a:t> according to the standard of ordinary and decent people. </a:t>
            </a:r>
          </a:p>
          <a:p>
            <a:endParaRPr lang="en-GB" dirty="0"/>
          </a:p>
          <a:p>
            <a:r>
              <a:rPr lang="en-GB" dirty="0"/>
              <a:t>Ghosh (the old version)</a:t>
            </a:r>
          </a:p>
          <a:p>
            <a:r>
              <a:rPr lang="en-GB" dirty="0"/>
              <a:t>The test of dishonesty that was then used for many years was the two stage test identified in Ghosh [1982]. Here a hospital consultant falsely claimed that money was owed to him for an operation. This was a case of obtaining property by deception contrary to s.15 TA 1968 (now repealed). The two limbs were:</a:t>
            </a:r>
          </a:p>
          <a:p>
            <a:endParaRPr lang="en-GB" dirty="0"/>
          </a:p>
          <a:p>
            <a:pPr marL="228600" indent="-228600">
              <a:buAutoNum type="alphaLcParenBoth"/>
            </a:pPr>
            <a:r>
              <a:rPr lang="en-GB" dirty="0"/>
              <a:t>OBJECTIVE LIMB: Was what was done (the appropriation in relation to the theft) dishonest according to the ordinary standards of reasonable and honest people? – same as Feely [1973]</a:t>
            </a:r>
          </a:p>
          <a:p>
            <a:pPr marL="228600" indent="-228600">
              <a:buAutoNum type="alphaLcParenBoth"/>
            </a:pPr>
            <a:r>
              <a:rPr lang="en-GB" dirty="0"/>
              <a:t>SUBJECTIVE LIMB: Did D realise that reasonable and honest people would regard what they did (the appropriation) as dishonest?</a:t>
            </a:r>
          </a:p>
          <a:p>
            <a:pPr marL="0" indent="0">
              <a:buNone/>
            </a:pPr>
            <a:endParaRPr lang="en-GB" dirty="0"/>
          </a:p>
          <a:p>
            <a:pPr marL="0" indent="0">
              <a:buNone/>
            </a:pPr>
            <a:r>
              <a:rPr lang="en-GB" dirty="0"/>
              <a:t>Under this limb, the appropriation was dishonest if D realised that reasonable and honest people would consider it as such, even though D considered it to be honest</a:t>
            </a:r>
          </a:p>
          <a:p>
            <a:pPr marL="0" indent="0">
              <a:buNone/>
            </a:pPr>
            <a:endParaRPr lang="en-GB" dirty="0"/>
          </a:p>
          <a:p>
            <a:pPr marL="0" indent="0">
              <a:buNone/>
            </a:pPr>
            <a:r>
              <a:rPr lang="en-GB" dirty="0"/>
              <a:t>Hayes [2015] shows the application of the old Ghosh test. </a:t>
            </a:r>
          </a:p>
          <a:p>
            <a:endParaRPr lang="en-GB" dirty="0"/>
          </a:p>
          <a:p>
            <a:r>
              <a:rPr lang="en-GB" dirty="0"/>
              <a:t>Ghosh (the new version) as seen in Ivey v Genting Casinos [2017]:</a:t>
            </a:r>
          </a:p>
          <a:p>
            <a:r>
              <a:rPr lang="en-GB" dirty="0"/>
              <a:t>In Ivey [2017], the Supreme Court reconsidered the common law meaning of dishonesty. </a:t>
            </a:r>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17</a:t>
            </a:fld>
            <a:endParaRPr lang="en-GB"/>
          </a:p>
        </p:txBody>
      </p:sp>
    </p:spTree>
    <p:extLst>
      <p:ext uri="{BB962C8B-B14F-4D97-AF65-F5344CB8AC3E}">
        <p14:creationId xmlns:p14="http://schemas.microsoft.com/office/powerpoint/2010/main" val="40049907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000000"/>
                </a:solidFill>
                <a:effectLst/>
                <a:latin typeface="Helvetica Neue"/>
              </a:rPr>
              <a:t>Mr Ivey knew that certain brands of playing cards have a very slightly asymmetrical pattern on their backs, and saw that this casino was using one such brand. So, with the help of an accomplice, over a series of games, Mr Ivey persuaded croupier to indulge his ‘luck-inducing superstitions’, by turning some (good) cards along the shorter edge and other cards along the longer edge. Over a period of time, the deck that the croupier was using became so arranged that Mr Ivey could, by looking at the back of a card, discern whether it was likely to be a ‘good’ card or a ‘bad’ card for the game he was playing. He then proceeded to bet larger sums on subsequent games, and carried on, until the casino decided to use a new set of cards. By that time, he’d won £7.7 million.</a:t>
            </a:r>
          </a:p>
          <a:p>
            <a:pPr algn="l" fontAlgn="base"/>
            <a:r>
              <a:rPr lang="en-GB" b="0" i="0" dirty="0">
                <a:solidFill>
                  <a:srgbClr val="000000"/>
                </a:solidFill>
                <a:effectLst/>
                <a:latin typeface="Helvetica Neue"/>
              </a:rPr>
              <a:t>However, he was refused payment after the casino pored over video footage of all his games and finally figured out how Mr Ivey had gamed the casino. So Mr Ivey filed a civil suit against the casino demanding to be paid, and the casino resisted on the basis that he had cheated. To decide on the soundness of the casino’s allegation, it was necessary to consider whether Mr Ivey had been dishonest.</a:t>
            </a:r>
          </a:p>
          <a:p>
            <a:pPr algn="l" fontAlgn="base"/>
            <a:r>
              <a:rPr lang="en-GB" b="1" i="0" dirty="0">
                <a:solidFill>
                  <a:srgbClr val="000000"/>
                </a:solidFill>
                <a:effectLst/>
                <a:latin typeface="Helvetica Neue"/>
              </a:rPr>
              <a:t>The Supreme Court’s decision</a:t>
            </a:r>
            <a:endParaRPr lang="en-GB" b="0" i="0" dirty="0">
              <a:solidFill>
                <a:srgbClr val="000000"/>
              </a:solidFill>
              <a:effectLst/>
              <a:latin typeface="Helvetica Neue"/>
            </a:endParaRPr>
          </a:p>
          <a:p>
            <a:pPr algn="l" fontAlgn="base"/>
            <a:r>
              <a:rPr lang="en-GB" b="0" i="0" dirty="0">
                <a:solidFill>
                  <a:srgbClr val="000000"/>
                </a:solidFill>
                <a:effectLst/>
                <a:latin typeface="Helvetica Neue"/>
              </a:rPr>
              <a:t>This civil case made its way through the court system and finally, in 2017, landed up before a 5 judge bench of the Supreme Court. Although this was a civil case, the Supreme Court, in </a:t>
            </a:r>
            <a:r>
              <a:rPr lang="en-GB" b="0" i="1" dirty="0">
                <a:solidFill>
                  <a:srgbClr val="000000"/>
                </a:solidFill>
                <a:effectLst/>
                <a:latin typeface="Helvetica Neue"/>
              </a:rPr>
              <a:t>Ivey v Genting Casinos</a:t>
            </a:r>
            <a:r>
              <a:rPr lang="en-GB" b="0" i="0" dirty="0">
                <a:solidFill>
                  <a:srgbClr val="000000"/>
                </a:solidFill>
                <a:effectLst/>
                <a:latin typeface="Helvetica Neue"/>
              </a:rPr>
              <a:t> [2017] UKSC 67 decided that there was no logical or principled basis for the civil and criminal law to have different tests for dishonesty [para 63]. It therefore resolved to set the record on dishonesty straight once and for all in respect of both, the civil, and the criminal law.</a:t>
            </a:r>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18</a:t>
            </a:fld>
            <a:endParaRPr lang="en-GB"/>
          </a:p>
        </p:txBody>
      </p:sp>
    </p:spTree>
    <p:extLst>
      <p:ext uri="{BB962C8B-B14F-4D97-AF65-F5344CB8AC3E}">
        <p14:creationId xmlns:p14="http://schemas.microsoft.com/office/powerpoint/2010/main" val="13108436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FF0000"/>
                </a:solidFill>
                <a:effectLst/>
                <a:latin typeface="Calibri" panose="020F0502020204030204" pitchFamily="34" charset="0"/>
                <a:ea typeface="SimSun" panose="02010600030101010101" pitchFamily="2" charset="-122"/>
                <a:cs typeface="Arial" panose="020B0604020202020204" pitchFamily="34" charset="0"/>
              </a:rPr>
              <a:t>Eddy – dishonesty is not defined in the TA 1968, but s.2(1) states what is not dishonest. In effect this provides a defence to theft. E will rely on s2(1)© and argue that he believed the owner could not be found by taking reasonable steps. The fact is was a busy football stadium means this argument is likely to succeed. If this argument fails that the jury would have to apply the test from Ghosh (modified by Ivey). The test now has one limb with the second limb now being deleted.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solidFill>
                  <a:srgbClr val="FF0000"/>
                </a:solidFill>
                <a:effectLst/>
                <a:latin typeface="Calibri" panose="020F0502020204030204" pitchFamily="34" charset="0"/>
                <a:ea typeface="SimSun" panose="02010600030101010101" pitchFamily="2" charset="-122"/>
                <a:cs typeface="Arial" panose="020B0604020202020204" pitchFamily="34" charset="0"/>
              </a:rPr>
              <a:t>Q: Was the appropriation dishonest according to the standards of ordinary decent people? - It is likely in this case that the jury would conclude the fact E kept the money was not dishonest as trying to find the original owner would have been nearly impossible.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solidFill>
                  <a:srgbClr val="FF0000"/>
                </a:solidFill>
                <a:effectLst/>
                <a:latin typeface="Calibri" panose="020F0502020204030204" pitchFamily="34" charset="0"/>
                <a:ea typeface="SimSun" panose="02010600030101010101" pitchFamily="2" charset="-122"/>
                <a:cs typeface="Arial" panose="020B0604020202020204" pitchFamily="34" charset="0"/>
              </a:rPr>
              <a:t>In conclusion, E was probably not dishonest.</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19</a:t>
            </a:fld>
            <a:endParaRPr lang="en-GB"/>
          </a:p>
        </p:txBody>
      </p:sp>
    </p:spTree>
    <p:extLst>
      <p:ext uri="{BB962C8B-B14F-4D97-AF65-F5344CB8AC3E}">
        <p14:creationId xmlns:p14="http://schemas.microsoft.com/office/powerpoint/2010/main" val="30592723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You would need to start with a general discussion on dishonesty as in the Eddy question. You would then need to consider s.2(1)(b) - because C genuinely believed she would have had consent from the owner (the supermarket) if the surrounding circumstances (screaming kids) would have been known. C could argue that shops normally ignore such practices because the person will pay for the property.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Considering Ghosh (modified by Ivey) - it is likely that reasonable people would have considered C’s as honest. This could be dependent on the jury members being parents to understand the nature of this case.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20</a:t>
            </a:fld>
            <a:endParaRPr lang="en-GB"/>
          </a:p>
        </p:txBody>
      </p:sp>
    </p:spTree>
    <p:extLst>
      <p:ext uri="{BB962C8B-B14F-4D97-AF65-F5344CB8AC3E}">
        <p14:creationId xmlns:p14="http://schemas.microsoft.com/office/powerpoint/2010/main" val="18407714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Once it has been established that the appropriation was dishonest, the prosecution will have to prove that D also had the intention to permanently deprive V of their property. It is important to understand that it is not a requirement of theft that D actually succeeded in permanently depriving V of property, only that D intended to. E.g. </a:t>
            </a:r>
            <a:r>
              <a:rPr lang="en-GB" dirty="0" err="1"/>
              <a:t>Vinall</a:t>
            </a:r>
            <a:r>
              <a:rPr lang="en-GB" dirty="0"/>
              <a:t> [2011] – D took a bicycle and was walking it home. On becoming bored, D decided to leave the bike in a street. It was held that D could still be convicted of theft as he had intended to permanently deprive at the moment of taking it. The fact that D did not succeed in permanently depriving is irrelevant. </a:t>
            </a:r>
          </a:p>
          <a:p>
            <a:endParaRPr lang="en-GB" dirty="0"/>
          </a:p>
          <a:p>
            <a:r>
              <a:rPr lang="en-GB" dirty="0"/>
              <a:t>In many cases, intention to permanently deprive will be a simple issues for the court to conclude from the facts. For example, if D runs from a shop with goods in their hands, the fact they are running from the shop is compelling evidence that they intending to permanently deprive the shop of the goods. </a:t>
            </a:r>
          </a:p>
          <a:p>
            <a:endParaRPr lang="en-GB" dirty="0"/>
          </a:p>
          <a:p>
            <a:r>
              <a:rPr lang="en-GB" dirty="0"/>
              <a:t>The intention to permanently deprive has two meanings:</a:t>
            </a:r>
          </a:p>
          <a:p>
            <a:endParaRPr lang="en-GB" dirty="0"/>
          </a:p>
          <a:p>
            <a:pPr marL="171450" indent="-171450">
              <a:buFontTx/>
              <a:buChar char="-"/>
            </a:pPr>
            <a:r>
              <a:rPr lang="en-GB" dirty="0"/>
              <a:t>The common sense meaning</a:t>
            </a:r>
          </a:p>
          <a:p>
            <a:pPr marL="171450" indent="-171450">
              <a:buFontTx/>
              <a:buChar char="-"/>
            </a:pPr>
            <a:r>
              <a:rPr lang="en-GB" dirty="0"/>
              <a:t>The meaning referred to in s.6 TA 1968. The majority of cases will involve applying the common sense meaning and s.6 will be reserved for cases where D does not mean for V to permanently lose the property in question (D intends the V will get the property back). </a:t>
            </a:r>
          </a:p>
          <a:p>
            <a:pPr marL="171450" indent="-171450">
              <a:buFontTx/>
              <a:buChar char="-"/>
            </a:pPr>
            <a:endParaRPr lang="en-GB" dirty="0"/>
          </a:p>
          <a:p>
            <a:pPr marL="171450" indent="-171450">
              <a:buFontTx/>
              <a:buChar char="-"/>
            </a:pPr>
            <a:r>
              <a:rPr lang="en-GB" dirty="0"/>
              <a:t>S6(1) TA 1968:</a:t>
            </a:r>
          </a:p>
          <a:p>
            <a:pPr marL="0" indent="0">
              <a:buFontTx/>
              <a:buNone/>
            </a:pPr>
            <a:r>
              <a:rPr lang="en-GB" b="0" i="0" dirty="0">
                <a:solidFill>
                  <a:srgbClr val="000000"/>
                </a:solidFill>
                <a:effectLst/>
                <a:latin typeface="arial" panose="020B0604020202020204" pitchFamily="34" charset="0"/>
              </a:rPr>
              <a:t>A person appropriating property belonging to another without meaning the other permanently to lose the thing itself is nevertheless to be regarded as having the intention of permanently depriving the other of it if his intention is to treat the thing as his own to dispose of regardless of the other’s rights; and a borrowing or lending of it may amount to so treating it if, but only if, the borrowing or lending is for a period and in circumstances making it equivalent to an outright taking or disposal.</a:t>
            </a:r>
          </a:p>
          <a:p>
            <a:pPr marL="0" indent="0">
              <a:buFontTx/>
              <a:buNone/>
            </a:pPr>
            <a:endParaRPr lang="en-GB" b="0" i="0" dirty="0">
              <a:solidFill>
                <a:srgbClr val="000000"/>
              </a:solidFill>
              <a:effectLst/>
              <a:latin typeface="arial" panose="020B0604020202020204" pitchFamily="34" charset="0"/>
            </a:endParaRPr>
          </a:p>
          <a:p>
            <a:pPr marL="0" indent="0">
              <a:buFontTx/>
              <a:buNone/>
            </a:pPr>
            <a:r>
              <a:rPr lang="en-GB" b="0" i="0" dirty="0">
                <a:solidFill>
                  <a:srgbClr val="000000"/>
                </a:solidFill>
                <a:effectLst/>
                <a:latin typeface="arial" panose="020B0604020202020204" pitchFamily="34" charset="0"/>
              </a:rPr>
              <a:t>S6(1) is in two parts. The effect is that an intention to permanently deprive can be inferred where D intends either to a) treat the property as their own to dispose of regardless of Vs rights or b) borrows/lends property belonging to another. </a:t>
            </a:r>
          </a:p>
          <a:p>
            <a:pPr marL="0" indent="0">
              <a:buFontTx/>
              <a:buNone/>
            </a:pPr>
            <a:endParaRPr lang="en-GB" b="0" i="0" dirty="0">
              <a:solidFill>
                <a:srgbClr val="000000"/>
              </a:solidFill>
              <a:effectLst/>
              <a:latin typeface="arial" panose="020B0604020202020204" pitchFamily="34" charset="0"/>
            </a:endParaRPr>
          </a:p>
          <a:p>
            <a:pPr marL="0" indent="0">
              <a:buFontTx/>
              <a:buNone/>
            </a:pPr>
            <a:endParaRPr lang="en-GB" b="0" i="0" dirty="0">
              <a:solidFill>
                <a:srgbClr val="000000"/>
              </a:solidFill>
              <a:effectLst/>
              <a:latin typeface="arial" panose="020B0604020202020204" pitchFamily="34" charset="0"/>
            </a:endParaRPr>
          </a:p>
          <a:p>
            <a:pPr marL="228600" indent="-228600">
              <a:buFontTx/>
              <a:buAutoNum type="alphaLcParenR"/>
            </a:pPr>
            <a:r>
              <a:rPr lang="en-GB" b="0" i="0" dirty="0">
                <a:solidFill>
                  <a:srgbClr val="000000"/>
                </a:solidFill>
                <a:effectLst/>
                <a:latin typeface="arial" panose="020B0604020202020204" pitchFamily="34" charset="0"/>
              </a:rPr>
              <a:t>Treat the thing as their own to dispose of regardless of the V’s rights</a:t>
            </a:r>
          </a:p>
          <a:p>
            <a:pPr marL="0" indent="0">
              <a:buFontTx/>
              <a:buNone/>
            </a:pPr>
            <a:r>
              <a:rPr lang="en-GB" b="0" i="0" dirty="0">
                <a:solidFill>
                  <a:srgbClr val="000000"/>
                </a:solidFill>
                <a:effectLst/>
                <a:latin typeface="arial" panose="020B0604020202020204" pitchFamily="34" charset="0"/>
              </a:rPr>
              <a:t>In Cahill [19936] it was held that it is not sufficient that D intends to treat the thing as his own; in addition, his intention must be to dispose of the property regardless of the V’s rights. It was held that dispose of means to deal with it definitely, to get rid of it, sell it or break it. </a:t>
            </a:r>
          </a:p>
          <a:p>
            <a:pPr marL="0" indent="0">
              <a:buFontTx/>
              <a:buNone/>
            </a:pPr>
            <a:r>
              <a:rPr lang="en-GB" b="0" i="0" dirty="0">
                <a:solidFill>
                  <a:srgbClr val="000000"/>
                </a:solidFill>
                <a:effectLst/>
                <a:latin typeface="arial" panose="020B0604020202020204" pitchFamily="34" charset="0"/>
              </a:rPr>
              <a:t>DPP v J [2002]  D snatched V’s headphones, but broke them before returning them. This was a disposal and D was guilty of theft. </a:t>
            </a:r>
          </a:p>
          <a:p>
            <a:pPr marL="0" indent="0">
              <a:buFontTx/>
              <a:buNone/>
            </a:pPr>
            <a:endParaRPr lang="en-GB" b="0" i="0" dirty="0">
              <a:solidFill>
                <a:srgbClr val="000000"/>
              </a:solidFill>
              <a:effectLst/>
              <a:latin typeface="arial" panose="020B0604020202020204" pitchFamily="34" charset="0"/>
            </a:endParaRPr>
          </a:p>
          <a:p>
            <a:pPr marL="0" indent="0">
              <a:buFontTx/>
              <a:buNone/>
            </a:pPr>
            <a:r>
              <a:rPr lang="en-GB" b="0" i="0" dirty="0">
                <a:solidFill>
                  <a:srgbClr val="000000"/>
                </a:solidFill>
                <a:effectLst/>
                <a:latin typeface="arial" panose="020B0604020202020204" pitchFamily="34" charset="0"/>
              </a:rPr>
              <a:t>b) Borrowing/lending</a:t>
            </a:r>
          </a:p>
          <a:p>
            <a:pPr marL="0" indent="0">
              <a:buFontTx/>
              <a:buNone/>
            </a:pPr>
            <a:r>
              <a:rPr lang="en-GB" b="0" i="0" dirty="0">
                <a:solidFill>
                  <a:srgbClr val="000000"/>
                </a:solidFill>
                <a:effectLst/>
                <a:latin typeface="arial" panose="020B0604020202020204" pitchFamily="34" charset="0"/>
              </a:rPr>
              <a:t>  Outright taking and disposal: There is an outright taking or disposal if the property has lost its virtue, which means that all or substantially all of its value has been consumed. If the property borrowed by D is money and D cannot return the actual notes or money they borrowed then this will constitute an ITPD, as D has no intention to return the objects they have taken (</a:t>
            </a:r>
            <a:r>
              <a:rPr lang="en-GB" b="0" i="0" dirty="0" err="1">
                <a:solidFill>
                  <a:srgbClr val="000000"/>
                </a:solidFill>
                <a:effectLst/>
                <a:latin typeface="arial" panose="020B0604020202020204" pitchFamily="34" charset="0"/>
              </a:rPr>
              <a:t>Velumyl</a:t>
            </a:r>
            <a:r>
              <a:rPr lang="en-GB" b="0" i="0" dirty="0">
                <a:solidFill>
                  <a:srgbClr val="000000"/>
                </a:solidFill>
                <a:effectLst/>
                <a:latin typeface="arial" panose="020B0604020202020204" pitchFamily="34" charset="0"/>
              </a:rPr>
              <a:t> 1989). </a:t>
            </a:r>
          </a:p>
          <a:p>
            <a:pPr marL="0" indent="0">
              <a:buFontTx/>
              <a:buNone/>
            </a:pPr>
            <a:endParaRPr lang="en-GB" b="0" i="0" dirty="0">
              <a:solidFill>
                <a:srgbClr val="000000"/>
              </a:solidFill>
              <a:effectLst/>
              <a:latin typeface="arial" panose="020B0604020202020204" pitchFamily="34" charset="0"/>
            </a:endParaRPr>
          </a:p>
          <a:p>
            <a:pPr marL="0" indent="0">
              <a:buFontTx/>
              <a:buNone/>
            </a:pPr>
            <a:r>
              <a:rPr lang="en-GB" b="0" i="0" dirty="0">
                <a:solidFill>
                  <a:srgbClr val="000000"/>
                </a:solidFill>
                <a:effectLst/>
                <a:latin typeface="arial" panose="020B0604020202020204" pitchFamily="34" charset="0"/>
              </a:rPr>
              <a:t>Lloyd [1985] D cinema projectionist borrowed films and copied them. He did not steal the films because borrowing was not for a period and in circumstances that amounted to an outright disposal; the virtue was still in the film as they could still be shown. </a:t>
            </a:r>
          </a:p>
        </p:txBody>
      </p:sp>
      <p:sp>
        <p:nvSpPr>
          <p:cNvPr id="4" name="Slide Number Placeholder 3"/>
          <p:cNvSpPr>
            <a:spLocks noGrp="1"/>
          </p:cNvSpPr>
          <p:nvPr>
            <p:ph type="sldNum" sz="quarter" idx="5"/>
          </p:nvPr>
        </p:nvSpPr>
        <p:spPr/>
        <p:txBody>
          <a:bodyPr/>
          <a:lstStyle/>
          <a:p>
            <a:fld id="{0DC4E3A9-8BA9-4786-8811-C67A8FE5B0E9}" type="slidenum">
              <a:rPr lang="en-GB" smtClean="0"/>
              <a:t>21</a:t>
            </a:fld>
            <a:endParaRPr lang="en-GB"/>
          </a:p>
        </p:txBody>
      </p:sp>
    </p:spTree>
    <p:extLst>
      <p:ext uri="{BB962C8B-B14F-4D97-AF65-F5344CB8AC3E}">
        <p14:creationId xmlns:p14="http://schemas.microsoft.com/office/powerpoint/2010/main" val="41879215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It is important to note that theft does not require actual permanent deprivation. On the facts it could be argued that Amjad had removed the television but would have put it back before leaving the halls. S.6(1) could be relied upon. This allows the court to infer the required intention if A intended to treat the T.V as his own . Cahill [1993] established that this is the case where D disposes of the property, which means to feal with it definitely, to get rid of it, to sell it or break it. According to this law, A did not get rid of the tv so would not have the required intention. A contrary view was taken in DPP v Lavender [1994]. Here D council tenant removed two doors from another council property and put them in his girlfriends council flat. It was held that the D intended to keep the doors and treat them as his own. Cahill is regarded as the better view,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In Downes [1983]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dirty="0">
                <a:solidFill>
                  <a:srgbClr val="FF0000"/>
                </a:solidFill>
                <a:effectLst/>
                <a:latin typeface="Times New Roman" panose="02020603050405020304" pitchFamily="18" charset="0"/>
                <a:ea typeface="Times New Roman" panose="02020603050405020304" pitchFamily="18" charset="0"/>
                <a:cs typeface="Arial" panose="020B0604020202020204" pitchFamily="34" charset="0"/>
              </a:rPr>
              <a:t>s.6 (1) - would apply.</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DC4E3A9-8BA9-4786-8811-C67A8FE5B0E9}" type="slidenum">
              <a:rPr lang="en-GB" smtClean="0"/>
              <a:t>22</a:t>
            </a:fld>
            <a:endParaRPr lang="en-GB"/>
          </a:p>
        </p:txBody>
      </p:sp>
    </p:spTree>
    <p:extLst>
      <p:ext uri="{BB962C8B-B14F-4D97-AF65-F5344CB8AC3E}">
        <p14:creationId xmlns:p14="http://schemas.microsoft.com/office/powerpoint/2010/main" val="25977961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10/28/2021</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dirty="0"/>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8532108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10/28/2021</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011270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10/28/2021</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5730102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10/28/2021</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242304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10/28/2021</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dirty="0"/>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1315843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10/28/2021</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2210063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10/28/2021</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190892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10/28/2021</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0097737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10/28/2021</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06395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10/28/2021</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65942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10/28/2021</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1606084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10/28/2021</a:t>
            </a:fld>
            <a:endParaRPr lang="en-US" dirty="0"/>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dirty="0"/>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380604"/>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15" r:id="rId6"/>
    <p:sldLayoutId id="2147483711" r:id="rId7"/>
    <p:sldLayoutId id="2147483712" r:id="rId8"/>
    <p:sldLayoutId id="2147483713" r:id="rId9"/>
    <p:sldLayoutId id="2147483714" r:id="rId10"/>
    <p:sldLayoutId id="2147483716"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187D111-0A9D-421B-84EB-FC5811C3A9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28" name="Group 27">
            <a:extLst>
              <a:ext uri="{FF2B5EF4-FFF2-40B4-BE49-F238E27FC236}">
                <a16:creationId xmlns:a16="http://schemas.microsoft.com/office/drawing/2014/main" id="{015ECF02-0C11-4320-A868-5EC7DD53DE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29" name="Straight Connector 28">
              <a:extLst>
                <a:ext uri="{FF2B5EF4-FFF2-40B4-BE49-F238E27FC236}">
                  <a16:creationId xmlns:a16="http://schemas.microsoft.com/office/drawing/2014/main" id="{8C74A336-DE5D-4AE0-9A50-8D93C4AA45E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11A81C9-7A36-4A04-B14C-A45B899E4B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AE1DE35-5349-4B57-B255-C07C69270CE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AFE9588-5F4B-41DF-9FF6-6B4969245C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D4CC9B87-707A-4D04-9336-B1418878A8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58CF5CAA-7C4D-408A-B1A8-E98C0E6633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B462EA1B-90F8-4C08-AE36-FFBA2B45BF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F7B5623-96F7-42F0-BAC5-78D6789E01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685D83B1-1723-4710-8FC5-18EDC879E4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6998838C-DFB6-48F7-A18D-30469E8162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9BDB9A78-94CB-422D-B92E-65FD2732EC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A5DBD01-426B-424D-815A-96518F6007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B0218DF-D55B-4D41-AE23-F1E64BAC60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8D61EB8-98CC-4243-9E20-33CAC65BF5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A35F0944-B143-45B0-8B72-6CE34D46120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CF68EF7F-67D0-463D-AB84-EA24D18196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AE17074E-4E65-4CBD-B1B0-9C18D6F724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9CC905ED-EF46-4349-9E9B-2174310948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6B91F234-1C65-45AC-8CCE-A1C4AE49CE4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4D46B3DB-5DBB-41CF-9FA5-010ECA0C3B4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B92A3FF8-F172-47ED-84C6-802C85C1CBD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15933982-9CB6-4199-B123-A3669A4FEF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3CA832CD-B214-4ABC-AC95-A3DA116ACE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D7EBA147-C4BA-4B48-B61D-CA24B8B06F4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FA8253B7-461E-48CC-B871-8A255EE3D7A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DADE46C3-C2E1-4492-AC59-870160A3C87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2B0052E9-B440-4C1E-BC41-39957D5901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731F119B-638C-42B1-8400-709B94F1EE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E16299ED-D998-4895-9CCF-02427F1954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F4442675-84C9-45C8-9524-ABE4E25071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B5BE3E63-4FA5-4EBD-9F3B-E29F5128A84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61" name="Right Triangle 60">
            <a:extLst>
              <a:ext uri="{FF2B5EF4-FFF2-40B4-BE49-F238E27FC236}">
                <a16:creationId xmlns:a16="http://schemas.microsoft.com/office/drawing/2014/main" id="{F0753E91-DF19-4FA4-BFBF-221696B8D7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6297356" y="-287372"/>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ctrTitle"/>
          </p:nvPr>
        </p:nvSpPr>
        <p:spPr>
          <a:xfrm>
            <a:off x="6089726" y="722903"/>
            <a:ext cx="5415521" cy="2706098"/>
          </a:xfrm>
        </p:spPr>
        <p:txBody>
          <a:bodyPr>
            <a:normAutofit/>
          </a:bodyPr>
          <a:lstStyle/>
          <a:p>
            <a:r>
              <a:rPr lang="en-GB">
                <a:cs typeface="Angsana New"/>
              </a:rPr>
              <a:t>THEFT WORKSHOP</a:t>
            </a:r>
            <a:endParaRPr lang="en-GB"/>
          </a:p>
        </p:txBody>
      </p:sp>
      <p:sp>
        <p:nvSpPr>
          <p:cNvPr id="3" name="Subtitle 2"/>
          <p:cNvSpPr>
            <a:spLocks noGrp="1"/>
          </p:cNvSpPr>
          <p:nvPr>
            <p:ph type="subTitle" idx="1"/>
          </p:nvPr>
        </p:nvSpPr>
        <p:spPr>
          <a:xfrm>
            <a:off x="6089726" y="3674327"/>
            <a:ext cx="5415521" cy="2460770"/>
          </a:xfrm>
        </p:spPr>
        <p:txBody>
          <a:bodyPr vert="horz" lIns="91440" tIns="45720" rIns="91440" bIns="45720" rtlCol="0">
            <a:normAutofit/>
          </a:bodyPr>
          <a:lstStyle/>
          <a:p>
            <a:r>
              <a:rPr lang="en-GB"/>
              <a:t>LAURA KNIGHT</a:t>
            </a:r>
          </a:p>
        </p:txBody>
      </p:sp>
      <p:pic>
        <p:nvPicPr>
          <p:cNvPr id="4" name="Picture 3">
            <a:extLst>
              <a:ext uri="{FF2B5EF4-FFF2-40B4-BE49-F238E27FC236}">
                <a16:creationId xmlns:a16="http://schemas.microsoft.com/office/drawing/2014/main" id="{A8ADFEB1-C3CE-4962-9FC8-6BDF3B2658B0}"/>
              </a:ext>
            </a:extLst>
          </p:cNvPr>
          <p:cNvPicPr>
            <a:picLocks noChangeAspect="1"/>
          </p:cNvPicPr>
          <p:nvPr/>
        </p:nvPicPr>
        <p:blipFill rotWithShape="1">
          <a:blip r:embed="rId2"/>
          <a:srcRect l="19816" r="16154"/>
          <a:stretch/>
        </p:blipFill>
        <p:spPr>
          <a:xfrm>
            <a:off x="1" y="10"/>
            <a:ext cx="5854890" cy="6857990"/>
          </a:xfrm>
          <a:custGeom>
            <a:avLst/>
            <a:gdLst/>
            <a:ahLst/>
            <a:cxnLst/>
            <a:rect l="l" t="t" r="r" b="b"/>
            <a:pathLst>
              <a:path w="6036633" h="6858000">
                <a:moveTo>
                  <a:pt x="0" y="0"/>
                </a:moveTo>
                <a:lnTo>
                  <a:pt x="5782584" y="0"/>
                </a:lnTo>
                <a:lnTo>
                  <a:pt x="5847735" y="280891"/>
                </a:lnTo>
                <a:cubicBezTo>
                  <a:pt x="6512611" y="3337011"/>
                  <a:pt x="5215360" y="3533975"/>
                  <a:pt x="5130974" y="6590095"/>
                </a:cubicBezTo>
                <a:lnTo>
                  <a:pt x="5127340" y="6858000"/>
                </a:lnTo>
                <a:lnTo>
                  <a:pt x="0" y="6858000"/>
                </a:lnTo>
                <a:close/>
              </a:path>
            </a:pathLst>
          </a:cu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59C6C-1519-4135-AF9E-7F1CA77659A2}"/>
              </a:ext>
            </a:extLst>
          </p:cNvPr>
          <p:cNvSpPr>
            <a:spLocks noGrp="1"/>
          </p:cNvSpPr>
          <p:nvPr>
            <p:ph type="title"/>
          </p:nvPr>
        </p:nvSpPr>
        <p:spPr/>
        <p:txBody>
          <a:bodyPr/>
          <a:lstStyle/>
          <a:p>
            <a:r>
              <a:rPr lang="en-GB" dirty="0"/>
              <a:t>Definition of Theft</a:t>
            </a:r>
          </a:p>
        </p:txBody>
      </p:sp>
      <p:sp>
        <p:nvSpPr>
          <p:cNvPr id="3" name="Content Placeholder 2">
            <a:extLst>
              <a:ext uri="{FF2B5EF4-FFF2-40B4-BE49-F238E27FC236}">
                <a16:creationId xmlns:a16="http://schemas.microsoft.com/office/drawing/2014/main" id="{0C2CC612-0BEB-4EFB-BDB0-65D7D1BFF51B}"/>
              </a:ext>
            </a:extLst>
          </p:cNvPr>
          <p:cNvSpPr>
            <a:spLocks noGrp="1"/>
          </p:cNvSpPr>
          <p:nvPr>
            <p:ph idx="1"/>
          </p:nvPr>
        </p:nvSpPr>
        <p:spPr>
          <a:xfrm>
            <a:off x="691079" y="2340131"/>
            <a:ext cx="10325000" cy="627561"/>
          </a:xfrm>
        </p:spPr>
        <p:txBody>
          <a:bodyPr vert="horz" lIns="91440" tIns="45720" rIns="91440" bIns="45720" rtlCol="0" anchor="t">
            <a:normAutofit/>
          </a:bodyPr>
          <a:lstStyle/>
          <a:p>
            <a:r>
              <a:rPr lang="en-GB" dirty="0"/>
              <a:t>What is the definition of theft and where is it stated?</a:t>
            </a:r>
          </a:p>
        </p:txBody>
      </p:sp>
      <p:sp>
        <p:nvSpPr>
          <p:cNvPr id="4" name="TextBox 3">
            <a:extLst>
              <a:ext uri="{FF2B5EF4-FFF2-40B4-BE49-F238E27FC236}">
                <a16:creationId xmlns:a16="http://schemas.microsoft.com/office/drawing/2014/main" id="{84A5C1FB-63C3-4B6A-BCC5-8A02CC372C5D}"/>
              </a:ext>
            </a:extLst>
          </p:cNvPr>
          <p:cNvSpPr txBox="1"/>
          <p:nvPr/>
        </p:nvSpPr>
        <p:spPr>
          <a:xfrm>
            <a:off x="2898775" y="2970213"/>
            <a:ext cx="5902325" cy="188256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ts val="1000"/>
              </a:spcBef>
              <a:buFont typeface="Arial"/>
              <a:buChar char="•"/>
            </a:pPr>
            <a:r>
              <a:rPr lang="en-GB" dirty="0">
                <a:solidFill>
                  <a:srgbClr val="FF0000"/>
                </a:solidFill>
                <a:ea typeface="+mn-lt"/>
                <a:cs typeface="+mn-lt"/>
              </a:rPr>
              <a:t>Section 1(1) of the Theft Act 1968 (TA 1968) </a:t>
            </a:r>
            <a:r>
              <a:rPr lang="en-GB" dirty="0">
                <a:ea typeface="+mn-lt"/>
                <a:cs typeface="+mn-lt"/>
              </a:rPr>
              <a:t>creates the offence of theft. It states:</a:t>
            </a:r>
            <a:endParaRPr lang="en-US" dirty="0">
              <a:ea typeface="+mn-lt"/>
              <a:cs typeface="+mn-lt"/>
            </a:endParaRPr>
          </a:p>
          <a:p>
            <a:pPr marL="742950" lvl="1" indent="-285750">
              <a:spcBef>
                <a:spcPts val="1000"/>
              </a:spcBef>
              <a:buFont typeface="Arial"/>
              <a:buChar char="•"/>
            </a:pPr>
            <a:r>
              <a:rPr lang="en-GB" dirty="0">
                <a:ea typeface="+mn-lt"/>
                <a:cs typeface="+mn-lt"/>
              </a:rPr>
              <a:t>"</a:t>
            </a:r>
            <a:r>
              <a:rPr lang="en-GB" b="1" dirty="0">
                <a:ea typeface="+mn-lt"/>
                <a:cs typeface="+mn-lt"/>
              </a:rPr>
              <a:t>A person is guilty of theft if he dishonestly appropriates property belonging to another with the intention of permanently depriving the other of it."</a:t>
            </a:r>
            <a:endParaRPr lang="en-GB" dirty="0"/>
          </a:p>
        </p:txBody>
      </p:sp>
      <p:sp>
        <p:nvSpPr>
          <p:cNvPr id="5" name="TextBox 4">
            <a:extLst>
              <a:ext uri="{FF2B5EF4-FFF2-40B4-BE49-F238E27FC236}">
                <a16:creationId xmlns:a16="http://schemas.microsoft.com/office/drawing/2014/main" id="{8AC5CB10-87F8-490A-A264-E3BED8F7C9C7}"/>
              </a:ext>
            </a:extLst>
          </p:cNvPr>
          <p:cNvSpPr txBox="1"/>
          <p:nvPr/>
        </p:nvSpPr>
        <p:spPr>
          <a:xfrm>
            <a:off x="1009650" y="5280025"/>
            <a:ext cx="421957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What are the Actus Reus and </a:t>
            </a:r>
            <a:r>
              <a:rPr lang="en-GB" dirty="0" err="1"/>
              <a:t>Mens</a:t>
            </a:r>
            <a:r>
              <a:rPr lang="en-GB" dirty="0"/>
              <a:t> Rea elements of this offence?</a:t>
            </a:r>
          </a:p>
        </p:txBody>
      </p:sp>
    </p:spTree>
    <p:extLst>
      <p:ext uri="{BB962C8B-B14F-4D97-AF65-F5344CB8AC3E}">
        <p14:creationId xmlns:p14="http://schemas.microsoft.com/office/powerpoint/2010/main" val="4116637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additive="base">
                                        <p:cTn id="12" dur="500" fill="hold"/>
                                        <p:tgtEl>
                                          <p:spTgt spid="4"/>
                                        </p:tgtEl>
                                        <p:attrNameLst>
                                          <p:attrName>ppt_x</p:attrName>
                                        </p:attrNameLst>
                                      </p:cBhvr>
                                      <p:tavLst>
                                        <p:tav tm="0">
                                          <p:val>
                                            <p:strVal val="#ppt_x"/>
                                          </p:val>
                                        </p:tav>
                                        <p:tav tm="100000">
                                          <p:val>
                                            <p:strVal val="#ppt_x"/>
                                          </p:val>
                                        </p:tav>
                                      </p:tavLst>
                                    </p:anim>
                                    <p:anim calcmode="lin" valueType="num">
                                      <p:cBhvr additive="base">
                                        <p:cTn id="13"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182E1-3F5E-40D4-B215-B09F628B63AB}"/>
              </a:ext>
            </a:extLst>
          </p:cNvPr>
          <p:cNvSpPr>
            <a:spLocks noGrp="1"/>
          </p:cNvSpPr>
          <p:nvPr>
            <p:ph type="title"/>
          </p:nvPr>
        </p:nvSpPr>
        <p:spPr/>
        <p:txBody>
          <a:bodyPr/>
          <a:lstStyle/>
          <a:p>
            <a:r>
              <a:rPr lang="en-GB" dirty="0"/>
              <a:t>Actus Reus of Theft</a:t>
            </a:r>
          </a:p>
        </p:txBody>
      </p:sp>
      <p:sp>
        <p:nvSpPr>
          <p:cNvPr id="3" name="Content Placeholder 2">
            <a:extLst>
              <a:ext uri="{FF2B5EF4-FFF2-40B4-BE49-F238E27FC236}">
                <a16:creationId xmlns:a16="http://schemas.microsoft.com/office/drawing/2014/main" id="{1F563F09-761F-44B0-82C4-AAD2C187276A}"/>
              </a:ext>
            </a:extLst>
          </p:cNvPr>
          <p:cNvSpPr>
            <a:spLocks noGrp="1"/>
          </p:cNvSpPr>
          <p:nvPr>
            <p:ph idx="1"/>
          </p:nvPr>
        </p:nvSpPr>
        <p:spPr/>
        <p:txBody>
          <a:bodyPr vert="horz" lIns="91440" tIns="45720" rIns="91440" bIns="45720" rtlCol="0" anchor="t">
            <a:normAutofit/>
          </a:bodyPr>
          <a:lstStyle/>
          <a:p>
            <a:r>
              <a:rPr lang="en-GB" dirty="0">
                <a:solidFill>
                  <a:srgbClr val="FF0000"/>
                </a:solidFill>
              </a:rPr>
              <a:t>Appropriates </a:t>
            </a:r>
          </a:p>
          <a:p>
            <a:pPr marL="0" indent="0">
              <a:buClr>
                <a:srgbClr val="8D87A6"/>
              </a:buClr>
              <a:buNone/>
            </a:pPr>
            <a:r>
              <a:rPr lang="en-GB" dirty="0">
                <a:solidFill>
                  <a:srgbClr val="FF0000"/>
                </a:solidFill>
              </a:rPr>
              <a:t>s.3(1) TA: </a:t>
            </a:r>
            <a:r>
              <a:rPr lang="en-GB" b="1" dirty="0">
                <a:solidFill>
                  <a:srgbClr val="FF0000"/>
                </a:solidFill>
                <a:ea typeface="+mn-lt"/>
                <a:cs typeface="+mn-lt"/>
              </a:rPr>
              <a:t>"Any assumption by a person of the rights of an owner amounts to an appropriation, and this includes where he has come by the property (innocently or not) without stealing it, any later assumption of a right to it by keeping or dealing with it as an owner.”</a:t>
            </a:r>
            <a:endParaRPr lang="en-GB" dirty="0">
              <a:solidFill>
                <a:srgbClr val="FF0000"/>
              </a:solidFill>
            </a:endParaRPr>
          </a:p>
          <a:p>
            <a:pPr>
              <a:buClr>
                <a:srgbClr val="8D87A6"/>
              </a:buClr>
            </a:pPr>
            <a:r>
              <a:rPr lang="en-GB" dirty="0"/>
              <a:t>Property</a:t>
            </a:r>
            <a:endParaRPr lang="en-US" dirty="0"/>
          </a:p>
          <a:p>
            <a:pPr>
              <a:buClr>
                <a:srgbClr val="8D87A6"/>
              </a:buClr>
            </a:pPr>
            <a:r>
              <a:rPr lang="en-GB" dirty="0"/>
              <a:t>Belonging to another</a:t>
            </a:r>
          </a:p>
          <a:p>
            <a:pPr>
              <a:buClr>
                <a:srgbClr val="8D87A6"/>
              </a:buClr>
            </a:pPr>
            <a:endParaRPr lang="en-GB" dirty="0"/>
          </a:p>
        </p:txBody>
      </p:sp>
    </p:spTree>
    <p:extLst>
      <p:ext uri="{BB962C8B-B14F-4D97-AF65-F5344CB8AC3E}">
        <p14:creationId xmlns:p14="http://schemas.microsoft.com/office/powerpoint/2010/main" val="158796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07C912-BE05-41B8-AC60-8F90418FCA3A}"/>
              </a:ext>
            </a:extLst>
          </p:cNvPr>
          <p:cNvSpPr>
            <a:spLocks noGrp="1"/>
          </p:cNvSpPr>
          <p:nvPr>
            <p:ph type="title"/>
          </p:nvPr>
        </p:nvSpPr>
        <p:spPr/>
        <p:txBody>
          <a:bodyPr/>
          <a:lstStyle/>
          <a:p>
            <a:r>
              <a:rPr lang="en-GB" dirty="0"/>
              <a:t>Appropriation</a:t>
            </a:r>
          </a:p>
        </p:txBody>
      </p:sp>
      <p:sp>
        <p:nvSpPr>
          <p:cNvPr id="3" name="Content Placeholder 2">
            <a:extLst>
              <a:ext uri="{FF2B5EF4-FFF2-40B4-BE49-F238E27FC236}">
                <a16:creationId xmlns:a16="http://schemas.microsoft.com/office/drawing/2014/main" id="{A9E4BE6D-FFC9-41EC-89A6-6BDA2001041C}"/>
              </a:ext>
            </a:extLst>
          </p:cNvPr>
          <p:cNvSpPr>
            <a:spLocks noGrp="1"/>
          </p:cNvSpPr>
          <p:nvPr>
            <p:ph idx="1"/>
          </p:nvPr>
        </p:nvSpPr>
        <p:spPr/>
        <p:txBody>
          <a:bodyPr vert="horz" lIns="91440" tIns="45720" rIns="91440" bIns="45720" rtlCol="0" anchor="t">
            <a:normAutofit/>
          </a:bodyPr>
          <a:lstStyle/>
          <a:p>
            <a:pPr>
              <a:lnSpc>
                <a:spcPct val="100000"/>
              </a:lnSpc>
            </a:pPr>
            <a:r>
              <a:rPr lang="en-GB" sz="3200" b="1" u="sng" dirty="0">
                <a:ea typeface="+mn-lt"/>
                <a:cs typeface="+mn-lt"/>
              </a:rPr>
              <a:t>Assumption of the rights of an owner</a:t>
            </a:r>
            <a:endParaRPr lang="en-US" sz="3200">
              <a:ea typeface="+mn-lt"/>
              <a:cs typeface="+mn-lt"/>
            </a:endParaRPr>
          </a:p>
          <a:p>
            <a:pPr lvl="1">
              <a:lnSpc>
                <a:spcPct val="100000"/>
              </a:lnSpc>
              <a:buClr>
                <a:srgbClr val="8D87A6"/>
              </a:buClr>
            </a:pPr>
            <a:r>
              <a:rPr lang="en-GB" sz="2800" dirty="0">
                <a:ea typeface="+mn-lt"/>
                <a:cs typeface="+mn-lt"/>
              </a:rPr>
              <a:t>Include the right to possess the property, the right to use it, to consume it, destroy it, sell it, give it away, lend it, move it and price it </a:t>
            </a:r>
            <a:r>
              <a:rPr lang="en-GB" sz="2800" b="1" dirty="0">
                <a:ea typeface="+mn-lt"/>
                <a:cs typeface="+mn-lt"/>
              </a:rPr>
              <a:t>(McPherson [1973])</a:t>
            </a:r>
            <a:endParaRPr lang="en-US" sz="2800">
              <a:ea typeface="+mn-lt"/>
              <a:cs typeface="+mn-lt"/>
            </a:endParaRPr>
          </a:p>
          <a:p>
            <a:pPr lvl="1">
              <a:lnSpc>
                <a:spcPct val="100000"/>
              </a:lnSpc>
              <a:buClr>
                <a:srgbClr val="8D87A6"/>
              </a:buClr>
            </a:pPr>
            <a:r>
              <a:rPr lang="en-GB" sz="2800" b="1" u="sng" dirty="0">
                <a:solidFill>
                  <a:srgbClr val="FF0000"/>
                </a:solidFill>
                <a:ea typeface="+mn-lt"/>
                <a:cs typeface="+mn-lt"/>
              </a:rPr>
              <a:t>Darroux [2018]</a:t>
            </a:r>
            <a:endParaRPr lang="en-GB" sz="2800" dirty="0"/>
          </a:p>
        </p:txBody>
      </p:sp>
    </p:spTree>
    <p:extLst>
      <p:ext uri="{BB962C8B-B14F-4D97-AF65-F5344CB8AC3E}">
        <p14:creationId xmlns:p14="http://schemas.microsoft.com/office/powerpoint/2010/main" val="29986512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4D45BF-E397-40C0-AFE3-A4149E60E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2086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35F4CD44-7930-4EB8-9A74-8D2F9E63693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6F1268F0-44F7-4AC9-A3E6-9527C22F30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4880B23C-29A4-4D11-8671-EE46FECE7C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C2CF28E-44F6-4983-9729-A705B8709B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B11666B-80E2-4F7D-9613-17A65CBC17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ABFAC7C-C1E8-4988-864D-3B05D300672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2EE5A4C-9245-46EB-B145-8FDFBE6E1A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BFEDEDB-B657-4E62-9962-28BF541220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65EFAA5-5243-4FE8-819B-80D4995BB70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F92E633-809E-4E07-965A-F2F9EDCF7F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0DE1690-3F94-4C79-9357-6653BEEF12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529D5DF-1A9E-4690-B016-03FB1E72DC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F8E2D2-E88C-4F73-A660-D2B76298CCA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37BF3BB-FE7A-410E-AA57-73485A77570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EC5EB5-F6E1-441C-AB44-799A5DF1B71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FD6F199F-9E76-4C7E-9DF6-20EE550DFE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91704E7-976B-4FE0-9381-8EB7818E708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75603A9-61D4-4172-AF77-7A7CE408A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73C1AA7-2357-41A1-A057-FA2D44DADA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0024205-8F58-4C8D-BE50-35E40091BC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1737BEEA-3398-4C1B-AB48-E7173325C0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5EE29AB-4E85-418B-A6D3-3E7B401855D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DE2BEB-6A23-4DFC-9A4E-E44F3CA9FFC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6ECE8D73-51C6-4818-8BD9-9202BBA083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EA7AA7F-CD9D-4820-B463-7B9CFEC8EC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1618CA6-513B-458C-89C1-1FE15F1F431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5BACA43-902B-4444-95CB-5165D5483F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A07376-1103-43DD-A6D6-D7BAF6F005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FCEA8A1-BC0E-4221-B9E5-3D3C7BA261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55D27E5-DFE1-4EE8-B982-0A392235981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FD07B27-85E5-4F3B-B432-CDBDC0F6E63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B78179E-DE7D-4A30-9BDC-05D7AE217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07E3C0EF-2D2A-42BA-B4E2-76E2B1FC52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4143" y="3153945"/>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80AF755-6525-4FF6-8BDC-D40226B9144D}"/>
              </a:ext>
            </a:extLst>
          </p:cNvPr>
          <p:cNvSpPr>
            <a:spLocks noGrp="1"/>
          </p:cNvSpPr>
          <p:nvPr>
            <p:ph type="title"/>
          </p:nvPr>
        </p:nvSpPr>
        <p:spPr>
          <a:xfrm>
            <a:off x="691079" y="725950"/>
            <a:ext cx="3428812" cy="5436630"/>
          </a:xfrm>
        </p:spPr>
        <p:txBody>
          <a:bodyPr anchor="ctr">
            <a:normAutofit/>
          </a:bodyPr>
          <a:lstStyle/>
          <a:p>
            <a:r>
              <a:rPr lang="en-GB" sz="3700"/>
              <a:t>There are several legal debates in relation to appropriation.</a:t>
            </a:r>
          </a:p>
        </p:txBody>
      </p:sp>
      <p:graphicFrame>
        <p:nvGraphicFramePr>
          <p:cNvPr id="5" name="Content Placeholder 2">
            <a:extLst>
              <a:ext uri="{FF2B5EF4-FFF2-40B4-BE49-F238E27FC236}">
                <a16:creationId xmlns:a16="http://schemas.microsoft.com/office/drawing/2014/main" id="{7F8E537B-5447-4910-861F-7803F454533C}"/>
              </a:ext>
            </a:extLst>
          </p:cNvPr>
          <p:cNvGraphicFramePr>
            <a:graphicFrameLocks noGrp="1"/>
          </p:cNvGraphicFramePr>
          <p:nvPr>
            <p:ph idx="1"/>
            <p:extLst>
              <p:ext uri="{D42A27DB-BD31-4B8C-83A1-F6EECF244321}">
                <p14:modId xmlns:p14="http://schemas.microsoft.com/office/powerpoint/2010/main" val="165020912"/>
              </p:ext>
            </p:extLst>
          </p:nvPr>
        </p:nvGraphicFramePr>
        <p:xfrm>
          <a:off x="4119032" y="598795"/>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59979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EC45CA-AD38-4AEB-96F4-793EFF5C6622}"/>
              </a:ext>
            </a:extLst>
          </p:cNvPr>
          <p:cNvSpPr>
            <a:spLocks noGrp="1"/>
          </p:cNvSpPr>
          <p:nvPr>
            <p:ph type="title"/>
          </p:nvPr>
        </p:nvSpPr>
        <p:spPr/>
        <p:txBody>
          <a:bodyPr/>
          <a:lstStyle/>
          <a:p>
            <a:r>
              <a:rPr lang="en-GB" dirty="0"/>
              <a:t>Q1: Assumption of all the rights of the owner</a:t>
            </a:r>
          </a:p>
        </p:txBody>
      </p:sp>
      <p:sp>
        <p:nvSpPr>
          <p:cNvPr id="3" name="Content Placeholder 2">
            <a:extLst>
              <a:ext uri="{FF2B5EF4-FFF2-40B4-BE49-F238E27FC236}">
                <a16:creationId xmlns:a16="http://schemas.microsoft.com/office/drawing/2014/main" id="{ED6CB7D7-9F55-4E6B-9E07-574F7CE460A8}"/>
              </a:ext>
            </a:extLst>
          </p:cNvPr>
          <p:cNvSpPr>
            <a:spLocks noGrp="1"/>
          </p:cNvSpPr>
          <p:nvPr>
            <p:ph idx="1"/>
          </p:nvPr>
        </p:nvSpPr>
        <p:spPr/>
        <p:txBody>
          <a:bodyPr>
            <a:normAutofit fontScale="85000" lnSpcReduction="20000"/>
          </a:bodyPr>
          <a:lstStyle/>
          <a:p>
            <a:pPr lvl="1"/>
            <a:r>
              <a:rPr lang="en-GB" sz="3500" b="1" dirty="0" err="1"/>
              <a:t>Hircock</a:t>
            </a:r>
            <a:r>
              <a:rPr lang="en-GB" sz="3500" b="1" dirty="0"/>
              <a:t> [1978] </a:t>
            </a:r>
            <a:r>
              <a:rPr lang="en-GB" sz="3500" dirty="0"/>
              <a:t>and </a:t>
            </a:r>
            <a:r>
              <a:rPr lang="en-GB" sz="3500" b="1" dirty="0" err="1"/>
              <a:t>DipKaur</a:t>
            </a:r>
            <a:r>
              <a:rPr lang="en-GB" sz="3500" b="1" dirty="0"/>
              <a:t> v Chief Constable for Hampshire [1981]</a:t>
            </a:r>
            <a:r>
              <a:rPr lang="en-GB" sz="3500" dirty="0"/>
              <a:t> – all the rights of the owner must be assumed</a:t>
            </a:r>
          </a:p>
          <a:p>
            <a:pPr lvl="1"/>
            <a:r>
              <a:rPr lang="en-GB" sz="3500" b="1" dirty="0"/>
              <a:t>Morris [1983] </a:t>
            </a:r>
            <a:r>
              <a:rPr lang="en-GB" sz="3500" dirty="0"/>
              <a:t>and </a:t>
            </a:r>
            <a:r>
              <a:rPr lang="en-GB" sz="3500" b="1" dirty="0"/>
              <a:t>Gomez [1993] </a:t>
            </a:r>
            <a:r>
              <a:rPr lang="en-GB" sz="3500" dirty="0"/>
              <a:t> - sufficient that D assumed </a:t>
            </a:r>
            <a:r>
              <a:rPr lang="en-GB" sz="3500" b="1" dirty="0"/>
              <a:t>a</a:t>
            </a:r>
            <a:r>
              <a:rPr lang="en-GB" sz="3500" dirty="0"/>
              <a:t> right of the owner but not necessarily all the rights</a:t>
            </a:r>
          </a:p>
          <a:p>
            <a:pPr lvl="1"/>
            <a:r>
              <a:rPr lang="en-GB" sz="3500" b="1" dirty="0">
                <a:solidFill>
                  <a:srgbClr val="FF0000"/>
                </a:solidFill>
              </a:rPr>
              <a:t>Wheatley v Commissioner of Police for the British Virgin Islands [2006]</a:t>
            </a:r>
          </a:p>
          <a:p>
            <a:endParaRPr lang="en-GB" dirty="0"/>
          </a:p>
        </p:txBody>
      </p:sp>
    </p:spTree>
    <p:extLst>
      <p:ext uri="{BB962C8B-B14F-4D97-AF65-F5344CB8AC3E}">
        <p14:creationId xmlns:p14="http://schemas.microsoft.com/office/powerpoint/2010/main" val="909324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A7FBF-C4AA-4EE2-9229-20F3F5A54794}"/>
              </a:ext>
            </a:extLst>
          </p:cNvPr>
          <p:cNvSpPr>
            <a:spLocks noGrp="1"/>
          </p:cNvSpPr>
          <p:nvPr>
            <p:ph type="title"/>
          </p:nvPr>
        </p:nvSpPr>
        <p:spPr/>
        <p:txBody>
          <a:bodyPr/>
          <a:lstStyle/>
          <a:p>
            <a:r>
              <a:rPr lang="en-GB" dirty="0"/>
              <a:t>Q2: Does assumption require a physical act in relation to the property?</a:t>
            </a:r>
          </a:p>
        </p:txBody>
      </p:sp>
      <p:sp>
        <p:nvSpPr>
          <p:cNvPr id="3" name="Content Placeholder 2">
            <a:extLst>
              <a:ext uri="{FF2B5EF4-FFF2-40B4-BE49-F238E27FC236}">
                <a16:creationId xmlns:a16="http://schemas.microsoft.com/office/drawing/2014/main" id="{90B0BB21-089C-4267-86FF-A7BFCD0F6D6A}"/>
              </a:ext>
            </a:extLst>
          </p:cNvPr>
          <p:cNvSpPr>
            <a:spLocks noGrp="1"/>
          </p:cNvSpPr>
          <p:nvPr>
            <p:ph idx="1"/>
          </p:nvPr>
        </p:nvSpPr>
        <p:spPr/>
        <p:txBody>
          <a:bodyPr>
            <a:normAutofit fontScale="92500" lnSpcReduction="10000"/>
          </a:bodyPr>
          <a:lstStyle/>
          <a:p>
            <a:r>
              <a:rPr lang="en-GB" sz="2800" dirty="0" err="1">
                <a:solidFill>
                  <a:srgbClr val="FF0000"/>
                </a:solidFill>
              </a:rPr>
              <a:t>Pitham</a:t>
            </a:r>
            <a:r>
              <a:rPr lang="en-GB" sz="2800" dirty="0">
                <a:solidFill>
                  <a:srgbClr val="FF0000"/>
                </a:solidFill>
              </a:rPr>
              <a:t> and </a:t>
            </a:r>
            <a:r>
              <a:rPr lang="en-GB" sz="2800" dirty="0" err="1">
                <a:solidFill>
                  <a:srgbClr val="FF0000"/>
                </a:solidFill>
              </a:rPr>
              <a:t>Hehl</a:t>
            </a:r>
            <a:r>
              <a:rPr lang="en-GB" sz="2800" dirty="0">
                <a:solidFill>
                  <a:srgbClr val="FF0000"/>
                </a:solidFill>
              </a:rPr>
              <a:t> [1976] </a:t>
            </a:r>
            <a:r>
              <a:rPr lang="en-GB" sz="2800" dirty="0"/>
              <a:t>– D offered to sell V’s furniture = appropriation</a:t>
            </a:r>
          </a:p>
          <a:p>
            <a:r>
              <a:rPr lang="en-GB" sz="2800" dirty="0">
                <a:solidFill>
                  <a:srgbClr val="FF0000"/>
                </a:solidFill>
              </a:rPr>
              <a:t>Briggs [2004] </a:t>
            </a:r>
            <a:r>
              <a:rPr lang="en-GB" sz="2800" dirty="0"/>
              <a:t>– The contrary view was taken by the CoA </a:t>
            </a:r>
          </a:p>
          <a:p>
            <a:pPr marL="0" indent="0">
              <a:buNone/>
            </a:pPr>
            <a:r>
              <a:rPr lang="en-GB" sz="2800" dirty="0"/>
              <a:t>Here D by a deception, induced her elderly relatives to transfer the proceeds of their house sale to her bank account. D was convicted of theft but her appeal was allowed on the basis that an appropriation requires a physical act rather than a remote action triggering the payment that gives rise to the charge. </a:t>
            </a:r>
          </a:p>
        </p:txBody>
      </p:sp>
    </p:spTree>
    <p:extLst>
      <p:ext uri="{BB962C8B-B14F-4D97-AF65-F5344CB8AC3E}">
        <p14:creationId xmlns:p14="http://schemas.microsoft.com/office/powerpoint/2010/main" val="3549532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7434B-6AF9-4A63-B556-EC12198F2FE8}"/>
              </a:ext>
            </a:extLst>
          </p:cNvPr>
          <p:cNvSpPr>
            <a:spLocks noGrp="1"/>
          </p:cNvSpPr>
          <p:nvPr>
            <p:ph type="title"/>
          </p:nvPr>
        </p:nvSpPr>
        <p:spPr/>
        <p:txBody>
          <a:bodyPr>
            <a:normAutofit fontScale="90000"/>
          </a:bodyPr>
          <a:lstStyle/>
          <a:p>
            <a:r>
              <a:rPr lang="en-GB" dirty="0"/>
              <a:t>Q3: Can there be an appropriation where the owner consents to the assumption of their right/s?</a:t>
            </a:r>
          </a:p>
        </p:txBody>
      </p:sp>
      <p:sp>
        <p:nvSpPr>
          <p:cNvPr id="3" name="Content Placeholder 2">
            <a:extLst>
              <a:ext uri="{FF2B5EF4-FFF2-40B4-BE49-F238E27FC236}">
                <a16:creationId xmlns:a16="http://schemas.microsoft.com/office/drawing/2014/main" id="{25D18EE7-ED08-4C0E-8C25-56C959386167}"/>
              </a:ext>
            </a:extLst>
          </p:cNvPr>
          <p:cNvSpPr>
            <a:spLocks noGrp="1"/>
          </p:cNvSpPr>
          <p:nvPr>
            <p:ph idx="1"/>
          </p:nvPr>
        </p:nvSpPr>
        <p:spPr/>
        <p:txBody>
          <a:bodyPr>
            <a:normAutofit fontScale="92500" lnSpcReduction="10000"/>
          </a:bodyPr>
          <a:lstStyle/>
          <a:p>
            <a:r>
              <a:rPr lang="en-GB" sz="3000" dirty="0"/>
              <a:t>Conflicting approaches: </a:t>
            </a:r>
          </a:p>
          <a:p>
            <a:pPr lvl="1"/>
            <a:r>
              <a:rPr lang="en-GB" sz="2600" dirty="0"/>
              <a:t>consent did not prevent an assumption of V’s rights</a:t>
            </a:r>
            <a:r>
              <a:rPr lang="en-GB" sz="2600" dirty="0">
                <a:solidFill>
                  <a:srgbClr val="FF0000"/>
                </a:solidFill>
              </a:rPr>
              <a:t> </a:t>
            </a:r>
            <a:r>
              <a:rPr lang="en-GB" sz="2600" b="1" dirty="0">
                <a:solidFill>
                  <a:srgbClr val="FF0000"/>
                </a:solidFill>
              </a:rPr>
              <a:t>(Lawrence v Metropolitan Police Commissioner [1971])</a:t>
            </a:r>
          </a:p>
          <a:p>
            <a:pPr lvl="1"/>
            <a:r>
              <a:rPr lang="en-GB" sz="2600" dirty="0"/>
              <a:t>Consent prevented an assumption of V’s rights</a:t>
            </a:r>
            <a:r>
              <a:rPr lang="en-GB" sz="2600" b="1" dirty="0"/>
              <a:t> </a:t>
            </a:r>
            <a:r>
              <a:rPr lang="en-GB" sz="2600" b="1" dirty="0">
                <a:solidFill>
                  <a:srgbClr val="FF0000"/>
                </a:solidFill>
              </a:rPr>
              <a:t>(Morris [1984])</a:t>
            </a:r>
          </a:p>
          <a:p>
            <a:pPr lvl="1"/>
            <a:r>
              <a:rPr lang="en-GB" sz="2600" b="1" dirty="0">
                <a:solidFill>
                  <a:srgbClr val="FF0000"/>
                </a:solidFill>
              </a:rPr>
              <a:t>Gomez [1993] </a:t>
            </a:r>
            <a:r>
              <a:rPr lang="en-GB" sz="2600" dirty="0"/>
              <a:t>assumption of rights and appropriation can be established </a:t>
            </a:r>
            <a:r>
              <a:rPr lang="en-GB" sz="2600" i="1" dirty="0"/>
              <a:t>despite</a:t>
            </a:r>
            <a:r>
              <a:rPr lang="en-GB" sz="2600" dirty="0"/>
              <a:t> the fact that the V consented</a:t>
            </a:r>
          </a:p>
          <a:p>
            <a:pPr lvl="1"/>
            <a:r>
              <a:rPr lang="en-GB" sz="2600" b="1" dirty="0">
                <a:solidFill>
                  <a:srgbClr val="FF0000"/>
                </a:solidFill>
              </a:rPr>
              <a:t>Hinks [2000] </a:t>
            </a:r>
            <a:r>
              <a:rPr lang="en-GB" sz="2600" dirty="0"/>
              <a:t>It is possible to dishonestly appropriate a valid gift</a:t>
            </a:r>
            <a:endParaRPr lang="en-GB" sz="3000" dirty="0"/>
          </a:p>
          <a:p>
            <a:pPr marL="457200" lvl="1" indent="0">
              <a:buNone/>
            </a:pPr>
            <a:r>
              <a:rPr lang="en-GB" sz="2600" dirty="0"/>
              <a:t>If V’s consent obtained by deception.  Not true consent</a:t>
            </a:r>
          </a:p>
          <a:p>
            <a:endParaRPr lang="en-GB" dirty="0"/>
          </a:p>
        </p:txBody>
      </p:sp>
    </p:spTree>
    <p:extLst>
      <p:ext uri="{BB962C8B-B14F-4D97-AF65-F5344CB8AC3E}">
        <p14:creationId xmlns:p14="http://schemas.microsoft.com/office/powerpoint/2010/main" val="14094625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1E37B9-723B-44BE-903D-E75674F12870}"/>
              </a:ext>
            </a:extLst>
          </p:cNvPr>
          <p:cNvSpPr>
            <a:spLocks noGrp="1"/>
          </p:cNvSpPr>
          <p:nvPr>
            <p:ph type="title"/>
          </p:nvPr>
        </p:nvSpPr>
        <p:spPr/>
        <p:txBody>
          <a:bodyPr/>
          <a:lstStyle/>
          <a:p>
            <a:r>
              <a:rPr lang="en-GB" dirty="0"/>
              <a:t>Q4: Appropriation as a continuing act</a:t>
            </a:r>
          </a:p>
        </p:txBody>
      </p:sp>
      <p:sp>
        <p:nvSpPr>
          <p:cNvPr id="3" name="Content Placeholder 2">
            <a:extLst>
              <a:ext uri="{FF2B5EF4-FFF2-40B4-BE49-F238E27FC236}">
                <a16:creationId xmlns:a16="http://schemas.microsoft.com/office/drawing/2014/main" id="{81874A4D-BF17-47F8-A4DC-C6088134AA6C}"/>
              </a:ext>
            </a:extLst>
          </p:cNvPr>
          <p:cNvSpPr>
            <a:spLocks noGrp="1"/>
          </p:cNvSpPr>
          <p:nvPr>
            <p:ph idx="1"/>
          </p:nvPr>
        </p:nvSpPr>
        <p:spPr/>
        <p:txBody>
          <a:bodyPr/>
          <a:lstStyle/>
          <a:p>
            <a:r>
              <a:rPr lang="en-GB" dirty="0" err="1"/>
              <a:t>Atakpu</a:t>
            </a:r>
            <a:r>
              <a:rPr lang="en-GB" dirty="0"/>
              <a:t> and Abrahams [1994]</a:t>
            </a:r>
          </a:p>
          <a:p>
            <a:pPr marL="0" indent="0">
              <a:buNone/>
            </a:pPr>
            <a:r>
              <a:rPr lang="en-GB" dirty="0"/>
              <a:t>D and E hired cars in Europe and drove them to England intending to sell them to bona fide purchasers. </a:t>
            </a:r>
          </a:p>
          <a:p>
            <a:pPr marL="0" indent="0">
              <a:buNone/>
            </a:pPr>
            <a:r>
              <a:rPr lang="en-GB" dirty="0"/>
              <a:t>They were charged with conspiracy to steal.</a:t>
            </a:r>
          </a:p>
          <a:p>
            <a:pPr marL="0" indent="0">
              <a:buNone/>
            </a:pPr>
            <a:r>
              <a:rPr lang="en-GB" dirty="0"/>
              <a:t> The Court of Appeal held that usually the appropriation will be a finite act, but it can be a continuing act provided the thief is still ‘on the job’.</a:t>
            </a:r>
          </a:p>
        </p:txBody>
      </p:sp>
    </p:spTree>
    <p:extLst>
      <p:ext uri="{BB962C8B-B14F-4D97-AF65-F5344CB8AC3E}">
        <p14:creationId xmlns:p14="http://schemas.microsoft.com/office/powerpoint/2010/main" val="6461655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3">
            <a:extLst>
              <a:ext uri="{FF2B5EF4-FFF2-40B4-BE49-F238E27FC236}">
                <a16:creationId xmlns:a16="http://schemas.microsoft.com/office/drawing/2014/main" id="{E5EB4CB0-4FFC-4579-A2D5-C397ADC70C13}"/>
              </a:ext>
            </a:extLst>
          </p:cNvPr>
          <p:cNvPicPr>
            <a:picLocks noChangeAspect="1"/>
          </p:cNvPicPr>
          <p:nvPr/>
        </p:nvPicPr>
        <p:blipFill rotWithShape="1">
          <a:blip r:embed="rId3"/>
          <a:srcRect l="21926" r="15748"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B11E3CBC-7AFA-4BC9-A97C-BCD4DDDE66C3}"/>
              </a:ext>
            </a:extLst>
          </p:cNvPr>
          <p:cNvSpPr>
            <a:spLocks noGrp="1"/>
          </p:cNvSpPr>
          <p:nvPr>
            <p:ph type="title"/>
          </p:nvPr>
        </p:nvSpPr>
        <p:spPr>
          <a:xfrm>
            <a:off x="1169071" y="-930464"/>
            <a:ext cx="4927425" cy="1938525"/>
          </a:xfrm>
        </p:spPr>
        <p:txBody>
          <a:bodyPr>
            <a:normAutofit/>
          </a:bodyPr>
          <a:lstStyle/>
          <a:p>
            <a:r>
              <a:rPr lang="en-GB" dirty="0"/>
              <a:t>Q1: Maggie</a:t>
            </a:r>
          </a:p>
        </p:txBody>
      </p:sp>
      <p:sp>
        <p:nvSpPr>
          <p:cNvPr id="3" name="Content Placeholder 2">
            <a:extLst>
              <a:ext uri="{FF2B5EF4-FFF2-40B4-BE49-F238E27FC236}">
                <a16:creationId xmlns:a16="http://schemas.microsoft.com/office/drawing/2014/main" id="{60FEF4A3-68C6-4D14-9338-78D6F2213BAA}"/>
              </a:ext>
            </a:extLst>
          </p:cNvPr>
          <p:cNvSpPr>
            <a:spLocks noGrp="1"/>
          </p:cNvSpPr>
          <p:nvPr>
            <p:ph idx="1"/>
          </p:nvPr>
        </p:nvSpPr>
        <p:spPr>
          <a:xfrm>
            <a:off x="691079" y="1506896"/>
            <a:ext cx="4927425" cy="4625151"/>
          </a:xfrm>
        </p:spPr>
        <p:txBody>
          <a:bodyPr>
            <a:normAutofit lnSpcReduction="10000"/>
          </a:bodyPr>
          <a:lstStyle/>
          <a:p>
            <a:pPr marL="342900" lvl="0" indent="-342900" rtl="0">
              <a:spcAft>
                <a:spcPts val="800"/>
              </a:spcAft>
              <a:buFont typeface="+mj-lt"/>
              <a:buAutoNum type="arabicPeriod"/>
            </a:pPr>
            <a:r>
              <a:rPr lang="en-GB" sz="2600" b="1" u="sng" dirty="0">
                <a:effectLst/>
                <a:latin typeface="Times New Roman" panose="02020603050405020304" pitchFamily="18" charset="0"/>
                <a:ea typeface="Times New Roman" panose="02020603050405020304" pitchFamily="18" charset="0"/>
                <a:cs typeface="Arial" panose="020B0604020202020204" pitchFamily="34" charset="0"/>
              </a:rPr>
              <a:t>Has there been appropriation in the following scenario?</a:t>
            </a:r>
            <a:endParaRPr lang="en-GB" sz="26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r>
              <a:rPr lang="en-GB" sz="2600" dirty="0">
                <a:effectLst/>
                <a:latin typeface="Times New Roman" panose="02020603050405020304" pitchFamily="18" charset="0"/>
                <a:ea typeface="Times New Roman" panose="02020603050405020304" pitchFamily="18" charset="0"/>
                <a:cs typeface="Arial" panose="020B0604020202020204" pitchFamily="34" charset="0"/>
              </a:rPr>
              <a:t>Maggie went into a sweet shop. Maggie picked up a “pick and mix” bag and filled it with sweets. Maggie intended to slip out of the shop unnoticed without paying. Maggie then lost confidence and left the sweets on the bag on the sweet tray.</a:t>
            </a:r>
            <a:endParaRPr lang="en-GB" sz="26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244801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3">
            <a:extLst>
              <a:ext uri="{FF2B5EF4-FFF2-40B4-BE49-F238E27FC236}">
                <a16:creationId xmlns:a16="http://schemas.microsoft.com/office/drawing/2014/main" id="{09422E8C-3C66-4228-9613-0E2567A2AD29}"/>
              </a:ext>
            </a:extLst>
          </p:cNvPr>
          <p:cNvPicPr>
            <a:picLocks noChangeAspect="1"/>
          </p:cNvPicPr>
          <p:nvPr/>
        </p:nvPicPr>
        <p:blipFill rotWithShape="1">
          <a:blip r:embed="rId3"/>
          <a:srcRect l="36050" r="4632"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DC606392-0FEC-4961-BBD0-0187B5ED5A7D}"/>
              </a:ext>
            </a:extLst>
          </p:cNvPr>
          <p:cNvSpPr>
            <a:spLocks noGrp="1"/>
          </p:cNvSpPr>
          <p:nvPr>
            <p:ph type="title"/>
          </p:nvPr>
        </p:nvSpPr>
        <p:spPr>
          <a:xfrm>
            <a:off x="691079" y="725951"/>
            <a:ext cx="4927425" cy="1938525"/>
          </a:xfrm>
        </p:spPr>
        <p:txBody>
          <a:bodyPr>
            <a:normAutofit/>
          </a:bodyPr>
          <a:lstStyle/>
          <a:p>
            <a:r>
              <a:rPr lang="en-GB" dirty="0"/>
              <a:t>Q2: Gerald</a:t>
            </a:r>
          </a:p>
        </p:txBody>
      </p:sp>
      <p:sp>
        <p:nvSpPr>
          <p:cNvPr id="3" name="Content Placeholder 2">
            <a:extLst>
              <a:ext uri="{FF2B5EF4-FFF2-40B4-BE49-F238E27FC236}">
                <a16:creationId xmlns:a16="http://schemas.microsoft.com/office/drawing/2014/main" id="{FAE7DC66-B02D-4E0E-BA92-DF54E51B3645}"/>
              </a:ext>
            </a:extLst>
          </p:cNvPr>
          <p:cNvSpPr>
            <a:spLocks noGrp="1"/>
          </p:cNvSpPr>
          <p:nvPr>
            <p:ph idx="1"/>
          </p:nvPr>
        </p:nvSpPr>
        <p:spPr>
          <a:xfrm>
            <a:off x="691079" y="2886116"/>
            <a:ext cx="4927425" cy="3245931"/>
          </a:xfrm>
        </p:spPr>
        <p:txBody>
          <a:bodyPr>
            <a:normAutofit/>
          </a:bodyPr>
          <a:lstStyle/>
          <a:p>
            <a:pPr marL="0" indent="0">
              <a:buNone/>
            </a:pPr>
            <a:r>
              <a:rPr lang="en-GB"/>
              <a:t>Has there been an appropriation in the following scenario?</a:t>
            </a:r>
          </a:p>
          <a:p>
            <a:pPr marL="0" indent="0">
              <a:buNone/>
            </a:pPr>
            <a:r>
              <a:rPr lang="en-GB"/>
              <a:t>Gerald fell in his kitchen and broke his leg. Gerald’s neighbour Simone kindly cut his lawn for him the whole summer. Gerald gave Simone £50. Gerald’s son alleged that Simone stole the money.</a:t>
            </a:r>
          </a:p>
        </p:txBody>
      </p:sp>
    </p:spTree>
    <p:extLst>
      <p:ext uri="{BB962C8B-B14F-4D97-AF65-F5344CB8AC3E}">
        <p14:creationId xmlns:p14="http://schemas.microsoft.com/office/powerpoint/2010/main" val="2625490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182E1-3F5E-40D4-B215-B09F628B63AB}"/>
              </a:ext>
            </a:extLst>
          </p:cNvPr>
          <p:cNvSpPr>
            <a:spLocks noGrp="1"/>
          </p:cNvSpPr>
          <p:nvPr>
            <p:ph type="title"/>
          </p:nvPr>
        </p:nvSpPr>
        <p:spPr/>
        <p:txBody>
          <a:bodyPr/>
          <a:lstStyle/>
          <a:p>
            <a:r>
              <a:rPr lang="en-GB" dirty="0"/>
              <a:t>Actus Reus of Theft</a:t>
            </a:r>
          </a:p>
        </p:txBody>
      </p:sp>
      <p:sp>
        <p:nvSpPr>
          <p:cNvPr id="3" name="Content Placeholder 2">
            <a:extLst>
              <a:ext uri="{FF2B5EF4-FFF2-40B4-BE49-F238E27FC236}">
                <a16:creationId xmlns:a16="http://schemas.microsoft.com/office/drawing/2014/main" id="{1F563F09-761F-44B0-82C4-AAD2C187276A}"/>
              </a:ext>
            </a:extLst>
          </p:cNvPr>
          <p:cNvSpPr>
            <a:spLocks noGrp="1"/>
          </p:cNvSpPr>
          <p:nvPr>
            <p:ph idx="1"/>
          </p:nvPr>
        </p:nvSpPr>
        <p:spPr/>
        <p:txBody>
          <a:bodyPr vert="horz" lIns="91440" tIns="45720" rIns="91440" bIns="45720" rtlCol="0" anchor="t">
            <a:normAutofit/>
          </a:bodyPr>
          <a:lstStyle/>
          <a:p>
            <a:r>
              <a:rPr lang="en-GB" dirty="0">
                <a:solidFill>
                  <a:schemeClr val="tx1"/>
                </a:solidFill>
              </a:rPr>
              <a:t>Appropriates </a:t>
            </a:r>
          </a:p>
          <a:p>
            <a:pPr marL="0" indent="0">
              <a:buClr>
                <a:srgbClr val="8D87A6"/>
              </a:buClr>
              <a:buNone/>
            </a:pPr>
            <a:r>
              <a:rPr lang="en-GB" dirty="0">
                <a:solidFill>
                  <a:schemeClr val="tx1"/>
                </a:solidFill>
              </a:rPr>
              <a:t>s.3(1) TA: </a:t>
            </a:r>
            <a:r>
              <a:rPr lang="en-GB" dirty="0">
                <a:solidFill>
                  <a:schemeClr val="tx1"/>
                </a:solidFill>
                <a:ea typeface="+mn-lt"/>
                <a:cs typeface="+mn-lt"/>
              </a:rPr>
              <a:t>"Any assumption by a person of the rights of an owner amounts to an appropriation, and this includes where he has come by the property (innocently or not) without stealing it, any later assumption of a right to it by keeping or dealing with it as an owner.”</a:t>
            </a:r>
            <a:endParaRPr lang="en-GB" dirty="0">
              <a:solidFill>
                <a:schemeClr val="tx1"/>
              </a:solidFill>
            </a:endParaRPr>
          </a:p>
          <a:p>
            <a:pPr>
              <a:buClr>
                <a:srgbClr val="8D87A6"/>
              </a:buClr>
            </a:pPr>
            <a:r>
              <a:rPr lang="en-GB" b="1" dirty="0">
                <a:solidFill>
                  <a:srgbClr val="FF0000"/>
                </a:solidFill>
              </a:rPr>
              <a:t>Property</a:t>
            </a:r>
            <a:endParaRPr lang="en-US" b="1" dirty="0">
              <a:solidFill>
                <a:srgbClr val="FF0000"/>
              </a:solidFill>
            </a:endParaRPr>
          </a:p>
          <a:p>
            <a:pPr>
              <a:buClr>
                <a:srgbClr val="8D87A6"/>
              </a:buClr>
            </a:pPr>
            <a:r>
              <a:rPr lang="en-GB" dirty="0"/>
              <a:t>Belonging to another</a:t>
            </a:r>
          </a:p>
        </p:txBody>
      </p:sp>
    </p:spTree>
    <p:extLst>
      <p:ext uri="{BB962C8B-B14F-4D97-AF65-F5344CB8AC3E}">
        <p14:creationId xmlns:p14="http://schemas.microsoft.com/office/powerpoint/2010/main" val="40723789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BFFBA-10E9-4922-B5D3-E8D0B37467CC}"/>
              </a:ext>
            </a:extLst>
          </p:cNvPr>
          <p:cNvSpPr>
            <a:spLocks noGrp="1"/>
          </p:cNvSpPr>
          <p:nvPr>
            <p:ph type="title"/>
          </p:nvPr>
        </p:nvSpPr>
        <p:spPr/>
        <p:txBody>
          <a:bodyPr/>
          <a:lstStyle/>
          <a:p>
            <a:r>
              <a:rPr lang="en-GB" dirty="0"/>
              <a:t>Property</a:t>
            </a:r>
          </a:p>
        </p:txBody>
      </p:sp>
      <p:sp>
        <p:nvSpPr>
          <p:cNvPr id="3" name="Content Placeholder 2">
            <a:extLst>
              <a:ext uri="{FF2B5EF4-FFF2-40B4-BE49-F238E27FC236}">
                <a16:creationId xmlns:a16="http://schemas.microsoft.com/office/drawing/2014/main" id="{9CD2172D-B663-4EE4-9DB6-25804BCE210F}"/>
              </a:ext>
            </a:extLst>
          </p:cNvPr>
          <p:cNvSpPr>
            <a:spLocks noGrp="1"/>
          </p:cNvSpPr>
          <p:nvPr>
            <p:ph idx="1"/>
          </p:nvPr>
        </p:nvSpPr>
        <p:spPr/>
        <p:txBody>
          <a:bodyPr/>
          <a:lstStyle/>
          <a:p>
            <a:pPr marL="457200" lvl="1" indent="0">
              <a:buNone/>
            </a:pPr>
            <a:r>
              <a:rPr lang="en-GB" sz="2000" b="1" u="sng" dirty="0">
                <a:solidFill>
                  <a:srgbClr val="FF0000"/>
                </a:solidFill>
              </a:rPr>
              <a:t>Section 4(1) TA [1968] </a:t>
            </a:r>
            <a:r>
              <a:rPr lang="en-GB" sz="2000" dirty="0"/>
              <a:t>provides:</a:t>
            </a:r>
            <a:endParaRPr lang="en-GB" sz="2400" dirty="0"/>
          </a:p>
          <a:p>
            <a:pPr lvl="1"/>
            <a:r>
              <a:rPr lang="en-GB" sz="2000" dirty="0"/>
              <a:t>"Property" includes money and all other property, real or personal, including things in action and other intangible property (things which cannot be touched).</a:t>
            </a:r>
            <a:endParaRPr lang="en-GB" sz="2400" dirty="0"/>
          </a:p>
          <a:p>
            <a:pPr lvl="1"/>
            <a:r>
              <a:rPr lang="en-GB" sz="2000" dirty="0"/>
              <a:t>Money – identifiable and coins of any currency.  A cheque is not money it is a 'thing in action' </a:t>
            </a:r>
            <a:r>
              <a:rPr lang="en-GB" sz="2000" b="1" dirty="0"/>
              <a:t>(Davis [1988]) </a:t>
            </a:r>
          </a:p>
          <a:p>
            <a:pPr lvl="1"/>
            <a:r>
              <a:rPr lang="en-GB" sz="2000" dirty="0"/>
              <a:t>Personal property – all property that is not land, including jewellery, TV sets, vehicles, phones.  Include illegal drugs </a:t>
            </a:r>
            <a:r>
              <a:rPr lang="en-GB" sz="2000" b="1" dirty="0"/>
              <a:t>(Smith [2011])</a:t>
            </a:r>
            <a:endParaRPr lang="en-GB" sz="2000" dirty="0"/>
          </a:p>
          <a:p>
            <a:pPr lvl="1"/>
            <a:r>
              <a:rPr lang="en-GB" sz="2000" dirty="0"/>
              <a:t>Real property – land and buildings</a:t>
            </a:r>
          </a:p>
          <a:p>
            <a:endParaRPr lang="en-GB" dirty="0"/>
          </a:p>
        </p:txBody>
      </p:sp>
    </p:spTree>
    <p:extLst>
      <p:ext uri="{BB962C8B-B14F-4D97-AF65-F5344CB8AC3E}">
        <p14:creationId xmlns:p14="http://schemas.microsoft.com/office/powerpoint/2010/main" val="19309149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C4FE4-AE7D-4228-9764-F31775DAF405}"/>
              </a:ext>
            </a:extLst>
          </p:cNvPr>
          <p:cNvSpPr>
            <a:spLocks noGrp="1"/>
          </p:cNvSpPr>
          <p:nvPr>
            <p:ph type="title"/>
          </p:nvPr>
        </p:nvSpPr>
        <p:spPr/>
        <p:txBody>
          <a:bodyPr/>
          <a:lstStyle/>
          <a:p>
            <a:r>
              <a:rPr lang="en-GB" dirty="0"/>
              <a:t>Belonging to another</a:t>
            </a:r>
          </a:p>
        </p:txBody>
      </p:sp>
      <p:sp>
        <p:nvSpPr>
          <p:cNvPr id="3" name="Content Placeholder 2">
            <a:extLst>
              <a:ext uri="{FF2B5EF4-FFF2-40B4-BE49-F238E27FC236}">
                <a16:creationId xmlns:a16="http://schemas.microsoft.com/office/drawing/2014/main" id="{39AC3021-BA94-46DE-B679-C8BC8B39E0A1}"/>
              </a:ext>
            </a:extLst>
          </p:cNvPr>
          <p:cNvSpPr>
            <a:spLocks noGrp="1"/>
          </p:cNvSpPr>
          <p:nvPr>
            <p:ph idx="1"/>
          </p:nvPr>
        </p:nvSpPr>
        <p:spPr/>
        <p:txBody>
          <a:bodyPr>
            <a:normAutofit fontScale="92500" lnSpcReduction="20000"/>
          </a:bodyPr>
          <a:lstStyle/>
          <a:p>
            <a:pPr marL="0" indent="0">
              <a:buNone/>
            </a:pPr>
            <a:r>
              <a:rPr lang="en-GB" sz="2000" b="1" dirty="0"/>
              <a:t>Property belonging to another</a:t>
            </a:r>
          </a:p>
          <a:p>
            <a:r>
              <a:rPr lang="en-GB" sz="2000" b="1" dirty="0">
                <a:solidFill>
                  <a:srgbClr val="FF0000"/>
                </a:solidFill>
              </a:rPr>
              <a:t>Section 5(1) TA [1968]</a:t>
            </a:r>
            <a:r>
              <a:rPr lang="en-GB" sz="2000" dirty="0"/>
              <a:t> provides an extended meaning for the phrase "belonging to another" where it states:</a:t>
            </a:r>
            <a:endParaRPr lang="en-GB" sz="2400" dirty="0"/>
          </a:p>
          <a:p>
            <a:pPr lvl="1"/>
            <a:r>
              <a:rPr lang="en-GB" sz="1800" dirty="0"/>
              <a:t>"property shall be regarded as belonging to any person having possession or control of it, or having in it any proprietary right or interest … “</a:t>
            </a:r>
          </a:p>
          <a:p>
            <a:pPr lvl="1"/>
            <a:r>
              <a:rPr lang="en-GB" sz="1800" dirty="0"/>
              <a:t>It does not have to be stolen from the</a:t>
            </a:r>
            <a:r>
              <a:rPr lang="en-GB" sz="1800" i="1" dirty="0"/>
              <a:t> legal </a:t>
            </a:r>
            <a:r>
              <a:rPr lang="en-GB" sz="1800" dirty="0"/>
              <a:t>owner </a:t>
            </a:r>
            <a:r>
              <a:rPr lang="en-GB" sz="1800" b="1" dirty="0"/>
              <a:t>(Smith [2011)</a:t>
            </a:r>
          </a:p>
          <a:p>
            <a:endParaRPr lang="en-GB" sz="2000" b="1" dirty="0"/>
          </a:p>
          <a:p>
            <a:r>
              <a:rPr lang="en-GB" sz="2000" dirty="0"/>
              <a:t>Possession does not require physical possession </a:t>
            </a:r>
            <a:r>
              <a:rPr lang="en-GB" sz="2000" dirty="0" err="1"/>
              <a:t>eg</a:t>
            </a:r>
            <a:r>
              <a:rPr lang="en-GB" sz="2000" dirty="0"/>
              <a:t> coin inserted in electricity meter belongs to electricity company</a:t>
            </a:r>
          </a:p>
          <a:p>
            <a:r>
              <a:rPr lang="en-GB" sz="2000" dirty="0"/>
              <a:t>Control – right in property, not necessary to physically hold or know of its existence </a:t>
            </a:r>
            <a:r>
              <a:rPr lang="en-GB" sz="2000" b="1" dirty="0"/>
              <a:t>(Woodman [1974])</a:t>
            </a:r>
            <a:endParaRPr lang="en-GB" sz="2000" dirty="0"/>
          </a:p>
          <a:p>
            <a:endParaRPr lang="en-GB" dirty="0"/>
          </a:p>
        </p:txBody>
      </p:sp>
    </p:spTree>
    <p:extLst>
      <p:ext uri="{BB962C8B-B14F-4D97-AF65-F5344CB8AC3E}">
        <p14:creationId xmlns:p14="http://schemas.microsoft.com/office/powerpoint/2010/main" val="3266554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3">
            <a:extLst>
              <a:ext uri="{FF2B5EF4-FFF2-40B4-BE49-F238E27FC236}">
                <a16:creationId xmlns:a16="http://schemas.microsoft.com/office/drawing/2014/main" id="{17B95BF4-177F-407D-B7E6-FD4B80CDDF55}"/>
              </a:ext>
            </a:extLst>
          </p:cNvPr>
          <p:cNvPicPr>
            <a:picLocks noChangeAspect="1"/>
          </p:cNvPicPr>
          <p:nvPr/>
        </p:nvPicPr>
        <p:blipFill rotWithShape="1">
          <a:blip r:embed="rId3"/>
          <a:srcRect l="3779" r="39482"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DCB6D765-E4D4-46FD-B463-42CBDB2BE7B7}"/>
              </a:ext>
            </a:extLst>
          </p:cNvPr>
          <p:cNvSpPr>
            <a:spLocks noGrp="1"/>
          </p:cNvSpPr>
          <p:nvPr>
            <p:ph type="title"/>
          </p:nvPr>
        </p:nvSpPr>
        <p:spPr>
          <a:xfrm>
            <a:off x="876753" y="-797547"/>
            <a:ext cx="4927425" cy="1938525"/>
          </a:xfrm>
        </p:spPr>
        <p:txBody>
          <a:bodyPr>
            <a:normAutofit/>
          </a:bodyPr>
          <a:lstStyle/>
          <a:p>
            <a:r>
              <a:rPr lang="en-GB" dirty="0"/>
              <a:t>Q3: Zaid </a:t>
            </a:r>
          </a:p>
        </p:txBody>
      </p:sp>
      <p:sp>
        <p:nvSpPr>
          <p:cNvPr id="3" name="Content Placeholder 2">
            <a:extLst>
              <a:ext uri="{FF2B5EF4-FFF2-40B4-BE49-F238E27FC236}">
                <a16:creationId xmlns:a16="http://schemas.microsoft.com/office/drawing/2014/main" id="{E68200FD-2687-4D4A-996B-EAD7311F6346}"/>
              </a:ext>
            </a:extLst>
          </p:cNvPr>
          <p:cNvSpPr>
            <a:spLocks noGrp="1"/>
          </p:cNvSpPr>
          <p:nvPr>
            <p:ph idx="1"/>
          </p:nvPr>
        </p:nvSpPr>
        <p:spPr>
          <a:xfrm>
            <a:off x="691079" y="1512146"/>
            <a:ext cx="4927425" cy="4619902"/>
          </a:xfrm>
        </p:spPr>
        <p:txBody>
          <a:bodyPr>
            <a:normAutofit/>
          </a:bodyPr>
          <a:lstStyle/>
          <a:p>
            <a:pPr marL="342900" lvl="0" indent="-342900" rtl="0">
              <a:lnSpc>
                <a:spcPct val="100000"/>
              </a:lnSpc>
              <a:spcAft>
                <a:spcPts val="800"/>
              </a:spcAft>
              <a:buFont typeface="+mj-lt"/>
              <a:buAutoNum type="arabicPeriod"/>
            </a:pPr>
            <a:r>
              <a:rPr lang="en-GB" b="1" u="sng" dirty="0">
                <a:effectLst/>
                <a:latin typeface="Times New Roman" panose="02020603050405020304" pitchFamily="18" charset="0"/>
                <a:ea typeface="Times New Roman" panose="02020603050405020304" pitchFamily="18" charset="0"/>
                <a:cs typeface="Arial" panose="020B0604020202020204" pitchFamily="34" charset="0"/>
              </a:rPr>
              <a:t>Discuss the following scenario in relation to “property belonging to another”:</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0000"/>
              </a:lnSpc>
              <a:buNone/>
            </a:pPr>
            <a:r>
              <a:rPr lang="en-GB" dirty="0">
                <a:effectLst/>
                <a:latin typeface="Times New Roman" panose="02020603050405020304" pitchFamily="18" charset="0"/>
                <a:ea typeface="Times New Roman" panose="02020603050405020304" pitchFamily="18" charset="0"/>
                <a:cs typeface="Arial" panose="020B0604020202020204" pitchFamily="34" charset="0"/>
              </a:rPr>
              <a:t>Zaid took his lawnmower, which was not cutting the grass adequately, into a shop to get it repaired.  The shop owner said that it would be fixed in two days’ time.  A term of the repair was that the shop owner had the right to keep the lawnmower for the agreed period.  Zaid’s wife then informed him that they were having a barbecue that evening and she wanted the grass cut, even if it was cut badly.  Zaid went back to the shop.  He saw his lawnmower in the backyard and took it.</a:t>
            </a:r>
            <a:endParaRPr lang="en-GB"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0000"/>
              </a:lnSpc>
              <a:buNone/>
            </a:pPr>
            <a:endParaRPr lang="en-GB" sz="1400" dirty="0"/>
          </a:p>
        </p:txBody>
      </p:sp>
    </p:spTree>
    <p:extLst>
      <p:ext uri="{BB962C8B-B14F-4D97-AF65-F5344CB8AC3E}">
        <p14:creationId xmlns:p14="http://schemas.microsoft.com/office/powerpoint/2010/main" val="40457954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6AD28-4276-4DCC-9915-B311CEE38BF8}"/>
              </a:ext>
            </a:extLst>
          </p:cNvPr>
          <p:cNvSpPr>
            <a:spLocks noGrp="1"/>
          </p:cNvSpPr>
          <p:nvPr>
            <p:ph type="title"/>
          </p:nvPr>
        </p:nvSpPr>
        <p:spPr/>
        <p:txBody>
          <a:bodyPr/>
          <a:lstStyle/>
          <a:p>
            <a:r>
              <a:rPr lang="en-GB" dirty="0"/>
              <a:t>What is the MR of Theft?</a:t>
            </a:r>
          </a:p>
        </p:txBody>
      </p:sp>
      <p:sp>
        <p:nvSpPr>
          <p:cNvPr id="3" name="Content Placeholder 2">
            <a:extLst>
              <a:ext uri="{FF2B5EF4-FFF2-40B4-BE49-F238E27FC236}">
                <a16:creationId xmlns:a16="http://schemas.microsoft.com/office/drawing/2014/main" id="{211446EF-20B9-4CB3-8481-2A2C80F66DD5}"/>
              </a:ext>
            </a:extLst>
          </p:cNvPr>
          <p:cNvSpPr>
            <a:spLocks noGrp="1"/>
          </p:cNvSpPr>
          <p:nvPr>
            <p:ph idx="1"/>
          </p:nvPr>
        </p:nvSpPr>
        <p:spPr/>
        <p:txBody>
          <a:bodyPr>
            <a:normAutofit/>
          </a:bodyPr>
          <a:lstStyle/>
          <a:p>
            <a:pPr marL="0" indent="0">
              <a:buNone/>
            </a:pPr>
            <a:r>
              <a:rPr lang="en-GB" sz="2800" dirty="0"/>
              <a:t>1. Dishonestly</a:t>
            </a:r>
          </a:p>
          <a:p>
            <a:pPr marL="0" indent="0">
              <a:buNone/>
            </a:pPr>
            <a:r>
              <a:rPr lang="en-GB" sz="2800" dirty="0"/>
              <a:t>2. Intention of permanently depriving</a:t>
            </a:r>
          </a:p>
        </p:txBody>
      </p:sp>
    </p:spTree>
    <p:extLst>
      <p:ext uri="{BB962C8B-B14F-4D97-AF65-F5344CB8AC3E}">
        <p14:creationId xmlns:p14="http://schemas.microsoft.com/office/powerpoint/2010/main" val="1757812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827B8-78D3-43EB-A119-76A66B076336}"/>
              </a:ext>
            </a:extLst>
          </p:cNvPr>
          <p:cNvSpPr>
            <a:spLocks noGrp="1"/>
          </p:cNvSpPr>
          <p:nvPr>
            <p:ph type="title"/>
          </p:nvPr>
        </p:nvSpPr>
        <p:spPr/>
        <p:txBody>
          <a:bodyPr/>
          <a:lstStyle/>
          <a:p>
            <a:r>
              <a:rPr lang="en-GB" dirty="0"/>
              <a:t>M.R: Dishonestly</a:t>
            </a:r>
          </a:p>
        </p:txBody>
      </p:sp>
      <p:sp>
        <p:nvSpPr>
          <p:cNvPr id="3" name="Content Placeholder 2">
            <a:extLst>
              <a:ext uri="{FF2B5EF4-FFF2-40B4-BE49-F238E27FC236}">
                <a16:creationId xmlns:a16="http://schemas.microsoft.com/office/drawing/2014/main" id="{E072D008-16DB-44E9-95BE-4960514B02C7}"/>
              </a:ext>
            </a:extLst>
          </p:cNvPr>
          <p:cNvSpPr>
            <a:spLocks noGrp="1"/>
          </p:cNvSpPr>
          <p:nvPr>
            <p:ph idx="1"/>
          </p:nvPr>
        </p:nvSpPr>
        <p:spPr/>
        <p:txBody>
          <a:bodyPr/>
          <a:lstStyle/>
          <a:p>
            <a:pPr lvl="1"/>
            <a:r>
              <a:rPr lang="en-GB" sz="2000" b="1" dirty="0">
                <a:solidFill>
                  <a:srgbClr val="404040"/>
                </a:solidFill>
              </a:rPr>
              <a:t> Development of the common law test for dishonesty:</a:t>
            </a:r>
          </a:p>
          <a:p>
            <a:pPr marL="457200" lvl="1" indent="0">
              <a:buNone/>
            </a:pPr>
            <a:r>
              <a:rPr lang="en-GB" sz="2000" b="1" dirty="0" err="1">
                <a:solidFill>
                  <a:srgbClr val="FF0000"/>
                </a:solidFill>
              </a:rPr>
              <a:t>Gilks</a:t>
            </a:r>
            <a:r>
              <a:rPr lang="en-GB" sz="2000" b="1" dirty="0">
                <a:solidFill>
                  <a:srgbClr val="FF0000"/>
                </a:solidFill>
              </a:rPr>
              <a:t> [1972] - subjective</a:t>
            </a:r>
          </a:p>
          <a:p>
            <a:pPr marL="457200" lvl="1" indent="0">
              <a:buNone/>
            </a:pPr>
            <a:r>
              <a:rPr lang="en-GB" sz="2000" b="1" dirty="0">
                <a:solidFill>
                  <a:srgbClr val="FF0000"/>
                </a:solidFill>
              </a:rPr>
              <a:t>Feely [1973] - objective</a:t>
            </a:r>
          </a:p>
          <a:p>
            <a:pPr marL="457200" lvl="1" indent="0">
              <a:buNone/>
            </a:pPr>
            <a:r>
              <a:rPr lang="en-GB" sz="2000" b="1" dirty="0">
                <a:solidFill>
                  <a:srgbClr val="FF0000"/>
                </a:solidFill>
              </a:rPr>
              <a:t>Ghosh [1982] – objective and subjective</a:t>
            </a:r>
          </a:p>
          <a:p>
            <a:pPr marL="457200" lvl="1" indent="0">
              <a:buNone/>
            </a:pPr>
            <a:r>
              <a:rPr lang="en-GB" sz="2000" b="1" dirty="0" err="1">
                <a:solidFill>
                  <a:srgbClr val="FF0000"/>
                </a:solidFill>
              </a:rPr>
              <a:t>Jouman</a:t>
            </a:r>
            <a:r>
              <a:rPr lang="en-GB" sz="2000" b="1" dirty="0">
                <a:solidFill>
                  <a:srgbClr val="FF0000"/>
                </a:solidFill>
              </a:rPr>
              <a:t> [2012]</a:t>
            </a:r>
          </a:p>
          <a:p>
            <a:pPr marL="457200" lvl="1" indent="0">
              <a:buNone/>
            </a:pPr>
            <a:r>
              <a:rPr lang="en-GB" sz="2000" b="1" dirty="0">
                <a:solidFill>
                  <a:srgbClr val="FF0000"/>
                </a:solidFill>
              </a:rPr>
              <a:t>Hayes [2015]</a:t>
            </a:r>
          </a:p>
          <a:p>
            <a:pPr marL="0" indent="0">
              <a:buNone/>
            </a:pPr>
            <a:r>
              <a:rPr lang="en-GB" sz="3600" b="1" dirty="0">
                <a:solidFill>
                  <a:schemeClr val="accent5"/>
                </a:solidFill>
              </a:rPr>
              <a:t>CURRENT LAW: Ivey v Genting Casinos [2017]</a:t>
            </a:r>
          </a:p>
        </p:txBody>
      </p:sp>
    </p:spTree>
    <p:extLst>
      <p:ext uri="{BB962C8B-B14F-4D97-AF65-F5344CB8AC3E}">
        <p14:creationId xmlns:p14="http://schemas.microsoft.com/office/powerpoint/2010/main" val="3083174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E2B8D-33C6-471E-BC72-0D3DA635CDF5}"/>
              </a:ext>
            </a:extLst>
          </p:cNvPr>
          <p:cNvSpPr>
            <a:spLocks noGrp="1"/>
          </p:cNvSpPr>
          <p:nvPr>
            <p:ph type="title"/>
          </p:nvPr>
        </p:nvSpPr>
        <p:spPr/>
        <p:txBody>
          <a:bodyPr/>
          <a:lstStyle/>
          <a:p>
            <a:r>
              <a:rPr lang="en-GB" dirty="0"/>
              <a:t>Ivey v Genting Casinos [2017]</a:t>
            </a:r>
          </a:p>
        </p:txBody>
      </p:sp>
      <p:sp>
        <p:nvSpPr>
          <p:cNvPr id="3" name="Content Placeholder 2">
            <a:extLst>
              <a:ext uri="{FF2B5EF4-FFF2-40B4-BE49-F238E27FC236}">
                <a16:creationId xmlns:a16="http://schemas.microsoft.com/office/drawing/2014/main" id="{52913F95-88D3-41C6-80CC-5430F7C06DB6}"/>
              </a:ext>
            </a:extLst>
          </p:cNvPr>
          <p:cNvSpPr>
            <a:spLocks noGrp="1"/>
          </p:cNvSpPr>
          <p:nvPr>
            <p:ph idx="1"/>
          </p:nvPr>
        </p:nvSpPr>
        <p:spPr/>
        <p:txBody>
          <a:bodyPr/>
          <a:lstStyle/>
          <a:p>
            <a:pPr marL="0" indent="0">
              <a:buNone/>
            </a:pPr>
            <a:r>
              <a:rPr lang="en-GB" sz="2000" dirty="0"/>
              <a:t>Following Ivey, when dishonesty is in question, the court must now decide:</a:t>
            </a:r>
          </a:p>
          <a:p>
            <a:pPr marL="0" indent="0">
              <a:buNone/>
            </a:pPr>
            <a:r>
              <a:rPr lang="en-GB" sz="2000" b="1" dirty="0"/>
              <a:t>A) the actual state of the individual's knowledge or belief as to the facts</a:t>
            </a:r>
          </a:p>
          <a:p>
            <a:pPr marL="0" indent="0">
              <a:buNone/>
            </a:pPr>
            <a:r>
              <a:rPr lang="en-GB" sz="2000" b="1" dirty="0"/>
              <a:t>B) the questions whether D's conduct was honest or dishonest is to be determined by the courts applying the (objective) standards of ordinary decent people – Was D's conduct dishonest by the standards of ordinary decent people?</a:t>
            </a:r>
          </a:p>
          <a:p>
            <a:pPr marL="0" indent="0">
              <a:buNone/>
            </a:pPr>
            <a:r>
              <a:rPr lang="en-GB" sz="2000" b="1" dirty="0"/>
              <a:t>C) There is no longer a requirement that the D must appreciate that what they have done is dishonest by the standards of ordinary decent people (second limb of Ghosh test no longer applicable)</a:t>
            </a:r>
          </a:p>
          <a:p>
            <a:pPr marL="228600" lvl="1" indent="0">
              <a:buNone/>
            </a:pPr>
            <a:endParaRPr lang="en-GB" sz="2000" b="1" dirty="0">
              <a:solidFill>
                <a:srgbClr val="404040"/>
              </a:solidFill>
            </a:endParaRPr>
          </a:p>
        </p:txBody>
      </p:sp>
    </p:spTree>
    <p:extLst>
      <p:ext uri="{BB962C8B-B14F-4D97-AF65-F5344CB8AC3E}">
        <p14:creationId xmlns:p14="http://schemas.microsoft.com/office/powerpoint/2010/main" val="2295246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5591A4A5-C00F-4B45-9735-FD2841BF3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7A16FDB6-C8B8-4BB9-B5F6-C9E7D1549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65D67BC-2831-45D1-804D-2B848B7FF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3254059-39EC-48CC-B948-9EE6B05517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3E0572-7D5E-4FAA-B67C-23A9C6D715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C5F1231-CF22-4258-B764-592B6CB8DC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2C5387-42A2-4464-BF18-E70B0227B9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926F39D-AFC8-4FF6-9211-84AA777176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D812696-9AF7-4D2B-A041-80C015F33A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E6CB557-1E5B-4D2D-9330-8EB4AF7307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03A4B30-3A15-4294-9BED-E7317857F0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E7B8343-CDF9-4023-9FBF-F4ADE601B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BB30BD5-639D-4F53-BC6C-2A8D0FFFE5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7E1947-04B8-4F0B-9E3C-FC4E26D618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EDB6D6-D309-48D4-87F4-AAED7C57C7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F2E163F-B043-43B7-85CE-36F2136BAB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F6CB03C-E3B1-4D22-ABA3-986CC09FB3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9B41E31-EE5F-423F-8B88-3B56009A34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59D4FE6-B271-4427-8273-0B80EF1366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F7D26D0-83A1-41B0-82E3-FB5D3E93EE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E47C02-EBB8-4368-815C-FEDA23368D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E61DA55-8618-4048-A65A-41E072D9FF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DFC058B-6608-4509-92E1-D4D0D5BD57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E3652A3-36D6-4E0C-B7FB-52CD69E9CF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BF82BE6-B2D5-4FA1-98B4-1E0072C391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ECA553C-C7B8-4353-BC4C-D622087D6F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F802227-5CA9-40B4-870E-495C7899C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1A19F9E-BB49-4808-8481-77F848C2F4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53A57BE-F139-4C31-8201-477E20DD2A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9F800EC-2D85-47C7-BFB8-B146DD929C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478BA6D-3F48-40B1-8227-830029B628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21E6C45-0A76-456E-BDD6-3DCB66126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3C541D4F-11C2-4F36-B2A3-AB9028F2A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05909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83FA364-B37D-49D4-B38D-7C7A54EF49EF}"/>
              </a:ext>
            </a:extLst>
          </p:cNvPr>
          <p:cNvSpPr>
            <a:spLocks noGrp="1"/>
          </p:cNvSpPr>
          <p:nvPr>
            <p:ph type="title"/>
          </p:nvPr>
        </p:nvSpPr>
        <p:spPr>
          <a:xfrm>
            <a:off x="876753" y="-740198"/>
            <a:ext cx="4038652" cy="1881178"/>
          </a:xfrm>
        </p:spPr>
        <p:txBody>
          <a:bodyPr>
            <a:normAutofit/>
          </a:bodyPr>
          <a:lstStyle/>
          <a:p>
            <a:r>
              <a:rPr lang="en-GB" dirty="0"/>
              <a:t>Q4: Eddy</a:t>
            </a:r>
          </a:p>
        </p:txBody>
      </p:sp>
      <p:sp>
        <p:nvSpPr>
          <p:cNvPr id="3" name="Content Placeholder 2">
            <a:extLst>
              <a:ext uri="{FF2B5EF4-FFF2-40B4-BE49-F238E27FC236}">
                <a16:creationId xmlns:a16="http://schemas.microsoft.com/office/drawing/2014/main" id="{2F789488-9339-44D0-BD4D-6BCC0AF0DBC2}"/>
              </a:ext>
            </a:extLst>
          </p:cNvPr>
          <p:cNvSpPr>
            <a:spLocks noGrp="1"/>
          </p:cNvSpPr>
          <p:nvPr>
            <p:ph idx="1"/>
          </p:nvPr>
        </p:nvSpPr>
        <p:spPr>
          <a:xfrm>
            <a:off x="691079" y="1682310"/>
            <a:ext cx="4038652" cy="4480631"/>
          </a:xfrm>
        </p:spPr>
        <p:txBody>
          <a:bodyPr>
            <a:normAutofit fontScale="70000" lnSpcReduction="20000"/>
          </a:bodyPr>
          <a:lstStyle/>
          <a:p>
            <a:r>
              <a:rPr lang="en-GB" sz="4000" dirty="0">
                <a:effectLst/>
                <a:latin typeface="Times New Roman" panose="02020603050405020304" pitchFamily="18" charset="0"/>
                <a:ea typeface="Times New Roman" panose="02020603050405020304" pitchFamily="18" charset="0"/>
                <a:cs typeface="Arial" panose="020B0604020202020204" pitchFamily="34" charset="0"/>
              </a:rPr>
              <a:t>Eddy was at a football match. During half time on his way to buy a drink, he noticed a £10 note on the floor, which he picked up, used to buy his drink and kept the change. Is Eddy dishonest when he appropriated the property?</a:t>
            </a:r>
            <a:endParaRPr lang="en-GB" sz="40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dirty="0"/>
          </a:p>
        </p:txBody>
      </p:sp>
      <p:pic>
        <p:nvPicPr>
          <p:cNvPr id="4" name="Picture 3" descr="A close-up of a note&#10;&#10;Description automatically generated with medium confidence">
            <a:extLst>
              <a:ext uri="{FF2B5EF4-FFF2-40B4-BE49-F238E27FC236}">
                <a16:creationId xmlns:a16="http://schemas.microsoft.com/office/drawing/2014/main" id="{9C521B83-9E2B-4A7B-A29A-5EAECD8C882E}"/>
              </a:ext>
            </a:extLst>
          </p:cNvPr>
          <p:cNvPicPr>
            <a:picLocks noChangeAspect="1"/>
          </p:cNvPicPr>
          <p:nvPr/>
        </p:nvPicPr>
        <p:blipFill>
          <a:blip r:embed="rId3"/>
          <a:stretch>
            <a:fillRect/>
          </a:stretch>
        </p:blipFill>
        <p:spPr>
          <a:xfrm>
            <a:off x="5106333" y="1372751"/>
            <a:ext cx="6401443" cy="4127246"/>
          </a:xfrm>
          <a:prstGeom prst="rect">
            <a:avLst/>
          </a:prstGeom>
        </p:spPr>
      </p:pic>
    </p:spTree>
    <p:extLst>
      <p:ext uri="{BB962C8B-B14F-4D97-AF65-F5344CB8AC3E}">
        <p14:creationId xmlns:p14="http://schemas.microsoft.com/office/powerpoint/2010/main" val="35484329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5591A4A5-C00F-4B45-9735-FD2841BF3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7A16FDB6-C8B8-4BB9-B5F6-C9E7D1549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65D67BC-2831-45D1-804D-2B848B7FF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3254059-39EC-48CC-B948-9EE6B05517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3E0572-7D5E-4FAA-B67C-23A9C6D715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C5F1231-CF22-4258-B764-592B6CB8DC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2C5387-42A2-4464-BF18-E70B0227B9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926F39D-AFC8-4FF6-9211-84AA777176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D812696-9AF7-4D2B-A041-80C015F33A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E6CB557-1E5B-4D2D-9330-8EB4AF7307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03A4B30-3A15-4294-9BED-E7317857F0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E7B8343-CDF9-4023-9FBF-F4ADE601B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BB30BD5-639D-4F53-BC6C-2A8D0FFFE5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7E1947-04B8-4F0B-9E3C-FC4E26D618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EDB6D6-D309-48D4-87F4-AAED7C57C7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F2E163F-B043-43B7-85CE-36F2136BAB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F6CB03C-E3B1-4D22-ABA3-986CC09FB3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9B41E31-EE5F-423F-8B88-3B56009A34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59D4FE6-B271-4427-8273-0B80EF1366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F7D26D0-83A1-41B0-82E3-FB5D3E93EE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E47C02-EBB8-4368-815C-FEDA23368D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E61DA55-8618-4048-A65A-41E072D9FF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DFC058B-6608-4509-92E1-D4D0D5BD57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E3652A3-36D6-4E0C-B7FB-52CD69E9CF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BF82BE6-B2D5-4FA1-98B4-1E0072C391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ECA553C-C7B8-4353-BC4C-D622087D6F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F802227-5CA9-40B4-870E-495C7899C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1A19F9E-BB49-4808-8481-77F848C2F4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53A57BE-F139-4C31-8201-477E20DD2A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9F800EC-2D85-47C7-BFB8-B146DD929C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478BA6D-3F48-40B1-8227-830029B628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21E6C45-0A76-456E-BDD6-3DCB66126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3C541D4F-11C2-4F36-B2A3-AB9028F2A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05909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911659F-44D0-4108-B408-31348F3FDC1D}"/>
              </a:ext>
            </a:extLst>
          </p:cNvPr>
          <p:cNvSpPr>
            <a:spLocks noGrp="1"/>
          </p:cNvSpPr>
          <p:nvPr>
            <p:ph type="title"/>
          </p:nvPr>
        </p:nvSpPr>
        <p:spPr>
          <a:xfrm>
            <a:off x="775886" y="-392668"/>
            <a:ext cx="4038652" cy="1881178"/>
          </a:xfrm>
        </p:spPr>
        <p:txBody>
          <a:bodyPr>
            <a:normAutofit/>
          </a:bodyPr>
          <a:lstStyle/>
          <a:p>
            <a:r>
              <a:rPr lang="en-GB" dirty="0"/>
              <a:t>Q5: Chelsea</a:t>
            </a:r>
            <a:br>
              <a:rPr lang="en-GB" dirty="0">
                <a:effectLst/>
                <a:latin typeface="Calibri" panose="020F050202020403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CCE6B80A-8074-48F4-9DD9-77ADC5783682}"/>
              </a:ext>
            </a:extLst>
          </p:cNvPr>
          <p:cNvSpPr>
            <a:spLocks noGrp="1"/>
          </p:cNvSpPr>
          <p:nvPr>
            <p:ph idx="1"/>
          </p:nvPr>
        </p:nvSpPr>
        <p:spPr>
          <a:xfrm>
            <a:off x="691079" y="1010653"/>
            <a:ext cx="4038652" cy="5152288"/>
          </a:xfrm>
        </p:spPr>
        <p:txBody>
          <a:bodyPr>
            <a:normAutofit fontScale="92500"/>
          </a:bodyPr>
          <a:lstStyle/>
          <a:p>
            <a:pPr>
              <a:lnSpc>
                <a:spcPct val="100000"/>
              </a:lnSpc>
            </a:pPr>
            <a:r>
              <a:rPr lang="en-GB" sz="2400" dirty="0">
                <a:effectLst/>
                <a:latin typeface="Times New Roman" panose="02020603050405020304" pitchFamily="18" charset="0"/>
                <a:ea typeface="Times New Roman" panose="02020603050405020304" pitchFamily="18" charset="0"/>
                <a:cs typeface="Arial" panose="020B0604020202020204" pitchFamily="34" charset="0"/>
              </a:rPr>
              <a:t>Chelsea was doing her weekly shopping in Asda.  Her children, who were with her, were screaming because they were bored and wanted to go home. Chelsea took a couple of packets of crisps off the shelf.  She gave the crisps to the children to keep them quiet, Chelsea thought that the owners of Asda would not mind as she was going to pay for them when she got to the checkout, which she did. Did she dishonestly appropriate the property?</a:t>
            </a:r>
            <a:endParaRPr lang="en-GB" sz="2400"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0000"/>
              </a:lnSpc>
              <a:buNone/>
            </a:pPr>
            <a:endParaRPr lang="en-GB" sz="1700" dirty="0"/>
          </a:p>
        </p:txBody>
      </p:sp>
      <p:pic>
        <p:nvPicPr>
          <p:cNvPr id="4" name="Picture 3" descr="A child eating a piece of food&#10;&#10;Description automatically generated with low confidence">
            <a:extLst>
              <a:ext uri="{FF2B5EF4-FFF2-40B4-BE49-F238E27FC236}">
                <a16:creationId xmlns:a16="http://schemas.microsoft.com/office/drawing/2014/main" id="{7608A791-66CC-4F51-BF74-44DE58880089}"/>
              </a:ext>
            </a:extLst>
          </p:cNvPr>
          <p:cNvPicPr>
            <a:picLocks noChangeAspect="1"/>
          </p:cNvPicPr>
          <p:nvPr/>
        </p:nvPicPr>
        <p:blipFill>
          <a:blip r:embed="rId3"/>
          <a:stretch>
            <a:fillRect/>
          </a:stretch>
        </p:blipFill>
        <p:spPr>
          <a:xfrm>
            <a:off x="6382055" y="729344"/>
            <a:ext cx="3849998" cy="5414060"/>
          </a:xfrm>
          <a:prstGeom prst="rect">
            <a:avLst/>
          </a:prstGeom>
        </p:spPr>
      </p:pic>
    </p:spTree>
    <p:extLst>
      <p:ext uri="{BB962C8B-B14F-4D97-AF65-F5344CB8AC3E}">
        <p14:creationId xmlns:p14="http://schemas.microsoft.com/office/powerpoint/2010/main" val="13201183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C803E-E207-4ADE-8815-8FD9C9CEE2D7}"/>
              </a:ext>
            </a:extLst>
          </p:cNvPr>
          <p:cNvSpPr>
            <a:spLocks noGrp="1"/>
          </p:cNvSpPr>
          <p:nvPr>
            <p:ph type="title"/>
          </p:nvPr>
        </p:nvSpPr>
        <p:spPr/>
        <p:txBody>
          <a:bodyPr/>
          <a:lstStyle/>
          <a:p>
            <a:r>
              <a:rPr lang="en-GB" dirty="0"/>
              <a:t>M.R: Intention to permanently deprive?</a:t>
            </a:r>
          </a:p>
        </p:txBody>
      </p:sp>
      <p:sp>
        <p:nvSpPr>
          <p:cNvPr id="3" name="Content Placeholder 2">
            <a:extLst>
              <a:ext uri="{FF2B5EF4-FFF2-40B4-BE49-F238E27FC236}">
                <a16:creationId xmlns:a16="http://schemas.microsoft.com/office/drawing/2014/main" id="{2CF5E840-8ED1-49EF-9405-383210424AF7}"/>
              </a:ext>
            </a:extLst>
          </p:cNvPr>
          <p:cNvSpPr>
            <a:spLocks noGrp="1"/>
          </p:cNvSpPr>
          <p:nvPr>
            <p:ph idx="1"/>
          </p:nvPr>
        </p:nvSpPr>
        <p:spPr/>
        <p:txBody>
          <a:bodyPr>
            <a:normAutofit fontScale="92500"/>
          </a:bodyPr>
          <a:lstStyle/>
          <a:p>
            <a:r>
              <a:rPr lang="en-GB" sz="2800" b="1" dirty="0"/>
              <a:t>Intention to permanently deprive</a:t>
            </a:r>
          </a:p>
          <a:p>
            <a:pPr lvl="1"/>
            <a:r>
              <a:rPr lang="en-GB" sz="2400" dirty="0"/>
              <a:t>D does not have to succeed in permanently depriving V of the property</a:t>
            </a:r>
          </a:p>
          <a:p>
            <a:pPr lvl="1"/>
            <a:r>
              <a:rPr lang="en-GB" sz="2400" dirty="0"/>
              <a:t>Intention to permanently deprive is a matter of fact, for the jury to determine</a:t>
            </a:r>
          </a:p>
          <a:p>
            <a:pPr marL="0" indent="0">
              <a:buNone/>
            </a:pPr>
            <a:r>
              <a:rPr lang="en-GB" sz="2800" dirty="0"/>
              <a:t>S6 Theft Act:</a:t>
            </a:r>
          </a:p>
          <a:p>
            <a:pPr lvl="1"/>
            <a:r>
              <a:rPr lang="en-GB" sz="2400" dirty="0"/>
              <a:t>other's rights. </a:t>
            </a:r>
            <a:r>
              <a:rPr lang="en-GB" sz="2400" b="1" dirty="0"/>
              <a:t>(Cahill [1993], DPP v J [2002])</a:t>
            </a:r>
            <a:endParaRPr lang="en-GB" sz="2400" dirty="0"/>
          </a:p>
          <a:p>
            <a:pPr lvl="1"/>
            <a:r>
              <a:rPr lang="en-GB" sz="2400" dirty="0"/>
              <a:t>(ii) Borrowing or lending for a period and in circumstances making it equivalent to an outright taking or disposal. </a:t>
            </a:r>
            <a:r>
              <a:rPr lang="en-GB" sz="2400" b="1" dirty="0"/>
              <a:t>(</a:t>
            </a:r>
            <a:r>
              <a:rPr lang="en-GB" sz="2400" b="1" dirty="0" err="1"/>
              <a:t>Velumyl</a:t>
            </a:r>
            <a:r>
              <a:rPr lang="en-GB" sz="2400" b="1" dirty="0"/>
              <a:t> [1989], Lloyd [1985])</a:t>
            </a:r>
            <a:endParaRPr lang="en-GB" sz="2400" dirty="0"/>
          </a:p>
          <a:p>
            <a:endParaRPr lang="en-GB" dirty="0"/>
          </a:p>
        </p:txBody>
      </p:sp>
    </p:spTree>
    <p:extLst>
      <p:ext uri="{BB962C8B-B14F-4D97-AF65-F5344CB8AC3E}">
        <p14:creationId xmlns:p14="http://schemas.microsoft.com/office/powerpoint/2010/main" val="22576068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1" name="Group 10">
            <a:extLst>
              <a:ext uri="{FF2B5EF4-FFF2-40B4-BE49-F238E27FC236}">
                <a16:creationId xmlns:a16="http://schemas.microsoft.com/office/drawing/2014/main" id="{5591A4A5-C00F-4B45-9735-FD2841BF3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2" name="Straight Connector 11">
              <a:extLst>
                <a:ext uri="{FF2B5EF4-FFF2-40B4-BE49-F238E27FC236}">
                  <a16:creationId xmlns:a16="http://schemas.microsoft.com/office/drawing/2014/main" id="{7A16FDB6-C8B8-4BB9-B5F6-C9E7D1549A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65D67BC-2831-45D1-804D-2B848B7FF61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B3254059-39EC-48CC-B948-9EE6B05517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F3E0572-7D5E-4FAA-B67C-23A9C6D7155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C5F1231-CF22-4258-B764-592B6CB8DC0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2C5387-42A2-4464-BF18-E70B0227B9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926F39D-AFC8-4FF6-9211-84AA777176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0D812696-9AF7-4D2B-A041-80C015F33A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CE6CB557-1E5B-4D2D-9330-8EB4AF7307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03A4B30-3A15-4294-9BED-E7317857F0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E7B8343-CDF9-4023-9FBF-F4ADE601B2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BB30BD5-639D-4F53-BC6C-2A8D0FFFE5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D7E1947-04B8-4F0B-9E3C-FC4E26D618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83EDB6D6-D309-48D4-87F4-AAED7C57C74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F2E163F-B043-43B7-85CE-36F2136BAB3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F6CB03C-E3B1-4D22-ABA3-986CC09FB30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9B41E31-EE5F-423F-8B88-3B56009A34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B59D4FE6-B271-4427-8273-0B80EF13668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F7D26D0-83A1-41B0-82E3-FB5D3E93EE7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E47C02-EBB8-4368-815C-FEDA23368DD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8E61DA55-8618-4048-A65A-41E072D9FF9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4DFC058B-6608-4509-92E1-D4D0D5BD57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E3652A3-36D6-4E0C-B7FB-52CD69E9CF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8BF82BE6-B2D5-4FA1-98B4-1E0072C391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ECA553C-C7B8-4353-BC4C-D622087D6F1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1F802227-5CA9-40B4-870E-495C7899C75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1A19F9E-BB49-4808-8481-77F848C2F4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C53A57BE-F139-4C31-8201-477E20DD2A9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99F800EC-2D85-47C7-BFB8-B146DD929C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478BA6D-3F48-40B1-8227-830029B628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21E6C45-0A76-456E-BDD6-3DCB66126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44" name="Right Triangle 43">
            <a:extLst>
              <a:ext uri="{FF2B5EF4-FFF2-40B4-BE49-F238E27FC236}">
                <a16:creationId xmlns:a16="http://schemas.microsoft.com/office/drawing/2014/main" id="{3C541D4F-11C2-4F36-B2A3-AB9028F2A0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3" y="205909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3CB04AC-71FF-4155-8E30-A8169270A41E}"/>
              </a:ext>
            </a:extLst>
          </p:cNvPr>
          <p:cNvSpPr>
            <a:spLocks noGrp="1"/>
          </p:cNvSpPr>
          <p:nvPr>
            <p:ph type="title"/>
          </p:nvPr>
        </p:nvSpPr>
        <p:spPr>
          <a:xfrm>
            <a:off x="936544" y="-742524"/>
            <a:ext cx="4038652" cy="1881178"/>
          </a:xfrm>
        </p:spPr>
        <p:txBody>
          <a:bodyPr>
            <a:normAutofit/>
          </a:bodyPr>
          <a:lstStyle/>
          <a:p>
            <a:r>
              <a:rPr lang="en-GB" dirty="0"/>
              <a:t>Q6: Amjad </a:t>
            </a:r>
          </a:p>
        </p:txBody>
      </p:sp>
      <p:sp>
        <p:nvSpPr>
          <p:cNvPr id="3" name="Content Placeholder 2">
            <a:extLst>
              <a:ext uri="{FF2B5EF4-FFF2-40B4-BE49-F238E27FC236}">
                <a16:creationId xmlns:a16="http://schemas.microsoft.com/office/drawing/2014/main" id="{64AB29F4-C6B0-4417-9F6C-CDC0FDD86F2B}"/>
              </a:ext>
            </a:extLst>
          </p:cNvPr>
          <p:cNvSpPr>
            <a:spLocks noGrp="1"/>
          </p:cNvSpPr>
          <p:nvPr>
            <p:ph idx="1"/>
          </p:nvPr>
        </p:nvSpPr>
        <p:spPr>
          <a:xfrm>
            <a:off x="691079" y="1679984"/>
            <a:ext cx="4038652" cy="4482957"/>
          </a:xfrm>
        </p:spPr>
        <p:txBody>
          <a:bodyPr>
            <a:normAutofit fontScale="92500" lnSpcReduction="10000"/>
          </a:bodyPr>
          <a:lstStyle/>
          <a:p>
            <a:pPr marL="0" indent="0">
              <a:buNone/>
            </a:pPr>
            <a:r>
              <a:rPr lang="en-GB" sz="2800" dirty="0">
                <a:effectLst/>
                <a:latin typeface="Times New Roman" panose="02020603050405020304" pitchFamily="18" charset="0"/>
                <a:ea typeface="Times New Roman" panose="02020603050405020304" pitchFamily="18" charset="0"/>
                <a:cs typeface="Arial" panose="020B0604020202020204" pitchFamily="34" charset="0"/>
              </a:rPr>
              <a:t>Amjad was a university student who was living in the halls of residence. He realised that the bigger room with a television on his corridor was unoccupied and therefore entered the room, took the television and put it in his room. Is there an intention to permanently deprive?</a:t>
            </a:r>
            <a:endParaRPr lang="en-GB" sz="2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pic>
        <p:nvPicPr>
          <p:cNvPr id="4" name="Picture 3" descr="A computer with a sunset in the background&#10;&#10;Description automatically generated with low confidence">
            <a:extLst>
              <a:ext uri="{FF2B5EF4-FFF2-40B4-BE49-F238E27FC236}">
                <a16:creationId xmlns:a16="http://schemas.microsoft.com/office/drawing/2014/main" id="{B4332B02-C403-406B-BE98-009286CB3D33}"/>
              </a:ext>
            </a:extLst>
          </p:cNvPr>
          <p:cNvPicPr>
            <a:picLocks noChangeAspect="1"/>
          </p:cNvPicPr>
          <p:nvPr/>
        </p:nvPicPr>
        <p:blipFill>
          <a:blip r:embed="rId3"/>
          <a:stretch>
            <a:fillRect/>
          </a:stretch>
        </p:blipFill>
        <p:spPr>
          <a:xfrm>
            <a:off x="5106333" y="1019829"/>
            <a:ext cx="6401443" cy="4833089"/>
          </a:xfrm>
          <a:prstGeom prst="rect">
            <a:avLst/>
          </a:prstGeom>
        </p:spPr>
      </p:pic>
    </p:spTree>
    <p:extLst>
      <p:ext uri="{BB962C8B-B14F-4D97-AF65-F5344CB8AC3E}">
        <p14:creationId xmlns:p14="http://schemas.microsoft.com/office/powerpoint/2010/main" val="1964836004"/>
      </p:ext>
    </p:extLst>
  </p:cSld>
  <p:clrMapOvr>
    <a:masterClrMapping/>
  </p:clrMapOvr>
</p:sld>
</file>

<file path=ppt/theme/theme1.xml><?xml version="1.0" encoding="utf-8"?>
<a:theme xmlns:a="http://schemas.openxmlformats.org/drawingml/2006/main" name="CosineVTI">
  <a:themeElements>
    <a:clrScheme name="Custom 133">
      <a:dk1>
        <a:sysClr val="windowText" lastClr="000000"/>
      </a:dk1>
      <a:lt1>
        <a:sysClr val="window" lastClr="FFFFFF"/>
      </a:lt1>
      <a:dk2>
        <a:srgbClr val="2A2735"/>
      </a:dk2>
      <a:lt2>
        <a:srgbClr val="EEEEEE"/>
      </a:lt2>
      <a:accent1>
        <a:srgbClr val="1EBE9B"/>
      </a:accent1>
      <a:accent2>
        <a:srgbClr val="8F99BB"/>
      </a:accent2>
      <a:accent3>
        <a:srgbClr val="FD8686"/>
      </a:accent3>
      <a:accent4>
        <a:srgbClr val="A3A3C1"/>
      </a:accent4>
      <a:accent5>
        <a:srgbClr val="7162FE"/>
      </a:accent5>
      <a:accent6>
        <a:srgbClr val="E76445"/>
      </a:accent6>
      <a:hlink>
        <a:srgbClr val="EF08F7"/>
      </a:hlink>
      <a:folHlink>
        <a:srgbClr val="8477FE"/>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4830</Words>
  <Application>Microsoft Office PowerPoint</Application>
  <PresentationFormat>Widescreen</PresentationFormat>
  <Paragraphs>211</Paragraphs>
  <Slides>22</Slides>
  <Notes>17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Helvetica Neue</vt:lpstr>
      <vt:lpstr>arial</vt:lpstr>
      <vt:lpstr>arial</vt:lpstr>
      <vt:lpstr>Calibri</vt:lpstr>
      <vt:lpstr>Grandview</vt:lpstr>
      <vt:lpstr>Lora</vt:lpstr>
      <vt:lpstr>Times New Roman</vt:lpstr>
      <vt:lpstr>Wingdings</vt:lpstr>
      <vt:lpstr>CosineVTI</vt:lpstr>
      <vt:lpstr>THEFT WORKSHOP</vt:lpstr>
      <vt:lpstr>Definition of Theft</vt:lpstr>
      <vt:lpstr>Actus Reus of Theft</vt:lpstr>
      <vt:lpstr>Appropriation</vt:lpstr>
      <vt:lpstr>There are several legal debates in relation to appropriation.</vt:lpstr>
      <vt:lpstr>Q1: Assumption of all the rights of the owner</vt:lpstr>
      <vt:lpstr>Q2: Does assumption require a physical act in relation to the property?</vt:lpstr>
      <vt:lpstr>Q3: Can there be an appropriation where the owner consents to the assumption of their right/s?</vt:lpstr>
      <vt:lpstr>Q4: Appropriation as a continuing act</vt:lpstr>
      <vt:lpstr>Q1: Maggie</vt:lpstr>
      <vt:lpstr>Q2: Gerald</vt:lpstr>
      <vt:lpstr>Actus Reus of Theft</vt:lpstr>
      <vt:lpstr>Property</vt:lpstr>
      <vt:lpstr>Belonging to another</vt:lpstr>
      <vt:lpstr>Q3: Zaid </vt:lpstr>
      <vt:lpstr>What is the MR of Theft?</vt:lpstr>
      <vt:lpstr>M.R: Dishonestly</vt:lpstr>
      <vt:lpstr>Ivey v Genting Casinos [2017]</vt:lpstr>
      <vt:lpstr>Q4: Eddy</vt:lpstr>
      <vt:lpstr>Q5: Chelsea </vt:lpstr>
      <vt:lpstr>M.R: Intention to permanently deprive?</vt:lpstr>
      <vt:lpstr>Q6: Amjad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Laura Knight</cp:lastModifiedBy>
  <cp:revision>77</cp:revision>
  <dcterms:created xsi:type="dcterms:W3CDTF">2021-10-21T14:15:14Z</dcterms:created>
  <dcterms:modified xsi:type="dcterms:W3CDTF">2021-10-28T10:02:16Z</dcterms:modified>
</cp:coreProperties>
</file>