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3.xml" ContentType="application/vnd.openxmlformats-officedocument.presentationml.notesSlide+xml"/>
  <Override PartName="/ppt/tags/tag26.xml" ContentType="application/vnd.openxmlformats-officedocument.presentationml.tags+xml"/>
  <Override PartName="/ppt/notesSlides/notesSlide4.xml" ContentType="application/vnd.openxmlformats-officedocument.presentationml.notesSlide+xml"/>
  <Override PartName="/ppt/tags/tag27.xml" ContentType="application/vnd.openxmlformats-officedocument.presentationml.tags+xml"/>
  <Override PartName="/ppt/notesSlides/notesSlide5.xml" ContentType="application/vnd.openxmlformats-officedocument.presentationml.notesSlide+xml"/>
  <Override PartName="/ppt/tags/tag28.xml" ContentType="application/vnd.openxmlformats-officedocument.presentationml.tags+xml"/>
  <Override PartName="/ppt/notesSlides/notesSlide6.xml" ContentType="application/vnd.openxmlformats-officedocument.presentationml.notesSlide+xml"/>
  <Override PartName="/ppt/tags/tag29.xml" ContentType="application/vnd.openxmlformats-officedocument.presentationml.tags+xml"/>
  <Override PartName="/ppt/notesSlides/notesSlide7.xml" ContentType="application/vnd.openxmlformats-officedocument.presentationml.notesSlide+xml"/>
  <Override PartName="/ppt/tags/tag30.xml" ContentType="application/vnd.openxmlformats-officedocument.presentationml.tags+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8"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2" r:id="rId32"/>
    <p:sldId id="293" r:id="rId33"/>
    <p:sldId id="294" r:id="rId34"/>
    <p:sldId id="29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12A313-F254-404E-800A-379DB0647586}" v="31" dt="2023-10-30T15:14:37.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20"/>
    <p:restoredTop sz="84464"/>
  </p:normalViewPr>
  <p:slideViewPr>
    <p:cSldViewPr>
      <p:cViewPr varScale="1">
        <p:scale>
          <a:sx n="89" d="100"/>
          <a:sy n="89" d="100"/>
        </p:scale>
        <p:origin x="764"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4212A313-F254-404E-800A-379DB0647586}"/>
    <pc:docChg chg="custSel modSld">
      <pc:chgData name="Sian Bowen" userId="c345053a-4abb-4e43-8ff7-c21186a2fa29" providerId="ADAL" clId="{4212A313-F254-404E-800A-379DB0647586}" dt="2023-10-30T15:16:31.363" v="189" actId="14100"/>
      <pc:docMkLst>
        <pc:docMk/>
      </pc:docMkLst>
      <pc:sldChg chg="modSp mod">
        <pc:chgData name="Sian Bowen" userId="c345053a-4abb-4e43-8ff7-c21186a2fa29" providerId="ADAL" clId="{4212A313-F254-404E-800A-379DB0647586}" dt="2023-10-30T14:35:23.028" v="14" actId="21"/>
        <pc:sldMkLst>
          <pc:docMk/>
          <pc:sldMk cId="2117976087" sldId="264"/>
        </pc:sldMkLst>
        <pc:spChg chg="mod">
          <ac:chgData name="Sian Bowen" userId="c345053a-4abb-4e43-8ff7-c21186a2fa29" providerId="ADAL" clId="{4212A313-F254-404E-800A-379DB0647586}" dt="2023-10-30T14:35:23.028" v="14" actId="21"/>
          <ac:spMkLst>
            <pc:docMk/>
            <pc:sldMk cId="2117976087" sldId="264"/>
            <ac:spMk id="4" creationId="{00000000-0000-0000-0000-000000000000}"/>
          </ac:spMkLst>
        </pc:spChg>
      </pc:sldChg>
      <pc:sldChg chg="delSp modSp mod">
        <pc:chgData name="Sian Bowen" userId="c345053a-4abb-4e43-8ff7-c21186a2fa29" providerId="ADAL" clId="{4212A313-F254-404E-800A-379DB0647586}" dt="2023-10-30T14:40:08.717" v="43" actId="20577"/>
        <pc:sldMkLst>
          <pc:docMk/>
          <pc:sldMk cId="717877700" sldId="266"/>
        </pc:sldMkLst>
        <pc:spChg chg="mod">
          <ac:chgData name="Sian Bowen" userId="c345053a-4abb-4e43-8ff7-c21186a2fa29" providerId="ADAL" clId="{4212A313-F254-404E-800A-379DB0647586}" dt="2023-10-30T14:40:08.717" v="43" actId="20577"/>
          <ac:spMkLst>
            <pc:docMk/>
            <pc:sldMk cId="717877700" sldId="266"/>
            <ac:spMk id="6" creationId="{00000000-0000-0000-0000-000000000000}"/>
          </ac:spMkLst>
        </pc:spChg>
        <pc:spChg chg="mod">
          <ac:chgData name="Sian Bowen" userId="c345053a-4abb-4e43-8ff7-c21186a2fa29" providerId="ADAL" clId="{4212A313-F254-404E-800A-379DB0647586}" dt="2023-10-30T14:38:52.923" v="17" actId="6549"/>
          <ac:spMkLst>
            <pc:docMk/>
            <pc:sldMk cId="717877700" sldId="266"/>
            <ac:spMk id="7" creationId="{00000000-0000-0000-0000-000000000000}"/>
          </ac:spMkLst>
        </pc:spChg>
        <pc:picChg chg="del mod">
          <ac:chgData name="Sian Bowen" userId="c345053a-4abb-4e43-8ff7-c21186a2fa29" providerId="ADAL" clId="{4212A313-F254-404E-800A-379DB0647586}" dt="2023-10-30T14:38:49.162" v="16" actId="478"/>
          <ac:picMkLst>
            <pc:docMk/>
            <pc:sldMk cId="717877700" sldId="266"/>
            <ac:picMk id="8" creationId="{00000000-0000-0000-0000-000000000000}"/>
          </ac:picMkLst>
        </pc:picChg>
      </pc:sldChg>
      <pc:sldChg chg="delSp modSp mod">
        <pc:chgData name="Sian Bowen" userId="c345053a-4abb-4e43-8ff7-c21186a2fa29" providerId="ADAL" clId="{4212A313-F254-404E-800A-379DB0647586}" dt="2023-10-30T14:41:27.027" v="45" actId="20577"/>
        <pc:sldMkLst>
          <pc:docMk/>
          <pc:sldMk cId="896459319" sldId="267"/>
        </pc:sldMkLst>
        <pc:spChg chg="mod">
          <ac:chgData name="Sian Bowen" userId="c345053a-4abb-4e43-8ff7-c21186a2fa29" providerId="ADAL" clId="{4212A313-F254-404E-800A-379DB0647586}" dt="2023-10-30T14:41:27.027" v="45" actId="20577"/>
          <ac:spMkLst>
            <pc:docMk/>
            <pc:sldMk cId="896459319" sldId="267"/>
            <ac:spMk id="6" creationId="{00000000-0000-0000-0000-000000000000}"/>
          </ac:spMkLst>
        </pc:spChg>
        <pc:picChg chg="del">
          <ac:chgData name="Sian Bowen" userId="c345053a-4abb-4e43-8ff7-c21186a2fa29" providerId="ADAL" clId="{4212A313-F254-404E-800A-379DB0647586}" dt="2023-10-30T14:41:24.991" v="44" actId="478"/>
          <ac:picMkLst>
            <pc:docMk/>
            <pc:sldMk cId="896459319" sldId="267"/>
            <ac:picMk id="8" creationId="{00000000-0000-0000-0000-000000000000}"/>
          </ac:picMkLst>
        </pc:picChg>
      </pc:sldChg>
      <pc:sldChg chg="delSp modSp mod">
        <pc:chgData name="Sian Bowen" userId="c345053a-4abb-4e43-8ff7-c21186a2fa29" providerId="ADAL" clId="{4212A313-F254-404E-800A-379DB0647586}" dt="2023-10-30T14:42:40.881" v="50" actId="33524"/>
        <pc:sldMkLst>
          <pc:docMk/>
          <pc:sldMk cId="2133649598" sldId="269"/>
        </pc:sldMkLst>
        <pc:spChg chg="mod">
          <ac:chgData name="Sian Bowen" userId="c345053a-4abb-4e43-8ff7-c21186a2fa29" providerId="ADAL" clId="{4212A313-F254-404E-800A-379DB0647586}" dt="2023-10-30T14:42:40.881" v="50" actId="33524"/>
          <ac:spMkLst>
            <pc:docMk/>
            <pc:sldMk cId="2133649598" sldId="269"/>
            <ac:spMk id="6" creationId="{00000000-0000-0000-0000-000000000000}"/>
          </ac:spMkLst>
        </pc:spChg>
        <pc:picChg chg="del">
          <ac:chgData name="Sian Bowen" userId="c345053a-4abb-4e43-8ff7-c21186a2fa29" providerId="ADAL" clId="{4212A313-F254-404E-800A-379DB0647586}" dt="2023-10-30T14:42:23.440" v="46" actId="478"/>
          <ac:picMkLst>
            <pc:docMk/>
            <pc:sldMk cId="2133649598" sldId="269"/>
            <ac:picMk id="8" creationId="{00000000-0000-0000-0000-000000000000}"/>
          </ac:picMkLst>
        </pc:picChg>
      </pc:sldChg>
      <pc:sldChg chg="delSp modSp mod">
        <pc:chgData name="Sian Bowen" userId="c345053a-4abb-4e43-8ff7-c21186a2fa29" providerId="ADAL" clId="{4212A313-F254-404E-800A-379DB0647586}" dt="2023-10-30T14:43:41.693" v="87" actId="20577"/>
        <pc:sldMkLst>
          <pc:docMk/>
          <pc:sldMk cId="418716958" sldId="270"/>
        </pc:sldMkLst>
        <pc:spChg chg="mod">
          <ac:chgData name="Sian Bowen" userId="c345053a-4abb-4e43-8ff7-c21186a2fa29" providerId="ADAL" clId="{4212A313-F254-404E-800A-379DB0647586}" dt="2023-10-30T14:43:41.693" v="87" actId="20577"/>
          <ac:spMkLst>
            <pc:docMk/>
            <pc:sldMk cId="418716958" sldId="270"/>
            <ac:spMk id="8" creationId="{00000000-0000-0000-0000-000000000000}"/>
          </ac:spMkLst>
        </pc:spChg>
        <pc:picChg chg="del">
          <ac:chgData name="Sian Bowen" userId="c345053a-4abb-4e43-8ff7-c21186a2fa29" providerId="ADAL" clId="{4212A313-F254-404E-800A-379DB0647586}" dt="2023-10-30T14:43:27.564" v="51" actId="478"/>
          <ac:picMkLst>
            <pc:docMk/>
            <pc:sldMk cId="418716958" sldId="270"/>
            <ac:picMk id="6" creationId="{00000000-0000-0000-0000-000000000000}"/>
          </ac:picMkLst>
        </pc:picChg>
      </pc:sldChg>
      <pc:sldChg chg="modSp mod">
        <pc:chgData name="Sian Bowen" userId="c345053a-4abb-4e43-8ff7-c21186a2fa29" providerId="ADAL" clId="{4212A313-F254-404E-800A-379DB0647586}" dt="2023-10-30T14:44:13.812" v="88" actId="313"/>
        <pc:sldMkLst>
          <pc:docMk/>
          <pc:sldMk cId="268552703" sldId="271"/>
        </pc:sldMkLst>
        <pc:spChg chg="mod">
          <ac:chgData name="Sian Bowen" userId="c345053a-4abb-4e43-8ff7-c21186a2fa29" providerId="ADAL" clId="{4212A313-F254-404E-800A-379DB0647586}" dt="2023-10-30T14:44:13.812" v="88" actId="313"/>
          <ac:spMkLst>
            <pc:docMk/>
            <pc:sldMk cId="268552703" sldId="271"/>
            <ac:spMk id="2" creationId="{00000000-0000-0000-0000-000000000000}"/>
          </ac:spMkLst>
        </pc:spChg>
      </pc:sldChg>
      <pc:sldChg chg="modSp mod">
        <pc:chgData name="Sian Bowen" userId="c345053a-4abb-4e43-8ff7-c21186a2fa29" providerId="ADAL" clId="{4212A313-F254-404E-800A-379DB0647586}" dt="2023-10-30T14:45:53.514" v="90" actId="20577"/>
        <pc:sldMkLst>
          <pc:docMk/>
          <pc:sldMk cId="1955485342" sldId="278"/>
        </pc:sldMkLst>
        <pc:spChg chg="mod">
          <ac:chgData name="Sian Bowen" userId="c345053a-4abb-4e43-8ff7-c21186a2fa29" providerId="ADAL" clId="{4212A313-F254-404E-800A-379DB0647586}" dt="2023-10-30T14:45:53.514" v="90" actId="20577"/>
          <ac:spMkLst>
            <pc:docMk/>
            <pc:sldMk cId="1955485342" sldId="278"/>
            <ac:spMk id="2" creationId="{00000000-0000-0000-0000-000000000000}"/>
          </ac:spMkLst>
        </pc:spChg>
      </pc:sldChg>
      <pc:sldChg chg="delSp modSp mod modAnim">
        <pc:chgData name="Sian Bowen" userId="c345053a-4abb-4e43-8ff7-c21186a2fa29" providerId="ADAL" clId="{4212A313-F254-404E-800A-379DB0647586}" dt="2023-10-30T14:46:53.571" v="102" actId="115"/>
        <pc:sldMkLst>
          <pc:docMk/>
          <pc:sldMk cId="220968592" sldId="283"/>
        </pc:sldMkLst>
        <pc:spChg chg="mod">
          <ac:chgData name="Sian Bowen" userId="c345053a-4abb-4e43-8ff7-c21186a2fa29" providerId="ADAL" clId="{4212A313-F254-404E-800A-379DB0647586}" dt="2023-10-30T14:46:53.571" v="102" actId="115"/>
          <ac:spMkLst>
            <pc:docMk/>
            <pc:sldMk cId="220968592" sldId="283"/>
            <ac:spMk id="8" creationId="{00000000-0000-0000-0000-000000000000}"/>
          </ac:spMkLst>
        </pc:spChg>
        <pc:picChg chg="del">
          <ac:chgData name="Sian Bowen" userId="c345053a-4abb-4e43-8ff7-c21186a2fa29" providerId="ADAL" clId="{4212A313-F254-404E-800A-379DB0647586}" dt="2023-10-30T14:46:45.787" v="91" actId="478"/>
          <ac:picMkLst>
            <pc:docMk/>
            <pc:sldMk cId="220968592" sldId="283"/>
            <ac:picMk id="5" creationId="{00000000-0000-0000-0000-000000000000}"/>
          </ac:picMkLst>
        </pc:picChg>
      </pc:sldChg>
      <pc:sldChg chg="delSp modSp mod">
        <pc:chgData name="Sian Bowen" userId="c345053a-4abb-4e43-8ff7-c21186a2fa29" providerId="ADAL" clId="{4212A313-F254-404E-800A-379DB0647586}" dt="2023-10-30T14:53:19.844" v="132" actId="20577"/>
        <pc:sldMkLst>
          <pc:docMk/>
          <pc:sldMk cId="1928437062" sldId="286"/>
        </pc:sldMkLst>
        <pc:spChg chg="mod">
          <ac:chgData name="Sian Bowen" userId="c345053a-4abb-4e43-8ff7-c21186a2fa29" providerId="ADAL" clId="{4212A313-F254-404E-800A-379DB0647586}" dt="2023-10-30T14:53:19.844" v="132" actId="20577"/>
          <ac:spMkLst>
            <pc:docMk/>
            <pc:sldMk cId="1928437062" sldId="286"/>
            <ac:spMk id="3" creationId="{00000000-0000-0000-0000-000000000000}"/>
          </ac:spMkLst>
        </pc:spChg>
        <pc:picChg chg="del">
          <ac:chgData name="Sian Bowen" userId="c345053a-4abb-4e43-8ff7-c21186a2fa29" providerId="ADAL" clId="{4212A313-F254-404E-800A-379DB0647586}" dt="2023-10-30T14:52:44.324" v="103" actId="478"/>
          <ac:picMkLst>
            <pc:docMk/>
            <pc:sldMk cId="1928437062" sldId="286"/>
            <ac:picMk id="9" creationId="{00000000-0000-0000-0000-000000000000}"/>
          </ac:picMkLst>
        </pc:picChg>
      </pc:sldChg>
      <pc:sldChg chg="addSp delSp modSp mod">
        <pc:chgData name="Sian Bowen" userId="c345053a-4abb-4e43-8ff7-c21186a2fa29" providerId="ADAL" clId="{4212A313-F254-404E-800A-379DB0647586}" dt="2023-10-30T15:16:31.363" v="189" actId="14100"/>
        <pc:sldMkLst>
          <pc:docMk/>
          <pc:sldMk cId="1583655216" sldId="287"/>
        </pc:sldMkLst>
        <pc:spChg chg="mod">
          <ac:chgData name="Sian Bowen" userId="c345053a-4abb-4e43-8ff7-c21186a2fa29" providerId="ADAL" clId="{4212A313-F254-404E-800A-379DB0647586}" dt="2023-10-30T15:16:31.363" v="189" actId="14100"/>
          <ac:spMkLst>
            <pc:docMk/>
            <pc:sldMk cId="1583655216" sldId="287"/>
            <ac:spMk id="3" creationId="{00000000-0000-0000-0000-000000000000}"/>
          </ac:spMkLst>
        </pc:spChg>
        <pc:picChg chg="del">
          <ac:chgData name="Sian Bowen" userId="c345053a-4abb-4e43-8ff7-c21186a2fa29" providerId="ADAL" clId="{4212A313-F254-404E-800A-379DB0647586}" dt="2023-10-30T14:53:27.509" v="133" actId="478"/>
          <ac:picMkLst>
            <pc:docMk/>
            <pc:sldMk cId="1583655216" sldId="287"/>
            <ac:picMk id="6" creationId="{00000000-0000-0000-0000-000000000000}"/>
          </ac:picMkLst>
        </pc:picChg>
        <pc:picChg chg="add mod">
          <ac:chgData name="Sian Bowen" userId="c345053a-4abb-4e43-8ff7-c21186a2fa29" providerId="ADAL" clId="{4212A313-F254-404E-800A-379DB0647586}" dt="2023-10-30T14:54:38.946" v="138" actId="1076"/>
          <ac:picMkLst>
            <pc:docMk/>
            <pc:sldMk cId="1583655216" sldId="287"/>
            <ac:picMk id="1026" creationId="{4C304850-50C0-72CE-C10D-F9FB36813644}"/>
          </ac:picMkLst>
        </pc:picChg>
        <pc:picChg chg="add mod">
          <ac:chgData name="Sian Bowen" userId="c345053a-4abb-4e43-8ff7-c21186a2fa29" providerId="ADAL" clId="{4212A313-F254-404E-800A-379DB0647586}" dt="2023-10-30T14:55:33.097" v="140" actId="1076"/>
          <ac:picMkLst>
            <pc:docMk/>
            <pc:sldMk cId="1583655216" sldId="287"/>
            <ac:picMk id="1028" creationId="{D377BE24-ED2D-24E6-0345-DFBE429AB86C}"/>
          </ac:picMkLst>
        </pc:picChg>
        <pc:picChg chg="add mod">
          <ac:chgData name="Sian Bowen" userId="c345053a-4abb-4e43-8ff7-c21186a2fa29" providerId="ADAL" clId="{4212A313-F254-404E-800A-379DB0647586}" dt="2023-10-30T14:56:46.545" v="145" actId="1076"/>
          <ac:picMkLst>
            <pc:docMk/>
            <pc:sldMk cId="1583655216" sldId="287"/>
            <ac:picMk id="1030" creationId="{A2F44472-F718-526D-5EF0-43FDB44B2AE1}"/>
          </ac:picMkLst>
        </pc:picChg>
      </pc:sldChg>
      <pc:sldChg chg="addSp delSp modSp mod">
        <pc:chgData name="Sian Bowen" userId="c345053a-4abb-4e43-8ff7-c21186a2fa29" providerId="ADAL" clId="{4212A313-F254-404E-800A-379DB0647586}" dt="2023-10-30T15:12:19.181" v="161" actId="14100"/>
        <pc:sldMkLst>
          <pc:docMk/>
          <pc:sldMk cId="416935533" sldId="288"/>
        </pc:sldMkLst>
        <pc:spChg chg="mod">
          <ac:chgData name="Sian Bowen" userId="c345053a-4abb-4e43-8ff7-c21186a2fa29" providerId="ADAL" clId="{4212A313-F254-404E-800A-379DB0647586}" dt="2023-10-30T15:12:12.159" v="159" actId="14100"/>
          <ac:spMkLst>
            <pc:docMk/>
            <pc:sldMk cId="416935533" sldId="288"/>
            <ac:spMk id="3" creationId="{00000000-0000-0000-0000-000000000000}"/>
          </ac:spMkLst>
        </pc:spChg>
        <pc:picChg chg="del">
          <ac:chgData name="Sian Bowen" userId="c345053a-4abb-4e43-8ff7-c21186a2fa29" providerId="ADAL" clId="{4212A313-F254-404E-800A-379DB0647586}" dt="2023-10-30T15:10:30.487" v="146" actId="478"/>
          <ac:picMkLst>
            <pc:docMk/>
            <pc:sldMk cId="416935533" sldId="288"/>
            <ac:picMk id="6" creationId="{00000000-0000-0000-0000-000000000000}"/>
          </ac:picMkLst>
        </pc:picChg>
        <pc:picChg chg="add mod">
          <ac:chgData name="Sian Bowen" userId="c345053a-4abb-4e43-8ff7-c21186a2fa29" providerId="ADAL" clId="{4212A313-F254-404E-800A-379DB0647586}" dt="2023-10-30T15:12:19.181" v="161" actId="14100"/>
          <ac:picMkLst>
            <pc:docMk/>
            <pc:sldMk cId="416935533" sldId="288"/>
            <ac:picMk id="2050" creationId="{CEF96357-B0B3-9194-9F23-1C869D6DDA49}"/>
          </ac:picMkLst>
        </pc:picChg>
      </pc:sldChg>
      <pc:sldChg chg="addSp delSp modSp mod">
        <pc:chgData name="Sian Bowen" userId="c345053a-4abb-4e43-8ff7-c21186a2fa29" providerId="ADAL" clId="{4212A313-F254-404E-800A-379DB0647586}" dt="2023-10-30T15:14:41.825" v="177" actId="14100"/>
        <pc:sldMkLst>
          <pc:docMk/>
          <pc:sldMk cId="371228469" sldId="289"/>
        </pc:sldMkLst>
        <pc:spChg chg="mod">
          <ac:chgData name="Sian Bowen" userId="c345053a-4abb-4e43-8ff7-c21186a2fa29" providerId="ADAL" clId="{4212A313-F254-404E-800A-379DB0647586}" dt="2023-10-30T15:14:41.825" v="177" actId="14100"/>
          <ac:spMkLst>
            <pc:docMk/>
            <pc:sldMk cId="371228469" sldId="289"/>
            <ac:spMk id="3" creationId="{00000000-0000-0000-0000-000000000000}"/>
          </ac:spMkLst>
        </pc:spChg>
        <pc:picChg chg="del">
          <ac:chgData name="Sian Bowen" userId="c345053a-4abb-4e43-8ff7-c21186a2fa29" providerId="ADAL" clId="{4212A313-F254-404E-800A-379DB0647586}" dt="2023-10-30T15:12:34.422" v="162" actId="478"/>
          <ac:picMkLst>
            <pc:docMk/>
            <pc:sldMk cId="371228469" sldId="289"/>
            <ac:picMk id="6" creationId="{00000000-0000-0000-0000-000000000000}"/>
          </ac:picMkLst>
        </pc:picChg>
        <pc:picChg chg="add mod">
          <ac:chgData name="Sian Bowen" userId="c345053a-4abb-4e43-8ff7-c21186a2fa29" providerId="ADAL" clId="{4212A313-F254-404E-800A-379DB0647586}" dt="2023-10-30T15:14:37.945" v="176" actId="1076"/>
          <ac:picMkLst>
            <pc:docMk/>
            <pc:sldMk cId="371228469" sldId="289"/>
            <ac:picMk id="3074" creationId="{A9CFF229-550E-A518-1682-14C352025BFD}"/>
          </ac:picMkLst>
        </pc:picChg>
      </pc:sldChg>
      <pc:sldChg chg="delSp modSp mod">
        <pc:chgData name="Sian Bowen" userId="c345053a-4abb-4e43-8ff7-c21186a2fa29" providerId="ADAL" clId="{4212A313-F254-404E-800A-379DB0647586}" dt="2023-10-30T15:15:53.293" v="188" actId="1076"/>
        <pc:sldMkLst>
          <pc:docMk/>
          <pc:sldMk cId="1193443693" sldId="295"/>
        </pc:sldMkLst>
        <pc:spChg chg="mod">
          <ac:chgData name="Sian Bowen" userId="c345053a-4abb-4e43-8ff7-c21186a2fa29" providerId="ADAL" clId="{4212A313-F254-404E-800A-379DB0647586}" dt="2023-10-30T15:15:53.293" v="188" actId="1076"/>
          <ac:spMkLst>
            <pc:docMk/>
            <pc:sldMk cId="1193443693" sldId="295"/>
            <ac:spMk id="2" creationId="{00000000-0000-0000-0000-000000000000}"/>
          </ac:spMkLst>
        </pc:spChg>
        <pc:picChg chg="del">
          <ac:chgData name="Sian Bowen" userId="c345053a-4abb-4e43-8ff7-c21186a2fa29" providerId="ADAL" clId="{4212A313-F254-404E-800A-379DB0647586}" dt="2023-10-30T15:15:34.143" v="178" actId="478"/>
          <ac:picMkLst>
            <pc:docMk/>
            <pc:sldMk cId="1193443693" sldId="295"/>
            <ac:picMk id="5"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10/30/2023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63144C-6CAB-B843-8C78-93FA65954F4F}" type="slidenum">
              <a:rPr lang="en-US" smtClean="0"/>
              <a:t>4</a:t>
            </a:fld>
            <a:endParaRPr lang="en-US"/>
          </a:p>
        </p:txBody>
      </p:sp>
    </p:spTree>
    <p:extLst>
      <p:ext uri="{BB962C8B-B14F-4D97-AF65-F5344CB8AC3E}">
        <p14:creationId xmlns:p14="http://schemas.microsoft.com/office/powerpoint/2010/main" val="579273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41454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96883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00754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15597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10647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10885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248709809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tags" Target="../tags/tag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5.xml"/><Relationship Id="rId5" Type="http://schemas.openxmlformats.org/officeDocument/2006/relationships/image" Target="../media/image5.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8.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9.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0.xml"/><Relationship Id="rId5" Type="http://schemas.openxmlformats.org/officeDocument/2006/relationships/image" Target="../media/image5.pn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1.xml"/><Relationship Id="rId5" Type="http://schemas.openxmlformats.org/officeDocument/2006/relationships/image" Target="../media/image5.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3.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4.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5.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6.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7.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8.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19.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1.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2.xml"/><Relationship Id="rId5" Type="http://schemas.openxmlformats.org/officeDocument/2006/relationships/image" Target="../media/image10.tiff"/><Relationship Id="rId4" Type="http://schemas.openxmlformats.org/officeDocument/2006/relationships/image" Target="../media/image9.jp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tags" Target="../tags/tag24.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ags" Target="../tags/tag25.xml"/><Relationship Id="rId5" Type="http://schemas.openxmlformats.org/officeDocument/2006/relationships/image" Target="../media/image14.jpe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26.xml"/><Relationship Id="rId5" Type="http://schemas.openxmlformats.org/officeDocument/2006/relationships/image" Target="../media/image15.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27.xml"/><Relationship Id="rId5" Type="http://schemas.openxmlformats.org/officeDocument/2006/relationships/image" Target="../media/image9.jp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tags" Target="../tags/tag28.xml"/><Relationship Id="rId5" Type="http://schemas.openxmlformats.org/officeDocument/2006/relationships/image" Target="../media/image9.jp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tags" Target="../tags/tag29.xml"/><Relationship Id="rId6" Type="http://schemas.openxmlformats.org/officeDocument/2006/relationships/hyperlink" Target="https://vimeo.com/153227423" TargetMode="External"/><Relationship Id="rId5" Type="http://schemas.openxmlformats.org/officeDocument/2006/relationships/image" Target="../media/image9.jp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tags" Target="../tags/tag30.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Age-Related</a:t>
            </a:r>
            <a:r>
              <a:rPr lang="en-GB" i="1" dirty="0">
                <a:solidFill>
                  <a:schemeClr val="bg1"/>
                </a:solidFill>
              </a:rPr>
              <a:t> </a:t>
            </a:r>
            <a:r>
              <a:rPr lang="en-GB" dirty="0">
                <a:solidFill>
                  <a:schemeClr val="bg1"/>
                </a:solidFill>
              </a:rPr>
              <a:t>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362297" y="174965"/>
            <a:ext cx="4419416"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5" y="1630770"/>
            <a:ext cx="7727211" cy="384727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latinLnBrk="1" hangingPunct="0">
              <a:buFont typeface="Arial"/>
              <a:buChar char="•"/>
            </a:pPr>
            <a:r>
              <a:rPr lang="en-US" sz="2200" dirty="0">
                <a:solidFill>
                  <a:srgbClr val="000000"/>
                </a:solidFill>
              </a:rPr>
              <a:t>Describe benefits of physical activity on childhood obesity and juvenile bariatric patients</a:t>
            </a:r>
          </a:p>
          <a:p>
            <a:pPr marL="401822" indent="-401822" defTabSz="410751" latinLnBrk="1" hangingPunct="0">
              <a:buFont typeface="Arial"/>
              <a:buChar char="•"/>
            </a:pPr>
            <a:r>
              <a:rPr lang="en-US" sz="2200" dirty="0">
                <a:solidFill>
                  <a:srgbClr val="000000"/>
                </a:solidFill>
              </a:rPr>
              <a:t>Understand and explain potential strategies to </a:t>
            </a:r>
            <a:r>
              <a:rPr lang="en-US" sz="2200" dirty="0" err="1">
                <a:solidFill>
                  <a:srgbClr val="000000"/>
                </a:solidFill>
              </a:rPr>
              <a:t>minimise</a:t>
            </a:r>
            <a:r>
              <a:rPr lang="en-US" sz="2200" dirty="0">
                <a:solidFill>
                  <a:srgbClr val="000000"/>
                </a:solidFill>
              </a:rPr>
              <a:t>    risk of chronic health conditions</a:t>
            </a:r>
          </a:p>
          <a:p>
            <a:pPr marL="401822" indent="-401822" latinLnBrk="1" hangingPunct="0">
              <a:buFont typeface="Arial"/>
              <a:buChar char="•"/>
            </a:pPr>
            <a:r>
              <a:rPr lang="en-US" sz="2200" dirty="0">
                <a:solidFill>
                  <a:srgbClr val="000000"/>
                </a:solidFill>
              </a:rPr>
              <a:t>Describe CIs of physical activity on childhood obesity and  juvenile bariatric patients</a:t>
            </a:r>
          </a:p>
          <a:p>
            <a:pPr marL="401822" indent="-401822" defTabSz="410751" latinLnBrk="1" hangingPunct="0">
              <a:buFont typeface="Arial"/>
              <a:buChar char="•"/>
            </a:pPr>
            <a:r>
              <a:rPr lang="en-US" sz="2200" dirty="0">
                <a:solidFill>
                  <a:srgbClr val="000000"/>
                </a:solidFill>
              </a:rPr>
              <a:t>Discuss prevalent neurological impairments found  in the UK and how they are managed</a:t>
            </a:r>
          </a:p>
          <a:p>
            <a:pPr marL="401822" indent="-401822" defTabSz="410751" latinLnBrk="1" hangingPunct="0">
              <a:buFont typeface="Arial"/>
              <a:buChar char="•"/>
            </a:pPr>
            <a:r>
              <a:rPr lang="en-US" sz="2200" dirty="0">
                <a:solidFill>
                  <a:srgbClr val="000000"/>
                </a:solidFill>
              </a:rPr>
              <a:t>Explain how exercise can assist in functional improvement  in elderly patients </a:t>
            </a:r>
          </a:p>
          <a:p>
            <a:pPr marL="401822" indent="-401822" defTabSz="410751" latinLnBrk="1" hangingPunct="0">
              <a:buFont typeface="Arial"/>
              <a:buChar char="•"/>
            </a:pPr>
            <a:endParaRPr lang="en-US" sz="1266" dirty="0">
              <a:solidFill>
                <a:srgbClr val="000000"/>
              </a:solidFill>
            </a:endParaRPr>
          </a:p>
          <a:p>
            <a:pPr defTabSz="410751" latinLnBrk="1" hangingPunct="0"/>
            <a:endParaRPr lang="en-US" sz="1266" dirty="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249046305"/>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3361012" y="174965"/>
            <a:ext cx="2422010" cy="633379"/>
          </a:xfrm>
          <a:prstGeom prst="rect">
            <a:avLst/>
          </a:prstGeom>
        </p:spPr>
        <p:txBody>
          <a:bodyPr wrap="none">
            <a:spAutoFit/>
          </a:bodyPr>
          <a:lstStyle/>
          <a:p>
            <a:r>
              <a:rPr lang="en-US" sz="3516" b="1" dirty="0"/>
              <a:t>The Young</a:t>
            </a: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2" name="Picture 1"/>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8001"/>
            <a:ext cx="9144000" cy="6849999"/>
          </a:xfrm>
          <a:prstGeom prst="rect">
            <a:avLst/>
          </a:prstGeom>
        </p:spPr>
      </p:pic>
      <p:sp>
        <p:nvSpPr>
          <p:cNvPr id="4" name="Rectangle 3"/>
          <p:cNvSpPr/>
          <p:nvPr/>
        </p:nvSpPr>
        <p:spPr>
          <a:xfrm>
            <a:off x="220973" y="1078702"/>
            <a:ext cx="8609202" cy="3970318"/>
          </a:xfrm>
          <a:prstGeom prst="rect">
            <a:avLst/>
          </a:prstGeom>
        </p:spPr>
        <p:txBody>
          <a:bodyPr wrap="square">
            <a:spAutoFit/>
          </a:bodyPr>
          <a:lstStyle/>
          <a:p>
            <a:pPr marL="401822" indent="-401822">
              <a:lnSpc>
                <a:spcPct val="90000"/>
              </a:lnSpc>
              <a:buFont typeface="Arial" charset="0"/>
              <a:buChar char="•"/>
            </a:pPr>
            <a:r>
              <a:rPr lang="en-GB" sz="2000" dirty="0"/>
              <a:t>Childhood obesity is emerging as a serious global public health problem with prevalence rates of obesity increasing in both adults and children in most parts of the world </a:t>
            </a:r>
          </a:p>
          <a:p>
            <a:pPr>
              <a:lnSpc>
                <a:spcPct val="90000"/>
              </a:lnSpc>
            </a:pPr>
            <a:endParaRPr lang="en-GB" sz="2000" dirty="0"/>
          </a:p>
          <a:p>
            <a:pPr marL="401822" indent="-401822">
              <a:lnSpc>
                <a:spcPct val="90000"/>
              </a:lnSpc>
              <a:buFont typeface="Arial" charset="0"/>
              <a:buChar char="•"/>
            </a:pPr>
            <a:r>
              <a:rPr lang="en-GB" sz="2000" dirty="0"/>
              <a:t>Recent studies of school children in England and Scotland showed that obesity in children had increased substantially between 1984 and 1994 </a:t>
            </a:r>
          </a:p>
          <a:p>
            <a:pPr>
              <a:lnSpc>
                <a:spcPct val="90000"/>
              </a:lnSpc>
            </a:pPr>
            <a:endParaRPr lang="en-GB" sz="2000" dirty="0"/>
          </a:p>
          <a:p>
            <a:pPr marL="401822" indent="-401822">
              <a:lnSpc>
                <a:spcPct val="90000"/>
              </a:lnSpc>
              <a:buFont typeface="Arial" charset="0"/>
              <a:buChar char="•"/>
            </a:pPr>
            <a:r>
              <a:rPr lang="en-GB" sz="2000" dirty="0"/>
              <a:t>Another UK study of children aged 3-5 years found prevalence rates of obesity as 6%, 7.6% and 7.2% at 2, 4 and 5 years, respectively. </a:t>
            </a:r>
          </a:p>
          <a:p>
            <a:pPr>
              <a:lnSpc>
                <a:spcPct val="90000"/>
              </a:lnSpc>
            </a:pPr>
            <a:endParaRPr lang="en-GB" sz="2000" dirty="0"/>
          </a:p>
          <a:p>
            <a:pPr marL="401822" indent="-401822">
              <a:lnSpc>
                <a:spcPct val="90000"/>
              </a:lnSpc>
              <a:buFont typeface="Arial" charset="0"/>
              <a:buChar char="•"/>
            </a:pPr>
            <a:r>
              <a:rPr lang="en-GB" sz="2000" dirty="0"/>
              <a:t>2,630 English children obesity prevalence ranged from 10% at 6 years to 17% at 15 years of age</a:t>
            </a:r>
          </a:p>
          <a:p>
            <a:pPr marL="401822" indent="-401822">
              <a:lnSpc>
                <a:spcPct val="90000"/>
              </a:lnSpc>
              <a:buFont typeface="Arial" charset="0"/>
              <a:buChar char="•"/>
            </a:pPr>
            <a:endParaRPr lang="en-GB" sz="2000" dirty="0"/>
          </a:p>
          <a:p>
            <a:pPr>
              <a:lnSpc>
                <a:spcPct val="90000"/>
              </a:lnSpc>
            </a:pPr>
            <a:endParaRPr lang="en-GB" sz="2000" dirty="0"/>
          </a:p>
        </p:txBody>
      </p:sp>
    </p:spTree>
    <p:custDataLst>
      <p:tags r:id="rId1"/>
    </p:custDataLst>
    <p:extLst>
      <p:ext uri="{BB962C8B-B14F-4D97-AF65-F5344CB8AC3E}">
        <p14:creationId xmlns:p14="http://schemas.microsoft.com/office/powerpoint/2010/main" val="211797608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1473502" y="324714"/>
            <a:ext cx="6237221" cy="633379"/>
          </a:xfrm>
          <a:prstGeom prst="rect">
            <a:avLst/>
          </a:prstGeom>
        </p:spPr>
        <p:txBody>
          <a:bodyPr wrap="none">
            <a:spAutoFit/>
          </a:bodyPr>
          <a:lstStyle/>
          <a:p>
            <a:r>
              <a:rPr lang="en-US" sz="3516" b="1" dirty="0"/>
              <a:t>Causes of Childhood Obesity</a:t>
            </a:r>
          </a:p>
        </p:txBody>
      </p:sp>
      <p:sp>
        <p:nvSpPr>
          <p:cNvPr id="7" name="Shape 34"/>
          <p:cNvSpPr/>
          <p:nvPr/>
        </p:nvSpPr>
        <p:spPr>
          <a:xfrm>
            <a:off x="6869628" y="6228285"/>
            <a:ext cx="72200" cy="223587"/>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endParaRPr sz="984" dirty="0">
              <a:latin typeface="Helvetica"/>
              <a:ea typeface="Helvetica"/>
              <a:cs typeface="Helvetica"/>
              <a:sym typeface="Helvetica"/>
            </a:endParaRPr>
          </a:p>
        </p:txBody>
      </p:sp>
      <p:sp>
        <p:nvSpPr>
          <p:cNvPr id="6" name="Text Placeholder 1"/>
          <p:cNvSpPr>
            <a:spLocks noGrp="1"/>
          </p:cNvSpPr>
          <p:nvPr>
            <p:ph type="body" idx="1"/>
          </p:nvPr>
        </p:nvSpPr>
        <p:spPr>
          <a:xfrm>
            <a:off x="609451" y="1205508"/>
            <a:ext cx="7804547" cy="4319736"/>
          </a:xfrm>
        </p:spPr>
        <p:txBody>
          <a:bodyPr>
            <a:noAutofit/>
          </a:bodyPr>
          <a:lstStyle/>
          <a:p>
            <a:pPr marL="241093" indent="-241093" algn="l">
              <a:lnSpc>
                <a:spcPct val="80000"/>
              </a:lnSpc>
              <a:buFont typeface="Arial" charset="0"/>
              <a:buChar char="•"/>
            </a:pPr>
            <a:r>
              <a:rPr lang="en-GB" sz="1400" dirty="0"/>
              <a:t>Obesity is caused by an imbalance of energy intake and energy output although the mechanisms are not fully understood. </a:t>
            </a:r>
          </a:p>
          <a:p>
            <a:pPr marL="241093" indent="-241093" algn="l">
              <a:lnSpc>
                <a:spcPct val="80000"/>
              </a:lnSpc>
              <a:buFont typeface="Arial" charset="0"/>
              <a:buChar char="•"/>
            </a:pPr>
            <a:endParaRPr lang="en-GB" sz="1400" dirty="0"/>
          </a:p>
          <a:p>
            <a:pPr marL="241093" indent="-241093" algn="l">
              <a:lnSpc>
                <a:spcPct val="80000"/>
              </a:lnSpc>
              <a:buFont typeface="Arial" charset="0"/>
              <a:buChar char="•"/>
            </a:pPr>
            <a:r>
              <a:rPr lang="en-GB" sz="1400" dirty="0"/>
              <a:t>ENERGY STORED (fat stored) = ENERGY INTAKE (food intake) – ENERGY OUTPUT (BMR+ physical activity + thermogenesis)</a:t>
            </a:r>
            <a:br>
              <a:rPr lang="en-GB" sz="1400" dirty="0"/>
            </a:br>
            <a:r>
              <a:rPr lang="en-GB" sz="1400" dirty="0"/>
              <a:t>(BMR = basal metabolic rate, Thermogenesis = </a:t>
            </a:r>
            <a:r>
              <a:rPr lang="en-GB" sz="1400" b="0" i="0" dirty="0">
                <a:solidFill>
                  <a:srgbClr val="040C28"/>
                </a:solidFill>
                <a:effectLst/>
              </a:rPr>
              <a:t>the process of heat production in organisms</a:t>
            </a:r>
            <a:r>
              <a:rPr lang="en-GB" sz="1400" dirty="0"/>
              <a:t>) </a:t>
            </a:r>
          </a:p>
          <a:p>
            <a:pPr marL="241093" indent="-241093" algn="l">
              <a:lnSpc>
                <a:spcPct val="80000"/>
              </a:lnSpc>
              <a:buFont typeface="Arial" charset="0"/>
              <a:buChar char="•"/>
            </a:pPr>
            <a:endParaRPr lang="en-GB" sz="1400" dirty="0"/>
          </a:p>
          <a:p>
            <a:pPr marL="241093" indent="-241093" algn="l">
              <a:lnSpc>
                <a:spcPct val="80000"/>
              </a:lnSpc>
              <a:buFont typeface="Arial" charset="0"/>
              <a:buChar char="•"/>
            </a:pPr>
            <a:r>
              <a:rPr lang="en-GB" sz="1400" dirty="0"/>
              <a:t>Complex and multi-factorial condition resulting from interactions between genetics and the environment. </a:t>
            </a:r>
          </a:p>
          <a:p>
            <a:pPr marL="241093" indent="-241093" algn="l">
              <a:lnSpc>
                <a:spcPct val="80000"/>
              </a:lnSpc>
              <a:buFont typeface="Arial" charset="0"/>
              <a:buChar char="•"/>
            </a:pPr>
            <a:endParaRPr lang="en-GB" sz="1400" dirty="0"/>
          </a:p>
          <a:p>
            <a:pPr marL="241093" indent="-241093" algn="l">
              <a:lnSpc>
                <a:spcPct val="80000"/>
              </a:lnSpc>
              <a:buFont typeface="Arial" charset="0"/>
              <a:buChar char="•"/>
            </a:pPr>
            <a:r>
              <a:rPr lang="en-GB" sz="1400" dirty="0"/>
              <a:t>Genetic predisposition plus environmental factors provide an increased opportunity for overeating and lack of activity.</a:t>
            </a:r>
          </a:p>
          <a:p>
            <a:pPr marL="241093" indent="-241093" algn="l">
              <a:lnSpc>
                <a:spcPct val="80000"/>
              </a:lnSpc>
              <a:buFont typeface="Arial" charset="0"/>
              <a:buChar char="•"/>
            </a:pPr>
            <a:endParaRPr lang="en-GB" sz="1400" dirty="0"/>
          </a:p>
          <a:p>
            <a:pPr marL="241093" indent="-241093" algn="l">
              <a:lnSpc>
                <a:spcPct val="80000"/>
              </a:lnSpc>
              <a:buFont typeface="Arial" charset="0"/>
              <a:buChar char="•"/>
            </a:pPr>
            <a:r>
              <a:rPr lang="en-GB" sz="1400" dirty="0"/>
              <a:t>The role of the environment in the development of obesity has been implicated by the rapid changes in lifestyle over the past 50 years.</a:t>
            </a:r>
          </a:p>
          <a:p>
            <a:pPr marL="241093" indent="-241093" algn="l">
              <a:lnSpc>
                <a:spcPct val="80000"/>
              </a:lnSpc>
              <a:buFont typeface="Arial" charset="0"/>
              <a:buChar char="•"/>
            </a:pPr>
            <a:endParaRPr lang="en-GB" sz="1400" dirty="0"/>
          </a:p>
          <a:p>
            <a:pPr marL="241093" indent="-241093" algn="l">
              <a:lnSpc>
                <a:spcPct val="80000"/>
              </a:lnSpc>
              <a:buFont typeface="Arial" charset="0"/>
              <a:buChar char="•"/>
            </a:pPr>
            <a:r>
              <a:rPr lang="en-GB" sz="1400" dirty="0"/>
              <a:t>A recent national dietary survey showed that total energy intake has declined over the past decade and therefore inactivity is thought to play a crucial role in the aetiology of obesity. </a:t>
            </a:r>
          </a:p>
          <a:p>
            <a:pPr marL="241093" indent="-241093" algn="l">
              <a:lnSpc>
                <a:spcPct val="80000"/>
              </a:lnSpc>
              <a:buFont typeface="Arial" charset="0"/>
              <a:buChar char="•"/>
            </a:pPr>
            <a:endParaRPr lang="en-GB" sz="1400" dirty="0"/>
          </a:p>
          <a:p>
            <a:pPr marL="241093" indent="-241093" algn="l">
              <a:lnSpc>
                <a:spcPct val="80000"/>
              </a:lnSpc>
              <a:buFont typeface="Arial" charset="0"/>
              <a:buChar char="•"/>
            </a:pPr>
            <a:r>
              <a:rPr lang="en-GB" sz="1400" dirty="0"/>
              <a:t>Childhood obesity has been identified as an important public health problem and the modifiable risks of inactivity and diet composition are those targeted. </a:t>
            </a:r>
          </a:p>
          <a:p>
            <a:pPr marL="241093" indent="-241093" algn="l">
              <a:buFont typeface="Arial" charset="0"/>
              <a:buChar char="•"/>
            </a:pPr>
            <a:endParaRPr lang="en-GB" sz="1400" dirty="0"/>
          </a:p>
        </p:txBody>
      </p:sp>
    </p:spTree>
    <p:custDataLst>
      <p:tags r:id="rId1"/>
    </p:custDataLst>
    <p:extLst>
      <p:ext uri="{BB962C8B-B14F-4D97-AF65-F5344CB8AC3E}">
        <p14:creationId xmlns:p14="http://schemas.microsoft.com/office/powerpoint/2010/main" val="717877700"/>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1058392" y="324714"/>
            <a:ext cx="7067449" cy="633379"/>
          </a:xfrm>
          <a:prstGeom prst="rect">
            <a:avLst/>
          </a:prstGeom>
        </p:spPr>
        <p:txBody>
          <a:bodyPr wrap="none">
            <a:spAutoFit/>
          </a:bodyPr>
          <a:lstStyle/>
          <a:p>
            <a:r>
              <a:rPr lang="en-US" sz="3516" b="1" dirty="0"/>
              <a:t>Environmental causes of Obesity</a:t>
            </a: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6" name="Text Placeholder 1"/>
          <p:cNvSpPr>
            <a:spLocks noGrp="1"/>
          </p:cNvSpPr>
          <p:nvPr>
            <p:ph type="body" idx="1"/>
          </p:nvPr>
        </p:nvSpPr>
        <p:spPr>
          <a:xfrm>
            <a:off x="609451" y="1205508"/>
            <a:ext cx="7804547" cy="4319736"/>
          </a:xfrm>
        </p:spPr>
        <p:txBody>
          <a:bodyPr>
            <a:noAutofit/>
          </a:bodyPr>
          <a:lstStyle/>
          <a:p>
            <a:pPr marL="241093" indent="-241093" algn="l">
              <a:lnSpc>
                <a:spcPct val="80000"/>
              </a:lnSpc>
              <a:buFont typeface="Arial" charset="0"/>
              <a:buChar char="•"/>
            </a:pPr>
            <a:r>
              <a:rPr lang="en-GB" sz="1687" dirty="0"/>
              <a:t>Increased sedentary activities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Decreased physical activity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Shift in diet to fast/pre-packaged food with high calorie content.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Adult obesity is strongly associated with adverse health outcomes such as cardiovascular disease, diabetes, certain cancers and respiratory problems.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Currently there is limited evidence to link childhood obesity to these later outcomes.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Longitudinal studies show that childhood obesity is a strong predictor of adult obesity, especially during adolescence </a:t>
            </a:r>
          </a:p>
          <a:p>
            <a:pPr marL="241093" indent="-241093" algn="l">
              <a:lnSpc>
                <a:spcPct val="80000"/>
              </a:lnSpc>
              <a:buFont typeface="Arial" charset="0"/>
              <a:buChar char="•"/>
            </a:pPr>
            <a:endParaRPr lang="en-GB" sz="1687" dirty="0"/>
          </a:p>
          <a:p>
            <a:pPr marL="241093" indent="-241093" algn="l">
              <a:lnSpc>
                <a:spcPct val="80000"/>
              </a:lnSpc>
              <a:buFont typeface="Arial" charset="0"/>
              <a:buChar char="•"/>
            </a:pPr>
            <a:r>
              <a:rPr lang="en-GB" sz="1687" dirty="0"/>
              <a:t>Therefore, the earlier childhood obesity can be prevented the less likely that adult obesity will occur. </a:t>
            </a:r>
          </a:p>
          <a:p>
            <a:pPr marL="241093" indent="-241093" algn="l">
              <a:buFont typeface="Arial" charset="0"/>
              <a:buChar char="•"/>
            </a:pPr>
            <a:endParaRPr lang="en-GB" sz="1547" dirty="0"/>
          </a:p>
        </p:txBody>
      </p:sp>
    </p:spTree>
    <p:custDataLst>
      <p:tags r:id="rId1"/>
    </p:custDataLst>
    <p:extLst>
      <p:ext uri="{BB962C8B-B14F-4D97-AF65-F5344CB8AC3E}">
        <p14:creationId xmlns:p14="http://schemas.microsoft.com/office/powerpoint/2010/main" val="89645931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868062" y="215162"/>
            <a:ext cx="6984604" cy="1260986"/>
          </a:xfrm>
          <a:prstGeom prst="rect">
            <a:avLst/>
          </a:prstGeom>
        </p:spPr>
        <p:txBody>
          <a:bodyPr wrap="none">
            <a:spAutoFit/>
          </a:bodyPr>
          <a:lstStyle/>
          <a:p>
            <a:r>
              <a:rPr lang="en-GB" sz="3797"/>
              <a:t>Physical activity in children and </a:t>
            </a:r>
            <a:br>
              <a:rPr lang="en-GB" sz="3797"/>
            </a:br>
            <a:r>
              <a:rPr lang="en-GB" sz="3797"/>
              <a:t>adolescents in Scotland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0603" y="1808262"/>
            <a:ext cx="7086574" cy="3234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54783028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599493" y="176544"/>
            <a:ext cx="7923579" cy="633379"/>
          </a:xfrm>
          <a:prstGeom prst="rect">
            <a:avLst/>
          </a:prstGeom>
        </p:spPr>
        <p:txBody>
          <a:bodyPr wrap="none">
            <a:spAutoFit/>
          </a:bodyPr>
          <a:lstStyle/>
          <a:p>
            <a:r>
              <a:rPr lang="en-GB" sz="3516" b="1" dirty="0"/>
              <a:t>Consequences of Childhood Obesity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6" name="Rectangle 3"/>
          <p:cNvSpPr txBox="1">
            <a:spLocks noChangeArrowheads="1"/>
          </p:cNvSpPr>
          <p:nvPr/>
        </p:nvSpPr>
        <p:spPr>
          <a:xfrm>
            <a:off x="220973" y="1553257"/>
            <a:ext cx="7855893" cy="3375422"/>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241093" indent="-241093" algn="l">
              <a:lnSpc>
                <a:spcPct val="90000"/>
              </a:lnSpc>
              <a:buFont typeface="Arial" charset="0"/>
              <a:buChar char="•"/>
            </a:pPr>
            <a:r>
              <a:rPr lang="en-GB" sz="1828" dirty="0"/>
              <a:t>Early, intermediate, and long-term risks of childhood obesity are summarised in the next slide;</a:t>
            </a:r>
          </a:p>
          <a:p>
            <a:pPr marL="241093" indent="-241093" algn="l">
              <a:lnSpc>
                <a:spcPct val="90000"/>
              </a:lnSpc>
              <a:buFont typeface="Arial" charset="0"/>
              <a:buChar char="•"/>
            </a:pPr>
            <a:endParaRPr lang="en-GB" sz="1828" dirty="0"/>
          </a:p>
          <a:p>
            <a:pPr marL="241093" indent="-241093" algn="l">
              <a:lnSpc>
                <a:spcPct val="90000"/>
              </a:lnSpc>
              <a:buFont typeface="Arial" charset="0"/>
              <a:buChar char="•"/>
            </a:pPr>
            <a:r>
              <a:rPr lang="en-GB" sz="1828" dirty="0"/>
              <a:t>Metabolic complications of childhood obesity have been shown to affect long-term health and are associated with cardiovascular disease in adult life</a:t>
            </a:r>
          </a:p>
          <a:p>
            <a:pPr marL="241093" indent="-241093" algn="l">
              <a:lnSpc>
                <a:spcPct val="90000"/>
              </a:lnSpc>
              <a:buFont typeface="Arial" charset="0"/>
              <a:buChar char="•"/>
            </a:pPr>
            <a:endParaRPr lang="en-GB" sz="1828" dirty="0"/>
          </a:p>
          <a:p>
            <a:pPr marL="241093" indent="-241093" algn="l">
              <a:lnSpc>
                <a:spcPct val="90000"/>
              </a:lnSpc>
              <a:buFont typeface="Arial" charset="0"/>
              <a:buChar char="•"/>
            </a:pPr>
            <a:r>
              <a:rPr lang="en-GB" sz="1828" dirty="0"/>
              <a:t>Obese children suffer psycho-social problems because of social discrimination, these include poor self-esteem and poor body image</a:t>
            </a:r>
          </a:p>
          <a:p>
            <a:pPr marL="241093" indent="-241093" algn="l">
              <a:lnSpc>
                <a:spcPct val="90000"/>
              </a:lnSpc>
              <a:buFont typeface="Arial" charset="0"/>
              <a:buChar char="•"/>
            </a:pPr>
            <a:endParaRPr lang="en-GB" sz="1828" dirty="0"/>
          </a:p>
          <a:p>
            <a:pPr marL="241093" indent="-241093" algn="l">
              <a:lnSpc>
                <a:spcPct val="90000"/>
              </a:lnSpc>
              <a:buFont typeface="Arial" charset="0"/>
              <a:buChar char="•"/>
            </a:pPr>
            <a:r>
              <a:rPr lang="en-GB" sz="1828" dirty="0"/>
              <a:t>There is also increasing evidence to show serious social, economic and health consequences of childhood obesity</a:t>
            </a:r>
          </a:p>
        </p:txBody>
      </p:sp>
    </p:spTree>
    <p:custDataLst>
      <p:tags r:id="rId1"/>
    </p:custDataLst>
    <p:extLst>
      <p:ext uri="{BB962C8B-B14F-4D97-AF65-F5344CB8AC3E}">
        <p14:creationId xmlns:p14="http://schemas.microsoft.com/office/powerpoint/2010/main" val="2133649598"/>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133263"/>
            <a:ext cx="7900625" cy="676660"/>
          </a:xfrm>
          <a:prstGeom prst="rect">
            <a:avLst/>
          </a:prstGeom>
        </p:spPr>
        <p:txBody>
          <a:bodyPr wrap="square">
            <a:spAutoFit/>
          </a:bodyPr>
          <a:lstStyle/>
          <a:p>
            <a:r>
              <a:rPr lang="en-GB" sz="3797" b="1" dirty="0"/>
              <a:t>Early Term Consequences of CO</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Rectangle 3"/>
          <p:cNvSpPr txBox="1">
            <a:spLocks noChangeArrowheads="1"/>
          </p:cNvSpPr>
          <p:nvPr/>
        </p:nvSpPr>
        <p:spPr>
          <a:xfrm>
            <a:off x="321469" y="1125140"/>
            <a:ext cx="7233047" cy="4546872"/>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t">
            <a:norm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321457" indent="-321457" algn="l">
              <a:lnSpc>
                <a:spcPct val="90000"/>
              </a:lnSpc>
              <a:buFont typeface="Arial" charset="0"/>
              <a:buChar char="•"/>
            </a:pPr>
            <a:r>
              <a:rPr lang="en-GB" sz="1969" dirty="0"/>
              <a:t>physical appearance (influences self-esteem)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psycho-social (social discrimination, peer problems, behavioural problems)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orthopaedic problems (think gait, load on joints etc)</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menstrual abnormalities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skin alterations (skin infections, poor wound healing, acne)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pulmonary problems and sleep apnoea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increased blood pressure and hypertension </a:t>
            </a:r>
          </a:p>
          <a:p>
            <a:pPr marL="321457" indent="-321457" algn="l">
              <a:lnSpc>
                <a:spcPct val="90000"/>
              </a:lnSpc>
              <a:buFont typeface="Arial" charset="0"/>
              <a:buChar char="•"/>
            </a:pPr>
            <a:endParaRPr lang="en-GB" sz="1969" dirty="0"/>
          </a:p>
          <a:p>
            <a:pPr marL="321457" indent="-321457" algn="l">
              <a:lnSpc>
                <a:spcPct val="90000"/>
              </a:lnSpc>
              <a:buFont typeface="Arial" charset="0"/>
              <a:buChar char="•"/>
            </a:pPr>
            <a:r>
              <a:rPr lang="en-GB" sz="1969" dirty="0"/>
              <a:t>Physically illiterate (due to decreased activity/mobility)</a:t>
            </a:r>
          </a:p>
          <a:p>
            <a:pPr algn="l">
              <a:lnSpc>
                <a:spcPct val="90000"/>
              </a:lnSpc>
            </a:pPr>
            <a:endParaRPr lang="en-GB" sz="1969" dirty="0"/>
          </a:p>
        </p:txBody>
      </p:sp>
    </p:spTree>
    <p:custDataLst>
      <p:tags r:id="rId1"/>
    </p:custDataLst>
    <p:extLst>
      <p:ext uri="{BB962C8B-B14F-4D97-AF65-F5344CB8AC3E}">
        <p14:creationId xmlns:p14="http://schemas.microsoft.com/office/powerpoint/2010/main" val="418716958"/>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51232"/>
            <a:ext cx="7900625" cy="1260986"/>
          </a:xfrm>
          <a:prstGeom prst="rect">
            <a:avLst/>
          </a:prstGeom>
        </p:spPr>
        <p:txBody>
          <a:bodyPr wrap="square">
            <a:spAutoFit/>
          </a:bodyPr>
          <a:lstStyle/>
          <a:p>
            <a:r>
              <a:rPr lang="en-GB" sz="3797" b="1" dirty="0"/>
              <a:t>Intermediate consequences of Childhood Obesity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30" y="1728543"/>
            <a:ext cx="7900625" cy="2123658"/>
          </a:xfrm>
          <a:prstGeom prst="rect">
            <a:avLst/>
          </a:prstGeom>
        </p:spPr>
        <p:txBody>
          <a:bodyPr wrap="square">
            <a:spAutoFit/>
          </a:bodyPr>
          <a:lstStyle/>
          <a:p>
            <a:pPr marL="401822" lvl="1" indent="-401822">
              <a:buFont typeface="Arial" charset="0"/>
              <a:buChar char="•"/>
            </a:pPr>
            <a:r>
              <a:rPr lang="en-GB" sz="2200" dirty="0"/>
              <a:t>Metabolic complications (abnormal lipids, hyperinsulinemia, glucose intolerance) </a:t>
            </a:r>
          </a:p>
          <a:p>
            <a:pPr marL="401822" lvl="1" indent="-401822">
              <a:buFont typeface="Arial" charset="0"/>
              <a:buChar char="•"/>
            </a:pPr>
            <a:r>
              <a:rPr lang="en-GB" sz="2200" dirty="0"/>
              <a:t>Increased risk of development of Type 2 diabetes </a:t>
            </a:r>
          </a:p>
          <a:p>
            <a:pPr marL="401822" indent="-401822">
              <a:buFont typeface="Arial" charset="0"/>
              <a:buChar char="•"/>
            </a:pPr>
            <a:r>
              <a:rPr lang="en-GB" sz="2200" b="1" dirty="0"/>
              <a:t>Long-term consequences of childhood obesity</a:t>
            </a:r>
          </a:p>
          <a:p>
            <a:pPr marL="401822" lvl="1" indent="-401822">
              <a:buFont typeface="Arial" charset="0"/>
              <a:buChar char="•"/>
            </a:pPr>
            <a:r>
              <a:rPr lang="en-GB" sz="2200" dirty="0"/>
              <a:t>Increased all-cause mortality risk </a:t>
            </a:r>
          </a:p>
          <a:p>
            <a:pPr marL="401822" lvl="1" indent="-401822">
              <a:buFont typeface="Arial" charset="0"/>
              <a:buChar char="•"/>
            </a:pPr>
            <a:r>
              <a:rPr lang="en-GB" sz="2200" dirty="0"/>
              <a:t>Increased risk of heart disease </a:t>
            </a:r>
          </a:p>
        </p:txBody>
      </p:sp>
    </p:spTree>
    <p:custDataLst>
      <p:tags r:id="rId1"/>
    </p:custDataLst>
    <p:extLst>
      <p:ext uri="{BB962C8B-B14F-4D97-AF65-F5344CB8AC3E}">
        <p14:creationId xmlns:p14="http://schemas.microsoft.com/office/powerpoint/2010/main" val="26855270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635558"/>
            <a:ext cx="7900625" cy="676660"/>
          </a:xfrm>
          <a:prstGeom prst="rect">
            <a:avLst/>
          </a:prstGeom>
        </p:spPr>
        <p:txBody>
          <a:bodyPr wrap="square">
            <a:spAutoFit/>
          </a:bodyPr>
          <a:lstStyle/>
          <a:p>
            <a:r>
              <a:rPr lang="en-GB" sz="3797" b="1" dirty="0"/>
              <a:t>Defining Childhood Obesity</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30" y="1728543"/>
            <a:ext cx="7900625" cy="3728906"/>
          </a:xfrm>
          <a:prstGeom prst="rect">
            <a:avLst/>
          </a:prstGeom>
        </p:spPr>
        <p:txBody>
          <a:bodyPr wrap="square">
            <a:spAutoFit/>
          </a:bodyPr>
          <a:lstStyle/>
          <a:p>
            <a:pPr marL="241093" indent="-241093">
              <a:lnSpc>
                <a:spcPct val="80000"/>
              </a:lnSpc>
              <a:buFont typeface="Arial" charset="0"/>
              <a:buChar char="•"/>
            </a:pPr>
            <a:r>
              <a:rPr lang="en-GB" sz="1969" dirty="0"/>
              <a:t>A simple and popular method of assessing the degree of obesity in adults is the body mass index (BMI).</a:t>
            </a:r>
            <a:br>
              <a:rPr lang="en-GB" sz="1969" dirty="0"/>
            </a:br>
            <a:r>
              <a:rPr lang="en-GB" sz="1969" dirty="0"/>
              <a:t>BMI = weight (kg)/ height</a:t>
            </a:r>
            <a:r>
              <a:rPr lang="en-GB" sz="1969" baseline="30000" dirty="0"/>
              <a:t>2</a:t>
            </a:r>
            <a:r>
              <a:rPr lang="en-GB" sz="1969" dirty="0"/>
              <a:t> (m</a:t>
            </a:r>
            <a:r>
              <a:rPr lang="en-GB" sz="1969" baseline="30000" dirty="0"/>
              <a:t>2</a:t>
            </a:r>
            <a:r>
              <a:rPr lang="en-GB" sz="1969" dirty="0"/>
              <a:t>)</a:t>
            </a:r>
            <a:br>
              <a:rPr lang="en-GB" sz="1969" dirty="0"/>
            </a:br>
            <a:endParaRPr lang="en-GB" sz="1969" dirty="0"/>
          </a:p>
          <a:p>
            <a:pPr marL="241093" indent="-241093">
              <a:lnSpc>
                <a:spcPct val="80000"/>
              </a:lnSpc>
              <a:buFont typeface="Arial" charset="0"/>
              <a:buChar char="•"/>
            </a:pPr>
            <a:r>
              <a:rPr lang="en-GB" sz="1969" dirty="0"/>
              <a:t>The classification is based on adult morbidity and mortality risks with each cut off point representing increased morbidity. The cut off points are unsuitable for children because BMI values vary throughout childhood during growth and maturation. </a:t>
            </a:r>
          </a:p>
          <a:p>
            <a:pPr marL="241093" indent="-241093">
              <a:lnSpc>
                <a:spcPct val="80000"/>
              </a:lnSpc>
              <a:buFont typeface="Arial" charset="0"/>
              <a:buChar char="•"/>
            </a:pPr>
            <a:endParaRPr lang="en-GB" sz="1969" dirty="0"/>
          </a:p>
          <a:p>
            <a:pPr marL="241093" indent="-241093">
              <a:lnSpc>
                <a:spcPct val="80000"/>
              </a:lnSpc>
              <a:buFont typeface="Arial" charset="0"/>
              <a:buChar char="•"/>
            </a:pPr>
            <a:r>
              <a:rPr lang="en-GB" sz="1969" dirty="0"/>
              <a:t>Therefore, BMI reference curves have been developed in British children based on nationally representative growth data for the assessment of childhood obesity in the UK</a:t>
            </a:r>
          </a:p>
          <a:p>
            <a:pPr marL="241093" indent="-241093">
              <a:lnSpc>
                <a:spcPct val="80000"/>
              </a:lnSpc>
              <a:buFont typeface="Arial" charset="0"/>
              <a:buChar char="•"/>
            </a:pPr>
            <a:endParaRPr lang="en-GB" sz="1969" dirty="0"/>
          </a:p>
          <a:p>
            <a:pPr marL="241093" indent="-241093">
              <a:lnSpc>
                <a:spcPct val="80000"/>
              </a:lnSpc>
              <a:buFont typeface="Arial" charset="0"/>
              <a:buChar char="•"/>
            </a:pPr>
            <a:r>
              <a:rPr lang="en-GB" sz="1969" dirty="0"/>
              <a:t>The 91st and 98th centile have been suggested as reasonable cut off points for classifying overweight and obesity in childhood. </a:t>
            </a:r>
          </a:p>
        </p:txBody>
      </p:sp>
    </p:spTree>
    <p:custDataLst>
      <p:tags r:id="rId1"/>
    </p:custDataLst>
    <p:extLst>
      <p:ext uri="{BB962C8B-B14F-4D97-AF65-F5344CB8AC3E}">
        <p14:creationId xmlns:p14="http://schemas.microsoft.com/office/powerpoint/2010/main" val="171327599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6334" y="1425359"/>
            <a:ext cx="5777508" cy="3845347"/>
          </a:xfrm>
          <a:prstGeom prst="rect">
            <a:avLst/>
          </a:prstGeom>
          <a:noFill/>
          <a:extLst>
            <a:ext uri="{909E8E84-426E-40DD-AFC4-6F175D3DCCD1}">
              <a14:hiddenFill xmlns:a14="http://schemas.microsoft.com/office/drawing/2010/main">
                <a:blipFill dpi="0" rotWithShape="0">
                  <a:blip/>
                  <a:srcRect/>
                  <a:stretch>
                    <a:fillRect/>
                  </a:stretch>
                </a:blipFill>
              </a14:hiddenFill>
            </a:ext>
          </a:extLst>
        </p:spPr>
      </p:pic>
      <p:sp>
        <p:nvSpPr>
          <p:cNvPr id="9" name="Rectangle 7"/>
          <p:cNvSpPr>
            <a:spLocks noChangeArrowheads="1"/>
          </p:cNvSpPr>
          <p:nvPr/>
        </p:nvSpPr>
        <p:spPr bwMode="auto">
          <a:xfrm>
            <a:off x="3654941" y="5463526"/>
            <a:ext cx="4924256" cy="287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r>
              <a:rPr lang="en-GB" sz="1266" i="1" dirty="0"/>
              <a:t>Cole, et al. BMJ</a:t>
            </a:r>
            <a:r>
              <a:rPr lang="en-GB" sz="1266" dirty="0"/>
              <a:t> 2000;320:1240</a:t>
            </a:r>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979844542"/>
      </p:ext>
    </p:extLst>
  </p:cSld>
  <p:clrMapOvr>
    <a:masterClrMapping/>
  </p:clrMapOvr>
  <p:transition spd="med" advTm="73874"/>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descr="16H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972" y="381745"/>
            <a:ext cx="8609202" cy="52902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304875057"/>
      </p:ext>
    </p:extLst>
  </p:cSld>
  <p:clrMapOvr>
    <a:masterClrMapping/>
  </p:clrMapOvr>
  <p:transition spd="med" advTm="73874"/>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266982"/>
            <a:ext cx="7900625" cy="676660"/>
          </a:xfrm>
          <a:prstGeom prst="rect">
            <a:avLst/>
          </a:prstGeom>
        </p:spPr>
        <p:txBody>
          <a:bodyPr wrap="square">
            <a:spAutoFit/>
          </a:bodyPr>
          <a:lstStyle/>
          <a:p>
            <a:r>
              <a:rPr lang="en-GB" sz="3797" b="1" dirty="0"/>
              <a:t>Effects of Sedentary Lifestyle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30" y="1399475"/>
            <a:ext cx="7900625" cy="4213782"/>
          </a:xfrm>
          <a:prstGeom prst="rect">
            <a:avLst/>
          </a:prstGeom>
        </p:spPr>
        <p:txBody>
          <a:bodyPr wrap="square">
            <a:spAutoFit/>
          </a:bodyPr>
          <a:lstStyle/>
          <a:p>
            <a:pPr marL="321457" indent="-321457">
              <a:lnSpc>
                <a:spcPct val="80000"/>
              </a:lnSpc>
              <a:buFont typeface="Arial" charset="0"/>
              <a:buChar char="•"/>
            </a:pPr>
            <a:r>
              <a:rPr lang="en-GB" sz="1969" dirty="0"/>
              <a:t>Sedentary lifestyles and sustained inactivity have been identified as risk factors for childhood obesity. </a:t>
            </a:r>
          </a:p>
          <a:p>
            <a:pPr marL="321457" indent="-321457">
              <a:lnSpc>
                <a:spcPct val="80000"/>
              </a:lnSpc>
              <a:buFont typeface="Arial" charset="0"/>
              <a:buChar char="•"/>
            </a:pPr>
            <a:r>
              <a:rPr lang="en-GB" sz="1969" dirty="0"/>
              <a:t>A fitness survey by Allied Dunbar 1992 showed children’s physical activity levels and attitudes persist into adult life. </a:t>
            </a:r>
          </a:p>
          <a:p>
            <a:pPr marL="321457" indent="-321457">
              <a:lnSpc>
                <a:spcPct val="80000"/>
              </a:lnSpc>
              <a:buFont typeface="Arial" charset="0"/>
              <a:buChar char="•"/>
            </a:pPr>
            <a:r>
              <a:rPr lang="en-GB" sz="1969" dirty="0"/>
              <a:t>Increased TV viewing, increased availability of video and computer games, parental work habits, the increased volume of traffic, issues of personal safety and other cultural aspects of environment have decreased the opportunities for exercise. </a:t>
            </a:r>
          </a:p>
          <a:p>
            <a:pPr marL="321457" indent="-321457">
              <a:lnSpc>
                <a:spcPct val="80000"/>
              </a:lnSpc>
              <a:buFont typeface="Arial" charset="0"/>
              <a:buChar char="•"/>
            </a:pPr>
            <a:r>
              <a:rPr lang="en-GB" sz="1969" dirty="0"/>
              <a:t>Changes in physical activity levels and sedentary behaviour are critical to treating childhood obesity. </a:t>
            </a:r>
          </a:p>
          <a:p>
            <a:pPr marL="321457" indent="-321457">
              <a:lnSpc>
                <a:spcPct val="80000"/>
              </a:lnSpc>
              <a:buFont typeface="Arial" charset="0"/>
              <a:buChar char="•"/>
            </a:pPr>
            <a:r>
              <a:rPr lang="en-GB" sz="1969" dirty="0"/>
              <a:t>Television viewing has been put forward as one of the easiest factors to modify. </a:t>
            </a:r>
          </a:p>
          <a:p>
            <a:pPr marL="321457" indent="-321457">
              <a:lnSpc>
                <a:spcPct val="80000"/>
              </a:lnSpc>
              <a:buFont typeface="Arial" charset="0"/>
              <a:buChar char="•"/>
            </a:pPr>
            <a:r>
              <a:rPr lang="en-GB" sz="1969" dirty="0"/>
              <a:t>TV viewing is thought to contribute to obesity directly by inactivity or indirectly through increased food intake either during viewing, or as a result of food advertising. </a:t>
            </a:r>
          </a:p>
          <a:p>
            <a:pPr marL="321457" indent="-321457">
              <a:lnSpc>
                <a:spcPct val="80000"/>
              </a:lnSpc>
              <a:buFont typeface="Arial" charset="0"/>
              <a:buChar char="•"/>
            </a:pPr>
            <a:r>
              <a:rPr lang="en-GB" sz="1969" dirty="0"/>
              <a:t>An intervention study showed reduced TV viewing in obese children was successful in reducing relative body fatness. </a:t>
            </a:r>
          </a:p>
        </p:txBody>
      </p:sp>
    </p:spTree>
    <p:custDataLst>
      <p:tags r:id="rId1"/>
    </p:custDataLst>
    <p:extLst>
      <p:ext uri="{BB962C8B-B14F-4D97-AF65-F5344CB8AC3E}">
        <p14:creationId xmlns:p14="http://schemas.microsoft.com/office/powerpoint/2010/main" val="172508740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663030" y="266982"/>
            <a:ext cx="7900625" cy="676660"/>
          </a:xfrm>
          <a:prstGeom prst="rect">
            <a:avLst/>
          </a:prstGeom>
        </p:spPr>
        <p:txBody>
          <a:bodyPr wrap="square">
            <a:spAutoFit/>
          </a:bodyPr>
          <a:lstStyle/>
          <a:p>
            <a:r>
              <a:rPr lang="en-GB" sz="3797" b="1" dirty="0"/>
              <a:t>Benefits of Regular Exercise </a:t>
            </a:r>
            <a:endParaRPr lang="en-US" sz="3516" b="1" dirty="0"/>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30" y="1399474"/>
            <a:ext cx="7900625" cy="3792898"/>
          </a:xfrm>
          <a:prstGeom prst="rect">
            <a:avLst/>
          </a:prstGeom>
        </p:spPr>
        <p:txBody>
          <a:bodyPr wrap="square">
            <a:spAutoFit/>
          </a:bodyPr>
          <a:lstStyle/>
          <a:p>
            <a:pPr marL="321457" indent="-321457">
              <a:lnSpc>
                <a:spcPct val="90000"/>
              </a:lnSpc>
              <a:buFont typeface="Arial" charset="0"/>
              <a:buChar char="•"/>
            </a:pPr>
            <a:r>
              <a:rPr lang="en-GB" sz="2250" dirty="0"/>
              <a:t>Regular exercise/physical activity in adulthood helps to reduce morbidity and mortality from several chronic diseases, particularly cardiovascular diseases.</a:t>
            </a:r>
          </a:p>
          <a:p>
            <a:pPr marL="321457" indent="-321457">
              <a:lnSpc>
                <a:spcPct val="90000"/>
              </a:lnSpc>
              <a:buFont typeface="Arial" charset="0"/>
              <a:buChar char="•"/>
            </a:pPr>
            <a:endParaRPr lang="en-GB" sz="2250" dirty="0"/>
          </a:p>
          <a:p>
            <a:pPr marL="321457" indent="-321457">
              <a:lnSpc>
                <a:spcPct val="90000"/>
              </a:lnSpc>
              <a:buFont typeface="Arial" charset="0"/>
              <a:buChar char="•"/>
            </a:pPr>
            <a:r>
              <a:rPr lang="en-GB" sz="2250" dirty="0"/>
              <a:t>In childhood it is known to help reduce obesity, improve lipid levels, normalise blood pressure, maximise bone mineral density and increase exercise tolerance . </a:t>
            </a:r>
          </a:p>
          <a:p>
            <a:pPr marL="321457" indent="-321457">
              <a:lnSpc>
                <a:spcPct val="90000"/>
              </a:lnSpc>
              <a:buFont typeface="Arial" charset="0"/>
              <a:buChar char="•"/>
            </a:pPr>
            <a:endParaRPr lang="en-GB" sz="2250" dirty="0"/>
          </a:p>
          <a:p>
            <a:pPr marL="321457" indent="-321457">
              <a:lnSpc>
                <a:spcPct val="90000"/>
              </a:lnSpc>
              <a:buFont typeface="Arial" charset="0"/>
              <a:buChar char="•"/>
            </a:pPr>
            <a:r>
              <a:rPr lang="en-GB" sz="2250" dirty="0"/>
              <a:t>Exercise is one of the main aspects of childhood obesity treatment that can be modified together with diet and behaviour. </a:t>
            </a:r>
          </a:p>
          <a:p>
            <a:pPr marL="321457" indent="-321457">
              <a:lnSpc>
                <a:spcPct val="90000"/>
              </a:lnSpc>
              <a:buFont typeface="Arial" charset="0"/>
              <a:buChar char="•"/>
            </a:pPr>
            <a:endParaRPr lang="en-GB" sz="1969"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91935404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pic>
        <p:nvPicPr>
          <p:cNvPr id="8" name="Picture 7"/>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762816"/>
            <a:ext cx="9144000" cy="6858000"/>
          </a:xfrm>
          <a:prstGeom prst="rect">
            <a:avLst/>
          </a:prstGeom>
        </p:spPr>
      </p:pic>
      <p:sp>
        <p:nvSpPr>
          <p:cNvPr id="6" name="Title 4"/>
          <p:cNvSpPr txBox="1">
            <a:spLocks/>
          </p:cNvSpPr>
          <p:nvPr/>
        </p:nvSpPr>
        <p:spPr>
          <a:xfrm>
            <a:off x="663030" y="178489"/>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a:t>Health benefits of exercise:</a:t>
            </a:r>
            <a:endParaRPr lang="en-US" sz="3516" b="1" dirty="0"/>
          </a:p>
        </p:txBody>
      </p:sp>
      <p:sp>
        <p:nvSpPr>
          <p:cNvPr id="2" name="Rectangle 1"/>
          <p:cNvSpPr/>
          <p:nvPr/>
        </p:nvSpPr>
        <p:spPr>
          <a:xfrm>
            <a:off x="663030" y="1399474"/>
            <a:ext cx="7900625" cy="3412024"/>
          </a:xfrm>
          <a:prstGeom prst="rect">
            <a:avLst/>
          </a:prstGeom>
        </p:spPr>
        <p:txBody>
          <a:bodyPr wrap="square">
            <a:spAutoFit/>
          </a:bodyPr>
          <a:lstStyle/>
          <a:p>
            <a:pPr marL="321457" indent="-321457">
              <a:lnSpc>
                <a:spcPct val="80000"/>
              </a:lnSpc>
              <a:buFont typeface="Arial" charset="0"/>
              <a:buChar char="•"/>
            </a:pPr>
            <a:r>
              <a:rPr lang="en-GB" sz="2250" dirty="0"/>
              <a:t>decrease all-cause mortality </a:t>
            </a:r>
          </a:p>
          <a:p>
            <a:pPr marL="321457" indent="-321457">
              <a:lnSpc>
                <a:spcPct val="80000"/>
              </a:lnSpc>
              <a:buFont typeface="Arial" charset="0"/>
              <a:buChar char="•"/>
            </a:pPr>
            <a:r>
              <a:rPr lang="en-GB" sz="2250" dirty="0"/>
              <a:t>normalise blood pressure </a:t>
            </a:r>
          </a:p>
          <a:p>
            <a:pPr marL="321457" indent="-321457">
              <a:lnSpc>
                <a:spcPct val="80000"/>
              </a:lnSpc>
              <a:buFont typeface="Arial" charset="0"/>
              <a:buChar char="•"/>
            </a:pPr>
            <a:r>
              <a:rPr lang="en-GB" sz="2250" dirty="0"/>
              <a:t>reduce cardiovascular risk by improved lipid profile </a:t>
            </a:r>
          </a:p>
          <a:p>
            <a:pPr marL="321457" indent="-321457">
              <a:lnSpc>
                <a:spcPct val="80000"/>
              </a:lnSpc>
              <a:buFont typeface="Arial" charset="0"/>
              <a:buChar char="•"/>
            </a:pPr>
            <a:r>
              <a:rPr lang="en-GB" sz="2250" dirty="0"/>
              <a:t>maximise bone mineral density to help prevent osteoporosis in later life </a:t>
            </a:r>
          </a:p>
          <a:p>
            <a:pPr marL="321457" indent="-321457">
              <a:lnSpc>
                <a:spcPct val="80000"/>
              </a:lnSpc>
              <a:buFont typeface="Arial" charset="0"/>
              <a:buChar char="•"/>
            </a:pPr>
            <a:r>
              <a:rPr lang="en-GB" sz="2250" dirty="0"/>
              <a:t>improve weight management </a:t>
            </a:r>
          </a:p>
          <a:p>
            <a:pPr marL="321457" indent="-321457">
              <a:lnSpc>
                <a:spcPct val="80000"/>
              </a:lnSpc>
              <a:buFont typeface="Arial" charset="0"/>
              <a:buChar char="•"/>
            </a:pPr>
            <a:r>
              <a:rPr lang="en-GB" sz="2250" dirty="0"/>
              <a:t>increase cardiovascular fitness and strength </a:t>
            </a:r>
          </a:p>
          <a:p>
            <a:pPr marL="321457" indent="-321457">
              <a:lnSpc>
                <a:spcPct val="80000"/>
              </a:lnSpc>
              <a:buFont typeface="Arial" charset="0"/>
              <a:buChar char="•"/>
            </a:pPr>
            <a:r>
              <a:rPr lang="en-GB" sz="2250" dirty="0"/>
              <a:t>improve diabetic control and glucose metabolism </a:t>
            </a:r>
          </a:p>
          <a:p>
            <a:pPr marL="321457" indent="-321457">
              <a:lnSpc>
                <a:spcPct val="80000"/>
              </a:lnSpc>
              <a:buFont typeface="Arial" charset="0"/>
              <a:buChar char="•"/>
            </a:pPr>
            <a:r>
              <a:rPr lang="en-GB" sz="2250" dirty="0"/>
              <a:t>reduce depression/mental stress and improves self-esteem/body image </a:t>
            </a:r>
          </a:p>
          <a:p>
            <a:pPr marL="321457" indent="-321457">
              <a:lnSpc>
                <a:spcPct val="80000"/>
              </a:lnSpc>
              <a:buFont typeface="Arial" charset="0"/>
              <a:buChar char="•"/>
            </a:pPr>
            <a:r>
              <a:rPr lang="en-GB" sz="2250" dirty="0"/>
              <a:t>improve endocrine function. </a:t>
            </a:r>
          </a:p>
          <a:p>
            <a:pPr marL="321457" indent="-321457">
              <a:lnSpc>
                <a:spcPct val="90000"/>
              </a:lnSpc>
              <a:buFont typeface="Arial" charset="0"/>
              <a:buChar char="•"/>
            </a:pPr>
            <a:endParaRPr lang="en-GB" sz="1969" dirty="0"/>
          </a:p>
        </p:txBody>
      </p:sp>
    </p:spTree>
    <p:custDataLst>
      <p:tags r:id="rId1"/>
    </p:custDataLst>
    <p:extLst>
      <p:ext uri="{BB962C8B-B14F-4D97-AF65-F5344CB8AC3E}">
        <p14:creationId xmlns:p14="http://schemas.microsoft.com/office/powerpoint/2010/main" val="195548534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29" y="934399"/>
            <a:ext cx="8167146" cy="4797019"/>
          </a:xfrm>
          <a:prstGeom prst="rect">
            <a:avLst/>
          </a:prstGeom>
        </p:spPr>
        <p:txBody>
          <a:bodyPr wrap="square">
            <a:spAutoFit/>
          </a:bodyPr>
          <a:lstStyle/>
          <a:p>
            <a:pPr marL="321457" indent="-321457">
              <a:lnSpc>
                <a:spcPct val="80000"/>
              </a:lnSpc>
              <a:buFont typeface="Arial" charset="0"/>
              <a:buChar char="•"/>
            </a:pPr>
            <a:r>
              <a:rPr lang="en-GB" sz="2250" dirty="0"/>
              <a:t>Research suggests that a reduction in sedentary behaviour in children is more effective in the treatment/prevention of obesity than imposing a structured exercise programme.</a:t>
            </a:r>
          </a:p>
          <a:p>
            <a:pPr marL="321457" indent="-321457">
              <a:lnSpc>
                <a:spcPct val="80000"/>
              </a:lnSpc>
              <a:buFont typeface="Arial" charset="0"/>
              <a:buChar char="•"/>
            </a:pPr>
            <a:r>
              <a:rPr lang="en-GB" sz="2250" dirty="0"/>
              <a:t> Adherence may be improved by giving children the opportunity of choice over the type and level of activity, making the activity more enjoyable. Previous research has shown that one of the most difficult aspects of weight control in children is adherence to exercise </a:t>
            </a:r>
          </a:p>
          <a:p>
            <a:pPr marL="321457" indent="-321457">
              <a:lnSpc>
                <a:spcPct val="80000"/>
              </a:lnSpc>
              <a:buFont typeface="Arial" charset="0"/>
              <a:buChar char="•"/>
            </a:pPr>
            <a:r>
              <a:rPr lang="en-GB" sz="2250" dirty="0"/>
              <a:t>Too few studies that compare different exercise programmes to make any firm conclusions. </a:t>
            </a:r>
          </a:p>
          <a:p>
            <a:pPr marL="321457" indent="-321457">
              <a:lnSpc>
                <a:spcPct val="80000"/>
              </a:lnSpc>
              <a:buFont typeface="Arial" charset="0"/>
              <a:buChar char="•"/>
            </a:pPr>
            <a:r>
              <a:rPr lang="en-GB" sz="2250" dirty="0"/>
              <a:t>Over the past 10 years there has also been a shift away from using exercise training to promoting increased moderate activity for everyone. </a:t>
            </a:r>
          </a:p>
          <a:p>
            <a:pPr marL="321457" indent="-321457">
              <a:lnSpc>
                <a:spcPct val="80000"/>
              </a:lnSpc>
              <a:buFont typeface="Arial" charset="0"/>
              <a:buChar char="•"/>
            </a:pPr>
            <a:r>
              <a:rPr lang="en-GB" sz="2250" dirty="0"/>
              <a:t>Low level activity done regularly is likely to be more beneficial in the long-term by producing better adherence than a typical exercise programme </a:t>
            </a:r>
          </a:p>
          <a:p>
            <a:pPr marL="321457" indent="-321457">
              <a:lnSpc>
                <a:spcPct val="90000"/>
              </a:lnSpc>
              <a:buFont typeface="Arial" charset="0"/>
              <a:buChar char="•"/>
            </a:pPr>
            <a:endParaRPr lang="en-GB" sz="1969" dirty="0"/>
          </a:p>
        </p:txBody>
      </p:sp>
      <p:sp>
        <p:nvSpPr>
          <p:cNvPr id="8" name="Title 4"/>
          <p:cNvSpPr txBox="1">
            <a:spLocks/>
          </p:cNvSpPr>
          <p:nvPr/>
        </p:nvSpPr>
        <p:spPr>
          <a:xfrm>
            <a:off x="663030" y="193637"/>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a:t>Most Beneficial types of Exercise </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79048860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29" y="934399"/>
            <a:ext cx="8167146" cy="5074018"/>
          </a:xfrm>
          <a:prstGeom prst="rect">
            <a:avLst/>
          </a:prstGeom>
        </p:spPr>
        <p:txBody>
          <a:bodyPr wrap="square">
            <a:spAutoFit/>
          </a:bodyPr>
          <a:lstStyle/>
          <a:p>
            <a:pPr marL="321457" indent="-321457">
              <a:lnSpc>
                <a:spcPct val="80000"/>
              </a:lnSpc>
              <a:buFont typeface="Arial" charset="0"/>
              <a:buChar char="•"/>
            </a:pPr>
            <a:r>
              <a:rPr lang="en-GB" sz="2250" dirty="0"/>
              <a:t>Health promotion strategies in preventing childhood obesity should focus on ways which children and families can develop a more active lifestyle. </a:t>
            </a:r>
          </a:p>
          <a:p>
            <a:pPr marL="321457" indent="-321457">
              <a:lnSpc>
                <a:spcPct val="80000"/>
              </a:lnSpc>
              <a:buFont typeface="Arial" charset="0"/>
              <a:buChar char="•"/>
            </a:pPr>
            <a:r>
              <a:rPr lang="en-GB" sz="2250" dirty="0"/>
              <a:t>For example, through the encouragement of enjoyable activities which can be integrated into normal daily routines long-term. </a:t>
            </a:r>
          </a:p>
          <a:p>
            <a:pPr marL="321457" indent="-321457">
              <a:lnSpc>
                <a:spcPct val="80000"/>
              </a:lnSpc>
              <a:buFont typeface="Arial" charset="0"/>
              <a:buChar char="•"/>
            </a:pPr>
            <a:r>
              <a:rPr lang="en-GB" sz="2250" dirty="0"/>
              <a:t>Family-based intervention programmes in the United States have been successful in treating and preventing young adult obesity by providing families with education on eating and lifestyle</a:t>
            </a:r>
          </a:p>
          <a:p>
            <a:pPr marL="321457" indent="-321457">
              <a:lnSpc>
                <a:spcPct val="80000"/>
              </a:lnSpc>
              <a:buFont typeface="Arial" charset="0"/>
              <a:buChar char="•"/>
            </a:pPr>
            <a:r>
              <a:rPr lang="en-GB" sz="2250" dirty="0"/>
              <a:t>School based weight gain prevention studies showed improved fitness and body fat levels in children given lessons on nutrition and physical activity</a:t>
            </a:r>
          </a:p>
          <a:p>
            <a:pPr marL="321457" indent="-321457">
              <a:lnSpc>
                <a:spcPct val="80000"/>
              </a:lnSpc>
              <a:buFont typeface="Arial" charset="0"/>
              <a:buChar char="•"/>
            </a:pPr>
            <a:r>
              <a:rPr lang="en-GB" sz="2250" dirty="0"/>
              <a:t>Environment factors such as safer transport routes </a:t>
            </a:r>
            <a:r>
              <a:rPr lang="en-GB" sz="2250" dirty="0" err="1"/>
              <a:t>eg</a:t>
            </a:r>
            <a:r>
              <a:rPr lang="en-GB" sz="2250" dirty="0"/>
              <a:t>. footpaths and cycle routes and greater access and availability to sporting/leisure facilities, is another way of decreasing inactivity in children. </a:t>
            </a:r>
          </a:p>
          <a:p>
            <a:pPr marL="321457" indent="-321457">
              <a:lnSpc>
                <a:spcPct val="90000"/>
              </a:lnSpc>
              <a:buFont typeface="Arial" charset="0"/>
              <a:buChar char="•"/>
            </a:pPr>
            <a:endParaRPr lang="en-GB" sz="1969" dirty="0"/>
          </a:p>
        </p:txBody>
      </p:sp>
      <p:sp>
        <p:nvSpPr>
          <p:cNvPr id="8" name="Title 4"/>
          <p:cNvSpPr txBox="1">
            <a:spLocks/>
          </p:cNvSpPr>
          <p:nvPr/>
        </p:nvSpPr>
        <p:spPr>
          <a:xfrm>
            <a:off x="663030" y="193637"/>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Health Promotion Strategies </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59105922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663030" y="193637"/>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Recommendations</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p:cNvSpPr/>
          <p:nvPr/>
        </p:nvSpPr>
        <p:spPr>
          <a:xfrm>
            <a:off x="663029" y="934399"/>
            <a:ext cx="8167146" cy="4486485"/>
          </a:xfrm>
          <a:prstGeom prst="rect">
            <a:avLst/>
          </a:prstGeom>
        </p:spPr>
        <p:txBody>
          <a:bodyPr wrap="square">
            <a:spAutoFit/>
          </a:bodyPr>
          <a:lstStyle/>
          <a:p>
            <a:pPr marL="321457" indent="-321457">
              <a:lnSpc>
                <a:spcPct val="80000"/>
              </a:lnSpc>
              <a:buFont typeface="Arial" charset="0"/>
              <a:buChar char="•"/>
            </a:pPr>
            <a:r>
              <a:rPr lang="en-GB" sz="1969" dirty="0"/>
              <a:t>Set realistic goals </a:t>
            </a:r>
          </a:p>
          <a:p>
            <a:pPr marL="321457" indent="-321457">
              <a:lnSpc>
                <a:spcPct val="80000"/>
              </a:lnSpc>
              <a:buFont typeface="Arial" charset="0"/>
              <a:buChar char="•"/>
            </a:pPr>
            <a:r>
              <a:rPr lang="en-GB" sz="1969" dirty="0"/>
              <a:t>Limit access to inactivity </a:t>
            </a:r>
            <a:r>
              <a:rPr lang="en-GB" sz="1969" dirty="0" err="1"/>
              <a:t>eg</a:t>
            </a:r>
            <a:r>
              <a:rPr lang="en-GB" sz="1969" dirty="0"/>
              <a:t>. limit TV viewing/computer game playing to 1-2 hours a day </a:t>
            </a:r>
          </a:p>
          <a:p>
            <a:pPr marL="321457" indent="-321457">
              <a:lnSpc>
                <a:spcPct val="80000"/>
              </a:lnSpc>
              <a:buFont typeface="Arial" charset="0"/>
              <a:buChar char="•"/>
            </a:pPr>
            <a:r>
              <a:rPr lang="en-GB" sz="1969" dirty="0"/>
              <a:t>Encourage activities that are enjoyable, fun and varied </a:t>
            </a:r>
          </a:p>
          <a:p>
            <a:pPr marL="321457" indent="-321457">
              <a:lnSpc>
                <a:spcPct val="80000"/>
              </a:lnSpc>
              <a:buFont typeface="Arial" charset="0"/>
              <a:buChar char="•"/>
            </a:pPr>
            <a:r>
              <a:rPr lang="en-GB" sz="1969" dirty="0"/>
              <a:t>Encourage daily activities that can be maintained long-term, </a:t>
            </a:r>
            <a:r>
              <a:rPr lang="en-GB" sz="1969" dirty="0" err="1"/>
              <a:t>eg</a:t>
            </a:r>
            <a:r>
              <a:rPr lang="en-GB" sz="1969" dirty="0"/>
              <a:t>. walking to school, walking up the stairs instead of using the lift, helping with household chores </a:t>
            </a:r>
          </a:p>
          <a:p>
            <a:pPr marL="321457" indent="-321457">
              <a:lnSpc>
                <a:spcPct val="80000"/>
              </a:lnSpc>
              <a:buFont typeface="Arial" charset="0"/>
              <a:buChar char="•"/>
            </a:pPr>
            <a:r>
              <a:rPr lang="en-GB" sz="1969" dirty="0"/>
              <a:t>Family support </a:t>
            </a:r>
          </a:p>
          <a:p>
            <a:pPr marL="321457" indent="-321457">
              <a:lnSpc>
                <a:spcPct val="80000"/>
              </a:lnSpc>
              <a:buFont typeface="Arial" charset="0"/>
              <a:buChar char="•"/>
            </a:pPr>
            <a:r>
              <a:rPr lang="en-GB" sz="1969" dirty="0"/>
              <a:t>Peer support </a:t>
            </a:r>
          </a:p>
          <a:p>
            <a:pPr marL="321457" indent="-321457">
              <a:lnSpc>
                <a:spcPct val="80000"/>
              </a:lnSpc>
              <a:buFont typeface="Arial" charset="0"/>
              <a:buChar char="•"/>
            </a:pPr>
            <a:r>
              <a:rPr lang="en-GB" sz="1969" dirty="0"/>
              <a:t>Get children to define ‘exercise’ as every time they are active </a:t>
            </a:r>
          </a:p>
          <a:p>
            <a:pPr marL="321457" indent="-321457">
              <a:lnSpc>
                <a:spcPct val="80000"/>
              </a:lnSpc>
              <a:buFont typeface="Arial" charset="0"/>
              <a:buChar char="•"/>
            </a:pPr>
            <a:r>
              <a:rPr lang="en-GB" sz="1969" dirty="0"/>
              <a:t>Combine activity with a healthy balanced diet </a:t>
            </a:r>
          </a:p>
          <a:p>
            <a:pPr marL="321457" indent="-321457">
              <a:lnSpc>
                <a:spcPct val="80000"/>
              </a:lnSpc>
              <a:buFont typeface="Arial" charset="0"/>
              <a:buChar char="•"/>
            </a:pPr>
            <a:r>
              <a:rPr lang="en-GB" sz="1969" dirty="0"/>
              <a:t>Emphasise choice of activity with children </a:t>
            </a:r>
          </a:p>
          <a:p>
            <a:pPr marL="321457" indent="-321457">
              <a:lnSpc>
                <a:spcPct val="80000"/>
              </a:lnSpc>
              <a:buFont typeface="Arial" charset="0"/>
              <a:buChar char="•"/>
            </a:pPr>
            <a:r>
              <a:rPr lang="en-GB" sz="1969" dirty="0"/>
              <a:t>Encourage walking and swimming for those who dislike team games </a:t>
            </a:r>
          </a:p>
          <a:p>
            <a:pPr marL="321457" indent="-321457">
              <a:lnSpc>
                <a:spcPct val="80000"/>
              </a:lnSpc>
              <a:buFont typeface="Arial" charset="0"/>
              <a:buChar char="•"/>
            </a:pPr>
            <a:r>
              <a:rPr lang="en-GB" sz="1969" dirty="0"/>
              <a:t>Start with low intensity exercise of short duration and build up duration, avoid high intensity as this may strain the musculoskeletal system </a:t>
            </a:r>
          </a:p>
          <a:p>
            <a:pPr marL="321457" indent="-321457">
              <a:lnSpc>
                <a:spcPct val="80000"/>
              </a:lnSpc>
              <a:buFont typeface="Arial" charset="0"/>
              <a:buChar char="•"/>
            </a:pPr>
            <a:r>
              <a:rPr lang="en-GB" sz="1969" dirty="0"/>
              <a:t>Provide reinforcement of small achievements </a:t>
            </a:r>
          </a:p>
          <a:p>
            <a:pPr marL="321457" indent="-321457">
              <a:lnSpc>
                <a:spcPct val="90000"/>
              </a:lnSpc>
              <a:buFont typeface="Arial" charset="0"/>
              <a:buChar char="•"/>
            </a:pPr>
            <a:endParaRPr lang="en-GB" sz="1969" dirty="0"/>
          </a:p>
        </p:txBody>
      </p:sp>
    </p:spTree>
    <p:custDataLst>
      <p:tags r:id="rId1"/>
    </p:custDataLst>
    <p:extLst>
      <p:ext uri="{BB962C8B-B14F-4D97-AF65-F5344CB8AC3E}">
        <p14:creationId xmlns:p14="http://schemas.microsoft.com/office/powerpoint/2010/main" val="65727467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663029" y="1894633"/>
            <a:ext cx="8167146" cy="3135025"/>
          </a:xfrm>
          <a:prstGeom prst="rect">
            <a:avLst/>
          </a:prstGeom>
        </p:spPr>
        <p:txBody>
          <a:bodyPr wrap="square">
            <a:spAutoFit/>
          </a:bodyPr>
          <a:lstStyle/>
          <a:p>
            <a:pPr marL="321457" indent="-321457">
              <a:buFont typeface="Arial" charset="0"/>
              <a:buChar char="•"/>
            </a:pPr>
            <a:r>
              <a:rPr lang="en-GB" sz="2250" dirty="0"/>
              <a:t>If the obese/overweight child has co-existing medical complications such as diabetes, osteoarthritic/joint problems, poor mobility or heart problems, an initial physical examination by GP is recommended before commencing physical activity. </a:t>
            </a:r>
          </a:p>
          <a:p>
            <a:pPr marL="321457" indent="-321457">
              <a:buFont typeface="Arial" charset="0"/>
              <a:buChar char="•"/>
            </a:pPr>
            <a:r>
              <a:rPr lang="en-GB" sz="2250" dirty="0"/>
              <a:t>Obesity drugs have not been studied in children for safety and long-term effects. The general consensus by obesity specialists is that drugs are not the answer. </a:t>
            </a:r>
          </a:p>
          <a:p>
            <a:pPr marL="321457" indent="-321457">
              <a:lnSpc>
                <a:spcPct val="90000"/>
              </a:lnSpc>
              <a:buFont typeface="Arial" charset="0"/>
              <a:buChar char="•"/>
            </a:pPr>
            <a:endParaRPr lang="en-GB" sz="1969" dirty="0"/>
          </a:p>
        </p:txBody>
      </p:sp>
      <p:sp>
        <p:nvSpPr>
          <p:cNvPr id="8" name="Title 4"/>
          <p:cNvSpPr txBox="1">
            <a:spLocks/>
          </p:cNvSpPr>
          <p:nvPr/>
        </p:nvSpPr>
        <p:spPr>
          <a:xfrm>
            <a:off x="663030" y="513118"/>
            <a:ext cx="7900625" cy="1168653"/>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Childhood medical conditions and contraindications </a:t>
            </a:r>
            <a:endParaRPr lang="en-US" sz="3516" b="1" dirty="0"/>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34146907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580346"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Monitoring Process </a:t>
            </a:r>
            <a:endParaRPr lang="en-US" sz="3516" b="1" dirty="0"/>
          </a:p>
        </p:txBody>
      </p:sp>
      <p:sp>
        <p:nvSpPr>
          <p:cNvPr id="3" name="Rectangle 2"/>
          <p:cNvSpPr/>
          <p:nvPr/>
        </p:nvSpPr>
        <p:spPr>
          <a:xfrm>
            <a:off x="580346" y="1005507"/>
            <a:ext cx="8079219" cy="3485634"/>
          </a:xfrm>
          <a:prstGeom prst="rect">
            <a:avLst/>
          </a:prstGeom>
        </p:spPr>
        <p:txBody>
          <a:bodyPr wrap="square">
            <a:spAutoFit/>
          </a:bodyPr>
          <a:lstStyle/>
          <a:p>
            <a:pPr marL="241093" indent="-241093">
              <a:lnSpc>
                <a:spcPct val="80000"/>
              </a:lnSpc>
              <a:buFont typeface="Arial" charset="0"/>
              <a:buChar char="•"/>
            </a:pPr>
            <a:r>
              <a:rPr lang="en-GB" sz="1969" dirty="0"/>
              <a:t>An important part of behaviour and lifestyle modification is to monitor progress. </a:t>
            </a:r>
          </a:p>
          <a:p>
            <a:pPr marL="241093" indent="-241093">
              <a:lnSpc>
                <a:spcPct val="80000"/>
              </a:lnSpc>
              <a:buFont typeface="Arial" charset="0"/>
              <a:buChar char="•"/>
            </a:pPr>
            <a:r>
              <a:rPr lang="en-GB" sz="1969" dirty="0"/>
              <a:t>Ideally short and long-term goals should be set in respect to physical activity and diet. </a:t>
            </a:r>
          </a:p>
          <a:p>
            <a:pPr marL="241093" indent="-241093">
              <a:lnSpc>
                <a:spcPct val="80000"/>
              </a:lnSpc>
              <a:buFont typeface="Arial" charset="0"/>
              <a:buChar char="•"/>
            </a:pPr>
            <a:r>
              <a:rPr lang="en-GB" sz="1969" dirty="0"/>
              <a:t>Self-monitoring in older children or via parents in younger children should be used as a tool to facilitate behaviour change. </a:t>
            </a:r>
          </a:p>
          <a:p>
            <a:pPr marL="241093" indent="-241093">
              <a:lnSpc>
                <a:spcPct val="80000"/>
              </a:lnSpc>
              <a:buFont typeface="Arial" charset="0"/>
              <a:buChar char="•"/>
            </a:pPr>
            <a:endParaRPr lang="en-GB" sz="1969" b="1" dirty="0"/>
          </a:p>
          <a:p>
            <a:pPr marL="241093" indent="-241093">
              <a:lnSpc>
                <a:spcPct val="80000"/>
              </a:lnSpc>
              <a:buFont typeface="Arial" charset="0"/>
              <a:buChar char="•"/>
            </a:pPr>
            <a:r>
              <a:rPr lang="en-GB" sz="1969" dirty="0"/>
              <a:t>Recommended methods of monitoring :</a:t>
            </a:r>
          </a:p>
          <a:p>
            <a:pPr marL="401822" lvl="1" indent="-401822">
              <a:lnSpc>
                <a:spcPct val="80000"/>
              </a:lnSpc>
              <a:buFont typeface="Arial" charset="0"/>
              <a:buChar char="•"/>
            </a:pPr>
            <a:r>
              <a:rPr lang="en-GB" sz="1687" dirty="0"/>
              <a:t>Weight and height plotted on growth charts to assess normal growth </a:t>
            </a:r>
          </a:p>
          <a:p>
            <a:pPr marL="401822" lvl="1" indent="-401822">
              <a:lnSpc>
                <a:spcPct val="80000"/>
              </a:lnSpc>
              <a:buFont typeface="Arial" charset="0"/>
              <a:buChar char="•"/>
            </a:pPr>
            <a:r>
              <a:rPr lang="en-GB" sz="1687" dirty="0"/>
              <a:t>BMI charts to measure weight loss/maintenance and weight gain </a:t>
            </a:r>
          </a:p>
          <a:p>
            <a:pPr marL="401822" lvl="1" indent="-401822">
              <a:lnSpc>
                <a:spcPct val="80000"/>
              </a:lnSpc>
              <a:buFont typeface="Arial" charset="0"/>
              <a:buChar char="•"/>
            </a:pPr>
            <a:r>
              <a:rPr lang="en-GB" sz="1687" dirty="0"/>
              <a:t>Activity diaries to record daily activities, which helps goal setting and monitoring </a:t>
            </a:r>
          </a:p>
          <a:p>
            <a:pPr marL="401822" lvl="1" indent="-401822">
              <a:lnSpc>
                <a:spcPct val="80000"/>
              </a:lnSpc>
              <a:buFont typeface="Arial" charset="0"/>
              <a:buChar char="•"/>
            </a:pPr>
            <a:r>
              <a:rPr lang="en-GB" sz="1687" dirty="0"/>
              <a:t>Food diaries to record daily intake, which provides nutritional assessment and helps to identify specific dietary goals </a:t>
            </a:r>
          </a:p>
          <a:p>
            <a:pPr marL="401822" lvl="1" indent="-401822">
              <a:lnSpc>
                <a:spcPct val="80000"/>
              </a:lnSpc>
              <a:buFont typeface="Arial" charset="0"/>
              <a:buChar char="•"/>
            </a:pPr>
            <a:r>
              <a:rPr lang="en-GB" sz="1687" dirty="0"/>
              <a:t>Body fat measurements normally used for scientific research.</a:t>
            </a:r>
          </a:p>
        </p:txBody>
      </p:sp>
      <p:pic>
        <p:nvPicPr>
          <p:cNvPr id="6" name="Picture 5"/>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41398585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560254" y="463666"/>
            <a:ext cx="7900625" cy="2921634"/>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i="1" u="sng" dirty="0"/>
              <a:t>Task</a:t>
            </a:r>
          </a:p>
          <a:p>
            <a:endParaRPr lang="en-GB" sz="3797" b="1" i="1" dirty="0"/>
          </a:p>
          <a:p>
            <a:r>
              <a:rPr lang="en-GB" sz="3797" b="1" i="1" dirty="0"/>
              <a:t>What are the barriers to children accessing physical activity and how might these be overcome?</a:t>
            </a:r>
            <a:endParaRPr lang="en-US" sz="3516" b="1" i="1" dirty="0"/>
          </a:p>
        </p:txBody>
      </p:sp>
    </p:spTree>
    <p:custDataLst>
      <p:tags r:id="rId1"/>
    </p:custDataLst>
    <p:extLst>
      <p:ext uri="{BB962C8B-B14F-4D97-AF65-F5344CB8AC3E}">
        <p14:creationId xmlns:p14="http://schemas.microsoft.com/office/powerpoint/2010/main" val="22096859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20"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i="1" dirty="0"/>
              <a:t>References</a:t>
            </a:r>
          </a:p>
        </p:txBody>
      </p:sp>
      <p:sp>
        <p:nvSpPr>
          <p:cNvPr id="6" name="Rectangle 3"/>
          <p:cNvSpPr txBox="1">
            <a:spLocks noChangeArrowheads="1"/>
          </p:cNvSpPr>
          <p:nvPr/>
        </p:nvSpPr>
        <p:spPr>
          <a:xfrm>
            <a:off x="642938" y="1224433"/>
            <a:ext cx="8187237" cy="4697729"/>
          </a:xfrm>
          <a:prstGeom prst="rect">
            <a:avLst/>
          </a:prstGeom>
          <a:ln w="12700">
            <a:miter lim="400000"/>
          </a:ln>
          <a:extLst>
            <a:ext uri="{C572A759-6A51-4108-AA02-DFA0A04FC94B}">
              <ma14:wrappingTextBoxFlag xmlns:ma14="http://schemas.microsoft.com/office/mac/drawingml/2011/main" xmlns="" val="1"/>
            </a:ext>
          </a:extLst>
        </p:spPr>
        <p:txBody>
          <a:bodyPr lIns="0" tIns="0" rIns="0" bIns="0" anchor="t">
            <a:noAutofit/>
          </a:bodyPr>
          <a:lstStyle>
            <a:lvl1pPr marL="0" indent="0" algn="ctr" defTabSz="584200">
              <a:spcBef>
                <a:spcPts val="0"/>
              </a:spcBef>
              <a:buSzTx/>
              <a:buNone/>
              <a:defRPr sz="3200">
                <a:latin typeface="+mn-lt"/>
                <a:ea typeface="+mn-ea"/>
                <a:cs typeface="+mn-cs"/>
                <a:sym typeface="Helvetica Light"/>
              </a:defRPr>
            </a:lvl1pPr>
            <a:lvl2pPr marL="0" indent="228600" algn="ctr" defTabSz="584200">
              <a:spcBef>
                <a:spcPts val="0"/>
              </a:spcBef>
              <a:buSzTx/>
              <a:buNone/>
              <a:defRPr sz="3200">
                <a:latin typeface="+mn-lt"/>
                <a:ea typeface="+mn-ea"/>
                <a:cs typeface="+mn-cs"/>
                <a:sym typeface="Helvetica Light"/>
              </a:defRPr>
            </a:lvl2pPr>
            <a:lvl3pPr marL="0" indent="457200" algn="ctr" defTabSz="584200">
              <a:spcBef>
                <a:spcPts val="0"/>
              </a:spcBef>
              <a:buSzTx/>
              <a:buNone/>
              <a:defRPr sz="3200">
                <a:latin typeface="+mn-lt"/>
                <a:ea typeface="+mn-ea"/>
                <a:cs typeface="+mn-cs"/>
                <a:sym typeface="Helvetica Light"/>
              </a:defRPr>
            </a:lvl3pPr>
            <a:lvl4pPr marL="0" indent="685800" algn="ctr" defTabSz="584200">
              <a:spcBef>
                <a:spcPts val="0"/>
              </a:spcBef>
              <a:buSzTx/>
              <a:buNone/>
              <a:defRPr sz="3200">
                <a:latin typeface="+mn-lt"/>
                <a:ea typeface="+mn-ea"/>
                <a:cs typeface="+mn-cs"/>
                <a:sym typeface="Helvetica Light"/>
              </a:defRPr>
            </a:lvl4pPr>
            <a:lvl5pPr marL="0" indent="914400" algn="ctr" defTabSz="584200">
              <a:spcBef>
                <a:spcPts val="0"/>
              </a:spcBef>
              <a:buSzTx/>
              <a:buNone/>
              <a:defRPr sz="3200">
                <a:latin typeface="+mn-lt"/>
                <a:ea typeface="+mn-ea"/>
                <a:cs typeface="+mn-cs"/>
                <a:sym typeface="Helvetica Light"/>
              </a:defRPr>
            </a:lvl5pPr>
            <a:lvl6pPr marL="2667000" indent="-444500" defTabSz="584200">
              <a:spcBef>
                <a:spcPts val="4200"/>
              </a:spcBef>
              <a:buSzPct val="75000"/>
              <a:buChar char="•"/>
              <a:defRPr sz="3600">
                <a:latin typeface="+mn-lt"/>
                <a:ea typeface="+mn-ea"/>
                <a:cs typeface="+mn-cs"/>
                <a:sym typeface="Helvetica Light"/>
              </a:defRPr>
            </a:lvl6pPr>
            <a:lvl7pPr marL="3111500" indent="-444500" defTabSz="584200">
              <a:spcBef>
                <a:spcPts val="4200"/>
              </a:spcBef>
              <a:buSzPct val="75000"/>
              <a:buChar char="•"/>
              <a:defRPr sz="3600">
                <a:latin typeface="+mn-lt"/>
                <a:ea typeface="+mn-ea"/>
                <a:cs typeface="+mn-cs"/>
                <a:sym typeface="Helvetica Light"/>
              </a:defRPr>
            </a:lvl7pPr>
            <a:lvl8pPr marL="3556000" indent="-444500" defTabSz="584200">
              <a:spcBef>
                <a:spcPts val="4200"/>
              </a:spcBef>
              <a:buSzPct val="75000"/>
              <a:buChar char="•"/>
              <a:defRPr sz="3600">
                <a:latin typeface="+mn-lt"/>
                <a:ea typeface="+mn-ea"/>
                <a:cs typeface="+mn-cs"/>
                <a:sym typeface="Helvetica Light"/>
              </a:defRPr>
            </a:lvl8pPr>
            <a:lvl9pPr marL="4000500" indent="-444500" defTabSz="584200">
              <a:spcBef>
                <a:spcPts val="4200"/>
              </a:spcBef>
              <a:buSzPct val="75000"/>
              <a:buChar char="•"/>
              <a:defRPr sz="3600">
                <a:latin typeface="+mn-lt"/>
                <a:ea typeface="+mn-ea"/>
                <a:cs typeface="+mn-cs"/>
                <a:sym typeface="Helvetica Light"/>
              </a:defRPr>
            </a:lvl9pPr>
          </a:lstStyle>
          <a:p>
            <a:pPr marL="241093" indent="-241093" algn="l">
              <a:lnSpc>
                <a:spcPct val="80000"/>
              </a:lnSpc>
              <a:buFont typeface="Arial" charset="0"/>
              <a:buChar char="•"/>
            </a:pPr>
            <a:r>
              <a:rPr lang="en-GB" sz="1406" dirty="0"/>
              <a:t>Chinn S, Rona R. J. Prevalence and trends in overweight and obesity in three cross-sectional studies of British children 1974-94. </a:t>
            </a:r>
            <a:r>
              <a:rPr lang="en-GB" sz="1406" b="1" dirty="0"/>
              <a:t>BMJ 2001</a:t>
            </a:r>
            <a:r>
              <a:rPr lang="en-GB" sz="1406" dirty="0"/>
              <a:t>;322:24-26 </a:t>
            </a:r>
          </a:p>
          <a:p>
            <a:pPr marL="241093" indent="-241093" algn="l">
              <a:lnSpc>
                <a:spcPct val="80000"/>
              </a:lnSpc>
              <a:buFont typeface="Arial" charset="0"/>
              <a:buChar char="•"/>
            </a:pPr>
            <a:r>
              <a:rPr lang="en-GB" sz="1406" dirty="0"/>
              <a:t>Rudolf MC, Sahota P, Barth </a:t>
            </a:r>
            <a:r>
              <a:rPr lang="en-GB" sz="1406" dirty="0" err="1"/>
              <a:t>JH,Walker</a:t>
            </a:r>
            <a:r>
              <a:rPr lang="en-GB" sz="1406" dirty="0"/>
              <a:t> J. Increasing prevalence of obesity in primary schoolchildren: cohort study. </a:t>
            </a:r>
            <a:r>
              <a:rPr lang="en-GB" sz="1406" b="1" dirty="0"/>
              <a:t>BMJ 2001</a:t>
            </a:r>
            <a:r>
              <a:rPr lang="en-GB" sz="1406" dirty="0"/>
              <a:t>;322:1094-1095. </a:t>
            </a:r>
          </a:p>
          <a:p>
            <a:pPr marL="241093" indent="-241093" algn="l">
              <a:lnSpc>
                <a:spcPct val="80000"/>
              </a:lnSpc>
              <a:buFont typeface="Arial" charset="0"/>
              <a:buChar char="•"/>
            </a:pPr>
            <a:r>
              <a:rPr lang="en-GB" sz="1406" dirty="0"/>
              <a:t>Reilly JJ, </a:t>
            </a:r>
            <a:r>
              <a:rPr lang="en-GB" sz="1406" dirty="0" err="1"/>
              <a:t>Dorosty</a:t>
            </a:r>
            <a:r>
              <a:rPr lang="en-GB" sz="1406" dirty="0"/>
              <a:t> AR and Emmett PM. Prevalence of overweight and obesity in British children: Cohort Study. </a:t>
            </a:r>
            <a:r>
              <a:rPr lang="en-GB" sz="1406" b="1" dirty="0"/>
              <a:t>BMJ 1999</a:t>
            </a:r>
            <a:r>
              <a:rPr lang="en-GB" sz="1406" dirty="0"/>
              <a:t>:1039 </a:t>
            </a:r>
          </a:p>
          <a:p>
            <a:pPr marL="241093" indent="-241093" algn="l">
              <a:lnSpc>
                <a:spcPct val="80000"/>
              </a:lnSpc>
              <a:buFont typeface="Arial" charset="0"/>
              <a:buChar char="•"/>
            </a:pPr>
            <a:r>
              <a:rPr lang="en-GB" sz="1406" dirty="0"/>
              <a:t>Gregory J, Lowe s, Bates CJ, Prentice A, Jackson LV, </a:t>
            </a:r>
            <a:r>
              <a:rPr lang="en-GB" sz="1406" dirty="0" err="1"/>
              <a:t>Smithers</a:t>
            </a:r>
            <a:r>
              <a:rPr lang="en-GB" sz="1406" dirty="0"/>
              <a:t> G, </a:t>
            </a:r>
            <a:r>
              <a:rPr lang="en-GB" sz="1406" dirty="0" err="1"/>
              <a:t>Wenlock</a:t>
            </a:r>
            <a:r>
              <a:rPr lang="en-GB" sz="1406" dirty="0"/>
              <a:t> R and </a:t>
            </a:r>
            <a:r>
              <a:rPr lang="en-GB" sz="1406" dirty="0" err="1"/>
              <a:t>Farron</a:t>
            </a:r>
            <a:r>
              <a:rPr lang="en-GB" sz="1406" dirty="0"/>
              <a:t> M. National Diet and Nutrition Survey: young people aged 4 to 18 years. London </a:t>
            </a:r>
            <a:r>
              <a:rPr lang="en-GB" sz="1406" b="1" dirty="0"/>
              <a:t>HMSO 2000</a:t>
            </a:r>
            <a:r>
              <a:rPr lang="en-GB" sz="1406" dirty="0"/>
              <a:t>;1 </a:t>
            </a:r>
          </a:p>
          <a:p>
            <a:pPr marL="241093" indent="-241093" algn="l">
              <a:lnSpc>
                <a:spcPct val="80000"/>
              </a:lnSpc>
              <a:buFont typeface="Arial" charset="0"/>
              <a:buChar char="•"/>
            </a:pPr>
            <a:r>
              <a:rPr lang="en-GB" sz="1406" dirty="0" err="1"/>
              <a:t>Wabitsch</a:t>
            </a:r>
            <a:r>
              <a:rPr lang="en-GB" sz="1406" dirty="0"/>
              <a:t> M. Overweight and obesity in European children: definition and diagnostic procedures, risk factors and consequences for later health outcome. </a:t>
            </a:r>
            <a:r>
              <a:rPr lang="en-GB" sz="1406" b="1" dirty="0"/>
              <a:t>European Journal of Paediatrics 2000:</a:t>
            </a:r>
            <a:r>
              <a:rPr lang="en-GB" sz="1406" dirty="0"/>
              <a:t> 159 (1); S8-S13 </a:t>
            </a:r>
          </a:p>
          <a:p>
            <a:pPr marL="241093" indent="-241093" algn="l">
              <a:lnSpc>
                <a:spcPct val="80000"/>
              </a:lnSpc>
              <a:buFont typeface="Arial" charset="0"/>
              <a:buChar char="•"/>
            </a:pPr>
            <a:r>
              <a:rPr lang="en-GB" sz="1406" dirty="0"/>
              <a:t>Must A and Strauss RS. Risks and consequences of childhood and adolescent obesity. </a:t>
            </a:r>
            <a:r>
              <a:rPr lang="en-GB" sz="1406" b="1" dirty="0"/>
              <a:t>International Journal of Obesity 1999:</a:t>
            </a:r>
            <a:r>
              <a:rPr lang="en-GB" sz="1406" dirty="0"/>
              <a:t> 23 (2);S2-S11 </a:t>
            </a:r>
          </a:p>
          <a:p>
            <a:pPr marL="241093" indent="-241093" algn="l">
              <a:lnSpc>
                <a:spcPct val="80000"/>
              </a:lnSpc>
              <a:buFont typeface="Arial" charset="0"/>
              <a:buChar char="•"/>
            </a:pPr>
            <a:r>
              <a:rPr lang="en-GB" sz="1406" dirty="0" err="1"/>
              <a:t>Gortmaker</a:t>
            </a:r>
            <a:r>
              <a:rPr lang="en-GB" sz="1406" dirty="0"/>
              <a:t> SL, Must A, Perrin JM, </a:t>
            </a:r>
            <a:r>
              <a:rPr lang="en-GB" sz="1406" dirty="0" err="1"/>
              <a:t>Sobol</a:t>
            </a:r>
            <a:r>
              <a:rPr lang="en-GB" sz="1406" dirty="0"/>
              <a:t> AM and Dietz WH. Social and economic consequences of overweight in adolescence and young adulthood. </a:t>
            </a:r>
            <a:r>
              <a:rPr lang="en-GB" sz="1406" b="1" dirty="0"/>
              <a:t>NEJM 1993:329;1008-1012</a:t>
            </a:r>
            <a:r>
              <a:rPr lang="en-GB" sz="1406" dirty="0"/>
              <a:t>. </a:t>
            </a:r>
          </a:p>
          <a:p>
            <a:pPr marL="241093" indent="-241093" algn="l">
              <a:lnSpc>
                <a:spcPct val="80000"/>
              </a:lnSpc>
              <a:buFont typeface="Arial" charset="0"/>
              <a:buChar char="•"/>
            </a:pPr>
            <a:r>
              <a:rPr lang="en-GB" sz="1406" dirty="0"/>
              <a:t>Cole TJ, Freeman JV and </a:t>
            </a:r>
            <a:r>
              <a:rPr lang="en-GB" sz="1406" dirty="0" err="1"/>
              <a:t>Preece</a:t>
            </a:r>
            <a:r>
              <a:rPr lang="en-GB" sz="1406" dirty="0"/>
              <a:t> MA. Body mass index reference curves for the UK. Archives of Disease in Childhood 1990 Cole TJ, </a:t>
            </a:r>
            <a:r>
              <a:rPr lang="en-GB" sz="1406" dirty="0" err="1"/>
              <a:t>Bellizzi</a:t>
            </a:r>
            <a:r>
              <a:rPr lang="en-GB" sz="1406" dirty="0"/>
              <a:t> MC, </a:t>
            </a:r>
            <a:r>
              <a:rPr lang="en-GB" sz="1406" dirty="0" err="1"/>
              <a:t>Flegal</a:t>
            </a:r>
            <a:r>
              <a:rPr lang="en-GB" sz="1406" dirty="0"/>
              <a:t> KM and Dietz WH. Establishing a standard definition for child overweight and </a:t>
            </a:r>
            <a:r>
              <a:rPr lang="en-GB" sz="1406" dirty="0" err="1"/>
              <a:t>besity</a:t>
            </a:r>
            <a:r>
              <a:rPr lang="en-GB" sz="1406" dirty="0"/>
              <a:t> worldwide: international survey. </a:t>
            </a:r>
            <a:r>
              <a:rPr lang="en-GB" sz="1406" b="1" dirty="0"/>
              <a:t>BMJ 2000</a:t>
            </a:r>
            <a:r>
              <a:rPr lang="en-GB" sz="1406" dirty="0"/>
              <a:t>: 320;1240-1243 </a:t>
            </a:r>
          </a:p>
          <a:p>
            <a:pPr marL="241093" indent="-241093" algn="l">
              <a:lnSpc>
                <a:spcPct val="80000"/>
              </a:lnSpc>
              <a:buFont typeface="Arial" charset="0"/>
              <a:buChar char="•"/>
            </a:pPr>
            <a:r>
              <a:rPr lang="en-GB" sz="1406" dirty="0"/>
              <a:t>Robinson TN. Reducing </a:t>
            </a:r>
            <a:r>
              <a:rPr lang="en-GB" sz="1406" dirty="0" err="1"/>
              <a:t>childrens</a:t>
            </a:r>
            <a:r>
              <a:rPr lang="en-GB" sz="1406" dirty="0"/>
              <a:t>’ TV viewing to prevent obesity. A randomised trial. </a:t>
            </a:r>
            <a:r>
              <a:rPr lang="en-GB" sz="1406" b="1" dirty="0"/>
              <a:t>JAMA 1999</a:t>
            </a:r>
            <a:r>
              <a:rPr lang="en-GB" sz="1406" dirty="0"/>
              <a:t>: 286 (16);1561-1566 </a:t>
            </a:r>
          </a:p>
          <a:p>
            <a:pPr marL="241093" indent="-241093" algn="l">
              <a:lnSpc>
                <a:spcPct val="80000"/>
              </a:lnSpc>
              <a:buFont typeface="Arial" charset="0"/>
              <a:buChar char="•"/>
            </a:pPr>
            <a:r>
              <a:rPr lang="en-GB" sz="1406" dirty="0"/>
              <a:t>Epstein LH, Alice M, </a:t>
            </a:r>
            <a:r>
              <a:rPr lang="en-GB" sz="1406" dirty="0" err="1"/>
              <a:t>Valoski</a:t>
            </a:r>
            <a:r>
              <a:rPr lang="en-GB" sz="1406" dirty="0"/>
              <a:t> LS, </a:t>
            </a:r>
            <a:r>
              <a:rPr lang="en-GB" sz="1406" dirty="0" err="1"/>
              <a:t>Vara</a:t>
            </a:r>
            <a:r>
              <a:rPr lang="en-GB" sz="1406" dirty="0"/>
              <a:t> LS, </a:t>
            </a:r>
            <a:r>
              <a:rPr lang="en-GB" sz="1406" dirty="0" err="1"/>
              <a:t>McCurley</a:t>
            </a:r>
            <a:r>
              <a:rPr lang="en-GB" sz="1406" dirty="0"/>
              <a:t> J, Wisniewski L, </a:t>
            </a:r>
            <a:r>
              <a:rPr lang="en-GB" sz="1406" dirty="0" err="1"/>
              <a:t>Kalarchian</a:t>
            </a:r>
            <a:r>
              <a:rPr lang="en-GB" sz="1406" dirty="0"/>
              <a:t> MA, Klein KR, </a:t>
            </a:r>
            <a:r>
              <a:rPr lang="en-GB" sz="1406" dirty="0" err="1"/>
              <a:t>Shrager</a:t>
            </a:r>
            <a:r>
              <a:rPr lang="en-GB" sz="1406" dirty="0"/>
              <a:t> LR . Effect of decreasing sedentary behaviour and increasing activity on weight change in obese children. </a:t>
            </a:r>
            <a:r>
              <a:rPr lang="en-GB" sz="1406" b="1" dirty="0"/>
              <a:t>Health Psychology 1995:</a:t>
            </a:r>
            <a:r>
              <a:rPr lang="en-GB" sz="1406" dirty="0"/>
              <a:t> 4 (2);109-115 </a:t>
            </a:r>
          </a:p>
        </p:txBody>
      </p:sp>
      <p:pic>
        <p:nvPicPr>
          <p:cNvPr id="9" name="Picture 8"/>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361737597"/>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20"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The Old</a:t>
            </a:r>
          </a:p>
        </p:txBody>
      </p:sp>
      <p:sp>
        <p:nvSpPr>
          <p:cNvPr id="9" name="Rectangle 3"/>
          <p:cNvSpPr>
            <a:spLocks noGrp="1" noChangeArrowheads="1"/>
          </p:cNvSpPr>
          <p:nvPr>
            <p:ph type="body" sz="half" idx="1"/>
          </p:nvPr>
        </p:nvSpPr>
        <p:spPr>
          <a:xfrm>
            <a:off x="321469" y="1265784"/>
            <a:ext cx="7978676" cy="4406229"/>
          </a:xfrm>
        </p:spPr>
        <p:txBody>
          <a:bodyPr>
            <a:normAutofit/>
          </a:bodyPr>
          <a:lstStyle/>
          <a:p>
            <a:pPr marL="241093" indent="-241093" algn="l">
              <a:buFont typeface="Arial" charset="0"/>
              <a:buChar char="•"/>
            </a:pPr>
            <a:r>
              <a:rPr lang="en-GB" sz="1828" dirty="0"/>
              <a:t>We are an ageing population</a:t>
            </a:r>
          </a:p>
          <a:p>
            <a:pPr marL="241093" indent="-241093" algn="l">
              <a:buFont typeface="Arial" charset="0"/>
              <a:buChar char="•"/>
            </a:pPr>
            <a:r>
              <a:rPr lang="en-GB" sz="1828" dirty="0"/>
              <a:t> A child born now can expect to live 10 years longer than one born in 1950 and 25 years longer than one born at the beginning of this century (Dall, 1994).</a:t>
            </a:r>
          </a:p>
          <a:p>
            <a:pPr marL="241093" indent="-241093"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endParaRPr lang="en-GB" sz="1828" dirty="0"/>
          </a:p>
          <a:p>
            <a:pPr marL="321457" indent="-321457" algn="l">
              <a:buFont typeface="Arial" charset="0"/>
              <a:buChar char="•"/>
            </a:pPr>
            <a:r>
              <a:rPr lang="en-GB" sz="1828" dirty="0"/>
              <a:t>Who are they?</a:t>
            </a:r>
          </a:p>
          <a:p>
            <a:pPr marL="241093" lvl="1" indent="-241093" algn="l">
              <a:buFont typeface="Arial" charset="0"/>
              <a:buChar char="•"/>
            </a:pPr>
            <a:r>
              <a:rPr lang="en-GB" sz="1828" dirty="0"/>
              <a:t>Typically defined as somebody aged 50+</a:t>
            </a:r>
          </a:p>
          <a:p>
            <a:pPr marL="241093" lvl="1" indent="-241093" algn="l">
              <a:buFont typeface="Arial" charset="0"/>
              <a:buChar char="•"/>
            </a:pPr>
            <a:r>
              <a:rPr lang="en-GB" sz="1828" dirty="0"/>
              <a:t>WHO, Age Concern</a:t>
            </a:r>
          </a:p>
          <a:p>
            <a:pPr marL="321457" indent="-321457" algn="l">
              <a:buFont typeface="Arial" charset="0"/>
              <a:buChar char="•"/>
            </a:pPr>
            <a:r>
              <a:rPr lang="en-GB" sz="1828" dirty="0"/>
              <a:t>Significant variations in status of 50+ </a:t>
            </a:r>
          </a:p>
        </p:txBody>
      </p:sp>
      <p:pic>
        <p:nvPicPr>
          <p:cNvPr id="3" name="Picture 2"/>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2" name="Picture 1"/>
          <p:cNvPicPr>
            <a:picLocks noChangeAspect="1"/>
          </p:cNvPicPr>
          <p:nvPr/>
        </p:nvPicPr>
        <p:blipFill>
          <a:blip r:embed="rId5"/>
          <a:stretch>
            <a:fillRect/>
          </a:stretch>
        </p:blipFill>
        <p:spPr>
          <a:xfrm>
            <a:off x="321469" y="2683085"/>
            <a:ext cx="7172771" cy="1571625"/>
          </a:xfrm>
          <a:prstGeom prst="rect">
            <a:avLst/>
          </a:prstGeom>
        </p:spPr>
      </p:pic>
    </p:spTree>
    <p:custDataLst>
      <p:tags r:id="rId1"/>
    </p:custDataLst>
    <p:extLst>
      <p:ext uri="{BB962C8B-B14F-4D97-AF65-F5344CB8AC3E}">
        <p14:creationId xmlns:p14="http://schemas.microsoft.com/office/powerpoint/2010/main" val="23136394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20" y="389958"/>
            <a:ext cx="7900625"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Benefits of an Active Older Life</a:t>
            </a:r>
          </a:p>
        </p:txBody>
      </p:sp>
      <p:sp>
        <p:nvSpPr>
          <p:cNvPr id="3" name="Text Placeholder 2"/>
          <p:cNvSpPr>
            <a:spLocks noGrp="1"/>
          </p:cNvSpPr>
          <p:nvPr>
            <p:ph type="body" idx="1"/>
          </p:nvPr>
        </p:nvSpPr>
        <p:spPr>
          <a:xfrm>
            <a:off x="892969" y="1285875"/>
            <a:ext cx="7358063" cy="4303365"/>
          </a:xfrm>
        </p:spPr>
        <p:txBody>
          <a:bodyPr>
            <a:normAutofit/>
          </a:bodyPr>
          <a:lstStyle/>
          <a:p>
            <a:pPr algn="l"/>
            <a:r>
              <a:rPr lang="en-GB" sz="2000" dirty="0"/>
              <a:t>Growing evidence of the importance of physical activity for older adults including the immediate and long term physiological, psychological and social benefits.</a:t>
            </a:r>
          </a:p>
          <a:p>
            <a:pPr algn="l"/>
            <a:endParaRPr lang="en-GB" sz="2000" dirty="0"/>
          </a:p>
          <a:p>
            <a:pPr algn="l"/>
            <a:r>
              <a:rPr lang="en-GB" sz="2000" dirty="0"/>
              <a:t>Being active can:</a:t>
            </a:r>
          </a:p>
          <a:p>
            <a:pPr marL="241093" lvl="1" indent="-241093" algn="l">
              <a:buFont typeface="Arial" charset="0"/>
              <a:buChar char="•"/>
            </a:pPr>
            <a:r>
              <a:rPr lang="en-GB" sz="2000" dirty="0"/>
              <a:t>Increase muscle strength and flexibility</a:t>
            </a:r>
          </a:p>
          <a:p>
            <a:pPr marL="241093" lvl="1" indent="-241093" algn="l">
              <a:buFont typeface="Arial" charset="0"/>
              <a:buChar char="•"/>
            </a:pPr>
            <a:r>
              <a:rPr lang="en-GB" sz="2000" dirty="0"/>
              <a:t>Reduce stress and anxiety </a:t>
            </a:r>
          </a:p>
          <a:p>
            <a:pPr marL="241093" lvl="1" indent="-241093" algn="l">
              <a:buFont typeface="Arial" charset="0"/>
              <a:buChar char="•"/>
            </a:pPr>
            <a:r>
              <a:rPr lang="en-GB" sz="2000" dirty="0"/>
              <a:t>Reduce risk of depression</a:t>
            </a:r>
          </a:p>
          <a:p>
            <a:pPr marL="241093" lvl="1" indent="-241093" algn="l">
              <a:buFont typeface="Arial" charset="0"/>
              <a:buChar char="•"/>
            </a:pPr>
            <a:r>
              <a:rPr lang="en-GB" sz="2000" dirty="0"/>
              <a:t>Enhance psychological well-being, mood and self esteem</a:t>
            </a:r>
          </a:p>
          <a:p>
            <a:pPr marL="241093" lvl="1" indent="-241093" algn="l">
              <a:buFont typeface="Arial" charset="0"/>
              <a:buChar char="•"/>
            </a:pPr>
            <a:r>
              <a:rPr lang="en-GB" sz="2000" dirty="0"/>
              <a:t>Reduce the risk of numerous cardiovascular diseases and diseases such as diabetes, cancer and osteoporosis </a:t>
            </a:r>
          </a:p>
          <a:p>
            <a:pPr marL="241093" lvl="1" indent="-241093" algn="l">
              <a:buFont typeface="Arial" charset="0"/>
              <a:buChar char="•"/>
            </a:pPr>
            <a:r>
              <a:rPr lang="en-GB" sz="2000" dirty="0"/>
              <a:t>Enhances sleep quality and quantity</a:t>
            </a:r>
          </a:p>
          <a:p>
            <a:pPr marL="241093" lvl="1" indent="-241093" algn="l">
              <a:buFont typeface="Arial" charset="0"/>
              <a:buChar char="•"/>
            </a:pPr>
            <a:r>
              <a:rPr lang="en-GB" sz="2000" dirty="0"/>
              <a:t>Leads to new friendships </a:t>
            </a:r>
          </a:p>
        </p:txBody>
      </p:sp>
    </p:spTree>
    <p:custDataLst>
      <p:tags r:id="rId1"/>
    </p:custDataLst>
    <p:extLst>
      <p:ext uri="{BB962C8B-B14F-4D97-AF65-F5344CB8AC3E}">
        <p14:creationId xmlns:p14="http://schemas.microsoft.com/office/powerpoint/2010/main" val="1928437062"/>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3"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89958"/>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Benefits of an Active Older Lifestyle</a:t>
            </a:r>
          </a:p>
        </p:txBody>
      </p:sp>
      <p:sp>
        <p:nvSpPr>
          <p:cNvPr id="3" name="Text Placeholder 2"/>
          <p:cNvSpPr>
            <a:spLocks noGrp="1"/>
          </p:cNvSpPr>
          <p:nvPr>
            <p:ph type="body" idx="1"/>
          </p:nvPr>
        </p:nvSpPr>
        <p:spPr>
          <a:xfrm>
            <a:off x="220973" y="1285875"/>
            <a:ext cx="8030060" cy="3455789"/>
          </a:xfrm>
        </p:spPr>
        <p:txBody>
          <a:bodyPr>
            <a:normAutofit/>
          </a:bodyPr>
          <a:lstStyle/>
          <a:p>
            <a:pPr algn="l"/>
            <a:r>
              <a:rPr lang="en-GB" sz="2000" dirty="0"/>
              <a:t>Immobility amongst older adults can also lead to</a:t>
            </a:r>
          </a:p>
          <a:p>
            <a:pPr marL="321457" indent="-321457" algn="l">
              <a:buFont typeface="Arial" charset="0"/>
              <a:buChar char="•"/>
            </a:pPr>
            <a:endParaRPr lang="en-GB" sz="2000" dirty="0"/>
          </a:p>
          <a:p>
            <a:pPr marL="321457" lvl="1" indent="-321457" algn="l">
              <a:buFont typeface="Arial" charset="0"/>
              <a:buChar char="•"/>
            </a:pPr>
            <a:r>
              <a:rPr lang="en-GB" sz="2000" dirty="0"/>
              <a:t>Deep Vein Thrombosis</a:t>
            </a:r>
          </a:p>
          <a:p>
            <a:pPr marL="321457" lvl="1" indent="-321457" algn="l">
              <a:buFont typeface="Arial" charset="0"/>
              <a:buChar char="•"/>
            </a:pPr>
            <a:r>
              <a:rPr lang="en-GB" sz="2000" dirty="0"/>
              <a:t>Oedema</a:t>
            </a:r>
          </a:p>
          <a:p>
            <a:pPr marL="321457" lvl="1" indent="-321457" algn="l">
              <a:buFont typeface="Arial" charset="0"/>
              <a:buChar char="•"/>
            </a:pPr>
            <a:r>
              <a:rPr lang="en-GB" sz="2000" dirty="0"/>
              <a:t>Contractures</a:t>
            </a:r>
          </a:p>
          <a:p>
            <a:pPr marL="321457" lvl="1" indent="-321457" algn="l">
              <a:buFont typeface="Arial" charset="0"/>
              <a:buChar char="•"/>
            </a:pPr>
            <a:r>
              <a:rPr lang="en-GB" sz="2000" dirty="0"/>
              <a:t>Pressure Sores</a:t>
            </a:r>
          </a:p>
          <a:p>
            <a:pPr marL="321457" lvl="1" indent="-321457" algn="l">
              <a:buFont typeface="Arial" charset="0"/>
              <a:buChar char="•"/>
            </a:pPr>
            <a:r>
              <a:rPr lang="en-GB" sz="2000" dirty="0"/>
              <a:t>Faecal Impaction </a:t>
            </a:r>
          </a:p>
        </p:txBody>
      </p:sp>
      <p:pic>
        <p:nvPicPr>
          <p:cNvPr id="1026" name="Picture 2" descr="Pressure ulcers (pressure sores) - NHS">
            <a:extLst>
              <a:ext uri="{FF2B5EF4-FFF2-40B4-BE49-F238E27FC236}">
                <a16:creationId xmlns:a16="http://schemas.microsoft.com/office/drawing/2014/main" id="{4C304850-50C0-72CE-C10D-F9FB368136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1778188"/>
            <a:ext cx="2317440" cy="15449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lood clots - NHS">
            <a:extLst>
              <a:ext uri="{FF2B5EF4-FFF2-40B4-BE49-F238E27FC236}">
                <a16:creationId xmlns:a16="http://schemas.microsoft.com/office/drawing/2014/main" id="{D377BE24-ED2D-24E6-0345-DFBE429AB8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4543" y="3543300"/>
            <a:ext cx="3048000" cy="20288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dema - Wikipedia">
            <a:extLst>
              <a:ext uri="{FF2B5EF4-FFF2-40B4-BE49-F238E27FC236}">
                <a16:creationId xmlns:a16="http://schemas.microsoft.com/office/drawing/2014/main" id="{A2F44472-F718-526D-5EF0-43FDB44B2AE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7138" y="2420888"/>
            <a:ext cx="2461543" cy="241623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583655216"/>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89958"/>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Research findings: Preventing Falls </a:t>
            </a:r>
          </a:p>
        </p:txBody>
      </p:sp>
      <p:sp>
        <p:nvSpPr>
          <p:cNvPr id="3" name="Text Placeholder 2"/>
          <p:cNvSpPr>
            <a:spLocks noGrp="1"/>
          </p:cNvSpPr>
          <p:nvPr>
            <p:ph type="body" idx="1"/>
          </p:nvPr>
        </p:nvSpPr>
        <p:spPr>
          <a:xfrm>
            <a:off x="107505" y="1285875"/>
            <a:ext cx="5472607" cy="4159349"/>
          </a:xfrm>
        </p:spPr>
        <p:txBody>
          <a:bodyPr>
            <a:normAutofit/>
          </a:bodyPr>
          <a:lstStyle/>
          <a:p>
            <a:pPr marL="401822" indent="-401822" algn="l">
              <a:lnSpc>
                <a:spcPct val="80000"/>
              </a:lnSpc>
              <a:buFont typeface="Arial" charset="0"/>
              <a:buChar char="•"/>
            </a:pPr>
            <a:r>
              <a:rPr lang="en-GB" sz="2000" dirty="0"/>
              <a:t>30% of people over the age of 65 and nearly 50% of over 80s fall each year in the UK. </a:t>
            </a:r>
          </a:p>
          <a:p>
            <a:pPr marL="401822" indent="-401822" algn="l">
              <a:lnSpc>
                <a:spcPct val="80000"/>
              </a:lnSpc>
              <a:buFont typeface="Arial" charset="0"/>
              <a:buChar char="•"/>
            </a:pPr>
            <a:endParaRPr lang="en-GB" sz="2000" dirty="0"/>
          </a:p>
          <a:p>
            <a:pPr marL="401822" indent="-401822" algn="l">
              <a:lnSpc>
                <a:spcPct val="80000"/>
              </a:lnSpc>
              <a:buFont typeface="Arial" charset="0"/>
              <a:buChar char="•"/>
            </a:pPr>
            <a:r>
              <a:rPr lang="en-GB" sz="2000" dirty="0"/>
              <a:t>Fractures are the largest cause of accidental death in older people and hip fractures present the worst outcome for both the individual and the health service, barring death, to result from a fall. </a:t>
            </a:r>
          </a:p>
          <a:p>
            <a:pPr marL="401822" indent="-401822" algn="l">
              <a:lnSpc>
                <a:spcPct val="80000"/>
              </a:lnSpc>
              <a:buFont typeface="Arial" charset="0"/>
              <a:buChar char="•"/>
            </a:pPr>
            <a:endParaRPr lang="en-GB" sz="2000" dirty="0"/>
          </a:p>
          <a:p>
            <a:pPr marL="401822" indent="-401822" algn="l">
              <a:lnSpc>
                <a:spcPct val="80000"/>
              </a:lnSpc>
              <a:buFont typeface="Arial" charset="0"/>
              <a:buChar char="•"/>
            </a:pPr>
            <a:r>
              <a:rPr lang="en-GB" sz="2000" dirty="0"/>
              <a:t>Over half of all people who have had a hip repair or replacement following a fall never regain full mobility and within a year 20% will have moved into nursing care or died (Skeleton &amp; </a:t>
            </a:r>
            <a:r>
              <a:rPr lang="en-GB" sz="2000" dirty="0" err="1"/>
              <a:t>Dinan</a:t>
            </a:r>
            <a:r>
              <a:rPr lang="en-GB" sz="2000" dirty="0"/>
              <a:t>, 2001)</a:t>
            </a:r>
          </a:p>
          <a:p>
            <a:pPr marL="321457" lvl="1" indent="-321457" algn="l">
              <a:buFont typeface="Arial" charset="0"/>
              <a:buChar char="•"/>
            </a:pPr>
            <a:endParaRPr lang="en-GB" sz="2000" dirty="0"/>
          </a:p>
        </p:txBody>
      </p:sp>
      <p:pic>
        <p:nvPicPr>
          <p:cNvPr id="2050" name="Picture 2" descr="Experts explain what happens after hip fracture in older adults">
            <a:extLst>
              <a:ext uri="{FF2B5EF4-FFF2-40B4-BE49-F238E27FC236}">
                <a16:creationId xmlns:a16="http://schemas.microsoft.com/office/drawing/2014/main" id="{CEF96357-B0B3-9194-9F23-1C869D6DDA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0112" y="1484784"/>
            <a:ext cx="3456383" cy="289588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693553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89958"/>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Research findings: Osteoporosis </a:t>
            </a:r>
          </a:p>
        </p:txBody>
      </p:sp>
      <p:sp>
        <p:nvSpPr>
          <p:cNvPr id="3" name="Text Placeholder 2"/>
          <p:cNvSpPr>
            <a:spLocks noGrp="1"/>
          </p:cNvSpPr>
          <p:nvPr>
            <p:ph type="body" idx="1"/>
          </p:nvPr>
        </p:nvSpPr>
        <p:spPr>
          <a:xfrm>
            <a:off x="107505" y="1285875"/>
            <a:ext cx="5184575" cy="4078635"/>
          </a:xfrm>
        </p:spPr>
        <p:txBody>
          <a:bodyPr>
            <a:normAutofit fontScale="77500" lnSpcReduction="20000"/>
          </a:bodyPr>
          <a:lstStyle/>
          <a:p>
            <a:pPr marL="401822" indent="-401822" algn="l">
              <a:lnSpc>
                <a:spcPct val="90000"/>
              </a:lnSpc>
              <a:buFont typeface="Arial" charset="0"/>
              <a:buChar char="•"/>
            </a:pPr>
            <a:r>
              <a:rPr lang="en-GB" sz="2531" dirty="0"/>
              <a:t>One of the main functions of the skeleton is to support the body against gravitational forces and to provide a resistant attachment for muscles to enable locomotion.</a:t>
            </a:r>
          </a:p>
          <a:p>
            <a:pPr marL="401822" indent="-401822" algn="l">
              <a:lnSpc>
                <a:spcPct val="90000"/>
              </a:lnSpc>
              <a:buFont typeface="Arial" charset="0"/>
              <a:buChar char="•"/>
            </a:pPr>
            <a:endParaRPr lang="en-GB" sz="2531" dirty="0"/>
          </a:p>
          <a:p>
            <a:pPr marL="401822" indent="-401822" algn="l">
              <a:lnSpc>
                <a:spcPct val="90000"/>
              </a:lnSpc>
              <a:buFont typeface="Arial" charset="0"/>
              <a:buChar char="•"/>
            </a:pPr>
            <a:r>
              <a:rPr lang="en-GB" sz="2531" dirty="0"/>
              <a:t>The natural stimulus for maintenance of bone-strength is therefore loading. </a:t>
            </a:r>
          </a:p>
          <a:p>
            <a:pPr marL="401822" indent="-401822" algn="l">
              <a:lnSpc>
                <a:spcPct val="90000"/>
              </a:lnSpc>
              <a:buFont typeface="Arial" charset="0"/>
              <a:buChar char="•"/>
            </a:pPr>
            <a:endParaRPr lang="en-GB" sz="2531" dirty="0"/>
          </a:p>
          <a:p>
            <a:pPr marL="401822" indent="-401822" algn="l">
              <a:lnSpc>
                <a:spcPct val="90000"/>
              </a:lnSpc>
              <a:buFont typeface="Arial" charset="0"/>
              <a:buChar char="•"/>
            </a:pPr>
            <a:r>
              <a:rPr lang="en-GB" sz="2531" dirty="0"/>
              <a:t>Research has suggested that only a few repetitions of site-specific loading of bone are necessary to stimulate increased formation of bone. </a:t>
            </a:r>
          </a:p>
          <a:p>
            <a:pPr marL="401822" indent="-401822" algn="l">
              <a:lnSpc>
                <a:spcPct val="90000"/>
              </a:lnSpc>
              <a:buFont typeface="Arial" charset="0"/>
              <a:buChar char="•"/>
            </a:pPr>
            <a:endParaRPr lang="en-GB" sz="2531" dirty="0"/>
          </a:p>
          <a:p>
            <a:pPr marL="401822" indent="-401822" algn="l">
              <a:lnSpc>
                <a:spcPct val="90000"/>
              </a:lnSpc>
              <a:buFont typeface="Arial" charset="0"/>
              <a:buChar char="•"/>
            </a:pPr>
            <a:r>
              <a:rPr lang="en-GB" sz="2531" dirty="0"/>
              <a:t>Research supports the benefits of exercise on bone strength and the role of exercise in osteoporosis management (Bassey,1999).</a:t>
            </a:r>
          </a:p>
          <a:p>
            <a:pPr marL="321457" lvl="1" indent="-321457" algn="l">
              <a:buFont typeface="Arial" charset="0"/>
              <a:buChar char="•"/>
            </a:pPr>
            <a:endParaRPr lang="en-GB" sz="2109" dirty="0"/>
          </a:p>
        </p:txBody>
      </p:sp>
      <p:pic>
        <p:nvPicPr>
          <p:cNvPr id="3074" name="Picture 2" descr="Diagnostics | Free Full-Text | Evaluation of the Relationship between  Osteoporosis Parameters in Plain Hip Radiography and DXA Results in 156  Patients at a Single Center in Turkey">
            <a:extLst>
              <a:ext uri="{FF2B5EF4-FFF2-40B4-BE49-F238E27FC236}">
                <a16:creationId xmlns:a16="http://schemas.microsoft.com/office/drawing/2014/main" id="{A9CFF229-550E-A518-1682-14C352025B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4088" y="1507752"/>
            <a:ext cx="3602484" cy="329718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71228469"/>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55463"/>
            <a:ext cx="8430656" cy="1168653"/>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Concerns relating to physical activity and the older person</a:t>
            </a:r>
          </a:p>
        </p:txBody>
      </p:sp>
      <p:sp>
        <p:nvSpPr>
          <p:cNvPr id="3" name="Text Placeholder 2"/>
          <p:cNvSpPr>
            <a:spLocks noGrp="1"/>
          </p:cNvSpPr>
          <p:nvPr>
            <p:ph type="body" idx="1"/>
          </p:nvPr>
        </p:nvSpPr>
        <p:spPr>
          <a:xfrm>
            <a:off x="651867" y="1870169"/>
            <a:ext cx="7358063" cy="3455789"/>
          </a:xfrm>
        </p:spPr>
        <p:txBody>
          <a:bodyPr>
            <a:normAutofit lnSpcReduction="10000"/>
          </a:bodyPr>
          <a:lstStyle/>
          <a:p>
            <a:pPr marL="321457" indent="-321457" algn="l">
              <a:buFont typeface="Arial" charset="0"/>
              <a:buChar char="•"/>
            </a:pPr>
            <a:r>
              <a:rPr lang="en-GB" sz="2531" dirty="0"/>
              <a:t>Fear of injury </a:t>
            </a:r>
          </a:p>
          <a:p>
            <a:pPr marL="321457" indent="-321457" algn="l">
              <a:buFont typeface="Arial" charset="0"/>
              <a:buChar char="•"/>
            </a:pPr>
            <a:endParaRPr lang="en-GB" sz="2531" dirty="0"/>
          </a:p>
          <a:p>
            <a:pPr marL="241093" lvl="1" indent="-241093" algn="l">
              <a:buFont typeface="Arial" charset="0"/>
              <a:buChar char="•"/>
            </a:pPr>
            <a:r>
              <a:rPr lang="en-GB" sz="1687" dirty="0"/>
              <a:t>No evidence to support theory that the older person is at higher risk of injury</a:t>
            </a:r>
          </a:p>
          <a:p>
            <a:pPr marL="241093" lvl="1" indent="-241093" algn="l">
              <a:buFont typeface="Arial" charset="0"/>
              <a:buChar char="•"/>
            </a:pPr>
            <a:r>
              <a:rPr lang="en-GB" sz="1687" dirty="0"/>
              <a:t>Older person takes long to recover from injury</a:t>
            </a:r>
          </a:p>
          <a:p>
            <a:pPr marL="241093" lvl="1" indent="-241093" algn="l">
              <a:buFont typeface="Arial" charset="0"/>
              <a:buChar char="•"/>
            </a:pPr>
            <a:endParaRPr lang="en-GB" sz="1687" dirty="0"/>
          </a:p>
          <a:p>
            <a:pPr marL="321457" indent="-321457" algn="l">
              <a:buFont typeface="Arial" charset="0"/>
              <a:buChar char="•"/>
            </a:pPr>
            <a:r>
              <a:rPr lang="en-GB" sz="2531" dirty="0"/>
              <a:t>Overexertion</a:t>
            </a:r>
          </a:p>
          <a:p>
            <a:pPr marL="321457" indent="-321457" algn="l">
              <a:buFont typeface="Arial" charset="0"/>
              <a:buChar char="•"/>
            </a:pPr>
            <a:endParaRPr lang="en-GB" sz="2531" dirty="0"/>
          </a:p>
          <a:p>
            <a:pPr marL="241093" lvl="1" indent="-241093" algn="l">
              <a:buFont typeface="Arial" charset="0"/>
              <a:buChar char="•"/>
            </a:pPr>
            <a:r>
              <a:rPr lang="en-GB" sz="1687" dirty="0"/>
              <a:t>ACSM ‘training in 80-100yrd olds in nursing homes shows no evidence of serious cardiovascular incidence, sudden death, myocardial infarction’</a:t>
            </a:r>
          </a:p>
          <a:p>
            <a:pPr marL="241093" lvl="1" indent="-241093" algn="l">
              <a:buFont typeface="Arial" charset="0"/>
              <a:buChar char="•"/>
            </a:pPr>
            <a:endParaRPr lang="en-GB" sz="1687" dirty="0"/>
          </a:p>
          <a:p>
            <a:pPr marL="321457" indent="-321457" algn="l">
              <a:buFont typeface="Arial" charset="0"/>
              <a:buChar char="•"/>
            </a:pPr>
            <a:r>
              <a:rPr lang="en-GB" sz="2531" dirty="0"/>
              <a:t>Falls</a:t>
            </a:r>
          </a:p>
          <a:p>
            <a:pPr marL="321457" lvl="1" indent="-321457" algn="l">
              <a:buFont typeface="Arial" charset="0"/>
              <a:buChar char="•"/>
            </a:pPr>
            <a:endParaRPr lang="en-GB" sz="2109"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952323221"/>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939789"/>
            <a:ext cx="8430656" cy="584327"/>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Older Athletes: The Ageing Process</a:t>
            </a:r>
          </a:p>
        </p:txBody>
      </p:sp>
      <p:sp>
        <p:nvSpPr>
          <p:cNvPr id="3" name="Text Placeholder 2"/>
          <p:cNvSpPr>
            <a:spLocks noGrp="1"/>
          </p:cNvSpPr>
          <p:nvPr>
            <p:ph type="body" idx="1"/>
          </p:nvPr>
        </p:nvSpPr>
        <p:spPr>
          <a:xfrm>
            <a:off x="651867" y="1870169"/>
            <a:ext cx="7358063" cy="3455789"/>
          </a:xfrm>
        </p:spPr>
        <p:txBody>
          <a:bodyPr>
            <a:normAutofit/>
          </a:bodyPr>
          <a:lstStyle/>
          <a:p>
            <a:pPr marL="401822" indent="-401822" algn="l">
              <a:lnSpc>
                <a:spcPct val="90000"/>
              </a:lnSpc>
              <a:buFont typeface="Arial" charset="0"/>
              <a:buChar char="•"/>
            </a:pPr>
            <a:r>
              <a:rPr lang="en-GB" sz="2531" dirty="0"/>
              <a:t>Strength, endurance, bone density and flexibility are all lost at a rate of about 10% per </a:t>
            </a:r>
            <a:r>
              <a:rPr lang="en-GB" sz="2531" b="1" dirty="0"/>
              <a:t>decade</a:t>
            </a:r>
            <a:r>
              <a:rPr lang="en-GB" sz="2531" dirty="0"/>
              <a:t> (50+)</a:t>
            </a:r>
          </a:p>
          <a:p>
            <a:pPr marL="401822" indent="-401822" algn="l">
              <a:lnSpc>
                <a:spcPct val="90000"/>
              </a:lnSpc>
              <a:buFont typeface="Arial" charset="0"/>
              <a:buChar char="•"/>
            </a:pPr>
            <a:r>
              <a:rPr lang="en-GB" sz="2531" dirty="0"/>
              <a:t>A </a:t>
            </a:r>
            <a:r>
              <a:rPr lang="en-GB" sz="2531" b="1" dirty="0"/>
              <a:t>weeks</a:t>
            </a:r>
            <a:r>
              <a:rPr lang="en-GB" sz="2531" dirty="0"/>
              <a:t> bed rest will reduce muscular strength by up to 20% </a:t>
            </a:r>
          </a:p>
          <a:p>
            <a:pPr marL="401822" indent="-401822" algn="l">
              <a:lnSpc>
                <a:spcPct val="90000"/>
              </a:lnSpc>
              <a:buFont typeface="Arial" charset="0"/>
              <a:buChar char="•"/>
            </a:pPr>
            <a:r>
              <a:rPr lang="en-GB" sz="2531" dirty="0"/>
              <a:t>Health survey for England (2000) 86% of women and 78% of men living in care homes were sedentary i.e. engaged in prolonged periods of sitting or lying</a:t>
            </a:r>
          </a:p>
          <a:p>
            <a:pPr marL="321457" lvl="1" indent="-321457" algn="l">
              <a:buFont typeface="Arial" charset="0"/>
              <a:buChar char="•"/>
            </a:pPr>
            <a:endParaRPr lang="en-GB" sz="2109" dirty="0"/>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custDataLst>
      <p:tags r:id="rId1"/>
    </p:custDataLst>
    <p:extLst>
      <p:ext uri="{BB962C8B-B14F-4D97-AF65-F5344CB8AC3E}">
        <p14:creationId xmlns:p14="http://schemas.microsoft.com/office/powerpoint/2010/main" val="152139322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8" name="Title 4"/>
          <p:cNvSpPr txBox="1">
            <a:spLocks/>
          </p:cNvSpPr>
          <p:nvPr/>
        </p:nvSpPr>
        <p:spPr>
          <a:xfrm>
            <a:off x="399519" y="355463"/>
            <a:ext cx="8430656" cy="1168653"/>
          </a:xfrm>
          <a:prstGeom prst="rect">
            <a:avLst/>
          </a:prstGeom>
          <a:ln w="12700">
            <a:miter lim="400000"/>
          </a:ln>
          <a:extLst>
            <a:ext uri="{C572A759-6A51-4108-AA02-DFA0A04FC94B}">
              <ma14:wrappingTextBoxFlag xmlns:ma14="http://schemas.microsoft.com/office/mac/drawingml/2011/main" xmlns="" val="1"/>
            </a:ext>
          </a:extLst>
        </p:spPr>
        <p:txBody>
          <a:bodyPr wrap="square" lIns="0" tIns="0" rIns="0" bIns="0" anchor="b">
            <a:spAutoFit/>
          </a:bodyPr>
          <a:lstStyle>
            <a:lvl1pPr algn="ctr" defTabSz="584200">
              <a:defRPr sz="8000">
                <a:latin typeface="+mn-lt"/>
                <a:ea typeface="+mn-ea"/>
                <a:cs typeface="+mn-cs"/>
                <a:sym typeface="Helvetica Light"/>
              </a:defRPr>
            </a:lvl1pPr>
            <a:lvl2pPr indent="228600" algn="ctr" defTabSz="584200">
              <a:defRPr sz="8000">
                <a:latin typeface="+mn-lt"/>
                <a:ea typeface="+mn-ea"/>
                <a:cs typeface="+mn-cs"/>
                <a:sym typeface="Helvetica Light"/>
              </a:defRPr>
            </a:lvl2pPr>
            <a:lvl3pPr indent="457200" algn="ctr" defTabSz="584200">
              <a:defRPr sz="8000">
                <a:latin typeface="+mn-lt"/>
                <a:ea typeface="+mn-ea"/>
                <a:cs typeface="+mn-cs"/>
                <a:sym typeface="Helvetica Light"/>
              </a:defRPr>
            </a:lvl3pPr>
            <a:lvl4pPr indent="685800" algn="ctr" defTabSz="584200">
              <a:defRPr sz="8000">
                <a:latin typeface="+mn-lt"/>
                <a:ea typeface="+mn-ea"/>
                <a:cs typeface="+mn-cs"/>
                <a:sym typeface="Helvetica Light"/>
              </a:defRPr>
            </a:lvl4pPr>
            <a:lvl5pPr indent="914400" algn="ctr" defTabSz="584200">
              <a:defRPr sz="8000">
                <a:latin typeface="+mn-lt"/>
                <a:ea typeface="+mn-ea"/>
                <a:cs typeface="+mn-cs"/>
                <a:sym typeface="Helvetica Light"/>
              </a:defRPr>
            </a:lvl5pPr>
            <a:lvl6pPr indent="1143000" algn="ctr" defTabSz="584200">
              <a:defRPr sz="8000">
                <a:latin typeface="+mn-lt"/>
                <a:ea typeface="+mn-ea"/>
                <a:cs typeface="+mn-cs"/>
                <a:sym typeface="Helvetica Light"/>
              </a:defRPr>
            </a:lvl6pPr>
            <a:lvl7pPr indent="1371600" algn="ctr" defTabSz="584200">
              <a:defRPr sz="8000">
                <a:latin typeface="+mn-lt"/>
                <a:ea typeface="+mn-ea"/>
                <a:cs typeface="+mn-cs"/>
                <a:sym typeface="Helvetica Light"/>
              </a:defRPr>
            </a:lvl7pPr>
            <a:lvl8pPr indent="1600200" algn="ctr" defTabSz="584200">
              <a:defRPr sz="8000">
                <a:latin typeface="+mn-lt"/>
                <a:ea typeface="+mn-ea"/>
                <a:cs typeface="+mn-cs"/>
                <a:sym typeface="Helvetica Light"/>
              </a:defRPr>
            </a:lvl8pPr>
            <a:lvl9pPr indent="1828800" algn="ctr" defTabSz="584200">
              <a:defRPr sz="8000">
                <a:latin typeface="+mn-lt"/>
                <a:ea typeface="+mn-ea"/>
                <a:cs typeface="+mn-cs"/>
                <a:sym typeface="Helvetica Light"/>
              </a:defRPr>
            </a:lvl9pPr>
          </a:lstStyle>
          <a:p>
            <a:r>
              <a:rPr lang="en-GB" sz="3797" b="1" dirty="0"/>
              <a:t>Older Athletes</a:t>
            </a:r>
            <a:br>
              <a:rPr lang="en-GB" sz="3797" b="1" dirty="0"/>
            </a:br>
            <a:r>
              <a:rPr lang="en-GB" sz="3797" b="1" dirty="0"/>
              <a:t>Recommendations</a:t>
            </a:r>
          </a:p>
        </p:txBody>
      </p:sp>
      <p:pic>
        <p:nvPicPr>
          <p:cNvPr id="6" name="Picture 5"/>
          <p:cNvPicPr>
            <a:picLocks noChangeAspect="1"/>
          </p:cNvPicPr>
          <p:nvPr/>
        </p:nvPicPr>
        <p:blipFill>
          <a:blip r:embed="rId5">
            <a:alphaModFix amt="5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 Placeholder 2"/>
          <p:cNvSpPr>
            <a:spLocks noGrp="1"/>
          </p:cNvSpPr>
          <p:nvPr>
            <p:ph type="body" idx="1"/>
          </p:nvPr>
        </p:nvSpPr>
        <p:spPr>
          <a:xfrm>
            <a:off x="651867" y="1870169"/>
            <a:ext cx="7358063" cy="3455789"/>
          </a:xfrm>
        </p:spPr>
        <p:txBody>
          <a:bodyPr>
            <a:normAutofit/>
          </a:bodyPr>
          <a:lstStyle/>
          <a:p>
            <a:pPr marL="401822" indent="-401822" algn="l">
              <a:lnSpc>
                <a:spcPct val="80000"/>
              </a:lnSpc>
              <a:buFont typeface="Arial" charset="0"/>
              <a:buChar char="•"/>
            </a:pPr>
            <a:r>
              <a:rPr lang="en-GB" sz="2531" dirty="0"/>
              <a:t>Generally: all adults must undertake 30 minutes of </a:t>
            </a:r>
            <a:r>
              <a:rPr lang="en-GB" sz="2531" b="1" dirty="0"/>
              <a:t>moderate</a:t>
            </a:r>
            <a:r>
              <a:rPr lang="en-GB" sz="2531" dirty="0"/>
              <a:t> physical activity on at least 5 days per week to improve health</a:t>
            </a:r>
          </a:p>
          <a:p>
            <a:pPr marL="401822" indent="-401822" algn="l">
              <a:lnSpc>
                <a:spcPct val="80000"/>
              </a:lnSpc>
              <a:buFont typeface="Arial" charset="0"/>
              <a:buChar char="•"/>
            </a:pPr>
            <a:r>
              <a:rPr lang="en-GB" sz="2531" dirty="0"/>
              <a:t>Or split into smaller amounts</a:t>
            </a:r>
          </a:p>
          <a:p>
            <a:pPr marL="401822" indent="-401822" algn="l">
              <a:lnSpc>
                <a:spcPct val="80000"/>
              </a:lnSpc>
              <a:buFont typeface="Arial" charset="0"/>
              <a:buChar char="•"/>
            </a:pPr>
            <a:r>
              <a:rPr lang="en-GB" sz="2531" dirty="0"/>
              <a:t>In addition, ACSM and WHO recommend 2 muscle strength and endurance sessions per week incorporating balance work</a:t>
            </a:r>
          </a:p>
          <a:p>
            <a:pPr marL="401822" indent="-401822" algn="l">
              <a:lnSpc>
                <a:spcPct val="80000"/>
              </a:lnSpc>
              <a:buFont typeface="Arial" charset="0"/>
              <a:buChar char="•"/>
            </a:pPr>
            <a:r>
              <a:rPr lang="en-GB" sz="2531" dirty="0"/>
              <a:t>Stretching used before and after exercise (at least 3-5 times per week)</a:t>
            </a:r>
          </a:p>
          <a:p>
            <a:pPr marL="401822" indent="-401822" algn="l">
              <a:lnSpc>
                <a:spcPct val="80000"/>
              </a:lnSpc>
              <a:buFont typeface="Arial" charset="0"/>
              <a:buChar char="•"/>
            </a:pPr>
            <a:r>
              <a:rPr lang="pt-BR" sz="2531" dirty="0" err="1">
                <a:hlinkClick r:id="rId6"/>
              </a:rPr>
              <a:t>https</a:t>
            </a:r>
            <a:r>
              <a:rPr lang="pt-BR" sz="2531" dirty="0">
                <a:hlinkClick r:id="rId6"/>
              </a:rPr>
              <a:t>://</a:t>
            </a:r>
            <a:r>
              <a:rPr lang="pt-BR" sz="2531" dirty="0" err="1">
                <a:hlinkClick r:id="rId6"/>
              </a:rPr>
              <a:t>vimeo.com</a:t>
            </a:r>
            <a:r>
              <a:rPr lang="pt-BR" sz="2531" dirty="0">
                <a:hlinkClick r:id="rId6"/>
              </a:rPr>
              <a:t>/153227423</a:t>
            </a:r>
            <a:endParaRPr lang="en-GB" sz="2531" dirty="0"/>
          </a:p>
          <a:p>
            <a:pPr marL="401822" indent="-401822" algn="l">
              <a:lnSpc>
                <a:spcPct val="80000"/>
              </a:lnSpc>
              <a:buFont typeface="Arial" charset="0"/>
              <a:buChar char="•"/>
            </a:pPr>
            <a:endParaRPr lang="en-GB" sz="2531" dirty="0"/>
          </a:p>
          <a:p>
            <a:pPr marL="321457" lvl="1" indent="-321457" algn="l">
              <a:buFont typeface="Arial" charset="0"/>
              <a:buChar char="•"/>
            </a:pPr>
            <a:endParaRPr lang="en-GB" sz="2109" dirty="0"/>
          </a:p>
        </p:txBody>
      </p:sp>
    </p:spTree>
    <p:custDataLst>
      <p:tags r:id="rId1"/>
    </p:custDataLst>
    <p:extLst>
      <p:ext uri="{BB962C8B-B14F-4D97-AF65-F5344CB8AC3E}">
        <p14:creationId xmlns:p14="http://schemas.microsoft.com/office/powerpoint/2010/main" val="53274647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
        <p:nvSpPr>
          <p:cNvPr id="2" name="Rectangle 1"/>
          <p:cNvSpPr/>
          <p:nvPr/>
        </p:nvSpPr>
        <p:spPr>
          <a:xfrm>
            <a:off x="1187624" y="764704"/>
            <a:ext cx="7052221" cy="3598293"/>
          </a:xfrm>
          <a:prstGeom prst="rect">
            <a:avLst/>
          </a:prstGeom>
        </p:spPr>
        <p:txBody>
          <a:bodyPr wrap="square">
            <a:spAutoFit/>
          </a:bodyPr>
          <a:lstStyle/>
          <a:p>
            <a:pPr algn="ctr"/>
            <a:r>
              <a:rPr lang="en-GB" sz="3797" b="1" i="1" u="sng" dirty="0"/>
              <a:t>Task</a:t>
            </a:r>
            <a:r>
              <a:rPr lang="en-GB" sz="3797" b="1" i="1" dirty="0"/>
              <a:t> </a:t>
            </a:r>
          </a:p>
          <a:p>
            <a:endParaRPr lang="en-GB" sz="3797" b="1" i="1" dirty="0"/>
          </a:p>
          <a:p>
            <a:r>
              <a:rPr lang="en-GB" sz="3797" b="1" i="1" dirty="0"/>
              <a:t>What are the barriers to the older person accessing physical activity and how might these be overcome?</a:t>
            </a:r>
          </a:p>
        </p:txBody>
      </p:sp>
    </p:spTree>
    <p:custDataLst>
      <p:tags r:id="rId1"/>
    </p:custDataLst>
    <p:extLst>
      <p:ext uri="{BB962C8B-B14F-4D97-AF65-F5344CB8AC3E}">
        <p14:creationId xmlns:p14="http://schemas.microsoft.com/office/powerpoint/2010/main" val="1193443693"/>
      </p:ext>
    </p:extLst>
  </p:cSld>
  <p:clrMapOvr>
    <a:masterClrMapping/>
  </p:clrMapOvr>
  <p:transition spd="med" advTm="73874"/>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ags/tag2.xml><?xml version="1.0" encoding="utf-8"?>
<p:tagLst xmlns:a="http://schemas.openxmlformats.org/drawingml/2006/main" xmlns:r="http://schemas.openxmlformats.org/officeDocument/2006/relationships" xmlns:p="http://schemas.openxmlformats.org/presentationml/2006/main">
  <p:tag name="TIMING" val="|22.3|44"/>
</p:tagLst>
</file>

<file path=ppt/tags/tag3.xml><?xml version="1.0" encoding="utf-8"?>
<p:tagLst xmlns:a="http://schemas.openxmlformats.org/drawingml/2006/main" xmlns:r="http://schemas.openxmlformats.org/officeDocument/2006/relationships" xmlns:p="http://schemas.openxmlformats.org/presentationml/2006/main">
  <p:tag name="TIMING" val="|22.3|44"/>
</p:tagLst>
</file>

<file path=ppt/tags/tag4.xml><?xml version="1.0" encoding="utf-8"?>
<p:tagLst xmlns:a="http://schemas.openxmlformats.org/drawingml/2006/main" xmlns:r="http://schemas.openxmlformats.org/officeDocument/2006/relationships" xmlns:p="http://schemas.openxmlformats.org/presentationml/2006/main">
  <p:tag name="TIMING" val="|22.3|44"/>
</p:tagLst>
</file>

<file path=ppt/tags/tag5.xml><?xml version="1.0" encoding="utf-8"?>
<p:tagLst xmlns:a="http://schemas.openxmlformats.org/drawingml/2006/main" xmlns:r="http://schemas.openxmlformats.org/officeDocument/2006/relationships" xmlns:p="http://schemas.openxmlformats.org/presentationml/2006/main">
  <p:tag name="TIMING" val="|22.3|44"/>
</p:tagLst>
</file>

<file path=ppt/tags/tag6.xml><?xml version="1.0" encoding="utf-8"?>
<p:tagLst xmlns:a="http://schemas.openxmlformats.org/drawingml/2006/main" xmlns:r="http://schemas.openxmlformats.org/officeDocument/2006/relationships" xmlns:p="http://schemas.openxmlformats.org/presentationml/2006/main">
  <p:tag name="TIMING" val="|22.3|44"/>
</p:tagLst>
</file>

<file path=ppt/tags/tag7.xml><?xml version="1.0" encoding="utf-8"?>
<p:tagLst xmlns:a="http://schemas.openxmlformats.org/drawingml/2006/main" xmlns:r="http://schemas.openxmlformats.org/officeDocument/2006/relationships" xmlns:p="http://schemas.openxmlformats.org/presentationml/2006/main">
  <p:tag name="TIMING" val="|22.3|44"/>
</p:tagLst>
</file>

<file path=ppt/tags/tag8.xml><?xml version="1.0" encoding="utf-8"?>
<p:tagLst xmlns:a="http://schemas.openxmlformats.org/drawingml/2006/main" xmlns:r="http://schemas.openxmlformats.org/officeDocument/2006/relationships" xmlns:p="http://schemas.openxmlformats.org/presentationml/2006/main">
  <p:tag name="TIMING" val="|22.3|44"/>
</p:tagLst>
</file>

<file path=ppt/tags/tag9.xml><?xml version="1.0" encoding="utf-8"?>
<p:tagLst xmlns:a="http://schemas.openxmlformats.org/drawingml/2006/main" xmlns:r="http://schemas.openxmlformats.org/officeDocument/2006/relationships" xmlns:p="http://schemas.openxmlformats.org/presentationml/2006/main">
  <p:tag name="TIMING" val="|22.3|44"/>
</p:tagLst>
</file>

<file path=ppt/tags/tag10.xml><?xml version="1.0" encoding="utf-8"?>
<p:tagLst xmlns:a="http://schemas.openxmlformats.org/drawingml/2006/main" xmlns:r="http://schemas.openxmlformats.org/officeDocument/2006/relationships" xmlns:p="http://schemas.openxmlformats.org/presentationml/2006/main">
  <p:tag name="TIMING" val="|22.3|44"/>
</p:tagLst>
</file>

<file path=ppt/tags/tag11.xml><?xml version="1.0" encoding="utf-8"?>
<p:tagLst xmlns:a="http://schemas.openxmlformats.org/drawingml/2006/main" xmlns:r="http://schemas.openxmlformats.org/officeDocument/2006/relationships" xmlns:p="http://schemas.openxmlformats.org/presentationml/2006/main">
  <p:tag name="TIMING" val="|22.3|44"/>
</p:tagLst>
</file>

<file path=ppt/tags/tag12.xml><?xml version="1.0" encoding="utf-8"?>
<p:tagLst xmlns:a="http://schemas.openxmlformats.org/drawingml/2006/main" xmlns:r="http://schemas.openxmlformats.org/officeDocument/2006/relationships" xmlns:p="http://schemas.openxmlformats.org/presentationml/2006/main">
  <p:tag name="TIMING" val="|22.3|44"/>
</p:tagLst>
</file>

<file path=ppt/tags/tag13.xml><?xml version="1.0" encoding="utf-8"?>
<p:tagLst xmlns:a="http://schemas.openxmlformats.org/drawingml/2006/main" xmlns:r="http://schemas.openxmlformats.org/officeDocument/2006/relationships" xmlns:p="http://schemas.openxmlformats.org/presentationml/2006/main">
  <p:tag name="TIMING" val="|22.3|44"/>
</p:tagLst>
</file>

<file path=ppt/tags/tag14.xml><?xml version="1.0" encoding="utf-8"?>
<p:tagLst xmlns:a="http://schemas.openxmlformats.org/drawingml/2006/main" xmlns:r="http://schemas.openxmlformats.org/officeDocument/2006/relationships" xmlns:p="http://schemas.openxmlformats.org/presentationml/2006/main">
  <p:tag name="TIMING" val="|22.3|44"/>
</p:tagLst>
</file>

<file path=ppt/tags/tag15.xml><?xml version="1.0" encoding="utf-8"?>
<p:tagLst xmlns:a="http://schemas.openxmlformats.org/drawingml/2006/main" xmlns:r="http://schemas.openxmlformats.org/officeDocument/2006/relationships" xmlns:p="http://schemas.openxmlformats.org/presentationml/2006/main">
  <p:tag name="TIMING" val="|22.3|44"/>
</p:tagLst>
</file>

<file path=ppt/tags/tag16.xml><?xml version="1.0" encoding="utf-8"?>
<p:tagLst xmlns:a="http://schemas.openxmlformats.org/drawingml/2006/main" xmlns:r="http://schemas.openxmlformats.org/officeDocument/2006/relationships" xmlns:p="http://schemas.openxmlformats.org/presentationml/2006/main">
  <p:tag name="TIMING" val="|22.3|44"/>
</p:tagLst>
</file>

<file path=ppt/tags/tag17.xml><?xml version="1.0" encoding="utf-8"?>
<p:tagLst xmlns:a="http://schemas.openxmlformats.org/drawingml/2006/main" xmlns:r="http://schemas.openxmlformats.org/officeDocument/2006/relationships" xmlns:p="http://schemas.openxmlformats.org/presentationml/2006/main">
  <p:tag name="TIMING" val="|22.3|44"/>
</p:tagLst>
</file>

<file path=ppt/tags/tag18.xml><?xml version="1.0" encoding="utf-8"?>
<p:tagLst xmlns:a="http://schemas.openxmlformats.org/drawingml/2006/main" xmlns:r="http://schemas.openxmlformats.org/officeDocument/2006/relationships" xmlns:p="http://schemas.openxmlformats.org/presentationml/2006/main">
  <p:tag name="TIMING" val="|22.3|44"/>
</p:tagLst>
</file>

<file path=ppt/tags/tag19.xml><?xml version="1.0" encoding="utf-8"?>
<p:tagLst xmlns:a="http://schemas.openxmlformats.org/drawingml/2006/main" xmlns:r="http://schemas.openxmlformats.org/officeDocument/2006/relationships" xmlns:p="http://schemas.openxmlformats.org/presentationml/2006/main">
  <p:tag name="TIMING" val="|22.3|44"/>
</p:tagLst>
</file>

<file path=ppt/tags/tag20.xml><?xml version="1.0" encoding="utf-8"?>
<p:tagLst xmlns:a="http://schemas.openxmlformats.org/drawingml/2006/main" xmlns:r="http://schemas.openxmlformats.org/officeDocument/2006/relationships" xmlns:p="http://schemas.openxmlformats.org/presentationml/2006/main">
  <p:tag name="TIMING" val="|22.3|44"/>
</p:tagLst>
</file>

<file path=ppt/tags/tag21.xml><?xml version="1.0" encoding="utf-8"?>
<p:tagLst xmlns:a="http://schemas.openxmlformats.org/drawingml/2006/main" xmlns:r="http://schemas.openxmlformats.org/officeDocument/2006/relationships" xmlns:p="http://schemas.openxmlformats.org/presentationml/2006/main">
  <p:tag name="TIMING" val="|22.3|44"/>
</p:tagLst>
</file>

<file path=ppt/tags/tag22.xml><?xml version="1.0" encoding="utf-8"?>
<p:tagLst xmlns:a="http://schemas.openxmlformats.org/drawingml/2006/main" xmlns:r="http://schemas.openxmlformats.org/officeDocument/2006/relationships" xmlns:p="http://schemas.openxmlformats.org/presentationml/2006/main">
  <p:tag name="TIMING" val="|22.3|44"/>
</p:tagLst>
</file>

<file path=ppt/tags/tag23.xml><?xml version="1.0" encoding="utf-8"?>
<p:tagLst xmlns:a="http://schemas.openxmlformats.org/drawingml/2006/main" xmlns:r="http://schemas.openxmlformats.org/officeDocument/2006/relationships" xmlns:p="http://schemas.openxmlformats.org/presentationml/2006/main">
  <p:tag name="TIMING" val="|22.3|44"/>
</p:tagLst>
</file>

<file path=ppt/tags/tag24.xml><?xml version="1.0" encoding="utf-8"?>
<p:tagLst xmlns:a="http://schemas.openxmlformats.org/drawingml/2006/main" xmlns:r="http://schemas.openxmlformats.org/officeDocument/2006/relationships" xmlns:p="http://schemas.openxmlformats.org/presentationml/2006/main">
  <p:tag name="TIMING" val="|22.3|44"/>
</p:tagLst>
</file>

<file path=ppt/tags/tag25.xml><?xml version="1.0" encoding="utf-8"?>
<p:tagLst xmlns:a="http://schemas.openxmlformats.org/drawingml/2006/main" xmlns:r="http://schemas.openxmlformats.org/officeDocument/2006/relationships" xmlns:p="http://schemas.openxmlformats.org/presentationml/2006/main">
  <p:tag name="TIMING" val="|22.3|44"/>
</p:tagLst>
</file>

<file path=ppt/tags/tag26.xml><?xml version="1.0" encoding="utf-8"?>
<p:tagLst xmlns:a="http://schemas.openxmlformats.org/drawingml/2006/main" xmlns:r="http://schemas.openxmlformats.org/officeDocument/2006/relationships" xmlns:p="http://schemas.openxmlformats.org/presentationml/2006/main">
  <p:tag name="TIMING" val="|22.3|44"/>
</p:tagLst>
</file>

<file path=ppt/tags/tag27.xml><?xml version="1.0" encoding="utf-8"?>
<p:tagLst xmlns:a="http://schemas.openxmlformats.org/drawingml/2006/main" xmlns:r="http://schemas.openxmlformats.org/officeDocument/2006/relationships" xmlns:p="http://schemas.openxmlformats.org/presentationml/2006/main">
  <p:tag name="TIMING" val="|22.3|44"/>
</p:tagLst>
</file>

<file path=ppt/tags/tag28.xml><?xml version="1.0" encoding="utf-8"?>
<p:tagLst xmlns:a="http://schemas.openxmlformats.org/drawingml/2006/main" xmlns:r="http://schemas.openxmlformats.org/officeDocument/2006/relationships" xmlns:p="http://schemas.openxmlformats.org/presentationml/2006/main">
  <p:tag name="TIMING" val="|22.3|44"/>
</p:tagLst>
</file>

<file path=ppt/tags/tag29.xml><?xml version="1.0" encoding="utf-8"?>
<p:tagLst xmlns:a="http://schemas.openxmlformats.org/drawingml/2006/main" xmlns:r="http://schemas.openxmlformats.org/officeDocument/2006/relationships" xmlns:p="http://schemas.openxmlformats.org/presentationml/2006/main">
  <p:tag name="TIMING" val="|22.3|44"/>
</p:tagLst>
</file>

<file path=ppt/tags/tag30.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TotalTime>
  <Words>2769</Words>
  <Application>Microsoft Office PowerPoint</Application>
  <PresentationFormat>On-screen Show (4:3)</PresentationFormat>
  <Paragraphs>290</Paragraphs>
  <Slides>31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Myriad Pro</vt:lpstr>
      <vt:lpstr>Arial</vt:lpstr>
      <vt:lpstr>Calibri</vt:lpstr>
      <vt:lpstr>Helvetica</vt:lpstr>
      <vt:lpstr>20140311PresentationUWTSDTemplate</vt:lpstr>
      <vt:lpstr>BMST4004  Age-Related Conditions</vt:lpstr>
      <vt:lpstr>Learning Outcomes </vt:lpstr>
      <vt:lpstr>The Young</vt:lpstr>
      <vt:lpstr>Causes of Childhood Obesity</vt:lpstr>
      <vt:lpstr>Environmental causes of Obesity</vt:lpstr>
      <vt:lpstr>Physical activity in children and  adolescents in Scotland </vt:lpstr>
      <vt:lpstr>Consequences of Childhood Obesity </vt:lpstr>
      <vt:lpstr>Early Term Consequences of CO</vt:lpstr>
      <vt:lpstr>Intermediate consequences of Childhood Obesity </vt:lpstr>
      <vt:lpstr>Defining Childhood Obesity</vt:lpstr>
      <vt:lpstr>PowerPoint Presentation</vt:lpstr>
      <vt:lpstr>PowerPoint Presentation</vt:lpstr>
      <vt:lpstr>Effects of Sedentary Lifestyle </vt:lpstr>
      <vt:lpstr>Benefits of Regular Exercise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Sian Bowen</cp:lastModifiedBy>
  <cp:revision>39</cp:revision>
  <dcterms:created xsi:type="dcterms:W3CDTF">2015-04-14T15:21:28Z</dcterms:created>
  <dcterms:modified xsi:type="dcterms:W3CDTF">2023-10-30T15:16:41Z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