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11" autoAdjust="0"/>
    <p:restoredTop sz="75032" autoAdjust="0"/>
  </p:normalViewPr>
  <p:slideViewPr>
    <p:cSldViewPr snapToGrid="0">
      <p:cViewPr>
        <p:scale>
          <a:sx n="56" d="100"/>
          <a:sy n="56" d="100"/>
        </p:scale>
        <p:origin x="1318" y="211"/>
      </p:cViewPr>
      <p:guideLst/>
    </p:cSldViewPr>
  </p:slideViewPr>
  <p:notesTextViewPr>
    <p:cViewPr>
      <p:scale>
        <a:sx n="1" d="1"/>
        <a:sy n="1" d="1"/>
      </p:scale>
      <p:origin x="0" y="0"/>
    </p:cViewPr>
  </p:notesTextViewPr>
  <p:notesViewPr>
    <p:cSldViewPr snapToGrid="0">
      <p:cViewPr varScale="1">
        <p:scale>
          <a:sx n="61" d="100"/>
          <a:sy n="61" d="100"/>
        </p:scale>
        <p:origin x="215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3AE6E3-64DE-4A44-97BF-21F888CC738F}" type="doc">
      <dgm:prSet loTypeId="urn:microsoft.com/office/officeart/2005/8/layout/hList6" loCatId="list" qsTypeId="urn:microsoft.com/office/officeart/2005/8/quickstyle/simple1" qsCatId="simple" csTypeId="urn:microsoft.com/office/officeart/2005/8/colors/colorful3" csCatId="colorful" phldr="1"/>
      <dgm:spPr/>
      <dgm:t>
        <a:bodyPr/>
        <a:lstStyle/>
        <a:p>
          <a:endParaRPr lang="en-GB"/>
        </a:p>
      </dgm:t>
    </dgm:pt>
    <dgm:pt modelId="{A54166EB-AEC7-44F6-9DE5-F28CE6A38E3F}">
      <dgm:prSet phldrT="[Text]"/>
      <dgm:spPr/>
      <dgm:t>
        <a:bodyPr/>
        <a:lstStyle/>
        <a:p>
          <a:r>
            <a:rPr lang="en-GB" b="1" dirty="0"/>
            <a:t>Strengths: </a:t>
          </a:r>
          <a:r>
            <a:rPr lang="en-GB" dirty="0"/>
            <a:t>New business, basic belief and boredom of people. </a:t>
          </a:r>
        </a:p>
      </dgm:t>
    </dgm:pt>
    <dgm:pt modelId="{637726DD-EE5C-4686-B6F7-A0086E54328F}" type="parTrans" cxnId="{27BE67E7-CA86-486E-ACF1-EAF1212AF5E6}">
      <dgm:prSet/>
      <dgm:spPr/>
      <dgm:t>
        <a:bodyPr/>
        <a:lstStyle/>
        <a:p>
          <a:endParaRPr lang="en-GB"/>
        </a:p>
      </dgm:t>
    </dgm:pt>
    <dgm:pt modelId="{6311DCD1-1395-4873-ADD6-C6DD1074CD21}" type="sibTrans" cxnId="{27BE67E7-CA86-486E-ACF1-EAF1212AF5E6}">
      <dgm:prSet/>
      <dgm:spPr/>
      <dgm:t>
        <a:bodyPr/>
        <a:lstStyle/>
        <a:p>
          <a:endParaRPr lang="en-GB"/>
        </a:p>
      </dgm:t>
    </dgm:pt>
    <dgm:pt modelId="{3B0F0B17-360A-43CF-95E6-E111799001DA}">
      <dgm:prSet phldrT="[Text]"/>
      <dgm:spPr/>
      <dgm:t>
        <a:bodyPr/>
        <a:lstStyle/>
        <a:p>
          <a:r>
            <a:rPr lang="en-GB" b="1" dirty="0"/>
            <a:t>Weaknesses:</a:t>
          </a:r>
          <a:r>
            <a:rPr lang="en-GB" dirty="0"/>
            <a:t> New in the market, lack of knowledge of the customers, limited target. </a:t>
          </a:r>
        </a:p>
      </dgm:t>
    </dgm:pt>
    <dgm:pt modelId="{5BCE4A9E-9688-4A12-9306-51EBDDD2EE36}" type="parTrans" cxnId="{6CE38868-7F97-47B3-937A-94B169F29785}">
      <dgm:prSet/>
      <dgm:spPr/>
      <dgm:t>
        <a:bodyPr/>
        <a:lstStyle/>
        <a:p>
          <a:endParaRPr lang="en-GB"/>
        </a:p>
      </dgm:t>
    </dgm:pt>
    <dgm:pt modelId="{079539DA-C15D-46B8-9FBA-B565854FB048}" type="sibTrans" cxnId="{6CE38868-7F97-47B3-937A-94B169F29785}">
      <dgm:prSet/>
      <dgm:spPr/>
      <dgm:t>
        <a:bodyPr/>
        <a:lstStyle/>
        <a:p>
          <a:endParaRPr lang="en-GB"/>
        </a:p>
      </dgm:t>
    </dgm:pt>
    <dgm:pt modelId="{7F7741D5-3AB7-426A-A644-C00D6F0F243E}">
      <dgm:prSet phldrT="[Text]"/>
      <dgm:spPr/>
      <dgm:t>
        <a:bodyPr/>
        <a:lstStyle/>
        <a:p>
          <a:r>
            <a:rPr lang="en-GB" b="1" dirty="0"/>
            <a:t>Threats: </a:t>
          </a:r>
          <a:r>
            <a:rPr lang="en-GB" dirty="0"/>
            <a:t>COVID-19 and competition.   </a:t>
          </a:r>
        </a:p>
      </dgm:t>
    </dgm:pt>
    <dgm:pt modelId="{90158DD9-647F-4B9E-96AE-32271518EA4C}" type="parTrans" cxnId="{94E4C2D7-4B35-4429-B81C-D3FF60361FD4}">
      <dgm:prSet/>
      <dgm:spPr/>
      <dgm:t>
        <a:bodyPr/>
        <a:lstStyle/>
        <a:p>
          <a:endParaRPr lang="en-GB"/>
        </a:p>
      </dgm:t>
    </dgm:pt>
    <dgm:pt modelId="{FE98E9C7-9F05-4BD9-B2F9-C7804F2D4805}" type="sibTrans" cxnId="{94E4C2D7-4B35-4429-B81C-D3FF60361FD4}">
      <dgm:prSet/>
      <dgm:spPr/>
      <dgm:t>
        <a:bodyPr/>
        <a:lstStyle/>
        <a:p>
          <a:endParaRPr lang="en-GB"/>
        </a:p>
      </dgm:t>
    </dgm:pt>
    <dgm:pt modelId="{35BB6556-4899-4D0C-9BBC-CDCA687A29B4}">
      <dgm:prSet/>
      <dgm:spPr/>
      <dgm:t>
        <a:bodyPr/>
        <a:lstStyle/>
        <a:p>
          <a:r>
            <a:rPr lang="en-GB" b="1" dirty="0"/>
            <a:t>Opportunities: </a:t>
          </a:r>
          <a:r>
            <a:rPr lang="en-GB" dirty="0"/>
            <a:t>Focus on all types of events and ensuring safety. </a:t>
          </a:r>
          <a:endParaRPr lang="en-US" dirty="0"/>
        </a:p>
      </dgm:t>
    </dgm:pt>
    <dgm:pt modelId="{F03781A1-6E8B-48A0-B197-561289B541C8}" type="parTrans" cxnId="{A83EC373-41A7-4E5F-8370-4BB9D5F35C12}">
      <dgm:prSet/>
      <dgm:spPr/>
      <dgm:t>
        <a:bodyPr/>
        <a:lstStyle/>
        <a:p>
          <a:endParaRPr lang="en-GB"/>
        </a:p>
      </dgm:t>
    </dgm:pt>
    <dgm:pt modelId="{FA4154CF-38FD-441A-AD47-CE691833EC7F}" type="sibTrans" cxnId="{A83EC373-41A7-4E5F-8370-4BB9D5F35C12}">
      <dgm:prSet/>
      <dgm:spPr/>
      <dgm:t>
        <a:bodyPr/>
        <a:lstStyle/>
        <a:p>
          <a:endParaRPr lang="en-GB"/>
        </a:p>
      </dgm:t>
    </dgm:pt>
    <dgm:pt modelId="{61A6D4D4-D29F-4F07-857D-E78ABCE40D8C}" type="pres">
      <dgm:prSet presAssocID="{CB3AE6E3-64DE-4A44-97BF-21F888CC738F}" presName="Name0" presStyleCnt="0">
        <dgm:presLayoutVars>
          <dgm:dir/>
          <dgm:resizeHandles val="exact"/>
        </dgm:presLayoutVars>
      </dgm:prSet>
      <dgm:spPr/>
    </dgm:pt>
    <dgm:pt modelId="{23897E2C-5754-4508-978E-89AC133C2503}" type="pres">
      <dgm:prSet presAssocID="{A54166EB-AEC7-44F6-9DE5-F28CE6A38E3F}" presName="node" presStyleLbl="node1" presStyleIdx="0" presStyleCnt="4" custScaleX="105274" custLinFactNeighborY="0">
        <dgm:presLayoutVars>
          <dgm:bulletEnabled val="1"/>
        </dgm:presLayoutVars>
      </dgm:prSet>
      <dgm:spPr/>
    </dgm:pt>
    <dgm:pt modelId="{1B87DC45-5E9E-41C8-9E34-0B2200DED935}" type="pres">
      <dgm:prSet presAssocID="{6311DCD1-1395-4873-ADD6-C6DD1074CD21}" presName="sibTrans" presStyleCnt="0"/>
      <dgm:spPr/>
    </dgm:pt>
    <dgm:pt modelId="{3E945AB2-AF2D-4D7D-81A4-884198D46F3B}" type="pres">
      <dgm:prSet presAssocID="{3B0F0B17-360A-43CF-95E6-E111799001DA}" presName="node" presStyleLbl="node1" presStyleIdx="1" presStyleCnt="4">
        <dgm:presLayoutVars>
          <dgm:bulletEnabled val="1"/>
        </dgm:presLayoutVars>
      </dgm:prSet>
      <dgm:spPr/>
    </dgm:pt>
    <dgm:pt modelId="{72BAB3BE-75D0-4379-BE27-B18AEC9CC2D0}" type="pres">
      <dgm:prSet presAssocID="{079539DA-C15D-46B8-9FBA-B565854FB048}" presName="sibTrans" presStyleCnt="0"/>
      <dgm:spPr/>
    </dgm:pt>
    <dgm:pt modelId="{AF9065EE-F261-4711-9143-5AA60D660135}" type="pres">
      <dgm:prSet presAssocID="{35BB6556-4899-4D0C-9BBC-CDCA687A29B4}" presName="node" presStyleLbl="node1" presStyleIdx="2" presStyleCnt="4">
        <dgm:presLayoutVars>
          <dgm:bulletEnabled val="1"/>
        </dgm:presLayoutVars>
      </dgm:prSet>
      <dgm:spPr/>
    </dgm:pt>
    <dgm:pt modelId="{2C23F1A0-A328-49D3-BBAC-CACE68A15C85}" type="pres">
      <dgm:prSet presAssocID="{FA4154CF-38FD-441A-AD47-CE691833EC7F}" presName="sibTrans" presStyleCnt="0"/>
      <dgm:spPr/>
    </dgm:pt>
    <dgm:pt modelId="{55A3E560-F827-4CCF-A9DD-5ACACE294F4F}" type="pres">
      <dgm:prSet presAssocID="{7F7741D5-3AB7-426A-A644-C00D6F0F243E}" presName="node" presStyleLbl="node1" presStyleIdx="3" presStyleCnt="4">
        <dgm:presLayoutVars>
          <dgm:bulletEnabled val="1"/>
        </dgm:presLayoutVars>
      </dgm:prSet>
      <dgm:spPr/>
    </dgm:pt>
  </dgm:ptLst>
  <dgm:cxnLst>
    <dgm:cxn modelId="{6CE38868-7F97-47B3-937A-94B169F29785}" srcId="{CB3AE6E3-64DE-4A44-97BF-21F888CC738F}" destId="{3B0F0B17-360A-43CF-95E6-E111799001DA}" srcOrd="1" destOrd="0" parTransId="{5BCE4A9E-9688-4A12-9306-51EBDDD2EE36}" sibTransId="{079539DA-C15D-46B8-9FBA-B565854FB048}"/>
    <dgm:cxn modelId="{A83EC373-41A7-4E5F-8370-4BB9D5F35C12}" srcId="{CB3AE6E3-64DE-4A44-97BF-21F888CC738F}" destId="{35BB6556-4899-4D0C-9BBC-CDCA687A29B4}" srcOrd="2" destOrd="0" parTransId="{F03781A1-6E8B-48A0-B197-561289B541C8}" sibTransId="{FA4154CF-38FD-441A-AD47-CE691833EC7F}"/>
    <dgm:cxn modelId="{59071788-5DAB-4ED9-AB49-90B90B24E3F0}" type="presOf" srcId="{CB3AE6E3-64DE-4A44-97BF-21F888CC738F}" destId="{61A6D4D4-D29F-4F07-857D-E78ABCE40D8C}" srcOrd="0" destOrd="0" presId="urn:microsoft.com/office/officeart/2005/8/layout/hList6"/>
    <dgm:cxn modelId="{29E58398-74F9-4051-BA84-21DE06D847F3}" type="presOf" srcId="{35BB6556-4899-4D0C-9BBC-CDCA687A29B4}" destId="{AF9065EE-F261-4711-9143-5AA60D660135}" srcOrd="0" destOrd="0" presId="urn:microsoft.com/office/officeart/2005/8/layout/hList6"/>
    <dgm:cxn modelId="{D7400399-BA11-4A0B-965A-E4B0885F9374}" type="presOf" srcId="{3B0F0B17-360A-43CF-95E6-E111799001DA}" destId="{3E945AB2-AF2D-4D7D-81A4-884198D46F3B}" srcOrd="0" destOrd="0" presId="urn:microsoft.com/office/officeart/2005/8/layout/hList6"/>
    <dgm:cxn modelId="{E69B16B5-6FF8-455B-86D6-2E80B690AD34}" type="presOf" srcId="{7F7741D5-3AB7-426A-A644-C00D6F0F243E}" destId="{55A3E560-F827-4CCF-A9DD-5ACACE294F4F}" srcOrd="0" destOrd="0" presId="urn:microsoft.com/office/officeart/2005/8/layout/hList6"/>
    <dgm:cxn modelId="{94E4C2D7-4B35-4429-B81C-D3FF60361FD4}" srcId="{CB3AE6E3-64DE-4A44-97BF-21F888CC738F}" destId="{7F7741D5-3AB7-426A-A644-C00D6F0F243E}" srcOrd="3" destOrd="0" parTransId="{90158DD9-647F-4B9E-96AE-32271518EA4C}" sibTransId="{FE98E9C7-9F05-4BD9-B2F9-C7804F2D4805}"/>
    <dgm:cxn modelId="{27BE67E7-CA86-486E-ACF1-EAF1212AF5E6}" srcId="{CB3AE6E3-64DE-4A44-97BF-21F888CC738F}" destId="{A54166EB-AEC7-44F6-9DE5-F28CE6A38E3F}" srcOrd="0" destOrd="0" parTransId="{637726DD-EE5C-4686-B6F7-A0086E54328F}" sibTransId="{6311DCD1-1395-4873-ADD6-C6DD1074CD21}"/>
    <dgm:cxn modelId="{82A6A2FB-822D-48C9-A8A4-7DD227CE4AA3}" type="presOf" srcId="{A54166EB-AEC7-44F6-9DE5-F28CE6A38E3F}" destId="{23897E2C-5754-4508-978E-89AC133C2503}" srcOrd="0" destOrd="0" presId="urn:microsoft.com/office/officeart/2005/8/layout/hList6"/>
    <dgm:cxn modelId="{FFF041C3-0074-4E11-AD68-48F7228DF7F6}" type="presParOf" srcId="{61A6D4D4-D29F-4F07-857D-E78ABCE40D8C}" destId="{23897E2C-5754-4508-978E-89AC133C2503}" srcOrd="0" destOrd="0" presId="urn:microsoft.com/office/officeart/2005/8/layout/hList6"/>
    <dgm:cxn modelId="{17FBAA11-E937-4294-8D57-77865748C0FC}" type="presParOf" srcId="{61A6D4D4-D29F-4F07-857D-E78ABCE40D8C}" destId="{1B87DC45-5E9E-41C8-9E34-0B2200DED935}" srcOrd="1" destOrd="0" presId="urn:microsoft.com/office/officeart/2005/8/layout/hList6"/>
    <dgm:cxn modelId="{C1D983F6-398B-4B1F-950C-9336BA0F16C8}" type="presParOf" srcId="{61A6D4D4-D29F-4F07-857D-E78ABCE40D8C}" destId="{3E945AB2-AF2D-4D7D-81A4-884198D46F3B}" srcOrd="2" destOrd="0" presId="urn:microsoft.com/office/officeart/2005/8/layout/hList6"/>
    <dgm:cxn modelId="{941B349B-16D6-4F00-9334-6226C24D2DF8}" type="presParOf" srcId="{61A6D4D4-D29F-4F07-857D-E78ABCE40D8C}" destId="{72BAB3BE-75D0-4379-BE27-B18AEC9CC2D0}" srcOrd="3" destOrd="0" presId="urn:microsoft.com/office/officeart/2005/8/layout/hList6"/>
    <dgm:cxn modelId="{7F6334FF-E888-48F5-AD56-BD2FE1E8ADDF}" type="presParOf" srcId="{61A6D4D4-D29F-4F07-857D-E78ABCE40D8C}" destId="{AF9065EE-F261-4711-9143-5AA60D660135}" srcOrd="4" destOrd="0" presId="urn:microsoft.com/office/officeart/2005/8/layout/hList6"/>
    <dgm:cxn modelId="{A4D3FC12-F97E-40AE-92E8-A37F84296A4D}" type="presParOf" srcId="{61A6D4D4-D29F-4F07-857D-E78ABCE40D8C}" destId="{2C23F1A0-A328-49D3-BBAC-CACE68A15C85}" srcOrd="5" destOrd="0" presId="urn:microsoft.com/office/officeart/2005/8/layout/hList6"/>
    <dgm:cxn modelId="{2F11A8F7-807B-4B78-A1D2-B70AE76C3A90}" type="presParOf" srcId="{61A6D4D4-D29F-4F07-857D-E78ABCE40D8C}" destId="{55A3E560-F827-4CCF-A9DD-5ACACE294F4F}"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F8B02E-35A4-4126-B261-A6FA922AF9E4}" type="doc">
      <dgm:prSet loTypeId="urn:microsoft.com/office/officeart/2005/8/layout/process4" loCatId="list" qsTypeId="urn:microsoft.com/office/officeart/2005/8/quickstyle/simple5" qsCatId="simple" csTypeId="urn:microsoft.com/office/officeart/2005/8/colors/colorful5" csCatId="colorful" phldr="1"/>
      <dgm:spPr/>
      <dgm:t>
        <a:bodyPr/>
        <a:lstStyle/>
        <a:p>
          <a:endParaRPr lang="en-GB"/>
        </a:p>
      </dgm:t>
    </dgm:pt>
    <dgm:pt modelId="{4565FEDF-7180-4A64-BC4A-431212CF195E}">
      <dgm:prSet phldrT="[Text]"/>
      <dgm:spPr/>
      <dgm:t>
        <a:bodyPr/>
        <a:lstStyle/>
        <a:p>
          <a:r>
            <a:rPr lang="en-GB" b="1" dirty="0"/>
            <a:t>Product:</a:t>
          </a:r>
          <a:r>
            <a:rPr lang="en-GB" dirty="0"/>
            <a:t> Event planning and other necessary products  </a:t>
          </a:r>
        </a:p>
      </dgm:t>
    </dgm:pt>
    <dgm:pt modelId="{E2B49A99-3E58-4F9E-B3DC-F8484ABA39D9}" type="parTrans" cxnId="{82D790B0-4EA2-42CB-9725-D0496C13002F}">
      <dgm:prSet/>
      <dgm:spPr/>
      <dgm:t>
        <a:bodyPr/>
        <a:lstStyle/>
        <a:p>
          <a:endParaRPr lang="en-GB"/>
        </a:p>
      </dgm:t>
    </dgm:pt>
    <dgm:pt modelId="{A511FABC-9248-45FC-8D15-6B76F6E2144E}" type="sibTrans" cxnId="{82D790B0-4EA2-42CB-9725-D0496C13002F}">
      <dgm:prSet/>
      <dgm:spPr/>
      <dgm:t>
        <a:bodyPr/>
        <a:lstStyle/>
        <a:p>
          <a:endParaRPr lang="en-GB"/>
        </a:p>
      </dgm:t>
    </dgm:pt>
    <dgm:pt modelId="{675627F5-080B-4F64-9697-6A5244912DF9}">
      <dgm:prSet phldrT="[Text]"/>
      <dgm:spPr/>
      <dgm:t>
        <a:bodyPr/>
        <a:lstStyle/>
        <a:p>
          <a:r>
            <a:rPr lang="en-GB" b="1" dirty="0"/>
            <a:t>Price:</a:t>
          </a:r>
          <a:r>
            <a:rPr lang="en-GB" dirty="0"/>
            <a:t> Customer based pricing </a:t>
          </a:r>
        </a:p>
      </dgm:t>
    </dgm:pt>
    <dgm:pt modelId="{B2C7D344-583A-404A-B7EF-925CB440F373}" type="parTrans" cxnId="{878539EE-486C-46F4-8266-211FC88D42A3}">
      <dgm:prSet/>
      <dgm:spPr/>
      <dgm:t>
        <a:bodyPr/>
        <a:lstStyle/>
        <a:p>
          <a:endParaRPr lang="en-GB"/>
        </a:p>
      </dgm:t>
    </dgm:pt>
    <dgm:pt modelId="{E928D966-2FF3-4EF7-9848-86FC91D11B11}" type="sibTrans" cxnId="{878539EE-486C-46F4-8266-211FC88D42A3}">
      <dgm:prSet/>
      <dgm:spPr/>
      <dgm:t>
        <a:bodyPr/>
        <a:lstStyle/>
        <a:p>
          <a:endParaRPr lang="en-GB"/>
        </a:p>
      </dgm:t>
    </dgm:pt>
    <dgm:pt modelId="{8ECDB0F3-6211-40AD-B509-FC45338302DC}">
      <dgm:prSet phldrT="[Text]"/>
      <dgm:spPr/>
      <dgm:t>
        <a:bodyPr/>
        <a:lstStyle/>
        <a:p>
          <a:r>
            <a:rPr lang="en-GB" b="1" dirty="0"/>
            <a:t>Place: </a:t>
          </a:r>
          <a:r>
            <a:rPr lang="en-GB" dirty="0"/>
            <a:t>Convenient an product based placing   </a:t>
          </a:r>
        </a:p>
      </dgm:t>
    </dgm:pt>
    <dgm:pt modelId="{E53C4ED7-881B-4375-B4D8-FED686E3FDF6}" type="parTrans" cxnId="{55DEA395-D1CD-4059-B6EA-18399E8BDDE4}">
      <dgm:prSet/>
      <dgm:spPr/>
      <dgm:t>
        <a:bodyPr/>
        <a:lstStyle/>
        <a:p>
          <a:endParaRPr lang="en-GB"/>
        </a:p>
      </dgm:t>
    </dgm:pt>
    <dgm:pt modelId="{98AD6122-BC52-43B2-8303-2CD22151031B}" type="sibTrans" cxnId="{55DEA395-D1CD-4059-B6EA-18399E8BDDE4}">
      <dgm:prSet/>
      <dgm:spPr/>
      <dgm:t>
        <a:bodyPr/>
        <a:lstStyle/>
        <a:p>
          <a:endParaRPr lang="en-GB"/>
        </a:p>
      </dgm:t>
    </dgm:pt>
    <dgm:pt modelId="{2C6BD47D-56D3-40E4-A5A9-304B38AEED71}">
      <dgm:prSet/>
      <dgm:spPr/>
      <dgm:t>
        <a:bodyPr/>
        <a:lstStyle/>
        <a:p>
          <a:r>
            <a:rPr lang="en-GB" b="1" dirty="0"/>
            <a:t>Promotion: </a:t>
          </a:r>
          <a:r>
            <a:rPr lang="en-GB" dirty="0"/>
            <a:t>Digital marketing  </a:t>
          </a:r>
          <a:endParaRPr lang="en-US" dirty="0"/>
        </a:p>
      </dgm:t>
    </dgm:pt>
    <dgm:pt modelId="{BBEE4CF4-CFB0-4273-B981-D49259801B9E}" type="parTrans" cxnId="{690D6540-145C-4062-A401-6DCD2D3F8EB6}">
      <dgm:prSet/>
      <dgm:spPr/>
      <dgm:t>
        <a:bodyPr/>
        <a:lstStyle/>
        <a:p>
          <a:endParaRPr lang="en-GB"/>
        </a:p>
      </dgm:t>
    </dgm:pt>
    <dgm:pt modelId="{2F6E0EF5-8DEE-4BE8-9D3B-E0BD44C3427B}" type="sibTrans" cxnId="{690D6540-145C-4062-A401-6DCD2D3F8EB6}">
      <dgm:prSet/>
      <dgm:spPr/>
      <dgm:t>
        <a:bodyPr/>
        <a:lstStyle/>
        <a:p>
          <a:endParaRPr lang="en-GB"/>
        </a:p>
      </dgm:t>
    </dgm:pt>
    <dgm:pt modelId="{5154AE9D-A39F-44A7-8F69-01A397366872}" type="pres">
      <dgm:prSet presAssocID="{C6F8B02E-35A4-4126-B261-A6FA922AF9E4}" presName="Name0" presStyleCnt="0">
        <dgm:presLayoutVars>
          <dgm:dir/>
          <dgm:animLvl val="lvl"/>
          <dgm:resizeHandles val="exact"/>
        </dgm:presLayoutVars>
      </dgm:prSet>
      <dgm:spPr/>
    </dgm:pt>
    <dgm:pt modelId="{9FEF935B-5597-471F-990D-DD0402E35550}" type="pres">
      <dgm:prSet presAssocID="{2C6BD47D-56D3-40E4-A5A9-304B38AEED71}" presName="boxAndChildren" presStyleCnt="0"/>
      <dgm:spPr/>
    </dgm:pt>
    <dgm:pt modelId="{9A984018-BAA6-404E-98B1-1958C2F54BC6}" type="pres">
      <dgm:prSet presAssocID="{2C6BD47D-56D3-40E4-A5A9-304B38AEED71}" presName="parentTextBox" presStyleLbl="node1" presStyleIdx="0" presStyleCnt="4"/>
      <dgm:spPr/>
    </dgm:pt>
    <dgm:pt modelId="{31559C42-3D3A-4A6B-A98B-939E96899881}" type="pres">
      <dgm:prSet presAssocID="{98AD6122-BC52-43B2-8303-2CD22151031B}" presName="sp" presStyleCnt="0"/>
      <dgm:spPr/>
    </dgm:pt>
    <dgm:pt modelId="{16E44C6B-AEB2-4546-98E3-512168B5A51C}" type="pres">
      <dgm:prSet presAssocID="{8ECDB0F3-6211-40AD-B509-FC45338302DC}" presName="arrowAndChildren" presStyleCnt="0"/>
      <dgm:spPr/>
    </dgm:pt>
    <dgm:pt modelId="{C20FEA86-E041-4544-9031-11E0FBED675F}" type="pres">
      <dgm:prSet presAssocID="{8ECDB0F3-6211-40AD-B509-FC45338302DC}" presName="parentTextArrow" presStyleLbl="node1" presStyleIdx="1" presStyleCnt="4"/>
      <dgm:spPr/>
    </dgm:pt>
    <dgm:pt modelId="{A2D2C4EB-476B-47BE-91BA-A1A2795CB29B}" type="pres">
      <dgm:prSet presAssocID="{E928D966-2FF3-4EF7-9848-86FC91D11B11}" presName="sp" presStyleCnt="0"/>
      <dgm:spPr/>
    </dgm:pt>
    <dgm:pt modelId="{06282B07-E0F4-4A60-AD3A-4AC5C6988D72}" type="pres">
      <dgm:prSet presAssocID="{675627F5-080B-4F64-9697-6A5244912DF9}" presName="arrowAndChildren" presStyleCnt="0"/>
      <dgm:spPr/>
    </dgm:pt>
    <dgm:pt modelId="{7510E0BC-F4AF-427D-BD41-9746377F4E5B}" type="pres">
      <dgm:prSet presAssocID="{675627F5-080B-4F64-9697-6A5244912DF9}" presName="parentTextArrow" presStyleLbl="node1" presStyleIdx="2" presStyleCnt="4"/>
      <dgm:spPr/>
    </dgm:pt>
    <dgm:pt modelId="{1C59EC98-5C1A-4412-88B7-F26A355AE228}" type="pres">
      <dgm:prSet presAssocID="{A511FABC-9248-45FC-8D15-6B76F6E2144E}" presName="sp" presStyleCnt="0"/>
      <dgm:spPr/>
    </dgm:pt>
    <dgm:pt modelId="{8B538BE8-8658-4AD6-A17D-A97FDB01291B}" type="pres">
      <dgm:prSet presAssocID="{4565FEDF-7180-4A64-BC4A-431212CF195E}" presName="arrowAndChildren" presStyleCnt="0"/>
      <dgm:spPr/>
    </dgm:pt>
    <dgm:pt modelId="{249A3CB8-1885-4EAB-A98D-6F66E3F91276}" type="pres">
      <dgm:prSet presAssocID="{4565FEDF-7180-4A64-BC4A-431212CF195E}" presName="parentTextArrow" presStyleLbl="node1" presStyleIdx="3" presStyleCnt="4"/>
      <dgm:spPr/>
    </dgm:pt>
  </dgm:ptLst>
  <dgm:cxnLst>
    <dgm:cxn modelId="{008C9E0A-0A1E-4F97-827C-678AF861EAA0}" type="presOf" srcId="{4565FEDF-7180-4A64-BC4A-431212CF195E}" destId="{249A3CB8-1885-4EAB-A98D-6F66E3F91276}" srcOrd="0" destOrd="0" presId="urn:microsoft.com/office/officeart/2005/8/layout/process4"/>
    <dgm:cxn modelId="{79809625-A498-4E2F-B67A-99D5D35C6218}" type="presOf" srcId="{C6F8B02E-35A4-4126-B261-A6FA922AF9E4}" destId="{5154AE9D-A39F-44A7-8F69-01A397366872}" srcOrd="0" destOrd="0" presId="urn:microsoft.com/office/officeart/2005/8/layout/process4"/>
    <dgm:cxn modelId="{690D6540-145C-4062-A401-6DCD2D3F8EB6}" srcId="{C6F8B02E-35A4-4126-B261-A6FA922AF9E4}" destId="{2C6BD47D-56D3-40E4-A5A9-304B38AEED71}" srcOrd="3" destOrd="0" parTransId="{BBEE4CF4-CFB0-4273-B981-D49259801B9E}" sibTransId="{2F6E0EF5-8DEE-4BE8-9D3B-E0BD44C3427B}"/>
    <dgm:cxn modelId="{B51FBB79-7FA9-4671-902B-F75564B92DA8}" type="presOf" srcId="{675627F5-080B-4F64-9697-6A5244912DF9}" destId="{7510E0BC-F4AF-427D-BD41-9746377F4E5B}" srcOrd="0" destOrd="0" presId="urn:microsoft.com/office/officeart/2005/8/layout/process4"/>
    <dgm:cxn modelId="{5CE4AF8B-E29E-4EA0-838A-F6DB4A08D197}" type="presOf" srcId="{2C6BD47D-56D3-40E4-A5A9-304B38AEED71}" destId="{9A984018-BAA6-404E-98B1-1958C2F54BC6}" srcOrd="0" destOrd="0" presId="urn:microsoft.com/office/officeart/2005/8/layout/process4"/>
    <dgm:cxn modelId="{55DEA395-D1CD-4059-B6EA-18399E8BDDE4}" srcId="{C6F8B02E-35A4-4126-B261-A6FA922AF9E4}" destId="{8ECDB0F3-6211-40AD-B509-FC45338302DC}" srcOrd="2" destOrd="0" parTransId="{E53C4ED7-881B-4375-B4D8-FED686E3FDF6}" sibTransId="{98AD6122-BC52-43B2-8303-2CD22151031B}"/>
    <dgm:cxn modelId="{82D790B0-4EA2-42CB-9725-D0496C13002F}" srcId="{C6F8B02E-35A4-4126-B261-A6FA922AF9E4}" destId="{4565FEDF-7180-4A64-BC4A-431212CF195E}" srcOrd="0" destOrd="0" parTransId="{E2B49A99-3E58-4F9E-B3DC-F8484ABA39D9}" sibTransId="{A511FABC-9248-45FC-8D15-6B76F6E2144E}"/>
    <dgm:cxn modelId="{878539EE-486C-46F4-8266-211FC88D42A3}" srcId="{C6F8B02E-35A4-4126-B261-A6FA922AF9E4}" destId="{675627F5-080B-4F64-9697-6A5244912DF9}" srcOrd="1" destOrd="0" parTransId="{B2C7D344-583A-404A-B7EF-925CB440F373}" sibTransId="{E928D966-2FF3-4EF7-9848-86FC91D11B11}"/>
    <dgm:cxn modelId="{43AE2BFC-EDFC-4FCF-AC94-343E45BABCFD}" type="presOf" srcId="{8ECDB0F3-6211-40AD-B509-FC45338302DC}" destId="{C20FEA86-E041-4544-9031-11E0FBED675F}" srcOrd="0" destOrd="0" presId="urn:microsoft.com/office/officeart/2005/8/layout/process4"/>
    <dgm:cxn modelId="{111B5B9C-7F11-4EB5-9F0C-1A85887662E2}" type="presParOf" srcId="{5154AE9D-A39F-44A7-8F69-01A397366872}" destId="{9FEF935B-5597-471F-990D-DD0402E35550}" srcOrd="0" destOrd="0" presId="urn:microsoft.com/office/officeart/2005/8/layout/process4"/>
    <dgm:cxn modelId="{E11F5C52-0BA7-4A10-B964-AE649B609862}" type="presParOf" srcId="{9FEF935B-5597-471F-990D-DD0402E35550}" destId="{9A984018-BAA6-404E-98B1-1958C2F54BC6}" srcOrd="0" destOrd="0" presId="urn:microsoft.com/office/officeart/2005/8/layout/process4"/>
    <dgm:cxn modelId="{82FFC07B-B773-4C44-8A43-160FA0185AE8}" type="presParOf" srcId="{5154AE9D-A39F-44A7-8F69-01A397366872}" destId="{31559C42-3D3A-4A6B-A98B-939E96899881}" srcOrd="1" destOrd="0" presId="urn:microsoft.com/office/officeart/2005/8/layout/process4"/>
    <dgm:cxn modelId="{8AF33952-A032-49A2-86BB-BCB9E44E8E07}" type="presParOf" srcId="{5154AE9D-A39F-44A7-8F69-01A397366872}" destId="{16E44C6B-AEB2-4546-98E3-512168B5A51C}" srcOrd="2" destOrd="0" presId="urn:microsoft.com/office/officeart/2005/8/layout/process4"/>
    <dgm:cxn modelId="{635D26EA-9ABB-4D29-A352-A089A80BB18E}" type="presParOf" srcId="{16E44C6B-AEB2-4546-98E3-512168B5A51C}" destId="{C20FEA86-E041-4544-9031-11E0FBED675F}" srcOrd="0" destOrd="0" presId="urn:microsoft.com/office/officeart/2005/8/layout/process4"/>
    <dgm:cxn modelId="{6C6DB5B6-FDFD-4F55-B0B8-E2968C77AA37}" type="presParOf" srcId="{5154AE9D-A39F-44A7-8F69-01A397366872}" destId="{A2D2C4EB-476B-47BE-91BA-A1A2795CB29B}" srcOrd="3" destOrd="0" presId="urn:microsoft.com/office/officeart/2005/8/layout/process4"/>
    <dgm:cxn modelId="{A37F2427-8C4A-4639-B59D-4EBCF8CD12D7}" type="presParOf" srcId="{5154AE9D-A39F-44A7-8F69-01A397366872}" destId="{06282B07-E0F4-4A60-AD3A-4AC5C6988D72}" srcOrd="4" destOrd="0" presId="urn:microsoft.com/office/officeart/2005/8/layout/process4"/>
    <dgm:cxn modelId="{E1237DB5-D0B3-460D-ADFC-5E104E36FA90}" type="presParOf" srcId="{06282B07-E0F4-4A60-AD3A-4AC5C6988D72}" destId="{7510E0BC-F4AF-427D-BD41-9746377F4E5B}" srcOrd="0" destOrd="0" presId="urn:microsoft.com/office/officeart/2005/8/layout/process4"/>
    <dgm:cxn modelId="{44CCFC7E-880A-466B-A5DF-EC201FDEA64B}" type="presParOf" srcId="{5154AE9D-A39F-44A7-8F69-01A397366872}" destId="{1C59EC98-5C1A-4412-88B7-F26A355AE228}" srcOrd="5" destOrd="0" presId="urn:microsoft.com/office/officeart/2005/8/layout/process4"/>
    <dgm:cxn modelId="{6259CA7D-1BB6-4FB4-AF9B-AE39833F3CA1}" type="presParOf" srcId="{5154AE9D-A39F-44A7-8F69-01A397366872}" destId="{8B538BE8-8658-4AD6-A17D-A97FDB01291B}" srcOrd="6" destOrd="0" presId="urn:microsoft.com/office/officeart/2005/8/layout/process4"/>
    <dgm:cxn modelId="{CF8EACA0-3A64-44B6-B7C2-9B5255281A42}" type="presParOf" srcId="{8B538BE8-8658-4AD6-A17D-A97FDB01291B}" destId="{249A3CB8-1885-4EAB-A98D-6F66E3F9127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C625B7-5B9C-4E92-8CEF-CAD4E719FFC3}" type="doc">
      <dgm:prSet loTypeId="urn:microsoft.com/office/officeart/2005/8/layout/list1" loCatId="list" qsTypeId="urn:microsoft.com/office/officeart/2005/8/quickstyle/simple5" qsCatId="simple" csTypeId="urn:microsoft.com/office/officeart/2005/8/colors/colorful3" csCatId="colorful" phldr="1"/>
      <dgm:spPr/>
      <dgm:t>
        <a:bodyPr/>
        <a:lstStyle/>
        <a:p>
          <a:endParaRPr lang="en-US"/>
        </a:p>
      </dgm:t>
    </dgm:pt>
    <dgm:pt modelId="{86A3001E-19BE-4824-A2F6-80B4419E697E}">
      <dgm:prSet phldrT="[Text]" custT="1"/>
      <dgm:spPr/>
      <dgm:t>
        <a:bodyPr/>
        <a:lstStyle/>
        <a:p>
          <a:r>
            <a:rPr lang="en-GB" sz="1400" b="1" dirty="0">
              <a:latin typeface="Arial" panose="020B0604020202020204" pitchFamily="34" charset="0"/>
              <a:cs typeface="Arial" panose="020B0604020202020204" pitchFamily="34" charset="0"/>
            </a:rPr>
            <a:t>Word of Mouth Strategy</a:t>
          </a:r>
          <a:endParaRPr lang="en-US" sz="1400" dirty="0">
            <a:latin typeface="Arial" panose="020B0604020202020204" pitchFamily="34" charset="0"/>
            <a:cs typeface="Arial" panose="020B0604020202020204" pitchFamily="34" charset="0"/>
          </a:endParaRPr>
        </a:p>
      </dgm:t>
    </dgm:pt>
    <dgm:pt modelId="{FB3F9910-003E-4176-970C-9023146A8B88}" type="parTrans" cxnId="{F2BB9E50-1F20-4B6A-94C3-83AF5492BFE5}">
      <dgm:prSet/>
      <dgm:spPr/>
      <dgm:t>
        <a:bodyPr/>
        <a:lstStyle/>
        <a:p>
          <a:endParaRPr lang="en-US"/>
        </a:p>
      </dgm:t>
    </dgm:pt>
    <dgm:pt modelId="{50E6CF7A-7BAA-4CAD-AC12-866F0385C00D}" type="sibTrans" cxnId="{F2BB9E50-1F20-4B6A-94C3-83AF5492BFE5}">
      <dgm:prSet/>
      <dgm:spPr/>
      <dgm:t>
        <a:bodyPr/>
        <a:lstStyle/>
        <a:p>
          <a:endParaRPr lang="en-US"/>
        </a:p>
      </dgm:t>
    </dgm:pt>
    <dgm:pt modelId="{AD22F441-5862-422A-BCBB-A8FC900298D4}">
      <dgm:prSet phldrT="[Text]" custT="1"/>
      <dgm:spPr/>
      <dgm:t>
        <a:bodyPr/>
        <a:lstStyle/>
        <a:p>
          <a:r>
            <a:rPr lang="en-GB" sz="1400" b="1" dirty="0">
              <a:latin typeface="Arial" panose="020B0604020202020204" pitchFamily="34" charset="0"/>
              <a:cs typeface="Arial" panose="020B0604020202020204" pitchFamily="34" charset="0"/>
            </a:rPr>
            <a:t>Digital Marketing</a:t>
          </a:r>
          <a:endParaRPr lang="en-US" sz="1400" dirty="0">
            <a:latin typeface="Arial" panose="020B0604020202020204" pitchFamily="34" charset="0"/>
            <a:cs typeface="Arial" panose="020B0604020202020204" pitchFamily="34" charset="0"/>
          </a:endParaRPr>
        </a:p>
      </dgm:t>
    </dgm:pt>
    <dgm:pt modelId="{418859C7-BE2A-4AD0-A2F2-25A26EF44BDB}" type="parTrans" cxnId="{74521E84-CA42-47AC-A63A-4289E9081300}">
      <dgm:prSet/>
      <dgm:spPr/>
      <dgm:t>
        <a:bodyPr/>
        <a:lstStyle/>
        <a:p>
          <a:endParaRPr lang="en-US"/>
        </a:p>
      </dgm:t>
    </dgm:pt>
    <dgm:pt modelId="{5981198F-7D71-46CF-ACE2-E769863BF001}" type="sibTrans" cxnId="{74521E84-CA42-47AC-A63A-4289E9081300}">
      <dgm:prSet/>
      <dgm:spPr/>
      <dgm:t>
        <a:bodyPr/>
        <a:lstStyle/>
        <a:p>
          <a:endParaRPr lang="en-US"/>
        </a:p>
      </dgm:t>
    </dgm:pt>
    <dgm:pt modelId="{B9720BAF-7603-444E-8BBD-E4ADC195C3B7}">
      <dgm:prSet phldrT="[Text]" custT="1"/>
      <dgm:spPr/>
      <dgm:t>
        <a:bodyPr/>
        <a:lstStyle/>
        <a:p>
          <a:r>
            <a:rPr lang="en-GB" sz="1400" b="1" dirty="0">
              <a:latin typeface="Arial" panose="020B0604020202020204" pitchFamily="34" charset="0"/>
              <a:cs typeface="Arial" panose="020B0604020202020204" pitchFamily="34" charset="0"/>
            </a:rPr>
            <a:t>Social Media Marketing</a:t>
          </a:r>
          <a:endParaRPr lang="en-US" sz="1400" dirty="0">
            <a:latin typeface="Arial" panose="020B0604020202020204" pitchFamily="34" charset="0"/>
            <a:cs typeface="Arial" panose="020B0604020202020204" pitchFamily="34" charset="0"/>
          </a:endParaRPr>
        </a:p>
      </dgm:t>
    </dgm:pt>
    <dgm:pt modelId="{97795F56-889F-4154-8297-937BC81DE4A0}" type="parTrans" cxnId="{43BBDF8D-ABCE-40B6-AAA8-C943834796FD}">
      <dgm:prSet/>
      <dgm:spPr/>
      <dgm:t>
        <a:bodyPr/>
        <a:lstStyle/>
        <a:p>
          <a:endParaRPr lang="en-US"/>
        </a:p>
      </dgm:t>
    </dgm:pt>
    <dgm:pt modelId="{78D6D64E-A2B6-4370-B21B-CDDF5C74C68B}" type="sibTrans" cxnId="{43BBDF8D-ABCE-40B6-AAA8-C943834796FD}">
      <dgm:prSet/>
      <dgm:spPr/>
      <dgm:t>
        <a:bodyPr/>
        <a:lstStyle/>
        <a:p>
          <a:endParaRPr lang="en-US"/>
        </a:p>
      </dgm:t>
    </dgm:pt>
    <dgm:pt modelId="{21D635FE-BDA3-4CFD-AF5B-76426721A5A0}">
      <dgm:prSet custT="1"/>
      <dgm:spPr/>
      <dgm:t>
        <a:bodyPr/>
        <a:lstStyle/>
        <a:p>
          <a:r>
            <a:rPr lang="en-GB" sz="1400" b="1" dirty="0">
              <a:latin typeface="Arial" panose="020B0604020202020204" pitchFamily="34" charset="0"/>
              <a:cs typeface="Arial" panose="020B0604020202020204" pitchFamily="34" charset="0"/>
            </a:rPr>
            <a:t>Influencer Marketing</a:t>
          </a:r>
          <a:endParaRPr lang="en-US" sz="1400" dirty="0">
            <a:latin typeface="Arial" panose="020B0604020202020204" pitchFamily="34" charset="0"/>
            <a:cs typeface="Arial" panose="020B0604020202020204" pitchFamily="34" charset="0"/>
          </a:endParaRPr>
        </a:p>
      </dgm:t>
    </dgm:pt>
    <dgm:pt modelId="{78110176-E9FF-4234-8C3B-32DFA2665130}" type="parTrans" cxnId="{572E914D-36F9-4CED-8818-3DA982B1C46E}">
      <dgm:prSet/>
      <dgm:spPr/>
      <dgm:t>
        <a:bodyPr/>
        <a:lstStyle/>
        <a:p>
          <a:endParaRPr lang="en-US"/>
        </a:p>
      </dgm:t>
    </dgm:pt>
    <dgm:pt modelId="{112753BA-95F1-4E79-95A3-AF4928B0C2D2}" type="sibTrans" cxnId="{572E914D-36F9-4CED-8818-3DA982B1C46E}">
      <dgm:prSet/>
      <dgm:spPr/>
      <dgm:t>
        <a:bodyPr/>
        <a:lstStyle/>
        <a:p>
          <a:endParaRPr lang="en-US"/>
        </a:p>
      </dgm:t>
    </dgm:pt>
    <dgm:pt modelId="{6ADBC4D2-2D48-4355-8A14-B07E12727811}">
      <dgm:prSet custT="1"/>
      <dgm:spPr/>
      <dgm:t>
        <a:bodyPr/>
        <a:lstStyle/>
        <a:p>
          <a:r>
            <a:rPr lang="en-GB" sz="1400" b="1" dirty="0">
              <a:latin typeface="Arial" panose="020B0604020202020204" pitchFamily="34" charset="0"/>
              <a:cs typeface="Arial" panose="020B0604020202020204" pitchFamily="34" charset="0"/>
            </a:rPr>
            <a:t>Traditional Marketing:</a:t>
          </a:r>
          <a:r>
            <a:rPr lang="en-GB" sz="1400" dirty="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dgm:t>
    </dgm:pt>
    <dgm:pt modelId="{9B39BA7B-A219-4BF3-B5B4-95A5275A8B37}" type="parTrans" cxnId="{38C23686-B2F8-45AA-9489-F6EA51E7DD46}">
      <dgm:prSet/>
      <dgm:spPr/>
      <dgm:t>
        <a:bodyPr/>
        <a:lstStyle/>
        <a:p>
          <a:endParaRPr lang="en-US"/>
        </a:p>
      </dgm:t>
    </dgm:pt>
    <dgm:pt modelId="{6E1DB336-D04F-4224-9213-6799D090A3DD}" type="sibTrans" cxnId="{38C23686-B2F8-45AA-9489-F6EA51E7DD46}">
      <dgm:prSet/>
      <dgm:spPr/>
      <dgm:t>
        <a:bodyPr/>
        <a:lstStyle/>
        <a:p>
          <a:endParaRPr lang="en-US"/>
        </a:p>
      </dgm:t>
    </dgm:pt>
    <dgm:pt modelId="{E8F0EEC8-115B-4753-8235-13F23FC3CA75}">
      <dgm:prSet custT="1"/>
      <dgm:spPr/>
      <dgm:t>
        <a:bodyPr/>
        <a:lstStyle/>
        <a:p>
          <a:r>
            <a:rPr lang="en-GB" sz="1200" dirty="0"/>
            <a:t>This approach is free since </a:t>
          </a:r>
          <a:r>
            <a:rPr lang="en-GB" sz="1200" dirty="0" err="1"/>
            <a:t>Cidrys</a:t>
          </a:r>
          <a:r>
            <a:rPr lang="en-GB" sz="1200" dirty="0"/>
            <a:t> Events is value-oriented and will focus on differentiation and cost leadership positioning plans (Didier </a:t>
          </a:r>
          <a:r>
            <a:rPr lang="en-GB" sz="1200" dirty="0" err="1"/>
            <a:t>Mutel</a:t>
          </a:r>
          <a:r>
            <a:rPr lang="en-GB" sz="1200" dirty="0"/>
            <a:t>, 2010). This allows current members to attract new members, increasing revenue and building a community.</a:t>
          </a:r>
          <a:endParaRPr lang="en-GB" sz="900" dirty="0"/>
        </a:p>
      </dgm:t>
    </dgm:pt>
    <dgm:pt modelId="{03B7C86A-97FB-4E31-905A-2517D70425E1}" type="parTrans" cxnId="{0068C479-FFFC-440C-B0F2-8BA4FA1BA32D}">
      <dgm:prSet/>
      <dgm:spPr/>
      <dgm:t>
        <a:bodyPr/>
        <a:lstStyle/>
        <a:p>
          <a:endParaRPr lang="en-GB"/>
        </a:p>
      </dgm:t>
    </dgm:pt>
    <dgm:pt modelId="{7B5B3A27-2F35-4167-94CF-6C88C98252FE}" type="sibTrans" cxnId="{0068C479-FFFC-440C-B0F2-8BA4FA1BA32D}">
      <dgm:prSet/>
      <dgm:spPr/>
      <dgm:t>
        <a:bodyPr/>
        <a:lstStyle/>
        <a:p>
          <a:endParaRPr lang="en-GB"/>
        </a:p>
      </dgm:t>
    </dgm:pt>
    <dgm:pt modelId="{7235C2A7-147D-46DF-9C52-0D48E0DC969A}">
      <dgm:prSet custT="1"/>
      <dgm:spPr/>
      <dgm:t>
        <a:bodyPr/>
        <a:lstStyle/>
        <a:p>
          <a:pPr algn="l"/>
          <a:r>
            <a:rPr lang="en-GB" sz="1200" dirty="0" err="1"/>
            <a:t>Cidrys</a:t>
          </a:r>
          <a:r>
            <a:rPr lang="en-GB" sz="1200" dirty="0"/>
            <a:t> Events also intends to focus on SEO (search engine optimization) and PPC (pay per click) methods to target customers who browse and seek for services online.</a:t>
          </a:r>
          <a:endParaRPr lang="en-GB" sz="1000" dirty="0"/>
        </a:p>
      </dgm:t>
    </dgm:pt>
    <dgm:pt modelId="{E0E91938-1EB6-458B-9566-8CE78137F5AE}" type="parTrans" cxnId="{BA7BB249-C67B-4C2B-A5E6-1CFCB3687858}">
      <dgm:prSet/>
      <dgm:spPr/>
      <dgm:t>
        <a:bodyPr/>
        <a:lstStyle/>
        <a:p>
          <a:endParaRPr lang="en-GB"/>
        </a:p>
      </dgm:t>
    </dgm:pt>
    <dgm:pt modelId="{A68AE1CA-C4EC-4D2D-95A8-A3881F607533}" type="sibTrans" cxnId="{BA7BB249-C67B-4C2B-A5E6-1CFCB3687858}">
      <dgm:prSet/>
      <dgm:spPr/>
      <dgm:t>
        <a:bodyPr/>
        <a:lstStyle/>
        <a:p>
          <a:endParaRPr lang="en-GB"/>
        </a:p>
      </dgm:t>
    </dgm:pt>
    <dgm:pt modelId="{DA969673-FE1F-4215-A2A5-10E675774E1D}">
      <dgm:prSet custT="1"/>
      <dgm:spPr/>
      <dgm:t>
        <a:bodyPr/>
        <a:lstStyle/>
        <a:p>
          <a:r>
            <a:rPr lang="en-GB" sz="1200" dirty="0"/>
            <a:t>The company will have official social media accounts on a range of social media sites, including Instagram, YouTube, and Facebook, to promote the market, and communicate with clients. </a:t>
          </a:r>
        </a:p>
      </dgm:t>
    </dgm:pt>
    <dgm:pt modelId="{6F59717C-E70F-4193-8362-66EF3309988D}" type="parTrans" cxnId="{43E5C15D-0EA9-4BCD-8087-117FEA408ED8}">
      <dgm:prSet/>
      <dgm:spPr/>
      <dgm:t>
        <a:bodyPr/>
        <a:lstStyle/>
        <a:p>
          <a:endParaRPr lang="en-GB"/>
        </a:p>
      </dgm:t>
    </dgm:pt>
    <dgm:pt modelId="{525B6ACD-6AA2-412E-86BD-A6BDE8EEB42C}" type="sibTrans" cxnId="{43E5C15D-0EA9-4BCD-8087-117FEA408ED8}">
      <dgm:prSet/>
      <dgm:spPr/>
      <dgm:t>
        <a:bodyPr/>
        <a:lstStyle/>
        <a:p>
          <a:endParaRPr lang="en-GB"/>
        </a:p>
      </dgm:t>
    </dgm:pt>
    <dgm:pt modelId="{CCD5D637-24FE-4FA8-8FC2-7D46F6051F44}">
      <dgm:prSet/>
      <dgm:spPr/>
      <dgm:t>
        <a:bodyPr/>
        <a:lstStyle/>
        <a:p>
          <a:endParaRPr lang="en-GB" sz="800" dirty="0"/>
        </a:p>
      </dgm:t>
    </dgm:pt>
    <dgm:pt modelId="{3A1121DD-AAD5-450F-A45A-48E86DEB3CC4}" type="parTrans" cxnId="{908D7459-BC43-4812-A2B2-B42360922CB5}">
      <dgm:prSet/>
      <dgm:spPr/>
      <dgm:t>
        <a:bodyPr/>
        <a:lstStyle/>
        <a:p>
          <a:endParaRPr lang="en-GB"/>
        </a:p>
      </dgm:t>
    </dgm:pt>
    <dgm:pt modelId="{6D8119B7-556D-4DC0-AE08-D18F1AC08BE5}" type="sibTrans" cxnId="{908D7459-BC43-4812-A2B2-B42360922CB5}">
      <dgm:prSet/>
      <dgm:spPr/>
      <dgm:t>
        <a:bodyPr/>
        <a:lstStyle/>
        <a:p>
          <a:endParaRPr lang="en-GB"/>
        </a:p>
      </dgm:t>
    </dgm:pt>
    <dgm:pt modelId="{A825B37D-C5EB-4F1F-BC9D-AD185347E44E}">
      <dgm:prSet custT="1"/>
      <dgm:spPr/>
      <dgm:t>
        <a:bodyPr/>
        <a:lstStyle/>
        <a:p>
          <a:r>
            <a:rPr lang="en-GB" sz="1200" dirty="0" err="1"/>
            <a:t>Cidrys</a:t>
          </a:r>
          <a:r>
            <a:rPr lang="en-GB" sz="1200" dirty="0"/>
            <a:t> Events will apply traditional marketing strategies to promote the service portfolio in the early stages, such as flyers, business cards, adverts, and banner ads. </a:t>
          </a:r>
        </a:p>
      </dgm:t>
    </dgm:pt>
    <dgm:pt modelId="{6CD048C6-3C78-4BA8-BF00-6D83223BD1B1}" type="parTrans" cxnId="{7E33384A-6C18-416E-BCA2-FFE513398523}">
      <dgm:prSet/>
      <dgm:spPr/>
      <dgm:t>
        <a:bodyPr/>
        <a:lstStyle/>
        <a:p>
          <a:endParaRPr lang="en-GB"/>
        </a:p>
      </dgm:t>
    </dgm:pt>
    <dgm:pt modelId="{155BBE0F-7117-45E2-90EF-9628B45025CC}" type="sibTrans" cxnId="{7E33384A-6C18-416E-BCA2-FFE513398523}">
      <dgm:prSet/>
      <dgm:spPr/>
      <dgm:t>
        <a:bodyPr/>
        <a:lstStyle/>
        <a:p>
          <a:endParaRPr lang="en-GB"/>
        </a:p>
      </dgm:t>
    </dgm:pt>
    <dgm:pt modelId="{A4940018-C91F-41B5-BFBB-7EF709425960}">
      <dgm:prSet custT="1"/>
      <dgm:spPr/>
      <dgm:t>
        <a:bodyPr/>
        <a:lstStyle/>
        <a:p>
          <a:endParaRPr lang="en-GB" sz="1200" dirty="0"/>
        </a:p>
      </dgm:t>
    </dgm:pt>
    <dgm:pt modelId="{FB43C9CA-B74F-4068-8725-71D7A25994CD}" type="parTrans" cxnId="{1D6397CC-E470-46C3-AAD3-638E045D529F}">
      <dgm:prSet/>
      <dgm:spPr/>
      <dgm:t>
        <a:bodyPr/>
        <a:lstStyle/>
        <a:p>
          <a:endParaRPr lang="en-GB"/>
        </a:p>
      </dgm:t>
    </dgm:pt>
    <dgm:pt modelId="{022F3F49-2DB9-461C-ABC0-5DFFC0C05656}" type="sibTrans" cxnId="{1D6397CC-E470-46C3-AAD3-638E045D529F}">
      <dgm:prSet/>
      <dgm:spPr/>
      <dgm:t>
        <a:bodyPr/>
        <a:lstStyle/>
        <a:p>
          <a:endParaRPr lang="en-GB"/>
        </a:p>
      </dgm:t>
    </dgm:pt>
    <dgm:pt modelId="{7AE329DE-B0C3-4A1A-ACD8-99E627A49F1F}">
      <dgm:prSet custT="1"/>
      <dgm:spPr/>
      <dgm:t>
        <a:bodyPr/>
        <a:lstStyle/>
        <a:p>
          <a:pPr algn="l"/>
          <a:endParaRPr lang="en-GB" sz="1000" dirty="0"/>
        </a:p>
      </dgm:t>
    </dgm:pt>
    <dgm:pt modelId="{EAA140B8-BE57-4944-A6AB-7160DAD3D8BB}" type="parTrans" cxnId="{D008191A-8971-4819-8D37-CABCD6A0D5D7}">
      <dgm:prSet/>
      <dgm:spPr/>
      <dgm:t>
        <a:bodyPr/>
        <a:lstStyle/>
        <a:p>
          <a:endParaRPr lang="en-GB"/>
        </a:p>
      </dgm:t>
    </dgm:pt>
    <dgm:pt modelId="{792BCD48-4EE7-4EFC-82E3-0D619EB4C0FD}" type="sibTrans" cxnId="{D008191A-8971-4819-8D37-CABCD6A0D5D7}">
      <dgm:prSet/>
      <dgm:spPr/>
      <dgm:t>
        <a:bodyPr/>
        <a:lstStyle/>
        <a:p>
          <a:endParaRPr lang="en-GB"/>
        </a:p>
      </dgm:t>
    </dgm:pt>
    <dgm:pt modelId="{4266FAF7-4FF8-4673-9909-8865442FD477}">
      <dgm:prSet custT="1"/>
      <dgm:spPr/>
      <dgm:t>
        <a:bodyPr/>
        <a:lstStyle/>
        <a:p>
          <a:endParaRPr lang="en-GB" sz="900" dirty="0"/>
        </a:p>
      </dgm:t>
    </dgm:pt>
    <dgm:pt modelId="{F6F917D0-96E7-4EDB-A220-286D3E3A14B9}" type="parTrans" cxnId="{216277B4-5FA5-47B7-B3FA-A81AFB3F1E19}">
      <dgm:prSet/>
      <dgm:spPr/>
      <dgm:t>
        <a:bodyPr/>
        <a:lstStyle/>
        <a:p>
          <a:endParaRPr lang="en-GB"/>
        </a:p>
      </dgm:t>
    </dgm:pt>
    <dgm:pt modelId="{A29B452E-CD6E-4F9A-A93F-2AC0C3728CE3}" type="sibTrans" cxnId="{216277B4-5FA5-47B7-B3FA-A81AFB3F1E19}">
      <dgm:prSet/>
      <dgm:spPr/>
      <dgm:t>
        <a:bodyPr/>
        <a:lstStyle/>
        <a:p>
          <a:endParaRPr lang="en-GB"/>
        </a:p>
      </dgm:t>
    </dgm:pt>
    <dgm:pt modelId="{4180BCD0-966C-4ADF-9A46-D8FC46656C8C}">
      <dgm:prSet custT="1"/>
      <dgm:spPr/>
      <dgm:t>
        <a:bodyPr/>
        <a:lstStyle/>
        <a:p>
          <a:endParaRPr lang="en-GB" sz="1200" dirty="0"/>
        </a:p>
      </dgm:t>
    </dgm:pt>
    <dgm:pt modelId="{C10F6959-2816-4EFF-B0DB-C634240EC81D}" type="parTrans" cxnId="{7B6CCF61-8730-4E03-865C-ED925EDC232A}">
      <dgm:prSet/>
      <dgm:spPr/>
      <dgm:t>
        <a:bodyPr/>
        <a:lstStyle/>
        <a:p>
          <a:endParaRPr lang="en-GB"/>
        </a:p>
      </dgm:t>
    </dgm:pt>
    <dgm:pt modelId="{E9491821-EE4F-472E-9745-A5644AE1D4F6}" type="sibTrans" cxnId="{7B6CCF61-8730-4E03-865C-ED925EDC232A}">
      <dgm:prSet/>
      <dgm:spPr/>
      <dgm:t>
        <a:bodyPr/>
        <a:lstStyle/>
        <a:p>
          <a:endParaRPr lang="en-GB"/>
        </a:p>
      </dgm:t>
    </dgm:pt>
    <dgm:pt modelId="{CF2D827C-C016-4AE9-8A5F-4B07B2851644}">
      <dgm:prSet custT="1"/>
      <dgm:spPr/>
      <dgm:t>
        <a:bodyPr/>
        <a:lstStyle/>
        <a:p>
          <a:r>
            <a:rPr lang="en-GB" sz="1200" dirty="0"/>
            <a:t>The social media marketing strategy supports the influencer marketing strategy and by getting the public involved with </a:t>
          </a:r>
          <a:r>
            <a:rPr lang="en-GB" sz="1200" dirty="0" err="1"/>
            <a:t>Cidrys</a:t>
          </a:r>
          <a:r>
            <a:rPr lang="en-GB" sz="1200" dirty="0"/>
            <a:t> Events can help draw attendance. In the long-term, the company will also provide sponsorships</a:t>
          </a:r>
          <a:r>
            <a:rPr lang="en-GB" sz="800" dirty="0"/>
            <a:t>. </a:t>
          </a:r>
        </a:p>
      </dgm:t>
    </dgm:pt>
    <dgm:pt modelId="{F1ED767B-A8D8-4440-8356-C88ACDF5E5D7}" type="sibTrans" cxnId="{79B94943-6B06-49CB-AB82-360811E13A27}">
      <dgm:prSet/>
      <dgm:spPr/>
      <dgm:t>
        <a:bodyPr/>
        <a:lstStyle/>
        <a:p>
          <a:endParaRPr lang="en-GB"/>
        </a:p>
      </dgm:t>
    </dgm:pt>
    <dgm:pt modelId="{67C75B68-B179-4ED4-9E6A-ACEEF0A5A8FE}" type="parTrans" cxnId="{79B94943-6B06-49CB-AB82-360811E13A27}">
      <dgm:prSet/>
      <dgm:spPr/>
      <dgm:t>
        <a:bodyPr/>
        <a:lstStyle/>
        <a:p>
          <a:endParaRPr lang="en-GB"/>
        </a:p>
      </dgm:t>
    </dgm:pt>
    <dgm:pt modelId="{83E53E8A-6F6B-4462-9532-9B3722809392}" type="pres">
      <dgm:prSet presAssocID="{F4C625B7-5B9C-4E92-8CEF-CAD4E719FFC3}" presName="linear" presStyleCnt="0">
        <dgm:presLayoutVars>
          <dgm:dir/>
          <dgm:animLvl val="lvl"/>
          <dgm:resizeHandles val="exact"/>
        </dgm:presLayoutVars>
      </dgm:prSet>
      <dgm:spPr/>
    </dgm:pt>
    <dgm:pt modelId="{6AD9EFAE-8776-49D6-A4B4-BAE74F1A856F}" type="pres">
      <dgm:prSet presAssocID="{86A3001E-19BE-4824-A2F6-80B4419E697E}" presName="parentLin" presStyleCnt="0"/>
      <dgm:spPr/>
    </dgm:pt>
    <dgm:pt modelId="{C9FA75EF-BF65-4167-A512-C836E7D00164}" type="pres">
      <dgm:prSet presAssocID="{86A3001E-19BE-4824-A2F6-80B4419E697E}" presName="parentLeftMargin" presStyleLbl="node1" presStyleIdx="0" presStyleCnt="5"/>
      <dgm:spPr/>
    </dgm:pt>
    <dgm:pt modelId="{3E5476B1-2F10-4115-99BF-68416FA61905}" type="pres">
      <dgm:prSet presAssocID="{86A3001E-19BE-4824-A2F6-80B4419E697E}" presName="parentText" presStyleLbl="node1" presStyleIdx="0" presStyleCnt="5" custLinFactNeighborX="94" custLinFactNeighborY="-8047">
        <dgm:presLayoutVars>
          <dgm:chMax val="0"/>
          <dgm:bulletEnabled val="1"/>
        </dgm:presLayoutVars>
      </dgm:prSet>
      <dgm:spPr/>
    </dgm:pt>
    <dgm:pt modelId="{64C9E008-EF74-4291-9D1E-15DE60942B0D}" type="pres">
      <dgm:prSet presAssocID="{86A3001E-19BE-4824-A2F6-80B4419E697E}" presName="negativeSpace" presStyleCnt="0"/>
      <dgm:spPr/>
    </dgm:pt>
    <dgm:pt modelId="{BFBFC945-05FC-4711-AB0F-CF1701F524B2}" type="pres">
      <dgm:prSet presAssocID="{86A3001E-19BE-4824-A2F6-80B4419E697E}" presName="childText" presStyleLbl="conFgAcc1" presStyleIdx="0" presStyleCnt="5" custScaleY="89075">
        <dgm:presLayoutVars>
          <dgm:bulletEnabled val="1"/>
        </dgm:presLayoutVars>
      </dgm:prSet>
      <dgm:spPr/>
    </dgm:pt>
    <dgm:pt modelId="{2451D53C-690D-4FF4-9A32-BC320E7DD4E2}" type="pres">
      <dgm:prSet presAssocID="{50E6CF7A-7BAA-4CAD-AC12-866F0385C00D}" presName="spaceBetweenRectangles" presStyleCnt="0"/>
      <dgm:spPr/>
    </dgm:pt>
    <dgm:pt modelId="{C8003A51-F999-425D-98F2-FB633DE268C3}" type="pres">
      <dgm:prSet presAssocID="{AD22F441-5862-422A-BCBB-A8FC900298D4}" presName="parentLin" presStyleCnt="0"/>
      <dgm:spPr/>
    </dgm:pt>
    <dgm:pt modelId="{5040D28A-D4FF-492D-BF3E-C8438DD24C82}" type="pres">
      <dgm:prSet presAssocID="{AD22F441-5862-422A-BCBB-A8FC900298D4}" presName="parentLeftMargin" presStyleLbl="node1" presStyleIdx="0" presStyleCnt="5"/>
      <dgm:spPr/>
    </dgm:pt>
    <dgm:pt modelId="{84995E31-0B9D-48A9-A779-55F4E3778664}" type="pres">
      <dgm:prSet presAssocID="{AD22F441-5862-422A-BCBB-A8FC900298D4}" presName="parentText" presStyleLbl="node1" presStyleIdx="1" presStyleCnt="5" custLinFactNeighborX="10875" custLinFactNeighborY="-14390">
        <dgm:presLayoutVars>
          <dgm:chMax val="0"/>
          <dgm:bulletEnabled val="1"/>
        </dgm:presLayoutVars>
      </dgm:prSet>
      <dgm:spPr/>
    </dgm:pt>
    <dgm:pt modelId="{9A161BAB-61A2-4AE9-997C-06AED15D0935}" type="pres">
      <dgm:prSet presAssocID="{AD22F441-5862-422A-BCBB-A8FC900298D4}" presName="negativeSpace" presStyleCnt="0"/>
      <dgm:spPr/>
    </dgm:pt>
    <dgm:pt modelId="{C080D79E-DF12-49CF-AD10-1BC0806995F4}" type="pres">
      <dgm:prSet presAssocID="{AD22F441-5862-422A-BCBB-A8FC900298D4}" presName="childText" presStyleLbl="conFgAcc1" presStyleIdx="1" presStyleCnt="5" custScaleX="100000" custScaleY="93449">
        <dgm:presLayoutVars>
          <dgm:bulletEnabled val="1"/>
        </dgm:presLayoutVars>
      </dgm:prSet>
      <dgm:spPr/>
    </dgm:pt>
    <dgm:pt modelId="{D988C7DB-89BF-4348-8ECB-9CC9F9DCAB34}" type="pres">
      <dgm:prSet presAssocID="{5981198F-7D71-46CF-ACE2-E769863BF001}" presName="spaceBetweenRectangles" presStyleCnt="0"/>
      <dgm:spPr/>
    </dgm:pt>
    <dgm:pt modelId="{12ED8D30-90E9-4255-9ABC-37C389578B9A}" type="pres">
      <dgm:prSet presAssocID="{B9720BAF-7603-444E-8BBD-E4ADC195C3B7}" presName="parentLin" presStyleCnt="0"/>
      <dgm:spPr/>
    </dgm:pt>
    <dgm:pt modelId="{8C37DFFE-A100-4DCB-8778-5A46627B0AA2}" type="pres">
      <dgm:prSet presAssocID="{B9720BAF-7603-444E-8BBD-E4ADC195C3B7}" presName="parentLeftMargin" presStyleLbl="node1" presStyleIdx="1" presStyleCnt="5"/>
      <dgm:spPr/>
    </dgm:pt>
    <dgm:pt modelId="{284A342F-E572-41C1-B4B7-C3DEB773276B}" type="pres">
      <dgm:prSet presAssocID="{B9720BAF-7603-444E-8BBD-E4ADC195C3B7}" presName="parentText" presStyleLbl="node1" presStyleIdx="2" presStyleCnt="5" custLinFactNeighborY="-14600">
        <dgm:presLayoutVars>
          <dgm:chMax val="0"/>
          <dgm:bulletEnabled val="1"/>
        </dgm:presLayoutVars>
      </dgm:prSet>
      <dgm:spPr/>
    </dgm:pt>
    <dgm:pt modelId="{0C0A29C4-8595-49C6-B28A-1DCE0D28435B}" type="pres">
      <dgm:prSet presAssocID="{B9720BAF-7603-444E-8BBD-E4ADC195C3B7}" presName="negativeSpace" presStyleCnt="0"/>
      <dgm:spPr/>
    </dgm:pt>
    <dgm:pt modelId="{F0A632AB-7513-4B88-9425-C241E4B85138}" type="pres">
      <dgm:prSet presAssocID="{B9720BAF-7603-444E-8BBD-E4ADC195C3B7}" presName="childText" presStyleLbl="conFgAcc1" presStyleIdx="2" presStyleCnt="5" custScaleX="100000" custScaleY="73653">
        <dgm:presLayoutVars>
          <dgm:bulletEnabled val="1"/>
        </dgm:presLayoutVars>
      </dgm:prSet>
      <dgm:spPr/>
    </dgm:pt>
    <dgm:pt modelId="{0962A217-D7F0-4456-9ADC-6E9E72E4DDCB}" type="pres">
      <dgm:prSet presAssocID="{78D6D64E-A2B6-4370-B21B-CDDF5C74C68B}" presName="spaceBetweenRectangles" presStyleCnt="0"/>
      <dgm:spPr/>
    </dgm:pt>
    <dgm:pt modelId="{B5264EA0-DF6C-4622-8BA2-B63AFD35191D}" type="pres">
      <dgm:prSet presAssocID="{21D635FE-BDA3-4CFD-AF5B-76426721A5A0}" presName="parentLin" presStyleCnt="0"/>
      <dgm:spPr/>
    </dgm:pt>
    <dgm:pt modelId="{C07F902D-2A91-4D22-9BAD-53252F1182D3}" type="pres">
      <dgm:prSet presAssocID="{21D635FE-BDA3-4CFD-AF5B-76426721A5A0}" presName="parentLeftMargin" presStyleLbl="node1" presStyleIdx="2" presStyleCnt="5"/>
      <dgm:spPr/>
    </dgm:pt>
    <dgm:pt modelId="{FF1023D1-4F18-4841-89AD-9B691FC2C6CF}" type="pres">
      <dgm:prSet presAssocID="{21D635FE-BDA3-4CFD-AF5B-76426721A5A0}" presName="parentText" presStyleLbl="node1" presStyleIdx="3" presStyleCnt="5" custLinFactNeighborY="-20683">
        <dgm:presLayoutVars>
          <dgm:chMax val="0"/>
          <dgm:bulletEnabled val="1"/>
        </dgm:presLayoutVars>
      </dgm:prSet>
      <dgm:spPr/>
    </dgm:pt>
    <dgm:pt modelId="{28A0FBA5-8C11-405B-B4EE-6FCDF46C7BA1}" type="pres">
      <dgm:prSet presAssocID="{21D635FE-BDA3-4CFD-AF5B-76426721A5A0}" presName="negativeSpace" presStyleCnt="0"/>
      <dgm:spPr/>
    </dgm:pt>
    <dgm:pt modelId="{516D6EBB-9225-418A-9817-25FF00A57B98}" type="pres">
      <dgm:prSet presAssocID="{21D635FE-BDA3-4CFD-AF5B-76426721A5A0}" presName="childText" presStyleLbl="conFgAcc1" presStyleIdx="3" presStyleCnt="5" custScaleY="93893" custLinFactNeighborX="280" custLinFactNeighborY="-7898">
        <dgm:presLayoutVars>
          <dgm:bulletEnabled val="1"/>
        </dgm:presLayoutVars>
      </dgm:prSet>
      <dgm:spPr/>
    </dgm:pt>
    <dgm:pt modelId="{CBBC7911-5F3B-46D1-8DF9-89E2279D613F}" type="pres">
      <dgm:prSet presAssocID="{112753BA-95F1-4E79-95A3-AF4928B0C2D2}" presName="spaceBetweenRectangles" presStyleCnt="0"/>
      <dgm:spPr/>
    </dgm:pt>
    <dgm:pt modelId="{EC4C0C50-253E-4DF3-AB29-2C1AD5E28C16}" type="pres">
      <dgm:prSet presAssocID="{6ADBC4D2-2D48-4355-8A14-B07E12727811}" presName="parentLin" presStyleCnt="0"/>
      <dgm:spPr/>
    </dgm:pt>
    <dgm:pt modelId="{CB4D6DFC-AB02-497A-B4BA-989F3794FA9D}" type="pres">
      <dgm:prSet presAssocID="{6ADBC4D2-2D48-4355-8A14-B07E12727811}" presName="parentLeftMargin" presStyleLbl="node1" presStyleIdx="3" presStyleCnt="5"/>
      <dgm:spPr/>
    </dgm:pt>
    <dgm:pt modelId="{FDF4C05E-E208-4A57-83DF-DC46F7B19753}" type="pres">
      <dgm:prSet presAssocID="{6ADBC4D2-2D48-4355-8A14-B07E12727811}" presName="parentText" presStyleLbl="node1" presStyleIdx="4" presStyleCnt="5" custLinFactNeighborX="-2247" custLinFactNeighborY="-2890">
        <dgm:presLayoutVars>
          <dgm:chMax val="0"/>
          <dgm:bulletEnabled val="1"/>
        </dgm:presLayoutVars>
      </dgm:prSet>
      <dgm:spPr/>
    </dgm:pt>
    <dgm:pt modelId="{09B0480A-6BC5-4877-8BC8-35FDFF07DE4B}" type="pres">
      <dgm:prSet presAssocID="{6ADBC4D2-2D48-4355-8A14-B07E12727811}" presName="negativeSpace" presStyleCnt="0"/>
      <dgm:spPr/>
    </dgm:pt>
    <dgm:pt modelId="{ED65BBA3-1F98-4F4C-86E5-D430AF2FAC8B}" type="pres">
      <dgm:prSet presAssocID="{6ADBC4D2-2D48-4355-8A14-B07E12727811}" presName="childText" presStyleLbl="conFgAcc1" presStyleIdx="4" presStyleCnt="5" custScaleY="81698">
        <dgm:presLayoutVars>
          <dgm:bulletEnabled val="1"/>
        </dgm:presLayoutVars>
      </dgm:prSet>
      <dgm:spPr/>
    </dgm:pt>
  </dgm:ptLst>
  <dgm:cxnLst>
    <dgm:cxn modelId="{87079300-4E94-40CC-9987-9F67C8108A78}" type="presOf" srcId="{B9720BAF-7603-444E-8BBD-E4ADC195C3B7}" destId="{284A342F-E572-41C1-B4B7-C3DEB773276B}" srcOrd="1" destOrd="0" presId="urn:microsoft.com/office/officeart/2005/8/layout/list1"/>
    <dgm:cxn modelId="{CA5CB606-565F-46C6-B6A4-3E529D175F3F}" type="presOf" srcId="{6ADBC4D2-2D48-4355-8A14-B07E12727811}" destId="{CB4D6DFC-AB02-497A-B4BA-989F3794FA9D}" srcOrd="0" destOrd="0" presId="urn:microsoft.com/office/officeart/2005/8/layout/list1"/>
    <dgm:cxn modelId="{D008191A-8971-4819-8D37-CABCD6A0D5D7}" srcId="{AD22F441-5862-422A-BCBB-A8FC900298D4}" destId="{7AE329DE-B0C3-4A1A-ACD8-99E627A49F1F}" srcOrd="0" destOrd="0" parTransId="{EAA140B8-BE57-4944-A6AB-7160DAD3D8BB}" sibTransId="{792BCD48-4EE7-4EFC-82E3-0D619EB4C0FD}"/>
    <dgm:cxn modelId="{4AB88E1B-6333-4E6E-96C9-539D2846B46A}" type="presOf" srcId="{CCD5D637-24FE-4FA8-8FC2-7D46F6051F44}" destId="{516D6EBB-9225-418A-9817-25FF00A57B98}" srcOrd="0" destOrd="0" presId="urn:microsoft.com/office/officeart/2005/8/layout/list1"/>
    <dgm:cxn modelId="{A8EA8523-A0B4-4C37-9C57-DAB60270C77B}" type="presOf" srcId="{86A3001E-19BE-4824-A2F6-80B4419E697E}" destId="{C9FA75EF-BF65-4167-A512-C836E7D00164}" srcOrd="0" destOrd="0" presId="urn:microsoft.com/office/officeart/2005/8/layout/list1"/>
    <dgm:cxn modelId="{656A9527-C3B9-434E-B540-8A3371B97E4D}" type="presOf" srcId="{F4C625B7-5B9C-4E92-8CEF-CAD4E719FFC3}" destId="{83E53E8A-6F6B-4462-9532-9B3722809392}" srcOrd="0" destOrd="0" presId="urn:microsoft.com/office/officeart/2005/8/layout/list1"/>
    <dgm:cxn modelId="{03417434-3270-4932-AE44-B0AE80712AC4}" type="presOf" srcId="{E8F0EEC8-115B-4753-8235-13F23FC3CA75}" destId="{BFBFC945-05FC-4711-AB0F-CF1701F524B2}" srcOrd="0" destOrd="1" presId="urn:microsoft.com/office/officeart/2005/8/layout/list1"/>
    <dgm:cxn modelId="{9A48553F-64A8-41D5-9AAE-AAA5ABEFFEDC}" type="presOf" srcId="{AD22F441-5862-422A-BCBB-A8FC900298D4}" destId="{84995E31-0B9D-48A9-A779-55F4E3778664}" srcOrd="1" destOrd="0" presId="urn:microsoft.com/office/officeart/2005/8/layout/list1"/>
    <dgm:cxn modelId="{43E5C15D-0EA9-4BCD-8087-117FEA408ED8}" srcId="{B9720BAF-7603-444E-8BBD-E4ADC195C3B7}" destId="{DA969673-FE1F-4215-A2A5-10E675774E1D}" srcOrd="1" destOrd="0" parTransId="{6F59717C-E70F-4193-8362-66EF3309988D}" sibTransId="{525B6ACD-6AA2-412E-86BD-A6BDE8EEB42C}"/>
    <dgm:cxn modelId="{7B6CCF61-8730-4E03-865C-ED925EDC232A}" srcId="{B9720BAF-7603-444E-8BBD-E4ADC195C3B7}" destId="{4180BCD0-966C-4ADF-9A46-D8FC46656C8C}" srcOrd="0" destOrd="0" parTransId="{C10F6959-2816-4EFF-B0DB-C634240EC81D}" sibTransId="{E9491821-EE4F-472E-9745-A5644AE1D4F6}"/>
    <dgm:cxn modelId="{79B94943-6B06-49CB-AB82-360811E13A27}" srcId="{21D635FE-BDA3-4CFD-AF5B-76426721A5A0}" destId="{CF2D827C-C016-4AE9-8A5F-4B07B2851644}" srcOrd="1" destOrd="0" parTransId="{67C75B68-B179-4ED4-9E6A-ACEEF0A5A8FE}" sibTransId="{F1ED767B-A8D8-4440-8356-C88ACDF5E5D7}"/>
    <dgm:cxn modelId="{772D6464-D861-460D-9574-E2DACAF61644}" type="presOf" srcId="{4266FAF7-4FF8-4673-9909-8865442FD477}" destId="{BFBFC945-05FC-4711-AB0F-CF1701F524B2}" srcOrd="0" destOrd="0" presId="urn:microsoft.com/office/officeart/2005/8/layout/list1"/>
    <dgm:cxn modelId="{5173CF44-42AF-4C67-82DD-53293220DC59}" type="presOf" srcId="{86A3001E-19BE-4824-A2F6-80B4419E697E}" destId="{3E5476B1-2F10-4115-99BF-68416FA61905}" srcOrd="1" destOrd="0" presId="urn:microsoft.com/office/officeart/2005/8/layout/list1"/>
    <dgm:cxn modelId="{607E5E69-C158-4567-A5EA-04ACCF11DE6C}" type="presOf" srcId="{CF2D827C-C016-4AE9-8A5F-4B07B2851644}" destId="{516D6EBB-9225-418A-9817-25FF00A57B98}" srcOrd="0" destOrd="1" presId="urn:microsoft.com/office/officeart/2005/8/layout/list1"/>
    <dgm:cxn modelId="{BA7BB249-C67B-4C2B-A5E6-1CFCB3687858}" srcId="{AD22F441-5862-422A-BCBB-A8FC900298D4}" destId="{7235C2A7-147D-46DF-9C52-0D48E0DC969A}" srcOrd="1" destOrd="0" parTransId="{E0E91938-1EB6-458B-9566-8CE78137F5AE}" sibTransId="{A68AE1CA-C4EC-4D2D-95A8-A3881F607533}"/>
    <dgm:cxn modelId="{7E33384A-6C18-416E-BCA2-FFE513398523}" srcId="{6ADBC4D2-2D48-4355-8A14-B07E12727811}" destId="{A825B37D-C5EB-4F1F-BC9D-AD185347E44E}" srcOrd="1" destOrd="0" parTransId="{6CD048C6-3C78-4BA8-BF00-6D83223BD1B1}" sibTransId="{155BBE0F-7117-45E2-90EF-9628B45025CC}"/>
    <dgm:cxn modelId="{92299E4C-33DA-4611-BCB9-F365F5B3F197}" type="presOf" srcId="{6ADBC4D2-2D48-4355-8A14-B07E12727811}" destId="{FDF4C05E-E208-4A57-83DF-DC46F7B19753}" srcOrd="1" destOrd="0" presId="urn:microsoft.com/office/officeart/2005/8/layout/list1"/>
    <dgm:cxn modelId="{572E914D-36F9-4CED-8818-3DA982B1C46E}" srcId="{F4C625B7-5B9C-4E92-8CEF-CAD4E719FFC3}" destId="{21D635FE-BDA3-4CFD-AF5B-76426721A5A0}" srcOrd="3" destOrd="0" parTransId="{78110176-E9FF-4234-8C3B-32DFA2665130}" sibTransId="{112753BA-95F1-4E79-95A3-AF4928B0C2D2}"/>
    <dgm:cxn modelId="{2CEB7E6E-C7E0-4083-BE57-2AD760BF7B03}" type="presOf" srcId="{DA969673-FE1F-4215-A2A5-10E675774E1D}" destId="{F0A632AB-7513-4B88-9425-C241E4B85138}" srcOrd="0" destOrd="1" presId="urn:microsoft.com/office/officeart/2005/8/layout/list1"/>
    <dgm:cxn modelId="{F2BB9E50-1F20-4B6A-94C3-83AF5492BFE5}" srcId="{F4C625B7-5B9C-4E92-8CEF-CAD4E719FFC3}" destId="{86A3001E-19BE-4824-A2F6-80B4419E697E}" srcOrd="0" destOrd="0" parTransId="{FB3F9910-003E-4176-970C-9023146A8B88}" sibTransId="{50E6CF7A-7BAA-4CAD-AC12-866F0385C00D}"/>
    <dgm:cxn modelId="{1D05EB53-86FB-4347-BCEF-30C2DC42FE25}" type="presOf" srcId="{21D635FE-BDA3-4CFD-AF5B-76426721A5A0}" destId="{C07F902D-2A91-4D22-9BAD-53252F1182D3}" srcOrd="0" destOrd="0" presId="urn:microsoft.com/office/officeart/2005/8/layout/list1"/>
    <dgm:cxn modelId="{908D7459-BC43-4812-A2B2-B42360922CB5}" srcId="{21D635FE-BDA3-4CFD-AF5B-76426721A5A0}" destId="{CCD5D637-24FE-4FA8-8FC2-7D46F6051F44}" srcOrd="0" destOrd="0" parTransId="{3A1121DD-AAD5-450F-A45A-48E86DEB3CC4}" sibTransId="{6D8119B7-556D-4DC0-AE08-D18F1AC08BE5}"/>
    <dgm:cxn modelId="{0068C479-FFFC-440C-B0F2-8BA4FA1BA32D}" srcId="{86A3001E-19BE-4824-A2F6-80B4419E697E}" destId="{E8F0EEC8-115B-4753-8235-13F23FC3CA75}" srcOrd="1" destOrd="0" parTransId="{03B7C86A-97FB-4E31-905A-2517D70425E1}" sibTransId="{7B5B3A27-2F35-4167-94CF-6C88C98252FE}"/>
    <dgm:cxn modelId="{74521E84-CA42-47AC-A63A-4289E9081300}" srcId="{F4C625B7-5B9C-4E92-8CEF-CAD4E719FFC3}" destId="{AD22F441-5862-422A-BCBB-A8FC900298D4}" srcOrd="1" destOrd="0" parTransId="{418859C7-BE2A-4AD0-A2F2-25A26EF44BDB}" sibTransId="{5981198F-7D71-46CF-ACE2-E769863BF001}"/>
    <dgm:cxn modelId="{38C23686-B2F8-45AA-9489-F6EA51E7DD46}" srcId="{F4C625B7-5B9C-4E92-8CEF-CAD4E719FFC3}" destId="{6ADBC4D2-2D48-4355-8A14-B07E12727811}" srcOrd="4" destOrd="0" parTransId="{9B39BA7B-A219-4BF3-B5B4-95A5275A8B37}" sibTransId="{6E1DB336-D04F-4224-9213-6799D090A3DD}"/>
    <dgm:cxn modelId="{3BF8778D-D3E5-4D24-B5C6-D2EA4B6E9A01}" type="presOf" srcId="{7AE329DE-B0C3-4A1A-ACD8-99E627A49F1F}" destId="{C080D79E-DF12-49CF-AD10-1BC0806995F4}" srcOrd="0" destOrd="0" presId="urn:microsoft.com/office/officeart/2005/8/layout/list1"/>
    <dgm:cxn modelId="{43BBDF8D-ABCE-40B6-AAA8-C943834796FD}" srcId="{F4C625B7-5B9C-4E92-8CEF-CAD4E719FFC3}" destId="{B9720BAF-7603-444E-8BBD-E4ADC195C3B7}" srcOrd="2" destOrd="0" parTransId="{97795F56-889F-4154-8297-937BC81DE4A0}" sibTransId="{78D6D64E-A2B6-4370-B21B-CDDF5C74C68B}"/>
    <dgm:cxn modelId="{CCDD0F99-01F0-42C3-8ACC-87801189E660}" type="presOf" srcId="{AD22F441-5862-422A-BCBB-A8FC900298D4}" destId="{5040D28A-D4FF-492D-BF3E-C8438DD24C82}" srcOrd="0" destOrd="0" presId="urn:microsoft.com/office/officeart/2005/8/layout/list1"/>
    <dgm:cxn modelId="{FF863AA8-F384-46D3-8CDC-D4DCA06B50E3}" type="presOf" srcId="{4180BCD0-966C-4ADF-9A46-D8FC46656C8C}" destId="{F0A632AB-7513-4B88-9425-C241E4B85138}" srcOrd="0" destOrd="0" presId="urn:microsoft.com/office/officeart/2005/8/layout/list1"/>
    <dgm:cxn modelId="{6A4EF6A9-2B44-4AEA-A2D4-5350A6F9A34C}" type="presOf" srcId="{7235C2A7-147D-46DF-9C52-0D48E0DC969A}" destId="{C080D79E-DF12-49CF-AD10-1BC0806995F4}" srcOrd="0" destOrd="1" presId="urn:microsoft.com/office/officeart/2005/8/layout/list1"/>
    <dgm:cxn modelId="{216277B4-5FA5-47B7-B3FA-A81AFB3F1E19}" srcId="{86A3001E-19BE-4824-A2F6-80B4419E697E}" destId="{4266FAF7-4FF8-4673-9909-8865442FD477}" srcOrd="0" destOrd="0" parTransId="{F6F917D0-96E7-4EDB-A220-286D3E3A14B9}" sibTransId="{A29B452E-CD6E-4F9A-A93F-2AC0C3728CE3}"/>
    <dgm:cxn modelId="{1D6397CC-E470-46C3-AAD3-638E045D529F}" srcId="{6ADBC4D2-2D48-4355-8A14-B07E12727811}" destId="{A4940018-C91F-41B5-BFBB-7EF709425960}" srcOrd="0" destOrd="0" parTransId="{FB43C9CA-B74F-4068-8725-71D7A25994CD}" sibTransId="{022F3F49-2DB9-461C-ABC0-5DFFC0C05656}"/>
    <dgm:cxn modelId="{9C5506E3-2FE7-405E-BF06-5FF1967E2EB4}" type="presOf" srcId="{A825B37D-C5EB-4F1F-BC9D-AD185347E44E}" destId="{ED65BBA3-1F98-4F4C-86E5-D430AF2FAC8B}" srcOrd="0" destOrd="1" presId="urn:microsoft.com/office/officeart/2005/8/layout/list1"/>
    <dgm:cxn modelId="{6ABB4BF0-4D83-4FD9-9739-6AE25306F709}" type="presOf" srcId="{A4940018-C91F-41B5-BFBB-7EF709425960}" destId="{ED65BBA3-1F98-4F4C-86E5-D430AF2FAC8B}" srcOrd="0" destOrd="0" presId="urn:microsoft.com/office/officeart/2005/8/layout/list1"/>
    <dgm:cxn modelId="{B59A6DF2-BF45-49F4-8FD3-2FF63B82ED29}" type="presOf" srcId="{21D635FE-BDA3-4CFD-AF5B-76426721A5A0}" destId="{FF1023D1-4F18-4841-89AD-9B691FC2C6CF}" srcOrd="1" destOrd="0" presId="urn:microsoft.com/office/officeart/2005/8/layout/list1"/>
    <dgm:cxn modelId="{A2709EF3-D81C-4E59-AE8C-C5C53E7C060D}" type="presOf" srcId="{B9720BAF-7603-444E-8BBD-E4ADC195C3B7}" destId="{8C37DFFE-A100-4DCB-8778-5A46627B0AA2}" srcOrd="0" destOrd="0" presId="urn:microsoft.com/office/officeart/2005/8/layout/list1"/>
    <dgm:cxn modelId="{0B41212F-238C-4F7F-99A3-D757F23DB84E}" type="presParOf" srcId="{83E53E8A-6F6B-4462-9532-9B3722809392}" destId="{6AD9EFAE-8776-49D6-A4B4-BAE74F1A856F}" srcOrd="0" destOrd="0" presId="urn:microsoft.com/office/officeart/2005/8/layout/list1"/>
    <dgm:cxn modelId="{019294C1-F1A1-4137-A85C-9C92014D7DAC}" type="presParOf" srcId="{6AD9EFAE-8776-49D6-A4B4-BAE74F1A856F}" destId="{C9FA75EF-BF65-4167-A512-C836E7D00164}" srcOrd="0" destOrd="0" presId="urn:microsoft.com/office/officeart/2005/8/layout/list1"/>
    <dgm:cxn modelId="{77AE7849-ABD5-4E5C-9DE4-A7B4E2154B0A}" type="presParOf" srcId="{6AD9EFAE-8776-49D6-A4B4-BAE74F1A856F}" destId="{3E5476B1-2F10-4115-99BF-68416FA61905}" srcOrd="1" destOrd="0" presId="urn:microsoft.com/office/officeart/2005/8/layout/list1"/>
    <dgm:cxn modelId="{BBE96D6E-ED8E-40AD-AFE7-932BB45B0667}" type="presParOf" srcId="{83E53E8A-6F6B-4462-9532-9B3722809392}" destId="{64C9E008-EF74-4291-9D1E-15DE60942B0D}" srcOrd="1" destOrd="0" presId="urn:microsoft.com/office/officeart/2005/8/layout/list1"/>
    <dgm:cxn modelId="{005E8F26-7AE9-49A5-83E1-A7A88E3EA14F}" type="presParOf" srcId="{83E53E8A-6F6B-4462-9532-9B3722809392}" destId="{BFBFC945-05FC-4711-AB0F-CF1701F524B2}" srcOrd="2" destOrd="0" presId="urn:microsoft.com/office/officeart/2005/8/layout/list1"/>
    <dgm:cxn modelId="{F60B6F45-F5AF-449C-A961-7A8683376AD5}" type="presParOf" srcId="{83E53E8A-6F6B-4462-9532-9B3722809392}" destId="{2451D53C-690D-4FF4-9A32-BC320E7DD4E2}" srcOrd="3" destOrd="0" presId="urn:microsoft.com/office/officeart/2005/8/layout/list1"/>
    <dgm:cxn modelId="{2D3F5578-19C3-4232-9751-5BF61993B761}" type="presParOf" srcId="{83E53E8A-6F6B-4462-9532-9B3722809392}" destId="{C8003A51-F999-425D-98F2-FB633DE268C3}" srcOrd="4" destOrd="0" presId="urn:microsoft.com/office/officeart/2005/8/layout/list1"/>
    <dgm:cxn modelId="{2ADCB091-4AAA-49FD-A1E5-B8A57AD35750}" type="presParOf" srcId="{C8003A51-F999-425D-98F2-FB633DE268C3}" destId="{5040D28A-D4FF-492D-BF3E-C8438DD24C82}" srcOrd="0" destOrd="0" presId="urn:microsoft.com/office/officeart/2005/8/layout/list1"/>
    <dgm:cxn modelId="{CDBA046A-EBBF-4C32-B3EE-EC0356CF9B6F}" type="presParOf" srcId="{C8003A51-F999-425D-98F2-FB633DE268C3}" destId="{84995E31-0B9D-48A9-A779-55F4E3778664}" srcOrd="1" destOrd="0" presId="urn:microsoft.com/office/officeart/2005/8/layout/list1"/>
    <dgm:cxn modelId="{BEA495DC-EDCB-4774-9DFA-10C8974D00A4}" type="presParOf" srcId="{83E53E8A-6F6B-4462-9532-9B3722809392}" destId="{9A161BAB-61A2-4AE9-997C-06AED15D0935}" srcOrd="5" destOrd="0" presId="urn:microsoft.com/office/officeart/2005/8/layout/list1"/>
    <dgm:cxn modelId="{9BAF2F95-881F-4ED1-A565-4C415F78D619}" type="presParOf" srcId="{83E53E8A-6F6B-4462-9532-9B3722809392}" destId="{C080D79E-DF12-49CF-AD10-1BC0806995F4}" srcOrd="6" destOrd="0" presId="urn:microsoft.com/office/officeart/2005/8/layout/list1"/>
    <dgm:cxn modelId="{FBECF2C4-7A7A-4C48-9990-C973B1753FCD}" type="presParOf" srcId="{83E53E8A-6F6B-4462-9532-9B3722809392}" destId="{D988C7DB-89BF-4348-8ECB-9CC9F9DCAB34}" srcOrd="7" destOrd="0" presId="urn:microsoft.com/office/officeart/2005/8/layout/list1"/>
    <dgm:cxn modelId="{39F8D848-0624-4B8F-91A2-857A02DA2D07}" type="presParOf" srcId="{83E53E8A-6F6B-4462-9532-9B3722809392}" destId="{12ED8D30-90E9-4255-9ABC-37C389578B9A}" srcOrd="8" destOrd="0" presId="urn:microsoft.com/office/officeart/2005/8/layout/list1"/>
    <dgm:cxn modelId="{AA5EEA58-C71D-4F29-9A89-36835EFD6295}" type="presParOf" srcId="{12ED8D30-90E9-4255-9ABC-37C389578B9A}" destId="{8C37DFFE-A100-4DCB-8778-5A46627B0AA2}" srcOrd="0" destOrd="0" presId="urn:microsoft.com/office/officeart/2005/8/layout/list1"/>
    <dgm:cxn modelId="{9509E6CE-49C7-4F5C-B1A0-07378DF7D690}" type="presParOf" srcId="{12ED8D30-90E9-4255-9ABC-37C389578B9A}" destId="{284A342F-E572-41C1-B4B7-C3DEB773276B}" srcOrd="1" destOrd="0" presId="urn:microsoft.com/office/officeart/2005/8/layout/list1"/>
    <dgm:cxn modelId="{05F0199D-2A7D-4183-BC42-C6547F86FD30}" type="presParOf" srcId="{83E53E8A-6F6B-4462-9532-9B3722809392}" destId="{0C0A29C4-8595-49C6-B28A-1DCE0D28435B}" srcOrd="9" destOrd="0" presId="urn:microsoft.com/office/officeart/2005/8/layout/list1"/>
    <dgm:cxn modelId="{7FF82683-38A4-4D03-A56E-1E1799C157C3}" type="presParOf" srcId="{83E53E8A-6F6B-4462-9532-9B3722809392}" destId="{F0A632AB-7513-4B88-9425-C241E4B85138}" srcOrd="10" destOrd="0" presId="urn:microsoft.com/office/officeart/2005/8/layout/list1"/>
    <dgm:cxn modelId="{3D064399-7F8A-4829-A81A-85F0F28FC033}" type="presParOf" srcId="{83E53E8A-6F6B-4462-9532-9B3722809392}" destId="{0962A217-D7F0-4456-9ADC-6E9E72E4DDCB}" srcOrd="11" destOrd="0" presId="urn:microsoft.com/office/officeart/2005/8/layout/list1"/>
    <dgm:cxn modelId="{158719CE-9403-4AD9-80B3-1F9AE62B2633}" type="presParOf" srcId="{83E53E8A-6F6B-4462-9532-9B3722809392}" destId="{B5264EA0-DF6C-4622-8BA2-B63AFD35191D}" srcOrd="12" destOrd="0" presId="urn:microsoft.com/office/officeart/2005/8/layout/list1"/>
    <dgm:cxn modelId="{325D1015-BCAF-43EF-8D2F-F86341C73ABF}" type="presParOf" srcId="{B5264EA0-DF6C-4622-8BA2-B63AFD35191D}" destId="{C07F902D-2A91-4D22-9BAD-53252F1182D3}" srcOrd="0" destOrd="0" presId="urn:microsoft.com/office/officeart/2005/8/layout/list1"/>
    <dgm:cxn modelId="{9E80739C-959F-4CC0-AFB5-380F00240B32}" type="presParOf" srcId="{B5264EA0-DF6C-4622-8BA2-B63AFD35191D}" destId="{FF1023D1-4F18-4841-89AD-9B691FC2C6CF}" srcOrd="1" destOrd="0" presId="urn:microsoft.com/office/officeart/2005/8/layout/list1"/>
    <dgm:cxn modelId="{8FB9095B-8521-4499-93EF-7BA8554946F3}" type="presParOf" srcId="{83E53E8A-6F6B-4462-9532-9B3722809392}" destId="{28A0FBA5-8C11-405B-B4EE-6FCDF46C7BA1}" srcOrd="13" destOrd="0" presId="urn:microsoft.com/office/officeart/2005/8/layout/list1"/>
    <dgm:cxn modelId="{2B0FCE04-1096-4B72-8D0A-E815DAEB9EE3}" type="presParOf" srcId="{83E53E8A-6F6B-4462-9532-9B3722809392}" destId="{516D6EBB-9225-418A-9817-25FF00A57B98}" srcOrd="14" destOrd="0" presId="urn:microsoft.com/office/officeart/2005/8/layout/list1"/>
    <dgm:cxn modelId="{46F72C14-9018-405A-BAD5-AE19CD3C7058}" type="presParOf" srcId="{83E53E8A-6F6B-4462-9532-9B3722809392}" destId="{CBBC7911-5F3B-46D1-8DF9-89E2279D613F}" srcOrd="15" destOrd="0" presId="urn:microsoft.com/office/officeart/2005/8/layout/list1"/>
    <dgm:cxn modelId="{96F8C554-B646-4CD6-A228-1A3DDFADAA22}" type="presParOf" srcId="{83E53E8A-6F6B-4462-9532-9B3722809392}" destId="{EC4C0C50-253E-4DF3-AB29-2C1AD5E28C16}" srcOrd="16" destOrd="0" presId="urn:microsoft.com/office/officeart/2005/8/layout/list1"/>
    <dgm:cxn modelId="{BD9A8B9B-FD4D-4F22-B75B-A86BBFEA8BC3}" type="presParOf" srcId="{EC4C0C50-253E-4DF3-AB29-2C1AD5E28C16}" destId="{CB4D6DFC-AB02-497A-B4BA-989F3794FA9D}" srcOrd="0" destOrd="0" presId="urn:microsoft.com/office/officeart/2005/8/layout/list1"/>
    <dgm:cxn modelId="{EF74BDED-56F8-49C9-9583-6C1FB4146F08}" type="presParOf" srcId="{EC4C0C50-253E-4DF3-AB29-2C1AD5E28C16}" destId="{FDF4C05E-E208-4A57-83DF-DC46F7B19753}" srcOrd="1" destOrd="0" presId="urn:microsoft.com/office/officeart/2005/8/layout/list1"/>
    <dgm:cxn modelId="{BC41C745-1217-4CD1-950B-96B06CF2EC0E}" type="presParOf" srcId="{83E53E8A-6F6B-4462-9532-9B3722809392}" destId="{09B0480A-6BC5-4877-8BC8-35FDFF07DE4B}" srcOrd="17" destOrd="0" presId="urn:microsoft.com/office/officeart/2005/8/layout/list1"/>
    <dgm:cxn modelId="{8E436A15-A7EF-4B9C-ACF9-9950E3391F9B}" type="presParOf" srcId="{83E53E8A-6F6B-4462-9532-9B3722809392}" destId="{ED65BBA3-1F98-4F4C-86E5-D430AF2FAC8B}"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897E2C-5754-4508-978E-89AC133C2503}">
      <dsp:nvSpPr>
        <dsp:cNvPr id="0" name=""/>
        <dsp:cNvSpPr/>
      </dsp:nvSpPr>
      <dsp:spPr>
        <a:xfrm rot="16200000">
          <a:off x="-879607" y="882434"/>
          <a:ext cx="4351338" cy="2586468"/>
        </a:xfrm>
        <a:prstGeom prst="flowChartManualOperati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1536" bIns="0" numCol="1" spcCol="1270" anchor="ctr" anchorCtr="0">
          <a:noAutofit/>
        </a:bodyPr>
        <a:lstStyle/>
        <a:p>
          <a:pPr marL="0" lvl="0" indent="0" algn="ctr" defTabSz="1066800">
            <a:lnSpc>
              <a:spcPct val="90000"/>
            </a:lnSpc>
            <a:spcBef>
              <a:spcPct val="0"/>
            </a:spcBef>
            <a:spcAft>
              <a:spcPct val="35000"/>
            </a:spcAft>
            <a:buNone/>
          </a:pPr>
          <a:r>
            <a:rPr lang="en-GB" sz="2400" b="1" kern="1200" dirty="0"/>
            <a:t>Strengths: </a:t>
          </a:r>
          <a:r>
            <a:rPr lang="en-GB" sz="2400" kern="1200" dirty="0"/>
            <a:t>New business, basic belief and boredom of people. </a:t>
          </a:r>
        </a:p>
      </dsp:txBody>
      <dsp:txXfrm rot="5400000">
        <a:off x="2828" y="870267"/>
        <a:ext cx="2586468" cy="2610802"/>
      </dsp:txXfrm>
    </dsp:sp>
    <dsp:sp modelId="{3E945AB2-AF2D-4D7D-81A4-884198D46F3B}">
      <dsp:nvSpPr>
        <dsp:cNvPr id="0" name=""/>
        <dsp:cNvSpPr/>
      </dsp:nvSpPr>
      <dsp:spPr>
        <a:xfrm rot="16200000">
          <a:off x="1826339" y="947223"/>
          <a:ext cx="4351338" cy="2456891"/>
        </a:xfrm>
        <a:prstGeom prst="flowChartManualOperation">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1536" bIns="0" numCol="1" spcCol="1270" anchor="ctr" anchorCtr="0">
          <a:noAutofit/>
        </a:bodyPr>
        <a:lstStyle/>
        <a:p>
          <a:pPr marL="0" lvl="0" indent="0" algn="ctr" defTabSz="1066800">
            <a:lnSpc>
              <a:spcPct val="90000"/>
            </a:lnSpc>
            <a:spcBef>
              <a:spcPct val="0"/>
            </a:spcBef>
            <a:spcAft>
              <a:spcPct val="35000"/>
            </a:spcAft>
            <a:buNone/>
          </a:pPr>
          <a:r>
            <a:rPr lang="en-GB" sz="2400" b="1" kern="1200" dirty="0"/>
            <a:t>Weaknesses:</a:t>
          </a:r>
          <a:r>
            <a:rPr lang="en-GB" sz="2400" kern="1200" dirty="0"/>
            <a:t> New in the market, lack of knowledge of the customers, limited target. </a:t>
          </a:r>
        </a:p>
      </dsp:txBody>
      <dsp:txXfrm rot="5400000">
        <a:off x="2773562" y="870268"/>
        <a:ext cx="2456891" cy="2610802"/>
      </dsp:txXfrm>
    </dsp:sp>
    <dsp:sp modelId="{AF9065EE-F261-4711-9143-5AA60D660135}">
      <dsp:nvSpPr>
        <dsp:cNvPr id="0" name=""/>
        <dsp:cNvSpPr/>
      </dsp:nvSpPr>
      <dsp:spPr>
        <a:xfrm rot="16200000">
          <a:off x="4467498" y="947223"/>
          <a:ext cx="4351338" cy="2456891"/>
        </a:xfrm>
        <a:prstGeom prst="flowChartManualOperation">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1536" bIns="0" numCol="1" spcCol="1270" anchor="ctr" anchorCtr="0">
          <a:noAutofit/>
        </a:bodyPr>
        <a:lstStyle/>
        <a:p>
          <a:pPr marL="0" lvl="0" indent="0" algn="ctr" defTabSz="1066800">
            <a:lnSpc>
              <a:spcPct val="90000"/>
            </a:lnSpc>
            <a:spcBef>
              <a:spcPct val="0"/>
            </a:spcBef>
            <a:spcAft>
              <a:spcPct val="35000"/>
            </a:spcAft>
            <a:buNone/>
          </a:pPr>
          <a:r>
            <a:rPr lang="en-GB" sz="2400" b="1" kern="1200" dirty="0"/>
            <a:t>Opportunities: </a:t>
          </a:r>
          <a:r>
            <a:rPr lang="en-GB" sz="2400" kern="1200" dirty="0"/>
            <a:t>Focus on all types of events and ensuring safety. </a:t>
          </a:r>
          <a:endParaRPr lang="en-US" sz="2400" kern="1200" dirty="0"/>
        </a:p>
      </dsp:txBody>
      <dsp:txXfrm rot="5400000">
        <a:off x="5414721" y="870268"/>
        <a:ext cx="2456891" cy="2610802"/>
      </dsp:txXfrm>
    </dsp:sp>
    <dsp:sp modelId="{55A3E560-F827-4CCF-A9DD-5ACACE294F4F}">
      <dsp:nvSpPr>
        <dsp:cNvPr id="0" name=""/>
        <dsp:cNvSpPr/>
      </dsp:nvSpPr>
      <dsp:spPr>
        <a:xfrm rot="16200000">
          <a:off x="7108657" y="947223"/>
          <a:ext cx="4351338" cy="2456891"/>
        </a:xfrm>
        <a:prstGeom prst="flowChartManualOperation">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1536" bIns="0" numCol="1" spcCol="1270" anchor="ctr" anchorCtr="0">
          <a:noAutofit/>
        </a:bodyPr>
        <a:lstStyle/>
        <a:p>
          <a:pPr marL="0" lvl="0" indent="0" algn="ctr" defTabSz="1066800">
            <a:lnSpc>
              <a:spcPct val="90000"/>
            </a:lnSpc>
            <a:spcBef>
              <a:spcPct val="0"/>
            </a:spcBef>
            <a:spcAft>
              <a:spcPct val="35000"/>
            </a:spcAft>
            <a:buNone/>
          </a:pPr>
          <a:r>
            <a:rPr lang="en-GB" sz="2400" b="1" kern="1200" dirty="0"/>
            <a:t>Threats: </a:t>
          </a:r>
          <a:r>
            <a:rPr lang="en-GB" sz="2400" kern="1200" dirty="0"/>
            <a:t>COVID-19 and competition.   </a:t>
          </a:r>
        </a:p>
      </dsp:txBody>
      <dsp:txXfrm rot="5400000">
        <a:off x="8055880" y="870268"/>
        <a:ext cx="2456891" cy="26108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84018-BAA6-404E-98B1-1958C2F54BC6}">
      <dsp:nvSpPr>
        <dsp:cNvPr id="0" name=""/>
        <dsp:cNvSpPr/>
      </dsp:nvSpPr>
      <dsp:spPr>
        <a:xfrm>
          <a:off x="0" y="3569039"/>
          <a:ext cx="10515600" cy="7808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Promotion: </a:t>
          </a:r>
          <a:r>
            <a:rPr lang="en-GB" sz="2800" kern="1200" dirty="0"/>
            <a:t>Digital marketing  </a:t>
          </a:r>
          <a:endParaRPr lang="en-US" sz="2800" kern="1200" dirty="0"/>
        </a:p>
      </dsp:txBody>
      <dsp:txXfrm>
        <a:off x="0" y="3569039"/>
        <a:ext cx="10515600" cy="780818"/>
      </dsp:txXfrm>
    </dsp:sp>
    <dsp:sp modelId="{C20FEA86-E041-4544-9031-11E0FBED675F}">
      <dsp:nvSpPr>
        <dsp:cNvPr id="0" name=""/>
        <dsp:cNvSpPr/>
      </dsp:nvSpPr>
      <dsp:spPr>
        <a:xfrm rot="10800000">
          <a:off x="0" y="2379853"/>
          <a:ext cx="10515600" cy="1200899"/>
        </a:xfrm>
        <a:prstGeom prst="upArrowCallout">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Place: </a:t>
          </a:r>
          <a:r>
            <a:rPr lang="en-GB" sz="2800" kern="1200" dirty="0"/>
            <a:t>Convenient an product based placing   </a:t>
          </a:r>
        </a:p>
      </dsp:txBody>
      <dsp:txXfrm rot="10800000">
        <a:off x="0" y="2379853"/>
        <a:ext cx="10515600" cy="780308"/>
      </dsp:txXfrm>
    </dsp:sp>
    <dsp:sp modelId="{7510E0BC-F4AF-427D-BD41-9746377F4E5B}">
      <dsp:nvSpPr>
        <dsp:cNvPr id="0" name=""/>
        <dsp:cNvSpPr/>
      </dsp:nvSpPr>
      <dsp:spPr>
        <a:xfrm rot="10800000">
          <a:off x="0" y="1190666"/>
          <a:ext cx="10515600" cy="1200899"/>
        </a:xfrm>
        <a:prstGeom prst="upArrowCallout">
          <a:avLst/>
        </a:prstGeom>
        <a:gradFill rotWithShape="0">
          <a:gsLst>
            <a:gs pos="0">
              <a:schemeClr val="accent5">
                <a:hueOff val="-4902230"/>
                <a:satOff val="-6819"/>
                <a:lumOff val="-2615"/>
                <a:alphaOff val="0"/>
                <a:satMod val="103000"/>
                <a:lumMod val="102000"/>
                <a:tint val="94000"/>
              </a:schemeClr>
            </a:gs>
            <a:gs pos="50000">
              <a:schemeClr val="accent5">
                <a:hueOff val="-4902230"/>
                <a:satOff val="-6819"/>
                <a:lumOff val="-2615"/>
                <a:alphaOff val="0"/>
                <a:satMod val="110000"/>
                <a:lumMod val="100000"/>
                <a:shade val="100000"/>
              </a:schemeClr>
            </a:gs>
            <a:gs pos="100000">
              <a:schemeClr val="accent5">
                <a:hueOff val="-4902230"/>
                <a:satOff val="-6819"/>
                <a:lumOff val="-261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Price:</a:t>
          </a:r>
          <a:r>
            <a:rPr lang="en-GB" sz="2800" kern="1200" dirty="0"/>
            <a:t> Customer based pricing </a:t>
          </a:r>
        </a:p>
      </dsp:txBody>
      <dsp:txXfrm rot="10800000">
        <a:off x="0" y="1190666"/>
        <a:ext cx="10515600" cy="780308"/>
      </dsp:txXfrm>
    </dsp:sp>
    <dsp:sp modelId="{249A3CB8-1885-4EAB-A98D-6F66E3F91276}">
      <dsp:nvSpPr>
        <dsp:cNvPr id="0" name=""/>
        <dsp:cNvSpPr/>
      </dsp:nvSpPr>
      <dsp:spPr>
        <a:xfrm rot="10800000">
          <a:off x="0" y="1479"/>
          <a:ext cx="10515600" cy="1200899"/>
        </a:xfrm>
        <a:prstGeom prst="upArrowCallou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Product:</a:t>
          </a:r>
          <a:r>
            <a:rPr lang="en-GB" sz="2800" kern="1200" dirty="0"/>
            <a:t> Event planning and other necessary products  </a:t>
          </a:r>
        </a:p>
      </dsp:txBody>
      <dsp:txXfrm rot="10800000">
        <a:off x="0" y="1479"/>
        <a:ext cx="10515600" cy="780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FC945-05FC-4711-AB0F-CF1701F524B2}">
      <dsp:nvSpPr>
        <dsp:cNvPr id="0" name=""/>
        <dsp:cNvSpPr/>
      </dsp:nvSpPr>
      <dsp:spPr>
        <a:xfrm>
          <a:off x="0" y="327289"/>
          <a:ext cx="12181711" cy="826326"/>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45436" tIns="124968" rIns="945436" bIns="64008" numCol="1" spcCol="1270" anchor="t" anchorCtr="0">
          <a:noAutofit/>
        </a:bodyPr>
        <a:lstStyle/>
        <a:p>
          <a:pPr marL="57150" lvl="1" indent="-57150" algn="l" defTabSz="400050">
            <a:lnSpc>
              <a:spcPct val="90000"/>
            </a:lnSpc>
            <a:spcBef>
              <a:spcPct val="0"/>
            </a:spcBef>
            <a:spcAft>
              <a:spcPct val="15000"/>
            </a:spcAft>
            <a:buChar char="•"/>
          </a:pPr>
          <a:endParaRPr lang="en-GB" sz="900" kern="1200" dirty="0"/>
        </a:p>
        <a:p>
          <a:pPr marL="114300" lvl="1" indent="-114300" algn="l" defTabSz="533400">
            <a:lnSpc>
              <a:spcPct val="90000"/>
            </a:lnSpc>
            <a:spcBef>
              <a:spcPct val="0"/>
            </a:spcBef>
            <a:spcAft>
              <a:spcPct val="15000"/>
            </a:spcAft>
            <a:buChar char="•"/>
          </a:pPr>
          <a:r>
            <a:rPr lang="en-GB" sz="1200" kern="1200" dirty="0"/>
            <a:t>This approach is free since </a:t>
          </a:r>
          <a:r>
            <a:rPr lang="en-GB" sz="1200" kern="1200" dirty="0" err="1"/>
            <a:t>Cidrys</a:t>
          </a:r>
          <a:r>
            <a:rPr lang="en-GB" sz="1200" kern="1200" dirty="0"/>
            <a:t> Events is value-oriented and will focus on differentiation and cost leadership positioning plans (Didier </a:t>
          </a:r>
          <a:r>
            <a:rPr lang="en-GB" sz="1200" kern="1200" dirty="0" err="1"/>
            <a:t>Mutel</a:t>
          </a:r>
          <a:r>
            <a:rPr lang="en-GB" sz="1200" kern="1200" dirty="0"/>
            <a:t>, 2010). This allows current members to attract new members, increasing revenue and building a community.</a:t>
          </a:r>
          <a:endParaRPr lang="en-GB" sz="900" kern="1200" dirty="0"/>
        </a:p>
      </dsp:txBody>
      <dsp:txXfrm>
        <a:off x="0" y="327289"/>
        <a:ext cx="12181711" cy="826326"/>
      </dsp:txXfrm>
    </dsp:sp>
    <dsp:sp modelId="{3E5476B1-2F10-4115-99BF-68416FA61905}">
      <dsp:nvSpPr>
        <dsp:cNvPr id="0" name=""/>
        <dsp:cNvSpPr/>
      </dsp:nvSpPr>
      <dsp:spPr>
        <a:xfrm>
          <a:off x="609658" y="1715"/>
          <a:ext cx="8527197" cy="56088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2308" tIns="0" rIns="322308" bIns="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Word of Mouth Strategy</a:t>
          </a:r>
          <a:endParaRPr lang="en-US" sz="1400" kern="1200" dirty="0">
            <a:latin typeface="Arial" panose="020B0604020202020204" pitchFamily="34" charset="0"/>
            <a:cs typeface="Arial" panose="020B0604020202020204" pitchFamily="34" charset="0"/>
          </a:endParaRPr>
        </a:p>
      </dsp:txBody>
      <dsp:txXfrm>
        <a:off x="637038" y="29095"/>
        <a:ext cx="8472437" cy="506120"/>
      </dsp:txXfrm>
    </dsp:sp>
    <dsp:sp modelId="{C080D79E-DF12-49CF-AD10-1BC0806995F4}">
      <dsp:nvSpPr>
        <dsp:cNvPr id="0" name=""/>
        <dsp:cNvSpPr/>
      </dsp:nvSpPr>
      <dsp:spPr>
        <a:xfrm>
          <a:off x="0" y="1536656"/>
          <a:ext cx="12181711" cy="880885"/>
        </a:xfrm>
        <a:prstGeom prst="rect">
          <a:avLst/>
        </a:prstGeom>
        <a:solidFill>
          <a:schemeClr val="lt1">
            <a:alpha val="90000"/>
            <a:hueOff val="0"/>
            <a:satOff val="0"/>
            <a:lumOff val="0"/>
            <a:alphaOff val="0"/>
          </a:schemeClr>
        </a:solidFill>
        <a:ln w="6350" cap="flat" cmpd="sng" algn="ctr">
          <a:solidFill>
            <a:schemeClr val="accent3">
              <a:hueOff val="677650"/>
              <a:satOff val="25000"/>
              <a:lumOff val="-367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45436" tIns="124968" rIns="945436" bIns="71120" numCol="1" spcCol="1270" anchor="t" anchorCtr="0">
          <a:noAutofit/>
        </a:bodyPr>
        <a:lstStyle/>
        <a:p>
          <a:pPr marL="57150" lvl="1" indent="-57150" algn="l" defTabSz="444500">
            <a:lnSpc>
              <a:spcPct val="90000"/>
            </a:lnSpc>
            <a:spcBef>
              <a:spcPct val="0"/>
            </a:spcBef>
            <a:spcAft>
              <a:spcPct val="15000"/>
            </a:spcAft>
            <a:buChar char="•"/>
          </a:pPr>
          <a:endParaRPr lang="en-GB" sz="1000" kern="1200" dirty="0"/>
        </a:p>
        <a:p>
          <a:pPr marL="114300" lvl="1" indent="-114300" algn="l" defTabSz="533400">
            <a:lnSpc>
              <a:spcPct val="90000"/>
            </a:lnSpc>
            <a:spcBef>
              <a:spcPct val="0"/>
            </a:spcBef>
            <a:spcAft>
              <a:spcPct val="15000"/>
            </a:spcAft>
            <a:buChar char="•"/>
          </a:pPr>
          <a:r>
            <a:rPr lang="en-GB" sz="1200" kern="1200" dirty="0" err="1"/>
            <a:t>Cidrys</a:t>
          </a:r>
          <a:r>
            <a:rPr lang="en-GB" sz="1200" kern="1200" dirty="0"/>
            <a:t> Events also intends to focus on SEO (search engine optimization) and PPC (pay per click) methods to target customers who browse and seek for services online.</a:t>
          </a:r>
          <a:endParaRPr lang="en-GB" sz="1000" kern="1200" dirty="0"/>
        </a:p>
      </dsp:txBody>
      <dsp:txXfrm>
        <a:off x="0" y="1536656"/>
        <a:ext cx="12181711" cy="880885"/>
      </dsp:txXfrm>
    </dsp:sp>
    <dsp:sp modelId="{84995E31-0B9D-48A9-A779-55F4E3778664}">
      <dsp:nvSpPr>
        <dsp:cNvPr id="0" name=""/>
        <dsp:cNvSpPr/>
      </dsp:nvSpPr>
      <dsp:spPr>
        <a:xfrm>
          <a:off x="675323" y="1175505"/>
          <a:ext cx="8527197" cy="560880"/>
        </a:xfrm>
        <a:prstGeom prst="roundRect">
          <a:avLst/>
        </a:prstGeom>
        <a:gradFill rotWithShape="0">
          <a:gsLst>
            <a:gs pos="0">
              <a:schemeClr val="accent3">
                <a:hueOff val="677650"/>
                <a:satOff val="25000"/>
                <a:lumOff val="-3676"/>
                <a:alphaOff val="0"/>
                <a:satMod val="103000"/>
                <a:lumMod val="102000"/>
                <a:tint val="94000"/>
              </a:schemeClr>
            </a:gs>
            <a:gs pos="50000">
              <a:schemeClr val="accent3">
                <a:hueOff val="677650"/>
                <a:satOff val="25000"/>
                <a:lumOff val="-3676"/>
                <a:alphaOff val="0"/>
                <a:satMod val="110000"/>
                <a:lumMod val="100000"/>
                <a:shade val="100000"/>
              </a:schemeClr>
            </a:gs>
            <a:gs pos="100000">
              <a:schemeClr val="accent3">
                <a:hueOff val="677650"/>
                <a:satOff val="25000"/>
                <a:lumOff val="-36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2308" tIns="0" rIns="322308" bIns="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Digital Marketing</a:t>
          </a:r>
          <a:endParaRPr lang="en-US" sz="1400" kern="1200" dirty="0">
            <a:latin typeface="Arial" panose="020B0604020202020204" pitchFamily="34" charset="0"/>
            <a:cs typeface="Arial" panose="020B0604020202020204" pitchFamily="34" charset="0"/>
          </a:endParaRPr>
        </a:p>
      </dsp:txBody>
      <dsp:txXfrm>
        <a:off x="702703" y="1202885"/>
        <a:ext cx="8472437" cy="506120"/>
      </dsp:txXfrm>
    </dsp:sp>
    <dsp:sp modelId="{F0A632AB-7513-4B88-9425-C241E4B85138}">
      <dsp:nvSpPr>
        <dsp:cNvPr id="0" name=""/>
        <dsp:cNvSpPr/>
      </dsp:nvSpPr>
      <dsp:spPr>
        <a:xfrm>
          <a:off x="0" y="2800581"/>
          <a:ext cx="12181711" cy="727341"/>
        </a:xfrm>
        <a:prstGeom prst="rect">
          <a:avLst/>
        </a:prstGeom>
        <a:solidFill>
          <a:schemeClr val="lt1">
            <a:alpha val="90000"/>
            <a:hueOff val="0"/>
            <a:satOff val="0"/>
            <a:lumOff val="0"/>
            <a:alphaOff val="0"/>
          </a:schemeClr>
        </a:solidFill>
        <a:ln w="6350" cap="flat" cmpd="sng" algn="ctr">
          <a:solidFill>
            <a:schemeClr val="accent3">
              <a:hueOff val="1355300"/>
              <a:satOff val="50000"/>
              <a:lumOff val="-735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45436" tIns="124968" rIns="945436" bIns="85344"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kern="1200" dirty="0"/>
            <a:t>The company will have official social media accounts on a range of social media sites, including Instagram, YouTube, and Facebook, to promote the market, and communicate with clients. </a:t>
          </a:r>
        </a:p>
      </dsp:txBody>
      <dsp:txXfrm>
        <a:off x="0" y="2800581"/>
        <a:ext cx="12181711" cy="727341"/>
      </dsp:txXfrm>
    </dsp:sp>
    <dsp:sp modelId="{284A342F-E572-41C1-B4B7-C3DEB773276B}">
      <dsp:nvSpPr>
        <dsp:cNvPr id="0" name=""/>
        <dsp:cNvSpPr/>
      </dsp:nvSpPr>
      <dsp:spPr>
        <a:xfrm>
          <a:off x="609085" y="2438253"/>
          <a:ext cx="8527197" cy="560880"/>
        </a:xfrm>
        <a:prstGeom prst="roundRect">
          <a:avLst/>
        </a:prstGeom>
        <a:gradFill rotWithShape="0">
          <a:gsLst>
            <a:gs pos="0">
              <a:schemeClr val="accent3">
                <a:hueOff val="1355300"/>
                <a:satOff val="50000"/>
                <a:lumOff val="-7353"/>
                <a:alphaOff val="0"/>
                <a:satMod val="103000"/>
                <a:lumMod val="102000"/>
                <a:tint val="94000"/>
              </a:schemeClr>
            </a:gs>
            <a:gs pos="50000">
              <a:schemeClr val="accent3">
                <a:hueOff val="1355300"/>
                <a:satOff val="50000"/>
                <a:lumOff val="-7353"/>
                <a:alphaOff val="0"/>
                <a:satMod val="110000"/>
                <a:lumMod val="100000"/>
                <a:shade val="100000"/>
              </a:schemeClr>
            </a:gs>
            <a:gs pos="100000">
              <a:schemeClr val="accent3">
                <a:hueOff val="1355300"/>
                <a:satOff val="50000"/>
                <a:lumOff val="-735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2308" tIns="0" rIns="322308" bIns="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Social Media Marketing</a:t>
          </a:r>
          <a:endParaRPr lang="en-US" sz="1400" kern="1200" dirty="0">
            <a:latin typeface="Arial" panose="020B0604020202020204" pitchFamily="34" charset="0"/>
            <a:cs typeface="Arial" panose="020B0604020202020204" pitchFamily="34" charset="0"/>
          </a:endParaRPr>
        </a:p>
      </dsp:txBody>
      <dsp:txXfrm>
        <a:off x="636465" y="2465633"/>
        <a:ext cx="8472437" cy="506120"/>
      </dsp:txXfrm>
    </dsp:sp>
    <dsp:sp modelId="{516D6EBB-9225-418A-9817-25FF00A57B98}">
      <dsp:nvSpPr>
        <dsp:cNvPr id="0" name=""/>
        <dsp:cNvSpPr/>
      </dsp:nvSpPr>
      <dsp:spPr>
        <a:xfrm>
          <a:off x="0" y="3902859"/>
          <a:ext cx="12181711" cy="871021"/>
        </a:xfrm>
        <a:prstGeom prst="rect">
          <a:avLst/>
        </a:prstGeom>
        <a:solidFill>
          <a:schemeClr val="lt1">
            <a:alpha val="90000"/>
            <a:hueOff val="0"/>
            <a:satOff val="0"/>
            <a:lumOff val="0"/>
            <a:alphaOff val="0"/>
          </a:schemeClr>
        </a:solidFill>
        <a:ln w="6350" cap="flat" cmpd="sng" algn="ctr">
          <a:solidFill>
            <a:schemeClr val="accent3">
              <a:hueOff val="2032949"/>
              <a:satOff val="75000"/>
              <a:lumOff val="-1102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45436" tIns="124968" rIns="945436" bIns="85344" numCol="1" spcCol="1270" anchor="t" anchorCtr="0">
          <a:noAutofit/>
        </a:bodyPr>
        <a:lstStyle/>
        <a:p>
          <a:pPr marL="57150" lvl="1" indent="-57150" algn="l" defTabSz="355600">
            <a:lnSpc>
              <a:spcPct val="90000"/>
            </a:lnSpc>
            <a:spcBef>
              <a:spcPct val="0"/>
            </a:spcBef>
            <a:spcAft>
              <a:spcPct val="15000"/>
            </a:spcAft>
            <a:buChar char="•"/>
          </a:pPr>
          <a:endParaRPr lang="en-GB" sz="800" kern="1200" dirty="0"/>
        </a:p>
        <a:p>
          <a:pPr marL="114300" lvl="1" indent="-114300" algn="l" defTabSz="533400">
            <a:lnSpc>
              <a:spcPct val="90000"/>
            </a:lnSpc>
            <a:spcBef>
              <a:spcPct val="0"/>
            </a:spcBef>
            <a:spcAft>
              <a:spcPct val="15000"/>
            </a:spcAft>
            <a:buChar char="•"/>
          </a:pPr>
          <a:r>
            <a:rPr lang="en-GB" sz="1200" kern="1200" dirty="0"/>
            <a:t>The social media marketing strategy supports the influencer marketing strategy and by getting the public involved with </a:t>
          </a:r>
          <a:r>
            <a:rPr lang="en-GB" sz="1200" kern="1200" dirty="0" err="1"/>
            <a:t>Cidrys</a:t>
          </a:r>
          <a:r>
            <a:rPr lang="en-GB" sz="1200" kern="1200" dirty="0"/>
            <a:t> Events can help draw attendance. In the long-term, the company will also provide sponsorships</a:t>
          </a:r>
          <a:r>
            <a:rPr lang="en-GB" sz="800" kern="1200" dirty="0"/>
            <a:t>. </a:t>
          </a:r>
        </a:p>
      </dsp:txBody>
      <dsp:txXfrm>
        <a:off x="0" y="3902859"/>
        <a:ext cx="12181711" cy="871021"/>
      </dsp:txXfrm>
    </dsp:sp>
    <dsp:sp modelId="{FF1023D1-4F18-4841-89AD-9B691FC2C6CF}">
      <dsp:nvSpPr>
        <dsp:cNvPr id="0" name=""/>
        <dsp:cNvSpPr/>
      </dsp:nvSpPr>
      <dsp:spPr>
        <a:xfrm>
          <a:off x="609085" y="3514516"/>
          <a:ext cx="8527197" cy="560880"/>
        </a:xfrm>
        <a:prstGeom prst="roundRect">
          <a:avLst/>
        </a:prstGeom>
        <a:gradFill rotWithShape="0">
          <a:gsLst>
            <a:gs pos="0">
              <a:schemeClr val="accent3">
                <a:hueOff val="2032949"/>
                <a:satOff val="75000"/>
                <a:lumOff val="-11029"/>
                <a:alphaOff val="0"/>
                <a:satMod val="103000"/>
                <a:lumMod val="102000"/>
                <a:tint val="94000"/>
              </a:schemeClr>
            </a:gs>
            <a:gs pos="50000">
              <a:schemeClr val="accent3">
                <a:hueOff val="2032949"/>
                <a:satOff val="75000"/>
                <a:lumOff val="-11029"/>
                <a:alphaOff val="0"/>
                <a:satMod val="110000"/>
                <a:lumMod val="100000"/>
                <a:shade val="100000"/>
              </a:schemeClr>
            </a:gs>
            <a:gs pos="100000">
              <a:schemeClr val="accent3">
                <a:hueOff val="2032949"/>
                <a:satOff val="75000"/>
                <a:lumOff val="-1102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2308" tIns="0" rIns="322308" bIns="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Influencer Marketing</a:t>
          </a:r>
          <a:endParaRPr lang="en-US" sz="1400" kern="1200" dirty="0">
            <a:latin typeface="Arial" panose="020B0604020202020204" pitchFamily="34" charset="0"/>
            <a:cs typeface="Arial" panose="020B0604020202020204" pitchFamily="34" charset="0"/>
          </a:endParaRPr>
        </a:p>
      </dsp:txBody>
      <dsp:txXfrm>
        <a:off x="636465" y="3541896"/>
        <a:ext cx="8472437" cy="506120"/>
      </dsp:txXfrm>
    </dsp:sp>
    <dsp:sp modelId="{ED65BBA3-1F98-4F4C-86E5-D430AF2FAC8B}">
      <dsp:nvSpPr>
        <dsp:cNvPr id="0" name=""/>
        <dsp:cNvSpPr/>
      </dsp:nvSpPr>
      <dsp:spPr>
        <a:xfrm>
          <a:off x="0" y="5165025"/>
          <a:ext cx="12181711" cy="806788"/>
        </a:xfrm>
        <a:prstGeom prst="rect">
          <a:avLst/>
        </a:prstGeom>
        <a:solidFill>
          <a:schemeClr val="lt1">
            <a:alpha val="90000"/>
            <a:hueOff val="0"/>
            <a:satOff val="0"/>
            <a:lumOff val="0"/>
            <a:alphaOff val="0"/>
          </a:schemeClr>
        </a:solidFill>
        <a:ln w="6350" cap="flat" cmpd="sng" algn="ctr">
          <a:solidFill>
            <a:schemeClr val="accent3">
              <a:hueOff val="2710599"/>
              <a:satOff val="100000"/>
              <a:lumOff val="-1470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45436" tIns="124968" rIns="945436" bIns="85344"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kern="1200" dirty="0" err="1"/>
            <a:t>Cidrys</a:t>
          </a:r>
          <a:r>
            <a:rPr lang="en-GB" sz="1200" kern="1200" dirty="0"/>
            <a:t> Events will apply traditional marketing strategies to promote the service portfolio in the early stages, such as flyers, business cards, adverts, and banner ads. </a:t>
          </a:r>
        </a:p>
      </dsp:txBody>
      <dsp:txXfrm>
        <a:off x="0" y="5165025"/>
        <a:ext cx="12181711" cy="806788"/>
      </dsp:txXfrm>
    </dsp:sp>
    <dsp:sp modelId="{FDF4C05E-E208-4A57-83DF-DC46F7B19753}">
      <dsp:nvSpPr>
        <dsp:cNvPr id="0" name=""/>
        <dsp:cNvSpPr/>
      </dsp:nvSpPr>
      <dsp:spPr>
        <a:xfrm>
          <a:off x="595399" y="4868375"/>
          <a:ext cx="8527197" cy="560880"/>
        </a:xfrm>
        <a:prstGeom prst="roundRect">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2308" tIns="0" rIns="322308" bIns="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Traditional Marketing:</a:t>
          </a:r>
          <a:r>
            <a:rPr lang="en-GB" sz="1400" kern="1200" dirty="0">
              <a:latin typeface="Arial" panose="020B0604020202020204" pitchFamily="34" charset="0"/>
              <a:cs typeface="Arial" panose="020B0604020202020204" pitchFamily="34" charset="0"/>
            </a:rPr>
            <a:t> </a:t>
          </a:r>
          <a:endParaRPr lang="en-US" sz="1400" kern="1200" dirty="0">
            <a:latin typeface="Arial" panose="020B0604020202020204" pitchFamily="34" charset="0"/>
            <a:cs typeface="Arial" panose="020B0604020202020204" pitchFamily="34" charset="0"/>
          </a:endParaRPr>
        </a:p>
      </dsp:txBody>
      <dsp:txXfrm>
        <a:off x="622779" y="4895755"/>
        <a:ext cx="8472437"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756AB4-11B0-45CC-8813-C7C42371A7FC}" type="datetimeFigureOut">
              <a:rPr lang="en-GB" smtClean="0"/>
              <a:t>28/07/2022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CBB67-755B-4A87-88E1-7239DCC1BE1B}" type="slidenum">
              <a:rPr lang="en-GB" smtClean="0"/>
              <a:t>‹#›</a:t>
            </a:fld>
            <a:endParaRPr lang="en-GB"/>
          </a:p>
        </p:txBody>
      </p:sp>
    </p:spTree>
    <p:extLst>
      <p:ext uri="{BB962C8B-B14F-4D97-AF65-F5344CB8AC3E}">
        <p14:creationId xmlns:p14="http://schemas.microsoft.com/office/powerpoint/2010/main" val="2419483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will cover the most important points of the business plan for the Event Planning. We will start with the Business Idea and continue with Services, Ownership, Legal structure and Management, SWOT analysis, Marketing 4Ps, Target market and at the end we will talk about  Marketing strategy. </a:t>
            </a:r>
          </a:p>
        </p:txBody>
      </p:sp>
      <p:sp>
        <p:nvSpPr>
          <p:cNvPr id="4" name="Slide Number Placeholder 3"/>
          <p:cNvSpPr>
            <a:spLocks noGrp="1"/>
          </p:cNvSpPr>
          <p:nvPr>
            <p:ph type="sldNum" sz="quarter" idx="5"/>
          </p:nvPr>
        </p:nvSpPr>
        <p:spPr/>
        <p:txBody>
          <a:bodyPr/>
          <a:lstStyle/>
          <a:p>
            <a:fld id="{D7CCBB67-755B-4A87-88E1-7239DCC1BE1B}" type="slidenum">
              <a:rPr lang="en-GB" smtClean="0"/>
              <a:t>2</a:t>
            </a:fld>
            <a:endParaRPr lang="en-GB"/>
          </a:p>
        </p:txBody>
      </p:sp>
    </p:spTree>
    <p:extLst>
      <p:ext uri="{BB962C8B-B14F-4D97-AF65-F5344CB8AC3E}">
        <p14:creationId xmlns:p14="http://schemas.microsoft.com/office/powerpoint/2010/main" val="1836923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Developing a business</a:t>
            </a:r>
            <a:r>
              <a:rPr lang="en-US" baseline="0" dirty="0"/>
              <a:t> is a troublesome task. </a:t>
            </a:r>
            <a:r>
              <a:rPr lang="en-US" dirty="0"/>
              <a:t>A sample of the events that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Cidrys</a:t>
            </a:r>
            <a:r>
              <a:rPr lang="en-US" dirty="0"/>
              <a:t> Events will plan are weddings, conferences, and parties. The planning and execution of an event will be aided by this one-of-a-kind event coordination service (</a:t>
            </a:r>
            <a:r>
              <a:rPr lang="en-US" dirty="0" err="1"/>
              <a:t>Nwobodo</a:t>
            </a:r>
            <a:r>
              <a:rPr lang="en-US" dirty="0"/>
              <a:t>, </a:t>
            </a:r>
            <a:r>
              <a:rPr lang="en-US" dirty="0" err="1"/>
              <a:t>Ngui</a:t>
            </a:r>
            <a:r>
              <a:rPr lang="en-US" dirty="0"/>
              <a:t> and </a:t>
            </a:r>
            <a:r>
              <a:rPr lang="en-US" dirty="0" err="1"/>
              <a:t>Voon</a:t>
            </a:r>
            <a:r>
              <a:rPr lang="en-US" dirty="0"/>
              <a:t>, 2019). During a first meeting, the type of event, the level of planning necessary, and the dates will be agreed. Once those two elements have been selected, a pricing schedule will be developed based on the duration of the planning engagement and the dates.</a:t>
            </a:r>
            <a:endParaRPr lang="en-GB" dirty="0"/>
          </a:p>
        </p:txBody>
      </p:sp>
      <p:sp>
        <p:nvSpPr>
          <p:cNvPr id="4" name="Slide Number Placeholder 3"/>
          <p:cNvSpPr>
            <a:spLocks noGrp="1"/>
          </p:cNvSpPr>
          <p:nvPr>
            <p:ph type="sldNum" sz="quarter" idx="10"/>
          </p:nvPr>
        </p:nvSpPr>
        <p:spPr/>
        <p:txBody>
          <a:bodyPr/>
          <a:lstStyle/>
          <a:p>
            <a:fld id="{D7CCBB67-755B-4A87-88E1-7239DCC1BE1B}" type="slidenum">
              <a:rPr lang="en-GB" smtClean="0"/>
              <a:t>3</a:t>
            </a:fld>
            <a:endParaRPr lang="en-GB"/>
          </a:p>
        </p:txBody>
      </p:sp>
    </p:spTree>
    <p:extLst>
      <p:ext uri="{BB962C8B-B14F-4D97-AF65-F5344CB8AC3E}">
        <p14:creationId xmlns:p14="http://schemas.microsoft.com/office/powerpoint/2010/main" val="987210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These</a:t>
            </a:r>
            <a:r>
              <a:rPr lang="en-GB" baseline="0" dirty="0"/>
              <a:t> are the services which the business will offer.</a:t>
            </a:r>
            <a:r>
              <a:rPr lang="en-US" baseline="0" dirty="0"/>
              <a:t> </a:t>
            </a:r>
          </a:p>
          <a:p>
            <a:pPr algn="just"/>
            <a:endParaRPr lang="en-US" baseline="0" dirty="0"/>
          </a:p>
          <a:p>
            <a:pPr algn="just"/>
            <a:r>
              <a:rPr lang="en-US" baseline="0" dirty="0"/>
              <a:t>The event planner will make arrangements for the setup of the DJ, catering, and flower delivery, among other services. At the client's preferred lodging, the event planner will make the necessary reservations for the specified family members (</a:t>
            </a:r>
            <a:r>
              <a:rPr lang="en-US" baseline="0" dirty="0" err="1"/>
              <a:t>Hallak</a:t>
            </a:r>
            <a:r>
              <a:rPr lang="en-US" baseline="0" dirty="0"/>
              <a:t> et al., 2016). The event planner will organize transportation to get the client to the church, reception site, and lodging afterwards. On the day of the celebration, the event planner will oversee the ceremony, photos, rentals, décor, and officiating for the ceremony.</a:t>
            </a:r>
            <a:endParaRPr lang="en-GB" dirty="0"/>
          </a:p>
        </p:txBody>
      </p:sp>
      <p:sp>
        <p:nvSpPr>
          <p:cNvPr id="4" name="Slide Number Placeholder 3"/>
          <p:cNvSpPr>
            <a:spLocks noGrp="1"/>
          </p:cNvSpPr>
          <p:nvPr>
            <p:ph type="sldNum" sz="quarter" idx="10"/>
          </p:nvPr>
        </p:nvSpPr>
        <p:spPr/>
        <p:txBody>
          <a:bodyPr/>
          <a:lstStyle/>
          <a:p>
            <a:fld id="{D7CCBB67-755B-4A87-88E1-7239DCC1BE1B}" type="slidenum">
              <a:rPr lang="en-GB" smtClean="0"/>
              <a:t>4</a:t>
            </a:fld>
            <a:endParaRPr lang="en-GB"/>
          </a:p>
        </p:txBody>
      </p:sp>
    </p:spTree>
    <p:extLst>
      <p:ext uri="{BB962C8B-B14F-4D97-AF65-F5344CB8AC3E}">
        <p14:creationId xmlns:p14="http://schemas.microsoft.com/office/powerpoint/2010/main" val="1983193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Determining</a:t>
            </a:r>
            <a:r>
              <a:rPr lang="en-GB" baseline="0" dirty="0"/>
              <a:t> the types of business is important.</a:t>
            </a:r>
          </a:p>
          <a:p>
            <a:pPr algn="just"/>
            <a:endParaRPr lang="en-GB" baseline="0" dirty="0"/>
          </a:p>
          <a:p>
            <a:pPr algn="just"/>
            <a:r>
              <a:rPr lang="en-GB" baseline="0" dirty="0"/>
              <a:t> </a:t>
            </a:r>
            <a:r>
              <a:rPr lang="en-US" baseline="0" dirty="0"/>
              <a:t>Since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Cidrys</a:t>
            </a:r>
            <a:r>
              <a:rPr lang="en-US" baseline="0" dirty="0"/>
              <a:t> Events will be a sole proprietorship, there will only be one owner of the company. Because starting this kind of business is simple, the owner decides to set up a sole proprietorship.</a:t>
            </a:r>
            <a:endParaRPr lang="en-GB" dirty="0"/>
          </a:p>
        </p:txBody>
      </p:sp>
      <p:sp>
        <p:nvSpPr>
          <p:cNvPr id="4" name="Slide Number Placeholder 3"/>
          <p:cNvSpPr>
            <a:spLocks noGrp="1"/>
          </p:cNvSpPr>
          <p:nvPr>
            <p:ph type="sldNum" sz="quarter" idx="10"/>
          </p:nvPr>
        </p:nvSpPr>
        <p:spPr/>
        <p:txBody>
          <a:bodyPr/>
          <a:lstStyle/>
          <a:p>
            <a:fld id="{D7CCBB67-755B-4A87-88E1-7239DCC1BE1B}" type="slidenum">
              <a:rPr lang="en-GB" smtClean="0"/>
              <a:t>5</a:t>
            </a:fld>
            <a:endParaRPr lang="en-GB"/>
          </a:p>
        </p:txBody>
      </p:sp>
    </p:spTree>
    <p:extLst>
      <p:ext uri="{BB962C8B-B14F-4D97-AF65-F5344CB8AC3E}">
        <p14:creationId xmlns:p14="http://schemas.microsoft.com/office/powerpoint/2010/main" val="3440547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Determining</a:t>
            </a:r>
            <a:r>
              <a:rPr lang="en-GB" baseline="0" dirty="0"/>
              <a:t> the correct legal structure is important for a business. </a:t>
            </a:r>
          </a:p>
          <a:p>
            <a:pPr algn="just"/>
            <a:endParaRPr lang="en-GB" sz="1800" baseline="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Cidrys</a:t>
            </a:r>
            <a:r>
              <a:rPr lang="en-US" baseline="0" dirty="0"/>
              <a:t> Events will function as a sole proprietorship due to the simplicity of doing business. The company will make money from service fees for the event planning (</a:t>
            </a:r>
            <a:r>
              <a:rPr lang="en-US" baseline="0" dirty="0" err="1"/>
              <a:t>Genadinik</a:t>
            </a:r>
            <a:r>
              <a:rPr lang="en-US" baseline="0" dirty="0"/>
              <a:t>, 2018). To formally begin the business in a chosen area, certain steps must be undertaken.</a:t>
            </a:r>
            <a:r>
              <a:rPr lang="en-GB" baseline="0" dirty="0"/>
              <a:t> </a:t>
            </a:r>
            <a:endParaRPr lang="en-GB" dirty="0"/>
          </a:p>
        </p:txBody>
      </p:sp>
      <p:sp>
        <p:nvSpPr>
          <p:cNvPr id="4" name="Slide Number Placeholder 3"/>
          <p:cNvSpPr>
            <a:spLocks noGrp="1"/>
          </p:cNvSpPr>
          <p:nvPr>
            <p:ph type="sldNum" sz="quarter" idx="10"/>
          </p:nvPr>
        </p:nvSpPr>
        <p:spPr/>
        <p:txBody>
          <a:bodyPr/>
          <a:lstStyle/>
          <a:p>
            <a:fld id="{D7CCBB67-755B-4A87-88E1-7239DCC1BE1B}" type="slidenum">
              <a:rPr lang="en-GB" smtClean="0"/>
              <a:t>6</a:t>
            </a:fld>
            <a:endParaRPr lang="en-GB"/>
          </a:p>
        </p:txBody>
      </p:sp>
    </p:spTree>
    <p:extLst>
      <p:ext uri="{BB962C8B-B14F-4D97-AF65-F5344CB8AC3E}">
        <p14:creationId xmlns:p14="http://schemas.microsoft.com/office/powerpoint/2010/main" val="1497270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There are a number of advantages for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Cidrys</a:t>
            </a:r>
            <a:r>
              <a:rPr lang="en-US" dirty="0"/>
              <a:t> Events' operations. First and foremost, it is believed that the company's core values, which include informing the public about the party's commitment to discipline and perseverance, will aid in its long-term success. There are also further inherent issues with the prospective venture. The key cause for the company's shortcoming is that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Cidrys</a:t>
            </a:r>
            <a:r>
              <a:rPr lang="en-US" dirty="0"/>
              <a:t> Events lacks experience. There are numerous opportunities available for businesses and entrepreneurs. There is always the option of geographically extending into other Birmingham neighborhoods. One of the biggest causes of risk for the business is the danger from competitors. Birmingham already has a number of renowned event planners, such as Kaizen Event and Ultimate Events Birmingham.</a:t>
            </a:r>
            <a:endParaRPr lang="en-GB" dirty="0"/>
          </a:p>
        </p:txBody>
      </p:sp>
      <p:sp>
        <p:nvSpPr>
          <p:cNvPr id="4" name="Slide Number Placeholder 3"/>
          <p:cNvSpPr>
            <a:spLocks noGrp="1"/>
          </p:cNvSpPr>
          <p:nvPr>
            <p:ph type="sldNum" sz="quarter" idx="10"/>
          </p:nvPr>
        </p:nvSpPr>
        <p:spPr/>
        <p:txBody>
          <a:bodyPr/>
          <a:lstStyle/>
          <a:p>
            <a:fld id="{D7CCBB67-755B-4A87-88E1-7239DCC1BE1B}" type="slidenum">
              <a:rPr lang="en-GB" smtClean="0"/>
              <a:t>7</a:t>
            </a:fld>
            <a:endParaRPr lang="en-GB"/>
          </a:p>
        </p:txBody>
      </p:sp>
    </p:spTree>
    <p:extLst>
      <p:ext uri="{BB962C8B-B14F-4D97-AF65-F5344CB8AC3E}">
        <p14:creationId xmlns:p14="http://schemas.microsoft.com/office/powerpoint/2010/main" val="1685511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It's essential to market your company effectively and attract the correct clients (Nwobodo, </a:t>
            </a:r>
            <a:r>
              <a:rPr lang="en-US" dirty="0" err="1"/>
              <a:t>Ngui</a:t>
            </a:r>
            <a:r>
              <a:rPr lang="en-US" dirty="0"/>
              <a:t> and </a:t>
            </a:r>
            <a:r>
              <a:rPr lang="en-US" dirty="0" err="1"/>
              <a:t>Voon</a:t>
            </a:r>
            <a:r>
              <a:rPr lang="en-US" dirty="0"/>
              <a:t>, 2019). </a:t>
            </a:r>
          </a:p>
          <a:p>
            <a:pPr algn="just"/>
            <a:endParaRPr lang="en-US"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Cidrys</a:t>
            </a:r>
            <a:r>
              <a:rPr lang="en-US" dirty="0"/>
              <a:t> Events provides a wide range of goods to satisfy a wide range of customers. In order to satisfy clients, a customer-based pricing strategy will be used. Unquestionably, a great location with lots of foot traffic can assist attract more potential clients to the door. Members will take pleasure in the top-notch service that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Cidrys</a:t>
            </a:r>
            <a:r>
              <a:rPr lang="en-US" dirty="0"/>
              <a:t> Events provides (</a:t>
            </a:r>
            <a:r>
              <a:rPr lang="en-US" dirty="0" err="1"/>
              <a:t>Mckeever</a:t>
            </a:r>
            <a:r>
              <a:rPr lang="en-US" dirty="0"/>
              <a:t>, 2019).</a:t>
            </a:r>
            <a:endParaRPr lang="en-GB" dirty="0"/>
          </a:p>
        </p:txBody>
      </p:sp>
      <p:sp>
        <p:nvSpPr>
          <p:cNvPr id="4" name="Slide Number Placeholder 3"/>
          <p:cNvSpPr>
            <a:spLocks noGrp="1"/>
          </p:cNvSpPr>
          <p:nvPr>
            <p:ph type="sldNum" sz="quarter" idx="10"/>
          </p:nvPr>
        </p:nvSpPr>
        <p:spPr/>
        <p:txBody>
          <a:bodyPr/>
          <a:lstStyle/>
          <a:p>
            <a:fld id="{D7CCBB67-755B-4A87-88E1-7239DCC1BE1B}" type="slidenum">
              <a:rPr lang="en-GB" smtClean="0"/>
              <a:t>8</a:t>
            </a:fld>
            <a:endParaRPr lang="en-GB"/>
          </a:p>
        </p:txBody>
      </p:sp>
    </p:spTree>
    <p:extLst>
      <p:ext uri="{BB962C8B-B14F-4D97-AF65-F5344CB8AC3E}">
        <p14:creationId xmlns:p14="http://schemas.microsoft.com/office/powerpoint/2010/main" val="2280673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Developing the target market is</a:t>
            </a:r>
            <a:r>
              <a:rPr lang="en-GB" baseline="0" dirty="0"/>
              <a:t> important to have success in the market. </a:t>
            </a:r>
          </a:p>
          <a:p>
            <a:pPr algn="just"/>
            <a:endParaRPr lang="en-GB" sz="1800" baseline="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Cidrys</a:t>
            </a:r>
            <a:r>
              <a:rPr lang="en-US" baseline="0" dirty="0"/>
              <a:t> Events will be staffed with the most up-to-date gear and skilled teachers to satisfy the demands and expectations of a large audience (</a:t>
            </a:r>
            <a:r>
              <a:rPr lang="en-US" baseline="0" dirty="0" err="1"/>
              <a:t>Genadinik</a:t>
            </a:r>
            <a:r>
              <a:rPr lang="en-US" baseline="0" dirty="0"/>
              <a:t>, 2018). While the company will cater to various kinds of events, it will emphasize and focus on one specific target market by ensuring that a person gets the ideal event experience.</a:t>
            </a:r>
            <a:endParaRPr lang="en-GB" dirty="0"/>
          </a:p>
        </p:txBody>
      </p:sp>
      <p:sp>
        <p:nvSpPr>
          <p:cNvPr id="4" name="Slide Number Placeholder 3"/>
          <p:cNvSpPr>
            <a:spLocks noGrp="1"/>
          </p:cNvSpPr>
          <p:nvPr>
            <p:ph type="sldNum" sz="quarter" idx="10"/>
          </p:nvPr>
        </p:nvSpPr>
        <p:spPr/>
        <p:txBody>
          <a:bodyPr/>
          <a:lstStyle/>
          <a:p>
            <a:fld id="{D7CCBB67-755B-4A87-88E1-7239DCC1BE1B}" type="slidenum">
              <a:rPr lang="en-GB" smtClean="0"/>
              <a:t>9</a:t>
            </a:fld>
            <a:endParaRPr lang="en-GB"/>
          </a:p>
        </p:txBody>
      </p:sp>
    </p:spTree>
    <p:extLst>
      <p:ext uri="{BB962C8B-B14F-4D97-AF65-F5344CB8AC3E}">
        <p14:creationId xmlns:p14="http://schemas.microsoft.com/office/powerpoint/2010/main" val="361858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Cidrys</a:t>
            </a:r>
            <a:r>
              <a:rPr lang="en-US" dirty="0"/>
              <a:t> Events aims to use marketing to obtain a competitive advantage because doing so can assist the event management reach its intended target market and eventually draw more members, maximizing revenue and profits.</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Word of Mouth Strategy: </a:t>
            </a:r>
            <a:r>
              <a:rPr lang="en-GB" sz="1200" dirty="0"/>
              <a:t>This approach is free since </a:t>
            </a:r>
            <a:r>
              <a:rPr lang="en-GB" sz="1200" dirty="0" err="1"/>
              <a:t>Cidrys</a:t>
            </a:r>
            <a:r>
              <a:rPr lang="en-GB" sz="1200" dirty="0"/>
              <a:t> Events is value-oriented and will focus on differentiation and cost leadership positioning plans (Didier </a:t>
            </a:r>
            <a:r>
              <a:rPr lang="en-GB" sz="1200" dirty="0" err="1"/>
              <a:t>Mutel</a:t>
            </a:r>
            <a:r>
              <a:rPr lang="en-GB" sz="1200" dirty="0"/>
              <a:t>, 2010). This allows current members to attract new members, increasing revenue and building a community. </a:t>
            </a:r>
            <a:r>
              <a:rPr lang="en-GB" sz="900" dirty="0"/>
              <a:t>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Digital Marketing</a:t>
            </a:r>
            <a:r>
              <a:rPr lang="en-US" b="1" dirty="0">
                <a:latin typeface="Arial" panose="020B0604020202020204" pitchFamily="34" charset="0"/>
                <a:cs typeface="Arial" panose="020B0604020202020204" pitchFamily="34" charset="0"/>
              </a:rPr>
              <a:t>: </a:t>
            </a:r>
            <a:r>
              <a:rPr lang="en-GB" sz="1200" dirty="0" err="1"/>
              <a:t>Cidrys</a:t>
            </a:r>
            <a:r>
              <a:rPr lang="en-GB" sz="1200" dirty="0"/>
              <a:t> Events also intends to focus on SEO (search engine optimization) and PPC (pay per click) methods to target customers who browse and seek for services online.</a:t>
            </a:r>
            <a:endParaRPr lang="en-GB" sz="1000"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Social Media Marketing</a:t>
            </a:r>
            <a:r>
              <a:rPr lang="en-US" b="1" dirty="0">
                <a:latin typeface="Arial" panose="020B0604020202020204" pitchFamily="34" charset="0"/>
                <a:cs typeface="Arial" panose="020B0604020202020204" pitchFamily="34" charset="0"/>
              </a:rPr>
              <a:t>: </a:t>
            </a:r>
            <a:r>
              <a:rPr lang="en-GB" dirty="0"/>
              <a:t>The company will have official social media accounts on a range of social media sites, including Instagram, YouTube, and Facebook, to promote the market, and communicate with clients.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Influencer Marketing</a:t>
            </a:r>
            <a:r>
              <a:rPr lang="en-US" b="1" dirty="0">
                <a:latin typeface="Arial" panose="020B0604020202020204" pitchFamily="34" charset="0"/>
                <a:cs typeface="Arial" panose="020B0604020202020204" pitchFamily="34" charset="0"/>
              </a:rPr>
              <a:t>: </a:t>
            </a:r>
            <a:r>
              <a:rPr lang="en-GB" dirty="0"/>
              <a:t>The social media marketing strategy supports the influencer marketing strategy and by getting the public involved in </a:t>
            </a:r>
            <a:r>
              <a:rPr lang="en-GB" dirty="0" err="1"/>
              <a:t>Cidrys</a:t>
            </a:r>
            <a:r>
              <a:rPr lang="en-GB" dirty="0"/>
              <a:t> Events can help draw attendance. In the long-term, the company will also provide sponsorships.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Traditional Marketing:</a:t>
            </a:r>
            <a:r>
              <a:rPr lang="en-GB" dirty="0">
                <a:latin typeface="Arial" panose="020B0604020202020204" pitchFamily="34" charset="0"/>
                <a:cs typeface="Arial" panose="020B0604020202020204" pitchFamily="34" charset="0"/>
              </a:rPr>
              <a:t> </a:t>
            </a:r>
            <a:r>
              <a:rPr lang="en-GB" sz="1200" dirty="0" err="1"/>
              <a:t>Cidrys</a:t>
            </a:r>
            <a:r>
              <a:rPr lang="en-GB" sz="1200" dirty="0"/>
              <a:t> Events will apply traditional marketing strategies to promote the service portfolio in the early stages, such as flyers, business cards, adverts, and banner ads. </a:t>
            </a:r>
          </a:p>
        </p:txBody>
      </p:sp>
      <p:sp>
        <p:nvSpPr>
          <p:cNvPr id="4" name="Slide Number Placeholder 3"/>
          <p:cNvSpPr>
            <a:spLocks noGrp="1"/>
          </p:cNvSpPr>
          <p:nvPr>
            <p:ph type="sldNum" sz="quarter" idx="10"/>
          </p:nvPr>
        </p:nvSpPr>
        <p:spPr/>
        <p:txBody>
          <a:bodyPr/>
          <a:lstStyle/>
          <a:p>
            <a:fld id="{D7CCBB67-755B-4A87-88E1-7239DCC1BE1B}" type="slidenum">
              <a:rPr lang="en-GB" smtClean="0"/>
              <a:t>10</a:t>
            </a:fld>
            <a:endParaRPr lang="en-GB"/>
          </a:p>
        </p:txBody>
      </p:sp>
    </p:spTree>
    <p:extLst>
      <p:ext uri="{BB962C8B-B14F-4D97-AF65-F5344CB8AC3E}">
        <p14:creationId xmlns:p14="http://schemas.microsoft.com/office/powerpoint/2010/main" val="4233870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Didier </a:t>
            </a:r>
            <a:r>
              <a:rPr lang="en-US" dirty="0" err="1"/>
              <a:t>Mutel</a:t>
            </a:r>
            <a:r>
              <a:rPr lang="en-US" dirty="0"/>
              <a:t> (2010). </a:t>
            </a:r>
            <a:r>
              <a:rPr lang="en-US" i="1" dirty="0"/>
              <a:t>Business plan</a:t>
            </a:r>
            <a:r>
              <a:rPr lang="en-US" dirty="0"/>
              <a:t>. </a:t>
            </a:r>
            <a:r>
              <a:rPr lang="en-US" dirty="0" err="1"/>
              <a:t>Orchamps</a:t>
            </a:r>
            <a:r>
              <a:rPr lang="en-US" dirty="0"/>
              <a:t>: Atelier Didier </a:t>
            </a:r>
            <a:r>
              <a:rPr lang="en-US" dirty="0" err="1"/>
              <a:t>Mutel</a:t>
            </a:r>
            <a:r>
              <a:rPr lang="en-US" dirty="0"/>
              <a:t>.</a:t>
            </a:r>
          </a:p>
          <a:p>
            <a:pPr algn="just"/>
            <a:r>
              <a:rPr lang="en-US" dirty="0" err="1"/>
              <a:t>Genadinik</a:t>
            </a:r>
            <a:r>
              <a:rPr lang="en-US" dirty="0"/>
              <a:t>, A. (2018). </a:t>
            </a:r>
            <a:r>
              <a:rPr lang="en-US" i="1" dirty="0"/>
              <a:t>Business plan template and example : how to write a business plan</a:t>
            </a:r>
            <a:r>
              <a:rPr lang="en-US" dirty="0"/>
              <a:t>. North Charleston, S.C.: B [</a:t>
            </a:r>
            <a:r>
              <a:rPr lang="en-US" dirty="0" err="1"/>
              <a:t>Createspace</a:t>
            </a:r>
            <a:r>
              <a:rPr lang="en-US" dirty="0"/>
              <a:t>.</a:t>
            </a:r>
          </a:p>
          <a:p>
            <a:pPr algn="just"/>
            <a:r>
              <a:rPr lang="en-US" dirty="0" err="1"/>
              <a:t>Hallak</a:t>
            </a:r>
            <a:r>
              <a:rPr lang="en-US" dirty="0"/>
              <a:t>, R., McCabe, V.S., Brown, G. and </a:t>
            </a:r>
            <a:r>
              <a:rPr lang="en-US" dirty="0" err="1"/>
              <a:t>Assaker</a:t>
            </a:r>
            <a:r>
              <a:rPr lang="en-US" dirty="0"/>
              <a:t>, G. (2016). Segmenting Meeting and Event Management Organizations Based on Business Performance. </a:t>
            </a:r>
            <a:r>
              <a:rPr lang="en-US" i="1" dirty="0"/>
              <a:t>Event Management</a:t>
            </a:r>
            <a:r>
              <a:rPr lang="en-US" dirty="0"/>
              <a:t>, 20(3), </a:t>
            </a:r>
            <a:r>
              <a:rPr lang="en-US" dirty="0" err="1"/>
              <a:t>pp.383</a:t>
            </a:r>
            <a:r>
              <a:rPr lang="en-US" dirty="0"/>
              <a:t>–393. </a:t>
            </a:r>
            <a:r>
              <a:rPr lang="en-US" dirty="0" err="1"/>
              <a:t>doi:10.3727</a:t>
            </a:r>
            <a:r>
              <a:rPr lang="en-US" dirty="0"/>
              <a:t>/</a:t>
            </a:r>
            <a:r>
              <a:rPr lang="en-US" dirty="0" err="1"/>
              <a:t>152599516x14682560744758</a:t>
            </a:r>
            <a:r>
              <a:rPr lang="en-US" dirty="0"/>
              <a:t>.</a:t>
            </a:r>
          </a:p>
          <a:p>
            <a:pPr algn="just"/>
            <a:r>
              <a:rPr lang="en-US" dirty="0" err="1"/>
              <a:t>Mckeever</a:t>
            </a:r>
            <a:r>
              <a:rPr lang="en-US" dirty="0"/>
              <a:t>, M.P. (2019). </a:t>
            </a:r>
            <a:r>
              <a:rPr lang="en-US" i="1" dirty="0"/>
              <a:t>How to write a business plan</a:t>
            </a:r>
            <a:r>
              <a:rPr lang="en-US" dirty="0"/>
              <a:t>. Berkeley, California: Nolo.</a:t>
            </a:r>
          </a:p>
          <a:p>
            <a:pPr algn="just"/>
            <a:r>
              <a:rPr lang="en-US" dirty="0" err="1"/>
              <a:t>Nwobodo</a:t>
            </a:r>
            <a:r>
              <a:rPr lang="en-US" dirty="0"/>
              <a:t>, S., </a:t>
            </a:r>
            <a:r>
              <a:rPr lang="en-US" dirty="0" err="1"/>
              <a:t>Ngui</a:t>
            </a:r>
            <a:r>
              <a:rPr lang="en-US" dirty="0"/>
              <a:t>, K.S. and </a:t>
            </a:r>
            <a:r>
              <a:rPr lang="en-US" dirty="0" err="1"/>
              <a:t>Voon</a:t>
            </a:r>
            <a:r>
              <a:rPr lang="en-US" dirty="0"/>
              <a:t>, M.L. (2019). Business Event Destination Determinants: UK Event </a:t>
            </a:r>
            <a:r>
              <a:rPr lang="en-US" dirty="0" err="1"/>
              <a:t>Organisers’</a:t>
            </a:r>
            <a:r>
              <a:rPr lang="en-US" dirty="0"/>
              <a:t> Perspective. </a:t>
            </a:r>
            <a:r>
              <a:rPr lang="en-US" i="1" dirty="0"/>
              <a:t>Event Management</a:t>
            </a:r>
            <a:r>
              <a:rPr lang="en-US" dirty="0"/>
              <a:t>. </a:t>
            </a:r>
            <a:r>
              <a:rPr lang="en-US" dirty="0" err="1"/>
              <a:t>doi:10.3727</a:t>
            </a:r>
            <a:r>
              <a:rPr lang="en-US" dirty="0"/>
              <a:t>/</a:t>
            </a:r>
            <a:r>
              <a:rPr lang="en-US" dirty="0" err="1"/>
              <a:t>152599519x15506259855931</a:t>
            </a:r>
            <a:r>
              <a:rPr lang="en-US" dirty="0"/>
              <a:t>.</a:t>
            </a:r>
          </a:p>
          <a:p>
            <a:pPr algn="just"/>
            <a:endParaRPr lang="en-GB" dirty="0"/>
          </a:p>
        </p:txBody>
      </p:sp>
      <p:sp>
        <p:nvSpPr>
          <p:cNvPr id="4" name="Slide Number Placeholder 3"/>
          <p:cNvSpPr>
            <a:spLocks noGrp="1"/>
          </p:cNvSpPr>
          <p:nvPr>
            <p:ph type="sldNum" sz="quarter" idx="10"/>
          </p:nvPr>
        </p:nvSpPr>
        <p:spPr/>
        <p:txBody>
          <a:bodyPr/>
          <a:lstStyle/>
          <a:p>
            <a:fld id="{D7CCBB67-755B-4A87-88E1-7239DCC1BE1B}" type="slidenum">
              <a:rPr lang="en-GB" smtClean="0"/>
              <a:t>11</a:t>
            </a:fld>
            <a:endParaRPr lang="en-GB"/>
          </a:p>
        </p:txBody>
      </p:sp>
    </p:spTree>
    <p:extLst>
      <p:ext uri="{BB962C8B-B14F-4D97-AF65-F5344CB8AC3E}">
        <p14:creationId xmlns:p14="http://schemas.microsoft.com/office/powerpoint/2010/main" val="1390922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A4D004F-F6EC-4BAE-8C2C-9976FC52F44F}" type="datetimeFigureOut">
              <a:rPr lang="en-GB" smtClean="0"/>
              <a:t>28/07/2022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3243938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4D004F-F6EC-4BAE-8C2C-9976FC52F44F}" type="datetimeFigureOut">
              <a:rPr lang="en-GB" smtClean="0"/>
              <a:t>28/07/2022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7470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4D004F-F6EC-4BAE-8C2C-9976FC52F44F}" type="datetimeFigureOut">
              <a:rPr lang="en-GB" smtClean="0"/>
              <a:t>28/07/2022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4087467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4D004F-F6EC-4BAE-8C2C-9976FC52F44F}" type="datetimeFigureOut">
              <a:rPr lang="en-GB" smtClean="0"/>
              <a:t>28/07/2022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695130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4D004F-F6EC-4BAE-8C2C-9976FC52F44F}" type="datetimeFigureOut">
              <a:rPr lang="en-GB" smtClean="0"/>
              <a:t>28/07/2022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1505270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4D004F-F6EC-4BAE-8C2C-9976FC52F44F}" type="datetimeFigureOut">
              <a:rPr lang="en-GB" smtClean="0"/>
              <a:t>28/07/2022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454139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4D004F-F6EC-4BAE-8C2C-9976FC52F44F}" type="datetimeFigureOut">
              <a:rPr lang="en-GB" smtClean="0"/>
              <a:t>28/07/2022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483384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4D004F-F6EC-4BAE-8C2C-9976FC52F44F}" type="datetimeFigureOut">
              <a:rPr lang="en-GB" smtClean="0"/>
              <a:t>28/07/2022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2209957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4D004F-F6EC-4BAE-8C2C-9976FC52F44F}" type="datetimeFigureOut">
              <a:rPr lang="en-GB" smtClean="0"/>
              <a:t>28/07/2022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712647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4D004F-F6EC-4BAE-8C2C-9976FC52F44F}" type="datetimeFigureOut">
              <a:rPr lang="en-GB" smtClean="0"/>
              <a:t>28/07/2022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1738427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4D004F-F6EC-4BAE-8C2C-9976FC52F44F}" type="datetimeFigureOut">
              <a:rPr lang="en-GB" smtClean="0"/>
              <a:t>28/07/2022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DD3C5-03C9-49A5-A719-37AB2F8FB488}" type="slidenum">
              <a:rPr lang="en-GB" smtClean="0"/>
              <a:t>‹#›</a:t>
            </a:fld>
            <a:endParaRPr lang="en-GB"/>
          </a:p>
        </p:txBody>
      </p:sp>
    </p:spTree>
    <p:extLst>
      <p:ext uri="{BB962C8B-B14F-4D97-AF65-F5344CB8AC3E}">
        <p14:creationId xmlns:p14="http://schemas.microsoft.com/office/powerpoint/2010/main" val="1596289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4D004F-F6EC-4BAE-8C2C-9976FC52F44F}" type="datetimeFigureOut">
              <a:rPr lang="en-GB" smtClean="0"/>
              <a:t>28/07/2022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6DD3C5-03C9-49A5-A719-37AB2F8FB488}" type="slidenum">
              <a:rPr lang="en-GB" smtClean="0"/>
              <a:t>‹#›</a:t>
            </a:fld>
            <a:endParaRPr lang="en-GB"/>
          </a:p>
        </p:txBody>
      </p:sp>
    </p:spTree>
    <p:extLst>
      <p:ext uri="{BB962C8B-B14F-4D97-AF65-F5344CB8AC3E}">
        <p14:creationId xmlns:p14="http://schemas.microsoft.com/office/powerpoint/2010/main" val="4146432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instagram.com/p/Cek7aNBOQ15/"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9F701746-0657-4467-BBD3-24051A715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76C58CA-8123-8792-04E3-864A7074DA60}"/>
              </a:ext>
            </a:extLst>
          </p:cNvPr>
          <p:cNvPicPr>
            <a:picLocks noChangeAspect="1"/>
          </p:cNvPicPr>
          <p:nvPr/>
        </p:nvPicPr>
        <p:blipFill rotWithShape="1">
          <a:blip r:embed="rId2"/>
          <a:srcRect t="11476" b="16637"/>
          <a:stretch/>
        </p:blipFill>
        <p:spPr>
          <a:xfrm>
            <a:off x="4627286" y="10"/>
            <a:ext cx="7632032" cy="6857990"/>
          </a:xfrm>
          <a:prstGeom prst="rect">
            <a:avLst/>
          </a:prstGeom>
        </p:spPr>
      </p:pic>
      <p:sp useBgFill="1">
        <p:nvSpPr>
          <p:cNvPr id="11" name="Freeform: Shape 10">
            <a:extLst>
              <a:ext uri="{FF2B5EF4-FFF2-40B4-BE49-F238E27FC236}">
                <a16:creationId xmlns:a16="http://schemas.microsoft.com/office/drawing/2014/main" id="{117BEB00-3E3D-4F08-AF56-DB0D22FB5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rot="10800000">
            <a:off x="1"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ln w="0">
            <a:noFill/>
            <a:prstDash val="solid"/>
            <a:round/>
            <a:headEnd/>
            <a:tailEnd/>
          </a:ln>
        </p:spPr>
        <p:txBody>
          <a:bodyPr wrap="square" rtlCol="0" anchor="ctr">
            <a:noAutofit/>
          </a:bodyPr>
          <a:lstStyle/>
          <a:p>
            <a:pPr algn="ctr"/>
            <a:endParaRPr lang="en-US" dirty="0"/>
          </a:p>
        </p:txBody>
      </p:sp>
      <p:sp>
        <p:nvSpPr>
          <p:cNvPr id="2" name="Title 1"/>
          <p:cNvSpPr>
            <a:spLocks noGrp="1"/>
          </p:cNvSpPr>
          <p:nvPr>
            <p:ph type="ctrTitle"/>
          </p:nvPr>
        </p:nvSpPr>
        <p:spPr>
          <a:xfrm>
            <a:off x="729275" y="662400"/>
            <a:ext cx="3444975" cy="1492132"/>
          </a:xfrm>
        </p:spPr>
        <p:txBody>
          <a:bodyPr vert="horz" lIns="91440" tIns="45720" rIns="91440" bIns="45720" rtlCol="0" anchor="t">
            <a:normAutofit/>
          </a:bodyPr>
          <a:lstStyle/>
          <a:p>
            <a:pPr algn="l"/>
            <a:r>
              <a:rPr lang="en-US" sz="4400" b="1" dirty="0"/>
              <a:t>Event Planning </a:t>
            </a:r>
            <a:endParaRPr lang="en-US" sz="4400" dirty="0"/>
          </a:p>
        </p:txBody>
      </p:sp>
      <p:sp>
        <p:nvSpPr>
          <p:cNvPr id="3" name="Subtitle 2"/>
          <p:cNvSpPr>
            <a:spLocks noGrp="1"/>
          </p:cNvSpPr>
          <p:nvPr>
            <p:ph type="subTitle" idx="1"/>
          </p:nvPr>
        </p:nvSpPr>
        <p:spPr>
          <a:xfrm>
            <a:off x="67318" y="2286000"/>
            <a:ext cx="4336388" cy="3844800"/>
          </a:xfrm>
        </p:spPr>
        <p:txBody>
          <a:bodyPr vert="horz" lIns="91440" tIns="45720" rIns="91440" bIns="45720" rtlCol="0">
            <a:normAutofit/>
          </a:bodyPr>
          <a:lstStyle/>
          <a:p>
            <a:r>
              <a:rPr lang="en-US" sz="2000" b="1" dirty="0">
                <a:solidFill>
                  <a:schemeClr val="tx1">
                    <a:alpha val="60000"/>
                  </a:schemeClr>
                </a:solidFill>
              </a:rPr>
              <a:t>Name: Cristina Valentina Solomon</a:t>
            </a:r>
            <a:br>
              <a:rPr lang="en-US" sz="2000" b="1" dirty="0">
                <a:solidFill>
                  <a:schemeClr val="tx1">
                    <a:alpha val="60000"/>
                  </a:schemeClr>
                </a:solidFill>
              </a:rPr>
            </a:br>
            <a:r>
              <a:rPr lang="en-US" sz="2000" b="1" dirty="0">
                <a:solidFill>
                  <a:schemeClr val="tx1">
                    <a:alpha val="60000"/>
                  </a:schemeClr>
                </a:solidFill>
              </a:rPr>
              <a:t>ID: 2025478</a:t>
            </a:r>
            <a:br>
              <a:rPr lang="en-US" sz="2000" b="1" dirty="0">
                <a:solidFill>
                  <a:schemeClr val="tx1">
                    <a:alpha val="60000"/>
                  </a:schemeClr>
                </a:solidFill>
              </a:rPr>
            </a:br>
            <a:r>
              <a:rPr lang="en-US" sz="2000" b="1" dirty="0">
                <a:solidFill>
                  <a:schemeClr val="tx1">
                    <a:alpha val="60000"/>
                  </a:schemeClr>
                </a:solidFill>
              </a:rPr>
              <a:t>Module: Entrepreneurship</a:t>
            </a:r>
            <a:br>
              <a:rPr lang="en-US" sz="2000" b="1" dirty="0">
                <a:solidFill>
                  <a:schemeClr val="tx1">
                    <a:alpha val="60000"/>
                  </a:schemeClr>
                </a:solidFill>
              </a:rPr>
            </a:br>
            <a:r>
              <a:rPr lang="en-US" sz="2000" b="1" dirty="0">
                <a:solidFill>
                  <a:schemeClr val="tx1">
                    <a:alpha val="60000"/>
                  </a:schemeClr>
                </a:solidFill>
              </a:rPr>
              <a:t>Lecturer Name: Vasilios </a:t>
            </a:r>
            <a:r>
              <a:rPr lang="en-US" sz="2000" b="1" dirty="0" err="1">
                <a:solidFill>
                  <a:schemeClr val="tx1">
                    <a:alpha val="60000"/>
                  </a:schemeClr>
                </a:solidFill>
              </a:rPr>
              <a:t>Tavlaridis</a:t>
            </a:r>
            <a:endParaRPr lang="en-US" sz="2000" b="1" dirty="0">
              <a:solidFill>
                <a:schemeClr val="tx1">
                  <a:alpha val="60000"/>
                </a:schemeClr>
              </a:solidFill>
            </a:endParaRPr>
          </a:p>
        </p:txBody>
      </p:sp>
      <p:sp>
        <p:nvSpPr>
          <p:cNvPr id="7" name="TextBox 6">
            <a:extLst>
              <a:ext uri="{FF2B5EF4-FFF2-40B4-BE49-F238E27FC236}">
                <a16:creationId xmlns:a16="http://schemas.microsoft.com/office/drawing/2014/main" id="{7E685FF6-D4AD-E6C4-66A8-0014AD21980E}"/>
              </a:ext>
            </a:extLst>
          </p:cNvPr>
          <p:cNvSpPr txBox="1"/>
          <p:nvPr/>
        </p:nvSpPr>
        <p:spPr>
          <a:xfrm>
            <a:off x="0" y="6519446"/>
            <a:ext cx="3433207" cy="338554"/>
          </a:xfrm>
          <a:prstGeom prst="rect">
            <a:avLst/>
          </a:prstGeom>
          <a:noFill/>
        </p:spPr>
        <p:txBody>
          <a:bodyPr wrap="square" rtlCol="0">
            <a:spAutoFit/>
          </a:bodyPr>
          <a:lstStyle/>
          <a:p>
            <a:r>
              <a:rPr lang="en-GB" sz="800" dirty="0" err="1"/>
              <a:t>Eliska</a:t>
            </a:r>
            <a:r>
              <a:rPr lang="en-GB" sz="800" dirty="0"/>
              <a:t> Lam Chan-Sy [</a:t>
            </a:r>
            <a:r>
              <a:rPr lang="en-GB" sz="800" dirty="0" err="1"/>
              <a:t>rufflesandbells</a:t>
            </a:r>
            <a:r>
              <a:rPr lang="en-GB" sz="800" dirty="0"/>
              <a:t>]. Instagram, 14 Sept. 2021, https://www.instagram.com/p/B2Xw1YBhLeH/</a:t>
            </a:r>
          </a:p>
        </p:txBody>
      </p:sp>
    </p:spTree>
    <p:extLst>
      <p:ext uri="{BB962C8B-B14F-4D97-AF65-F5344CB8AC3E}">
        <p14:creationId xmlns:p14="http://schemas.microsoft.com/office/powerpoint/2010/main" val="2116130055"/>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Contents </a:t>
            </a:r>
          </a:p>
        </p:txBody>
      </p:sp>
      <p:sp>
        <p:nvSpPr>
          <p:cNvPr id="3" name="Content Placeholder 2"/>
          <p:cNvSpPr>
            <a:spLocks noGrp="1"/>
          </p:cNvSpPr>
          <p:nvPr>
            <p:ph idx="1"/>
          </p:nvPr>
        </p:nvSpPr>
        <p:spPr/>
        <p:txBody>
          <a:bodyPr>
            <a:normAutofit lnSpcReduction="10000"/>
          </a:bodyPr>
          <a:lstStyle/>
          <a:p>
            <a:r>
              <a:rPr lang="en-GB" b="1" dirty="0"/>
              <a:t>Business Idea</a:t>
            </a:r>
          </a:p>
          <a:p>
            <a:r>
              <a:rPr lang="en-GB" b="1" dirty="0"/>
              <a:t>Services</a:t>
            </a:r>
          </a:p>
          <a:p>
            <a:r>
              <a:rPr lang="en-GB" b="1" dirty="0"/>
              <a:t>Ownership</a:t>
            </a:r>
          </a:p>
          <a:p>
            <a:r>
              <a:rPr lang="en-GB" b="1" dirty="0"/>
              <a:t>Legal structure and Management    </a:t>
            </a:r>
          </a:p>
          <a:p>
            <a:r>
              <a:rPr lang="en-GB" b="1" dirty="0"/>
              <a:t>SWOT analysis </a:t>
            </a:r>
          </a:p>
          <a:p>
            <a:r>
              <a:rPr lang="en-GB" b="1" dirty="0"/>
              <a:t>Marketing 4Ps </a:t>
            </a:r>
          </a:p>
          <a:p>
            <a:r>
              <a:rPr lang="en-GB" b="1" dirty="0"/>
              <a:t>Target market </a:t>
            </a:r>
          </a:p>
          <a:p>
            <a:r>
              <a:rPr lang="en-GB" b="1" dirty="0"/>
              <a:t>Marketing strategy </a:t>
            </a:r>
          </a:p>
          <a:p>
            <a:r>
              <a:rPr lang="en-GB" b="1" dirty="0"/>
              <a:t>References </a:t>
            </a:r>
            <a:endParaRPr lang="en-GB" dirty="0"/>
          </a:p>
        </p:txBody>
      </p:sp>
    </p:spTree>
    <p:extLst>
      <p:ext uri="{BB962C8B-B14F-4D97-AF65-F5344CB8AC3E}">
        <p14:creationId xmlns:p14="http://schemas.microsoft.com/office/powerpoint/2010/main" val="2496171911"/>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 calcmode="lin" valueType="num">
                                      <p:cBhvr additive="base">
                                        <p:cTn id="60"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192" y="-46658"/>
            <a:ext cx="10515600" cy="1325563"/>
          </a:xfrm>
        </p:spPr>
        <p:txBody>
          <a:bodyPr/>
          <a:lstStyle/>
          <a:p>
            <a:pPr algn="ctr"/>
            <a:r>
              <a:rPr lang="en-GB" b="1" dirty="0"/>
              <a:t>Business Idea </a:t>
            </a:r>
          </a:p>
        </p:txBody>
      </p:sp>
      <p:sp>
        <p:nvSpPr>
          <p:cNvPr id="3" name="Content Placeholder 2"/>
          <p:cNvSpPr>
            <a:spLocks noGrp="1"/>
          </p:cNvSpPr>
          <p:nvPr>
            <p:ph idx="1"/>
          </p:nvPr>
        </p:nvSpPr>
        <p:spPr>
          <a:xfrm>
            <a:off x="121113" y="1229294"/>
            <a:ext cx="8568715" cy="5553472"/>
          </a:xfrm>
        </p:spPr>
        <p:txBody>
          <a:bodyPr>
            <a:normAutofit lnSpcReduction="10000"/>
          </a:bodyPr>
          <a:lstStyle/>
          <a:p>
            <a:pPr>
              <a:buFont typeface="Wingdings" panose="05000000000000000000" pitchFamily="2" charset="2"/>
              <a:buChar char="q"/>
            </a:pPr>
            <a:r>
              <a:rPr lang="en-US" dirty="0"/>
              <a:t>The name of the business is Cidrys Events.</a:t>
            </a:r>
          </a:p>
          <a:p>
            <a:pPr>
              <a:buFont typeface="Wingdings" panose="05000000000000000000" pitchFamily="2" charset="2"/>
              <a:buChar char="q"/>
            </a:pPr>
            <a:r>
              <a:rPr lang="en-US" dirty="0"/>
              <a:t>A sample of the events that Cidrys Events will plan are weddings, conferences, and parties. </a:t>
            </a:r>
          </a:p>
          <a:p>
            <a:pPr>
              <a:buFont typeface="Wingdings" panose="05000000000000000000" pitchFamily="2" charset="2"/>
              <a:buChar char="q"/>
            </a:pPr>
            <a:r>
              <a:rPr lang="en-US" dirty="0"/>
              <a:t>The planning and execution of an event will be aided by this one-of-a-kind event coordination service (</a:t>
            </a:r>
            <a:r>
              <a:rPr lang="en-US" dirty="0" err="1"/>
              <a:t>Nwobodo</a:t>
            </a:r>
            <a:r>
              <a:rPr lang="en-US" dirty="0"/>
              <a:t>, </a:t>
            </a:r>
            <a:r>
              <a:rPr lang="en-US" dirty="0" err="1"/>
              <a:t>Ngui</a:t>
            </a:r>
            <a:r>
              <a:rPr lang="en-US" dirty="0"/>
              <a:t> and </a:t>
            </a:r>
            <a:r>
              <a:rPr lang="en-US" dirty="0" err="1"/>
              <a:t>Voon</a:t>
            </a:r>
            <a:r>
              <a:rPr lang="en-US" dirty="0"/>
              <a:t>, 2019). </a:t>
            </a:r>
          </a:p>
          <a:p>
            <a:pPr>
              <a:buFont typeface="Wingdings" panose="05000000000000000000" pitchFamily="2" charset="2"/>
              <a:buChar char="q"/>
            </a:pPr>
            <a:r>
              <a:rPr lang="en-US" dirty="0"/>
              <a:t>During a first meeting, the type of event, the level of planning necessary, and the dates will be agreed. </a:t>
            </a:r>
          </a:p>
          <a:p>
            <a:pPr>
              <a:buFont typeface="Wingdings" panose="05000000000000000000" pitchFamily="2" charset="2"/>
              <a:buChar char="q"/>
            </a:pPr>
            <a:r>
              <a:rPr lang="en-US" dirty="0"/>
              <a:t>Once those two elements have been selected, a pricing schedule will be developed based on the duration of the planning engagement and the dates.</a:t>
            </a:r>
            <a:endParaRPr lang="en-GB" dirty="0"/>
          </a:p>
        </p:txBody>
      </p:sp>
      <p:pic>
        <p:nvPicPr>
          <p:cNvPr id="4" name="Picture 3">
            <a:extLst>
              <a:ext uri="{FF2B5EF4-FFF2-40B4-BE49-F238E27FC236}">
                <a16:creationId xmlns:a16="http://schemas.microsoft.com/office/drawing/2014/main" id="{4BB0325E-FF9F-EEF8-32CA-41A47EC12785}"/>
              </a:ext>
            </a:extLst>
          </p:cNvPr>
          <p:cNvPicPr>
            <a:picLocks noChangeAspect="1"/>
          </p:cNvPicPr>
          <p:nvPr/>
        </p:nvPicPr>
        <p:blipFill>
          <a:blip r:embed="rId3">
            <a:alphaModFix amt="69000"/>
          </a:blip>
          <a:stretch>
            <a:fillRect/>
          </a:stretch>
        </p:blipFill>
        <p:spPr>
          <a:xfrm>
            <a:off x="8972807" y="0"/>
            <a:ext cx="3219192" cy="4027260"/>
          </a:xfrm>
          <a:prstGeom prst="rect">
            <a:avLst/>
          </a:prstGeom>
          <a:effectLst>
            <a:glow rad="127000">
              <a:schemeClr val="accent1">
                <a:alpha val="0"/>
              </a:schemeClr>
            </a:glow>
            <a:outerShdw blurRad="50800" dist="50800" dir="5400000" algn="ctr" rotWithShape="0">
              <a:srgbClr val="000000">
                <a:alpha val="51000"/>
              </a:srgbClr>
            </a:outerShdw>
            <a:reflection stA="63000" endPos="65000" dist="50800" dir="5400000" sy="-100000" algn="bl" rotWithShape="0"/>
          </a:effectLst>
        </p:spPr>
      </p:pic>
      <p:sp>
        <p:nvSpPr>
          <p:cNvPr id="5" name="TextBox 4">
            <a:extLst>
              <a:ext uri="{FF2B5EF4-FFF2-40B4-BE49-F238E27FC236}">
                <a16:creationId xmlns:a16="http://schemas.microsoft.com/office/drawing/2014/main" id="{8D08142E-2C0E-F695-B141-3DB68807BD10}"/>
              </a:ext>
            </a:extLst>
          </p:cNvPr>
          <p:cNvSpPr txBox="1"/>
          <p:nvPr/>
        </p:nvSpPr>
        <p:spPr>
          <a:xfrm>
            <a:off x="8905325" y="6488668"/>
            <a:ext cx="4151264" cy="369332"/>
          </a:xfrm>
          <a:prstGeom prst="rect">
            <a:avLst/>
          </a:prstGeom>
          <a:noFill/>
        </p:spPr>
        <p:txBody>
          <a:bodyPr wrap="square" rtlCol="0">
            <a:spAutoFit/>
          </a:bodyPr>
          <a:lstStyle/>
          <a:p>
            <a:r>
              <a:rPr lang="en-GB" sz="900" dirty="0" err="1"/>
              <a:t>Eliska</a:t>
            </a:r>
            <a:r>
              <a:rPr lang="en-GB" sz="900" dirty="0"/>
              <a:t> Lam Chan-Sy [</a:t>
            </a:r>
            <a:r>
              <a:rPr lang="en-GB" sz="900" dirty="0" err="1"/>
              <a:t>rufflesandbells</a:t>
            </a:r>
            <a:r>
              <a:rPr lang="en-GB" sz="900" dirty="0"/>
              <a:t>]. Instagram, 9 June 2022, https://www.instagram.com/p/Cek7aNBOQ15/</a:t>
            </a:r>
          </a:p>
        </p:txBody>
      </p:sp>
    </p:spTree>
    <p:extLst>
      <p:ext uri="{BB962C8B-B14F-4D97-AF65-F5344CB8AC3E}">
        <p14:creationId xmlns:p14="http://schemas.microsoft.com/office/powerpoint/2010/main" val="1482661077"/>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1000"/>
                                        <p:tgtEl>
                                          <p:spTgt spid="3">
                                            <p:txEl>
                                              <p:pRg st="2" end="2"/>
                                            </p:txEl>
                                          </p:spTgt>
                                        </p:tgtEl>
                                      </p:cBhvr>
                                    </p:animEffect>
                                    <p:anim calcmode="lin" valueType="num">
                                      <p:cBhvr>
                                        <p:cTn id="3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fade">
                                      <p:cBhvr>
                                        <p:cTn id="42" dur="1000"/>
                                        <p:tgtEl>
                                          <p:spTgt spid="3">
                                            <p:txEl>
                                              <p:pRg st="3" end="3"/>
                                            </p:txEl>
                                          </p:spTgt>
                                        </p:tgtEl>
                                      </p:cBhvr>
                                    </p:animEffect>
                                    <p:anim calcmode="lin" valueType="num">
                                      <p:cBhvr>
                                        <p:cTn id="4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Effect transition="in" filter="fade">
                                      <p:cBhvr>
                                        <p:cTn id="49" dur="1000"/>
                                        <p:tgtEl>
                                          <p:spTgt spid="3">
                                            <p:txEl>
                                              <p:pRg st="4" end="4"/>
                                            </p:txEl>
                                          </p:spTgt>
                                        </p:tgtEl>
                                      </p:cBhvr>
                                    </p:animEffect>
                                    <p:anim calcmode="lin" valueType="num">
                                      <p:cBhvr>
                                        <p:cTn id="5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33E500A-B8E1-7A72-9560-37A75AA77913}"/>
              </a:ext>
            </a:extLst>
          </p:cNvPr>
          <p:cNvPicPr>
            <a:picLocks noChangeAspect="1"/>
          </p:cNvPicPr>
          <p:nvPr/>
        </p:nvPicPr>
        <p:blipFill rotWithShape="1">
          <a:blip r:embed="rId3">
            <a:alphaModFix amt="35000"/>
          </a:blip>
          <a:srcRect t="26101" b="36352"/>
          <a:stretch/>
        </p:blipFill>
        <p:spPr>
          <a:xfrm>
            <a:off x="20" y="1"/>
            <a:ext cx="12191980" cy="6857999"/>
          </a:xfrm>
          <a:prstGeom prst="rect">
            <a:avLst/>
          </a:prstGeom>
        </p:spPr>
      </p:pic>
      <p:sp>
        <p:nvSpPr>
          <p:cNvPr id="2" name="Title 1"/>
          <p:cNvSpPr>
            <a:spLocks noGrp="1"/>
          </p:cNvSpPr>
          <p:nvPr>
            <p:ph type="title"/>
          </p:nvPr>
        </p:nvSpPr>
        <p:spPr>
          <a:xfrm>
            <a:off x="838201" y="1065862"/>
            <a:ext cx="3313164" cy="4726276"/>
          </a:xfrm>
        </p:spPr>
        <p:txBody>
          <a:bodyPr>
            <a:normAutofit/>
          </a:bodyPr>
          <a:lstStyle/>
          <a:p>
            <a:pPr algn="r"/>
            <a:r>
              <a:rPr lang="en-GB" sz="4000" b="1" dirty="0">
                <a:solidFill>
                  <a:srgbClr val="FFFFFF"/>
                </a:solidFill>
              </a:rPr>
              <a:t>Services </a:t>
            </a:r>
          </a:p>
        </p:txBody>
      </p:sp>
      <p:cxnSp>
        <p:nvCxnSpPr>
          <p:cNvPr id="18" name="Straight Connector 17">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55379" y="1065862"/>
            <a:ext cx="5744685" cy="4726276"/>
          </a:xfrm>
        </p:spPr>
        <p:txBody>
          <a:bodyPr anchor="ctr">
            <a:normAutofit/>
          </a:bodyPr>
          <a:lstStyle/>
          <a:p>
            <a:r>
              <a:rPr lang="en-US" sz="2000" dirty="0">
                <a:solidFill>
                  <a:srgbClr val="FFFFFF"/>
                </a:solidFill>
              </a:rPr>
              <a:t>The event planner will make arrangements for the setup of the DJ, catering, and flower delivery, among other services.</a:t>
            </a:r>
          </a:p>
          <a:p>
            <a:r>
              <a:rPr lang="en-US" sz="2000" dirty="0">
                <a:solidFill>
                  <a:srgbClr val="FFFFFF"/>
                </a:solidFill>
              </a:rPr>
              <a:t>At the client's preferred lodging, the event planner will make the necessary reservations for the specified family members (</a:t>
            </a:r>
            <a:r>
              <a:rPr lang="en-US" sz="2000" dirty="0" err="1">
                <a:solidFill>
                  <a:srgbClr val="FFFFFF"/>
                </a:solidFill>
              </a:rPr>
              <a:t>Hallak</a:t>
            </a:r>
            <a:r>
              <a:rPr lang="en-US" sz="2000" dirty="0">
                <a:solidFill>
                  <a:srgbClr val="FFFFFF"/>
                </a:solidFill>
              </a:rPr>
              <a:t> et al., 2016).</a:t>
            </a:r>
          </a:p>
          <a:p>
            <a:r>
              <a:rPr lang="en-US" sz="2000" dirty="0">
                <a:solidFill>
                  <a:srgbClr val="FFFFFF"/>
                </a:solidFill>
              </a:rPr>
              <a:t>The event planner will organize transportation to get the client to the church, reception site, and lodging afterwards.</a:t>
            </a:r>
          </a:p>
          <a:p>
            <a:r>
              <a:rPr lang="en-US" sz="2000" dirty="0">
                <a:solidFill>
                  <a:srgbClr val="FFFFFF"/>
                </a:solidFill>
              </a:rPr>
              <a:t>On the day of the celebration, the event planner will oversee the ceremony, photos, rentals, décor, and officiating for the ceremony.</a:t>
            </a:r>
            <a:endParaRPr lang="en-GB" sz="2000" dirty="0">
              <a:solidFill>
                <a:srgbClr val="FFFFFF"/>
              </a:solidFill>
            </a:endParaRPr>
          </a:p>
        </p:txBody>
      </p:sp>
      <p:sp>
        <p:nvSpPr>
          <p:cNvPr id="7" name="TextBox 6">
            <a:extLst>
              <a:ext uri="{FF2B5EF4-FFF2-40B4-BE49-F238E27FC236}">
                <a16:creationId xmlns:a16="http://schemas.microsoft.com/office/drawing/2014/main" id="{55A132F8-2BBA-F9F4-28E8-1F5CD4A6CEE3}"/>
              </a:ext>
            </a:extLst>
          </p:cNvPr>
          <p:cNvSpPr txBox="1"/>
          <p:nvPr/>
        </p:nvSpPr>
        <p:spPr>
          <a:xfrm>
            <a:off x="9087902" y="6528279"/>
            <a:ext cx="4543951" cy="338554"/>
          </a:xfrm>
          <a:prstGeom prst="rect">
            <a:avLst/>
          </a:prstGeom>
          <a:noFill/>
        </p:spPr>
        <p:txBody>
          <a:bodyPr wrap="square" rtlCol="0">
            <a:spAutoFit/>
          </a:bodyPr>
          <a:lstStyle/>
          <a:p>
            <a:r>
              <a:rPr lang="en-GB" sz="800" dirty="0"/>
              <a:t>Brides, Photo by Sarah </a:t>
            </a:r>
            <a:r>
              <a:rPr lang="en-GB" sz="800" dirty="0" err="1"/>
              <a:t>Falugo</a:t>
            </a:r>
            <a:r>
              <a:rPr lang="en-GB" sz="800" dirty="0"/>
              <a:t> Weddings,</a:t>
            </a:r>
            <a:br>
              <a:rPr lang="en-GB" sz="800" dirty="0"/>
            </a:br>
            <a:r>
              <a:rPr lang="en-GB" sz="800" dirty="0"/>
              <a:t>https://www.brides.com/story/an-art-museum-celebration-in-detroit</a:t>
            </a:r>
          </a:p>
        </p:txBody>
      </p:sp>
    </p:spTree>
    <p:extLst>
      <p:ext uri="{BB962C8B-B14F-4D97-AF65-F5344CB8AC3E}">
        <p14:creationId xmlns:p14="http://schemas.microsoft.com/office/powerpoint/2010/main" val="2372532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4" dur="500"/>
                                        <p:tgtEl>
                                          <p:spTgt spid="3">
                                            <p:txEl>
                                              <p:pRg st="0" end="0"/>
                                            </p:txEl>
                                          </p:spTgt>
                                        </p:tgtEl>
                                      </p:cBhvr>
                                    </p:animEffect>
                                  </p:childTnLst>
                                </p:cTn>
                              </p:par>
                              <p:par>
                                <p:cTn id="15" presetID="14" presetClass="entr" presetSubtype="1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0" dur="500"/>
                                        <p:tgtEl>
                                          <p:spTgt spid="3">
                                            <p:txEl>
                                              <p:pRg st="2" end="2"/>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Ownership </a:t>
            </a:r>
          </a:p>
        </p:txBody>
      </p:sp>
      <p:sp>
        <p:nvSpPr>
          <p:cNvPr id="3" name="Content Placeholder 2"/>
          <p:cNvSpPr>
            <a:spLocks noGrp="1"/>
          </p:cNvSpPr>
          <p:nvPr>
            <p:ph idx="1"/>
          </p:nvPr>
        </p:nvSpPr>
        <p:spPr/>
        <p:txBody>
          <a:bodyPr numCol="2"/>
          <a:lstStyle/>
          <a:p>
            <a:pPr>
              <a:buFont typeface="Wingdings" panose="05000000000000000000" pitchFamily="2" charset="2"/>
              <a:buChar char="v"/>
            </a:pPr>
            <a:r>
              <a:rPr lang="en-US" dirty="0"/>
              <a:t>Since Cidrys Events will be a sole proprietorship, there will only be one owner of the company. </a:t>
            </a:r>
          </a:p>
          <a:p>
            <a:pPr>
              <a:buFont typeface="Wingdings" panose="05000000000000000000" pitchFamily="2" charset="2"/>
              <a:buChar char="v"/>
            </a:pPr>
            <a:r>
              <a:rPr lang="en-US" dirty="0"/>
              <a:t>Because starting this kind of business is simple, the owner decides to set up a sole proprietorship.</a:t>
            </a:r>
            <a:endParaRPr lang="en-GB" dirty="0"/>
          </a:p>
        </p:txBody>
      </p:sp>
      <p:pic>
        <p:nvPicPr>
          <p:cNvPr id="4" name="Picture 3">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19105" y="1825625"/>
            <a:ext cx="5034695" cy="3878778"/>
          </a:xfrm>
          <a:prstGeom prst="rect">
            <a:avLst/>
          </a:prstGeom>
        </p:spPr>
      </p:pic>
      <p:sp>
        <p:nvSpPr>
          <p:cNvPr id="5" name="TextBox 4">
            <a:extLst>
              <a:ext uri="{FF2B5EF4-FFF2-40B4-BE49-F238E27FC236}">
                <a16:creationId xmlns:a16="http://schemas.microsoft.com/office/drawing/2014/main" id="{0EED0225-F37A-2566-BA34-D9E1E3C96B74}"/>
              </a:ext>
            </a:extLst>
          </p:cNvPr>
          <p:cNvSpPr txBox="1"/>
          <p:nvPr/>
        </p:nvSpPr>
        <p:spPr>
          <a:xfrm>
            <a:off x="9378828" y="6488668"/>
            <a:ext cx="5034695" cy="369332"/>
          </a:xfrm>
          <a:prstGeom prst="rect">
            <a:avLst/>
          </a:prstGeom>
          <a:noFill/>
        </p:spPr>
        <p:txBody>
          <a:bodyPr wrap="square" rtlCol="0">
            <a:spAutoFit/>
          </a:bodyPr>
          <a:lstStyle/>
          <a:p>
            <a:r>
              <a:rPr lang="en-GB" sz="900" dirty="0"/>
              <a:t>Business Jargons, Sole Proprietorship</a:t>
            </a:r>
            <a:br>
              <a:rPr lang="en-GB" sz="900" dirty="0"/>
            </a:br>
            <a:r>
              <a:rPr lang="en-GB" sz="900" dirty="0"/>
              <a:t>https://businessjargons.com/sole-proprietorship.html</a:t>
            </a:r>
          </a:p>
        </p:txBody>
      </p:sp>
    </p:spTree>
    <p:extLst>
      <p:ext uri="{BB962C8B-B14F-4D97-AF65-F5344CB8AC3E}">
        <p14:creationId xmlns:p14="http://schemas.microsoft.com/office/powerpoint/2010/main" val="2465169467"/>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Legal structure and Management </a:t>
            </a:r>
          </a:p>
        </p:txBody>
      </p:sp>
      <p:sp>
        <p:nvSpPr>
          <p:cNvPr id="3" name="Content Placeholder 2"/>
          <p:cNvSpPr>
            <a:spLocks noGrp="1"/>
          </p:cNvSpPr>
          <p:nvPr>
            <p:ph idx="1"/>
          </p:nvPr>
        </p:nvSpPr>
        <p:spPr>
          <a:xfrm>
            <a:off x="323472" y="1964905"/>
            <a:ext cx="11242780" cy="4351338"/>
          </a:xfrm>
        </p:spPr>
        <p:txBody>
          <a:bodyPr>
            <a:normAutofit lnSpcReduction="10000"/>
          </a:bodyPr>
          <a:lstStyle/>
          <a:p>
            <a:pPr algn="just">
              <a:buFont typeface="Wingdings" panose="05000000000000000000" pitchFamily="2" charset="2"/>
              <a:buChar char="q"/>
            </a:pPr>
            <a:r>
              <a:rPr lang="en-US" dirty="0"/>
              <a:t>Cidrys Events will function as a sole proprietorship due to the simplicity of doing business. </a:t>
            </a:r>
          </a:p>
          <a:p>
            <a:pPr algn="just">
              <a:buFont typeface="Wingdings" panose="05000000000000000000" pitchFamily="2" charset="2"/>
              <a:buChar char="q"/>
            </a:pPr>
            <a:r>
              <a:rPr lang="en-US" dirty="0"/>
              <a:t>The company will make money from service fees for the event planning (</a:t>
            </a:r>
            <a:r>
              <a:rPr lang="en-US" dirty="0" err="1"/>
              <a:t>Genadinik</a:t>
            </a:r>
            <a:r>
              <a:rPr lang="en-US" dirty="0"/>
              <a:t>, 2018). </a:t>
            </a:r>
          </a:p>
          <a:p>
            <a:pPr algn="just">
              <a:buFont typeface="Wingdings" panose="05000000000000000000" pitchFamily="2" charset="2"/>
              <a:buChar char="q"/>
            </a:pPr>
            <a:r>
              <a:rPr lang="en-US" dirty="0"/>
              <a:t>To formally begin the business in a chosen area, certain steps must be undertaken.</a:t>
            </a:r>
          </a:p>
          <a:p>
            <a:pPr algn="just">
              <a:buFont typeface="Wingdings" panose="05000000000000000000" pitchFamily="2" charset="2"/>
              <a:buChar char="q"/>
            </a:pPr>
            <a:r>
              <a:rPr lang="en-US" dirty="0"/>
              <a:t>The owner will first hire 10 people so that the company's event planning function may be carried out successfully. </a:t>
            </a:r>
          </a:p>
          <a:p>
            <a:pPr algn="just">
              <a:buFont typeface="Wingdings" panose="05000000000000000000" pitchFamily="2" charset="2"/>
              <a:buChar char="q"/>
            </a:pPr>
            <a:r>
              <a:rPr lang="en-US" dirty="0"/>
              <a:t>These staff will have particular tasks to do. The company's owner will be in charge of everything.</a:t>
            </a:r>
            <a:endParaRPr lang="en-GB" dirty="0"/>
          </a:p>
        </p:txBody>
      </p:sp>
    </p:spTree>
    <p:extLst>
      <p:ext uri="{BB962C8B-B14F-4D97-AF65-F5344CB8AC3E}">
        <p14:creationId xmlns:p14="http://schemas.microsoft.com/office/powerpoint/2010/main" val="3762953830"/>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 SWOT analysis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123516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5978235"/>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4Ps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85521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883382"/>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Target market </a:t>
            </a:r>
          </a:p>
        </p:txBody>
      </p:sp>
      <p:sp>
        <p:nvSpPr>
          <p:cNvPr id="5" name="TextBox 4">
            <a:extLst>
              <a:ext uri="{FF2B5EF4-FFF2-40B4-BE49-F238E27FC236}">
                <a16:creationId xmlns:a16="http://schemas.microsoft.com/office/drawing/2014/main" id="{75BD708D-8FBD-2F5F-F80A-C540E6556F22}"/>
              </a:ext>
            </a:extLst>
          </p:cNvPr>
          <p:cNvSpPr txBox="1"/>
          <p:nvPr/>
        </p:nvSpPr>
        <p:spPr>
          <a:xfrm>
            <a:off x="9065276" y="6504029"/>
            <a:ext cx="3633378" cy="369332"/>
          </a:xfrm>
          <a:prstGeom prst="rect">
            <a:avLst/>
          </a:prstGeom>
          <a:noFill/>
        </p:spPr>
        <p:txBody>
          <a:bodyPr wrap="square" rtlCol="0">
            <a:spAutoFit/>
          </a:bodyPr>
          <a:lstStyle/>
          <a:p>
            <a:r>
              <a:rPr lang="en-GB" sz="900" dirty="0"/>
              <a:t>The Balance Small Business -  Marketing &amp; Sales </a:t>
            </a:r>
            <a:br>
              <a:rPr lang="en-GB" sz="900" dirty="0"/>
            </a:br>
            <a:r>
              <a:rPr lang="en-GB" sz="900" dirty="0"/>
              <a:t>https://www.thebalancesmb.com/target-marketing-2948355</a:t>
            </a:r>
          </a:p>
        </p:txBody>
      </p:sp>
      <p:pic>
        <p:nvPicPr>
          <p:cNvPr id="6" name="Picture 5">
            <a:extLst>
              <a:ext uri="{FF2B5EF4-FFF2-40B4-BE49-F238E27FC236}">
                <a16:creationId xmlns:a16="http://schemas.microsoft.com/office/drawing/2014/main" id="{A501360A-7FE0-C724-12AB-00241CD687D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1142" y="2932985"/>
            <a:ext cx="4928945" cy="3374226"/>
          </a:xfrm>
          <a:prstGeom prst="rect">
            <a:avLst/>
          </a:prstGeom>
        </p:spPr>
      </p:pic>
      <p:sp>
        <p:nvSpPr>
          <p:cNvPr id="9" name="TextBox 8">
            <a:extLst>
              <a:ext uri="{FF2B5EF4-FFF2-40B4-BE49-F238E27FC236}">
                <a16:creationId xmlns:a16="http://schemas.microsoft.com/office/drawing/2014/main" id="{2FDC2D24-FBF0-53EB-1C41-BCE65DDE64EF}"/>
              </a:ext>
            </a:extLst>
          </p:cNvPr>
          <p:cNvSpPr txBox="1"/>
          <p:nvPr/>
        </p:nvSpPr>
        <p:spPr>
          <a:xfrm>
            <a:off x="320948" y="1604742"/>
            <a:ext cx="11657086" cy="1649811"/>
          </a:xfrm>
          <a:prstGeom prst="rect">
            <a:avLst/>
          </a:prstGeom>
          <a:noFill/>
        </p:spPr>
        <p:txBody>
          <a:bodyPr wrap="square" rtlCol="0">
            <a:spAutoFit/>
          </a:bodyPr>
          <a:lstStyle/>
          <a:p>
            <a:pPr>
              <a:lnSpc>
                <a:spcPct val="107000"/>
              </a:lnSpc>
              <a:spcAft>
                <a:spcPts val="800"/>
              </a:spcAft>
            </a:pPr>
            <a:r>
              <a:rPr lang="en-US" sz="3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Cidrys Events will be staffed with the most up-to-date gear and skilled teachers to satisfy the demands and expectations of a large audience (</a:t>
            </a:r>
            <a:r>
              <a:rPr lang="en-US" sz="32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Genadinik</a:t>
            </a:r>
            <a:r>
              <a:rPr lang="en-US" sz="3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2018).</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100936A-6879-A28B-5FE9-68E5D5F810B5}"/>
              </a:ext>
            </a:extLst>
          </p:cNvPr>
          <p:cNvSpPr txBox="1"/>
          <p:nvPr/>
        </p:nvSpPr>
        <p:spPr>
          <a:xfrm>
            <a:off x="320948" y="3833213"/>
            <a:ext cx="6770194" cy="2591543"/>
          </a:xfrm>
          <a:prstGeom prst="rect">
            <a:avLst/>
          </a:prstGeom>
          <a:noFill/>
        </p:spPr>
        <p:txBody>
          <a:bodyPr wrap="square" rtlCol="0">
            <a:spAutoFit/>
          </a:bodyPr>
          <a:lstStyle/>
          <a:p>
            <a:pPr lvl="0">
              <a:lnSpc>
                <a:spcPct val="90000"/>
              </a:lnSpc>
              <a:tabLst>
                <a:tab pos="457200" algn="l"/>
              </a:tabLst>
            </a:pPr>
            <a:r>
              <a:rPr lang="en-US" sz="3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While the company will cater to various kinds of events, it will emphasize and focus on one specific target market by ensuring that a person gets the ideal event experience.</a:t>
            </a:r>
            <a:endParaRPr lang="en-GB"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149773263"/>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Effect transition="in" filter="fade">
                                      <p:cBhvr>
                                        <p:cTn id="14" dur="1000"/>
                                        <p:tgtEl>
                                          <p:spTgt spid="9">
                                            <p:txEl>
                                              <p:pRg st="0" end="0"/>
                                            </p:txEl>
                                          </p:spTgt>
                                        </p:tgtEl>
                                      </p:cBhvr>
                                    </p:animEffect>
                                    <p:anim calcmode="lin" valueType="num">
                                      <p:cBhvr>
                                        <p:cTn id="15"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animEffect transition="in" filter="fade">
                                      <p:cBhvr>
                                        <p:cTn id="21" dur="1000"/>
                                        <p:tgtEl>
                                          <p:spTgt spid="10">
                                            <p:txEl>
                                              <p:pRg st="0" end="0"/>
                                            </p:txEl>
                                          </p:spTgt>
                                        </p:tgtEl>
                                      </p:cBhvr>
                                    </p:animEffect>
                                    <p:anim calcmode="lin" valueType="num">
                                      <p:cBhvr>
                                        <p:cTn id="2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96068"/>
            <a:ext cx="10515600" cy="1325563"/>
          </a:xfrm>
        </p:spPr>
        <p:txBody>
          <a:bodyPr/>
          <a:lstStyle/>
          <a:p>
            <a:pPr algn="ctr"/>
            <a:r>
              <a:rPr lang="en-GB" b="1" dirty="0"/>
              <a:t>Marketing strategy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272643881"/>
              </p:ext>
            </p:extLst>
          </p:nvPr>
        </p:nvGraphicFramePr>
        <p:xfrm>
          <a:off x="-34119" y="839337"/>
          <a:ext cx="12181711" cy="60186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3585745"/>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p>
        </p:txBody>
      </p:sp>
      <p:sp>
        <p:nvSpPr>
          <p:cNvPr id="3" name="Content Placeholder 2"/>
          <p:cNvSpPr>
            <a:spLocks noGrp="1"/>
          </p:cNvSpPr>
          <p:nvPr>
            <p:ph idx="1"/>
          </p:nvPr>
        </p:nvSpPr>
        <p:spPr/>
        <p:txBody>
          <a:bodyPr>
            <a:normAutofit fontScale="92500" lnSpcReduction="20000"/>
          </a:bodyPr>
          <a:lstStyle/>
          <a:p>
            <a:r>
              <a:rPr lang="en-US" dirty="0"/>
              <a:t>Didier </a:t>
            </a:r>
            <a:r>
              <a:rPr lang="en-US" dirty="0" err="1"/>
              <a:t>Mutel</a:t>
            </a:r>
            <a:r>
              <a:rPr lang="en-US" dirty="0"/>
              <a:t> (2010). </a:t>
            </a:r>
            <a:r>
              <a:rPr lang="en-US" i="1" dirty="0"/>
              <a:t>Business plan</a:t>
            </a:r>
            <a:r>
              <a:rPr lang="en-US" dirty="0"/>
              <a:t>. </a:t>
            </a:r>
            <a:r>
              <a:rPr lang="en-US" dirty="0" err="1"/>
              <a:t>Orchamps</a:t>
            </a:r>
            <a:r>
              <a:rPr lang="en-US" dirty="0"/>
              <a:t>: Atelier Didier </a:t>
            </a:r>
            <a:r>
              <a:rPr lang="en-US" dirty="0" err="1"/>
              <a:t>Mutel</a:t>
            </a:r>
            <a:r>
              <a:rPr lang="en-US" dirty="0"/>
              <a:t>.</a:t>
            </a:r>
          </a:p>
          <a:p>
            <a:r>
              <a:rPr lang="en-US" dirty="0" err="1"/>
              <a:t>Genadinik</a:t>
            </a:r>
            <a:r>
              <a:rPr lang="en-US" dirty="0"/>
              <a:t>, A. (2018). </a:t>
            </a:r>
            <a:r>
              <a:rPr lang="en-US" i="1" dirty="0"/>
              <a:t>Business plan template and example : how to write a business plan</a:t>
            </a:r>
            <a:r>
              <a:rPr lang="en-US" dirty="0"/>
              <a:t>. North Charleston, S.C.: B [</a:t>
            </a:r>
            <a:r>
              <a:rPr lang="en-US" dirty="0" err="1"/>
              <a:t>Createspace</a:t>
            </a:r>
            <a:r>
              <a:rPr lang="en-US" dirty="0"/>
              <a:t>.</a:t>
            </a:r>
          </a:p>
          <a:p>
            <a:r>
              <a:rPr lang="en-US" dirty="0" err="1"/>
              <a:t>Hallak</a:t>
            </a:r>
            <a:r>
              <a:rPr lang="en-US" dirty="0"/>
              <a:t>, R., McCabe, V.S., Brown, G. and </a:t>
            </a:r>
            <a:r>
              <a:rPr lang="en-US" dirty="0" err="1"/>
              <a:t>Assaker</a:t>
            </a:r>
            <a:r>
              <a:rPr lang="en-US" dirty="0"/>
              <a:t>, G. (2016). Segmenting Meeting and Event Management Organizations Based on Business Performance. </a:t>
            </a:r>
            <a:r>
              <a:rPr lang="en-US" i="1" dirty="0"/>
              <a:t>Event Management</a:t>
            </a:r>
            <a:r>
              <a:rPr lang="en-US" dirty="0"/>
              <a:t>, 20(3), </a:t>
            </a:r>
            <a:r>
              <a:rPr lang="en-US" dirty="0" err="1"/>
              <a:t>pp.383</a:t>
            </a:r>
            <a:r>
              <a:rPr lang="en-US" dirty="0"/>
              <a:t>–393. </a:t>
            </a:r>
            <a:r>
              <a:rPr lang="en-US" dirty="0" err="1"/>
              <a:t>doi:10.3727</a:t>
            </a:r>
            <a:r>
              <a:rPr lang="en-US" dirty="0"/>
              <a:t>/</a:t>
            </a:r>
            <a:r>
              <a:rPr lang="en-US" dirty="0" err="1"/>
              <a:t>152599516x14682560744758</a:t>
            </a:r>
            <a:r>
              <a:rPr lang="en-US" dirty="0"/>
              <a:t>.</a:t>
            </a:r>
          </a:p>
          <a:p>
            <a:r>
              <a:rPr lang="en-US" dirty="0" err="1"/>
              <a:t>Mckeever</a:t>
            </a:r>
            <a:r>
              <a:rPr lang="en-US" dirty="0"/>
              <a:t>, M.P. (2019). </a:t>
            </a:r>
            <a:r>
              <a:rPr lang="en-US" i="1" dirty="0"/>
              <a:t>How to write a business plan</a:t>
            </a:r>
            <a:r>
              <a:rPr lang="en-US" dirty="0"/>
              <a:t>. Berkeley, California: Nolo.</a:t>
            </a:r>
          </a:p>
          <a:p>
            <a:r>
              <a:rPr lang="en-US" dirty="0" err="1"/>
              <a:t>Nwobodo</a:t>
            </a:r>
            <a:r>
              <a:rPr lang="en-US" dirty="0"/>
              <a:t>, S., </a:t>
            </a:r>
            <a:r>
              <a:rPr lang="en-US" dirty="0" err="1"/>
              <a:t>Ngui</a:t>
            </a:r>
            <a:r>
              <a:rPr lang="en-US" dirty="0"/>
              <a:t>, K.S. and </a:t>
            </a:r>
            <a:r>
              <a:rPr lang="en-US" dirty="0" err="1"/>
              <a:t>Voon</a:t>
            </a:r>
            <a:r>
              <a:rPr lang="en-US" dirty="0"/>
              <a:t>, M.L. (2019). Business Event Destination Determinants: UK Event </a:t>
            </a:r>
            <a:r>
              <a:rPr lang="en-US" dirty="0" err="1"/>
              <a:t>Organisers’</a:t>
            </a:r>
            <a:r>
              <a:rPr lang="en-US" dirty="0"/>
              <a:t> Perspective. </a:t>
            </a:r>
            <a:r>
              <a:rPr lang="en-US" i="1" dirty="0"/>
              <a:t>Event Management</a:t>
            </a:r>
            <a:r>
              <a:rPr lang="en-US" dirty="0"/>
              <a:t>. </a:t>
            </a:r>
            <a:r>
              <a:rPr lang="en-US" dirty="0" err="1"/>
              <a:t>doi:10.3727</a:t>
            </a:r>
            <a:r>
              <a:rPr lang="en-US" dirty="0"/>
              <a:t>/</a:t>
            </a:r>
            <a:r>
              <a:rPr lang="en-US" dirty="0" err="1"/>
              <a:t>152599519x15506259855931</a:t>
            </a:r>
            <a:r>
              <a:rPr lang="en-US" dirty="0"/>
              <a:t>.</a:t>
            </a:r>
          </a:p>
        </p:txBody>
      </p:sp>
    </p:spTree>
    <p:extLst>
      <p:ext uri="{BB962C8B-B14F-4D97-AF65-F5344CB8AC3E}">
        <p14:creationId xmlns:p14="http://schemas.microsoft.com/office/powerpoint/2010/main" val="2982635626"/>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26">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26">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1997</Words>
  <Application>Microsoft Office PowerPoint</Application>
  <PresentationFormat>Widescreen</PresentationFormat>
  <Paragraphs>107</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Wingdings</vt:lpstr>
      <vt:lpstr>Office Theme</vt:lpstr>
      <vt:lpstr>Event Planning </vt:lpstr>
      <vt:lpstr>Contents </vt:lpstr>
      <vt:lpstr>Business Idea </vt:lpstr>
      <vt:lpstr>Services </vt:lpstr>
      <vt:lpstr>Ownership </vt:lpstr>
      <vt:lpstr>Legal structure and Management </vt:lpstr>
      <vt:lpstr> SWOT analysis </vt:lpstr>
      <vt:lpstr>Marketing 4Ps </vt:lpstr>
      <vt:lpstr>Target market </vt:lpstr>
      <vt:lpstr>Marketing strategy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Cristina</cp:lastModifiedBy>
  <cp:revision>11</cp:revision>
  <dcterms:created xsi:type="dcterms:W3CDTF">2022-06-26T05:15:33Z</dcterms:created>
  <dcterms:modified xsi:type="dcterms:W3CDTF">2022-07-28T11:47:22Z</dcterms:modified>
</cp:coreProperties>
</file>