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62" r:id="rId5"/>
    <p:sldId id="259" r:id="rId6"/>
    <p:sldId id="260" r:id="rId7"/>
    <p:sldId id="261" r:id="rId8"/>
    <p:sldId id="263" r:id="rId9"/>
    <p:sldId id="264"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2E0202F-A4E0-488B-A888-04C47BE7B499}" type="datetimeFigureOut">
              <a:rPr lang="en-US" smtClean="0"/>
              <a:t>11/28/2022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5B6FCA3-1285-4A51-A95B-BDD2095D89C0}"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term employee engagement is often heard but often misinterpreted. However, this slide explains employee engagement as the core concept in HR which describes how dedicated and enthusiastic an individual is his area of job. It can also be regarded as the amount of mental and emotional connection which an employee feels towards his work and how it reflects in the task that they undertake. </a:t>
            </a:r>
          </a:p>
          <a:p>
            <a:endParaRPr lang="en-US" dirty="0"/>
          </a:p>
        </p:txBody>
      </p:sp>
      <p:sp>
        <p:nvSpPr>
          <p:cNvPr id="4" name="Slide Number Placeholder 3"/>
          <p:cNvSpPr>
            <a:spLocks noGrp="1"/>
          </p:cNvSpPr>
          <p:nvPr>
            <p:ph type="sldNum" sz="quarter" idx="10"/>
          </p:nvPr>
        </p:nvSpPr>
        <p:spPr/>
        <p:txBody>
          <a:bodyPr/>
          <a:lstStyle/>
          <a:p>
            <a:fld id="{55B6FCA3-1285-4A51-A95B-BDD2095D89C0}"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Employee engagement is critical for all organisations, but it is particularly important in the hotel industry. Because the hotel sector is focused on providing excellent customer service, only its workers can effectively sell the brand. Employees may bring their own personalities to the table while engaging with consumers, and those that do so effectively help the firm stand out from the competitors. Moreover, people want to work for a company where they have a voice and a sense of purpose. Because these individuals are more driven than others, their aims align with those of the organisation and thus it is </a:t>
            </a:r>
            <a:r>
              <a:rPr lang="en-US" sz="1200" kern="1200" dirty="0" err="1">
                <a:solidFill>
                  <a:schemeClr val="tx1"/>
                </a:solidFill>
                <a:latin typeface="+mn-lt"/>
                <a:ea typeface="+mn-ea"/>
                <a:cs typeface="+mn-cs"/>
              </a:rPr>
              <a:t>essentia</a:t>
            </a:r>
            <a:r>
              <a:rPr lang="en-US" sz="1200" kern="1200" dirty="0">
                <a:solidFill>
                  <a:schemeClr val="tx1"/>
                </a:solidFill>
                <a:latin typeface="+mn-lt"/>
                <a:ea typeface="+mn-ea"/>
                <a:cs typeface="+mn-cs"/>
              </a:rPr>
              <a:t> to properly engage the employees .</a:t>
            </a:r>
          </a:p>
          <a:p>
            <a:endParaRPr lang="en-US" dirty="0"/>
          </a:p>
        </p:txBody>
      </p:sp>
      <p:sp>
        <p:nvSpPr>
          <p:cNvPr id="4" name="Slide Number Placeholder 3"/>
          <p:cNvSpPr>
            <a:spLocks noGrp="1"/>
          </p:cNvSpPr>
          <p:nvPr>
            <p:ph type="sldNum" sz="quarter" idx="10"/>
          </p:nvPr>
        </p:nvSpPr>
        <p:spPr/>
        <p:txBody>
          <a:bodyPr/>
          <a:lstStyle/>
          <a:p>
            <a:fld id="{55B6FCA3-1285-4A51-A95B-BDD2095D89C0}"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worst conceivable scenario is that a lot of people quitting their jobs. The hotel industry is one of the biggest income producers in the UK. Employees suffer costs when they depart a firm and take their expertise with them. Therefore, employee engagement means are essential towards curbing this issue of employee turnovers. Hilton Hotels made a considerable effort to achieve this by improving components like worker housing and paternity leave benefits. They said that as a result of their efforts, staff turnover had decreased by 6%. Moreover, there is no doubt that engagement and productivity are closely connected. Therefore, according to studies it is depicted that productivity rose by 18% in terms of well engaged employees. Also, sales growth is influenced by both profitability and employee engagement. According to relevant research, a company's income per employee increases by 26% when workers are highly engaged. A greater net profit margins are associated with a 6% more engaged workforce.</a:t>
            </a:r>
          </a:p>
          <a:p>
            <a:endParaRPr lang="en-US" dirty="0"/>
          </a:p>
        </p:txBody>
      </p:sp>
      <p:sp>
        <p:nvSpPr>
          <p:cNvPr id="4" name="Slide Number Placeholder 3"/>
          <p:cNvSpPr>
            <a:spLocks noGrp="1"/>
          </p:cNvSpPr>
          <p:nvPr>
            <p:ph type="sldNum" sz="quarter" idx="10"/>
          </p:nvPr>
        </p:nvSpPr>
        <p:spPr/>
        <p:txBody>
          <a:bodyPr/>
          <a:lstStyle/>
          <a:p>
            <a:fld id="{55B6FCA3-1285-4A51-A95B-BDD2095D89C0}"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Social Exchange Theory (SET) states that the amount of support and camaraderie individuals get from their employers influences how dedicated they are towards their jobs. According to the social exchange hypothesis, people consider their hard effort at work as a type of repayment for how they are treated (SET). An excellent job takes a significant amount of mental, physical, and emotional energy, depending on how hard a person works. Therefore, if employees believe that these expenditures are not being considered, i.e., if they do not get the necessary cash and community support, they will see the investment as unproductive, lowering their involvement rates in their employment.</a:t>
            </a:r>
          </a:p>
          <a:p>
            <a:endParaRPr lang="en-US" dirty="0"/>
          </a:p>
        </p:txBody>
      </p:sp>
      <p:sp>
        <p:nvSpPr>
          <p:cNvPr id="4" name="Slide Number Placeholder 3"/>
          <p:cNvSpPr>
            <a:spLocks noGrp="1"/>
          </p:cNvSpPr>
          <p:nvPr>
            <p:ph type="sldNum" sz="quarter" idx="10"/>
          </p:nvPr>
        </p:nvSpPr>
        <p:spPr/>
        <p:txBody>
          <a:bodyPr/>
          <a:lstStyle/>
          <a:p>
            <a:fld id="{55B6FCA3-1285-4A51-A95B-BDD2095D89C0}"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This slide makes noting as to how the principles of SET with the aid of social and emotional learning can be used to frame a engagement strategy for the employees. It hinges on establishing objectives while maintaining and rapport with the employees and seeking solutions to the problem. Moreover the essential competencies such as taking note of interpersonal abilities, selection of the right engagement approach, consideration of the fraternity along with self management and self awareness measures are mentioned. These aspects are to be taken care of when suing SET to improve employee engagement in the hotel industry. </a:t>
            </a:r>
          </a:p>
          <a:p>
            <a:endParaRPr lang="en-US" dirty="0"/>
          </a:p>
        </p:txBody>
      </p:sp>
      <p:sp>
        <p:nvSpPr>
          <p:cNvPr id="4" name="Slide Number Placeholder 3"/>
          <p:cNvSpPr>
            <a:spLocks noGrp="1"/>
          </p:cNvSpPr>
          <p:nvPr>
            <p:ph type="sldNum" sz="quarter" idx="10"/>
          </p:nvPr>
        </p:nvSpPr>
        <p:spPr/>
        <p:txBody>
          <a:bodyPr/>
          <a:lstStyle/>
          <a:p>
            <a:fld id="{55B6FCA3-1285-4A51-A95B-BDD2095D89C0}"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As the hotel industry demands tedious working hours, employee engagement might be hard to maintain. Therefore best practices are to be implemented to maintain engagement rates as this has been known to increase employee productivity, increase revenue as well as lower employee turnover. Thus, the best practices method include undertaking a well rounded rewards and recognition approach, giving compensatory time off  from their hectic time schedules, providing well rounded feedback and providing growth opportunities so that the employees do not feel stagnated. </a:t>
            </a:r>
          </a:p>
          <a:p>
            <a:endParaRPr lang="en-US" dirty="0"/>
          </a:p>
        </p:txBody>
      </p:sp>
      <p:sp>
        <p:nvSpPr>
          <p:cNvPr id="4" name="Slide Number Placeholder 3"/>
          <p:cNvSpPr>
            <a:spLocks noGrp="1"/>
          </p:cNvSpPr>
          <p:nvPr>
            <p:ph type="sldNum" sz="quarter" idx="10"/>
          </p:nvPr>
        </p:nvSpPr>
        <p:spPr/>
        <p:txBody>
          <a:bodyPr/>
          <a:lstStyle/>
          <a:p>
            <a:fld id="{55B6FCA3-1285-4A51-A95B-BDD2095D89C0}"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This presentation discusses how employee engagement is critical to the organization's development. It also links it to a theoretical </a:t>
            </a:r>
            <a:r>
              <a:rPr lang="en-US" dirty="0" err="1"/>
              <a:t>practise</a:t>
            </a:r>
            <a:r>
              <a:rPr lang="en-US" dirty="0"/>
              <a:t> and discusses how its ideas might be used to develop a suitable employee engagement strategy. In addition, the presentation contains real-world data on the advantages of employee engagement methods.</a:t>
            </a:r>
          </a:p>
        </p:txBody>
      </p:sp>
      <p:sp>
        <p:nvSpPr>
          <p:cNvPr id="4" name="Slide Number Placeholder 3"/>
          <p:cNvSpPr>
            <a:spLocks noGrp="1"/>
          </p:cNvSpPr>
          <p:nvPr>
            <p:ph type="sldNum" sz="quarter" idx="10"/>
          </p:nvPr>
        </p:nvSpPr>
        <p:spPr/>
        <p:txBody>
          <a:bodyPr/>
          <a:lstStyle/>
          <a:p>
            <a:fld id="{55B6FCA3-1285-4A51-A95B-BDD2095D89C0}" type="slidenum">
              <a:rPr lang="en-US" smtClean="0"/>
              <a:t>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BAD1AB47-0ABF-41DB-A8B8-4415AB76CEFB}" type="datetimeFigureOut">
              <a:rPr lang="en-US" smtClean="0"/>
              <a:t>11/28/2022</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FD02386A-A83D-4B9D-9806-2B4BDB4BB061}"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AD1AB47-0ABF-41DB-A8B8-4415AB76CEFB}" type="datetimeFigureOut">
              <a:rPr lang="en-US" smtClean="0"/>
              <a:t>11/28/2022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02386A-A83D-4B9D-9806-2B4BDB4BB061}"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BAD1AB47-0ABF-41DB-A8B8-4415AB76CEFB}" type="datetimeFigureOut">
              <a:rPr lang="en-US" smtClean="0"/>
              <a:t>11/28/2022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02386A-A83D-4B9D-9806-2B4BDB4BB061}"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AD1AB47-0ABF-41DB-A8B8-4415AB76CEFB}" type="datetimeFigureOut">
              <a:rPr lang="en-US" smtClean="0"/>
              <a:t>11/28/2022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02386A-A83D-4B9D-9806-2B4BDB4BB061}"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BAD1AB47-0ABF-41DB-A8B8-4415AB76CEFB}" type="datetimeFigureOut">
              <a:rPr lang="en-US" smtClean="0"/>
              <a:t>11/28/2022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02386A-A83D-4B9D-9806-2B4BDB4BB061}"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BAD1AB47-0ABF-41DB-A8B8-4415AB76CEFB}" type="datetimeFigureOut">
              <a:rPr lang="en-US" smtClean="0"/>
              <a:t>11/28/2022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02386A-A83D-4B9D-9806-2B4BDB4BB061}"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D1AB47-0ABF-41DB-A8B8-4415AB76CEFB}" type="datetimeFigureOut">
              <a:rPr lang="en-US" smtClean="0"/>
              <a:t>11/28/2022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02386A-A83D-4B9D-9806-2B4BDB4BB061}"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AD1AB47-0ABF-41DB-A8B8-4415AB76CEFB}" type="datetimeFigureOut">
              <a:rPr lang="en-US" smtClean="0"/>
              <a:t>11/28/2022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02386A-A83D-4B9D-9806-2B4BDB4BB061}"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BAD1AB47-0ABF-41DB-A8B8-4415AB76CEFB}" type="datetimeFigureOut">
              <a:rPr lang="en-US" smtClean="0"/>
              <a:t>11/28/2022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FD02386A-A83D-4B9D-9806-2B4BDB4BB061}" type="slidenum">
              <a:rPr lang="en-US" smtClean="0"/>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AD1AB47-0ABF-41DB-A8B8-4415AB76CEFB}" type="datetimeFigureOut">
              <a:rPr lang="en-US" smtClean="0"/>
              <a:t>11/28/2022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02386A-A83D-4B9D-9806-2B4BDB4BB06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AD1AB47-0ABF-41DB-A8B8-4415AB76CEFB}" type="datetimeFigureOut">
              <a:rPr lang="en-US" smtClean="0"/>
              <a:t>11/28/2022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02386A-A83D-4B9D-9806-2B4BDB4BB061}"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BAD1AB47-0ABF-41DB-A8B8-4415AB76CEFB}" type="datetimeFigureOut">
              <a:rPr lang="en-US" smtClean="0"/>
              <a:t>11/28/2022</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FD02386A-A83D-4B9D-9806-2B4BDB4BB061}" type="slidenum">
              <a:rPr lang="en-US" smtClean="0"/>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IN" dirty="0"/>
              <a:t>Employee Engagement in the Hotel Industry </a:t>
            </a:r>
            <a:endParaRPr lang="en-US" dirty="0"/>
          </a:p>
        </p:txBody>
      </p:sp>
      <p:sp>
        <p:nvSpPr>
          <p:cNvPr id="3" name="Subtitle 2"/>
          <p:cNvSpPr>
            <a:spLocks noGrp="1"/>
          </p:cNvSpPr>
          <p:nvPr>
            <p:ph type="subTitle" idx="1"/>
          </p:nvPr>
        </p:nvSpPr>
        <p:spPr/>
        <p:txBody>
          <a:bodyPr>
            <a:normAutofit fontScale="92500" lnSpcReduction="10000"/>
          </a:bodyPr>
          <a:lstStyle/>
          <a:p>
            <a:r>
              <a:rPr lang="ro-RO" dirty="0"/>
              <a:t>Student </a:t>
            </a:r>
            <a:r>
              <a:rPr lang="ro-RO" dirty="0" err="1"/>
              <a:t>name</a:t>
            </a:r>
            <a:r>
              <a:rPr lang="ro-RO" dirty="0"/>
              <a:t>: </a:t>
            </a:r>
            <a:r>
              <a:rPr lang="ro-RO" dirty="0" err="1"/>
              <a:t>Andries</a:t>
            </a:r>
            <a:r>
              <a:rPr lang="ro-RO" dirty="0"/>
              <a:t> Alexandra Mihaela</a:t>
            </a:r>
          </a:p>
          <a:p>
            <a:r>
              <a:rPr lang="ro-RO" dirty="0"/>
              <a:t>Student </a:t>
            </a:r>
            <a:r>
              <a:rPr lang="ro-RO" dirty="0" err="1"/>
              <a:t>number</a:t>
            </a:r>
            <a:r>
              <a:rPr lang="ro-RO" dirty="0"/>
              <a:t>: 2026369</a:t>
            </a:r>
          </a:p>
          <a:p>
            <a:r>
              <a:rPr lang="ro-RO" dirty="0"/>
              <a:t>Module: </a:t>
            </a:r>
            <a:r>
              <a:rPr lang="ro-RO" dirty="0" err="1"/>
              <a:t>Operating</a:t>
            </a:r>
            <a:r>
              <a:rPr lang="ro-RO" dirty="0"/>
              <a:t> Hotel Faciltes BMIH4006</a:t>
            </a:r>
          </a:p>
          <a:p>
            <a:r>
              <a:rPr lang="ro-RO" dirty="0"/>
              <a:t>Tutore: </a:t>
            </a:r>
            <a:r>
              <a:rPr lang="ro-RO" dirty="0" err="1"/>
              <a:t>Laurance</a:t>
            </a:r>
            <a:r>
              <a:rPr lang="ro-RO"/>
              <a:t> Blake</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dirty="0"/>
              <a:t>Understanding employee engagement </a:t>
            </a:r>
            <a:endParaRPr lang="en-US" dirty="0"/>
          </a:p>
        </p:txBody>
      </p:sp>
      <p:sp>
        <p:nvSpPr>
          <p:cNvPr id="3" name="Content Placeholder 2"/>
          <p:cNvSpPr>
            <a:spLocks noGrp="1"/>
          </p:cNvSpPr>
          <p:nvPr>
            <p:ph idx="1"/>
          </p:nvPr>
        </p:nvSpPr>
        <p:spPr>
          <a:xfrm>
            <a:off x="457200" y="1935480"/>
            <a:ext cx="5472122" cy="4389120"/>
          </a:xfrm>
        </p:spPr>
        <p:txBody>
          <a:bodyPr>
            <a:normAutofit/>
          </a:bodyPr>
          <a:lstStyle/>
          <a:p>
            <a:r>
              <a:rPr lang="en-US" dirty="0"/>
              <a:t>Employee engagement in human resources (HR) refers to a worker who is enthusiastic about their job and pays attention to it (</a:t>
            </a:r>
            <a:r>
              <a:rPr lang="en-US" dirty="0" err="1"/>
              <a:t>Motyka</a:t>
            </a:r>
            <a:r>
              <a:rPr lang="en-US" dirty="0"/>
              <a:t>, 2018).</a:t>
            </a:r>
          </a:p>
          <a:p>
            <a:r>
              <a:rPr lang="en-US" dirty="0"/>
              <a:t>Employee engagement refers to a person's emotional and mental dedication to their job, coworkers, and the company (Lemon and </a:t>
            </a:r>
            <a:r>
              <a:rPr lang="en-US" dirty="0" err="1"/>
              <a:t>Palencher</a:t>
            </a:r>
            <a:r>
              <a:rPr lang="en-US" dirty="0"/>
              <a:t>, 2018).</a:t>
            </a:r>
          </a:p>
        </p:txBody>
      </p:sp>
      <p:sp>
        <p:nvSpPr>
          <p:cNvPr id="4098" name="AutoShape 2" descr="Managing employee engagement critical to avoiding negative workplace  behaviou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4100" name="Picture 4" descr="How to Improve Employee Engagement: Back to Basics"/>
          <p:cNvPicPr>
            <a:picLocks noChangeAspect="1" noChangeArrowheads="1"/>
          </p:cNvPicPr>
          <p:nvPr/>
        </p:nvPicPr>
        <p:blipFill>
          <a:blip r:embed="rId3"/>
          <a:srcRect/>
          <a:stretch>
            <a:fillRect/>
          </a:stretch>
        </p:blipFill>
        <p:spPr bwMode="auto">
          <a:xfrm>
            <a:off x="6072198" y="1785926"/>
            <a:ext cx="3071802" cy="428628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910" y="214290"/>
            <a:ext cx="8229600" cy="1143000"/>
          </a:xfrm>
        </p:spPr>
        <p:txBody>
          <a:bodyPr>
            <a:normAutofit fontScale="90000"/>
          </a:bodyPr>
          <a:lstStyle/>
          <a:p>
            <a:r>
              <a:rPr lang="en-IN" dirty="0"/>
              <a:t>Importance of employee engagement in hotel industry</a:t>
            </a:r>
            <a:endParaRPr lang="en-US" dirty="0"/>
          </a:p>
        </p:txBody>
      </p:sp>
      <p:sp>
        <p:nvSpPr>
          <p:cNvPr id="3" name="Content Placeholder 2"/>
          <p:cNvSpPr>
            <a:spLocks noGrp="1"/>
          </p:cNvSpPr>
          <p:nvPr>
            <p:ph idx="1"/>
          </p:nvPr>
        </p:nvSpPr>
        <p:spPr>
          <a:xfrm>
            <a:off x="3243250" y="1428736"/>
            <a:ext cx="5900750" cy="4929222"/>
          </a:xfrm>
        </p:spPr>
        <p:txBody>
          <a:bodyPr>
            <a:normAutofit fontScale="92500" lnSpcReduction="20000"/>
          </a:bodyPr>
          <a:lstStyle/>
          <a:p>
            <a:r>
              <a:rPr lang="en-US" dirty="0"/>
              <a:t>Employee engagement is crucial for all businesses, but especially in the hospitality sector. Because the hotel industry focuses on offering superior customer service, only its employees can successfully advertise the brand mentions </a:t>
            </a:r>
            <a:r>
              <a:rPr lang="en-US" dirty="0" err="1"/>
              <a:t>Karatepe</a:t>
            </a:r>
            <a:r>
              <a:rPr lang="en-US" dirty="0"/>
              <a:t> et al. (2021).</a:t>
            </a:r>
          </a:p>
          <a:p>
            <a:r>
              <a:rPr lang="en-US" dirty="0"/>
              <a:t>When interacting with customers, employees may bring their own personality to the table, and those who do so successfully help the company stand out from the competition.</a:t>
            </a:r>
          </a:p>
          <a:p>
            <a:r>
              <a:rPr lang="en-US" dirty="0"/>
              <a:t>People want to work for an organisation where they feel like they have a voice and a purpose. These people are more determined than others; hence, their goals align with those of the organisation.</a:t>
            </a:r>
          </a:p>
        </p:txBody>
      </p:sp>
      <p:sp>
        <p:nvSpPr>
          <p:cNvPr id="3074" name="AutoShape 2" descr="How To Foster Employee Engagement In The Hospitality Industr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076" name="AutoShape 4" descr="How To Foster Employee Engagement In The Hospitality Industr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078" name="AutoShape 6" descr="How To Foster Employee Engagement In The Hospitality Industr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7" name="Picture 6" descr="hotel.jpg"/>
          <p:cNvPicPr>
            <a:picLocks noChangeAspect="1"/>
          </p:cNvPicPr>
          <p:nvPr/>
        </p:nvPicPr>
        <p:blipFill>
          <a:blip r:embed="rId3"/>
          <a:stretch>
            <a:fillRect/>
          </a:stretch>
        </p:blipFill>
        <p:spPr>
          <a:xfrm>
            <a:off x="500034" y="1571612"/>
            <a:ext cx="2857500" cy="407196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dirty="0"/>
              <a:t>Benefits of employee engagement in the hotel industry</a:t>
            </a:r>
            <a:endParaRPr lang="en-US" dirty="0"/>
          </a:p>
        </p:txBody>
      </p:sp>
      <p:sp>
        <p:nvSpPr>
          <p:cNvPr id="3" name="Content Placeholder 2"/>
          <p:cNvSpPr>
            <a:spLocks noGrp="1"/>
          </p:cNvSpPr>
          <p:nvPr>
            <p:ph idx="1"/>
          </p:nvPr>
        </p:nvSpPr>
        <p:spPr/>
        <p:txBody>
          <a:bodyPr>
            <a:normAutofit fontScale="70000" lnSpcReduction="20000"/>
          </a:bodyPr>
          <a:lstStyle/>
          <a:p>
            <a:r>
              <a:rPr lang="en-US" dirty="0"/>
              <a:t>Hotel turnover is the worst possible occurrence. In the United Kingdom, the hotel business generates a heavy revenue . When workers leave a company, they incur expenses and take their knowledge with them. Inviting others to contribute might be advantageous. Hilton Hotels exerted significant effort to do this by enhancing elements such as paternity leave benefits and worker housing. They claimed that their efforts had led to a 6 percent drop in employee turnover (</a:t>
            </a:r>
            <a:r>
              <a:rPr lang="en-US" dirty="0" err="1"/>
              <a:t>Reidhead</a:t>
            </a:r>
            <a:r>
              <a:rPr lang="en-US" dirty="0"/>
              <a:t>, 2020).</a:t>
            </a:r>
          </a:p>
          <a:p>
            <a:r>
              <a:rPr lang="en-US" dirty="0"/>
              <a:t>There are a number of factors that impact a hotel's productivity, such as the number of rooms cleaned, the average amount of money clients spend, etc. Engagement and productivity are obviously tightly related. In a survey performed by </a:t>
            </a:r>
            <a:r>
              <a:rPr lang="en-US" dirty="0" err="1"/>
              <a:t>Olugbade</a:t>
            </a:r>
            <a:r>
              <a:rPr lang="en-US" dirty="0"/>
              <a:t> and </a:t>
            </a:r>
            <a:r>
              <a:rPr lang="en-US" dirty="0" err="1"/>
              <a:t>Karatepe</a:t>
            </a:r>
            <a:r>
              <a:rPr lang="en-US" dirty="0"/>
              <a:t> (2019), approximately 2.7 million workers from all across the world participated. They observed that individuals that were strongly involved in sales were 18% more productive.</a:t>
            </a:r>
          </a:p>
          <a:p>
            <a:r>
              <a:rPr lang="en-US" dirty="0"/>
              <a:t>Both profitability and employee engagement contribute to sales growth mentions Singh et al. (2019). When employees are highly engaged, the company's revenue per employee improves by 26%, according to Turner (2019). According to the findings of Turner (2019), more engaged workforce is related with 6% higher net profit margins.</a:t>
            </a:r>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428604"/>
            <a:ext cx="8229600" cy="1143000"/>
          </a:xfrm>
        </p:spPr>
        <p:txBody>
          <a:bodyPr>
            <a:normAutofit fontScale="90000"/>
          </a:bodyPr>
          <a:lstStyle/>
          <a:p>
            <a:r>
              <a:rPr lang="en-IN" dirty="0"/>
              <a:t>Theoretical perspective to employee engagement </a:t>
            </a:r>
            <a:endParaRPr lang="en-US" dirty="0"/>
          </a:p>
        </p:txBody>
      </p:sp>
      <p:sp>
        <p:nvSpPr>
          <p:cNvPr id="3" name="Content Placeholder 2"/>
          <p:cNvSpPr>
            <a:spLocks noGrp="1"/>
          </p:cNvSpPr>
          <p:nvPr>
            <p:ph idx="1"/>
          </p:nvPr>
        </p:nvSpPr>
        <p:spPr>
          <a:xfrm>
            <a:off x="457200" y="1935480"/>
            <a:ext cx="5114932" cy="4389120"/>
          </a:xfrm>
        </p:spPr>
        <p:txBody>
          <a:bodyPr>
            <a:normAutofit fontScale="70000" lnSpcReduction="20000"/>
          </a:bodyPr>
          <a:lstStyle/>
          <a:p>
            <a:r>
              <a:rPr lang="en-US" dirty="0"/>
              <a:t>According to the Social Exchange Theory (SET), the amount of support and camaraderie people get from their employees determines how committed the employers are committed towards their welfare (Yin, 2018).</a:t>
            </a:r>
          </a:p>
          <a:p>
            <a:r>
              <a:rPr lang="en-US" dirty="0"/>
              <a:t>Individuals see their hard work at work as a kind of recompense for how they are treated, according to the social exchange theory (SET).</a:t>
            </a:r>
          </a:p>
          <a:p>
            <a:r>
              <a:rPr lang="en-US" dirty="0"/>
              <a:t>Depending on how hard a person works, a quality job requires a great deal of mental, physical, and emotional energy.</a:t>
            </a:r>
          </a:p>
          <a:p>
            <a:r>
              <a:rPr lang="en-US" dirty="0"/>
              <a:t>If workers perceive that these expenses are not being taken into account, i.e., if they do not obtain the required cash and community support, they will see the investment as unprofitable and thus this will lower their engagement rates towards their jobs.</a:t>
            </a:r>
          </a:p>
          <a:p>
            <a:endParaRPr lang="en-US" dirty="0"/>
          </a:p>
        </p:txBody>
      </p:sp>
      <p:sp>
        <p:nvSpPr>
          <p:cNvPr id="2050" name="AutoShape 2" descr="Social Exchange Theory: 5 Laws of Social Success | Power Dynamic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5" name="Picture 4" descr="set.png"/>
          <p:cNvPicPr>
            <a:picLocks noChangeAspect="1"/>
          </p:cNvPicPr>
          <p:nvPr/>
        </p:nvPicPr>
        <p:blipFill>
          <a:blip r:embed="rId3"/>
          <a:stretch>
            <a:fillRect/>
          </a:stretch>
        </p:blipFill>
        <p:spPr>
          <a:xfrm>
            <a:off x="5572132" y="2000240"/>
            <a:ext cx="3009900" cy="364333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dirty="0"/>
              <a:t>Implementing SET principles to boost employee engagement </a:t>
            </a:r>
            <a:endParaRPr lang="en-US" dirty="0"/>
          </a:p>
        </p:txBody>
      </p:sp>
      <p:sp>
        <p:nvSpPr>
          <p:cNvPr id="3" name="Content Placeholder 2"/>
          <p:cNvSpPr>
            <a:spLocks noGrp="1"/>
          </p:cNvSpPr>
          <p:nvPr>
            <p:ph idx="1"/>
          </p:nvPr>
        </p:nvSpPr>
        <p:spPr>
          <a:xfrm>
            <a:off x="0" y="1928802"/>
            <a:ext cx="4929190" cy="4929198"/>
          </a:xfrm>
        </p:spPr>
        <p:txBody>
          <a:bodyPr>
            <a:normAutofit fontScale="70000" lnSpcReduction="20000"/>
          </a:bodyPr>
          <a:lstStyle/>
          <a:p>
            <a:pPr>
              <a:buNone/>
            </a:pPr>
            <a:r>
              <a:rPr lang="en-US" dirty="0"/>
              <a:t>SEL (social and emotional learning) equips individuals with the skills necessary to care for others</a:t>
            </a:r>
          </a:p>
          <a:p>
            <a:r>
              <a:rPr lang="en-US" dirty="0"/>
              <a:t>Establish objectives</a:t>
            </a:r>
          </a:p>
          <a:p>
            <a:r>
              <a:rPr lang="en-US" dirty="0"/>
              <a:t>Develop </a:t>
            </a:r>
            <a:r>
              <a:rPr lang="en-US" dirty="0" err="1"/>
              <a:t>favourable</a:t>
            </a:r>
            <a:r>
              <a:rPr lang="en-US" dirty="0"/>
              <a:t> relationships</a:t>
            </a:r>
          </a:p>
          <a:p>
            <a:r>
              <a:rPr lang="en-US" dirty="0"/>
              <a:t>Choose options that will improve the problem.</a:t>
            </a:r>
          </a:p>
          <a:p>
            <a:endParaRPr lang="en-US" dirty="0"/>
          </a:p>
          <a:p>
            <a:pPr>
              <a:buNone/>
            </a:pPr>
            <a:r>
              <a:rPr lang="en-US" dirty="0"/>
              <a:t>This approach relies on five important competencies:</a:t>
            </a:r>
          </a:p>
          <a:p>
            <a:r>
              <a:rPr lang="en-US" dirty="0"/>
              <a:t>Interpersonal abilities</a:t>
            </a:r>
          </a:p>
          <a:p>
            <a:r>
              <a:rPr lang="en-US" dirty="0"/>
              <a:t>Selecting the Appropriate Items</a:t>
            </a:r>
          </a:p>
          <a:p>
            <a:r>
              <a:rPr lang="en-US" dirty="0"/>
              <a:t>consideration for other people</a:t>
            </a:r>
          </a:p>
          <a:p>
            <a:r>
              <a:rPr lang="en-US" dirty="0"/>
              <a:t>Self-management</a:t>
            </a:r>
          </a:p>
          <a:p>
            <a:r>
              <a:rPr lang="en-US" dirty="0"/>
              <a:t>Self-awareness</a:t>
            </a:r>
          </a:p>
          <a:p>
            <a:r>
              <a:rPr lang="en-IN" dirty="0"/>
              <a:t>(</a:t>
            </a:r>
            <a:r>
              <a:rPr lang="en-IN" dirty="0" err="1"/>
              <a:t>Chernyak-Hai</a:t>
            </a:r>
            <a:r>
              <a:rPr lang="en-IN" dirty="0"/>
              <a:t> and </a:t>
            </a:r>
            <a:r>
              <a:rPr lang="en-IN" dirty="0" err="1"/>
              <a:t>Rabenu</a:t>
            </a:r>
            <a:r>
              <a:rPr lang="en-IN" dirty="0"/>
              <a:t>, 2018)</a:t>
            </a:r>
            <a:endParaRPr lang="en-US" dirty="0"/>
          </a:p>
          <a:p>
            <a:pPr>
              <a:buNone/>
            </a:pPr>
            <a:br>
              <a:rPr lang="en-US" dirty="0"/>
            </a:br>
            <a:endParaRPr lang="en-US" dirty="0"/>
          </a:p>
        </p:txBody>
      </p:sp>
      <p:pic>
        <p:nvPicPr>
          <p:cNvPr id="1026" name="Picture 2" descr="Social and emotional learning chart"/>
          <p:cNvPicPr>
            <a:picLocks noChangeAspect="1" noChangeArrowheads="1"/>
          </p:cNvPicPr>
          <p:nvPr/>
        </p:nvPicPr>
        <p:blipFill>
          <a:blip r:embed="rId3"/>
          <a:srcRect/>
          <a:stretch>
            <a:fillRect/>
          </a:stretch>
        </p:blipFill>
        <p:spPr bwMode="auto">
          <a:xfrm>
            <a:off x="5000628" y="1857364"/>
            <a:ext cx="4143372" cy="4357718"/>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214290"/>
            <a:ext cx="8229600" cy="1143000"/>
          </a:xfrm>
        </p:spPr>
        <p:txBody>
          <a:bodyPr>
            <a:normAutofit fontScale="90000"/>
          </a:bodyPr>
          <a:lstStyle/>
          <a:p>
            <a:r>
              <a:rPr lang="en-IN" dirty="0"/>
              <a:t>Employee engagement best practices </a:t>
            </a:r>
            <a:endParaRPr lang="en-US" dirty="0"/>
          </a:p>
        </p:txBody>
      </p:sp>
      <p:sp>
        <p:nvSpPr>
          <p:cNvPr id="3" name="Content Placeholder 2"/>
          <p:cNvSpPr>
            <a:spLocks noGrp="1"/>
          </p:cNvSpPr>
          <p:nvPr>
            <p:ph idx="1"/>
          </p:nvPr>
        </p:nvSpPr>
        <p:spPr>
          <a:xfrm>
            <a:off x="0" y="1428736"/>
            <a:ext cx="7143768" cy="5857916"/>
          </a:xfrm>
        </p:spPr>
        <p:txBody>
          <a:bodyPr>
            <a:normAutofit fontScale="70000" lnSpcReduction="20000"/>
          </a:bodyPr>
          <a:lstStyle/>
          <a:p>
            <a:r>
              <a:rPr lang="en-US" dirty="0"/>
              <a:t>Rewards and recognition: A study revealed that different categories of hospitality personnel prefer different sorts of incentives and recognition. Therefore, organisations in the hospitality sector should consider designing a system of rewards and recognition that is fair and flexible. Employees should be encouraged to attend to their own needs while simultaneously contributing to the success of the organisation (</a:t>
            </a:r>
            <a:r>
              <a:rPr lang="en-US" dirty="0" err="1"/>
              <a:t>Joworski</a:t>
            </a:r>
            <a:r>
              <a:rPr lang="en-US" dirty="0"/>
              <a:t> et al., 2018).</a:t>
            </a:r>
          </a:p>
          <a:p>
            <a:r>
              <a:rPr lang="en-US" dirty="0"/>
              <a:t>Compensation Period: In the hotel sector, the time and money of guests are very precious resources. Therefore, it </a:t>
            </a:r>
            <a:r>
              <a:rPr lang="en-US" dirty="0" err="1"/>
              <a:t>prioritises</a:t>
            </a:r>
            <a:r>
              <a:rPr lang="en-US" dirty="0"/>
              <a:t> the needs of its customers. Consequently, there is constant work, which may have an influence on the lives of these individuals. Providing someone in the hospitality sector with a little vacation is often the best thing that can be done. It is easier to work long hours when you know you will soon have a day or several hours off.</a:t>
            </a:r>
          </a:p>
          <a:p>
            <a:r>
              <a:rPr lang="en-US" dirty="0"/>
              <a:t>Creating New Opportunities: There are several methods to get training in the hospitality sector. Continuous professional and personal growth equips employees with the necessary skills, which may make them feel dependent on their employer. Consequently, </a:t>
            </a:r>
            <a:r>
              <a:rPr lang="en-US" dirty="0" err="1"/>
              <a:t>Sendawula</a:t>
            </a:r>
            <a:r>
              <a:rPr lang="en-US" dirty="0"/>
              <a:t> et al. (2018) found that regular trainings enhanced employee engagement by 22%.</a:t>
            </a:r>
          </a:p>
          <a:p>
            <a:r>
              <a:rPr lang="en-US" dirty="0"/>
              <a:t> Create a consistent and responsive feedback loop: Employee engagement is highly dependent on feedback. Feedback puts a premium on constant communication at all </a:t>
            </a:r>
            <a:r>
              <a:rPr lang="en-US" dirty="0" err="1"/>
              <a:t>organisational</a:t>
            </a:r>
            <a:r>
              <a:rPr lang="en-US" dirty="0"/>
              <a:t> levels. It has been shown that this increases involvement by 15% mentions Mani and </a:t>
            </a:r>
            <a:r>
              <a:rPr lang="en-US" dirty="0" err="1"/>
              <a:t>Mishra</a:t>
            </a:r>
            <a:r>
              <a:rPr lang="en-US" dirty="0"/>
              <a:t>(2020).</a:t>
            </a:r>
          </a:p>
          <a:p>
            <a:endParaRPr lang="en-US" dirty="0"/>
          </a:p>
        </p:txBody>
      </p:sp>
      <p:pic>
        <p:nvPicPr>
          <p:cNvPr id="19458" name="Picture 2" descr="What does employee engagement mean to you? - Quora"/>
          <p:cNvPicPr>
            <a:picLocks noChangeAspect="1" noChangeArrowheads="1"/>
          </p:cNvPicPr>
          <p:nvPr/>
        </p:nvPicPr>
        <p:blipFill>
          <a:blip r:embed="rId3"/>
          <a:srcRect/>
          <a:stretch>
            <a:fillRect/>
          </a:stretch>
        </p:blipFill>
        <p:spPr bwMode="auto">
          <a:xfrm>
            <a:off x="7286644" y="4981575"/>
            <a:ext cx="1857356" cy="1876425"/>
          </a:xfrm>
          <a:prstGeom prst="rect">
            <a:avLst/>
          </a:prstGeom>
          <a:noFill/>
        </p:spPr>
      </p:pic>
      <p:pic>
        <p:nvPicPr>
          <p:cNvPr id="5" name="Picture 2" descr="What does employee engagement mean to you? - Quora"/>
          <p:cNvPicPr>
            <a:picLocks noChangeAspect="1" noChangeArrowheads="1"/>
          </p:cNvPicPr>
          <p:nvPr/>
        </p:nvPicPr>
        <p:blipFill>
          <a:blip r:embed="rId3"/>
          <a:srcRect/>
          <a:stretch>
            <a:fillRect/>
          </a:stretch>
        </p:blipFill>
        <p:spPr bwMode="auto">
          <a:xfrm>
            <a:off x="7286644" y="3357562"/>
            <a:ext cx="1857356" cy="1876425"/>
          </a:xfrm>
          <a:prstGeom prst="rect">
            <a:avLst/>
          </a:prstGeom>
          <a:noFill/>
        </p:spPr>
      </p:pic>
      <p:pic>
        <p:nvPicPr>
          <p:cNvPr id="6" name="Picture 2" descr="What does employee engagement mean to you? - Quora"/>
          <p:cNvPicPr>
            <a:picLocks noChangeAspect="1" noChangeArrowheads="1"/>
          </p:cNvPicPr>
          <p:nvPr/>
        </p:nvPicPr>
        <p:blipFill>
          <a:blip r:embed="rId3"/>
          <a:srcRect/>
          <a:stretch>
            <a:fillRect/>
          </a:stretch>
        </p:blipFill>
        <p:spPr bwMode="auto">
          <a:xfrm>
            <a:off x="7286644" y="1571612"/>
            <a:ext cx="1857356" cy="1876425"/>
          </a:xfrm>
          <a:prstGeom prst="rect">
            <a:avLst/>
          </a:prstGeom>
          <a:noFill/>
        </p:spPr>
      </p:pic>
      <p:pic>
        <p:nvPicPr>
          <p:cNvPr id="7" name="Picture 2" descr="What does employee engagement mean to you? - Quora"/>
          <p:cNvPicPr>
            <a:picLocks noChangeAspect="1" noChangeArrowheads="1"/>
          </p:cNvPicPr>
          <p:nvPr/>
        </p:nvPicPr>
        <p:blipFill>
          <a:blip r:embed="rId3"/>
          <a:srcRect/>
          <a:stretch>
            <a:fillRect/>
          </a:stretch>
        </p:blipFill>
        <p:spPr bwMode="auto">
          <a:xfrm>
            <a:off x="7286644" y="1"/>
            <a:ext cx="1857356" cy="1714488"/>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Conclusion</a:t>
            </a:r>
            <a:endParaRPr lang="en-US" dirty="0"/>
          </a:p>
        </p:txBody>
      </p:sp>
      <p:sp>
        <p:nvSpPr>
          <p:cNvPr id="3" name="Content Placeholder 2"/>
          <p:cNvSpPr>
            <a:spLocks noGrp="1"/>
          </p:cNvSpPr>
          <p:nvPr>
            <p:ph idx="1"/>
          </p:nvPr>
        </p:nvSpPr>
        <p:spPr/>
        <p:txBody>
          <a:bodyPr/>
          <a:lstStyle/>
          <a:p>
            <a:r>
              <a:rPr lang="en-IN" dirty="0"/>
              <a:t>This presentation speaks on how engagement among the employees is vital towards the growth of the organisation.</a:t>
            </a:r>
          </a:p>
          <a:p>
            <a:r>
              <a:rPr lang="en-IN" dirty="0"/>
              <a:t>It also aligns the same with a theoretical practice and mentions how its principles can be used to create a relevant employee engagement strategy.</a:t>
            </a:r>
          </a:p>
          <a:p>
            <a:r>
              <a:rPr lang="en-IN" dirty="0"/>
              <a:t>The presentation also includes real world statistics on benefits of employee engagement practices. </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214290"/>
            <a:ext cx="8229600" cy="1143000"/>
          </a:xfrm>
        </p:spPr>
        <p:txBody>
          <a:bodyPr/>
          <a:lstStyle/>
          <a:p>
            <a:r>
              <a:rPr lang="en-IN" dirty="0"/>
              <a:t>References</a:t>
            </a:r>
            <a:endParaRPr lang="en-US" dirty="0"/>
          </a:p>
        </p:txBody>
      </p:sp>
      <p:sp>
        <p:nvSpPr>
          <p:cNvPr id="3" name="Content Placeholder 2"/>
          <p:cNvSpPr>
            <a:spLocks noGrp="1"/>
          </p:cNvSpPr>
          <p:nvPr>
            <p:ph idx="1"/>
          </p:nvPr>
        </p:nvSpPr>
        <p:spPr>
          <a:xfrm>
            <a:off x="357158" y="1500174"/>
            <a:ext cx="8229600" cy="4389120"/>
          </a:xfrm>
        </p:spPr>
        <p:txBody>
          <a:bodyPr>
            <a:normAutofit fontScale="47500" lnSpcReduction="20000"/>
          </a:bodyPr>
          <a:lstStyle/>
          <a:p>
            <a:r>
              <a:rPr lang="en-US" dirty="0" err="1"/>
              <a:t>Chernyak-Hai</a:t>
            </a:r>
            <a:r>
              <a:rPr lang="en-US" dirty="0"/>
              <a:t>, L. and </a:t>
            </a:r>
            <a:r>
              <a:rPr lang="en-US" dirty="0" err="1"/>
              <a:t>Rabenu</a:t>
            </a:r>
            <a:r>
              <a:rPr lang="en-US" dirty="0"/>
              <a:t>, E., 2018. The new era workplace relationships: Is social exchange theory still relevant?. </a:t>
            </a:r>
            <a:r>
              <a:rPr lang="en-US" i="1" dirty="0"/>
              <a:t>Industrial and Organizational Psychology</a:t>
            </a:r>
            <a:r>
              <a:rPr lang="en-US" dirty="0"/>
              <a:t>, </a:t>
            </a:r>
            <a:r>
              <a:rPr lang="en-US" i="1" dirty="0"/>
              <a:t>11</a:t>
            </a:r>
            <a:r>
              <a:rPr lang="en-US" dirty="0"/>
              <a:t>(3), pp.456-481.</a:t>
            </a:r>
          </a:p>
          <a:p>
            <a:r>
              <a:rPr lang="en-US" dirty="0" err="1"/>
              <a:t>Jaworski</a:t>
            </a:r>
            <a:r>
              <a:rPr lang="en-US" dirty="0"/>
              <a:t>, C., </a:t>
            </a:r>
            <a:r>
              <a:rPr lang="en-US" dirty="0" err="1"/>
              <a:t>Ravichandran</a:t>
            </a:r>
            <a:r>
              <a:rPr lang="en-US" dirty="0"/>
              <a:t>, S., </a:t>
            </a:r>
            <a:r>
              <a:rPr lang="en-US" dirty="0" err="1"/>
              <a:t>Karpinski</a:t>
            </a:r>
            <a:r>
              <a:rPr lang="en-US" dirty="0"/>
              <a:t>, A.C. and Singh, S., 2018. The effects of training satisfaction, employee benefits, and incentives on part-time employees’ commitment. </a:t>
            </a:r>
            <a:r>
              <a:rPr lang="en-US" i="1" dirty="0"/>
              <a:t>International Journal of Hospitality Management</a:t>
            </a:r>
            <a:r>
              <a:rPr lang="en-US" dirty="0"/>
              <a:t>, </a:t>
            </a:r>
            <a:r>
              <a:rPr lang="en-US" i="1" dirty="0"/>
              <a:t>74</a:t>
            </a:r>
            <a:r>
              <a:rPr lang="en-US" dirty="0"/>
              <a:t>, pp.1-12.</a:t>
            </a:r>
          </a:p>
          <a:p>
            <a:r>
              <a:rPr lang="en-US" dirty="0" err="1"/>
              <a:t>Karatepe</a:t>
            </a:r>
            <a:r>
              <a:rPr lang="en-US" dirty="0"/>
              <a:t>, O.M., </a:t>
            </a:r>
            <a:r>
              <a:rPr lang="en-US" dirty="0" err="1"/>
              <a:t>Rezapouraghdam</a:t>
            </a:r>
            <a:r>
              <a:rPr lang="en-US" dirty="0"/>
              <a:t>, H. and </a:t>
            </a:r>
            <a:r>
              <a:rPr lang="en-US" dirty="0" err="1"/>
              <a:t>Hassannia</a:t>
            </a:r>
            <a:r>
              <a:rPr lang="en-US" dirty="0"/>
              <a:t>, R., 2021. Does employee engagement mediate the influence of psychological contract breach on pro-environmental behaviors and intent to remain with the organization in the hotel industry?. </a:t>
            </a:r>
            <a:r>
              <a:rPr lang="en-US" i="1" dirty="0"/>
              <a:t>Journal of Hospitality Marketing &amp; Management</a:t>
            </a:r>
            <a:r>
              <a:rPr lang="en-US" dirty="0"/>
              <a:t>, </a:t>
            </a:r>
            <a:r>
              <a:rPr lang="en-US" i="1" dirty="0"/>
              <a:t>30</a:t>
            </a:r>
            <a:r>
              <a:rPr lang="en-US" dirty="0"/>
              <a:t>(3), pp.326-353.</a:t>
            </a:r>
          </a:p>
          <a:p>
            <a:r>
              <a:rPr lang="en-US" dirty="0"/>
              <a:t>Lemon, L.L. and </a:t>
            </a:r>
            <a:r>
              <a:rPr lang="en-US" dirty="0" err="1"/>
              <a:t>Palenchar</a:t>
            </a:r>
            <a:r>
              <a:rPr lang="en-US" dirty="0"/>
              <a:t>, M.J., 2018. Public relations and zones of engagement: Employees’ lived experiences and the fundamental nature of employee engagement. </a:t>
            </a:r>
            <a:r>
              <a:rPr lang="en-US" i="1" dirty="0"/>
              <a:t>Public Relations Review</a:t>
            </a:r>
            <a:r>
              <a:rPr lang="en-US" dirty="0"/>
              <a:t>, </a:t>
            </a:r>
            <a:r>
              <a:rPr lang="en-US" i="1" dirty="0"/>
              <a:t>44</a:t>
            </a:r>
            <a:r>
              <a:rPr lang="en-US" dirty="0"/>
              <a:t>(1), pp.142-155.</a:t>
            </a:r>
          </a:p>
          <a:p>
            <a:r>
              <a:rPr lang="en-US" dirty="0"/>
              <a:t>Mani, S. and </a:t>
            </a:r>
            <a:r>
              <a:rPr lang="en-US" dirty="0" err="1"/>
              <a:t>Mishra</a:t>
            </a:r>
            <a:r>
              <a:rPr lang="en-US" dirty="0"/>
              <a:t>, M., 2020. Non-monetary levers to enhance employee engagement in organizations–“GREAT” model of motivation during the Covid-19 crisis. </a:t>
            </a:r>
            <a:r>
              <a:rPr lang="en-US" i="1" dirty="0"/>
              <a:t>Strategic HR Review</a:t>
            </a:r>
            <a:r>
              <a:rPr lang="en-US" dirty="0"/>
              <a:t>.</a:t>
            </a:r>
          </a:p>
          <a:p>
            <a:r>
              <a:rPr lang="en-US" dirty="0" err="1"/>
              <a:t>Motyka</a:t>
            </a:r>
            <a:r>
              <a:rPr lang="en-US" dirty="0"/>
              <a:t>, B., 2018. Employee engagement and performance: a systematic literature review. </a:t>
            </a:r>
            <a:r>
              <a:rPr lang="en-US" i="1" dirty="0"/>
              <a:t>International Journal of Management and Economics</a:t>
            </a:r>
            <a:r>
              <a:rPr lang="en-US" dirty="0"/>
              <a:t>, </a:t>
            </a:r>
            <a:r>
              <a:rPr lang="en-US" i="1" dirty="0"/>
              <a:t>54</a:t>
            </a:r>
            <a:r>
              <a:rPr lang="en-US" dirty="0"/>
              <a:t>(3), pp.227-244. </a:t>
            </a:r>
          </a:p>
          <a:p>
            <a:r>
              <a:rPr lang="en-US" dirty="0" err="1"/>
              <a:t>Olugbade</a:t>
            </a:r>
            <a:r>
              <a:rPr lang="en-US" dirty="0"/>
              <a:t>, O.A. and </a:t>
            </a:r>
            <a:r>
              <a:rPr lang="en-US" dirty="0" err="1"/>
              <a:t>Karatepe</a:t>
            </a:r>
            <a:r>
              <a:rPr lang="en-US" dirty="0"/>
              <a:t>, O.M., 2019. Stressors, work engagement and their effects on hotel employee outcomes. </a:t>
            </a:r>
            <a:r>
              <a:rPr lang="en-US" i="1" dirty="0"/>
              <a:t>The Service Industries Journal</a:t>
            </a:r>
            <a:r>
              <a:rPr lang="en-US" dirty="0"/>
              <a:t>, </a:t>
            </a:r>
            <a:r>
              <a:rPr lang="en-US" i="1" dirty="0"/>
              <a:t>39</a:t>
            </a:r>
            <a:r>
              <a:rPr lang="en-US" dirty="0"/>
              <a:t>(3-4), pp.279-298.</a:t>
            </a:r>
          </a:p>
          <a:p>
            <a:r>
              <a:rPr lang="en-US" dirty="0" err="1"/>
              <a:t>Reidhead</a:t>
            </a:r>
            <a:r>
              <a:rPr lang="en-US" dirty="0"/>
              <a:t>, C., 2020. Impact of organizational culture on employee satisfaction: A case of Hilton hotel, United Kingdom. </a:t>
            </a:r>
            <a:r>
              <a:rPr lang="en-US" i="1" dirty="0"/>
              <a:t>Journal of Economics and Business</a:t>
            </a:r>
            <a:r>
              <a:rPr lang="en-US" dirty="0"/>
              <a:t>, </a:t>
            </a:r>
            <a:r>
              <a:rPr lang="en-US" i="1" dirty="0"/>
              <a:t>3</a:t>
            </a:r>
            <a:r>
              <a:rPr lang="en-US" dirty="0"/>
              <a:t>(1).</a:t>
            </a:r>
          </a:p>
          <a:p>
            <a:r>
              <a:rPr lang="en-US" dirty="0" err="1"/>
              <a:t>Sendawula</a:t>
            </a:r>
            <a:r>
              <a:rPr lang="en-US" dirty="0"/>
              <a:t>, K., </a:t>
            </a:r>
            <a:r>
              <a:rPr lang="en-US" dirty="0" err="1"/>
              <a:t>Nakyejwe</a:t>
            </a:r>
            <a:r>
              <a:rPr lang="en-US" dirty="0"/>
              <a:t> </a:t>
            </a:r>
            <a:r>
              <a:rPr lang="en-US" dirty="0" err="1"/>
              <a:t>Kimuli</a:t>
            </a:r>
            <a:r>
              <a:rPr lang="en-US" dirty="0"/>
              <a:t>, S., </a:t>
            </a:r>
            <a:r>
              <a:rPr lang="en-US" dirty="0" err="1"/>
              <a:t>Bananuka</a:t>
            </a:r>
            <a:r>
              <a:rPr lang="en-US" dirty="0"/>
              <a:t>, J. and </a:t>
            </a:r>
            <a:r>
              <a:rPr lang="en-US" dirty="0" err="1"/>
              <a:t>Najjemba</a:t>
            </a:r>
            <a:r>
              <a:rPr lang="en-US" dirty="0"/>
              <a:t> </a:t>
            </a:r>
            <a:r>
              <a:rPr lang="en-US" dirty="0" err="1"/>
              <a:t>Muganga</a:t>
            </a:r>
            <a:r>
              <a:rPr lang="en-US" dirty="0"/>
              <a:t>, G., 2018. Training, employee engagement and employee performance: Evidence from Uganda’s health sector. </a:t>
            </a:r>
            <a:r>
              <a:rPr lang="en-US" i="1" dirty="0"/>
              <a:t>Cogent Business &amp; Management</a:t>
            </a:r>
            <a:r>
              <a:rPr lang="en-US" dirty="0"/>
              <a:t>, </a:t>
            </a:r>
            <a:r>
              <a:rPr lang="en-US" i="1" dirty="0"/>
              <a:t>5</a:t>
            </a:r>
            <a:r>
              <a:rPr lang="en-US" dirty="0"/>
              <a:t>(1), p.1470891.</a:t>
            </a:r>
          </a:p>
          <a:p>
            <a:r>
              <a:rPr lang="en-US" dirty="0"/>
              <a:t>Singh, R., </a:t>
            </a:r>
            <a:r>
              <a:rPr lang="en-US" dirty="0" err="1"/>
              <a:t>Ramgulam</a:t>
            </a:r>
            <a:r>
              <a:rPr lang="en-US" dirty="0"/>
              <a:t>, N., Lewis, R. and </a:t>
            </a:r>
            <a:r>
              <a:rPr lang="en-US" dirty="0" err="1"/>
              <a:t>Ramdeo</a:t>
            </a:r>
            <a:r>
              <a:rPr lang="en-US" dirty="0"/>
              <a:t>, S., 2019. An investigation into Caribbean hotel employees’ personality, work engagement, job satisfaction and turnover intentions. </a:t>
            </a:r>
            <a:r>
              <a:rPr lang="en-US" i="1" dirty="0"/>
              <a:t>Journal of Eastern Caribbean Studies</a:t>
            </a:r>
            <a:r>
              <a:rPr lang="en-US" dirty="0"/>
              <a:t>, </a:t>
            </a:r>
            <a:r>
              <a:rPr lang="en-US" i="1" dirty="0"/>
              <a:t>44</a:t>
            </a:r>
            <a:r>
              <a:rPr lang="en-US" dirty="0"/>
              <a:t>(1), pp.23-48.</a:t>
            </a:r>
          </a:p>
          <a:p>
            <a:r>
              <a:rPr lang="en-US" dirty="0"/>
              <a:t>Turner, P., 2019. </a:t>
            </a:r>
            <a:r>
              <a:rPr lang="en-US" i="1" dirty="0"/>
              <a:t>Employee engagement in contemporary organizations: Maintaining high productivity and sustained competitiveness</a:t>
            </a:r>
            <a:r>
              <a:rPr lang="en-US" dirty="0"/>
              <a:t>. Springer Nature.</a:t>
            </a:r>
          </a:p>
          <a:p>
            <a:r>
              <a:rPr lang="en-US" dirty="0"/>
              <a:t>Yin, N., 2018. The influencing outcomes of job engagement: an interpretation from the social exchange theory. </a:t>
            </a:r>
            <a:r>
              <a:rPr lang="en-US" i="1" dirty="0"/>
              <a:t>International Journal of Productivity and Performance Management</a:t>
            </a:r>
            <a:r>
              <a:rPr lang="en-US" dirty="0"/>
              <a:t>.</a:t>
            </a:r>
          </a:p>
          <a:p>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1">
      <a:majorFont>
        <a:latin typeface="Times New Roman"/>
        <a:ea typeface=""/>
        <a:cs typeface=""/>
      </a:majorFont>
      <a:minorFont>
        <a:latin typeface="Times New Roman"/>
        <a:ea typeface=""/>
        <a:cs typeface=""/>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289</TotalTime>
  <Words>1612</Words>
  <Application>Microsoft Office PowerPoint</Application>
  <PresentationFormat>Expunere pe ecran (4:3)</PresentationFormat>
  <Paragraphs>67</Paragraphs>
  <Slides>9</Slides>
  <Notes>7</Notes>
  <HiddenSlides>0</HiddenSlides>
  <MMClips>0</MMClips>
  <ScaleCrop>false</ScaleCrop>
  <HeadingPairs>
    <vt:vector size="4" baseType="variant">
      <vt:variant>
        <vt:lpstr>Temă</vt:lpstr>
      </vt:variant>
      <vt:variant>
        <vt:i4>1</vt:i4>
      </vt:variant>
      <vt:variant>
        <vt:lpstr>Titluri diapozitive</vt:lpstr>
      </vt:variant>
      <vt:variant>
        <vt:i4>9</vt:i4>
      </vt:variant>
    </vt:vector>
  </HeadingPairs>
  <TitlesOfParts>
    <vt:vector size="10" baseType="lpstr">
      <vt:lpstr>Flow</vt:lpstr>
      <vt:lpstr>Employee Engagement in the Hotel Industry </vt:lpstr>
      <vt:lpstr>Understanding employee engagement </vt:lpstr>
      <vt:lpstr>Importance of employee engagement in hotel industry</vt:lpstr>
      <vt:lpstr>Benefits of employee engagement in the hotel industry</vt:lpstr>
      <vt:lpstr>Theoretical perspective to employee engagement </vt:lpstr>
      <vt:lpstr>Implementing SET principles to boost employee engagement </vt:lpstr>
      <vt:lpstr>Employee engagement best practices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in the Hotel Industry </dc:title>
  <dc:creator>Windows User</dc:creator>
  <cp:lastModifiedBy>Alexandra Andries (2026369)</cp:lastModifiedBy>
  <cp:revision>6</cp:revision>
  <dcterms:created xsi:type="dcterms:W3CDTF">2022-11-25T06:37:20Z</dcterms:created>
  <dcterms:modified xsi:type="dcterms:W3CDTF">2022-11-28T07:26:13Z</dcterms:modified>
</cp:coreProperties>
</file>