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75"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36"/>
    <p:restoredTop sz="85556"/>
  </p:normalViewPr>
  <p:slideViewPr>
    <p:cSldViewPr snapToGrid="0">
      <p:cViewPr varScale="1">
        <p:scale>
          <a:sx n="92" d="100"/>
          <a:sy n="92" d="100"/>
        </p:scale>
        <p:origin x="13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B50FA9-E6DD-3B46-AEE3-7FA5EC4112C4}" type="datetimeFigureOut">
              <a:rPr lang="en-GB" smtClean="0"/>
              <a:t>10/02/2024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EEC1FE-F773-5645-AB30-280910ECF364}" type="slidenum">
              <a:rPr lang="en-GB" smtClean="0"/>
              <a:t>‹#›</a:t>
            </a:fld>
            <a:endParaRPr lang="en-GB" dirty="0"/>
          </a:p>
        </p:txBody>
      </p:sp>
    </p:spTree>
    <p:extLst>
      <p:ext uri="{BB962C8B-B14F-4D97-AF65-F5344CB8AC3E}">
        <p14:creationId xmlns:p14="http://schemas.microsoft.com/office/powerpoint/2010/main" val="2811650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Welcome everyone to the presentation on the transformative impact of technology in the hospitality industry as a contemporary theme.</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Today, we will explore how mobile apps are reshaping hotel management.</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a:t>
            </a:fld>
            <a:endParaRPr lang="en-GB" dirty="0"/>
          </a:p>
        </p:txBody>
      </p:sp>
    </p:spTree>
    <p:extLst>
      <p:ext uri="{BB962C8B-B14F-4D97-AF65-F5344CB8AC3E}">
        <p14:creationId xmlns:p14="http://schemas.microsoft.com/office/powerpoint/2010/main" val="2821285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hospitality industry is evolving rapidly, and technology plays a pivotal role in this transformation.</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Our focus today is on the integration of mobile apps and their impact on hotel management.</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2</a:t>
            </a:fld>
            <a:endParaRPr lang="en-GB" dirty="0"/>
          </a:p>
        </p:txBody>
      </p:sp>
    </p:spTree>
    <p:extLst>
      <p:ext uri="{BB962C8B-B14F-4D97-AF65-F5344CB8AC3E}">
        <p14:creationId xmlns:p14="http://schemas.microsoft.com/office/powerpoint/2010/main" val="3925338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In today's competitive landscape, technology is no longer a choice but a necessity for the hospitality sector.</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Mobile apps are at the forefront, offering solutions that redefine guest experiences.</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4</a:t>
            </a:fld>
            <a:endParaRPr lang="en-GB" dirty="0"/>
          </a:p>
        </p:txBody>
      </p:sp>
    </p:spTree>
    <p:extLst>
      <p:ext uri="{BB962C8B-B14F-4D97-AF65-F5344CB8AC3E}">
        <p14:creationId xmlns:p14="http://schemas.microsoft.com/office/powerpoint/2010/main" val="2766730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Technology enhances operational efficiency, guest satisfaction, and overall competitiveness in the industry.</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Mobile apps, in particular, provide a seamless and personalized guest experience.</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5</a:t>
            </a:fld>
            <a:endParaRPr lang="en-GB" dirty="0"/>
          </a:p>
        </p:txBody>
      </p:sp>
    </p:spTree>
    <p:extLst>
      <p:ext uri="{BB962C8B-B14F-4D97-AF65-F5344CB8AC3E}">
        <p14:creationId xmlns:p14="http://schemas.microsoft.com/office/powerpoint/2010/main" val="484888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Traditionally, the hospitality sector relied on face-to-face interactions and manual processes.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emergence of technology prompted a shift towards modernization.</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6</a:t>
            </a:fld>
            <a:endParaRPr lang="en-GB" dirty="0"/>
          </a:p>
        </p:txBody>
      </p:sp>
    </p:spTree>
    <p:extLst>
      <p:ext uri="{BB962C8B-B14F-4D97-AF65-F5344CB8AC3E}">
        <p14:creationId xmlns:p14="http://schemas.microsoft.com/office/powerpoint/2010/main" val="2788439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contemporary theme of technology is prevalent in the industry, driven by the digital age.</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Mobile apps, with features like mobile check-ins and personalized services, reshape how guests interact with hospitality services.</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7</a:t>
            </a:fld>
            <a:endParaRPr lang="en-GB" dirty="0"/>
          </a:p>
        </p:txBody>
      </p:sp>
    </p:spTree>
    <p:extLst>
      <p:ext uri="{BB962C8B-B14F-4D97-AF65-F5344CB8AC3E}">
        <p14:creationId xmlns:p14="http://schemas.microsoft.com/office/powerpoint/2010/main" val="70401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Mobile apps offer a comprehensive solution, facilitating quick bookings, real-time communication, and personalized services.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They represent a proactive response to the industry's need for change and adaptation.</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8</a:t>
            </a:fld>
            <a:endParaRPr lang="en-GB" dirty="0"/>
          </a:p>
        </p:txBody>
      </p:sp>
    </p:spTree>
    <p:extLst>
      <p:ext uri="{BB962C8B-B14F-4D97-AF65-F5344CB8AC3E}">
        <p14:creationId xmlns:p14="http://schemas.microsoft.com/office/powerpoint/2010/main" val="2422211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literature review explored the strengths, weaknesses, opportunities, and threats of technology adoption in the hospitality sector.</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Insights from various studies provided a comprehensive understanding of the impact of mobile apps.</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9</a:t>
            </a:fld>
            <a:endParaRPr lang="en-GB" dirty="0"/>
          </a:p>
        </p:txBody>
      </p:sp>
    </p:spTree>
    <p:extLst>
      <p:ext uri="{BB962C8B-B14F-4D97-AF65-F5344CB8AC3E}">
        <p14:creationId xmlns:p14="http://schemas.microsoft.com/office/powerpoint/2010/main" val="3671258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SWOT analysis helps us understand the strengths, weaknesses, opportunities, and threats associated with the adoption of mobile apps in hotel management.</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We've identified areas where technology excels and potential challenges that need strategic responses.</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10</a:t>
            </a:fld>
            <a:endParaRPr lang="en-GB" dirty="0"/>
          </a:p>
        </p:txBody>
      </p:sp>
    </p:spTree>
    <p:extLst>
      <p:ext uri="{BB962C8B-B14F-4D97-AF65-F5344CB8AC3E}">
        <p14:creationId xmlns:p14="http://schemas.microsoft.com/office/powerpoint/2010/main" val="3840983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We zoom in on mobile apps in hotel management, exploring real-world impacts.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Examples include streamlined operations, enhanced guest experiences, and revenue opportunities.</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11</a:t>
            </a:fld>
            <a:endParaRPr lang="en-GB" dirty="0"/>
          </a:p>
        </p:txBody>
      </p:sp>
    </p:spTree>
    <p:extLst>
      <p:ext uri="{BB962C8B-B14F-4D97-AF65-F5344CB8AC3E}">
        <p14:creationId xmlns:p14="http://schemas.microsoft.com/office/powerpoint/2010/main" val="2298398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Management responses play a crucial role in maximizing strengths and addressing limitations.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Strategies include continuous training, data security measures, and a focus on personalization.</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12</a:t>
            </a:fld>
            <a:endParaRPr lang="en-GB" dirty="0"/>
          </a:p>
        </p:txBody>
      </p:sp>
    </p:spTree>
    <p:extLst>
      <p:ext uri="{BB962C8B-B14F-4D97-AF65-F5344CB8AC3E}">
        <p14:creationId xmlns:p14="http://schemas.microsoft.com/office/powerpoint/2010/main" val="3814074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Looking ahead, we consider future policies and management options to harness technology's benefits.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Recommendations include robust data security policies, continuous staff training, and balancing automation with personalization.</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13</a:t>
            </a:fld>
            <a:endParaRPr lang="en-GB" dirty="0"/>
          </a:p>
        </p:txBody>
      </p:sp>
    </p:spTree>
    <p:extLst>
      <p:ext uri="{BB962C8B-B14F-4D97-AF65-F5344CB8AC3E}">
        <p14:creationId xmlns:p14="http://schemas.microsoft.com/office/powerpoint/2010/main" val="1530755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Data security and privacy are paramount.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Policies should prioritize robust cybersecurity and transparent communication to build trust.</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14</a:t>
            </a:fld>
            <a:endParaRPr lang="en-GB" dirty="0"/>
          </a:p>
        </p:txBody>
      </p:sp>
    </p:spTree>
    <p:extLst>
      <p:ext uri="{BB962C8B-B14F-4D97-AF65-F5344CB8AC3E}">
        <p14:creationId xmlns:p14="http://schemas.microsoft.com/office/powerpoint/2010/main" val="8525490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Ongoing staff training is crucial to maximize the benefits of evolving technologies. It ensures effective use and preserves the human touch.</a:t>
            </a:r>
            <a:r>
              <a:rPr lang="en-GB" dirty="0">
                <a:effectLst/>
              </a:rPr>
              <a:t> </a:t>
            </a:r>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15</a:t>
            </a:fld>
            <a:endParaRPr lang="en-GB" dirty="0"/>
          </a:p>
        </p:txBody>
      </p:sp>
    </p:spTree>
    <p:extLst>
      <p:ext uri="{BB962C8B-B14F-4D97-AF65-F5344CB8AC3E}">
        <p14:creationId xmlns:p14="http://schemas.microsoft.com/office/powerpoint/2010/main" val="1173307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 In conclusion, technology, particularly mobile apps, is reshaping hospitality. Our future vision involves balancing efficiency, personalization, and genuine hospitality.</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As the industry adapts to the technological landscape, strategic policies and management responses will ensure a resilient and guest-centric future.</a:t>
            </a:r>
          </a:p>
          <a:p>
            <a:endParaRPr lang="en-GB" dirty="0"/>
          </a:p>
        </p:txBody>
      </p:sp>
      <p:sp>
        <p:nvSpPr>
          <p:cNvPr id="4" name="Slide Number Placeholder 3"/>
          <p:cNvSpPr>
            <a:spLocks noGrp="1"/>
          </p:cNvSpPr>
          <p:nvPr>
            <p:ph type="sldNum" sz="quarter" idx="5"/>
          </p:nvPr>
        </p:nvSpPr>
        <p:spPr/>
        <p:txBody>
          <a:bodyPr/>
          <a:lstStyle/>
          <a:p>
            <a:fld id="{E3EEC1FE-F773-5645-AB30-280910ECF364}" type="slidenum">
              <a:rPr lang="en-GB" smtClean="0"/>
              <a:t>16</a:t>
            </a:fld>
            <a:endParaRPr lang="en-GB" dirty="0"/>
          </a:p>
        </p:txBody>
      </p:sp>
    </p:spTree>
    <p:extLst>
      <p:ext uri="{BB962C8B-B14F-4D97-AF65-F5344CB8AC3E}">
        <p14:creationId xmlns:p14="http://schemas.microsoft.com/office/powerpoint/2010/main" val="2723017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a:pPr/>
              <a:t>2/10/24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a:pPr/>
              <a:t>2/10/24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a:pPr/>
              <a:t>2/10/24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2/10/24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2/10/24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2/10/24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a:pPr/>
              <a:t>2/10/24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2/10/24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a:pPr/>
              <a:t>2/10/24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a:pPr/>
              <a:t>2/10/24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freepngimg.com/png/70804-mobile-app-creative-terminal-application-computer-technology"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auer-power.net/2019/06/7-reasons-why-mobile-app-security.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echnofaq.org/posts/2020/11/visitor-management-systems-are-making-smart-buildings-even-smarter/"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josegalan.es/todo-lo-que-debes-saber-sobre-la-omnicalidad-para-satisfacer-a-tus-client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fadfinder-spiele.de/kontakto/"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losapuntesdelviajero.com/2018/02/apps-para-buscar-hoteles.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SWOT_analysis"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complianceforge.com/scf/"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2EBA-5963-C741-1093-FB685491CE4F}"/>
              </a:ext>
            </a:extLst>
          </p:cNvPr>
          <p:cNvSpPr>
            <a:spLocks noGrp="1"/>
          </p:cNvSpPr>
          <p:nvPr>
            <p:ph type="ctrTitle"/>
          </p:nvPr>
        </p:nvSpPr>
        <p:spPr>
          <a:xfrm>
            <a:off x="599225" y="581249"/>
            <a:ext cx="9123273" cy="1901753"/>
          </a:xfrm>
        </p:spPr>
        <p:txBody>
          <a:bodyPr>
            <a:normAutofit fontScale="90000"/>
          </a:bodyPr>
          <a:lstStyle/>
          <a:p>
            <a:r>
              <a:rPr lang="en-GB" sz="3200" b="1" kern="0" dirty="0">
                <a:effectLst/>
                <a:latin typeface="Arial" panose="020B0604020202020204" pitchFamily="34" charset="0"/>
                <a:ea typeface="Aptos" panose="020B0004020202020204" pitchFamily="34" charset="0"/>
                <a:cs typeface="Times New Roman" panose="02020603050405020304" pitchFamily="18" charset="0"/>
              </a:rPr>
              <a:t>REVOLUTIONIZING HOSPITALITY: A COMPREHENSIVE ANALYSIS OF THE IMPACT OF MOBILE APPS ON THE HOTEL INDUSTRY</a:t>
            </a:r>
            <a:endParaRPr lang="en-GB" sz="5400" b="1" dirty="0"/>
          </a:p>
        </p:txBody>
      </p:sp>
      <p:sp>
        <p:nvSpPr>
          <p:cNvPr id="5" name="Rectangle 2">
            <a:extLst>
              <a:ext uri="{FF2B5EF4-FFF2-40B4-BE49-F238E27FC236}">
                <a16:creationId xmlns:a16="http://schemas.microsoft.com/office/drawing/2014/main" id="{ED6192CE-73DF-9B2E-4FC9-E1D29A963269}"/>
              </a:ext>
            </a:extLst>
          </p:cNvPr>
          <p:cNvSpPr>
            <a:spLocks noGrp="1" noChangeArrowheads="1"/>
          </p:cNvSpPr>
          <p:nvPr>
            <p:ph type="subTitle" idx="1"/>
          </p:nvPr>
        </p:nvSpPr>
        <p:spPr bwMode="auto">
          <a:xfrm>
            <a:off x="599225" y="3756214"/>
            <a:ext cx="10215929"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CONTEMPORARY THEMES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BMIH6001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TANIA KHAN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2028533</a:t>
            </a:r>
            <a:endParaRPr kumimoji="0" lang="en-US" altLang="zh-CN" sz="1800" b="1" i="0" u="none" strike="noStrike" cap="none" normalizeH="0" baseline="0" dirty="0">
              <a:ln>
                <a:noFill/>
              </a:ln>
              <a:solidFill>
                <a:schemeClr val="bg1"/>
              </a:solidFill>
              <a:effectLst/>
              <a:latin typeface="Arial" panose="020B0604020202020204" pitchFamily="34" charset="0"/>
            </a:endParaRPr>
          </a:p>
        </p:txBody>
      </p:sp>
      <p:pic>
        <p:nvPicPr>
          <p:cNvPr id="4" name="Picture 3" descr="A cell phone with colorful cubes&#10;&#10;Description automatically generated">
            <a:extLst>
              <a:ext uri="{FF2B5EF4-FFF2-40B4-BE49-F238E27FC236}">
                <a16:creationId xmlns:a16="http://schemas.microsoft.com/office/drawing/2014/main" id="{A6995652-428B-CD2C-F7E0-A911837DF0E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74628" y="528487"/>
            <a:ext cx="2668554" cy="2577344"/>
          </a:xfrm>
          <a:prstGeom prst="rect">
            <a:avLst/>
          </a:prstGeom>
        </p:spPr>
      </p:pic>
    </p:spTree>
    <p:extLst>
      <p:ext uri="{BB962C8B-B14F-4D97-AF65-F5344CB8AC3E}">
        <p14:creationId xmlns:p14="http://schemas.microsoft.com/office/powerpoint/2010/main" val="2974757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74F7-BB6C-B34C-7CC9-50DC1115F17B}"/>
              </a:ext>
            </a:extLst>
          </p:cNvPr>
          <p:cNvSpPr>
            <a:spLocks noGrp="1"/>
          </p:cNvSpPr>
          <p:nvPr>
            <p:ph type="title"/>
          </p:nvPr>
        </p:nvSpPr>
        <p:spPr/>
        <p:txBody>
          <a:bodyPr>
            <a:normAutofit/>
          </a:bodyPr>
          <a:lstStyle/>
          <a:p>
            <a:r>
              <a:rPr lang="en-GB" sz="3600" b="1" kern="100" dirty="0">
                <a:effectLst/>
                <a:latin typeface="Aptos" panose="020B0004020202020204" pitchFamily="34" charset="0"/>
                <a:ea typeface="Aptos" panose="020B0004020202020204" pitchFamily="34" charset="0"/>
                <a:cs typeface="Times New Roman" panose="02020603050405020304" pitchFamily="18" charset="0"/>
              </a:rPr>
              <a:t>Introduction to the Hospitality Industry:</a:t>
            </a:r>
            <a:endParaRPr lang="en-GB" sz="3600" b="1" dirty="0"/>
          </a:p>
        </p:txBody>
      </p:sp>
      <p:sp>
        <p:nvSpPr>
          <p:cNvPr id="3" name="Content Placeholder 2">
            <a:extLst>
              <a:ext uri="{FF2B5EF4-FFF2-40B4-BE49-F238E27FC236}">
                <a16:creationId xmlns:a16="http://schemas.microsoft.com/office/drawing/2014/main" id="{CF840089-9FF7-5835-E602-3F331F27B004}"/>
              </a:ext>
            </a:extLst>
          </p:cNvPr>
          <p:cNvSpPr>
            <a:spLocks noGrp="1"/>
          </p:cNvSpPr>
          <p:nvPr>
            <p:ph idx="1"/>
          </p:nvPr>
        </p:nvSpPr>
        <p:spPr>
          <a:xfrm>
            <a:off x="444500" y="1939196"/>
            <a:ext cx="11166308" cy="4456278"/>
          </a:xfrm>
        </p:spPr>
        <p:txBody>
          <a:bodyPr>
            <a:normAutofit fontScale="92500" lnSpcReduction="20000"/>
          </a:bodyPr>
          <a:lstStyle/>
          <a:p>
            <a:pPr marL="0" indent="0">
              <a:lnSpc>
                <a:spcPct val="150000"/>
              </a:lnSpc>
              <a:buNone/>
            </a:pPr>
            <a:r>
              <a:rPr lang="en-GB" b="1" i="1" kern="100" dirty="0">
                <a:latin typeface="Aptos" panose="020B0004020202020204" pitchFamily="34" charset="0"/>
                <a:cs typeface="Times New Roman" panose="02020603050405020304" pitchFamily="18" charset="0"/>
              </a:rPr>
              <a:t>1. Traditional Roots : </a:t>
            </a:r>
            <a:r>
              <a:rPr lang="en-GB" kern="100" dirty="0">
                <a:effectLst/>
                <a:latin typeface="Aptos" panose="020B0004020202020204" pitchFamily="34" charset="0"/>
                <a:ea typeface="Aptos" panose="020B0004020202020204" pitchFamily="34" charset="0"/>
                <a:cs typeface="Times New Roman" panose="02020603050405020304" pitchFamily="18" charset="0"/>
              </a:rPr>
              <a:t>The hospitality industry has traditionally thrived on personalized, face-to-face interactions and manual processes, emphasizing the human touch in guest experiences (Ristova &amp; Maglovski, 2018).</a:t>
            </a:r>
          </a:p>
          <a:p>
            <a:pPr marL="0" indent="0">
              <a:lnSpc>
                <a:spcPct val="150000"/>
              </a:lnSpc>
              <a:buNone/>
            </a:pPr>
            <a:r>
              <a:rPr lang="en-GB" b="1" i="1" kern="100" dirty="0">
                <a:latin typeface="Aptos" panose="020B0004020202020204" pitchFamily="34" charset="0"/>
                <a:cs typeface="Times New Roman" panose="02020603050405020304" pitchFamily="18" charset="0"/>
              </a:rPr>
              <a:t>2. Changing Landscape : </a:t>
            </a:r>
            <a:r>
              <a:rPr lang="en-GB" kern="100" dirty="0">
                <a:effectLst/>
                <a:latin typeface="Aptos" panose="020B0004020202020204" pitchFamily="34" charset="0"/>
                <a:ea typeface="Aptos" panose="020B0004020202020204" pitchFamily="34" charset="0"/>
                <a:cs typeface="Times New Roman" panose="02020603050405020304" pitchFamily="18" charset="0"/>
              </a:rPr>
              <a:t>However, the industry is currently undergoing a significant transformation due to advancements in technology, prompting a shift from traditional practices to a more digitally-driven approach (Ristova &amp; Maglovski, 2018).</a:t>
            </a:r>
          </a:p>
          <a:p>
            <a:pPr marL="0" indent="0">
              <a:lnSpc>
                <a:spcPct val="150000"/>
              </a:lnSpc>
              <a:buNone/>
            </a:pPr>
            <a:r>
              <a:rPr lang="en-GB" b="1" kern="100" dirty="0">
                <a:latin typeface="Aptos" panose="020B0004020202020204" pitchFamily="34" charset="0"/>
                <a:cs typeface="Times New Roman" panose="02020603050405020304" pitchFamily="18" charset="0"/>
              </a:rPr>
              <a:t>IMPORTANCE OF TECHNOLOGY IN THE HOSPITALITY INDUSTRY:</a:t>
            </a:r>
          </a:p>
          <a:p>
            <a:pPr marL="0" indent="0">
              <a:lnSpc>
                <a:spcPct val="150000"/>
              </a:lnSpc>
              <a:buNone/>
            </a:pPr>
            <a:r>
              <a:rPr lang="en-GB" b="1" i="1" kern="100" dirty="0">
                <a:latin typeface="Aptos" panose="020B0004020202020204" pitchFamily="34" charset="0"/>
                <a:cs typeface="Times New Roman" panose="02020603050405020304" pitchFamily="18" charset="0"/>
              </a:rPr>
              <a:t>1. Necessity of Technology : </a:t>
            </a:r>
            <a:r>
              <a:rPr lang="en-GB" kern="100" dirty="0">
                <a:effectLst/>
                <a:latin typeface="Aptos" panose="020B0004020202020204" pitchFamily="34" charset="0"/>
                <a:ea typeface="Aptos" panose="020B0004020202020204" pitchFamily="34" charset="0"/>
                <a:cs typeface="Times New Roman" panose="02020603050405020304" pitchFamily="18" charset="0"/>
              </a:rPr>
              <a:t>In response to changing consumer expectations and the need for operational efficiency, the hospitality sector recognizes that technology is not just a tool but a necessity for staying competitive and meeting modern guest demands (Law, Chan, &amp; Wang, 2018) </a:t>
            </a:r>
          </a:p>
          <a:p>
            <a:pPr marL="0" indent="0">
              <a:lnSpc>
                <a:spcPct val="150000"/>
              </a:lnSpc>
              <a:buNone/>
            </a:pPr>
            <a:r>
              <a:rPr lang="en-GB" b="1" i="1" kern="100" dirty="0">
                <a:latin typeface="Aptos" panose="020B0004020202020204" pitchFamily="34" charset="0"/>
                <a:cs typeface="Times New Roman" panose="02020603050405020304" pitchFamily="18" charset="0"/>
              </a:rPr>
              <a:t>2. Guest-Centric Approach : </a:t>
            </a:r>
            <a:r>
              <a:rPr lang="en-GB" kern="100" dirty="0">
                <a:effectLst/>
                <a:latin typeface="Aptos" panose="020B0004020202020204" pitchFamily="34" charset="0"/>
                <a:ea typeface="Aptos" panose="020B0004020202020204" pitchFamily="34" charset="0"/>
                <a:cs typeface="Times New Roman" panose="02020603050405020304" pitchFamily="18" charset="0"/>
              </a:rPr>
              <a:t>The importance of technology lies in its ability to enhance guest experiences, streamline operations, and provide a more guest-centric approach in the highly competitive hospitality landscape (Das, 2023). </a:t>
            </a:r>
          </a:p>
        </p:txBody>
      </p:sp>
    </p:spTree>
    <p:extLst>
      <p:ext uri="{BB962C8B-B14F-4D97-AF65-F5344CB8AC3E}">
        <p14:creationId xmlns:p14="http://schemas.microsoft.com/office/powerpoint/2010/main" val="2414987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565C-5C66-7191-9AC4-2CADF81DD0B9}"/>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Introduction to Mobile Apps</a:t>
            </a:r>
          </a:p>
        </p:txBody>
      </p:sp>
      <p:sp>
        <p:nvSpPr>
          <p:cNvPr id="3" name="Content Placeholder 2">
            <a:extLst>
              <a:ext uri="{FF2B5EF4-FFF2-40B4-BE49-F238E27FC236}">
                <a16:creationId xmlns:a16="http://schemas.microsoft.com/office/drawing/2014/main" id="{C4D23A7F-E54D-A021-E6D2-814950D44DF9}"/>
              </a:ext>
            </a:extLst>
          </p:cNvPr>
          <p:cNvSpPr>
            <a:spLocks noGrp="1"/>
          </p:cNvSpPr>
          <p:nvPr>
            <p:ph idx="1"/>
          </p:nvPr>
        </p:nvSpPr>
        <p:spPr>
          <a:xfrm>
            <a:off x="581192" y="2180496"/>
            <a:ext cx="6659363" cy="4518884"/>
          </a:xfrm>
        </p:spPr>
        <p:txBody>
          <a:bodyPr>
            <a:normAutofit/>
          </a:bodyPr>
          <a:lstStyle/>
          <a:p>
            <a:pPr marL="0" indent="0">
              <a:lnSpc>
                <a:spcPct val="160000"/>
              </a:lnSpc>
              <a:buNone/>
            </a:pPr>
            <a:r>
              <a:rPr lang="en-GB" sz="2000" b="1" i="1" kern="100" dirty="0">
                <a:latin typeface="Aptos" panose="020B0004020202020204" pitchFamily="34" charset="0"/>
                <a:cs typeface="Times New Roman" panose="02020603050405020304" pitchFamily="18" charset="0"/>
              </a:rPr>
              <a:t>1. Focus on Mobile Apps : </a:t>
            </a:r>
            <a:r>
              <a:rPr lang="en-GB" sz="2000" kern="100" dirty="0">
                <a:latin typeface="Aptos" panose="020B0004020202020204" pitchFamily="34" charset="0"/>
                <a:ea typeface="Aptos" panose="020B0004020202020204" pitchFamily="34" charset="0"/>
                <a:cs typeface="Times New Roman" panose="02020603050405020304" pitchFamily="18" charset="0"/>
              </a:rPr>
              <a:t>this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study narrows down to the transformative impact of mobile apps, recognizing them as a focal point in reshaping how hotels operate and engage with their guests (Law, Chan, &amp; Wang, 2018).</a:t>
            </a:r>
          </a:p>
          <a:p>
            <a:pPr marL="0" indent="0">
              <a:lnSpc>
                <a:spcPct val="160000"/>
              </a:lnSpc>
              <a:buNone/>
            </a:pPr>
            <a:r>
              <a:rPr lang="en-GB" sz="2000" b="1" i="1" kern="100" dirty="0">
                <a:latin typeface="Aptos" panose="020B0004020202020204" pitchFamily="34" charset="0"/>
                <a:cs typeface="Times New Roman" panose="02020603050405020304" pitchFamily="18" charset="0"/>
              </a:rPr>
              <a:t>2. Catalyst for Change: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Mobile apps, in particular, act as a catalyst, propelling the industry into a new era marked by efficiency, personalization, and innovative guest services (Das, 2023).</a:t>
            </a:r>
          </a:p>
          <a:p>
            <a:pPr>
              <a:lnSpc>
                <a:spcPct val="160000"/>
              </a:lnSpc>
            </a:pPr>
            <a:endParaRPr lang="en-GB" sz="2000" dirty="0"/>
          </a:p>
        </p:txBody>
      </p:sp>
      <p:pic>
        <p:nvPicPr>
          <p:cNvPr id="8" name="Picture 7" descr="A smartphone with apps flying out of it&#10;&#10;Description automatically generated">
            <a:extLst>
              <a:ext uri="{FF2B5EF4-FFF2-40B4-BE49-F238E27FC236}">
                <a16:creationId xmlns:a16="http://schemas.microsoft.com/office/drawing/2014/main" id="{185EC69E-284D-9B35-EAB4-DBEFEA0D47D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43696" y="2373445"/>
            <a:ext cx="4216400" cy="2768600"/>
          </a:xfrm>
          <a:prstGeom prst="rect">
            <a:avLst/>
          </a:prstGeom>
        </p:spPr>
      </p:pic>
    </p:spTree>
    <p:extLst>
      <p:ext uri="{BB962C8B-B14F-4D97-AF65-F5344CB8AC3E}">
        <p14:creationId xmlns:p14="http://schemas.microsoft.com/office/powerpoint/2010/main" val="1681667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E1D31-084F-1C34-7DD2-BAC3B3A9BCCA}"/>
              </a:ext>
            </a:extLst>
          </p:cNvPr>
          <p:cNvSpPr>
            <a:spLocks noGrp="1"/>
          </p:cNvSpPr>
          <p:nvPr>
            <p:ph type="title"/>
          </p:nvPr>
        </p:nvSpPr>
        <p:spPr>
          <a:xfrm>
            <a:off x="581192" y="702156"/>
            <a:ext cx="8002971" cy="1013800"/>
          </a:xfrm>
        </p:spPr>
        <p:txBody>
          <a:bodyPr>
            <a:normAutofit fontScale="90000"/>
          </a:bodyPr>
          <a:lstStyle/>
          <a:p>
            <a:r>
              <a:rPr lang="en-GB" sz="3600" b="1" kern="100" dirty="0">
                <a:latin typeface="Aptos" panose="020B0004020202020204" pitchFamily="34" charset="0"/>
                <a:cs typeface="Times New Roman" panose="02020603050405020304" pitchFamily="18" charset="0"/>
              </a:rPr>
              <a:t>Contemporary Theme Technology</a:t>
            </a:r>
          </a:p>
        </p:txBody>
      </p:sp>
      <p:sp>
        <p:nvSpPr>
          <p:cNvPr id="3" name="Content Placeholder 2">
            <a:extLst>
              <a:ext uri="{FF2B5EF4-FFF2-40B4-BE49-F238E27FC236}">
                <a16:creationId xmlns:a16="http://schemas.microsoft.com/office/drawing/2014/main" id="{CF3C5F56-08AE-80D1-D1EF-5E326E579DFE}"/>
              </a:ext>
            </a:extLst>
          </p:cNvPr>
          <p:cNvSpPr>
            <a:spLocks noGrp="1"/>
          </p:cNvSpPr>
          <p:nvPr>
            <p:ph idx="1"/>
          </p:nvPr>
        </p:nvSpPr>
        <p:spPr>
          <a:xfrm>
            <a:off x="377682" y="2052735"/>
            <a:ext cx="11436636" cy="4805265"/>
          </a:xfrm>
        </p:spPr>
        <p:txBody>
          <a:bodyPr>
            <a:normAutofit fontScale="85000" lnSpcReduction="10000"/>
          </a:bodyPr>
          <a:lstStyle/>
          <a:p>
            <a:pPr marL="0" indent="0">
              <a:lnSpc>
                <a:spcPct val="120000"/>
              </a:lnSpc>
              <a:spcBef>
                <a:spcPts val="0"/>
              </a:spcBef>
              <a:spcAft>
                <a:spcPts val="0"/>
              </a:spcAft>
              <a:buNone/>
            </a:pPr>
            <a:r>
              <a:rPr lang="en-GB" sz="2400" b="1" i="1" kern="100" dirty="0">
                <a:latin typeface="Aptos" panose="020B0004020202020204" pitchFamily="34" charset="0"/>
                <a:cs typeface="Times New Roman" panose="02020603050405020304" pitchFamily="18" charset="0"/>
              </a:rPr>
              <a:t>1. Integral Role of Technology:</a:t>
            </a:r>
          </a:p>
          <a:p>
            <a:pPr marL="0" indent="0">
              <a:lnSpc>
                <a:spcPct val="120000"/>
              </a:lnSpc>
              <a:spcBef>
                <a:spcPts val="0"/>
              </a:spcBef>
              <a:spcAft>
                <a:spcPts val="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In the modern hospitality sector, technology has transitioned from being a supplementary aspect to becoming integral for the industry's survival and growth (Nandwani &amp; Bhatnagar, 2023).</a:t>
            </a:r>
          </a:p>
          <a:p>
            <a:pPr marL="0" indent="0">
              <a:lnSpc>
                <a:spcPct val="120000"/>
              </a:lnSpc>
              <a:spcBef>
                <a:spcPts val="0"/>
              </a:spcBef>
              <a:spcAft>
                <a:spcPts val="0"/>
              </a:spcAft>
              <a:buNone/>
            </a:pPr>
            <a:r>
              <a:rPr lang="en-GB" sz="2400" b="1" i="1" kern="100" dirty="0">
                <a:latin typeface="Aptos" panose="020B0004020202020204" pitchFamily="34" charset="0"/>
                <a:cs typeface="Times New Roman" panose="02020603050405020304" pitchFamily="18" charset="0"/>
              </a:rPr>
              <a:t>2. Pervasive Influence:</a:t>
            </a:r>
          </a:p>
          <a:p>
            <a:pPr marL="0" indent="0">
              <a:lnSpc>
                <a:spcPct val="120000"/>
              </a:lnSpc>
              <a:spcBef>
                <a:spcPts val="0"/>
              </a:spcBef>
              <a:spcAft>
                <a:spcPts val="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Technology's significance is pervasive, impacting various facets of the hospitality landscape, from guest services to backend operations (Chen et al., 2021).</a:t>
            </a:r>
          </a:p>
          <a:p>
            <a:pPr marL="0" indent="0">
              <a:lnSpc>
                <a:spcPct val="120000"/>
              </a:lnSpc>
              <a:spcBef>
                <a:spcPts val="0"/>
              </a:spcBef>
              <a:spcAft>
                <a:spcPts val="0"/>
              </a:spcAft>
              <a:buNone/>
            </a:pPr>
            <a:r>
              <a:rPr lang="en-GB" sz="2400" b="1" i="1" kern="100" dirty="0">
                <a:latin typeface="Aptos" panose="020B0004020202020204" pitchFamily="34" charset="0"/>
                <a:cs typeface="Times New Roman" panose="02020603050405020304" pitchFamily="18" charset="0"/>
              </a:rPr>
              <a:t>3. Mobile Apps as Technological Trend:</a:t>
            </a:r>
          </a:p>
          <a:p>
            <a:pPr marL="0" indent="0">
              <a:lnSpc>
                <a:spcPct val="120000"/>
              </a:lnSpc>
              <a:spcBef>
                <a:spcPts val="0"/>
              </a:spcBef>
              <a:spcAft>
                <a:spcPts val="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Among the myriad technological advancements, mobile apps emerge as a distinct and influential trend, revolutionizing how hotels interact with guests and manage their operations (Law, Chan, &amp; Wang, 2018).</a:t>
            </a:r>
          </a:p>
          <a:p>
            <a:pPr marL="0" indent="0">
              <a:lnSpc>
                <a:spcPct val="120000"/>
              </a:lnSpc>
              <a:spcBef>
                <a:spcPts val="0"/>
              </a:spcBef>
              <a:spcAft>
                <a:spcPts val="0"/>
              </a:spcAft>
              <a:buNone/>
            </a:pPr>
            <a:r>
              <a:rPr lang="en-GB" sz="2400" b="1" i="1" kern="100" dirty="0">
                <a:effectLst/>
                <a:latin typeface="Aptos" panose="020B0004020202020204" pitchFamily="34" charset="0"/>
                <a:ea typeface="Aptos" panose="020B0004020202020204" pitchFamily="34" charset="0"/>
                <a:cs typeface="Times New Roman" panose="02020603050405020304" pitchFamily="18" charset="0"/>
              </a:rPr>
              <a:t>4. Enhanced Guest Engagement:</a:t>
            </a:r>
          </a:p>
          <a:p>
            <a:pPr marL="0" indent="0">
              <a:lnSpc>
                <a:spcPct val="120000"/>
              </a:lnSpc>
              <a:spcBef>
                <a:spcPts val="0"/>
              </a:spcBef>
              <a:spcAft>
                <a:spcPts val="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Mobile apps go beyond being a trend; they represent a powerful tool for enhancing guest engagement, providing seamless services, and personalizing the overall experience (Das, 2023).</a:t>
            </a:r>
          </a:p>
        </p:txBody>
      </p:sp>
      <p:pic>
        <p:nvPicPr>
          <p:cNvPr id="5" name="Picture 4" descr="A hand touching a touch screen device&#10;&#10;Description automatically generated">
            <a:extLst>
              <a:ext uri="{FF2B5EF4-FFF2-40B4-BE49-F238E27FC236}">
                <a16:creationId xmlns:a16="http://schemas.microsoft.com/office/drawing/2014/main" id="{36CFC31E-C4C0-92C2-8BCF-8AEF7A95701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44000" y="623767"/>
            <a:ext cx="2597436" cy="1731962"/>
          </a:xfrm>
          <a:prstGeom prst="rect">
            <a:avLst/>
          </a:prstGeom>
        </p:spPr>
      </p:pic>
    </p:spTree>
    <p:extLst>
      <p:ext uri="{BB962C8B-B14F-4D97-AF65-F5344CB8AC3E}">
        <p14:creationId xmlns:p14="http://schemas.microsoft.com/office/powerpoint/2010/main" val="1423967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166F-64A9-0C01-0D9A-43CD19624A2F}"/>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Importance and Relevance</a:t>
            </a:r>
          </a:p>
        </p:txBody>
      </p:sp>
      <p:sp>
        <p:nvSpPr>
          <p:cNvPr id="3" name="Content Placeholder 2">
            <a:extLst>
              <a:ext uri="{FF2B5EF4-FFF2-40B4-BE49-F238E27FC236}">
                <a16:creationId xmlns:a16="http://schemas.microsoft.com/office/drawing/2014/main" id="{EEA687D5-8C6D-ACBF-6957-A046AFEBCB85}"/>
              </a:ext>
            </a:extLst>
          </p:cNvPr>
          <p:cNvSpPr>
            <a:spLocks noGrp="1"/>
          </p:cNvSpPr>
          <p:nvPr>
            <p:ph idx="1"/>
          </p:nvPr>
        </p:nvSpPr>
        <p:spPr>
          <a:xfrm>
            <a:off x="581192" y="1993899"/>
            <a:ext cx="11029616" cy="4511403"/>
          </a:xfrm>
        </p:spPr>
        <p:txBody>
          <a:bodyPr>
            <a:noAutofit/>
          </a:bodyPr>
          <a:lstStyle/>
          <a:p>
            <a:pPr marL="0" indent="0">
              <a:buNone/>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600" b="1" i="1" kern="100" dirty="0">
                <a:latin typeface="Aptos" panose="020B0004020202020204" pitchFamily="34" charset="0"/>
                <a:cs typeface="Times New Roman" panose="02020603050405020304" pitchFamily="18" charset="0"/>
              </a:rPr>
              <a:t>1. Crucial Role of Technology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Technology is not merely an auxiliary aspect but a crucial driver in the modern hospitality industry. It serves as the backbone for streamlined operations, enhanced guest experiences, and overall competitiveness (Chen et al., 2021).</a:t>
            </a:r>
          </a:p>
          <a:p>
            <a:pPr marL="0" indent="0">
              <a:buNone/>
            </a:pPr>
            <a:r>
              <a:rPr lang="en-GB" sz="1600" b="1" i="1" kern="100" dirty="0">
                <a:latin typeface="Aptos" panose="020B0004020202020204" pitchFamily="34" charset="0"/>
                <a:cs typeface="Times New Roman" panose="02020603050405020304" pitchFamily="18" charset="0"/>
              </a:rPr>
              <a:t>2. Operational Efficiency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The integration of technology, particularly mobile apps, is essential for achieving operational efficiency. Tasks such as booking management, room service requests, and communication between staff are streamlined, leading to more efficient workflows (Law, Chan, &amp; Wang, 2018).</a:t>
            </a:r>
          </a:p>
          <a:p>
            <a:pPr marL="0" indent="0">
              <a:buNone/>
            </a:pPr>
            <a:r>
              <a:rPr lang="en-GB" sz="1600" b="1" i="1" kern="100" dirty="0">
                <a:latin typeface="Aptos" panose="020B0004020202020204" pitchFamily="34" charset="0"/>
                <a:cs typeface="Times New Roman" panose="02020603050405020304" pitchFamily="18" charset="0"/>
              </a:rPr>
              <a:t>3. Enhanced Guest Satisfaction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Crucially, technology contributes to heightened guest satisfaction. Mobile apps provide a platform for personalized interactions, seamless check-ins, and instant access to services, creating a positive and memorable experience for guests (Das, 2023).</a:t>
            </a:r>
          </a:p>
          <a:p>
            <a:pPr marL="0" indent="0">
              <a:buNone/>
            </a:pPr>
            <a:r>
              <a:rPr lang="en-GB" sz="1600" b="1" i="1" kern="100" dirty="0">
                <a:latin typeface="Aptos" panose="020B0004020202020204" pitchFamily="34" charset="0"/>
                <a:cs typeface="Times New Roman" panose="02020603050405020304" pitchFamily="18" charset="0"/>
              </a:rPr>
              <a:t>4. Competitiveness in the Industry:</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In the highly competitive hospitality landscape, embracing technology, including mobile apps, is not just an option but a necessity. It positions hotels as innovative, responsive to guest needs, and sets them apart from competitors (Chen et al., 2021).</a:t>
            </a:r>
          </a:p>
          <a:p>
            <a:pPr marL="0" indent="0">
              <a:buNone/>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hand touching a screen with icons&#10;&#10;Description automatically generated">
            <a:extLst>
              <a:ext uri="{FF2B5EF4-FFF2-40B4-BE49-F238E27FC236}">
                <a16:creationId xmlns:a16="http://schemas.microsoft.com/office/drawing/2014/main" id="{D3E59DF6-17CA-095C-8235-FA363159C2D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82741" y="627512"/>
            <a:ext cx="2858694" cy="1888780"/>
          </a:xfrm>
          <a:prstGeom prst="rect">
            <a:avLst/>
          </a:prstGeom>
        </p:spPr>
      </p:pic>
    </p:spTree>
    <p:extLst>
      <p:ext uri="{BB962C8B-B14F-4D97-AF65-F5344CB8AC3E}">
        <p14:creationId xmlns:p14="http://schemas.microsoft.com/office/powerpoint/2010/main" val="1371887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F5A26-6FF1-92C1-EE6B-C34E9D896F16}"/>
              </a:ext>
            </a:extLst>
          </p:cNvPr>
          <p:cNvSpPr>
            <a:spLocks noGrp="1"/>
          </p:cNvSpPr>
          <p:nvPr>
            <p:ph type="title"/>
          </p:nvPr>
        </p:nvSpPr>
        <p:spPr>
          <a:xfrm>
            <a:off x="695492" y="714856"/>
            <a:ext cx="8317879" cy="1013800"/>
          </a:xfrm>
        </p:spPr>
        <p:txBody>
          <a:bodyPr>
            <a:normAutofit fontScale="90000"/>
          </a:bodyPr>
          <a:lstStyle/>
          <a:p>
            <a:r>
              <a:rPr lang="en-GB" sz="3600" b="1" kern="100" dirty="0">
                <a:latin typeface="Aptos" panose="020B0004020202020204" pitchFamily="34" charset="0"/>
                <a:cs typeface="Times New Roman" panose="02020603050405020304" pitchFamily="18" charset="0"/>
              </a:rPr>
              <a:t>Background of the Hospitality Sector</a:t>
            </a:r>
          </a:p>
        </p:txBody>
      </p:sp>
      <p:sp>
        <p:nvSpPr>
          <p:cNvPr id="3" name="Content Placeholder 2">
            <a:extLst>
              <a:ext uri="{FF2B5EF4-FFF2-40B4-BE49-F238E27FC236}">
                <a16:creationId xmlns:a16="http://schemas.microsoft.com/office/drawing/2014/main" id="{1F53D050-AD95-87CA-EBEE-3F93668407C4}"/>
              </a:ext>
            </a:extLst>
          </p:cNvPr>
          <p:cNvSpPr>
            <a:spLocks noGrp="1"/>
          </p:cNvSpPr>
          <p:nvPr>
            <p:ph idx="1"/>
          </p:nvPr>
        </p:nvSpPr>
        <p:spPr>
          <a:xfrm>
            <a:off x="581192" y="1996751"/>
            <a:ext cx="11029615" cy="4460033"/>
          </a:xfrm>
        </p:spPr>
        <p:txBody>
          <a:bodyPr>
            <a:normAutofit/>
          </a:bodyPr>
          <a:lstStyle/>
          <a:p>
            <a:pPr marL="0" indent="0">
              <a:spcBef>
                <a:spcPts val="0"/>
              </a:spcBef>
              <a:spcAft>
                <a:spcPts val="0"/>
              </a:spcAft>
              <a:buNone/>
            </a:pPr>
            <a:r>
              <a:rPr lang="en-GB" sz="2000" b="1" i="1" kern="100" dirty="0">
                <a:latin typeface="Aptos" panose="020B0004020202020204" pitchFamily="34" charset="0"/>
                <a:cs typeface="Times New Roman" panose="02020603050405020304" pitchFamily="18" charset="0"/>
              </a:rPr>
              <a:t>1. Traditional Hospitality Practices :</a:t>
            </a:r>
          </a:p>
          <a:p>
            <a:pPr marL="0" indent="0">
              <a:spcBef>
                <a:spcPts val="0"/>
              </a:spcBef>
              <a:spcAft>
                <a:spcPts val="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 The hospitality sector has a rich history rooted in traditional practices, characterized by personal interactions, handwritten ledgers, and manual processes (Ristova &amp; Maglovski, 2018).</a:t>
            </a:r>
          </a:p>
          <a:p>
            <a:pPr marL="0" indent="0">
              <a:spcBef>
                <a:spcPts val="0"/>
              </a:spcBef>
              <a:spcAft>
                <a:spcPts val="0"/>
              </a:spcAft>
              <a:buNone/>
            </a:pPr>
            <a:r>
              <a:rPr lang="en-GB" sz="2000" b="1" i="1" kern="100" dirty="0">
                <a:latin typeface="Aptos" panose="020B0004020202020204" pitchFamily="34" charset="0"/>
                <a:cs typeface="Times New Roman" panose="02020603050405020304" pitchFamily="18" charset="0"/>
              </a:rPr>
              <a:t>2. Shift in Consumer Expectations :</a:t>
            </a:r>
          </a:p>
          <a:p>
            <a:pPr marL="0" indent="0">
              <a:spcBef>
                <a:spcPts val="0"/>
              </a:spcBef>
              <a:spcAft>
                <a:spcPts val="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 However, with the evolution of technology and changing consumer expectations, the traditional hospitality model faces the need for adaptation and modernization (Ristova &amp; Maglovski, 2018).</a:t>
            </a:r>
          </a:p>
          <a:p>
            <a:pPr marL="0" indent="0">
              <a:spcBef>
                <a:spcPts val="0"/>
              </a:spcBef>
              <a:spcAft>
                <a:spcPts val="0"/>
              </a:spcAft>
              <a:buNone/>
            </a:pPr>
            <a:r>
              <a:rPr lang="en-GB" sz="2000" b="1" i="1" kern="100" dirty="0">
                <a:latin typeface="Aptos" panose="020B0004020202020204" pitchFamily="34" charset="0"/>
                <a:cs typeface="Times New Roman" panose="02020603050405020304" pitchFamily="18" charset="0"/>
              </a:rPr>
              <a:t>3. Challenges of Traditional Approaches :</a:t>
            </a:r>
          </a:p>
          <a:p>
            <a:pPr marL="0" indent="0">
              <a:spcBef>
                <a:spcPts val="0"/>
              </a:spcBef>
              <a:spcAft>
                <a:spcPts val="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 Traditional approaches, while once effective, may now pose challenges in meeting the demands of a tech-savvy and digitally-connected guest base. The sector is compelled to adapt to stay relevant in a rapidly changing landscape (Chen et al., 2021).</a:t>
            </a:r>
          </a:p>
          <a:p>
            <a:pPr marL="0" indent="0">
              <a:spcBef>
                <a:spcPts val="0"/>
              </a:spcBef>
              <a:spcAft>
                <a:spcPts val="0"/>
              </a:spcAft>
              <a:buNone/>
            </a:pPr>
            <a:r>
              <a:rPr lang="en-GB" sz="2000" b="1" i="1" kern="100" dirty="0">
                <a:latin typeface="Aptos" panose="020B0004020202020204" pitchFamily="34" charset="0"/>
                <a:cs typeface="Times New Roman" panose="02020603050405020304" pitchFamily="18" charset="0"/>
              </a:rPr>
              <a:t>4. Digital Transformation Imperative :</a:t>
            </a:r>
          </a:p>
          <a:p>
            <a:pPr marL="0" indent="0">
              <a:spcBef>
                <a:spcPts val="0"/>
              </a:spcBef>
              <a:spcAft>
                <a:spcPts val="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 The need for adaptation and modernization stems from the imperative of a digital transformation. As guests increasingly seek technology-driven experiences, hotels must evolve to meet these expectations (Ristova &amp; Maglovski, 2018).</a:t>
            </a:r>
          </a:p>
        </p:txBody>
      </p:sp>
      <p:pic>
        <p:nvPicPr>
          <p:cNvPr id="5" name="Picture 4" descr="A close-up of a finger pointing at a human hand&#10;&#10;Description automatically generated">
            <a:extLst>
              <a:ext uri="{FF2B5EF4-FFF2-40B4-BE49-F238E27FC236}">
                <a16:creationId xmlns:a16="http://schemas.microsoft.com/office/drawing/2014/main" id="{A425F46E-27D3-8EEE-3A11-5BF2FE360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93290" y="598357"/>
            <a:ext cx="2469139" cy="1208188"/>
          </a:xfrm>
          <a:prstGeom prst="rect">
            <a:avLst/>
          </a:prstGeom>
        </p:spPr>
      </p:pic>
    </p:spTree>
    <p:extLst>
      <p:ext uri="{BB962C8B-B14F-4D97-AF65-F5344CB8AC3E}">
        <p14:creationId xmlns:p14="http://schemas.microsoft.com/office/powerpoint/2010/main" val="280853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995CE-5A90-9456-BF1B-78E94969E7AF}"/>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Prevalence of Technology in Hospitality</a:t>
            </a:r>
          </a:p>
        </p:txBody>
      </p:sp>
      <p:sp>
        <p:nvSpPr>
          <p:cNvPr id="3" name="Content Placeholder 2">
            <a:extLst>
              <a:ext uri="{FF2B5EF4-FFF2-40B4-BE49-F238E27FC236}">
                <a16:creationId xmlns:a16="http://schemas.microsoft.com/office/drawing/2014/main" id="{30C5522A-37A9-A010-4EB5-1AA4EC4D85CE}"/>
              </a:ext>
            </a:extLst>
          </p:cNvPr>
          <p:cNvSpPr>
            <a:spLocks noGrp="1"/>
          </p:cNvSpPr>
          <p:nvPr>
            <p:ph idx="1"/>
          </p:nvPr>
        </p:nvSpPr>
        <p:spPr>
          <a:xfrm>
            <a:off x="581192" y="2180496"/>
            <a:ext cx="11029615" cy="4369594"/>
          </a:xfrm>
        </p:spPr>
        <p:txBody>
          <a:bodyPr>
            <a:noAutofit/>
          </a:bodyPr>
          <a:lstStyle/>
          <a:p>
            <a:pPr marL="0" indent="0">
              <a:spcBef>
                <a:spcPts val="0"/>
              </a:spcBef>
              <a:spcAft>
                <a:spcPts val="0"/>
              </a:spcAft>
              <a:buNone/>
            </a:pPr>
            <a:r>
              <a:rPr lang="en-GB" b="1" i="1" kern="100" dirty="0">
                <a:latin typeface="Aptos" panose="020B0004020202020204" pitchFamily="34" charset="0"/>
                <a:cs typeface="Times New Roman" panose="02020603050405020304" pitchFamily="18" charset="0"/>
              </a:rPr>
              <a:t>1. Rising Infiltration of Technology :</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 Technology's prevalence in the hospitality sector is on an upward trajectory, influencing various aspects of guest services, operational management, and overall customer experience (Chen et al., 2021).</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spcBef>
                <a:spcPts val="0"/>
              </a:spcBef>
              <a:spcAft>
                <a:spcPts val="0"/>
              </a:spcAft>
              <a:buNone/>
            </a:pPr>
            <a:r>
              <a:rPr lang="en-GB" b="1" i="1" kern="100" dirty="0">
                <a:latin typeface="Aptos" panose="020B0004020202020204" pitchFamily="34" charset="0"/>
                <a:cs typeface="Times New Roman" panose="02020603050405020304" pitchFamily="18" charset="0"/>
              </a:rPr>
              <a:t>2. Diverse Technological Solutions :</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 From online reservations to smart room controls, the industry is witnessing a digital revolution with a diverse array of technological solutions becoming integral to daily operations (Chen et al., 2021).</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spcBef>
                <a:spcPts val="0"/>
              </a:spcBef>
              <a:spcAft>
                <a:spcPts val="0"/>
              </a:spcAft>
              <a:buNone/>
            </a:pPr>
            <a:r>
              <a:rPr lang="en-GB" b="1" i="1" kern="100" dirty="0">
                <a:latin typeface="Aptos" panose="020B0004020202020204" pitchFamily="34" charset="0"/>
                <a:cs typeface="Times New Roman" panose="02020603050405020304" pitchFamily="18" charset="0"/>
              </a:rPr>
              <a:t>3. Ubiquity of Mobile Apps :</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 Mobile apps have become ubiquitous in the hospitality landscape, providing a holistic solution that enhances guest experiences, streamlines operations, and contributes to the industry's overall competitiveness (Law, Chan, &amp; Wang, 2018).</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spcBef>
                <a:spcPts val="0"/>
              </a:spcBef>
              <a:spcAft>
                <a:spcPts val="0"/>
              </a:spcAft>
              <a:buNone/>
            </a:pPr>
            <a:r>
              <a:rPr lang="en-GB" b="1" i="1" kern="100" dirty="0">
                <a:latin typeface="Aptos" panose="020B0004020202020204" pitchFamily="34" charset="0"/>
                <a:cs typeface="Times New Roman" panose="02020603050405020304" pitchFamily="18" charset="0"/>
              </a:rPr>
              <a:t>4. Game-Changing Role of Mobile Apps :</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 Mobile apps, in particular, stand out as game-changers, offering quick bookings, real-time communication, and personalized services that redefine how guests interact with and experience hospitality services (Law, Chan, &amp; Wang, 2018).</a:t>
            </a:r>
          </a:p>
          <a:p>
            <a:pPr marL="0" indent="0">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2745765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3F02D-6481-8B60-570E-4A19EFB19A60}"/>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Incorporation of Mobile Apps</a:t>
            </a:r>
          </a:p>
        </p:txBody>
      </p:sp>
      <p:sp>
        <p:nvSpPr>
          <p:cNvPr id="3" name="Content Placeholder 2">
            <a:extLst>
              <a:ext uri="{FF2B5EF4-FFF2-40B4-BE49-F238E27FC236}">
                <a16:creationId xmlns:a16="http://schemas.microsoft.com/office/drawing/2014/main" id="{4C54169E-0860-A743-CD67-97DDC7BE4267}"/>
              </a:ext>
            </a:extLst>
          </p:cNvPr>
          <p:cNvSpPr>
            <a:spLocks noGrp="1"/>
          </p:cNvSpPr>
          <p:nvPr>
            <p:ph idx="1"/>
          </p:nvPr>
        </p:nvSpPr>
        <p:spPr>
          <a:xfrm>
            <a:off x="414938" y="2643795"/>
            <a:ext cx="11029615" cy="3678303"/>
          </a:xfrm>
        </p:spPr>
        <p:txBody>
          <a:bodyPr>
            <a:noAutofit/>
          </a:bodyPr>
          <a:lstStyle/>
          <a:p>
            <a:pPr marL="0" indent="0">
              <a:lnSpc>
                <a:spcPct val="150000"/>
              </a:lnSpc>
              <a:spcBef>
                <a:spcPts val="0"/>
              </a:spcBef>
              <a:spcAft>
                <a:spcPts val="0"/>
              </a:spcAft>
              <a:buNone/>
            </a:pPr>
            <a:r>
              <a:rPr lang="en-GB" sz="1600" b="1" i="1" kern="100" dirty="0">
                <a:latin typeface="Aptos" panose="020B0004020202020204" pitchFamily="34" charset="0"/>
                <a:cs typeface="Times New Roman" panose="02020603050405020304" pitchFamily="18" charset="0"/>
              </a:rPr>
              <a:t>1. Integrated Solutions in Hotel Management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Mobile apps have seamlessly integrated into various aspects of hotel management, becoming an indispensable tool for enhancing both guest experiences and operational efficiency (Law, Chan, &amp; Wang, 2018).</a:t>
            </a:r>
          </a:p>
          <a:p>
            <a:pPr marL="0" indent="0">
              <a:lnSpc>
                <a:spcPct val="150000"/>
              </a:lnSpc>
              <a:spcBef>
                <a:spcPts val="0"/>
              </a:spcBef>
              <a:spcAft>
                <a:spcPts val="0"/>
              </a:spcAft>
              <a:buNone/>
            </a:pPr>
            <a:r>
              <a:rPr lang="en-GB" sz="1600" b="1" i="1" kern="100" dirty="0">
                <a:latin typeface="Aptos" panose="020B0004020202020204" pitchFamily="34" charset="0"/>
                <a:cs typeface="Times New Roman" panose="02020603050405020304" pitchFamily="18" charset="0"/>
              </a:rPr>
              <a:t>2. Efficient Booking Processes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One of the significant benefits of mobile app integration is the facilitation of quick and efficient booking processes. Guests can make reservations at their convenience, leading to improved booking experiences (Law, Chan, &amp; Wang, 2018).</a:t>
            </a:r>
          </a:p>
          <a:p>
            <a:pPr marL="0" indent="0">
              <a:lnSpc>
                <a:spcPct val="150000"/>
              </a:lnSpc>
              <a:spcBef>
                <a:spcPts val="0"/>
              </a:spcBef>
              <a:spcAft>
                <a:spcPts val="0"/>
              </a:spcAft>
              <a:buNone/>
            </a:pPr>
            <a:r>
              <a:rPr lang="en-GB" sz="1600" b="1" i="1" kern="100" dirty="0">
                <a:latin typeface="Aptos" panose="020B0004020202020204" pitchFamily="34" charset="0"/>
                <a:cs typeface="Times New Roman" panose="02020603050405020304" pitchFamily="18" charset="0"/>
              </a:rPr>
              <a:t>3. Real-Time Communication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Mobile apps enable real-time communication between guests and hotel staff. This feature ensures swift responses to inquiries, requests, and concerns, enhancing overall guest satisfaction (Law, Chan, &amp; Wang, 2018).</a:t>
            </a:r>
          </a:p>
          <a:p>
            <a:pPr marL="0" indent="0">
              <a:lnSpc>
                <a:spcPct val="150000"/>
              </a:lnSpc>
              <a:spcBef>
                <a:spcPts val="0"/>
              </a:spcBef>
              <a:spcAft>
                <a:spcPts val="0"/>
              </a:spcAft>
              <a:buNone/>
            </a:pPr>
            <a:r>
              <a:rPr lang="en-GB" sz="1600" b="1" i="1" kern="100" dirty="0">
                <a:latin typeface="Aptos" panose="020B0004020202020204" pitchFamily="34" charset="0"/>
                <a:cs typeface="Times New Roman" panose="02020603050405020304" pitchFamily="18" charset="0"/>
              </a:rPr>
              <a:t>4. Personalized Guest Services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Perhaps most notably, mobile apps contribute to personalized guest services. From tailored recommendations to individualized preferences, these apps create a bespoke experience that aligns with the evolving expectations of modern travelers (Das, 2023).</a:t>
            </a:r>
          </a:p>
          <a:p>
            <a:pPr marL="0" indent="0">
              <a:lnSpc>
                <a:spcPct val="150000"/>
              </a:lnSpc>
              <a:spcBef>
                <a:spcPts val="0"/>
              </a:spcBef>
              <a:spcAft>
                <a:spcPts val="0"/>
              </a:spcAft>
              <a:buNone/>
            </a:pPr>
            <a:endParaRPr lang="en-GB" sz="1600" dirty="0"/>
          </a:p>
        </p:txBody>
      </p:sp>
      <p:pic>
        <p:nvPicPr>
          <p:cNvPr id="5" name="Picture 4" descr="A person holding a phone&#10;&#10;Description automatically generated">
            <a:extLst>
              <a:ext uri="{FF2B5EF4-FFF2-40B4-BE49-F238E27FC236}">
                <a16:creationId xmlns:a16="http://schemas.microsoft.com/office/drawing/2014/main" id="{AA4E8DF4-5A3C-DBE1-89EF-556E36F24B5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330612" y="633604"/>
            <a:ext cx="2421812" cy="1610505"/>
          </a:xfrm>
          <a:prstGeom prst="rect">
            <a:avLst/>
          </a:prstGeom>
        </p:spPr>
      </p:pic>
    </p:spTree>
    <p:extLst>
      <p:ext uri="{BB962C8B-B14F-4D97-AF65-F5344CB8AC3E}">
        <p14:creationId xmlns:p14="http://schemas.microsoft.com/office/powerpoint/2010/main" val="3172392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1D83-BB6F-7EF8-7154-5B57BB20D394}"/>
              </a:ext>
            </a:extLst>
          </p:cNvPr>
          <p:cNvSpPr>
            <a:spLocks noGrp="1"/>
          </p:cNvSpPr>
          <p:nvPr>
            <p:ph type="title"/>
          </p:nvPr>
        </p:nvSpPr>
        <p:spPr>
          <a:xfrm>
            <a:off x="581191" y="689456"/>
            <a:ext cx="11029616" cy="1013800"/>
          </a:xfrm>
        </p:spPr>
        <p:txBody>
          <a:bodyPr/>
          <a:lstStyle/>
          <a:p>
            <a:r>
              <a:rPr lang="en-GB" sz="3600" b="1" kern="100" dirty="0">
                <a:latin typeface="Aptos" panose="020B0004020202020204" pitchFamily="34" charset="0"/>
                <a:cs typeface="Times New Roman" panose="02020603050405020304" pitchFamily="18" charset="0"/>
              </a:rPr>
              <a:t>Literature Overview</a:t>
            </a:r>
          </a:p>
        </p:txBody>
      </p:sp>
      <p:sp>
        <p:nvSpPr>
          <p:cNvPr id="3" name="Content Placeholder 2">
            <a:extLst>
              <a:ext uri="{FF2B5EF4-FFF2-40B4-BE49-F238E27FC236}">
                <a16:creationId xmlns:a16="http://schemas.microsoft.com/office/drawing/2014/main" id="{7A19F9E7-9270-3E89-B6A1-294E8885F61F}"/>
              </a:ext>
            </a:extLst>
          </p:cNvPr>
          <p:cNvSpPr>
            <a:spLocks noGrp="1"/>
          </p:cNvSpPr>
          <p:nvPr>
            <p:ph idx="1"/>
          </p:nvPr>
        </p:nvSpPr>
        <p:spPr>
          <a:xfrm>
            <a:off x="441232" y="1703256"/>
            <a:ext cx="11309534" cy="4677504"/>
          </a:xfrm>
        </p:spPr>
        <p:txBody>
          <a:bodyPr>
            <a:normAutofit fontScale="85000" lnSpcReduction="10000"/>
          </a:bodyPr>
          <a:lstStyle/>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50000"/>
              </a:lnSpc>
              <a:spcBef>
                <a:spcPts val="0"/>
              </a:spcBef>
              <a:spcAft>
                <a:spcPts val="0"/>
              </a:spcAft>
              <a:buNone/>
            </a:pPr>
            <a:r>
              <a:rPr lang="en-GB" b="1" i="1" kern="100" dirty="0">
                <a:latin typeface="Aptos" panose="020B0004020202020204" pitchFamily="34" charset="0"/>
                <a:cs typeface="Times New Roman" panose="02020603050405020304" pitchFamily="18" charset="0"/>
              </a:rPr>
              <a:t>1. Richness of Literature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Our literature review draws from a rich collection of references, each contributing valuable insights into the transformative impact of technology in the hospitality sector (Ristova &amp; Maglovski, 2018; Law et al., 2018; Thakur, 2022).</a:t>
            </a:r>
          </a:p>
          <a:p>
            <a:pPr marL="0" indent="0">
              <a:lnSpc>
                <a:spcPct val="150000"/>
              </a:lnSpc>
              <a:spcBef>
                <a:spcPts val="0"/>
              </a:spcBef>
              <a:spcAft>
                <a:spcPts val="0"/>
              </a:spcAft>
              <a:buNone/>
            </a:pPr>
            <a:r>
              <a:rPr lang="en-GB" b="1" i="1" kern="100" dirty="0">
                <a:latin typeface="Aptos" panose="020B0004020202020204" pitchFamily="34" charset="0"/>
                <a:cs typeface="Times New Roman" panose="02020603050405020304" pitchFamily="18" charset="0"/>
              </a:rPr>
              <a:t>2. Key References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Notable contributions include the work of Ristova &amp; Maglovski (2018), which explores how digitalization is a factor for competitiveness in tourist destinations. Law et al. (2018) provide a comprehensive review of mobile technology use in hospitality and tourism, shedding light on its applications. Thakur (2022) contributes insights into technological innovations in the hospitality and tourism industry.</a:t>
            </a:r>
          </a:p>
          <a:p>
            <a:pPr marL="0" indent="0">
              <a:lnSpc>
                <a:spcPct val="150000"/>
              </a:lnSpc>
              <a:spcBef>
                <a:spcPts val="0"/>
              </a:spcBef>
              <a:spcAft>
                <a:spcPts val="0"/>
              </a:spcAft>
              <a:buNone/>
            </a:pPr>
            <a:r>
              <a:rPr lang="en-GB" b="1" i="1" kern="100" dirty="0">
                <a:latin typeface="Aptos" panose="020B0004020202020204" pitchFamily="34" charset="0"/>
                <a:cs typeface="Times New Roman" panose="02020603050405020304" pitchFamily="18" charset="0"/>
              </a:rPr>
              <a:t>3. SWOT Analysis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Our literature review forms the basis for a SWOT analysis, allowing us to identify the Strengths, Weaknesses, Opportunities, and Threats associated with the integration of mobile apps in hotel management (Ristova &amp; Maglovski, 2018; Law et al., 2018).</a:t>
            </a:r>
            <a:endParaRPr lang="en-GB" b="1" i="1" kern="100" dirty="0">
              <a:latin typeface="Aptos" panose="020B0004020202020204" pitchFamily="34" charset="0"/>
              <a:cs typeface="Times New Roman" panose="02020603050405020304" pitchFamily="18" charset="0"/>
            </a:endParaRPr>
          </a:p>
          <a:p>
            <a:pPr marL="0" indent="0">
              <a:lnSpc>
                <a:spcPct val="150000"/>
              </a:lnSpc>
              <a:spcBef>
                <a:spcPts val="0"/>
              </a:spcBef>
              <a:spcAft>
                <a:spcPts val="0"/>
              </a:spcAft>
              <a:buNone/>
            </a:pPr>
            <a:r>
              <a:rPr lang="en-GB" b="1" i="1" kern="100" dirty="0">
                <a:latin typeface="Aptos" panose="020B0004020202020204" pitchFamily="34" charset="0"/>
                <a:cs typeface="Times New Roman" panose="02020603050405020304" pitchFamily="18" charset="0"/>
              </a:rPr>
              <a:t>4. Insights Gained :</a:t>
            </a:r>
          </a:p>
          <a:p>
            <a:pPr marL="0" indent="0">
              <a:lnSpc>
                <a:spcPct val="150000"/>
              </a:lnSpc>
              <a:spcBef>
                <a:spcPts val="0"/>
              </a:spcBef>
              <a:spcAft>
                <a:spcPts val="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Through this extensive exploration, we have gained insights into the multifaceted impact of mobile apps. These insights include operational efficiencies, challenges related to data security, opportunities for personalized guest experiences, and potential threats of overreliance on technology (Ristova &amp; Maglovski, 2018; Law et al., 2018; Thakur, 2022).</a:t>
            </a:r>
          </a:p>
        </p:txBody>
      </p:sp>
    </p:spTree>
    <p:extLst>
      <p:ext uri="{BB962C8B-B14F-4D97-AF65-F5344CB8AC3E}">
        <p14:creationId xmlns:p14="http://schemas.microsoft.com/office/powerpoint/2010/main" val="3226349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805FC-3092-BD78-33E2-CE9247595455}"/>
              </a:ext>
            </a:extLst>
          </p:cNvPr>
          <p:cNvSpPr>
            <a:spLocks noGrp="1"/>
          </p:cNvSpPr>
          <p:nvPr>
            <p:ph type="title"/>
          </p:nvPr>
        </p:nvSpPr>
        <p:spPr>
          <a:xfrm>
            <a:off x="733592" y="816456"/>
            <a:ext cx="11029616" cy="1013800"/>
          </a:xfrm>
        </p:spPr>
        <p:txBody>
          <a:bodyPr/>
          <a:lstStyle/>
          <a:p>
            <a:r>
              <a:rPr lang="en-GB" sz="3600" b="1" kern="100" dirty="0">
                <a:latin typeface="Aptos" panose="020B0004020202020204" pitchFamily="34" charset="0"/>
                <a:cs typeface="Times New Roman" panose="02020603050405020304" pitchFamily="18" charset="0"/>
              </a:rPr>
              <a:t>SWOT Analysis</a:t>
            </a:r>
          </a:p>
        </p:txBody>
      </p:sp>
      <p:sp>
        <p:nvSpPr>
          <p:cNvPr id="3" name="Content Placeholder 2">
            <a:extLst>
              <a:ext uri="{FF2B5EF4-FFF2-40B4-BE49-F238E27FC236}">
                <a16:creationId xmlns:a16="http://schemas.microsoft.com/office/drawing/2014/main" id="{A9C6E6A8-D987-F41D-E0C4-A8CFF272C4F7}"/>
              </a:ext>
            </a:extLst>
          </p:cNvPr>
          <p:cNvSpPr>
            <a:spLocks noGrp="1"/>
          </p:cNvSpPr>
          <p:nvPr>
            <p:ph idx="1"/>
          </p:nvPr>
        </p:nvSpPr>
        <p:spPr>
          <a:xfrm>
            <a:off x="581192" y="2180496"/>
            <a:ext cx="7640530" cy="4425577"/>
          </a:xfrm>
        </p:spPr>
        <p:txBody>
          <a:bodyPr>
            <a:normAutofit fontScale="77500" lnSpcReduction="20000"/>
          </a:bodyPr>
          <a:lstStyle/>
          <a:p>
            <a:pPr marL="0" indent="0">
              <a:buNone/>
            </a:pPr>
            <a:r>
              <a:rPr lang="en-GB" sz="2400" b="1" i="1" kern="100" dirty="0">
                <a:latin typeface="Aptos" panose="020B0004020202020204" pitchFamily="34" charset="0"/>
                <a:cs typeface="Times New Roman" panose="02020603050405020304" pitchFamily="18" charset="0"/>
              </a:rPr>
              <a:t>1. Strengths:</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 Efficient Operational Processes : The integration of technology, particularly mobile apps, has strengthened operational processes, enabling smoother and more efficient workflows within the hospitality sector (Law et al., 2018).</a:t>
            </a:r>
          </a:p>
          <a:p>
            <a:pPr marL="0" indent="0">
              <a:buNone/>
            </a:pPr>
            <a:r>
              <a:rPr lang="en-GB" sz="2400" b="1" i="1" kern="100" dirty="0">
                <a:latin typeface="Aptos" panose="020B0004020202020204" pitchFamily="34" charset="0"/>
                <a:cs typeface="Times New Roman" panose="02020603050405020304" pitchFamily="18" charset="0"/>
              </a:rPr>
              <a:t>2. Weaknesses:</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 Data Security Concerns : A notable weakness identified is the concern over data security. The reliance on technology, while beneficial, introduces potential vulnerabilities that need careful consideration to safeguard guest information (Law et al., 2018).</a:t>
            </a:r>
          </a:p>
          <a:p>
            <a:pPr marL="0" indent="0">
              <a:buNone/>
            </a:pPr>
            <a:r>
              <a:rPr lang="en-GB" sz="2400" b="1" i="1" kern="100" dirty="0">
                <a:latin typeface="Aptos" panose="020B0004020202020204" pitchFamily="34" charset="0"/>
                <a:cs typeface="Times New Roman" panose="02020603050405020304" pitchFamily="18" charset="0"/>
              </a:rPr>
              <a:t>3. Opportunities:</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 Personalized Guest Experiences : An opportunity arising from technology integration, especially through mobile apps, is the ability to provide highly personalized guest experiences. Tailored recommendations and services contribute to heightened guest satisfaction (Das, 2023).</a:t>
            </a:r>
          </a:p>
          <a:p>
            <a:pPr marL="0" indent="0">
              <a:buNone/>
            </a:pPr>
            <a:r>
              <a:rPr lang="en-GB" sz="2400" b="1" i="1" kern="100" dirty="0">
                <a:latin typeface="Aptos" panose="020B0004020202020204" pitchFamily="34" charset="0"/>
                <a:cs typeface="Times New Roman" panose="02020603050405020304" pitchFamily="18" charset="0"/>
              </a:rPr>
              <a:t>4. Threats:</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 Overreliance on Technology : A significant threat identified is the potential overreliance on technology. While enhancing various aspects, an excessive dependence may lead to a loss of the personal touch traditionally associated with hospitality, risking guest dissatisfaction (Thakur, 2022).</a:t>
            </a:r>
          </a:p>
        </p:txBody>
      </p:sp>
      <p:pic>
        <p:nvPicPr>
          <p:cNvPr id="5" name="Picture 4" descr="A screen shot of a swot analysis&#10;&#10;Description automatically generated">
            <a:extLst>
              <a:ext uri="{FF2B5EF4-FFF2-40B4-BE49-F238E27FC236}">
                <a16:creationId xmlns:a16="http://schemas.microsoft.com/office/drawing/2014/main" id="{B6C13DC5-897E-D758-8E9D-D0C86CE7E90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21722" y="2057373"/>
            <a:ext cx="3541485" cy="3984171"/>
          </a:xfrm>
          <a:prstGeom prst="rect">
            <a:avLst/>
          </a:prstGeom>
        </p:spPr>
      </p:pic>
      <p:sp>
        <p:nvSpPr>
          <p:cNvPr id="6" name="TextBox 5">
            <a:extLst>
              <a:ext uri="{FF2B5EF4-FFF2-40B4-BE49-F238E27FC236}">
                <a16:creationId xmlns:a16="http://schemas.microsoft.com/office/drawing/2014/main" id="{D61F5451-9CD2-B1C6-DA7C-03C131E53B7E}"/>
              </a:ext>
            </a:extLst>
          </p:cNvPr>
          <p:cNvSpPr txBox="1"/>
          <p:nvPr/>
        </p:nvSpPr>
        <p:spPr>
          <a:xfrm>
            <a:off x="8661918" y="6138275"/>
            <a:ext cx="3101290" cy="230832"/>
          </a:xfrm>
          <a:prstGeom prst="rect">
            <a:avLst/>
          </a:prstGeom>
          <a:noFill/>
        </p:spPr>
        <p:txBody>
          <a:bodyPr wrap="square" rtlCol="0">
            <a:spAutoFit/>
          </a:bodyPr>
          <a:lstStyle/>
          <a:p>
            <a:r>
              <a:rPr lang="en-GB" sz="900" dirty="0">
                <a:hlinkClick r:id="rId4" tooltip="https://en.wikipedia.org/wiki/SWOT_analysis"/>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075292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6244A-C2DC-60FE-4EFA-C62E08C2B74C}"/>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Application to Hotel Management</a:t>
            </a:r>
          </a:p>
        </p:txBody>
      </p:sp>
      <p:sp>
        <p:nvSpPr>
          <p:cNvPr id="3" name="Content Placeholder 2">
            <a:extLst>
              <a:ext uri="{FF2B5EF4-FFF2-40B4-BE49-F238E27FC236}">
                <a16:creationId xmlns:a16="http://schemas.microsoft.com/office/drawing/2014/main" id="{3759D812-5FB5-042E-5FFA-E3485C06FC71}"/>
              </a:ext>
            </a:extLst>
          </p:cNvPr>
          <p:cNvSpPr>
            <a:spLocks noGrp="1"/>
          </p:cNvSpPr>
          <p:nvPr>
            <p:ph idx="1"/>
          </p:nvPr>
        </p:nvSpPr>
        <p:spPr>
          <a:xfrm>
            <a:off x="375919" y="2703010"/>
            <a:ext cx="11029615" cy="3678303"/>
          </a:xfrm>
        </p:spPr>
        <p:txBody>
          <a:bodyPr>
            <a:noAutofit/>
          </a:bodyPr>
          <a:lstStyle/>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600" b="1" i="1" kern="100" dirty="0">
                <a:latin typeface="Aptos" panose="020B0004020202020204" pitchFamily="34" charset="0"/>
                <a:cs typeface="Times New Roman" panose="02020603050405020304" pitchFamily="18" charset="0"/>
              </a:rPr>
              <a:t>1. Guest Services Enhancement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Mobile apps have a profound impact on guest services, facilitating quick check-ins, room customization, and instant access to hotel amenities. This results in heightened guest satisfaction and loyalty (Law et al., 2018).</a:t>
            </a:r>
          </a:p>
          <a:p>
            <a:pPr marL="0" indent="0">
              <a:buNone/>
            </a:pPr>
            <a:r>
              <a:rPr lang="en-GB" sz="1600" b="1" i="1" kern="100" dirty="0">
                <a:latin typeface="Aptos" panose="020B0004020202020204" pitchFamily="34" charset="0"/>
                <a:cs typeface="Times New Roman" panose="02020603050405020304" pitchFamily="18" charset="0"/>
              </a:rPr>
              <a:t>2. Operational Streamlining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In terms of operational management, mobile apps streamline processes such as booking, housekeeping requests, and communication between staff members. This efficiency leads to improved overall operational performance (Law et al., 2018).</a:t>
            </a:r>
          </a:p>
          <a:p>
            <a:pPr marL="0" indent="0">
              <a:buNone/>
            </a:pPr>
            <a:r>
              <a:rPr lang="en-GB" sz="1600" b="1" i="1" kern="100" dirty="0">
                <a:latin typeface="Aptos" panose="020B0004020202020204" pitchFamily="34" charset="0"/>
                <a:cs typeface="Times New Roman" panose="02020603050405020304" pitchFamily="18" charset="0"/>
              </a:rPr>
              <a:t>3. Contactless Solutions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Especially relevant in contemporary times, mobile apps have played a pivotal role in providing contactless solutions. Mobile check-ins, digital key access, and mobile payments contribute to a safer and more hygienic guest experience (Chen et al., 2021).</a:t>
            </a:r>
          </a:p>
          <a:p>
            <a:pPr marL="0" indent="0">
              <a:buNone/>
            </a:pPr>
            <a:r>
              <a:rPr lang="en-GB" sz="1600" b="1" i="1" kern="100" dirty="0">
                <a:latin typeface="Aptos" panose="020B0004020202020204" pitchFamily="34" charset="0"/>
                <a:cs typeface="Times New Roman" panose="02020603050405020304" pitchFamily="18" charset="0"/>
              </a:rPr>
              <a:t>4. Management Responses to Contemporary Issues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Hotel management, recognizing the importance of contactless solutions, has responded proactively by investing in and promoting mobile app usage. This includes implementing robust security measures to address data concerns and ensuring a seamless integration with existing operational processes (Chen et al., 2021).</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sz="1600" dirty="0"/>
          </a:p>
        </p:txBody>
      </p:sp>
    </p:spTree>
    <p:extLst>
      <p:ext uri="{BB962C8B-B14F-4D97-AF65-F5344CB8AC3E}">
        <p14:creationId xmlns:p14="http://schemas.microsoft.com/office/powerpoint/2010/main" val="2544626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E4FF-CCA5-366F-9A19-9F145B89F7AD}"/>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Management Responses</a:t>
            </a:r>
          </a:p>
        </p:txBody>
      </p:sp>
      <p:sp>
        <p:nvSpPr>
          <p:cNvPr id="3" name="Content Placeholder 2">
            <a:extLst>
              <a:ext uri="{FF2B5EF4-FFF2-40B4-BE49-F238E27FC236}">
                <a16:creationId xmlns:a16="http://schemas.microsoft.com/office/drawing/2014/main" id="{B3222749-0371-55B7-539D-EC5ED810A80E}"/>
              </a:ext>
            </a:extLst>
          </p:cNvPr>
          <p:cNvSpPr>
            <a:spLocks noGrp="1"/>
          </p:cNvSpPr>
          <p:nvPr>
            <p:ph idx="1"/>
          </p:nvPr>
        </p:nvSpPr>
        <p:spPr>
          <a:xfrm>
            <a:off x="413241" y="2477541"/>
            <a:ext cx="11029615" cy="3678303"/>
          </a:xfrm>
        </p:spPr>
        <p:txBody>
          <a:bodyPr>
            <a:noAutofit/>
          </a:bodyPr>
          <a:lstStyle/>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600" b="1" i="1" kern="100" dirty="0">
                <a:latin typeface="Aptos" panose="020B0004020202020204" pitchFamily="34" charset="0"/>
                <a:cs typeface="Times New Roman" panose="02020603050405020304" pitchFamily="18" charset="0"/>
              </a:rPr>
              <a:t>1. Addressing Data Security Concerns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One of the primary challenges identified is data security concerns associated with technology adoption. Hotel management has responded by implementing stringent security measures, encryption protocols, and regular audits to ensure the protection of guest information (Law et al., 2018).</a:t>
            </a:r>
          </a:p>
          <a:p>
            <a:pPr marL="0" indent="0">
              <a:buNone/>
            </a:pPr>
            <a:r>
              <a:rPr lang="en-GB" sz="1600" b="1" i="1" kern="100" dirty="0">
                <a:latin typeface="Aptos" panose="020B0004020202020204" pitchFamily="34" charset="0"/>
                <a:cs typeface="Times New Roman" panose="02020603050405020304" pitchFamily="18" charset="0"/>
              </a:rPr>
              <a:t>2. Enhancing Staff Training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Recognizing the need for proficient staff in managing technology-driven processes, hotels are investing in comprehensive training programs. This ensures that staff members are adept at utilizing and troubleshooting mobile app systems effectively (Law et al., 2018).</a:t>
            </a:r>
            <a:endParaRPr lang="en-GB" sz="1600" b="1" i="1" kern="100" dirty="0">
              <a:latin typeface="Aptos" panose="020B0004020202020204" pitchFamily="34" charset="0"/>
              <a:cs typeface="Times New Roman" panose="02020603050405020304" pitchFamily="18" charset="0"/>
            </a:endParaRPr>
          </a:p>
          <a:p>
            <a:pPr marL="0" indent="0">
              <a:buNone/>
            </a:pPr>
            <a:r>
              <a:rPr lang="en-GB" sz="1600" b="1" i="1" kern="100" dirty="0">
                <a:latin typeface="Aptos" panose="020B0004020202020204" pitchFamily="34" charset="0"/>
                <a:cs typeface="Times New Roman" panose="02020603050405020304" pitchFamily="18" charset="0"/>
              </a:rPr>
              <a:t>3. Strategic Partnerships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To address the complexities of integrating technology, hotels are forming strategic partnerships with tech firms. This collaborative approach allows hotels to leverage specialized expertise and stay at the forefront of technological advancements (Das, 2023).</a:t>
            </a:r>
          </a:p>
          <a:p>
            <a:pPr marL="0" indent="0">
              <a:buNone/>
            </a:pPr>
            <a:r>
              <a:rPr lang="en-GB" sz="1600" b="1" i="1" kern="100" dirty="0">
                <a:latin typeface="Aptos" panose="020B0004020202020204" pitchFamily="34" charset="0"/>
                <a:cs typeface="Times New Roman" panose="02020603050405020304" pitchFamily="18" charset="0"/>
              </a:rPr>
              <a:t>4. Continuous Improvement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Hotel management is adopting a philosophy of continuous improvement. Regular feedback from guests, monitoring app performance metrics, and staying abreast of technological trends enable hotels to evolve and refine their technological strategies (Law et al., 2018).</a:t>
            </a:r>
          </a:p>
          <a:p>
            <a:pPr marL="0" indent="0">
              <a:buNone/>
            </a:pPr>
            <a:endParaRPr lang="en-GB" sz="1600" dirty="0"/>
          </a:p>
        </p:txBody>
      </p:sp>
    </p:spTree>
    <p:extLst>
      <p:ext uri="{BB962C8B-B14F-4D97-AF65-F5344CB8AC3E}">
        <p14:creationId xmlns:p14="http://schemas.microsoft.com/office/powerpoint/2010/main" val="2639195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B5E5-0E53-598C-4122-34C4700A0A76}"/>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Future Policy and Management Options</a:t>
            </a:r>
          </a:p>
        </p:txBody>
      </p:sp>
      <p:sp>
        <p:nvSpPr>
          <p:cNvPr id="3" name="Content Placeholder 2">
            <a:extLst>
              <a:ext uri="{FF2B5EF4-FFF2-40B4-BE49-F238E27FC236}">
                <a16:creationId xmlns:a16="http://schemas.microsoft.com/office/drawing/2014/main" id="{31BA20C9-237F-A252-1D11-79E5C620A189}"/>
              </a:ext>
            </a:extLst>
          </p:cNvPr>
          <p:cNvSpPr>
            <a:spLocks noGrp="1"/>
          </p:cNvSpPr>
          <p:nvPr>
            <p:ph idx="1"/>
          </p:nvPr>
        </p:nvSpPr>
        <p:spPr>
          <a:xfrm>
            <a:off x="413241" y="1975223"/>
            <a:ext cx="11029615" cy="4500222"/>
          </a:xfrm>
        </p:spPr>
        <p:txBody>
          <a:bodyPr>
            <a:normAutofit/>
          </a:bodyPr>
          <a:lstStyle/>
          <a:p>
            <a:pPr marL="0" indent="0">
              <a:buNone/>
            </a:pPr>
            <a:r>
              <a:rPr lang="en-GB" sz="2000" b="1" i="1" kern="100" dirty="0">
                <a:latin typeface="Aptos" panose="020B0004020202020204" pitchFamily="34" charset="0"/>
                <a:cs typeface="Times New Roman" panose="02020603050405020304" pitchFamily="18" charset="0"/>
              </a:rPr>
              <a:t>1. Data Privacy Policies :</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 Future policies should prioritize the establishment and enforcement of robust data privacy policies. This includes adherence to international standards, regular audits, and transparent communication with guests regarding data collection and usage (Law et al., 2018).</a:t>
            </a:r>
            <a:endParaRPr lang="en-GB" sz="2000" b="1" i="1" kern="100" dirty="0">
              <a:latin typeface="Aptos" panose="020B0004020202020204" pitchFamily="34" charset="0"/>
              <a:cs typeface="Times New Roman" panose="02020603050405020304" pitchFamily="18" charset="0"/>
            </a:endParaRPr>
          </a:p>
          <a:p>
            <a:pPr marL="0" indent="0">
              <a:buNone/>
            </a:pPr>
            <a:r>
              <a:rPr lang="en-GB" sz="2000" b="1" i="1" kern="100" dirty="0">
                <a:latin typeface="Aptos" panose="020B0004020202020204" pitchFamily="34" charset="0"/>
                <a:cs typeface="Times New Roman" panose="02020603050405020304" pitchFamily="18" charset="0"/>
              </a:rPr>
              <a:t>2. Investment in Cybersecurity Measures :</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 Given the increasing sophistication of cyber threats, future policy options should emphasize substantial investments in cybersecurity measures. This includes the continuous upgrading of security protocols, threat intelligence systems, and employee training programs (Chen et al., 2021).</a:t>
            </a:r>
          </a:p>
          <a:p>
            <a:pPr marL="0" indent="0">
              <a:buNone/>
            </a:pPr>
            <a:r>
              <a:rPr lang="en-GB" sz="2000" b="1" i="1" kern="100" dirty="0">
                <a:latin typeface="Aptos" panose="020B0004020202020204" pitchFamily="34" charset="0"/>
                <a:cs typeface="Times New Roman" panose="02020603050405020304" pitchFamily="18" charset="0"/>
              </a:rPr>
              <a:t>3. Standardization of Technology Integration :</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 To foster a more cohesive and interoperable technological landscape, future policies should explore the standardization of technology integration in the hospitality sector. This could involve industry-wide guidelines for app development and compatibility (Thakur, 2022).</a:t>
            </a:r>
          </a:p>
          <a:p>
            <a:pPr marL="0" indent="0">
              <a:buNone/>
            </a:pPr>
            <a:r>
              <a:rPr lang="en-GB" sz="2000" b="1" i="1" kern="100" dirty="0">
                <a:latin typeface="Aptos" panose="020B0004020202020204" pitchFamily="34" charset="0"/>
                <a:cs typeface="Times New Roman" panose="02020603050405020304" pitchFamily="18" charset="0"/>
              </a:rPr>
              <a:t>4. Sustainable Technology Adoption :</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 Future policies should encourage sustainable technology adoption. This involves the development and promotion of eco-friendly technologies, ensuring that the benefits of technological advancements align with environmental responsibility (Chen et al., 2021).</a:t>
            </a:r>
          </a:p>
          <a:p>
            <a:pPr marL="0" indent="0">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11454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26A2-1FC3-9A41-2FE2-0D39EE9E2D2F}"/>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Data Security and Privacy</a:t>
            </a:r>
          </a:p>
        </p:txBody>
      </p:sp>
      <p:sp>
        <p:nvSpPr>
          <p:cNvPr id="3" name="Content Placeholder 2">
            <a:extLst>
              <a:ext uri="{FF2B5EF4-FFF2-40B4-BE49-F238E27FC236}">
                <a16:creationId xmlns:a16="http://schemas.microsoft.com/office/drawing/2014/main" id="{32C5843F-EE11-A749-D577-A964FC52F0F3}"/>
              </a:ext>
            </a:extLst>
          </p:cNvPr>
          <p:cNvSpPr>
            <a:spLocks noGrp="1"/>
          </p:cNvSpPr>
          <p:nvPr>
            <p:ph idx="1"/>
          </p:nvPr>
        </p:nvSpPr>
        <p:spPr>
          <a:xfrm>
            <a:off x="383003" y="2006082"/>
            <a:ext cx="7893076" cy="4851917"/>
          </a:xfrm>
        </p:spPr>
        <p:txBody>
          <a:bodyPr>
            <a:noAutofit/>
          </a:bodyPr>
          <a:lstStyle/>
          <a:p>
            <a:pPr marL="0" indent="0">
              <a:buNone/>
            </a:pPr>
            <a:r>
              <a:rPr lang="en-GB" sz="1600" b="1" i="1" kern="100" dirty="0">
                <a:latin typeface="Aptos" panose="020B0004020202020204" pitchFamily="34" charset="0"/>
                <a:cs typeface="Times New Roman" panose="02020603050405020304" pitchFamily="18" charset="0"/>
              </a:rPr>
              <a:t>1. Critical Importance of Data Security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Data security stands as a cornerstone in the hospitality sector's technological landscape. (Law et al., 2018).</a:t>
            </a:r>
          </a:p>
          <a:p>
            <a:pPr marL="0" indent="0">
              <a:buNone/>
            </a:pPr>
            <a:r>
              <a:rPr lang="en-GB" sz="1600" b="1" i="1" kern="100" dirty="0">
                <a:latin typeface="Aptos" panose="020B0004020202020204" pitchFamily="34" charset="0"/>
                <a:cs typeface="Times New Roman" panose="02020603050405020304" pitchFamily="18" charset="0"/>
              </a:rPr>
              <a:t>2. Privacy Policies as Pillars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Privacy policies are the pillars upon which guest trust is built. Emphasizing the importance of clear and comprehensive policies establishes a foundation for transparent data handling, earning guest confidence and loyalty (Law et al., 2018).</a:t>
            </a:r>
          </a:p>
          <a:p>
            <a:pPr marL="0" indent="0">
              <a:buNone/>
            </a:pPr>
            <a:r>
              <a:rPr lang="en-GB" sz="1600" b="1" i="1" kern="100" dirty="0">
                <a:latin typeface="Aptos" panose="020B0004020202020204" pitchFamily="34" charset="0"/>
                <a:cs typeface="Times New Roman" panose="02020603050405020304" pitchFamily="18" charset="0"/>
              </a:rPr>
              <a:t>3. Robust Cybersecurity Measures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Future-proofing against cyber threats requires the implementation of robust cybersecurity measures. (Chen et al., 2021).</a:t>
            </a:r>
          </a:p>
          <a:p>
            <a:pPr marL="0" indent="0">
              <a:buNone/>
            </a:pPr>
            <a:r>
              <a:rPr lang="en-GB" sz="1600" b="1" i="1" kern="100" dirty="0">
                <a:latin typeface="Aptos" panose="020B0004020202020204" pitchFamily="34" charset="0"/>
                <a:cs typeface="Times New Roman" panose="02020603050405020304" pitchFamily="18" charset="0"/>
              </a:rPr>
              <a:t>4. Transparent Privacy Communication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Transparency in privacy communication is paramount. Hotels must articulate, in clear terms, their data collection practices, the purpose of data usage, and the measures taken to ensure data security. (Law et al., 2018).</a:t>
            </a:r>
          </a:p>
        </p:txBody>
      </p:sp>
      <p:pic>
        <p:nvPicPr>
          <p:cNvPr id="5" name="Picture 4" descr="A diagram of a diagram of a company&#10;&#10;Description automatically generated with medium confidence">
            <a:extLst>
              <a:ext uri="{FF2B5EF4-FFF2-40B4-BE49-F238E27FC236}">
                <a16:creationId xmlns:a16="http://schemas.microsoft.com/office/drawing/2014/main" id="{7A54483E-1A23-A895-B019-7CB8095467E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6079" y="2006083"/>
            <a:ext cx="3532918" cy="3135962"/>
          </a:xfrm>
          <a:prstGeom prst="rect">
            <a:avLst/>
          </a:prstGeom>
        </p:spPr>
      </p:pic>
    </p:spTree>
    <p:extLst>
      <p:ext uri="{BB962C8B-B14F-4D97-AF65-F5344CB8AC3E}">
        <p14:creationId xmlns:p14="http://schemas.microsoft.com/office/powerpoint/2010/main" val="2533830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5B90A-ECAC-B87C-7866-21CF8D0B3BC8}"/>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Continuous Technological Training</a:t>
            </a:r>
          </a:p>
        </p:txBody>
      </p:sp>
      <p:sp>
        <p:nvSpPr>
          <p:cNvPr id="3" name="Content Placeholder 2">
            <a:extLst>
              <a:ext uri="{FF2B5EF4-FFF2-40B4-BE49-F238E27FC236}">
                <a16:creationId xmlns:a16="http://schemas.microsoft.com/office/drawing/2014/main" id="{016C0EBA-8909-929C-901C-65E5DC5F29E6}"/>
              </a:ext>
            </a:extLst>
          </p:cNvPr>
          <p:cNvSpPr>
            <a:spLocks noGrp="1"/>
          </p:cNvSpPr>
          <p:nvPr>
            <p:ph idx="1"/>
          </p:nvPr>
        </p:nvSpPr>
        <p:spPr>
          <a:xfrm>
            <a:off x="391886" y="1940767"/>
            <a:ext cx="11218921" cy="4646645"/>
          </a:xfrm>
        </p:spPr>
        <p:txBody>
          <a:bodyPr>
            <a:normAutofit/>
          </a:bodyPr>
          <a:lstStyle/>
          <a:p>
            <a:pPr marL="0" indent="0">
              <a:buNone/>
            </a:pPr>
            <a:r>
              <a:rPr lang="en-GB" sz="1600" b="1" i="1" kern="100" dirty="0">
                <a:latin typeface="Aptos" panose="020B0004020202020204" pitchFamily="34" charset="0"/>
                <a:cs typeface="Times New Roman" panose="02020603050405020304" pitchFamily="18" charset="0"/>
              </a:rPr>
              <a:t>1. Ongoing Training Imperative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The dynamic nature of technology necessitates a commitment to continuous training for staff members. Ongoing education ensures that the team remains adept at utilizing evolving technologies, staying ahead of industry trends (Law et al., 2018).</a:t>
            </a:r>
          </a:p>
          <a:p>
            <a:pPr marL="0" indent="0">
              <a:buNone/>
            </a:pPr>
            <a:r>
              <a:rPr lang="en-GB" sz="1600" b="1" i="1" kern="100" dirty="0">
                <a:latin typeface="Aptos" panose="020B0004020202020204" pitchFamily="34" charset="0"/>
                <a:cs typeface="Times New Roman" panose="02020603050405020304" pitchFamily="18" charset="0"/>
              </a:rPr>
              <a:t>2. Efficient Technology Utilization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Continuous training empowers staff to efficiently utilize technological tools, including mobile apps. This proficiency leads to seamless operational processes, enhanced guest interactions, and the ability to troubleshoot issues effectively (Law et al., 2018).</a:t>
            </a:r>
          </a:p>
          <a:p>
            <a:pPr marL="0" indent="0">
              <a:buNone/>
            </a:pPr>
            <a:r>
              <a:rPr lang="en-GB" sz="1600" b="1" i="1" kern="100" dirty="0">
                <a:latin typeface="Aptos" panose="020B0004020202020204" pitchFamily="34" charset="0"/>
                <a:cs typeface="Times New Roman" panose="02020603050405020304" pitchFamily="18" charset="0"/>
              </a:rPr>
              <a:t>3. Balancing Technology with Human Touch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Ongoing training plays a pivotal role in striking the delicate balance between technology and the human touch. Staff members equipped with comprehensive training can leverage technology to augment, not replace, personalized guest experiences (Das, 2023).</a:t>
            </a:r>
          </a:p>
          <a:p>
            <a:pPr marL="0" indent="0">
              <a:buNone/>
            </a:pPr>
            <a:r>
              <a:rPr lang="en-GB" sz="1600" b="1" i="1" kern="100" dirty="0">
                <a:latin typeface="Aptos" panose="020B0004020202020204" pitchFamily="34" charset="0"/>
                <a:cs typeface="Times New Roman" panose="02020603050405020304" pitchFamily="18" charset="0"/>
              </a:rPr>
              <a:t>4. Adaptation to Technological Advancements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In an era of rapid technological advancements, continuous training ensures that staff can adapt to new tools and features. This adaptability is crucial for maintaining operational efficiency and providing guests with the latest in technological conveniences (Law et al., 2018).</a:t>
            </a:r>
          </a:p>
        </p:txBody>
      </p:sp>
    </p:spTree>
    <p:extLst>
      <p:ext uri="{BB962C8B-B14F-4D97-AF65-F5344CB8AC3E}">
        <p14:creationId xmlns:p14="http://schemas.microsoft.com/office/powerpoint/2010/main" val="1834058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FA907-FA60-1DFA-19EF-E592F7E787F4}"/>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Conclusion and Future Vision</a:t>
            </a:r>
          </a:p>
        </p:txBody>
      </p:sp>
      <p:sp>
        <p:nvSpPr>
          <p:cNvPr id="3" name="Content Placeholder 2">
            <a:extLst>
              <a:ext uri="{FF2B5EF4-FFF2-40B4-BE49-F238E27FC236}">
                <a16:creationId xmlns:a16="http://schemas.microsoft.com/office/drawing/2014/main" id="{3AE99133-EC65-CC07-E813-5F2FC9C2ACE4}"/>
              </a:ext>
            </a:extLst>
          </p:cNvPr>
          <p:cNvSpPr>
            <a:spLocks noGrp="1"/>
          </p:cNvSpPr>
          <p:nvPr>
            <p:ph idx="1"/>
          </p:nvPr>
        </p:nvSpPr>
        <p:spPr>
          <a:xfrm>
            <a:off x="411894" y="2477541"/>
            <a:ext cx="11368211" cy="3678303"/>
          </a:xfrm>
        </p:spPr>
        <p:txBody>
          <a:bodyPr>
            <a:noAutofit/>
          </a:bodyPr>
          <a:lstStyle/>
          <a:p>
            <a:pPr marL="0" indent="0">
              <a:buNone/>
            </a:pPr>
            <a:r>
              <a:rPr lang="en-GB" sz="1600" b="1" i="1" kern="100" dirty="0">
                <a:latin typeface="Aptos" panose="020B0004020202020204" pitchFamily="34" charset="0"/>
                <a:cs typeface="Times New Roman" panose="02020603050405020304" pitchFamily="18" charset="0"/>
              </a:rPr>
              <a:t>1. Summary of Key Findings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In summary, our research has highlighted the transformative impact of technology, particularly mobile apps, in the hospitality sector. From enhancing guest experiences to streamlining operational processes, the integration of technology has become integral for staying competitive and meeting evolving guest expectations (Chen et al., 2021; Law et al., 2018).</a:t>
            </a:r>
          </a:p>
          <a:p>
            <a:pPr marL="0" indent="0">
              <a:buNone/>
            </a:pPr>
            <a:r>
              <a:rPr lang="en-GB" sz="1600" b="1" i="1" kern="100" dirty="0">
                <a:latin typeface="Aptos" panose="020B0004020202020204" pitchFamily="34" charset="0"/>
                <a:cs typeface="Times New Roman" panose="02020603050405020304" pitchFamily="18" charset="0"/>
              </a:rPr>
              <a:t>2. Recommendations for the Industry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Our recommendations emphasize the establishment of robust data security and privacy policies, continuous staff training, and strategic partnerships to address challenges and leverage opportunities presented by technology adoption (Law et al., 2018; Chen et al., 2021; Das, 2023).</a:t>
            </a:r>
          </a:p>
          <a:p>
            <a:pPr marL="0" indent="0">
              <a:buNone/>
            </a:pPr>
            <a:r>
              <a:rPr lang="en-GB" sz="1600" b="1" i="1" kern="100" dirty="0">
                <a:latin typeface="Aptos" panose="020B0004020202020204" pitchFamily="34" charset="0"/>
                <a:cs typeface="Times New Roman" panose="02020603050405020304" pitchFamily="18" charset="0"/>
              </a:rPr>
              <a:t>3. Envisioning the Future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Looking ahead, the future of technology in the hospitality sector is dynamic. Anticipated advancements include further integration of artificial intelligence, enhanced personalization through data analytics, and the widespread use of smart technologies to create seamless, contactless guest experiences (Chen et al., 2021; Thakur, 2022).</a:t>
            </a:r>
            <a:endParaRPr lang="en-GB" sz="1600" b="1" i="1" kern="100" dirty="0">
              <a:latin typeface="Aptos" panose="020B0004020202020204" pitchFamily="34" charset="0"/>
              <a:cs typeface="Times New Roman" panose="02020603050405020304" pitchFamily="18" charset="0"/>
            </a:endParaRPr>
          </a:p>
          <a:p>
            <a:pPr marL="0" indent="0">
              <a:buNone/>
            </a:pPr>
            <a:r>
              <a:rPr lang="en-GB" sz="1600" b="1" i="1" kern="100" dirty="0">
                <a:latin typeface="Aptos" panose="020B0004020202020204" pitchFamily="34" charset="0"/>
                <a:cs typeface="Times New Roman" panose="02020603050405020304" pitchFamily="18" charset="0"/>
              </a:rPr>
              <a:t>4. Balancing Innovation and Tradition :</a:t>
            </a:r>
          </a:p>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 While embracing innovation, the industry must balance technological advancements with the timeless elements of hospitality. A future vision involves creating a harmonious blend, where cutting-edge technologies enhance but do not overshadow the warmth and personal connection that define exceptional hospitality experiences (Thakur, 2022; Das, 2023).</a:t>
            </a:r>
          </a:p>
        </p:txBody>
      </p:sp>
    </p:spTree>
    <p:extLst>
      <p:ext uri="{BB962C8B-B14F-4D97-AF65-F5344CB8AC3E}">
        <p14:creationId xmlns:p14="http://schemas.microsoft.com/office/powerpoint/2010/main" val="1460822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43F8D-E0E8-46E1-7119-C28D029D5FA3}"/>
              </a:ext>
            </a:extLst>
          </p:cNvPr>
          <p:cNvSpPr>
            <a:spLocks noGrp="1"/>
          </p:cNvSpPr>
          <p:nvPr>
            <p:ph type="title"/>
          </p:nvPr>
        </p:nvSpPr>
        <p:spPr/>
        <p:txBody>
          <a:bodyPr/>
          <a:lstStyle/>
          <a:p>
            <a:r>
              <a:rPr lang="en-GB" sz="3600" b="1" kern="100" dirty="0">
                <a:latin typeface="Aptos" panose="020B0004020202020204" pitchFamily="34"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1305222-E9A2-2110-0E3A-9A118DF04AC0}"/>
              </a:ext>
            </a:extLst>
          </p:cNvPr>
          <p:cNvSpPr>
            <a:spLocks noGrp="1"/>
          </p:cNvSpPr>
          <p:nvPr>
            <p:ph idx="1"/>
          </p:nvPr>
        </p:nvSpPr>
        <p:spPr>
          <a:xfrm>
            <a:off x="581192" y="2180496"/>
            <a:ext cx="11029615" cy="4406916"/>
          </a:xfrm>
        </p:spPr>
        <p:txBody>
          <a:bodyPr>
            <a:normAutofit/>
          </a:bodyPr>
          <a:lstStyle/>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Campione, R. (2021). How digitalization is revolutionizing relationships between customers and service providers in the hospitality industry: Personalization and gamification. International Journal of Information, Business and Management, 13(1), 35-52</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Chen, S., Law, R., Zhang, M., &amp; Si, Y. (2021). Mobile communications for tourism and hospitality: a review of historical evolution, present status, and future trends. Electronics, 10(15), 1804.</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Das, M. P. (2023). Technology and Guest Experience: Innovations Reshaping Hotel Management. International Journal for Multidimensional Research Perspectives, 1(3), 76-95.</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Dias, S. F., &amp; Afonso, V. A. (2020). Innovative business models in tourism and hospitality: going mobile? In Strategic Business Models to Support Demand, Supply, and Destination Management in the Tourism and Hospitality Industry (pp. 164-184). IGI Global.</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Law, R., Chan, I. C. C., &amp; Wang, L. (2018). A comprehensive review of mobile technology use in hospitality and tourism. Journal of Hospitality Marketing &amp; Management, 27(6), 626-648.</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Nandwani, P., &amp; Bhatnagar, D. (2023). Comprehensive and Psychological Review and its Impact on Technology Driven Applications on Business Development and Diversities of Tourism and Hospitality Industry during Pandemic in Indian Prospective. Journal for ReAttach Therapy and Developmental Diversities, 6(8s), 405-418.</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Ristova, C., &amp; Maglovski, A. (2018). Transforming hospitality in the digital era, factor for competitiveness in the tourist destination.</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Thakur, A. (2022). Technological Innovations in the Hospitality and Tourism Industry. In Mobile Computing and Technology Applications in Tourism and Hospitality (pp. 72-97). IGI Global.</a:t>
            </a:r>
          </a:p>
          <a:p>
            <a:pPr marL="0" indent="0">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Tomislav, C. A. R., &amp; STIFANICH, L. P. (2020). Mobile technology: a tool to increase hotel sales and revenue. Economics Business and Organization Research, pp.454-465.</a:t>
            </a:r>
          </a:p>
          <a:p>
            <a:pPr marL="0" indent="0">
              <a:buNone/>
            </a:pPr>
            <a:endParaRPr lang="en-GB" sz="1200" dirty="0"/>
          </a:p>
        </p:txBody>
      </p:sp>
    </p:spTree>
    <p:extLst>
      <p:ext uri="{BB962C8B-B14F-4D97-AF65-F5344CB8AC3E}">
        <p14:creationId xmlns:p14="http://schemas.microsoft.com/office/powerpoint/2010/main" val="316523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E07D-4CA6-8F02-F6FE-72F4CA7BDA67}"/>
              </a:ext>
            </a:extLst>
          </p:cNvPr>
          <p:cNvSpPr>
            <a:spLocks noGrp="1"/>
          </p:cNvSpPr>
          <p:nvPr>
            <p:ph type="ctrTitle"/>
          </p:nvPr>
        </p:nvSpPr>
        <p:spPr>
          <a:xfrm>
            <a:off x="339891" y="3331831"/>
            <a:ext cx="10993549" cy="1475013"/>
          </a:xfrm>
        </p:spPr>
        <p:txBody>
          <a:bodyPr>
            <a:normAutofit/>
          </a:bodyPr>
          <a:lstStyle/>
          <a:p>
            <a:pPr algn="ctr"/>
            <a:r>
              <a:rPr lang="en-GB" sz="7200" b="1" dirty="0">
                <a:solidFill>
                  <a:schemeClr val="bg1"/>
                </a:solidFill>
              </a:rPr>
              <a:t>THANK YOU</a:t>
            </a:r>
          </a:p>
        </p:txBody>
      </p:sp>
    </p:spTree>
    <p:extLst>
      <p:ext uri="{BB962C8B-B14F-4D97-AF65-F5344CB8AC3E}">
        <p14:creationId xmlns:p14="http://schemas.microsoft.com/office/powerpoint/2010/main" val="696717802"/>
      </p:ext>
    </p:extLst>
  </p:cSld>
  <p:clrMapOvr>
    <a:masterClrMapping/>
  </p:clrMapOvr>
</p:sld>
</file>

<file path=ppt/theme/theme1.xml><?xml version="1.0" encoding="utf-8"?>
<a:theme xmlns:a="http://schemas.openxmlformats.org/drawingml/2006/main" name="Dividend">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1075</TotalTime>
  <Words>3760</Words>
  <Application>Microsoft Macintosh PowerPoint</Application>
  <PresentationFormat>Widescreen</PresentationFormat>
  <Paragraphs>196</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Gill Sans MT</vt:lpstr>
      <vt:lpstr>Wingdings 2</vt:lpstr>
      <vt:lpstr>Dividend</vt:lpstr>
      <vt:lpstr>REVOLUTIONIZING HOSPITALITY: A COMPREHENSIVE ANALYSIS OF THE IMPACT OF MOBILE APPS ON THE HOTEL INDUSTRY</vt:lpstr>
      <vt:lpstr>Introduction to the Hospitality Industry:</vt:lpstr>
      <vt:lpstr>Introduction to Mobile Apps</vt:lpstr>
      <vt:lpstr>Contemporary Theme Technology</vt:lpstr>
      <vt:lpstr>Importance and Relevance</vt:lpstr>
      <vt:lpstr>Background of the Hospitality Sector</vt:lpstr>
      <vt:lpstr>Prevalence of Technology in Hospitality</vt:lpstr>
      <vt:lpstr>Incorporation of Mobile Apps</vt:lpstr>
      <vt:lpstr>Literature Overview</vt:lpstr>
      <vt:lpstr>SWOT Analysis</vt:lpstr>
      <vt:lpstr>Application to Hotel Management</vt:lpstr>
      <vt:lpstr>Management Responses</vt:lpstr>
      <vt:lpstr>Future Policy and Management Options</vt:lpstr>
      <vt:lpstr>Data Security and Privacy</vt:lpstr>
      <vt:lpstr>Continuous Technological Training</vt:lpstr>
      <vt:lpstr>Conclusion and Future Vision</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Author</dc:creator>
  <cp:keywords/>
  <dc:description/>
  <cp:lastModifiedBy>Author</cp:lastModifiedBy>
  <cp:revision>27</cp:revision>
  <dcterms:created xsi:type="dcterms:W3CDTF">2024-02-08T19:59:18Z</dcterms:created>
  <dcterms:modified xsi:type="dcterms:W3CDTF">2024-02-10T11:31:11Z</dcterms:modified>
  <cp:category/>
</cp:coreProperties>
</file>