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711" autoAdjust="0"/>
    <p:restoredTop sz="50000"/>
  </p:normalViewPr>
  <p:slideViewPr>
    <p:cSldViewPr snapToGrid="0">
      <p:cViewPr>
        <p:scale>
          <a:sx n="94" d="100"/>
          <a:sy n="94" d="100"/>
        </p:scale>
        <p:origin x="520" y="-1256"/>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4" Type="http://schemas.openxmlformats.org/officeDocument/2006/relationships/presProps" Target="presProps.xml"/><Relationship Id="rId5" Type="http://schemas.openxmlformats.org/officeDocument/2006/relationships/viewProps" Target="viewProps.xml"/><Relationship Id="rId6" Type="http://schemas.openxmlformats.org/officeDocument/2006/relationships/theme" Target="theme/theme1.xml"/><Relationship Id="rId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C52D60-151A-4ACB-9E9D-2CBD5171CE73}" type="doc">
      <dgm:prSet loTypeId="urn:microsoft.com/office/officeart/2005/8/layout/process1" loCatId="process" qsTypeId="urn:microsoft.com/office/officeart/2005/8/quickstyle/simple1" qsCatId="simple" csTypeId="urn:microsoft.com/office/officeart/2005/8/colors/accent1_2" csCatId="accent1" phldr="1"/>
      <dgm:spPr/>
    </dgm:pt>
    <dgm:pt modelId="{AA252877-C7C2-4861-A1B4-F720FB1ACCE0}">
      <dgm:prSet phldrT="[Text]" custT="1">
        <dgm:style>
          <a:lnRef idx="2">
            <a:schemeClr val="accent6"/>
          </a:lnRef>
          <a:fillRef idx="1">
            <a:schemeClr val="lt1"/>
          </a:fillRef>
          <a:effectRef idx="0">
            <a:schemeClr val="accent6"/>
          </a:effectRef>
          <a:fontRef idx="minor">
            <a:schemeClr val="dk1"/>
          </a:fontRef>
        </dgm:style>
      </dgm:prSet>
      <dgm:spPr>
        <a:ln w="28575"/>
      </dgm:spPr>
      <dgm:t>
        <a:bodyPr/>
        <a:lstStyle/>
        <a:p>
          <a:r>
            <a:rPr lang="en-GB" sz="1100" dirty="0"/>
            <a:t>Weeks 1-2</a:t>
          </a:r>
        </a:p>
        <a:p>
          <a:r>
            <a:rPr lang="en-GB" sz="1100" dirty="0" smtClean="0"/>
            <a:t>C</a:t>
          </a:r>
          <a:r>
            <a:rPr lang="en-US" sz="1100" dirty="0" err="1" smtClean="0"/>
            <a:t>onducti</a:t>
          </a:r>
          <a:r>
            <a:rPr lang="en-US" altLang="zh-CN" sz="1100" dirty="0" smtClean="0"/>
            <a:t>-</a:t>
          </a:r>
          <a:r>
            <a:rPr lang="en-US" sz="1100" dirty="0" smtClean="0"/>
            <a:t>ng the question</a:t>
          </a:r>
          <a:r>
            <a:rPr lang="en-US" altLang="zh-CN" sz="1100" dirty="0" smtClean="0"/>
            <a:t>-</a:t>
          </a:r>
          <a:r>
            <a:rPr lang="en-US" sz="1100" dirty="0" err="1" smtClean="0"/>
            <a:t>naires</a:t>
          </a:r>
          <a:r>
            <a:rPr lang="en-US" sz="1100" dirty="0" smtClean="0"/>
            <a:t> </a:t>
          </a:r>
          <a:endParaRPr lang="en-GB" sz="1100" dirty="0"/>
        </a:p>
      </dgm:t>
    </dgm:pt>
    <dgm:pt modelId="{3E0583E3-3BC5-400D-A307-0CF60D587D32}" type="parTrans" cxnId="{7AABCB8A-A3BA-4A25-B568-76D392F65A44}">
      <dgm:prSet/>
      <dgm:spPr/>
      <dgm:t>
        <a:bodyPr/>
        <a:lstStyle/>
        <a:p>
          <a:endParaRPr lang="en-GB"/>
        </a:p>
      </dgm:t>
    </dgm:pt>
    <dgm:pt modelId="{B8C23466-3A0E-4564-8787-403365775BD6}" type="sibTrans" cxnId="{7AABCB8A-A3BA-4A25-B568-76D392F65A44}">
      <dgm:prSet/>
      <dgm:spPr>
        <a:solidFill>
          <a:schemeClr val="accent6"/>
        </a:solidFill>
      </dgm:spPr>
      <dgm:t>
        <a:bodyPr/>
        <a:lstStyle/>
        <a:p>
          <a:endParaRPr lang="en-GB"/>
        </a:p>
      </dgm:t>
    </dgm:pt>
    <dgm:pt modelId="{DBDB4153-F98F-482A-93E6-2C4C809548F3}">
      <dgm:prSet phldrT="[Text]" custT="1">
        <dgm:style>
          <a:lnRef idx="2">
            <a:schemeClr val="accent6"/>
          </a:lnRef>
          <a:fillRef idx="1">
            <a:schemeClr val="lt1"/>
          </a:fillRef>
          <a:effectRef idx="0">
            <a:schemeClr val="accent6"/>
          </a:effectRef>
          <a:fontRef idx="minor">
            <a:schemeClr val="dk1"/>
          </a:fontRef>
        </dgm:style>
      </dgm:prSet>
      <dgm:spPr>
        <a:ln w="28575"/>
      </dgm:spPr>
      <dgm:t>
        <a:bodyPr/>
        <a:lstStyle/>
        <a:p>
          <a:r>
            <a:rPr lang="en-GB" sz="1100" dirty="0"/>
            <a:t>Weeks 3-4</a:t>
          </a:r>
        </a:p>
        <a:p>
          <a:r>
            <a:rPr lang="en-GB" sz="1100" dirty="0" smtClean="0"/>
            <a:t>C</a:t>
          </a:r>
          <a:r>
            <a:rPr lang="en-US" sz="1100" dirty="0" err="1" smtClean="0"/>
            <a:t>onducting</a:t>
          </a:r>
          <a:r>
            <a:rPr lang="en-US" sz="1100" dirty="0" smtClean="0"/>
            <a:t> the </a:t>
          </a:r>
          <a:r>
            <a:rPr lang="en-US" sz="1100" dirty="0" err="1" smtClean="0"/>
            <a:t>interevie</a:t>
          </a:r>
          <a:r>
            <a:rPr lang="en-US" altLang="zh-CN" sz="1100" dirty="0" err="1" smtClean="0"/>
            <a:t>-</a:t>
          </a:r>
          <a:r>
            <a:rPr lang="en-US" sz="1100" dirty="0" err="1" smtClean="0"/>
            <a:t>ws</a:t>
          </a:r>
          <a:r>
            <a:rPr lang="en-US" sz="1100" dirty="0" smtClean="0"/>
            <a:t> </a:t>
          </a:r>
          <a:endParaRPr lang="en-GB" sz="1100" dirty="0"/>
        </a:p>
      </dgm:t>
    </dgm:pt>
    <dgm:pt modelId="{15A5633C-C38C-418D-95A2-1C72097E132F}" type="parTrans" cxnId="{3D060078-E410-45B6-A52F-B6318CBC07B5}">
      <dgm:prSet/>
      <dgm:spPr/>
      <dgm:t>
        <a:bodyPr/>
        <a:lstStyle/>
        <a:p>
          <a:endParaRPr lang="en-GB"/>
        </a:p>
      </dgm:t>
    </dgm:pt>
    <dgm:pt modelId="{A291DF44-01AC-4F8E-9565-EF9AD8080045}" type="sibTrans" cxnId="{3D060078-E410-45B6-A52F-B6318CBC07B5}">
      <dgm:prSet/>
      <dgm:spPr>
        <a:solidFill>
          <a:schemeClr val="accent6"/>
        </a:solidFill>
      </dgm:spPr>
      <dgm:t>
        <a:bodyPr/>
        <a:lstStyle/>
        <a:p>
          <a:endParaRPr lang="en-GB"/>
        </a:p>
      </dgm:t>
    </dgm:pt>
    <dgm:pt modelId="{38587FCD-9F5D-4302-96AC-3568DFE60810}">
      <dgm:prSet phldrT="[Text]" custT="1">
        <dgm:style>
          <a:lnRef idx="2">
            <a:schemeClr val="accent6"/>
          </a:lnRef>
          <a:fillRef idx="1">
            <a:schemeClr val="lt1"/>
          </a:fillRef>
          <a:effectRef idx="0">
            <a:schemeClr val="accent6"/>
          </a:effectRef>
          <a:fontRef idx="minor">
            <a:schemeClr val="dk1"/>
          </a:fontRef>
        </dgm:style>
      </dgm:prSet>
      <dgm:spPr>
        <a:ln w="28575"/>
      </dgm:spPr>
      <dgm:t>
        <a:bodyPr/>
        <a:lstStyle/>
        <a:p>
          <a:r>
            <a:rPr lang="en-GB" sz="1100" dirty="0"/>
            <a:t>Weeks </a:t>
          </a:r>
          <a:r>
            <a:rPr lang="en-US" altLang="zh-CN" sz="1100" dirty="0" smtClean="0"/>
            <a:t>5-6</a:t>
          </a:r>
          <a:endParaRPr lang="en-GB" sz="1100" dirty="0"/>
        </a:p>
        <a:p>
          <a:r>
            <a:rPr lang="en-US" sz="1100" dirty="0" smtClean="0"/>
            <a:t>analyzing the data </a:t>
          </a:r>
          <a:endParaRPr lang="en-GB" sz="1100" dirty="0"/>
        </a:p>
      </dgm:t>
    </dgm:pt>
    <dgm:pt modelId="{B4239FC6-E9DF-45E3-BD38-CF8072E56DC4}" type="parTrans" cxnId="{E6E4837C-2788-4E1B-AD85-A86AC35B2BE2}">
      <dgm:prSet/>
      <dgm:spPr/>
      <dgm:t>
        <a:bodyPr/>
        <a:lstStyle/>
        <a:p>
          <a:endParaRPr lang="en-GB"/>
        </a:p>
      </dgm:t>
    </dgm:pt>
    <dgm:pt modelId="{1A306BFB-8EDF-4D75-BA56-4E92E7272306}" type="sibTrans" cxnId="{E6E4837C-2788-4E1B-AD85-A86AC35B2BE2}">
      <dgm:prSet/>
      <dgm:spPr>
        <a:solidFill>
          <a:schemeClr val="accent6"/>
        </a:solidFill>
      </dgm:spPr>
      <dgm:t>
        <a:bodyPr/>
        <a:lstStyle/>
        <a:p>
          <a:endParaRPr lang="en-GB"/>
        </a:p>
      </dgm:t>
    </dgm:pt>
    <dgm:pt modelId="{C1740CB3-9A0B-4ADD-AEF7-E0C16C707810}">
      <dgm:prSet custT="1">
        <dgm:style>
          <a:lnRef idx="2">
            <a:schemeClr val="accent6"/>
          </a:lnRef>
          <a:fillRef idx="1">
            <a:schemeClr val="lt1"/>
          </a:fillRef>
          <a:effectRef idx="0">
            <a:schemeClr val="accent6"/>
          </a:effectRef>
          <a:fontRef idx="minor">
            <a:schemeClr val="dk1"/>
          </a:fontRef>
        </dgm:style>
      </dgm:prSet>
      <dgm:spPr>
        <a:ln w="28575"/>
      </dgm:spPr>
      <dgm:t>
        <a:bodyPr/>
        <a:lstStyle/>
        <a:p>
          <a:r>
            <a:rPr lang="en-GB" sz="1100" dirty="0"/>
            <a:t>Week </a:t>
          </a:r>
          <a:r>
            <a:rPr lang="en-US" altLang="zh-CN" sz="1100" dirty="0" smtClean="0"/>
            <a:t>7-12</a:t>
          </a:r>
          <a:endParaRPr lang="en-GB" sz="1100" dirty="0"/>
        </a:p>
        <a:p>
          <a:r>
            <a:rPr lang="en-US" sz="1100" dirty="0" smtClean="0"/>
            <a:t>report/thesis writing</a:t>
          </a:r>
          <a:endParaRPr lang="en-GB" sz="1200" dirty="0"/>
        </a:p>
      </dgm:t>
    </dgm:pt>
    <dgm:pt modelId="{7EDBE63B-21A8-4121-B1E3-8580AF3618B1}" type="parTrans" cxnId="{7551DD9C-D70A-48A5-8649-BCB60433381A}">
      <dgm:prSet/>
      <dgm:spPr/>
      <dgm:t>
        <a:bodyPr/>
        <a:lstStyle/>
        <a:p>
          <a:endParaRPr lang="en-GB"/>
        </a:p>
      </dgm:t>
    </dgm:pt>
    <dgm:pt modelId="{018FC868-5311-4FAA-99D9-65CF53863CBC}" type="sibTrans" cxnId="{7551DD9C-D70A-48A5-8649-BCB60433381A}">
      <dgm:prSet/>
      <dgm:spPr>
        <a:solidFill>
          <a:schemeClr val="accent6"/>
        </a:solidFill>
      </dgm:spPr>
      <dgm:t>
        <a:bodyPr/>
        <a:lstStyle/>
        <a:p>
          <a:endParaRPr lang="en-GB"/>
        </a:p>
      </dgm:t>
    </dgm:pt>
    <dgm:pt modelId="{7A9C1111-42F0-4A1F-B730-8C67AA3AF21A}" type="pres">
      <dgm:prSet presAssocID="{51C52D60-151A-4ACB-9E9D-2CBD5171CE73}" presName="Name0" presStyleCnt="0">
        <dgm:presLayoutVars>
          <dgm:dir/>
          <dgm:resizeHandles val="exact"/>
        </dgm:presLayoutVars>
      </dgm:prSet>
      <dgm:spPr/>
    </dgm:pt>
    <dgm:pt modelId="{EF90350F-61B7-4194-9D39-792B4525DDC1}" type="pres">
      <dgm:prSet presAssocID="{AA252877-C7C2-4861-A1B4-F720FB1ACCE0}" presName="node" presStyleLbl="node1" presStyleIdx="0" presStyleCnt="4">
        <dgm:presLayoutVars>
          <dgm:bulletEnabled val="1"/>
        </dgm:presLayoutVars>
      </dgm:prSet>
      <dgm:spPr/>
      <dgm:t>
        <a:bodyPr/>
        <a:lstStyle/>
        <a:p>
          <a:endParaRPr lang="en-US"/>
        </a:p>
      </dgm:t>
    </dgm:pt>
    <dgm:pt modelId="{8B5E6B9C-0A53-4F33-A16B-B3A4FCC52653}" type="pres">
      <dgm:prSet presAssocID="{B8C23466-3A0E-4564-8787-403365775BD6}" presName="sibTrans" presStyleLbl="sibTrans2D1" presStyleIdx="0" presStyleCnt="3"/>
      <dgm:spPr/>
      <dgm:t>
        <a:bodyPr/>
        <a:lstStyle/>
        <a:p>
          <a:endParaRPr lang="en-US"/>
        </a:p>
      </dgm:t>
    </dgm:pt>
    <dgm:pt modelId="{BF0D4137-9FBB-45FC-A6E7-3BC0D9457609}" type="pres">
      <dgm:prSet presAssocID="{B8C23466-3A0E-4564-8787-403365775BD6}" presName="connectorText" presStyleLbl="sibTrans2D1" presStyleIdx="0" presStyleCnt="3"/>
      <dgm:spPr/>
      <dgm:t>
        <a:bodyPr/>
        <a:lstStyle/>
        <a:p>
          <a:endParaRPr lang="en-US"/>
        </a:p>
      </dgm:t>
    </dgm:pt>
    <dgm:pt modelId="{FED08907-E40E-4FF2-BF59-DABF03F5C354}" type="pres">
      <dgm:prSet presAssocID="{DBDB4153-F98F-482A-93E6-2C4C809548F3}" presName="node" presStyleLbl="node1" presStyleIdx="1" presStyleCnt="4">
        <dgm:presLayoutVars>
          <dgm:bulletEnabled val="1"/>
        </dgm:presLayoutVars>
      </dgm:prSet>
      <dgm:spPr/>
      <dgm:t>
        <a:bodyPr/>
        <a:lstStyle/>
        <a:p>
          <a:endParaRPr lang="en-US"/>
        </a:p>
      </dgm:t>
    </dgm:pt>
    <dgm:pt modelId="{134ED551-4CB9-414E-BB49-FDCC47890C55}" type="pres">
      <dgm:prSet presAssocID="{A291DF44-01AC-4F8E-9565-EF9AD8080045}" presName="sibTrans" presStyleLbl="sibTrans2D1" presStyleIdx="1" presStyleCnt="3"/>
      <dgm:spPr/>
      <dgm:t>
        <a:bodyPr/>
        <a:lstStyle/>
        <a:p>
          <a:endParaRPr lang="en-US"/>
        </a:p>
      </dgm:t>
    </dgm:pt>
    <dgm:pt modelId="{B73763F6-E7EF-43EE-8F89-947F0BE96DAA}" type="pres">
      <dgm:prSet presAssocID="{A291DF44-01AC-4F8E-9565-EF9AD8080045}" presName="connectorText" presStyleLbl="sibTrans2D1" presStyleIdx="1" presStyleCnt="3"/>
      <dgm:spPr/>
      <dgm:t>
        <a:bodyPr/>
        <a:lstStyle/>
        <a:p>
          <a:endParaRPr lang="en-US"/>
        </a:p>
      </dgm:t>
    </dgm:pt>
    <dgm:pt modelId="{5D2AE724-F7B7-4EC1-8642-20FBD68A4721}" type="pres">
      <dgm:prSet presAssocID="{38587FCD-9F5D-4302-96AC-3568DFE60810}" presName="node" presStyleLbl="node1" presStyleIdx="2" presStyleCnt="4">
        <dgm:presLayoutVars>
          <dgm:bulletEnabled val="1"/>
        </dgm:presLayoutVars>
      </dgm:prSet>
      <dgm:spPr/>
      <dgm:t>
        <a:bodyPr/>
        <a:lstStyle/>
        <a:p>
          <a:endParaRPr lang="en-US"/>
        </a:p>
      </dgm:t>
    </dgm:pt>
    <dgm:pt modelId="{5709FF96-F068-4293-B132-35EC687136D8}" type="pres">
      <dgm:prSet presAssocID="{1A306BFB-8EDF-4D75-BA56-4E92E7272306}" presName="sibTrans" presStyleLbl="sibTrans2D1" presStyleIdx="2" presStyleCnt="3"/>
      <dgm:spPr/>
      <dgm:t>
        <a:bodyPr/>
        <a:lstStyle/>
        <a:p>
          <a:endParaRPr lang="en-US"/>
        </a:p>
      </dgm:t>
    </dgm:pt>
    <dgm:pt modelId="{47C2C31D-1CBB-48BE-9A0C-71CD8B6E5A73}" type="pres">
      <dgm:prSet presAssocID="{1A306BFB-8EDF-4D75-BA56-4E92E7272306}" presName="connectorText" presStyleLbl="sibTrans2D1" presStyleIdx="2" presStyleCnt="3"/>
      <dgm:spPr/>
      <dgm:t>
        <a:bodyPr/>
        <a:lstStyle/>
        <a:p>
          <a:endParaRPr lang="en-US"/>
        </a:p>
      </dgm:t>
    </dgm:pt>
    <dgm:pt modelId="{1050DB37-FDEC-4DAD-821A-3113E97707B3}" type="pres">
      <dgm:prSet presAssocID="{C1740CB3-9A0B-4ADD-AEF7-E0C16C707810}" presName="node" presStyleLbl="node1" presStyleIdx="3" presStyleCnt="4" custScaleX="110231">
        <dgm:presLayoutVars>
          <dgm:bulletEnabled val="1"/>
        </dgm:presLayoutVars>
      </dgm:prSet>
      <dgm:spPr/>
      <dgm:t>
        <a:bodyPr/>
        <a:lstStyle/>
        <a:p>
          <a:endParaRPr lang="en-US"/>
        </a:p>
      </dgm:t>
    </dgm:pt>
  </dgm:ptLst>
  <dgm:cxnLst>
    <dgm:cxn modelId="{3D060078-E410-45B6-A52F-B6318CBC07B5}" srcId="{51C52D60-151A-4ACB-9E9D-2CBD5171CE73}" destId="{DBDB4153-F98F-482A-93E6-2C4C809548F3}" srcOrd="1" destOrd="0" parTransId="{15A5633C-C38C-418D-95A2-1C72097E132F}" sibTransId="{A291DF44-01AC-4F8E-9565-EF9AD8080045}"/>
    <dgm:cxn modelId="{7E43B012-AD58-504C-923B-6A45B1ECFF55}" type="presOf" srcId="{1A306BFB-8EDF-4D75-BA56-4E92E7272306}" destId="{47C2C31D-1CBB-48BE-9A0C-71CD8B6E5A73}" srcOrd="1" destOrd="0" presId="urn:microsoft.com/office/officeart/2005/8/layout/process1"/>
    <dgm:cxn modelId="{851A70C5-8B10-1C4E-9718-3E5B226426BB}" type="presOf" srcId="{C1740CB3-9A0B-4ADD-AEF7-E0C16C707810}" destId="{1050DB37-FDEC-4DAD-821A-3113E97707B3}" srcOrd="0" destOrd="0" presId="urn:microsoft.com/office/officeart/2005/8/layout/process1"/>
    <dgm:cxn modelId="{7551DD9C-D70A-48A5-8649-BCB60433381A}" srcId="{51C52D60-151A-4ACB-9E9D-2CBD5171CE73}" destId="{C1740CB3-9A0B-4ADD-AEF7-E0C16C707810}" srcOrd="3" destOrd="0" parTransId="{7EDBE63B-21A8-4121-B1E3-8580AF3618B1}" sibTransId="{018FC868-5311-4FAA-99D9-65CF53863CBC}"/>
    <dgm:cxn modelId="{1E2F1B9C-39E2-C04D-8F55-D5F9B73D0431}" type="presOf" srcId="{B8C23466-3A0E-4564-8787-403365775BD6}" destId="{BF0D4137-9FBB-45FC-A6E7-3BC0D9457609}" srcOrd="1" destOrd="0" presId="urn:microsoft.com/office/officeart/2005/8/layout/process1"/>
    <dgm:cxn modelId="{E6E4837C-2788-4E1B-AD85-A86AC35B2BE2}" srcId="{51C52D60-151A-4ACB-9E9D-2CBD5171CE73}" destId="{38587FCD-9F5D-4302-96AC-3568DFE60810}" srcOrd="2" destOrd="0" parTransId="{B4239FC6-E9DF-45E3-BD38-CF8072E56DC4}" sibTransId="{1A306BFB-8EDF-4D75-BA56-4E92E7272306}"/>
    <dgm:cxn modelId="{DB214C17-4BB9-9042-BC13-6CAD0A4406C6}" type="presOf" srcId="{A291DF44-01AC-4F8E-9565-EF9AD8080045}" destId="{B73763F6-E7EF-43EE-8F89-947F0BE96DAA}" srcOrd="1" destOrd="0" presId="urn:microsoft.com/office/officeart/2005/8/layout/process1"/>
    <dgm:cxn modelId="{2C34EB73-17E6-7D44-8731-D1C526840671}" type="presOf" srcId="{DBDB4153-F98F-482A-93E6-2C4C809548F3}" destId="{FED08907-E40E-4FF2-BF59-DABF03F5C354}" srcOrd="0" destOrd="0" presId="urn:microsoft.com/office/officeart/2005/8/layout/process1"/>
    <dgm:cxn modelId="{E0CC7A4F-A470-9644-BA52-F833511ED2A9}" type="presOf" srcId="{B8C23466-3A0E-4564-8787-403365775BD6}" destId="{8B5E6B9C-0A53-4F33-A16B-B3A4FCC52653}" srcOrd="0" destOrd="0" presId="urn:microsoft.com/office/officeart/2005/8/layout/process1"/>
    <dgm:cxn modelId="{729EFF80-AEF0-7A40-A87D-C34592BFB163}" type="presOf" srcId="{51C52D60-151A-4ACB-9E9D-2CBD5171CE73}" destId="{7A9C1111-42F0-4A1F-B730-8C67AA3AF21A}" srcOrd="0" destOrd="0" presId="urn:microsoft.com/office/officeart/2005/8/layout/process1"/>
    <dgm:cxn modelId="{0DFCD7F0-81D4-2D42-BB61-30C33DF39139}" type="presOf" srcId="{1A306BFB-8EDF-4D75-BA56-4E92E7272306}" destId="{5709FF96-F068-4293-B132-35EC687136D8}" srcOrd="0" destOrd="0" presId="urn:microsoft.com/office/officeart/2005/8/layout/process1"/>
    <dgm:cxn modelId="{91869861-FACC-3A4A-84EB-03912D31BC63}" type="presOf" srcId="{38587FCD-9F5D-4302-96AC-3568DFE60810}" destId="{5D2AE724-F7B7-4EC1-8642-20FBD68A4721}" srcOrd="0" destOrd="0" presId="urn:microsoft.com/office/officeart/2005/8/layout/process1"/>
    <dgm:cxn modelId="{59D5DCA5-449F-0042-8349-0047503FFBC2}" type="presOf" srcId="{A291DF44-01AC-4F8E-9565-EF9AD8080045}" destId="{134ED551-4CB9-414E-BB49-FDCC47890C55}" srcOrd="0" destOrd="0" presId="urn:microsoft.com/office/officeart/2005/8/layout/process1"/>
    <dgm:cxn modelId="{7AABCB8A-A3BA-4A25-B568-76D392F65A44}" srcId="{51C52D60-151A-4ACB-9E9D-2CBD5171CE73}" destId="{AA252877-C7C2-4861-A1B4-F720FB1ACCE0}" srcOrd="0" destOrd="0" parTransId="{3E0583E3-3BC5-400D-A307-0CF60D587D32}" sibTransId="{B8C23466-3A0E-4564-8787-403365775BD6}"/>
    <dgm:cxn modelId="{68177EAE-221E-D24E-80CB-C462271A3F68}" type="presOf" srcId="{AA252877-C7C2-4861-A1B4-F720FB1ACCE0}" destId="{EF90350F-61B7-4194-9D39-792B4525DDC1}" srcOrd="0" destOrd="0" presId="urn:microsoft.com/office/officeart/2005/8/layout/process1"/>
    <dgm:cxn modelId="{1E791A4A-EC24-EE48-9F41-7D46AFC97A6C}" type="presParOf" srcId="{7A9C1111-42F0-4A1F-B730-8C67AA3AF21A}" destId="{EF90350F-61B7-4194-9D39-792B4525DDC1}" srcOrd="0" destOrd="0" presId="urn:microsoft.com/office/officeart/2005/8/layout/process1"/>
    <dgm:cxn modelId="{507C8518-D11D-B44E-967E-E91603B7A35D}" type="presParOf" srcId="{7A9C1111-42F0-4A1F-B730-8C67AA3AF21A}" destId="{8B5E6B9C-0A53-4F33-A16B-B3A4FCC52653}" srcOrd="1" destOrd="0" presId="urn:microsoft.com/office/officeart/2005/8/layout/process1"/>
    <dgm:cxn modelId="{0B066969-8F3F-694B-8C80-AF4848DBAEF0}" type="presParOf" srcId="{8B5E6B9C-0A53-4F33-A16B-B3A4FCC52653}" destId="{BF0D4137-9FBB-45FC-A6E7-3BC0D9457609}" srcOrd="0" destOrd="0" presId="urn:microsoft.com/office/officeart/2005/8/layout/process1"/>
    <dgm:cxn modelId="{0BC4602E-5607-6343-A9B3-792C8E921B0B}" type="presParOf" srcId="{7A9C1111-42F0-4A1F-B730-8C67AA3AF21A}" destId="{FED08907-E40E-4FF2-BF59-DABF03F5C354}" srcOrd="2" destOrd="0" presId="urn:microsoft.com/office/officeart/2005/8/layout/process1"/>
    <dgm:cxn modelId="{34AD6713-DE28-E14D-8152-7D037F21C9EE}" type="presParOf" srcId="{7A9C1111-42F0-4A1F-B730-8C67AA3AF21A}" destId="{134ED551-4CB9-414E-BB49-FDCC47890C55}" srcOrd="3" destOrd="0" presId="urn:microsoft.com/office/officeart/2005/8/layout/process1"/>
    <dgm:cxn modelId="{32363E35-D368-DF48-AC52-118FDBB57C2E}" type="presParOf" srcId="{134ED551-4CB9-414E-BB49-FDCC47890C55}" destId="{B73763F6-E7EF-43EE-8F89-947F0BE96DAA}" srcOrd="0" destOrd="0" presId="urn:microsoft.com/office/officeart/2005/8/layout/process1"/>
    <dgm:cxn modelId="{5DE55032-3424-4E40-B426-916C5E6EC4F4}" type="presParOf" srcId="{7A9C1111-42F0-4A1F-B730-8C67AA3AF21A}" destId="{5D2AE724-F7B7-4EC1-8642-20FBD68A4721}" srcOrd="4" destOrd="0" presId="urn:microsoft.com/office/officeart/2005/8/layout/process1"/>
    <dgm:cxn modelId="{68E1DF8C-AD75-574F-AD03-A6EAFBD18EFC}" type="presParOf" srcId="{7A9C1111-42F0-4A1F-B730-8C67AA3AF21A}" destId="{5709FF96-F068-4293-B132-35EC687136D8}" srcOrd="5" destOrd="0" presId="urn:microsoft.com/office/officeart/2005/8/layout/process1"/>
    <dgm:cxn modelId="{258D840A-A87A-0A40-8EA3-322101F91E1F}" type="presParOf" srcId="{5709FF96-F068-4293-B132-35EC687136D8}" destId="{47C2C31D-1CBB-48BE-9A0C-71CD8B6E5A73}" srcOrd="0" destOrd="0" presId="urn:microsoft.com/office/officeart/2005/8/layout/process1"/>
    <dgm:cxn modelId="{B76D388A-2004-504E-8358-4B3320710226}" type="presParOf" srcId="{7A9C1111-42F0-4A1F-B730-8C67AA3AF21A}" destId="{1050DB37-FDEC-4DAD-821A-3113E97707B3}"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90350F-61B7-4194-9D39-792B4525DDC1}">
      <dsp:nvSpPr>
        <dsp:cNvPr id="0" name=""/>
        <dsp:cNvSpPr/>
      </dsp:nvSpPr>
      <dsp:spPr>
        <a:xfrm>
          <a:off x="3577" y="286676"/>
          <a:ext cx="834236" cy="969799"/>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dirty="0"/>
            <a:t>Weeks 1-2</a:t>
          </a:r>
        </a:p>
        <a:p>
          <a:pPr lvl="0" algn="ctr" defTabSz="488950">
            <a:lnSpc>
              <a:spcPct val="90000"/>
            </a:lnSpc>
            <a:spcBef>
              <a:spcPct val="0"/>
            </a:spcBef>
            <a:spcAft>
              <a:spcPct val="35000"/>
            </a:spcAft>
          </a:pPr>
          <a:r>
            <a:rPr lang="en-GB" sz="1100" kern="1200" dirty="0" smtClean="0"/>
            <a:t>C</a:t>
          </a:r>
          <a:r>
            <a:rPr lang="en-US" sz="1100" kern="1200" dirty="0" err="1" smtClean="0"/>
            <a:t>onducti</a:t>
          </a:r>
          <a:r>
            <a:rPr lang="en-US" altLang="zh-CN" sz="1100" kern="1200" dirty="0" smtClean="0"/>
            <a:t>-</a:t>
          </a:r>
          <a:r>
            <a:rPr lang="en-US" sz="1100" kern="1200" dirty="0" smtClean="0"/>
            <a:t>ng the question</a:t>
          </a:r>
          <a:r>
            <a:rPr lang="en-US" altLang="zh-CN" sz="1100" kern="1200" dirty="0" smtClean="0"/>
            <a:t>-</a:t>
          </a:r>
          <a:r>
            <a:rPr lang="en-US" sz="1100" kern="1200" dirty="0" err="1" smtClean="0"/>
            <a:t>naires</a:t>
          </a:r>
          <a:r>
            <a:rPr lang="en-US" sz="1100" kern="1200" dirty="0" smtClean="0"/>
            <a:t> </a:t>
          </a:r>
          <a:endParaRPr lang="en-GB" sz="1100" kern="1200" dirty="0"/>
        </a:p>
      </dsp:txBody>
      <dsp:txXfrm>
        <a:off x="28011" y="311110"/>
        <a:ext cx="785368" cy="920931"/>
      </dsp:txXfrm>
    </dsp:sp>
    <dsp:sp modelId="{8B5E6B9C-0A53-4F33-A16B-B3A4FCC52653}">
      <dsp:nvSpPr>
        <dsp:cNvPr id="0" name=""/>
        <dsp:cNvSpPr/>
      </dsp:nvSpPr>
      <dsp:spPr>
        <a:xfrm>
          <a:off x="921237" y="668131"/>
          <a:ext cx="176858" cy="206890"/>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921237" y="709509"/>
        <a:ext cx="123801" cy="124134"/>
      </dsp:txXfrm>
    </dsp:sp>
    <dsp:sp modelId="{FED08907-E40E-4FF2-BF59-DABF03F5C354}">
      <dsp:nvSpPr>
        <dsp:cNvPr id="0" name=""/>
        <dsp:cNvSpPr/>
      </dsp:nvSpPr>
      <dsp:spPr>
        <a:xfrm>
          <a:off x="1171508" y="286676"/>
          <a:ext cx="834236" cy="969799"/>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dirty="0"/>
            <a:t>Weeks 3-4</a:t>
          </a:r>
        </a:p>
        <a:p>
          <a:pPr lvl="0" algn="ctr" defTabSz="488950">
            <a:lnSpc>
              <a:spcPct val="90000"/>
            </a:lnSpc>
            <a:spcBef>
              <a:spcPct val="0"/>
            </a:spcBef>
            <a:spcAft>
              <a:spcPct val="35000"/>
            </a:spcAft>
          </a:pPr>
          <a:r>
            <a:rPr lang="en-GB" sz="1100" kern="1200" dirty="0" smtClean="0"/>
            <a:t>C</a:t>
          </a:r>
          <a:r>
            <a:rPr lang="en-US" sz="1100" kern="1200" dirty="0" err="1" smtClean="0"/>
            <a:t>onducting</a:t>
          </a:r>
          <a:r>
            <a:rPr lang="en-US" sz="1100" kern="1200" dirty="0" smtClean="0"/>
            <a:t> the </a:t>
          </a:r>
          <a:r>
            <a:rPr lang="en-US" sz="1100" kern="1200" dirty="0" err="1" smtClean="0"/>
            <a:t>interevie</a:t>
          </a:r>
          <a:r>
            <a:rPr lang="en-US" altLang="zh-CN" sz="1100" kern="1200" dirty="0" err="1" smtClean="0"/>
            <a:t>-</a:t>
          </a:r>
          <a:r>
            <a:rPr lang="en-US" sz="1100" kern="1200" dirty="0" err="1" smtClean="0"/>
            <a:t>ws</a:t>
          </a:r>
          <a:r>
            <a:rPr lang="en-US" sz="1100" kern="1200" dirty="0" smtClean="0"/>
            <a:t> </a:t>
          </a:r>
          <a:endParaRPr lang="en-GB" sz="1100" kern="1200" dirty="0"/>
        </a:p>
      </dsp:txBody>
      <dsp:txXfrm>
        <a:off x="1195942" y="311110"/>
        <a:ext cx="785368" cy="920931"/>
      </dsp:txXfrm>
    </dsp:sp>
    <dsp:sp modelId="{134ED551-4CB9-414E-BB49-FDCC47890C55}">
      <dsp:nvSpPr>
        <dsp:cNvPr id="0" name=""/>
        <dsp:cNvSpPr/>
      </dsp:nvSpPr>
      <dsp:spPr>
        <a:xfrm>
          <a:off x="2089168" y="668131"/>
          <a:ext cx="176858" cy="206890"/>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2089168" y="709509"/>
        <a:ext cx="123801" cy="124134"/>
      </dsp:txXfrm>
    </dsp:sp>
    <dsp:sp modelId="{5D2AE724-F7B7-4EC1-8642-20FBD68A4721}">
      <dsp:nvSpPr>
        <dsp:cNvPr id="0" name=""/>
        <dsp:cNvSpPr/>
      </dsp:nvSpPr>
      <dsp:spPr>
        <a:xfrm>
          <a:off x="2339439" y="286676"/>
          <a:ext cx="834236" cy="969799"/>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dirty="0"/>
            <a:t>Weeks </a:t>
          </a:r>
          <a:r>
            <a:rPr lang="en-US" altLang="zh-CN" sz="1100" kern="1200" dirty="0" smtClean="0"/>
            <a:t>5-6</a:t>
          </a:r>
          <a:endParaRPr lang="en-GB" sz="1100" kern="1200" dirty="0"/>
        </a:p>
        <a:p>
          <a:pPr lvl="0" algn="ctr" defTabSz="488950">
            <a:lnSpc>
              <a:spcPct val="90000"/>
            </a:lnSpc>
            <a:spcBef>
              <a:spcPct val="0"/>
            </a:spcBef>
            <a:spcAft>
              <a:spcPct val="35000"/>
            </a:spcAft>
          </a:pPr>
          <a:r>
            <a:rPr lang="en-US" sz="1100" kern="1200" dirty="0" smtClean="0"/>
            <a:t>analyzing the data </a:t>
          </a:r>
          <a:endParaRPr lang="en-GB" sz="1100" kern="1200" dirty="0"/>
        </a:p>
      </dsp:txBody>
      <dsp:txXfrm>
        <a:off x="2363873" y="311110"/>
        <a:ext cx="785368" cy="920931"/>
      </dsp:txXfrm>
    </dsp:sp>
    <dsp:sp modelId="{5709FF96-F068-4293-B132-35EC687136D8}">
      <dsp:nvSpPr>
        <dsp:cNvPr id="0" name=""/>
        <dsp:cNvSpPr/>
      </dsp:nvSpPr>
      <dsp:spPr>
        <a:xfrm>
          <a:off x="3257099" y="668131"/>
          <a:ext cx="176858" cy="206890"/>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3257099" y="709509"/>
        <a:ext cx="123801" cy="124134"/>
      </dsp:txXfrm>
    </dsp:sp>
    <dsp:sp modelId="{1050DB37-FDEC-4DAD-821A-3113E97707B3}">
      <dsp:nvSpPr>
        <dsp:cNvPr id="0" name=""/>
        <dsp:cNvSpPr/>
      </dsp:nvSpPr>
      <dsp:spPr>
        <a:xfrm>
          <a:off x="3507370" y="286676"/>
          <a:ext cx="919587" cy="969799"/>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dirty="0"/>
            <a:t>Week </a:t>
          </a:r>
          <a:r>
            <a:rPr lang="en-US" altLang="zh-CN" sz="1100" kern="1200" dirty="0" smtClean="0"/>
            <a:t>7-12</a:t>
          </a:r>
          <a:endParaRPr lang="en-GB" sz="1100" kern="1200" dirty="0"/>
        </a:p>
        <a:p>
          <a:pPr lvl="0" algn="ctr" defTabSz="488950">
            <a:lnSpc>
              <a:spcPct val="90000"/>
            </a:lnSpc>
            <a:spcBef>
              <a:spcPct val="0"/>
            </a:spcBef>
            <a:spcAft>
              <a:spcPct val="35000"/>
            </a:spcAft>
          </a:pPr>
          <a:r>
            <a:rPr lang="en-US" sz="1100" kern="1200" dirty="0" smtClean="0"/>
            <a:t>report/thesis writing</a:t>
          </a:r>
          <a:endParaRPr lang="en-GB" sz="1200" kern="1200" dirty="0"/>
        </a:p>
      </dsp:txBody>
      <dsp:txXfrm>
        <a:off x="3534304" y="313610"/>
        <a:ext cx="865719" cy="91593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615E8A-97F7-034D-A6CC-F161618E75D6}" type="datetimeFigureOut">
              <a:rPr lang="en-US" smtClean="0"/>
              <a:t>5/12/20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E53054-B7EF-494A-93EA-CB3FB49D213F}" type="slidenum">
              <a:rPr lang="en-US" smtClean="0"/>
              <a:t>‹#›</a:t>
            </a:fld>
            <a:endParaRPr lang="en-US"/>
          </a:p>
        </p:txBody>
      </p:sp>
    </p:spTree>
    <p:extLst>
      <p:ext uri="{BB962C8B-B14F-4D97-AF65-F5344CB8AC3E}">
        <p14:creationId xmlns:p14="http://schemas.microsoft.com/office/powerpoint/2010/main" val="11472419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4E53054-B7EF-494A-93EA-CB3FB49D213F}" type="slidenum">
              <a:rPr lang="en-US" smtClean="0"/>
              <a:t>1</a:t>
            </a:fld>
            <a:endParaRPr lang="en-US"/>
          </a:p>
        </p:txBody>
      </p:sp>
    </p:spTree>
    <p:extLst>
      <p:ext uri="{BB962C8B-B14F-4D97-AF65-F5344CB8AC3E}">
        <p14:creationId xmlns:p14="http://schemas.microsoft.com/office/powerpoint/2010/main" val="15878423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104234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602556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0D6398-3D03-4780-B6C8-0115EDE0E5A6}"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504799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70D6398-3D03-4780-B6C8-0115EDE0E5A6}" type="datetimeFigureOut">
              <a:rPr lang="en-GB" smtClean="0"/>
              <a:t>12/05/2020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2176557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70D6398-3D03-4780-B6C8-0115EDE0E5A6}" type="datetimeFigureOut">
              <a:rPr lang="en-GB" smtClean="0"/>
              <a:t>12/05/2020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2715283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D6398-3D03-4780-B6C8-0115EDE0E5A6}" type="datetimeFigureOut">
              <a:rPr lang="en-GB" smtClean="0"/>
              <a:t>12/05/2020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189973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0D6398-3D03-4780-B6C8-0115EDE0E5A6}" type="datetimeFigureOut">
              <a:rPr lang="en-GB" smtClean="0"/>
              <a:t>12/05/2020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954500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D6398-3D03-4780-B6C8-0115EDE0E5A6}" type="datetimeFigureOut">
              <a:rPr lang="en-GB" smtClean="0"/>
              <a:t>12/05/2020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691482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D6398-3D03-4780-B6C8-0115EDE0E5A6}" type="datetimeFigureOut">
              <a:rPr lang="en-GB" smtClean="0"/>
              <a:t>12/05/2020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3049702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3152035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47733945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0D6398-3D03-4780-B6C8-0115EDE0E5A6}" type="datetimeFigureOut">
              <a:rPr lang="en-GB" smtClean="0"/>
              <a:t>12/05/2020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03CF85-88CF-4B41-8AFC-773CB7A0B1EF}" type="slidenum">
              <a:rPr lang="en-GB" smtClean="0"/>
              <a:t>‹#›</a:t>
            </a:fld>
            <a:endParaRPr lang="en-GB"/>
          </a:p>
        </p:txBody>
      </p:sp>
    </p:spTree>
    <p:extLst>
      <p:ext uri="{BB962C8B-B14F-4D97-AF65-F5344CB8AC3E}">
        <p14:creationId xmlns:p14="http://schemas.microsoft.com/office/powerpoint/2010/main" val="37131541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82807" y="193839"/>
            <a:ext cx="9144000" cy="737651"/>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a:normAutofit/>
          </a:bodyPr>
          <a:lstStyle/>
          <a:p>
            <a:r>
              <a:rPr lang="en-US" sz="2000" dirty="0"/>
              <a:t>The Impact of Social Media in Oral English learning during COVID-19 Situation in China——Taking </a:t>
            </a:r>
            <a:r>
              <a:rPr lang="en-US" sz="2000" dirty="0" err="1"/>
              <a:t>WeChat</a:t>
            </a:r>
            <a:r>
              <a:rPr lang="en-US" sz="2000" dirty="0"/>
              <a:t> as an Example.</a:t>
            </a:r>
          </a:p>
        </p:txBody>
      </p:sp>
      <p:sp>
        <p:nvSpPr>
          <p:cNvPr id="5" name="TextBox 4"/>
          <p:cNvSpPr txBox="1"/>
          <p:nvPr/>
        </p:nvSpPr>
        <p:spPr>
          <a:xfrm>
            <a:off x="3343599" y="1059350"/>
            <a:ext cx="4008401" cy="4421803"/>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chemeClr val="bg1"/>
                </a:solidFill>
              </a:rPr>
              <a:t>Aims</a:t>
            </a:r>
          </a:p>
          <a:p>
            <a:r>
              <a:rPr lang="zh-CN" altLang="en-GB" sz="1600" dirty="0">
                <a:solidFill>
                  <a:schemeClr val="bg1"/>
                </a:solidFill>
              </a:rPr>
              <a:t>（</a:t>
            </a:r>
            <a:r>
              <a:rPr lang="en-GB" altLang="zh-CN" sz="1600" dirty="0">
                <a:solidFill>
                  <a:schemeClr val="bg1"/>
                </a:solidFill>
              </a:rPr>
              <a:t>1</a:t>
            </a:r>
            <a:r>
              <a:rPr lang="zh-CN" altLang="en-GB" sz="1600" dirty="0">
                <a:solidFill>
                  <a:schemeClr val="bg1"/>
                </a:solidFill>
              </a:rPr>
              <a:t>） </a:t>
            </a:r>
            <a:r>
              <a:rPr lang="en-GB" altLang="zh-CN" sz="1600" dirty="0">
                <a:solidFill>
                  <a:schemeClr val="bg1"/>
                </a:solidFill>
              </a:rPr>
              <a:t>Investigate students’ attitude towards oral English learning based on </a:t>
            </a:r>
            <a:r>
              <a:rPr lang="en-GB" altLang="zh-CN" sz="1600" dirty="0" err="1">
                <a:solidFill>
                  <a:schemeClr val="bg1"/>
                </a:solidFill>
              </a:rPr>
              <a:t>WeChat</a:t>
            </a:r>
            <a:r>
              <a:rPr lang="en-GB" altLang="zh-CN" sz="1600" dirty="0" smtClean="0">
                <a:solidFill>
                  <a:schemeClr val="bg1"/>
                </a:solidFill>
              </a:rPr>
              <a:t>?</a:t>
            </a:r>
            <a:endParaRPr lang="zh-CN" altLang="en-US" sz="1600" dirty="0" smtClean="0">
              <a:solidFill>
                <a:schemeClr val="bg1"/>
              </a:solidFill>
            </a:endParaRPr>
          </a:p>
          <a:p>
            <a:r>
              <a:rPr lang="zh-CN" altLang="en-GB" sz="1600" dirty="0" smtClean="0">
                <a:solidFill>
                  <a:schemeClr val="bg1"/>
                </a:solidFill>
              </a:rPr>
              <a:t>（</a:t>
            </a:r>
            <a:r>
              <a:rPr lang="en-GB" altLang="zh-CN" sz="1600" dirty="0">
                <a:solidFill>
                  <a:schemeClr val="bg1"/>
                </a:solidFill>
              </a:rPr>
              <a:t>2</a:t>
            </a:r>
            <a:r>
              <a:rPr lang="zh-CN" altLang="en-GB" sz="1600" dirty="0">
                <a:solidFill>
                  <a:schemeClr val="bg1"/>
                </a:solidFill>
              </a:rPr>
              <a:t>）</a:t>
            </a:r>
            <a:r>
              <a:rPr lang="en-GB" altLang="zh-CN" sz="1600" dirty="0">
                <a:solidFill>
                  <a:schemeClr val="bg1"/>
                </a:solidFill>
              </a:rPr>
              <a:t>Investigate emotional factors of students for their Oral English learning based on </a:t>
            </a:r>
            <a:r>
              <a:rPr lang="en-GB" altLang="zh-CN" sz="1600" dirty="0" err="1">
                <a:solidFill>
                  <a:schemeClr val="bg1"/>
                </a:solidFill>
              </a:rPr>
              <a:t>WeChat</a:t>
            </a:r>
            <a:r>
              <a:rPr lang="en-GB" altLang="zh-CN" sz="1600" dirty="0" smtClean="0">
                <a:solidFill>
                  <a:schemeClr val="bg1"/>
                </a:solidFill>
              </a:rPr>
              <a:t>?</a:t>
            </a:r>
            <a:endParaRPr lang="zh-CN" altLang="en-US" sz="1600" dirty="0" smtClean="0">
              <a:solidFill>
                <a:schemeClr val="bg1"/>
              </a:solidFill>
            </a:endParaRPr>
          </a:p>
          <a:p>
            <a:r>
              <a:rPr lang="zh-CN" altLang="en-GB" sz="1600" dirty="0" smtClean="0">
                <a:solidFill>
                  <a:schemeClr val="bg1"/>
                </a:solidFill>
              </a:rPr>
              <a:t>（</a:t>
            </a:r>
            <a:r>
              <a:rPr lang="en-GB" altLang="zh-CN" sz="1600" dirty="0">
                <a:solidFill>
                  <a:schemeClr val="bg1"/>
                </a:solidFill>
              </a:rPr>
              <a:t>3</a:t>
            </a:r>
            <a:r>
              <a:rPr lang="zh-CN" altLang="en-GB" sz="1600" dirty="0">
                <a:solidFill>
                  <a:schemeClr val="bg1"/>
                </a:solidFill>
              </a:rPr>
              <a:t>）</a:t>
            </a:r>
            <a:r>
              <a:rPr lang="en-GB" altLang="zh-CN" sz="1600" dirty="0">
                <a:solidFill>
                  <a:schemeClr val="bg1"/>
                </a:solidFill>
              </a:rPr>
              <a:t>In the process of using </a:t>
            </a:r>
            <a:r>
              <a:rPr lang="en-GB" altLang="zh-CN" sz="1600" dirty="0" err="1">
                <a:solidFill>
                  <a:schemeClr val="bg1"/>
                </a:solidFill>
              </a:rPr>
              <a:t>WeChat</a:t>
            </a:r>
            <a:r>
              <a:rPr lang="en-GB" altLang="zh-CN" sz="1600" dirty="0">
                <a:solidFill>
                  <a:schemeClr val="bg1"/>
                </a:solidFill>
              </a:rPr>
              <a:t> to learn spoken English, what types of </a:t>
            </a:r>
            <a:r>
              <a:rPr lang="en-GB" altLang="zh-CN" sz="1600" dirty="0" err="1">
                <a:solidFill>
                  <a:schemeClr val="bg1"/>
                </a:solidFill>
              </a:rPr>
              <a:t>WeChat</a:t>
            </a:r>
            <a:r>
              <a:rPr lang="en-GB" altLang="zh-CN" sz="1600" dirty="0">
                <a:solidFill>
                  <a:schemeClr val="bg1"/>
                </a:solidFill>
              </a:rPr>
              <a:t> Mini Program and Official accounts commonly used by students. </a:t>
            </a:r>
            <a:endParaRPr lang="zh-CN" altLang="en-US" sz="1600" dirty="0" smtClean="0">
              <a:solidFill>
                <a:schemeClr val="bg1"/>
              </a:solidFill>
            </a:endParaRPr>
          </a:p>
          <a:p>
            <a:r>
              <a:rPr lang="zh-CN" altLang="en-GB" sz="1600" dirty="0" smtClean="0">
                <a:solidFill>
                  <a:schemeClr val="bg1"/>
                </a:solidFill>
              </a:rPr>
              <a:t>（</a:t>
            </a:r>
            <a:r>
              <a:rPr lang="en-GB" altLang="zh-CN" sz="1600" dirty="0" smtClean="0">
                <a:solidFill>
                  <a:schemeClr val="bg1"/>
                </a:solidFill>
              </a:rPr>
              <a:t>4</a:t>
            </a:r>
            <a:r>
              <a:rPr lang="zh-CN" altLang="en-GB" sz="1600" dirty="0">
                <a:solidFill>
                  <a:schemeClr val="bg1"/>
                </a:solidFill>
              </a:rPr>
              <a:t>）</a:t>
            </a:r>
            <a:r>
              <a:rPr lang="en-GB" altLang="zh-CN" sz="1600" dirty="0">
                <a:solidFill>
                  <a:schemeClr val="bg1"/>
                </a:solidFill>
              </a:rPr>
              <a:t>Design teaching plans for mobile oral English learning in conjunction with </a:t>
            </a:r>
            <a:r>
              <a:rPr lang="en-GB" altLang="zh-CN" sz="1600" dirty="0" err="1">
                <a:solidFill>
                  <a:schemeClr val="bg1"/>
                </a:solidFill>
              </a:rPr>
              <a:t>WeChat</a:t>
            </a:r>
            <a:r>
              <a:rPr lang="en-GB" altLang="zh-CN" sz="1600" dirty="0">
                <a:solidFill>
                  <a:schemeClr val="bg1"/>
                </a:solidFill>
              </a:rPr>
              <a:t> platform, including learning tasks, learning resources, learning environment, learning evaluation, etc.</a:t>
            </a:r>
            <a:endParaRPr lang="zh-CN" altLang="en-US" sz="1600" dirty="0" smtClean="0">
              <a:solidFill>
                <a:schemeClr val="bg1"/>
              </a:solidFill>
            </a:endParaRPr>
          </a:p>
        </p:txBody>
      </p:sp>
      <p:sp>
        <p:nvSpPr>
          <p:cNvPr id="7" name="TextBox 6"/>
          <p:cNvSpPr txBox="1"/>
          <p:nvPr/>
        </p:nvSpPr>
        <p:spPr>
          <a:xfrm>
            <a:off x="288936" y="3793331"/>
            <a:ext cx="2945132" cy="1566386"/>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chemeClr val="bg1"/>
                </a:solidFill>
              </a:rPr>
              <a:t>Evidence</a:t>
            </a:r>
          </a:p>
          <a:p>
            <a:pPr algn="ctr"/>
            <a:r>
              <a:rPr lang="en-GB" sz="1400" dirty="0">
                <a:solidFill>
                  <a:schemeClr val="bg1"/>
                </a:solidFill>
              </a:rPr>
              <a:t>Results from attitude tests.</a:t>
            </a:r>
          </a:p>
          <a:p>
            <a:pPr algn="ctr"/>
            <a:r>
              <a:rPr lang="en-GB" sz="1400" dirty="0">
                <a:solidFill>
                  <a:schemeClr val="bg1"/>
                </a:solidFill>
              </a:rPr>
              <a:t>Results </a:t>
            </a:r>
            <a:r>
              <a:rPr lang="en-GB" sz="1400" dirty="0" smtClean="0">
                <a:solidFill>
                  <a:schemeClr val="bg1"/>
                </a:solidFill>
              </a:rPr>
              <a:t>from</a:t>
            </a:r>
            <a:r>
              <a:rPr lang="zh-CN" altLang="en-US" sz="1400" dirty="0" smtClean="0">
                <a:solidFill>
                  <a:schemeClr val="bg1"/>
                </a:solidFill>
              </a:rPr>
              <a:t> </a:t>
            </a:r>
            <a:r>
              <a:rPr lang="en-US" sz="1400" dirty="0">
                <a:solidFill>
                  <a:schemeClr val="bg1"/>
                </a:solidFill>
              </a:rPr>
              <a:t>emotional factors </a:t>
            </a:r>
            <a:r>
              <a:rPr lang="en-GB" sz="1400" dirty="0" smtClean="0">
                <a:solidFill>
                  <a:schemeClr val="bg1"/>
                </a:solidFill>
              </a:rPr>
              <a:t> </a:t>
            </a:r>
            <a:endParaRPr lang="zh-CN" altLang="en-US" sz="1400" dirty="0" smtClean="0">
              <a:solidFill>
                <a:schemeClr val="bg1"/>
              </a:solidFill>
            </a:endParaRPr>
          </a:p>
          <a:p>
            <a:pPr algn="ctr"/>
            <a:r>
              <a:rPr lang="en-GB" sz="1400" dirty="0">
                <a:solidFill>
                  <a:schemeClr val="bg1"/>
                </a:solidFill>
              </a:rPr>
              <a:t>Results </a:t>
            </a:r>
            <a:r>
              <a:rPr lang="en-US" altLang="zh-CN" sz="1400" dirty="0" smtClean="0">
                <a:solidFill>
                  <a:schemeClr val="bg1"/>
                </a:solidFill>
              </a:rPr>
              <a:t>from</a:t>
            </a:r>
            <a:r>
              <a:rPr lang="zh-CN" altLang="en-US" sz="1400" dirty="0" smtClean="0">
                <a:solidFill>
                  <a:schemeClr val="bg1"/>
                </a:solidFill>
              </a:rPr>
              <a:t> </a:t>
            </a:r>
            <a:r>
              <a:rPr lang="en-GB" sz="1400" dirty="0" smtClean="0">
                <a:solidFill>
                  <a:schemeClr val="bg1"/>
                </a:solidFill>
              </a:rPr>
              <a:t>types </a:t>
            </a:r>
            <a:r>
              <a:rPr lang="en-GB" sz="1400" dirty="0">
                <a:solidFill>
                  <a:schemeClr val="bg1"/>
                </a:solidFill>
              </a:rPr>
              <a:t>of </a:t>
            </a:r>
            <a:r>
              <a:rPr lang="en-GB" sz="1400" dirty="0" err="1">
                <a:solidFill>
                  <a:schemeClr val="bg1"/>
                </a:solidFill>
              </a:rPr>
              <a:t>WeChat</a:t>
            </a:r>
            <a:r>
              <a:rPr lang="en-GB" sz="1400" dirty="0">
                <a:solidFill>
                  <a:schemeClr val="bg1"/>
                </a:solidFill>
              </a:rPr>
              <a:t> Mini Program and Official accounts commonly used by students. </a:t>
            </a:r>
          </a:p>
        </p:txBody>
      </p:sp>
      <p:sp>
        <p:nvSpPr>
          <p:cNvPr id="8" name="TextBox 7"/>
          <p:cNvSpPr txBox="1"/>
          <p:nvPr/>
        </p:nvSpPr>
        <p:spPr>
          <a:xfrm>
            <a:off x="149348" y="932805"/>
            <a:ext cx="3084720" cy="2996565"/>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chemeClr val="bg1"/>
                </a:solidFill>
              </a:rPr>
              <a:t>Method</a:t>
            </a:r>
          </a:p>
          <a:p>
            <a:pPr algn="ctr"/>
            <a:r>
              <a:rPr lang="en-GB" sz="1400" dirty="0">
                <a:solidFill>
                  <a:schemeClr val="bg1"/>
                </a:solidFill>
              </a:rPr>
              <a:t>Randomly select students from 5 schools in five regions in each of the east, west, south, north, and middle of China to conduct the questionnaire survey. In the formal questionnaire, 20 measurement questions about students‘ attitudes. second, 5 teachers and 15 students from 5 schools will be interviewed randomly through the </a:t>
            </a:r>
            <a:r>
              <a:rPr lang="en-GB" sz="1400" dirty="0" err="1">
                <a:solidFill>
                  <a:schemeClr val="bg1"/>
                </a:solidFill>
              </a:rPr>
              <a:t>WeChat</a:t>
            </a:r>
            <a:r>
              <a:rPr lang="en-GB" sz="1400" dirty="0">
                <a:solidFill>
                  <a:schemeClr val="bg1"/>
                </a:solidFill>
              </a:rPr>
              <a:t> voice call function</a:t>
            </a:r>
            <a:r>
              <a:rPr lang="en-GB" sz="1400" dirty="0">
                <a:solidFill>
                  <a:srgbClr val="002060"/>
                </a:solidFill>
              </a:rPr>
              <a:t>.</a:t>
            </a:r>
          </a:p>
        </p:txBody>
      </p:sp>
      <p:sp>
        <p:nvSpPr>
          <p:cNvPr id="9" name="TextBox 8"/>
          <p:cNvSpPr txBox="1"/>
          <p:nvPr/>
        </p:nvSpPr>
        <p:spPr>
          <a:xfrm>
            <a:off x="7601749" y="1012272"/>
            <a:ext cx="4010140" cy="3711654"/>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chemeClr val="bg1"/>
                </a:solidFill>
              </a:rPr>
              <a:t>Setting</a:t>
            </a:r>
          </a:p>
          <a:p>
            <a:pPr algn="ctr"/>
            <a:r>
              <a:rPr lang="en-GB" sz="1400" dirty="0">
                <a:solidFill>
                  <a:schemeClr val="bg1"/>
                </a:solidFill>
              </a:rPr>
              <a:t>The researchers will select the students of the same grade in five universities in five cities in China as the subjects of the questionnaire survey. Survey results of different cities will be </a:t>
            </a:r>
            <a:r>
              <a:rPr lang="en-GB" sz="1400" dirty="0" smtClean="0">
                <a:solidFill>
                  <a:schemeClr val="bg1"/>
                </a:solidFill>
              </a:rPr>
              <a:t>compared</a:t>
            </a:r>
            <a:r>
              <a:rPr lang="en-US" altLang="zh-CN" sz="1400" dirty="0" smtClean="0">
                <a:solidFill>
                  <a:schemeClr val="bg1"/>
                </a:solidFill>
              </a:rPr>
              <a:t>.</a:t>
            </a:r>
            <a:r>
              <a:rPr lang="zh-CN" altLang="en-US" sz="1400" dirty="0" smtClean="0">
                <a:solidFill>
                  <a:schemeClr val="bg1"/>
                </a:solidFill>
              </a:rPr>
              <a:t> </a:t>
            </a:r>
            <a:r>
              <a:rPr lang="en-US" altLang="zh-CN" sz="1400" dirty="0" smtClean="0">
                <a:solidFill>
                  <a:schemeClr val="bg1"/>
                </a:solidFill>
              </a:rPr>
              <a:t>Besides,</a:t>
            </a:r>
            <a:r>
              <a:rPr lang="en-GB" sz="1400" dirty="0" smtClean="0">
                <a:solidFill>
                  <a:schemeClr val="bg1"/>
                </a:solidFill>
              </a:rPr>
              <a:t> </a:t>
            </a:r>
            <a:r>
              <a:rPr lang="en-GB" sz="1400" dirty="0">
                <a:solidFill>
                  <a:schemeClr val="bg1"/>
                </a:solidFill>
              </a:rPr>
              <a:t>In Urumqi, due to the relatively underdeveloped economy, the application of social media is still relatively uncommon. The research results of university students in Urumqi will be used to compare with the research results of four other universities.</a:t>
            </a:r>
            <a:endParaRPr lang="zh-CN" altLang="en-US" sz="1400" dirty="0">
              <a:solidFill>
                <a:schemeClr val="bg1"/>
              </a:solidFill>
            </a:endParaRPr>
          </a:p>
          <a:p>
            <a:pPr algn="ctr"/>
            <a:endParaRPr lang="zh-CN" altLang="en-US" sz="1400" dirty="0" smtClean="0">
              <a:solidFill>
                <a:srgbClr val="002060"/>
              </a:solidFill>
            </a:endParaRPr>
          </a:p>
          <a:p>
            <a:pPr algn="ctr"/>
            <a:endParaRPr lang="zh-CN" altLang="en-US" sz="1400" dirty="0">
              <a:solidFill>
                <a:srgbClr val="002060"/>
              </a:solidFill>
            </a:endParaRPr>
          </a:p>
          <a:p>
            <a:pPr algn="ctr"/>
            <a:endParaRPr lang="en-GB" sz="1400" dirty="0">
              <a:solidFill>
                <a:srgbClr val="002060"/>
              </a:solidFill>
            </a:endParaRPr>
          </a:p>
        </p:txBody>
      </p:sp>
      <p:sp>
        <p:nvSpPr>
          <p:cNvPr id="25" name="TextBox 24"/>
          <p:cNvSpPr txBox="1"/>
          <p:nvPr/>
        </p:nvSpPr>
        <p:spPr>
          <a:xfrm>
            <a:off x="218622" y="5291614"/>
            <a:ext cx="2630254" cy="1328023"/>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Ethical Issues.</a:t>
            </a:r>
          </a:p>
          <a:p>
            <a:pPr algn="ctr"/>
            <a:r>
              <a:rPr lang="en-GB" sz="1400" dirty="0">
                <a:solidFill>
                  <a:srgbClr val="002060"/>
                </a:solidFill>
              </a:rPr>
              <a:t>BERA ethical </a:t>
            </a:r>
            <a:r>
              <a:rPr lang="en-GB" sz="1400" dirty="0" smtClean="0">
                <a:solidFill>
                  <a:srgbClr val="002060"/>
                </a:solidFill>
              </a:rPr>
              <a:t>guidelines</a:t>
            </a:r>
            <a:r>
              <a:rPr lang="en-US" altLang="zh-CN" sz="1400" dirty="0" smtClean="0">
                <a:solidFill>
                  <a:srgbClr val="002060"/>
                </a:solidFill>
              </a:rPr>
              <a:t>.</a:t>
            </a:r>
            <a:r>
              <a:rPr lang="en-GB" sz="1400" dirty="0" smtClean="0">
                <a:solidFill>
                  <a:srgbClr val="002060"/>
                </a:solidFill>
              </a:rPr>
              <a:t>Consent forms will be provided to participants. Names will not be used.</a:t>
            </a:r>
            <a:endParaRPr lang="en-GB" sz="1400" dirty="0">
              <a:solidFill>
                <a:srgbClr val="002060"/>
              </a:solidFill>
            </a:endParaRPr>
          </a:p>
        </p:txBody>
      </p:sp>
      <p:graphicFrame>
        <p:nvGraphicFramePr>
          <p:cNvPr id="29" name="Diagram 28"/>
          <p:cNvGraphicFramePr/>
          <p:nvPr>
            <p:extLst>
              <p:ext uri="{D42A27DB-BD31-4B8C-83A1-F6EECF244321}">
                <p14:modId xmlns:p14="http://schemas.microsoft.com/office/powerpoint/2010/main" val="1701280892"/>
              </p:ext>
            </p:extLst>
          </p:nvPr>
        </p:nvGraphicFramePr>
        <p:xfrm>
          <a:off x="3047213" y="5304989"/>
          <a:ext cx="4430535" cy="15431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 name="TextBox 29"/>
          <p:cNvSpPr txBox="1"/>
          <p:nvPr/>
        </p:nvSpPr>
        <p:spPr>
          <a:xfrm>
            <a:off x="7461531" y="3929370"/>
            <a:ext cx="4442416" cy="2996565"/>
          </a:xfrm>
          <a:prstGeom prst="roundRect">
            <a:avLst/>
          </a:prstGeom>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chemeClr val="bg1"/>
                </a:solidFill>
              </a:rPr>
              <a:t>Analysis</a:t>
            </a:r>
          </a:p>
          <a:p>
            <a:r>
              <a:rPr lang="en-US" sz="1400" dirty="0">
                <a:solidFill>
                  <a:schemeClr val="bg1"/>
                </a:solidFill>
              </a:rPr>
              <a:t>Based on the above four objectives, this study surveyed the students of the same grade in five schools in </a:t>
            </a:r>
            <a:r>
              <a:rPr lang="en-US" altLang="zh-CN" sz="1400" dirty="0" smtClean="0">
                <a:solidFill>
                  <a:schemeClr val="bg1"/>
                </a:solidFill>
              </a:rPr>
              <a:t>five</a:t>
            </a:r>
            <a:r>
              <a:rPr lang="zh-CN" altLang="en-US" sz="1400" dirty="0" smtClean="0">
                <a:solidFill>
                  <a:schemeClr val="bg1"/>
                </a:solidFill>
              </a:rPr>
              <a:t> </a:t>
            </a:r>
            <a:r>
              <a:rPr lang="en-US" altLang="zh-CN" sz="1400" dirty="0" smtClean="0">
                <a:solidFill>
                  <a:schemeClr val="bg1"/>
                </a:solidFill>
              </a:rPr>
              <a:t>cities</a:t>
            </a:r>
            <a:r>
              <a:rPr lang="en-US" sz="1400" dirty="0" smtClean="0">
                <a:solidFill>
                  <a:schemeClr val="bg1"/>
                </a:solidFill>
              </a:rPr>
              <a:t>, </a:t>
            </a:r>
            <a:r>
              <a:rPr lang="en-US" sz="1400" dirty="0">
                <a:solidFill>
                  <a:schemeClr val="bg1"/>
                </a:solidFill>
              </a:rPr>
              <a:t>which is in order to understand the different problems and challenges the teachers are facing when they are teaching thru </a:t>
            </a:r>
            <a:r>
              <a:rPr lang="en-US" sz="1400" dirty="0" err="1">
                <a:solidFill>
                  <a:schemeClr val="bg1"/>
                </a:solidFill>
              </a:rPr>
              <a:t>WeChat</a:t>
            </a:r>
            <a:r>
              <a:rPr lang="en-US" sz="1400" dirty="0">
                <a:solidFill>
                  <a:schemeClr val="bg1"/>
                </a:solidFill>
              </a:rPr>
              <a:t>. </a:t>
            </a:r>
            <a:r>
              <a:rPr lang="en-US" altLang="zh-CN" sz="1400" dirty="0" smtClean="0">
                <a:solidFill>
                  <a:schemeClr val="bg1"/>
                </a:solidFill>
              </a:rPr>
              <a:t>It</a:t>
            </a:r>
            <a:r>
              <a:rPr lang="zh-CN" altLang="en-US" sz="1400" dirty="0" smtClean="0">
                <a:solidFill>
                  <a:schemeClr val="bg1"/>
                </a:solidFill>
              </a:rPr>
              <a:t> </a:t>
            </a:r>
            <a:r>
              <a:rPr lang="en-US" altLang="zh-CN" sz="1400" dirty="0" smtClean="0">
                <a:solidFill>
                  <a:schemeClr val="bg1"/>
                </a:solidFill>
              </a:rPr>
              <a:t>will</a:t>
            </a:r>
            <a:r>
              <a:rPr lang="zh-CN" altLang="en-US" sz="1400" dirty="0" smtClean="0">
                <a:solidFill>
                  <a:schemeClr val="bg1"/>
                </a:solidFill>
              </a:rPr>
              <a:t> </a:t>
            </a:r>
            <a:r>
              <a:rPr lang="en-US" altLang="zh-CN" sz="1400" dirty="0" smtClean="0">
                <a:solidFill>
                  <a:schemeClr val="bg1"/>
                </a:solidFill>
              </a:rPr>
              <a:t>be</a:t>
            </a:r>
            <a:r>
              <a:rPr lang="zh-CN" altLang="en-US" sz="1400" dirty="0" smtClean="0">
                <a:solidFill>
                  <a:schemeClr val="bg1"/>
                </a:solidFill>
              </a:rPr>
              <a:t> </a:t>
            </a:r>
            <a:r>
              <a:rPr lang="en-US" sz="1400" dirty="0" smtClean="0">
                <a:solidFill>
                  <a:schemeClr val="bg1"/>
                </a:solidFill>
              </a:rPr>
              <a:t>helpful </a:t>
            </a:r>
            <a:r>
              <a:rPr lang="en-US" sz="1400" dirty="0">
                <a:solidFill>
                  <a:schemeClr val="bg1"/>
                </a:solidFill>
              </a:rPr>
              <a:t>for teachers to adjust their teaching according to the situation in different cities</a:t>
            </a:r>
            <a:r>
              <a:rPr lang="en-US" sz="1400" dirty="0" smtClean="0">
                <a:solidFill>
                  <a:schemeClr val="bg1"/>
                </a:solidFill>
              </a:rPr>
              <a:t>.</a:t>
            </a:r>
            <a:r>
              <a:rPr lang="zh-CN" altLang="en-US" sz="1400" dirty="0" smtClean="0">
                <a:solidFill>
                  <a:schemeClr val="bg1"/>
                </a:solidFill>
              </a:rPr>
              <a:t> </a:t>
            </a:r>
            <a:r>
              <a:rPr lang="en-US" altLang="zh-CN" sz="1400" dirty="0" smtClean="0">
                <a:solidFill>
                  <a:schemeClr val="bg1"/>
                </a:solidFill>
              </a:rPr>
              <a:t>Methods</a:t>
            </a:r>
            <a:r>
              <a:rPr lang="zh-CN" altLang="en-US" sz="1400" dirty="0" smtClean="0">
                <a:solidFill>
                  <a:schemeClr val="bg1"/>
                </a:solidFill>
              </a:rPr>
              <a:t> </a:t>
            </a:r>
            <a:r>
              <a:rPr lang="en-US" altLang="zh-CN" sz="1400" dirty="0" smtClean="0">
                <a:solidFill>
                  <a:schemeClr val="bg1"/>
                </a:solidFill>
              </a:rPr>
              <a:t>to</a:t>
            </a:r>
            <a:r>
              <a:rPr lang="zh-CN" altLang="en-US" sz="1400" dirty="0" smtClean="0">
                <a:solidFill>
                  <a:schemeClr val="bg1"/>
                </a:solidFill>
              </a:rPr>
              <a:t> </a:t>
            </a:r>
            <a:r>
              <a:rPr lang="en-US" altLang="zh-CN" sz="1400" dirty="0" smtClean="0">
                <a:solidFill>
                  <a:schemeClr val="bg1"/>
                </a:solidFill>
              </a:rPr>
              <a:t>analyze</a:t>
            </a:r>
            <a:r>
              <a:rPr lang="zh-CN" altLang="en-US" sz="1400" dirty="0" smtClean="0">
                <a:solidFill>
                  <a:schemeClr val="bg1"/>
                </a:solidFill>
              </a:rPr>
              <a:t> </a:t>
            </a:r>
            <a:r>
              <a:rPr lang="en-US" altLang="zh-CN" sz="1400" dirty="0" smtClean="0">
                <a:solidFill>
                  <a:schemeClr val="bg1"/>
                </a:solidFill>
              </a:rPr>
              <a:t>data</a:t>
            </a:r>
            <a:r>
              <a:rPr lang="zh-CN" altLang="en-US" sz="1400" dirty="0" smtClean="0">
                <a:solidFill>
                  <a:schemeClr val="bg1"/>
                </a:solidFill>
              </a:rPr>
              <a:t> </a:t>
            </a:r>
            <a:r>
              <a:rPr lang="en-US" altLang="zh-CN" sz="1400" dirty="0" smtClean="0">
                <a:solidFill>
                  <a:schemeClr val="bg1"/>
                </a:solidFill>
              </a:rPr>
              <a:t>as</a:t>
            </a:r>
            <a:r>
              <a:rPr lang="zh-CN" altLang="en-US" sz="1400" dirty="0" smtClean="0">
                <a:solidFill>
                  <a:schemeClr val="bg1"/>
                </a:solidFill>
              </a:rPr>
              <a:t> </a:t>
            </a:r>
            <a:r>
              <a:rPr lang="en-US" altLang="zh-CN" sz="1400" dirty="0" smtClean="0">
                <a:solidFill>
                  <a:schemeClr val="bg1"/>
                </a:solidFill>
              </a:rPr>
              <a:t>follow.</a:t>
            </a:r>
            <a:r>
              <a:rPr lang="zh-CN" altLang="en-US" sz="1400" dirty="0" smtClean="0">
                <a:solidFill>
                  <a:schemeClr val="bg1"/>
                </a:solidFill>
              </a:rPr>
              <a:t> </a:t>
            </a:r>
            <a:r>
              <a:rPr lang="en-US" sz="1400" dirty="0" smtClean="0"/>
              <a:t>First</a:t>
            </a:r>
            <a:r>
              <a:rPr lang="en-US" sz="1400" dirty="0"/>
              <a:t>, Statistical Package for the Social Sciences (SPSS) for analyzing the </a:t>
            </a:r>
            <a:r>
              <a:rPr lang="en-US" sz="1400" dirty="0" smtClean="0"/>
              <a:t>questionnaires</a:t>
            </a:r>
            <a:r>
              <a:rPr lang="en-US" altLang="zh-CN" sz="1400" dirty="0"/>
              <a:t>.</a:t>
            </a:r>
            <a:r>
              <a:rPr lang="en-US" sz="1400" dirty="0" smtClean="0"/>
              <a:t> Second</a:t>
            </a:r>
            <a:r>
              <a:rPr lang="en-US" sz="1400" dirty="0"/>
              <a:t>, Conduct interviews based on the interview framework and outline. </a:t>
            </a:r>
          </a:p>
        </p:txBody>
      </p:sp>
    </p:spTree>
    <p:extLst>
      <p:ext uri="{BB962C8B-B14F-4D97-AF65-F5344CB8AC3E}">
        <p14:creationId xmlns:p14="http://schemas.microsoft.com/office/powerpoint/2010/main" val="337992357"/>
      </p:ext>
    </p:extLst>
  </p:cSld>
  <p:clrMapOvr>
    <a:masterClrMapping/>
  </p:clrMapOvr>
  <mc:AlternateContent xmlns:mc="http://schemas.openxmlformats.org/markup-compatibility/2006" xmlns:p14="http://schemas.microsoft.com/office/powerpoint/2010/main">
    <mc:Choice Requires="p14">
      <p:transition spd="slow" p14:dur="2000" advTm="333319"/>
    </mc:Choice>
    <mc:Fallback xmlns="">
      <p:transition spd="slow" advTm="333319"/>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284</TotalTime>
  <Words>427</Words>
  <Application>Microsoft Macintosh PowerPoint</Application>
  <PresentationFormat>Widescreen</PresentationFormat>
  <Paragraphs>28</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Calibri</vt:lpstr>
      <vt:lpstr>Calibri Light</vt:lpstr>
      <vt:lpstr>宋体</vt:lpstr>
      <vt:lpstr>Arial</vt:lpstr>
      <vt:lpstr>Office Theme</vt:lpstr>
      <vt:lpstr>The Impact of Social Media in Oral English learning during COVID-19 Situation in China——Taking WeChat as an Example.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Study on the Impact of the Sole Use of the Target Language in an EFL Classroom</dc:title>
  <dc:creator>A turner</dc:creator>
  <cp:lastModifiedBy>方 毓奇</cp:lastModifiedBy>
  <cp:revision>25</cp:revision>
  <dcterms:created xsi:type="dcterms:W3CDTF">2018-06-01T12:57:38Z</dcterms:created>
  <dcterms:modified xsi:type="dcterms:W3CDTF">2020-05-12T16:53:38Z</dcterms:modified>
</cp:coreProperties>
</file>