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sldIdLst>
    <p:sldId id="266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70" r:id="rId16"/>
    <p:sldId id="272" r:id="rId17"/>
    <p:sldId id="267" r:id="rId18"/>
  </p:sldIdLst>
  <p:sldSz cx="14630400" cy="8229600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592">
          <p15:clr>
            <a:srgbClr val="A4A3A4"/>
          </p15:clr>
        </p15:guide>
        <p15:guide id="2" pos="460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7" d="100"/>
          <a:sy n="77" d="100"/>
        </p:scale>
        <p:origin x="200" y="68"/>
      </p:cViewPr>
      <p:guideLst>
        <p:guide orient="horz" pos="2592"/>
        <p:guide pos="460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F52F34-5A5F-4D91-B541-65A38DC48163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762000" y="1096963"/>
            <a:ext cx="9753600" cy="5486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822325" y="6950075"/>
            <a:ext cx="6584950" cy="65833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905986-27A7-44D1-8F1F-A88B26F540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93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49946-2FC8-EC64-1E92-F78DFD87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76E7-B870-3099-50BD-6831DC9F6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A5F41-42B6-92B4-EAE4-94FA6F61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45C-0535-BCF4-7331-C382FFB28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74ADA-4FFD-2843-54D9-4781FE772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086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78194" y="2254102"/>
            <a:ext cx="1282286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 and ID number: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 Pamela Keijema  Student No 2440400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Program of Study: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CERTHE Business Skills for the Workplace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Name and Code: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Enterprise &amp; Entrepreneurship LCLM4006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Individual Written Business Plan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Andry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Rakotovololona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8862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3089553"/>
            <a:ext cx="7621310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Graceful Living Care Home Ltd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758309" y="4127183"/>
            <a:ext cx="7627382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Professional Residential Nursing Care for Uganda's Older Adults</a:t>
            </a:r>
            <a:endParaRPr lang="en-US" sz="1700" dirty="0"/>
          </a:p>
        </p:txBody>
      </p:sp>
      <p:sp>
        <p:nvSpPr>
          <p:cNvPr id="5" name="Shape 2"/>
          <p:cNvSpPr/>
          <p:nvPr/>
        </p:nvSpPr>
        <p:spPr>
          <a:xfrm>
            <a:off x="758309" y="4717613"/>
            <a:ext cx="3128605" cy="422315"/>
          </a:xfrm>
          <a:prstGeom prst="roundRect">
            <a:avLst>
              <a:gd name="adj" fmla="val 61564"/>
            </a:avLst>
          </a:prstGeom>
          <a:noFill/>
          <a:ln w="7620">
            <a:solidFill>
              <a:srgbClr val="75BA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895826" y="4790123"/>
            <a:ext cx="2853571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75BA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BUSINESS PLAN PRESENTATION</a:t>
            </a:r>
            <a:endParaRPr lang="en-US" sz="13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865942"/>
            <a:ext cx="7627382" cy="1353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 Critical Gap — and a Clear Solution</a:t>
            </a:r>
            <a:endParaRPr lang="en-US" sz="4250" dirty="0"/>
          </a:p>
        </p:txBody>
      </p:sp>
      <p:sp>
        <p:nvSpPr>
          <p:cNvPr id="4" name="Shape 1"/>
          <p:cNvSpPr/>
          <p:nvPr/>
        </p:nvSpPr>
        <p:spPr>
          <a:xfrm>
            <a:off x="758309" y="2513171"/>
            <a:ext cx="3715941" cy="2809161"/>
          </a:xfrm>
          <a:prstGeom prst="roundRect">
            <a:avLst>
              <a:gd name="adj" fmla="val 10991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971669" y="2726531"/>
            <a:ext cx="2708196" cy="338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The Challenge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971669" y="3182303"/>
            <a:ext cx="3289221" cy="1605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Uganda has </a:t>
            </a:r>
            <a:r>
              <a:rPr lang="en-US" sz="16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2.3 million people</a:t>
            </a:r>
            <a:r>
              <a:rPr lang="en-US" sz="16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over the age of 60. An estimated </a:t>
            </a:r>
            <a:r>
              <a:rPr lang="en-US" sz="16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86% experience neglect</a:t>
            </a:r>
            <a:r>
              <a:rPr lang="en-US" sz="16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with formal residential care almost entirely absent.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4669750" y="2513171"/>
            <a:ext cx="3715941" cy="2809161"/>
          </a:xfrm>
          <a:prstGeom prst="roundRect">
            <a:avLst>
              <a:gd name="adj" fmla="val 10991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883110" y="2726531"/>
            <a:ext cx="2708196" cy="338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Our Response</a:t>
            </a:r>
            <a:endParaRPr lang="en-US" sz="2100" dirty="0"/>
          </a:p>
        </p:txBody>
      </p:sp>
      <p:sp>
        <p:nvSpPr>
          <p:cNvPr id="9" name="Text 6"/>
          <p:cNvSpPr/>
          <p:nvPr/>
        </p:nvSpPr>
        <p:spPr>
          <a:xfrm>
            <a:off x="4883110" y="3182303"/>
            <a:ext cx="3289221" cy="1926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Graceful Living</a:t>
            </a:r>
            <a:r>
              <a:rPr lang="en-US" sz="16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is a purpose-built residential nursing facility in Kampala — offering 24-hour care, physiotherapy, medication management, and culturally sensitive activities.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758309" y="5517833"/>
            <a:ext cx="7627382" cy="1845826"/>
          </a:xfrm>
          <a:prstGeom prst="roundRect">
            <a:avLst>
              <a:gd name="adj" fmla="val 16727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971669" y="5731193"/>
            <a:ext cx="2708196" cy="3384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Who We Serve</a:t>
            </a:r>
            <a:endParaRPr lang="en-US" sz="2100" dirty="0"/>
          </a:p>
        </p:txBody>
      </p:sp>
      <p:sp>
        <p:nvSpPr>
          <p:cNvPr id="12" name="Text 9"/>
          <p:cNvSpPr/>
          <p:nvPr/>
        </p:nvSpPr>
        <p:spPr>
          <a:xfrm>
            <a:off x="971669" y="6186964"/>
            <a:ext cx="7200662" cy="9633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Middle- to high-income families in Kampala and the </a:t>
            </a:r>
            <a:r>
              <a:rPr lang="en-US" sz="16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Ugandan diaspora</a:t>
            </a:r>
            <a:r>
              <a:rPr lang="en-US" sz="16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seeking dignified, medically supervised care for their loved ones.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809268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Our Care Packages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58309" y="1955244"/>
            <a:ext cx="13113782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Three tailored packages ensure every resident receives the right level of support — all inclusive of family counselling and visitor programmes.</a:t>
            </a:r>
            <a:endParaRPr lang="en-US" sz="1700" dirty="0"/>
          </a:p>
        </p:txBody>
      </p:sp>
      <p:sp>
        <p:nvSpPr>
          <p:cNvPr id="4" name="Shape 2"/>
          <p:cNvSpPr/>
          <p:nvPr/>
        </p:nvSpPr>
        <p:spPr>
          <a:xfrm>
            <a:off x="758309" y="2892385"/>
            <a:ext cx="4226838" cy="3017044"/>
          </a:xfrm>
          <a:prstGeom prst="roundRect">
            <a:avLst>
              <a:gd name="adj" fmla="val 10772"/>
            </a:avLst>
          </a:prstGeom>
          <a:solidFill>
            <a:srgbClr val="FFFFFF"/>
          </a:solidFill>
          <a:ln w="3048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88789" y="2922865"/>
            <a:ext cx="4165878" cy="649962"/>
          </a:xfrm>
          <a:prstGeom prst="roundRect">
            <a:avLst>
              <a:gd name="adj" fmla="val 44374"/>
            </a:avLst>
          </a:prstGeom>
          <a:solidFill>
            <a:srgbClr val="D4E9F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2709267" y="3040856"/>
            <a:ext cx="324922" cy="406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1</a:t>
            </a:r>
            <a:endParaRPr lang="en-US" sz="2550" dirty="0"/>
          </a:p>
        </p:txBody>
      </p:sp>
      <p:sp>
        <p:nvSpPr>
          <p:cNvPr id="7" name="Text 5"/>
          <p:cNvSpPr/>
          <p:nvPr/>
        </p:nvSpPr>
        <p:spPr>
          <a:xfrm>
            <a:off x="1005364" y="3789402"/>
            <a:ext cx="3276481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Standard Residential Care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1005364" y="4275534"/>
            <a:ext cx="3732728" cy="1386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Comfortable accommodation, nutritious meals, and a structured programme of social and recreational activities.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5201722" y="2892385"/>
            <a:ext cx="4226838" cy="3017044"/>
          </a:xfrm>
          <a:prstGeom prst="roundRect">
            <a:avLst>
              <a:gd name="adj" fmla="val 10772"/>
            </a:avLst>
          </a:prstGeom>
          <a:solidFill>
            <a:srgbClr val="FFFFFF"/>
          </a:solidFill>
          <a:ln w="3048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232202" y="2922865"/>
            <a:ext cx="4165878" cy="649962"/>
          </a:xfrm>
          <a:prstGeom prst="roundRect">
            <a:avLst>
              <a:gd name="adj" fmla="val 44374"/>
            </a:avLst>
          </a:prstGeom>
          <a:solidFill>
            <a:srgbClr val="D4E9F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152680" y="3040856"/>
            <a:ext cx="324922" cy="406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2</a:t>
            </a:r>
            <a:endParaRPr lang="en-US" sz="2550" dirty="0"/>
          </a:p>
        </p:txBody>
      </p:sp>
      <p:sp>
        <p:nvSpPr>
          <p:cNvPr id="12" name="Text 10"/>
          <p:cNvSpPr/>
          <p:nvPr/>
        </p:nvSpPr>
        <p:spPr>
          <a:xfrm>
            <a:off x="5448776" y="3789402"/>
            <a:ext cx="2916555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Enhanced Medical Care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5448776" y="4275534"/>
            <a:ext cx="3732728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All standard features plus regular medical monitoring and scheduled physiotherapy sessions.</a:t>
            </a:r>
            <a:endParaRPr lang="en-US" sz="1700" dirty="0"/>
          </a:p>
        </p:txBody>
      </p:sp>
      <p:sp>
        <p:nvSpPr>
          <p:cNvPr id="14" name="Shape 12"/>
          <p:cNvSpPr/>
          <p:nvPr/>
        </p:nvSpPr>
        <p:spPr>
          <a:xfrm>
            <a:off x="9645134" y="2892385"/>
            <a:ext cx="4226957" cy="3017044"/>
          </a:xfrm>
          <a:prstGeom prst="roundRect">
            <a:avLst>
              <a:gd name="adj" fmla="val 10772"/>
            </a:avLst>
          </a:prstGeom>
          <a:solidFill>
            <a:srgbClr val="FFFFFF"/>
          </a:solidFill>
          <a:ln w="3048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9675614" y="2922865"/>
            <a:ext cx="4165997" cy="649962"/>
          </a:xfrm>
          <a:prstGeom prst="roundRect">
            <a:avLst>
              <a:gd name="adj" fmla="val 44374"/>
            </a:avLst>
          </a:prstGeom>
          <a:solidFill>
            <a:srgbClr val="D4E9F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1596092" y="3040856"/>
            <a:ext cx="324922" cy="406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3</a:t>
            </a:r>
            <a:endParaRPr lang="en-US" sz="2550" dirty="0"/>
          </a:p>
        </p:txBody>
      </p:sp>
      <p:sp>
        <p:nvSpPr>
          <p:cNvPr id="17" name="Text 15"/>
          <p:cNvSpPr/>
          <p:nvPr/>
        </p:nvSpPr>
        <p:spPr>
          <a:xfrm>
            <a:off x="9892189" y="3789402"/>
            <a:ext cx="2935962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Specialist Nursing Care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9892189" y="4275534"/>
            <a:ext cx="3732848" cy="1386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Intensive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24-hour nursing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for residents managing chronic or complex conditions, delivered by qualified clinical staff.</a:t>
            </a:r>
            <a:endParaRPr lang="en-US" sz="1700" dirty="0"/>
          </a:p>
        </p:txBody>
      </p:sp>
      <p:sp>
        <p:nvSpPr>
          <p:cNvPr id="19" name="Shape 17"/>
          <p:cNvSpPr/>
          <p:nvPr/>
        </p:nvSpPr>
        <p:spPr>
          <a:xfrm>
            <a:off x="758309" y="6153150"/>
            <a:ext cx="13113782" cy="1267182"/>
          </a:xfrm>
          <a:prstGeom prst="roundRect">
            <a:avLst>
              <a:gd name="adj" fmla="val 25647"/>
            </a:avLst>
          </a:prstGeom>
          <a:solidFill>
            <a:srgbClr val="BEDFF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884" y="6485692"/>
            <a:ext cx="270748" cy="216575"/>
          </a:xfrm>
          <a:prstGeom prst="rect">
            <a:avLst/>
          </a:prstGeom>
        </p:spPr>
      </p:pic>
      <p:sp>
        <p:nvSpPr>
          <p:cNvPr id="21" name="Text 18"/>
          <p:cNvSpPr/>
          <p:nvPr/>
        </p:nvSpPr>
        <p:spPr>
          <a:xfrm>
            <a:off x="1462207" y="6423779"/>
            <a:ext cx="12193310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All packages include family counselling sessions and dedicated visitor programmes to keep families closely involved in residents' care.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2356366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Business Objectives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602218" y="3393996"/>
            <a:ext cx="6604754" cy="2479119"/>
          </a:xfrm>
          <a:prstGeom prst="roundRect">
            <a:avLst>
              <a:gd name="adj" fmla="val 20975"/>
            </a:avLst>
          </a:prstGeom>
          <a:solidFill>
            <a:srgbClr val="063E5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18793" y="3610570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Short-Term — Year 1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818793" y="4183380"/>
            <a:ext cx="6171605" cy="1614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Construct facility and hire 7 staff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Admit </a:t>
            </a:r>
            <a:r>
              <a:rPr lang="en-US" sz="1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12 residents</a:t>
            </a:r>
            <a:r>
              <a:rPr lang="en-US" sz="1700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within 9 months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Secure Ministry of Health approval within 6 months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Establish </a:t>
            </a:r>
            <a:r>
              <a:rPr lang="en-US" sz="17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2 hospital referral</a:t>
            </a:r>
            <a:r>
              <a:rPr lang="en-US" sz="1700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partnerships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587139" y="3610570"/>
            <a:ext cx="2902268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Long-Term — Years 3–5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7587139" y="4183380"/>
            <a:ext cx="6292572" cy="1614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Scale to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40 residents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at full capacity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Launch home-based care services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Achieve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£80,455+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annual revenue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Develop a care worker training academy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44709" y="917138"/>
            <a:ext cx="3706058" cy="4632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2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Market Opportunity</a:t>
            </a:r>
            <a:endParaRPr lang="en-US" sz="2900" dirty="0"/>
          </a:p>
        </p:txBody>
      </p:sp>
      <p:sp>
        <p:nvSpPr>
          <p:cNvPr id="4" name="Text 1"/>
          <p:cNvSpPr/>
          <p:nvPr/>
        </p:nvSpPr>
        <p:spPr>
          <a:xfrm>
            <a:off x="7579519" y="1588056"/>
            <a:ext cx="4957763" cy="464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650"/>
              </a:lnSpc>
              <a:buNone/>
            </a:pPr>
            <a:r>
              <a:rPr lang="en-US" sz="36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2.3M</a:t>
            </a:r>
            <a:endParaRPr lang="en-US" sz="3650" dirty="0"/>
          </a:p>
        </p:txBody>
      </p:sp>
      <p:sp>
        <p:nvSpPr>
          <p:cNvPr id="5" name="Text 2"/>
          <p:cNvSpPr/>
          <p:nvPr/>
        </p:nvSpPr>
        <p:spPr>
          <a:xfrm>
            <a:off x="9131856" y="2191703"/>
            <a:ext cx="1852970" cy="2315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Ugandans Over 60</a:t>
            </a:r>
            <a:endParaRPr lang="en-US" sz="1450" dirty="0"/>
          </a:p>
        </p:txBody>
      </p:sp>
      <p:sp>
        <p:nvSpPr>
          <p:cNvPr id="6" name="Text 3"/>
          <p:cNvSpPr/>
          <p:nvPr/>
        </p:nvSpPr>
        <p:spPr>
          <a:xfrm>
            <a:off x="6244709" y="2478167"/>
            <a:ext cx="7627382" cy="1858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4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 rapidly growing demographic with minimal formal support infrastructure.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7579519" y="2917388"/>
            <a:ext cx="4957763" cy="464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650"/>
              </a:lnSpc>
              <a:buNone/>
            </a:pPr>
            <a:r>
              <a:rPr lang="en-US" sz="36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86%</a:t>
            </a:r>
            <a:endParaRPr lang="en-US" sz="3650" dirty="0"/>
          </a:p>
        </p:txBody>
      </p:sp>
      <p:sp>
        <p:nvSpPr>
          <p:cNvPr id="8" name="Text 5"/>
          <p:cNvSpPr/>
          <p:nvPr/>
        </p:nvSpPr>
        <p:spPr>
          <a:xfrm>
            <a:off x="9131856" y="3521035"/>
            <a:ext cx="1852970" cy="2315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Experience Neglect</a:t>
            </a:r>
            <a:endParaRPr lang="en-US" sz="1450" dirty="0"/>
          </a:p>
        </p:txBody>
      </p:sp>
      <p:sp>
        <p:nvSpPr>
          <p:cNvPr id="9" name="Text 6"/>
          <p:cNvSpPr/>
          <p:nvPr/>
        </p:nvSpPr>
        <p:spPr>
          <a:xfrm>
            <a:off x="6244709" y="3807500"/>
            <a:ext cx="7627382" cy="1858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4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vast majority of older adults receive inadequate care within existing family and community structures.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7579519" y="4246721"/>
            <a:ext cx="4957763" cy="464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650"/>
              </a:lnSpc>
              <a:buNone/>
            </a:pPr>
            <a:r>
              <a:rPr lang="en-US" sz="36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&lt;200</a:t>
            </a:r>
            <a:endParaRPr lang="en-US" sz="3650" dirty="0"/>
          </a:p>
        </p:txBody>
      </p:sp>
      <p:sp>
        <p:nvSpPr>
          <p:cNvPr id="11" name="Text 8"/>
          <p:cNvSpPr/>
          <p:nvPr/>
        </p:nvSpPr>
        <p:spPr>
          <a:xfrm>
            <a:off x="9131856" y="4850368"/>
            <a:ext cx="1852970" cy="2315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Beds Available</a:t>
            </a:r>
            <a:endParaRPr lang="en-US" sz="1450" dirty="0"/>
          </a:p>
        </p:txBody>
      </p:sp>
      <p:sp>
        <p:nvSpPr>
          <p:cNvPr id="12" name="Text 9"/>
          <p:cNvSpPr/>
          <p:nvPr/>
        </p:nvSpPr>
        <p:spPr>
          <a:xfrm>
            <a:off x="6244709" y="5136833"/>
            <a:ext cx="7627382" cy="1858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4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Existing providers accommodate fewer than 200 residents across all of Kampala — a severe service gap.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7579519" y="5576054"/>
            <a:ext cx="4957763" cy="464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650"/>
              </a:lnSpc>
              <a:buNone/>
            </a:pPr>
            <a:r>
              <a:rPr lang="en-US" sz="36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2050</a:t>
            </a:r>
            <a:endParaRPr lang="en-US" sz="3650" dirty="0"/>
          </a:p>
        </p:txBody>
      </p:sp>
      <p:sp>
        <p:nvSpPr>
          <p:cNvPr id="14" name="Text 11"/>
          <p:cNvSpPr/>
          <p:nvPr/>
        </p:nvSpPr>
        <p:spPr>
          <a:xfrm>
            <a:off x="9131856" y="6179701"/>
            <a:ext cx="1852970" cy="2315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Population Doubles</a:t>
            </a:r>
            <a:endParaRPr lang="en-US" sz="1450" dirty="0"/>
          </a:p>
        </p:txBody>
      </p:sp>
      <p:sp>
        <p:nvSpPr>
          <p:cNvPr id="15" name="Text 12"/>
          <p:cNvSpPr/>
          <p:nvPr/>
        </p:nvSpPr>
        <p:spPr>
          <a:xfrm>
            <a:off x="6244709" y="6466165"/>
            <a:ext cx="7627382" cy="371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Africa's over-60 population is projected to double by 2050 (WHO 2023), driving sustained long-term demand.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6244709" y="6940748"/>
            <a:ext cx="7627382" cy="3717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Graceful Living is positioned as the </a:t>
            </a:r>
            <a:r>
              <a:rPr lang="en-US" sz="11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first purpose-built, medically supervised</a:t>
            </a: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residential elderly care home in Uganda — targeting upper-middle-income families in Kampala and Wakiso.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0549" y="483275"/>
            <a:ext cx="4365308" cy="5455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PESTEL Analysis</a:t>
            </a:r>
            <a:endParaRPr lang="en-US" sz="34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549" y="1282779"/>
            <a:ext cx="10485120" cy="5852160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0549" y="1282779"/>
            <a:ext cx="10485120" cy="585216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80549" y="7277814"/>
            <a:ext cx="13469302" cy="468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macro-environment presents a strong case for entry. Political momentum, social transformation, and an under-regulated sector create a rare window of opportunity for a first-mover positioned as a quality leader.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5775" y="389692"/>
            <a:ext cx="3652599" cy="4566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550"/>
              </a:lnSpc>
              <a:buNone/>
            </a:pPr>
            <a:r>
              <a:rPr lang="en-US" sz="28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SWOT Analysis</a:t>
            </a:r>
            <a:endParaRPr lang="en-US" sz="28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75" y="1079659"/>
            <a:ext cx="6660118" cy="6660118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75" y="1079659"/>
            <a:ext cx="6660118" cy="6660118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7492127" y="3760113"/>
            <a:ext cx="1826300" cy="2282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4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Our Competitive Edge</a:t>
            </a:r>
            <a:endParaRPr lang="en-US" sz="1400" dirty="0"/>
          </a:p>
        </p:txBody>
      </p:sp>
      <p:sp>
        <p:nvSpPr>
          <p:cNvPr id="6" name="Text 2"/>
          <p:cNvSpPr/>
          <p:nvPr/>
        </p:nvSpPr>
        <p:spPr>
          <a:xfrm>
            <a:off x="7492127" y="4077176"/>
            <a:ext cx="6660118" cy="546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No dominant competitor currently exists in the formal residential elderly care space in Uganda. Graceful Living enters with a clear quality advantage: </a:t>
            </a:r>
            <a:r>
              <a:rPr lang="en-US" sz="105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clinical expertise, purpose-built infrastructure</a:t>
            </a: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and deep cultural awareness.</a:t>
            </a:r>
            <a:endParaRPr lang="en-US" sz="1050" dirty="0"/>
          </a:p>
        </p:txBody>
      </p:sp>
      <p:sp>
        <p:nvSpPr>
          <p:cNvPr id="7" name="Text 3"/>
          <p:cNvSpPr/>
          <p:nvPr/>
        </p:nvSpPr>
        <p:spPr>
          <a:xfrm>
            <a:off x="7492127" y="4703683"/>
            <a:ext cx="6660118" cy="364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founder's 12 years of UK healthcare administration experience provides a proven operational framework adapted for the Ugandan context.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986552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Marketing Mix</a:t>
            </a:r>
            <a:endParaRPr lang="en-US" sz="44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8309" y="2132528"/>
            <a:ext cx="541615" cy="54161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58309" y="2944892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Product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58309" y="3431024"/>
            <a:ext cx="642151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Three-tiered residential care packages — Standard, Enhanced, and Specialist Nursing — with family counselling included across all tiers.</a:t>
            </a:r>
            <a:endParaRPr lang="en-US" sz="17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50574" y="2132528"/>
            <a:ext cx="541615" cy="54161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450574" y="2944892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Price</a:t>
            </a:r>
            <a:endParaRPr lang="en-US" sz="2200" dirty="0"/>
          </a:p>
        </p:txBody>
      </p:sp>
      <p:sp>
        <p:nvSpPr>
          <p:cNvPr id="8" name="Text 4"/>
          <p:cNvSpPr/>
          <p:nvPr/>
        </p:nvSpPr>
        <p:spPr>
          <a:xfrm>
            <a:off x="7450574" y="3431024"/>
            <a:ext cx="642151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Monthly fees from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£160 to £360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— a significant saving compared to private hospital or home nursing costs of  £603+.</a:t>
            </a:r>
            <a:endParaRPr lang="en-US" sz="17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8309" y="4904423"/>
            <a:ext cx="541615" cy="541615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758309" y="5716786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Place</a:t>
            </a:r>
            <a:endParaRPr lang="en-US" sz="2200" dirty="0"/>
          </a:p>
        </p:txBody>
      </p:sp>
      <p:sp>
        <p:nvSpPr>
          <p:cNvPr id="11" name="Text 6"/>
          <p:cNvSpPr/>
          <p:nvPr/>
        </p:nvSpPr>
        <p:spPr>
          <a:xfrm>
            <a:off x="758309" y="6202918"/>
            <a:ext cx="642151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Purpose-built facility in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Muyenga, Kampala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— accessible, close to referral hospitals, and situated in a neighbourhood aligned with our target demographic.</a:t>
            </a:r>
            <a:endParaRPr lang="en-US" sz="17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50574" y="4904423"/>
            <a:ext cx="541615" cy="541615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450574" y="5716786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Promotion</a:t>
            </a:r>
            <a:endParaRPr lang="en-US" sz="2200" dirty="0"/>
          </a:p>
        </p:txBody>
      </p:sp>
      <p:sp>
        <p:nvSpPr>
          <p:cNvPr id="14" name="Text 8"/>
          <p:cNvSpPr/>
          <p:nvPr/>
        </p:nvSpPr>
        <p:spPr>
          <a:xfrm>
            <a:off x="7450574" y="6202918"/>
            <a:ext cx="642151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Hospital and church partnerships, Facebook and WhatsApp campaigns, diaspora outreach, and open day events to build community trust and drive referrals.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44709" y="625673"/>
            <a:ext cx="7627382" cy="12827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Management Team &amp; Launch Milestones</a:t>
            </a:r>
            <a:endParaRPr lang="en-US" sz="4000" dirty="0"/>
          </a:p>
        </p:txBody>
      </p:sp>
      <p:sp>
        <p:nvSpPr>
          <p:cNvPr id="4" name="Text 1"/>
          <p:cNvSpPr/>
          <p:nvPr/>
        </p:nvSpPr>
        <p:spPr>
          <a:xfrm>
            <a:off x="6244709" y="2346960"/>
            <a:ext cx="2360295" cy="320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Leadership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6244709" y="2842974"/>
            <a:ext cx="2360295" cy="29634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5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Pamela Keijema</a:t>
            </a: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— Founder &amp; Managing Director 12 years of UK healthcare administration experience, bringing proven clinical governance and operational excellence to Uganda.</a:t>
            </a:r>
            <a:endParaRPr lang="en-US" sz="1500" dirty="0"/>
          </a:p>
        </p:txBody>
      </p:sp>
      <p:sp>
        <p:nvSpPr>
          <p:cNvPr id="6" name="Text 3"/>
          <p:cNvSpPr/>
          <p:nvPr/>
        </p:nvSpPr>
        <p:spPr>
          <a:xfrm>
            <a:off x="6244709" y="5964317"/>
            <a:ext cx="2360295" cy="14817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hires include a </a:t>
            </a:r>
            <a:r>
              <a:rPr lang="en-US" sz="15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Head of Nursing</a:t>
            </a: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Operations Manager, and Finance Officer in the first six months.</a:t>
            </a:r>
            <a:endParaRPr lang="en-US" sz="15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7952" y="3917513"/>
            <a:ext cx="4311968" cy="1940362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9977486" y="3999722"/>
            <a:ext cx="754586" cy="1227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950"/>
              </a:lnSpc>
              <a:buNone/>
            </a:pPr>
            <a:r>
              <a:rPr lang="en-US" sz="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Months 1–3</a:t>
            </a:r>
            <a:endParaRPr lang="en-US" sz="750" dirty="0"/>
          </a:p>
        </p:txBody>
      </p:sp>
      <p:sp>
        <p:nvSpPr>
          <p:cNvPr id="9" name="Text 5"/>
          <p:cNvSpPr/>
          <p:nvPr/>
        </p:nvSpPr>
        <p:spPr>
          <a:xfrm>
            <a:off x="9977486" y="4155653"/>
            <a:ext cx="754586" cy="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650"/>
              </a:lnSpc>
              <a:buNone/>
            </a:pPr>
            <a:r>
              <a:rPr lang="en-US" sz="5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Land, design, and licensing</a:t>
            </a:r>
            <a:endParaRPr lang="en-US" sz="5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73283" y="4526727"/>
            <a:ext cx="167139" cy="16713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0723779" y="5454994"/>
            <a:ext cx="758731" cy="1227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950"/>
              </a:lnSpc>
              <a:buNone/>
            </a:pPr>
            <a:r>
              <a:rPr lang="en-US" sz="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Months 4–6</a:t>
            </a:r>
            <a:endParaRPr lang="en-US" sz="750" dirty="0"/>
          </a:p>
        </p:txBody>
      </p:sp>
      <p:sp>
        <p:nvSpPr>
          <p:cNvPr id="12" name="Text 7"/>
          <p:cNvSpPr/>
          <p:nvPr/>
        </p:nvSpPr>
        <p:spPr>
          <a:xfrm>
            <a:off x="10723779" y="5610924"/>
            <a:ext cx="758731" cy="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650"/>
              </a:lnSpc>
              <a:buNone/>
            </a:pPr>
            <a:r>
              <a:rPr lang="en-US" sz="5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Build and recruit core staff</a:t>
            </a:r>
            <a:endParaRPr lang="en-US" sz="55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019575" y="5136200"/>
            <a:ext cx="167139" cy="16713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1461779" y="3985211"/>
            <a:ext cx="754586" cy="1227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950"/>
              </a:lnSpc>
              <a:buNone/>
            </a:pPr>
            <a:r>
              <a:rPr lang="en-US" sz="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Months 7–8</a:t>
            </a:r>
            <a:endParaRPr lang="en-US" sz="750" dirty="0"/>
          </a:p>
        </p:txBody>
      </p:sp>
      <p:sp>
        <p:nvSpPr>
          <p:cNvPr id="15" name="Text 9"/>
          <p:cNvSpPr/>
          <p:nvPr/>
        </p:nvSpPr>
        <p:spPr>
          <a:xfrm>
            <a:off x="11461779" y="4141142"/>
            <a:ext cx="754586" cy="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650"/>
              </a:lnSpc>
              <a:buNone/>
            </a:pPr>
            <a:r>
              <a:rPr lang="en-US" sz="5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Soft launch with first residents</a:t>
            </a:r>
            <a:endParaRPr lang="en-US" sz="55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770015" y="4510142"/>
            <a:ext cx="167138" cy="167139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12208073" y="5410682"/>
            <a:ext cx="754586" cy="1227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950"/>
              </a:lnSpc>
              <a:buNone/>
            </a:pPr>
            <a:r>
              <a:rPr lang="en-US" sz="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Months 9–12</a:t>
            </a:r>
            <a:endParaRPr lang="en-US" sz="750" dirty="0"/>
          </a:p>
        </p:txBody>
      </p:sp>
      <p:sp>
        <p:nvSpPr>
          <p:cNvPr id="18" name="Text 11"/>
          <p:cNvSpPr/>
          <p:nvPr/>
        </p:nvSpPr>
        <p:spPr>
          <a:xfrm>
            <a:off x="12208073" y="5566614"/>
            <a:ext cx="754586" cy="265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650"/>
              </a:lnSpc>
              <a:buNone/>
            </a:pPr>
            <a:r>
              <a:rPr lang="en-US" sz="5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Hospital partnerships; reach break-even</a:t>
            </a:r>
            <a:endParaRPr lang="en-US" sz="550" dirty="0"/>
          </a:p>
        </p:txBody>
      </p:sp>
      <p:pic>
        <p:nvPicPr>
          <p:cNvPr id="19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503869" y="5136200"/>
            <a:ext cx="167138" cy="16713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636627"/>
            <a:ext cx="4846320" cy="6056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750"/>
              </a:lnSpc>
              <a:buNone/>
            </a:pPr>
            <a:r>
              <a:rPr lang="en-US" sz="38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Financial Snapshot</a:t>
            </a:r>
            <a:endParaRPr lang="en-US" sz="3800" dirty="0"/>
          </a:p>
        </p:txBody>
      </p:sp>
      <p:sp>
        <p:nvSpPr>
          <p:cNvPr id="3" name="Text 1"/>
          <p:cNvSpPr/>
          <p:nvPr/>
        </p:nvSpPr>
        <p:spPr>
          <a:xfrm>
            <a:off x="758309" y="1633538"/>
            <a:ext cx="3128248" cy="3027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Start-Up Funding — £30,000</a:t>
            </a:r>
            <a:endParaRPr lang="en-US" sz="1900" dirty="0"/>
          </a:p>
        </p:txBody>
      </p:sp>
      <p:sp>
        <p:nvSpPr>
          <p:cNvPr id="4" name="Text 2"/>
          <p:cNvSpPr/>
          <p:nvPr/>
        </p:nvSpPr>
        <p:spPr>
          <a:xfrm>
            <a:off x="758309" y="2092762"/>
            <a:ext cx="6332220" cy="5450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Monthly fixed costs projected at </a:t>
            </a:r>
            <a:r>
              <a:rPr lang="en-US" sz="145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£1800</a:t>
            </a: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covering staff, food, medical supplies, utilities, maintenance, and marketing.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758309" y="2813923"/>
            <a:ext cx="6332220" cy="980361"/>
          </a:xfrm>
          <a:prstGeom prst="roundRect">
            <a:avLst>
              <a:gd name="adj" fmla="val 28178"/>
            </a:avLst>
          </a:prstGeom>
          <a:solidFill>
            <a:srgbClr val="BEDFF3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380" y="3080980"/>
            <a:ext cx="230148" cy="184071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356598" y="3016329"/>
            <a:ext cx="5549860" cy="5450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Break-even</a:t>
            </a:r>
            <a:r>
              <a:rPr lang="en-US" sz="145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is projected at </a:t>
            </a:r>
            <a:r>
              <a:rPr lang="en-US" sz="1450" b="1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12 residents</a:t>
            </a:r>
            <a:r>
              <a:rPr lang="en-US" sz="145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reached by Month 9.</a:t>
            </a:r>
            <a:endParaRPr lang="en-US" sz="145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7491" y="1653183"/>
            <a:ext cx="5382339" cy="4947761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8174891" y="5042102"/>
            <a:ext cx="212050" cy="144780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14.4</a:t>
            </a:r>
            <a:endParaRPr lang="en-US" sz="650" dirty="0"/>
          </a:p>
        </p:txBody>
      </p:sp>
      <p:sp>
        <p:nvSpPr>
          <p:cNvPr id="10" name="Text 6"/>
          <p:cNvSpPr/>
          <p:nvPr/>
        </p:nvSpPr>
        <p:spPr>
          <a:xfrm>
            <a:off x="9458861" y="3900930"/>
            <a:ext cx="212050" cy="144780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28.8</a:t>
            </a:r>
            <a:endParaRPr lang="en-US" sz="650" dirty="0"/>
          </a:p>
        </p:txBody>
      </p:sp>
      <p:sp>
        <p:nvSpPr>
          <p:cNvPr id="11" name="Text 7"/>
          <p:cNvSpPr/>
          <p:nvPr/>
        </p:nvSpPr>
        <p:spPr>
          <a:xfrm>
            <a:off x="10742831" y="2759759"/>
            <a:ext cx="212050" cy="144780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43.2</a:t>
            </a:r>
            <a:endParaRPr lang="en-US" sz="650" dirty="0"/>
          </a:p>
        </p:txBody>
      </p:sp>
      <p:sp>
        <p:nvSpPr>
          <p:cNvPr id="12" name="Text 8"/>
          <p:cNvSpPr/>
          <p:nvPr/>
        </p:nvSpPr>
        <p:spPr>
          <a:xfrm>
            <a:off x="12061984" y="1903881"/>
            <a:ext cx="141684" cy="144780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54</a:t>
            </a:r>
            <a:endParaRPr lang="en-US" sz="650" dirty="0"/>
          </a:p>
        </p:txBody>
      </p:sp>
      <p:sp>
        <p:nvSpPr>
          <p:cNvPr id="13" name="Text 9"/>
          <p:cNvSpPr/>
          <p:nvPr/>
        </p:nvSpPr>
        <p:spPr>
          <a:xfrm>
            <a:off x="758309" y="5375315"/>
            <a:ext cx="6556891" cy="8176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Revenue grows from £2896.38 in Q1 (4 residents) to £ 10,861.42 in Q4 (15 residents), with closing cash balances remaining robust throughout Year 1.</a:t>
            </a:r>
            <a:endParaRPr lang="en-US" sz="1450" dirty="0"/>
          </a:p>
        </p:txBody>
      </p:sp>
      <p:sp>
        <p:nvSpPr>
          <p:cNvPr id="14" name="Shape 10"/>
          <p:cNvSpPr/>
          <p:nvPr/>
        </p:nvSpPr>
        <p:spPr>
          <a:xfrm>
            <a:off x="686276" y="6531769"/>
            <a:ext cx="4266962" cy="1082993"/>
          </a:xfrm>
          <a:prstGeom prst="roundRect">
            <a:avLst>
              <a:gd name="adj" fmla="val 25507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965240" y="6716792"/>
            <a:ext cx="2423160" cy="3027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£12,068.25 </a:t>
            </a:r>
            <a:endParaRPr lang="en-US" sz="1900" dirty="0"/>
          </a:p>
        </p:txBody>
      </p:sp>
      <p:sp>
        <p:nvSpPr>
          <p:cNvPr id="16" name="Text 12"/>
          <p:cNvSpPr/>
          <p:nvPr/>
        </p:nvSpPr>
        <p:spPr>
          <a:xfrm>
            <a:off x="965240" y="7113389"/>
            <a:ext cx="3853101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Personal equity from founder</a:t>
            </a:r>
            <a:endParaRPr lang="en-US" sz="1450" dirty="0"/>
          </a:p>
        </p:txBody>
      </p:sp>
      <p:sp>
        <p:nvSpPr>
          <p:cNvPr id="17" name="Shape 13"/>
          <p:cNvSpPr/>
          <p:nvPr/>
        </p:nvSpPr>
        <p:spPr>
          <a:xfrm>
            <a:off x="5181719" y="6509861"/>
            <a:ext cx="4266962" cy="1082993"/>
          </a:xfrm>
          <a:prstGeom prst="roundRect">
            <a:avLst>
              <a:gd name="adj" fmla="val 25507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4"/>
          <p:cNvSpPr/>
          <p:nvPr/>
        </p:nvSpPr>
        <p:spPr>
          <a:xfrm>
            <a:off x="5388650" y="6716792"/>
            <a:ext cx="2423160" cy="3027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£14,079.62</a:t>
            </a:r>
            <a:endParaRPr lang="en-US" sz="1900" dirty="0"/>
          </a:p>
        </p:txBody>
      </p:sp>
      <p:sp>
        <p:nvSpPr>
          <p:cNvPr id="19" name="Text 15"/>
          <p:cNvSpPr/>
          <p:nvPr/>
        </p:nvSpPr>
        <p:spPr>
          <a:xfrm>
            <a:off x="5388650" y="7113389"/>
            <a:ext cx="3853101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Uganda Development Bank loan</a:t>
            </a:r>
            <a:endParaRPr lang="en-US" sz="1450" dirty="0"/>
          </a:p>
        </p:txBody>
      </p:sp>
      <p:sp>
        <p:nvSpPr>
          <p:cNvPr id="20" name="Shape 16"/>
          <p:cNvSpPr/>
          <p:nvPr/>
        </p:nvSpPr>
        <p:spPr>
          <a:xfrm>
            <a:off x="9605129" y="6509861"/>
            <a:ext cx="4266962" cy="1082993"/>
          </a:xfrm>
          <a:prstGeom prst="roundRect">
            <a:avLst>
              <a:gd name="adj" fmla="val 25507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7"/>
          <p:cNvSpPr/>
          <p:nvPr/>
        </p:nvSpPr>
        <p:spPr>
          <a:xfrm>
            <a:off x="9812060" y="6716792"/>
            <a:ext cx="2423160" cy="3027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9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£4022.75M</a:t>
            </a:r>
            <a:endParaRPr lang="en-US" sz="1900" dirty="0"/>
          </a:p>
        </p:txBody>
      </p:sp>
      <p:sp>
        <p:nvSpPr>
          <p:cNvPr id="22" name="Text 18"/>
          <p:cNvSpPr/>
          <p:nvPr/>
        </p:nvSpPr>
        <p:spPr>
          <a:xfrm>
            <a:off x="9812060" y="7113389"/>
            <a:ext cx="3853101" cy="2725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Angel investor contribution</a:t>
            </a:r>
            <a:endParaRPr lang="en-US" sz="14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4AB0C6C-1B62-BD5B-4E39-AC5A070018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512390"/>
              </p:ext>
            </p:extLst>
          </p:nvPr>
        </p:nvGraphicFramePr>
        <p:xfrm>
          <a:off x="8393430" y="771526"/>
          <a:ext cx="5461635" cy="676842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730835">
                  <a:extLst>
                    <a:ext uri="{9D8B030D-6E8A-4147-A177-3AD203B41FA5}">
                      <a16:colId xmlns:a16="http://schemas.microsoft.com/office/drawing/2014/main" val="4078324115"/>
                    </a:ext>
                  </a:extLst>
                </a:gridCol>
                <a:gridCol w="1730800">
                  <a:extLst>
                    <a:ext uri="{9D8B030D-6E8A-4147-A177-3AD203B41FA5}">
                      <a16:colId xmlns:a16="http://schemas.microsoft.com/office/drawing/2014/main" val="3261734122"/>
                    </a:ext>
                  </a:extLst>
                </a:gridCol>
              </a:tblGrid>
              <a:tr h="1429634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4000" u="none" strike="noStrike" dirty="0">
                          <a:effectLst/>
                        </a:rPr>
                        <a:t>Fixed Costs</a:t>
                      </a:r>
                      <a:endParaRPr lang="en-GB" sz="4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4000" u="none" strike="noStrike" dirty="0">
                          <a:effectLst/>
                        </a:rPr>
                        <a:t>per month</a:t>
                      </a:r>
                      <a:endParaRPr lang="en-GB" sz="4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919177"/>
                  </a:ext>
                </a:extLst>
              </a:tr>
              <a:tr h="765074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4000" u="none" strike="noStrike">
                          <a:effectLst/>
                        </a:rPr>
                        <a:t>Rent</a:t>
                      </a:r>
                      <a:endParaRPr lang="en-GB" sz="4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4000" u="none" strike="noStrike">
                          <a:effectLst/>
                        </a:rPr>
                        <a:t>£1,500</a:t>
                      </a:r>
                      <a:endParaRPr lang="en-GB" sz="4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extLst>
                  <a:ext uri="{0D108BD9-81ED-4DB2-BD59-A6C34878D82A}">
                    <a16:rowId xmlns:a16="http://schemas.microsoft.com/office/drawing/2014/main" val="3366274579"/>
                  </a:ext>
                </a:extLst>
              </a:tr>
              <a:tr h="765074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4000" u="none" strike="noStrike" dirty="0">
                          <a:effectLst/>
                        </a:rPr>
                        <a:t>Bus. Rate</a:t>
                      </a:r>
                      <a:endParaRPr lang="en-GB" sz="4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4000" u="none" strike="noStrike">
                          <a:effectLst/>
                        </a:rPr>
                        <a:t>£300</a:t>
                      </a:r>
                      <a:endParaRPr lang="en-GB" sz="4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extLst>
                  <a:ext uri="{0D108BD9-81ED-4DB2-BD59-A6C34878D82A}">
                    <a16:rowId xmlns:a16="http://schemas.microsoft.com/office/drawing/2014/main" val="1957750995"/>
                  </a:ext>
                </a:extLst>
              </a:tr>
              <a:tr h="765074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4000" u="none" strike="noStrike">
                          <a:effectLst/>
                        </a:rPr>
                        <a:t>Gas bill</a:t>
                      </a:r>
                      <a:endParaRPr lang="en-GB" sz="4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4000" u="none" strike="noStrike">
                          <a:effectLst/>
                        </a:rPr>
                        <a:t>£150</a:t>
                      </a:r>
                      <a:endParaRPr lang="en-GB" sz="4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extLst>
                  <a:ext uri="{0D108BD9-81ED-4DB2-BD59-A6C34878D82A}">
                    <a16:rowId xmlns:a16="http://schemas.microsoft.com/office/drawing/2014/main" val="3343916940"/>
                  </a:ext>
                </a:extLst>
              </a:tr>
              <a:tr h="1429634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4000" u="none" strike="noStrike">
                          <a:effectLst/>
                        </a:rPr>
                        <a:t>Two Emp Salary</a:t>
                      </a:r>
                      <a:endParaRPr lang="en-GB" sz="4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4000" u="none" strike="noStrike">
                          <a:effectLst/>
                        </a:rPr>
                        <a:t>£3,500</a:t>
                      </a:r>
                      <a:endParaRPr lang="en-GB" sz="4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extLst>
                  <a:ext uri="{0D108BD9-81ED-4DB2-BD59-A6C34878D82A}">
                    <a16:rowId xmlns:a16="http://schemas.microsoft.com/office/drawing/2014/main" val="1042499348"/>
                  </a:ext>
                </a:extLst>
              </a:tr>
              <a:tr h="848857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4000" u="none" strike="noStrike">
                          <a:effectLst/>
                        </a:rPr>
                        <a:t>Accountant</a:t>
                      </a:r>
                      <a:endParaRPr lang="en-GB" sz="4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4000" u="none" strike="noStrike">
                          <a:effectLst/>
                        </a:rPr>
                        <a:t>£100</a:t>
                      </a:r>
                      <a:endParaRPr lang="en-GB" sz="4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extLst>
                  <a:ext uri="{0D108BD9-81ED-4DB2-BD59-A6C34878D82A}">
                    <a16:rowId xmlns:a16="http://schemas.microsoft.com/office/drawing/2014/main" val="911577121"/>
                  </a:ext>
                </a:extLst>
              </a:tr>
              <a:tr h="765074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4000" u="none" strike="noStrike" dirty="0">
                          <a:effectLst/>
                        </a:rPr>
                        <a:t>Total cost</a:t>
                      </a:r>
                      <a:endParaRPr lang="en-GB" sz="4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4000" u="none" strike="noStrike" dirty="0">
                          <a:effectLst/>
                        </a:rPr>
                        <a:t>£5,550</a:t>
                      </a:r>
                      <a:endParaRPr lang="en-GB" sz="4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8859" marR="18859" marT="18859" marB="0" anchor="ctr"/>
                </a:tc>
                <a:extLst>
                  <a:ext uri="{0D108BD9-81ED-4DB2-BD59-A6C34878D82A}">
                    <a16:rowId xmlns:a16="http://schemas.microsoft.com/office/drawing/2014/main" val="246753763"/>
                  </a:ext>
                </a:extLst>
              </a:tr>
            </a:tbl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BF6B87C-753B-0606-B7C1-F526C69E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2583659"/>
              </p:ext>
            </p:extLst>
          </p:nvPr>
        </p:nvGraphicFramePr>
        <p:xfrm>
          <a:off x="1190103" y="843280"/>
          <a:ext cx="5461634" cy="6612894"/>
        </p:xfrm>
        <a:graphic>
          <a:graphicData uri="http://schemas.openxmlformats.org/drawingml/2006/table">
            <a:tbl>
              <a:tblPr firstRow="1"/>
              <a:tblGrid>
                <a:gridCol w="3150349">
                  <a:extLst>
                    <a:ext uri="{9D8B030D-6E8A-4147-A177-3AD203B41FA5}">
                      <a16:colId xmlns:a16="http://schemas.microsoft.com/office/drawing/2014/main" val="3173173661"/>
                    </a:ext>
                  </a:extLst>
                </a:gridCol>
                <a:gridCol w="2311285">
                  <a:extLst>
                    <a:ext uri="{9D8B030D-6E8A-4147-A177-3AD203B41FA5}">
                      <a16:colId xmlns:a16="http://schemas.microsoft.com/office/drawing/2014/main" val="896379705"/>
                    </a:ext>
                  </a:extLst>
                </a:gridCol>
              </a:tblGrid>
              <a:tr h="1042354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Startup</a:t>
                      </a:r>
                      <a:r>
                        <a:rPr lang="en-GB" sz="4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40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Cost</a:t>
                      </a:r>
                      <a:endParaRPr lang="en-GB" sz="30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 </a:t>
                      </a:r>
                      <a:endParaRPr lang="en-GB" sz="3000" b="0" i="0" u="none" strike="noStrike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5073799"/>
                  </a:ext>
                </a:extLst>
              </a:tr>
              <a:tr h="1114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Furniture</a:t>
                      </a:r>
                      <a:endParaRPr lang="en-GB" sz="30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£20000</a:t>
                      </a:r>
                      <a:endParaRPr lang="en-GB" sz="3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8123093"/>
                  </a:ext>
                </a:extLst>
              </a:tr>
              <a:tr h="1114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Accessories</a:t>
                      </a:r>
                      <a:endParaRPr lang="en-GB" sz="30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4000</a:t>
                      </a:r>
                      <a:endParaRPr lang="en-GB" sz="30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7427567"/>
                  </a:ext>
                </a:extLst>
              </a:tr>
              <a:tr h="1114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Toileteries</a:t>
                      </a:r>
                      <a:endParaRPr lang="en-GB" sz="30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1000</a:t>
                      </a:r>
                      <a:endParaRPr lang="en-GB" sz="3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5424853"/>
                  </a:ext>
                </a:extLst>
              </a:tr>
              <a:tr h="1114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Renovation</a:t>
                      </a:r>
                      <a:endParaRPr lang="en-GB" sz="30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5000</a:t>
                      </a:r>
                      <a:endParaRPr lang="en-GB" sz="3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9220869"/>
                  </a:ext>
                </a:extLst>
              </a:tr>
              <a:tr h="1114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</a:t>
                      </a:r>
                      <a:endParaRPr lang="en-GB" sz="30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4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£30,000</a:t>
                      </a:r>
                      <a:endParaRPr lang="en-GB" sz="3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5716" marR="15716" marT="1571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0891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6F19B2-8C3F-D75A-7C23-E7E461F14C7E}"/>
              </a:ext>
            </a:extLst>
          </p:cNvPr>
          <p:cNvGraphicFramePr>
            <a:graphicFrameLocks noGrp="1"/>
          </p:cNvGraphicFramePr>
          <p:nvPr/>
        </p:nvGraphicFramePr>
        <p:xfrm>
          <a:off x="838316" y="386534"/>
          <a:ext cx="9073037" cy="4238218"/>
        </p:xfrm>
        <a:graphic>
          <a:graphicData uri="http://schemas.openxmlformats.org/drawingml/2006/table">
            <a:tbl>
              <a:tblPr firstRow="1" bandRow="1"/>
              <a:tblGrid>
                <a:gridCol w="1888008">
                  <a:extLst>
                    <a:ext uri="{9D8B030D-6E8A-4147-A177-3AD203B41FA5}">
                      <a16:colId xmlns:a16="http://schemas.microsoft.com/office/drawing/2014/main" val="2167734324"/>
                    </a:ext>
                  </a:extLst>
                </a:gridCol>
                <a:gridCol w="967084">
                  <a:extLst>
                    <a:ext uri="{9D8B030D-6E8A-4147-A177-3AD203B41FA5}">
                      <a16:colId xmlns:a16="http://schemas.microsoft.com/office/drawing/2014/main" val="2955019756"/>
                    </a:ext>
                  </a:extLst>
                </a:gridCol>
                <a:gridCol w="1243589">
                  <a:extLst>
                    <a:ext uri="{9D8B030D-6E8A-4147-A177-3AD203B41FA5}">
                      <a16:colId xmlns:a16="http://schemas.microsoft.com/office/drawing/2014/main" val="4290968929"/>
                    </a:ext>
                  </a:extLst>
                </a:gridCol>
                <a:gridCol w="1243589">
                  <a:extLst>
                    <a:ext uri="{9D8B030D-6E8A-4147-A177-3AD203B41FA5}">
                      <a16:colId xmlns:a16="http://schemas.microsoft.com/office/drawing/2014/main" val="1994572689"/>
                    </a:ext>
                  </a:extLst>
                </a:gridCol>
                <a:gridCol w="1243589">
                  <a:extLst>
                    <a:ext uri="{9D8B030D-6E8A-4147-A177-3AD203B41FA5}">
                      <a16:colId xmlns:a16="http://schemas.microsoft.com/office/drawing/2014/main" val="2634358367"/>
                    </a:ext>
                  </a:extLst>
                </a:gridCol>
                <a:gridCol w="1243589">
                  <a:extLst>
                    <a:ext uri="{9D8B030D-6E8A-4147-A177-3AD203B41FA5}">
                      <a16:colId xmlns:a16="http://schemas.microsoft.com/office/drawing/2014/main" val="1333549612"/>
                    </a:ext>
                  </a:extLst>
                </a:gridCol>
                <a:gridCol w="1243589">
                  <a:extLst>
                    <a:ext uri="{9D8B030D-6E8A-4147-A177-3AD203B41FA5}">
                      <a16:colId xmlns:a16="http://schemas.microsoft.com/office/drawing/2014/main" val="2091956516"/>
                    </a:ext>
                  </a:extLst>
                </a:gridCol>
              </a:tblGrid>
              <a:tr h="935426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Variable Costs</a:t>
                      </a:r>
                      <a:endParaRPr lang="en-GB" sz="26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Jan</a:t>
                      </a:r>
                      <a:endParaRPr lang="en-GB" sz="26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Feb</a:t>
                      </a:r>
                      <a:endParaRPr lang="en-GB" sz="26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Mar</a:t>
                      </a:r>
                      <a:endParaRPr lang="en-GB" sz="26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Apr</a:t>
                      </a:r>
                      <a:endParaRPr lang="en-GB" sz="26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May</a:t>
                      </a:r>
                      <a:endParaRPr lang="en-GB" sz="2600" b="0" i="0" u="none" strike="noStrike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June</a:t>
                      </a:r>
                      <a:endParaRPr lang="en-GB" sz="26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3295777"/>
                  </a:ext>
                </a:extLst>
              </a:tr>
              <a:tr h="496514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Electricity</a:t>
                      </a:r>
                      <a:endParaRPr lang="en-GB" sz="26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400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750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5191722"/>
                  </a:ext>
                </a:extLst>
              </a:tr>
              <a:tr h="935426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Raw materials</a:t>
                      </a:r>
                      <a:endParaRPr lang="en-GB" sz="26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£400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650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800</a:t>
                      </a:r>
                      <a:endParaRPr lang="en-GB" sz="26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800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1000</a:t>
                      </a:r>
                      <a:endParaRPr lang="en-GB" sz="26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915193"/>
                  </a:ext>
                </a:extLst>
              </a:tr>
              <a:tr h="935426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hourly paid Emp</a:t>
                      </a:r>
                      <a:endParaRPr lang="en-GB" sz="26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338931"/>
                  </a:ext>
                </a:extLst>
              </a:tr>
              <a:tr h="935426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Var cost</a:t>
                      </a:r>
                      <a:endParaRPr lang="en-GB" sz="26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£1,500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£1,650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£2,100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£2,100</a:t>
                      </a:r>
                      <a:endParaRPr lang="en-GB" sz="2600" b="0" i="0" u="none" strike="noStrike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9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£2,450</a:t>
                      </a:r>
                      <a:endParaRPr lang="en-GB" sz="26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711" marR="13711" marT="13711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831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3981130-B775-9A68-EE25-2B473E2641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21913"/>
              </p:ext>
            </p:extLst>
          </p:nvPr>
        </p:nvGraphicFramePr>
        <p:xfrm>
          <a:off x="1006475" y="365760"/>
          <a:ext cx="11196608" cy="4904507"/>
        </p:xfrm>
        <a:graphic>
          <a:graphicData uri="http://schemas.openxmlformats.org/drawingml/2006/table">
            <a:tbl>
              <a:tblPr/>
              <a:tblGrid>
                <a:gridCol w="2197586">
                  <a:extLst>
                    <a:ext uri="{9D8B030D-6E8A-4147-A177-3AD203B41FA5}">
                      <a16:colId xmlns:a16="http://schemas.microsoft.com/office/drawing/2014/main" val="620801628"/>
                    </a:ext>
                  </a:extLst>
                </a:gridCol>
                <a:gridCol w="1500558">
                  <a:extLst>
                    <a:ext uri="{9D8B030D-6E8A-4147-A177-3AD203B41FA5}">
                      <a16:colId xmlns:a16="http://schemas.microsoft.com/office/drawing/2014/main" val="2934887447"/>
                    </a:ext>
                  </a:extLst>
                </a:gridCol>
                <a:gridCol w="1500558">
                  <a:extLst>
                    <a:ext uri="{9D8B030D-6E8A-4147-A177-3AD203B41FA5}">
                      <a16:colId xmlns:a16="http://schemas.microsoft.com/office/drawing/2014/main" val="3693687552"/>
                    </a:ext>
                  </a:extLst>
                </a:gridCol>
                <a:gridCol w="1500558">
                  <a:extLst>
                    <a:ext uri="{9D8B030D-6E8A-4147-A177-3AD203B41FA5}">
                      <a16:colId xmlns:a16="http://schemas.microsoft.com/office/drawing/2014/main" val="4208675543"/>
                    </a:ext>
                  </a:extLst>
                </a:gridCol>
                <a:gridCol w="1498395">
                  <a:extLst>
                    <a:ext uri="{9D8B030D-6E8A-4147-A177-3AD203B41FA5}">
                      <a16:colId xmlns:a16="http://schemas.microsoft.com/office/drawing/2014/main" val="2626196243"/>
                    </a:ext>
                  </a:extLst>
                </a:gridCol>
                <a:gridCol w="1498395">
                  <a:extLst>
                    <a:ext uri="{9D8B030D-6E8A-4147-A177-3AD203B41FA5}">
                      <a16:colId xmlns:a16="http://schemas.microsoft.com/office/drawing/2014/main" val="2733436387"/>
                    </a:ext>
                  </a:extLst>
                </a:gridCol>
                <a:gridCol w="1500558">
                  <a:extLst>
                    <a:ext uri="{9D8B030D-6E8A-4147-A177-3AD203B41FA5}">
                      <a16:colId xmlns:a16="http://schemas.microsoft.com/office/drawing/2014/main" val="3639877845"/>
                    </a:ext>
                  </a:extLst>
                </a:gridCol>
              </a:tblGrid>
              <a:tr h="7112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Jan</a:t>
                      </a:r>
                      <a:endParaRPr lang="en-GB" sz="2300" b="0" i="0" u="none" strike="noStrike" dirty="0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Feb</a:t>
                      </a:r>
                      <a:endParaRPr lang="en-GB" sz="2300" b="0" i="0" u="none" strike="noStrike" dirty="0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Mar</a:t>
                      </a:r>
                      <a:endParaRPr lang="en-GB" sz="2300" b="0" i="0" u="none" strike="noStrike" dirty="0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Apr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May</a:t>
                      </a:r>
                      <a:endParaRPr lang="en-GB" sz="2300" b="0" i="0" u="none" strike="noStrike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4D93D9"/>
                          </a:highlight>
                          <a:latin typeface="Aptos Narrow" panose="020B0004020202020204" pitchFamily="34" charset="0"/>
                        </a:rPr>
                        <a:t>Jun</a:t>
                      </a:r>
                      <a:endParaRPr lang="en-GB" sz="2300" b="0" i="0" u="none" strike="noStrike" dirty="0">
                        <a:effectLst/>
                        <a:highlight>
                          <a:srgbClr val="4D93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D93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3712457"/>
                  </a:ext>
                </a:extLst>
              </a:tr>
              <a:tr h="7112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Fixed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Aptos Narrow" panose="020B0004020202020204" pitchFamily="34" charset="0"/>
                        </a:rPr>
                        <a:t>£5,550</a:t>
                      </a:r>
                      <a:endParaRPr lang="en-GB" sz="2300" b="0" i="0" u="none" strike="noStrike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5291120"/>
                  </a:ext>
                </a:extLst>
              </a:tr>
              <a:tr h="1348342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Variable cost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£700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£1,500</a:t>
                      </a:r>
                      <a:endParaRPr lang="en-GB" sz="2300" b="0" i="0" u="none" strike="noStrike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£1,650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£2,100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£2,100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BE2D5"/>
                          </a:highlight>
                          <a:latin typeface="Aptos Narrow" panose="020B0004020202020204" pitchFamily="34" charset="0"/>
                        </a:rPr>
                        <a:t>£2,450</a:t>
                      </a:r>
                      <a:endParaRPr lang="en-GB" sz="2300" b="0" i="0" u="none" strike="noStrike" dirty="0">
                        <a:effectLst/>
                        <a:highlight>
                          <a:srgbClr val="FBE2D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2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9883367"/>
                  </a:ext>
                </a:extLst>
              </a:tr>
              <a:tr h="7112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FF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Total cost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£6,250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£7,050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£7,200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£7,650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£7,650</a:t>
                      </a:r>
                      <a:endParaRPr lang="en-GB" sz="2300" b="0" i="0" u="none" strike="noStrike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2CEEF"/>
                          </a:highlight>
                          <a:latin typeface="Aptos Narrow" panose="020B0004020202020204" pitchFamily="34" charset="0"/>
                        </a:rPr>
                        <a:t>£8,000</a:t>
                      </a:r>
                      <a:endParaRPr lang="en-GB" sz="2300" b="0" i="0" u="none" strike="noStrike" dirty="0">
                        <a:effectLst/>
                        <a:highlight>
                          <a:srgbClr val="F2CEEF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C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4635882"/>
                  </a:ext>
                </a:extLst>
              </a:tr>
              <a:tr h="7112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Revenue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£3,000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£4,500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£6,000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£8,000</a:t>
                      </a:r>
                      <a:endParaRPr lang="en-GB" sz="2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£8,600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Aptos Narrow" panose="020B0004020202020204" pitchFamily="34" charset="0"/>
                        </a:rPr>
                        <a:t>£9,500</a:t>
                      </a:r>
                      <a:endParaRPr lang="en-GB" sz="2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7707384"/>
                  </a:ext>
                </a:extLst>
              </a:tr>
              <a:tr h="711233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Aptos Narrow" panose="020B0004020202020204" pitchFamily="34" charset="0"/>
                        </a:rPr>
                        <a:t>Profit/loss</a:t>
                      </a:r>
                      <a:endParaRPr lang="en-GB" sz="2300" b="0" i="0" u="none" strike="noStrike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-£3,250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-£2,550</a:t>
                      </a:r>
                      <a:endParaRPr lang="en-GB" sz="2300" b="0" i="0" u="none" strike="noStrike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-£1,200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£350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£950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33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B5E6A2"/>
                          </a:highlight>
                          <a:latin typeface="Aptos Narrow" panose="020B0004020202020204" pitchFamily="34" charset="0"/>
                        </a:rPr>
                        <a:t>£1,500</a:t>
                      </a:r>
                      <a:endParaRPr lang="en-GB" sz="2300" b="0" i="0" u="none" strike="noStrike" dirty="0">
                        <a:effectLst/>
                        <a:highlight>
                          <a:srgbClr val="B5E6A2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2089" marR="12089" marT="12089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5E6A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63314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F53DD26-768B-F957-3067-5F0086992159}"/>
              </a:ext>
            </a:extLst>
          </p:cNvPr>
          <p:cNvSpPr txBox="1"/>
          <p:nvPr/>
        </p:nvSpPr>
        <p:spPr>
          <a:xfrm>
            <a:off x="1529542" y="5461464"/>
            <a:ext cx="86951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000000"/>
                </a:solidFill>
                <a:latin typeface="Aptos Narrow" panose="020B0004020202020204" pitchFamily="34" charset="0"/>
              </a:rPr>
              <a:t>Investment capital needed = £30000</a:t>
            </a:r>
            <a:r>
              <a:rPr lang="en-GB" sz="4400" dirty="0"/>
              <a:t>                 </a:t>
            </a:r>
          </a:p>
          <a:p>
            <a:r>
              <a:rPr lang="en-GB" dirty="0"/>
              <a:t> </a:t>
            </a:r>
            <a:r>
              <a:rPr lang="en-GB" dirty="0">
                <a:solidFill>
                  <a:srgbClr val="000000"/>
                </a:solidFill>
                <a:latin typeface="Aptos Narrow" panose="020B0004020202020204" pitchFamily="34" charset="0"/>
              </a:rPr>
              <a:t>(‘£19000 + £4250 + £3550 + £3200)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F222F0-1A3C-2FC9-D000-1C139C74BAC7}"/>
              </a:ext>
            </a:extLst>
          </p:cNvPr>
          <p:cNvSpPr txBox="1"/>
          <p:nvPr/>
        </p:nvSpPr>
        <p:spPr>
          <a:xfrm>
            <a:off x="1313411" y="6558743"/>
            <a:ext cx="104574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kern="100" dirty="0"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kern="100" dirty="0"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kern="100" dirty="0"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kern="100" dirty="0"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kern="100" dirty="0"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up to the break-even point)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768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8" ma:contentTypeDescription="Create a new document." ma:contentTypeScope="" ma:versionID="7d436ceda745bcef068d9a621e942aa2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cf65d28fd8a9abedafd77d47947b520f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5741FEA-B304-4319-AD18-B10C4621AF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BB6C64F-D7EA-4FB5-9D10-96C01421B44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1BC6DB-6CD0-4F2E-A744-42BA3501500A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994</Words>
  <Application>Microsoft Office PowerPoint</Application>
  <PresentationFormat>Custom</PresentationFormat>
  <Paragraphs>209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-apple-system, BlinkMacSystemFont, Segoe UI, Roboto, Helvetica Neue, Arial, sans-serif Medium</vt:lpstr>
      <vt:lpstr>Calibri</vt:lpstr>
      <vt:lpstr>Aptos Narrow</vt:lpstr>
      <vt:lpstr>Barlow Bold</vt:lpstr>
      <vt:lpstr>Montserrat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Pamela Keijema (2440400)</cp:lastModifiedBy>
  <cp:revision>6</cp:revision>
  <dcterms:created xsi:type="dcterms:W3CDTF">2026-04-09T21:12:44Z</dcterms:created>
  <dcterms:modified xsi:type="dcterms:W3CDTF">2026-04-12T18:07:29Z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