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7"/>
  </p:notesMasterIdLst>
  <p:sldIdLst>
    <p:sldId id="765" r:id="rId5"/>
    <p:sldId id="764" r:id="rId6"/>
    <p:sldId id="647" r:id="rId7"/>
    <p:sldId id="665" r:id="rId8"/>
    <p:sldId id="614" r:id="rId9"/>
    <p:sldId id="684" r:id="rId10"/>
    <p:sldId id="603" r:id="rId11"/>
    <p:sldId id="669" r:id="rId12"/>
    <p:sldId id="672" r:id="rId13"/>
    <p:sldId id="678" r:id="rId14"/>
    <p:sldId id="680" r:id="rId15"/>
    <p:sldId id="674" r:id="rId16"/>
    <p:sldId id="673" r:id="rId17"/>
    <p:sldId id="675" r:id="rId18"/>
    <p:sldId id="676" r:id="rId19"/>
    <p:sldId id="679" r:id="rId20"/>
    <p:sldId id="682" r:id="rId21"/>
    <p:sldId id="681" r:id="rId22"/>
    <p:sldId id="683" r:id="rId23"/>
    <p:sldId id="605" r:id="rId24"/>
    <p:sldId id="707" r:id="rId25"/>
    <p:sldId id="687" r:id="rId26"/>
    <p:sldId id="688" r:id="rId27"/>
    <p:sldId id="691" r:id="rId28"/>
    <p:sldId id="692" r:id="rId29"/>
    <p:sldId id="693" r:id="rId30"/>
    <p:sldId id="696" r:id="rId31"/>
    <p:sldId id="694" r:id="rId32"/>
    <p:sldId id="697" r:id="rId33"/>
    <p:sldId id="695" r:id="rId34"/>
    <p:sldId id="689" r:id="rId35"/>
    <p:sldId id="700" r:id="rId36"/>
    <p:sldId id="701" r:id="rId37"/>
    <p:sldId id="685" r:id="rId38"/>
    <p:sldId id="686" r:id="rId39"/>
    <p:sldId id="710" r:id="rId40"/>
    <p:sldId id="703" r:id="rId41"/>
    <p:sldId id="709" r:id="rId42"/>
    <p:sldId id="712" r:id="rId43"/>
    <p:sldId id="711" r:id="rId44"/>
    <p:sldId id="705" r:id="rId45"/>
    <p:sldId id="715" r:id="rId46"/>
    <p:sldId id="714" r:id="rId47"/>
    <p:sldId id="716" r:id="rId48"/>
    <p:sldId id="713" r:id="rId49"/>
    <p:sldId id="717" r:id="rId50"/>
    <p:sldId id="720" r:id="rId51"/>
    <p:sldId id="719" r:id="rId52"/>
    <p:sldId id="706" r:id="rId53"/>
    <p:sldId id="721" r:id="rId54"/>
    <p:sldId id="722" r:id="rId55"/>
    <p:sldId id="725" r:id="rId56"/>
    <p:sldId id="726" r:id="rId57"/>
    <p:sldId id="727" r:id="rId58"/>
    <p:sldId id="728" r:id="rId59"/>
    <p:sldId id="729" r:id="rId60"/>
    <p:sldId id="733" r:id="rId61"/>
    <p:sldId id="734" r:id="rId62"/>
    <p:sldId id="735" r:id="rId63"/>
    <p:sldId id="736" r:id="rId64"/>
    <p:sldId id="724" r:id="rId65"/>
    <p:sldId id="723" r:id="rId66"/>
    <p:sldId id="743" r:id="rId67"/>
    <p:sldId id="737" r:id="rId68"/>
    <p:sldId id="746" r:id="rId69"/>
    <p:sldId id="739" r:id="rId70"/>
    <p:sldId id="740" r:id="rId71"/>
    <p:sldId id="741" r:id="rId72"/>
    <p:sldId id="747" r:id="rId73"/>
    <p:sldId id="749" r:id="rId74"/>
    <p:sldId id="750" r:id="rId75"/>
    <p:sldId id="751" r:id="rId76"/>
    <p:sldId id="752" r:id="rId77"/>
    <p:sldId id="748" r:id="rId78"/>
    <p:sldId id="753" r:id="rId79"/>
    <p:sldId id="754" r:id="rId80"/>
    <p:sldId id="755" r:id="rId81"/>
    <p:sldId id="756" r:id="rId82"/>
    <p:sldId id="757" r:id="rId83"/>
    <p:sldId id="758" r:id="rId84"/>
    <p:sldId id="759" r:id="rId85"/>
    <p:sldId id="761" r:id="rId86"/>
    <p:sldId id="742" r:id="rId87"/>
    <p:sldId id="762" r:id="rId88"/>
    <p:sldId id="763" r:id="rId89"/>
    <p:sldId id="609" r:id="rId90"/>
    <p:sldId id="580" r:id="rId91"/>
    <p:sldId id="367" r:id="rId92"/>
    <p:sldId id="368" r:id="rId93"/>
    <p:sldId id="361" r:id="rId94"/>
    <p:sldId id="362" r:id="rId95"/>
    <p:sldId id="702" r:id="rId9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BEB4E62-57A5-4CA7-A05C-A10F779A3FFC}">
          <p14:sldIdLst>
            <p14:sldId id="765"/>
            <p14:sldId id="764"/>
            <p14:sldId id="647"/>
            <p14:sldId id="665"/>
            <p14:sldId id="614"/>
            <p14:sldId id="684"/>
            <p14:sldId id="603"/>
            <p14:sldId id="669"/>
            <p14:sldId id="672"/>
            <p14:sldId id="678"/>
            <p14:sldId id="680"/>
            <p14:sldId id="674"/>
            <p14:sldId id="673"/>
            <p14:sldId id="675"/>
            <p14:sldId id="676"/>
            <p14:sldId id="679"/>
            <p14:sldId id="682"/>
            <p14:sldId id="681"/>
            <p14:sldId id="683"/>
            <p14:sldId id="605"/>
            <p14:sldId id="707"/>
            <p14:sldId id="687"/>
            <p14:sldId id="688"/>
            <p14:sldId id="691"/>
            <p14:sldId id="692"/>
            <p14:sldId id="693"/>
            <p14:sldId id="696"/>
            <p14:sldId id="694"/>
            <p14:sldId id="697"/>
            <p14:sldId id="695"/>
            <p14:sldId id="689"/>
            <p14:sldId id="700"/>
            <p14:sldId id="701"/>
            <p14:sldId id="685"/>
            <p14:sldId id="686"/>
            <p14:sldId id="710"/>
            <p14:sldId id="703"/>
            <p14:sldId id="709"/>
            <p14:sldId id="712"/>
            <p14:sldId id="711"/>
            <p14:sldId id="705"/>
            <p14:sldId id="715"/>
            <p14:sldId id="714"/>
            <p14:sldId id="716"/>
            <p14:sldId id="713"/>
            <p14:sldId id="717"/>
            <p14:sldId id="720"/>
            <p14:sldId id="719"/>
            <p14:sldId id="706"/>
            <p14:sldId id="721"/>
            <p14:sldId id="722"/>
            <p14:sldId id="725"/>
            <p14:sldId id="726"/>
            <p14:sldId id="727"/>
            <p14:sldId id="728"/>
            <p14:sldId id="729"/>
            <p14:sldId id="733"/>
            <p14:sldId id="734"/>
            <p14:sldId id="735"/>
            <p14:sldId id="736"/>
            <p14:sldId id="724"/>
            <p14:sldId id="723"/>
            <p14:sldId id="743"/>
            <p14:sldId id="737"/>
            <p14:sldId id="746"/>
            <p14:sldId id="739"/>
            <p14:sldId id="740"/>
            <p14:sldId id="741"/>
            <p14:sldId id="747"/>
            <p14:sldId id="749"/>
            <p14:sldId id="750"/>
            <p14:sldId id="751"/>
            <p14:sldId id="752"/>
            <p14:sldId id="748"/>
            <p14:sldId id="753"/>
            <p14:sldId id="754"/>
            <p14:sldId id="755"/>
            <p14:sldId id="756"/>
            <p14:sldId id="757"/>
            <p14:sldId id="758"/>
            <p14:sldId id="759"/>
            <p14:sldId id="761"/>
            <p14:sldId id="742"/>
            <p14:sldId id="762"/>
            <p14:sldId id="763"/>
            <p14:sldId id="609"/>
            <p14:sldId id="580"/>
            <p14:sldId id="367"/>
            <p14:sldId id="368"/>
            <p14:sldId id="361"/>
            <p14:sldId id="362"/>
            <p14:sldId id="70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482" autoAdjust="0"/>
    <p:restoredTop sz="94162" autoAdjust="0"/>
  </p:normalViewPr>
  <p:slideViewPr>
    <p:cSldViewPr snapToGrid="0">
      <p:cViewPr varScale="1">
        <p:scale>
          <a:sx n="61" d="100"/>
          <a:sy n="61" d="100"/>
        </p:scale>
        <p:origin x="310" y="2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presProps" Target="presProps.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4034A6-C098-4A1B-A944-F5C0ABE016C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5F6C8E8-5E01-4640-9082-7895A17B8011}">
      <dgm:prSet/>
      <dgm:spPr/>
      <dgm:t>
        <a:bodyPr/>
        <a:lstStyle/>
        <a:p>
          <a:r>
            <a:rPr lang="en-GB" dirty="0"/>
            <a:t>The essence of qualitative research is to make sense of and recognise patterns among words in order to build up a meaningful picture without compromising its richness and different features. </a:t>
          </a:r>
          <a:endParaRPr lang="en-US" dirty="0"/>
        </a:p>
      </dgm:t>
    </dgm:pt>
    <dgm:pt modelId="{9F06FFAF-CAB5-441B-96C4-F6AE5F338F8B}" type="parTrans" cxnId="{590D7F13-99B2-4709-BE19-933181936C2A}">
      <dgm:prSet/>
      <dgm:spPr/>
      <dgm:t>
        <a:bodyPr/>
        <a:lstStyle/>
        <a:p>
          <a:endParaRPr lang="en-US"/>
        </a:p>
      </dgm:t>
    </dgm:pt>
    <dgm:pt modelId="{93BDA647-D482-433B-81BC-C535E2F22C87}" type="sibTrans" cxnId="{590D7F13-99B2-4709-BE19-933181936C2A}">
      <dgm:prSet/>
      <dgm:spPr/>
      <dgm:t>
        <a:bodyPr/>
        <a:lstStyle/>
        <a:p>
          <a:endParaRPr lang="en-US"/>
        </a:p>
      </dgm:t>
    </dgm:pt>
    <dgm:pt modelId="{389C034C-2678-4F3D-8E90-ACCA35800C78}">
      <dgm:prSet/>
      <dgm:spPr/>
      <dgm:t>
        <a:bodyPr/>
        <a:lstStyle/>
        <a:p>
          <a:r>
            <a:rPr lang="en-GB" dirty="0"/>
            <a:t>Qualitative research aims to answer questions about how, where, when, who, and why to develop new theories or challenge existing ones, which is different from quantitative research.</a:t>
          </a:r>
          <a:endParaRPr lang="en-US" dirty="0"/>
        </a:p>
      </dgm:t>
    </dgm:pt>
    <dgm:pt modelId="{3B0CB7BC-9583-42A7-BE17-D97FC63E14D4}" type="parTrans" cxnId="{2FA5D640-B060-43A3-A607-A1C48673DC5E}">
      <dgm:prSet/>
      <dgm:spPr/>
      <dgm:t>
        <a:bodyPr/>
        <a:lstStyle/>
        <a:p>
          <a:endParaRPr lang="en-US"/>
        </a:p>
      </dgm:t>
    </dgm:pt>
    <dgm:pt modelId="{490577C3-C6EA-4E08-9B59-9BAB6CA7F5C3}" type="sibTrans" cxnId="{2FA5D640-B060-43A3-A607-A1C48673DC5E}">
      <dgm:prSet/>
      <dgm:spPr/>
      <dgm:t>
        <a:bodyPr/>
        <a:lstStyle/>
        <a:p>
          <a:endParaRPr lang="en-US"/>
        </a:p>
      </dgm:t>
    </dgm:pt>
    <dgm:pt modelId="{4BE35C3B-C860-4DC0-93C9-B1160FE2DB66}" type="pres">
      <dgm:prSet presAssocID="{A34034A6-C098-4A1B-A944-F5C0ABE016C0}" presName="hierChild1" presStyleCnt="0">
        <dgm:presLayoutVars>
          <dgm:chPref val="1"/>
          <dgm:dir/>
          <dgm:animOne val="branch"/>
          <dgm:animLvl val="lvl"/>
          <dgm:resizeHandles/>
        </dgm:presLayoutVars>
      </dgm:prSet>
      <dgm:spPr/>
    </dgm:pt>
    <dgm:pt modelId="{340EB8AA-4ACB-44C9-9986-56F2F589F8B3}" type="pres">
      <dgm:prSet presAssocID="{F5F6C8E8-5E01-4640-9082-7895A17B8011}" presName="hierRoot1" presStyleCnt="0"/>
      <dgm:spPr/>
    </dgm:pt>
    <dgm:pt modelId="{B2817695-292C-40FC-9275-75229F19ED2E}" type="pres">
      <dgm:prSet presAssocID="{F5F6C8E8-5E01-4640-9082-7895A17B8011}" presName="composite" presStyleCnt="0"/>
      <dgm:spPr/>
    </dgm:pt>
    <dgm:pt modelId="{55AA24D8-D99D-4BB0-954E-F611B769958E}" type="pres">
      <dgm:prSet presAssocID="{F5F6C8E8-5E01-4640-9082-7895A17B8011}" presName="background" presStyleLbl="node0" presStyleIdx="0" presStyleCnt="2"/>
      <dgm:spPr/>
    </dgm:pt>
    <dgm:pt modelId="{D6914257-256A-4D7F-8F2F-C75695E28B8D}" type="pres">
      <dgm:prSet presAssocID="{F5F6C8E8-5E01-4640-9082-7895A17B8011}" presName="text" presStyleLbl="fgAcc0" presStyleIdx="0" presStyleCnt="2">
        <dgm:presLayoutVars>
          <dgm:chPref val="3"/>
        </dgm:presLayoutVars>
      </dgm:prSet>
      <dgm:spPr/>
    </dgm:pt>
    <dgm:pt modelId="{B42F7BEA-0242-4ABE-B78A-37D1EBBBE57B}" type="pres">
      <dgm:prSet presAssocID="{F5F6C8E8-5E01-4640-9082-7895A17B8011}" presName="hierChild2" presStyleCnt="0"/>
      <dgm:spPr/>
    </dgm:pt>
    <dgm:pt modelId="{40C272A8-3827-48AA-B3DF-564907195B3C}" type="pres">
      <dgm:prSet presAssocID="{389C034C-2678-4F3D-8E90-ACCA35800C78}" presName="hierRoot1" presStyleCnt="0"/>
      <dgm:spPr/>
    </dgm:pt>
    <dgm:pt modelId="{2801684E-BE5C-4972-A3B1-C38B4EFD5DB3}" type="pres">
      <dgm:prSet presAssocID="{389C034C-2678-4F3D-8E90-ACCA35800C78}" presName="composite" presStyleCnt="0"/>
      <dgm:spPr/>
    </dgm:pt>
    <dgm:pt modelId="{E58F9A20-DD6D-42EC-8E97-D7B4A56829C2}" type="pres">
      <dgm:prSet presAssocID="{389C034C-2678-4F3D-8E90-ACCA35800C78}" presName="background" presStyleLbl="node0" presStyleIdx="1" presStyleCnt="2"/>
      <dgm:spPr/>
    </dgm:pt>
    <dgm:pt modelId="{DF21BCDC-A3B8-4FC0-B5BA-6DEFE63CC289}" type="pres">
      <dgm:prSet presAssocID="{389C034C-2678-4F3D-8E90-ACCA35800C78}" presName="text" presStyleLbl="fgAcc0" presStyleIdx="1" presStyleCnt="2">
        <dgm:presLayoutVars>
          <dgm:chPref val="3"/>
        </dgm:presLayoutVars>
      </dgm:prSet>
      <dgm:spPr/>
    </dgm:pt>
    <dgm:pt modelId="{0CF44D0F-D37C-41B2-B328-8B683953E8A1}" type="pres">
      <dgm:prSet presAssocID="{389C034C-2678-4F3D-8E90-ACCA35800C78}" presName="hierChild2" presStyleCnt="0"/>
      <dgm:spPr/>
    </dgm:pt>
  </dgm:ptLst>
  <dgm:cxnLst>
    <dgm:cxn modelId="{590D7F13-99B2-4709-BE19-933181936C2A}" srcId="{A34034A6-C098-4A1B-A944-F5C0ABE016C0}" destId="{F5F6C8E8-5E01-4640-9082-7895A17B8011}" srcOrd="0" destOrd="0" parTransId="{9F06FFAF-CAB5-441B-96C4-F6AE5F338F8B}" sibTransId="{93BDA647-D482-433B-81BC-C535E2F22C87}"/>
    <dgm:cxn modelId="{81E3E13D-F26F-4823-B136-316555919A9E}" type="presOf" srcId="{F5F6C8E8-5E01-4640-9082-7895A17B8011}" destId="{D6914257-256A-4D7F-8F2F-C75695E28B8D}" srcOrd="0" destOrd="0" presId="urn:microsoft.com/office/officeart/2005/8/layout/hierarchy1"/>
    <dgm:cxn modelId="{2FA5D640-B060-43A3-A607-A1C48673DC5E}" srcId="{A34034A6-C098-4A1B-A944-F5C0ABE016C0}" destId="{389C034C-2678-4F3D-8E90-ACCA35800C78}" srcOrd="1" destOrd="0" parTransId="{3B0CB7BC-9583-42A7-BE17-D97FC63E14D4}" sibTransId="{490577C3-C6EA-4E08-9B59-9BAB6CA7F5C3}"/>
    <dgm:cxn modelId="{C1FE716E-5062-480A-9952-F51651D23754}" type="presOf" srcId="{389C034C-2678-4F3D-8E90-ACCA35800C78}" destId="{DF21BCDC-A3B8-4FC0-B5BA-6DEFE63CC289}" srcOrd="0" destOrd="0" presId="urn:microsoft.com/office/officeart/2005/8/layout/hierarchy1"/>
    <dgm:cxn modelId="{F9D8FFC0-90E5-46E4-A6EF-234CB0B3BBC3}" type="presOf" srcId="{A34034A6-C098-4A1B-A944-F5C0ABE016C0}" destId="{4BE35C3B-C860-4DC0-93C9-B1160FE2DB66}" srcOrd="0" destOrd="0" presId="urn:microsoft.com/office/officeart/2005/8/layout/hierarchy1"/>
    <dgm:cxn modelId="{32D05ADB-8D27-465A-BEF8-422413277DAA}" type="presParOf" srcId="{4BE35C3B-C860-4DC0-93C9-B1160FE2DB66}" destId="{340EB8AA-4ACB-44C9-9986-56F2F589F8B3}" srcOrd="0" destOrd="0" presId="urn:microsoft.com/office/officeart/2005/8/layout/hierarchy1"/>
    <dgm:cxn modelId="{8F5FA05C-54D0-4BD6-BC29-BCA5CA1D6D5A}" type="presParOf" srcId="{340EB8AA-4ACB-44C9-9986-56F2F589F8B3}" destId="{B2817695-292C-40FC-9275-75229F19ED2E}" srcOrd="0" destOrd="0" presId="urn:microsoft.com/office/officeart/2005/8/layout/hierarchy1"/>
    <dgm:cxn modelId="{25E5AA8B-D699-4C62-93C7-39C832B5CBC4}" type="presParOf" srcId="{B2817695-292C-40FC-9275-75229F19ED2E}" destId="{55AA24D8-D99D-4BB0-954E-F611B769958E}" srcOrd="0" destOrd="0" presId="urn:microsoft.com/office/officeart/2005/8/layout/hierarchy1"/>
    <dgm:cxn modelId="{093A38AF-9DD6-42D0-A134-BE97D7290E68}" type="presParOf" srcId="{B2817695-292C-40FC-9275-75229F19ED2E}" destId="{D6914257-256A-4D7F-8F2F-C75695E28B8D}" srcOrd="1" destOrd="0" presId="urn:microsoft.com/office/officeart/2005/8/layout/hierarchy1"/>
    <dgm:cxn modelId="{2DB79C90-665A-479B-9FBD-74465ADB51F5}" type="presParOf" srcId="{340EB8AA-4ACB-44C9-9986-56F2F589F8B3}" destId="{B42F7BEA-0242-4ABE-B78A-37D1EBBBE57B}" srcOrd="1" destOrd="0" presId="urn:microsoft.com/office/officeart/2005/8/layout/hierarchy1"/>
    <dgm:cxn modelId="{B63201EB-63BC-4AA6-9DB5-20C68E0259AB}" type="presParOf" srcId="{4BE35C3B-C860-4DC0-93C9-B1160FE2DB66}" destId="{40C272A8-3827-48AA-B3DF-564907195B3C}" srcOrd="1" destOrd="0" presId="urn:microsoft.com/office/officeart/2005/8/layout/hierarchy1"/>
    <dgm:cxn modelId="{720131A4-0342-4512-8539-8A70DE964544}" type="presParOf" srcId="{40C272A8-3827-48AA-B3DF-564907195B3C}" destId="{2801684E-BE5C-4972-A3B1-C38B4EFD5DB3}" srcOrd="0" destOrd="0" presId="urn:microsoft.com/office/officeart/2005/8/layout/hierarchy1"/>
    <dgm:cxn modelId="{BE49F01D-D1C6-4965-8BBD-FF981721C85B}" type="presParOf" srcId="{2801684E-BE5C-4972-A3B1-C38B4EFD5DB3}" destId="{E58F9A20-DD6D-42EC-8E97-D7B4A56829C2}" srcOrd="0" destOrd="0" presId="urn:microsoft.com/office/officeart/2005/8/layout/hierarchy1"/>
    <dgm:cxn modelId="{4AD7CAB2-A3D5-4630-BCF8-463C4C76B839}" type="presParOf" srcId="{2801684E-BE5C-4972-A3B1-C38B4EFD5DB3}" destId="{DF21BCDC-A3B8-4FC0-B5BA-6DEFE63CC289}" srcOrd="1" destOrd="0" presId="urn:microsoft.com/office/officeart/2005/8/layout/hierarchy1"/>
    <dgm:cxn modelId="{7E101CFC-18A8-42B1-83E0-3FAA3AD34CBB}" type="presParOf" srcId="{40C272A8-3827-48AA-B3DF-564907195B3C}" destId="{0CF44D0F-D37C-41B2-B328-8B683953E8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B16EB7-0ED1-4BBA-A3E8-1780BA0402E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6BE2C0B-90D7-484D-9FCC-B2E3227F9539}">
      <dgm:prSet/>
      <dgm:spPr/>
      <dgm:t>
        <a:bodyPr/>
        <a:lstStyle/>
        <a:p>
          <a:r>
            <a:rPr lang="en-GB" b="1" dirty="0"/>
            <a:t>Credibility </a:t>
          </a:r>
          <a:endParaRPr lang="en-US" dirty="0"/>
        </a:p>
      </dgm:t>
    </dgm:pt>
    <dgm:pt modelId="{95BB9422-A1B6-4377-B6BB-85CF54DA5ACE}" type="parTrans" cxnId="{6A1CF19A-0A51-4EE8-BDB4-3227C6E24620}">
      <dgm:prSet/>
      <dgm:spPr/>
      <dgm:t>
        <a:bodyPr/>
        <a:lstStyle/>
        <a:p>
          <a:endParaRPr lang="en-US"/>
        </a:p>
      </dgm:t>
    </dgm:pt>
    <dgm:pt modelId="{9441C078-B146-40DD-95BF-6940AE6704BA}" type="sibTrans" cxnId="{6A1CF19A-0A51-4EE8-BDB4-3227C6E24620}">
      <dgm:prSet/>
      <dgm:spPr/>
      <dgm:t>
        <a:bodyPr/>
        <a:lstStyle/>
        <a:p>
          <a:endParaRPr lang="en-US"/>
        </a:p>
      </dgm:t>
    </dgm:pt>
    <dgm:pt modelId="{3445AC05-6850-4D69-B8F3-9B76FE188751}">
      <dgm:prSet/>
      <dgm:spPr/>
      <dgm:t>
        <a:bodyPr/>
        <a:lstStyle/>
        <a:p>
          <a:r>
            <a:rPr lang="en-GB" b="1" dirty="0"/>
            <a:t>Transferability</a:t>
          </a:r>
          <a:endParaRPr lang="en-US" dirty="0"/>
        </a:p>
      </dgm:t>
    </dgm:pt>
    <dgm:pt modelId="{7904FC2E-8121-4187-9E69-F66A357C4814}" type="parTrans" cxnId="{27C66B8D-99A4-482F-9432-61838CF6D279}">
      <dgm:prSet/>
      <dgm:spPr/>
      <dgm:t>
        <a:bodyPr/>
        <a:lstStyle/>
        <a:p>
          <a:endParaRPr lang="en-US"/>
        </a:p>
      </dgm:t>
    </dgm:pt>
    <dgm:pt modelId="{41218EB4-3B60-4EF1-BAA5-96F6E3241130}" type="sibTrans" cxnId="{27C66B8D-99A4-482F-9432-61838CF6D279}">
      <dgm:prSet/>
      <dgm:spPr/>
      <dgm:t>
        <a:bodyPr/>
        <a:lstStyle/>
        <a:p>
          <a:endParaRPr lang="en-US"/>
        </a:p>
      </dgm:t>
    </dgm:pt>
    <dgm:pt modelId="{6C0A890A-2216-4E78-A05C-B52C3798053C}">
      <dgm:prSet/>
      <dgm:spPr/>
      <dgm:t>
        <a:bodyPr/>
        <a:lstStyle/>
        <a:p>
          <a:r>
            <a:rPr lang="en-GB" b="1" dirty="0"/>
            <a:t>Dependability</a:t>
          </a:r>
          <a:endParaRPr lang="en-US" dirty="0"/>
        </a:p>
      </dgm:t>
    </dgm:pt>
    <dgm:pt modelId="{A1730A0E-2B3A-42FF-BA3C-961CDE6201DD}" type="parTrans" cxnId="{05782819-63F6-4B3B-A623-711B4C0FACF5}">
      <dgm:prSet/>
      <dgm:spPr/>
      <dgm:t>
        <a:bodyPr/>
        <a:lstStyle/>
        <a:p>
          <a:endParaRPr lang="en-US"/>
        </a:p>
      </dgm:t>
    </dgm:pt>
    <dgm:pt modelId="{507D4599-AC02-425B-BDBE-DBBF2431A27E}" type="sibTrans" cxnId="{05782819-63F6-4B3B-A623-711B4C0FACF5}">
      <dgm:prSet/>
      <dgm:spPr/>
      <dgm:t>
        <a:bodyPr/>
        <a:lstStyle/>
        <a:p>
          <a:endParaRPr lang="en-US"/>
        </a:p>
      </dgm:t>
    </dgm:pt>
    <dgm:pt modelId="{FABADA87-1CE1-446F-B3CE-AF9C5FDEFCA1}">
      <dgm:prSet/>
      <dgm:spPr/>
      <dgm:t>
        <a:bodyPr/>
        <a:lstStyle/>
        <a:p>
          <a:r>
            <a:rPr lang="en-GB" b="1" dirty="0"/>
            <a:t>Confirmability</a:t>
          </a:r>
          <a:endParaRPr lang="en-US" dirty="0"/>
        </a:p>
      </dgm:t>
    </dgm:pt>
    <dgm:pt modelId="{2FEFB5B1-71DE-47AC-A751-9610B7F45741}" type="parTrans" cxnId="{BDB37757-93BA-4D8C-991E-45D217C93453}">
      <dgm:prSet/>
      <dgm:spPr/>
      <dgm:t>
        <a:bodyPr/>
        <a:lstStyle/>
        <a:p>
          <a:endParaRPr lang="en-US"/>
        </a:p>
      </dgm:t>
    </dgm:pt>
    <dgm:pt modelId="{41716701-AB74-443A-BC2E-CE3A779EFF50}" type="sibTrans" cxnId="{BDB37757-93BA-4D8C-991E-45D217C93453}">
      <dgm:prSet/>
      <dgm:spPr/>
      <dgm:t>
        <a:bodyPr/>
        <a:lstStyle/>
        <a:p>
          <a:endParaRPr lang="en-US"/>
        </a:p>
      </dgm:t>
    </dgm:pt>
    <dgm:pt modelId="{D3D579B8-AC69-419A-80FC-8A53C3A93D9E}" type="pres">
      <dgm:prSet presAssocID="{BAB16EB7-0ED1-4BBA-A3E8-1780BA0402E7}" presName="linear" presStyleCnt="0">
        <dgm:presLayoutVars>
          <dgm:animLvl val="lvl"/>
          <dgm:resizeHandles val="exact"/>
        </dgm:presLayoutVars>
      </dgm:prSet>
      <dgm:spPr/>
    </dgm:pt>
    <dgm:pt modelId="{921E5E6B-4885-48B1-8F41-72CF8E351A55}" type="pres">
      <dgm:prSet presAssocID="{56BE2C0B-90D7-484D-9FCC-B2E3227F9539}" presName="parentText" presStyleLbl="node1" presStyleIdx="0" presStyleCnt="4">
        <dgm:presLayoutVars>
          <dgm:chMax val="0"/>
          <dgm:bulletEnabled val="1"/>
        </dgm:presLayoutVars>
      </dgm:prSet>
      <dgm:spPr/>
    </dgm:pt>
    <dgm:pt modelId="{081E1312-776E-4A74-A5EF-11094E037AF1}" type="pres">
      <dgm:prSet presAssocID="{9441C078-B146-40DD-95BF-6940AE6704BA}" presName="spacer" presStyleCnt="0"/>
      <dgm:spPr/>
    </dgm:pt>
    <dgm:pt modelId="{0B1E000A-6178-4214-90D0-813C428D63BB}" type="pres">
      <dgm:prSet presAssocID="{3445AC05-6850-4D69-B8F3-9B76FE188751}" presName="parentText" presStyleLbl="node1" presStyleIdx="1" presStyleCnt="4">
        <dgm:presLayoutVars>
          <dgm:chMax val="0"/>
          <dgm:bulletEnabled val="1"/>
        </dgm:presLayoutVars>
      </dgm:prSet>
      <dgm:spPr/>
    </dgm:pt>
    <dgm:pt modelId="{9F6446A5-D398-4D81-83C9-DC864B7F32DB}" type="pres">
      <dgm:prSet presAssocID="{41218EB4-3B60-4EF1-BAA5-96F6E3241130}" presName="spacer" presStyleCnt="0"/>
      <dgm:spPr/>
    </dgm:pt>
    <dgm:pt modelId="{FAA2E2DA-3F1F-4F48-BC03-CC13F8042F5E}" type="pres">
      <dgm:prSet presAssocID="{6C0A890A-2216-4E78-A05C-B52C3798053C}" presName="parentText" presStyleLbl="node1" presStyleIdx="2" presStyleCnt="4">
        <dgm:presLayoutVars>
          <dgm:chMax val="0"/>
          <dgm:bulletEnabled val="1"/>
        </dgm:presLayoutVars>
      </dgm:prSet>
      <dgm:spPr/>
    </dgm:pt>
    <dgm:pt modelId="{F5948971-EB92-46E7-9125-B34DFE6B2038}" type="pres">
      <dgm:prSet presAssocID="{507D4599-AC02-425B-BDBE-DBBF2431A27E}" presName="spacer" presStyleCnt="0"/>
      <dgm:spPr/>
    </dgm:pt>
    <dgm:pt modelId="{407D86EC-C7D2-4557-9726-11A2C07678F9}" type="pres">
      <dgm:prSet presAssocID="{FABADA87-1CE1-446F-B3CE-AF9C5FDEFCA1}" presName="parentText" presStyleLbl="node1" presStyleIdx="3" presStyleCnt="4">
        <dgm:presLayoutVars>
          <dgm:chMax val="0"/>
          <dgm:bulletEnabled val="1"/>
        </dgm:presLayoutVars>
      </dgm:prSet>
      <dgm:spPr/>
    </dgm:pt>
  </dgm:ptLst>
  <dgm:cxnLst>
    <dgm:cxn modelId="{6BED330A-5802-4E58-88AC-FF4AAD2D4A87}" type="presOf" srcId="{56BE2C0B-90D7-484D-9FCC-B2E3227F9539}" destId="{921E5E6B-4885-48B1-8F41-72CF8E351A55}" srcOrd="0" destOrd="0" presId="urn:microsoft.com/office/officeart/2005/8/layout/vList2"/>
    <dgm:cxn modelId="{EDE96910-AE9E-42E7-827C-3F6CDBCCAA6D}" type="presOf" srcId="{BAB16EB7-0ED1-4BBA-A3E8-1780BA0402E7}" destId="{D3D579B8-AC69-419A-80FC-8A53C3A93D9E}" srcOrd="0" destOrd="0" presId="urn:microsoft.com/office/officeart/2005/8/layout/vList2"/>
    <dgm:cxn modelId="{05782819-63F6-4B3B-A623-711B4C0FACF5}" srcId="{BAB16EB7-0ED1-4BBA-A3E8-1780BA0402E7}" destId="{6C0A890A-2216-4E78-A05C-B52C3798053C}" srcOrd="2" destOrd="0" parTransId="{A1730A0E-2B3A-42FF-BA3C-961CDE6201DD}" sibTransId="{507D4599-AC02-425B-BDBE-DBBF2431A27E}"/>
    <dgm:cxn modelId="{474A5D22-B40E-4F53-964C-FB2C73379081}" type="presOf" srcId="{FABADA87-1CE1-446F-B3CE-AF9C5FDEFCA1}" destId="{407D86EC-C7D2-4557-9726-11A2C07678F9}" srcOrd="0" destOrd="0" presId="urn:microsoft.com/office/officeart/2005/8/layout/vList2"/>
    <dgm:cxn modelId="{1C7B872E-F73D-4B84-92E9-156D208B8262}" type="presOf" srcId="{6C0A890A-2216-4E78-A05C-B52C3798053C}" destId="{FAA2E2DA-3F1F-4F48-BC03-CC13F8042F5E}" srcOrd="0" destOrd="0" presId="urn:microsoft.com/office/officeart/2005/8/layout/vList2"/>
    <dgm:cxn modelId="{BDB37757-93BA-4D8C-991E-45D217C93453}" srcId="{BAB16EB7-0ED1-4BBA-A3E8-1780BA0402E7}" destId="{FABADA87-1CE1-446F-B3CE-AF9C5FDEFCA1}" srcOrd="3" destOrd="0" parTransId="{2FEFB5B1-71DE-47AC-A751-9610B7F45741}" sibTransId="{41716701-AB74-443A-BC2E-CE3A779EFF50}"/>
    <dgm:cxn modelId="{27C66B8D-99A4-482F-9432-61838CF6D279}" srcId="{BAB16EB7-0ED1-4BBA-A3E8-1780BA0402E7}" destId="{3445AC05-6850-4D69-B8F3-9B76FE188751}" srcOrd="1" destOrd="0" parTransId="{7904FC2E-8121-4187-9E69-F66A357C4814}" sibTransId="{41218EB4-3B60-4EF1-BAA5-96F6E3241130}"/>
    <dgm:cxn modelId="{6A1CF19A-0A51-4EE8-BDB4-3227C6E24620}" srcId="{BAB16EB7-0ED1-4BBA-A3E8-1780BA0402E7}" destId="{56BE2C0B-90D7-484D-9FCC-B2E3227F9539}" srcOrd="0" destOrd="0" parTransId="{95BB9422-A1B6-4377-B6BB-85CF54DA5ACE}" sibTransId="{9441C078-B146-40DD-95BF-6940AE6704BA}"/>
    <dgm:cxn modelId="{528190A8-884C-4F4F-8C3A-7580DCD38A82}" type="presOf" srcId="{3445AC05-6850-4D69-B8F3-9B76FE188751}" destId="{0B1E000A-6178-4214-90D0-813C428D63BB}" srcOrd="0" destOrd="0" presId="urn:microsoft.com/office/officeart/2005/8/layout/vList2"/>
    <dgm:cxn modelId="{D830D441-4FEC-40D1-A29C-6D37BA94299E}" type="presParOf" srcId="{D3D579B8-AC69-419A-80FC-8A53C3A93D9E}" destId="{921E5E6B-4885-48B1-8F41-72CF8E351A55}" srcOrd="0" destOrd="0" presId="urn:microsoft.com/office/officeart/2005/8/layout/vList2"/>
    <dgm:cxn modelId="{8D9F9187-1101-4B4F-A46E-FD424CF4E77B}" type="presParOf" srcId="{D3D579B8-AC69-419A-80FC-8A53C3A93D9E}" destId="{081E1312-776E-4A74-A5EF-11094E037AF1}" srcOrd="1" destOrd="0" presId="urn:microsoft.com/office/officeart/2005/8/layout/vList2"/>
    <dgm:cxn modelId="{98D5A154-656B-404C-A85E-89B4E08B38D1}" type="presParOf" srcId="{D3D579B8-AC69-419A-80FC-8A53C3A93D9E}" destId="{0B1E000A-6178-4214-90D0-813C428D63BB}" srcOrd="2" destOrd="0" presId="urn:microsoft.com/office/officeart/2005/8/layout/vList2"/>
    <dgm:cxn modelId="{8421C0E2-C2A3-4D2D-9982-16C3CA290654}" type="presParOf" srcId="{D3D579B8-AC69-419A-80FC-8A53C3A93D9E}" destId="{9F6446A5-D398-4D81-83C9-DC864B7F32DB}" srcOrd="3" destOrd="0" presId="urn:microsoft.com/office/officeart/2005/8/layout/vList2"/>
    <dgm:cxn modelId="{EC1EAC61-4C5E-4E3A-8A63-78EC4D17E85B}" type="presParOf" srcId="{D3D579B8-AC69-419A-80FC-8A53C3A93D9E}" destId="{FAA2E2DA-3F1F-4F48-BC03-CC13F8042F5E}" srcOrd="4" destOrd="0" presId="urn:microsoft.com/office/officeart/2005/8/layout/vList2"/>
    <dgm:cxn modelId="{2ED524D4-744E-4D92-8690-16D239184501}" type="presParOf" srcId="{D3D579B8-AC69-419A-80FC-8A53C3A93D9E}" destId="{F5948971-EB92-46E7-9125-B34DFE6B2038}" srcOrd="5" destOrd="0" presId="urn:microsoft.com/office/officeart/2005/8/layout/vList2"/>
    <dgm:cxn modelId="{67C293D4-31DC-4966-9E8B-F0BA81145C19}" type="presParOf" srcId="{D3D579B8-AC69-419A-80FC-8A53C3A93D9E}" destId="{407D86EC-C7D2-4557-9726-11A2C07678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F3FAFA-DC3D-4467-92C7-81C5CABF9CC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CE5162F-7C9A-4672-814C-AE0F4A39852C}">
      <dgm:prSet/>
      <dgm:spPr/>
      <dgm:t>
        <a:bodyPr/>
        <a:lstStyle/>
        <a:p>
          <a:r>
            <a:rPr lang="en-GB" b="1" dirty="0"/>
            <a:t>Patton's example:</a:t>
          </a:r>
          <a:r>
            <a:rPr lang="en-GB" dirty="0"/>
            <a:t> In health program evaluation, researchers with strong beliefs about program effectiveness may design studies that focus only on expected positive outcomes while failing to examine potential negative effects or alternative explanations.</a:t>
          </a:r>
          <a:endParaRPr lang="en-US" dirty="0"/>
        </a:p>
      </dgm:t>
    </dgm:pt>
    <dgm:pt modelId="{0F120EB5-8223-40A9-8F0C-3E9E0F7B3D85}" type="parTrans" cxnId="{929B79F7-082F-46D8-927A-772FB513FF04}">
      <dgm:prSet/>
      <dgm:spPr/>
      <dgm:t>
        <a:bodyPr/>
        <a:lstStyle/>
        <a:p>
          <a:endParaRPr lang="en-US"/>
        </a:p>
      </dgm:t>
    </dgm:pt>
    <dgm:pt modelId="{42ECBFED-52BA-4C1D-B741-64EE391AC0B8}" type="sibTrans" cxnId="{929B79F7-082F-46D8-927A-772FB513FF04}">
      <dgm:prSet/>
      <dgm:spPr/>
      <dgm:t>
        <a:bodyPr/>
        <a:lstStyle/>
        <a:p>
          <a:endParaRPr lang="en-US"/>
        </a:p>
      </dgm:t>
    </dgm:pt>
    <dgm:pt modelId="{C5AAC808-EB94-411C-8F65-E93AC01C4824}">
      <dgm:prSet/>
      <dgm:spPr/>
      <dgm:t>
        <a:bodyPr/>
        <a:lstStyle/>
        <a:p>
          <a:r>
            <a:rPr lang="en-GB" b="1" dirty="0"/>
            <a:t>Mitigation strategy from Patton:</a:t>
          </a:r>
          <a:r>
            <a:rPr lang="en-GB" dirty="0"/>
            <a:t> "Rigorous in case selection involves explicitly and thoughtfully picking cases that are congruent with the study purpose and that will yield data on major study questions."</a:t>
          </a:r>
          <a:endParaRPr lang="en-US" dirty="0"/>
        </a:p>
      </dgm:t>
    </dgm:pt>
    <dgm:pt modelId="{9EFB2E8A-63B3-4FF9-AE91-A32F3F14D306}" type="parTrans" cxnId="{CD4A6E31-253C-4BC0-81F1-C0B2BCF80313}">
      <dgm:prSet/>
      <dgm:spPr/>
      <dgm:t>
        <a:bodyPr/>
        <a:lstStyle/>
        <a:p>
          <a:endParaRPr lang="en-US"/>
        </a:p>
      </dgm:t>
    </dgm:pt>
    <dgm:pt modelId="{248A4741-20FB-43B5-AADF-A3BDBC484F1D}" type="sibTrans" cxnId="{CD4A6E31-253C-4BC0-81F1-C0B2BCF80313}">
      <dgm:prSet/>
      <dgm:spPr/>
      <dgm:t>
        <a:bodyPr/>
        <a:lstStyle/>
        <a:p>
          <a:endParaRPr lang="en-US"/>
        </a:p>
      </dgm:t>
    </dgm:pt>
    <dgm:pt modelId="{9325F97D-4ECB-4443-9D3E-B04464C42479}" type="pres">
      <dgm:prSet presAssocID="{79F3FAFA-DC3D-4467-92C7-81C5CABF9CC3}" presName="hierChild1" presStyleCnt="0">
        <dgm:presLayoutVars>
          <dgm:chPref val="1"/>
          <dgm:dir/>
          <dgm:animOne val="branch"/>
          <dgm:animLvl val="lvl"/>
          <dgm:resizeHandles/>
        </dgm:presLayoutVars>
      </dgm:prSet>
      <dgm:spPr/>
    </dgm:pt>
    <dgm:pt modelId="{76FC2DC2-6A1C-45FA-BC88-1E12D56851C0}" type="pres">
      <dgm:prSet presAssocID="{8CE5162F-7C9A-4672-814C-AE0F4A39852C}" presName="hierRoot1" presStyleCnt="0"/>
      <dgm:spPr/>
    </dgm:pt>
    <dgm:pt modelId="{92D6EC18-BAC2-4CDB-9409-B90E3381E1B6}" type="pres">
      <dgm:prSet presAssocID="{8CE5162F-7C9A-4672-814C-AE0F4A39852C}" presName="composite" presStyleCnt="0"/>
      <dgm:spPr/>
    </dgm:pt>
    <dgm:pt modelId="{04F403DE-9FAC-4742-AB33-7C0C92ED7177}" type="pres">
      <dgm:prSet presAssocID="{8CE5162F-7C9A-4672-814C-AE0F4A39852C}" presName="background" presStyleLbl="node0" presStyleIdx="0" presStyleCnt="2"/>
      <dgm:spPr/>
    </dgm:pt>
    <dgm:pt modelId="{CF1E089C-CDCD-498A-B313-9E01D77548BE}" type="pres">
      <dgm:prSet presAssocID="{8CE5162F-7C9A-4672-814C-AE0F4A39852C}" presName="text" presStyleLbl="fgAcc0" presStyleIdx="0" presStyleCnt="2">
        <dgm:presLayoutVars>
          <dgm:chPref val="3"/>
        </dgm:presLayoutVars>
      </dgm:prSet>
      <dgm:spPr/>
    </dgm:pt>
    <dgm:pt modelId="{E56DA53A-EC03-4195-9469-16CFB86E5EB1}" type="pres">
      <dgm:prSet presAssocID="{8CE5162F-7C9A-4672-814C-AE0F4A39852C}" presName="hierChild2" presStyleCnt="0"/>
      <dgm:spPr/>
    </dgm:pt>
    <dgm:pt modelId="{EAF01E35-BABC-44C8-B3D8-D95F0E4F8133}" type="pres">
      <dgm:prSet presAssocID="{C5AAC808-EB94-411C-8F65-E93AC01C4824}" presName="hierRoot1" presStyleCnt="0"/>
      <dgm:spPr/>
    </dgm:pt>
    <dgm:pt modelId="{3ADDF478-7BFE-4071-994C-9CD090E1BCE2}" type="pres">
      <dgm:prSet presAssocID="{C5AAC808-EB94-411C-8F65-E93AC01C4824}" presName="composite" presStyleCnt="0"/>
      <dgm:spPr/>
    </dgm:pt>
    <dgm:pt modelId="{07519998-D3D7-4B09-8762-A2822C646D11}" type="pres">
      <dgm:prSet presAssocID="{C5AAC808-EB94-411C-8F65-E93AC01C4824}" presName="background" presStyleLbl="node0" presStyleIdx="1" presStyleCnt="2"/>
      <dgm:spPr/>
    </dgm:pt>
    <dgm:pt modelId="{E306A564-C33C-4BF1-B459-6E3084AD8D62}" type="pres">
      <dgm:prSet presAssocID="{C5AAC808-EB94-411C-8F65-E93AC01C4824}" presName="text" presStyleLbl="fgAcc0" presStyleIdx="1" presStyleCnt="2">
        <dgm:presLayoutVars>
          <dgm:chPref val="3"/>
        </dgm:presLayoutVars>
      </dgm:prSet>
      <dgm:spPr/>
    </dgm:pt>
    <dgm:pt modelId="{FC481D8D-4663-4831-9E48-885E1E08A926}" type="pres">
      <dgm:prSet presAssocID="{C5AAC808-EB94-411C-8F65-E93AC01C4824}" presName="hierChild2" presStyleCnt="0"/>
      <dgm:spPr/>
    </dgm:pt>
  </dgm:ptLst>
  <dgm:cxnLst>
    <dgm:cxn modelId="{DEE98124-FD18-44FB-A325-00ACC2534474}" type="presOf" srcId="{C5AAC808-EB94-411C-8F65-E93AC01C4824}" destId="{E306A564-C33C-4BF1-B459-6E3084AD8D62}" srcOrd="0" destOrd="0" presId="urn:microsoft.com/office/officeart/2005/8/layout/hierarchy1"/>
    <dgm:cxn modelId="{CD4A6E31-253C-4BC0-81F1-C0B2BCF80313}" srcId="{79F3FAFA-DC3D-4467-92C7-81C5CABF9CC3}" destId="{C5AAC808-EB94-411C-8F65-E93AC01C4824}" srcOrd="1" destOrd="0" parTransId="{9EFB2E8A-63B3-4FF9-AE91-A32F3F14D306}" sibTransId="{248A4741-20FB-43B5-AADF-A3BDBC484F1D}"/>
    <dgm:cxn modelId="{A87DEC42-E71F-44B6-8561-E7D6004BC4F9}" type="presOf" srcId="{8CE5162F-7C9A-4672-814C-AE0F4A39852C}" destId="{CF1E089C-CDCD-498A-B313-9E01D77548BE}" srcOrd="0" destOrd="0" presId="urn:microsoft.com/office/officeart/2005/8/layout/hierarchy1"/>
    <dgm:cxn modelId="{70D6AC4B-5083-4A9D-B77C-DE924B9EC9F4}" type="presOf" srcId="{79F3FAFA-DC3D-4467-92C7-81C5CABF9CC3}" destId="{9325F97D-4ECB-4443-9D3E-B04464C42479}" srcOrd="0" destOrd="0" presId="urn:microsoft.com/office/officeart/2005/8/layout/hierarchy1"/>
    <dgm:cxn modelId="{929B79F7-082F-46D8-927A-772FB513FF04}" srcId="{79F3FAFA-DC3D-4467-92C7-81C5CABF9CC3}" destId="{8CE5162F-7C9A-4672-814C-AE0F4A39852C}" srcOrd="0" destOrd="0" parTransId="{0F120EB5-8223-40A9-8F0C-3E9E0F7B3D85}" sibTransId="{42ECBFED-52BA-4C1D-B741-64EE391AC0B8}"/>
    <dgm:cxn modelId="{E9CB7614-EE8D-4C8E-871E-9A5F2AA8E33C}" type="presParOf" srcId="{9325F97D-4ECB-4443-9D3E-B04464C42479}" destId="{76FC2DC2-6A1C-45FA-BC88-1E12D56851C0}" srcOrd="0" destOrd="0" presId="urn:microsoft.com/office/officeart/2005/8/layout/hierarchy1"/>
    <dgm:cxn modelId="{3DF95E3F-C5C8-499A-9A4D-70FB305552FF}" type="presParOf" srcId="{76FC2DC2-6A1C-45FA-BC88-1E12D56851C0}" destId="{92D6EC18-BAC2-4CDB-9409-B90E3381E1B6}" srcOrd="0" destOrd="0" presId="urn:microsoft.com/office/officeart/2005/8/layout/hierarchy1"/>
    <dgm:cxn modelId="{2E15292B-5650-4FEB-89EF-FB9B4F98152F}" type="presParOf" srcId="{92D6EC18-BAC2-4CDB-9409-B90E3381E1B6}" destId="{04F403DE-9FAC-4742-AB33-7C0C92ED7177}" srcOrd="0" destOrd="0" presId="urn:microsoft.com/office/officeart/2005/8/layout/hierarchy1"/>
    <dgm:cxn modelId="{5F0DD4F4-589D-40F5-8F31-E6E95A5B251D}" type="presParOf" srcId="{92D6EC18-BAC2-4CDB-9409-B90E3381E1B6}" destId="{CF1E089C-CDCD-498A-B313-9E01D77548BE}" srcOrd="1" destOrd="0" presId="urn:microsoft.com/office/officeart/2005/8/layout/hierarchy1"/>
    <dgm:cxn modelId="{FD149CE8-0F64-4CBE-986A-AF746655F1D4}" type="presParOf" srcId="{76FC2DC2-6A1C-45FA-BC88-1E12D56851C0}" destId="{E56DA53A-EC03-4195-9469-16CFB86E5EB1}" srcOrd="1" destOrd="0" presId="urn:microsoft.com/office/officeart/2005/8/layout/hierarchy1"/>
    <dgm:cxn modelId="{C8E9D03B-02BA-4B85-A9EC-6D88B4DE6DBD}" type="presParOf" srcId="{9325F97D-4ECB-4443-9D3E-B04464C42479}" destId="{EAF01E35-BABC-44C8-B3D8-D95F0E4F8133}" srcOrd="1" destOrd="0" presId="urn:microsoft.com/office/officeart/2005/8/layout/hierarchy1"/>
    <dgm:cxn modelId="{05DA9D6B-1385-4E87-A7E1-51B32B8B66E6}" type="presParOf" srcId="{EAF01E35-BABC-44C8-B3D8-D95F0E4F8133}" destId="{3ADDF478-7BFE-4071-994C-9CD090E1BCE2}" srcOrd="0" destOrd="0" presId="urn:microsoft.com/office/officeart/2005/8/layout/hierarchy1"/>
    <dgm:cxn modelId="{29E23055-850D-4001-A342-B7F4C2F635A9}" type="presParOf" srcId="{3ADDF478-7BFE-4071-994C-9CD090E1BCE2}" destId="{07519998-D3D7-4B09-8762-A2822C646D11}" srcOrd="0" destOrd="0" presId="urn:microsoft.com/office/officeart/2005/8/layout/hierarchy1"/>
    <dgm:cxn modelId="{5133B061-43D3-4A67-9EB1-D903D13AE58C}" type="presParOf" srcId="{3ADDF478-7BFE-4071-994C-9CD090E1BCE2}" destId="{E306A564-C33C-4BF1-B459-6E3084AD8D62}" srcOrd="1" destOrd="0" presId="urn:microsoft.com/office/officeart/2005/8/layout/hierarchy1"/>
    <dgm:cxn modelId="{2A497A04-D02C-4139-8AEE-AAE53330C90B}" type="presParOf" srcId="{EAF01E35-BABC-44C8-B3D8-D95F0E4F8133}" destId="{FC481D8D-4663-4831-9E48-885E1E08A92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A24D8-D99D-4BB0-954E-F611B769958E}">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914257-256A-4D7F-8F2F-C75695E28B8D}">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essence of qualitative research is to make sense of and recognise patterns among words in order to build up a meaningful picture without compromising its richness and different features. </a:t>
          </a:r>
          <a:endParaRPr lang="en-US" sz="2400" kern="1200" dirty="0"/>
        </a:p>
      </dsp:txBody>
      <dsp:txXfrm>
        <a:off x="696297" y="538547"/>
        <a:ext cx="4171627" cy="2590157"/>
      </dsp:txXfrm>
    </dsp:sp>
    <dsp:sp modelId="{E58F9A20-DD6D-42EC-8E97-D7B4A56829C2}">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21BCDC-A3B8-4FC0-B5BA-6DEFE63CC28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Qualitative research aims to answer questions about how, where, when, who, and why to develop new theories or challenge existing ones, which is different from quantitative research.</a:t>
          </a:r>
          <a:endParaRPr lang="en-US" sz="2400" kern="1200" dirty="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E5E6B-4885-48B1-8F41-72CF8E351A55}">
      <dsp:nvSpPr>
        <dsp:cNvPr id="0" name=""/>
        <dsp:cNvSpPr/>
      </dsp:nvSpPr>
      <dsp:spPr>
        <a:xfrm>
          <a:off x="0" y="23303"/>
          <a:ext cx="6245265" cy="1271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dirty="0"/>
            <a:t>Credibility </a:t>
          </a:r>
          <a:endParaRPr lang="en-US" sz="5300" kern="1200" dirty="0"/>
        </a:p>
      </dsp:txBody>
      <dsp:txXfrm>
        <a:off x="62055" y="85358"/>
        <a:ext cx="6121155" cy="1147095"/>
      </dsp:txXfrm>
    </dsp:sp>
    <dsp:sp modelId="{0B1E000A-6178-4214-90D0-813C428D63BB}">
      <dsp:nvSpPr>
        <dsp:cNvPr id="0" name=""/>
        <dsp:cNvSpPr/>
      </dsp:nvSpPr>
      <dsp:spPr>
        <a:xfrm>
          <a:off x="0" y="1447148"/>
          <a:ext cx="6245265" cy="1271205"/>
        </a:xfrm>
        <a:prstGeom prst="roundRect">
          <a:avLst/>
        </a:prstGeom>
        <a:solidFill>
          <a:schemeClr val="accent5">
            <a:hueOff val="125256"/>
            <a:satOff val="1200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dirty="0"/>
            <a:t>Transferability</a:t>
          </a:r>
          <a:endParaRPr lang="en-US" sz="5300" kern="1200" dirty="0"/>
        </a:p>
      </dsp:txBody>
      <dsp:txXfrm>
        <a:off x="62055" y="1509203"/>
        <a:ext cx="6121155" cy="1147095"/>
      </dsp:txXfrm>
    </dsp:sp>
    <dsp:sp modelId="{FAA2E2DA-3F1F-4F48-BC03-CC13F8042F5E}">
      <dsp:nvSpPr>
        <dsp:cNvPr id="0" name=""/>
        <dsp:cNvSpPr/>
      </dsp:nvSpPr>
      <dsp:spPr>
        <a:xfrm>
          <a:off x="0" y="2870993"/>
          <a:ext cx="6245265" cy="1271205"/>
        </a:xfrm>
        <a:prstGeom prst="roundRect">
          <a:avLst/>
        </a:prstGeom>
        <a:solidFill>
          <a:schemeClr val="accent5">
            <a:hueOff val="250511"/>
            <a:satOff val="2400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dirty="0"/>
            <a:t>Dependability</a:t>
          </a:r>
          <a:endParaRPr lang="en-US" sz="5300" kern="1200" dirty="0"/>
        </a:p>
      </dsp:txBody>
      <dsp:txXfrm>
        <a:off x="62055" y="2933048"/>
        <a:ext cx="6121155" cy="1147095"/>
      </dsp:txXfrm>
    </dsp:sp>
    <dsp:sp modelId="{407D86EC-C7D2-4557-9726-11A2C07678F9}">
      <dsp:nvSpPr>
        <dsp:cNvPr id="0" name=""/>
        <dsp:cNvSpPr/>
      </dsp:nvSpPr>
      <dsp:spPr>
        <a:xfrm>
          <a:off x="0" y="4294838"/>
          <a:ext cx="6245265" cy="1271205"/>
        </a:xfrm>
        <a:prstGeom prst="roundRect">
          <a:avLst/>
        </a:prstGeom>
        <a:solidFill>
          <a:schemeClr val="accent5">
            <a:hueOff val="375767"/>
            <a:satOff val="36001"/>
            <a:lumOff val="8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dirty="0"/>
            <a:t>Confirmability</a:t>
          </a:r>
          <a:endParaRPr lang="en-US" sz="5300" kern="1200" dirty="0"/>
        </a:p>
      </dsp:txBody>
      <dsp:txXfrm>
        <a:off x="62055" y="4356893"/>
        <a:ext cx="6121155" cy="11470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403DE-9FAC-4742-AB33-7C0C92ED7177}">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1E089C-CDCD-498A-B313-9E01D77548BE}">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Patton's example:</a:t>
          </a:r>
          <a:r>
            <a:rPr lang="en-GB" sz="2100" kern="1200" dirty="0"/>
            <a:t> In health program evaluation, researchers with strong beliefs about program effectiveness may design studies that focus only on expected positive outcomes while failing to examine potential negative effects or alternative explanations.</a:t>
          </a:r>
          <a:endParaRPr lang="en-US" sz="2100" kern="1200" dirty="0"/>
        </a:p>
      </dsp:txBody>
      <dsp:txXfrm>
        <a:off x="696297" y="538547"/>
        <a:ext cx="4171627" cy="2590157"/>
      </dsp:txXfrm>
    </dsp:sp>
    <dsp:sp modelId="{07519998-D3D7-4B09-8762-A2822C646D11}">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06A564-C33C-4BF1-B459-6E3084AD8D62}">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Mitigation strategy from Patton:</a:t>
          </a:r>
          <a:r>
            <a:rPr lang="en-GB" sz="2100" kern="1200" dirty="0"/>
            <a:t> "Rigorous in case selection involves explicitly and thoughtfully picking cases that are congruent with the study purpose and that will yield data on major study questions."</a:t>
          </a:r>
          <a:endParaRPr lang="en-US" sz="2100" kern="1200" dirty="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C150E4-4FAB-4380-AE68-CC53F16C953D}" type="datetimeFigureOut">
              <a:rPr lang="en-GB" smtClean="0"/>
              <a:t>20/11/2025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D43FD9-D1D0-4CE0-84D1-A3A9AB9D63C3}" type="slidenum">
              <a:rPr lang="en-GB" smtClean="0"/>
              <a:t>‹#›</a:t>
            </a:fld>
            <a:endParaRPr lang="en-GB" dirty="0"/>
          </a:p>
        </p:txBody>
      </p:sp>
    </p:spTree>
    <p:extLst>
      <p:ext uri="{BB962C8B-B14F-4D97-AF65-F5344CB8AC3E}">
        <p14:creationId xmlns:p14="http://schemas.microsoft.com/office/powerpoint/2010/main" val="2800526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4B262-C1AC-3D8C-D770-815B884B6A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D44FBA-E0E5-3C97-D350-A9BC17643B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F17A21-0640-E11D-3921-1F2F3054C5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7C3560-A1CD-65ED-2BFF-3BD57E373EF6}"/>
              </a:ext>
            </a:extLst>
          </p:cNvPr>
          <p:cNvSpPr>
            <a:spLocks noGrp="1"/>
          </p:cNvSpPr>
          <p:nvPr>
            <p:ph type="sldNum" sz="quarter" idx="5"/>
          </p:nvPr>
        </p:nvSpPr>
        <p:spPr/>
        <p:txBody>
          <a:bodyPr/>
          <a:lstStyle/>
          <a:p>
            <a:fld id="{14D43FD9-D1D0-4CE0-84D1-A3A9AB9D63C3}" type="slidenum">
              <a:rPr lang="en-GB" smtClean="0"/>
              <a:t>38</a:t>
            </a:fld>
            <a:endParaRPr lang="en-GB" dirty="0"/>
          </a:p>
        </p:txBody>
      </p:sp>
    </p:spTree>
    <p:extLst>
      <p:ext uri="{BB962C8B-B14F-4D97-AF65-F5344CB8AC3E}">
        <p14:creationId xmlns:p14="http://schemas.microsoft.com/office/powerpoint/2010/main" val="1043010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A2420C-156E-C56C-FE12-B31003276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5985C2-2168-E8ED-CB71-9A9AAF67E0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F9A00F-C701-0043-DB4D-066E6A2E9E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FF0D9C0-E259-5714-FC5F-C105DAAAFF04}"/>
              </a:ext>
            </a:extLst>
          </p:cNvPr>
          <p:cNvSpPr>
            <a:spLocks noGrp="1"/>
          </p:cNvSpPr>
          <p:nvPr>
            <p:ph type="sldNum" sz="quarter" idx="5"/>
          </p:nvPr>
        </p:nvSpPr>
        <p:spPr/>
        <p:txBody>
          <a:bodyPr/>
          <a:lstStyle/>
          <a:p>
            <a:fld id="{14D43FD9-D1D0-4CE0-84D1-A3A9AB9D63C3}" type="slidenum">
              <a:rPr lang="en-GB" smtClean="0"/>
              <a:t>39</a:t>
            </a:fld>
            <a:endParaRPr lang="en-GB" dirty="0"/>
          </a:p>
        </p:txBody>
      </p:sp>
    </p:spTree>
    <p:extLst>
      <p:ext uri="{BB962C8B-B14F-4D97-AF65-F5344CB8AC3E}">
        <p14:creationId xmlns:p14="http://schemas.microsoft.com/office/powerpoint/2010/main" val="4084248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41</a:t>
            </a:fld>
            <a:endParaRPr lang="en-GB" dirty="0"/>
          </a:p>
        </p:txBody>
      </p:sp>
    </p:spTree>
    <p:extLst>
      <p:ext uri="{BB962C8B-B14F-4D97-AF65-F5344CB8AC3E}">
        <p14:creationId xmlns:p14="http://schemas.microsoft.com/office/powerpoint/2010/main" val="143260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2492F-5EFA-CFFC-0573-ECD6A8FE7F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7CBB6E-BF9D-908B-3EE9-4D04D5B752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5A1ED3-80A4-32A3-B815-9565838A17F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441414-76F9-264D-402E-1BF954302F8B}"/>
              </a:ext>
            </a:extLst>
          </p:cNvPr>
          <p:cNvSpPr>
            <a:spLocks noGrp="1"/>
          </p:cNvSpPr>
          <p:nvPr>
            <p:ph type="sldNum" sz="quarter" idx="5"/>
          </p:nvPr>
        </p:nvSpPr>
        <p:spPr/>
        <p:txBody>
          <a:bodyPr/>
          <a:lstStyle/>
          <a:p>
            <a:fld id="{14D43FD9-D1D0-4CE0-84D1-A3A9AB9D63C3}" type="slidenum">
              <a:rPr lang="en-GB" smtClean="0"/>
              <a:t>43</a:t>
            </a:fld>
            <a:endParaRPr lang="en-GB" dirty="0"/>
          </a:p>
        </p:txBody>
      </p:sp>
    </p:spTree>
    <p:extLst>
      <p:ext uri="{BB962C8B-B14F-4D97-AF65-F5344CB8AC3E}">
        <p14:creationId xmlns:p14="http://schemas.microsoft.com/office/powerpoint/2010/main" val="4223414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3975EA-5D72-C9B6-32E1-BC94F901DD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DDCC62-D3FD-1C64-D499-83E3E6AA8D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D826A7-16A7-50A0-AC10-DC6F74D113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DDAB93-FC93-3AE0-6952-F052F95402D9}"/>
              </a:ext>
            </a:extLst>
          </p:cNvPr>
          <p:cNvSpPr>
            <a:spLocks noGrp="1"/>
          </p:cNvSpPr>
          <p:nvPr>
            <p:ph type="sldNum" sz="quarter" idx="5"/>
          </p:nvPr>
        </p:nvSpPr>
        <p:spPr/>
        <p:txBody>
          <a:bodyPr/>
          <a:lstStyle/>
          <a:p>
            <a:fld id="{14D43FD9-D1D0-4CE0-84D1-A3A9AB9D63C3}" type="slidenum">
              <a:rPr lang="en-GB" smtClean="0"/>
              <a:t>45</a:t>
            </a:fld>
            <a:endParaRPr lang="en-GB" dirty="0"/>
          </a:p>
        </p:txBody>
      </p:sp>
    </p:spTree>
    <p:extLst>
      <p:ext uri="{BB962C8B-B14F-4D97-AF65-F5344CB8AC3E}">
        <p14:creationId xmlns:p14="http://schemas.microsoft.com/office/powerpoint/2010/main" val="1830614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95B-8A3A-440B-9697-81BBD3726C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0CD412-4C49-4FAC-B4FA-77BB01EBA1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23CCC7-D634-4F9C-B9D6-6BB10209F26A}"/>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559662DE-4F7E-41ED-B9D6-ECBA93432B75}"/>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6FFE36C6-8AD7-4067-BC00-24DC23317D04}"/>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3219615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3162E-1722-4ADD-A8E8-5193EB074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F618E8-4EF6-4DBC-AD11-54DCEE63C6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7492E9-3888-4AB5-ABC5-DB0563160B53}"/>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B53E5640-6E04-4854-87C4-4FE4D30E64F8}"/>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BFA2EAFB-3780-406D-90BD-ED2352E4E03B}"/>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1418580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0CF2D-6A7A-444F-B7E8-43ED9507A9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45197A-C62E-4C9C-BE63-2D4640CA25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3D106A-80E3-4B5A-BDF2-4AEE09BDA771}"/>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E231B53B-23D3-4AD8-BAE7-2F15C00470E0}"/>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F5333855-B6AD-4C91-9200-4D4A63CF87C6}"/>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321072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C4AA1-D563-4DF9-8B02-DA711D9203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EFFDFF-606A-42F7-A75E-BFE490CCEB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8E8875-AC23-428A-97B5-DC67608A14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862DFE-6994-4567-B00A-67F9E0EA1767}"/>
              </a:ext>
            </a:extLst>
          </p:cNvPr>
          <p:cNvSpPr>
            <a:spLocks noGrp="1"/>
          </p:cNvSpPr>
          <p:nvPr>
            <p:ph type="dt" sz="half" idx="10"/>
          </p:nvPr>
        </p:nvSpPr>
        <p:spPr/>
        <p:txBody>
          <a:bodyPr/>
          <a:lstStyle/>
          <a:p>
            <a:endParaRPr lang="en-GB" dirty="0"/>
          </a:p>
        </p:txBody>
      </p:sp>
      <p:sp>
        <p:nvSpPr>
          <p:cNvPr id="6" name="Footer Placeholder 5">
            <a:extLst>
              <a:ext uri="{FF2B5EF4-FFF2-40B4-BE49-F238E27FC236}">
                <a16:creationId xmlns:a16="http://schemas.microsoft.com/office/drawing/2014/main" id="{7CA16150-78D5-4FBB-BE19-775C813B9533}"/>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64A8419E-A4A0-483D-88DE-19B347EF3989}"/>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3545919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E809-A1A2-47E3-8EE9-509A39FD88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92F9F5-D128-426A-88D4-CB88BA20B0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732505-AF06-40DB-A9C2-2EA104F36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FAB422-3E1D-4250-8661-9472BA656D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59A590-77DF-4142-A5B7-22A33EFF93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FE7427-045C-4CBD-B2C7-07E42708ADB5}"/>
              </a:ext>
            </a:extLst>
          </p:cNvPr>
          <p:cNvSpPr>
            <a:spLocks noGrp="1"/>
          </p:cNvSpPr>
          <p:nvPr>
            <p:ph type="dt" sz="half" idx="10"/>
          </p:nvPr>
        </p:nvSpPr>
        <p:spPr/>
        <p:txBody>
          <a:bodyPr/>
          <a:lstStyle/>
          <a:p>
            <a:endParaRPr lang="en-GB" dirty="0"/>
          </a:p>
        </p:txBody>
      </p:sp>
      <p:sp>
        <p:nvSpPr>
          <p:cNvPr id="8" name="Footer Placeholder 7">
            <a:extLst>
              <a:ext uri="{FF2B5EF4-FFF2-40B4-BE49-F238E27FC236}">
                <a16:creationId xmlns:a16="http://schemas.microsoft.com/office/drawing/2014/main" id="{75EE6985-57C3-413B-8A5C-CEB04ED233C6}"/>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9" name="Slide Number Placeholder 8">
            <a:extLst>
              <a:ext uri="{FF2B5EF4-FFF2-40B4-BE49-F238E27FC236}">
                <a16:creationId xmlns:a16="http://schemas.microsoft.com/office/drawing/2014/main" id="{111DFE30-AC60-433F-A8BE-2E35C8ED91CF}"/>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2270601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7629A-7626-4B4A-A624-8060FFC027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E91EB6-D24E-4744-88CE-51860A79E066}"/>
              </a:ext>
            </a:extLst>
          </p:cNvPr>
          <p:cNvSpPr>
            <a:spLocks noGrp="1"/>
          </p:cNvSpPr>
          <p:nvPr>
            <p:ph type="dt" sz="half" idx="10"/>
          </p:nvPr>
        </p:nvSpPr>
        <p:spPr/>
        <p:txBody>
          <a:bodyPr/>
          <a:lstStyle/>
          <a:p>
            <a:endParaRPr lang="en-GB" dirty="0"/>
          </a:p>
        </p:txBody>
      </p:sp>
      <p:sp>
        <p:nvSpPr>
          <p:cNvPr id="4" name="Footer Placeholder 3">
            <a:extLst>
              <a:ext uri="{FF2B5EF4-FFF2-40B4-BE49-F238E27FC236}">
                <a16:creationId xmlns:a16="http://schemas.microsoft.com/office/drawing/2014/main" id="{E70BFC68-E77E-4CE4-8BFF-8415D154A85B}"/>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5" name="Slide Number Placeholder 4">
            <a:extLst>
              <a:ext uri="{FF2B5EF4-FFF2-40B4-BE49-F238E27FC236}">
                <a16:creationId xmlns:a16="http://schemas.microsoft.com/office/drawing/2014/main" id="{B0C860D0-12AA-4726-A700-0726EBCC3FEE}"/>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1030135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F3B73D-366F-40FF-A0CE-A04420799DC2}"/>
              </a:ext>
            </a:extLst>
          </p:cNvPr>
          <p:cNvSpPr>
            <a:spLocks noGrp="1"/>
          </p:cNvSpPr>
          <p:nvPr>
            <p:ph type="dt" sz="half" idx="10"/>
          </p:nvPr>
        </p:nvSpPr>
        <p:spPr/>
        <p:txBody>
          <a:bodyPr/>
          <a:lstStyle/>
          <a:p>
            <a:endParaRPr lang="en-GB" dirty="0"/>
          </a:p>
        </p:txBody>
      </p:sp>
      <p:sp>
        <p:nvSpPr>
          <p:cNvPr id="3" name="Footer Placeholder 2">
            <a:extLst>
              <a:ext uri="{FF2B5EF4-FFF2-40B4-BE49-F238E27FC236}">
                <a16:creationId xmlns:a16="http://schemas.microsoft.com/office/drawing/2014/main" id="{CEA21971-77FA-498F-850D-6198775C1639}"/>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4" name="Slide Number Placeholder 3">
            <a:extLst>
              <a:ext uri="{FF2B5EF4-FFF2-40B4-BE49-F238E27FC236}">
                <a16:creationId xmlns:a16="http://schemas.microsoft.com/office/drawing/2014/main" id="{B2D6B6F1-3655-48B4-9ABB-A0A0433CE9CF}"/>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3762220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4D9AC-3FE6-4CE7-92D9-47422C679D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421A70-F469-4DCA-8700-EA6D63F883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02323E-5134-474B-B84B-8A637D013A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0D1198-7DCC-4B49-9FF0-44D8038AC337}"/>
              </a:ext>
            </a:extLst>
          </p:cNvPr>
          <p:cNvSpPr>
            <a:spLocks noGrp="1"/>
          </p:cNvSpPr>
          <p:nvPr>
            <p:ph type="dt" sz="half" idx="10"/>
          </p:nvPr>
        </p:nvSpPr>
        <p:spPr/>
        <p:txBody>
          <a:bodyPr/>
          <a:lstStyle/>
          <a:p>
            <a:endParaRPr lang="en-GB" dirty="0"/>
          </a:p>
        </p:txBody>
      </p:sp>
      <p:sp>
        <p:nvSpPr>
          <p:cNvPr id="6" name="Footer Placeholder 5">
            <a:extLst>
              <a:ext uri="{FF2B5EF4-FFF2-40B4-BE49-F238E27FC236}">
                <a16:creationId xmlns:a16="http://schemas.microsoft.com/office/drawing/2014/main" id="{0FC01548-9B4C-4066-9D25-E0D776CCAAF4}"/>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0A203495-02D2-4D36-A3CF-59C6057C51F2}"/>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99269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6083-B2C8-4307-BFA5-3C92AD3B30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147F35-4CC7-476F-9D8F-CD158B5471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9D74978-ED25-47E0-B2FA-A1A247D06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3AA484-CE31-4582-836B-89DD926A87C3}"/>
              </a:ext>
            </a:extLst>
          </p:cNvPr>
          <p:cNvSpPr>
            <a:spLocks noGrp="1"/>
          </p:cNvSpPr>
          <p:nvPr>
            <p:ph type="dt" sz="half" idx="10"/>
          </p:nvPr>
        </p:nvSpPr>
        <p:spPr/>
        <p:txBody>
          <a:bodyPr/>
          <a:lstStyle/>
          <a:p>
            <a:endParaRPr lang="en-GB" dirty="0"/>
          </a:p>
        </p:txBody>
      </p:sp>
      <p:sp>
        <p:nvSpPr>
          <p:cNvPr id="6" name="Footer Placeholder 5">
            <a:extLst>
              <a:ext uri="{FF2B5EF4-FFF2-40B4-BE49-F238E27FC236}">
                <a16:creationId xmlns:a16="http://schemas.microsoft.com/office/drawing/2014/main" id="{E675A37D-AC3C-4CEC-9A7F-9A37D8592439}"/>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DFB2E02B-C2E4-4BC0-A928-FEDF2A607419}"/>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741522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2F185-98AA-48D1-89B9-BAC7B73856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AE5824-F235-4284-B0AB-B8BEC678BC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F63881-B626-48E4-99A0-7CBA7636974D}"/>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AD860F38-C886-44BE-9086-B4B2C658D1B5}"/>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68C44C8F-FE9E-4139-BC68-5C0813DB902D}"/>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26105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35FEC0-0B01-4346-ACD1-338FFEF9AA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95E6C2-50F4-4058-9AF4-4536AF981B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3EE15F-76EE-471F-9EDD-AE526D2F1FFA}"/>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059C02C7-97FC-41CE-9D62-01F7E0B479A6}"/>
              </a:ext>
            </a:extLst>
          </p:cNvPr>
          <p:cNvSpPr>
            <a:spLocks noGrp="1"/>
          </p:cNvSpPr>
          <p:nvPr>
            <p:ph type="ftr" sz="quarter" idx="11"/>
          </p:nvPr>
        </p:nvSpPr>
        <p:spPr/>
        <p:txBody>
          <a:bodyPr/>
          <a:lstStyle/>
          <a:p>
            <a:r>
              <a:rPr lang="en-GB" dirty="0"/>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00777133-11E4-4DF0-A79A-A84F544A8F73}"/>
              </a:ext>
            </a:extLst>
          </p:cNvPr>
          <p:cNvSpPr>
            <a:spLocks noGrp="1"/>
          </p:cNvSpPr>
          <p:nvPr>
            <p:ph type="sldNum" sz="quarter" idx="12"/>
          </p:nvPr>
        </p:nvSpPr>
        <p:spPr/>
        <p:txBody>
          <a:bodyPr/>
          <a:lstStyle/>
          <a:p>
            <a:fld id="{53E01832-8923-42F9-AE5D-02C090B27A71}" type="slidenum">
              <a:rPr lang="en-GB" smtClean="0"/>
              <a:t>‹#›</a:t>
            </a:fld>
            <a:endParaRPr lang="en-GB" dirty="0"/>
          </a:p>
        </p:txBody>
      </p:sp>
    </p:spTree>
    <p:extLst>
      <p:ext uri="{BB962C8B-B14F-4D97-AF65-F5344CB8AC3E}">
        <p14:creationId xmlns:p14="http://schemas.microsoft.com/office/powerpoint/2010/main" val="3236541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46967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26D94E-586F-41C9-BA65-4F53CA0206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3AAC34-A685-4DDA-9214-ADF292CBEE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E234F1-4374-4C4B-8F81-824D7B45BB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dirty="0"/>
          </a:p>
        </p:txBody>
      </p:sp>
      <p:sp>
        <p:nvSpPr>
          <p:cNvPr id="5" name="Footer Placeholder 4">
            <a:extLst>
              <a:ext uri="{FF2B5EF4-FFF2-40B4-BE49-F238E27FC236}">
                <a16:creationId xmlns:a16="http://schemas.microsoft.com/office/drawing/2014/main" id="{66DA0564-4997-4B36-9B6C-DCD51EA8CE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C10824C2-6968-4AFD-A1CA-59BF87848E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E01832-8923-42F9-AE5D-02C090B27A71}" type="slidenum">
              <a:rPr lang="en-GB" smtClean="0"/>
              <a:t>‹#›</a:t>
            </a:fld>
            <a:endParaRPr lang="en-GB" dirty="0"/>
          </a:p>
        </p:txBody>
      </p:sp>
    </p:spTree>
    <p:extLst>
      <p:ext uri="{BB962C8B-B14F-4D97-AF65-F5344CB8AC3E}">
        <p14:creationId xmlns:p14="http://schemas.microsoft.com/office/powerpoint/2010/main" val="1402269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1.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84599" y="1347652"/>
            <a:ext cx="9341337" cy="3118339"/>
          </a:xfrm>
        </p:spPr>
        <p:txBody>
          <a:bodyPr/>
          <a:lstStyle/>
          <a:p>
            <a:pPr marL="0" indent="0" algn="ctr">
              <a:buNone/>
            </a:pPr>
            <a:endParaRPr lang="en-GB" sz="4000" dirty="0"/>
          </a:p>
          <a:p>
            <a:pPr marL="0" indent="0">
              <a:buNone/>
            </a:pPr>
            <a:r>
              <a:rPr lang="en-GB" sz="4800" dirty="0"/>
              <a:t>Data Collection and Data Gathering Tools</a:t>
            </a:r>
          </a:p>
          <a:p>
            <a:pPr marL="0" indent="0" algn="ctr">
              <a:buNone/>
            </a:pPr>
            <a:r>
              <a:rPr lang="en-US" kern="1400" dirty="0">
                <a:solidFill>
                  <a:schemeClr val="tx1"/>
                </a:solidFill>
                <a:highlight>
                  <a:srgbClr val="FFFF00"/>
                </a:highlight>
                <a:latin typeface="Arial Black" panose="020B0A04020102020204" pitchFamily="34" charset="0"/>
                <a:ea typeface="SimHei"/>
                <a:cs typeface="Times New Roman" panose="02020603050405020304" pitchFamily="18" charset="0"/>
              </a:rPr>
              <a:t>Understanding Trustworthiness &amp; Bias</a:t>
            </a:r>
          </a:p>
          <a:p>
            <a:pPr marL="0" indent="0" algn="ctr">
              <a:buNone/>
            </a:pPr>
            <a:r>
              <a:rPr lang="en-US" kern="1400" dirty="0">
                <a:solidFill>
                  <a:schemeClr val="tx1"/>
                </a:solidFill>
                <a:latin typeface="Arial Black" panose="020B0A04020102020204" pitchFamily="34" charset="0"/>
                <a:ea typeface="SimHei"/>
                <a:cs typeface="Times New Roman" panose="02020603050405020304" pitchFamily="18" charset="0"/>
              </a:rPr>
              <a:t>Amare Desta </a:t>
            </a:r>
            <a:r>
              <a:rPr lang="en-US" kern="1400">
                <a:solidFill>
                  <a:schemeClr val="tx1"/>
                </a:solidFill>
                <a:latin typeface="Arial Black" panose="020B0A04020102020204" pitchFamily="34" charset="0"/>
                <a:ea typeface="SimHei"/>
                <a:cs typeface="Times New Roman" panose="02020603050405020304" pitchFamily="18" charset="0"/>
              </a:rPr>
              <a:t>(Prof)</a:t>
            </a:r>
            <a:endParaRPr lang="en-US" kern="1400" dirty="0">
              <a:solidFill>
                <a:schemeClr val="tx1"/>
              </a:solidFill>
              <a:latin typeface="Arial Black" panose="020B0A04020102020204" pitchFamily="34" charset="0"/>
              <a:ea typeface="SimHei"/>
              <a:cs typeface="Times New Roman" panose="02020603050405020304" pitchFamily="18" charset="0"/>
            </a:endParaRPr>
          </a:p>
          <a:p>
            <a:pPr marL="0" indent="0" algn="ctr">
              <a:buNone/>
            </a:pPr>
            <a:r>
              <a:rPr lang="en-US" kern="1400" dirty="0">
                <a:solidFill>
                  <a:schemeClr val="tx1"/>
                </a:solidFill>
                <a:latin typeface="Arial Black" panose="020B0A04020102020204" pitchFamily="34" charset="0"/>
                <a:ea typeface="SimHei"/>
                <a:cs typeface="Times New Roman" panose="02020603050405020304" pitchFamily="18" charset="0"/>
              </a:rPr>
              <a:t>Nov 2025</a:t>
            </a:r>
            <a:endParaRPr lang="en-GB" dirty="0"/>
          </a:p>
        </p:txBody>
      </p:sp>
    </p:spTree>
    <p:extLst>
      <p:ext uri="{BB962C8B-B14F-4D97-AF65-F5344CB8AC3E}">
        <p14:creationId xmlns:p14="http://schemas.microsoft.com/office/powerpoint/2010/main" val="1964344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E6C6D-3795-8CD3-1889-B0FBEF59380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Key points</a:t>
            </a:r>
          </a:p>
        </p:txBody>
      </p:sp>
      <p:sp>
        <p:nvSpPr>
          <p:cNvPr id="4" name="Rectangle 1">
            <a:extLst>
              <a:ext uri="{FF2B5EF4-FFF2-40B4-BE49-F238E27FC236}">
                <a16:creationId xmlns:a16="http://schemas.microsoft.com/office/drawing/2014/main" id="{AA0EA7B2-A02B-A231-CF16-61A45D41D022}"/>
              </a:ext>
            </a:extLst>
          </p:cNvPr>
          <p:cNvSpPr>
            <a:spLocks noGrp="1" noChangeArrowheads="1"/>
          </p:cNvSpPr>
          <p:nvPr>
            <p:ph idx="1"/>
          </p:nvPr>
        </p:nvSpPr>
        <p:spPr bwMode="auto">
          <a:xfrm>
            <a:off x="1371599" y="2318197"/>
            <a:ext cx="9724031" cy="36833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Qualitative research requires specific approaches to establish trustworthiness that differ from quantitative research. While quantitative research relies on numerical data and statistical interpretations, qualitative research focuses on Lincoln and Guba's four criteria: credibility, transferability, dependability, and confirmability.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Researcher bias impacts every phase of qualitative research (design, data collection, analysis, and reporting), making reflexivity and transparency essential. Researchers must employ multiple strategies like triangulation, peer debriefing, audit trails, and participant validation to mitigate bias and enhance the validity and reliability of their findings. </a:t>
            </a:r>
          </a:p>
        </p:txBody>
      </p:sp>
    </p:spTree>
    <p:extLst>
      <p:ext uri="{BB962C8B-B14F-4D97-AF65-F5344CB8AC3E}">
        <p14:creationId xmlns:p14="http://schemas.microsoft.com/office/powerpoint/2010/main" val="4220131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4" name="Title 3">
            <a:extLst>
              <a:ext uri="{FF2B5EF4-FFF2-40B4-BE49-F238E27FC236}">
                <a16:creationId xmlns:a16="http://schemas.microsoft.com/office/drawing/2014/main" id="{C7289E4E-3F70-38BC-D754-5E8EA1D6D05D}"/>
              </a:ext>
            </a:extLst>
          </p:cNvPr>
          <p:cNvSpPr>
            <a:spLocks noGrp="1"/>
          </p:cNvSpPr>
          <p:nvPr>
            <p:ph type="title"/>
          </p:nvPr>
        </p:nvSpPr>
        <p:spPr>
          <a:xfrm>
            <a:off x="1932903" y="949325"/>
            <a:ext cx="8071706" cy="2387600"/>
          </a:xfrm>
        </p:spPr>
        <p:txBody>
          <a:bodyPr vert="horz" lIns="91440" tIns="45720" rIns="91440" bIns="45720" rtlCol="0" anchor="b">
            <a:normAutofit/>
          </a:bodyPr>
          <a:lstStyle/>
          <a:p>
            <a:r>
              <a:rPr lang="en-US" sz="4600" dirty="0">
                <a:solidFill>
                  <a:schemeClr val="bg1"/>
                </a:solidFill>
              </a:rPr>
              <a:t>T</a:t>
            </a:r>
            <a:r>
              <a:rPr lang="en-US" sz="4600" kern="1200" dirty="0">
                <a:solidFill>
                  <a:schemeClr val="bg1"/>
                </a:solidFill>
                <a:latin typeface="+mj-lt"/>
                <a:ea typeface="+mj-ea"/>
                <a:cs typeface="+mj-cs"/>
              </a:rPr>
              <a:t>ransferability/</a:t>
            </a:r>
            <a:r>
              <a:rPr lang="en-US" sz="4600" dirty="0">
                <a:solidFill>
                  <a:srgbClr val="FF0000"/>
                </a:solidFill>
              </a:rPr>
              <a:t>G</a:t>
            </a:r>
            <a:r>
              <a:rPr lang="en-US" sz="4600" kern="1200" dirty="0">
                <a:solidFill>
                  <a:srgbClr val="FF0000"/>
                </a:solidFill>
                <a:latin typeface="+mj-lt"/>
                <a:ea typeface="+mj-ea"/>
                <a:cs typeface="+mj-cs"/>
              </a:rPr>
              <a:t>eneralisability</a:t>
            </a:r>
            <a:r>
              <a:rPr lang="en-US" sz="4600" kern="1200" dirty="0">
                <a:solidFill>
                  <a:schemeClr val="bg1"/>
                </a:solidFill>
                <a:latin typeface="+mj-lt"/>
                <a:ea typeface="+mj-ea"/>
                <a:cs typeface="+mj-cs"/>
              </a:rPr>
              <a:t>* </a:t>
            </a:r>
            <a:r>
              <a:rPr lang="en-US" sz="4600" dirty="0">
                <a:solidFill>
                  <a:schemeClr val="bg1"/>
                </a:solidFill>
              </a:rPr>
              <a:t>Reliability and </a:t>
            </a:r>
            <a:r>
              <a:rPr lang="en-US" sz="4600" kern="1200" dirty="0">
                <a:solidFill>
                  <a:schemeClr val="bg1"/>
                </a:solidFill>
                <a:latin typeface="+mj-lt"/>
                <a:ea typeface="+mj-ea"/>
                <a:cs typeface="+mj-cs"/>
              </a:rPr>
              <a:t>Validity in qualitative research</a:t>
            </a:r>
          </a:p>
        </p:txBody>
      </p:sp>
      <p:cxnSp>
        <p:nvCxnSpPr>
          <p:cNvPr id="25" name="Straight Connector 24">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22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B4B8FF83-2D05-5798-44DD-326F5378ABBD}"/>
              </a:ext>
            </a:extLst>
          </p:cNvPr>
          <p:cNvSpPr>
            <a:spLocks noGrp="1"/>
          </p:cNvSpPr>
          <p:nvPr>
            <p:ph type="title"/>
          </p:nvPr>
        </p:nvSpPr>
        <p:spPr>
          <a:xfrm>
            <a:off x="686834" y="1153572"/>
            <a:ext cx="3200400" cy="4461163"/>
          </a:xfrm>
        </p:spPr>
        <p:txBody>
          <a:bodyPr>
            <a:normAutofit/>
          </a:bodyPr>
          <a:lstStyle/>
          <a:p>
            <a:r>
              <a:rPr lang="en-GB" sz="37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Introduction</a:t>
            </a:r>
            <a:endParaRPr lang="en-GB" sz="3700" dirty="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920CA988-6ADB-C856-8EBF-92DE184E8CAA}"/>
              </a:ext>
            </a:extLst>
          </p:cNvPr>
          <p:cNvSpPr>
            <a:spLocks noGrp="1"/>
          </p:cNvSpPr>
          <p:nvPr>
            <p:ph idx="1"/>
          </p:nvPr>
        </p:nvSpPr>
        <p:spPr>
          <a:xfrm>
            <a:off x="4447308" y="591344"/>
            <a:ext cx="6906491" cy="5585619"/>
          </a:xfrm>
        </p:spPr>
        <p:txBody>
          <a:bodyPr anchor="ctr">
            <a:normAutofit/>
          </a:bodyPr>
          <a:lstStyle/>
          <a:p>
            <a:pPr>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"To be persuasive we must be believable; to be believable we must be credible; to be credible we must be truthful." - Edward R. Murrow</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Qualitative research faces ongoing scrutiny regarding its rigour</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Trustworthiness remains central to qualitative inquiry's legitimacy</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The depth and richness of qualitative data requires specific approaches to quality assessment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813678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DE4F6B-21B8-3589-840E-EA2DEB44B49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1044D2-66EA-2C46-1C19-849EC9B2A3D8}"/>
              </a:ext>
            </a:extLst>
          </p:cNvPr>
          <p:cNvSpPr>
            <a:spLocks noGrp="1"/>
          </p:cNvSpPr>
          <p:nvPr>
            <p:ph type="title"/>
          </p:nvPr>
        </p:nvSpPr>
        <p:spPr>
          <a:xfrm>
            <a:off x="1043631" y="809898"/>
            <a:ext cx="10173010" cy="1554480"/>
          </a:xfrm>
        </p:spPr>
        <p:txBody>
          <a:bodyPr anchor="ctr">
            <a:normAutofit/>
          </a:bodyPr>
          <a:lstStyle/>
          <a:p>
            <a:r>
              <a:rPr lang="en-GB" sz="4800" dirty="0"/>
              <a:t>Nature of Qualitative Research versus Quantitative Research</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E2B2A56-D275-AC8A-FC20-5A696B0BE323}"/>
              </a:ext>
            </a:extLst>
          </p:cNvPr>
          <p:cNvGraphicFramePr>
            <a:graphicFrameLocks noGrp="1"/>
          </p:cNvGraphicFramePr>
          <p:nvPr>
            <p:ph idx="1"/>
            <p:extLst>
              <p:ext uri="{D42A27DB-BD31-4B8C-83A1-F6EECF244321}">
                <p14:modId xmlns:p14="http://schemas.microsoft.com/office/powerpoint/2010/main" val="279052142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14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B6BEAA-D3BD-A06C-A262-F0D771D5B096}"/>
              </a:ext>
            </a:extLst>
          </p:cNvPr>
          <p:cNvSpPr>
            <a:spLocks noGrp="1"/>
          </p:cNvSpPr>
          <p:nvPr>
            <p:ph type="title"/>
          </p:nvPr>
        </p:nvSpPr>
        <p:spPr>
          <a:xfrm>
            <a:off x="808638" y="386930"/>
            <a:ext cx="9236700" cy="1188950"/>
          </a:xfrm>
        </p:spPr>
        <p:txBody>
          <a:bodyPr anchor="b">
            <a:normAutofit/>
          </a:bodyPr>
          <a:lstStyle/>
          <a:p>
            <a:r>
              <a:rPr lang="en-GB" sz="5400" dirty="0"/>
              <a:t>Continued</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CCDE2A-6F13-5FF0-A6AF-117EB5F238EB}"/>
              </a:ext>
            </a:extLst>
          </p:cNvPr>
          <p:cNvSpPr>
            <a:spLocks noGrp="1"/>
          </p:cNvSpPr>
          <p:nvPr>
            <p:ph idx="1"/>
          </p:nvPr>
        </p:nvSpPr>
        <p:spPr>
          <a:xfrm>
            <a:off x="793660" y="2599509"/>
            <a:ext cx="10143668" cy="3435531"/>
          </a:xfrm>
        </p:spPr>
        <p:txBody>
          <a:bodyPr anchor="ctr">
            <a:normAutofit/>
          </a:bodyPr>
          <a:lstStyle/>
          <a:p>
            <a:r>
              <a:rPr lang="en-GB" sz="2400" dirty="0"/>
              <a:t>Unlike quantitative research which deals primarily with numerical data and their statistical interpretations under a reductionist, logical and strictly objective paradigm, qualitative research handles words, people, interpretation, which inextricably tie in with human senses and subjectivity. </a:t>
            </a:r>
          </a:p>
          <a:p>
            <a:r>
              <a:rPr lang="en-GB" sz="2400" b="1" dirty="0"/>
              <a:t>While human emotions and perspectives from both subjects and researchers are considered undesirable biases confounding results in quantitative research, the same elements are considered essential and inevitable, if not treasurable, </a:t>
            </a:r>
            <a:r>
              <a:rPr lang="en-GB" sz="2400" dirty="0"/>
              <a:t>in qualitative research as they invariable add extra dimensions and colours to enrich the corpus of findings. </a:t>
            </a:r>
          </a:p>
          <a:p>
            <a:endParaRPr lang="en-GB" sz="2400" dirty="0"/>
          </a:p>
        </p:txBody>
      </p:sp>
    </p:spTree>
    <p:extLst>
      <p:ext uri="{BB962C8B-B14F-4D97-AF65-F5344CB8AC3E}">
        <p14:creationId xmlns:p14="http://schemas.microsoft.com/office/powerpoint/2010/main" val="3506180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73DE8E-0777-203B-DFCE-EB9860AE5ED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425F0F-E14C-6580-EF2D-9D70C68C40FD}"/>
              </a:ext>
            </a:extLst>
          </p:cNvPr>
          <p:cNvSpPr>
            <a:spLocks noGrp="1"/>
          </p:cNvSpPr>
          <p:nvPr>
            <p:ph type="title"/>
          </p:nvPr>
        </p:nvSpPr>
        <p:spPr>
          <a:xfrm>
            <a:off x="808638" y="386930"/>
            <a:ext cx="9236700" cy="1188950"/>
          </a:xfrm>
        </p:spPr>
        <p:txBody>
          <a:bodyPr anchor="b">
            <a:normAutofit/>
          </a:bodyPr>
          <a:lstStyle/>
          <a:p>
            <a:r>
              <a:rPr lang="en-GB" sz="2600" dirty="0"/>
              <a:t>Reliability and validity are relevant to ensuring credibility in qualitative research</a:t>
            </a:r>
            <a:br>
              <a:rPr lang="en-GB" sz="2600" dirty="0"/>
            </a:br>
            <a:endParaRPr lang="en-GB" sz="26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09AF00-D2F0-5F35-71EB-7AB77A245C70}"/>
              </a:ext>
            </a:extLst>
          </p:cNvPr>
          <p:cNvSpPr>
            <a:spLocks noGrp="1"/>
          </p:cNvSpPr>
          <p:nvPr>
            <p:ph idx="1"/>
          </p:nvPr>
        </p:nvSpPr>
        <p:spPr>
          <a:xfrm>
            <a:off x="793660" y="2599509"/>
            <a:ext cx="10143668" cy="3435531"/>
          </a:xfrm>
        </p:spPr>
        <p:txBody>
          <a:bodyPr anchor="ctr">
            <a:normAutofit/>
          </a:bodyPr>
          <a:lstStyle/>
          <a:p>
            <a:r>
              <a:rPr lang="en-GB" sz="2400" dirty="0"/>
              <a:t>Qualitative research is frequently criticised for lacking scientific rigour with poor justification of the methods adopted, lack of transparency in the analytical procedures and the findings being merely a collection of personal opinions subject to researcher bias.</a:t>
            </a:r>
          </a:p>
        </p:txBody>
      </p:sp>
    </p:spTree>
    <p:extLst>
      <p:ext uri="{BB962C8B-B14F-4D97-AF65-F5344CB8AC3E}">
        <p14:creationId xmlns:p14="http://schemas.microsoft.com/office/powerpoint/2010/main" val="2019346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D04DEA-6C73-29CE-15D7-DEFB2DA7B2C4}"/>
              </a:ext>
            </a:extLst>
          </p:cNvPr>
          <p:cNvSpPr>
            <a:spLocks noGrp="1"/>
          </p:cNvSpPr>
          <p:nvPr>
            <p:ph type="title"/>
          </p:nvPr>
        </p:nvSpPr>
        <p:spPr>
          <a:xfrm>
            <a:off x="838200" y="184805"/>
            <a:ext cx="10515600" cy="1505883"/>
          </a:xfrm>
        </p:spPr>
        <p:txBody>
          <a:bodyPr anchor="ctr">
            <a:normAutofit/>
          </a:bodyPr>
          <a:lstStyle/>
          <a:p>
            <a:r>
              <a:rPr lang="en-GB" sz="4800" b="1" kern="0" dirty="0">
                <a:effectLst/>
                <a:latin typeface="Arial" panose="020B0604020202020204" pitchFamily="34" charset="0"/>
                <a:ea typeface="Times New Roman" panose="02020603050405020304" pitchFamily="18" charset="0"/>
                <a:cs typeface="Arial" panose="020B0604020202020204" pitchFamily="34" charset="0"/>
              </a:rPr>
              <a:t>Differing Approaches to Research Quality</a:t>
            </a:r>
            <a:endParaRPr lang="en-GB" sz="4800" dirty="0"/>
          </a:p>
        </p:txBody>
      </p:sp>
      <p:graphicFrame>
        <p:nvGraphicFramePr>
          <p:cNvPr id="4" name="Table 3">
            <a:extLst>
              <a:ext uri="{FF2B5EF4-FFF2-40B4-BE49-F238E27FC236}">
                <a16:creationId xmlns:a16="http://schemas.microsoft.com/office/drawing/2014/main" id="{8E3BAE93-27C3-3369-38D0-038B22AF556A}"/>
              </a:ext>
            </a:extLst>
          </p:cNvPr>
          <p:cNvGraphicFramePr>
            <a:graphicFrameLocks noGrp="1"/>
          </p:cNvGraphicFramePr>
          <p:nvPr>
            <p:extLst>
              <p:ext uri="{D42A27DB-BD31-4B8C-83A1-F6EECF244321}">
                <p14:modId xmlns:p14="http://schemas.microsoft.com/office/powerpoint/2010/main" val="682105911"/>
              </p:ext>
            </p:extLst>
          </p:nvPr>
        </p:nvGraphicFramePr>
        <p:xfrm>
          <a:off x="1043405" y="1845426"/>
          <a:ext cx="10102138" cy="4450305"/>
        </p:xfrm>
        <a:graphic>
          <a:graphicData uri="http://schemas.openxmlformats.org/drawingml/2006/table">
            <a:tbl>
              <a:tblPr firstRow="1" firstCol="1" bandRow="1"/>
              <a:tblGrid>
                <a:gridCol w="2574707">
                  <a:extLst>
                    <a:ext uri="{9D8B030D-6E8A-4147-A177-3AD203B41FA5}">
                      <a16:colId xmlns:a16="http://schemas.microsoft.com/office/drawing/2014/main" val="257237118"/>
                    </a:ext>
                  </a:extLst>
                </a:gridCol>
                <a:gridCol w="3969281">
                  <a:extLst>
                    <a:ext uri="{9D8B030D-6E8A-4147-A177-3AD203B41FA5}">
                      <a16:colId xmlns:a16="http://schemas.microsoft.com/office/drawing/2014/main" val="2838190672"/>
                    </a:ext>
                  </a:extLst>
                </a:gridCol>
                <a:gridCol w="3558150">
                  <a:extLst>
                    <a:ext uri="{9D8B030D-6E8A-4147-A177-3AD203B41FA5}">
                      <a16:colId xmlns:a16="http://schemas.microsoft.com/office/drawing/2014/main" val="859448748"/>
                    </a:ext>
                  </a:extLst>
                </a:gridCol>
              </a:tblGrid>
              <a:tr h="391322">
                <a:tc>
                  <a:txBody>
                    <a:bodyPr/>
                    <a:lstStyle/>
                    <a:p>
                      <a:pPr algn="ctr"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Quality Dimension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Quantitative Research</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Qualitative Research</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9426875"/>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Terminology</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Reliability and validity</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Trustworthiness criteria</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9840160"/>
                  </a:ext>
                </a:extLst>
              </a:tr>
              <a:tr h="700791">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Quality focus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Statistical precision and measurement accuracy</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Richness, depth and contextual understanding</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9864775"/>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Researcher role</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Objective, detached observer</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Engaged, reflexive participant</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9888412"/>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Quality assurance</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Standardisation of procedures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Transparency of process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7394558"/>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Primary concern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Controlling variables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Understanding complexity</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0280239"/>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Data verification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Statistical tests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Multiple sources and perspectives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15157438"/>
                  </a:ext>
                </a:extLst>
              </a:tr>
              <a:tr h="700791">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Quality demonstration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Statistical significance</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Thick description and participant verification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50618776"/>
                  </a:ext>
                </a:extLst>
              </a:tr>
              <a:tr h="700791">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Error reduction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Random sampling</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Triangulation and negative case analysis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59510444"/>
                  </a:ext>
                </a:extLst>
              </a:tr>
            </a:tbl>
          </a:graphicData>
        </a:graphic>
      </p:graphicFrame>
    </p:spTree>
    <p:extLst>
      <p:ext uri="{BB962C8B-B14F-4D97-AF65-F5344CB8AC3E}">
        <p14:creationId xmlns:p14="http://schemas.microsoft.com/office/powerpoint/2010/main" val="2379496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D291E4-251E-BBCF-2506-DFA575C5F029}"/>
              </a:ext>
            </a:extLst>
          </p:cNvPr>
          <p:cNvPicPr>
            <a:picLocks noChangeAspect="1"/>
          </p:cNvPicPr>
          <p:nvPr/>
        </p:nvPicPr>
        <p:blipFill>
          <a:blip r:embed="rId2"/>
          <a:stretch>
            <a:fillRect/>
          </a:stretch>
        </p:blipFill>
        <p:spPr>
          <a:xfrm>
            <a:off x="2667000" y="28956"/>
            <a:ext cx="6858000" cy="6800088"/>
          </a:xfrm>
          <a:prstGeom prst="rect">
            <a:avLst/>
          </a:prstGeom>
        </p:spPr>
      </p:pic>
    </p:spTree>
    <p:extLst>
      <p:ext uri="{BB962C8B-B14F-4D97-AF65-F5344CB8AC3E}">
        <p14:creationId xmlns:p14="http://schemas.microsoft.com/office/powerpoint/2010/main" val="3143156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74AF29-9B3E-3CC2-2729-1CD9CD81A136}"/>
              </a:ext>
            </a:extLst>
          </p:cNvPr>
          <p:cNvSpPr>
            <a:spLocks noGrp="1"/>
          </p:cNvSpPr>
          <p:nvPr>
            <p:ph type="title"/>
          </p:nvPr>
        </p:nvSpPr>
        <p:spPr>
          <a:xfrm>
            <a:off x="1285240" y="1050595"/>
            <a:ext cx="8074815" cy="1618489"/>
          </a:xfrm>
        </p:spPr>
        <p:txBody>
          <a:bodyPr anchor="ctr">
            <a:normAutofit/>
          </a:bodyPr>
          <a:lstStyle/>
          <a:p>
            <a:r>
              <a:rPr lang="en-GB" sz="5000" b="1" kern="0" dirty="0">
                <a:effectLst/>
                <a:latin typeface="Arial" panose="020B0604020202020204" pitchFamily="34" charset="0"/>
                <a:ea typeface="Times New Roman" panose="02020603050405020304" pitchFamily="18" charset="0"/>
                <a:cs typeface="Arial" panose="020B0604020202020204" pitchFamily="34" charset="0"/>
              </a:rPr>
              <a:t>Quality Concerns in Qualitative Research </a:t>
            </a:r>
            <a:endParaRPr lang="en-GB" sz="5000" dirty="0"/>
          </a:p>
        </p:txBody>
      </p:sp>
      <p:sp>
        <p:nvSpPr>
          <p:cNvPr id="3" name="Content Placeholder 2">
            <a:extLst>
              <a:ext uri="{FF2B5EF4-FFF2-40B4-BE49-F238E27FC236}">
                <a16:creationId xmlns:a16="http://schemas.microsoft.com/office/drawing/2014/main" id="{EF18D10E-5DB7-E06F-5EFC-6F4B27C63B72}"/>
              </a:ext>
            </a:extLst>
          </p:cNvPr>
          <p:cNvSpPr>
            <a:spLocks noGrp="1"/>
          </p:cNvSpPr>
          <p:nvPr>
            <p:ph idx="1"/>
          </p:nvPr>
        </p:nvSpPr>
        <p:spPr>
          <a:xfrm>
            <a:off x="1285240" y="2969469"/>
            <a:ext cx="8074815" cy="2800395"/>
          </a:xfrm>
        </p:spPr>
        <p:txBody>
          <a:bodyPr anchor="t">
            <a:normAutofit/>
          </a:bodyPr>
          <a:lstStyle/>
          <a:p>
            <a:pPr>
              <a:spcAft>
                <a:spcPts val="800"/>
              </a:spcAft>
              <a:buNone/>
            </a:pPr>
            <a:r>
              <a:rPr lang="en-GB" sz="1700" kern="0" dirty="0">
                <a:effectLst/>
                <a:latin typeface="Arial" panose="020B0604020202020204" pitchFamily="34" charset="0"/>
                <a:ea typeface="Times New Roman" panose="02020603050405020304" pitchFamily="18" charset="0"/>
                <a:cs typeface="Arial" panose="020B0604020202020204" pitchFamily="34" charset="0"/>
              </a:rPr>
              <a:t>Common criticisms of qualitative research include:</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dirty="0">
                <a:effectLst/>
                <a:latin typeface="Arial" panose="020B0604020202020204" pitchFamily="34" charset="0"/>
                <a:ea typeface="Times New Roman" panose="02020603050405020304" pitchFamily="18" charset="0"/>
                <a:cs typeface="Arial" panose="020B0604020202020204" pitchFamily="34" charset="0"/>
              </a:rPr>
              <a:t>Lacking scientific rigour</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dirty="0">
                <a:effectLst/>
                <a:latin typeface="Arial" panose="020B0604020202020204" pitchFamily="34" charset="0"/>
                <a:ea typeface="Times New Roman" panose="02020603050405020304" pitchFamily="18" charset="0"/>
                <a:cs typeface="Arial" panose="020B0604020202020204" pitchFamily="34" charset="0"/>
              </a:rPr>
              <a:t>Poor justification of methods</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dirty="0">
                <a:effectLst/>
                <a:latin typeface="Arial" panose="020B0604020202020204" pitchFamily="34" charset="0"/>
                <a:ea typeface="Times New Roman" panose="02020603050405020304" pitchFamily="18" charset="0"/>
                <a:cs typeface="Arial" panose="020B0604020202020204" pitchFamily="34" charset="0"/>
              </a:rPr>
              <a:t>Lack of transparency in analytical procedures</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dirty="0">
                <a:effectLst/>
                <a:latin typeface="Arial" panose="020B0604020202020204" pitchFamily="34" charset="0"/>
                <a:ea typeface="Times New Roman" panose="02020603050405020304" pitchFamily="18" charset="0"/>
                <a:cs typeface="Arial" panose="020B0604020202020204" pitchFamily="34" charset="0"/>
              </a:rPr>
              <a:t>Findings viewed as merely personal opinions</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dirty="0">
                <a:effectLst/>
                <a:latin typeface="Arial" panose="020B0604020202020204" pitchFamily="34" charset="0"/>
                <a:ea typeface="Times New Roman" panose="02020603050405020304" pitchFamily="18" charset="0"/>
                <a:cs typeface="Arial" panose="020B0604020202020204" pitchFamily="34" charset="0"/>
              </a:rPr>
              <a:t>Susceptibility to researcher bias</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1700" dirty="0"/>
          </a:p>
        </p:txBody>
      </p:sp>
    </p:spTree>
    <p:extLst>
      <p:ext uri="{BB962C8B-B14F-4D97-AF65-F5344CB8AC3E}">
        <p14:creationId xmlns:p14="http://schemas.microsoft.com/office/powerpoint/2010/main" val="2071421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0F0B1D4-6739-FEDB-136A-DB809891C6CD}"/>
              </a:ext>
            </a:extLst>
          </p:cNvPr>
          <p:cNvGraphicFramePr>
            <a:graphicFrameLocks noGrp="1"/>
          </p:cNvGraphicFramePr>
          <p:nvPr>
            <p:extLst>
              <p:ext uri="{D42A27DB-BD31-4B8C-83A1-F6EECF244321}">
                <p14:modId xmlns:p14="http://schemas.microsoft.com/office/powerpoint/2010/main" val="1551446458"/>
              </p:ext>
            </p:extLst>
          </p:nvPr>
        </p:nvGraphicFramePr>
        <p:xfrm>
          <a:off x="1146032" y="643466"/>
          <a:ext cx="9899937" cy="5571070"/>
        </p:xfrm>
        <a:graphic>
          <a:graphicData uri="http://schemas.openxmlformats.org/drawingml/2006/table">
            <a:tbl>
              <a:tblPr firstRow="1" firstCol="1" bandRow="1"/>
              <a:tblGrid>
                <a:gridCol w="4386570">
                  <a:extLst>
                    <a:ext uri="{9D8B030D-6E8A-4147-A177-3AD203B41FA5}">
                      <a16:colId xmlns:a16="http://schemas.microsoft.com/office/drawing/2014/main" val="1526645820"/>
                    </a:ext>
                  </a:extLst>
                </a:gridCol>
                <a:gridCol w="5513367">
                  <a:extLst>
                    <a:ext uri="{9D8B030D-6E8A-4147-A177-3AD203B41FA5}">
                      <a16:colId xmlns:a16="http://schemas.microsoft.com/office/drawing/2014/main" val="124444827"/>
                    </a:ext>
                  </a:extLst>
                </a:gridCol>
              </a:tblGrid>
              <a:tr h="302345">
                <a:tc>
                  <a:txBody>
                    <a:bodyPr/>
                    <a:lstStyle/>
                    <a:p>
                      <a:pPr algn="ct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Critique</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Explanation</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46602934"/>
                  </a:ext>
                </a:extLst>
              </a:tr>
              <a:tr h="1053745">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1. Lacking Scientific Rigour</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Research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lacks systematic, thorough methods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that would make it scientifically credible.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Rigour</a:t>
                      </a:r>
                      <a:r>
                        <a:rPr lang="en-GB" sz="1400" kern="0" dirty="0">
                          <a:effectLst/>
                          <a:latin typeface="Arial" panose="020B0604020202020204" pitchFamily="34" charset="0"/>
                          <a:ea typeface="Times New Roman" panose="02020603050405020304" pitchFamily="18" charset="0"/>
                          <a:cs typeface="Arial" panose="020B0604020202020204" pitchFamily="34" charset="0"/>
                        </a:rPr>
                        <a:t> refers to consistent, careful application of methods. Without it, findings may seem unreliable or unstructured.</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5189103"/>
                  </a:ext>
                </a:extLst>
              </a:tr>
              <a:tr h="1053745">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2. Poor Justification of Methods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The researcher hasn’t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adequately explained why specific methods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(e.g., interviews, focus groups) were chosen. Without a clear rationale, the reader may question whether the methods were appropriate for the research aims.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1362520"/>
                  </a:ext>
                </a:extLst>
              </a:tr>
              <a:tr h="1053745">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3. Lack of Transparency in Analytical Procedures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The researcher hasn’t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clearly explained</a:t>
                      </a:r>
                      <a:r>
                        <a:rPr lang="en-GB" sz="1400" kern="0" dirty="0">
                          <a:effectLst/>
                          <a:latin typeface="Arial" panose="020B0604020202020204" pitchFamily="34" charset="0"/>
                          <a:ea typeface="Times New Roman" panose="02020603050405020304" pitchFamily="18" charset="0"/>
                          <a:cs typeface="Arial" panose="020B0604020202020204" pitchFamily="34" charset="0"/>
                        </a:rPr>
                        <a:t> how data was analysed or how conclusions were reached. Transparency is vital so others can follow the analysis process, ensuring methods were appropriate and consistent.</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70054744"/>
                  </a:ext>
                </a:extLst>
              </a:tr>
              <a:tr h="1053745">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4. Findings Viewed as Merely Personal Opinions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Findings presented as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subjective personal views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without clear evidence, methodology, or participant validation may seem biased or unreliable. Good research grounds findings in data (e.g., themes or patterns) and avoids personal beliefs influencing conclusions.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20416009"/>
                  </a:ext>
                </a:extLst>
              </a:tr>
              <a:tr h="1053745">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5. Susceptibility to Researcher Bias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Researcher bias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occurs when personal beliefs, assumptions, or experiences influence findings. This leads to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skewed interpretations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Steps such as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member checking</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triangulation</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and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peer debriefing</a:t>
                      </a:r>
                      <a:r>
                        <a:rPr lang="en-GB" sz="1400" kern="0" dirty="0">
                          <a:effectLst/>
                          <a:latin typeface="Arial" panose="020B0604020202020204" pitchFamily="34" charset="0"/>
                          <a:ea typeface="Times New Roman" panose="02020603050405020304" pitchFamily="18" charset="0"/>
                          <a:cs typeface="Arial" panose="020B0604020202020204" pitchFamily="34" charset="0"/>
                        </a:rPr>
                        <a:t> can help minimise bias.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8337957"/>
                  </a:ext>
                </a:extLst>
              </a:tr>
            </a:tbl>
          </a:graphicData>
        </a:graphic>
      </p:graphicFrame>
    </p:spTree>
    <p:extLst>
      <p:ext uri="{BB962C8B-B14F-4D97-AF65-F5344CB8AC3E}">
        <p14:creationId xmlns:p14="http://schemas.microsoft.com/office/powerpoint/2010/main" val="1884238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74C1E9-AA3F-5CE0-017A-B5F9B82FE24E}"/>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A437CBA5-D582-885F-0A68-40D185D10434}"/>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5000" kern="1200" dirty="0">
                <a:solidFill>
                  <a:schemeClr val="tx1"/>
                </a:solidFill>
                <a:latin typeface="+mj-lt"/>
                <a:ea typeface="+mj-ea"/>
                <a:cs typeface="+mj-cs"/>
              </a:rPr>
              <a:t>Quality of qualitative research</a:t>
            </a:r>
          </a:p>
        </p:txBody>
      </p:sp>
      <p:cxnSp>
        <p:nvCxnSpPr>
          <p:cNvPr id="20" name="Straight Connector 19">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6648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75" y="625059"/>
            <a:ext cx="5452525"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1474D7-CCA8-A5F2-4760-C30542B3B960}"/>
              </a:ext>
            </a:extLst>
          </p:cNvPr>
          <p:cNvSpPr>
            <a:spLocks noGrp="1"/>
          </p:cNvSpPr>
          <p:nvPr>
            <p:ph type="title"/>
          </p:nvPr>
        </p:nvSpPr>
        <p:spPr>
          <a:xfrm>
            <a:off x="1006900" y="1188637"/>
            <a:ext cx="4623363" cy="4480726"/>
          </a:xfrm>
        </p:spPr>
        <p:txBody>
          <a:bodyPr>
            <a:normAutofit/>
          </a:bodyPr>
          <a:lstStyle/>
          <a:p>
            <a:pPr algn="r"/>
            <a:r>
              <a:rPr lang="en-GB" sz="5100" b="1" dirty="0">
                <a:solidFill>
                  <a:schemeClr val="tx1">
                    <a:lumMod val="75000"/>
                    <a:lumOff val="25000"/>
                  </a:schemeClr>
                </a:solidFill>
              </a:rPr>
              <a:t>Trustworthiness in Research</a:t>
            </a:r>
            <a:endParaRPr lang="en-GB" sz="51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B70771FF-2719-12DA-4612-31A83FE29322}"/>
              </a:ext>
            </a:extLst>
          </p:cNvPr>
          <p:cNvSpPr>
            <a:spLocks noGrp="1"/>
          </p:cNvSpPr>
          <p:nvPr>
            <p:ph idx="1"/>
          </p:nvPr>
        </p:nvSpPr>
        <p:spPr>
          <a:xfrm>
            <a:off x="6577584" y="1896645"/>
            <a:ext cx="3953775" cy="3064712"/>
          </a:xfrm>
        </p:spPr>
        <p:txBody>
          <a:bodyPr anchor="ctr">
            <a:normAutofit/>
          </a:bodyPr>
          <a:lstStyle/>
          <a:p>
            <a:r>
              <a:rPr lang="en-GB" sz="2400" dirty="0"/>
              <a:t>Trustworthiness means </a:t>
            </a:r>
            <a:r>
              <a:rPr lang="en-GB" sz="2400" b="1" dirty="0"/>
              <a:t>how much confidence we can have in the findings</a:t>
            </a:r>
            <a:r>
              <a:rPr lang="en-GB" sz="2400" dirty="0"/>
              <a:t> of a study.</a:t>
            </a:r>
          </a:p>
          <a:p>
            <a:endParaRPr lang="en-GB" sz="2400" dirty="0"/>
          </a:p>
        </p:txBody>
      </p:sp>
    </p:spTree>
    <p:extLst>
      <p:ext uri="{BB962C8B-B14F-4D97-AF65-F5344CB8AC3E}">
        <p14:creationId xmlns:p14="http://schemas.microsoft.com/office/powerpoint/2010/main" val="21658163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33EEDE-2E5E-6B7A-7101-F9412358FFE3}"/>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dirty="0">
                <a:solidFill>
                  <a:schemeClr val="tx1"/>
                </a:solidFill>
                <a:latin typeface="+mj-lt"/>
                <a:ea typeface="+mj-ea"/>
                <a:cs typeface="+mj-cs"/>
              </a:rPr>
              <a:t>Reliability</a:t>
            </a:r>
          </a:p>
        </p:txBody>
      </p:sp>
      <p:sp>
        <p:nvSpPr>
          <p:cNvPr id="3" name="Content Placeholder 2">
            <a:extLst>
              <a:ext uri="{FF2B5EF4-FFF2-40B4-BE49-F238E27FC236}">
                <a16:creationId xmlns:a16="http://schemas.microsoft.com/office/drawing/2014/main" id="{E3FC31D8-A291-B32A-C6B3-BFBA2D21221B}"/>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dirty="0">
                <a:solidFill>
                  <a:schemeClr val="tx1"/>
                </a:solidFill>
                <a:latin typeface="+mn-lt"/>
                <a:ea typeface="+mn-ea"/>
                <a:cs typeface="+mn-cs"/>
              </a:rPr>
              <a:t>Reliability means are the findings consistent and repeatable?</a:t>
            </a:r>
          </a:p>
        </p:txBody>
      </p:sp>
    </p:spTree>
    <p:extLst>
      <p:ext uri="{BB962C8B-B14F-4D97-AF65-F5344CB8AC3E}">
        <p14:creationId xmlns:p14="http://schemas.microsoft.com/office/powerpoint/2010/main" val="1521544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46FA15-AE5C-B7A5-246E-FCA18E423F4E}"/>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dirty="0">
                <a:solidFill>
                  <a:schemeClr val="tx1"/>
                </a:solidFill>
                <a:latin typeface="+mj-lt"/>
                <a:ea typeface="+mj-ea"/>
                <a:cs typeface="+mj-cs"/>
              </a:rPr>
              <a:t>Validity</a:t>
            </a:r>
          </a:p>
        </p:txBody>
      </p:sp>
      <p:sp>
        <p:nvSpPr>
          <p:cNvPr id="3" name="Content Placeholder 2">
            <a:extLst>
              <a:ext uri="{FF2B5EF4-FFF2-40B4-BE49-F238E27FC236}">
                <a16:creationId xmlns:a16="http://schemas.microsoft.com/office/drawing/2014/main" id="{8E66CD64-91A9-DCEB-5A89-20ECEBCC60D6}"/>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dirty="0">
                <a:solidFill>
                  <a:schemeClr val="tx1"/>
                </a:solidFill>
                <a:latin typeface="+mn-lt"/>
                <a:ea typeface="+mn-ea"/>
                <a:cs typeface="+mn-cs"/>
              </a:rPr>
              <a:t>Validity means does the research accurately reflect the phenomenon?</a:t>
            </a:r>
          </a:p>
        </p:txBody>
      </p:sp>
    </p:spTree>
    <p:extLst>
      <p:ext uri="{BB962C8B-B14F-4D97-AF65-F5344CB8AC3E}">
        <p14:creationId xmlns:p14="http://schemas.microsoft.com/office/powerpoint/2010/main" val="350319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F84033E9-4893-6E8F-270D-7E0F61B4C36C}"/>
              </a:ext>
            </a:extLst>
          </p:cNvPr>
          <p:cNvGraphicFramePr>
            <a:graphicFrameLocks noGrp="1"/>
          </p:cNvGraphicFramePr>
          <p:nvPr>
            <p:extLst>
              <p:ext uri="{D42A27DB-BD31-4B8C-83A1-F6EECF244321}">
                <p14:modId xmlns:p14="http://schemas.microsoft.com/office/powerpoint/2010/main" val="1031264049"/>
              </p:ext>
            </p:extLst>
          </p:nvPr>
        </p:nvGraphicFramePr>
        <p:xfrm>
          <a:off x="1074614" y="643466"/>
          <a:ext cx="10042773" cy="6028753"/>
        </p:xfrm>
        <a:graphic>
          <a:graphicData uri="http://schemas.openxmlformats.org/drawingml/2006/table">
            <a:tbl>
              <a:tblPr firstRow="1" firstCol="1" bandRow="1"/>
              <a:tblGrid>
                <a:gridCol w="3308260">
                  <a:extLst>
                    <a:ext uri="{9D8B030D-6E8A-4147-A177-3AD203B41FA5}">
                      <a16:colId xmlns:a16="http://schemas.microsoft.com/office/drawing/2014/main" val="1568123929"/>
                    </a:ext>
                  </a:extLst>
                </a:gridCol>
                <a:gridCol w="6734513">
                  <a:extLst>
                    <a:ext uri="{9D8B030D-6E8A-4147-A177-3AD203B41FA5}">
                      <a16:colId xmlns:a16="http://schemas.microsoft.com/office/drawing/2014/main" val="76277949"/>
                    </a:ext>
                  </a:extLst>
                </a:gridCol>
              </a:tblGrid>
              <a:tr h="394760">
                <a:tc>
                  <a:txBody>
                    <a:bodyPr/>
                    <a:lstStyle/>
                    <a:p>
                      <a:pPr algn="ct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Concept</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Explanation</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7086382"/>
                  </a:ext>
                </a:extLst>
              </a:tr>
              <a:tr h="1702858">
                <a:tc>
                  <a:txBody>
                    <a:bodyPr/>
                    <a:lstStyle/>
                    <a:p>
                      <a:pP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1. Reliability</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900" kern="0" dirty="0">
                          <a:effectLst/>
                          <a:latin typeface="Arial" panose="020B0604020202020204" pitchFamily="34" charset="0"/>
                          <a:ea typeface="Times New Roman" panose="02020603050405020304" pitchFamily="18" charset="0"/>
                          <a:cs typeface="Arial" panose="020B0604020202020204" pitchFamily="34" charset="0"/>
                        </a:rPr>
                        <a:t>- Before a study can be valid, it needs to be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reliable</a:t>
                      </a:r>
                      <a:r>
                        <a:rPr lang="en-GB" sz="1900" kern="0" dirty="0">
                          <a:effectLst/>
                          <a:latin typeface="Arial" panose="020B0604020202020204" pitchFamily="34" charset="0"/>
                          <a:ea typeface="Times New Roman" panose="02020603050405020304" pitchFamily="18" charset="0"/>
                          <a:cs typeface="Arial" panose="020B0604020202020204" pitchFamily="34" charset="0"/>
                        </a:rPr>
                        <a:t>. Without consistent results, validity can't be assessed. - In qualitative research, reliability involves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consistent data collection</a:t>
                      </a:r>
                      <a:r>
                        <a:rPr lang="en-GB" sz="1900" kern="0" dirty="0">
                          <a:effectLst/>
                          <a:latin typeface="Arial" panose="020B0604020202020204" pitchFamily="34" charset="0"/>
                          <a:ea typeface="Times New Roman" panose="02020603050405020304" pitchFamily="18" charset="0"/>
                          <a:cs typeface="Arial" panose="020B0604020202020204" pitchFamily="34" charset="0"/>
                        </a:rPr>
                        <a:t> methods (e.g., interviews, observations) and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consistent analysis</a:t>
                      </a:r>
                      <a:r>
                        <a:rPr lang="en-GB" sz="19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48893045"/>
                  </a:ext>
                </a:extLst>
              </a:tr>
              <a:tr h="1375833">
                <a:tc>
                  <a:txBody>
                    <a:bodyPr/>
                    <a:lstStyle/>
                    <a:p>
                      <a:pP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2. Validity</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900" kern="0" dirty="0">
                          <a:effectLst/>
                          <a:latin typeface="Arial" panose="020B0604020202020204" pitchFamily="34" charset="0"/>
                          <a:ea typeface="Times New Roman" panose="02020603050405020304" pitchFamily="18" charset="0"/>
                          <a:cs typeface="Arial" panose="020B0604020202020204" pitchFamily="34" charset="0"/>
                        </a:rPr>
                        <a:t>- Once reliability is ensured,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validity</a:t>
                      </a:r>
                      <a:r>
                        <a:rPr lang="en-GB" sz="1900" kern="0" dirty="0">
                          <a:effectLst/>
                          <a:latin typeface="Arial" panose="020B0604020202020204" pitchFamily="34" charset="0"/>
                          <a:ea typeface="Times New Roman" panose="02020603050405020304" pitchFamily="18" charset="0"/>
                          <a:cs typeface="Arial" panose="020B0604020202020204" pitchFamily="34" charset="0"/>
                        </a:rPr>
                        <a:t> can be assessed. Validity checks if the findings truly represent what they are supposed to. - If a study is not reliable (i.e., inconsistent), it’s impossible to claim the results are valid.</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27388242"/>
                  </a:ext>
                </a:extLst>
              </a:tr>
              <a:tr h="1375833">
                <a:tc>
                  <a:txBody>
                    <a:bodyPr/>
                    <a:lstStyle/>
                    <a:p>
                      <a:pP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Why Reliability Comes First</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Reliability</a:t>
                      </a:r>
                      <a:r>
                        <a:rPr lang="en-GB" sz="1900" kern="0" dirty="0">
                          <a:effectLst/>
                          <a:latin typeface="Arial" panose="020B0604020202020204" pitchFamily="34" charset="0"/>
                          <a:ea typeface="Times New Roman" panose="02020603050405020304" pitchFamily="18" charset="0"/>
                          <a:cs typeface="Arial" panose="020B0604020202020204" pitchFamily="34" charset="0"/>
                        </a:rPr>
                        <a:t> ensures that the findings are stable and repeatable. If the study were repeated, similar results should emerge. </a:t>
                      </a:r>
                    </a:p>
                    <a:p>
                      <a:pP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Validity</a:t>
                      </a:r>
                      <a:r>
                        <a:rPr lang="en-GB" sz="1900" kern="0" dirty="0">
                          <a:effectLst/>
                          <a:latin typeface="Arial" panose="020B0604020202020204" pitchFamily="34" charset="0"/>
                          <a:ea typeface="Times New Roman" panose="02020603050405020304" pitchFamily="18" charset="0"/>
                          <a:cs typeface="Arial" panose="020B0604020202020204" pitchFamily="34" charset="0"/>
                        </a:rPr>
                        <a:t> builds on the stable findings to ensure they are meaningful and accurately reflect the research concept.</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62191464"/>
                  </a:ext>
                </a:extLst>
              </a:tr>
              <a:tr h="721785">
                <a:tc>
                  <a:txBody>
                    <a:bodyPr/>
                    <a:lstStyle/>
                    <a:p>
                      <a:pP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In Simple Terms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indent="-342900">
                        <a:lnSpc>
                          <a:spcPct val="115000"/>
                        </a:lnSpc>
                        <a:spcAft>
                          <a:spcPts val="800"/>
                        </a:spcAft>
                        <a:buFontTx/>
                        <a:buChar char="-"/>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Reliability</a:t>
                      </a:r>
                      <a:r>
                        <a:rPr lang="en-GB" sz="1900" kern="0" dirty="0">
                          <a:effectLst/>
                          <a:latin typeface="Arial" panose="020B0604020202020204" pitchFamily="34" charset="0"/>
                          <a:ea typeface="Times New Roman" panose="02020603050405020304" pitchFamily="18" charset="0"/>
                          <a:cs typeface="Arial" panose="020B0604020202020204" pitchFamily="34" charset="0"/>
                        </a:rPr>
                        <a:t> =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Consistent results</a:t>
                      </a:r>
                      <a:r>
                        <a:rPr lang="en-GB" sz="1900" kern="0" dirty="0">
                          <a:effectLst/>
                          <a:latin typeface="Arial" panose="020B0604020202020204" pitchFamily="34" charset="0"/>
                          <a:ea typeface="Times New Roman" panose="02020603050405020304" pitchFamily="18" charset="0"/>
                          <a:cs typeface="Arial" panose="020B0604020202020204" pitchFamily="34" charset="0"/>
                        </a:rPr>
                        <a:t> </a:t>
                      </a:r>
                    </a:p>
                    <a:p>
                      <a:pPr marL="342900" indent="-342900">
                        <a:lnSpc>
                          <a:spcPct val="115000"/>
                        </a:lnSpc>
                        <a:spcAft>
                          <a:spcPts val="800"/>
                        </a:spcAft>
                        <a:buFontTx/>
                        <a:buChar char="-"/>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Validity</a:t>
                      </a:r>
                      <a:r>
                        <a:rPr lang="en-GB" sz="1900" kern="0" dirty="0">
                          <a:effectLst/>
                          <a:latin typeface="Arial" panose="020B0604020202020204" pitchFamily="34" charset="0"/>
                          <a:ea typeface="Times New Roman" panose="02020603050405020304" pitchFamily="18" charset="0"/>
                          <a:cs typeface="Arial" panose="020B0604020202020204" pitchFamily="34" charset="0"/>
                        </a:rPr>
                        <a:t> =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Meaningful and true results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96279158"/>
                  </a:ext>
                </a:extLst>
              </a:tr>
            </a:tbl>
          </a:graphicData>
        </a:graphic>
      </p:graphicFrame>
    </p:spTree>
    <p:extLst>
      <p:ext uri="{BB962C8B-B14F-4D97-AF65-F5344CB8AC3E}">
        <p14:creationId xmlns:p14="http://schemas.microsoft.com/office/powerpoint/2010/main" val="235867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418D781-79A2-B412-72C4-6F26074665E2}"/>
              </a:ext>
            </a:extLst>
          </p:cNvPr>
          <p:cNvSpPr>
            <a:spLocks noGrp="1"/>
          </p:cNvSpPr>
          <p:nvPr>
            <p:ph type="title"/>
          </p:nvPr>
        </p:nvSpPr>
        <p:spPr>
          <a:xfrm>
            <a:off x="2555631" y="1441938"/>
            <a:ext cx="7080738" cy="3974124"/>
          </a:xfrm>
        </p:spPr>
        <p:txBody>
          <a:bodyPr>
            <a:normAutofit/>
          </a:bodyPr>
          <a:lstStyle/>
          <a:p>
            <a:pPr algn="ctr"/>
            <a:r>
              <a:rPr lang="en-GB" sz="3800" kern="0" dirty="0">
                <a:solidFill>
                  <a:schemeClr val="bg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Lincoln and Guba (1985) proposed four criteria to establish trustworthiness in qualitative research as alternatives to the conventional quantitative concepts of reliability and validity</a:t>
            </a:r>
            <a:endParaRPr lang="en-GB" sz="3800" dirty="0">
              <a:solidFill>
                <a:schemeClr val="bg1">
                  <a:lumMod val="95000"/>
                  <a:lumOff val="5000"/>
                </a:schemeClr>
              </a:solidFill>
            </a:endParaRPr>
          </a:p>
        </p:txBody>
      </p:sp>
    </p:spTree>
    <p:extLst>
      <p:ext uri="{BB962C8B-B14F-4D97-AF65-F5344CB8AC3E}">
        <p14:creationId xmlns:p14="http://schemas.microsoft.com/office/powerpoint/2010/main" val="99521825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dirty="0"/>
          </a:p>
        </p:txBody>
      </p:sp>
      <p:graphicFrame>
        <p:nvGraphicFramePr>
          <p:cNvPr id="2" name="Table 1">
            <a:extLst>
              <a:ext uri="{FF2B5EF4-FFF2-40B4-BE49-F238E27FC236}">
                <a16:creationId xmlns:a16="http://schemas.microsoft.com/office/drawing/2014/main" id="{8E67C14B-C124-2D8F-CB36-05F1D242F38D}"/>
              </a:ext>
            </a:extLst>
          </p:cNvPr>
          <p:cNvGraphicFramePr>
            <a:graphicFrameLocks noGrp="1"/>
          </p:cNvGraphicFramePr>
          <p:nvPr>
            <p:extLst>
              <p:ext uri="{D42A27DB-BD31-4B8C-83A1-F6EECF244321}">
                <p14:modId xmlns:p14="http://schemas.microsoft.com/office/powerpoint/2010/main" val="3693980360"/>
              </p:ext>
            </p:extLst>
          </p:nvPr>
        </p:nvGraphicFramePr>
        <p:xfrm>
          <a:off x="1263578" y="1675679"/>
          <a:ext cx="9664850" cy="3328461"/>
        </p:xfrm>
        <a:graphic>
          <a:graphicData uri="http://schemas.openxmlformats.org/drawingml/2006/table">
            <a:tbl>
              <a:tblPr firstRow="1" firstCol="1" bandRow="1"/>
              <a:tblGrid>
                <a:gridCol w="1041797">
                  <a:extLst>
                    <a:ext uri="{9D8B030D-6E8A-4147-A177-3AD203B41FA5}">
                      <a16:colId xmlns:a16="http://schemas.microsoft.com/office/drawing/2014/main" val="1286799353"/>
                    </a:ext>
                  </a:extLst>
                </a:gridCol>
                <a:gridCol w="1354766">
                  <a:extLst>
                    <a:ext uri="{9D8B030D-6E8A-4147-A177-3AD203B41FA5}">
                      <a16:colId xmlns:a16="http://schemas.microsoft.com/office/drawing/2014/main" val="99900493"/>
                    </a:ext>
                  </a:extLst>
                </a:gridCol>
                <a:gridCol w="1258468">
                  <a:extLst>
                    <a:ext uri="{9D8B030D-6E8A-4147-A177-3AD203B41FA5}">
                      <a16:colId xmlns:a16="http://schemas.microsoft.com/office/drawing/2014/main" val="2542709850"/>
                    </a:ext>
                  </a:extLst>
                </a:gridCol>
                <a:gridCol w="1297589">
                  <a:extLst>
                    <a:ext uri="{9D8B030D-6E8A-4147-A177-3AD203B41FA5}">
                      <a16:colId xmlns:a16="http://schemas.microsoft.com/office/drawing/2014/main" val="1880406389"/>
                    </a:ext>
                  </a:extLst>
                </a:gridCol>
                <a:gridCol w="1675257">
                  <a:extLst>
                    <a:ext uri="{9D8B030D-6E8A-4147-A177-3AD203B41FA5}">
                      <a16:colId xmlns:a16="http://schemas.microsoft.com/office/drawing/2014/main" val="1332223307"/>
                    </a:ext>
                  </a:extLst>
                </a:gridCol>
                <a:gridCol w="3036973">
                  <a:extLst>
                    <a:ext uri="{9D8B030D-6E8A-4147-A177-3AD203B41FA5}">
                      <a16:colId xmlns:a16="http://schemas.microsoft.com/office/drawing/2014/main" val="3839181577"/>
                    </a:ext>
                  </a:extLst>
                </a:gridCol>
              </a:tblGrid>
              <a:tr h="366687">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Definition</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Key Question</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Plain Language Explanation</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9980406"/>
                  </a:ext>
                </a:extLst>
              </a:tr>
              <a:tr h="698915">
                <a:tc>
                  <a:txBody>
                    <a:bodyPr/>
                    <a:lstStyle/>
                    <a:p>
                      <a:pP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Credibility</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Confidence in the 'truth' of the findings</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Internal validity</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"How congruent are the findings with reality?"</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Ensuring that what you report actually reflects what you observed and participants meant</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A researcher studying employee motivation verifies findings through follow-up interviews and observations across different departments to confirm patterns found are accurate and representative</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8078911"/>
                  </a:ext>
                </a:extLst>
              </a:tr>
              <a:tr h="698915">
                <a:tc>
                  <a:txBody>
                    <a:bodyPr/>
                    <a:lstStyle/>
                    <a:p>
                      <a:pP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Transferability</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Extent to which findings can be applied to other contexts</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External validity</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"Can we apply these findings to other contexts?"</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Providing enough contextual information so readers can judge if findings apply to their situation</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A study of leadership in a financial services firm includes detailed descriptions of organisational structure, culture and market position so other organisations can determine relevance to their context</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99941656"/>
                  </a:ext>
                </a:extLst>
              </a:tr>
              <a:tr h="698915">
                <a:tc>
                  <a:txBody>
                    <a:bodyPr/>
                    <a:lstStyle/>
                    <a:p>
                      <a:pP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Dependability</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Showing that findings are consistent and could be repeated</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Reliability</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"Would similar results be obtained if the inquiry were replicated?"</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Documenting research processes thoroughly enough that others could follow your steps</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A researcher studying merger integration processes documents all interview protocols, analysis procedures, and decision points so others could understand exactly how conclusions were reached</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0899033"/>
                  </a:ext>
                </a:extLst>
              </a:tr>
              <a:tr h="865029">
                <a:tc>
                  <a:txBody>
                    <a:bodyPr/>
                    <a:lstStyle/>
                    <a:p>
                      <a:pP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Confirmability</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Degree to which findings emerge from the data rather than researcher bias</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Objectivity</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"To what extent are findings shaped by respondents rather than researcher bias?"</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Ensuring conclusions are grounded in participants' perspectives rather than the researcher's preconceptions</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A consultant researching organisational change acknowledges their previous change management experience and documents how they kept their preconceptions in check through reflexive journaling and team review of coding</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92306986"/>
                  </a:ext>
                </a:extLst>
              </a:tr>
            </a:tbl>
          </a:graphicData>
        </a:graphic>
      </p:graphicFrame>
    </p:spTree>
    <p:extLst>
      <p:ext uri="{BB962C8B-B14F-4D97-AF65-F5344CB8AC3E}">
        <p14:creationId xmlns:p14="http://schemas.microsoft.com/office/powerpoint/2010/main" val="4021610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able 3">
            <a:extLst>
              <a:ext uri="{FF2B5EF4-FFF2-40B4-BE49-F238E27FC236}">
                <a16:creationId xmlns:a16="http://schemas.microsoft.com/office/drawing/2014/main" id="{DF211316-C6C2-1A9C-5A2D-F9F35817B704}"/>
              </a:ext>
            </a:extLst>
          </p:cNvPr>
          <p:cNvGraphicFramePr>
            <a:graphicFrameLocks noGrp="1"/>
          </p:cNvGraphicFramePr>
          <p:nvPr>
            <p:extLst>
              <p:ext uri="{D42A27DB-BD31-4B8C-83A1-F6EECF244321}">
                <p14:modId xmlns:p14="http://schemas.microsoft.com/office/powerpoint/2010/main" val="2967405746"/>
              </p:ext>
            </p:extLst>
          </p:nvPr>
        </p:nvGraphicFramePr>
        <p:xfrm>
          <a:off x="643467" y="692443"/>
          <a:ext cx="10905068" cy="5473121"/>
        </p:xfrm>
        <a:graphic>
          <a:graphicData uri="http://schemas.openxmlformats.org/drawingml/2006/table">
            <a:tbl>
              <a:tblPr firstRow="1" firstCol="1" bandRow="1"/>
              <a:tblGrid>
                <a:gridCol w="991216">
                  <a:extLst>
                    <a:ext uri="{9D8B030D-6E8A-4147-A177-3AD203B41FA5}">
                      <a16:colId xmlns:a16="http://schemas.microsoft.com/office/drawing/2014/main" val="4039468226"/>
                    </a:ext>
                  </a:extLst>
                </a:gridCol>
                <a:gridCol w="2602218">
                  <a:extLst>
                    <a:ext uri="{9D8B030D-6E8A-4147-A177-3AD203B41FA5}">
                      <a16:colId xmlns:a16="http://schemas.microsoft.com/office/drawing/2014/main" val="3261535185"/>
                    </a:ext>
                  </a:extLst>
                </a:gridCol>
                <a:gridCol w="1201119">
                  <a:extLst>
                    <a:ext uri="{9D8B030D-6E8A-4147-A177-3AD203B41FA5}">
                      <a16:colId xmlns:a16="http://schemas.microsoft.com/office/drawing/2014/main" val="3650654731"/>
                    </a:ext>
                  </a:extLst>
                </a:gridCol>
                <a:gridCol w="1899044">
                  <a:extLst>
                    <a:ext uri="{9D8B030D-6E8A-4147-A177-3AD203B41FA5}">
                      <a16:colId xmlns:a16="http://schemas.microsoft.com/office/drawing/2014/main" val="1781289803"/>
                    </a:ext>
                  </a:extLst>
                </a:gridCol>
                <a:gridCol w="4211471">
                  <a:extLst>
                    <a:ext uri="{9D8B030D-6E8A-4147-A177-3AD203B41FA5}">
                      <a16:colId xmlns:a16="http://schemas.microsoft.com/office/drawing/2014/main" val="1875327614"/>
                    </a:ext>
                  </a:extLst>
                </a:gridCol>
              </a:tblGrid>
              <a:tr h="351713">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Definition</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Techniques for Ensuring</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73660648"/>
                  </a:ext>
                </a:extLst>
              </a:tr>
              <a:tr h="506202">
                <a:tc>
                  <a:txBody>
                    <a:bodyPr/>
                    <a:lstStyle/>
                    <a:p>
                      <a:pP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Credibility</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Confidence in the 'truth' of the findings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Internal validity</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Prolonged engagement in the field</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In a study of corporate culture, a researcher interviews employees across different departments, observes team meetings, and analyses company documents to triangulate findings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9020561"/>
                  </a:ext>
                </a:extLst>
              </a:tr>
              <a:tr h="197225">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Persistent observation</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8864994"/>
                  </a:ext>
                </a:extLst>
              </a:tr>
              <a:tr h="197225">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Triangulation of data sources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0851150"/>
                  </a:ext>
                </a:extLst>
              </a:tr>
              <a:tr h="197225">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Peer debriefing</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6017249"/>
                  </a:ext>
                </a:extLst>
              </a:tr>
              <a:tr h="351713">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Member checking (participant verification)</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5528185"/>
                  </a:ext>
                </a:extLst>
              </a:tr>
              <a:tr h="506202">
                <a:tc>
                  <a:txBody>
                    <a:bodyPr/>
                    <a:lstStyle/>
                    <a:p>
                      <a:pP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Transferability</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Extent to which findings can be applied to other contexts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External validity</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Thick description of context, participants, and methods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A researcher studying leadership practices in a technology startup provides detailed descriptions of the organisational context, size, industry position, and growth stage to help readers determine relevance to other settings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21936482"/>
                  </a:ext>
                </a:extLst>
              </a:tr>
              <a:tr h="197225">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Purposive sampling strategies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014525"/>
                  </a:ext>
                </a:extLst>
              </a:tr>
              <a:tr h="463661">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Detailed contextual information</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0796900"/>
                  </a:ext>
                </a:extLst>
              </a:tr>
              <a:tr h="506202">
                <a:tc>
                  <a:txBody>
                    <a:bodyPr/>
                    <a:lstStyle/>
                    <a:p>
                      <a:pP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Dependability</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Showing that findings are consistent and could be repeated</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Reliability</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Audit trails of all methodological decisions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When studying decision-making processes, a researcher creates detailed records of interview protocols, sampling decisions, and analytical procedures, allowing others to understand how conclusions were reached</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8587178"/>
                  </a:ext>
                </a:extLst>
              </a:tr>
              <a:tr h="351713">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Documenting changes to the research design</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0078404"/>
                  </a:ext>
                </a:extLst>
              </a:tr>
              <a:tr h="197225">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Consistent interview procedures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3362035"/>
                  </a:ext>
                </a:extLst>
              </a:tr>
              <a:tr h="197225">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Process documentation</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33285374"/>
                  </a:ext>
                </a:extLst>
              </a:tr>
              <a:tr h="506202">
                <a:tc>
                  <a:txBody>
                    <a:bodyPr/>
                    <a:lstStyle/>
                    <a:p>
                      <a:pP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Confirmability</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Degree to which findings are determined by respondents and not by researcher bias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Objectivity</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Reflexivity (researcher self-examination)</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A researcher studying workplace diversity acknowledges their own cultural background and potential biases, documenting how these were addressed during data collection and analysis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92015548"/>
                  </a:ext>
                </a:extLst>
              </a:tr>
              <a:tr h="197225">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Audit trails of analytical decisions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7359967"/>
                  </a:ext>
                </a:extLst>
              </a:tr>
              <a:tr h="351713">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Documentation of researcher positionality</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97662912"/>
                  </a:ext>
                </a:extLst>
              </a:tr>
              <a:tr h="197225">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 Multiple coders/analysts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98319954"/>
                  </a:ext>
                </a:extLst>
              </a:tr>
            </a:tbl>
          </a:graphicData>
        </a:graphic>
      </p:graphicFrame>
    </p:spTree>
    <p:extLst>
      <p:ext uri="{BB962C8B-B14F-4D97-AF65-F5344CB8AC3E}">
        <p14:creationId xmlns:p14="http://schemas.microsoft.com/office/powerpoint/2010/main" val="3662695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56846-9257-9C89-964B-4FA32C811CF4}"/>
              </a:ext>
            </a:extLst>
          </p:cNvPr>
          <p:cNvSpPr>
            <a:spLocks noGrp="1"/>
          </p:cNvSpPr>
          <p:nvPr>
            <p:ph type="title"/>
          </p:nvPr>
        </p:nvSpPr>
        <p:spPr/>
        <p:txBody>
          <a:bodyPr>
            <a:normAutofit/>
          </a:bodyPr>
          <a:lstStyle/>
          <a:p>
            <a:r>
              <a:rPr lang="en-GB" dirty="0"/>
              <a:t>Lincoln and Guba (1985)</a:t>
            </a:r>
          </a:p>
        </p:txBody>
      </p:sp>
      <p:sp>
        <p:nvSpPr>
          <p:cNvPr id="3" name="Content Placeholder 2">
            <a:extLst>
              <a:ext uri="{FF2B5EF4-FFF2-40B4-BE49-F238E27FC236}">
                <a16:creationId xmlns:a16="http://schemas.microsoft.com/office/drawing/2014/main" id="{2F597EC3-EEC3-150E-BB9C-363D06CA9AA8}"/>
              </a:ext>
            </a:extLst>
          </p:cNvPr>
          <p:cNvSpPr>
            <a:spLocks noGrp="1"/>
          </p:cNvSpPr>
          <p:nvPr>
            <p:ph idx="1"/>
          </p:nvPr>
        </p:nvSpPr>
        <p:spPr/>
        <p:txBody>
          <a:bodyPr/>
          <a:lstStyle/>
          <a:p>
            <a:endParaRPr lang="en-GB" dirty="0"/>
          </a:p>
          <a:p>
            <a:r>
              <a:rPr lang="en-GB" dirty="0"/>
              <a:t>http://www.qualres.org/HomeLinc-3684.html</a:t>
            </a:r>
          </a:p>
        </p:txBody>
      </p:sp>
    </p:spTree>
    <p:extLst>
      <p:ext uri="{BB962C8B-B14F-4D97-AF65-F5344CB8AC3E}">
        <p14:creationId xmlns:p14="http://schemas.microsoft.com/office/powerpoint/2010/main" val="1260067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7A1C68-C941-DB90-7A87-0E0AB03A8811}"/>
              </a:ext>
            </a:extLst>
          </p:cNvPr>
          <p:cNvSpPr>
            <a:spLocks noGrp="1"/>
          </p:cNvSpPr>
          <p:nvPr>
            <p:ph type="title"/>
          </p:nvPr>
        </p:nvSpPr>
        <p:spPr>
          <a:xfrm>
            <a:off x="1285240" y="1050595"/>
            <a:ext cx="8074815" cy="1618489"/>
          </a:xfrm>
        </p:spPr>
        <p:txBody>
          <a:bodyPr anchor="ctr">
            <a:normAutofit/>
          </a:bodyPr>
          <a:lstStyle/>
          <a:p>
            <a:r>
              <a:rPr lang="en-GB" sz="3400" b="1" kern="0" dirty="0">
                <a:effectLst/>
                <a:latin typeface="Arial" panose="020B0604020202020204" pitchFamily="34" charset="0"/>
                <a:ea typeface="Times New Roman" panose="02020603050405020304" pitchFamily="18" charset="0"/>
                <a:cs typeface="Arial" panose="020B0604020202020204" pitchFamily="34" charset="0"/>
              </a:rPr>
              <a:t>Truth Value in Qualitative Research</a:t>
            </a:r>
            <a:br>
              <a:rPr lang="en-GB" sz="3400" kern="100" dirty="0">
                <a:effectLst/>
                <a:latin typeface="Aptos" panose="020B0004020202020204" pitchFamily="34" charset="0"/>
                <a:ea typeface="DengXian" panose="02010600030101010101" pitchFamily="2" charset="-122"/>
                <a:cs typeface="Arial" panose="020B0604020202020204" pitchFamily="34" charset="0"/>
              </a:rPr>
            </a:br>
            <a:endParaRPr lang="en-GB" sz="3400" dirty="0"/>
          </a:p>
        </p:txBody>
      </p:sp>
      <p:sp>
        <p:nvSpPr>
          <p:cNvPr id="3" name="Content Placeholder 2">
            <a:extLst>
              <a:ext uri="{FF2B5EF4-FFF2-40B4-BE49-F238E27FC236}">
                <a16:creationId xmlns:a16="http://schemas.microsoft.com/office/drawing/2014/main" id="{99897F44-A8DF-55EB-4F36-E0583555A572}"/>
              </a:ext>
            </a:extLst>
          </p:cNvPr>
          <p:cNvSpPr>
            <a:spLocks noGrp="1"/>
          </p:cNvSpPr>
          <p:nvPr>
            <p:ph idx="1"/>
          </p:nvPr>
        </p:nvSpPr>
        <p:spPr>
          <a:xfrm>
            <a:off x="1285240" y="2969469"/>
            <a:ext cx="8074815" cy="2800395"/>
          </a:xfrm>
        </p:spPr>
        <p:txBody>
          <a:bodyPr anchor="t">
            <a:normAutofit/>
          </a:bodyPr>
          <a:lstStyle/>
          <a:p>
            <a:pPr>
              <a:spcAft>
                <a:spcPts val="800"/>
              </a:spcAft>
              <a:buNone/>
            </a:pPr>
            <a:r>
              <a:rPr lang="en-GB" sz="2000" kern="0" dirty="0">
                <a:effectLst/>
                <a:latin typeface="Arial" panose="020B0604020202020204" pitchFamily="34" charset="0"/>
                <a:ea typeface="Times New Roman" panose="02020603050405020304" pitchFamily="18" charset="0"/>
                <a:cs typeface="Arial" panose="020B0604020202020204" pitchFamily="34" charset="0"/>
              </a:rPr>
              <a:t>Lincoln and Guba's 'truth value' refers to:</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Confidence in the accuracy and credibility of findings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Interpretations that faithfully represent the phenomenon studied</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Parallels internal validity in quantitative research</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Addresses threats through specific credibility techniques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000" dirty="0"/>
          </a:p>
        </p:txBody>
      </p:sp>
    </p:spTree>
    <p:extLst>
      <p:ext uri="{BB962C8B-B14F-4D97-AF65-F5344CB8AC3E}">
        <p14:creationId xmlns:p14="http://schemas.microsoft.com/office/powerpoint/2010/main" val="982480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D79D71-DEEB-C4B6-EE52-1E17C14B88F3}"/>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8000" b="1" kern="1200" dirty="0">
                <a:solidFill>
                  <a:schemeClr val="tx1"/>
                </a:solidFill>
                <a:effectLst/>
                <a:latin typeface="+mj-lt"/>
                <a:ea typeface="+mj-ea"/>
                <a:cs typeface="+mj-cs"/>
              </a:rPr>
              <a:t>Techniques for Enhancing Qualitative Quality</a:t>
            </a:r>
            <a:endParaRPr lang="en-US" sz="8000" kern="1200" dirty="0">
              <a:solidFill>
                <a:schemeClr val="tx1"/>
              </a:solidFill>
              <a:latin typeface="+mj-lt"/>
              <a:ea typeface="+mj-ea"/>
              <a:cs typeface="+mj-cs"/>
            </a:endParaRPr>
          </a:p>
        </p:txBody>
      </p:sp>
      <p:sp>
        <p:nvSpPr>
          <p:cNvPr id="16" name="Rectangle 15">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92024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D8D71C7-F859-365A-0ED3-99BA69B0CD53}"/>
              </a:ext>
            </a:extLst>
          </p:cNvPr>
          <p:cNvSpPr>
            <a:spLocks noGrp="1"/>
          </p:cNvSpPr>
          <p:nvPr>
            <p:ph type="title"/>
          </p:nvPr>
        </p:nvSpPr>
        <p:spPr>
          <a:xfrm>
            <a:off x="479394" y="1070800"/>
            <a:ext cx="3939688" cy="5583126"/>
          </a:xfrm>
        </p:spPr>
        <p:txBody>
          <a:bodyPr>
            <a:normAutofit/>
          </a:bodyPr>
          <a:lstStyle/>
          <a:p>
            <a:pPr algn="r"/>
            <a:r>
              <a:rPr lang="en-GB" sz="6200" dirty="0"/>
              <a:t>Techniques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13D07AC-E430-C7BC-3560-077BCB4A1A2F}"/>
              </a:ext>
            </a:extLst>
          </p:cNvPr>
          <p:cNvGraphicFramePr>
            <a:graphicFrameLocks noGrp="1"/>
          </p:cNvGraphicFramePr>
          <p:nvPr>
            <p:ph idx="1"/>
            <p:extLst>
              <p:ext uri="{D42A27DB-BD31-4B8C-83A1-F6EECF244321}">
                <p14:modId xmlns:p14="http://schemas.microsoft.com/office/powerpoint/2010/main" val="385037925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350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C46642C-0D61-6F70-2A86-534099BA3F85}"/>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Credibility techniques</a:t>
            </a:r>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82663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 name="Table 2">
            <a:extLst>
              <a:ext uri="{FF2B5EF4-FFF2-40B4-BE49-F238E27FC236}">
                <a16:creationId xmlns:a16="http://schemas.microsoft.com/office/drawing/2014/main" id="{3446970A-CB3D-5882-98A3-E5E22482FA91}"/>
              </a:ext>
            </a:extLst>
          </p:cNvPr>
          <p:cNvGraphicFramePr>
            <a:graphicFrameLocks noGrp="1"/>
          </p:cNvGraphicFramePr>
          <p:nvPr>
            <p:extLst>
              <p:ext uri="{D42A27DB-BD31-4B8C-83A1-F6EECF244321}">
                <p14:modId xmlns:p14="http://schemas.microsoft.com/office/powerpoint/2010/main" val="2578338479"/>
              </p:ext>
            </p:extLst>
          </p:nvPr>
        </p:nvGraphicFramePr>
        <p:xfrm>
          <a:off x="643467" y="743680"/>
          <a:ext cx="10905068" cy="5370646"/>
        </p:xfrm>
        <a:graphic>
          <a:graphicData uri="http://schemas.openxmlformats.org/drawingml/2006/table">
            <a:tbl>
              <a:tblPr firstRow="1" firstCol="1" bandRow="1"/>
              <a:tblGrid>
                <a:gridCol w="1222224">
                  <a:extLst>
                    <a:ext uri="{9D8B030D-6E8A-4147-A177-3AD203B41FA5}">
                      <a16:colId xmlns:a16="http://schemas.microsoft.com/office/drawing/2014/main" val="665219330"/>
                    </a:ext>
                  </a:extLst>
                </a:gridCol>
                <a:gridCol w="2633121">
                  <a:extLst>
                    <a:ext uri="{9D8B030D-6E8A-4147-A177-3AD203B41FA5}">
                      <a16:colId xmlns:a16="http://schemas.microsoft.com/office/drawing/2014/main" val="1351248961"/>
                    </a:ext>
                  </a:extLst>
                </a:gridCol>
                <a:gridCol w="2903575">
                  <a:extLst>
                    <a:ext uri="{9D8B030D-6E8A-4147-A177-3AD203B41FA5}">
                      <a16:colId xmlns:a16="http://schemas.microsoft.com/office/drawing/2014/main" val="1836174435"/>
                    </a:ext>
                  </a:extLst>
                </a:gridCol>
                <a:gridCol w="4146148">
                  <a:extLst>
                    <a:ext uri="{9D8B030D-6E8A-4147-A177-3AD203B41FA5}">
                      <a16:colId xmlns:a16="http://schemas.microsoft.com/office/drawing/2014/main" val="1783815659"/>
                    </a:ext>
                  </a:extLst>
                </a:gridCol>
              </a:tblGrid>
              <a:tr h="253735">
                <a:tc>
                  <a:txBody>
                    <a:bodyPr/>
                    <a:lstStyle/>
                    <a:p>
                      <a:pPr algn="ct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Technique</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Description</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Plain Language Explanation</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55639731"/>
                  </a:ext>
                </a:extLst>
              </a:tr>
              <a:tr h="880128">
                <a:tc>
                  <a:txBody>
                    <a:bodyPr/>
                    <a:lstStyle/>
                    <a:p>
                      <a:pP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Prolonged engagement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Spending sufficient time in the field to understand the phenomenon</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Taking enough time to build trust and see patterns beyond initial impressions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 researcher spends six months embedded within a marketing team to understand their creative processes, allowing time to observe both routine and exceptional situations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13065742"/>
                  </a:ext>
                </a:extLst>
              </a:tr>
              <a:tr h="671331">
                <a:tc>
                  <a:txBody>
                    <a:bodyPr/>
                    <a:lstStyle/>
                    <a:p>
                      <a:pP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Persistent observation</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Focusing on the most relevant characteristics of the problem</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Identifying and exploring the most important elements in depth rather than superficially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 researcher studying decision-making identifies key moments in board meetings and follows these specific processes rather than documenting all activities equally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29449527"/>
                  </a:ext>
                </a:extLst>
              </a:tr>
              <a:tr h="880128">
                <a:tc>
                  <a:txBody>
                    <a:bodyPr/>
                    <a:lstStyle/>
                    <a:p>
                      <a:pP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Triangulation</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Using multiple data sources, methods, theories or analysts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Checking findings from different angles to ensure consistency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 study of corporate sustainability combines interviews with executives, analysis of annual reports, and observations of operational practices to verify alignment between stated policies and actions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79872472"/>
                  </a:ext>
                </a:extLst>
              </a:tr>
              <a:tr h="671331">
                <a:tc>
                  <a:txBody>
                    <a:bodyPr/>
                    <a:lstStyle/>
                    <a:p>
                      <a:pP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Peer debriefing</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Exposing analysis to disinterested peers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Having colleagues review your work to identify blind spots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 researcher presents emerging themes about workplace conflict to colleagues uninvolved in the research to test if interpretations seem reasonable</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07985170"/>
                  </a:ext>
                </a:extLst>
              </a:tr>
              <a:tr h="671331">
                <a:tc>
                  <a:txBody>
                    <a:bodyPr/>
                    <a:lstStyle/>
                    <a:p>
                      <a:pP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Negative case analysis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Revising hypotheses with disconfirming evidence</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Actively looking for examples that don't fit the pattern and explaining them</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 researcher studying successful entrepreneurs specifically examines failed ventures by the same individuals to refine understanding of success factors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91754007"/>
                  </a:ext>
                </a:extLst>
              </a:tr>
              <a:tr h="671331">
                <a:tc>
                  <a:txBody>
                    <a:bodyPr/>
                    <a:lstStyle/>
                    <a:p>
                      <a:pP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Member checking</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Verifying findings with participants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Taking results back to participants to confirm they recognise their experiences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 consultant studying customer service presents preliminary findings to service representatives to verify the accuracy of interpretations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73836953"/>
                  </a:ext>
                </a:extLst>
              </a:tr>
              <a:tr h="671331">
                <a:tc>
                  <a:txBody>
                    <a:bodyPr/>
                    <a:lstStyle/>
                    <a:p>
                      <a:pP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Referential adequacy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Setting aside portions of data for later verification</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Reserving some data to test conclusions derived from the main analysis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 researcher analysing organisational communication patterns reserves 20% of collected emails to verify coding patterns identified in the initial 80%</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31340549"/>
                  </a:ext>
                </a:extLst>
              </a:tr>
            </a:tbl>
          </a:graphicData>
        </a:graphic>
      </p:graphicFrame>
    </p:spTree>
    <p:extLst>
      <p:ext uri="{BB962C8B-B14F-4D97-AF65-F5344CB8AC3E}">
        <p14:creationId xmlns:p14="http://schemas.microsoft.com/office/powerpoint/2010/main" val="657824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C883C2-69CB-C2E7-7D65-9756B04345CA}"/>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Transferability techniques</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297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C2FFCF9-D927-DE4B-5CA9-8DD8BDFADFA5}"/>
              </a:ext>
            </a:extLst>
          </p:cNvPr>
          <p:cNvSpPr>
            <a:spLocks noGrp="1"/>
          </p:cNvSpPr>
          <p:nvPr>
            <p:ph type="title"/>
          </p:nvPr>
        </p:nvSpPr>
        <p:spPr>
          <a:xfrm>
            <a:off x="838200" y="184805"/>
            <a:ext cx="10515600" cy="1505883"/>
          </a:xfrm>
        </p:spPr>
        <p:txBody>
          <a:bodyPr anchor="ctr">
            <a:normAutofit/>
          </a:bodyPr>
          <a:lstStyle/>
          <a:p>
            <a:r>
              <a:rPr lang="en-GB" sz="2500" b="1" kern="0" dirty="0">
                <a:effectLst/>
                <a:latin typeface="Arial" panose="020B0604020202020204" pitchFamily="34" charset="0"/>
                <a:ea typeface="Times New Roman" panose="02020603050405020304" pitchFamily="18" charset="0"/>
                <a:cs typeface="Arial" panose="020B0604020202020204" pitchFamily="34" charset="0"/>
              </a:rPr>
              <a:t>Note:</a:t>
            </a:r>
            <a:r>
              <a:rPr lang="en-GB" sz="2500" kern="0" dirty="0">
                <a:effectLst/>
                <a:latin typeface="Arial" panose="020B0604020202020204" pitchFamily="34" charset="0"/>
                <a:ea typeface="Times New Roman" panose="02020603050405020304" pitchFamily="18" charset="0"/>
                <a:cs typeface="Arial" panose="020B0604020202020204" pitchFamily="34" charset="0"/>
              </a:rPr>
              <a:t> You don't have to 'achieve' transferability in your study – what you </a:t>
            </a:r>
            <a:r>
              <a:rPr lang="en-GB" sz="2500" i="1" kern="0" dirty="0">
                <a:effectLst/>
                <a:latin typeface="Arial" panose="020B0604020202020204" pitchFamily="34" charset="0"/>
                <a:ea typeface="Times New Roman" panose="02020603050405020304" pitchFamily="18" charset="0"/>
                <a:cs typeface="Arial" panose="020B0604020202020204" pitchFamily="34" charset="0"/>
              </a:rPr>
              <a:t>do</a:t>
            </a:r>
            <a:r>
              <a:rPr lang="en-GB" sz="2500" kern="0" dirty="0">
                <a:effectLst/>
                <a:latin typeface="Arial" panose="020B0604020202020204" pitchFamily="34" charset="0"/>
                <a:ea typeface="Times New Roman" panose="02020603050405020304" pitchFamily="18" charset="0"/>
                <a:cs typeface="Arial" panose="020B0604020202020204" pitchFamily="34" charset="0"/>
              </a:rPr>
              <a:t> have to do is be aware of and, if relevant, explain how transferable your results might be.</a:t>
            </a:r>
            <a:br>
              <a:rPr lang="en-GB" sz="2500" kern="100" dirty="0">
                <a:effectLst/>
                <a:latin typeface="Aptos" panose="020B0004020202020204" pitchFamily="34" charset="0"/>
                <a:ea typeface="DengXian" panose="02010600030101010101" pitchFamily="2" charset="-122"/>
                <a:cs typeface="Arial" panose="020B0604020202020204" pitchFamily="34" charset="0"/>
              </a:rPr>
            </a:br>
            <a:endParaRPr lang="en-GB" sz="2500" dirty="0"/>
          </a:p>
        </p:txBody>
      </p:sp>
      <p:graphicFrame>
        <p:nvGraphicFramePr>
          <p:cNvPr id="3" name="Table 2">
            <a:extLst>
              <a:ext uri="{FF2B5EF4-FFF2-40B4-BE49-F238E27FC236}">
                <a16:creationId xmlns:a16="http://schemas.microsoft.com/office/drawing/2014/main" id="{8C57D205-DBC5-B63D-B82A-A070237E1CBB}"/>
              </a:ext>
            </a:extLst>
          </p:cNvPr>
          <p:cNvGraphicFramePr>
            <a:graphicFrameLocks noGrp="1"/>
          </p:cNvGraphicFramePr>
          <p:nvPr>
            <p:extLst>
              <p:ext uri="{D42A27DB-BD31-4B8C-83A1-F6EECF244321}">
                <p14:modId xmlns:p14="http://schemas.microsoft.com/office/powerpoint/2010/main" val="3815048305"/>
              </p:ext>
            </p:extLst>
          </p:nvPr>
        </p:nvGraphicFramePr>
        <p:xfrm>
          <a:off x="838200" y="2052477"/>
          <a:ext cx="10512547" cy="4036203"/>
        </p:xfrm>
        <a:graphic>
          <a:graphicData uri="http://schemas.openxmlformats.org/drawingml/2006/table">
            <a:tbl>
              <a:tblPr firstRow="1" firstCol="1" bandRow="1"/>
              <a:tblGrid>
                <a:gridCol w="4034340">
                  <a:extLst>
                    <a:ext uri="{9D8B030D-6E8A-4147-A177-3AD203B41FA5}">
                      <a16:colId xmlns:a16="http://schemas.microsoft.com/office/drawing/2014/main" val="2975816819"/>
                    </a:ext>
                  </a:extLst>
                </a:gridCol>
                <a:gridCol w="6478207">
                  <a:extLst>
                    <a:ext uri="{9D8B030D-6E8A-4147-A177-3AD203B41FA5}">
                      <a16:colId xmlns:a16="http://schemas.microsoft.com/office/drawing/2014/main" val="2299477236"/>
                    </a:ext>
                  </a:extLst>
                </a:gridCol>
              </a:tblGrid>
              <a:tr h="472203">
                <a:tc>
                  <a:txBody>
                    <a:bodyPr/>
                    <a:lstStyle/>
                    <a:p>
                      <a:pPr algn="ct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Transferability Technique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Description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707865"/>
                  </a:ext>
                </a:extLst>
              </a:tr>
              <a:tr h="891000">
                <a:tc>
                  <a:txBody>
                    <a:bodyPr/>
                    <a:lstStyle/>
                    <a:p>
                      <a:pP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Thick description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Detailed accounts of settings, participants, and processes.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2571733"/>
                  </a:ext>
                </a:extLst>
              </a:tr>
              <a:tr h="891000">
                <a:tc>
                  <a:txBody>
                    <a:bodyPr/>
                    <a:lstStyle/>
                    <a:p>
                      <a:pP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Purposive sampling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Selecting information-rich cases aligned with research questions.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43745369"/>
                  </a:ext>
                </a:extLst>
              </a:tr>
              <a:tr h="891000">
                <a:tc>
                  <a:txBody>
                    <a:bodyPr/>
                    <a:lstStyle/>
                    <a:p>
                      <a:pP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Contextual documentation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Providing sufficient information about the research context.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0809675"/>
                  </a:ext>
                </a:extLst>
              </a:tr>
              <a:tr h="891000">
                <a:tc>
                  <a:txBody>
                    <a:bodyPr/>
                    <a:lstStyle/>
                    <a:p>
                      <a:pP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Sample diversity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Maximising variety to enhance potential for transferability.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98084882"/>
                  </a:ext>
                </a:extLst>
              </a:tr>
            </a:tbl>
          </a:graphicData>
        </a:graphic>
      </p:graphicFrame>
    </p:spTree>
    <p:extLst>
      <p:ext uri="{BB962C8B-B14F-4D97-AF65-F5344CB8AC3E}">
        <p14:creationId xmlns:p14="http://schemas.microsoft.com/office/powerpoint/2010/main" val="642127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240F04-561B-40CC-7E44-3BA36E6483CA}"/>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Dependability techniques</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505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A88C5D5-AAC0-79D4-1BEA-945E6958CBEC}"/>
              </a:ext>
            </a:extLst>
          </p:cNvPr>
          <p:cNvGraphicFramePr>
            <a:graphicFrameLocks noGrp="1"/>
          </p:cNvGraphicFramePr>
          <p:nvPr>
            <p:extLst>
              <p:ext uri="{D42A27DB-BD31-4B8C-83A1-F6EECF244321}">
                <p14:modId xmlns:p14="http://schemas.microsoft.com/office/powerpoint/2010/main" val="2596106976"/>
              </p:ext>
            </p:extLst>
          </p:nvPr>
        </p:nvGraphicFramePr>
        <p:xfrm>
          <a:off x="643467" y="1075652"/>
          <a:ext cx="10905067" cy="4706697"/>
        </p:xfrm>
        <a:graphic>
          <a:graphicData uri="http://schemas.openxmlformats.org/drawingml/2006/table">
            <a:tbl>
              <a:tblPr firstRow="1" firstCol="1" bandRow="1"/>
              <a:tblGrid>
                <a:gridCol w="4294906">
                  <a:extLst>
                    <a:ext uri="{9D8B030D-6E8A-4147-A177-3AD203B41FA5}">
                      <a16:colId xmlns:a16="http://schemas.microsoft.com/office/drawing/2014/main" val="3141294405"/>
                    </a:ext>
                  </a:extLst>
                </a:gridCol>
                <a:gridCol w="6610161">
                  <a:extLst>
                    <a:ext uri="{9D8B030D-6E8A-4147-A177-3AD203B41FA5}">
                      <a16:colId xmlns:a16="http://schemas.microsoft.com/office/drawing/2014/main" val="805689310"/>
                    </a:ext>
                  </a:extLst>
                </a:gridCol>
              </a:tblGrid>
              <a:tr h="566141">
                <a:tc>
                  <a:txBody>
                    <a:bodyPr/>
                    <a:lstStyle/>
                    <a:p>
                      <a:pPr algn="ct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Dependability Technique</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Description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24719586"/>
                  </a:ext>
                </a:extLst>
              </a:tr>
              <a:tr h="1035139">
                <a:tc>
                  <a:txBody>
                    <a:bodyPr/>
                    <a:lstStyle/>
                    <a:p>
                      <a:pP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Audit trails</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dirty="0">
                          <a:effectLst/>
                          <a:latin typeface="Arial" panose="020B0604020202020204" pitchFamily="34" charset="0"/>
                          <a:ea typeface="Times New Roman" panose="02020603050405020304" pitchFamily="18" charset="0"/>
                          <a:cs typeface="Arial" panose="020B0604020202020204" pitchFamily="34" charset="0"/>
                        </a:rPr>
                        <a:t>Transparent documentation of research decisions.</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21618282"/>
                  </a:ext>
                </a:extLst>
              </a:tr>
              <a:tr h="1035139">
                <a:tc>
                  <a:txBody>
                    <a:bodyPr/>
                    <a:lstStyle/>
                    <a:p>
                      <a:pP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Stepwise replication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dirty="0">
                          <a:effectLst/>
                          <a:latin typeface="Arial" panose="020B0604020202020204" pitchFamily="34" charset="0"/>
                          <a:ea typeface="Times New Roman" panose="02020603050405020304" pitchFamily="18" charset="0"/>
                          <a:cs typeface="Arial" panose="020B0604020202020204" pitchFamily="34" charset="0"/>
                        </a:rPr>
                        <a:t>Dividing the research team to conduct inquiry separately.</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86609049"/>
                  </a:ext>
                </a:extLst>
              </a:tr>
              <a:tr h="1035139">
                <a:tc>
                  <a:txBody>
                    <a:bodyPr/>
                    <a:lstStyle/>
                    <a:p>
                      <a:pP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Code-recode strategy</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dirty="0">
                          <a:effectLst/>
                          <a:latin typeface="Arial" panose="020B0604020202020204" pitchFamily="34" charset="0"/>
                          <a:ea typeface="Times New Roman" panose="02020603050405020304" pitchFamily="18" charset="0"/>
                          <a:cs typeface="Arial" panose="020B0604020202020204" pitchFamily="34" charset="0"/>
                        </a:rPr>
                        <a:t>Recoding data after a period to compare results.</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14291780"/>
                  </a:ext>
                </a:extLst>
              </a:tr>
              <a:tr h="1035139">
                <a:tc>
                  <a:txBody>
                    <a:bodyPr/>
                    <a:lstStyle/>
                    <a:p>
                      <a:pP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Research design evolution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dirty="0">
                          <a:effectLst/>
                          <a:latin typeface="Arial" panose="020B0604020202020204" pitchFamily="34" charset="0"/>
                          <a:ea typeface="Times New Roman" panose="02020603050405020304" pitchFamily="18" charset="0"/>
                          <a:cs typeface="Arial" panose="020B0604020202020204" pitchFamily="34" charset="0"/>
                        </a:rPr>
                        <a:t>Documenting changes to research design.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56901732"/>
                  </a:ext>
                </a:extLst>
              </a:tr>
            </a:tbl>
          </a:graphicData>
        </a:graphic>
      </p:graphicFrame>
    </p:spTree>
    <p:extLst>
      <p:ext uri="{BB962C8B-B14F-4D97-AF65-F5344CB8AC3E}">
        <p14:creationId xmlns:p14="http://schemas.microsoft.com/office/powerpoint/2010/main" val="39970555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6E4CC8-E4E6-C45D-FFD1-13B785F19230}"/>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Confirmability techniques</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944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D6F2F93-1911-B7D9-F25B-CFE0095911A7}"/>
              </a:ext>
            </a:extLst>
          </p:cNvPr>
          <p:cNvGraphicFramePr>
            <a:graphicFrameLocks noGrp="1"/>
          </p:cNvGraphicFramePr>
          <p:nvPr>
            <p:extLst>
              <p:ext uri="{D42A27DB-BD31-4B8C-83A1-F6EECF244321}">
                <p14:modId xmlns:p14="http://schemas.microsoft.com/office/powerpoint/2010/main" val="2070973127"/>
              </p:ext>
            </p:extLst>
          </p:nvPr>
        </p:nvGraphicFramePr>
        <p:xfrm>
          <a:off x="643467" y="1212283"/>
          <a:ext cx="10905067" cy="4433436"/>
        </p:xfrm>
        <a:graphic>
          <a:graphicData uri="http://schemas.openxmlformats.org/drawingml/2006/table">
            <a:tbl>
              <a:tblPr firstRow="1" firstCol="1" bandRow="1"/>
              <a:tblGrid>
                <a:gridCol w="4552543">
                  <a:extLst>
                    <a:ext uri="{9D8B030D-6E8A-4147-A177-3AD203B41FA5}">
                      <a16:colId xmlns:a16="http://schemas.microsoft.com/office/drawing/2014/main" val="1558189811"/>
                    </a:ext>
                  </a:extLst>
                </a:gridCol>
                <a:gridCol w="6352524">
                  <a:extLst>
                    <a:ext uri="{9D8B030D-6E8A-4147-A177-3AD203B41FA5}">
                      <a16:colId xmlns:a16="http://schemas.microsoft.com/office/drawing/2014/main" val="4273917650"/>
                    </a:ext>
                  </a:extLst>
                </a:gridCol>
              </a:tblGrid>
              <a:tr h="592290">
                <a:tc>
                  <a:txBody>
                    <a:bodyPr/>
                    <a:lstStyle/>
                    <a:p>
                      <a:pPr algn="ctr">
                        <a:lnSpc>
                          <a:spcPct val="115000"/>
                        </a:lnSpc>
                        <a:spcAft>
                          <a:spcPts val="800"/>
                        </a:spcAft>
                        <a:buNone/>
                      </a:pPr>
                      <a:r>
                        <a:rPr lang="en-GB" sz="2800" b="1" kern="0" dirty="0">
                          <a:effectLst/>
                          <a:latin typeface="Arial" panose="020B0604020202020204" pitchFamily="34" charset="0"/>
                          <a:ea typeface="Times New Roman" panose="02020603050405020304" pitchFamily="18" charset="0"/>
                          <a:cs typeface="Arial" panose="020B0604020202020204" pitchFamily="34" charset="0"/>
                        </a:rPr>
                        <a:t>Confirmability Technique</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800" b="1" kern="0" dirty="0">
                          <a:effectLst/>
                          <a:latin typeface="Arial" panose="020B0604020202020204" pitchFamily="34" charset="0"/>
                          <a:ea typeface="Times New Roman" panose="02020603050405020304" pitchFamily="18" charset="0"/>
                          <a:cs typeface="Arial" panose="020B0604020202020204" pitchFamily="34" charset="0"/>
                        </a:rPr>
                        <a:t>Description</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2003500"/>
                  </a:ext>
                </a:extLst>
              </a:tr>
              <a:tr h="1082952">
                <a:tc>
                  <a:txBody>
                    <a:bodyPr/>
                    <a:lstStyle/>
                    <a:p>
                      <a:pPr>
                        <a:lnSpc>
                          <a:spcPct val="115000"/>
                        </a:lnSpc>
                        <a:spcAft>
                          <a:spcPts val="800"/>
                        </a:spcAft>
                        <a:buNone/>
                      </a:pPr>
                      <a:r>
                        <a:rPr lang="en-GB" sz="2800" b="1" kern="0" dirty="0">
                          <a:effectLst/>
                          <a:latin typeface="Arial" panose="020B0604020202020204" pitchFamily="34" charset="0"/>
                          <a:ea typeface="Times New Roman" panose="02020603050405020304" pitchFamily="18" charset="0"/>
                          <a:cs typeface="Arial" panose="020B0604020202020204" pitchFamily="34" charset="0"/>
                        </a:rPr>
                        <a:t>Reflexivity</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800" kern="0" dirty="0">
                          <a:effectLst/>
                          <a:latin typeface="Arial" panose="020B0604020202020204" pitchFamily="34" charset="0"/>
                          <a:ea typeface="Times New Roman" panose="02020603050405020304" pitchFamily="18" charset="0"/>
                          <a:cs typeface="Arial" panose="020B0604020202020204" pitchFamily="34" charset="0"/>
                        </a:rPr>
                        <a:t>Critical self-reflection on biases and predispositions.</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57294735"/>
                  </a:ext>
                </a:extLst>
              </a:tr>
              <a:tr h="1082952">
                <a:tc>
                  <a:txBody>
                    <a:bodyPr/>
                    <a:lstStyle/>
                    <a:p>
                      <a:pPr>
                        <a:lnSpc>
                          <a:spcPct val="115000"/>
                        </a:lnSpc>
                        <a:spcAft>
                          <a:spcPts val="800"/>
                        </a:spcAft>
                        <a:buNone/>
                      </a:pPr>
                      <a:r>
                        <a:rPr lang="en-GB" sz="2800" b="1" kern="0" dirty="0">
                          <a:effectLst/>
                          <a:latin typeface="Arial" panose="020B0604020202020204" pitchFamily="34" charset="0"/>
                          <a:ea typeface="Times New Roman" panose="02020603050405020304" pitchFamily="18" charset="0"/>
                          <a:cs typeface="Arial" panose="020B0604020202020204" pitchFamily="34" charset="0"/>
                        </a:rPr>
                        <a:t>Researcher positionality statement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800" kern="0" dirty="0">
                          <a:effectLst/>
                          <a:latin typeface="Arial" panose="020B0604020202020204" pitchFamily="34" charset="0"/>
                          <a:ea typeface="Times New Roman" panose="02020603050405020304" pitchFamily="18" charset="0"/>
                          <a:cs typeface="Arial" panose="020B0604020202020204" pitchFamily="34" charset="0"/>
                        </a:rPr>
                        <a:t>Explicit declaration of researcher perspective.</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09419836"/>
                  </a:ext>
                </a:extLst>
              </a:tr>
              <a:tr h="592290">
                <a:tc>
                  <a:txBody>
                    <a:bodyPr/>
                    <a:lstStyle/>
                    <a:p>
                      <a:pPr>
                        <a:lnSpc>
                          <a:spcPct val="115000"/>
                        </a:lnSpc>
                        <a:spcAft>
                          <a:spcPts val="800"/>
                        </a:spcAft>
                        <a:buNone/>
                      </a:pPr>
                      <a:r>
                        <a:rPr lang="en-GB" sz="2800" b="1" kern="0" dirty="0">
                          <a:effectLst/>
                          <a:latin typeface="Arial" panose="020B0604020202020204" pitchFamily="34" charset="0"/>
                          <a:ea typeface="Times New Roman" panose="02020603050405020304" pitchFamily="18" charset="0"/>
                          <a:cs typeface="Arial" panose="020B0604020202020204" pitchFamily="34" charset="0"/>
                        </a:rPr>
                        <a:t>Confirmability audit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800" kern="0" dirty="0">
                          <a:effectLst/>
                          <a:latin typeface="Arial" panose="020B0604020202020204" pitchFamily="34" charset="0"/>
                          <a:ea typeface="Times New Roman" panose="02020603050405020304" pitchFamily="18" charset="0"/>
                          <a:cs typeface="Arial" panose="020B0604020202020204" pitchFamily="34" charset="0"/>
                        </a:rPr>
                        <a:t>External audit of the research process.</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65104265"/>
                  </a:ext>
                </a:extLst>
              </a:tr>
              <a:tr h="1082952">
                <a:tc>
                  <a:txBody>
                    <a:bodyPr/>
                    <a:lstStyle/>
                    <a:p>
                      <a:pPr>
                        <a:lnSpc>
                          <a:spcPct val="115000"/>
                        </a:lnSpc>
                        <a:spcAft>
                          <a:spcPts val="800"/>
                        </a:spcAft>
                        <a:buNone/>
                      </a:pPr>
                      <a:r>
                        <a:rPr lang="en-GB" sz="2800" b="1" kern="0" dirty="0">
                          <a:effectLst/>
                          <a:latin typeface="Arial" panose="020B0604020202020204" pitchFamily="34" charset="0"/>
                          <a:ea typeface="Times New Roman" panose="02020603050405020304" pitchFamily="18" charset="0"/>
                          <a:cs typeface="Arial" panose="020B0604020202020204" pitchFamily="34" charset="0"/>
                        </a:rPr>
                        <a:t>Triangulation</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800" kern="0" dirty="0">
                          <a:effectLst/>
                          <a:latin typeface="Arial" panose="020B0604020202020204" pitchFamily="34" charset="0"/>
                          <a:ea typeface="Times New Roman" panose="02020603050405020304" pitchFamily="18" charset="0"/>
                          <a:cs typeface="Arial" panose="020B0604020202020204" pitchFamily="34" charset="0"/>
                        </a:rPr>
                        <a:t>Using multiple perspectives to reduce investigator bias.</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2204162"/>
                  </a:ext>
                </a:extLst>
              </a:tr>
            </a:tbl>
          </a:graphicData>
        </a:graphic>
      </p:graphicFrame>
    </p:spTree>
    <p:extLst>
      <p:ext uri="{BB962C8B-B14F-4D97-AF65-F5344CB8AC3E}">
        <p14:creationId xmlns:p14="http://schemas.microsoft.com/office/powerpoint/2010/main" val="147516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0A1392-F08C-1CD3-A78E-5A6AF301C049}"/>
              </a:ext>
            </a:extLst>
          </p:cNvPr>
          <p:cNvSpPr>
            <a:spLocks noGrp="1"/>
          </p:cNvSpPr>
          <p:nvPr>
            <p:ph type="title"/>
          </p:nvPr>
        </p:nvSpPr>
        <p:spPr>
          <a:xfrm>
            <a:off x="838200" y="184805"/>
            <a:ext cx="10515600" cy="1505883"/>
          </a:xfrm>
        </p:spPr>
        <p:txBody>
          <a:bodyPr anchor="ctr">
            <a:normAutofit/>
          </a:bodyPr>
          <a:lstStyle/>
          <a:p>
            <a:r>
              <a:rPr lang="en-GB" sz="4800" dirty="0"/>
              <a:t>Whittemore, Chase, and Mandle's (2001) Quality Criteria for Qualitative Research</a:t>
            </a:r>
          </a:p>
        </p:txBody>
      </p:sp>
      <p:graphicFrame>
        <p:nvGraphicFramePr>
          <p:cNvPr id="3" name="Table 2">
            <a:extLst>
              <a:ext uri="{FF2B5EF4-FFF2-40B4-BE49-F238E27FC236}">
                <a16:creationId xmlns:a16="http://schemas.microsoft.com/office/drawing/2014/main" id="{6C28351C-201E-D8DC-26DC-1A1EE9BCECD9}"/>
              </a:ext>
            </a:extLst>
          </p:cNvPr>
          <p:cNvGraphicFramePr>
            <a:graphicFrameLocks noGrp="1"/>
          </p:cNvGraphicFramePr>
          <p:nvPr>
            <p:extLst>
              <p:ext uri="{D42A27DB-BD31-4B8C-83A1-F6EECF244321}">
                <p14:modId xmlns:p14="http://schemas.microsoft.com/office/powerpoint/2010/main" val="2458705703"/>
              </p:ext>
            </p:extLst>
          </p:nvPr>
        </p:nvGraphicFramePr>
        <p:xfrm>
          <a:off x="838200" y="2138985"/>
          <a:ext cx="10512548" cy="3863188"/>
        </p:xfrm>
        <a:graphic>
          <a:graphicData uri="http://schemas.openxmlformats.org/drawingml/2006/table">
            <a:tbl>
              <a:tblPr firstRow="1" firstCol="1" bandRow="1"/>
              <a:tblGrid>
                <a:gridCol w="2559880">
                  <a:extLst>
                    <a:ext uri="{9D8B030D-6E8A-4147-A177-3AD203B41FA5}">
                      <a16:colId xmlns:a16="http://schemas.microsoft.com/office/drawing/2014/main" val="2343485961"/>
                    </a:ext>
                  </a:extLst>
                </a:gridCol>
                <a:gridCol w="7952668">
                  <a:extLst>
                    <a:ext uri="{9D8B030D-6E8A-4147-A177-3AD203B41FA5}">
                      <a16:colId xmlns:a16="http://schemas.microsoft.com/office/drawing/2014/main" val="71903602"/>
                    </a:ext>
                  </a:extLst>
                </a:gridCol>
              </a:tblGrid>
              <a:tr h="516107">
                <a:tc>
                  <a:txBody>
                    <a:bodyPr/>
                    <a:lstStyle/>
                    <a:p>
                      <a:pPr algn="ct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Primary Criteria</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Explanation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4443263"/>
                  </a:ext>
                </a:extLst>
              </a:tr>
              <a:tr h="943658">
                <a:tc>
                  <a:txBody>
                    <a:bodyPr/>
                    <a:lstStyle/>
                    <a:p>
                      <a:pP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Credibility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Are the findings a true and accurate reflection of what participants actually meant?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16762924"/>
                  </a:ext>
                </a:extLst>
              </a:tr>
              <a:tr h="516107">
                <a:tc>
                  <a:txBody>
                    <a:bodyPr/>
                    <a:lstStyle/>
                    <a:p>
                      <a:pP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Authenticity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Are different perspectives and voices fairly represented?</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22083875"/>
                  </a:ext>
                </a:extLst>
              </a:tr>
              <a:tr h="943658">
                <a:tc>
                  <a:txBody>
                    <a:bodyPr/>
                    <a:lstStyle/>
                    <a:p>
                      <a:pP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Criticality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Has the research process been carefully and critically examined?</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30552466"/>
                  </a:ext>
                </a:extLst>
              </a:tr>
              <a:tr h="943658">
                <a:tc>
                  <a:txBody>
                    <a:bodyPr/>
                    <a:lstStyle/>
                    <a:p>
                      <a:pPr>
                        <a:lnSpc>
                          <a:spcPct val="115000"/>
                        </a:lnSpc>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Integrity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Have the researchers been honest and self-reflective about their biases and limitations?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32378562"/>
                  </a:ext>
                </a:extLst>
              </a:tr>
            </a:tbl>
          </a:graphicData>
        </a:graphic>
      </p:graphicFrame>
    </p:spTree>
    <p:extLst>
      <p:ext uri="{BB962C8B-B14F-4D97-AF65-F5344CB8AC3E}">
        <p14:creationId xmlns:p14="http://schemas.microsoft.com/office/powerpoint/2010/main" val="16507618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32D136A-DB0E-38B9-B138-8DD2B3136C6A}"/>
              </a:ext>
            </a:extLst>
          </p:cNvPr>
          <p:cNvGraphicFramePr>
            <a:graphicFrameLocks noGrp="1"/>
          </p:cNvGraphicFramePr>
          <p:nvPr>
            <p:extLst>
              <p:ext uri="{D42A27DB-BD31-4B8C-83A1-F6EECF244321}">
                <p14:modId xmlns:p14="http://schemas.microsoft.com/office/powerpoint/2010/main" val="2153199586"/>
              </p:ext>
            </p:extLst>
          </p:nvPr>
        </p:nvGraphicFramePr>
        <p:xfrm>
          <a:off x="643467" y="715631"/>
          <a:ext cx="10905066" cy="5426741"/>
        </p:xfrm>
        <a:graphic>
          <a:graphicData uri="http://schemas.openxmlformats.org/drawingml/2006/table">
            <a:tbl>
              <a:tblPr firstRow="1" firstCol="1" bandRow="1"/>
              <a:tblGrid>
                <a:gridCol w="3050681">
                  <a:extLst>
                    <a:ext uri="{9D8B030D-6E8A-4147-A177-3AD203B41FA5}">
                      <a16:colId xmlns:a16="http://schemas.microsoft.com/office/drawing/2014/main" val="1526137139"/>
                    </a:ext>
                  </a:extLst>
                </a:gridCol>
                <a:gridCol w="7854385">
                  <a:extLst>
                    <a:ext uri="{9D8B030D-6E8A-4147-A177-3AD203B41FA5}">
                      <a16:colId xmlns:a16="http://schemas.microsoft.com/office/drawing/2014/main" val="3428061763"/>
                    </a:ext>
                  </a:extLst>
                </a:gridCol>
              </a:tblGrid>
              <a:tr h="526171">
                <a:tc>
                  <a:txBody>
                    <a:bodyPr/>
                    <a:lstStyle/>
                    <a:p>
                      <a:pPr algn="ctr">
                        <a:lnSpc>
                          <a:spcPct val="115000"/>
                        </a:lnSpc>
                        <a:spcAft>
                          <a:spcPts val="800"/>
                        </a:spcAft>
                        <a:buNone/>
                      </a:pPr>
                      <a:r>
                        <a:rPr lang="en-GB" sz="2500" b="1" kern="0" dirty="0">
                          <a:effectLst/>
                          <a:latin typeface="Arial" panose="020B0604020202020204" pitchFamily="34" charset="0"/>
                          <a:ea typeface="Times New Roman" panose="02020603050405020304" pitchFamily="18" charset="0"/>
                          <a:cs typeface="Arial" panose="020B0604020202020204" pitchFamily="34" charset="0"/>
                        </a:rPr>
                        <a:t>Secondary Criteria</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500" b="1" kern="0" dirty="0">
                          <a:effectLst/>
                          <a:latin typeface="Arial" panose="020B0604020202020204" pitchFamily="34" charset="0"/>
                          <a:ea typeface="Times New Roman" panose="02020603050405020304" pitchFamily="18" charset="0"/>
                          <a:cs typeface="Arial" panose="020B0604020202020204" pitchFamily="34" charset="0"/>
                        </a:rPr>
                        <a:t>Simplified Explanation</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54821684"/>
                  </a:ext>
                </a:extLst>
              </a:tr>
              <a:tr h="526171">
                <a:tc>
                  <a:txBody>
                    <a:bodyPr/>
                    <a:lstStyle/>
                    <a:p>
                      <a:pPr>
                        <a:lnSpc>
                          <a:spcPct val="115000"/>
                        </a:lnSpc>
                        <a:spcAft>
                          <a:spcPts val="800"/>
                        </a:spcAft>
                        <a:buNone/>
                      </a:pPr>
                      <a:r>
                        <a:rPr lang="en-GB" sz="2500" b="1" kern="0" dirty="0">
                          <a:effectLst/>
                          <a:latin typeface="Arial" panose="020B0604020202020204" pitchFamily="34" charset="0"/>
                          <a:ea typeface="Times New Roman" panose="02020603050405020304" pitchFamily="18" charset="0"/>
                          <a:cs typeface="Arial" panose="020B0604020202020204" pitchFamily="34" charset="0"/>
                        </a:rPr>
                        <a:t>Explicitness</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dirty="0">
                          <a:effectLst/>
                          <a:latin typeface="Arial" panose="020B0604020202020204" pitchFamily="34" charset="0"/>
                          <a:ea typeface="Times New Roman" panose="02020603050405020304" pitchFamily="18" charset="0"/>
                          <a:cs typeface="Arial" panose="020B0604020202020204" pitchFamily="34" charset="0"/>
                        </a:rPr>
                        <a:t>Clearly explaining the research process and decisions.</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09709248"/>
                  </a:ext>
                </a:extLst>
              </a:tr>
              <a:tr h="962057">
                <a:tc>
                  <a:txBody>
                    <a:bodyPr/>
                    <a:lstStyle/>
                    <a:p>
                      <a:pPr>
                        <a:lnSpc>
                          <a:spcPct val="115000"/>
                        </a:lnSpc>
                        <a:spcAft>
                          <a:spcPts val="800"/>
                        </a:spcAft>
                        <a:buNone/>
                      </a:pPr>
                      <a:r>
                        <a:rPr lang="en-GB" sz="2500" b="1" kern="0" dirty="0">
                          <a:effectLst/>
                          <a:latin typeface="Arial" panose="020B0604020202020204" pitchFamily="34" charset="0"/>
                          <a:ea typeface="Times New Roman" panose="02020603050405020304" pitchFamily="18" charset="0"/>
                          <a:cs typeface="Arial" panose="020B0604020202020204" pitchFamily="34" charset="0"/>
                        </a:rPr>
                        <a:t>Vividness</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dirty="0">
                          <a:effectLst/>
                          <a:latin typeface="Arial" panose="020B0604020202020204" pitchFamily="34" charset="0"/>
                          <a:ea typeface="Times New Roman" panose="02020603050405020304" pitchFamily="18" charset="0"/>
                          <a:cs typeface="Arial" panose="020B0604020202020204" pitchFamily="34" charset="0"/>
                        </a:rPr>
                        <a:t>Presenting findings in a way that is rich, clear, and engaging.</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21613752"/>
                  </a:ext>
                </a:extLst>
              </a:tr>
              <a:tr h="526171">
                <a:tc>
                  <a:txBody>
                    <a:bodyPr/>
                    <a:lstStyle/>
                    <a:p>
                      <a:pPr>
                        <a:lnSpc>
                          <a:spcPct val="115000"/>
                        </a:lnSpc>
                        <a:spcAft>
                          <a:spcPts val="800"/>
                        </a:spcAft>
                        <a:buNone/>
                      </a:pPr>
                      <a:r>
                        <a:rPr lang="en-GB" sz="2500" b="1" kern="0" dirty="0">
                          <a:effectLst/>
                          <a:latin typeface="Arial" panose="020B0604020202020204" pitchFamily="34" charset="0"/>
                          <a:ea typeface="Times New Roman" panose="02020603050405020304" pitchFamily="18" charset="0"/>
                          <a:cs typeface="Arial" panose="020B0604020202020204" pitchFamily="34" charset="0"/>
                        </a:rPr>
                        <a:t>Creativity</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dirty="0">
                          <a:effectLst/>
                          <a:latin typeface="Arial" panose="020B0604020202020204" pitchFamily="34" charset="0"/>
                          <a:ea typeface="Times New Roman" panose="02020603050405020304" pitchFamily="18" charset="0"/>
                          <a:cs typeface="Arial" panose="020B0604020202020204" pitchFamily="34" charset="0"/>
                        </a:rPr>
                        <a:t>Using innovative methods to enhance understanding.</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68361287"/>
                  </a:ext>
                </a:extLst>
              </a:tr>
              <a:tr h="962057">
                <a:tc>
                  <a:txBody>
                    <a:bodyPr/>
                    <a:lstStyle/>
                    <a:p>
                      <a:pPr>
                        <a:lnSpc>
                          <a:spcPct val="115000"/>
                        </a:lnSpc>
                        <a:spcAft>
                          <a:spcPts val="800"/>
                        </a:spcAft>
                        <a:buNone/>
                      </a:pPr>
                      <a:r>
                        <a:rPr lang="en-GB" sz="2500" b="1" kern="0" dirty="0">
                          <a:effectLst/>
                          <a:latin typeface="Arial" panose="020B0604020202020204" pitchFamily="34" charset="0"/>
                          <a:ea typeface="Times New Roman" panose="02020603050405020304" pitchFamily="18" charset="0"/>
                          <a:cs typeface="Arial" panose="020B0604020202020204" pitchFamily="34" charset="0"/>
                        </a:rPr>
                        <a:t>Thoroughness</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dirty="0">
                          <a:effectLst/>
                          <a:latin typeface="Arial" panose="020B0604020202020204" pitchFamily="34" charset="0"/>
                          <a:ea typeface="Times New Roman" panose="02020603050405020304" pitchFamily="18" charset="0"/>
                          <a:cs typeface="Arial" panose="020B0604020202020204" pitchFamily="34" charset="0"/>
                        </a:rPr>
                        <a:t>Being detailed and comprehensive throughout the research.</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94730003"/>
                  </a:ext>
                </a:extLst>
              </a:tr>
              <a:tr h="962057">
                <a:tc>
                  <a:txBody>
                    <a:bodyPr/>
                    <a:lstStyle/>
                    <a:p>
                      <a:pPr>
                        <a:lnSpc>
                          <a:spcPct val="115000"/>
                        </a:lnSpc>
                        <a:spcAft>
                          <a:spcPts val="800"/>
                        </a:spcAft>
                        <a:buNone/>
                      </a:pPr>
                      <a:r>
                        <a:rPr lang="en-GB" sz="2500" b="1" kern="0" dirty="0">
                          <a:effectLst/>
                          <a:latin typeface="Arial" panose="020B0604020202020204" pitchFamily="34" charset="0"/>
                          <a:ea typeface="Times New Roman" panose="02020603050405020304" pitchFamily="18" charset="0"/>
                          <a:cs typeface="Arial" panose="020B0604020202020204" pitchFamily="34" charset="0"/>
                        </a:rPr>
                        <a:t>Congruence</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dirty="0">
                          <a:effectLst/>
                          <a:latin typeface="Arial" panose="020B0604020202020204" pitchFamily="34" charset="0"/>
                          <a:ea typeface="Times New Roman" panose="02020603050405020304" pitchFamily="18" charset="0"/>
                          <a:cs typeface="Arial" panose="020B0604020202020204" pitchFamily="34" charset="0"/>
                        </a:rPr>
                        <a:t>Making sure the research methods and findings align with the research aim.</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1559340"/>
                  </a:ext>
                </a:extLst>
              </a:tr>
              <a:tr h="962057">
                <a:tc>
                  <a:txBody>
                    <a:bodyPr/>
                    <a:lstStyle/>
                    <a:p>
                      <a:pPr>
                        <a:lnSpc>
                          <a:spcPct val="115000"/>
                        </a:lnSpc>
                        <a:spcAft>
                          <a:spcPts val="800"/>
                        </a:spcAft>
                        <a:buNone/>
                      </a:pPr>
                      <a:r>
                        <a:rPr lang="en-GB" sz="2500" b="1" kern="0" dirty="0">
                          <a:effectLst/>
                          <a:latin typeface="Arial" panose="020B0604020202020204" pitchFamily="34" charset="0"/>
                          <a:ea typeface="Times New Roman" panose="02020603050405020304" pitchFamily="18" charset="0"/>
                          <a:cs typeface="Arial" panose="020B0604020202020204" pitchFamily="34" charset="0"/>
                        </a:rPr>
                        <a:t>Sensitivity</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dirty="0">
                          <a:effectLst/>
                          <a:latin typeface="Arial" panose="020B0604020202020204" pitchFamily="34" charset="0"/>
                          <a:ea typeface="Times New Roman" panose="02020603050405020304" pitchFamily="18" charset="0"/>
                          <a:cs typeface="Arial" panose="020B0604020202020204" pitchFamily="34" charset="0"/>
                        </a:rPr>
                        <a:t>Being respectful and considerate towards participants and the research context.</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95842633"/>
                  </a:ext>
                </a:extLst>
              </a:tr>
            </a:tbl>
          </a:graphicData>
        </a:graphic>
      </p:graphicFrame>
    </p:spTree>
    <p:extLst>
      <p:ext uri="{BB962C8B-B14F-4D97-AF65-F5344CB8AC3E}">
        <p14:creationId xmlns:p14="http://schemas.microsoft.com/office/powerpoint/2010/main" val="33885420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D8C17-5192-2EC8-4C8F-D548D0A8C4FA}"/>
              </a:ext>
            </a:extLst>
          </p:cNvPr>
          <p:cNvSpPr>
            <a:spLocks noGrp="1"/>
          </p:cNvSpPr>
          <p:nvPr>
            <p:ph type="title"/>
          </p:nvPr>
        </p:nvSpPr>
        <p:spPr>
          <a:xfrm>
            <a:off x="5297762" y="329184"/>
            <a:ext cx="6251110" cy="1783080"/>
          </a:xfrm>
        </p:spPr>
        <p:txBody>
          <a:bodyPr anchor="b">
            <a:normAutofit/>
          </a:bodyPr>
          <a:lstStyle/>
          <a:p>
            <a:r>
              <a:rPr lang="en-GB" sz="3400"/>
              <a:t>Patton - The Three-Dimensional Credibility Framework</a:t>
            </a:r>
            <a:br>
              <a:rPr lang="en-GB" sz="3400"/>
            </a:br>
            <a:endParaRPr lang="en-GB" sz="3400"/>
          </a:p>
        </p:txBody>
      </p:sp>
      <p:pic>
        <p:nvPicPr>
          <p:cNvPr id="5" name="Picture 4" descr="Magnifying glass showing decling performance">
            <a:extLst>
              <a:ext uri="{FF2B5EF4-FFF2-40B4-BE49-F238E27FC236}">
                <a16:creationId xmlns:a16="http://schemas.microsoft.com/office/drawing/2014/main" id="{1F9F8033-BD91-5316-264A-A7768AE76E4C}"/>
              </a:ext>
            </a:extLst>
          </p:cNvPr>
          <p:cNvPicPr>
            <a:picLocks noChangeAspect="1"/>
          </p:cNvPicPr>
          <p:nvPr/>
        </p:nvPicPr>
        <p:blipFill>
          <a:blip r:embed="rId2"/>
          <a:srcRect l="12053" r="426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04C86A-6A49-C8C1-26D5-A240F256498A}"/>
              </a:ext>
            </a:extLst>
          </p:cNvPr>
          <p:cNvSpPr>
            <a:spLocks noGrp="1"/>
          </p:cNvSpPr>
          <p:nvPr>
            <p:ph idx="1"/>
          </p:nvPr>
        </p:nvSpPr>
        <p:spPr>
          <a:xfrm>
            <a:off x="5297762" y="2706624"/>
            <a:ext cx="6251110" cy="3483864"/>
          </a:xfrm>
        </p:spPr>
        <p:txBody>
          <a:bodyPr>
            <a:normAutofit/>
          </a:bodyPr>
          <a:lstStyle/>
          <a:p>
            <a:r>
              <a:rPr lang="en-GB" sz="2000"/>
              <a:t>According to Patton (1999), qualitative credibility depends on three distinct but related inquiry elements:</a:t>
            </a:r>
          </a:p>
          <a:p>
            <a:r>
              <a:rPr lang="en-GB" sz="2000"/>
              <a:t>Rigorous methods and techniques for gathering high-quality data that are carefully analysed, with attention to validity, reliability, and triangulation</a:t>
            </a:r>
          </a:p>
          <a:p>
            <a:r>
              <a:rPr lang="en-GB" sz="2000"/>
              <a:t>Researcher credibility - dependent on training, experience, track record, status, and presentation of self</a:t>
            </a:r>
          </a:p>
          <a:p>
            <a:r>
              <a:rPr lang="en-GB" sz="2000"/>
              <a:t>Philosophical belief in the value of qualitative inquiry - naturalistic inquiry, inductive analysis, purposeful sampling, and holistic thinking</a:t>
            </a:r>
          </a:p>
          <a:p>
            <a:endParaRPr lang="en-GB" sz="2000"/>
          </a:p>
        </p:txBody>
      </p:sp>
    </p:spTree>
    <p:extLst>
      <p:ext uri="{BB962C8B-B14F-4D97-AF65-F5344CB8AC3E}">
        <p14:creationId xmlns:p14="http://schemas.microsoft.com/office/powerpoint/2010/main" val="652917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53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8D1E2730-8BE8-016B-0F1C-C867B2645B17}"/>
              </a:ext>
            </a:extLst>
          </p:cNvPr>
          <p:cNvPicPr>
            <a:picLocks noChangeAspect="1"/>
          </p:cNvPicPr>
          <p:nvPr/>
        </p:nvPicPr>
        <p:blipFill>
          <a:blip r:embed="rId2"/>
          <a:srcRect l="6543" t="17095" r="3125" b="7578"/>
          <a:stretch/>
        </p:blipFill>
        <p:spPr>
          <a:xfrm>
            <a:off x="1091648" y="643467"/>
            <a:ext cx="10008704" cy="5571066"/>
          </a:xfrm>
          <a:prstGeom prst="rect">
            <a:avLst/>
          </a:prstGeom>
        </p:spPr>
      </p:pic>
    </p:spTree>
    <p:extLst>
      <p:ext uri="{BB962C8B-B14F-4D97-AF65-F5344CB8AC3E}">
        <p14:creationId xmlns:p14="http://schemas.microsoft.com/office/powerpoint/2010/main" val="35239408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DE5819-C6F2-624D-26C8-1A6C43DA2AA0}"/>
              </a:ext>
            </a:extLst>
          </p:cNvPr>
          <p:cNvSpPr>
            <a:spLocks noGrp="1"/>
          </p:cNvSpPr>
          <p:nvPr>
            <p:ph type="title"/>
          </p:nvPr>
        </p:nvSpPr>
        <p:spPr>
          <a:xfrm>
            <a:off x="640080" y="325369"/>
            <a:ext cx="4368602" cy="1956841"/>
          </a:xfrm>
        </p:spPr>
        <p:txBody>
          <a:bodyPr anchor="b">
            <a:normAutofit/>
          </a:bodyPr>
          <a:lstStyle/>
          <a:p>
            <a:r>
              <a:rPr lang="en-GB" sz="5400" dirty="0"/>
              <a:t>Triangulation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9B8D5AE-A1D4-9297-CDC8-48A82D263131}"/>
              </a:ext>
            </a:extLst>
          </p:cNvPr>
          <p:cNvSpPr>
            <a:spLocks noGrp="1"/>
          </p:cNvSpPr>
          <p:nvPr>
            <p:ph idx="1"/>
          </p:nvPr>
        </p:nvSpPr>
        <p:spPr>
          <a:xfrm>
            <a:off x="640080" y="2872899"/>
            <a:ext cx="4243589" cy="3320668"/>
          </a:xfrm>
        </p:spPr>
        <p:txBody>
          <a:bodyPr>
            <a:normAutofit/>
          </a:bodyPr>
          <a:lstStyle/>
          <a:p>
            <a:r>
              <a:rPr lang="en-GB" sz="2200" dirty="0"/>
              <a:t>According to </a:t>
            </a:r>
            <a:r>
              <a:rPr lang="en-GB" sz="2200" b="1" dirty="0"/>
              <a:t>Patton (1999)</a:t>
            </a:r>
            <a:r>
              <a:rPr lang="en-GB" sz="2200" dirty="0"/>
              <a:t>, </a:t>
            </a:r>
            <a:r>
              <a:rPr lang="en-GB" sz="2200" b="1" dirty="0"/>
              <a:t>triangulation</a:t>
            </a:r>
            <a:r>
              <a:rPr lang="en-GB" sz="2200" dirty="0"/>
              <a:t> simply means </a:t>
            </a:r>
            <a:r>
              <a:rPr lang="en-GB" sz="2200" b="1" dirty="0"/>
              <a:t>using multiple approaches to check the accuracy and credibility of research findings</a:t>
            </a:r>
            <a:r>
              <a:rPr lang="en-GB" sz="2200" dirty="0"/>
              <a:t>.</a:t>
            </a:r>
          </a:p>
        </p:txBody>
      </p:sp>
      <p:pic>
        <p:nvPicPr>
          <p:cNvPr id="5" name="Picture 4">
            <a:extLst>
              <a:ext uri="{FF2B5EF4-FFF2-40B4-BE49-F238E27FC236}">
                <a16:creationId xmlns:a16="http://schemas.microsoft.com/office/drawing/2014/main" id="{34A857CD-2CEE-CCD8-CBCD-91D77248ECB3}"/>
              </a:ext>
            </a:extLst>
          </p:cNvPr>
          <p:cNvPicPr>
            <a:picLocks noChangeAspect="1"/>
          </p:cNvPicPr>
          <p:nvPr/>
        </p:nvPicPr>
        <p:blipFill>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015424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AAF2B4-70FF-C367-722E-251A1EB6D98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8824D2E-BD4F-CBF3-3180-196774F997C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dirty="0">
                <a:solidFill>
                  <a:srgbClr val="FFFFFF"/>
                </a:solidFill>
                <a:latin typeface="+mj-lt"/>
                <a:ea typeface="+mj-ea"/>
                <a:cs typeface="+mj-cs"/>
              </a:rPr>
              <a:t>Patton (2009)</a:t>
            </a:r>
          </a:p>
        </p:txBody>
      </p:sp>
      <p:graphicFrame>
        <p:nvGraphicFramePr>
          <p:cNvPr id="2" name="Table 1">
            <a:extLst>
              <a:ext uri="{FF2B5EF4-FFF2-40B4-BE49-F238E27FC236}">
                <a16:creationId xmlns:a16="http://schemas.microsoft.com/office/drawing/2014/main" id="{E9AAAD1A-765D-8851-7041-3C8597C1F792}"/>
              </a:ext>
            </a:extLst>
          </p:cNvPr>
          <p:cNvGraphicFramePr>
            <a:graphicFrameLocks noGrp="1"/>
          </p:cNvGraphicFramePr>
          <p:nvPr>
            <p:extLst>
              <p:ext uri="{D42A27DB-BD31-4B8C-83A1-F6EECF244321}">
                <p14:modId xmlns:p14="http://schemas.microsoft.com/office/powerpoint/2010/main" val="3755320267"/>
              </p:ext>
            </p:extLst>
          </p:nvPr>
        </p:nvGraphicFramePr>
        <p:xfrm>
          <a:off x="479119" y="1966293"/>
          <a:ext cx="11233762" cy="4452162"/>
        </p:xfrm>
        <a:graphic>
          <a:graphicData uri="http://schemas.openxmlformats.org/drawingml/2006/table">
            <a:tbl>
              <a:tblPr firstRow="1" firstCol="1" bandRow="1"/>
              <a:tblGrid>
                <a:gridCol w="4325291">
                  <a:extLst>
                    <a:ext uri="{9D8B030D-6E8A-4147-A177-3AD203B41FA5}">
                      <a16:colId xmlns:a16="http://schemas.microsoft.com/office/drawing/2014/main" val="3466372525"/>
                    </a:ext>
                  </a:extLst>
                </a:gridCol>
                <a:gridCol w="6908471">
                  <a:extLst>
                    <a:ext uri="{9D8B030D-6E8A-4147-A177-3AD203B41FA5}">
                      <a16:colId xmlns:a16="http://schemas.microsoft.com/office/drawing/2014/main" val="939526572"/>
                    </a:ext>
                  </a:extLst>
                </a:gridCol>
              </a:tblGrid>
              <a:tr h="518702">
                <a:tc>
                  <a:txBody>
                    <a:bodyPr/>
                    <a:lstStyle/>
                    <a:p>
                      <a:pPr algn="ct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Type of Triangulation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Description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4697790"/>
                  </a:ext>
                </a:extLst>
              </a:tr>
              <a:tr h="983365">
                <a:tc>
                  <a:txBody>
                    <a:bodyPr/>
                    <a:lstStyle/>
                    <a:p>
                      <a:pP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Methods triangulation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dirty="0">
                          <a:effectLst/>
                          <a:latin typeface="Arial" panose="020B0604020202020204" pitchFamily="34" charset="0"/>
                          <a:ea typeface="Times New Roman" panose="02020603050405020304" pitchFamily="18" charset="0"/>
                          <a:cs typeface="Arial" panose="020B0604020202020204" pitchFamily="34" charset="0"/>
                        </a:rPr>
                        <a:t>Checking the consistency of findings from different data collection methods.</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01028275"/>
                  </a:ext>
                </a:extLst>
              </a:tr>
              <a:tr h="983365">
                <a:tc>
                  <a:txBody>
                    <a:bodyPr/>
                    <a:lstStyle/>
                    <a:p>
                      <a:pP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Triangulation of sources</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dirty="0">
                          <a:effectLst/>
                          <a:latin typeface="Arial" panose="020B0604020202020204" pitchFamily="34" charset="0"/>
                          <a:ea typeface="Times New Roman" panose="02020603050405020304" pitchFamily="18" charset="0"/>
                          <a:cs typeface="Arial" panose="020B0604020202020204" pitchFamily="34" charset="0"/>
                        </a:rPr>
                        <a:t>Examining the consistency of different data sources within the same method.</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0069206"/>
                  </a:ext>
                </a:extLst>
              </a:tr>
              <a:tr h="983365">
                <a:tc>
                  <a:txBody>
                    <a:bodyPr/>
                    <a:lstStyle/>
                    <a:p>
                      <a:pP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Analyst triangulation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dirty="0">
                          <a:effectLst/>
                          <a:latin typeface="Arial" panose="020B0604020202020204" pitchFamily="34" charset="0"/>
                          <a:ea typeface="Times New Roman" panose="02020603050405020304" pitchFamily="18" charset="0"/>
                          <a:cs typeface="Arial" panose="020B0604020202020204" pitchFamily="34" charset="0"/>
                        </a:rPr>
                        <a:t>Using multiple analysts to review and verify findings.</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82011107"/>
                  </a:ext>
                </a:extLst>
              </a:tr>
              <a:tr h="983365">
                <a:tc>
                  <a:txBody>
                    <a:bodyPr/>
                    <a:lstStyle/>
                    <a:p>
                      <a:pPr>
                        <a:lnSpc>
                          <a:spcPct val="115000"/>
                        </a:lnSpc>
                        <a:spcAft>
                          <a:spcPts val="800"/>
                        </a:spcAft>
                        <a:buNone/>
                      </a:pPr>
                      <a:r>
                        <a:rPr lang="en-GB" sz="2700" b="1" kern="0" dirty="0">
                          <a:effectLst/>
                          <a:latin typeface="Arial" panose="020B0604020202020204" pitchFamily="34" charset="0"/>
                          <a:ea typeface="Times New Roman" panose="02020603050405020304" pitchFamily="18" charset="0"/>
                          <a:cs typeface="Arial" panose="020B0604020202020204" pitchFamily="34" charset="0"/>
                        </a:rPr>
                        <a:t>Theory/perspective triangulation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dirty="0">
                          <a:effectLst/>
                          <a:latin typeface="Arial" panose="020B0604020202020204" pitchFamily="34" charset="0"/>
                          <a:ea typeface="Times New Roman" panose="02020603050405020304" pitchFamily="18" charset="0"/>
                          <a:cs typeface="Arial" panose="020B0604020202020204" pitchFamily="34" charset="0"/>
                        </a:rPr>
                        <a:t>Using multiple theoretical perspectives to interpret the data.</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9207713"/>
                  </a:ext>
                </a:extLst>
              </a:tr>
            </a:tbl>
          </a:graphicData>
        </a:graphic>
      </p:graphicFrame>
    </p:spTree>
    <p:extLst>
      <p:ext uri="{BB962C8B-B14F-4D97-AF65-F5344CB8AC3E}">
        <p14:creationId xmlns:p14="http://schemas.microsoft.com/office/powerpoint/2010/main" val="8870790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E452B9-FB3E-4FB8-107F-844BE4C90CC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omputer screen shot of a diagram&#10;&#10;AI-generated content may be incorrect.">
            <a:extLst>
              <a:ext uri="{FF2B5EF4-FFF2-40B4-BE49-F238E27FC236}">
                <a16:creationId xmlns:a16="http://schemas.microsoft.com/office/drawing/2014/main" id="{412BCCE4-B875-6424-78A8-EDAE5C31A095}"/>
              </a:ext>
            </a:extLst>
          </p:cNvPr>
          <p:cNvPicPr>
            <a:picLocks noChangeAspect="1"/>
          </p:cNvPicPr>
          <p:nvPr/>
        </p:nvPicPr>
        <p:blipFill>
          <a:blip r:embed="rId3"/>
          <a:srcRect l="9962" t="19943" r="8215" b="6325"/>
          <a:stretch/>
        </p:blipFill>
        <p:spPr>
          <a:xfrm>
            <a:off x="1155308" y="457200"/>
            <a:ext cx="9881383" cy="5943600"/>
          </a:xfrm>
          <a:prstGeom prst="rect">
            <a:avLst/>
          </a:prstGeom>
        </p:spPr>
      </p:pic>
    </p:spTree>
    <p:extLst>
      <p:ext uri="{BB962C8B-B14F-4D97-AF65-F5344CB8AC3E}">
        <p14:creationId xmlns:p14="http://schemas.microsoft.com/office/powerpoint/2010/main" val="21312401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973C2-1522-EE09-B983-69A1703E6F34}"/>
            </a:ext>
          </a:extLst>
        </p:cNvPr>
        <p:cNvGrpSpPr/>
        <p:nvPr/>
      </p:nvGrpSpPr>
      <p:grpSpPr>
        <a:xfrm>
          <a:off x="0" y="0"/>
          <a:ext cx="0" cy="0"/>
          <a:chOff x="0" y="0"/>
          <a:chExt cx="0" cy="0"/>
        </a:xfrm>
      </p:grpSpPr>
      <p:pic>
        <p:nvPicPr>
          <p:cNvPr id="5" name="Picture 4" descr="A computer screen shot of a diagram&#10;&#10;AI-generated content may be incorrect.">
            <a:extLst>
              <a:ext uri="{FF2B5EF4-FFF2-40B4-BE49-F238E27FC236}">
                <a16:creationId xmlns:a16="http://schemas.microsoft.com/office/drawing/2014/main" id="{710C551C-96CE-AAFE-408E-C3E678C78522}"/>
              </a:ext>
            </a:extLst>
          </p:cNvPr>
          <p:cNvPicPr>
            <a:picLocks noChangeAspect="1"/>
          </p:cNvPicPr>
          <p:nvPr/>
        </p:nvPicPr>
        <p:blipFill>
          <a:blip r:embed="rId3"/>
          <a:srcRect l="9962" t="19943" r="8215" b="6325"/>
          <a:stretch/>
        </p:blipFill>
        <p:spPr>
          <a:xfrm>
            <a:off x="1464982" y="643467"/>
            <a:ext cx="9262036" cy="5571066"/>
          </a:xfrm>
          <a:prstGeom prst="rect">
            <a:avLst/>
          </a:prstGeom>
        </p:spPr>
      </p:pic>
      <p:cxnSp>
        <p:nvCxnSpPr>
          <p:cNvPr id="3" name="Straight Arrow Connector 2">
            <a:extLst>
              <a:ext uri="{FF2B5EF4-FFF2-40B4-BE49-F238E27FC236}">
                <a16:creationId xmlns:a16="http://schemas.microsoft.com/office/drawing/2014/main" id="{A9F4C5B4-D344-4804-E1F0-FFED35CB0D09}"/>
              </a:ext>
            </a:extLst>
          </p:cNvPr>
          <p:cNvCxnSpPr/>
          <p:nvPr/>
        </p:nvCxnSpPr>
        <p:spPr>
          <a:xfrm>
            <a:off x="2438400" y="828431"/>
            <a:ext cx="2618154" cy="57052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25872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1E3604-5600-4F8E-03B5-7853F4C18447}"/>
              </a:ext>
            </a:extLst>
          </p:cNvPr>
          <p:cNvSpPr>
            <a:spLocks noGrp="1"/>
          </p:cNvSpPr>
          <p:nvPr>
            <p:ph type="title"/>
          </p:nvPr>
        </p:nvSpPr>
        <p:spPr>
          <a:xfrm>
            <a:off x="5297762" y="329184"/>
            <a:ext cx="6251110" cy="1783080"/>
          </a:xfrm>
        </p:spPr>
        <p:txBody>
          <a:bodyPr anchor="b">
            <a:normAutofit/>
          </a:bodyPr>
          <a:lstStyle/>
          <a:p>
            <a:r>
              <a:rPr lang="en-GB" sz="3000" b="1" kern="0">
                <a:effectLst/>
                <a:latin typeface="Arial" panose="020B0604020202020204" pitchFamily="34" charset="0"/>
                <a:ea typeface="Times New Roman" panose="02020603050405020304" pitchFamily="18" charset="0"/>
                <a:cs typeface="Arial" panose="020B0604020202020204" pitchFamily="34" charset="0"/>
              </a:rPr>
              <a:t>Methods Triangulation: Reconciling Qualitative and Quantitative Data</a:t>
            </a:r>
            <a:br>
              <a:rPr lang="en-GB" sz="3000" kern="100">
                <a:effectLst/>
                <a:latin typeface="Aptos" panose="020B0004020202020204" pitchFamily="34" charset="0"/>
                <a:ea typeface="DengXian" panose="02010600030101010101" pitchFamily="2" charset="-122"/>
                <a:cs typeface="Arial" panose="020B0604020202020204" pitchFamily="34" charset="0"/>
              </a:rPr>
            </a:br>
            <a:endParaRPr lang="en-GB" sz="3000"/>
          </a:p>
        </p:txBody>
      </p:sp>
      <p:pic>
        <p:nvPicPr>
          <p:cNvPr id="5" name="Picture 4" descr="3D of colorful origami">
            <a:extLst>
              <a:ext uri="{FF2B5EF4-FFF2-40B4-BE49-F238E27FC236}">
                <a16:creationId xmlns:a16="http://schemas.microsoft.com/office/drawing/2014/main" id="{4266A7A0-A06E-BC8E-3F25-609EB4A3FB2D}"/>
              </a:ext>
            </a:extLst>
          </p:cNvPr>
          <p:cNvPicPr>
            <a:picLocks noChangeAspect="1"/>
          </p:cNvPicPr>
          <p:nvPr/>
        </p:nvPicPr>
        <p:blipFill>
          <a:blip r:embed="rId2"/>
          <a:srcRect l="35465" r="1479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A1CE7B-5528-AB1D-80E8-D705547BF0A3}"/>
              </a:ext>
            </a:extLst>
          </p:cNvPr>
          <p:cNvSpPr>
            <a:spLocks noGrp="1"/>
          </p:cNvSpPr>
          <p:nvPr>
            <p:ph idx="1"/>
          </p:nvPr>
        </p:nvSpPr>
        <p:spPr>
          <a:xfrm>
            <a:off x="5297762" y="2706624"/>
            <a:ext cx="6251110" cy="3483864"/>
          </a:xfrm>
        </p:spPr>
        <p:txBody>
          <a:bodyPr>
            <a:normAutofit/>
          </a:bodyPr>
          <a:lstStyle/>
          <a:p>
            <a:r>
              <a:rPr lang="en-GB" sz="1900"/>
              <a:t>Quantitative and qualitative methods answer different questions</a:t>
            </a:r>
          </a:p>
          <a:p>
            <a:r>
              <a:rPr lang="en-GB" sz="1900"/>
              <a:t>Initial conflicts between findings are expected</a:t>
            </a:r>
          </a:p>
          <a:p>
            <a:r>
              <a:rPr lang="en-GB" sz="1900"/>
              <a:t>Focus on what is learned by degree of convergence</a:t>
            </a:r>
          </a:p>
          <a:p>
            <a:r>
              <a:rPr lang="en-GB" sz="1900"/>
              <a:t>Complementary data illuminates different aspects of phenomena</a:t>
            </a:r>
          </a:p>
          <a:p>
            <a:r>
              <a:rPr lang="en-GB" sz="1900"/>
              <a:t>"Different kinds of data may yield somewhat different results because different types of inquiry are sensitive to different real world nuances. Thus, an understanding of inconsistencies in findings across different kinds of data can be illuminative." - Patton (1999)</a:t>
            </a:r>
          </a:p>
          <a:p>
            <a:endParaRPr lang="en-GB" sz="1900"/>
          </a:p>
        </p:txBody>
      </p:sp>
    </p:spTree>
    <p:extLst>
      <p:ext uri="{BB962C8B-B14F-4D97-AF65-F5344CB8AC3E}">
        <p14:creationId xmlns:p14="http://schemas.microsoft.com/office/powerpoint/2010/main" val="28073183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6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omputer screen shot of a diagram&#10;&#10;AI-generated content may be incorrect.">
            <a:extLst>
              <a:ext uri="{FF2B5EF4-FFF2-40B4-BE49-F238E27FC236}">
                <a16:creationId xmlns:a16="http://schemas.microsoft.com/office/drawing/2014/main" id="{43A8279E-4DB8-80B1-F3C4-B7D62FC66B17}"/>
              </a:ext>
            </a:extLst>
          </p:cNvPr>
          <p:cNvPicPr>
            <a:picLocks noChangeAspect="1"/>
          </p:cNvPicPr>
          <p:nvPr/>
        </p:nvPicPr>
        <p:blipFill>
          <a:blip r:embed="rId3"/>
          <a:srcRect l="9962" t="19943" r="8215" b="6325"/>
          <a:stretch/>
        </p:blipFill>
        <p:spPr>
          <a:xfrm>
            <a:off x="1464982" y="643467"/>
            <a:ext cx="9262036" cy="5571066"/>
          </a:xfrm>
          <a:prstGeom prst="rect">
            <a:avLst/>
          </a:prstGeom>
        </p:spPr>
      </p:pic>
      <p:cxnSp>
        <p:nvCxnSpPr>
          <p:cNvPr id="7" name="Straight Arrow Connector 6">
            <a:extLst>
              <a:ext uri="{FF2B5EF4-FFF2-40B4-BE49-F238E27FC236}">
                <a16:creationId xmlns:a16="http://schemas.microsoft.com/office/drawing/2014/main" id="{A24E6322-C3BF-75CD-2281-A9072D94CB0C}"/>
              </a:ext>
            </a:extLst>
          </p:cNvPr>
          <p:cNvCxnSpPr/>
          <p:nvPr/>
        </p:nvCxnSpPr>
        <p:spPr>
          <a:xfrm>
            <a:off x="2485292" y="937846"/>
            <a:ext cx="1469293" cy="1922585"/>
          </a:xfrm>
          <a:prstGeom prst="straightConnector1">
            <a:avLst/>
          </a:prstGeom>
          <a:ln w="762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72406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4A6523-CEEF-3C01-E90D-A23E906C88D7}"/>
              </a:ext>
            </a:extLst>
          </p:cNvPr>
          <p:cNvSpPr>
            <a:spLocks noGrp="1"/>
          </p:cNvSpPr>
          <p:nvPr>
            <p:ph type="title"/>
          </p:nvPr>
        </p:nvSpPr>
        <p:spPr>
          <a:xfrm>
            <a:off x="1371599" y="294538"/>
            <a:ext cx="9895951" cy="1033669"/>
          </a:xfrm>
        </p:spPr>
        <p:txBody>
          <a:bodyPr>
            <a:normAutofit/>
          </a:bodyPr>
          <a:lstStyle/>
          <a:p>
            <a:r>
              <a:rPr lang="en-GB" sz="34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Triangulation of Qualitative Data Sources</a:t>
            </a:r>
            <a:br>
              <a:rPr lang="en-GB" sz="3400" kern="100" dirty="0">
                <a:solidFill>
                  <a:srgbClr val="FFFFFF"/>
                </a:solidFill>
                <a:effectLst/>
                <a:latin typeface="Aptos" panose="020B0004020202020204" pitchFamily="34" charset="0"/>
                <a:ea typeface="DengXian" panose="02010600030101010101" pitchFamily="2" charset="-122"/>
                <a:cs typeface="Arial" panose="020B060402020202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DB806894-6520-E19B-6151-70E5213C500A}"/>
              </a:ext>
            </a:extLst>
          </p:cNvPr>
          <p:cNvSpPr>
            <a:spLocks noGrp="1"/>
          </p:cNvSpPr>
          <p:nvPr>
            <p:ph idx="1"/>
          </p:nvPr>
        </p:nvSpPr>
        <p:spPr>
          <a:xfrm>
            <a:off x="1371599" y="2318197"/>
            <a:ext cx="9724031" cy="3683358"/>
          </a:xfrm>
        </p:spPr>
        <p:txBody>
          <a:bodyPr anchor="ctr">
            <a:normAutofit/>
          </a:bodyPr>
          <a:lstStyle/>
          <a:p>
            <a:r>
              <a:rPr lang="en-GB" sz="2000" dirty="0"/>
              <a:t>Comparing and cross-checking includes:</a:t>
            </a:r>
          </a:p>
          <a:p>
            <a:r>
              <a:rPr lang="en-GB" sz="2000" dirty="0"/>
              <a:t>Comparing observational data with interview data</a:t>
            </a:r>
          </a:p>
          <a:p>
            <a:r>
              <a:rPr lang="en-GB" sz="2000" dirty="0"/>
              <a:t>Comparing what people say in public with what they say in private</a:t>
            </a:r>
          </a:p>
          <a:p>
            <a:r>
              <a:rPr lang="en-GB" sz="2000" dirty="0"/>
              <a:t>Checking consistency of what people say over time</a:t>
            </a:r>
          </a:p>
          <a:p>
            <a:r>
              <a:rPr lang="en-GB" sz="2000" dirty="0"/>
              <a:t>Comparing perspectives from different viewpoints</a:t>
            </a:r>
          </a:p>
          <a:p>
            <a:r>
              <a:rPr lang="en-GB" sz="2000" dirty="0"/>
              <a:t>"At the same time, consistency in overall patterns of data from different sources, and reasonable explanations for differences in data from divergent sources, contribute significantly to the overall credibility of findings." - Patton (1999)</a:t>
            </a:r>
          </a:p>
          <a:p>
            <a:endParaRPr lang="en-GB" sz="2000" dirty="0"/>
          </a:p>
        </p:txBody>
      </p:sp>
    </p:spTree>
    <p:extLst>
      <p:ext uri="{BB962C8B-B14F-4D97-AF65-F5344CB8AC3E}">
        <p14:creationId xmlns:p14="http://schemas.microsoft.com/office/powerpoint/2010/main" val="20837820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9F17A-0346-B3F1-A125-794F0AC88DED}"/>
            </a:ext>
          </a:extLst>
        </p:cNvPr>
        <p:cNvGrpSpPr/>
        <p:nvPr/>
      </p:nvGrpSpPr>
      <p:grpSpPr>
        <a:xfrm>
          <a:off x="0" y="0"/>
          <a:ext cx="0" cy="0"/>
          <a:chOff x="0" y="0"/>
          <a:chExt cx="0" cy="0"/>
        </a:xfrm>
      </p:grpSpPr>
      <p:pic>
        <p:nvPicPr>
          <p:cNvPr id="5" name="Picture 4" descr="A computer screen shot of a diagram&#10;&#10;AI-generated content may be incorrect.">
            <a:extLst>
              <a:ext uri="{FF2B5EF4-FFF2-40B4-BE49-F238E27FC236}">
                <a16:creationId xmlns:a16="http://schemas.microsoft.com/office/drawing/2014/main" id="{BDBA88B6-4567-CB0C-9103-8C263DE5A73C}"/>
              </a:ext>
            </a:extLst>
          </p:cNvPr>
          <p:cNvPicPr>
            <a:picLocks noChangeAspect="1"/>
          </p:cNvPicPr>
          <p:nvPr/>
        </p:nvPicPr>
        <p:blipFill>
          <a:blip r:embed="rId3"/>
          <a:srcRect l="9962" t="19943" r="8215" b="6325"/>
          <a:stretch/>
        </p:blipFill>
        <p:spPr>
          <a:xfrm>
            <a:off x="1464982" y="643467"/>
            <a:ext cx="9262036" cy="5571066"/>
          </a:xfrm>
          <a:prstGeom prst="rect">
            <a:avLst/>
          </a:prstGeom>
        </p:spPr>
      </p:pic>
      <p:cxnSp>
        <p:nvCxnSpPr>
          <p:cNvPr id="3" name="Straight Arrow Connector 2">
            <a:extLst>
              <a:ext uri="{FF2B5EF4-FFF2-40B4-BE49-F238E27FC236}">
                <a16:creationId xmlns:a16="http://schemas.microsoft.com/office/drawing/2014/main" id="{34E2201F-99F0-EAED-BEEF-2B0859255A61}"/>
              </a:ext>
            </a:extLst>
          </p:cNvPr>
          <p:cNvCxnSpPr>
            <a:cxnSpLocks/>
          </p:cNvCxnSpPr>
          <p:nvPr/>
        </p:nvCxnSpPr>
        <p:spPr>
          <a:xfrm flipH="1">
            <a:off x="8315569" y="2579077"/>
            <a:ext cx="2649416" cy="539261"/>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614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EA4614-FFA5-0416-7BA7-56DE21D77717}"/>
              </a:ext>
            </a:extLst>
          </p:cNvPr>
          <p:cNvSpPr>
            <a:spLocks noGrp="1"/>
          </p:cNvSpPr>
          <p:nvPr>
            <p:ph type="title"/>
          </p:nvPr>
        </p:nvSpPr>
        <p:spPr>
          <a:xfrm>
            <a:off x="1371599" y="294538"/>
            <a:ext cx="9895951" cy="1033669"/>
          </a:xfrm>
        </p:spPr>
        <p:txBody>
          <a:bodyPr>
            <a:normAutofit/>
          </a:bodyPr>
          <a:lstStyle/>
          <a:p>
            <a:r>
              <a:rPr lang="en-GB" sz="34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Analyst Triangulation</a:t>
            </a:r>
            <a:br>
              <a:rPr lang="en-GB" sz="3400" kern="100" dirty="0">
                <a:solidFill>
                  <a:srgbClr val="FFFFFF"/>
                </a:solidFill>
                <a:effectLst/>
                <a:latin typeface="Aptos" panose="020B0004020202020204" pitchFamily="34" charset="0"/>
                <a:ea typeface="DengXian" panose="02010600030101010101" pitchFamily="2" charset="-122"/>
                <a:cs typeface="Arial" panose="020B060402020202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660CFD04-9DE3-D12D-66AA-7FCFF982CCA5}"/>
              </a:ext>
            </a:extLst>
          </p:cNvPr>
          <p:cNvSpPr>
            <a:spLocks noGrp="1"/>
          </p:cNvSpPr>
          <p:nvPr>
            <p:ph idx="1"/>
          </p:nvPr>
        </p:nvSpPr>
        <p:spPr>
          <a:xfrm>
            <a:off x="1371599" y="2318197"/>
            <a:ext cx="9724031" cy="3683358"/>
          </a:xfrm>
        </p:spPr>
        <p:txBody>
          <a:bodyPr anchor="ctr">
            <a:normAutofit/>
          </a:bodyPr>
          <a:lstStyle/>
          <a:p>
            <a:r>
              <a:rPr lang="en-GB" sz="2000" dirty="0"/>
              <a:t>Having two or more researchers independently analyse the same data</a:t>
            </a:r>
          </a:p>
          <a:p>
            <a:r>
              <a:rPr lang="en-GB" sz="2000" dirty="0"/>
              <a:t>Similar to using multiple interviewers in data collection</a:t>
            </a:r>
          </a:p>
          <a:p>
            <a:r>
              <a:rPr lang="en-GB" sz="2000" dirty="0"/>
              <a:t>Provides check on selective perception and blind interpretive bias</a:t>
            </a:r>
          </a:p>
          <a:p>
            <a:r>
              <a:rPr lang="en-GB" sz="2000" dirty="0"/>
              <a:t>Participant review of findings (member checking)</a:t>
            </a:r>
          </a:p>
          <a:p>
            <a:r>
              <a:rPr lang="en-GB" sz="2000" dirty="0"/>
              <a:t>Stakeholder review from multiple perspectives</a:t>
            </a:r>
          </a:p>
          <a:p>
            <a:r>
              <a:rPr lang="en-GB" sz="2000" dirty="0"/>
              <a:t>"To the extent that participants in the study are unable to relate to the description and analysis in a qualitative evaluation report, it is appropriate to question the credibility of the report." - Patton (1999)</a:t>
            </a:r>
          </a:p>
          <a:p>
            <a:endParaRPr lang="en-GB" sz="2000" dirty="0"/>
          </a:p>
        </p:txBody>
      </p:sp>
    </p:spTree>
    <p:extLst>
      <p:ext uri="{BB962C8B-B14F-4D97-AF65-F5344CB8AC3E}">
        <p14:creationId xmlns:p14="http://schemas.microsoft.com/office/powerpoint/2010/main" val="19851120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219F9-F384-716A-6C80-DE188D4BE689}"/>
            </a:ext>
          </a:extLst>
        </p:cNvPr>
        <p:cNvGrpSpPr/>
        <p:nvPr/>
      </p:nvGrpSpPr>
      <p:grpSpPr>
        <a:xfrm>
          <a:off x="0" y="0"/>
          <a:ext cx="0" cy="0"/>
          <a:chOff x="0" y="0"/>
          <a:chExt cx="0" cy="0"/>
        </a:xfrm>
      </p:grpSpPr>
      <p:pic>
        <p:nvPicPr>
          <p:cNvPr id="5" name="Picture 4" descr="A computer screen shot of a diagram&#10;&#10;AI-generated content may be incorrect.">
            <a:extLst>
              <a:ext uri="{FF2B5EF4-FFF2-40B4-BE49-F238E27FC236}">
                <a16:creationId xmlns:a16="http://schemas.microsoft.com/office/drawing/2014/main" id="{10DF68AA-7107-39D9-8BBC-D32ECFEB3F8C}"/>
              </a:ext>
            </a:extLst>
          </p:cNvPr>
          <p:cNvPicPr>
            <a:picLocks noChangeAspect="1"/>
          </p:cNvPicPr>
          <p:nvPr/>
        </p:nvPicPr>
        <p:blipFill>
          <a:blip r:embed="rId3"/>
          <a:srcRect l="9962" t="19943" r="8215" b="6325"/>
          <a:stretch/>
        </p:blipFill>
        <p:spPr>
          <a:xfrm>
            <a:off x="1464982" y="643467"/>
            <a:ext cx="9262036" cy="5571066"/>
          </a:xfrm>
          <a:prstGeom prst="rect">
            <a:avLst/>
          </a:prstGeom>
        </p:spPr>
      </p:pic>
      <p:cxnSp>
        <p:nvCxnSpPr>
          <p:cNvPr id="3" name="Straight Arrow Connector 2">
            <a:extLst>
              <a:ext uri="{FF2B5EF4-FFF2-40B4-BE49-F238E27FC236}">
                <a16:creationId xmlns:a16="http://schemas.microsoft.com/office/drawing/2014/main" id="{7676B1A8-BBDF-66ED-301B-6FDF80C34347}"/>
              </a:ext>
            </a:extLst>
          </p:cNvPr>
          <p:cNvCxnSpPr/>
          <p:nvPr/>
        </p:nvCxnSpPr>
        <p:spPr>
          <a:xfrm flipH="1" flipV="1">
            <a:off x="6729046" y="5056554"/>
            <a:ext cx="3673231" cy="859692"/>
          </a:xfrm>
          <a:prstGeom prst="straightConnector1">
            <a:avLst/>
          </a:prstGeom>
          <a:ln w="762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6133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462720-B7FC-DDB3-B094-BEF6607C63F0}"/>
              </a:ext>
            </a:extLst>
          </p:cNvPr>
          <p:cNvSpPr>
            <a:spLocks noGrp="1"/>
          </p:cNvSpPr>
          <p:nvPr>
            <p:ph type="title"/>
          </p:nvPr>
        </p:nvSpPr>
        <p:spPr>
          <a:xfrm>
            <a:off x="1371599" y="294538"/>
            <a:ext cx="9895951" cy="1033669"/>
          </a:xfrm>
        </p:spPr>
        <p:txBody>
          <a:bodyPr>
            <a:normAutofit/>
          </a:bodyPr>
          <a:lstStyle/>
          <a:p>
            <a:r>
              <a:rPr lang="en-GB" sz="34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Theory Triangulation</a:t>
            </a:r>
            <a:br>
              <a:rPr lang="en-GB" sz="3400" kern="100" dirty="0">
                <a:solidFill>
                  <a:srgbClr val="FFFFFF"/>
                </a:solidFill>
                <a:effectLst/>
                <a:latin typeface="Aptos" panose="020B0004020202020204" pitchFamily="34" charset="0"/>
                <a:ea typeface="DengXian" panose="02010600030101010101" pitchFamily="2" charset="-122"/>
                <a:cs typeface="Arial" panose="020B060402020202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3FCC30A9-E76A-5DD3-EC8D-1A1DF3F52F99}"/>
              </a:ext>
            </a:extLst>
          </p:cNvPr>
          <p:cNvSpPr>
            <a:spLocks noGrp="1"/>
          </p:cNvSpPr>
          <p:nvPr>
            <p:ph idx="1"/>
          </p:nvPr>
        </p:nvSpPr>
        <p:spPr>
          <a:xfrm>
            <a:off x="1371599" y="2318197"/>
            <a:ext cx="9724031" cy="3683358"/>
          </a:xfrm>
        </p:spPr>
        <p:txBody>
          <a:bodyPr anchor="ctr">
            <a:normAutofit/>
          </a:bodyPr>
          <a:lstStyle/>
          <a:p>
            <a:r>
              <a:rPr lang="en-GB" sz="2000" dirty="0"/>
              <a:t>Examining data through different theoretical lenses</a:t>
            </a:r>
          </a:p>
          <a:p>
            <a:r>
              <a:rPr lang="en-GB" sz="2000" dirty="0"/>
              <a:t>Using different disciplinary perspectives</a:t>
            </a:r>
          </a:p>
          <a:p>
            <a:r>
              <a:rPr lang="en-GB" sz="2000" dirty="0"/>
              <a:t>Considering different stakeholder theories of action</a:t>
            </a:r>
          </a:p>
          <a:p>
            <a:r>
              <a:rPr lang="en-GB" sz="2000" dirty="0"/>
              <a:t>Understanding how findings are affected by different assumptions</a:t>
            </a:r>
          </a:p>
          <a:p>
            <a:r>
              <a:rPr lang="en-GB" sz="2000" dirty="0"/>
              <a:t>"A concrete version of theory triangulation for evaluation is to examine the data from the perspective of various stakeholder positions with different theories of action about a program." - Patton (1999)</a:t>
            </a:r>
          </a:p>
          <a:p>
            <a:endParaRPr lang="en-GB" sz="2000" dirty="0"/>
          </a:p>
        </p:txBody>
      </p:sp>
    </p:spTree>
    <p:extLst>
      <p:ext uri="{BB962C8B-B14F-4D97-AF65-F5344CB8AC3E}">
        <p14:creationId xmlns:p14="http://schemas.microsoft.com/office/powerpoint/2010/main" val="26645655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C72A2E9-0CF3-8111-111F-10C15EF02171}"/>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And then</a:t>
            </a: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964580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41C43A-DE6D-BCED-8406-FE5F22577659}"/>
              </a:ext>
            </a:extLst>
          </p:cNvPr>
          <p:cNvPicPr>
            <a:picLocks noChangeAspect="1"/>
          </p:cNvPicPr>
          <p:nvPr/>
        </p:nvPicPr>
        <p:blipFill>
          <a:blip r:embed="rId2"/>
          <a:srcRect l="24625" t="19145" r="24701" b="5299"/>
          <a:stretch/>
        </p:blipFill>
        <p:spPr>
          <a:xfrm>
            <a:off x="3297191" y="643466"/>
            <a:ext cx="5597617" cy="5571067"/>
          </a:xfrm>
          <a:prstGeom prst="rect">
            <a:avLst/>
          </a:prstGeom>
        </p:spPr>
      </p:pic>
    </p:spTree>
    <p:extLst>
      <p:ext uri="{BB962C8B-B14F-4D97-AF65-F5344CB8AC3E}">
        <p14:creationId xmlns:p14="http://schemas.microsoft.com/office/powerpoint/2010/main" val="24387953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A0C7E-DE52-FDC2-D9EA-2FB65D26422E}"/>
              </a:ext>
            </a:extLst>
          </p:cNvPr>
          <p:cNvSpPr>
            <a:spLocks noGrp="1"/>
          </p:cNvSpPr>
          <p:nvPr>
            <p:ph type="title"/>
          </p:nvPr>
        </p:nvSpPr>
        <p:spPr/>
        <p:txBody>
          <a:bodyPr/>
          <a:lstStyle/>
          <a:p>
            <a:r>
              <a:rPr lang="en-GB" sz="4400" b="1" kern="0" dirty="0">
                <a:effectLst/>
                <a:latin typeface="Arial" panose="020B0604020202020204" pitchFamily="34" charset="0"/>
                <a:ea typeface="Times New Roman" panose="02020603050405020304" pitchFamily="18" charset="0"/>
                <a:cs typeface="Arial" panose="020B0604020202020204" pitchFamily="34" charset="0"/>
              </a:rPr>
              <a:t>Integrity in Analysis</a:t>
            </a:r>
            <a:br>
              <a:rPr lang="en-GB" sz="4400" kern="100" dirty="0">
                <a:effectLst/>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4F36401-63E7-EE0F-D11D-D7E9ED362B61}"/>
              </a:ext>
            </a:extLst>
          </p:cNvPr>
          <p:cNvSpPr>
            <a:spLocks noGrp="1"/>
          </p:cNvSpPr>
          <p:nvPr>
            <p:ph idx="1"/>
          </p:nvPr>
        </p:nvSpPr>
        <p:spPr/>
        <p:txBody>
          <a:bodyPr>
            <a:normAutofit lnSpcReduction="10000"/>
          </a:bodyPr>
          <a:lstStyle/>
          <a:p>
            <a:r>
              <a:rPr lang="en-GB" dirty="0"/>
              <a:t>"Once the researcher has described the patterns, linkages, and plausible explanations through inductive analysis, it is important to look for rival or competing themes and explanations." - Patton (1999)</a:t>
            </a:r>
          </a:p>
          <a:p>
            <a:r>
              <a:rPr lang="en-GB" dirty="0"/>
              <a:t>Key practices include:</a:t>
            </a:r>
          </a:p>
          <a:p>
            <a:r>
              <a:rPr lang="en-GB" dirty="0"/>
              <a:t>Testing rival explanations both inductively and logically</a:t>
            </a:r>
          </a:p>
          <a:p>
            <a:r>
              <a:rPr lang="en-GB" dirty="0"/>
              <a:t>Looking for data supporting alternative patterns</a:t>
            </a:r>
          </a:p>
          <a:p>
            <a:r>
              <a:rPr lang="en-GB" dirty="0"/>
              <a:t>Considering weight of evidence rather than absolute confirmation/disconfirmation</a:t>
            </a:r>
          </a:p>
          <a:p>
            <a:r>
              <a:rPr lang="en-GB" dirty="0"/>
              <a:t>Explicitly reporting alternative classification systems considered</a:t>
            </a:r>
          </a:p>
          <a:p>
            <a:r>
              <a:rPr lang="en-GB" dirty="0"/>
              <a:t>Demonstrating intellectual integrity in analytical process</a:t>
            </a:r>
          </a:p>
          <a:p>
            <a:endParaRPr lang="en-GB" dirty="0"/>
          </a:p>
        </p:txBody>
      </p:sp>
    </p:spTree>
    <p:extLst>
      <p:ext uri="{BB962C8B-B14F-4D97-AF65-F5344CB8AC3E}">
        <p14:creationId xmlns:p14="http://schemas.microsoft.com/office/powerpoint/2010/main" val="22401723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Video 5" descr="Peony Blooming">
            <a:extLst>
              <a:ext uri="{FF2B5EF4-FFF2-40B4-BE49-F238E27FC236}">
                <a16:creationId xmlns:a16="http://schemas.microsoft.com/office/drawing/2014/main" id="{1902AF6E-FEA3-58B3-EAA4-C4FCCE6A8AD4}"/>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FDC6113-31FA-9BAB-41F0-64F6792DC83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Bias</a:t>
            </a:r>
          </a:p>
        </p:txBody>
      </p:sp>
    </p:spTree>
    <p:extLst>
      <p:ext uri="{BB962C8B-B14F-4D97-AF65-F5344CB8AC3E}">
        <p14:creationId xmlns:p14="http://schemas.microsoft.com/office/powerpoint/2010/main" val="3391841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3A8FA9C8-E032-CA19-5426-CB69252BE592}"/>
              </a:ext>
            </a:extLst>
          </p:cNvPr>
          <p:cNvPicPr>
            <a:picLocks noChangeAspect="1"/>
          </p:cNvPicPr>
          <p:nvPr/>
        </p:nvPicPr>
        <p:blipFill>
          <a:blip r:embed="rId2"/>
          <a:srcRect l="5935" t="19600" b="10770"/>
          <a:stretch/>
        </p:blipFill>
        <p:spPr>
          <a:xfrm>
            <a:off x="457200" y="642839"/>
            <a:ext cx="11277600" cy="5572322"/>
          </a:xfrm>
          <a:prstGeom prst="rect">
            <a:avLst/>
          </a:prstGeom>
        </p:spPr>
      </p:pic>
    </p:spTree>
    <p:extLst>
      <p:ext uri="{BB962C8B-B14F-4D97-AF65-F5344CB8AC3E}">
        <p14:creationId xmlns:p14="http://schemas.microsoft.com/office/powerpoint/2010/main" val="28493747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7E13FE-0C67-0601-BA12-BF9DE84485BA}"/>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6300" b="1" kern="1200" dirty="0">
                <a:solidFill>
                  <a:schemeClr val="tx1"/>
                </a:solidFill>
                <a:effectLst/>
                <a:latin typeface="+mj-lt"/>
                <a:ea typeface="+mj-ea"/>
                <a:cs typeface="+mj-cs"/>
              </a:rPr>
              <a:t>Four Critical Phases Where Researcher Bias Impacts the Research Process</a:t>
            </a:r>
            <a:endParaRPr lang="en-US" sz="6300" kern="1200" dirty="0">
              <a:solidFill>
                <a:schemeClr val="tx1"/>
              </a:solidFill>
              <a:latin typeface="+mj-lt"/>
              <a:ea typeface="+mj-ea"/>
              <a:cs typeface="+mj-cs"/>
            </a:endParaRPr>
          </a:p>
        </p:txBody>
      </p:sp>
    </p:spTree>
    <p:extLst>
      <p:ext uri="{BB962C8B-B14F-4D97-AF65-F5344CB8AC3E}">
        <p14:creationId xmlns:p14="http://schemas.microsoft.com/office/powerpoint/2010/main" val="1518079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9094E7-D99A-6CF2-7FFD-7EC12CAB83BA}"/>
              </a:ext>
            </a:extLst>
          </p:cNvPr>
          <p:cNvSpPr>
            <a:spLocks noGrp="1"/>
          </p:cNvSpPr>
          <p:nvPr>
            <p:ph type="title"/>
          </p:nvPr>
        </p:nvSpPr>
        <p:spPr/>
        <p:txBody>
          <a:bodyPr/>
          <a:lstStyle/>
          <a:p>
            <a:r>
              <a:rPr lang="en-GB" dirty="0"/>
              <a:t>1. Design phase impact</a:t>
            </a:r>
          </a:p>
        </p:txBody>
      </p:sp>
      <p:sp>
        <p:nvSpPr>
          <p:cNvPr id="4" name="Content Placeholder 3">
            <a:extLst>
              <a:ext uri="{FF2B5EF4-FFF2-40B4-BE49-F238E27FC236}">
                <a16:creationId xmlns:a16="http://schemas.microsoft.com/office/drawing/2014/main" id="{3A4DB34D-8436-2B2C-6FE1-E4822DF646E7}"/>
              </a:ext>
            </a:extLst>
          </p:cNvPr>
          <p:cNvSpPr>
            <a:spLocks noGrp="1"/>
          </p:cNvSpPr>
          <p:nvPr>
            <p:ph idx="1"/>
          </p:nvPr>
        </p:nvSpPr>
        <p:spPr/>
        <p:txBody>
          <a:bodyPr>
            <a:normAutofit/>
          </a:bodyPr>
          <a:lstStyle/>
          <a:p>
            <a:pPr marL="0" indent="0">
              <a:buNone/>
            </a:pPr>
            <a:r>
              <a:rPr lang="en-GB" dirty="0"/>
              <a:t>"At the heart of much controversy about qualitative findings are doubts about the nature of the analysis." - Patton (1999)</a:t>
            </a:r>
          </a:p>
          <a:p>
            <a:pPr marL="0" indent="0">
              <a:buNone/>
            </a:pPr>
            <a:r>
              <a:rPr lang="en-GB" dirty="0"/>
              <a:t>Key concerns according to Patton:</a:t>
            </a:r>
          </a:p>
          <a:p>
            <a:r>
              <a:rPr lang="en-GB" dirty="0"/>
              <a:t>Topic selection bias may reflect the researcher's preexisting beliefs</a:t>
            </a:r>
          </a:p>
          <a:p>
            <a:r>
              <a:rPr lang="en-GB" dirty="0"/>
              <a:t>Research questions may be framed to confirm rather than test assumptions</a:t>
            </a:r>
          </a:p>
          <a:p>
            <a:r>
              <a:rPr lang="en-GB" dirty="0"/>
              <a:t>Sampling decisions may skew toward confirming preconceptions</a:t>
            </a:r>
          </a:p>
          <a:p>
            <a:r>
              <a:rPr lang="en-GB" dirty="0"/>
              <a:t>Selection of methods may favour approaches that support existing views</a:t>
            </a:r>
          </a:p>
          <a:p>
            <a:pPr marL="0" indent="0">
              <a:buNone/>
            </a:pPr>
            <a:endParaRPr lang="en-GB" dirty="0"/>
          </a:p>
        </p:txBody>
      </p:sp>
    </p:spTree>
    <p:extLst>
      <p:ext uri="{BB962C8B-B14F-4D97-AF65-F5344CB8AC3E}">
        <p14:creationId xmlns:p14="http://schemas.microsoft.com/office/powerpoint/2010/main" val="218441745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6" name="Rectangle 2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531811CC-DAE0-2A5E-C489-EA9557BA5B95}"/>
              </a:ext>
            </a:extLst>
          </p:cNvPr>
          <p:cNvSpPr>
            <a:spLocks noGrp="1"/>
          </p:cNvSpPr>
          <p:nvPr>
            <p:ph type="title"/>
          </p:nvPr>
        </p:nvSpPr>
        <p:spPr>
          <a:xfrm>
            <a:off x="1043631" y="809898"/>
            <a:ext cx="10173010" cy="1554480"/>
          </a:xfrm>
        </p:spPr>
        <p:txBody>
          <a:bodyPr anchor="ctr">
            <a:normAutofit/>
          </a:bodyPr>
          <a:lstStyle/>
          <a:p>
            <a:r>
              <a:rPr lang="en-GB" sz="4800" dirty="0"/>
              <a:t>Continued</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3">
            <a:extLst>
              <a:ext uri="{FF2B5EF4-FFF2-40B4-BE49-F238E27FC236}">
                <a16:creationId xmlns:a16="http://schemas.microsoft.com/office/drawing/2014/main" id="{A021AF43-A03B-D6BA-4DDF-7491BD09B5D6}"/>
              </a:ext>
            </a:extLst>
          </p:cNvPr>
          <p:cNvGraphicFramePr>
            <a:graphicFrameLocks noGrp="1"/>
          </p:cNvGraphicFramePr>
          <p:nvPr>
            <p:ph idx="1"/>
            <p:extLst>
              <p:ext uri="{D42A27DB-BD31-4B8C-83A1-F6EECF244321}">
                <p14:modId xmlns:p14="http://schemas.microsoft.com/office/powerpoint/2010/main" val="320193705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68438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9376BB-7D08-FD6C-3F59-4078ACB8D54A}"/>
              </a:ext>
            </a:extLst>
          </p:cNvPr>
          <p:cNvSpPr>
            <a:spLocks noGrp="1"/>
          </p:cNvSpPr>
          <p:nvPr>
            <p:ph type="title"/>
          </p:nvPr>
        </p:nvSpPr>
        <p:spPr>
          <a:xfrm>
            <a:off x="645065" y="1463040"/>
            <a:ext cx="3796306" cy="2690949"/>
          </a:xfrm>
        </p:spPr>
        <p:txBody>
          <a:bodyPr anchor="t">
            <a:normAutofit/>
          </a:bodyPr>
          <a:lstStyle/>
          <a:p>
            <a:r>
              <a:rPr lang="en-GB" sz="4800" dirty="0"/>
              <a:t>3. Data Collection Phase Impact</a:t>
            </a:r>
          </a:p>
        </p:txBody>
      </p:sp>
      <p:grpSp>
        <p:nvGrpSpPr>
          <p:cNvPr id="11" name="Group 1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1BCF735A-0D7E-12C3-0013-C2419E9D5FAC}"/>
              </a:ext>
            </a:extLst>
          </p:cNvPr>
          <p:cNvSpPr>
            <a:spLocks noGrp="1"/>
          </p:cNvSpPr>
          <p:nvPr>
            <p:ph idx="1"/>
          </p:nvPr>
        </p:nvSpPr>
        <p:spPr>
          <a:xfrm>
            <a:off x="5656218" y="1463039"/>
            <a:ext cx="5542387" cy="4300447"/>
          </a:xfrm>
        </p:spPr>
        <p:txBody>
          <a:bodyPr anchor="t">
            <a:normAutofit/>
          </a:bodyPr>
          <a:lstStyle/>
          <a:p>
            <a:r>
              <a:rPr lang="en-GB" sz="1900" dirty="0"/>
              <a:t>"Qualitative researchers should strive neither to overestimate nor to underestimate their effects but to take seriously their responsibility to describe and study what those effects are." - Patton (1999)</a:t>
            </a:r>
          </a:p>
          <a:p>
            <a:r>
              <a:rPr lang="en-GB" sz="1900" dirty="0"/>
              <a:t>Key concerns according to Patton:</a:t>
            </a:r>
          </a:p>
          <a:p>
            <a:r>
              <a:rPr lang="en-GB" sz="1900" dirty="0"/>
              <a:t>Reactivity: Participant behaviour changes in response to researcher presence</a:t>
            </a:r>
          </a:p>
          <a:p>
            <a:r>
              <a:rPr lang="en-GB" sz="1900" dirty="0"/>
              <a:t>Instrumentation effects: The researcher changes during the course of fieldwork</a:t>
            </a:r>
          </a:p>
          <a:p>
            <a:r>
              <a:rPr lang="en-GB" sz="1900" dirty="0"/>
              <a:t>Question-wording bias: Leading questions that suggest desired responses</a:t>
            </a:r>
          </a:p>
          <a:p>
            <a:r>
              <a:rPr lang="en-GB" sz="1900" dirty="0"/>
              <a:t>Selective attention to data that confirms expectations</a:t>
            </a:r>
          </a:p>
          <a:p>
            <a:endParaRPr lang="en-GB" sz="1900" dirty="0"/>
          </a:p>
        </p:txBody>
      </p:sp>
    </p:spTree>
    <p:extLst>
      <p:ext uri="{BB962C8B-B14F-4D97-AF65-F5344CB8AC3E}">
        <p14:creationId xmlns:p14="http://schemas.microsoft.com/office/powerpoint/2010/main" val="10011148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934DF5-493D-5C51-A94F-42EEDFC86581}"/>
              </a:ext>
            </a:extLst>
          </p:cNvPr>
          <p:cNvSpPr>
            <a:spLocks noGrp="1"/>
          </p:cNvSpPr>
          <p:nvPr>
            <p:ph type="title"/>
          </p:nvPr>
        </p:nvSpPr>
        <p:spPr>
          <a:xfrm>
            <a:off x="645065" y="1463040"/>
            <a:ext cx="3796306" cy="2690949"/>
          </a:xfrm>
        </p:spPr>
        <p:txBody>
          <a:bodyPr anchor="t">
            <a:normAutofit/>
          </a:bodyPr>
          <a:lstStyle/>
          <a:p>
            <a:r>
              <a:rPr lang="en-GB" sz="4800" dirty="0"/>
              <a:t>Continued</a:t>
            </a:r>
          </a:p>
        </p:txBody>
      </p:sp>
      <p:grpSp>
        <p:nvGrpSpPr>
          <p:cNvPr id="21" name="Group 2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2" name="Rectangle 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3" name="Straight Connector 2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7F48F9-A9D2-4A6D-DD4C-5BD0288ECAAF}"/>
              </a:ext>
            </a:extLst>
          </p:cNvPr>
          <p:cNvSpPr>
            <a:spLocks noGrp="1"/>
          </p:cNvSpPr>
          <p:nvPr>
            <p:ph idx="1"/>
          </p:nvPr>
        </p:nvSpPr>
        <p:spPr>
          <a:xfrm>
            <a:off x="5656218" y="1463039"/>
            <a:ext cx="5542387" cy="4300447"/>
          </a:xfrm>
        </p:spPr>
        <p:txBody>
          <a:bodyPr anchor="t">
            <a:normAutofit/>
          </a:bodyPr>
          <a:lstStyle/>
          <a:p>
            <a:r>
              <a:rPr lang="en-GB" sz="2200" dirty="0"/>
              <a:t>Patton's example: A researcher studying Alcoholics Anonymous who is themselves a recovering alcoholic may have unique insights but also preconceptions that affect what they observe and how they interpret behaviours.</a:t>
            </a:r>
          </a:p>
          <a:p>
            <a:r>
              <a:rPr lang="en-GB" sz="2200" dirty="0"/>
              <a:t>Mitigation strategy from Patton: "Accounting for personal biases which may have influenced findings; acknowledging biases in sampling and ongoing critical reflection of methods to ensure sufficient depth and relevance of data collection."</a:t>
            </a:r>
          </a:p>
          <a:p>
            <a:endParaRPr lang="en-GB" sz="2200" dirty="0"/>
          </a:p>
        </p:txBody>
      </p:sp>
    </p:spTree>
    <p:extLst>
      <p:ext uri="{BB962C8B-B14F-4D97-AF65-F5344CB8AC3E}">
        <p14:creationId xmlns:p14="http://schemas.microsoft.com/office/powerpoint/2010/main" val="23237567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595A80-B709-7B34-28D3-DC8197CD6790}"/>
              </a:ext>
            </a:extLst>
          </p:cNvPr>
          <p:cNvSpPr>
            <a:spLocks noGrp="1"/>
          </p:cNvSpPr>
          <p:nvPr>
            <p:ph type="title"/>
          </p:nvPr>
        </p:nvSpPr>
        <p:spPr>
          <a:xfrm>
            <a:off x="645065" y="1463040"/>
            <a:ext cx="3796306" cy="2690949"/>
          </a:xfrm>
        </p:spPr>
        <p:txBody>
          <a:bodyPr anchor="t">
            <a:normAutofit/>
          </a:bodyPr>
          <a:lstStyle/>
          <a:p>
            <a:r>
              <a:rPr lang="en-GB" b="1" kern="0" dirty="0">
                <a:effectLst/>
                <a:latin typeface="Arial" panose="020B0604020202020204" pitchFamily="34" charset="0"/>
                <a:ea typeface="Times New Roman" panose="02020603050405020304" pitchFamily="18" charset="0"/>
                <a:cs typeface="Arial" panose="020B0604020202020204" pitchFamily="34" charset="0"/>
              </a:rPr>
              <a:t>3. Analysis &amp; Interpretation Phase Impact</a:t>
            </a:r>
            <a:endParaRPr lang="en-GB"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AC17A4-EF51-CE3E-242F-BE6094DB13D8}"/>
              </a:ext>
            </a:extLst>
          </p:cNvPr>
          <p:cNvSpPr>
            <a:spLocks noGrp="1"/>
          </p:cNvSpPr>
          <p:nvPr>
            <p:ph idx="1"/>
          </p:nvPr>
        </p:nvSpPr>
        <p:spPr>
          <a:xfrm>
            <a:off x="5656218" y="1463039"/>
            <a:ext cx="5542387" cy="4300447"/>
          </a:xfrm>
        </p:spPr>
        <p:txBody>
          <a:bodyPr anchor="t">
            <a:normAutofit/>
          </a:bodyPr>
          <a:lstStyle/>
          <a:p>
            <a:r>
              <a:rPr lang="en-GB" sz="2000" dirty="0"/>
              <a:t>"A qualitative analyst returns to the data over and over again to see if the constructs, categories, explanations, and interpretations make sense, if they really reflect the nature of the phenomena." - Patton (1999)</a:t>
            </a:r>
          </a:p>
          <a:p>
            <a:r>
              <a:rPr lang="en-GB" sz="2000" dirty="0"/>
              <a:t>Key concerns according to Patton:</a:t>
            </a:r>
          </a:p>
          <a:p>
            <a:r>
              <a:rPr lang="en-GB" sz="2000" dirty="0"/>
              <a:t>Selective perception in pattern recognition</a:t>
            </a:r>
          </a:p>
          <a:p>
            <a:r>
              <a:rPr lang="en-GB" sz="2000" dirty="0"/>
              <a:t>Confirmation bias in interpreting ambiguous data</a:t>
            </a:r>
          </a:p>
          <a:p>
            <a:r>
              <a:rPr lang="en-GB" sz="2000" dirty="0"/>
              <a:t>Over-emphasis on data that fits preconceptions</a:t>
            </a:r>
          </a:p>
          <a:p>
            <a:r>
              <a:rPr lang="en-GB" sz="2000" dirty="0"/>
              <a:t>Failure to consider rival explanations or negative cases</a:t>
            </a:r>
          </a:p>
          <a:p>
            <a:endParaRPr lang="en-GB" sz="2000" dirty="0"/>
          </a:p>
        </p:txBody>
      </p:sp>
    </p:spTree>
    <p:extLst>
      <p:ext uri="{BB962C8B-B14F-4D97-AF65-F5344CB8AC3E}">
        <p14:creationId xmlns:p14="http://schemas.microsoft.com/office/powerpoint/2010/main" val="187978726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4AA8C1-69CC-1CCD-491B-CD07D76B5ACB}"/>
              </a:ext>
            </a:extLst>
          </p:cNvPr>
          <p:cNvSpPr>
            <a:spLocks noGrp="1"/>
          </p:cNvSpPr>
          <p:nvPr>
            <p:ph type="title"/>
          </p:nvPr>
        </p:nvSpPr>
        <p:spPr>
          <a:xfrm>
            <a:off x="808638" y="386930"/>
            <a:ext cx="9236700" cy="1188950"/>
          </a:xfrm>
        </p:spPr>
        <p:txBody>
          <a:bodyPr anchor="b">
            <a:normAutofit/>
          </a:bodyPr>
          <a:lstStyle/>
          <a:p>
            <a:r>
              <a:rPr lang="en-GB" sz="5400" dirty="0"/>
              <a:t>Continued</a:t>
            </a:r>
          </a:p>
        </p:txBody>
      </p:sp>
      <p:grpSp>
        <p:nvGrpSpPr>
          <p:cNvPr id="24" name="Group 2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5" name="Rectangle 2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1E4686-6B9E-B940-54E0-D156DD65B0C3}"/>
              </a:ext>
            </a:extLst>
          </p:cNvPr>
          <p:cNvSpPr>
            <a:spLocks noGrp="1"/>
          </p:cNvSpPr>
          <p:nvPr>
            <p:ph idx="1"/>
          </p:nvPr>
        </p:nvSpPr>
        <p:spPr>
          <a:xfrm>
            <a:off x="793660" y="2599509"/>
            <a:ext cx="10143668" cy="3435531"/>
          </a:xfrm>
        </p:spPr>
        <p:txBody>
          <a:bodyPr anchor="ctr">
            <a:normAutofit/>
          </a:bodyPr>
          <a:lstStyle/>
          <a:p>
            <a:pPr>
              <a:spcAft>
                <a:spcPts val="800"/>
              </a:spcAft>
              <a:buNone/>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Patton's example:</a:t>
            </a:r>
            <a:r>
              <a:rPr lang="en-GB" sz="2400" kern="0" dirty="0">
                <a:effectLst/>
                <a:latin typeface="Arial" panose="020B0604020202020204" pitchFamily="34" charset="0"/>
                <a:ea typeface="Times New Roman" panose="02020603050405020304" pitchFamily="18" charset="0"/>
                <a:cs typeface="Arial" panose="020B0604020202020204" pitchFamily="34" charset="0"/>
              </a:rPr>
              <a:t> When analysing health education programs, a researcher might emphasise program completers' data while failing to adequately examine drop-outs' experiences, which may provide critical insights about program limitations.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Mitigation strategy from Patton:</a:t>
            </a:r>
            <a:r>
              <a:rPr lang="en-GB" sz="2400" kern="0" dirty="0">
                <a:effectLst/>
                <a:latin typeface="Arial" panose="020B0604020202020204" pitchFamily="34" charset="0"/>
                <a:ea typeface="Times New Roman" panose="02020603050405020304" pitchFamily="18" charset="0"/>
                <a:cs typeface="Arial" panose="020B0604020202020204" pitchFamily="34" charset="0"/>
              </a:rPr>
              <a:t> "It is important to look for rival or competing themes and explanations. This can be done both inductively and logically... the analyst looks for data that support alternative explanations."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400" dirty="0"/>
          </a:p>
        </p:txBody>
      </p:sp>
    </p:spTree>
    <p:extLst>
      <p:ext uri="{BB962C8B-B14F-4D97-AF65-F5344CB8AC3E}">
        <p14:creationId xmlns:p14="http://schemas.microsoft.com/office/powerpoint/2010/main" val="8943813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2AD3F0-BB01-F785-F180-875F75C69281}"/>
              </a:ext>
            </a:extLst>
          </p:cNvPr>
          <p:cNvSpPr>
            <a:spLocks noGrp="1"/>
          </p:cNvSpPr>
          <p:nvPr>
            <p:ph type="title"/>
          </p:nvPr>
        </p:nvSpPr>
        <p:spPr>
          <a:xfrm>
            <a:off x="808638" y="386930"/>
            <a:ext cx="9236700" cy="1188950"/>
          </a:xfrm>
        </p:spPr>
        <p:txBody>
          <a:bodyPr anchor="b">
            <a:normAutofit/>
          </a:bodyPr>
          <a:lstStyle/>
          <a:p>
            <a:r>
              <a:rPr lang="en-GB" sz="5400" dirty="0"/>
              <a:t>4. Reporting Phase Impact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B69E3F-E0C0-F668-EDE7-1C7DEFDC59C6}"/>
              </a:ext>
            </a:extLst>
          </p:cNvPr>
          <p:cNvSpPr>
            <a:spLocks noGrp="1"/>
          </p:cNvSpPr>
          <p:nvPr>
            <p:ph idx="1"/>
          </p:nvPr>
        </p:nvSpPr>
        <p:spPr>
          <a:xfrm>
            <a:off x="793660" y="2599509"/>
            <a:ext cx="10143668" cy="3435531"/>
          </a:xfrm>
        </p:spPr>
        <p:txBody>
          <a:bodyPr anchor="ctr">
            <a:normAutofit/>
          </a:bodyPr>
          <a:lstStyle/>
          <a:p>
            <a:r>
              <a:rPr lang="en-GB" sz="2400" dirty="0"/>
              <a:t>"The point is not to demonstrate that different data sources or inquiry approaches yield essentially the same result. But the point is really to test for such consistency." - Patton (1999)</a:t>
            </a:r>
          </a:p>
          <a:p>
            <a:r>
              <a:rPr lang="en-GB" sz="2400" dirty="0"/>
              <a:t>Key concerns according to Patton:</a:t>
            </a:r>
          </a:p>
          <a:p>
            <a:r>
              <a:rPr lang="en-GB" sz="2400" dirty="0"/>
              <a:t>Selective reporting that emphasises confirmatory findings</a:t>
            </a:r>
          </a:p>
          <a:p>
            <a:r>
              <a:rPr lang="en-GB" sz="2400" dirty="0"/>
              <a:t>Underreporting contradictory evidence or ambiguities</a:t>
            </a:r>
          </a:p>
          <a:p>
            <a:r>
              <a:rPr lang="en-GB" sz="2400" dirty="0"/>
              <a:t>Presenting interpretations as more definitive than warranted</a:t>
            </a:r>
          </a:p>
          <a:p>
            <a:r>
              <a:rPr lang="en-GB" sz="2400" dirty="0"/>
              <a:t>Overgeneralising from limited cases</a:t>
            </a:r>
          </a:p>
          <a:p>
            <a:endParaRPr lang="en-GB" sz="2400" dirty="0"/>
          </a:p>
        </p:txBody>
      </p:sp>
    </p:spTree>
    <p:extLst>
      <p:ext uri="{BB962C8B-B14F-4D97-AF65-F5344CB8AC3E}">
        <p14:creationId xmlns:p14="http://schemas.microsoft.com/office/powerpoint/2010/main" val="5530991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6EE24-7983-CF83-4627-ED0BE1261980}"/>
              </a:ext>
            </a:extLst>
          </p:cNvPr>
          <p:cNvSpPr>
            <a:spLocks noGrp="1"/>
          </p:cNvSpPr>
          <p:nvPr>
            <p:ph type="title"/>
          </p:nvPr>
        </p:nvSpPr>
        <p:spPr/>
        <p:txBody>
          <a:bodyPr/>
          <a:lstStyle/>
          <a:p>
            <a:r>
              <a:rPr lang="en-GB" noProof="0" dirty="0"/>
              <a:t>Continued</a:t>
            </a:r>
          </a:p>
        </p:txBody>
      </p:sp>
      <p:sp>
        <p:nvSpPr>
          <p:cNvPr id="3" name="Content Placeholder 2">
            <a:extLst>
              <a:ext uri="{FF2B5EF4-FFF2-40B4-BE49-F238E27FC236}">
                <a16:creationId xmlns:a16="http://schemas.microsoft.com/office/drawing/2014/main" id="{9508435E-6600-D24D-207A-EFFBD15CDF71}"/>
              </a:ext>
            </a:extLst>
          </p:cNvPr>
          <p:cNvSpPr>
            <a:spLocks noGrp="1"/>
          </p:cNvSpPr>
          <p:nvPr>
            <p:ph idx="1"/>
          </p:nvPr>
        </p:nvSpPr>
        <p:spPr/>
        <p:txBody>
          <a:bodyPr/>
          <a:lstStyle/>
          <a:p>
            <a:r>
              <a:rPr lang="en-GB" noProof="0" dirty="0"/>
              <a:t>Patton's example: A researcher might present findings about innovation processes within a specific organisational context as broadly applicable without adequately acknowledging contextual limitations.</a:t>
            </a:r>
          </a:p>
          <a:p>
            <a:r>
              <a:rPr lang="en-GB" noProof="0" dirty="0"/>
              <a:t>Mitigation strategy from Patton: "The qualitative researcher has an obligation to be methodical in reporting sufficient details of data collection and the processes of analysis to permit others to judge the quality of the resulting product."</a:t>
            </a:r>
          </a:p>
          <a:p>
            <a:endParaRPr lang="en-GB" noProof="0" dirty="0"/>
          </a:p>
        </p:txBody>
      </p:sp>
    </p:spTree>
    <p:extLst>
      <p:ext uri="{BB962C8B-B14F-4D97-AF65-F5344CB8AC3E}">
        <p14:creationId xmlns:p14="http://schemas.microsoft.com/office/powerpoint/2010/main" val="9348436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3062FD-4688-0A5C-91F3-649F3A0DECED}"/>
              </a:ext>
            </a:extLst>
          </p:cNvPr>
          <p:cNvPicPr>
            <a:picLocks noChangeAspect="1"/>
          </p:cNvPicPr>
          <p:nvPr/>
        </p:nvPicPr>
        <p:blipFill>
          <a:blip r:embed="rId2"/>
          <a:srcRect l="8671" t="12649" r="8822" b="5414"/>
          <a:stretch/>
        </p:blipFill>
        <p:spPr>
          <a:xfrm>
            <a:off x="1844431" y="937846"/>
            <a:ext cx="8487508" cy="5619262"/>
          </a:xfrm>
          <a:prstGeom prst="rect">
            <a:avLst/>
          </a:prstGeom>
        </p:spPr>
      </p:pic>
      <p:cxnSp>
        <p:nvCxnSpPr>
          <p:cNvPr id="5" name="Straight Connector 4">
            <a:extLst>
              <a:ext uri="{FF2B5EF4-FFF2-40B4-BE49-F238E27FC236}">
                <a16:creationId xmlns:a16="http://schemas.microsoft.com/office/drawing/2014/main" id="{88E93D04-A896-9B5B-DCC3-77B16E8882D5}"/>
              </a:ext>
            </a:extLst>
          </p:cNvPr>
          <p:cNvCxnSpPr/>
          <p:nvPr/>
        </p:nvCxnSpPr>
        <p:spPr>
          <a:xfrm>
            <a:off x="4235938" y="6557108"/>
            <a:ext cx="3759200"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3158924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3FDF94-0957-0EC9-26B5-ABE6DFF1DD2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Reflexivity </a:t>
            </a:r>
            <a:br>
              <a:rPr lang="en-GB" dirty="0">
                <a:solidFill>
                  <a:srgbClr val="FFFFFF"/>
                </a:solidFill>
              </a:rPr>
            </a:br>
            <a:endParaRPr lang="en-GB" dirty="0">
              <a:solidFill>
                <a:srgbClr val="FFFFFF"/>
              </a:solidFill>
            </a:endParaRP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ED48008-FD23-10EF-5CB7-2ED8003EF8A5}"/>
              </a:ext>
            </a:extLst>
          </p:cNvPr>
          <p:cNvSpPr>
            <a:spLocks noGrp="1"/>
          </p:cNvSpPr>
          <p:nvPr>
            <p:ph idx="1"/>
          </p:nvPr>
        </p:nvSpPr>
        <p:spPr>
          <a:xfrm>
            <a:off x="4447308" y="591344"/>
            <a:ext cx="6906491" cy="5585619"/>
          </a:xfrm>
        </p:spPr>
        <p:txBody>
          <a:bodyPr anchor="ctr">
            <a:normAutofit/>
          </a:bodyPr>
          <a:lstStyle/>
          <a:p>
            <a:r>
              <a:rPr lang="en-GB" sz="2600" dirty="0"/>
              <a:t>Definition: A process of critical self-examination where researchers continuously reflect on how their background, assumptions, positioning, and behaviour impact the research process. </a:t>
            </a:r>
          </a:p>
          <a:p>
            <a:r>
              <a:rPr lang="en-GB" sz="2600" dirty="0"/>
              <a:t>Key characteristics:</a:t>
            </a:r>
          </a:p>
          <a:p>
            <a:r>
              <a:rPr lang="en-GB" sz="2600" dirty="0"/>
              <a:t>Involves ongoing self-awareness throughout the research process</a:t>
            </a:r>
          </a:p>
          <a:p>
            <a:r>
              <a:rPr lang="en-GB" sz="2600" dirty="0"/>
              <a:t>Requires explicit acknowledgment of personal values, biases, and experiences</a:t>
            </a:r>
          </a:p>
          <a:p>
            <a:r>
              <a:rPr lang="en-GB" sz="2600" dirty="0"/>
              <a:t>Examines how the researcher's identity influences interactions with participants</a:t>
            </a:r>
          </a:p>
          <a:p>
            <a:r>
              <a:rPr lang="en-GB" sz="2600" dirty="0"/>
              <a:t>Considers power dynamics between researcher and researched</a:t>
            </a:r>
          </a:p>
          <a:p>
            <a:pPr marL="0" indent="0">
              <a:buNone/>
            </a:pPr>
            <a:endParaRPr lang="en-GB" sz="2600" dirty="0"/>
          </a:p>
          <a:p>
            <a:endParaRPr lang="en-GB" sz="2600" dirty="0"/>
          </a:p>
        </p:txBody>
      </p:sp>
    </p:spTree>
    <p:extLst>
      <p:ext uri="{BB962C8B-B14F-4D97-AF65-F5344CB8AC3E}">
        <p14:creationId xmlns:p14="http://schemas.microsoft.com/office/powerpoint/2010/main" val="223191198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CF2013-E9FC-A91B-D575-4BB361E8901C}"/>
              </a:ext>
            </a:extLst>
          </p:cNvPr>
          <p:cNvSpPr>
            <a:spLocks noGrp="1"/>
          </p:cNvSpPr>
          <p:nvPr>
            <p:ph type="title"/>
          </p:nvPr>
        </p:nvSpPr>
        <p:spPr>
          <a:xfrm>
            <a:off x="686834" y="1153572"/>
            <a:ext cx="3200400" cy="4461163"/>
          </a:xfrm>
        </p:spPr>
        <p:txBody>
          <a:bodyPr>
            <a:normAutofit/>
          </a:bodyPr>
          <a:lstStyle/>
          <a:p>
            <a:r>
              <a:rPr lang="en-GB" sz="3400" dirty="0">
                <a:solidFill>
                  <a:srgbClr val="FFFFFF"/>
                </a:solidFill>
              </a:rPr>
              <a:t>Implementation approaches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757C23-87E6-3074-284D-866BCD337D4C}"/>
              </a:ext>
            </a:extLst>
          </p:cNvPr>
          <p:cNvSpPr>
            <a:spLocks noGrp="1"/>
          </p:cNvSpPr>
          <p:nvPr>
            <p:ph idx="1"/>
          </p:nvPr>
        </p:nvSpPr>
        <p:spPr>
          <a:xfrm>
            <a:off x="4447308" y="591344"/>
            <a:ext cx="6906491" cy="5585619"/>
          </a:xfrm>
        </p:spPr>
        <p:txBody>
          <a:bodyPr anchor="ctr">
            <a:normAutofit/>
          </a:bodyPr>
          <a:lstStyle/>
          <a:p>
            <a:r>
              <a:rPr lang="en-GB" dirty="0"/>
              <a:t>Maintaining reflexive journals documenting personal reactions and evolving perspectives</a:t>
            </a:r>
          </a:p>
          <a:p>
            <a:r>
              <a:rPr lang="en-GB" dirty="0"/>
              <a:t>Explicitly addressing positionality in methodology sections</a:t>
            </a:r>
          </a:p>
          <a:p>
            <a:r>
              <a:rPr lang="en-GB" dirty="0"/>
              <a:t>Regular self-questioning regarding analytical decisions</a:t>
            </a:r>
          </a:p>
          <a:p>
            <a:r>
              <a:rPr lang="en-GB" dirty="0"/>
              <a:t>Considering how different aspects of identity (gender, culture, professional background) shape interpretations</a:t>
            </a:r>
          </a:p>
          <a:p>
            <a:endParaRPr lang="en-GB" dirty="0"/>
          </a:p>
        </p:txBody>
      </p:sp>
    </p:spTree>
    <p:extLst>
      <p:ext uri="{BB962C8B-B14F-4D97-AF65-F5344CB8AC3E}">
        <p14:creationId xmlns:p14="http://schemas.microsoft.com/office/powerpoint/2010/main" val="66808261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59CBDB-B514-C904-E020-27C2F141DC3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CFCFFB6-B977-496E-F126-B3D04753094E}"/>
              </a:ext>
            </a:extLst>
          </p:cNvPr>
          <p:cNvSpPr>
            <a:spLocks noGrp="1"/>
          </p:cNvSpPr>
          <p:nvPr>
            <p:ph idx="1"/>
          </p:nvPr>
        </p:nvSpPr>
        <p:spPr>
          <a:xfrm>
            <a:off x="4447308" y="591344"/>
            <a:ext cx="6906491" cy="5585619"/>
          </a:xfrm>
        </p:spPr>
        <p:txBody>
          <a:bodyPr anchor="ctr">
            <a:normAutofit/>
          </a:bodyPr>
          <a:lstStyle/>
          <a:p>
            <a:r>
              <a:rPr lang="en-GB" dirty="0"/>
              <a:t>A researcher with extensive corporate leadership experience studying employee resistance to change maintains a reflexive journal documenting how their management background influences their assumptions about "appropriate" employee behaviour and consciously works to recognise and set aside judgmental perspectives</a:t>
            </a:r>
          </a:p>
        </p:txBody>
      </p:sp>
    </p:spTree>
    <p:extLst>
      <p:ext uri="{BB962C8B-B14F-4D97-AF65-F5344CB8AC3E}">
        <p14:creationId xmlns:p14="http://schemas.microsoft.com/office/powerpoint/2010/main" val="300397123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065EDC-4626-0C5F-D324-17B53090BD38}"/>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Bracketing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8476C78-1795-6E8E-92AB-1D296CE74553}"/>
              </a:ext>
            </a:extLst>
          </p:cNvPr>
          <p:cNvSpPr>
            <a:spLocks noGrp="1"/>
          </p:cNvSpPr>
          <p:nvPr>
            <p:ph idx="1"/>
          </p:nvPr>
        </p:nvSpPr>
        <p:spPr>
          <a:xfrm>
            <a:off x="4447308" y="591344"/>
            <a:ext cx="6906491" cy="5585619"/>
          </a:xfrm>
        </p:spPr>
        <p:txBody>
          <a:bodyPr anchor="ctr">
            <a:normAutofit/>
          </a:bodyPr>
          <a:lstStyle/>
          <a:p>
            <a:r>
              <a:rPr lang="en-GB" sz="2400" dirty="0"/>
              <a:t>Definition: The process of identifying and temporarily setting aside researcher preconceptions, assumptions, and prior knowledge to approach data collection and analysis with greater openness.</a:t>
            </a:r>
          </a:p>
          <a:p>
            <a:r>
              <a:rPr lang="en-GB" sz="2400" dirty="0"/>
              <a:t>Key characteristics:</a:t>
            </a:r>
          </a:p>
          <a:p>
            <a:r>
              <a:rPr lang="en-GB" sz="2400" dirty="0"/>
              <a:t>Requires explicit identification of personal preconceptions before fieldwork</a:t>
            </a:r>
          </a:p>
          <a:p>
            <a:r>
              <a:rPr lang="en-GB" sz="2400" dirty="0"/>
              <a:t>Creates awareness of existing knowledge that might influence interpretation</a:t>
            </a:r>
          </a:p>
          <a:p>
            <a:r>
              <a:rPr lang="en-GB" sz="2400" dirty="0"/>
              <a:t>Involves suspending judgment to see phenomena freshly</a:t>
            </a:r>
          </a:p>
          <a:p>
            <a:r>
              <a:rPr lang="en-GB" sz="2400" dirty="0"/>
              <a:t>Is an ongoing process throughout research, not just at the beginning</a:t>
            </a:r>
          </a:p>
          <a:p>
            <a:endParaRPr lang="en-GB" sz="2400" dirty="0"/>
          </a:p>
        </p:txBody>
      </p:sp>
    </p:spTree>
    <p:extLst>
      <p:ext uri="{BB962C8B-B14F-4D97-AF65-F5344CB8AC3E}">
        <p14:creationId xmlns:p14="http://schemas.microsoft.com/office/powerpoint/2010/main" val="21902341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E18937-65B4-3B13-E53F-5726A6B59B6A}"/>
              </a:ext>
            </a:extLst>
          </p:cNvPr>
          <p:cNvSpPr>
            <a:spLocks noGrp="1"/>
          </p:cNvSpPr>
          <p:nvPr>
            <p:ph type="title"/>
          </p:nvPr>
        </p:nvSpPr>
        <p:spPr>
          <a:xfrm>
            <a:off x="686834" y="1153572"/>
            <a:ext cx="3200400" cy="4461163"/>
          </a:xfrm>
        </p:spPr>
        <p:txBody>
          <a:bodyPr>
            <a:normAutofit/>
          </a:bodyPr>
          <a:lstStyle/>
          <a:p>
            <a:r>
              <a:rPr lang="en-GB" sz="31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Implementation approaches</a:t>
            </a:r>
            <a:endParaRPr lang="en-GB" sz="3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9501CD-6513-8040-3F8D-6B7E8DE55178}"/>
              </a:ext>
            </a:extLst>
          </p:cNvPr>
          <p:cNvSpPr>
            <a:spLocks noGrp="1"/>
          </p:cNvSpPr>
          <p:nvPr>
            <p:ph idx="1"/>
          </p:nvPr>
        </p:nvSpPr>
        <p:spPr>
          <a:xfrm>
            <a:off x="4447308" y="591344"/>
            <a:ext cx="6906491" cy="5585619"/>
          </a:xfrm>
        </p:spPr>
        <p:txBody>
          <a:bodyPr anchor="ctr">
            <a:normAutofit/>
          </a:bodyPr>
          <a:lstStyle/>
          <a:p>
            <a:r>
              <a:rPr lang="en-GB" dirty="0"/>
              <a:t>Documenting preexisting beliefs about the research topic prior to data collection</a:t>
            </a:r>
          </a:p>
          <a:p>
            <a:r>
              <a:rPr lang="en-GB" dirty="0"/>
              <a:t>Conducting pre-research interviews where colleagues probe researcher assumptions</a:t>
            </a:r>
          </a:p>
          <a:p>
            <a:r>
              <a:rPr lang="en-GB" dirty="0"/>
              <a:t>Revisiting initial bracketing notes throughout analysis to check for drift</a:t>
            </a:r>
          </a:p>
          <a:p>
            <a:r>
              <a:rPr lang="en-GB" dirty="0"/>
              <a:t>Using structured protocols to enhance awareness of when assumptions emerge</a:t>
            </a:r>
          </a:p>
          <a:p>
            <a:pPr marL="0" indent="0">
              <a:buNone/>
            </a:pPr>
            <a:endParaRPr lang="en-GB" dirty="0"/>
          </a:p>
        </p:txBody>
      </p:sp>
    </p:spTree>
    <p:extLst>
      <p:ext uri="{BB962C8B-B14F-4D97-AF65-F5344CB8AC3E}">
        <p14:creationId xmlns:p14="http://schemas.microsoft.com/office/powerpoint/2010/main" val="111250657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AEE451-DA99-5ECE-13A0-DDE5B9C052F8}"/>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C0B41E-1FDA-20EF-8B36-E96C8071FE93}"/>
              </a:ext>
            </a:extLst>
          </p:cNvPr>
          <p:cNvSpPr>
            <a:spLocks noGrp="1"/>
          </p:cNvSpPr>
          <p:nvPr>
            <p:ph idx="1"/>
          </p:nvPr>
        </p:nvSpPr>
        <p:spPr>
          <a:xfrm>
            <a:off x="4447308" y="591344"/>
            <a:ext cx="6906491" cy="5585619"/>
          </a:xfrm>
        </p:spPr>
        <p:txBody>
          <a:bodyPr anchor="ctr">
            <a:normAutofit/>
          </a:bodyPr>
          <a:lstStyle/>
          <a:p>
            <a:r>
              <a:rPr lang="en-GB" kern="0" dirty="0">
                <a:effectLst/>
                <a:latin typeface="Arial" panose="020B0604020202020204" pitchFamily="34" charset="0"/>
                <a:ea typeface="Times New Roman" panose="02020603050405020304" pitchFamily="18" charset="0"/>
                <a:cs typeface="Arial" panose="020B0604020202020204" pitchFamily="34" charset="0"/>
              </a:rPr>
              <a:t>A researcher studying innovation processes in technology firms documents their assumptions about what makes innovation successful based on previous theoretical knowledge, then consciously sets these assumptions aside when interviewing R&amp;D teams to allow unexpected patterns to emerge.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8946065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943CEA-8722-16D7-9C0D-1E31BA094698}"/>
              </a:ext>
            </a:extLst>
          </p:cNvPr>
          <p:cNvSpPr>
            <a:spLocks noGrp="1"/>
          </p:cNvSpPr>
          <p:nvPr>
            <p:ph type="title"/>
          </p:nvPr>
        </p:nvSpPr>
        <p:spPr>
          <a:xfrm>
            <a:off x="686834" y="1153572"/>
            <a:ext cx="3200400" cy="4461163"/>
          </a:xfrm>
        </p:spPr>
        <p:txBody>
          <a:bodyPr>
            <a:normAutofit/>
          </a:bodyPr>
          <a:lstStyle/>
          <a:p>
            <a:r>
              <a:rPr lang="en-GB"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Peer Debriefing</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6BA6FC-4F86-7F4E-C456-2FBAD607A7A7}"/>
              </a:ext>
            </a:extLst>
          </p:cNvPr>
          <p:cNvSpPr>
            <a:spLocks noGrp="1"/>
          </p:cNvSpPr>
          <p:nvPr>
            <p:ph idx="1"/>
          </p:nvPr>
        </p:nvSpPr>
        <p:spPr>
          <a:xfrm>
            <a:off x="4447308" y="591344"/>
            <a:ext cx="6906491" cy="5585619"/>
          </a:xfrm>
        </p:spPr>
        <p:txBody>
          <a:bodyPr anchor="ctr">
            <a:normAutofit/>
          </a:bodyPr>
          <a:lstStyle/>
          <a:p>
            <a:pPr>
              <a:spcAft>
                <a:spcPts val="800"/>
              </a:spcAft>
              <a:buNone/>
            </a:pPr>
            <a:r>
              <a:rPr lang="en-GB" sz="2200" kern="100" dirty="0">
                <a:effectLst/>
                <a:latin typeface="Aptos" panose="020B0004020202020204" pitchFamily="34" charset="0"/>
                <a:ea typeface="DengXian" panose="02010600030101010101" pitchFamily="2" charset="-122"/>
                <a:cs typeface="Arial" panose="020B0604020202020204" pitchFamily="34" charset="0"/>
              </a:rPr>
              <a:t>Definition: Engaging colleagues who are not directly involved in the research to critically examine the researcher's analyses, interpretations, and conclusions to identify potential biases or oversights.</a:t>
            </a:r>
          </a:p>
          <a:p>
            <a:pPr>
              <a:spcAft>
                <a:spcPts val="800"/>
              </a:spcAft>
              <a:buNone/>
            </a:pPr>
            <a:r>
              <a:rPr lang="en-GB" sz="2200" kern="100" dirty="0">
                <a:effectLst/>
                <a:latin typeface="Aptos" panose="020B0004020202020204" pitchFamily="34" charset="0"/>
                <a:ea typeface="DengXian" panose="02010600030101010101" pitchFamily="2" charset="-122"/>
                <a:cs typeface="Arial" panose="020B0604020202020204" pitchFamily="34" charset="0"/>
              </a:rPr>
              <a:t>Key characteristics:</a:t>
            </a:r>
          </a:p>
          <a:p>
            <a:pPr>
              <a:spcAft>
                <a:spcPts val="800"/>
              </a:spcAft>
              <a:buNone/>
            </a:pPr>
            <a:r>
              <a:rPr lang="en-GB" sz="2200" kern="100" dirty="0">
                <a:effectLst/>
                <a:latin typeface="Aptos" panose="020B0004020202020204" pitchFamily="34" charset="0"/>
                <a:ea typeface="DengXian" panose="02010600030101010101" pitchFamily="2" charset="-122"/>
                <a:cs typeface="Arial" panose="020B0604020202020204" pitchFamily="34" charset="0"/>
              </a:rPr>
              <a:t>Involves colleagues who can provide alternative perspectives</a:t>
            </a:r>
          </a:p>
          <a:p>
            <a:pPr>
              <a:spcAft>
                <a:spcPts val="800"/>
              </a:spcAft>
              <a:buNone/>
            </a:pPr>
            <a:r>
              <a:rPr lang="en-GB" sz="2200" kern="100" dirty="0">
                <a:effectLst/>
                <a:latin typeface="Aptos" panose="020B0004020202020204" pitchFamily="34" charset="0"/>
                <a:ea typeface="DengXian" panose="02010600030101010101" pitchFamily="2" charset="-122"/>
                <a:cs typeface="Arial" panose="020B0604020202020204" pitchFamily="34" charset="0"/>
              </a:rPr>
              <a:t>Creates space for challenge and critique in a supportive environment</a:t>
            </a:r>
          </a:p>
          <a:p>
            <a:pPr>
              <a:spcAft>
                <a:spcPts val="800"/>
              </a:spcAft>
              <a:buNone/>
            </a:pPr>
            <a:r>
              <a:rPr lang="en-GB" sz="2200" kern="100" dirty="0">
                <a:effectLst/>
                <a:latin typeface="Aptos" panose="020B0004020202020204" pitchFamily="34" charset="0"/>
                <a:ea typeface="DengXian" panose="02010600030101010101" pitchFamily="2" charset="-122"/>
                <a:cs typeface="Arial" panose="020B0604020202020204" pitchFamily="34" charset="0"/>
              </a:rPr>
              <a:t>Tests whether interpretations seem reasonable to others</a:t>
            </a:r>
          </a:p>
          <a:p>
            <a:pPr>
              <a:spcAft>
                <a:spcPts val="800"/>
              </a:spcAft>
              <a:buNone/>
            </a:pPr>
            <a:r>
              <a:rPr lang="en-GB" sz="2200" kern="100" dirty="0">
                <a:effectLst/>
                <a:latin typeface="Aptos" panose="020B0004020202020204" pitchFamily="34" charset="0"/>
                <a:ea typeface="DengXian" panose="02010600030101010101" pitchFamily="2" charset="-122"/>
                <a:cs typeface="Arial" panose="020B0604020202020204" pitchFamily="34" charset="0"/>
              </a:rPr>
              <a:t>Helps identify blind spots in analysis</a:t>
            </a:r>
          </a:p>
          <a:p>
            <a:pPr>
              <a:spcAft>
                <a:spcPts val="800"/>
              </a:spcAft>
              <a:buNone/>
            </a:pP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3999983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2A368F-461F-85C1-9E27-C603653C0B40}"/>
              </a:ext>
            </a:extLst>
          </p:cNvPr>
          <p:cNvSpPr>
            <a:spLocks noGrp="1"/>
          </p:cNvSpPr>
          <p:nvPr>
            <p:ph type="title"/>
          </p:nvPr>
        </p:nvSpPr>
        <p:spPr>
          <a:xfrm>
            <a:off x="686834" y="1153572"/>
            <a:ext cx="3200400" cy="4461163"/>
          </a:xfrm>
        </p:spPr>
        <p:txBody>
          <a:bodyPr>
            <a:normAutofit/>
          </a:bodyPr>
          <a:lstStyle/>
          <a:p>
            <a:r>
              <a:rPr lang="en-GB" sz="31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Implementation approaches</a:t>
            </a:r>
            <a:br>
              <a:rPr lang="en-GB" sz="3100" kern="100" dirty="0">
                <a:solidFill>
                  <a:srgbClr val="FFFFFF"/>
                </a:solidFill>
                <a:effectLst/>
                <a:latin typeface="Aptos" panose="020B0004020202020204" pitchFamily="34" charset="0"/>
                <a:ea typeface="DengXian" panose="02010600030101010101" pitchFamily="2" charset="-122"/>
                <a:cs typeface="Arial" panose="020B0604020202020204" pitchFamily="34" charset="0"/>
              </a:rPr>
            </a:br>
            <a:endParaRPr lang="en-GB" sz="3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5B2EAB0-8F47-70E6-37B6-1167B348DC1A}"/>
              </a:ext>
            </a:extLst>
          </p:cNvPr>
          <p:cNvSpPr>
            <a:spLocks noGrp="1"/>
          </p:cNvSpPr>
          <p:nvPr>
            <p:ph idx="1"/>
          </p:nvPr>
        </p:nvSpPr>
        <p:spPr>
          <a:xfrm>
            <a:off x="4447308" y="591344"/>
            <a:ext cx="6906491" cy="5585619"/>
          </a:xfrm>
        </p:spPr>
        <p:txBody>
          <a:bodyPr anchor="ctr">
            <a:normAutofit/>
          </a:bodyPr>
          <a:lstStyle/>
          <a:p>
            <a:r>
              <a:rPr lang="en-GB" dirty="0"/>
              <a:t>Regular meetings with peers to review emerging findings</a:t>
            </a:r>
          </a:p>
          <a:p>
            <a:r>
              <a:rPr lang="en-GB" dirty="0"/>
              <a:t>Presenting preliminary analyses in research seminars for feedback</a:t>
            </a:r>
          </a:p>
          <a:p>
            <a:r>
              <a:rPr lang="en-GB" dirty="0"/>
              <a:t>Using structured protocols where peers explicitly question assumptions</a:t>
            </a:r>
          </a:p>
          <a:p>
            <a:r>
              <a:rPr lang="en-GB" dirty="0"/>
              <a:t>Selecting peers with different theoretical orientations to broaden critique</a:t>
            </a:r>
          </a:p>
          <a:p>
            <a:pPr marL="0" indent="0">
              <a:buNone/>
            </a:pPr>
            <a:endParaRPr lang="en-GB" dirty="0"/>
          </a:p>
        </p:txBody>
      </p:sp>
    </p:spTree>
    <p:extLst>
      <p:ext uri="{BB962C8B-B14F-4D97-AF65-F5344CB8AC3E}">
        <p14:creationId xmlns:p14="http://schemas.microsoft.com/office/powerpoint/2010/main" val="1901245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307B73-5F86-79C0-7B33-E75AF424E52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131305-FBF3-470C-7993-253184819555}"/>
              </a:ext>
            </a:extLst>
          </p:cNvPr>
          <p:cNvSpPr>
            <a:spLocks noGrp="1"/>
          </p:cNvSpPr>
          <p:nvPr>
            <p:ph idx="1"/>
          </p:nvPr>
        </p:nvSpPr>
        <p:spPr>
          <a:xfrm>
            <a:off x="4447308" y="591344"/>
            <a:ext cx="6906491" cy="5585619"/>
          </a:xfrm>
        </p:spPr>
        <p:txBody>
          <a:bodyPr anchor="ctr">
            <a:normAutofit/>
          </a:bodyPr>
          <a:lstStyle/>
          <a:p>
            <a:r>
              <a:rPr lang="en-GB" kern="0" dirty="0">
                <a:effectLst/>
                <a:latin typeface="Arial" panose="020B0604020202020204" pitchFamily="34" charset="0"/>
                <a:ea typeface="Times New Roman" panose="02020603050405020304" pitchFamily="18" charset="0"/>
              </a:rPr>
              <a:t>A researcher studying organisational culture in financial institutions presents emerging themes to colleagues with backgrounds in psychology, sociology, and anthropology, who help identify when the researcher's finance industry experience is leading to narrow interpretations of observed behaviours</a:t>
            </a:r>
            <a:endParaRPr lang="en-GB" dirty="0"/>
          </a:p>
          <a:p>
            <a:endParaRPr lang="en-GB" dirty="0"/>
          </a:p>
        </p:txBody>
      </p:sp>
    </p:spTree>
    <p:extLst>
      <p:ext uri="{BB962C8B-B14F-4D97-AF65-F5344CB8AC3E}">
        <p14:creationId xmlns:p14="http://schemas.microsoft.com/office/powerpoint/2010/main" val="23372603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B25223-2811-1FAB-4BA8-831A0F7C39A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Diverse Research Teams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751A02C-E7D8-3427-C05D-8BB020006A61}"/>
              </a:ext>
            </a:extLst>
          </p:cNvPr>
          <p:cNvSpPr>
            <a:spLocks noGrp="1"/>
          </p:cNvSpPr>
          <p:nvPr>
            <p:ph idx="1"/>
          </p:nvPr>
        </p:nvSpPr>
        <p:spPr>
          <a:xfrm>
            <a:off x="4447308" y="591344"/>
            <a:ext cx="6906491" cy="5585619"/>
          </a:xfrm>
        </p:spPr>
        <p:txBody>
          <a:bodyPr anchor="ctr">
            <a:normAutofit/>
          </a:bodyPr>
          <a:lstStyle/>
          <a:p>
            <a:r>
              <a:rPr lang="en-GB" sz="2600" dirty="0"/>
              <a:t>Definition: Including researchers from varied backgrounds, disciplines, and perspectives in the research team to bring multiple viewpoints to data collection and analysis.</a:t>
            </a:r>
          </a:p>
          <a:p>
            <a:r>
              <a:rPr lang="en-GB" sz="2600" dirty="0"/>
              <a:t>Key characteristics:</a:t>
            </a:r>
          </a:p>
          <a:p>
            <a:r>
              <a:rPr lang="en-GB" sz="2600" dirty="0"/>
              <a:t>Leverages different life experiences and disciplinary training</a:t>
            </a:r>
          </a:p>
          <a:p>
            <a:r>
              <a:rPr lang="en-GB" sz="2600" dirty="0"/>
              <a:t>Introduces natural checks on individual biases</a:t>
            </a:r>
          </a:p>
          <a:p>
            <a:r>
              <a:rPr lang="en-GB" sz="2600" dirty="0"/>
              <a:t>Enriches interpretation through multiple perspectives</a:t>
            </a:r>
          </a:p>
          <a:p>
            <a:r>
              <a:rPr lang="en-GB" sz="2600" dirty="0"/>
              <a:t>Helps identify taken-for-granted assumptions</a:t>
            </a:r>
          </a:p>
          <a:p>
            <a:endParaRPr lang="en-GB" sz="2600" dirty="0"/>
          </a:p>
        </p:txBody>
      </p:sp>
    </p:spTree>
    <p:extLst>
      <p:ext uri="{BB962C8B-B14F-4D97-AF65-F5344CB8AC3E}">
        <p14:creationId xmlns:p14="http://schemas.microsoft.com/office/powerpoint/2010/main" val="39781302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D15CC5-7132-D17A-2B7E-8A072859B9F6}"/>
              </a:ext>
            </a:extLst>
          </p:cNvPr>
          <p:cNvSpPr>
            <a:spLocks noGrp="1"/>
          </p:cNvSpPr>
          <p:nvPr>
            <p:ph type="title"/>
          </p:nvPr>
        </p:nvSpPr>
        <p:spPr>
          <a:xfrm>
            <a:off x="686834" y="1153572"/>
            <a:ext cx="3200400" cy="4461163"/>
          </a:xfrm>
        </p:spPr>
        <p:txBody>
          <a:bodyPr>
            <a:normAutofit/>
          </a:bodyPr>
          <a:lstStyle/>
          <a:p>
            <a:r>
              <a:rPr lang="en-GB" sz="3400" dirty="0">
                <a:solidFill>
                  <a:srgbClr val="FFFFFF"/>
                </a:solidFill>
              </a:rPr>
              <a:t>Implementation approaches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AC9EFB-E6CF-B8B1-D073-2D3D49F58207}"/>
              </a:ext>
            </a:extLst>
          </p:cNvPr>
          <p:cNvSpPr>
            <a:spLocks noGrp="1"/>
          </p:cNvSpPr>
          <p:nvPr>
            <p:ph idx="1"/>
          </p:nvPr>
        </p:nvSpPr>
        <p:spPr>
          <a:xfrm>
            <a:off x="4447308" y="591344"/>
            <a:ext cx="6906491" cy="5585619"/>
          </a:xfrm>
        </p:spPr>
        <p:txBody>
          <a:bodyPr anchor="ctr">
            <a:normAutofit/>
          </a:bodyPr>
          <a:lstStyle/>
          <a:p>
            <a:r>
              <a:rPr lang="en-GB" dirty="0"/>
              <a:t>Forming teams with varied theoretical orientations</a:t>
            </a:r>
          </a:p>
          <a:p>
            <a:r>
              <a:rPr lang="en-GB" dirty="0"/>
              <a:t>Including researchers with different cultural or professional backgrounds</a:t>
            </a:r>
          </a:p>
          <a:p>
            <a:r>
              <a:rPr lang="en-GB" dirty="0"/>
              <a:t>Implementing collaborative coding processes</a:t>
            </a:r>
          </a:p>
          <a:p>
            <a:r>
              <a:rPr lang="en-GB" dirty="0"/>
              <a:t>Regular team discussions about diverse interpretations</a:t>
            </a:r>
          </a:p>
          <a:p>
            <a:endParaRPr lang="en-GB" dirty="0"/>
          </a:p>
        </p:txBody>
      </p:sp>
    </p:spTree>
    <p:extLst>
      <p:ext uri="{BB962C8B-B14F-4D97-AF65-F5344CB8AC3E}">
        <p14:creationId xmlns:p14="http://schemas.microsoft.com/office/powerpoint/2010/main" val="348166417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E9A8B8-1479-0B79-6874-D2BBB541F900}"/>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E9FEF63-20F9-0A9E-662D-A545B8B1AF8C}"/>
              </a:ext>
            </a:extLst>
          </p:cNvPr>
          <p:cNvSpPr>
            <a:spLocks noGrp="1"/>
          </p:cNvSpPr>
          <p:nvPr>
            <p:ph idx="1"/>
          </p:nvPr>
        </p:nvSpPr>
        <p:spPr>
          <a:xfrm>
            <a:off x="4447308" y="591344"/>
            <a:ext cx="6906491" cy="5585619"/>
          </a:xfrm>
        </p:spPr>
        <p:txBody>
          <a:bodyPr anchor="ctr">
            <a:normAutofit/>
          </a:bodyPr>
          <a:lstStyle/>
          <a:p>
            <a:r>
              <a:rPr lang="en-GB" dirty="0"/>
              <a:t>A study of cross-cultural leadership includes researchers from both Eastern and Western cultural backgrounds, allowing the team to recognise culturally-specific interpretations of leadership behaviours that might otherwise be misunderstood or oversimplified.</a:t>
            </a:r>
          </a:p>
          <a:p>
            <a:endParaRPr lang="en-GB" dirty="0"/>
          </a:p>
        </p:txBody>
      </p:sp>
    </p:spTree>
    <p:extLst>
      <p:ext uri="{BB962C8B-B14F-4D97-AF65-F5344CB8AC3E}">
        <p14:creationId xmlns:p14="http://schemas.microsoft.com/office/powerpoint/2010/main" val="81264314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EC2333-1DEB-C586-17B5-89F81513D254}"/>
              </a:ext>
            </a:extLst>
          </p:cNvPr>
          <p:cNvSpPr>
            <a:spLocks noGrp="1"/>
          </p:cNvSpPr>
          <p:nvPr>
            <p:ph type="title"/>
          </p:nvPr>
        </p:nvSpPr>
        <p:spPr>
          <a:xfrm>
            <a:off x="686834" y="1153572"/>
            <a:ext cx="3200400" cy="4461163"/>
          </a:xfrm>
        </p:spPr>
        <p:txBody>
          <a:bodyPr>
            <a:normAutofit/>
          </a:bodyPr>
          <a:lstStyle/>
          <a:p>
            <a:r>
              <a:rPr lang="en-GB"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Participant Validation</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D09122-7248-5281-D0F1-8A944B520D69}"/>
              </a:ext>
            </a:extLst>
          </p:cNvPr>
          <p:cNvSpPr>
            <a:spLocks noGrp="1"/>
          </p:cNvSpPr>
          <p:nvPr>
            <p:ph idx="1"/>
          </p:nvPr>
        </p:nvSpPr>
        <p:spPr>
          <a:xfrm>
            <a:off x="4447308" y="591344"/>
            <a:ext cx="6906491" cy="5585619"/>
          </a:xfrm>
        </p:spPr>
        <p:txBody>
          <a:bodyPr anchor="ctr">
            <a:normAutofit/>
          </a:bodyPr>
          <a:lstStyle/>
          <a:p>
            <a:r>
              <a:rPr lang="en-GB" sz="2600" dirty="0"/>
              <a:t>Definition: Verifying research interpretations by taking findings back to participants for their review, confirmation, or correction, also known as member checking.</a:t>
            </a:r>
          </a:p>
          <a:p>
            <a:r>
              <a:rPr lang="en-GB" sz="2600" dirty="0"/>
              <a:t>Key characteristics:</a:t>
            </a:r>
          </a:p>
          <a:p>
            <a:r>
              <a:rPr lang="en-GB" sz="2600" dirty="0"/>
              <a:t>Gives voice to participants in the interpretive process</a:t>
            </a:r>
          </a:p>
          <a:p>
            <a:r>
              <a:rPr lang="en-GB" sz="2600" dirty="0"/>
              <a:t>Tests whether participants recognise their experiences in the researcher's account</a:t>
            </a:r>
          </a:p>
          <a:p>
            <a:r>
              <a:rPr lang="en-GB" sz="2600" dirty="0"/>
              <a:t>Provides opportunity for clarification and elaboration</a:t>
            </a:r>
          </a:p>
          <a:p>
            <a:r>
              <a:rPr lang="en-GB" sz="2600" dirty="0"/>
              <a:t>Shifts some interpretive authority back to participants</a:t>
            </a:r>
          </a:p>
          <a:p>
            <a:endParaRPr lang="en-GB" sz="2600" dirty="0"/>
          </a:p>
        </p:txBody>
      </p:sp>
    </p:spTree>
    <p:extLst>
      <p:ext uri="{BB962C8B-B14F-4D97-AF65-F5344CB8AC3E}">
        <p14:creationId xmlns:p14="http://schemas.microsoft.com/office/powerpoint/2010/main" val="417775496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1CD8FD-84D6-3E78-874C-CBB07982B1C5}"/>
              </a:ext>
            </a:extLst>
          </p:cNvPr>
          <p:cNvSpPr>
            <a:spLocks noGrp="1"/>
          </p:cNvSpPr>
          <p:nvPr>
            <p:ph type="title"/>
          </p:nvPr>
        </p:nvSpPr>
        <p:spPr>
          <a:xfrm>
            <a:off x="686834" y="1153572"/>
            <a:ext cx="3200400" cy="4461163"/>
          </a:xfrm>
        </p:spPr>
        <p:txBody>
          <a:bodyPr>
            <a:normAutofit/>
          </a:bodyPr>
          <a:lstStyle/>
          <a:p>
            <a:r>
              <a:rPr lang="en-GB" sz="31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Implementation approaches</a:t>
            </a:r>
            <a:endParaRPr lang="en-GB" sz="3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ECFC3AE-896E-BAD6-11FF-0C6B41D792BB}"/>
              </a:ext>
            </a:extLst>
          </p:cNvPr>
          <p:cNvSpPr>
            <a:spLocks noGrp="1"/>
          </p:cNvSpPr>
          <p:nvPr>
            <p:ph idx="1"/>
          </p:nvPr>
        </p:nvSpPr>
        <p:spPr>
          <a:xfrm>
            <a:off x="4447308" y="591344"/>
            <a:ext cx="6906491" cy="5585619"/>
          </a:xfrm>
        </p:spPr>
        <p:txBody>
          <a:bodyPr anchor="ctr">
            <a:normAutofit/>
          </a:bodyPr>
          <a:lstStyle/>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Sharing interview transcripts with participants for verification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Presenting preliminary themes for participant feedback</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Conducting validation workshops to discuss emerging findings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Incorporating participant responses into revised analyses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6001387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FB99C7-AEEE-BA0C-5B37-9044087B3DD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76E037-5A81-71E9-4FF0-75A1EBFF4C1E}"/>
              </a:ext>
            </a:extLst>
          </p:cNvPr>
          <p:cNvSpPr>
            <a:spLocks noGrp="1"/>
          </p:cNvSpPr>
          <p:nvPr>
            <p:ph idx="1"/>
          </p:nvPr>
        </p:nvSpPr>
        <p:spPr>
          <a:xfrm>
            <a:off x="4447308" y="591344"/>
            <a:ext cx="6906491" cy="5585619"/>
          </a:xfrm>
        </p:spPr>
        <p:txBody>
          <a:bodyPr anchor="ctr">
            <a:normAutofit/>
          </a:bodyPr>
          <a:lstStyle/>
          <a:p>
            <a:r>
              <a:rPr lang="en-GB" kern="0" dirty="0">
                <a:effectLst/>
                <a:latin typeface="Arial" panose="020B0604020202020204" pitchFamily="34" charset="0"/>
                <a:ea typeface="Times New Roman" panose="02020603050405020304" pitchFamily="18" charset="0"/>
                <a:cs typeface="Arial" panose="020B0604020202020204" pitchFamily="34" charset="0"/>
              </a:rPr>
              <a:t>After analysing interviews about merger integration challenges, a researcher presents thematic findings to managers and employees from both pre-merger organisations to verify whether the identified themes accurately reflect their experiences and to elaborate on areas that might have been overlooked.</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5268180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8D38C5-30E8-457B-AC3E-C725E22AB765}"/>
              </a:ext>
            </a:extLst>
          </p:cNvPr>
          <p:cNvSpPr>
            <a:spLocks noGrp="1"/>
          </p:cNvSpPr>
          <p:nvPr>
            <p:ph type="title"/>
          </p:nvPr>
        </p:nvSpPr>
        <p:spPr>
          <a:xfrm>
            <a:off x="808638" y="386930"/>
            <a:ext cx="9236700" cy="1188950"/>
          </a:xfrm>
        </p:spPr>
        <p:txBody>
          <a:bodyPr anchor="b">
            <a:normAutofit/>
          </a:bodyPr>
          <a:lstStyle/>
          <a:p>
            <a:r>
              <a:rPr lang="en-GB" sz="5400" b="1" kern="0" dirty="0">
                <a:effectLst/>
                <a:latin typeface="Arial" panose="020B0604020202020204" pitchFamily="34" charset="0"/>
                <a:ea typeface="Times New Roman" panose="02020603050405020304" pitchFamily="18" charset="0"/>
                <a:cs typeface="Arial" panose="020B0604020202020204" pitchFamily="34" charset="0"/>
              </a:rPr>
              <a:t>Audit Trails</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949400-88CA-FA0C-5BCF-F88F34768B07}"/>
              </a:ext>
            </a:extLst>
          </p:cNvPr>
          <p:cNvSpPr>
            <a:spLocks noGrp="1"/>
          </p:cNvSpPr>
          <p:nvPr>
            <p:ph idx="1"/>
          </p:nvPr>
        </p:nvSpPr>
        <p:spPr>
          <a:xfrm>
            <a:off x="793660" y="2599509"/>
            <a:ext cx="10143668" cy="3435531"/>
          </a:xfrm>
        </p:spPr>
        <p:txBody>
          <a:bodyPr anchor="ctr">
            <a:normAutofit/>
          </a:bodyPr>
          <a:lstStyle/>
          <a:p>
            <a:r>
              <a:rPr lang="en-GB" sz="2400" dirty="0"/>
              <a:t>Definition: Systematic documentation of all methodological decisions, analytical processes, and the rationale behind interpretations throughout the research process.</a:t>
            </a:r>
          </a:p>
          <a:p>
            <a:r>
              <a:rPr lang="en-GB" sz="2400" dirty="0"/>
              <a:t>Key characteristics:</a:t>
            </a:r>
          </a:p>
          <a:p>
            <a:r>
              <a:rPr lang="en-GB" sz="2400" dirty="0"/>
              <a:t>Creates transparent record of research evolution</a:t>
            </a:r>
          </a:p>
          <a:p>
            <a:r>
              <a:rPr lang="en-GB" sz="2400" dirty="0"/>
              <a:t>Documents how and why analytical decisions were made</a:t>
            </a:r>
          </a:p>
          <a:p>
            <a:r>
              <a:rPr lang="en-GB" sz="2400" dirty="0"/>
              <a:t>Allows others to follow the researcher's reasoning process</a:t>
            </a:r>
          </a:p>
          <a:p>
            <a:r>
              <a:rPr lang="en-GB" sz="2400" dirty="0"/>
              <a:t>Facilitates external review of research quality</a:t>
            </a:r>
          </a:p>
          <a:p>
            <a:endParaRPr lang="en-GB" sz="2400" dirty="0"/>
          </a:p>
        </p:txBody>
      </p:sp>
    </p:spTree>
    <p:extLst>
      <p:ext uri="{BB962C8B-B14F-4D97-AF65-F5344CB8AC3E}">
        <p14:creationId xmlns:p14="http://schemas.microsoft.com/office/powerpoint/2010/main" val="88581798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6BD70F-FB67-5FEE-3DD4-9FC693AF1423}"/>
              </a:ext>
            </a:extLst>
          </p:cNvPr>
          <p:cNvSpPr>
            <a:spLocks noGrp="1"/>
          </p:cNvSpPr>
          <p:nvPr>
            <p:ph type="title"/>
          </p:nvPr>
        </p:nvSpPr>
        <p:spPr>
          <a:xfrm>
            <a:off x="808638" y="386930"/>
            <a:ext cx="9236700" cy="1188950"/>
          </a:xfrm>
        </p:spPr>
        <p:txBody>
          <a:bodyPr anchor="b">
            <a:normAutofit/>
          </a:bodyPr>
          <a:lstStyle/>
          <a:p>
            <a:r>
              <a:rPr lang="en-GB" sz="5000" b="1" kern="0" dirty="0">
                <a:effectLst/>
                <a:latin typeface="Arial" panose="020B0604020202020204" pitchFamily="34" charset="0"/>
                <a:ea typeface="Times New Roman" panose="02020603050405020304" pitchFamily="18" charset="0"/>
                <a:cs typeface="Arial" panose="020B0604020202020204" pitchFamily="34" charset="0"/>
              </a:rPr>
              <a:t>Implementation approaches</a:t>
            </a:r>
            <a:endParaRPr lang="en-GB" sz="50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4A2446-CD81-D642-3BED-C103B634DBCA}"/>
              </a:ext>
            </a:extLst>
          </p:cNvPr>
          <p:cNvSpPr>
            <a:spLocks noGrp="1"/>
          </p:cNvSpPr>
          <p:nvPr>
            <p:ph idx="1"/>
          </p:nvPr>
        </p:nvSpPr>
        <p:spPr>
          <a:xfrm>
            <a:off x="793660" y="2599509"/>
            <a:ext cx="10143668" cy="3435531"/>
          </a:xfrm>
        </p:spPr>
        <p:txBody>
          <a:bodyPr anchor="ctr">
            <a:normAutofit/>
          </a:bodyPr>
          <a:lstStyle/>
          <a:p>
            <a:pPr marL="342900" lvl="0" indent="-342900">
              <a:spcAft>
                <a:spcPts val="800"/>
              </a:spcAft>
              <a:buSzPts val="1000"/>
              <a:buFont typeface="Symbol" panose="05050102010706020507" pitchFamily="18" charset="2"/>
              <a:buChar char=""/>
              <a:tabLst>
                <a:tab pos="4572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Maintaining chronological records of all methodological decisions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Documenting the evolution of coding schemes with examples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Recording reasoning behind analytical choices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Preserving all versions of evolving analyses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400" dirty="0"/>
          </a:p>
        </p:txBody>
      </p:sp>
    </p:spTree>
    <p:extLst>
      <p:ext uri="{BB962C8B-B14F-4D97-AF65-F5344CB8AC3E}">
        <p14:creationId xmlns:p14="http://schemas.microsoft.com/office/powerpoint/2010/main" val="270464526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5B72E4-7C20-586A-BCC8-B449F208A7C0}"/>
              </a:ext>
            </a:extLst>
          </p:cNvPr>
          <p:cNvSpPr>
            <a:spLocks noGrp="1"/>
          </p:cNvSpPr>
          <p:nvPr>
            <p:ph type="title"/>
          </p:nvPr>
        </p:nvSpPr>
        <p:spPr>
          <a:xfrm>
            <a:off x="808638" y="386930"/>
            <a:ext cx="9236700" cy="1188950"/>
          </a:xfrm>
        </p:spPr>
        <p:txBody>
          <a:bodyPr anchor="b">
            <a:normAutofit/>
          </a:bodyPr>
          <a:lstStyle/>
          <a:p>
            <a:r>
              <a:rPr lang="en-GB" sz="5400" dirty="0"/>
              <a:t>Example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2973E35-ED02-F7E5-6081-30153CC43BC4}"/>
              </a:ext>
            </a:extLst>
          </p:cNvPr>
          <p:cNvSpPr>
            <a:spLocks noGrp="1"/>
          </p:cNvSpPr>
          <p:nvPr>
            <p:ph idx="1"/>
          </p:nvPr>
        </p:nvSpPr>
        <p:spPr>
          <a:xfrm>
            <a:off x="793660" y="2599509"/>
            <a:ext cx="10143668" cy="3435531"/>
          </a:xfrm>
        </p:spPr>
        <p:txBody>
          <a:bodyPr anchor="ctr">
            <a:normAutofit/>
          </a:bodyPr>
          <a:lstStyle/>
          <a:p>
            <a:r>
              <a:rPr lang="en-GB" sz="2400" kern="0" dirty="0">
                <a:effectLst/>
                <a:latin typeface="Arial" panose="020B0604020202020204" pitchFamily="34" charset="0"/>
                <a:ea typeface="Times New Roman" panose="02020603050405020304" pitchFamily="18" charset="0"/>
                <a:cs typeface="Arial" panose="020B0604020202020204" pitchFamily="34" charset="0"/>
              </a:rPr>
              <a:t>A researcher studying strategic decision-making maintains detailed records of how the interview protocol evolved based on early findings, documents the development of the coding scheme through multiple iterations, and preserves memos explaining why certain theoretical frameworks were selected for interpretation.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400" dirty="0"/>
          </a:p>
        </p:txBody>
      </p:sp>
    </p:spTree>
    <p:extLst>
      <p:ext uri="{BB962C8B-B14F-4D97-AF65-F5344CB8AC3E}">
        <p14:creationId xmlns:p14="http://schemas.microsoft.com/office/powerpoint/2010/main" val="44058883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A2EF03-B421-C99E-EFDF-6CE189F45C74}"/>
              </a:ext>
            </a:extLst>
          </p:cNvPr>
          <p:cNvSpPr>
            <a:spLocks noGrp="1"/>
          </p:cNvSpPr>
          <p:nvPr>
            <p:ph type="title"/>
          </p:nvPr>
        </p:nvSpPr>
        <p:spPr>
          <a:xfrm>
            <a:off x="808638" y="386930"/>
            <a:ext cx="9236700" cy="1188950"/>
          </a:xfrm>
        </p:spPr>
        <p:txBody>
          <a:bodyPr anchor="b">
            <a:normAutofit/>
          </a:bodyPr>
          <a:lstStyle/>
          <a:p>
            <a:r>
              <a:rPr lang="en-GB" sz="5400" b="1" kern="0" dirty="0">
                <a:effectLst/>
                <a:latin typeface="Arial" panose="020B0604020202020204" pitchFamily="34" charset="0"/>
                <a:ea typeface="Times New Roman" panose="02020603050405020304" pitchFamily="18" charset="0"/>
                <a:cs typeface="Arial" panose="020B0604020202020204" pitchFamily="34" charset="0"/>
              </a:rPr>
              <a:t>Devil's Advocate Approach</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DB83B1E-4B1B-5DE6-4860-557FC590CDDD}"/>
              </a:ext>
            </a:extLst>
          </p:cNvPr>
          <p:cNvSpPr>
            <a:spLocks noGrp="1"/>
          </p:cNvSpPr>
          <p:nvPr>
            <p:ph idx="1"/>
          </p:nvPr>
        </p:nvSpPr>
        <p:spPr>
          <a:xfrm>
            <a:off x="793660" y="2599509"/>
            <a:ext cx="10143668" cy="3435531"/>
          </a:xfrm>
        </p:spPr>
        <p:txBody>
          <a:bodyPr anchor="ctr">
            <a:normAutofit/>
          </a:bodyPr>
          <a:lstStyle/>
          <a:p>
            <a:r>
              <a:rPr lang="en-GB" sz="2400" dirty="0"/>
              <a:t>Definition: Deliberately challenging emerging interpretations by systematically questioning assumptions and actively seeking alternative explanations for observed patterns.</a:t>
            </a:r>
          </a:p>
          <a:p>
            <a:r>
              <a:rPr lang="en-GB" sz="2400" dirty="0"/>
              <a:t>Key characteristics:</a:t>
            </a:r>
          </a:p>
          <a:p>
            <a:r>
              <a:rPr lang="en-GB" sz="2400" dirty="0"/>
              <a:t>Involves intentional scepticism toward one's own conclusions</a:t>
            </a:r>
          </a:p>
          <a:p>
            <a:r>
              <a:rPr lang="en-GB" sz="2400" dirty="0"/>
              <a:t>Requires actively looking for contradictory evidence</a:t>
            </a:r>
          </a:p>
          <a:p>
            <a:r>
              <a:rPr lang="en-GB" sz="2400" dirty="0"/>
              <a:t>Helps avoid premature closure on interpretation</a:t>
            </a:r>
          </a:p>
          <a:p>
            <a:r>
              <a:rPr lang="en-GB" sz="2400" dirty="0"/>
              <a:t>Tests the robustness of emerging findings</a:t>
            </a:r>
          </a:p>
          <a:p>
            <a:endParaRPr lang="en-GB" sz="2400" dirty="0"/>
          </a:p>
        </p:txBody>
      </p:sp>
    </p:spTree>
    <p:extLst>
      <p:ext uri="{BB962C8B-B14F-4D97-AF65-F5344CB8AC3E}">
        <p14:creationId xmlns:p14="http://schemas.microsoft.com/office/powerpoint/2010/main" val="401669645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C12B4E-F40F-7DF2-ED83-3F76CB9BB9D4}"/>
              </a:ext>
            </a:extLst>
          </p:cNvPr>
          <p:cNvSpPr>
            <a:spLocks noGrp="1"/>
          </p:cNvSpPr>
          <p:nvPr>
            <p:ph type="title"/>
          </p:nvPr>
        </p:nvSpPr>
        <p:spPr>
          <a:xfrm>
            <a:off x="808638" y="386930"/>
            <a:ext cx="9236700" cy="1188950"/>
          </a:xfrm>
        </p:spPr>
        <p:txBody>
          <a:bodyPr anchor="b">
            <a:normAutofit/>
          </a:bodyPr>
          <a:lstStyle/>
          <a:p>
            <a:r>
              <a:rPr lang="en-GB" sz="5000" b="1" kern="0" dirty="0">
                <a:effectLst/>
                <a:latin typeface="Arial" panose="020B0604020202020204" pitchFamily="34" charset="0"/>
                <a:ea typeface="Times New Roman" panose="02020603050405020304" pitchFamily="18" charset="0"/>
                <a:cs typeface="Arial" panose="020B0604020202020204" pitchFamily="34" charset="0"/>
              </a:rPr>
              <a:t>Implementation approaches</a:t>
            </a:r>
            <a:endParaRPr lang="en-GB" sz="50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8F3D26-CD7A-8FF2-A918-3AFE6A1133A5}"/>
              </a:ext>
            </a:extLst>
          </p:cNvPr>
          <p:cNvSpPr>
            <a:spLocks noGrp="1"/>
          </p:cNvSpPr>
          <p:nvPr>
            <p:ph idx="1"/>
          </p:nvPr>
        </p:nvSpPr>
        <p:spPr>
          <a:xfrm>
            <a:off x="793660" y="2599509"/>
            <a:ext cx="10143668" cy="3435531"/>
          </a:xfrm>
        </p:spPr>
        <p:txBody>
          <a:bodyPr anchor="ctr">
            <a:normAutofit/>
          </a:bodyPr>
          <a:lstStyle/>
          <a:p>
            <a:pPr marL="342900" lvl="0" indent="-342900">
              <a:spcAft>
                <a:spcPts val="800"/>
              </a:spcAft>
              <a:buSzPts val="1000"/>
              <a:buFont typeface="Symbol" panose="05050102010706020507" pitchFamily="18" charset="2"/>
              <a:buChar char=""/>
              <a:tabLst>
                <a:tab pos="4572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Assigning team members to critique each finding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Systematically asking "what alternative explanations exist?"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Developing and testing contrary hypotheses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Seeking disconfirming evidence for each major theme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400" dirty="0"/>
          </a:p>
        </p:txBody>
      </p:sp>
    </p:spTree>
    <p:extLst>
      <p:ext uri="{BB962C8B-B14F-4D97-AF65-F5344CB8AC3E}">
        <p14:creationId xmlns:p14="http://schemas.microsoft.com/office/powerpoint/2010/main" val="143125597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89B0E7-3440-1279-71C6-25948E6509BB}"/>
              </a:ext>
            </a:extLst>
          </p:cNvPr>
          <p:cNvSpPr>
            <a:spLocks noGrp="1"/>
          </p:cNvSpPr>
          <p:nvPr>
            <p:ph type="title"/>
          </p:nvPr>
        </p:nvSpPr>
        <p:spPr>
          <a:xfrm>
            <a:off x="808638" y="386930"/>
            <a:ext cx="9236700" cy="1188950"/>
          </a:xfrm>
        </p:spPr>
        <p:txBody>
          <a:bodyPr anchor="b">
            <a:normAutofit/>
          </a:bodyPr>
          <a:lstStyle/>
          <a:p>
            <a:r>
              <a:rPr lang="en-GB" sz="5400" dirty="0"/>
              <a:t>Example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680E68E-CFC2-8E32-0A77-6B147D0A1CCA}"/>
              </a:ext>
            </a:extLst>
          </p:cNvPr>
          <p:cNvSpPr>
            <a:spLocks noGrp="1"/>
          </p:cNvSpPr>
          <p:nvPr>
            <p:ph idx="1"/>
          </p:nvPr>
        </p:nvSpPr>
        <p:spPr>
          <a:xfrm>
            <a:off x="793660" y="2599509"/>
            <a:ext cx="10143668" cy="3435531"/>
          </a:xfrm>
        </p:spPr>
        <p:txBody>
          <a:bodyPr anchor="ctr">
            <a:normAutofit/>
          </a:bodyPr>
          <a:lstStyle/>
          <a:p>
            <a:r>
              <a:rPr lang="en-GB" sz="2400" kern="0" dirty="0">
                <a:effectLst/>
                <a:latin typeface="Arial" panose="020B0604020202020204" pitchFamily="34" charset="0"/>
                <a:ea typeface="Times New Roman" panose="02020603050405020304" pitchFamily="18" charset="0"/>
                <a:cs typeface="Arial" panose="020B0604020202020204" pitchFamily="34" charset="0"/>
              </a:rPr>
              <a:t>In research on successful innovation practices, one team member is assigned to specifically challenge each "success factor" identified, questioning whether it might actually be coincidental rather than causal, or whether less visible factors might better explain the observed outcomes.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94370023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B0A2AA-E5F6-3EDB-98F2-25F5390DE36D}"/>
              </a:ext>
            </a:extLst>
          </p:cNvPr>
          <p:cNvSpPr>
            <a:spLocks noGrp="1"/>
          </p:cNvSpPr>
          <p:nvPr>
            <p:ph type="title"/>
          </p:nvPr>
        </p:nvSpPr>
        <p:spPr>
          <a:xfrm>
            <a:off x="808638" y="386930"/>
            <a:ext cx="9236700" cy="1188950"/>
          </a:xfrm>
        </p:spPr>
        <p:txBody>
          <a:bodyPr anchor="b">
            <a:normAutofit/>
          </a:bodyPr>
          <a:lstStyle/>
          <a:p>
            <a:r>
              <a:rPr lang="en-GB" sz="5400" b="1" kern="0" dirty="0">
                <a:effectLst/>
                <a:latin typeface="Arial" panose="020B0604020202020204" pitchFamily="34" charset="0"/>
                <a:ea typeface="Times New Roman" panose="02020603050405020304" pitchFamily="18" charset="0"/>
                <a:cs typeface="Arial" panose="020B0604020202020204" pitchFamily="34" charset="0"/>
              </a:rPr>
              <a:t>Transparency in Reporting</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6538CB-9EB9-DE41-B76B-49597315CB3B}"/>
              </a:ext>
            </a:extLst>
          </p:cNvPr>
          <p:cNvSpPr>
            <a:spLocks noGrp="1"/>
          </p:cNvSpPr>
          <p:nvPr>
            <p:ph idx="1"/>
          </p:nvPr>
        </p:nvSpPr>
        <p:spPr>
          <a:xfrm>
            <a:off x="793660" y="2599509"/>
            <a:ext cx="10143668" cy="3435531"/>
          </a:xfrm>
        </p:spPr>
        <p:txBody>
          <a:bodyPr anchor="ctr">
            <a:normAutofit/>
          </a:bodyPr>
          <a:lstStyle/>
          <a:p>
            <a:pPr>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Definition:</a:t>
            </a:r>
            <a:r>
              <a:rPr lang="en-GB" sz="1900" kern="0" dirty="0">
                <a:effectLst/>
                <a:latin typeface="Arial" panose="020B0604020202020204" pitchFamily="34" charset="0"/>
                <a:ea typeface="Times New Roman" panose="02020603050405020304" pitchFamily="18" charset="0"/>
                <a:cs typeface="Arial" panose="020B0604020202020204" pitchFamily="34" charset="0"/>
              </a:rPr>
              <a:t> Explicitly acknowledging the researcher's position, potential biases, and limitations in research reports to allow readers to make informed judgments about findings.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Key characteristics: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900" kern="0" dirty="0">
                <a:effectLst/>
                <a:latin typeface="Arial" panose="020B0604020202020204" pitchFamily="34" charset="0"/>
                <a:ea typeface="Times New Roman" panose="02020603050405020304" pitchFamily="18" charset="0"/>
                <a:cs typeface="Arial" panose="020B0604020202020204" pitchFamily="34" charset="0"/>
              </a:rPr>
              <a:t>Involves honest disclosure of researcher background relevant to the study</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900" kern="0" dirty="0">
                <a:effectLst/>
                <a:latin typeface="Arial" panose="020B0604020202020204" pitchFamily="34" charset="0"/>
                <a:ea typeface="Times New Roman" panose="02020603050405020304" pitchFamily="18" charset="0"/>
                <a:cs typeface="Arial" panose="020B0604020202020204" pitchFamily="34" charset="0"/>
              </a:rPr>
              <a:t>Acknowledges limitations and potential areas of bias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900" kern="0" dirty="0">
                <a:effectLst/>
                <a:latin typeface="Arial" panose="020B0604020202020204" pitchFamily="34" charset="0"/>
                <a:ea typeface="Times New Roman" panose="02020603050405020304" pitchFamily="18" charset="0"/>
                <a:cs typeface="Arial" panose="020B0604020202020204" pitchFamily="34" charset="0"/>
              </a:rPr>
              <a:t>Provides contextual information needed to evaluate findings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900" kern="0" dirty="0">
                <a:effectLst/>
                <a:latin typeface="Arial" panose="020B0604020202020204" pitchFamily="34" charset="0"/>
                <a:ea typeface="Times New Roman" panose="02020603050405020304" pitchFamily="18" charset="0"/>
                <a:cs typeface="Arial" panose="020B0604020202020204" pitchFamily="34" charset="0"/>
              </a:rPr>
              <a:t>Demonstrates research integrity through openness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1900" dirty="0"/>
          </a:p>
        </p:txBody>
      </p:sp>
    </p:spTree>
    <p:extLst>
      <p:ext uri="{BB962C8B-B14F-4D97-AF65-F5344CB8AC3E}">
        <p14:creationId xmlns:p14="http://schemas.microsoft.com/office/powerpoint/2010/main" val="405295678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E265FF-66C4-D9BF-5F74-9AED0C0218FE}"/>
              </a:ext>
            </a:extLst>
          </p:cNvPr>
          <p:cNvSpPr>
            <a:spLocks noGrp="1"/>
          </p:cNvSpPr>
          <p:nvPr>
            <p:ph type="title"/>
          </p:nvPr>
        </p:nvSpPr>
        <p:spPr>
          <a:xfrm>
            <a:off x="808638" y="386930"/>
            <a:ext cx="9236700" cy="1188950"/>
          </a:xfrm>
        </p:spPr>
        <p:txBody>
          <a:bodyPr anchor="b">
            <a:normAutofit/>
          </a:bodyPr>
          <a:lstStyle/>
          <a:p>
            <a:r>
              <a:rPr lang="en-GB" sz="5400" dirty="0"/>
              <a:t>Implementation approaches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72808B-8971-3B91-E665-D665616D34BD}"/>
              </a:ext>
            </a:extLst>
          </p:cNvPr>
          <p:cNvSpPr>
            <a:spLocks noGrp="1"/>
          </p:cNvSpPr>
          <p:nvPr>
            <p:ph idx="1"/>
          </p:nvPr>
        </p:nvSpPr>
        <p:spPr>
          <a:xfrm>
            <a:off x="793660" y="2599509"/>
            <a:ext cx="10143668" cy="3435531"/>
          </a:xfrm>
        </p:spPr>
        <p:txBody>
          <a:bodyPr anchor="ctr">
            <a:normAutofit/>
          </a:bodyPr>
          <a:lstStyle/>
          <a:p>
            <a:r>
              <a:rPr lang="en-GB" sz="2400" dirty="0"/>
              <a:t>Including detailed positionality statements in methodology sections</a:t>
            </a:r>
          </a:p>
          <a:p>
            <a:r>
              <a:rPr lang="en-GB" sz="2400" dirty="0"/>
              <a:t>Explicitly discussing how researcher background might influence interpretation</a:t>
            </a:r>
          </a:p>
          <a:p>
            <a:r>
              <a:rPr lang="en-GB" sz="2400" dirty="0"/>
              <a:t>Acknowledging limitations introduced by researcher characteristics</a:t>
            </a:r>
          </a:p>
          <a:p>
            <a:r>
              <a:rPr lang="en-GB" sz="2400" dirty="0"/>
              <a:t>Providing sufficient methodological detail for reader evaluation</a:t>
            </a:r>
          </a:p>
          <a:p>
            <a:endParaRPr lang="en-GB" sz="2400" dirty="0"/>
          </a:p>
        </p:txBody>
      </p:sp>
    </p:spTree>
    <p:extLst>
      <p:ext uri="{BB962C8B-B14F-4D97-AF65-F5344CB8AC3E}">
        <p14:creationId xmlns:p14="http://schemas.microsoft.com/office/powerpoint/2010/main" val="356570298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2ED245-A5D8-0122-FD63-4CDE1E9939CF}"/>
              </a:ext>
            </a:extLst>
          </p:cNvPr>
          <p:cNvSpPr>
            <a:spLocks noGrp="1"/>
          </p:cNvSpPr>
          <p:nvPr>
            <p:ph type="title"/>
          </p:nvPr>
        </p:nvSpPr>
        <p:spPr>
          <a:xfrm>
            <a:off x="808638" y="386930"/>
            <a:ext cx="9236700" cy="1188950"/>
          </a:xfrm>
        </p:spPr>
        <p:txBody>
          <a:bodyPr anchor="b">
            <a:normAutofit/>
          </a:bodyPr>
          <a:lstStyle/>
          <a:p>
            <a:r>
              <a:rPr lang="en-GB" sz="5400" dirty="0"/>
              <a:t>Example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E44703-82F4-1B9E-153A-C3E1960B302B}"/>
              </a:ext>
            </a:extLst>
          </p:cNvPr>
          <p:cNvSpPr>
            <a:spLocks noGrp="1"/>
          </p:cNvSpPr>
          <p:nvPr>
            <p:ph idx="1"/>
          </p:nvPr>
        </p:nvSpPr>
        <p:spPr>
          <a:xfrm>
            <a:off x="793660" y="2599509"/>
            <a:ext cx="10143668" cy="3435531"/>
          </a:xfrm>
        </p:spPr>
        <p:txBody>
          <a:bodyPr anchor="ctr">
            <a:normAutofit/>
          </a:bodyPr>
          <a:lstStyle/>
          <a:p>
            <a:r>
              <a:rPr lang="en-GB" sz="2400" kern="0" dirty="0">
                <a:effectLst/>
                <a:latin typeface="Arial" panose="020B0604020202020204" pitchFamily="34" charset="0"/>
                <a:ea typeface="Times New Roman" panose="02020603050405020304" pitchFamily="18" charset="0"/>
                <a:cs typeface="Arial" panose="020B0604020202020204" pitchFamily="34" charset="0"/>
              </a:rPr>
              <a:t>A former HR director studying talent management practices explicitly addresses in the published research how their professional background provides insider knowledge but might also lead to taken-for-granted assumptions about HR practices, and details the specific steps taken to mitigate this potential bias.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400" dirty="0"/>
          </a:p>
        </p:txBody>
      </p:sp>
    </p:spTree>
    <p:extLst>
      <p:ext uri="{BB962C8B-B14F-4D97-AF65-F5344CB8AC3E}">
        <p14:creationId xmlns:p14="http://schemas.microsoft.com/office/powerpoint/2010/main" val="57578686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Video 3" descr="Swirling Pencils">
            <a:extLst>
              <a:ext uri="{FF2B5EF4-FFF2-40B4-BE49-F238E27FC236}">
                <a16:creationId xmlns:a16="http://schemas.microsoft.com/office/drawing/2014/main" id="{2A3B641C-8308-0C7C-753D-7A83A401251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3CE390-F0E0-B6A4-51A8-719AE0F3662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Some specific examples of how some of these strategies can be applied</a:t>
            </a:r>
          </a:p>
        </p:txBody>
      </p:sp>
    </p:spTree>
    <p:extLst>
      <p:ext uri="{BB962C8B-B14F-4D97-AF65-F5344CB8AC3E}">
        <p14:creationId xmlns:p14="http://schemas.microsoft.com/office/powerpoint/2010/main" val="3133056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5C3426-C314-4696-B7DB-85B1EA9EC15B}"/>
              </a:ext>
            </a:extLst>
          </p:cNvPr>
          <p:cNvSpPr>
            <a:spLocks noGrp="1"/>
          </p:cNvSpPr>
          <p:nvPr>
            <p:ph type="title"/>
          </p:nvPr>
        </p:nvSpPr>
        <p:spPr>
          <a:xfrm>
            <a:off x="808638" y="386930"/>
            <a:ext cx="9236700" cy="1188950"/>
          </a:xfrm>
        </p:spPr>
        <p:txBody>
          <a:bodyPr anchor="b">
            <a:normAutofit/>
          </a:bodyPr>
          <a:lstStyle/>
          <a:p>
            <a:r>
              <a:rPr lang="en-GB" sz="5400" dirty="0"/>
              <a:t>See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83D6E7-DC58-44CB-B115-62CB4C0A720C}"/>
              </a:ext>
            </a:extLst>
          </p:cNvPr>
          <p:cNvSpPr>
            <a:spLocks noGrp="1"/>
          </p:cNvSpPr>
          <p:nvPr>
            <p:ph idx="1"/>
          </p:nvPr>
        </p:nvSpPr>
        <p:spPr>
          <a:xfrm>
            <a:off x="793660" y="2599509"/>
            <a:ext cx="10143668" cy="3435531"/>
          </a:xfrm>
        </p:spPr>
        <p:txBody>
          <a:bodyPr anchor="ctr">
            <a:normAutofit/>
          </a:bodyPr>
          <a:lstStyle/>
          <a:p>
            <a:r>
              <a:rPr lang="en-GB" sz="2400" dirty="0"/>
              <a:t>Ben 2, page 160 onwards</a:t>
            </a:r>
          </a:p>
        </p:txBody>
      </p:sp>
    </p:spTree>
    <p:extLst>
      <p:ext uri="{BB962C8B-B14F-4D97-AF65-F5344CB8AC3E}">
        <p14:creationId xmlns:p14="http://schemas.microsoft.com/office/powerpoint/2010/main" val="3007538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08638" y="386930"/>
            <a:ext cx="9236700" cy="1188950"/>
          </a:xfrm>
        </p:spPr>
        <p:txBody>
          <a:bodyPr anchor="b">
            <a:normAutofit/>
          </a:bodyPr>
          <a:lstStyle/>
          <a:p>
            <a:r>
              <a:rPr lang="en-GB" sz="5000" b="1" dirty="0"/>
              <a:t>Consider 2 simple research projects</a:t>
            </a:r>
            <a:endParaRPr lang="en-US" sz="5000" b="1" dirty="0"/>
          </a:p>
        </p:txBody>
      </p:sp>
      <p:grpSp>
        <p:nvGrpSpPr>
          <p:cNvPr id="19" name="Group 18">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0" name="Rectangle 1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Rectangle 2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793660" y="2599509"/>
            <a:ext cx="10143668" cy="3435531"/>
          </a:xfrm>
        </p:spPr>
        <p:txBody>
          <a:bodyPr anchor="ctr">
            <a:normAutofit/>
          </a:bodyPr>
          <a:lstStyle/>
          <a:p>
            <a:pPr marL="457200" indent="-457200">
              <a:buFont typeface="+mj-lt"/>
              <a:buAutoNum type="arabicPeriod"/>
            </a:pPr>
            <a:r>
              <a:rPr lang="en-GB" sz="1500" dirty="0"/>
              <a:t>How do line managers motivate staff during times when a business is in recession?</a:t>
            </a:r>
          </a:p>
          <a:p>
            <a:pPr marL="457200" indent="-457200">
              <a:buFont typeface="+mj-lt"/>
              <a:buAutoNum type="arabicPeriod"/>
            </a:pPr>
            <a:r>
              <a:rPr lang="en-GB" sz="1500" dirty="0"/>
              <a:t>What are the challenges facing entrepreneurs in your home city/ town? And how might these be overcome?</a:t>
            </a:r>
          </a:p>
          <a:p>
            <a:pPr marL="0" indent="0">
              <a:buNone/>
            </a:pPr>
            <a:endParaRPr lang="en-GB" sz="1500" dirty="0"/>
          </a:p>
          <a:p>
            <a:pPr marL="457200" indent="-457200">
              <a:buFont typeface="+mj-lt"/>
              <a:buAutoNum type="alphaLcParenR"/>
            </a:pPr>
            <a:r>
              <a:rPr lang="en-GB" sz="1500" dirty="0"/>
              <a:t>Individually write down a summary of how you would undertake research to answer these separate questions.  Basic methodology, some key research questions and who you might ask.</a:t>
            </a:r>
          </a:p>
          <a:p>
            <a:pPr marL="457200" indent="-457200">
              <a:buFont typeface="+mj-lt"/>
              <a:buAutoNum type="alphaLcParenR"/>
            </a:pPr>
            <a:r>
              <a:rPr lang="en-GB" sz="1500" dirty="0"/>
              <a:t>Join together in groups – look at scenarios one by one.  Share your notes.  Discuss any differences between the people in your group.</a:t>
            </a:r>
          </a:p>
          <a:p>
            <a:pPr marL="457200" indent="-457200">
              <a:buFont typeface="+mj-lt"/>
              <a:buAutoNum type="alphaLcParenR"/>
            </a:pPr>
            <a:r>
              <a:rPr lang="en-GB" sz="1500" dirty="0"/>
              <a:t>Discuss what contributes to these differences, link back to positionalities</a:t>
            </a:r>
          </a:p>
          <a:p>
            <a:pPr marL="457200" indent="-457200">
              <a:buFont typeface="+mj-lt"/>
              <a:buAutoNum type="alphaLcParenR"/>
            </a:pPr>
            <a:r>
              <a:rPr lang="en-GB" sz="1500" dirty="0"/>
              <a:t>Discuss if, and how, these different perspectives might impact on the reliability and validity of any research undertaken</a:t>
            </a:r>
          </a:p>
          <a:p>
            <a:pPr marL="457200" indent="-457200">
              <a:buFont typeface="+mj-lt"/>
              <a:buAutoNum type="alphaLcParenR"/>
            </a:pPr>
            <a:r>
              <a:rPr lang="en-GB" sz="1500" dirty="0"/>
              <a:t>Prepare a short PowerPoint slide presentation to summarise differences, similarities and key points</a:t>
            </a:r>
            <a:endParaRPr lang="en-US" sz="1500" dirty="0"/>
          </a:p>
        </p:txBody>
      </p:sp>
    </p:spTree>
    <p:extLst>
      <p:ext uri="{BB962C8B-B14F-4D97-AF65-F5344CB8AC3E}">
        <p14:creationId xmlns:p14="http://schemas.microsoft.com/office/powerpoint/2010/main" val="378172179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sz="4100" b="1" dirty="0"/>
              <a:t>Individual work / group review</a:t>
            </a:r>
            <a:endParaRPr lang="en-US" sz="4100" b="1" dirty="0"/>
          </a:p>
        </p:txBody>
      </p:sp>
      <p:sp>
        <p:nvSpPr>
          <p:cNvPr id="3" name="Content Placeholder 2"/>
          <p:cNvSpPr>
            <a:spLocks noGrp="1"/>
          </p:cNvSpPr>
          <p:nvPr>
            <p:ph idx="1"/>
          </p:nvPr>
        </p:nvSpPr>
        <p:spPr>
          <a:xfrm>
            <a:off x="4965431" y="2438400"/>
            <a:ext cx="6586489" cy="3785419"/>
          </a:xfrm>
        </p:spPr>
        <p:txBody>
          <a:bodyPr>
            <a:normAutofit fontScale="92500" lnSpcReduction="10000"/>
          </a:bodyPr>
          <a:lstStyle/>
          <a:p>
            <a:pPr marL="0" indent="0">
              <a:buNone/>
            </a:pPr>
            <a:r>
              <a:rPr lang="en-GB" sz="2000" dirty="0"/>
              <a:t>Consider key points from at least 2 resources on moodle that discuss reliability and validity:</a:t>
            </a:r>
          </a:p>
          <a:p>
            <a:r>
              <a:rPr lang="en-GB" sz="2000" dirty="0"/>
              <a:t>Ben*</a:t>
            </a:r>
          </a:p>
          <a:p>
            <a:r>
              <a:rPr lang="en-GB" sz="2000" dirty="0"/>
              <a:t>Creswell (2007)*</a:t>
            </a:r>
          </a:p>
          <a:p>
            <a:r>
              <a:rPr lang="en-GB" sz="2000" dirty="0"/>
              <a:t>Bapir (2008)</a:t>
            </a:r>
          </a:p>
          <a:p>
            <a:r>
              <a:rPr lang="en-GB" sz="2000" dirty="0"/>
              <a:t>Golafshani (2003)</a:t>
            </a:r>
          </a:p>
          <a:p>
            <a:r>
              <a:rPr lang="en-GB" sz="2000" dirty="0"/>
              <a:t>Drost (2011)</a:t>
            </a:r>
          </a:p>
          <a:p>
            <a:r>
              <a:rPr lang="en-GB" sz="2000" dirty="0"/>
              <a:t>Heale and Twycross (2015)</a:t>
            </a:r>
          </a:p>
          <a:p>
            <a:r>
              <a:rPr lang="en-GB" sz="2000" dirty="0"/>
              <a:t>Patton (2014)</a:t>
            </a:r>
          </a:p>
          <a:p>
            <a:pPr marL="0" indent="0">
              <a:buNone/>
            </a:pPr>
            <a:r>
              <a:rPr lang="en-GB" sz="2000" dirty="0"/>
              <a:t>Prepare a LIST in word summarising the key messages you have gathered from these papers</a:t>
            </a:r>
          </a:p>
        </p:txBody>
      </p:sp>
      <p:pic>
        <p:nvPicPr>
          <p:cNvPr id="5" name="Picture 4" descr="Piles of paperwork">
            <a:extLst>
              <a:ext uri="{FF2B5EF4-FFF2-40B4-BE49-F238E27FC236}">
                <a16:creationId xmlns:a16="http://schemas.microsoft.com/office/drawing/2014/main" id="{E09C0FA2-8C8E-FDB6-428B-600BF7DC376A}"/>
              </a:ext>
            </a:extLst>
          </p:cNvPr>
          <p:cNvPicPr>
            <a:picLocks noChangeAspect="1"/>
          </p:cNvPicPr>
          <p:nvPr/>
        </p:nvPicPr>
        <p:blipFill rotWithShape="1">
          <a:blip r:embed="rId2"/>
          <a:srcRect l="27200" r="22104"/>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CAD7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14526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p:cNvSpPr/>
          <p:nvPr/>
        </p:nvSpPr>
        <p:spPr>
          <a:xfrm>
            <a:off x="804672" y="640080"/>
            <a:ext cx="3282696" cy="52578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chemeClr val="bg1"/>
                </a:solidFill>
                <a:latin typeface="+mj-lt"/>
                <a:ea typeface="+mj-ea"/>
                <a:cs typeface="+mj-cs"/>
              </a:rPr>
              <a:t>Triangulation </a:t>
            </a:r>
          </a:p>
        </p:txBody>
      </p:sp>
      <p:sp>
        <p:nvSpPr>
          <p:cNvPr id="2" name="Rectangle 1"/>
          <p:cNvSpPr/>
          <p:nvPr/>
        </p:nvSpPr>
        <p:spPr>
          <a:xfrm>
            <a:off x="5358384" y="640081"/>
            <a:ext cx="6024654" cy="525780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t>In order to strengthen the reliability and validity of a study, the triangulation serves as a good strategy. Triangulation involves “between the method” and “within the method”. The latter incorporates the use of two qualitative approaches to enhance the plausibility (Miller and Fredericks, 1994). </a:t>
            </a:r>
          </a:p>
        </p:txBody>
      </p:sp>
    </p:spTree>
    <p:extLst>
      <p:ext uri="{BB962C8B-B14F-4D97-AF65-F5344CB8AC3E}">
        <p14:creationId xmlns:p14="http://schemas.microsoft.com/office/powerpoint/2010/main" val="76338536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640080"/>
            <a:ext cx="3282696" cy="5257800"/>
          </a:xfrm>
        </p:spPr>
        <p:txBody>
          <a:bodyPr>
            <a:normAutofit/>
          </a:bodyPr>
          <a:lstStyle/>
          <a:p>
            <a:r>
              <a:rPr lang="en-US" dirty="0">
                <a:solidFill>
                  <a:schemeClr val="bg1"/>
                </a:solidFill>
              </a:rPr>
              <a:t>Important</a:t>
            </a:r>
          </a:p>
        </p:txBody>
      </p:sp>
      <p:sp>
        <p:nvSpPr>
          <p:cNvPr id="3" name="Content Placeholder 2"/>
          <p:cNvSpPr>
            <a:spLocks noGrp="1"/>
          </p:cNvSpPr>
          <p:nvPr>
            <p:ph idx="1"/>
          </p:nvPr>
        </p:nvSpPr>
        <p:spPr>
          <a:xfrm>
            <a:off x="5358384" y="640081"/>
            <a:ext cx="6024654" cy="5257800"/>
          </a:xfrm>
        </p:spPr>
        <p:txBody>
          <a:bodyPr anchor="ctr">
            <a:normAutofit/>
          </a:bodyPr>
          <a:lstStyle/>
          <a:p>
            <a:r>
              <a:rPr lang="en-GB" sz="2400" dirty="0"/>
              <a:t>Understanding research bias is important for several reasons: first, bias exists in all research, across research designs and is difficult to eliminate; second, bias can occur at each stage of the research process; third, bias impacts on the validity and reliability.</a:t>
            </a:r>
            <a:endParaRPr lang="en-US" sz="2400" dirty="0"/>
          </a:p>
        </p:txBody>
      </p:sp>
    </p:spTree>
    <p:extLst>
      <p:ext uri="{BB962C8B-B14F-4D97-AF65-F5344CB8AC3E}">
        <p14:creationId xmlns:p14="http://schemas.microsoft.com/office/powerpoint/2010/main" val="52955592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DE0C2-78E2-1363-8548-9DD6D09AD2F8}"/>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References</a:t>
            </a:r>
          </a:p>
        </p:txBody>
      </p:sp>
      <p:sp>
        <p:nvSpPr>
          <p:cNvPr id="3" name="Content Placeholder 2">
            <a:extLst>
              <a:ext uri="{FF2B5EF4-FFF2-40B4-BE49-F238E27FC236}">
                <a16:creationId xmlns:a16="http://schemas.microsoft.com/office/drawing/2014/main" id="{EF88DABF-973A-ECAF-418D-9D2080EFF989}"/>
              </a:ext>
            </a:extLst>
          </p:cNvPr>
          <p:cNvSpPr>
            <a:spLocks noGrp="1"/>
          </p:cNvSpPr>
          <p:nvPr>
            <p:ph idx="1"/>
          </p:nvPr>
        </p:nvSpPr>
        <p:spPr>
          <a:xfrm>
            <a:off x="4810259" y="649480"/>
            <a:ext cx="6555347" cy="5546047"/>
          </a:xfrm>
        </p:spPr>
        <p:txBody>
          <a:bodyPr anchor="ctr">
            <a:normAutofit/>
          </a:bodyPr>
          <a:lstStyle/>
          <a:p>
            <a:pPr>
              <a:spcAft>
                <a:spcPts val="800"/>
              </a:spcAft>
              <a:buNone/>
            </a:pPr>
            <a:r>
              <a:rPr lang="en-GB" sz="1900" kern="0" dirty="0">
                <a:effectLst/>
                <a:latin typeface="Arial" panose="020B0604020202020204" pitchFamily="34" charset="0"/>
                <a:ea typeface="Times New Roman" panose="02020603050405020304" pitchFamily="18" charset="0"/>
                <a:cs typeface="Arial" panose="020B0604020202020204" pitchFamily="34" charset="0"/>
              </a:rPr>
              <a:t>Bryman, A. (2008). Social research methods (3rd ed.). Oxford: Oxford University Press.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buNone/>
            </a:pPr>
            <a:r>
              <a:rPr lang="en-GB" sz="1900" kern="0" dirty="0">
                <a:effectLst/>
                <a:latin typeface="Arial" panose="020B0604020202020204" pitchFamily="34" charset="0"/>
                <a:ea typeface="Times New Roman" panose="02020603050405020304" pitchFamily="18" charset="0"/>
                <a:cs typeface="Arial" panose="020B0604020202020204" pitchFamily="34" charset="0"/>
              </a:rPr>
              <a:t>Dixon-Woods, M., et al. (2004). The problem of appraising qualitative research. Quality and Safety in Health Care, 13(3), 223-225.</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buNone/>
            </a:pPr>
            <a:r>
              <a:rPr lang="en-GB" sz="1900" kern="0" dirty="0">
                <a:effectLst/>
                <a:latin typeface="Arial" panose="020B0604020202020204" pitchFamily="34" charset="0"/>
                <a:ea typeface="Times New Roman" panose="02020603050405020304" pitchFamily="18" charset="0"/>
                <a:cs typeface="Arial" panose="020B0604020202020204" pitchFamily="34" charset="0"/>
              </a:rPr>
              <a:t>Leung, L. (2015). Validity, reliability, and generalisability in qualitative research. Journal of Family Medicine and Primary Care, 4(3), 324–327.</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buNone/>
            </a:pPr>
            <a:r>
              <a:rPr lang="en-GB" sz="1900" kern="0" dirty="0">
                <a:effectLst/>
                <a:latin typeface="Arial" panose="020B0604020202020204" pitchFamily="34" charset="0"/>
                <a:ea typeface="Times New Roman" panose="02020603050405020304" pitchFamily="18" charset="0"/>
                <a:cs typeface="Arial" panose="020B0604020202020204" pitchFamily="34" charset="0"/>
              </a:rPr>
              <a:t>Lincoln, Y. S., &amp; Guba, E. G. (1985). Naturalistic inquiry. Beverly Hills, CA: Sage Publications.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buNone/>
            </a:pPr>
            <a:r>
              <a:rPr lang="en-GB" sz="1900" kern="0" dirty="0">
                <a:effectLst/>
                <a:latin typeface="Arial" panose="020B0604020202020204" pitchFamily="34" charset="0"/>
                <a:ea typeface="Times New Roman" panose="02020603050405020304" pitchFamily="18" charset="0"/>
                <a:cs typeface="Arial" panose="020B0604020202020204" pitchFamily="34" charset="0"/>
              </a:rPr>
              <a:t>Patton, M. Q. (1999). Enhancing the quality and credibility of qualitative analysis. Health Services Research, 34(5 Pt 2), 1189-1208.</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marL="0" indent="0">
              <a:spcAft>
                <a:spcPts val="800"/>
              </a:spcAft>
              <a:buNone/>
            </a:pPr>
            <a:r>
              <a:rPr lang="en-GB" sz="1900" kern="0" dirty="0">
                <a:effectLst/>
                <a:latin typeface="Arial" panose="020B0604020202020204" pitchFamily="34" charset="0"/>
                <a:ea typeface="Times New Roman" panose="02020603050405020304" pitchFamily="18" charset="0"/>
                <a:cs typeface="Arial" panose="020B0604020202020204" pitchFamily="34" charset="0"/>
              </a:rPr>
              <a:t>Whittemore, R., Chase, S. K., &amp; Mandle, C. L. (2001). Validity in qualitative research. Qualitative Health Research, 11(4), 522-537.</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1900" dirty="0"/>
          </a:p>
        </p:txBody>
      </p:sp>
    </p:spTree>
    <p:extLst>
      <p:ext uri="{BB962C8B-B14F-4D97-AF65-F5344CB8AC3E}">
        <p14:creationId xmlns:p14="http://schemas.microsoft.com/office/powerpoint/2010/main" val="3544091136"/>
      </p:ext>
    </p:extLst>
  </p:cSld>
  <p:clrMapOvr>
    <a:masterClrMapping/>
  </p:clrMapOvr>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7655E78-079B-4281-9788-5ADFAF77B819}">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SharedWithUsers xmlns="07e8af73-2cea-42b9-949a-5a4007d303b0">
      <UserInfo>
        <DisplayName>IMH- Business_GRP Members</DisplayName>
        <AccountId>53</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5" ma:contentTypeDescription="Create a new document." ma:contentTypeScope="" ma:versionID="b31669ce7166e6a514b45c7f882530e4">
  <xsd:schema xmlns:xsd="http://www.w3.org/2001/XMLSchema" xmlns:xs="http://www.w3.org/2001/XMLSchema" xmlns:p="http://schemas.microsoft.com/office/2006/metadata/properties" xmlns:ns2="b622e6b6-be37-4c19-996c-e7128692fbab" xmlns:ns3="07e8af73-2cea-42b9-949a-5a4007d303b0" targetNamespace="http://schemas.microsoft.com/office/2006/metadata/properties" ma:root="true" ma:fieldsID="cc8c792d14316fc7f3dd4fa108d2e133" ns2:_="" ns3:_="">
    <xsd:import namespace="b622e6b6-be37-4c19-996c-e7128692fbab"/>
    <xsd:import namespace="07e8af73-2cea-42b9-949a-5a4007d303b0"/>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a9140cc3-1f45-4b2c-ab16-9907f3782dc7}"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C20373-58B8-4015-A249-EFCA68A3DC61}">
  <ds:schemaRefs>
    <ds:schemaRef ds:uri="http://purl.org/dc/terms/"/>
    <ds:schemaRef ds:uri="07e8af73-2cea-42b9-949a-5a4007d303b0"/>
    <ds:schemaRef ds:uri="http://schemas.openxmlformats.org/package/2006/metadata/core-properties"/>
    <ds:schemaRef ds:uri="http://purl.org/dc/elements/1.1/"/>
    <ds:schemaRef ds:uri="http://purl.org/dc/dcmitype/"/>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b622e6b6-be37-4c19-996c-e7128692fbab"/>
  </ds:schemaRefs>
</ds:datastoreItem>
</file>

<file path=customXml/itemProps2.xml><?xml version="1.0" encoding="utf-8"?>
<ds:datastoreItem xmlns:ds="http://schemas.openxmlformats.org/officeDocument/2006/customXml" ds:itemID="{FCA31F75-C852-415B-B306-323E086254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22e6b6-be37-4c19-996c-e7128692fbab"/>
    <ds:schemaRef ds:uri="07e8af73-2cea-42b9-949a-5a4007d303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479C1D-E1BB-4D4E-B059-688CD024895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TotalTime>
  <Words>4903</Words>
  <Application>Microsoft Office PowerPoint</Application>
  <PresentationFormat>Widescreen</PresentationFormat>
  <Paragraphs>513</Paragraphs>
  <Slides>92</Slides>
  <Notes>6</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92</vt:i4>
      </vt:variant>
    </vt:vector>
  </HeadingPairs>
  <TitlesOfParts>
    <vt:vector size="99" baseType="lpstr">
      <vt:lpstr>Aptos</vt:lpstr>
      <vt:lpstr>Arial</vt:lpstr>
      <vt:lpstr>Arial Black</vt:lpstr>
      <vt:lpstr>Calibri</vt:lpstr>
      <vt:lpstr>Calibri Light</vt:lpstr>
      <vt:lpstr>Symbol</vt:lpstr>
      <vt:lpstr>Office Theme</vt:lpstr>
      <vt:lpstr>PowerPoint Presentation</vt:lpstr>
      <vt:lpstr>Key points</vt:lpstr>
      <vt:lpstr>Transferability/Generalisability* Reliability and Validity in qualitative research</vt:lpstr>
      <vt:lpstr>Introduction</vt:lpstr>
      <vt:lpstr>Nature of Qualitative Research versus Quantitative Research</vt:lpstr>
      <vt:lpstr>Continued</vt:lpstr>
      <vt:lpstr>Reliability and validity are relevant to ensuring credibility in qualitative research </vt:lpstr>
      <vt:lpstr>Differing Approaches to Research Quality</vt:lpstr>
      <vt:lpstr>PowerPoint Presentation</vt:lpstr>
      <vt:lpstr>Quality Concerns in Qualitative Research </vt:lpstr>
      <vt:lpstr>PowerPoint Presentation</vt:lpstr>
      <vt:lpstr>Quality of qualitative research</vt:lpstr>
      <vt:lpstr>Trustworthiness in Research</vt:lpstr>
      <vt:lpstr>Reliability</vt:lpstr>
      <vt:lpstr>Validity</vt:lpstr>
      <vt:lpstr>PowerPoint Presentation</vt:lpstr>
      <vt:lpstr>Lincoln and Guba (1985) proposed four criteria to establish trustworthiness in qualitative research as alternatives to the conventional quantitative concepts of reliability and validity</vt:lpstr>
      <vt:lpstr>PowerPoint Presentation</vt:lpstr>
      <vt:lpstr>PowerPoint Presentation</vt:lpstr>
      <vt:lpstr>Lincoln and Guba (1985)</vt:lpstr>
      <vt:lpstr>Truth Value in Qualitative Research </vt:lpstr>
      <vt:lpstr>Techniques for Enhancing Qualitative Quality</vt:lpstr>
      <vt:lpstr>Techniques</vt:lpstr>
      <vt:lpstr>Credibility techniques</vt:lpstr>
      <vt:lpstr>PowerPoint Presentation</vt:lpstr>
      <vt:lpstr>Transferability techniques</vt:lpstr>
      <vt:lpstr>Note: You don't have to 'achieve' transferability in your study – what you do have to do is be aware of and, if relevant, explain how transferable your results might be. </vt:lpstr>
      <vt:lpstr>Dependability techniques</vt:lpstr>
      <vt:lpstr>PowerPoint Presentation</vt:lpstr>
      <vt:lpstr>Confirmability techniques</vt:lpstr>
      <vt:lpstr>PowerPoint Presentation</vt:lpstr>
      <vt:lpstr>Whittemore, Chase, and Mandle's (2001) Quality Criteria for Qualitative Research</vt:lpstr>
      <vt:lpstr>PowerPoint Presentation</vt:lpstr>
      <vt:lpstr>Patton - The Three-Dimensional Credibility Framework </vt:lpstr>
      <vt:lpstr>PowerPoint Presentation</vt:lpstr>
      <vt:lpstr>Triangulation</vt:lpstr>
      <vt:lpstr>Patton (2009)</vt:lpstr>
      <vt:lpstr>PowerPoint Presentation</vt:lpstr>
      <vt:lpstr>PowerPoint Presentation</vt:lpstr>
      <vt:lpstr>Methods Triangulation: Reconciling Qualitative and Quantitative Data </vt:lpstr>
      <vt:lpstr>PowerPoint Presentation</vt:lpstr>
      <vt:lpstr>Triangulation of Qualitative Data Sources </vt:lpstr>
      <vt:lpstr>PowerPoint Presentation</vt:lpstr>
      <vt:lpstr>Analyst Triangulation </vt:lpstr>
      <vt:lpstr>PowerPoint Presentation</vt:lpstr>
      <vt:lpstr>Theory Triangulation </vt:lpstr>
      <vt:lpstr>And then</vt:lpstr>
      <vt:lpstr>PowerPoint Presentation</vt:lpstr>
      <vt:lpstr>Integrity in Analysis </vt:lpstr>
      <vt:lpstr>Bias</vt:lpstr>
      <vt:lpstr>PowerPoint Presentation</vt:lpstr>
      <vt:lpstr>Four Critical Phases Where Researcher Bias Impacts the Research Process</vt:lpstr>
      <vt:lpstr>1. Design phase impact</vt:lpstr>
      <vt:lpstr>Continued</vt:lpstr>
      <vt:lpstr>3. Data Collection Phase Impact</vt:lpstr>
      <vt:lpstr>Continued</vt:lpstr>
      <vt:lpstr>3. Analysis &amp; Interpretation Phase Impact</vt:lpstr>
      <vt:lpstr>Continued</vt:lpstr>
      <vt:lpstr>4. Reporting Phase Impact</vt:lpstr>
      <vt:lpstr>Continued</vt:lpstr>
      <vt:lpstr>PowerPoint Presentation</vt:lpstr>
      <vt:lpstr>Reflexivity  </vt:lpstr>
      <vt:lpstr>Implementation approaches</vt:lpstr>
      <vt:lpstr>Example</vt:lpstr>
      <vt:lpstr>Bracketing</vt:lpstr>
      <vt:lpstr>Implementation approaches</vt:lpstr>
      <vt:lpstr>Example</vt:lpstr>
      <vt:lpstr>Peer Debriefing</vt:lpstr>
      <vt:lpstr>Implementation approaches </vt:lpstr>
      <vt:lpstr>Example</vt:lpstr>
      <vt:lpstr>Diverse Research Teams</vt:lpstr>
      <vt:lpstr>Implementation approaches</vt:lpstr>
      <vt:lpstr>Example</vt:lpstr>
      <vt:lpstr>Participant Validation</vt:lpstr>
      <vt:lpstr>Implementation approaches</vt:lpstr>
      <vt:lpstr>Example</vt:lpstr>
      <vt:lpstr>Audit Trails</vt:lpstr>
      <vt:lpstr>Implementation approaches</vt:lpstr>
      <vt:lpstr>Example</vt:lpstr>
      <vt:lpstr>Devil's Advocate Approach</vt:lpstr>
      <vt:lpstr>Implementation approaches</vt:lpstr>
      <vt:lpstr>Example</vt:lpstr>
      <vt:lpstr>Transparency in Reporting</vt:lpstr>
      <vt:lpstr>Implementation approaches</vt:lpstr>
      <vt:lpstr>Example</vt:lpstr>
      <vt:lpstr>Some specific examples of how some of these strategies can be applied</vt:lpstr>
      <vt:lpstr>See </vt:lpstr>
      <vt:lpstr>Consider 2 simple research projects</vt:lpstr>
      <vt:lpstr>Individual work / group review</vt:lpstr>
      <vt:lpstr>PowerPoint Presentation</vt:lpstr>
      <vt:lpstr>Important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DBA7001 IDENTITY AND APPROACHES TO APPLIED BUSINESS RESEARCH</dc:title>
  <dc:creator>Caroline Jawad</dc:creator>
  <cp:lastModifiedBy>Amare Desta</cp:lastModifiedBy>
  <cp:revision>16</cp:revision>
  <dcterms:created xsi:type="dcterms:W3CDTF">2021-02-22T19:00:40Z</dcterms:created>
  <dcterms:modified xsi:type="dcterms:W3CDTF">2025-11-20T08:40:15Z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