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72" r:id="rId2"/>
    <p:sldId id="347" r:id="rId3"/>
    <p:sldId id="356" r:id="rId4"/>
    <p:sldId id="346" r:id="rId5"/>
    <p:sldId id="349" r:id="rId6"/>
    <p:sldId id="359" r:id="rId7"/>
    <p:sldId id="348" r:id="rId8"/>
    <p:sldId id="350" r:id="rId9"/>
    <p:sldId id="358" r:id="rId10"/>
    <p:sldId id="352" r:id="rId11"/>
    <p:sldId id="355" r:id="rId12"/>
    <p:sldId id="353" r:id="rId13"/>
    <p:sldId id="354" r:id="rId14"/>
    <p:sldId id="351" r:id="rId15"/>
    <p:sldId id="357" r:id="rId16"/>
    <p:sldId id="360" r:id="rId17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40"/>
    <p:restoredTop sz="76056" autoAdjust="0"/>
  </p:normalViewPr>
  <p:slideViewPr>
    <p:cSldViewPr snapToGrid="0" snapToObjects="1">
      <p:cViewPr>
        <p:scale>
          <a:sx n="82" d="100"/>
          <a:sy n="82" d="100"/>
        </p:scale>
        <p:origin x="1005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9/15/2019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9/15/2019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Illustrating no wrong</a:t>
            </a:r>
            <a:r>
              <a:rPr lang="en-GB" baseline="0" dirty="0" smtClean="0"/>
              <a:t> responses </a:t>
            </a:r>
          </a:p>
          <a:p>
            <a:r>
              <a:rPr lang="en-GB" baseline="0" dirty="0" smtClean="0"/>
              <a:t>Brief input </a:t>
            </a:r>
            <a:r>
              <a:rPr lang="en-GB" baseline="0" dirty="0" smtClean="0"/>
              <a:t>on IEW model  -  student adaption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228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IEW Model</a:t>
            </a:r>
            <a:r>
              <a:rPr lang="en-GB" baseline="0" dirty="0" smtClean="0"/>
              <a:t> for ITE Student Positive Arts adaption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706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</a:t>
            </a:r>
            <a:r>
              <a:rPr lang="en-GB" baseline="0" dirty="0" smtClean="0"/>
              <a:t> is what we are going for -  after Piaget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770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Drums</a:t>
            </a:r>
            <a:r>
              <a:rPr lang="en-GB" baseline="0" dirty="0" smtClean="0"/>
              <a:t> -  Balloon skins / containers – guitars boxes +  elastic bands /  Shakers – containers + rice/beans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9429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dirty="0" smtClean="0"/>
              <a:t>Welsh </a:t>
            </a:r>
            <a:r>
              <a:rPr lang="en-GB" dirty="0" err="1" smtClean="0"/>
              <a:t>Govt</a:t>
            </a:r>
            <a:r>
              <a:rPr lang="en-GB" baseline="0" dirty="0" smtClean="0"/>
              <a:t> (sorting – red herring activity)?</a:t>
            </a:r>
            <a:r>
              <a:rPr lang="en-GB" sz="1600" dirty="0" smtClean="0"/>
              <a:t>    UNCRC – </a:t>
            </a:r>
            <a:r>
              <a:rPr lang="en-GB" sz="1600" dirty="0" err="1" smtClean="0"/>
              <a:t>Confensiwn</a:t>
            </a:r>
            <a:r>
              <a:rPr lang="en-GB" sz="1600" dirty="0" smtClean="0"/>
              <a:t> y </a:t>
            </a:r>
            <a:r>
              <a:rPr lang="en-GB" sz="1600" dirty="0" err="1" smtClean="0"/>
              <a:t>Cenhedloedd</a:t>
            </a:r>
            <a:r>
              <a:rPr lang="en-GB" sz="1600" dirty="0" smtClean="0"/>
              <a:t> </a:t>
            </a:r>
            <a:r>
              <a:rPr lang="en-GB" sz="1600" dirty="0" err="1" smtClean="0"/>
              <a:t>Unedig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Hawliau</a:t>
            </a:r>
            <a:r>
              <a:rPr lang="en-GB" sz="1600" dirty="0" smtClean="0"/>
              <a:t> Plant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Flying start for all</a:t>
            </a:r>
          </a:p>
          <a:p>
            <a:pPr lvl="1"/>
            <a:r>
              <a:rPr lang="en-GB" sz="1600" dirty="0" smtClean="0"/>
              <a:t>Acquire essential skills</a:t>
            </a:r>
          </a:p>
          <a:p>
            <a:pPr lvl="1"/>
            <a:r>
              <a:rPr lang="en-GB" sz="1600" dirty="0" smtClean="0"/>
              <a:t>Enjoy best possible health (physical/social/mental)</a:t>
            </a:r>
          </a:p>
          <a:p>
            <a:pPr lvl="1"/>
            <a:r>
              <a:rPr lang="en-GB" sz="1600" dirty="0" smtClean="0"/>
              <a:t>Access to play/sport/cultural activity</a:t>
            </a:r>
          </a:p>
          <a:p>
            <a:pPr lvl="1"/>
            <a:r>
              <a:rPr lang="en-GB" sz="1600" dirty="0" smtClean="0"/>
              <a:t>Listened to, treated with respect and have their race and cultural identity recognized.</a:t>
            </a:r>
          </a:p>
          <a:p>
            <a:pPr lvl="1"/>
            <a:r>
              <a:rPr lang="en-GB" sz="1600" dirty="0" smtClean="0"/>
              <a:t>Safe home, community that supports well being</a:t>
            </a:r>
          </a:p>
          <a:p>
            <a:pPr lvl="1"/>
            <a:r>
              <a:rPr lang="en-GB" sz="1600" dirty="0" smtClean="0"/>
              <a:t>No disadvantage by poverty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9922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2656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Understand child development and plan experiences that take these needs into account.</a:t>
            </a:r>
          </a:p>
          <a:p>
            <a:r>
              <a:rPr lang="en-GB" sz="1200" dirty="0" smtClean="0"/>
              <a:t>Take account of barriers to experiential play</a:t>
            </a:r>
          </a:p>
          <a:p>
            <a:r>
              <a:rPr lang="en-GB" sz="1200" dirty="0" smtClean="0"/>
              <a:t>Understand the importance of well being and emotional development</a:t>
            </a:r>
          </a:p>
          <a:p>
            <a:r>
              <a:rPr lang="en-GB" sz="1200" dirty="0" smtClean="0"/>
              <a:t>Provide access to a variety of media to express themselves</a:t>
            </a:r>
          </a:p>
          <a:p>
            <a:r>
              <a:rPr lang="en-GB" sz="1200" dirty="0" smtClean="0"/>
              <a:t>Allow all to develop at their own pace</a:t>
            </a:r>
          </a:p>
          <a:p>
            <a:r>
              <a:rPr lang="en-GB" sz="1200" dirty="0" smtClean="0"/>
              <a:t>Enable the practice of skills in different </a:t>
            </a:r>
            <a:r>
              <a:rPr lang="en-GB" sz="1200" dirty="0" err="1" smtClean="0"/>
              <a:t>situaitions</a:t>
            </a:r>
            <a:endParaRPr lang="en-GB" sz="1200" dirty="0" smtClean="0"/>
          </a:p>
          <a:p>
            <a:r>
              <a:rPr lang="en-GB" sz="1200" dirty="0" smtClean="0"/>
              <a:t>The efforts of all should be respected , valued and </a:t>
            </a:r>
            <a:r>
              <a:rPr lang="en-GB" sz="1200" dirty="0" smtClean="0"/>
              <a:t>encouraged</a:t>
            </a:r>
          </a:p>
          <a:p>
            <a:endParaRPr lang="en-GB" sz="1200" dirty="0" smtClean="0"/>
          </a:p>
          <a:p>
            <a:r>
              <a:rPr lang="en-GB" sz="1200" dirty="0" err="1" smtClean="0"/>
              <a:t>FPh</a:t>
            </a:r>
            <a:r>
              <a:rPr lang="en-GB" sz="1200" dirty="0" smtClean="0"/>
              <a:t> Action plan 2016 – Four purposes at heart of </a:t>
            </a:r>
            <a:r>
              <a:rPr lang="en-GB" sz="1200" dirty="0" err="1" smtClean="0"/>
              <a:t>FPh</a:t>
            </a:r>
            <a:r>
              <a:rPr lang="en-GB" sz="1200" dirty="0" smtClean="0"/>
              <a:t> provision</a:t>
            </a:r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399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Ped</a:t>
            </a:r>
            <a:r>
              <a:rPr lang="en-GB" dirty="0" smtClean="0"/>
              <a:t>.</a:t>
            </a:r>
            <a:r>
              <a:rPr lang="en-GB" baseline="0" dirty="0" smtClean="0"/>
              <a:t> Principles – 2016 </a:t>
            </a:r>
            <a:r>
              <a:rPr lang="en-GB" baseline="0" dirty="0" err="1" smtClean="0"/>
              <a:t>FPh</a:t>
            </a:r>
            <a:r>
              <a:rPr lang="en-GB" baseline="0" dirty="0" smtClean="0"/>
              <a:t> Action Plan -  </a:t>
            </a:r>
          </a:p>
          <a:p>
            <a:r>
              <a:rPr lang="en-GB" baseline="0" dirty="0" smtClean="0"/>
              <a:t>Practitioner -  Prompt child to think / Plan developmental and engaging activities / Actively engage parents and community as partners / Develop professionally towards excellence and effective practice.</a:t>
            </a:r>
          </a:p>
          <a:p>
            <a:r>
              <a:rPr lang="en-GB" baseline="0" dirty="0" smtClean="0"/>
              <a:t>Child -  Choice /  Participating / Involved / initiating and directing own L / First hand experiences – hands on activity /  Challenged and supported by adults so that progress is made.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Environment – Physical and cognitive activity + quiet reflective times across all areas of development. Access to resources enabling them to learn -  choices / Flow between continuous -  enhanced  -  and focus activities – indoor and outdoor .  Activities that are of interest to the children.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690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Role Play</a:t>
            </a:r>
            <a:r>
              <a:rPr lang="en-GB" baseline="0" dirty="0" smtClean="0"/>
              <a:t> for drama - -  key words/activities  -  part of this is technological too – devices and inventions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162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Or any others you fancy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454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ECAD 6008</a:t>
            </a:r>
            <a:br>
              <a:rPr lang="en-GB" dirty="0" smtClean="0"/>
            </a:br>
            <a:r>
              <a:rPr lang="en-GB" dirty="0" smtClean="0"/>
              <a:t>Beth </a:t>
            </a:r>
            <a:r>
              <a:rPr lang="en-GB" dirty="0" err="1" smtClean="0"/>
              <a:t>ydw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/ What am I teaching?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1895543" y="2549017"/>
            <a:ext cx="5906891" cy="3884612"/>
          </a:xfrm>
        </p:spPr>
        <p:txBody>
          <a:bodyPr>
            <a:normAutofit/>
          </a:bodyPr>
          <a:lstStyle/>
          <a:p>
            <a:r>
              <a:rPr lang="en-GB" dirty="0" err="1" smtClean="0"/>
              <a:t>Arweinydd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/Module Lead – Rachel Wallis</a:t>
            </a:r>
          </a:p>
          <a:p>
            <a:endParaRPr lang="en-GB" dirty="0"/>
          </a:p>
          <a:p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/ Module Team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SVH, CM, JM, IEW.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839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I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ddatblygu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deallusrwydd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o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ddatblygiad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creadigol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y CS</a:t>
            </a:r>
          </a:p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I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ystyried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y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cyd-destun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gyfer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datblygiad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creadigol</a:t>
            </a:r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I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ddatblygu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sgiliau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syniadau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gyfer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cynllunio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datblygiad</a:t>
            </a: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alibri" panose="020F0502020204030204" pitchFamily="34" charset="0"/>
              </a:rPr>
              <a:t>creadigol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To develop understanding of creative development in the </a:t>
            </a:r>
            <a:r>
              <a:rPr lang="en-GB" sz="2000" dirty="0" err="1" smtClean="0"/>
              <a:t>FPh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To consider the context for creative development.</a:t>
            </a:r>
          </a:p>
          <a:p>
            <a:endParaRPr lang="en-GB" sz="2000" dirty="0"/>
          </a:p>
          <a:p>
            <a:r>
              <a:rPr lang="en-GB" sz="2000" dirty="0" smtClean="0"/>
              <a:t>To develop skills and ideas in planning for creative development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13947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Mynegiannol</a:t>
            </a:r>
            <a:r>
              <a:rPr lang="en-GB" dirty="0" smtClean="0"/>
              <a:t> /Expressive 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91000" cy="1120057"/>
          </a:xfrm>
        </p:spPr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1120057"/>
          </a:xfrm>
        </p:spPr>
        <p:txBody>
          <a:bodyPr/>
          <a:lstStyle/>
          <a:p>
            <a:r>
              <a:rPr lang="en-GB" dirty="0" smtClean="0"/>
              <a:t>Creative development in the Foundation Phase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937" y="2676204"/>
            <a:ext cx="6973433" cy="367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410" y="154260"/>
            <a:ext cx="8734078" cy="6440099"/>
          </a:xfrm>
        </p:spPr>
      </p:pic>
    </p:spTree>
    <p:extLst>
      <p:ext uri="{BB962C8B-B14F-4D97-AF65-F5344CB8AC3E}">
        <p14:creationId xmlns:p14="http://schemas.microsoft.com/office/powerpoint/2010/main" val="99125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9" y="8006"/>
            <a:ext cx="8997162" cy="6479561"/>
          </a:xfrm>
        </p:spPr>
      </p:pic>
    </p:spTree>
    <p:extLst>
      <p:ext uri="{BB962C8B-B14F-4D97-AF65-F5344CB8AC3E}">
        <p14:creationId xmlns:p14="http://schemas.microsoft.com/office/powerpoint/2010/main" val="17501333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Lluniadaeth</a:t>
            </a:r>
            <a:r>
              <a:rPr lang="en-GB" dirty="0" smtClean="0"/>
              <a:t> / Constructivism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53" y="1417638"/>
            <a:ext cx="6787919" cy="4917020"/>
          </a:xfrm>
        </p:spPr>
      </p:pic>
    </p:spTree>
    <p:extLst>
      <p:ext uri="{BB962C8B-B14F-4D97-AF65-F5344CB8AC3E}">
        <p14:creationId xmlns:p14="http://schemas.microsoft.com/office/powerpoint/2010/main" val="4229505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/ Creative activities </a:t>
            </a:r>
            <a:r>
              <a:rPr lang="en-GB" sz="2200" dirty="0" smtClean="0"/>
              <a:t>(Concrete experience)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Symbol" panose="05050102010706020507" pitchFamily="18" charset="2"/>
              <a:buChar char="·"/>
            </a:pP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Cerdd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- 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Crëwch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offerynnau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cerdd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chwaraewch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nhw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gyda’r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gerddoriaeth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</a:p>
          <a:p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Celf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–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Defnyddiwch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y pasteli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a’ch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bysedd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ymateb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at y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gerddoriaeth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</a:p>
          <a:p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buFont typeface="Symbol" panose="05050102010706020507" pitchFamily="18" charset="2"/>
              <a:buChar char="·"/>
            </a:pP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Symud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–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Gwnewch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batrymau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symud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gyda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sgarff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Rhannwch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gyda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ffrindiau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dewch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o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hyd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rai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gallwch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eu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hail-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adrodd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gyda’ch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gilydd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mewn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patrwm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Music – Make some instruments and play along to the music.</a:t>
            </a:r>
          </a:p>
          <a:p>
            <a:endParaRPr lang="en-GB" dirty="0"/>
          </a:p>
          <a:p>
            <a:r>
              <a:rPr lang="en-GB" dirty="0" smtClean="0"/>
              <a:t>Art -  Use the pastels and your fingers to make a response to the music.</a:t>
            </a:r>
          </a:p>
          <a:p>
            <a:endParaRPr lang="en-GB" dirty="0"/>
          </a:p>
          <a:p>
            <a:r>
              <a:rPr lang="en-GB" dirty="0" smtClean="0"/>
              <a:t>Movement – Make some </a:t>
            </a:r>
            <a:r>
              <a:rPr lang="en-GB" dirty="0" err="1" smtClean="0"/>
              <a:t>movment</a:t>
            </a:r>
            <a:r>
              <a:rPr lang="en-GB" dirty="0" smtClean="0"/>
              <a:t> patterns with a scarf.  Share with friends and find ones you can repeat together in a pattern.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734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Reflective observation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Trafodaeth</a:t>
            </a:r>
            <a:endParaRPr lang="en-GB" dirty="0" smtClean="0"/>
          </a:p>
          <a:p>
            <a:pPr lvl="1"/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o </a:t>
            </a:r>
            <a:r>
              <a:rPr lang="en-GB" dirty="0" err="1" smtClean="0"/>
              <a:t>berspectif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.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Bwydo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Discussion </a:t>
            </a:r>
          </a:p>
          <a:p>
            <a:pPr lvl="1"/>
            <a:r>
              <a:rPr lang="en-GB" dirty="0"/>
              <a:t> </a:t>
            </a:r>
            <a:r>
              <a:rPr lang="en-GB" dirty="0" smtClean="0"/>
              <a:t>Discuss your experiences from a personal perspective.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Feedback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349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Y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Sylfaen / The Foundation </a:t>
            </a:r>
            <a:r>
              <a:rPr lang="en-GB" sz="3600" dirty="0"/>
              <a:t>Phase</a:t>
            </a:r>
            <a:br>
              <a:rPr lang="en-GB" sz="3600" dirty="0"/>
            </a:br>
            <a:r>
              <a:rPr lang="en-GB" sz="2000" dirty="0"/>
              <a:t>(reflective observation)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Athroniaeth</a:t>
            </a:r>
            <a:r>
              <a:rPr lang="en-GB" sz="2400" dirty="0" smtClean="0"/>
              <a:t> </a:t>
            </a:r>
            <a:r>
              <a:rPr lang="en-GB" dirty="0" smtClean="0"/>
              <a:t>– </a:t>
            </a:r>
            <a:r>
              <a:rPr lang="en-GB" sz="2000" dirty="0" err="1" smtClean="0"/>
              <a:t>Dysgu</a:t>
            </a:r>
            <a:r>
              <a:rPr lang="en-GB" sz="2000" dirty="0" smtClean="0"/>
              <a:t> </a:t>
            </a:r>
            <a:r>
              <a:rPr lang="en-GB" sz="2000" dirty="0" err="1" smtClean="0"/>
              <a:t>trwy</a:t>
            </a:r>
            <a:r>
              <a:rPr lang="en-GB" sz="2000" dirty="0" smtClean="0"/>
              <a:t> </a:t>
            </a:r>
            <a:r>
              <a:rPr lang="en-GB" sz="2000" dirty="0" err="1" smtClean="0"/>
              <a:t>chwarae</a:t>
            </a:r>
            <a:endParaRPr lang="en-GB" sz="2000" dirty="0"/>
          </a:p>
          <a:p>
            <a:r>
              <a:rPr lang="en-GB" sz="2000" b="1" dirty="0" err="1" smtClean="0"/>
              <a:t>Adolygiad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Cwricwlwm</a:t>
            </a:r>
            <a:r>
              <a:rPr lang="en-GB" sz="2000" b="1" dirty="0" smtClean="0"/>
              <a:t> 2015</a:t>
            </a:r>
            <a:r>
              <a:rPr lang="en-GB" sz="2000" dirty="0" smtClean="0"/>
              <a:t>, </a:t>
            </a:r>
            <a:endParaRPr lang="en-GB" sz="2000" dirty="0"/>
          </a:p>
          <a:p>
            <a:pPr lvl="1"/>
            <a:r>
              <a:rPr lang="en-GB" sz="1600" dirty="0" err="1" smtClean="0"/>
              <a:t>Creadigrwydd</a:t>
            </a:r>
            <a:r>
              <a:rPr lang="en-GB" sz="1600" dirty="0"/>
              <a:t>, </a:t>
            </a:r>
            <a:r>
              <a:rPr lang="en-GB" sz="1600" dirty="0" err="1" smtClean="0"/>
              <a:t>dychymyg</a:t>
            </a:r>
            <a:r>
              <a:rPr lang="en-GB" sz="1600" dirty="0" smtClean="0"/>
              <a:t>, </a:t>
            </a:r>
            <a:r>
              <a:rPr lang="en-GB" sz="1600" dirty="0" err="1" smtClean="0"/>
              <a:t>mwynhau</a:t>
            </a:r>
            <a:r>
              <a:rPr lang="en-GB" sz="1600" dirty="0" smtClean="0"/>
              <a:t> </a:t>
            </a:r>
            <a:r>
              <a:rPr lang="en-GB" sz="1600" dirty="0" err="1"/>
              <a:t>dysgu</a:t>
            </a:r>
            <a:endParaRPr lang="en-GB" sz="1600" dirty="0"/>
          </a:p>
          <a:p>
            <a:pPr lvl="1"/>
            <a:r>
              <a:rPr lang="en-GB" sz="1600" dirty="0" smtClean="0"/>
              <a:t>Y CCUHP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ganolog</a:t>
            </a:r>
            <a:r>
              <a:rPr lang="en-GB" sz="1600" dirty="0" smtClean="0"/>
              <a:t> </a:t>
            </a:r>
            <a:r>
              <a:rPr lang="en-GB" sz="1600" dirty="0" err="1" smtClean="0"/>
              <a:t>iddo</a:t>
            </a:r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r>
              <a:rPr lang="en-GB" sz="2000" dirty="0" err="1" smtClean="0"/>
              <a:t>Amcanion</a:t>
            </a:r>
            <a:r>
              <a:rPr lang="en-GB" sz="2000" dirty="0" smtClean="0"/>
              <a:t> </a:t>
            </a:r>
            <a:r>
              <a:rPr lang="en-GB" sz="2000" dirty="0" err="1" smtClean="0"/>
              <a:t>Llywodraeth</a:t>
            </a:r>
            <a:r>
              <a:rPr lang="en-GB" sz="2000" dirty="0" smtClean="0"/>
              <a:t> Cymru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r>
              <a:rPr lang="en-GB" sz="1600" dirty="0" err="1" smtClean="0"/>
              <a:t>Trafodwch</a:t>
            </a:r>
            <a:r>
              <a:rPr lang="en-GB" sz="1600" dirty="0" smtClean="0"/>
              <a:t> a </a:t>
            </a:r>
            <a:r>
              <a:rPr lang="en-GB" sz="1600" dirty="0" err="1" smtClean="0"/>
              <a:t>dewch</a:t>
            </a:r>
            <a:r>
              <a:rPr lang="en-GB" sz="1600" dirty="0" smtClean="0"/>
              <a:t> o </a:t>
            </a:r>
            <a:r>
              <a:rPr lang="en-GB" sz="1600" dirty="0" err="1" smtClean="0"/>
              <a:t>hyd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 err="1" smtClean="0"/>
              <a:t>’r</a:t>
            </a:r>
            <a:r>
              <a:rPr lang="en-GB" sz="1600" dirty="0" smtClean="0"/>
              <a:t> tri </a:t>
            </a:r>
            <a:r>
              <a:rPr lang="en-GB" sz="1600" dirty="0" err="1" smtClean="0"/>
              <a:t>sydd</a:t>
            </a:r>
            <a:r>
              <a:rPr lang="en-GB" sz="1600" dirty="0" smtClean="0"/>
              <a:t> </a:t>
            </a:r>
            <a:r>
              <a:rPr lang="en-GB" sz="1600" dirty="0" err="1" smtClean="0"/>
              <a:t>ddim</a:t>
            </a:r>
            <a:r>
              <a:rPr lang="en-GB" sz="1600" dirty="0" smtClean="0"/>
              <a:t> </a:t>
            </a:r>
            <a:r>
              <a:rPr lang="en-GB" sz="1600" dirty="0" err="1" smtClean="0"/>
              <a:t>yn</a:t>
            </a:r>
            <a:r>
              <a:rPr lang="en-GB" sz="1600" dirty="0" smtClean="0"/>
              <a:t> </a:t>
            </a:r>
            <a:r>
              <a:rPr lang="en-GB" sz="1600" dirty="0" err="1" smtClean="0"/>
              <a:t>perthyn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415969"/>
            <a:ext cx="4038600" cy="5211762"/>
          </a:xfrm>
        </p:spPr>
        <p:txBody>
          <a:bodyPr>
            <a:normAutofit/>
          </a:bodyPr>
          <a:lstStyle/>
          <a:p>
            <a:r>
              <a:rPr lang="en-GB" sz="2200" dirty="0" smtClean="0"/>
              <a:t>Philosophy</a:t>
            </a:r>
            <a:r>
              <a:rPr lang="en-GB" dirty="0" smtClean="0"/>
              <a:t> – </a:t>
            </a:r>
            <a:r>
              <a:rPr lang="en-GB" sz="2000" dirty="0" smtClean="0"/>
              <a:t>Learning through play</a:t>
            </a:r>
            <a:endParaRPr lang="en-GB" sz="2000" dirty="0"/>
          </a:p>
          <a:p>
            <a:r>
              <a:rPr lang="en-GB" sz="2000" b="1" dirty="0" smtClean="0"/>
              <a:t>Revised F </a:t>
            </a:r>
            <a:r>
              <a:rPr lang="en-GB" sz="2000" b="1" dirty="0" err="1" smtClean="0"/>
              <a:t>Ph</a:t>
            </a:r>
            <a:r>
              <a:rPr lang="en-GB" sz="2000" b="1" dirty="0" smtClean="0"/>
              <a:t> Curriculum 2015</a:t>
            </a:r>
          </a:p>
          <a:p>
            <a:pPr lvl="1"/>
            <a:r>
              <a:rPr lang="en-GB" sz="1600" dirty="0" smtClean="0"/>
              <a:t>Creativity, imagination, enjoyable learning</a:t>
            </a:r>
          </a:p>
          <a:p>
            <a:pPr lvl="1"/>
            <a:r>
              <a:rPr lang="en-GB" sz="1600" dirty="0" smtClean="0"/>
              <a:t>UNCRC is central to it.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r>
              <a:rPr lang="en-GB" sz="2000" dirty="0" smtClean="0"/>
              <a:t>Welsh Government aims</a:t>
            </a:r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endParaRPr lang="en-GB" sz="1800" dirty="0" smtClean="0"/>
          </a:p>
          <a:p>
            <a:pPr marL="457200" lvl="1" indent="0">
              <a:buNone/>
            </a:pPr>
            <a:r>
              <a:rPr lang="en-GB" sz="1800" dirty="0" smtClean="0"/>
              <a:t>Discuss and find the three that don’t belong.</a:t>
            </a:r>
          </a:p>
          <a:p>
            <a:pPr marL="457200" lvl="1" indent="0">
              <a:buNone/>
            </a:pPr>
            <a:endParaRPr lang="en-GB" sz="1600" dirty="0" smtClean="0"/>
          </a:p>
          <a:p>
            <a:pPr marL="457200" lvl="1" indent="0">
              <a:buNone/>
            </a:pPr>
            <a:endParaRPr lang="en-GB" sz="1600" dirty="0" smtClean="0"/>
          </a:p>
          <a:p>
            <a:pPr marL="457200" lvl="1" indent="0">
              <a:buNone/>
            </a:pPr>
            <a:endParaRPr lang="en-GB" sz="16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67667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Meysydd</a:t>
            </a:r>
            <a:r>
              <a:rPr lang="en-GB" sz="3600" dirty="0" smtClean="0"/>
              <a:t> </a:t>
            </a:r>
            <a:r>
              <a:rPr lang="en-GB" sz="3600" dirty="0" err="1" smtClean="0"/>
              <a:t>datblygiad</a:t>
            </a:r>
            <a:r>
              <a:rPr lang="en-GB" sz="3600" dirty="0" smtClean="0"/>
              <a:t> / Areas of development </a:t>
            </a:r>
            <a:r>
              <a:rPr lang="en-GB" sz="1800" dirty="0" smtClean="0"/>
              <a:t>(reflective observation)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, </a:t>
            </a:r>
            <a:r>
              <a:rPr lang="en-GB" dirty="0" err="1"/>
              <a:t>Lles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 smtClean="0"/>
              <a:t>Ddiwylliannol</a:t>
            </a:r>
            <a:endParaRPr lang="en-GB" dirty="0" smtClean="0"/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 smtClean="0"/>
              <a:t>Chyfathrebu</a:t>
            </a:r>
            <a:endParaRPr lang="en-GB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/>
              <a:t>Mathemategol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 smtClean="0"/>
              <a:t>Datblygu’r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endParaRPr lang="en-GB" dirty="0" smtClean="0"/>
          </a:p>
          <a:p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 smtClean="0"/>
              <a:t>Byd</a:t>
            </a:r>
            <a:endParaRPr lang="en-GB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/>
              <a:t>Creadigol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Personal and Social Development, Well-being and Cultural </a:t>
            </a:r>
            <a:r>
              <a:rPr lang="en-GB" dirty="0" smtClean="0"/>
              <a:t>Diversity</a:t>
            </a:r>
          </a:p>
          <a:p>
            <a:r>
              <a:rPr lang="en-GB" dirty="0" smtClean="0"/>
              <a:t>Language</a:t>
            </a:r>
            <a:r>
              <a:rPr lang="en-GB" dirty="0"/>
              <a:t>, Literacy and Communication </a:t>
            </a:r>
            <a:r>
              <a:rPr lang="en-GB" dirty="0" smtClean="0"/>
              <a:t>Skills</a:t>
            </a:r>
          </a:p>
          <a:p>
            <a:r>
              <a:rPr lang="en-GB" dirty="0" smtClean="0"/>
              <a:t>Mathematical </a:t>
            </a:r>
            <a:r>
              <a:rPr lang="en-GB" dirty="0"/>
              <a:t>Development </a:t>
            </a:r>
            <a:endParaRPr lang="en-GB" dirty="0" smtClean="0"/>
          </a:p>
          <a:p>
            <a:r>
              <a:rPr lang="en-GB" dirty="0" smtClean="0"/>
              <a:t>Welsh </a:t>
            </a:r>
            <a:r>
              <a:rPr lang="en-GB" dirty="0"/>
              <a:t>Language </a:t>
            </a:r>
            <a:r>
              <a:rPr lang="en-GB" dirty="0" smtClean="0"/>
              <a:t>Development </a:t>
            </a:r>
          </a:p>
          <a:p>
            <a:r>
              <a:rPr lang="en-GB" dirty="0" smtClean="0"/>
              <a:t>Knowledge </a:t>
            </a:r>
            <a:r>
              <a:rPr lang="en-GB" dirty="0"/>
              <a:t>and Understanding of the World </a:t>
            </a:r>
            <a:endParaRPr lang="en-GB" dirty="0" smtClean="0"/>
          </a:p>
          <a:p>
            <a:r>
              <a:rPr lang="en-GB" dirty="0" smtClean="0"/>
              <a:t>Physical </a:t>
            </a:r>
            <a:r>
              <a:rPr lang="en-GB" dirty="0"/>
              <a:t>Development </a:t>
            </a:r>
            <a:endParaRPr lang="en-GB" dirty="0" smtClean="0"/>
          </a:p>
          <a:p>
            <a:r>
              <a:rPr lang="en-GB" dirty="0" smtClean="0"/>
              <a:t>Creative </a:t>
            </a:r>
            <a:r>
              <a:rPr lang="en-GB" dirty="0"/>
              <a:t>Development. </a:t>
            </a:r>
          </a:p>
        </p:txBody>
      </p:sp>
    </p:spTree>
    <p:extLst>
      <p:ext uri="{BB962C8B-B14F-4D97-AF65-F5344CB8AC3E}">
        <p14:creationId xmlns:p14="http://schemas.microsoft.com/office/powerpoint/2010/main" val="3568981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/>
              <a:t>Ymarferwyr</a:t>
            </a:r>
            <a:r>
              <a:rPr lang="en-GB" sz="3600" dirty="0" smtClean="0"/>
              <a:t> / Practitioners…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Darparieth</a:t>
            </a:r>
            <a:r>
              <a:rPr lang="en-GB" sz="2400" dirty="0" smtClean="0"/>
              <a:t> </a:t>
            </a:r>
            <a:r>
              <a:rPr lang="en-GB" sz="2400" dirty="0" err="1" smtClean="0"/>
              <a:t>ffocws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Darparieth</a:t>
            </a:r>
            <a:r>
              <a:rPr lang="en-GB" sz="2400" dirty="0"/>
              <a:t> </a:t>
            </a:r>
            <a:r>
              <a:rPr lang="en-GB" sz="2400" dirty="0" err="1" smtClean="0"/>
              <a:t>cyfoethogi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Darparieth</a:t>
            </a:r>
            <a:r>
              <a:rPr lang="en-GB" sz="2400" dirty="0" smtClean="0"/>
              <a:t> </a:t>
            </a:r>
            <a:r>
              <a:rPr lang="en-GB" sz="2400" dirty="0" err="1" smtClean="0"/>
              <a:t>parhaus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err="1" smtClean="0"/>
              <a:t>Tu</a:t>
            </a:r>
            <a:r>
              <a:rPr lang="en-GB" sz="2400" dirty="0" smtClean="0"/>
              <a:t> </a:t>
            </a:r>
            <a:r>
              <a:rPr lang="en-GB" sz="2400" dirty="0" err="1" smtClean="0"/>
              <a:t>fewn</a:t>
            </a:r>
            <a:r>
              <a:rPr lang="en-GB" sz="2400" dirty="0" smtClean="0"/>
              <a:t> a </a:t>
            </a:r>
            <a:r>
              <a:rPr lang="en-GB" sz="2400" dirty="0" err="1" smtClean="0"/>
              <a:t>thu</a:t>
            </a:r>
            <a:r>
              <a:rPr lang="en-GB" sz="2400" dirty="0" smtClean="0"/>
              <a:t> </a:t>
            </a:r>
            <a:r>
              <a:rPr lang="en-GB" sz="2400" dirty="0" err="1" smtClean="0"/>
              <a:t>allan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757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Focussed provision</a:t>
            </a:r>
          </a:p>
          <a:p>
            <a:endParaRPr lang="en-GB" sz="2400" dirty="0" smtClean="0"/>
          </a:p>
          <a:p>
            <a:r>
              <a:rPr lang="en-GB" sz="2400" dirty="0" smtClean="0"/>
              <a:t>Enhanced provision</a:t>
            </a:r>
          </a:p>
          <a:p>
            <a:endParaRPr lang="en-GB" sz="2400" dirty="0" smtClean="0"/>
          </a:p>
          <a:p>
            <a:r>
              <a:rPr lang="en-GB" sz="2400" dirty="0" smtClean="0"/>
              <a:t>Continuous provision</a:t>
            </a:r>
          </a:p>
          <a:p>
            <a:endParaRPr lang="en-GB" sz="2400" dirty="0"/>
          </a:p>
          <a:p>
            <a:r>
              <a:rPr lang="en-GB" sz="2400" dirty="0" smtClean="0"/>
              <a:t>Indoors and outdoors</a:t>
            </a:r>
          </a:p>
        </p:txBody>
      </p:sp>
    </p:spTree>
    <p:extLst>
      <p:ext uri="{BB962C8B-B14F-4D97-AF65-F5344CB8AC3E}">
        <p14:creationId xmlns:p14="http://schemas.microsoft.com/office/powerpoint/2010/main" val="1406132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err="1" smtClean="0"/>
              <a:t>Dulliau</a:t>
            </a:r>
            <a:r>
              <a:rPr lang="en-GB" sz="3200" dirty="0" smtClean="0"/>
              <a:t> /Approaches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525963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 err="1" smtClean="0"/>
              <a:t>Darparieth</a:t>
            </a:r>
            <a:r>
              <a:rPr lang="en-GB" sz="2600" dirty="0" smtClean="0"/>
              <a:t> </a:t>
            </a:r>
            <a:r>
              <a:rPr lang="en-GB" sz="2600" dirty="0" err="1" smtClean="0"/>
              <a:t>cyfannol</a:t>
            </a:r>
            <a:r>
              <a:rPr lang="en-GB" sz="2600" dirty="0" smtClean="0"/>
              <a:t> </a:t>
            </a:r>
            <a:r>
              <a:rPr lang="en-GB" sz="2600" dirty="0" err="1" smtClean="0"/>
              <a:t>plentyn</a:t>
            </a:r>
            <a:r>
              <a:rPr lang="en-GB" sz="2600" dirty="0" smtClean="0"/>
              <a:t> </a:t>
            </a:r>
            <a:r>
              <a:rPr lang="en-GB" sz="2600" dirty="0" err="1" smtClean="0"/>
              <a:t>ganolog</a:t>
            </a:r>
            <a:endParaRPr lang="en-GB" sz="2600" dirty="0" smtClean="0"/>
          </a:p>
          <a:p>
            <a:r>
              <a:rPr lang="en-GB" sz="2600" dirty="0" err="1" smtClean="0"/>
              <a:t>Ymglymiad</a:t>
            </a:r>
            <a:r>
              <a:rPr lang="en-GB" sz="2600" dirty="0" smtClean="0"/>
              <a:t> </a:t>
            </a:r>
            <a:r>
              <a:rPr lang="en-GB" sz="2600" dirty="0" err="1" smtClean="0"/>
              <a:t>yr</a:t>
            </a:r>
            <a:r>
              <a:rPr lang="en-GB" sz="2600" dirty="0" smtClean="0"/>
              <a:t> </a:t>
            </a:r>
            <a:r>
              <a:rPr lang="en-GB" sz="2600" dirty="0" err="1" smtClean="0"/>
              <a:t>ymarferydd</a:t>
            </a:r>
            <a:r>
              <a:rPr lang="en-GB" sz="2600" dirty="0" smtClean="0"/>
              <a:t> (</a:t>
            </a:r>
            <a:r>
              <a:rPr lang="en-GB" sz="2600" dirty="0" err="1" smtClean="0"/>
              <a:t>cwestiynu</a:t>
            </a:r>
            <a:r>
              <a:rPr lang="en-GB" sz="2600" dirty="0" smtClean="0"/>
              <a:t>, </a:t>
            </a:r>
            <a:r>
              <a:rPr lang="en-GB" sz="2600" dirty="0" err="1" smtClean="0"/>
              <a:t>meddwl</a:t>
            </a:r>
            <a:r>
              <a:rPr lang="en-GB" sz="2600" dirty="0" smtClean="0"/>
              <a:t>)</a:t>
            </a:r>
          </a:p>
          <a:p>
            <a:endParaRPr lang="en-GB" sz="2600" dirty="0"/>
          </a:p>
          <a:p>
            <a:r>
              <a:rPr lang="en-GB" sz="2600" dirty="0" err="1" smtClean="0"/>
              <a:t>Gweithgareddau</a:t>
            </a:r>
            <a:r>
              <a:rPr lang="en-GB" sz="2600" dirty="0" smtClean="0"/>
              <a:t> </a:t>
            </a:r>
            <a:r>
              <a:rPr lang="en-GB" sz="2600" dirty="0" err="1" smtClean="0"/>
              <a:t>wedi’u</a:t>
            </a:r>
            <a:r>
              <a:rPr lang="en-GB" sz="2600" dirty="0" smtClean="0"/>
              <a:t> </a:t>
            </a:r>
            <a:r>
              <a:rPr lang="en-GB" sz="2600" dirty="0" err="1" smtClean="0"/>
              <a:t>harwain</a:t>
            </a:r>
            <a:r>
              <a:rPr lang="en-GB" sz="2600" dirty="0" smtClean="0"/>
              <a:t> ac o </a:t>
            </a:r>
            <a:r>
              <a:rPr lang="en-GB" sz="2600" dirty="0" err="1" smtClean="0"/>
              <a:t>ddewis</a:t>
            </a:r>
            <a:r>
              <a:rPr lang="en-GB" sz="2600" dirty="0" smtClean="0"/>
              <a:t> y plenty (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ymglymedig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</a:t>
            </a:r>
            <a:r>
              <a:rPr lang="en-GB" sz="2600" dirty="0" err="1" smtClean="0"/>
              <a:t>dysgu</a:t>
            </a:r>
            <a:r>
              <a:rPr lang="en-GB" sz="2600" dirty="0" smtClean="0"/>
              <a:t>)</a:t>
            </a:r>
          </a:p>
          <a:p>
            <a:endParaRPr lang="en-GB" sz="2600" dirty="0" smtClean="0"/>
          </a:p>
          <a:p>
            <a:r>
              <a:rPr lang="en-GB" sz="2600" dirty="0" err="1" smtClean="0"/>
              <a:t>Chwarae</a:t>
            </a:r>
            <a:r>
              <a:rPr lang="en-GB" sz="2600" dirty="0" smtClean="0"/>
              <a:t> (</a:t>
            </a:r>
            <a:r>
              <a:rPr lang="en-GB" sz="2600" dirty="0" err="1" smtClean="0"/>
              <a:t>dyfalbarhau</a:t>
            </a:r>
            <a:r>
              <a:rPr lang="en-GB" sz="2600" dirty="0" smtClean="0"/>
              <a:t>, bod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fanwl</a:t>
            </a:r>
            <a:r>
              <a:rPr lang="en-GB" sz="2600" dirty="0" smtClean="0"/>
              <a:t> </a:t>
            </a:r>
            <a:r>
              <a:rPr lang="en-GB" sz="2600" dirty="0" err="1" smtClean="0"/>
              <a:t>gywir</a:t>
            </a:r>
            <a:r>
              <a:rPr lang="en-GB" sz="2600" dirty="0" smtClean="0"/>
              <a:t>, </a:t>
            </a:r>
            <a:r>
              <a:rPr lang="en-GB" sz="2600" dirty="0" err="1" smtClean="0"/>
              <a:t>canolbwyntio</a:t>
            </a:r>
            <a:r>
              <a:rPr lang="en-GB" sz="2600" dirty="0" smtClean="0"/>
              <a:t>)</a:t>
            </a:r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datblygu</a:t>
            </a:r>
            <a:r>
              <a:rPr lang="en-GB" sz="2600" dirty="0" smtClean="0"/>
              <a:t> </a:t>
            </a:r>
            <a:r>
              <a:rPr lang="en-GB" sz="2600" dirty="0" err="1" smtClean="0"/>
              <a:t>hunan</a:t>
            </a:r>
            <a:r>
              <a:rPr lang="en-GB" sz="2600" dirty="0" smtClean="0"/>
              <a:t> </a:t>
            </a:r>
            <a:r>
              <a:rPr lang="en-GB" sz="2600" dirty="0" err="1" smtClean="0"/>
              <a:t>ymwybyddiaeth</a:t>
            </a:r>
            <a:r>
              <a:rPr lang="en-GB" sz="2600" dirty="0" smtClean="0"/>
              <a:t> ag </a:t>
            </a:r>
            <a:r>
              <a:rPr lang="en-GB" sz="2600" dirty="0" err="1" smtClean="0"/>
              <a:t>ymwybyddiaeth</a:t>
            </a:r>
            <a:r>
              <a:rPr lang="en-GB" sz="2600" dirty="0" smtClean="0"/>
              <a:t> </a:t>
            </a:r>
            <a:r>
              <a:rPr lang="en-GB" sz="2600" dirty="0" err="1" smtClean="0"/>
              <a:t>cymdeithasol</a:t>
            </a:r>
            <a:r>
              <a:rPr lang="en-GB" sz="2600" dirty="0" smtClean="0"/>
              <a:t>.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datblygu</a:t>
            </a:r>
            <a:r>
              <a:rPr lang="en-GB" sz="2600" dirty="0" smtClean="0"/>
              <a:t> </a:t>
            </a:r>
            <a:r>
              <a:rPr lang="en-GB" sz="2600" dirty="0" err="1" smtClean="0"/>
              <a:t>meddwl</a:t>
            </a:r>
            <a:r>
              <a:rPr lang="en-GB" sz="2600" dirty="0" smtClean="0"/>
              <a:t> ac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cynnig</a:t>
            </a:r>
            <a:r>
              <a:rPr lang="en-GB" sz="2600" dirty="0" smtClean="0"/>
              <a:t> </a:t>
            </a:r>
            <a:r>
              <a:rPr lang="en-GB" sz="2600" dirty="0" err="1" smtClean="0"/>
              <a:t>dewisiadau</a:t>
            </a:r>
            <a:r>
              <a:rPr lang="en-GB" sz="2600" dirty="0" smtClean="0"/>
              <a:t>. </a:t>
            </a:r>
            <a:r>
              <a:rPr lang="en-GB" sz="2600" dirty="0" err="1" smtClean="0"/>
              <a:t>Ysgogi</a:t>
            </a:r>
            <a:r>
              <a:rPr lang="en-GB" sz="2600" dirty="0" smtClean="0"/>
              <a:t> a </a:t>
            </a:r>
            <a:r>
              <a:rPr lang="en-GB" sz="2600" dirty="0" err="1" smtClean="0"/>
              <a:t>chyraedd</a:t>
            </a:r>
            <a:r>
              <a:rPr lang="en-GB" sz="2600" dirty="0" smtClean="0"/>
              <a:t> </a:t>
            </a:r>
            <a:r>
              <a:rPr lang="en-GB" sz="2600" dirty="0" err="1" smtClean="0"/>
              <a:t>anghenion</a:t>
            </a:r>
            <a:r>
              <a:rPr lang="en-GB" sz="2600" dirty="0" smtClean="0"/>
              <a:t> bob un (</a:t>
            </a:r>
            <a:r>
              <a:rPr lang="en-GB" sz="2600" dirty="0" err="1" smtClean="0"/>
              <a:t>beth</a:t>
            </a:r>
            <a:r>
              <a:rPr lang="en-GB" sz="2600" dirty="0" smtClean="0"/>
              <a:t> </a:t>
            </a:r>
            <a:r>
              <a:rPr lang="en-GB" sz="2600" dirty="0" err="1" smtClean="0"/>
              <a:t>bynnag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</a:t>
            </a:r>
            <a:r>
              <a:rPr lang="en-GB" sz="2600" dirty="0" err="1" smtClean="0"/>
              <a:t>cyfnod</a:t>
            </a:r>
            <a:r>
              <a:rPr lang="en-GB" sz="2600" dirty="0" smtClean="0"/>
              <a:t> </a:t>
            </a:r>
            <a:r>
              <a:rPr lang="en-GB" sz="2600" dirty="0" err="1" smtClean="0"/>
              <a:t>datblygiad</a:t>
            </a:r>
            <a:r>
              <a:rPr lang="en-GB" sz="2600" dirty="0" smtClean="0"/>
              <a:t>). </a:t>
            </a:r>
          </a:p>
          <a:p>
            <a:endParaRPr lang="en-GB" sz="26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48124"/>
            <a:ext cx="4038600" cy="5206072"/>
          </a:xfrm>
        </p:spPr>
        <p:txBody>
          <a:bodyPr>
            <a:noAutofit/>
          </a:bodyPr>
          <a:lstStyle/>
          <a:p>
            <a:r>
              <a:rPr lang="en-GB" sz="2000" dirty="0" smtClean="0"/>
              <a:t>Holistic provision, child </a:t>
            </a:r>
            <a:r>
              <a:rPr lang="en-GB" sz="2000" dirty="0" err="1" smtClean="0"/>
              <a:t>centered</a:t>
            </a:r>
            <a:endParaRPr lang="en-GB" sz="2000" dirty="0" smtClean="0"/>
          </a:p>
          <a:p>
            <a:r>
              <a:rPr lang="en-GB" sz="2000" dirty="0" smtClean="0"/>
              <a:t>Practitioner involvement (questioning, thinking)</a:t>
            </a:r>
          </a:p>
          <a:p>
            <a:r>
              <a:rPr lang="en-GB" sz="2000" dirty="0" smtClean="0"/>
              <a:t>Child initiated + guided activity (involved in own learning). </a:t>
            </a:r>
          </a:p>
          <a:p>
            <a:endParaRPr lang="en-GB" sz="2000" dirty="0" smtClean="0"/>
          </a:p>
          <a:p>
            <a:r>
              <a:rPr lang="en-GB" sz="2000" dirty="0" smtClean="0"/>
              <a:t>Play (</a:t>
            </a:r>
            <a:r>
              <a:rPr lang="en-GB" sz="2000" dirty="0" err="1" smtClean="0"/>
              <a:t>preseverence</a:t>
            </a:r>
            <a:r>
              <a:rPr lang="en-GB" sz="2000" dirty="0" smtClean="0"/>
              <a:t>, attention to </a:t>
            </a:r>
            <a:r>
              <a:rPr lang="en-GB" sz="2000" dirty="0" err="1" smtClean="0"/>
              <a:t>detail,concentration</a:t>
            </a:r>
            <a:r>
              <a:rPr lang="en-GB" sz="2000" dirty="0" smtClean="0"/>
              <a:t>.</a:t>
            </a:r>
          </a:p>
          <a:p>
            <a:endParaRPr lang="en-GB" sz="2000" dirty="0" smtClean="0"/>
          </a:p>
          <a:p>
            <a:r>
              <a:rPr lang="en-GB" sz="2000" dirty="0"/>
              <a:t>D</a:t>
            </a:r>
            <a:r>
              <a:rPr lang="en-GB" sz="2000" dirty="0" smtClean="0"/>
              <a:t>evelops self and social  awareness, intellect, offers choices – challenge with care and sensitivity.  Encourage and meet the needs of all (whatever their stage of development).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067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012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/Creative Development  Area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err="1" smtClean="0"/>
              <a:t>Celf</a:t>
            </a:r>
            <a:r>
              <a:rPr lang="en-GB" b="1" dirty="0" smtClean="0"/>
              <a:t> </a:t>
            </a:r>
            <a:r>
              <a:rPr lang="en-GB" dirty="0" smtClean="0"/>
              <a:t>-  </a:t>
            </a:r>
            <a:r>
              <a:rPr lang="en-GB" dirty="0" err="1" smtClean="0"/>
              <a:t>Darlunio</a:t>
            </a:r>
            <a:r>
              <a:rPr lang="en-GB" dirty="0" smtClean="0"/>
              <a:t> / </a:t>
            </a:r>
            <a:r>
              <a:rPr lang="en-GB" dirty="0" err="1" smtClean="0"/>
              <a:t>paentio</a:t>
            </a:r>
            <a:r>
              <a:rPr lang="en-GB" dirty="0" smtClean="0"/>
              <a:t> / </a:t>
            </a:r>
            <a:r>
              <a:rPr lang="en-GB" dirty="0" err="1" smtClean="0"/>
              <a:t>gwneud</a:t>
            </a:r>
            <a:r>
              <a:rPr lang="en-GB" dirty="0" smtClean="0"/>
              <a:t> / </a:t>
            </a:r>
            <a:r>
              <a:rPr lang="en-GB" dirty="0" err="1" smtClean="0"/>
              <a:t>mynegi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r>
              <a:rPr lang="en-GB" dirty="0" smtClean="0"/>
              <a:t> / </a:t>
            </a:r>
            <a:r>
              <a:rPr lang="en-GB" dirty="0" err="1" smtClean="0"/>
              <a:t>cymharu</a:t>
            </a:r>
            <a:endParaRPr lang="en-GB" dirty="0" smtClean="0"/>
          </a:p>
          <a:p>
            <a:endParaRPr lang="en-GB" dirty="0"/>
          </a:p>
          <a:p>
            <a:r>
              <a:rPr lang="en-GB" b="1" dirty="0" err="1" smtClean="0"/>
              <a:t>Cerdd</a:t>
            </a:r>
            <a:r>
              <a:rPr lang="en-GB" b="1" dirty="0" smtClean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Canu</a:t>
            </a:r>
            <a:r>
              <a:rPr lang="en-GB" dirty="0" smtClean="0"/>
              <a:t> / </a:t>
            </a:r>
            <a:r>
              <a:rPr lang="en-GB" dirty="0" err="1" smtClean="0"/>
              <a:t>alaw</a:t>
            </a:r>
            <a:r>
              <a:rPr lang="en-GB" dirty="0" smtClean="0"/>
              <a:t> /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offerynnau</a:t>
            </a:r>
            <a:endParaRPr lang="en-GB" dirty="0" smtClean="0"/>
          </a:p>
          <a:p>
            <a:endParaRPr lang="en-GB" dirty="0"/>
          </a:p>
          <a:p>
            <a:r>
              <a:rPr lang="en-GB" b="1" dirty="0" err="1" smtClean="0"/>
              <a:t>Symud</a:t>
            </a:r>
            <a:r>
              <a:rPr lang="en-GB" b="1" dirty="0" smtClean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mynegiannol</a:t>
            </a:r>
            <a:r>
              <a:rPr lang="en-GB" dirty="0" smtClean="0"/>
              <a:t> / </a:t>
            </a:r>
            <a:r>
              <a:rPr lang="en-GB" dirty="0" err="1" smtClean="0"/>
              <a:t>ansawdd</a:t>
            </a:r>
            <a:r>
              <a:rPr lang="en-GB" dirty="0" smtClean="0"/>
              <a:t> a </a:t>
            </a:r>
            <a:r>
              <a:rPr lang="en-GB" dirty="0" err="1" smtClean="0"/>
              <a:t>rheolaeth</a:t>
            </a:r>
            <a:r>
              <a:rPr lang="en-GB" dirty="0" smtClean="0"/>
              <a:t> / ail-</a:t>
            </a:r>
            <a:r>
              <a:rPr lang="en-GB" dirty="0" err="1" smtClean="0"/>
              <a:t>adrodd</a:t>
            </a:r>
            <a:r>
              <a:rPr lang="en-GB" dirty="0" smtClean="0"/>
              <a:t> a </a:t>
            </a:r>
            <a:r>
              <a:rPr lang="en-GB" dirty="0" err="1" smtClean="0"/>
              <a:t>chysylltu</a:t>
            </a:r>
            <a:r>
              <a:rPr lang="en-GB" dirty="0"/>
              <a:t> </a:t>
            </a:r>
            <a:r>
              <a:rPr lang="en-GB" dirty="0" smtClean="0"/>
              <a:t>/ </a:t>
            </a:r>
            <a:r>
              <a:rPr lang="en-GB" dirty="0" err="1" smtClean="0"/>
              <a:t>siâp</a:t>
            </a:r>
            <a:r>
              <a:rPr lang="en-GB" dirty="0" smtClean="0"/>
              <a:t> </a:t>
            </a:r>
            <a:r>
              <a:rPr lang="en-GB" dirty="0" err="1" smtClean="0"/>
              <a:t>clir</a:t>
            </a:r>
            <a:r>
              <a:rPr lang="en-GB" dirty="0" smtClean="0"/>
              <a:t> /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partner </a:t>
            </a:r>
            <a:r>
              <a:rPr lang="en-GB" dirty="0" err="1" smtClean="0"/>
              <a:t>newu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Art</a:t>
            </a:r>
            <a:r>
              <a:rPr lang="en-GB" dirty="0" smtClean="0"/>
              <a:t> -  Draw / paint / make / express themselves / compare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dirty="0" smtClean="0"/>
              <a:t>Music</a:t>
            </a:r>
            <a:r>
              <a:rPr lang="en-GB" dirty="0" smtClean="0"/>
              <a:t> – Sing / melody / play instruments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b="1" dirty="0" smtClean="0"/>
              <a:t>Movement</a:t>
            </a:r>
            <a:r>
              <a:rPr lang="en-GB" dirty="0" smtClean="0"/>
              <a:t> – expressive / quality and control / repeat and link / clear shape / work with partner or group.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023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CS / Planning a </a:t>
            </a:r>
            <a:r>
              <a:rPr lang="en-GB" dirty="0" err="1" smtClean="0"/>
              <a:t>FPh</a:t>
            </a:r>
            <a:r>
              <a:rPr lang="en-GB" dirty="0" smtClean="0"/>
              <a:t> Creative Activity </a:t>
            </a:r>
            <a:r>
              <a:rPr lang="en-GB" sz="2200" dirty="0" smtClean="0"/>
              <a:t>(Active Experimentation)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endParaRPr lang="en-GB" dirty="0" smtClean="0"/>
          </a:p>
          <a:p>
            <a:r>
              <a:rPr lang="en-GB" dirty="0" smtClean="0"/>
              <a:t>Research and plan an experience</a:t>
            </a:r>
          </a:p>
          <a:p>
            <a:endParaRPr lang="en-GB" dirty="0" smtClean="0"/>
          </a:p>
          <a:p>
            <a:r>
              <a:rPr lang="en-GB" dirty="0" err="1" smtClean="0"/>
              <a:t>Arddangoswch</a:t>
            </a:r>
            <a:r>
              <a:rPr lang="en-GB" dirty="0" smtClean="0"/>
              <a:t> e </a:t>
            </a:r>
            <a:r>
              <a:rPr lang="en-GB" dirty="0" err="1" smtClean="0"/>
              <a:t>ar</a:t>
            </a:r>
            <a:r>
              <a:rPr lang="en-GB" dirty="0" smtClean="0"/>
              <a:t> 2x </a:t>
            </a:r>
            <a:r>
              <a:rPr lang="en-GB" dirty="0" err="1" smtClean="0"/>
              <a:t>papur</a:t>
            </a:r>
            <a:r>
              <a:rPr lang="en-GB" dirty="0" smtClean="0"/>
              <a:t> A3 a </a:t>
            </a:r>
            <a:r>
              <a:rPr lang="en-GB" dirty="0" err="1" smtClean="0"/>
              <a:t>sgrîn</a:t>
            </a:r>
            <a:r>
              <a:rPr lang="en-GB" dirty="0" smtClean="0"/>
              <a:t> </a:t>
            </a:r>
            <a:r>
              <a:rPr lang="en-GB" dirty="0" err="1" smtClean="0"/>
              <a:t>cluniadur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cyfle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dynnu</a:t>
            </a:r>
            <a:r>
              <a:rPr lang="en-GB" dirty="0" smtClean="0"/>
              <a:t> </a:t>
            </a:r>
            <a:r>
              <a:rPr lang="en-GB" dirty="0" err="1" smtClean="0"/>
              <a:t>llun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Gadewch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arddangosfa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ymweld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Choose a theme</a:t>
            </a:r>
          </a:p>
          <a:p>
            <a:r>
              <a:rPr lang="en-GB" dirty="0" smtClean="0"/>
              <a:t>Research and plan an experience</a:t>
            </a:r>
          </a:p>
          <a:p>
            <a:r>
              <a:rPr lang="en-GB" dirty="0" smtClean="0"/>
              <a:t>Illustrate it on 2 x A3 pages with a laptop display for others to take a photo. </a:t>
            </a:r>
          </a:p>
          <a:p>
            <a:r>
              <a:rPr lang="en-GB" dirty="0" smtClean="0"/>
              <a:t>Leave your display available for others to visit.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735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20098802">
            <a:off x="-82466" y="482606"/>
            <a:ext cx="243925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Pirate Treasure</a:t>
            </a:r>
          </a:p>
          <a:p>
            <a:pPr algn="ctr"/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Trysor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Môr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Ladron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Rectangle 2"/>
          <p:cNvSpPr/>
          <p:nvPr/>
        </p:nvSpPr>
        <p:spPr>
          <a:xfrm rot="19786536">
            <a:off x="772746" y="1454873"/>
            <a:ext cx="111517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Zoo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Sŵ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Rectangle 3"/>
          <p:cNvSpPr/>
          <p:nvPr/>
        </p:nvSpPr>
        <p:spPr>
          <a:xfrm rot="972470">
            <a:off x="2163542" y="909641"/>
            <a:ext cx="168347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Jungle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Jwngl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 rot="673270">
            <a:off x="3176326" y="4920454"/>
            <a:ext cx="283507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Rainforest Animals</a:t>
            </a:r>
          </a:p>
          <a:p>
            <a:pPr algn="ctr"/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Anifeiliaid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y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goedwig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law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 rot="665458">
            <a:off x="3310633" y="528135"/>
            <a:ext cx="252274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Ourselves /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Ein</a:t>
            </a:r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hunain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Rectangle 6"/>
          <p:cNvSpPr/>
          <p:nvPr/>
        </p:nvSpPr>
        <p:spPr>
          <a:xfrm rot="1095242">
            <a:off x="356458" y="2387411"/>
            <a:ext cx="177407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Growing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Tyfu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Rectangle 7"/>
          <p:cNvSpPr/>
          <p:nvPr/>
        </p:nvSpPr>
        <p:spPr>
          <a:xfrm rot="20406224">
            <a:off x="5532134" y="1656955"/>
            <a:ext cx="216450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Weather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Tywydd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Rectangle 8"/>
          <p:cNvSpPr/>
          <p:nvPr/>
        </p:nvSpPr>
        <p:spPr>
          <a:xfrm rot="938459">
            <a:off x="345275" y="5902771"/>
            <a:ext cx="231422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Seasons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tymhorau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795696" y="417953"/>
            <a:ext cx="157767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Celebrations </a:t>
            </a:r>
          </a:p>
          <a:p>
            <a:pPr algn="ctr"/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Dathliadau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 rot="20551347">
            <a:off x="6367818" y="2598918"/>
            <a:ext cx="2228494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Building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Adeiladu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Rectangle 11"/>
          <p:cNvSpPr/>
          <p:nvPr/>
        </p:nvSpPr>
        <p:spPr>
          <a:xfrm rot="840528">
            <a:off x="2392030" y="2184446"/>
            <a:ext cx="153183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Food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Bwyd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 rot="1273506">
            <a:off x="6088010" y="3614757"/>
            <a:ext cx="230755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Minibeasts</a:t>
            </a:r>
            <a:endParaRPr lang="en-US" sz="2000" b="1" cap="none" spc="0" dirty="0" smtClean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Creaduriaid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bychain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 rot="20208062">
            <a:off x="6854730" y="5717210"/>
            <a:ext cx="16786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Under the sea</a:t>
            </a:r>
          </a:p>
          <a:p>
            <a:pPr algn="ctr"/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Glan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y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môr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732672" y="5897421"/>
            <a:ext cx="16786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Under the sea</a:t>
            </a:r>
          </a:p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O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dan</a:t>
            </a:r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y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môr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65608" y="4993947"/>
            <a:ext cx="229768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Vehicles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Cerbydau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Rectangle 16"/>
          <p:cNvSpPr/>
          <p:nvPr/>
        </p:nvSpPr>
        <p:spPr>
          <a:xfrm rot="20908440">
            <a:off x="534808" y="4191144"/>
            <a:ext cx="18357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Space / Y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gofod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6795696" y="4716339"/>
            <a:ext cx="15359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Dinosaurs </a:t>
            </a:r>
          </a:p>
          <a:p>
            <a:pPr algn="ctr"/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Deinosoriaid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Rectangle 18"/>
          <p:cNvSpPr/>
          <p:nvPr/>
        </p:nvSpPr>
        <p:spPr>
          <a:xfrm rot="20617086">
            <a:off x="3403038" y="3632972"/>
            <a:ext cx="22628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People who help us</a:t>
            </a:r>
          </a:p>
          <a:p>
            <a:pPr algn="ctr"/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Pobl</a:t>
            </a:r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sy’n</a:t>
            </a:r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ein</a:t>
            </a:r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helpu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3349145" y="1690635"/>
            <a:ext cx="185723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Castles / 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Cestyll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3081341" y="2967335"/>
            <a:ext cx="298132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Superheroes /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Uwcha</a:t>
            </a:r>
            <a:r>
              <a:rPr lang="en-US" sz="2000" b="1" cap="none" spc="0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rwyr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96576" y="3099734"/>
            <a:ext cx="268419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African animals </a:t>
            </a:r>
          </a:p>
          <a:p>
            <a:pPr algn="ctr"/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Anifeiliaid</a:t>
            </a:r>
            <a:r>
              <a:rPr lang="en-US" sz="2000" b="1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2000" b="1" dirty="0" err="1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Africannaidd</a:t>
            </a:r>
            <a:endParaRPr lang="en-US" sz="2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66762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2729</TotalTime>
  <Words>1134</Words>
  <Application>Microsoft Office PowerPoint</Application>
  <PresentationFormat>On-screen Show (4:3)</PresentationFormat>
  <Paragraphs>201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Symbol</vt:lpstr>
      <vt:lpstr>Office Theme</vt:lpstr>
      <vt:lpstr>PowerPoint Presentation</vt:lpstr>
      <vt:lpstr>ECAD 6008 Beth ydw i’n dysgu / What am I teaching?</vt:lpstr>
      <vt:lpstr>Deilliannau / Outcomes</vt:lpstr>
      <vt:lpstr>Y Celfyddydau Mynegiannol /Expressive Arts</vt:lpstr>
      <vt:lpstr>PowerPoint Presentation</vt:lpstr>
      <vt:lpstr>PowerPoint Presentation</vt:lpstr>
      <vt:lpstr>Lluniadaeth / Constructivism</vt:lpstr>
      <vt:lpstr>Gweithgareddau creadigol / Creative activities (Concrete experience)</vt:lpstr>
      <vt:lpstr>Reflective observation</vt:lpstr>
      <vt:lpstr>Y Cyfnod Sylfaen / The Foundation Phase (reflective observation)</vt:lpstr>
      <vt:lpstr>Meysydd datblygiad / Areas of development (reflective observation)</vt:lpstr>
      <vt:lpstr>Ymarferwyr / Practitioners…</vt:lpstr>
      <vt:lpstr>Dulliau /Approaches</vt:lpstr>
      <vt:lpstr>Maes Datblygiad creadigol /Creative Development  Area</vt:lpstr>
      <vt:lpstr>Cynllunio Gweithgaredd Creadigol CS / Planning a FPh Creative Activity (Active Experimentation)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217</cp:revision>
  <cp:lastPrinted>2017-08-03T13:56:24Z</cp:lastPrinted>
  <dcterms:created xsi:type="dcterms:W3CDTF">2018-05-24T13:58:06Z</dcterms:created>
  <dcterms:modified xsi:type="dcterms:W3CDTF">2019-09-15T14:00:43Z</dcterms:modified>
</cp:coreProperties>
</file>