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peg" ContentType="image/jpe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</p:sldIdLst>
  <p:sldSz cx="21374100" cy="15113000"/>
  <p:notesSz cx="6858000" cy="9144000"/>
  <p:embeddedFontLst>
    <p:embeddedFont>
      <p:font typeface="HK Grotesk" pitchFamily="2" charset="77"/>
      <p:regular r:id="rId3"/>
    </p:embeddedFont>
    <p:embeddedFont>
      <p:font typeface="HK Grotesk Bold" pitchFamily="2" charset="77"/>
      <p:regular r:id="rId4"/>
      <p:bold r:id="rId5"/>
    </p:embeddedFont>
    <p:embeddedFont>
      <p:font typeface="HK Grotesk Light" pitchFamily="2" charset="77"/>
      <p:regular r:id="rId6"/>
    </p:embeddedFont>
    <p:embeddedFont>
      <p:font typeface="HK Grotesk Medium" pitchFamily="2" charset="77"/>
      <p:regular r:id="rId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F81BD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545" autoAdjust="0"/>
    <p:restoredTop sz="94656" autoAdjust="0"/>
  </p:normalViewPr>
  <p:slideViewPr>
    <p:cSldViewPr>
      <p:cViewPr>
        <p:scale>
          <a:sx n="47" d="100"/>
          <a:sy n="47" d="100"/>
        </p:scale>
        <p:origin x="1024" y="5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font" Target="fonts/font1.fntdata"/><Relationship Id="rId7" Type="http://schemas.openxmlformats.org/officeDocument/2006/relationships/font" Target="fonts/font5.fntdata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4.fntdata"/><Relationship Id="rId11" Type="http://schemas.openxmlformats.org/officeDocument/2006/relationships/tableStyles" Target="tableStyles.xml"/><Relationship Id="rId5" Type="http://schemas.openxmlformats.org/officeDocument/2006/relationships/font" Target="fonts/font3.fntdata"/><Relationship Id="rId10" Type="http://schemas.openxmlformats.org/officeDocument/2006/relationships/theme" Target="theme/theme1.xml"/><Relationship Id="rId4" Type="http://schemas.openxmlformats.org/officeDocument/2006/relationships/font" Target="fonts/font2.fntdata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package" Target="../embeddings/Microsoft_Excel_Worksheet.xlsx"/><Relationship Id="rId1" Type="http://schemas.openxmlformats.org/officeDocument/2006/relationships/slideLayout" Target="../slideLayouts/slideLayout7.xml"/><Relationship Id="rId6" Type="http://schemas.openxmlformats.org/officeDocument/2006/relationships/hyperlink" Target="mailto:2509984@student.uwtsd.ac.uk" TargetMode="Externa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374390" y="14140562"/>
            <a:ext cx="20635220" cy="1218063"/>
          </a:xfrm>
          <a:prstGeom prst="rect">
            <a:avLst/>
          </a:prstGeom>
          <a:solidFill>
            <a:srgbClr val="DDDCD6"/>
          </a:solidFill>
        </p:spPr>
      </p:sp>
      <p:grpSp>
        <p:nvGrpSpPr>
          <p:cNvPr id="3" name="Group 3"/>
          <p:cNvGrpSpPr/>
          <p:nvPr/>
        </p:nvGrpSpPr>
        <p:grpSpPr>
          <a:xfrm>
            <a:off x="18059978" y="5432480"/>
            <a:ext cx="108358" cy="108358"/>
            <a:chOff x="0" y="0"/>
            <a:chExt cx="6350000" cy="63500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</p:spPr>
        </p:sp>
      </p:grpSp>
      <p:sp>
        <p:nvSpPr>
          <p:cNvPr id="5" name="AutoShape 5"/>
          <p:cNvSpPr/>
          <p:nvPr/>
        </p:nvSpPr>
        <p:spPr>
          <a:xfrm flipV="1">
            <a:off x="12896090" y="4649118"/>
            <a:ext cx="797082" cy="0"/>
          </a:xfrm>
          <a:prstGeom prst="line">
            <a:avLst/>
          </a:prstGeom>
          <a:ln w="19050" cap="rnd">
            <a:solidFill>
              <a:srgbClr val="5D5D5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BD" dirty="0"/>
          </a:p>
        </p:txBody>
      </p:sp>
      <p:sp>
        <p:nvSpPr>
          <p:cNvPr id="6" name="AutoShape 6"/>
          <p:cNvSpPr/>
          <p:nvPr/>
        </p:nvSpPr>
        <p:spPr>
          <a:xfrm flipV="1">
            <a:off x="4591050" y="9530585"/>
            <a:ext cx="1784526" cy="1"/>
          </a:xfrm>
          <a:prstGeom prst="line">
            <a:avLst/>
          </a:prstGeom>
          <a:ln w="19050" cap="rnd">
            <a:solidFill>
              <a:srgbClr val="5D5D5D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7" name="AutoShape 7"/>
          <p:cNvSpPr/>
          <p:nvPr/>
        </p:nvSpPr>
        <p:spPr>
          <a:xfrm flipV="1">
            <a:off x="1689217" y="4608277"/>
            <a:ext cx="4551096" cy="9525"/>
          </a:xfrm>
          <a:prstGeom prst="line">
            <a:avLst/>
          </a:prstGeom>
          <a:ln w="19050" cap="rnd">
            <a:solidFill>
              <a:srgbClr val="5D5D5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BD" dirty="0"/>
          </a:p>
        </p:txBody>
      </p:sp>
      <p:sp>
        <p:nvSpPr>
          <p:cNvPr id="8" name="AutoShape 8"/>
          <p:cNvSpPr/>
          <p:nvPr/>
        </p:nvSpPr>
        <p:spPr>
          <a:xfrm>
            <a:off x="2799061" y="6819043"/>
            <a:ext cx="3568903" cy="0"/>
          </a:xfrm>
          <a:prstGeom prst="line">
            <a:avLst/>
          </a:prstGeom>
          <a:ln w="19050" cap="rnd">
            <a:solidFill>
              <a:srgbClr val="5D5D5D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9" name="AutoShape 9"/>
          <p:cNvSpPr/>
          <p:nvPr/>
        </p:nvSpPr>
        <p:spPr>
          <a:xfrm>
            <a:off x="374390" y="-252782"/>
            <a:ext cx="20635220" cy="4602350"/>
          </a:xfrm>
          <a:prstGeom prst="rect">
            <a:avLst/>
          </a:prstGeom>
          <a:solidFill>
            <a:srgbClr val="5D5D5D"/>
          </a:solidFill>
        </p:spPr>
      </p:sp>
      <p:grpSp>
        <p:nvGrpSpPr>
          <p:cNvPr id="10" name="Group 10"/>
          <p:cNvGrpSpPr/>
          <p:nvPr/>
        </p:nvGrpSpPr>
        <p:grpSpPr>
          <a:xfrm>
            <a:off x="17210090" y="524396"/>
            <a:ext cx="59548" cy="59548"/>
            <a:chOff x="0" y="0"/>
            <a:chExt cx="6350000" cy="63500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</p:spPr>
        </p:sp>
      </p:grpSp>
      <p:grpSp>
        <p:nvGrpSpPr>
          <p:cNvPr id="12" name="Group 12"/>
          <p:cNvGrpSpPr/>
          <p:nvPr/>
        </p:nvGrpSpPr>
        <p:grpSpPr>
          <a:xfrm>
            <a:off x="11319035" y="11198310"/>
            <a:ext cx="108358" cy="108358"/>
            <a:chOff x="0" y="0"/>
            <a:chExt cx="6350000" cy="63500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</p:spPr>
        </p:sp>
      </p:grpSp>
      <p:sp>
        <p:nvSpPr>
          <p:cNvPr id="14" name="AutoShape 14"/>
          <p:cNvSpPr/>
          <p:nvPr/>
        </p:nvSpPr>
        <p:spPr>
          <a:xfrm>
            <a:off x="11268402" y="7857948"/>
            <a:ext cx="3255376" cy="9525"/>
          </a:xfrm>
          <a:prstGeom prst="line">
            <a:avLst/>
          </a:prstGeom>
          <a:ln w="19050" cap="rnd">
            <a:solidFill>
              <a:srgbClr val="5D5D5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BD" dirty="0"/>
          </a:p>
        </p:txBody>
      </p:sp>
      <p:graphicFrame>
        <p:nvGraphicFramePr>
          <p:cNvPr id="15" name="Object 15"/>
          <p:cNvGraphicFramePr/>
          <p:nvPr>
            <p:extLst>
              <p:ext uri="{D42A27DB-BD31-4B8C-83A1-F6EECF244321}">
                <p14:modId xmlns:p14="http://schemas.microsoft.com/office/powerpoint/2010/main" val="94172743"/>
              </p:ext>
            </p:extLst>
          </p:nvPr>
        </p:nvGraphicFramePr>
        <p:xfrm>
          <a:off x="15004830" y="8930713"/>
          <a:ext cx="6126163" cy="2638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6680200" imgH="3581400" progId="Excel.Sheet.12">
                  <p:embed/>
                </p:oleObj>
              </mc:Choice>
              <mc:Fallback>
                <p:oleObj name="Worksheet" r:id="rId2" imgW="6680200" imgH="3581400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5004830" y="8930713"/>
                        <a:ext cx="6126163" cy="26384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TextBox 16"/>
          <p:cNvSpPr txBox="1"/>
          <p:nvPr/>
        </p:nvSpPr>
        <p:spPr>
          <a:xfrm>
            <a:off x="6375576" y="11041996"/>
            <a:ext cx="4398768" cy="5039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40"/>
              </a:lnSpc>
            </a:pPr>
            <a:r>
              <a:rPr lang="en-US" sz="2886" b="1" dirty="0">
                <a:solidFill>
                  <a:srgbClr val="5D5D5D"/>
                </a:solidFill>
                <a:latin typeface="HK Grotesk Light"/>
                <a:ea typeface="HK Grotesk Light"/>
                <a:cs typeface="HK Grotesk Light"/>
                <a:sym typeface="HK Grotesk Light"/>
              </a:rPr>
              <a:t>FINDINGS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896090" y="11625208"/>
            <a:ext cx="5597381" cy="5039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40"/>
              </a:lnSpc>
            </a:pPr>
            <a:r>
              <a:rPr lang="en-US" sz="2886" b="1" dirty="0">
                <a:solidFill>
                  <a:srgbClr val="5D5D5D"/>
                </a:solidFill>
                <a:latin typeface="HK Grotesk Light"/>
                <a:ea typeface="HK Grotesk Light"/>
                <a:cs typeface="HK Grotesk Light"/>
                <a:sym typeface="HK Grotesk Light"/>
              </a:rPr>
              <a:t>REFERENCES</a:t>
            </a:r>
          </a:p>
        </p:txBody>
      </p:sp>
      <p:sp>
        <p:nvSpPr>
          <p:cNvPr id="18" name="AutoShape 18"/>
          <p:cNvSpPr/>
          <p:nvPr/>
        </p:nvSpPr>
        <p:spPr>
          <a:xfrm>
            <a:off x="8685912" y="11293956"/>
            <a:ext cx="3928117" cy="1"/>
          </a:xfrm>
          <a:prstGeom prst="line">
            <a:avLst/>
          </a:prstGeom>
          <a:ln w="19050" cap="rnd">
            <a:solidFill>
              <a:srgbClr val="5D5D5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BD" dirty="0"/>
          </a:p>
        </p:txBody>
      </p:sp>
      <p:sp>
        <p:nvSpPr>
          <p:cNvPr id="19" name="AutoShape 19"/>
          <p:cNvSpPr/>
          <p:nvPr/>
        </p:nvSpPr>
        <p:spPr>
          <a:xfrm>
            <a:off x="15600242" y="11869646"/>
            <a:ext cx="5597382" cy="7523"/>
          </a:xfrm>
          <a:prstGeom prst="line">
            <a:avLst/>
          </a:prstGeom>
          <a:ln w="19050" cap="rnd">
            <a:solidFill>
              <a:srgbClr val="5D5D5D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20" name="AutoShape 20"/>
          <p:cNvSpPr/>
          <p:nvPr/>
        </p:nvSpPr>
        <p:spPr>
          <a:xfrm flipV="1">
            <a:off x="9430938" y="4648104"/>
            <a:ext cx="1026446" cy="5776"/>
          </a:xfrm>
          <a:prstGeom prst="line">
            <a:avLst/>
          </a:prstGeom>
          <a:ln w="19050" cap="rnd">
            <a:solidFill>
              <a:srgbClr val="5D5D5D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21" name="TextBox 21"/>
          <p:cNvSpPr txBox="1"/>
          <p:nvPr/>
        </p:nvSpPr>
        <p:spPr>
          <a:xfrm>
            <a:off x="6273998" y="4857153"/>
            <a:ext cx="4035175" cy="29969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15680" lvl="1" indent="-157840" algn="just">
              <a:lnSpc>
                <a:spcPts val="1754"/>
              </a:lnSpc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Design: Systematic review of published studies.</a:t>
            </a:r>
          </a:p>
          <a:p>
            <a:pPr marL="315680" lvl="1" indent="-157840" algn="just">
              <a:lnSpc>
                <a:spcPts val="1754"/>
              </a:lnSpc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Databases: PubMed, PsycINFO, Scopus, Web of Science.</a:t>
            </a:r>
          </a:p>
          <a:p>
            <a:pPr marL="315680" lvl="1" indent="-157840" algn="just">
              <a:lnSpc>
                <a:spcPts val="1754"/>
              </a:lnSpc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Inclusion Criteria: Studies published in English over the last 10 years reporting prevalence among UK university students.</a:t>
            </a:r>
          </a:p>
          <a:p>
            <a:pPr marL="315680" lvl="1" indent="-157840" algn="just">
              <a:lnSpc>
                <a:spcPts val="1754"/>
              </a:lnSpc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Data Extraction: Prevalence rates, sample characteristics, measurement tools (e.g., DASS-21, PHQ-9, GAD-7).</a:t>
            </a:r>
          </a:p>
          <a:p>
            <a:pPr marL="315680" lvl="1" indent="-157840" algn="just">
              <a:lnSpc>
                <a:spcPts val="1754"/>
              </a:lnSpc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Analysis: Narrative synthesis and, where possible, meta-analysis to summarize prevalence trends.</a:t>
            </a:r>
          </a:p>
          <a:p>
            <a:pPr algn="just">
              <a:lnSpc>
                <a:spcPts val="1754"/>
              </a:lnSpc>
            </a:pPr>
            <a:endParaRPr lang="en-US" sz="1400" dirty="0">
              <a:solidFill>
                <a:srgbClr val="5D5D5D"/>
              </a:solidFill>
              <a:latin typeface="HK Grotesk Medium"/>
              <a:ea typeface="HK Grotesk Medium"/>
              <a:cs typeface="HK Grotesk Medium"/>
              <a:sym typeface="HK Grotesk Medium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333998" y="4928202"/>
            <a:ext cx="5841570" cy="77514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1543"/>
              </a:lnSpc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To systematically review and synthesis existing literature to determine the prevalence, underlying causes and strategic solutions of depression, anxiety and stress among UK university students</a:t>
            </a:r>
          </a:p>
          <a:p>
            <a:pPr algn="just">
              <a:lnSpc>
                <a:spcPts val="1543"/>
              </a:lnSpc>
            </a:pPr>
            <a:endParaRPr lang="en-US" sz="1400" dirty="0">
              <a:solidFill>
                <a:srgbClr val="5D5D5D"/>
              </a:solidFill>
              <a:latin typeface="HK Grotesk Medium"/>
              <a:ea typeface="HK Grotesk Medium"/>
              <a:cs typeface="HK Grotesk Medium"/>
              <a:sym typeface="HK Grotesk Medium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76476" y="5575309"/>
            <a:ext cx="4309713" cy="5039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40"/>
              </a:lnSpc>
            </a:pPr>
            <a:r>
              <a:rPr lang="en-US" sz="2886" b="1" dirty="0">
                <a:solidFill>
                  <a:srgbClr val="5D5D5D"/>
                </a:solidFill>
                <a:latin typeface="HK Grotesk Light"/>
                <a:ea typeface="HK Grotesk Light"/>
                <a:cs typeface="HK Grotesk Light"/>
                <a:sym typeface="HK Grotesk Light"/>
              </a:rPr>
              <a:t>RESEARCH QUESTION</a:t>
            </a:r>
          </a:p>
        </p:txBody>
      </p:sp>
      <p:sp>
        <p:nvSpPr>
          <p:cNvPr id="24" name="AutoShape 24"/>
          <p:cNvSpPr/>
          <p:nvPr/>
        </p:nvSpPr>
        <p:spPr>
          <a:xfrm flipV="1">
            <a:off x="4449392" y="5827266"/>
            <a:ext cx="1726176" cy="3"/>
          </a:xfrm>
          <a:prstGeom prst="line">
            <a:avLst/>
          </a:prstGeom>
          <a:ln w="19050" cap="rnd">
            <a:solidFill>
              <a:srgbClr val="5D5D5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BD" dirty="0"/>
          </a:p>
        </p:txBody>
      </p:sp>
      <p:sp>
        <p:nvSpPr>
          <p:cNvPr id="25" name="Freeform 25"/>
          <p:cNvSpPr/>
          <p:nvPr/>
        </p:nvSpPr>
        <p:spPr>
          <a:xfrm>
            <a:off x="18706996" y="152743"/>
            <a:ext cx="2218557" cy="2218557"/>
          </a:xfrm>
          <a:custGeom>
            <a:avLst/>
            <a:gdLst/>
            <a:ahLst/>
            <a:cxnLst/>
            <a:rect l="l" t="t" r="r" b="b"/>
            <a:pathLst>
              <a:path w="2218557" h="2218557">
                <a:moveTo>
                  <a:pt x="0" y="0"/>
                </a:moveTo>
                <a:lnTo>
                  <a:pt x="2218556" y="0"/>
                </a:lnTo>
                <a:lnTo>
                  <a:pt x="2218556" y="2218556"/>
                </a:lnTo>
                <a:lnTo>
                  <a:pt x="0" y="221855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26" name="Freeform 26"/>
          <p:cNvSpPr/>
          <p:nvPr/>
        </p:nvSpPr>
        <p:spPr>
          <a:xfrm>
            <a:off x="152743" y="-252782"/>
            <a:ext cx="21078514" cy="4599282"/>
          </a:xfrm>
          <a:custGeom>
            <a:avLst/>
            <a:gdLst/>
            <a:ahLst/>
            <a:cxnLst/>
            <a:rect l="l" t="t" r="r" b="b"/>
            <a:pathLst>
              <a:path w="21078514" h="4599282">
                <a:moveTo>
                  <a:pt x="0" y="0"/>
                </a:moveTo>
                <a:lnTo>
                  <a:pt x="21078514" y="0"/>
                </a:lnTo>
                <a:lnTo>
                  <a:pt x="21078514" y="4599281"/>
                </a:lnTo>
                <a:lnTo>
                  <a:pt x="0" y="459928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32452" r="-1699" b="-129721"/>
            </a:stretch>
          </a:blipFill>
          <a:ln>
            <a:noFill/>
          </a:ln>
        </p:spPr>
        <p:txBody>
          <a:bodyPr/>
          <a:lstStyle/>
          <a:p>
            <a:endParaRPr lang="en-BD" dirty="0"/>
          </a:p>
        </p:txBody>
      </p:sp>
      <p:grpSp>
        <p:nvGrpSpPr>
          <p:cNvPr id="27" name="Group 27"/>
          <p:cNvGrpSpPr/>
          <p:nvPr/>
        </p:nvGrpSpPr>
        <p:grpSpPr>
          <a:xfrm>
            <a:off x="500603" y="1868823"/>
            <a:ext cx="5070486" cy="1610901"/>
            <a:chOff x="0" y="0"/>
            <a:chExt cx="6760647" cy="2147868"/>
          </a:xfrm>
        </p:grpSpPr>
        <p:sp>
          <p:nvSpPr>
            <p:cNvPr id="28" name="TextBox 28"/>
            <p:cNvSpPr txBox="1"/>
            <p:nvPr/>
          </p:nvSpPr>
          <p:spPr>
            <a:xfrm>
              <a:off x="0" y="-57150"/>
              <a:ext cx="5265051" cy="57882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634"/>
                </a:lnSpc>
              </a:pPr>
              <a:r>
                <a:rPr lang="en-US" sz="2596" b="1" u="sng">
                  <a:solidFill>
                    <a:srgbClr val="FFFFFF"/>
                  </a:solidFill>
                  <a:latin typeface="HK Grotesk Bold"/>
                  <a:ea typeface="HK Grotesk Bold"/>
                  <a:cs typeface="HK Grotesk Bold"/>
                  <a:sym typeface="HK Grotesk Bold"/>
                </a:rPr>
                <a:t>SUBMITTED BY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0" y="665143"/>
              <a:ext cx="6760647" cy="14827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246"/>
                </a:lnSpc>
              </a:pPr>
              <a:r>
                <a:rPr lang="en-US" sz="1872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Student name: Omit Hasan</a:t>
              </a:r>
            </a:p>
            <a:p>
              <a:pPr algn="l">
                <a:lnSpc>
                  <a:spcPts val="2246"/>
                </a:lnSpc>
              </a:pPr>
              <a:r>
                <a:rPr lang="en-US" sz="1872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Student ID:2509984</a:t>
              </a:r>
            </a:p>
            <a:p>
              <a:pPr algn="l">
                <a:lnSpc>
                  <a:spcPts val="2246"/>
                </a:lnSpc>
              </a:pPr>
              <a:r>
                <a:rPr lang="en-US" sz="1872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E-mail: </a:t>
              </a:r>
              <a:r>
                <a:rPr lang="en-US" sz="1872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  <a:hlinkClick r:id="rId6" tooltip="mailto:2509984@student.uwtsd.ac.uk"/>
                </a:rPr>
                <a:t>2509984@student.uwtsd.ac.uk</a:t>
              </a:r>
            </a:p>
            <a:p>
              <a:pPr algn="l">
                <a:lnSpc>
                  <a:spcPts val="2246"/>
                </a:lnSpc>
              </a:pPr>
              <a:r>
                <a:rPr lang="en-US" sz="1872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Module: Practice-Based Research-LCHS7008 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6351210" y="7580086"/>
            <a:ext cx="4997638" cy="5039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40"/>
              </a:lnSpc>
            </a:pPr>
            <a:r>
              <a:rPr lang="en-US" sz="2886" b="1" dirty="0">
                <a:solidFill>
                  <a:srgbClr val="5D5D5D"/>
                </a:solidFill>
                <a:latin typeface="HK Grotesk Light"/>
                <a:ea typeface="HK Grotesk Light"/>
                <a:cs typeface="HK Grotesk Light"/>
                <a:sym typeface="HK Grotesk Light"/>
              </a:rPr>
              <a:t>RATIONALE OF RESEARCH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374390" y="14346741"/>
            <a:ext cx="20551162" cy="465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29"/>
              </a:lnSpc>
            </a:pPr>
            <a:r>
              <a:rPr lang="en-US" sz="2663" b="1" dirty="0">
                <a:solidFill>
                  <a:srgbClr val="5D5D5D"/>
                </a:solidFill>
                <a:latin typeface="HK Grotesk Bold"/>
                <a:ea typeface="HK Grotesk Bold"/>
                <a:cs typeface="HK Grotesk Bold"/>
                <a:sym typeface="HK Grotesk Bold"/>
              </a:rPr>
              <a:t>Supporting student mental health is not optional – it’s essential for well-being, academic success, and a healthier university community.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411460" y="11551920"/>
            <a:ext cx="6400572" cy="25853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23379" lvl="1" indent="-111689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Many university students in the UK have mental health issues like depression, anxiety, stress, and loneliness, which are a big public health problem.</a:t>
            </a:r>
          </a:p>
          <a:p>
            <a:pPr marL="223379" lvl="1" indent="-111689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Women, first-year students, and international students are seen as groups that are more likely to be at risk.</a:t>
            </a:r>
          </a:p>
          <a:p>
            <a:pPr marL="223379" lvl="1" indent="-111689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Stress from schoolwork and social situations are two of the most important things that affect students' mental health.</a:t>
            </a:r>
          </a:p>
          <a:p>
            <a:pPr marL="223379" lvl="1" indent="-111689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Some studies use tools like the PHQ-9, GAD-7, and DASS-21, but because there is no standard way to measure things, the results are different.</a:t>
            </a:r>
          </a:p>
          <a:p>
            <a:pPr marL="223379" lvl="1" indent="-111689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There is a gap between what student need for their mental health and what is available to help them. This shows that they need better counselling and early intervention.</a:t>
            </a:r>
          </a:p>
          <a:p>
            <a:pPr algn="just"/>
            <a:endParaRPr lang="en-US" sz="1400" dirty="0">
              <a:solidFill>
                <a:srgbClr val="5D5D5D"/>
              </a:solidFill>
              <a:latin typeface="HK Grotesk Medium"/>
              <a:ea typeface="HK Grotesk Medium"/>
              <a:cs typeface="HK Grotesk Medium"/>
              <a:sym typeface="HK Grotesk Medium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6312926" y="4356326"/>
            <a:ext cx="2853359" cy="5039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40"/>
              </a:lnSpc>
            </a:pPr>
            <a:r>
              <a:rPr lang="en-US" sz="2886" b="1" dirty="0">
                <a:solidFill>
                  <a:srgbClr val="5D5D5D"/>
                </a:solidFill>
                <a:latin typeface="HK Grotesk Light"/>
                <a:ea typeface="HK Grotesk Light"/>
                <a:cs typeface="HK Grotesk Light"/>
                <a:sym typeface="HK Grotesk Light"/>
              </a:rPr>
              <a:t>METHODOLOGY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76476" y="4411174"/>
            <a:ext cx="2867988" cy="5039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40"/>
              </a:lnSpc>
            </a:pPr>
            <a:r>
              <a:rPr lang="en-US" sz="2886" b="1" dirty="0">
                <a:solidFill>
                  <a:srgbClr val="5D5D5D"/>
                </a:solidFill>
                <a:latin typeface="HK Grotesk Light"/>
                <a:ea typeface="HK Grotesk Light"/>
                <a:cs typeface="HK Grotesk Light"/>
                <a:sym typeface="HK Grotesk Light"/>
              </a:rPr>
              <a:t>AIMS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62864" y="6498642"/>
            <a:ext cx="2167072" cy="5039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40"/>
              </a:lnSpc>
            </a:pPr>
            <a:r>
              <a:rPr lang="en-US" sz="2886" b="1" dirty="0">
                <a:solidFill>
                  <a:srgbClr val="5D5D5D"/>
                </a:solidFill>
                <a:latin typeface="HK Grotesk Light"/>
                <a:ea typeface="HK Grotesk Light"/>
                <a:cs typeface="HK Grotesk Light"/>
                <a:sym typeface="HK Grotesk Light"/>
              </a:rPr>
              <a:t>OBJECTIVE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76742" y="7077675"/>
            <a:ext cx="6150469" cy="236988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70229" lvl="1" indent="-135114">
              <a:lnSpc>
                <a:spcPts val="1752"/>
              </a:lnSpc>
              <a:buFont typeface="Arial"/>
              <a:buChar char="•"/>
            </a:pPr>
            <a:r>
              <a:rPr lang="en-US" sz="1251" dirty="0">
                <a:latin typeface="HK Grotesk"/>
                <a:ea typeface="HK Grotesk"/>
                <a:cs typeface="HK Grotesk"/>
                <a:sym typeface="HK Grotesk"/>
              </a:rPr>
              <a:t>To identify, assess and </a:t>
            </a:r>
            <a:r>
              <a:rPr lang="en-US" sz="1251" dirty="0" err="1">
                <a:latin typeface="HK Grotesk"/>
                <a:ea typeface="HK Grotesk"/>
                <a:cs typeface="HK Grotesk"/>
                <a:sym typeface="HK Grotesk"/>
              </a:rPr>
              <a:t>sympathise</a:t>
            </a:r>
            <a:r>
              <a:rPr lang="en-US" sz="1251" dirty="0">
                <a:latin typeface="HK Grotesk"/>
                <a:ea typeface="HK Grotesk"/>
                <a:cs typeface="HK Grotesk"/>
                <a:sym typeface="HK Grotesk"/>
              </a:rPr>
              <a:t> published academic journal articles, University sector documentations, healthcare studies and government guidance on depression, anxiety and stress among UK university students.</a:t>
            </a:r>
          </a:p>
          <a:p>
            <a:pPr marL="270229" lvl="1" indent="-135114">
              <a:lnSpc>
                <a:spcPts val="1752"/>
              </a:lnSpc>
              <a:buFont typeface="Arial"/>
              <a:buChar char="•"/>
            </a:pPr>
            <a:r>
              <a:rPr lang="en-US" sz="1251" dirty="0">
                <a:latin typeface="HK Grotesk"/>
                <a:ea typeface="HK Grotesk"/>
                <a:cs typeface="HK Grotesk"/>
                <a:sym typeface="HK Grotesk"/>
              </a:rPr>
              <a:t>To examine and compare reported prevalence rates and causes across different countries and regions</a:t>
            </a:r>
          </a:p>
          <a:p>
            <a:pPr marL="270229" lvl="1" indent="-135114">
              <a:lnSpc>
                <a:spcPts val="1752"/>
              </a:lnSpc>
              <a:buFont typeface="Arial"/>
              <a:buChar char="•"/>
            </a:pPr>
            <a:r>
              <a:rPr lang="en-US" sz="1251" dirty="0">
                <a:latin typeface="HK Grotesk"/>
                <a:ea typeface="HK Grotesk"/>
                <a:cs typeface="HK Grotesk"/>
                <a:sym typeface="HK Grotesk"/>
              </a:rPr>
              <a:t>To identify the measurement tools used (e.g., DASS-21) in assessing mental health outcomes.</a:t>
            </a:r>
          </a:p>
          <a:p>
            <a:pPr marL="270229" lvl="1" indent="-135114">
              <a:lnSpc>
                <a:spcPts val="1752"/>
              </a:lnSpc>
              <a:buFont typeface="Arial"/>
              <a:buChar char="•"/>
            </a:pPr>
            <a:r>
              <a:rPr lang="en-US" sz="1251" dirty="0">
                <a:latin typeface="HK Grotesk"/>
                <a:ea typeface="HK Grotesk"/>
                <a:cs typeface="HK Grotesk"/>
                <a:sym typeface="HK Grotesk"/>
              </a:rPr>
              <a:t>To </a:t>
            </a:r>
            <a:r>
              <a:rPr lang="en-US" sz="1251" dirty="0" err="1">
                <a:latin typeface="HK Grotesk"/>
                <a:ea typeface="HK Grotesk"/>
                <a:cs typeface="HK Grotesk"/>
                <a:sym typeface="HK Grotesk"/>
              </a:rPr>
              <a:t>summarise</a:t>
            </a:r>
            <a:r>
              <a:rPr lang="en-US" sz="1251" dirty="0">
                <a:latin typeface="HK Grotesk"/>
                <a:ea typeface="HK Grotesk"/>
                <a:cs typeface="HK Grotesk"/>
                <a:sym typeface="HK Grotesk"/>
              </a:rPr>
              <a:t> key findings, highlight gaps in the existing literature and provide policy recommendations for improvement </a:t>
            </a:r>
          </a:p>
          <a:p>
            <a:pPr>
              <a:lnSpc>
                <a:spcPts val="1752"/>
              </a:lnSpc>
            </a:pPr>
            <a:endParaRPr lang="en-US" sz="1251" dirty="0">
              <a:latin typeface="HK Grotesk"/>
              <a:ea typeface="HK Grotesk"/>
              <a:cs typeface="HK Grotesk"/>
              <a:sym typeface="HK Grotesk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10649971" y="4353232"/>
            <a:ext cx="1824234" cy="5039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40"/>
              </a:lnSpc>
            </a:pPr>
            <a:r>
              <a:rPr lang="en-US" sz="2886" b="1" dirty="0">
                <a:solidFill>
                  <a:srgbClr val="5D5D5D"/>
                </a:solidFill>
                <a:latin typeface="HK Grotesk Light"/>
                <a:ea typeface="HK Grotesk Light"/>
                <a:cs typeface="HK Grotesk Light"/>
                <a:sym typeface="HK Grotesk Light"/>
              </a:rPr>
              <a:t>ANALYSIS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460816" y="4855462"/>
            <a:ext cx="4239231" cy="280076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49484" lvl="1" indent="-124742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Research indicates that depression, anxiety, stress, and loneliness are more prevalent among university students compared to the general population.</a:t>
            </a:r>
          </a:p>
          <a:p>
            <a:pPr marL="249484" lvl="1" indent="-124742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Female students often say they have more mental health </a:t>
            </a:r>
            <a:r>
              <a:rPr lang="en-US" sz="1400" dirty="0" err="1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problems.Pressure</a:t>
            </a: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 to do well in school, a lot of work, and getting used to life at university are big reasons why people feel anxious and stressed.</a:t>
            </a:r>
          </a:p>
          <a:p>
            <a:pPr marL="249484" lvl="1" indent="-124742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First-year and international students feel more alone because they have to move and their social networks are smaller.</a:t>
            </a:r>
          </a:p>
          <a:p>
            <a:pPr marL="249484" lvl="1" indent="-124742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Overall, studies show that more and more students are having mental health problems in recent years.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52743" y="9236045"/>
            <a:ext cx="3667559" cy="5039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40"/>
              </a:lnSpc>
            </a:pPr>
            <a:r>
              <a:rPr lang="en-US" sz="2886" b="1" dirty="0">
                <a:solidFill>
                  <a:srgbClr val="5D5D5D"/>
                </a:solidFill>
                <a:latin typeface="HK Grotesk Light"/>
                <a:ea typeface="HK Grotesk Light"/>
                <a:cs typeface="HK Grotesk Light"/>
                <a:sym typeface="HK Grotesk Light"/>
              </a:rPr>
              <a:t>RESEARCH IMPACT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76476" y="9834936"/>
            <a:ext cx="6063837" cy="236988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77666" lvl="1" indent="-138833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Findings can support universities in designing targeted mental health interventions.</a:t>
            </a:r>
          </a:p>
          <a:p>
            <a:pPr marL="277666" lvl="1" indent="-138833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Results may inform policy development, including funding for counselling and wellbeing services.</a:t>
            </a:r>
          </a:p>
          <a:p>
            <a:pPr marL="277666" lvl="1" indent="-138833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The research can help HSC professionals understand student-specific risk factors and improve early identification.</a:t>
            </a:r>
          </a:p>
          <a:p>
            <a:pPr marL="277666" lvl="1" indent="-138833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Public health bodies may use the findings to strengthen youth mental health strategies.</a:t>
            </a:r>
          </a:p>
          <a:p>
            <a:pPr marL="277666" lvl="1" indent="-138833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Ultimately, the study aims to contribute to reducing mental health inequalities within higher education.</a:t>
            </a:r>
          </a:p>
          <a:p>
            <a:pPr algn="just"/>
            <a:endParaRPr lang="en-US" sz="1400" dirty="0">
              <a:solidFill>
                <a:srgbClr val="5D5D5D"/>
              </a:solidFill>
              <a:latin typeface="HK Grotesk Medium"/>
              <a:ea typeface="HK Grotesk Medium"/>
              <a:cs typeface="HK Grotesk Medium"/>
              <a:sym typeface="HK Grotesk Medium"/>
            </a:endParaRPr>
          </a:p>
        </p:txBody>
      </p:sp>
      <p:sp>
        <p:nvSpPr>
          <p:cNvPr id="42" name="TextBox 42"/>
          <p:cNvSpPr txBox="1"/>
          <p:nvPr/>
        </p:nvSpPr>
        <p:spPr>
          <a:xfrm>
            <a:off x="12896090" y="12186155"/>
            <a:ext cx="7701224" cy="17240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77666" lvl="1" indent="-138833" algn="l">
              <a:lnSpc>
                <a:spcPts val="1543"/>
              </a:lnSpc>
              <a:buFont typeface="Arial"/>
              <a:buChar char="•"/>
            </a:pPr>
            <a:r>
              <a:rPr lang="en-US" sz="1286" dirty="0">
                <a:solidFill>
                  <a:srgbClr val="5D5D5D"/>
                </a:solidFill>
                <a:latin typeface="HK Grotesk"/>
                <a:ea typeface="HK Grotesk"/>
                <a:cs typeface="HK Grotesk"/>
                <a:sym typeface="HK Grotesk"/>
              </a:rPr>
              <a:t>Akram, U. et al. (2021) Prevalence of anxiety, depression, mania, insomnia, stress, suicidal ideation and loneliness in UK university students.</a:t>
            </a:r>
          </a:p>
          <a:p>
            <a:pPr marL="277666" lvl="1" indent="-138833" algn="l">
              <a:lnSpc>
                <a:spcPts val="1543"/>
              </a:lnSpc>
              <a:buFont typeface="Arial"/>
              <a:buChar char="•"/>
            </a:pPr>
            <a:r>
              <a:rPr lang="en-US" sz="1286" dirty="0">
                <a:solidFill>
                  <a:srgbClr val="5D5D5D"/>
                </a:solidFill>
                <a:latin typeface="HK Grotesk"/>
                <a:ea typeface="HK Grotesk"/>
                <a:cs typeface="HK Grotesk"/>
                <a:sym typeface="HK Grotesk"/>
              </a:rPr>
              <a:t>Nature Scientific Data. House of Commons Library (2025) Student Mental Health in England: Statistics, Policy and Guidance. </a:t>
            </a:r>
          </a:p>
          <a:p>
            <a:pPr marL="277666" lvl="1" indent="-138833" algn="l">
              <a:lnSpc>
                <a:spcPts val="1543"/>
              </a:lnSpc>
              <a:buFont typeface="Arial"/>
              <a:buChar char="•"/>
            </a:pPr>
            <a:r>
              <a:rPr lang="en-US" sz="1286" dirty="0">
                <a:solidFill>
                  <a:srgbClr val="5D5D5D"/>
                </a:solidFill>
                <a:latin typeface="HK Grotesk"/>
                <a:ea typeface="HK Grotesk"/>
                <a:cs typeface="HK Grotesk"/>
                <a:sym typeface="HK Grotesk"/>
              </a:rPr>
              <a:t>NICE (2024) Mental Health in Students: Background Information and Prevalence.</a:t>
            </a:r>
          </a:p>
          <a:p>
            <a:pPr marL="277666" lvl="1" indent="-138833" algn="l">
              <a:lnSpc>
                <a:spcPts val="1543"/>
              </a:lnSpc>
              <a:buFont typeface="Arial"/>
              <a:buChar char="•"/>
            </a:pPr>
            <a:r>
              <a:rPr lang="en-US" sz="1286" dirty="0">
                <a:solidFill>
                  <a:srgbClr val="5D5D5D"/>
                </a:solidFill>
                <a:latin typeface="HK Grotesk"/>
                <a:ea typeface="HK Grotesk"/>
                <a:cs typeface="HK Grotesk"/>
                <a:sym typeface="HK Grotesk"/>
              </a:rPr>
              <a:t>Education Policy Institute (2018) Prevalence of Mental Health Issues within the Student-Aged Population.</a:t>
            </a:r>
          </a:p>
          <a:p>
            <a:pPr marL="277666" lvl="1" indent="-138833" algn="l">
              <a:lnSpc>
                <a:spcPts val="1543"/>
              </a:lnSpc>
              <a:buFont typeface="Arial"/>
              <a:buChar char="•"/>
            </a:pPr>
            <a:r>
              <a:rPr lang="en-US" sz="1286" dirty="0">
                <a:solidFill>
                  <a:srgbClr val="5D5D5D"/>
                </a:solidFill>
                <a:latin typeface="HK Grotesk"/>
                <a:ea typeface="HK Grotesk"/>
                <a:cs typeface="HK Grotesk"/>
                <a:sym typeface="HK Grotesk"/>
              </a:rPr>
              <a:t>Oxford CBT (2024) Student Mental Health Statistics 2024. Office for National Statistics (2022) Student Wellbeing Report.</a:t>
            </a:r>
          </a:p>
          <a:p>
            <a:pPr marL="277666" lvl="1" indent="-138833" algn="l">
              <a:lnSpc>
                <a:spcPts val="1543"/>
              </a:lnSpc>
              <a:buFont typeface="Arial"/>
              <a:buChar char="•"/>
            </a:pPr>
            <a:r>
              <a:rPr lang="en-US" sz="1286" dirty="0">
                <a:solidFill>
                  <a:srgbClr val="5D5D5D"/>
                </a:solidFill>
                <a:latin typeface="HK Grotesk"/>
                <a:ea typeface="HK Grotesk"/>
                <a:cs typeface="HK Grotesk"/>
                <a:sym typeface="HK Grotesk"/>
              </a:rPr>
              <a:t>National Union of Students (2021) Mental Health Survey.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367963" y="8099821"/>
            <a:ext cx="8467029" cy="34470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0690" lvl="1" indent="-140345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Mental health challenges among students are rising, yet prevalence data across UK universities remains inconsistent.</a:t>
            </a:r>
          </a:p>
          <a:p>
            <a:pPr marL="280690" lvl="1" indent="-140345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Understanding the scale of depression, anxiety and stress is essential for improving student wellbeing services.</a:t>
            </a:r>
          </a:p>
          <a:p>
            <a:pPr marL="280690" lvl="1" indent="-140345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This research is important because poor mental health affects academic performance, retention rates, and long‑term wellbeing.</a:t>
            </a:r>
          </a:p>
          <a:p>
            <a:pPr marL="280690" lvl="1" indent="-140345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The study is original as it </a:t>
            </a:r>
            <a:r>
              <a:rPr lang="en-US" sz="1400" dirty="0" err="1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synthesises</a:t>
            </a: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 recent UK‑specific evidence to identify patterns, gaps, and priority areas for intervention.</a:t>
            </a:r>
          </a:p>
          <a:p>
            <a:pPr marL="280690" lvl="1" indent="-140345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The rapid increase in students reporting mental health conditions to universities suggests a widening gap between need and available support services.</a:t>
            </a:r>
          </a:p>
          <a:p>
            <a:pPr marL="280690" lvl="1" indent="-140345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National policy discussions now question whether universities have a formal duty of care for student mental health, highlighting the importance of evidence-based research in shaping future legislation </a:t>
            </a:r>
          </a:p>
          <a:p>
            <a:pPr marL="280690" lvl="1" indent="-140345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NICE guidance </a:t>
            </a:r>
            <a:r>
              <a:rPr lang="en-US" sz="1400" dirty="0" err="1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emphasises</a:t>
            </a: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 that students face unique stressors—academic pressure, financial strain, social isolation—which require tailored interventions rather than general youth mental health strategies .</a:t>
            </a:r>
          </a:p>
          <a:p>
            <a:pPr algn="just"/>
            <a:endParaRPr lang="en-US" sz="1400" dirty="0">
              <a:solidFill>
                <a:srgbClr val="5D5D5D"/>
              </a:solidFill>
              <a:latin typeface="HK Grotesk Medium"/>
              <a:ea typeface="HK Grotesk Medium"/>
              <a:cs typeface="HK Grotesk Medium"/>
              <a:sym typeface="HK Grotesk Medium"/>
            </a:endParaRPr>
          </a:p>
          <a:p>
            <a:pPr algn="just"/>
            <a:endParaRPr lang="en-US" sz="1400" dirty="0">
              <a:solidFill>
                <a:srgbClr val="5D5D5D"/>
              </a:solidFill>
              <a:latin typeface="HK Grotesk Medium"/>
              <a:ea typeface="HK Grotesk Medium"/>
              <a:cs typeface="HK Grotesk Medium"/>
              <a:sym typeface="HK Grotesk Medium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500603" y="3571306"/>
            <a:ext cx="2061458" cy="3327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3"/>
              </a:lnSpc>
            </a:pPr>
            <a:r>
              <a:rPr lang="en-US" sz="2400" b="1" u="sng" dirty="0">
                <a:solidFill>
                  <a:srgbClr val="FFFFFF"/>
                </a:solidFill>
                <a:latin typeface="HK Grotesk Bold"/>
                <a:ea typeface="HK Grotesk Bold"/>
                <a:cs typeface="HK Grotesk Bold"/>
                <a:sym typeface="HK Grotesk Bold"/>
              </a:rPr>
              <a:t>SUPERVISOR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500603" y="3956753"/>
            <a:ext cx="2586051" cy="2788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52"/>
              </a:lnSpc>
            </a:pPr>
            <a:r>
              <a:rPr lang="en-US" sz="2000" dirty="0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Name: Mark </a:t>
            </a:r>
            <a:r>
              <a:rPr lang="en-US" sz="2000" dirty="0" err="1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Kanę</a:t>
            </a:r>
            <a:r>
              <a:rPr lang="en-US" sz="2000" dirty="0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 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14286181" y="4353232"/>
            <a:ext cx="5710823" cy="5039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40"/>
              </a:lnSpc>
            </a:pPr>
            <a:r>
              <a:rPr lang="en-US" sz="2886" b="1" dirty="0">
                <a:solidFill>
                  <a:srgbClr val="5D5D5D"/>
                </a:solidFill>
                <a:latin typeface="HK Grotesk Light"/>
                <a:ea typeface="HK Grotesk Light"/>
                <a:cs typeface="HK Grotesk Light"/>
                <a:sym typeface="HK Grotesk Light"/>
              </a:rPr>
              <a:t>PREVALENCE OF THE PROBLEM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4834993" y="4880272"/>
            <a:ext cx="6396264" cy="38779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77666" lvl="1" indent="-138833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The Office for National Statistics (ONS, 2022) reports that 37% of university students experience moderate to severe anxiety, significantly above the national average.</a:t>
            </a:r>
          </a:p>
          <a:p>
            <a:pPr marL="277666" lvl="1" indent="-138833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The National Union of Students (NUS, 2021) found that 52% of students report symptoms of depression, and 33% say their mental health has worsened since entering university.</a:t>
            </a:r>
          </a:p>
          <a:p>
            <a:pPr marL="277666" lvl="1" indent="-138833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The Mental Health Foundation (2023) highlights that 1 in 4 young adults experience stress severe enough to affect daily functioning.</a:t>
            </a:r>
          </a:p>
          <a:p>
            <a:pPr marL="277666" lvl="1" indent="-138833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According to Universities UK , demand for university counselling and wellbeing services has risen by over 50% in the last decade, showing a growing need for support.</a:t>
            </a:r>
          </a:p>
          <a:p>
            <a:pPr marL="277666" lvl="1" indent="-138833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The Royal College of Psychiatrists (2021) warns that student mental health problems are increasing faster than services can respond, placing pressure on both universities and NHS services.</a:t>
            </a:r>
          </a:p>
          <a:p>
            <a:pPr marL="277666" lvl="1" indent="-138833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The Education Policy Institute (2022) reports that mental health conditions among young adults aged 18–24 have risen sharply, with university students identified as a particularly vulnerable group.</a:t>
            </a:r>
          </a:p>
          <a:p>
            <a:pPr algn="just"/>
            <a:endParaRPr lang="en-US" sz="1400" dirty="0">
              <a:solidFill>
                <a:srgbClr val="5D5D5D"/>
              </a:solidFill>
              <a:latin typeface="HK Grotesk Medium"/>
              <a:ea typeface="HK Grotesk Medium"/>
              <a:cs typeface="HK Grotesk Medium"/>
              <a:sym typeface="HK Grotesk Medium"/>
            </a:endParaRPr>
          </a:p>
        </p:txBody>
      </p:sp>
      <p:sp>
        <p:nvSpPr>
          <p:cNvPr id="48" name="TextBox 48"/>
          <p:cNvSpPr txBox="1"/>
          <p:nvPr/>
        </p:nvSpPr>
        <p:spPr>
          <a:xfrm>
            <a:off x="152743" y="12027722"/>
            <a:ext cx="6121255" cy="19389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0690" lvl="1" indent="-140345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Helps universities allocate resources more effectively by identifying which groups are most at risk.</a:t>
            </a:r>
          </a:p>
          <a:p>
            <a:pPr marL="280690" lvl="1" indent="-140345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Supports national policy debates on student welfare, including discussions on duty of care and mental health funding.</a:t>
            </a:r>
          </a:p>
          <a:p>
            <a:pPr marL="280690" lvl="1" indent="-140345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Provides evidence for designing early intervention programs, such as peer support, resilience training and academic mentoring.</a:t>
            </a:r>
          </a:p>
          <a:p>
            <a:pPr marL="280690" lvl="1" indent="-140345" algn="just">
              <a:buFont typeface="Arial"/>
              <a:buChar char="•"/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Contributes to long-term public health planning by highlighting the mental health needs of young adults transitioning into higher education.</a:t>
            </a:r>
          </a:p>
          <a:p>
            <a:pPr algn="just"/>
            <a:endParaRPr lang="en-US" sz="1400" dirty="0">
              <a:solidFill>
                <a:srgbClr val="5D5D5D"/>
              </a:solidFill>
              <a:latin typeface="HK Grotesk Medium"/>
              <a:ea typeface="HK Grotesk Medium"/>
              <a:cs typeface="HK Grotesk Medium"/>
              <a:sym typeface="HK Grotesk Medium"/>
            </a:endParaRPr>
          </a:p>
        </p:txBody>
      </p:sp>
      <p:sp>
        <p:nvSpPr>
          <p:cNvPr id="49" name="TextBox 49"/>
          <p:cNvSpPr txBox="1"/>
          <p:nvPr/>
        </p:nvSpPr>
        <p:spPr>
          <a:xfrm>
            <a:off x="333998" y="6078478"/>
            <a:ext cx="5906315" cy="5810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1543"/>
              </a:lnSpc>
            </a:pPr>
            <a:r>
              <a:rPr lang="en-US" sz="1400" dirty="0">
                <a:solidFill>
                  <a:srgbClr val="5D5D5D"/>
                </a:solidFill>
                <a:latin typeface="HK Grotesk Medium"/>
                <a:ea typeface="HK Grotesk Medium"/>
                <a:cs typeface="HK Grotesk Medium"/>
                <a:sym typeface="HK Grotesk Medium"/>
              </a:rPr>
              <a:t>What are the prevalence, causes and strategic measures to address depression, anxiety and stress among UK university students?</a:t>
            </a:r>
          </a:p>
          <a:p>
            <a:pPr algn="just">
              <a:lnSpc>
                <a:spcPts val="1543"/>
              </a:lnSpc>
            </a:pPr>
            <a:endParaRPr lang="en-US" sz="1400" dirty="0">
              <a:solidFill>
                <a:srgbClr val="5D5D5D"/>
              </a:solidFill>
              <a:latin typeface="HK Grotesk Medium"/>
              <a:ea typeface="HK Grotesk Medium"/>
              <a:cs typeface="HK Grotesk Medium"/>
              <a:sym typeface="HK Grotesk Medium"/>
            </a:endParaRPr>
          </a:p>
        </p:txBody>
      </p:sp>
      <p:sp>
        <p:nvSpPr>
          <p:cNvPr id="51" name="Rounded Rectangle 50">
            <a:extLst>
              <a:ext uri="{FF2B5EF4-FFF2-40B4-BE49-F238E27FC236}">
                <a16:creationId xmlns:a16="http://schemas.microsoft.com/office/drawing/2014/main" id="{846511F9-EE04-9128-71B4-FEE923A8BC45}"/>
              </a:ext>
            </a:extLst>
          </p:cNvPr>
          <p:cNvSpPr/>
          <p:nvPr/>
        </p:nvSpPr>
        <p:spPr>
          <a:xfrm>
            <a:off x="9282865" y="2578016"/>
            <a:ext cx="4272107" cy="704894"/>
          </a:xfrm>
          <a:prstGeom prst="roundRect">
            <a:avLst/>
          </a:prstGeom>
          <a:solidFill>
            <a:schemeClr val="tx1">
              <a:alpha val="32941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D" dirty="0"/>
          </a:p>
        </p:txBody>
      </p:sp>
      <p:sp>
        <p:nvSpPr>
          <p:cNvPr id="50" name="Rounded Rectangle 49">
            <a:extLst>
              <a:ext uri="{FF2B5EF4-FFF2-40B4-BE49-F238E27FC236}">
                <a16:creationId xmlns:a16="http://schemas.microsoft.com/office/drawing/2014/main" id="{78D8C6EA-B200-BBE5-3206-9B3A700CCE57}"/>
              </a:ext>
            </a:extLst>
          </p:cNvPr>
          <p:cNvSpPr/>
          <p:nvPr/>
        </p:nvSpPr>
        <p:spPr>
          <a:xfrm>
            <a:off x="3233273" y="95848"/>
            <a:ext cx="16396681" cy="2488537"/>
          </a:xfrm>
          <a:prstGeom prst="roundRect">
            <a:avLst/>
          </a:prstGeom>
          <a:solidFill>
            <a:srgbClr val="000000">
              <a:alpha val="32941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D"/>
          </a:p>
        </p:txBody>
      </p:sp>
      <p:sp>
        <p:nvSpPr>
          <p:cNvPr id="39" name="TextBox 39"/>
          <p:cNvSpPr txBox="1"/>
          <p:nvPr/>
        </p:nvSpPr>
        <p:spPr>
          <a:xfrm>
            <a:off x="3451564" y="500955"/>
            <a:ext cx="15734814" cy="2957499"/>
          </a:xfrm>
          <a:prstGeom prst="rect">
            <a:avLst/>
          </a:prstGeom>
          <a:noFill/>
          <a:ln>
            <a:noFill/>
          </a:ln>
          <a:effectLst>
            <a:glow rad="1905000">
              <a:schemeClr val="accent6">
                <a:satMod val="175000"/>
              </a:schemeClr>
            </a:glow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5737"/>
              </a:lnSpc>
              <a:spcBef>
                <a:spcPct val="0"/>
              </a:spcBef>
            </a:pPr>
            <a:r>
              <a:rPr lang="en-US" sz="6374" u="none" strike="noStrike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HK Grotesk Bold"/>
                <a:ea typeface="HK Grotesk Bold"/>
                <a:cs typeface="HK Grotesk Bold"/>
                <a:sym typeface="HK Grotesk Bold"/>
              </a:rPr>
              <a:t>PREVALENCE OF DEPRESSION, ANXIETY AND STRESS AMONG UNIVERSITY STUDENTS IN THE UK: A SYSTEMATIC REVIEW</a:t>
            </a:r>
          </a:p>
        </p:txBody>
      </p:sp>
      <p:sp>
        <p:nvSpPr>
          <p:cNvPr id="53" name="AutoShape 5">
            <a:extLst>
              <a:ext uri="{FF2B5EF4-FFF2-40B4-BE49-F238E27FC236}">
                <a16:creationId xmlns:a16="http://schemas.microsoft.com/office/drawing/2014/main" id="{4E45EB49-B0EF-6C78-6D4F-42FCB01953E5}"/>
              </a:ext>
            </a:extLst>
          </p:cNvPr>
          <p:cNvSpPr/>
          <p:nvPr/>
        </p:nvSpPr>
        <p:spPr>
          <a:xfrm flipV="1">
            <a:off x="19914248" y="4597670"/>
            <a:ext cx="1283376" cy="7522"/>
          </a:xfrm>
          <a:prstGeom prst="line">
            <a:avLst/>
          </a:prstGeom>
          <a:ln w="19050" cap="rnd">
            <a:solidFill>
              <a:srgbClr val="5D5D5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BD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1118</Words>
  <Application>Microsoft Macintosh PowerPoint</Application>
  <PresentationFormat>Custom</PresentationFormat>
  <Paragraphs>67</Paragraphs>
  <Slides>1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9" baseType="lpstr">
      <vt:lpstr>HK Grotesk Bold</vt:lpstr>
      <vt:lpstr>HK Grotesk</vt:lpstr>
      <vt:lpstr>HK Grotesk Light</vt:lpstr>
      <vt:lpstr>HK Grotesk Medium</vt:lpstr>
      <vt:lpstr>Arial</vt:lpstr>
      <vt:lpstr>Calibri</vt:lpstr>
      <vt:lpstr>Office Theme</vt:lpstr>
      <vt:lpstr>Microsoft Excel Worksheet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Charcoal and Beige Simplified Professional Landscape University Research Poster</dc:title>
  <cp:lastModifiedBy>oumithasan192@gmail.com</cp:lastModifiedBy>
  <cp:revision>3</cp:revision>
  <dcterms:created xsi:type="dcterms:W3CDTF">2006-08-16T00:00:00Z</dcterms:created>
  <dcterms:modified xsi:type="dcterms:W3CDTF">2026-03-08T00:13:08Z</dcterms:modified>
  <dc:identifier>DAHCyf9Pphw</dc:identifier>
</cp:coreProperties>
</file>